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31" r:id="rId2"/>
    <p:sldId id="326" r:id="rId3"/>
    <p:sldId id="327" r:id="rId4"/>
    <p:sldId id="328" r:id="rId5"/>
    <p:sldId id="330" r:id="rId6"/>
    <p:sldId id="322" r:id="rId7"/>
    <p:sldId id="335" r:id="rId8"/>
    <p:sldId id="278" r:id="rId9"/>
    <p:sldId id="264" r:id="rId10"/>
    <p:sldId id="324" r:id="rId11"/>
    <p:sldId id="306" r:id="rId12"/>
    <p:sldId id="318" r:id="rId13"/>
    <p:sldId id="325" r:id="rId14"/>
    <p:sldId id="336" r:id="rId15"/>
    <p:sldId id="267" r:id="rId16"/>
    <p:sldId id="296" r:id="rId17"/>
    <p:sldId id="276" r:id="rId18"/>
    <p:sldId id="312" r:id="rId19"/>
    <p:sldId id="256" r:id="rId20"/>
    <p:sldId id="270" r:id="rId21"/>
    <p:sldId id="314" r:id="rId22"/>
    <p:sldId id="285" r:id="rId23"/>
    <p:sldId id="286" r:id="rId24"/>
    <p:sldId id="282" r:id="rId25"/>
    <p:sldId id="274" r:id="rId26"/>
    <p:sldId id="273" r:id="rId27"/>
    <p:sldId id="332" r:id="rId28"/>
    <p:sldId id="310" r:id="rId29"/>
    <p:sldId id="292" r:id="rId30"/>
    <p:sldId id="338" r:id="rId31"/>
    <p:sldId id="329" r:id="rId32"/>
    <p:sldId id="304" r:id="rId33"/>
    <p:sldId id="295" r:id="rId34"/>
    <p:sldId id="305" r:id="rId35"/>
    <p:sldId id="309" r:id="rId36"/>
    <p:sldId id="316" r:id="rId37"/>
    <p:sldId id="334" r:id="rId38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0" autoAdjust="0"/>
    <p:restoredTop sz="88842" autoAdjust="0"/>
  </p:normalViewPr>
  <p:slideViewPr>
    <p:cSldViewPr showGuides="1">
      <p:cViewPr varScale="1">
        <p:scale>
          <a:sx n="71" d="100"/>
          <a:sy n="71" d="100"/>
        </p:scale>
        <p:origin x="1386" y="60"/>
      </p:cViewPr>
      <p:guideLst>
        <p:guide orient="horz" pos="2160"/>
        <p:guide pos="2880"/>
        <p:guide orient="horz" pos="2115"/>
      </p:guideLst>
    </p:cSldViewPr>
  </p:slideViewPr>
  <p:outlineViewPr>
    <p:cViewPr>
      <p:scale>
        <a:sx n="33" d="100"/>
        <a:sy n="33" d="100"/>
      </p:scale>
      <p:origin x="30" y="51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1C14305-31EA-4B24-AADE-E8388D45807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2B84B0B-2DD6-4480-B14F-A7EE032B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2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otiline</a:t>
            </a:r>
            <a:r>
              <a:rPr lang="en-US" baseline="0" dirty="0" smtClean="0"/>
              <a:t> is as follows/ The theory background.  T</a:t>
            </a:r>
          </a:p>
          <a:p>
            <a:r>
              <a:rPr lang="en-US" baseline="0" dirty="0" smtClean="0"/>
              <a:t>First, FULLY-SELFCONSISTENT approach to ISOSPIN </a:t>
            </a:r>
            <a:r>
              <a:rPr lang="en-US" baseline="0" dirty="0" err="1" smtClean="0"/>
              <a:t>exc</a:t>
            </a:r>
            <a:r>
              <a:rPr lang="en-US" baseline="0" dirty="0" smtClean="0"/>
              <a:t>/ both g/s end </a:t>
            </a:r>
            <a:r>
              <a:rPr lang="en-US" baseline="0" dirty="0" err="1" smtClean="0"/>
              <a:t>exc</a:t>
            </a:r>
            <a:r>
              <a:rPr lang="en-US" baseline="0" dirty="0" smtClean="0"/>
              <a:t> states from one and the same the </a:t>
            </a:r>
            <a:r>
              <a:rPr lang="en-US" baseline="0" dirty="0" err="1" smtClean="0"/>
              <a:t>Fayans</a:t>
            </a:r>
            <a:r>
              <a:rPr lang="en-US" baseline="0" dirty="0" smtClean="0"/>
              <a:t>-EDF/ </a:t>
            </a:r>
            <a:r>
              <a:rPr lang="en-US" baseline="0" dirty="0" err="1" smtClean="0"/>
              <a:t>Seconnd</a:t>
            </a:r>
            <a:r>
              <a:rPr lang="en-US" baseline="0" dirty="0" smtClean="0"/>
              <a:t> – SPIN-ISOSPIN states – </a:t>
            </a:r>
            <a:r>
              <a:rPr lang="en-US" baseline="0" dirty="0" err="1" smtClean="0"/>
              <a:t>g.s</a:t>
            </a:r>
            <a:r>
              <a:rPr lang="en-US" baseline="0" dirty="0" smtClean="0"/>
              <a:t> from F-s EDF/</a:t>
            </a:r>
            <a:r>
              <a:rPr lang="en-US" baseline="0" dirty="0" err="1" smtClean="0"/>
              <a:t>exc</a:t>
            </a:r>
            <a:r>
              <a:rPr lang="en-US" baseline="0" dirty="0" smtClean="0"/>
              <a:t>/states with </a:t>
            </a:r>
            <a:r>
              <a:rPr lang="en-US" baseline="0" dirty="0" err="1" smtClean="0"/>
              <a:t>LM-amplitude+pi+rho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exch</a:t>
            </a:r>
            <a:r>
              <a:rPr lang="en-US" baseline="0" dirty="0" smtClean="0"/>
              <a:t>/ 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84B0B-2DD6-4480-B14F-A7EE032B0C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72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DN emission/</a:t>
            </a:r>
          </a:p>
          <a:p>
            <a:r>
              <a:rPr lang="en-US" dirty="0" smtClean="0"/>
              <a:t>Shown are the known nuclides, possible DN </a:t>
            </a:r>
            <a:r>
              <a:rPr lang="en-US" dirty="0" err="1" smtClean="0"/>
              <a:t>emmiters</a:t>
            </a:r>
            <a:r>
              <a:rPr lang="en-US" dirty="0" smtClean="0"/>
              <a:t> up to 4n and measured ones/</a:t>
            </a:r>
          </a:p>
          <a:p>
            <a:r>
              <a:rPr lang="en-US" dirty="0" smtClean="0"/>
              <a:t>Measured</a:t>
            </a:r>
            <a:r>
              <a:rPr lang="en-US" baseline="0" dirty="0" smtClean="0"/>
              <a:t> Co, Cu Ni isotopes/</a:t>
            </a:r>
          </a:p>
          <a:p>
            <a:r>
              <a:rPr lang="en-US" baseline="0" dirty="0" smtClean="0"/>
              <a:t>A challenge is – 78Ni and beyond/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84B0B-2DD6-4480-B14F-A7EE032B0C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9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</a:t>
            </a:r>
            <a:r>
              <a:rPr lang="en-US" baseline="0" dirty="0" smtClean="0"/>
              <a:t> example / A c</a:t>
            </a:r>
            <a:r>
              <a:rPr lang="en-US" dirty="0" smtClean="0"/>
              <a:t>omparison of the</a:t>
            </a:r>
            <a:r>
              <a:rPr lang="en-US" baseline="0" dirty="0" smtClean="0"/>
              <a:t> performance of the QRPA based on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Fayans</a:t>
            </a:r>
            <a:r>
              <a:rPr lang="en-US" baseline="0" dirty="0" smtClean="0"/>
              <a:t> functional R-DD-ME-1/ </a:t>
            </a:r>
            <a:r>
              <a:rPr lang="en-US" baseline="0" dirty="0" err="1" smtClean="0"/>
              <a:t>SkO</a:t>
            </a:r>
            <a:r>
              <a:rPr lang="en-US" baseline="0" dirty="0" smtClean="0"/>
              <a:t>’ – within FAM/</a:t>
            </a:r>
          </a:p>
          <a:p>
            <a:r>
              <a:rPr lang="en-US" baseline="0" dirty="0" smtClean="0"/>
              <a:t>Also a micro-macro standard FRDM is shown/</a:t>
            </a:r>
          </a:p>
          <a:p>
            <a:r>
              <a:rPr lang="en-US" dirty="0" smtClean="0"/>
              <a:t>Balance</a:t>
            </a:r>
            <a:r>
              <a:rPr lang="en-US" baseline="0" dirty="0" smtClean="0"/>
              <a:t> of the GT and FF strengths is what counts !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84B0B-2DD6-4480-B14F-A7EE032B0C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47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16381-EA64-4986-95F8-B071179332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95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84B0B-2DD6-4480-B14F-A7EE032B0C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77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5810-0B86-4C14-931D-4310B464985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70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84B0B-2DD6-4480-B14F-A7EE032B0C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68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Pairing part the contains the  rho dependent</a:t>
            </a:r>
            <a:r>
              <a:rPr lang="en-US" baseline="0" dirty="0" smtClean="0"/>
              <a:t> term and the term depending on grad(pho)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84B0B-2DD6-4480-B14F-A7EE032B0CE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5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they have in common ISTHAT they…….</a:t>
            </a:r>
            <a:endParaRPr lang="ru-RU" dirty="0" smtClean="0"/>
          </a:p>
          <a:p>
            <a:r>
              <a:rPr lang="en-US" dirty="0" smtClean="0"/>
              <a:t>…..///IMPORTANTLY…..</a:t>
            </a:r>
            <a:endParaRPr lang="ru-RU" dirty="0" smtClean="0"/>
          </a:p>
          <a:p>
            <a:r>
              <a:rPr lang="en-US" dirty="0" smtClean="0"/>
              <a:t>An attempt 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marrie</a:t>
            </a:r>
            <a:r>
              <a:rPr lang="en-US" baseline="0" dirty="0" smtClean="0"/>
              <a:t> the SK EDF with this family. </a:t>
            </a:r>
            <a:r>
              <a:rPr lang="en-US" baseline="0" dirty="0" err="1" smtClean="0"/>
              <a:t>Sucsessful</a:t>
            </a:r>
            <a:r>
              <a:rPr lang="en-US" baseline="0" dirty="0" smtClean="0"/>
              <a:t> in general…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84B0B-2DD6-4480-B14F-A7EE032B0C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58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84B0B-2DD6-4480-B14F-A7EE032B0C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99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Pairing part the contains the  rho dependent</a:t>
            </a:r>
            <a:r>
              <a:rPr lang="en-US" baseline="0" dirty="0" smtClean="0"/>
              <a:t> term and the term depending on grad(pho)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84B0B-2DD6-4480-B14F-A7EE032B0C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51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After nearly 20 years </a:t>
            </a:r>
            <a:r>
              <a:rPr lang="en-US" dirty="0" smtClean="0"/>
              <a:t> of usage of this ansatz by KI group, </a:t>
            </a:r>
          </a:p>
          <a:p>
            <a:r>
              <a:rPr lang="en-US" dirty="0" smtClean="0"/>
              <a:t>Now it is a lot of excitement in the</a:t>
            </a:r>
            <a:r>
              <a:rPr lang="en-US" baseline="0" dirty="0" smtClean="0"/>
              <a:t> community </a:t>
            </a:r>
          </a:p>
          <a:p>
            <a:r>
              <a:rPr lang="en-US" dirty="0" smtClean="0"/>
              <a:t>about its application to  nuclear radii problem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84B0B-2DD6-4480-B14F-A7EE032B0C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3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Fully</a:t>
            </a:r>
            <a:r>
              <a:rPr lang="en-US" baseline="0" dirty="0" smtClean="0"/>
              <a:t> self-consistent description in case of IAS/ Approximation for spin-dependent excitations and beta-decay/</a:t>
            </a:r>
          </a:p>
          <a:p>
            <a:r>
              <a:rPr lang="en-US" baseline="0" dirty="0" smtClean="0"/>
              <a:t>Next slide   /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84B0B-2DD6-4480-B14F-A7EE032B0C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4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84B0B-2DD6-4480-B14F-A7EE032B0C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28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84B0B-2DD6-4480-B14F-A7EE032B0C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98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– based on s-c g/s,  for Large-scale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calc</a:t>
            </a:r>
            <a:r>
              <a:rPr lang="en-US" baseline="0" dirty="0" smtClean="0"/>
              <a:t>/ parameters are kept the same for all A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84B0B-2DD6-4480-B14F-A7EE032B0C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9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45EE-A5C6-4F5A-BB92-10802EC1BD8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503D-388C-4EE8-80DE-8DFD1E17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45EE-A5C6-4F5A-BB92-10802EC1BD8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503D-388C-4EE8-80DE-8DFD1E17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0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45EE-A5C6-4F5A-BB92-10802EC1BD8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503D-388C-4EE8-80DE-8DFD1E17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18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3A2FE-0EB3-4DD6-A036-9E92EAE96973}" type="datetime1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Workshop ESNT June 28 – July 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2716E-2755-403C-827E-42512D948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0687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45EE-A5C6-4F5A-BB92-10802EC1BD8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503D-388C-4EE8-80DE-8DFD1E17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9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45EE-A5C6-4F5A-BB92-10802EC1BD8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503D-388C-4EE8-80DE-8DFD1E17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6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45EE-A5C6-4F5A-BB92-10802EC1BD8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503D-388C-4EE8-80DE-8DFD1E17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5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45EE-A5C6-4F5A-BB92-10802EC1BD8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503D-388C-4EE8-80DE-8DFD1E17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45EE-A5C6-4F5A-BB92-10802EC1BD8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503D-388C-4EE8-80DE-8DFD1E17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9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45EE-A5C6-4F5A-BB92-10802EC1BD8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503D-388C-4EE8-80DE-8DFD1E17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6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45EE-A5C6-4F5A-BB92-10802EC1BD8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503D-388C-4EE8-80DE-8DFD1E17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9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45EE-A5C6-4F5A-BB92-10802EC1BD8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6503D-388C-4EE8-80DE-8DFD1E17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6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45EE-A5C6-4F5A-BB92-10802EC1BD8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6503D-388C-4EE8-80DE-8DFD1E17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0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overleaf.com/12953329rfcyhvbfmmhw" TargetMode="Externa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wmf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i="1" dirty="0" smtClean="0"/>
              <a:t>E.E. Saperstein</a:t>
            </a:r>
            <a:endParaRPr lang="en-US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68760"/>
            <a:ext cx="3312368" cy="497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5013176"/>
            <a:ext cx="8229600" cy="1143000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462" y="3357563"/>
            <a:ext cx="8219256" cy="1036712"/>
          </a:xfrm>
          <a:solidFill>
            <a:schemeClr val="tx2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The IAR is calculated based on  the  same EDF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1"/>
                </a:solidFill>
              </a:rPr>
              <a:t>    as the one used for  masses, charge radii etc.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2871" y="132311"/>
            <a:ext cx="8352928" cy="29854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            </a:t>
            </a:r>
            <a:r>
              <a:rPr lang="en-US" sz="3600" i="1" dirty="0" smtClean="0">
                <a:solidFill>
                  <a:schemeClr val="bg1"/>
                </a:solidFill>
              </a:rPr>
              <a:t> IAR. Fully self-consistent approach</a:t>
            </a:r>
            <a:r>
              <a:rPr lang="en-US" sz="3200" i="1" dirty="0" smtClean="0">
                <a:solidFill>
                  <a:schemeClr val="bg1"/>
                </a:solidFill>
              </a:rPr>
              <a:t>.</a:t>
            </a:r>
          </a:p>
          <a:p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        </a:t>
            </a:r>
            <a:r>
              <a:rPr lang="en-US" sz="2400" i="1" dirty="0" err="1" smtClean="0">
                <a:solidFill>
                  <a:schemeClr val="bg1"/>
                </a:solidFill>
              </a:rPr>
              <a:t>H.Liang</a:t>
            </a:r>
            <a:r>
              <a:rPr lang="en-US" sz="2400" i="1" dirty="0" smtClean="0">
                <a:solidFill>
                  <a:schemeClr val="bg1"/>
                </a:solidFill>
              </a:rPr>
              <a:t>, </a:t>
            </a:r>
            <a:r>
              <a:rPr lang="en-US" sz="2400" i="1" dirty="0" err="1" smtClean="0">
                <a:solidFill>
                  <a:schemeClr val="bg1"/>
                </a:solidFill>
              </a:rPr>
              <a:t>Nguen</a:t>
            </a:r>
            <a:r>
              <a:rPr lang="en-US" sz="2400" i="1" dirty="0" smtClean="0">
                <a:solidFill>
                  <a:schemeClr val="bg1"/>
                </a:solidFill>
              </a:rPr>
              <a:t> Van </a:t>
            </a:r>
            <a:r>
              <a:rPr lang="en-US" sz="2400" i="1" dirty="0" err="1" smtClean="0">
                <a:solidFill>
                  <a:schemeClr val="bg1"/>
                </a:solidFill>
              </a:rPr>
              <a:t>Giai</a:t>
            </a:r>
            <a:r>
              <a:rPr lang="en-US" sz="2400" i="1" dirty="0" smtClean="0">
                <a:solidFill>
                  <a:schemeClr val="bg1"/>
                </a:solidFill>
              </a:rPr>
              <a:t>, J. </a:t>
            </a:r>
            <a:r>
              <a:rPr lang="en-US" sz="2400" i="1" dirty="0" err="1" smtClean="0">
                <a:solidFill>
                  <a:schemeClr val="bg1"/>
                </a:solidFill>
              </a:rPr>
              <a:t>Meng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Phys.Rev.Lett</a:t>
            </a:r>
            <a:r>
              <a:rPr lang="en-US" sz="2400" i="1" dirty="0" smtClean="0">
                <a:solidFill>
                  <a:schemeClr val="bg1"/>
                </a:solidFill>
              </a:rPr>
              <a:t>. 101 (2008).</a:t>
            </a:r>
          </a:p>
          <a:p>
            <a:endParaRPr lang="en-US" sz="2400" i="1" dirty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      E</a:t>
            </a:r>
            <a:r>
              <a:rPr lang="en-US" sz="2400" i="1" baseline="-25000" dirty="0" smtClean="0">
                <a:solidFill>
                  <a:schemeClr val="bg1"/>
                </a:solidFill>
              </a:rPr>
              <a:t>IAR</a:t>
            </a:r>
            <a:r>
              <a:rPr lang="en-US" sz="2400" i="1" dirty="0" smtClean="0">
                <a:solidFill>
                  <a:schemeClr val="bg1"/>
                </a:solidFill>
              </a:rPr>
              <a:t>  and E</a:t>
            </a:r>
            <a:r>
              <a:rPr lang="en-US" sz="2400" i="1" baseline="-25000" dirty="0" smtClean="0">
                <a:solidFill>
                  <a:schemeClr val="bg1"/>
                </a:solidFill>
              </a:rPr>
              <a:t>A-IAS  </a:t>
            </a:r>
            <a:r>
              <a:rPr lang="en-US" sz="2400" i="1" dirty="0">
                <a:solidFill>
                  <a:schemeClr val="bg1"/>
                </a:solidFill>
              </a:rPr>
              <a:t>are related to “neutron skin</a:t>
            </a:r>
            <a:r>
              <a:rPr lang="en-US" sz="2400" i="1" dirty="0" smtClean="0">
                <a:solidFill>
                  <a:schemeClr val="bg1"/>
                </a:solidFill>
              </a:rPr>
              <a:t>”    </a:t>
            </a:r>
            <a:r>
              <a:rPr lang="el-GR" sz="2400" i="1" dirty="0">
                <a:solidFill>
                  <a:schemeClr val="bg1"/>
                </a:solidFill>
              </a:rPr>
              <a:t>Δ</a:t>
            </a:r>
            <a:r>
              <a:rPr lang="en-US" sz="2400" i="1" dirty="0" err="1">
                <a:solidFill>
                  <a:schemeClr val="bg1"/>
                </a:solidFill>
              </a:rPr>
              <a:t>Rnp</a:t>
            </a:r>
            <a:endParaRPr lang="en-US" sz="2400" i="1" dirty="0" smtClean="0">
              <a:solidFill>
                <a:schemeClr val="bg1"/>
              </a:solidFill>
            </a:endParaRPr>
          </a:p>
          <a:p>
            <a:endParaRPr lang="en-US" sz="2400" i="1" dirty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                          X. Roca-</a:t>
            </a:r>
            <a:r>
              <a:rPr lang="en-US" sz="2400" i="1" dirty="0" err="1" smtClean="0">
                <a:solidFill>
                  <a:schemeClr val="bg1"/>
                </a:solidFill>
              </a:rPr>
              <a:t>Maza</a:t>
            </a:r>
            <a:r>
              <a:rPr lang="en-US" sz="2400" i="1" dirty="0" smtClean="0">
                <a:solidFill>
                  <a:schemeClr val="bg1"/>
                </a:solidFill>
              </a:rPr>
              <a:t> et al., </a:t>
            </a:r>
            <a:r>
              <a:rPr lang="en-US" sz="2400" i="1" dirty="0" err="1" smtClean="0">
                <a:solidFill>
                  <a:schemeClr val="bg1"/>
                </a:solidFill>
              </a:rPr>
              <a:t>Phys.Rev</a:t>
            </a:r>
            <a:r>
              <a:rPr lang="en-US" sz="2400" i="1" dirty="0" smtClean="0">
                <a:solidFill>
                  <a:schemeClr val="bg1"/>
                </a:solidFill>
              </a:rPr>
              <a:t>. C 94 (2018)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725" y="4653136"/>
            <a:ext cx="8784975" cy="19389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N.I. </a:t>
            </a:r>
            <a:r>
              <a:rPr lang="en-US" sz="2400" i="1" dirty="0" err="1" smtClean="0">
                <a:solidFill>
                  <a:schemeClr val="bg1"/>
                </a:solidFill>
              </a:rPr>
              <a:t>Pyatov</a:t>
            </a:r>
            <a:r>
              <a:rPr lang="en-US" sz="2400" i="1" dirty="0" smtClean="0">
                <a:solidFill>
                  <a:schemeClr val="bg1"/>
                </a:solidFill>
              </a:rPr>
              <a:t>, S.A. </a:t>
            </a:r>
            <a:r>
              <a:rPr lang="en-US" sz="2400" i="1" dirty="0" err="1" smtClean="0">
                <a:solidFill>
                  <a:schemeClr val="bg1"/>
                </a:solidFill>
              </a:rPr>
              <a:t>Fayans</a:t>
            </a:r>
            <a:r>
              <a:rPr lang="en-US" sz="2400" i="1" dirty="0" smtClean="0">
                <a:solidFill>
                  <a:schemeClr val="bg1"/>
                </a:solidFill>
              </a:rPr>
              <a:t> PEPAN 14(4), 953 (1983).</a:t>
            </a:r>
          </a:p>
          <a:p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V.A. Rodin, M.G. </a:t>
            </a:r>
            <a:r>
              <a:rPr lang="en-US" sz="2400" i="1" dirty="0" err="1" smtClean="0">
                <a:solidFill>
                  <a:schemeClr val="bg1"/>
                </a:solidFill>
              </a:rPr>
              <a:t>Urin</a:t>
            </a:r>
            <a:r>
              <a:rPr lang="en-US" sz="2400" i="1" dirty="0" smtClean="0">
                <a:solidFill>
                  <a:schemeClr val="bg1"/>
                </a:solidFill>
              </a:rPr>
              <a:t>., </a:t>
            </a:r>
            <a:r>
              <a:rPr lang="en-US" sz="2400" i="1" dirty="0" err="1" smtClean="0">
                <a:solidFill>
                  <a:schemeClr val="bg1"/>
                </a:solidFill>
              </a:rPr>
              <a:t>Phys.Atomic</a:t>
            </a:r>
            <a:r>
              <a:rPr lang="en-US" sz="2400" i="1" dirty="0" smtClean="0">
                <a:solidFill>
                  <a:schemeClr val="bg1"/>
                </a:solidFill>
              </a:rPr>
              <a:t> Nuclei 66, 2128 (2003).</a:t>
            </a:r>
          </a:p>
          <a:p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G.V</a:t>
            </a:r>
            <a:r>
              <a:rPr lang="en-US" sz="2400" i="1" dirty="0">
                <a:solidFill>
                  <a:schemeClr val="bg1"/>
                </a:solidFill>
              </a:rPr>
              <a:t>. </a:t>
            </a:r>
            <a:r>
              <a:rPr lang="en-US" sz="2400" i="1" dirty="0" err="1">
                <a:solidFill>
                  <a:schemeClr val="bg1"/>
                </a:solidFill>
              </a:rPr>
              <a:t>Kolomiytsev</a:t>
            </a:r>
            <a:r>
              <a:rPr lang="en-US" sz="2400" i="1" dirty="0">
                <a:solidFill>
                  <a:schemeClr val="bg1"/>
                </a:solidFill>
              </a:rPr>
              <a:t>, M.L. Gorelik, </a:t>
            </a:r>
            <a:r>
              <a:rPr lang="en-US" sz="2400" i="1" dirty="0" smtClean="0">
                <a:solidFill>
                  <a:schemeClr val="bg1"/>
                </a:solidFill>
              </a:rPr>
              <a:t> M.G. </a:t>
            </a:r>
            <a:r>
              <a:rPr lang="en-US" sz="2400" i="1" dirty="0" err="1">
                <a:solidFill>
                  <a:schemeClr val="bg1"/>
                </a:solidFill>
              </a:rPr>
              <a:t>Urin</a:t>
            </a:r>
            <a:r>
              <a:rPr lang="en-US" sz="2400" i="1" dirty="0">
                <a:solidFill>
                  <a:schemeClr val="bg1"/>
                </a:solidFill>
              </a:rPr>
              <a:t>, Eur. Phys. J.  54, 228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i="1" dirty="0">
                <a:solidFill>
                  <a:schemeClr val="bg1"/>
                </a:solidFill>
              </a:rPr>
              <a:t>(2018). 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4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4860032" y="1211586"/>
            <a:ext cx="3384376" cy="4837325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/>
          <a:stretch>
            <a:fillRect/>
          </a:stretch>
        </p:blipFill>
        <p:spPr>
          <a:xfrm>
            <a:off x="300874" y="1605853"/>
            <a:ext cx="3960440" cy="39657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		IAR check of </a:t>
            </a:r>
            <a:r>
              <a:rPr lang="en-US" sz="3200" i="1" dirty="0">
                <a:solidFill>
                  <a:schemeClr val="bg1"/>
                </a:solidFill>
              </a:rPr>
              <a:t>s</a:t>
            </a:r>
            <a:r>
              <a:rPr lang="en-US" sz="3200" i="1" dirty="0" smtClean="0">
                <a:solidFill>
                  <a:schemeClr val="bg1"/>
                </a:solidFill>
              </a:rPr>
              <a:t>elf-</a:t>
            </a:r>
            <a:r>
              <a:rPr lang="en-US" sz="3200" i="1" dirty="0" err="1" smtClean="0">
                <a:solidFill>
                  <a:schemeClr val="bg1"/>
                </a:solidFill>
              </a:rPr>
              <a:t>consistentcy</a:t>
            </a:r>
            <a:r>
              <a:rPr lang="en-US" sz="3200" i="1" dirty="0" smtClean="0">
                <a:solidFill>
                  <a:schemeClr val="bg1"/>
                </a:solidFill>
              </a:rPr>
              <a:t>.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4172" y="715508"/>
            <a:ext cx="8568952" cy="5829480"/>
          </a:xfrm>
          <a:ln w="9525"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i="1" dirty="0" smtClean="0"/>
              <a:t>  	</a:t>
            </a:r>
            <a:endParaRPr lang="en-US" sz="2000" i="1" dirty="0" smtClean="0"/>
          </a:p>
          <a:p>
            <a:pPr marL="0" indent="0">
              <a:buNone/>
            </a:pPr>
            <a:r>
              <a:rPr lang="ru-RU" sz="2000" i="1" dirty="0" smtClean="0"/>
              <a:t>                        </a:t>
            </a:r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endParaRPr lang="ru-RU" sz="2000" i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46758" y="5839946"/>
            <a:ext cx="854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            “ </a:t>
            </a:r>
            <a:r>
              <a:rPr lang="en-US" sz="2000" i="1" dirty="0" smtClean="0">
                <a:solidFill>
                  <a:srgbClr val="FF0000"/>
                </a:solidFill>
              </a:rPr>
              <a:t>Doubly -non-magic “ </a:t>
            </a:r>
            <a:r>
              <a:rPr lang="en-US" sz="2000" i="1" dirty="0" smtClean="0"/>
              <a:t>Cd and semi-magic  </a:t>
            </a:r>
            <a:r>
              <a:rPr lang="en-US" sz="2000" i="1" dirty="0" err="1"/>
              <a:t>Pb</a:t>
            </a:r>
            <a:r>
              <a:rPr lang="en-US" sz="2000" i="1" dirty="0"/>
              <a:t> </a:t>
            </a:r>
            <a:r>
              <a:rPr lang="en-US" sz="2000" i="1" dirty="0" smtClean="0"/>
              <a:t>isotopes </a:t>
            </a:r>
            <a:r>
              <a:rPr lang="en-US" sz="2400" i="1" dirty="0"/>
              <a:t>.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11473" y="2129644"/>
            <a:ext cx="8542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  </a:t>
            </a:r>
            <a:r>
              <a:rPr lang="en-US" sz="2000" i="1" dirty="0" smtClean="0"/>
              <a:t>Including the  S=0, T=1  </a:t>
            </a:r>
            <a:r>
              <a:rPr lang="en-US" sz="2000" i="1" dirty="0" err="1" smtClean="0"/>
              <a:t>g.s</a:t>
            </a:r>
            <a:r>
              <a:rPr lang="en-US" sz="2000" i="1" dirty="0" smtClean="0"/>
              <a:t>.  and dynamical pairing </a:t>
            </a:r>
            <a:r>
              <a:rPr lang="en-US" sz="2000" i="1" dirty="0"/>
              <a:t>is crucial  for full </a:t>
            </a:r>
            <a:r>
              <a:rPr lang="en-US" sz="2000" i="1" dirty="0" smtClean="0"/>
              <a:t>consistency.    	 In this case the strengths has been fairly collected  in a single peak .</a:t>
            </a:r>
          </a:p>
          <a:p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(Artificial width is included  … just for convenience…)</a:t>
            </a:r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764704"/>
            <a:ext cx="7776864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i="1" dirty="0" smtClean="0"/>
              <a:t>    IAS </a:t>
            </a:r>
            <a:r>
              <a:rPr lang="en-US" sz="2400" i="1" dirty="0"/>
              <a:t>degeneracy is </a:t>
            </a:r>
            <a:r>
              <a:rPr lang="en-US" sz="2400" i="1" dirty="0">
                <a:solidFill>
                  <a:srgbClr val="C00000"/>
                </a:solidFill>
              </a:rPr>
              <a:t>broken </a:t>
            </a:r>
            <a:r>
              <a:rPr lang="en-US" sz="2400" i="1" dirty="0"/>
              <a:t>on the mean </a:t>
            </a:r>
            <a:r>
              <a:rPr lang="en-US" sz="2400" i="1" dirty="0" smtClean="0"/>
              <a:t>field (HF+BCS) level.</a:t>
            </a:r>
            <a:endParaRPr lang="ru-RU" sz="2400" i="1" dirty="0" smtClean="0"/>
          </a:p>
          <a:p>
            <a:r>
              <a:rPr lang="en-US" sz="2400" i="1" dirty="0" smtClean="0"/>
              <a:t>              </a:t>
            </a:r>
            <a:r>
              <a:rPr lang="en-US" sz="2400" i="1" dirty="0" smtClean="0">
                <a:solidFill>
                  <a:srgbClr val="C00000"/>
                </a:solidFill>
              </a:rPr>
              <a:t>It should be  restored</a:t>
            </a:r>
            <a:r>
              <a:rPr lang="en-US" sz="2400" i="1" dirty="0" smtClean="0"/>
              <a:t> </a:t>
            </a:r>
            <a:r>
              <a:rPr lang="en-US" sz="2400" i="1" dirty="0"/>
              <a:t>in self-consistent  </a:t>
            </a:r>
            <a:r>
              <a:rPr lang="en-US" sz="2400" i="1" dirty="0" smtClean="0"/>
              <a:t>DF+QRPA.</a:t>
            </a:r>
          </a:p>
          <a:p>
            <a:r>
              <a:rPr lang="en-US" sz="2400" i="1" dirty="0" smtClean="0"/>
              <a:t>               CVC – small width (in nuclear scale)</a:t>
            </a:r>
            <a:endParaRPr lang="en-US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6299501"/>
            <a:ext cx="523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I.N.B., S.V. </a:t>
            </a:r>
            <a:r>
              <a:rPr lang="en-US" i="1" dirty="0" err="1"/>
              <a:t>Tolokonnikov</a:t>
            </a:r>
            <a:r>
              <a:rPr lang="en-US" i="1" dirty="0"/>
              <a:t>, Phys. At. </a:t>
            </a:r>
            <a:r>
              <a:rPr lang="en-US" i="1" dirty="0" err="1"/>
              <a:t>Nucl</a:t>
            </a:r>
            <a:r>
              <a:rPr lang="en-US" i="1" dirty="0"/>
              <a:t>. </a:t>
            </a:r>
            <a:r>
              <a:rPr lang="en-US" i="1" dirty="0" smtClean="0"/>
              <a:t>(in print, 2019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80552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0" y="1200329"/>
            <a:ext cx="8748464" cy="53970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</a:rPr>
              <a:t>DF3-f   	 1. self-consistent RMF-like 2-body spin-orbit;  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             	2. screening of Coulomb exchange term</a:t>
            </a:r>
            <a:endParaRPr lang="en-US" sz="28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887"/>
            <a:ext cx="9144000" cy="88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3952" y="2654848"/>
            <a:ext cx="494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    Exchange Coulomb screening.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         If  one sets 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Vc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exc</a:t>
            </a:r>
            <a:r>
              <a:rPr lang="en-US" sz="2400" b="1" i="1" dirty="0" smtClean="0">
                <a:solidFill>
                  <a:srgbClr val="FF0000"/>
                </a:solidFill>
              </a:rPr>
              <a:t>=0  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i</a:t>
            </a:r>
            <a:r>
              <a:rPr lang="en-US" sz="2400" i="1" dirty="0" smtClean="0">
                <a:solidFill>
                  <a:srgbClr val="FF0000"/>
                </a:solidFill>
              </a:rPr>
              <a:t>t removes the Nolen-</a:t>
            </a:r>
            <a:r>
              <a:rPr lang="en-US" sz="2400" i="1" dirty="0" err="1" smtClean="0">
                <a:solidFill>
                  <a:srgbClr val="FF0000"/>
                </a:solidFill>
              </a:rPr>
              <a:t>Shiffer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anomaly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71" y="5946939"/>
            <a:ext cx="8737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DF3-f </a:t>
            </a:r>
            <a:r>
              <a:rPr lang="ru-RU" sz="2000" b="1" i="1" dirty="0" smtClean="0">
                <a:solidFill>
                  <a:srgbClr val="FF0000"/>
                </a:solidFill>
              </a:rPr>
              <a:t>:  </a:t>
            </a:r>
            <a:r>
              <a:rPr lang="en-US" sz="2000" b="1" i="1" dirty="0" smtClean="0">
                <a:solidFill>
                  <a:srgbClr val="FF0000"/>
                </a:solidFill>
              </a:rPr>
              <a:t>  IAS  description in 208Pb  and binding energy difference in mirror nuclei </a:t>
            </a:r>
          </a:p>
          <a:p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                                  demands  from ~ 50~% to ~ </a:t>
            </a:r>
            <a:r>
              <a:rPr lang="ru-RU" sz="2000" b="1" i="1" dirty="0" smtClean="0">
                <a:solidFill>
                  <a:srgbClr val="FF0000"/>
                </a:solidFill>
              </a:rPr>
              <a:t>80%</a:t>
            </a:r>
            <a:r>
              <a:rPr lang="en-US" sz="2000" b="1" i="1" dirty="0" smtClean="0">
                <a:solidFill>
                  <a:srgbClr val="FF0000"/>
                </a:solidFill>
              </a:rPr>
              <a:t> reduction of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Vc_exch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247691"/>
            <a:ext cx="762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A. </a:t>
            </a:r>
            <a:r>
              <a:rPr lang="en-US" sz="2400" dirty="0" err="1"/>
              <a:t>Bulgac</a:t>
            </a:r>
            <a:r>
              <a:rPr lang="en-US" sz="2400" dirty="0"/>
              <a:t>, V.R. </a:t>
            </a:r>
            <a:r>
              <a:rPr lang="en-US" sz="2400" dirty="0" err="1"/>
              <a:t>Shaginyan</a:t>
            </a:r>
            <a:r>
              <a:rPr lang="en-US" sz="2400" dirty="0"/>
              <a:t>, Nucl.Phys.A601, 103 (1996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2823606"/>
            <a:ext cx="9190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 </a:t>
            </a:r>
            <a:r>
              <a:rPr lang="en-US" sz="2800" baseline="-25000" dirty="0" err="1"/>
              <a:t>Coul</a:t>
            </a:r>
            <a:r>
              <a:rPr lang="en-US" sz="2800" dirty="0"/>
              <a:t>  </a:t>
            </a:r>
            <a:endParaRPr lang="en-US" sz="2800" dirty="0" smtClean="0"/>
          </a:p>
          <a:p>
            <a:r>
              <a:rPr lang="en-US" sz="2800" dirty="0" smtClean="0"/>
              <a:t>  </a:t>
            </a:r>
            <a:r>
              <a:rPr lang="el-GR" sz="2800" dirty="0"/>
              <a:t>σ</a:t>
            </a:r>
            <a:r>
              <a:rPr lang="en-US" sz="2800" dirty="0"/>
              <a:t>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00" y="3974617"/>
            <a:ext cx="2867555" cy="138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259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     </a:t>
            </a:r>
            <a:r>
              <a:rPr lang="en-US" sz="3600" i="1" dirty="0" smtClean="0">
                <a:solidFill>
                  <a:schemeClr val="bg1"/>
                </a:solidFill>
              </a:rPr>
              <a:t>IAR energies in reference Ca, </a:t>
            </a:r>
            <a:r>
              <a:rPr lang="en-US" sz="3600" i="1" dirty="0" err="1" smtClean="0">
                <a:solidFill>
                  <a:schemeClr val="bg1"/>
                </a:solidFill>
              </a:rPr>
              <a:t>Sn,Pb</a:t>
            </a:r>
            <a:r>
              <a:rPr lang="en-US" sz="3600" i="1" dirty="0" smtClean="0">
                <a:solidFill>
                  <a:schemeClr val="bg1"/>
                </a:solidFill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</a:rPr>
              <a:t>isochains</a:t>
            </a:r>
            <a:r>
              <a:rPr lang="en-US" sz="3600" i="1" dirty="0" smtClean="0">
                <a:solidFill>
                  <a:schemeClr val="bg1"/>
                </a:solidFill>
              </a:rPr>
              <a:t>.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5796136" y="1130102"/>
            <a:ext cx="3269374" cy="4658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DF3-f  functional</a:t>
            </a:r>
          </a:p>
          <a:p>
            <a:pPr>
              <a:lnSpc>
                <a:spcPct val="115000"/>
              </a:lnSpc>
            </a:pPr>
            <a:r>
              <a:rPr lang="en-US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Without </a:t>
            </a:r>
            <a:r>
              <a:rPr lang="en-US" sz="2000" b="1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V_Coul_exch</a:t>
            </a:r>
            <a:r>
              <a:rPr lang="en-US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lnSpc>
                <a:spcPct val="115000"/>
              </a:lnSpc>
            </a:pPr>
            <a:r>
              <a:rPr lang="en-US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Overall deviation: </a:t>
            </a:r>
            <a:endParaRPr lang="en-US" sz="20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|Eth | is  </a:t>
            </a:r>
            <a:r>
              <a:rPr lang="en-US" sz="20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~  200KeV</a:t>
            </a:r>
            <a:endParaRPr lang="en-US" sz="2000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Eth/</a:t>
            </a:r>
            <a:r>
              <a:rPr lang="en-US" sz="2000" b="1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Eexp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~ &lt; 1 </a:t>
            </a: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2000" b="1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0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cf.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SAMi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15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Underestimate of E(IAR)</a:t>
            </a:r>
          </a:p>
          <a:p>
            <a:pPr>
              <a:lnSpc>
                <a:spcPct val="115000"/>
              </a:lnSpc>
            </a:pPr>
            <a:r>
              <a:rPr lang="el-GR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- 200 – 900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b="1" dirty="0" smtClean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l-GR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Eth/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Eexp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&lt; 5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2000" b="1" dirty="0" smtClean="0">
              <a:solidFill>
                <a:srgbClr val="FF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Up to ~ 10 times larger </a:t>
            </a:r>
          </a:p>
          <a:p>
            <a:pPr>
              <a:lnSpc>
                <a:spcPct val="115000"/>
              </a:lnSpc>
            </a:pPr>
            <a:endParaRPr lang="en-US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78830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DF3-f        I.N.B., S.V. </a:t>
            </a:r>
            <a:r>
              <a:rPr lang="en-US" sz="2400" i="1" dirty="0" err="1" smtClean="0"/>
              <a:t>Tolokonnikov</a:t>
            </a:r>
            <a:r>
              <a:rPr lang="en-US" sz="2400" i="1" dirty="0" smtClean="0"/>
              <a:t>  Phys. At. </a:t>
            </a:r>
            <a:r>
              <a:rPr lang="en-US" sz="2400" i="1" dirty="0" err="1" smtClean="0"/>
              <a:t>Nucl</a:t>
            </a:r>
            <a:r>
              <a:rPr lang="en-US" sz="2400" i="1" dirty="0" smtClean="0"/>
              <a:t> . (2019).</a:t>
            </a:r>
            <a:endParaRPr lang="ru-RU" sz="2400" i="1" dirty="0" smtClean="0"/>
          </a:p>
          <a:p>
            <a:r>
              <a:rPr lang="en-US" sz="2400" i="1" dirty="0" err="1" smtClean="0"/>
              <a:t>SAMi</a:t>
            </a:r>
            <a:r>
              <a:rPr lang="en-US" sz="2400" i="1" dirty="0" smtClean="0"/>
              <a:t> :       </a:t>
            </a:r>
            <a:r>
              <a:rPr lang="en-US" sz="2400" i="1" dirty="0" err="1" smtClean="0"/>
              <a:t>X.Roca-Maza</a:t>
            </a:r>
            <a:r>
              <a:rPr lang="en-US" sz="2400" i="1" dirty="0" smtClean="0"/>
              <a:t> et.al. PRC 94 (2018</a:t>
            </a:r>
            <a:r>
              <a:rPr lang="en-US" sz="2000" i="1" dirty="0" smtClean="0"/>
              <a:t>). </a:t>
            </a:r>
            <a:endParaRPr lang="en-US" sz="2000" i="1" dirty="0"/>
          </a:p>
        </p:txBody>
      </p:sp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68254" y="646331"/>
            <a:ext cx="4851818" cy="400680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268439"/>
              </p:ext>
            </p:extLst>
          </p:nvPr>
        </p:nvGraphicFramePr>
        <p:xfrm>
          <a:off x="1452" y="1105839"/>
          <a:ext cx="5934445" cy="4152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4" name="Graph" r:id="rId4" imgW="4092840" imgH="2866320" progId="Origin50.Graph">
                  <p:embed/>
                </p:oleObj>
              </mc:Choice>
              <mc:Fallback>
                <p:oleObj name="Graph" r:id="rId4" imgW="4092840" imgH="286632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" y="1105839"/>
                        <a:ext cx="5934445" cy="4152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6070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/>
          </p:cNvSpPr>
          <p:nvPr>
            <p:ph/>
          </p:nvPr>
        </p:nvSpPr>
        <p:spPr>
          <a:xfrm>
            <a:off x="126086" y="1484784"/>
            <a:ext cx="4680520" cy="3799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E(IAS) </a:t>
            </a:r>
            <a:r>
              <a:rPr lang="en-US" sz="2400" b="1" i="1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sz="2400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=18.</a:t>
            </a:r>
            <a:r>
              <a:rPr lang="en-US" sz="2400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862 (0.2)  MeV</a:t>
            </a:r>
            <a:endParaRPr lang="en-US" sz="2400" b="1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24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24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DF3-f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2400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i="1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E_theor</a:t>
            </a:r>
            <a:r>
              <a:rPr lang="en-US" sz="2400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E </a:t>
            </a:r>
            <a:r>
              <a:rPr lang="en-US" sz="2400" b="1" i="1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sz="2400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minus 82 </a:t>
            </a:r>
            <a:r>
              <a:rPr lang="en-US" sz="2400" b="1" i="1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2400" b="1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15000"/>
              </a:lnSpc>
            </a:pPr>
            <a:r>
              <a:rPr lang="en-US" sz="2400" b="1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Delta E/</a:t>
            </a:r>
            <a:r>
              <a:rPr lang="en-US" sz="2400" b="1" i="1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Eexp</a:t>
            </a:r>
            <a:r>
              <a:rPr lang="ru-RU" sz="2400" b="1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minus</a:t>
            </a:r>
            <a:r>
              <a:rPr lang="en-US" sz="2400" b="1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r>
              <a:rPr lang="en-US" sz="2400" b="1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b="1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2400" b="1" i="1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400" i="1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cf.  </a:t>
            </a:r>
            <a:r>
              <a:rPr lang="en-US" sz="2400" b="1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SAMi</a:t>
            </a:r>
            <a:r>
              <a:rPr lang="en-US" sz="24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en-US" sz="2400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minus  </a:t>
            </a:r>
            <a:r>
              <a:rPr lang="en-US" sz="2400" b="1" i="1" dirty="0" smtClean="0">
                <a:solidFill>
                  <a:srgbClr val="FF0000"/>
                </a:solidFill>
              </a:rPr>
              <a:t>1 % – 4.8  </a:t>
            </a:r>
            <a:r>
              <a:rPr lang="ru-RU" sz="2400" b="1" i="1" dirty="0" smtClean="0">
                <a:solidFill>
                  <a:srgbClr val="FF0000"/>
                </a:solidFill>
              </a:rPr>
              <a:t>%</a:t>
            </a:r>
            <a:endParaRPr lang="en-US" sz="24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5692" y="2204864"/>
            <a:ext cx="4413901" cy="2640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15000"/>
              </a:lnSpc>
            </a:pPr>
            <a:r>
              <a:rPr lang="en-US" sz="24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DF3-f</a:t>
            </a:r>
          </a:p>
          <a:p>
            <a:pPr>
              <a:lnSpc>
                <a:spcPct val="115000"/>
              </a:lnSpc>
            </a:pPr>
            <a:r>
              <a:rPr lang="en-US" sz="24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i="1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Rch</a:t>
            </a: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2400" b="1" i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theor</a:t>
            </a: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=5.504</a:t>
            </a:r>
            <a:r>
              <a:rPr lang="en-US" sz="24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endParaRPr lang="en-US" sz="24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|Delta </a:t>
            </a:r>
            <a:r>
              <a:rPr lang="en-US" sz="2400" b="1" i="1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Rch</a:t>
            </a:r>
            <a:r>
              <a:rPr lang="en-US" sz="2400" b="1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Rexp</a:t>
            </a:r>
            <a:r>
              <a:rPr lang="en-US" sz="2400" b="1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|=</a:t>
            </a:r>
            <a:r>
              <a:rPr lang="en-US" sz="24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0.05 </a:t>
            </a:r>
            <a:r>
              <a:rPr lang="en-US" sz="2400" b="1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r>
              <a:rPr lang="en-US" sz="2400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2400" b="1" i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400" i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en-US" sz="24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 b="1" i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SAMi</a:t>
            </a:r>
            <a:r>
              <a:rPr lang="en-US" sz="24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=&gt;</a:t>
            </a:r>
            <a:r>
              <a:rPr lang="en-US" sz="2400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0.2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% </a:t>
            </a:r>
            <a:endParaRPr lang="en-US" sz="24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643" y="5180617"/>
            <a:ext cx="84067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DF3-f </a:t>
            </a:r>
            <a:r>
              <a:rPr lang="en-US" sz="2000" i="1" dirty="0" smtClean="0"/>
              <a:t>   I.N.B</a:t>
            </a:r>
            <a:r>
              <a:rPr lang="en-US" sz="2000" i="1" dirty="0"/>
              <a:t>., S.V. </a:t>
            </a:r>
            <a:r>
              <a:rPr lang="en-US" sz="2000" i="1" dirty="0" err="1"/>
              <a:t>Tolokonnikov</a:t>
            </a:r>
            <a:r>
              <a:rPr lang="en-US" sz="2000" i="1" dirty="0"/>
              <a:t>, Phys. At. </a:t>
            </a:r>
            <a:r>
              <a:rPr lang="en-US" sz="2000" i="1" dirty="0" err="1"/>
              <a:t>Nucl</a:t>
            </a:r>
            <a:r>
              <a:rPr lang="en-US" sz="2000" i="1" dirty="0"/>
              <a:t>. </a:t>
            </a:r>
            <a:r>
              <a:rPr lang="en-US" sz="2000" i="1" dirty="0" smtClean="0"/>
              <a:t> (</a:t>
            </a:r>
            <a:r>
              <a:rPr lang="en-US" sz="2000" i="1" dirty="0"/>
              <a:t>in print, 2019)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   S.A</a:t>
            </a:r>
            <a:r>
              <a:rPr lang="en-US" sz="2000" i="1" dirty="0"/>
              <a:t>. </a:t>
            </a:r>
            <a:r>
              <a:rPr lang="en-US" sz="2000" i="1" dirty="0" err="1"/>
              <a:t>Fayans</a:t>
            </a:r>
            <a:r>
              <a:rPr lang="en-US" sz="2000" i="1" dirty="0"/>
              <a:t>  JETP. Lett 68, 169 (1998);     </a:t>
            </a:r>
            <a:r>
              <a:rPr lang="en-US" sz="2000" i="1" dirty="0" err="1"/>
              <a:t>Nucl.Phys</a:t>
            </a:r>
            <a:r>
              <a:rPr lang="en-US" sz="2000" i="1" dirty="0"/>
              <a:t>. A676, 49 (2000</a:t>
            </a:r>
            <a:r>
              <a:rPr lang="en-US" sz="2000" i="1" dirty="0" smtClean="0"/>
              <a:t>)</a:t>
            </a:r>
          </a:p>
          <a:p>
            <a:endParaRPr lang="ru-RU" sz="2000" i="1" dirty="0"/>
          </a:p>
          <a:p>
            <a:r>
              <a:rPr lang="en-US" sz="2000" b="1" i="1" dirty="0" err="1" smtClean="0"/>
              <a:t>SAMi</a:t>
            </a:r>
            <a:r>
              <a:rPr lang="en-US" sz="2000" b="1" i="1" dirty="0" smtClean="0"/>
              <a:t> 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X.Roca-Maza</a:t>
            </a:r>
            <a:r>
              <a:rPr lang="en-US" sz="2000" i="1" dirty="0" smtClean="0"/>
              <a:t> </a:t>
            </a:r>
            <a:r>
              <a:rPr lang="en-US" sz="2000" i="1" dirty="0"/>
              <a:t>et.al. PRL 102 (2018) - ISB,   PRC 94 (2018) </a:t>
            </a:r>
            <a:r>
              <a:rPr lang="en-US" sz="2000" i="1" dirty="0" smtClean="0"/>
              <a:t> </a:t>
            </a:r>
            <a:r>
              <a:rPr lang="en-US" sz="2000" i="1" dirty="0"/>
              <a:t>Coulomb exch</a:t>
            </a:r>
            <a:r>
              <a:rPr lang="en-US" i="1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         </a:t>
            </a:r>
            <a:r>
              <a:rPr lang="en-US" sz="3600" i="1" dirty="0" smtClean="0">
                <a:solidFill>
                  <a:schemeClr val="bg1"/>
                </a:solidFill>
              </a:rPr>
              <a:t>IAR energy </a:t>
            </a:r>
            <a:r>
              <a:rPr lang="en-US" sz="3600" i="1" dirty="0">
                <a:solidFill>
                  <a:schemeClr val="bg1"/>
                </a:solidFill>
              </a:rPr>
              <a:t>in </a:t>
            </a:r>
            <a:r>
              <a:rPr lang="en-US" sz="3600" i="1" dirty="0" smtClean="0">
                <a:solidFill>
                  <a:schemeClr val="bg1"/>
                </a:solidFill>
              </a:rPr>
              <a:t>the reference  208 </a:t>
            </a:r>
            <a:r>
              <a:rPr lang="en-US" sz="3600" i="1" dirty="0" err="1" smtClean="0">
                <a:solidFill>
                  <a:schemeClr val="bg1"/>
                </a:solidFill>
              </a:rPr>
              <a:t>Pb</a:t>
            </a:r>
            <a:r>
              <a:rPr lang="en-US" sz="3600" i="1" dirty="0" smtClean="0">
                <a:solidFill>
                  <a:schemeClr val="bg1"/>
                </a:solidFill>
              </a:rPr>
              <a:t> nucleus. 			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smtClean="0">
                <a:solidFill>
                  <a:schemeClr val="bg1"/>
                </a:solidFill>
              </a:rPr>
              <a:t>  </a:t>
            </a:r>
            <a:r>
              <a:rPr lang="en-US" sz="3600" b="1" i="1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V_exch</a:t>
            </a:r>
            <a:r>
              <a:rPr lang="en-US" sz="36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36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3600" i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9710" y="1484784"/>
            <a:ext cx="3385863" cy="492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b="1" i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Rch_exp</a:t>
            </a:r>
            <a:r>
              <a:rPr lang="en-US" sz="24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=5.5010(9)</a:t>
            </a:r>
            <a:r>
              <a:rPr lang="en-US" sz="2400" b="1" i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24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23699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3386138"/>
            <a:ext cx="666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4017"/>
            <a:ext cx="1224136" cy="10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94446" y="312451"/>
            <a:ext cx="4497833" cy="1077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cap="all" dirty="0" smtClean="0">
                <a:latin typeface="Book Antiqua"/>
              </a:rPr>
              <a:t>              IAEA  Reference </a:t>
            </a:r>
            <a:r>
              <a:rPr lang="ru-RU" sz="1600" b="1" i="1" cap="all" dirty="0" smtClean="0">
                <a:latin typeface="Book Antiqua"/>
              </a:rPr>
              <a:t> </a:t>
            </a:r>
            <a:r>
              <a:rPr lang="en-US" sz="1600" b="1" i="1" cap="all" dirty="0" smtClean="0">
                <a:latin typeface="Book Antiqua"/>
              </a:rPr>
              <a:t>Database</a:t>
            </a:r>
            <a:r>
              <a:rPr lang="ru-RU" sz="1600" b="1" i="1" cap="all" dirty="0" smtClean="0">
                <a:latin typeface="Book Antiqua"/>
              </a:rPr>
              <a:t> </a:t>
            </a:r>
            <a:r>
              <a:rPr lang="en-US" sz="1600" b="1" i="1" cap="all" dirty="0" smtClean="0">
                <a:latin typeface="Book Antiqua"/>
              </a:rPr>
              <a:t> </a:t>
            </a:r>
          </a:p>
          <a:p>
            <a:r>
              <a:rPr lang="en-US" sz="1600" b="1" i="1" cap="all" dirty="0" smtClean="0">
                <a:latin typeface="Book Antiqua"/>
              </a:rPr>
              <a:t>           for  Beta-Delayed  Neutron  </a:t>
            </a:r>
            <a:r>
              <a:rPr lang="ru-RU" sz="1600" b="1" i="1" cap="all" dirty="0" smtClean="0">
                <a:latin typeface="Book Antiqua"/>
              </a:rPr>
              <a:t> </a:t>
            </a:r>
            <a:r>
              <a:rPr lang="en-US" sz="1600" b="1" i="1" cap="all" dirty="0" smtClean="0">
                <a:latin typeface="Book Antiqua"/>
              </a:rPr>
              <a:t>              	Emission EVALUATION</a:t>
            </a:r>
            <a:br>
              <a:rPr lang="en-US" sz="1600" b="1" i="1" cap="all" dirty="0" smtClean="0">
                <a:latin typeface="Book Antiqua"/>
              </a:rPr>
            </a:br>
            <a:endParaRPr lang="en-US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496597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cap="all" dirty="0" smtClean="0">
                <a:latin typeface="Book Antiqua"/>
              </a:rPr>
              <a:t>            Nuclear  Data sheets (2019, in press)</a:t>
            </a:r>
            <a:endParaRPr lang="en-US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10" y="1052736"/>
            <a:ext cx="7704856" cy="134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8482" y="3568844"/>
            <a:ext cx="3707044" cy="313932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latin typeface="Calibri" panose="020F0502020204030204" pitchFamily="34" charset="0"/>
              </a:rPr>
              <a:t>    </a:t>
            </a:r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DF + Continuum QRPA (2003)</a:t>
            </a:r>
          </a:p>
          <a:p>
            <a:pPr marL="45720"/>
            <a:r>
              <a:rPr lang="en-US" sz="1400" i="1" dirty="0" smtClean="0">
                <a:latin typeface="Calibri" panose="020F0502020204030204" pitchFamily="34" charset="0"/>
              </a:rPr>
              <a:t>DF3 - </a:t>
            </a:r>
            <a:r>
              <a:rPr lang="en-US" sz="1400" b="1" i="1" dirty="0" smtClean="0">
                <a:latin typeface="Calibri" panose="020F0502020204030204" pitchFamily="34" charset="0"/>
              </a:rPr>
              <a:t>spherical </a:t>
            </a:r>
            <a:r>
              <a:rPr lang="en-US" sz="1400" i="1" dirty="0" smtClean="0">
                <a:latin typeface="Calibri" panose="020F0502020204030204" pitchFamily="34" charset="0"/>
              </a:rPr>
              <a:t>, full basis, GT+FF    </a:t>
            </a:r>
          </a:p>
          <a:p>
            <a:pPr marL="45720"/>
            <a:r>
              <a:rPr lang="en-US" sz="1400" b="1" i="1" dirty="0" smtClean="0">
                <a:latin typeface="Calibri" panose="020F0502020204030204" pitchFamily="34" charset="0"/>
              </a:rPr>
              <a:t>        quasi-spherical nuclei; </a:t>
            </a:r>
          </a:p>
          <a:p>
            <a:pPr marL="45720"/>
            <a:r>
              <a:rPr lang="en-US" sz="1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   </a:t>
            </a:r>
            <a:r>
              <a:rPr lang="en-US" sz="1400" b="1" i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I.N.Borzov</a:t>
            </a:r>
            <a:r>
              <a:rPr lang="en-US" sz="1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,  PRC 67 (2003)</a:t>
            </a:r>
          </a:p>
          <a:p>
            <a:pPr marL="45720" indent="0">
              <a:buNone/>
            </a:pPr>
            <a:endParaRPr lang="en-US" sz="1400" i="1" dirty="0" smtClean="0">
              <a:latin typeface="Calibri" panose="020F0502020204030204" pitchFamily="34" charset="0"/>
            </a:endParaRP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Relativistic HB + QRPA  (2016)</a:t>
            </a:r>
            <a:endParaRPr lang="en-US" sz="1400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en-US" sz="1400" i="1" dirty="0" smtClean="0">
                <a:latin typeface="Calibri" panose="020F0502020204030204" pitchFamily="34" charset="0"/>
              </a:rPr>
              <a:t> D3C* - </a:t>
            </a:r>
            <a:r>
              <a:rPr lang="en-US" sz="1400" b="1" i="1" dirty="0" smtClean="0">
                <a:latin typeface="Calibri" panose="020F0502020204030204" pitchFamily="34" charset="0"/>
              </a:rPr>
              <a:t>spherical</a:t>
            </a:r>
            <a:r>
              <a:rPr lang="en-US" sz="1400" i="1" dirty="0" smtClean="0">
                <a:latin typeface="Calibri" panose="020F0502020204030204" pitchFamily="34" charset="0"/>
              </a:rPr>
              <a:t> ,  GT+FF </a:t>
            </a:r>
            <a:r>
              <a:rPr lang="en-US" sz="14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400" i="1" dirty="0" smtClean="0">
                <a:latin typeface="Calibri" panose="020F0502020204030204" pitchFamily="34" charset="0"/>
              </a:rPr>
              <a:t>   </a:t>
            </a:r>
          </a:p>
          <a:p>
            <a:pPr marL="45720" indent="0">
              <a:buNone/>
            </a:pPr>
            <a:r>
              <a:rPr lang="en-US" sz="1400" b="1" i="1" dirty="0" smtClean="0">
                <a:latin typeface="Calibri" panose="020F0502020204030204" pitchFamily="34" charset="0"/>
              </a:rPr>
              <a:t>                 all nuclei;  </a:t>
            </a:r>
          </a:p>
          <a:p>
            <a:pPr marL="45720" indent="0">
              <a:buNone/>
            </a:pPr>
            <a:r>
              <a:rPr lang="en-US" sz="1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T. </a:t>
            </a:r>
            <a:r>
              <a:rPr lang="en-US" sz="1400" b="1" i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Marketin</a:t>
            </a:r>
            <a:r>
              <a:rPr lang="en-US" sz="1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et al. PRC 93 (2016)</a:t>
            </a:r>
          </a:p>
          <a:p>
            <a:pPr marL="45720" indent="0">
              <a:buNone/>
            </a:pPr>
            <a:endParaRPr lang="en-US" sz="1400" i="1" dirty="0" smtClean="0">
              <a:latin typeface="Calibri" panose="020F0502020204030204" pitchFamily="34" charset="0"/>
            </a:endParaRP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1400" b="1" i="1" dirty="0" smtClean="0">
                <a:latin typeface="Calibri" panose="020F0502020204030204" pitchFamily="34" charset="0"/>
              </a:rPr>
              <a:t>Finite Amplitude Method (2015),  </a:t>
            </a:r>
          </a:p>
          <a:p>
            <a:pPr marL="45720"/>
            <a:r>
              <a:rPr lang="en-US" sz="1400" i="1" dirty="0" smtClean="0">
                <a:latin typeface="Calibri" panose="020F0502020204030204" pitchFamily="34" charset="0"/>
              </a:rPr>
              <a:t>      </a:t>
            </a:r>
            <a:r>
              <a:rPr lang="en-US" sz="1400" i="1" dirty="0" err="1" smtClean="0">
                <a:latin typeface="Calibri" panose="020F0502020204030204" pitchFamily="34" charset="0"/>
              </a:rPr>
              <a:t>Sk</a:t>
            </a:r>
            <a:r>
              <a:rPr lang="en-US" sz="1400" i="1" dirty="0" smtClean="0">
                <a:latin typeface="Calibri" panose="020F0502020204030204" pitchFamily="34" charset="0"/>
              </a:rPr>
              <a:t>(</a:t>
            </a:r>
            <a:r>
              <a:rPr lang="en-US" sz="1400" i="1" dirty="0" err="1" smtClean="0">
                <a:latin typeface="Calibri" panose="020F0502020204030204" pitchFamily="34" charset="0"/>
              </a:rPr>
              <a:t>yrme</a:t>
            </a:r>
            <a:r>
              <a:rPr lang="en-US" sz="1400" i="1" dirty="0" smtClean="0">
                <a:latin typeface="Calibri" panose="020F0502020204030204" pitchFamily="34" charset="0"/>
              </a:rPr>
              <a:t>) O’ - </a:t>
            </a:r>
            <a:r>
              <a:rPr lang="en-US" sz="1400" b="1" i="1" dirty="0" smtClean="0">
                <a:latin typeface="Calibri" panose="020F0502020204030204" pitchFamily="34" charset="0"/>
              </a:rPr>
              <a:t>deformed,</a:t>
            </a:r>
            <a:r>
              <a:rPr lang="en-US" sz="1400" i="1" dirty="0" smtClean="0">
                <a:latin typeface="Calibri" panose="020F0502020204030204" pitchFamily="34" charset="0"/>
              </a:rPr>
              <a:t>  GT+FF </a:t>
            </a:r>
            <a:r>
              <a:rPr lang="en-US" sz="14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400" i="1" dirty="0" smtClean="0">
                <a:latin typeface="Calibri" panose="020F0502020204030204" pitchFamily="34" charset="0"/>
              </a:rPr>
              <a:t>    </a:t>
            </a:r>
          </a:p>
          <a:p>
            <a:pPr marL="45720"/>
            <a:r>
              <a:rPr lang="en-US" sz="1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              </a:t>
            </a:r>
            <a:r>
              <a:rPr lang="en-US" sz="1400" b="1" i="1" dirty="0" smtClean="0">
                <a:latin typeface="Calibri" panose="020F0502020204030204" pitchFamily="34" charset="0"/>
              </a:rPr>
              <a:t>all nuclei.</a:t>
            </a:r>
            <a:endParaRPr lang="ru-RU" sz="1400" b="1" i="1" dirty="0" smtClean="0"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en-US" sz="1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J. Engel et al.  PRC 93 (2015 )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50709" y="3718155"/>
            <a:ext cx="3724603" cy="98488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16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DF </a:t>
            </a:r>
            <a:r>
              <a:rPr lang="en-US" sz="14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:     </a:t>
            </a:r>
            <a:r>
              <a:rPr lang="en-US" sz="1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Quality of the  ground state  description: </a:t>
            </a:r>
          </a:p>
          <a:p>
            <a:pPr marL="45720" indent="0">
              <a:buNone/>
            </a:pPr>
            <a:r>
              <a:rPr lang="en-US" sz="1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quasi-particle energies  and Q</a:t>
            </a:r>
            <a:r>
              <a:rPr lang="el-GR" sz="14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, </a:t>
            </a:r>
            <a:r>
              <a:rPr lang="en-US" sz="1400" b="1" i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</a:t>
            </a:r>
            <a:r>
              <a:rPr lang="en-US" sz="1400" b="1" i="1" baseline="-25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xn</a:t>
            </a:r>
            <a:r>
              <a:rPr lang="en-US" sz="1400" b="1" i="1" baseline="-25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1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values. </a:t>
            </a:r>
          </a:p>
          <a:p>
            <a:pPr marL="45720" indent="0">
              <a:buNone/>
            </a:pPr>
            <a:endParaRPr lang="en-US" sz="1400" b="1" i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en-US" sz="1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Account for </a:t>
            </a:r>
            <a:r>
              <a:rPr lang="en-US" sz="14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g.s</a:t>
            </a:r>
            <a:r>
              <a:rPr lang="en-US" sz="1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 spin inversion:  </a:t>
            </a:r>
            <a:r>
              <a:rPr lang="en-US" sz="1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correct  J/</a:t>
            </a:r>
            <a:r>
              <a:rPr lang="el-GR" sz="1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π</a:t>
            </a:r>
            <a:r>
              <a:rPr lang="en-US" sz="1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</a:t>
            </a:r>
            <a:r>
              <a:rPr lang="en-US" sz="1400" b="1" i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g.s</a:t>
            </a:r>
            <a:r>
              <a:rPr lang="en-US" sz="1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.</a:t>
            </a:r>
            <a:endParaRPr lang="en-US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10340" y="5140363"/>
            <a:ext cx="3966584" cy="141577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45720"/>
            <a:r>
              <a:rPr lang="en-US" sz="1600" b="1" i="1" dirty="0" smtClean="0">
                <a:latin typeface="Calibri" panose="020F0502020204030204" pitchFamily="34" charset="0"/>
              </a:rPr>
              <a:t>QRPA </a:t>
            </a:r>
            <a:r>
              <a:rPr lang="en-US" sz="1400" b="1" i="1" dirty="0" smtClean="0">
                <a:latin typeface="Calibri" panose="020F0502020204030204" pitchFamily="34" charset="0"/>
              </a:rPr>
              <a:t>:</a:t>
            </a:r>
            <a:r>
              <a:rPr lang="en-US" sz="1400" i="1" dirty="0" smtClean="0">
                <a:latin typeface="Calibri" panose="020F0502020204030204" pitchFamily="34" charset="0"/>
              </a:rPr>
              <a:t>     Reliability of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400" i="1" dirty="0" smtClean="0">
                <a:latin typeface="Calibri" panose="020F0502020204030204" pitchFamily="34" charset="0"/>
              </a:rPr>
              <a:t>–strength functions.  </a:t>
            </a:r>
          </a:p>
          <a:p>
            <a:pPr marL="45720"/>
            <a:r>
              <a:rPr lang="en-US" sz="1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        Two main beta decay channels : </a:t>
            </a:r>
          </a:p>
          <a:p>
            <a:pPr marL="45720" indent="0">
              <a:buNone/>
            </a:pPr>
            <a:r>
              <a:rPr lang="en-US" sz="1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       Gamow-Teller  (GT)  and first-forbidden (FF).</a:t>
            </a:r>
          </a:p>
          <a:p>
            <a:pPr marL="45720" indent="0">
              <a:buNone/>
            </a:pPr>
            <a:endParaRPr lang="en-US" sz="1400" b="1" i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en-US" sz="1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           NB!   B</a:t>
            </a:r>
            <a:r>
              <a:rPr lang="en-US" sz="1400" b="1" i="1" dirty="0" smtClean="0">
                <a:latin typeface="Calibri" panose="020F0502020204030204" pitchFamily="34" charset="0"/>
              </a:rPr>
              <a:t>alance  of the GT and FF decays  </a:t>
            </a:r>
          </a:p>
          <a:p>
            <a:pPr marL="45720" indent="0">
              <a:buNone/>
            </a:pPr>
            <a:r>
              <a:rPr lang="en-US" sz="1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1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                           %</a:t>
            </a:r>
            <a:r>
              <a:rPr lang="ru-RU" sz="1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14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of FF  vs.  % GT ! </a:t>
            </a:r>
            <a:endParaRPr lang="en-US" sz="14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0422" y="3763204"/>
            <a:ext cx="63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DF3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55668" y="4769173"/>
            <a:ext cx="64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85258" y="56167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482" y="214017"/>
            <a:ext cx="8925518" cy="649414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0129" y="2975950"/>
            <a:ext cx="6220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Comparison of self-consistent global approache</a:t>
            </a:r>
            <a:r>
              <a:rPr lang="en-US" sz="2400" i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9078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88640"/>
            <a:ext cx="6306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     Beta decay energy release </a:t>
            </a:r>
            <a:endParaRPr lang="en-US" sz="4000" i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66668"/>
            <a:ext cx="6552728" cy="421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58924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           Transition energies </a:t>
            </a:r>
            <a:r>
              <a:rPr lang="el-GR" sz="2400" i="1" dirty="0" smtClean="0"/>
              <a:t>ω</a:t>
            </a:r>
            <a:r>
              <a:rPr lang="en-US" sz="2400" i="1" dirty="0" smtClean="0"/>
              <a:t>  are correlated with  </a:t>
            </a:r>
            <a:r>
              <a:rPr lang="en-US" sz="2400" i="1" dirty="0"/>
              <a:t>Q</a:t>
            </a:r>
            <a:r>
              <a:rPr lang="el-GR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/>
              <a:t>:   </a:t>
            </a:r>
            <a:r>
              <a:rPr lang="el-GR" sz="2400" i="1" dirty="0" smtClean="0"/>
              <a:t>ω</a:t>
            </a:r>
            <a:r>
              <a:rPr lang="en-US" sz="2400" i="1" dirty="0" smtClean="0"/>
              <a:t> ≤ Q</a:t>
            </a:r>
            <a:r>
              <a:rPr lang="el-GR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i="1" baseline="-25000" dirty="0"/>
          </a:p>
        </p:txBody>
      </p:sp>
    </p:spTree>
    <p:extLst>
      <p:ext uri="{BB962C8B-B14F-4D97-AF65-F5344CB8AC3E}">
        <p14:creationId xmlns:p14="http://schemas.microsoft.com/office/powerpoint/2010/main" val="1708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 smtClean="0">
                <a:solidFill>
                  <a:schemeClr val="bg1"/>
                </a:solidFill>
                <a:latin typeface="+mj-lt"/>
              </a:rPr>
              <a:t>         	</a:t>
            </a:r>
            <a:r>
              <a:rPr lang="en-US" sz="2400" b="1" i="1" dirty="0" smtClean="0">
                <a:solidFill>
                  <a:schemeClr val="bg1"/>
                </a:solidFill>
                <a:latin typeface="+mj-lt"/>
              </a:rPr>
              <a:t>    Ground state properties of  the reference Ni, Sn isotopes.</a:t>
            </a:r>
          </a:p>
          <a:p>
            <a:pPr marL="0" indent="0">
              <a:buNone/>
            </a:pPr>
            <a:r>
              <a:rPr lang="en-US" sz="2400" b="1" i="1" dirty="0" smtClean="0">
                <a:solidFill>
                  <a:schemeClr val="bg1"/>
                </a:solidFill>
                <a:latin typeface="+mj-lt"/>
              </a:rPr>
              <a:t>	      Q</a:t>
            </a:r>
            <a:r>
              <a:rPr lang="el-GR" sz="2400" b="1" i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, </a:t>
            </a:r>
            <a:r>
              <a:rPr lang="en-US" sz="2400" b="1" i="1" dirty="0" err="1" smtClean="0">
                <a:solidFill>
                  <a:schemeClr val="bg1"/>
                </a:solidFill>
                <a:latin typeface="+mj-lt"/>
              </a:rPr>
              <a:t>S</a:t>
            </a:r>
            <a:r>
              <a:rPr lang="en-US" sz="2400" b="1" i="1" baseline="-25000" dirty="0" err="1" smtClean="0">
                <a:solidFill>
                  <a:schemeClr val="bg1"/>
                </a:solidFill>
                <a:latin typeface="+mj-lt"/>
              </a:rPr>
              <a:t>xn</a:t>
            </a:r>
            <a:r>
              <a:rPr lang="en-US" sz="2400" b="1" i="1" dirty="0" smtClean="0">
                <a:solidFill>
                  <a:schemeClr val="bg1"/>
                </a:solidFill>
                <a:latin typeface="+mj-lt"/>
              </a:rPr>
              <a:t>  and </a:t>
            </a:r>
            <a:r>
              <a:rPr lang="en-US" sz="2400" b="1" i="1" dirty="0" smtClean="0">
                <a:solidFill>
                  <a:schemeClr val="bg1"/>
                </a:solidFill>
              </a:rPr>
              <a:t>ɛ </a:t>
            </a:r>
            <a:r>
              <a:rPr lang="en-US" sz="2400" b="1" i="1" dirty="0">
                <a:solidFill>
                  <a:schemeClr val="bg1"/>
                </a:solidFill>
              </a:rPr>
              <a:t>(</a:t>
            </a:r>
            <a:r>
              <a:rPr lang="en-US" sz="2400" b="1" i="1" dirty="0" smtClean="0">
                <a:solidFill>
                  <a:schemeClr val="bg1"/>
                </a:solidFill>
              </a:rPr>
              <a:t>q-p</a:t>
            </a:r>
            <a:r>
              <a:rPr lang="en-US" sz="2400" b="1" i="1" dirty="0">
                <a:solidFill>
                  <a:schemeClr val="bg1"/>
                </a:solidFill>
              </a:rPr>
              <a:t>)</a:t>
            </a:r>
            <a:r>
              <a:rPr lang="en-US" sz="2400" b="1" i="1" dirty="0" smtClean="0">
                <a:solidFill>
                  <a:schemeClr val="bg1"/>
                </a:solidFill>
                <a:latin typeface="+mj-lt"/>
              </a:rPr>
              <a:t>  are treated  on the </a:t>
            </a:r>
            <a:r>
              <a:rPr lang="en-US" sz="2400" b="1" i="1" dirty="0" smtClean="0">
                <a:solidFill>
                  <a:schemeClr val="bg1"/>
                </a:solidFill>
              </a:rPr>
              <a:t>same footing </a:t>
            </a:r>
            <a:r>
              <a:rPr lang="en-US" sz="2400" b="1" i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   </a:t>
            </a:r>
            <a:endParaRPr lang="en-US" sz="2400" b="1" i="1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		</a:t>
            </a:r>
            <a:endParaRPr lang="en-US" sz="24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516" y="5445224"/>
            <a:ext cx="8712968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+mj-lt"/>
              </a:rPr>
              <a:t>		</a:t>
            </a:r>
            <a:r>
              <a:rPr lang="en-US" sz="2400" b="1" i="1" dirty="0" smtClean="0">
                <a:solidFill>
                  <a:srgbClr val="C00000"/>
                </a:solidFill>
              </a:rPr>
              <a:t>Underestimate</a:t>
            </a:r>
            <a:r>
              <a:rPr lang="en-US" sz="2400" b="1" i="1" dirty="0" smtClean="0">
                <a:solidFill>
                  <a:schemeClr val="tx2"/>
                </a:solidFill>
              </a:rPr>
              <a:t> </a:t>
            </a:r>
            <a:r>
              <a:rPr lang="en-US" sz="2000" b="1" i="1" dirty="0">
                <a:solidFill>
                  <a:schemeClr val="tx2"/>
                </a:solidFill>
              </a:rPr>
              <a:t>of the  Q</a:t>
            </a:r>
            <a:r>
              <a:rPr lang="el-GR" sz="2000" b="1" i="1" baseline="-25000" dirty="0">
                <a:solidFill>
                  <a:schemeClr val="tx2"/>
                </a:solidFill>
                <a:cs typeface="Arial" panose="020B0604020202020204" pitchFamily="34" charset="0"/>
              </a:rPr>
              <a:t> β</a:t>
            </a:r>
            <a:r>
              <a:rPr lang="en-US" sz="2000" b="1" i="1" baseline="-25000" dirty="0">
                <a:solidFill>
                  <a:schemeClr val="tx2"/>
                </a:solidFill>
                <a:cs typeface="Arial" panose="020B0604020202020204" pitchFamily="34" charset="0"/>
              </a:rPr>
              <a:t> , </a:t>
            </a:r>
            <a:r>
              <a:rPr lang="en-US" sz="2000" b="1" i="1" dirty="0" err="1">
                <a:solidFill>
                  <a:schemeClr val="tx2"/>
                </a:solidFill>
              </a:rPr>
              <a:t>Sxn</a:t>
            </a:r>
            <a:r>
              <a:rPr lang="en-US" sz="2000" b="1" i="1" dirty="0">
                <a:solidFill>
                  <a:schemeClr val="tx2"/>
                </a:solidFill>
              </a:rPr>
              <a:t> as well as</a:t>
            </a:r>
            <a:endParaRPr lang="en-US" sz="2000" b="1" i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US" sz="2000" b="1" i="1" dirty="0">
                <a:solidFill>
                  <a:schemeClr val="tx2"/>
                </a:solidFill>
                <a:cs typeface="Arial" panose="020B0604020202020204" pitchFamily="34" charset="0"/>
              </a:rPr>
              <a:t>	      deviation of the  single-particle energies from the </a:t>
            </a:r>
            <a:r>
              <a:rPr lang="en-US" sz="2000" b="1" i="1" dirty="0" err="1">
                <a:solidFill>
                  <a:schemeClr val="tx2"/>
                </a:solidFill>
                <a:cs typeface="Arial" panose="020B0604020202020204" pitchFamily="34" charset="0"/>
              </a:rPr>
              <a:t>experimenal</a:t>
            </a:r>
            <a:r>
              <a:rPr lang="en-US" sz="2000" b="1" i="1" dirty="0">
                <a:solidFill>
                  <a:schemeClr val="tx2"/>
                </a:solidFill>
                <a:cs typeface="Arial" panose="020B0604020202020204" pitchFamily="34" charset="0"/>
              </a:rPr>
              <a:t>  ones </a:t>
            </a:r>
          </a:p>
          <a:p>
            <a:r>
              <a:rPr lang="en-US" sz="2000" b="1" i="1" dirty="0">
                <a:solidFill>
                  <a:schemeClr val="tx2"/>
                </a:solidFill>
                <a:cs typeface="Arial" panose="020B0604020202020204" pitchFamily="34" charset="0"/>
              </a:rPr>
              <a:t>		may distort</a:t>
            </a:r>
            <a:r>
              <a:rPr lang="en-US" sz="2000" b="1" i="1" dirty="0">
                <a:solidFill>
                  <a:schemeClr val="tx2"/>
                </a:solidFill>
              </a:rPr>
              <a:t> the </a:t>
            </a:r>
            <a:r>
              <a:rPr lang="el-GR" sz="2000" b="1" i="1" dirty="0">
                <a:solidFill>
                  <a:schemeClr val="tx2"/>
                </a:solidFill>
                <a:cs typeface="Arial" panose="020B0604020202020204" pitchFamily="34" charset="0"/>
              </a:rPr>
              <a:t>β</a:t>
            </a:r>
            <a:r>
              <a:rPr lang="en-US" sz="2000" b="1" i="1" dirty="0">
                <a:solidFill>
                  <a:schemeClr val="tx2"/>
                </a:solidFill>
                <a:cs typeface="Arial" panose="020B0604020202020204" pitchFamily="34" charset="0"/>
              </a:rPr>
              <a:t>-decay</a:t>
            </a:r>
            <a:r>
              <a:rPr lang="el-GR" sz="2000" b="1" i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000" b="1" i="1" dirty="0">
                <a:solidFill>
                  <a:schemeClr val="tx2"/>
                </a:solidFill>
              </a:rPr>
              <a:t>half-lives,  </a:t>
            </a:r>
            <a:r>
              <a:rPr lang="en-US" sz="2000" b="1" i="1" dirty="0" err="1">
                <a:solidFill>
                  <a:schemeClr val="tx2"/>
                </a:solidFill>
              </a:rPr>
              <a:t>Pn</a:t>
            </a:r>
            <a:r>
              <a:rPr lang="en-US" sz="2000" b="1" i="1" dirty="0">
                <a:solidFill>
                  <a:schemeClr val="tx2"/>
                </a:solidFill>
              </a:rPr>
              <a:t> values…</a:t>
            </a:r>
            <a:r>
              <a:rPr lang="en-US" sz="2000" b="1" i="1" dirty="0">
                <a:solidFill>
                  <a:schemeClr val="tx2"/>
                </a:solidFill>
                <a:cs typeface="Arial" panose="020B0604020202020204" pitchFamily="34" charset="0"/>
              </a:rPr>
              <a:t>   </a:t>
            </a:r>
            <a:endParaRPr lang="en-US" sz="2000" b="1" i="1" dirty="0">
              <a:solidFill>
                <a:schemeClr val="tx2"/>
              </a:solidFill>
            </a:endParaRPr>
          </a:p>
          <a:p>
            <a:r>
              <a:rPr lang="en-US" sz="2000" i="1" dirty="0">
                <a:solidFill>
                  <a:schemeClr val="tx2"/>
                </a:solidFill>
              </a:rPr>
              <a:t>           </a:t>
            </a:r>
            <a:r>
              <a:rPr lang="en-US" sz="2000" i="1" dirty="0" smtClean="0">
                <a:solidFill>
                  <a:schemeClr val="tx2"/>
                </a:solidFill>
              </a:rPr>
              <a:t>  </a:t>
            </a:r>
            <a:r>
              <a:rPr lang="en-US" sz="2000" i="1" dirty="0">
                <a:solidFill>
                  <a:schemeClr val="tx2"/>
                </a:solidFill>
              </a:rPr>
              <a:t>I.N.B.  </a:t>
            </a:r>
            <a:r>
              <a:rPr lang="en-US" sz="2000" i="1" dirty="0" err="1">
                <a:solidFill>
                  <a:schemeClr val="tx2"/>
                </a:solidFill>
              </a:rPr>
              <a:t>Phys.Rev</a:t>
            </a:r>
            <a:r>
              <a:rPr lang="en-US" sz="2000" i="1" dirty="0">
                <a:solidFill>
                  <a:schemeClr val="tx2"/>
                </a:solidFill>
              </a:rPr>
              <a:t>. </a:t>
            </a:r>
            <a:r>
              <a:rPr lang="en-US" sz="2000" b="1" i="1" dirty="0">
                <a:solidFill>
                  <a:schemeClr val="tx2"/>
                </a:solidFill>
              </a:rPr>
              <a:t>C 67 </a:t>
            </a:r>
            <a:r>
              <a:rPr lang="en-US" sz="2000" i="1" dirty="0">
                <a:solidFill>
                  <a:schemeClr val="tx2"/>
                </a:solidFill>
              </a:rPr>
              <a:t>025802 (2003);   Phys. At. </a:t>
            </a:r>
            <a:r>
              <a:rPr lang="en-US" sz="2000" i="1" dirty="0" err="1">
                <a:solidFill>
                  <a:schemeClr val="tx2"/>
                </a:solidFill>
              </a:rPr>
              <a:t>Nucl</a:t>
            </a:r>
            <a:r>
              <a:rPr lang="en-US" sz="2000" i="1" dirty="0">
                <a:solidFill>
                  <a:schemeClr val="tx2"/>
                </a:solidFill>
              </a:rPr>
              <a:t>. </a:t>
            </a:r>
            <a:r>
              <a:rPr lang="en-US" sz="2000" b="1" i="1" dirty="0">
                <a:solidFill>
                  <a:schemeClr val="tx2"/>
                </a:solidFill>
              </a:rPr>
              <a:t>79 (6)</a:t>
            </a:r>
            <a:r>
              <a:rPr lang="en-US" sz="2000" i="1" dirty="0">
                <a:solidFill>
                  <a:schemeClr val="tx2"/>
                </a:solidFill>
              </a:rPr>
              <a:t> 921 (</a:t>
            </a:r>
            <a:r>
              <a:rPr lang="en-US" sz="2000" i="1" dirty="0" smtClean="0">
                <a:solidFill>
                  <a:schemeClr val="tx2"/>
                </a:solidFill>
              </a:rPr>
              <a:t>201</a:t>
            </a:r>
            <a:r>
              <a:rPr lang="en-US" sz="2000" i="1" dirty="0" smtClean="0"/>
              <a:t>6).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466802"/>
              </p:ext>
            </p:extLst>
          </p:nvPr>
        </p:nvGraphicFramePr>
        <p:xfrm>
          <a:off x="4431561" y="1124744"/>
          <a:ext cx="4609995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8" name="Graph" r:id="rId3" imgW="4162320" imgH="2926080" progId="Origin50.Graph">
                  <p:embed/>
                </p:oleObj>
              </mc:Choice>
              <mc:Fallback>
                <p:oleObj name="Graph" r:id="rId3" imgW="416232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1561" y="1124744"/>
                        <a:ext cx="4609995" cy="3240360"/>
                      </a:xfrm>
                      <a:prstGeom prst="rect">
                        <a:avLst/>
                      </a:prstGeom>
                      <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35597" y="4534126"/>
            <a:ext cx="799288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  <a:cs typeface="Arial" panose="020B0604020202020204" pitchFamily="34" charset="0"/>
              </a:rPr>
              <a:t>FAM    &gt; 1MeV </a:t>
            </a:r>
            <a:r>
              <a:rPr lang="en-US" sz="2400" b="1" i="1" dirty="0" smtClean="0">
                <a:solidFill>
                  <a:srgbClr val="C00000"/>
                </a:solidFill>
                <a:cs typeface="Arial" panose="020B0604020202020204" pitchFamily="34" charset="0"/>
              </a:rPr>
              <a:t>underestimate</a:t>
            </a:r>
            <a:r>
              <a:rPr lang="en-US" sz="2400" b="1" i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chemeClr val="tx2"/>
                </a:solidFill>
                <a:cs typeface="Arial" panose="020B0604020202020204" pitchFamily="34" charset="0"/>
              </a:rPr>
              <a:t>of exp</a:t>
            </a:r>
            <a:r>
              <a:rPr lang="en-US" sz="2400" b="1" i="1" dirty="0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  <a:r>
              <a:rPr lang="en-US" sz="2400" b="1" i="1" dirty="0" smtClean="0">
                <a:solidFill>
                  <a:schemeClr val="tx2"/>
                </a:solidFill>
                <a:cs typeface="Arial" panose="020B0604020202020204" pitchFamily="34" charset="0"/>
              </a:rPr>
              <a:t> and </a:t>
            </a:r>
            <a:r>
              <a:rPr lang="en-US" sz="2400" b="1" i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eval</a:t>
            </a:r>
            <a:r>
              <a:rPr lang="en-US" sz="2400" b="1" i="1" dirty="0" smtClean="0">
                <a:solidFill>
                  <a:schemeClr val="tx2"/>
                </a:solidFill>
                <a:cs typeface="Arial" panose="020B0604020202020204" pitchFamily="34" charset="0"/>
              </a:rPr>
              <a:t>. data</a:t>
            </a:r>
          </a:p>
          <a:p>
            <a:r>
              <a:rPr lang="en-US" sz="2400" b="1" i="1" dirty="0" smtClean="0">
                <a:solidFill>
                  <a:schemeClr val="tx2"/>
                </a:solidFill>
                <a:cs typeface="Arial" panose="020B0604020202020204" pitchFamily="34" charset="0"/>
              </a:rPr>
              <a:t>DF3a :</a:t>
            </a:r>
            <a:r>
              <a:rPr lang="en-US" sz="2400" b="1" i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chemeClr val="tx2"/>
                </a:solidFill>
                <a:cs typeface="Arial" panose="020B0604020202020204" pitchFamily="34" charset="0"/>
              </a:rPr>
              <a:t> |</a:t>
            </a:r>
            <a:r>
              <a:rPr lang="el-GR" sz="2400" b="1" i="1" dirty="0">
                <a:solidFill>
                  <a:schemeClr val="tx2"/>
                </a:solidFill>
                <a:cs typeface="Arial" panose="020B0604020202020204" pitchFamily="34" charset="0"/>
              </a:rPr>
              <a:t>Δ</a:t>
            </a:r>
            <a:r>
              <a:rPr lang="en-US" sz="2400" b="1" i="1" dirty="0">
                <a:solidFill>
                  <a:schemeClr val="tx2"/>
                </a:solidFill>
                <a:cs typeface="Arial" panose="020B0604020202020204" pitchFamily="34" charset="0"/>
              </a:rPr>
              <a:t>Q</a:t>
            </a:r>
            <a:r>
              <a:rPr lang="el-GR" sz="2400" b="1" i="1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b="1" i="1" dirty="0">
                <a:solidFill>
                  <a:schemeClr val="tx2"/>
                </a:solidFill>
                <a:cs typeface="Arial" panose="020B0604020202020204" pitchFamily="34" charset="0"/>
              </a:rPr>
              <a:t>| ~ 500 – 700 </a:t>
            </a:r>
            <a:r>
              <a:rPr lang="en-US" sz="2400" b="1" i="1" dirty="0" err="1">
                <a:solidFill>
                  <a:schemeClr val="tx2"/>
                </a:solidFill>
                <a:cs typeface="Arial" panose="020B0604020202020204" pitchFamily="34" charset="0"/>
              </a:rPr>
              <a:t>KeV</a:t>
            </a:r>
            <a:r>
              <a:rPr lang="en-US" b="1" i="1" dirty="0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  <a:r>
              <a:rPr lang="en-US" b="1" i="1" dirty="0" smtClean="0">
                <a:solidFill>
                  <a:schemeClr val="tx2"/>
                </a:solidFill>
                <a:cs typeface="Arial" panose="020B0604020202020204" pitchFamily="34" charset="0"/>
              </a:rPr>
              <a:t>                                                                        </a:t>
            </a:r>
            <a:endParaRPr lang="en-US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864904"/>
              </p:ext>
            </p:extLst>
          </p:nvPr>
        </p:nvGraphicFramePr>
        <p:xfrm>
          <a:off x="109106" y="1124745"/>
          <a:ext cx="4213905" cy="324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9" name="Graph" r:id="rId5" imgW="3906000" imgH="3003840" progId="Origin50.Graph">
                  <p:embed/>
                </p:oleObj>
              </mc:Choice>
              <mc:Fallback>
                <p:oleObj name="Graph" r:id="rId5" imgW="3906000" imgH="30038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06" y="1124745"/>
                        <a:ext cx="4213905" cy="324035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80837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221147" y="5373216"/>
            <a:ext cx="6624736" cy="79208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Very neutron rich isotopes in Ni  region</a:t>
            </a:r>
            <a:endParaRPr lang="en-US" i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63990" cy="325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8667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27976" cy="92109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/>
            </a:r>
            <a:br>
              <a:rPr lang="en-US" sz="3200" b="1" i="1" dirty="0" smtClean="0">
                <a:solidFill>
                  <a:schemeClr val="bg1"/>
                </a:solidFill>
              </a:rPr>
            </a:br>
            <a:r>
              <a:rPr lang="en-US" sz="3200" b="1" i="1" dirty="0" smtClean="0">
                <a:solidFill>
                  <a:schemeClr val="bg1"/>
                </a:solidFill>
              </a:rPr>
              <a:t>Z~ 28, N ~ </a:t>
            </a:r>
            <a:r>
              <a:rPr lang="ru-RU" sz="3200" b="1" i="1" dirty="0" smtClean="0">
                <a:solidFill>
                  <a:schemeClr val="bg1"/>
                </a:solidFill>
              </a:rPr>
              <a:t>50 </a:t>
            </a:r>
            <a:r>
              <a:rPr lang="en-US" sz="3200" b="1" i="1" dirty="0" smtClean="0">
                <a:solidFill>
                  <a:schemeClr val="bg1"/>
                </a:solidFill>
              </a:rPr>
              <a:t> REGION:  T1/2    in   DF3, RHB,FAM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203442" y="1049239"/>
            <a:ext cx="4931630" cy="23083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 	</a:t>
            </a:r>
            <a:r>
              <a:rPr lang="en-US" b="1" i="1" dirty="0" smtClean="0"/>
              <a:t>         DF3+ CQRPA</a:t>
            </a:r>
          </a:p>
          <a:p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smtClean="0">
                <a:solidFill>
                  <a:schemeClr val="tx2"/>
                </a:solidFill>
              </a:rPr>
              <a:t>    good at N&lt;50 ,  30% higher  for  N&gt;50</a:t>
            </a:r>
          </a:p>
          <a:p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smtClean="0">
                <a:solidFill>
                  <a:schemeClr val="tx2"/>
                </a:solidFill>
              </a:rPr>
              <a:t>                             </a:t>
            </a:r>
            <a:r>
              <a:rPr lang="en-US" i="1" dirty="0" smtClean="0"/>
              <a:t>FRDM</a:t>
            </a:r>
          </a:p>
          <a:p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smtClean="0">
                <a:solidFill>
                  <a:schemeClr val="tx2"/>
                </a:solidFill>
              </a:rPr>
              <a:t>      spurious staggering   (S=1 T=0 paring)</a:t>
            </a:r>
          </a:p>
          <a:p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smtClean="0">
                <a:solidFill>
                  <a:schemeClr val="tx2"/>
                </a:solidFill>
              </a:rPr>
              <a:t>                           </a:t>
            </a:r>
            <a:r>
              <a:rPr lang="en-US" i="1" dirty="0" smtClean="0"/>
              <a:t>RHB</a:t>
            </a:r>
            <a:r>
              <a:rPr lang="en-US" i="1" dirty="0"/>
              <a:t>, FAM :   </a:t>
            </a:r>
          </a:p>
          <a:p>
            <a:r>
              <a:rPr lang="en-US" i="1" dirty="0">
                <a:solidFill>
                  <a:schemeClr val="tx2"/>
                </a:solidFill>
              </a:rPr>
              <a:t>        T1/2  too long at N&lt;50,     a kink at  N =50,</a:t>
            </a:r>
          </a:p>
          <a:p>
            <a:r>
              <a:rPr lang="en-US" i="1" dirty="0">
                <a:solidFill>
                  <a:schemeClr val="tx2"/>
                </a:solidFill>
              </a:rPr>
              <a:t> … but in agreement with the RIKEN data for  N&gt;50 </a:t>
            </a:r>
            <a:endParaRPr lang="en-US" i="1" dirty="0" smtClean="0">
              <a:solidFill>
                <a:schemeClr val="tx2"/>
              </a:solidFill>
            </a:endParaRPr>
          </a:p>
          <a:p>
            <a:r>
              <a:rPr lang="en-US" i="1" dirty="0" smtClean="0">
                <a:solidFill>
                  <a:schemeClr val="tx2"/>
                </a:solidFill>
              </a:rPr>
              <a:t> 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4155" y="5775609"/>
            <a:ext cx="366888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Balance of the GT  and FF  strengths </a:t>
            </a:r>
            <a:endParaRPr lang="en-US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               is what counts!</a:t>
            </a: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416189" y="3528136"/>
                <a:ext cx="2046586" cy="6658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2800" b="1" i="1" dirty="0" smtClean="0">
                    <a:solidFill>
                      <a:srgbClr val="FF0000"/>
                    </a:solidFill>
                  </a:rPr>
                  <a:t>%FF = 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800" b="1" i="1" dirty="0">
                            <a:solidFill>
                              <a:srgbClr val="FF0000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sz="2800" b="1" i="1" baseline="-25000" dirty="0">
                            <a:solidFill>
                              <a:srgbClr val="FF0000"/>
                            </a:solidFill>
                          </a:rPr>
                          <m:t>FF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800" b="1" i="1" dirty="0">
                            <a:solidFill>
                              <a:srgbClr val="FF0000"/>
                            </a:solidFill>
                          </a:rPr>
                          <m:t>λ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189" y="3528136"/>
                <a:ext cx="2046586" cy="665823"/>
              </a:xfrm>
              <a:prstGeom prst="rect">
                <a:avLst/>
              </a:prstGeom>
              <a:blipFill rotWithShape="1">
                <a:blip r:embed="rId4"/>
                <a:stretch>
                  <a:fillRect l="-3274" b="-16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4449809" y="4437112"/>
            <a:ext cx="4456752" cy="1015663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DF3  predicts: negligible  %FF  at  N&lt;50</a:t>
            </a:r>
          </a:p>
          <a:p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 DF3 and FAM:  moderate %FF   at N&gt;50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706495"/>
              </p:ext>
            </p:extLst>
          </p:nvPr>
        </p:nvGraphicFramePr>
        <p:xfrm>
          <a:off x="-2412776" y="401221"/>
          <a:ext cx="8424936" cy="6479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Graph" r:id="rId5" imgW="3906000" imgH="3003840" progId="Origin50.Graph">
                  <p:embed/>
                </p:oleObj>
              </mc:Choice>
              <mc:Fallback>
                <p:oleObj name="Graph" r:id="rId5" imgW="3906000" imgH="30038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412776" y="401221"/>
                        <a:ext cx="8424936" cy="6479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63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17847"/>
            <a:ext cx="9143999" cy="56015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  <a:r>
              <a:rPr lang="en-US" sz="2800" dirty="0" smtClean="0"/>
              <a:t>                                 </a:t>
            </a:r>
            <a:r>
              <a:rPr lang="en-US" sz="2400" i="1" dirty="0" err="1" smtClean="0"/>
              <a:t>I.N.Borzov</a:t>
            </a:r>
            <a:endParaRPr lang="en-US" sz="2400" i="1" dirty="0" smtClean="0"/>
          </a:p>
          <a:p>
            <a:pPr algn="ctr"/>
            <a:r>
              <a:rPr lang="en-US" i="1" dirty="0" smtClean="0"/>
              <a:t>                 National </a:t>
            </a:r>
            <a:r>
              <a:rPr lang="en-US" i="1" dirty="0"/>
              <a:t>Research Centre “</a:t>
            </a:r>
            <a:r>
              <a:rPr lang="en-US" i="1" dirty="0" err="1"/>
              <a:t>Kurchatov</a:t>
            </a:r>
            <a:r>
              <a:rPr lang="en-US" i="1" dirty="0"/>
              <a:t> Institute</a:t>
            </a:r>
            <a:r>
              <a:rPr lang="en-US" i="1" dirty="0" smtClean="0"/>
              <a:t>”, </a:t>
            </a:r>
            <a:r>
              <a:rPr lang="en-US" i="1" dirty="0"/>
              <a:t>Moscow, </a:t>
            </a:r>
            <a:r>
              <a:rPr lang="en-US" i="1" dirty="0" smtClean="0"/>
              <a:t>Russia</a:t>
            </a:r>
          </a:p>
          <a:p>
            <a:pPr algn="ctr"/>
            <a:endParaRPr lang="en-US" i="1" dirty="0" smtClean="0"/>
          </a:p>
          <a:p>
            <a:r>
              <a:rPr lang="en-US" i="1" dirty="0"/>
              <a:t>	</a:t>
            </a:r>
            <a:r>
              <a:rPr lang="en-US" i="1" dirty="0" smtClean="0"/>
              <a:t>	            </a:t>
            </a:r>
            <a:r>
              <a:rPr lang="en-US" i="1" dirty="0" err="1" smtClean="0"/>
              <a:t>Bogolubov</a:t>
            </a:r>
            <a:r>
              <a:rPr lang="en-US" i="1" dirty="0" smtClean="0"/>
              <a:t> </a:t>
            </a:r>
            <a:r>
              <a:rPr lang="en-US" i="1" dirty="0"/>
              <a:t>Laboratory of  Theoretical </a:t>
            </a:r>
            <a:r>
              <a:rPr lang="en-US" i="1" dirty="0" smtClean="0"/>
              <a:t>Physics</a:t>
            </a:r>
          </a:p>
          <a:p>
            <a:r>
              <a:rPr lang="en-US" i="1" dirty="0" smtClean="0"/>
              <a:t> 		        Joint </a:t>
            </a:r>
            <a:r>
              <a:rPr lang="en-US" i="1" dirty="0"/>
              <a:t>Institute of Nuclear Research, </a:t>
            </a:r>
            <a:r>
              <a:rPr lang="en-US" i="1" dirty="0" err="1" smtClean="0"/>
              <a:t>Dubna</a:t>
            </a:r>
            <a:r>
              <a:rPr lang="en-US" i="1" dirty="0" smtClean="0"/>
              <a:t>, Russia</a:t>
            </a:r>
          </a:p>
          <a:p>
            <a:endParaRPr lang="en-US" i="1" dirty="0"/>
          </a:p>
          <a:p>
            <a:r>
              <a:rPr lang="en-US" sz="3200" i="1" dirty="0" smtClean="0"/>
              <a:t>		     The </a:t>
            </a:r>
            <a:r>
              <a:rPr lang="en-US" sz="3200" i="1" dirty="0" err="1"/>
              <a:t>Fayans</a:t>
            </a:r>
            <a:r>
              <a:rPr lang="en-US" sz="3200" i="1" dirty="0"/>
              <a:t> functional</a:t>
            </a:r>
            <a:r>
              <a:rPr lang="ru-RU" sz="3200" i="1" dirty="0"/>
              <a:t> </a:t>
            </a:r>
            <a:r>
              <a:rPr lang="ru-RU" sz="3200" i="1" dirty="0" smtClean="0"/>
              <a:t>:</a:t>
            </a:r>
            <a:endParaRPr lang="en-US" sz="3200" i="1" dirty="0" smtClean="0"/>
          </a:p>
          <a:p>
            <a:endParaRPr lang="en-US" sz="3200" i="1" dirty="0" smtClean="0"/>
          </a:p>
          <a:p>
            <a:r>
              <a:rPr lang="en-US" sz="3200" i="1" dirty="0" smtClean="0"/>
              <a:t>    </a:t>
            </a:r>
            <a:r>
              <a:rPr lang="en-US" sz="3200" i="1" dirty="0" smtClean="0"/>
              <a:t>             </a:t>
            </a:r>
            <a:r>
              <a:rPr lang="en-US" sz="2800" i="1" dirty="0" smtClean="0"/>
              <a:t>Fully self-consistent </a:t>
            </a:r>
            <a:r>
              <a:rPr lang="en-US" sz="2800" i="1" dirty="0" smtClean="0"/>
              <a:t>description </a:t>
            </a:r>
            <a:endParaRPr lang="en-US" sz="2800" i="1" dirty="0" smtClean="0"/>
          </a:p>
          <a:p>
            <a:r>
              <a:rPr lang="en-US" sz="2800" i="1" dirty="0"/>
              <a:t> </a:t>
            </a:r>
            <a:r>
              <a:rPr lang="en-US" sz="2800" i="1" dirty="0" smtClean="0"/>
              <a:t>                    </a:t>
            </a:r>
            <a:r>
              <a:rPr lang="en-US" sz="2800" i="1" dirty="0" smtClean="0"/>
              <a:t>of </a:t>
            </a:r>
            <a:r>
              <a:rPr lang="en-US" sz="2800" i="1" dirty="0" smtClean="0"/>
              <a:t>the isospin excitations.</a:t>
            </a:r>
          </a:p>
          <a:p>
            <a:endParaRPr lang="en-US" sz="2800" i="1" dirty="0" smtClean="0"/>
          </a:p>
          <a:p>
            <a:r>
              <a:rPr lang="en-US" sz="2800" i="1" dirty="0" smtClean="0"/>
              <a:t>                                     Beta decays. </a:t>
            </a:r>
          </a:p>
          <a:p>
            <a:r>
              <a:rPr lang="en-US" sz="2800" i="1" dirty="0" smtClean="0"/>
              <a:t>        Global </a:t>
            </a:r>
            <a:r>
              <a:rPr lang="en-US" sz="2800" i="1" dirty="0"/>
              <a:t>calculations </a:t>
            </a:r>
            <a:r>
              <a:rPr lang="en-US" sz="2800" i="1" dirty="0" smtClean="0"/>
              <a:t>in </a:t>
            </a:r>
            <a:r>
              <a:rPr lang="en-US" sz="2800" i="1" dirty="0" smtClean="0"/>
              <a:t>very neutron-rich nuclei.</a:t>
            </a:r>
            <a:endParaRPr lang="en-US" sz="2800" i="1" dirty="0"/>
          </a:p>
          <a:p>
            <a:pPr algn="ctr"/>
            <a:r>
              <a:rPr lang="en-US" sz="32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3" y="166785"/>
            <a:ext cx="5857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16" y="182067"/>
            <a:ext cx="709304" cy="61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9752" y="20001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cap="all" dirty="0" smtClean="0">
                <a:latin typeface="Book Antiqua"/>
              </a:rPr>
              <a:t>                            IAEA  </a:t>
            </a:r>
            <a:r>
              <a:rPr lang="en-US" sz="1200" b="1" i="1" cap="all" dirty="0">
                <a:latin typeface="Book Antiqua"/>
              </a:rPr>
              <a:t>Reference </a:t>
            </a:r>
            <a:r>
              <a:rPr lang="ru-RU" sz="1200" b="1" i="1" cap="all" dirty="0">
                <a:latin typeface="Book Antiqua"/>
              </a:rPr>
              <a:t> </a:t>
            </a:r>
            <a:r>
              <a:rPr lang="en-US" sz="1200" b="1" i="1" cap="all" dirty="0">
                <a:latin typeface="Book Antiqua"/>
              </a:rPr>
              <a:t>Database</a:t>
            </a:r>
            <a:r>
              <a:rPr lang="ru-RU" sz="1200" b="1" i="1" cap="all" dirty="0">
                <a:latin typeface="Book Antiqua"/>
              </a:rPr>
              <a:t> </a:t>
            </a:r>
            <a:r>
              <a:rPr lang="en-US" sz="1200" b="1" i="1" cap="all" dirty="0">
                <a:latin typeface="Book Antiqua"/>
              </a:rPr>
              <a:t> </a:t>
            </a:r>
            <a:endParaRPr lang="en-US" sz="1200" b="1" i="1" cap="all" dirty="0" smtClean="0">
              <a:latin typeface="Book Antiqua"/>
            </a:endParaRPr>
          </a:p>
          <a:p>
            <a:r>
              <a:rPr lang="en-US" sz="1200" b="1" i="1" cap="all" dirty="0" smtClean="0">
                <a:latin typeface="Book Antiqua"/>
              </a:rPr>
              <a:t>for  </a:t>
            </a:r>
            <a:r>
              <a:rPr lang="en-US" sz="1200" b="1" i="1" cap="all" dirty="0">
                <a:latin typeface="Book Antiqua"/>
              </a:rPr>
              <a:t>Beta-Delayed  Neutron </a:t>
            </a:r>
            <a:r>
              <a:rPr lang="ru-RU" sz="1200" b="1" i="1" cap="all" dirty="0">
                <a:latin typeface="Book Antiqua"/>
              </a:rPr>
              <a:t> </a:t>
            </a:r>
            <a:r>
              <a:rPr lang="en-US" sz="1200" b="1" i="1" cap="all" dirty="0">
                <a:latin typeface="Book Antiqua"/>
              </a:rPr>
              <a:t>Emission </a:t>
            </a:r>
            <a:r>
              <a:rPr lang="en-US" sz="1200" b="1" i="1" cap="all" dirty="0" smtClean="0">
                <a:latin typeface="Book Antiqua"/>
              </a:rPr>
              <a:t>EVALUATION</a:t>
            </a:r>
            <a:r>
              <a:rPr lang="en-US" sz="1200" b="1" i="1" cap="all" dirty="0">
                <a:latin typeface="Book Antiqua"/>
              </a:rPr>
              <a:t/>
            </a:r>
            <a:br>
              <a:rPr lang="en-US" sz="1200" b="1" i="1" cap="all" dirty="0">
                <a:latin typeface="Book Antiqua"/>
              </a:rPr>
            </a:br>
            <a:endParaRPr lang="en-US" sz="1200" dirty="0"/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44361"/>
            <a:ext cx="971550" cy="6881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116" y="6496033"/>
            <a:ext cx="8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cap="all" dirty="0" smtClean="0">
                <a:latin typeface="Book Antiqua"/>
              </a:rPr>
              <a:t> </a:t>
            </a:r>
            <a:r>
              <a:rPr lang="en-US" sz="1400" b="1" i="1" cap="all" dirty="0" smtClean="0">
                <a:latin typeface="Book Antiqua"/>
              </a:rPr>
              <a:t>INFINUM,  BLTP  JINR, </a:t>
            </a:r>
            <a:r>
              <a:rPr lang="en-US" sz="1400" b="1" i="1" cap="all" dirty="0" err="1" smtClean="0">
                <a:latin typeface="Book Antiqua"/>
              </a:rPr>
              <a:t>Dubna</a:t>
            </a:r>
            <a:r>
              <a:rPr lang="en-US" sz="1400" b="1" i="1" cap="all" dirty="0" smtClean="0">
                <a:latin typeface="Book Antiqua"/>
              </a:rPr>
              <a:t>   20 – 22  MARCH  2019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0096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800" b="1" i="1">
                <a:solidFill>
                  <a:schemeClr val="bg1"/>
                </a:solidFill>
              </a:rPr>
              <a:t>N ~ </a:t>
            </a:r>
            <a:r>
              <a:rPr lang="ru-RU" sz="2800" b="1" i="1">
                <a:solidFill>
                  <a:schemeClr val="bg1"/>
                </a:solidFill>
              </a:rPr>
              <a:t>50 </a:t>
            </a:r>
            <a:r>
              <a:rPr lang="en-US" sz="2800" b="1" i="1">
                <a:solidFill>
                  <a:schemeClr val="bg1"/>
                </a:solidFill>
              </a:rPr>
              <a:t> </a:t>
            </a:r>
            <a:r>
              <a:rPr lang="en-US" sz="2800" b="1" i="1" smtClean="0">
                <a:solidFill>
                  <a:schemeClr val="bg1"/>
                </a:solidFill>
              </a:rPr>
              <a:t>REGION:</a:t>
            </a:r>
            <a:r>
              <a:rPr lang="en-US" sz="2800" i="1"/>
              <a:t> </a:t>
            </a:r>
            <a:r>
              <a:rPr lang="en-US" sz="2800" i="1" smtClean="0"/>
              <a:t> </a:t>
            </a:r>
            <a:r>
              <a:rPr lang="en-US" sz="2000" i="1" smtClean="0"/>
              <a:t>low GT </a:t>
            </a:r>
            <a:r>
              <a:rPr lang="en-US" sz="2000" i="1"/>
              <a:t>strength </a:t>
            </a:r>
            <a:r>
              <a:rPr lang="en-US" sz="2000" i="1" smtClean="0"/>
              <a:t>in </a:t>
            </a:r>
            <a:r>
              <a:rPr lang="en-US" sz="2000" i="1" err="1"/>
              <a:t>Qb</a:t>
            </a:r>
            <a:r>
              <a:rPr lang="en-US" sz="2000" i="1"/>
              <a:t>-window </a:t>
            </a:r>
            <a:r>
              <a:rPr lang="en-US" sz="2000" i="1" smtClean="0"/>
              <a:t>and  </a:t>
            </a:r>
            <a:r>
              <a:rPr lang="en-US" sz="2000" i="1"/>
              <a:t>excessive FF strength.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406299"/>
              </p:ext>
            </p:extLst>
          </p:nvPr>
        </p:nvGraphicFramePr>
        <p:xfrm>
          <a:off x="5567232" y="764704"/>
          <a:ext cx="3467677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8" r:id="rId4" imgW="5503680" imgH="5715000" progId="">
                  <p:embed/>
                </p:oleObj>
              </mc:Choice>
              <mc:Fallback>
                <p:oleObj r:id="rId4" imgW="5503680" imgH="5715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232" y="764704"/>
                        <a:ext cx="3467677" cy="36004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H="1">
            <a:off x="6876256" y="2348880"/>
            <a:ext cx="1008113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6876256" y="1916832"/>
            <a:ext cx="1008112" cy="12241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876256" y="1916832"/>
            <a:ext cx="1008112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980310" y="1124744"/>
            <a:ext cx="904058" cy="16201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6904058" y="2204864"/>
            <a:ext cx="980311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38788" y="3439005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Z=28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884368" y="1412776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N=50</a:t>
            </a:r>
            <a:endParaRPr lang="en-US"/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6876256" y="1196752"/>
            <a:ext cx="1080120" cy="20162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86861" y="783575"/>
            <a:ext cx="2273734" cy="25545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        N≤ 50</a:t>
            </a:r>
          </a:p>
          <a:p>
            <a:endParaRPr lang="en-US" sz="2000" b="1" i="1" dirty="0" smtClean="0">
              <a:solidFill>
                <a:srgbClr val="FF0000"/>
              </a:solidFill>
            </a:endParaRPr>
          </a:p>
          <a:p>
            <a:r>
              <a:rPr lang="en-US" sz="2000" i="1" dirty="0" smtClean="0"/>
              <a:t>      Main GT</a:t>
            </a:r>
          </a:p>
          <a:p>
            <a:r>
              <a:rPr lang="en-US" sz="2000" i="1" dirty="0" smtClean="0"/>
              <a:t>n0f5/2</a:t>
            </a:r>
            <a:r>
              <a:rPr lang="en-US" sz="2000" i="1" dirty="0">
                <a:sym typeface="Wingdings" panose="05000000000000000000" pitchFamily="2" charset="2"/>
              </a:rPr>
              <a:t>p1f </a:t>
            </a:r>
            <a:r>
              <a:rPr lang="en-US" sz="2000" i="1" dirty="0" smtClean="0">
                <a:sym typeface="Wingdings" panose="05000000000000000000" pitchFamily="2" charset="2"/>
              </a:rPr>
              <a:t>5/2</a:t>
            </a:r>
            <a:endParaRPr lang="en-US" sz="2000" i="1" dirty="0"/>
          </a:p>
          <a:p>
            <a:r>
              <a:rPr lang="en-US" sz="2000" i="1" dirty="0" smtClean="0"/>
              <a:t>           vs.</a:t>
            </a:r>
          </a:p>
          <a:p>
            <a:r>
              <a:rPr lang="en-US" sz="2000" i="1" dirty="0" smtClean="0"/>
              <a:t>    Unique  FF</a:t>
            </a:r>
          </a:p>
          <a:p>
            <a:r>
              <a:rPr lang="en-US" sz="2000" i="1" dirty="0"/>
              <a:t> </a:t>
            </a:r>
            <a:r>
              <a:rPr lang="en-US" sz="2000" i="1" dirty="0" smtClean="0"/>
              <a:t>  (rank 2,  </a:t>
            </a:r>
            <a:r>
              <a:rPr lang="el-GR" sz="2000" i="1" dirty="0" smtClean="0"/>
              <a:t>Δ</a:t>
            </a:r>
            <a:r>
              <a:rPr lang="en-US" sz="2000" i="1" dirty="0" smtClean="0"/>
              <a:t> J=2)</a:t>
            </a:r>
          </a:p>
          <a:p>
            <a:r>
              <a:rPr lang="en-US" sz="2000" i="1" dirty="0" smtClean="0"/>
              <a:t>n0g9/2</a:t>
            </a:r>
            <a:r>
              <a:rPr lang="en-US" sz="2000" i="1" dirty="0" smtClean="0">
                <a:sym typeface="Wingdings" panose="05000000000000000000" pitchFamily="2" charset="2"/>
              </a:rPr>
              <a:t>p1f 5/2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51247" y="3808337"/>
            <a:ext cx="2544961" cy="1631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                </a:t>
            </a:r>
            <a:r>
              <a:rPr lang="en-US" sz="2000" b="1" i="1" dirty="0" smtClean="0">
                <a:solidFill>
                  <a:srgbClr val="FF0000"/>
                </a:solidFill>
              </a:rPr>
              <a:t>N  &gt; 50</a:t>
            </a:r>
          </a:p>
          <a:p>
            <a:endParaRPr lang="en-US" sz="2000" b="1" i="1" dirty="0" smtClean="0">
              <a:solidFill>
                <a:srgbClr val="FF0000"/>
              </a:solidFill>
            </a:endParaRPr>
          </a:p>
          <a:p>
            <a:r>
              <a:rPr lang="en-US" sz="2000" i="1" dirty="0" smtClean="0"/>
              <a:t>   Non-unique  FF</a:t>
            </a:r>
          </a:p>
          <a:p>
            <a:r>
              <a:rPr lang="en-US" sz="2000" i="1" dirty="0"/>
              <a:t> </a:t>
            </a:r>
            <a:r>
              <a:rPr lang="en-US" sz="2000" i="1" dirty="0" smtClean="0"/>
              <a:t>     (rank1, </a:t>
            </a:r>
            <a:r>
              <a:rPr lang="el-GR" sz="2000" i="1" dirty="0" smtClean="0"/>
              <a:t>Δ</a:t>
            </a:r>
            <a:r>
              <a:rPr lang="en-US" sz="2000" i="1" dirty="0" smtClean="0"/>
              <a:t> J=0,1)</a:t>
            </a:r>
          </a:p>
          <a:p>
            <a:r>
              <a:rPr lang="en-US" sz="2000" i="1" dirty="0" smtClean="0"/>
              <a:t>    n1d5/2</a:t>
            </a:r>
            <a:r>
              <a:rPr lang="en-US" sz="2000" i="1" dirty="0" smtClean="0">
                <a:sym typeface="Wingdings" panose="05000000000000000000" pitchFamily="2" charset="2"/>
              </a:rPr>
              <a:t>p0f 5/2…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 smtClean="0">
                <a:solidFill>
                  <a:schemeClr val="bg1"/>
                </a:solidFill>
              </a:rPr>
              <a:t>Z ~ 28, N ~ </a:t>
            </a:r>
            <a:r>
              <a:rPr lang="ru-RU" sz="2800" b="1" i="1" dirty="0" smtClean="0">
                <a:solidFill>
                  <a:schemeClr val="bg1"/>
                </a:solidFill>
              </a:rPr>
              <a:t>50 </a:t>
            </a:r>
            <a:r>
              <a:rPr lang="en-US" sz="2800" b="1" i="1" dirty="0" smtClean="0">
                <a:solidFill>
                  <a:schemeClr val="bg1"/>
                </a:solidFill>
              </a:rPr>
              <a:t> REGION:       Comparison of  T1/2 in DF3, RHB, FAM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86861" y="6078452"/>
                <a:ext cx="1917513" cy="461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2400" b="1" i="1" dirty="0" smtClean="0">
                    <a:solidFill>
                      <a:srgbClr val="FF0000"/>
                    </a:solidFill>
                  </a:rPr>
                  <a:t>%FF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b="1" i="1" dirty="0">
                        <a:solidFill>
                          <a:srgbClr val="FF0000"/>
                        </a:solidFill>
                      </a:rPr>
                      <m:t>λ</m:t>
                    </m:r>
                    <m:r>
                      <m:rPr>
                        <m:nor/>
                      </m:rPr>
                      <a:rPr lang="en-US" sz="2400" b="1" i="1" baseline="-25000" dirty="0">
                        <a:solidFill>
                          <a:srgbClr val="FF0000"/>
                        </a:solidFill>
                      </a:rPr>
                      <m:t>FF</m:t>
                    </m:r>
                    <m:r>
                      <m:rPr>
                        <m:nor/>
                      </m:rPr>
                      <a:rPr lang="en-US" sz="2400" b="1" i="1" baseline="-25000" dirty="0">
                        <a:solidFill>
                          <a:srgbClr val="FF0000"/>
                        </a:solidFill>
                      </a:rPr>
                      <m:t>  / </m:t>
                    </m:r>
                    <m:r>
                      <m:rPr>
                        <m:nor/>
                      </m:rPr>
                      <a:rPr lang="el-GR" sz="2400" b="1" i="1" dirty="0">
                        <a:solidFill>
                          <a:srgbClr val="FF0000"/>
                        </a:solidFill>
                      </a:rPr>
                      <m:t>λ</m:t>
                    </m:r>
                    <m:r>
                      <m:rPr>
                        <m:nor/>
                      </m:rPr>
                      <a:rPr lang="en-US" sz="2400" b="1" i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b="1" i="1" dirty="0" smtClean="0"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861" y="6078452"/>
                <a:ext cx="1917513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899" t="-8974" b="-2692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90256" y="5028272"/>
            <a:ext cx="3976025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Balance of the GT  and FF  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strengths</a:t>
            </a:r>
          </a:p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Is crucial . </a:t>
            </a:r>
          </a:p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          It  should comply with </a:t>
            </a:r>
          </a:p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    FF decays reduction factors !</a:t>
            </a:r>
            <a:endParaRPr lang="en-US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3715948" y="3025478"/>
            <a:ext cx="1147202" cy="136809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606163" y="958531"/>
            <a:ext cx="960865" cy="10979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512037" y="2065113"/>
            <a:ext cx="441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GT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38822" y="4439279"/>
            <a:ext cx="159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Non-unique  FF</a:t>
            </a:r>
          </a:p>
        </p:txBody>
      </p:sp>
    </p:spTree>
    <p:extLst>
      <p:ext uri="{BB962C8B-B14F-4D97-AF65-F5344CB8AC3E}">
        <p14:creationId xmlns:p14="http://schemas.microsoft.com/office/powerpoint/2010/main" val="19644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51620" y="1916832"/>
            <a:ext cx="6840759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i="1" dirty="0" smtClean="0"/>
              <a:t>	     Global  calculations  (T1/2, </a:t>
            </a:r>
            <a:r>
              <a:rPr lang="en-US" sz="2800" i="1" dirty="0" err="1" smtClean="0"/>
              <a:t>Pn</a:t>
            </a:r>
            <a:r>
              <a:rPr lang="en-US" sz="2800" i="1" dirty="0" smtClean="0"/>
              <a:t>)</a:t>
            </a:r>
            <a:endParaRPr lang="en-US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908998" y="3284984"/>
            <a:ext cx="1326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FRDM+RPA</a:t>
            </a:r>
          </a:p>
          <a:p>
            <a:endParaRPr lang="en-US" i="1" dirty="0"/>
          </a:p>
          <a:p>
            <a:r>
              <a:rPr lang="en-US" i="1" dirty="0" smtClean="0"/>
              <a:t>DF3+CQRPA</a:t>
            </a:r>
          </a:p>
          <a:p>
            <a:endParaRPr lang="en-US" i="1" dirty="0" smtClean="0"/>
          </a:p>
          <a:p>
            <a:r>
              <a:rPr lang="en-US" i="1" dirty="0"/>
              <a:t>R</a:t>
            </a:r>
            <a:r>
              <a:rPr lang="en-US" i="1" dirty="0" smtClean="0"/>
              <a:t>HB+RQRPA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877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Isotopes around 78Ni and 132Sn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24328" y="5327156"/>
            <a:ext cx="152317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Z =44 -52</a:t>
            </a:r>
          </a:p>
          <a:p>
            <a:r>
              <a:rPr lang="en-US" dirty="0" smtClean="0"/>
              <a:t> </a:t>
            </a:r>
            <a:r>
              <a:rPr lang="el-GR" dirty="0" smtClean="0"/>
              <a:t>β</a:t>
            </a:r>
            <a:r>
              <a:rPr lang="en-US" smtClean="0"/>
              <a:t>2= 0.0 </a:t>
            </a:r>
            <a:r>
              <a:rPr lang="en-US" dirty="0" smtClean="0"/>
              <a:t>- 0.03</a:t>
            </a:r>
          </a:p>
          <a:p>
            <a:endParaRPr lang="en-US" baseline="30000" dirty="0"/>
          </a:p>
          <a:p>
            <a:r>
              <a:rPr lang="en-US" baseline="30000" dirty="0" smtClean="0"/>
              <a:t>122-124</a:t>
            </a:r>
            <a:r>
              <a:rPr lang="en-US" dirty="0" smtClean="0"/>
              <a:t> </a:t>
            </a:r>
            <a:r>
              <a:rPr lang="en-US" dirty="0"/>
              <a:t>Ag  </a:t>
            </a:r>
            <a:endParaRPr lang="en-US" dirty="0" smtClean="0"/>
          </a:p>
          <a:p>
            <a:r>
              <a:rPr lang="el-GR" dirty="0" smtClean="0"/>
              <a:t>β</a:t>
            </a:r>
            <a:r>
              <a:rPr lang="en-US" dirty="0" smtClean="0"/>
              <a:t>2</a:t>
            </a:r>
            <a:r>
              <a:rPr lang="en-US" dirty="0"/>
              <a:t>=−</a:t>
            </a:r>
            <a:r>
              <a:rPr lang="en-US" dirty="0" smtClean="0"/>
              <a:t>0.124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395281"/>
              </p:ext>
            </p:extLst>
          </p:nvPr>
        </p:nvGraphicFramePr>
        <p:xfrm>
          <a:off x="1223830" y="1340768"/>
          <a:ext cx="6534376" cy="504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0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3830" y="1340768"/>
                        <a:ext cx="6534376" cy="5049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07706" y="4862187"/>
            <a:ext cx="22322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aseline="30000" dirty="0" smtClean="0"/>
          </a:p>
          <a:p>
            <a:r>
              <a:rPr lang="en-US" dirty="0"/>
              <a:t>Z </a:t>
            </a:r>
            <a:r>
              <a:rPr lang="en-US" dirty="0" smtClean="0"/>
              <a:t>=27 -35</a:t>
            </a:r>
          </a:p>
          <a:p>
            <a:r>
              <a:rPr lang="en-US" dirty="0" smtClean="0"/>
              <a:t>Ni isotopes</a:t>
            </a:r>
            <a:endParaRPr lang="en-US" dirty="0"/>
          </a:p>
          <a:p>
            <a:r>
              <a:rPr lang="en-US" dirty="0"/>
              <a:t> </a:t>
            </a:r>
            <a:r>
              <a:rPr lang="el-GR" dirty="0"/>
              <a:t>β</a:t>
            </a:r>
            <a:r>
              <a:rPr lang="en-US" dirty="0"/>
              <a:t>2=0.0 - 0.03</a:t>
            </a:r>
          </a:p>
          <a:p>
            <a:endParaRPr lang="en-US" baseline="30000" dirty="0"/>
          </a:p>
          <a:p>
            <a:r>
              <a:rPr lang="en-US" baseline="30000" dirty="0" smtClean="0"/>
              <a:t>83-86</a:t>
            </a:r>
            <a:r>
              <a:rPr lang="en-US" dirty="0" smtClean="0"/>
              <a:t>Ga </a:t>
            </a:r>
            <a:endParaRPr lang="en-US" dirty="0"/>
          </a:p>
          <a:p>
            <a:r>
              <a:rPr lang="en-US" dirty="0"/>
              <a:t> </a:t>
            </a:r>
            <a:r>
              <a:rPr lang="el-GR" dirty="0"/>
              <a:t>β</a:t>
            </a:r>
            <a:r>
              <a:rPr lang="en-US" dirty="0"/>
              <a:t>2=−</a:t>
            </a:r>
            <a:r>
              <a:rPr lang="en-US" dirty="0" smtClean="0"/>
              <a:t>0.104 </a:t>
            </a:r>
            <a:r>
              <a:rPr lang="en-US" dirty="0"/>
              <a:t>to </a:t>
            </a:r>
            <a:r>
              <a:rPr lang="en-US" dirty="0" smtClean="0"/>
              <a:t>+0.183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6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688925"/>
            <a:ext cx="3312368" cy="1127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Z =27 – 35,      </a:t>
            </a:r>
            <a:r>
              <a:rPr lang="el-GR" sz="1600" dirty="0" smtClean="0"/>
              <a:t>β</a:t>
            </a:r>
            <a:r>
              <a:rPr lang="en-US" sz="1600" dirty="0" smtClean="0"/>
              <a:t>2 = 0.00 – 0.05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Z&gt;28   and N&gt;50,   0.1&lt; | </a:t>
            </a:r>
            <a:r>
              <a:rPr lang="el-GR" sz="1600" dirty="0" smtClean="0"/>
              <a:t>β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| &lt; 0.2</a:t>
            </a:r>
            <a:endParaRPr lang="en-US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chemeClr val="bg1"/>
                </a:solidFill>
              </a:rPr>
              <a:t>Isotopes around 78Ni and 132Sn 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52728" y="5616635"/>
            <a:ext cx="3096344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Z </a:t>
            </a:r>
            <a:r>
              <a:rPr lang="en-US" sz="1600" dirty="0" smtClean="0"/>
              <a:t>= 45 – 52,      </a:t>
            </a:r>
            <a:r>
              <a:rPr lang="el-GR" sz="1600" dirty="0"/>
              <a:t>β</a:t>
            </a:r>
            <a:r>
              <a:rPr lang="en-US" sz="1600" dirty="0"/>
              <a:t>2 = 0.00 – 0.03</a:t>
            </a:r>
            <a:endParaRPr lang="en-US" sz="1600" baseline="30000" dirty="0" smtClean="0"/>
          </a:p>
          <a:p>
            <a:endParaRPr lang="en-US" sz="1600" baseline="30000" dirty="0"/>
          </a:p>
          <a:p>
            <a:r>
              <a:rPr lang="en-US" sz="1600" baseline="30000" dirty="0" smtClean="0"/>
              <a:t>                            122-124</a:t>
            </a:r>
            <a:r>
              <a:rPr lang="en-US" sz="1600" dirty="0" smtClean="0"/>
              <a:t> </a:t>
            </a:r>
            <a:r>
              <a:rPr lang="en-US" sz="1600" dirty="0"/>
              <a:t>Ag   </a:t>
            </a:r>
            <a:r>
              <a:rPr lang="el-GR" sz="1600" dirty="0" smtClean="0"/>
              <a:t>β</a:t>
            </a:r>
            <a:r>
              <a:rPr lang="en-US" sz="1600" dirty="0" smtClean="0"/>
              <a:t>2</a:t>
            </a:r>
            <a:r>
              <a:rPr lang="en-US" sz="1600" dirty="0"/>
              <a:t>=−</a:t>
            </a:r>
            <a:r>
              <a:rPr lang="en-US" sz="1600" dirty="0" smtClean="0"/>
              <a:t>0.124</a:t>
            </a:r>
          </a:p>
          <a:p>
            <a:endParaRPr lang="en-US" sz="1600" dirty="0"/>
          </a:p>
          <a:p>
            <a:r>
              <a:rPr lang="en-US" sz="1600" dirty="0" smtClean="0"/>
              <a:t>                                   FRDM 2012</a:t>
            </a:r>
            <a:endParaRPr lang="en-US" sz="1600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501941"/>
              </p:ext>
            </p:extLst>
          </p:nvPr>
        </p:nvGraphicFramePr>
        <p:xfrm>
          <a:off x="251520" y="1268760"/>
          <a:ext cx="7632848" cy="4324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4" name="Graph" r:id="rId3" imgW="5486400" imgH="3108960" progId="Origin50.Graph">
                  <p:embed/>
                </p:oleObj>
              </mc:Choice>
              <mc:Fallback>
                <p:oleObj name="Graph" r:id="rId3" imgW="548640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268760"/>
                        <a:ext cx="7632848" cy="4324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79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i="1" dirty="0" err="1" smtClean="0">
                <a:solidFill>
                  <a:schemeClr val="bg1"/>
                </a:solidFill>
              </a:rPr>
              <a:t>RHB+pnQRPA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8990034" cy="340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517232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Spherical RHB.   No selection on the </a:t>
            </a:r>
            <a:r>
              <a:rPr lang="el-G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 .</a:t>
            </a:r>
            <a:endParaRPr lang="en-US" sz="2800" i="1" baseline="-25000" dirty="0"/>
          </a:p>
        </p:txBody>
      </p:sp>
    </p:spTree>
    <p:extLst>
      <p:ext uri="{BB962C8B-B14F-4D97-AF65-F5344CB8AC3E}">
        <p14:creationId xmlns:p14="http://schemas.microsoft.com/office/powerpoint/2010/main" val="11300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1086567"/>
            <a:ext cx="8712968" cy="5753122"/>
          </a:xfrm>
          <a:solidFill>
            <a:schemeClr val="bg1"/>
          </a:solidFill>
          <a:ln w="9525">
            <a:noFill/>
          </a:ln>
        </p:spPr>
        <p:txBody>
          <a:bodyPr>
            <a:normAutofit/>
          </a:bodyPr>
          <a:lstStyle/>
          <a:p>
            <a:pPr marL="45720" lvl="0">
              <a:spcBef>
                <a:spcPct val="20000"/>
              </a:spcBef>
            </a:pPr>
            <a:r>
              <a:rPr lang="en-US" sz="2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For </a:t>
            </a:r>
            <a: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the </a:t>
            </a:r>
            <a:r>
              <a:rPr lang="en-US" sz="2200" b="1" i="1" dirty="0" err="1">
                <a:solidFill>
                  <a:srgbClr val="C00000"/>
                </a:solidFill>
                <a:latin typeface="Calibri" panose="020F0502020204030204" pitchFamily="34" charset="0"/>
              </a:rPr>
              <a:t>g.s</a:t>
            </a:r>
            <a: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2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properties:</a:t>
            </a:r>
            <a: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sz="22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Fully self-consistent model based on </a:t>
            </a:r>
            <a:r>
              <a:rPr lang="en-US" sz="2200" b="1" i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Fayans</a:t>
            </a:r>
            <a:r>
              <a:rPr lang="en-US" sz="22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density </a:t>
            </a:r>
            <a:r>
              <a:rPr lang="en-US" sz="2200" b="1" i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functionals</a:t>
            </a:r>
            <a:r>
              <a:rPr lang="en-US" sz="2200" b="1" i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2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</a:t>
            </a:r>
            <a:r>
              <a:rPr lang="en-US" sz="22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reached  </a:t>
            </a:r>
            <a:r>
              <a:rPr lang="en-US" sz="22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an </a:t>
            </a:r>
            <a:r>
              <a:rPr lang="en-US" sz="22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accuracy </a:t>
            </a:r>
            <a:r>
              <a:rPr lang="en-US" sz="22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of </a:t>
            </a:r>
            <a:r>
              <a:rPr lang="en-US" sz="22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the micro-macro model FRDM</a:t>
            </a:r>
            <a:br>
              <a:rPr lang="en-US" sz="22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sz="22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 </a:t>
            </a:r>
            <a:r>
              <a:rPr lang="en-US" sz="2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For IAR :</a:t>
            </a:r>
            <a: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2200" b="1" i="1" dirty="0">
                <a:solidFill>
                  <a:schemeClr val="tx2"/>
                </a:solidFill>
                <a:latin typeface="Calibri" panose="020F0502020204030204" pitchFamily="34" charset="0"/>
              </a:rPr>
              <a:t>Fully self-consistent calculations  of  the   IAR in in long </a:t>
            </a:r>
            <a:r>
              <a:rPr lang="en-US" sz="2200" b="1" i="1" dirty="0" err="1">
                <a:solidFill>
                  <a:schemeClr val="tx2"/>
                </a:solidFill>
                <a:latin typeface="Calibri" panose="020F0502020204030204" pitchFamily="34" charset="0"/>
              </a:rPr>
              <a:t>isochains</a:t>
            </a:r>
            <a:r>
              <a:rPr lang="en-US" sz="2200" b="1" i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2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      	  are performed including  </a:t>
            </a:r>
            <a:r>
              <a:rPr lang="en-US" sz="2200" b="1" i="1" dirty="0">
                <a:solidFill>
                  <a:schemeClr val="tx2"/>
                </a:solidFill>
                <a:latin typeface="Calibri" panose="020F0502020204030204" pitchFamily="34" charset="0"/>
              </a:rPr>
              <a:t>“doubly-non-magic nuclei</a:t>
            </a:r>
            <a:r>
              <a:rPr lang="en-US" sz="22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”.</a:t>
            </a:r>
            <a:br>
              <a:rPr lang="en-US" sz="22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sz="2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   </a:t>
            </a:r>
            <a:r>
              <a:rPr lang="en-US" sz="2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For </a:t>
            </a:r>
            <a:r>
              <a:rPr lang="en-US" sz="2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beta-decay</a:t>
            </a:r>
            <a:r>
              <a:rPr lang="en-US" sz="2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:</a:t>
            </a:r>
            <a:r>
              <a:rPr lang="en-US" sz="2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2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22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with the GT and FF decays incl. the EDF based calculations have  		      a higher accuracy then FRDM. </a:t>
            </a:r>
            <a:br>
              <a:rPr lang="en-US" sz="22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sz="22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en-US" sz="22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 % </a:t>
            </a:r>
            <a:r>
              <a:rPr lang="en-US" sz="22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FF to </a:t>
            </a:r>
            <a:r>
              <a:rPr lang="en-US" sz="22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%GT  </a:t>
            </a:r>
            <a:r>
              <a:rPr lang="en-US" sz="22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- </a:t>
            </a:r>
            <a:r>
              <a:rPr lang="en-US" sz="22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indicator  has to be under control. </a:t>
            </a:r>
            <a:r>
              <a:rPr lang="en-US" sz="2200" b="1" i="1" dirty="0" smtClean="0"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en-US" sz="2200" b="1" i="1" dirty="0" smtClean="0"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sz="2200" b="1" i="1" dirty="0" smtClean="0">
                <a:latin typeface="Calibri" panose="020F0502020204030204" pitchFamily="34" charset="0"/>
                <a:ea typeface="+mn-ea"/>
                <a:cs typeface="+mn-cs"/>
              </a:rPr>
              <a:t>    It should be consistent  with the FF reduction factors </a:t>
            </a:r>
            <a:br>
              <a:rPr lang="en-US" sz="2200" b="1" i="1" dirty="0" smtClean="0"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sz="2200" b="1" i="1" dirty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200" b="1" i="1" dirty="0" smtClean="0">
                <a:latin typeface="Calibri" panose="020F0502020204030204" pitchFamily="34" charset="0"/>
                <a:ea typeface="+mn-ea"/>
                <a:cs typeface="+mn-cs"/>
              </a:rPr>
              <a:t>                               and available decay schemes!</a:t>
            </a:r>
            <a:r>
              <a:rPr lang="en-US" sz="2200" b="1" i="1" dirty="0"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en-US" sz="2200" b="1" i="1" dirty="0"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sz="22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2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en-US" sz="22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2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            </a:t>
            </a:r>
            <a:r>
              <a:rPr lang="en-US" sz="22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2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applications </a:t>
            </a:r>
            <a:r>
              <a:rPr lang="en-US" sz="22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of the </a:t>
            </a:r>
            <a:r>
              <a:rPr lang="en-US" sz="2200" b="1" i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Fayans</a:t>
            </a:r>
            <a:r>
              <a:rPr lang="en-US" sz="22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pairing functional  </a:t>
            </a:r>
            <a:r>
              <a:rPr lang="en-US" sz="22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2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en-US" sz="22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              </a:t>
            </a:r>
            <a:r>
              <a:rPr lang="en-US" sz="2200" b="1" i="1" dirty="0" smtClean="0">
                <a:solidFill>
                  <a:srgbClr val="C00000"/>
                </a:solidFill>
                <a:latin typeface="+mn-lt"/>
              </a:rPr>
              <a:t>become </a:t>
            </a:r>
            <a:r>
              <a:rPr lang="en-US" sz="2200" b="1" i="1" dirty="0">
                <a:solidFill>
                  <a:srgbClr val="C00000"/>
                </a:solidFill>
                <a:latin typeface="+mn-lt"/>
              </a:rPr>
              <a:t>very popular </a:t>
            </a:r>
            <a:r>
              <a:rPr lang="en-US" sz="2200" b="1" i="1" dirty="0" smtClean="0">
                <a:solidFill>
                  <a:srgbClr val="C00000"/>
                </a:solidFill>
                <a:latin typeface="+mn-lt"/>
              </a:rPr>
              <a:t>nowadays … </a:t>
            </a:r>
            <a:r>
              <a:rPr lang="en-US" sz="2200" b="1" i="1" dirty="0" smtClean="0">
                <a:latin typeface="+mn-lt"/>
              </a:rPr>
              <a:t>R-charge</a:t>
            </a:r>
            <a:r>
              <a:rPr lang="en-US" sz="22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2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en-US" sz="22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 	</a:t>
            </a:r>
            <a:endParaRPr lang="en-US" sz="2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37868"/>
            <a:ext cx="9175597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 Self-consistent IAR and beta-decay model </a:t>
            </a:r>
          </a:p>
          <a:p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based on the </a:t>
            </a:r>
            <a:r>
              <a:rPr lang="en-US" sz="2800" b="1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Fayans</a:t>
            </a:r>
            <a:r>
              <a:rPr lang="en-US" sz="28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EDF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10" y="0"/>
            <a:ext cx="9147009" cy="1124744"/>
          </a:xfr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</a:rPr>
              <a:t>Acknowlegments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42946"/>
            <a:ext cx="8568952" cy="4708981"/>
          </a:xfrm>
          <a:prstGeom prst="rect">
            <a:avLst/>
          </a:prstGeom>
          <a:noFill/>
          <a:ln w="63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000" i="1" dirty="0" smtClean="0">
                <a:solidFill>
                  <a:prstClr val="black"/>
                </a:solidFill>
              </a:rPr>
              <a:t>           </a:t>
            </a:r>
            <a:r>
              <a:rPr lang="ru-RU" sz="2000" i="1" dirty="0" smtClean="0">
                <a:solidFill>
                  <a:prstClr val="black"/>
                </a:solidFill>
              </a:rPr>
              <a:t>      </a:t>
            </a:r>
            <a:r>
              <a:rPr lang="en-US" sz="2000" i="1" dirty="0" smtClean="0">
                <a:solidFill>
                  <a:prstClr val="black"/>
                </a:solidFill>
              </a:rPr>
              <a:t>  </a:t>
            </a:r>
            <a:r>
              <a:rPr lang="ru-RU" sz="2000" i="1" dirty="0" smtClean="0">
                <a:solidFill>
                  <a:prstClr val="black"/>
                </a:solidFill>
              </a:rPr>
              <a:t>        </a:t>
            </a:r>
            <a:r>
              <a:rPr lang="en-US" sz="2000" i="1" dirty="0" smtClean="0">
                <a:solidFill>
                  <a:schemeClr val="tx2"/>
                </a:solidFill>
              </a:rPr>
              <a:t>E.O. </a:t>
            </a:r>
            <a:r>
              <a:rPr lang="en-US" sz="2000" i="1" dirty="0" err="1" smtClean="0">
                <a:solidFill>
                  <a:schemeClr val="tx2"/>
                </a:solidFill>
              </a:rPr>
              <a:t>Sushenok</a:t>
            </a:r>
            <a:r>
              <a:rPr lang="en-US" sz="2000" i="1" dirty="0" smtClean="0">
                <a:solidFill>
                  <a:schemeClr val="tx2"/>
                </a:solidFill>
              </a:rPr>
              <a:t>, N.A</a:t>
            </a:r>
            <a:r>
              <a:rPr lang="en-US" sz="2000" i="1" dirty="0">
                <a:solidFill>
                  <a:schemeClr val="tx2"/>
                </a:solidFill>
              </a:rPr>
              <a:t>. </a:t>
            </a:r>
            <a:r>
              <a:rPr lang="en-US" sz="2000" i="1" dirty="0" err="1" smtClean="0">
                <a:solidFill>
                  <a:schemeClr val="tx2"/>
                </a:solidFill>
              </a:rPr>
              <a:t>Arsenyev</a:t>
            </a:r>
            <a:r>
              <a:rPr lang="en-US" sz="2000" i="1" dirty="0" smtClean="0">
                <a:solidFill>
                  <a:schemeClr val="tx2"/>
                </a:solidFill>
              </a:rPr>
              <a:t>,</a:t>
            </a:r>
            <a:r>
              <a:rPr lang="en-US" sz="2000" i="1" dirty="0">
                <a:solidFill>
                  <a:schemeClr val="tx2"/>
                </a:solidFill>
              </a:rPr>
              <a:t> </a:t>
            </a:r>
            <a:r>
              <a:rPr lang="en-US" sz="2000" i="1" dirty="0" smtClean="0">
                <a:solidFill>
                  <a:schemeClr val="tx2"/>
                </a:solidFill>
              </a:rPr>
              <a:t> A.P</a:t>
            </a:r>
            <a:r>
              <a:rPr lang="en-US" sz="2000" i="1" dirty="0">
                <a:solidFill>
                  <a:schemeClr val="tx2"/>
                </a:solidFill>
              </a:rPr>
              <a:t>. </a:t>
            </a:r>
            <a:r>
              <a:rPr lang="en-US" sz="2000" i="1" dirty="0" err="1" smtClean="0">
                <a:solidFill>
                  <a:schemeClr val="tx2"/>
                </a:solidFill>
              </a:rPr>
              <a:t>Severyukhin</a:t>
            </a:r>
            <a:r>
              <a:rPr lang="en-US" sz="2000" i="1" dirty="0">
                <a:solidFill>
                  <a:schemeClr val="tx2"/>
                </a:solidFill>
              </a:rPr>
              <a:t>, </a:t>
            </a:r>
            <a:r>
              <a:rPr lang="en-US" sz="2000" i="1" dirty="0" smtClean="0">
                <a:solidFill>
                  <a:schemeClr val="tx2"/>
                </a:solidFill>
              </a:rPr>
              <a:t>V </a:t>
            </a:r>
            <a:r>
              <a:rPr lang="en-US" sz="2000" i="1" dirty="0">
                <a:solidFill>
                  <a:schemeClr val="tx2"/>
                </a:solidFill>
              </a:rPr>
              <a:t>.V.  </a:t>
            </a:r>
            <a:r>
              <a:rPr lang="en-US" sz="2000" i="1" dirty="0" smtClean="0">
                <a:solidFill>
                  <a:schemeClr val="tx2"/>
                </a:solidFill>
              </a:rPr>
              <a:t>Voronov </a:t>
            </a:r>
          </a:p>
          <a:p>
            <a:pPr lvl="0"/>
            <a:r>
              <a:rPr lang="en-US" sz="2000" i="1" dirty="0">
                <a:solidFill>
                  <a:schemeClr val="tx2"/>
                </a:solidFill>
              </a:rPr>
              <a:t> </a:t>
            </a:r>
            <a:r>
              <a:rPr lang="en-US" sz="2000" i="1" dirty="0" smtClean="0">
                <a:solidFill>
                  <a:schemeClr val="tx2"/>
                </a:solidFill>
              </a:rPr>
              <a:t>                                                         BLTP, JINR, </a:t>
            </a:r>
            <a:r>
              <a:rPr lang="en-US" sz="2000" i="1" dirty="0" err="1" smtClean="0">
                <a:solidFill>
                  <a:schemeClr val="tx2"/>
                </a:solidFill>
              </a:rPr>
              <a:t>Dubna</a:t>
            </a:r>
            <a:endParaRPr lang="en-US" sz="2000" i="1" dirty="0" smtClean="0">
              <a:solidFill>
                <a:schemeClr val="tx2"/>
              </a:solidFill>
            </a:endParaRPr>
          </a:p>
          <a:p>
            <a:pPr lvl="0"/>
            <a:endParaRPr lang="en-US" sz="2000" i="1" dirty="0">
              <a:solidFill>
                <a:prstClr val="black"/>
              </a:solidFill>
            </a:endParaRPr>
          </a:p>
          <a:p>
            <a:pPr lvl="0"/>
            <a:r>
              <a:rPr lang="en-US" sz="2000" i="1" dirty="0">
                <a:solidFill>
                  <a:prstClr val="black"/>
                </a:solidFill>
              </a:rPr>
              <a:t>                            </a:t>
            </a:r>
            <a:r>
              <a:rPr lang="en-US" sz="2000" i="1" dirty="0" smtClean="0">
                <a:solidFill>
                  <a:schemeClr val="tx2"/>
                </a:solidFill>
              </a:rPr>
              <a:t> S.V. </a:t>
            </a:r>
            <a:r>
              <a:rPr lang="en-US" sz="2000" i="1" dirty="0" err="1" smtClean="0">
                <a:solidFill>
                  <a:schemeClr val="tx2"/>
                </a:solidFill>
              </a:rPr>
              <a:t>Tolokonnikov</a:t>
            </a:r>
            <a:endParaRPr lang="en-US" sz="2000" i="1" dirty="0" smtClean="0">
              <a:solidFill>
                <a:schemeClr val="tx2"/>
              </a:solidFill>
            </a:endParaRPr>
          </a:p>
          <a:p>
            <a:pPr lvl="0"/>
            <a:r>
              <a:rPr lang="en-US" sz="2000" i="1" dirty="0">
                <a:solidFill>
                  <a:schemeClr val="tx2"/>
                </a:solidFill>
              </a:rPr>
              <a:t> </a:t>
            </a:r>
            <a:r>
              <a:rPr lang="en-US" sz="2000" i="1" dirty="0" smtClean="0">
                <a:solidFill>
                  <a:schemeClr val="tx2"/>
                </a:solidFill>
              </a:rPr>
              <a:t>                            NRC “</a:t>
            </a:r>
            <a:r>
              <a:rPr lang="en-US" sz="2000" i="1" dirty="0" err="1" smtClean="0">
                <a:solidFill>
                  <a:schemeClr val="tx2"/>
                </a:solidFill>
              </a:rPr>
              <a:t>Kurchatov</a:t>
            </a:r>
            <a:r>
              <a:rPr lang="en-US" sz="2000" i="1" dirty="0" smtClean="0">
                <a:solidFill>
                  <a:schemeClr val="tx2"/>
                </a:solidFill>
              </a:rPr>
              <a:t> Institute”, Moscow</a:t>
            </a:r>
          </a:p>
          <a:p>
            <a:pPr lvl="0"/>
            <a:endParaRPr lang="en-US" sz="2000" i="1" dirty="0">
              <a:solidFill>
                <a:prstClr val="black"/>
              </a:solidFill>
            </a:endParaRPr>
          </a:p>
          <a:p>
            <a:pPr lvl="0"/>
            <a:endParaRPr lang="en-US" sz="2000" i="1" dirty="0" smtClean="0">
              <a:solidFill>
                <a:prstClr val="black"/>
              </a:solidFill>
            </a:endParaRPr>
          </a:p>
          <a:p>
            <a:endParaRPr lang="en-US" sz="2000" i="1" dirty="0"/>
          </a:p>
          <a:p>
            <a:r>
              <a:rPr lang="en-US" sz="2000" i="1" dirty="0" smtClean="0"/>
              <a:t>	        </a:t>
            </a:r>
            <a:r>
              <a:rPr lang="ru-RU" sz="2000" i="1" dirty="0" smtClean="0"/>
              <a:t>		</a:t>
            </a:r>
            <a:endParaRPr lang="en-US" sz="2000" i="1" dirty="0" smtClean="0"/>
          </a:p>
          <a:p>
            <a:r>
              <a:rPr lang="en-US" sz="2000" i="1" dirty="0" smtClean="0"/>
              <a:t>		</a:t>
            </a:r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r>
              <a:rPr lang="en-US" sz="2000" i="1" dirty="0" smtClean="0"/>
              <a:t>                                                                      </a:t>
            </a:r>
            <a:endParaRPr lang="en-US" sz="2000" i="1" dirty="0"/>
          </a:p>
          <a:p>
            <a:endParaRPr lang="en-US" sz="2000" i="1" dirty="0" smtClean="0"/>
          </a:p>
          <a:p>
            <a:endParaRPr lang="ru-RU" sz="2000" i="1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2" y="1556792"/>
            <a:ext cx="971550" cy="688181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2" y="2416869"/>
            <a:ext cx="5857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10" y="3429000"/>
            <a:ext cx="1029890" cy="64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152" y="3983520"/>
            <a:ext cx="961147" cy="96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73654" y="3429000"/>
            <a:ext cx="5822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i="1" dirty="0"/>
              <a:t>N. Van </a:t>
            </a:r>
            <a:r>
              <a:rPr lang="en-US" sz="2000" i="1" dirty="0" err="1"/>
              <a:t>Giai</a:t>
            </a:r>
            <a:r>
              <a:rPr lang="en-US" sz="2000" i="1" dirty="0"/>
              <a:t>, </a:t>
            </a:r>
            <a:r>
              <a:rPr lang="en-US" sz="2000" i="1" dirty="0" smtClean="0"/>
              <a:t> D. </a:t>
            </a:r>
            <a:r>
              <a:rPr lang="en-US" sz="2000" i="1" dirty="0" err="1" smtClean="0"/>
              <a:t>Verney</a:t>
            </a:r>
            <a:r>
              <a:rPr lang="en-US" sz="2000" i="1" dirty="0" smtClean="0"/>
              <a:t>, D. </a:t>
            </a:r>
            <a:r>
              <a:rPr lang="en-US" sz="2000" i="1" dirty="0" err="1" smtClean="0"/>
              <a:t>Testov</a:t>
            </a:r>
            <a:r>
              <a:rPr lang="en-US" sz="2000" i="1" dirty="0" smtClean="0"/>
              <a:t>   IPN</a:t>
            </a:r>
            <a:r>
              <a:rPr lang="en-US" sz="2000" i="1" dirty="0"/>
              <a:t>, </a:t>
            </a:r>
            <a:r>
              <a:rPr lang="en-US" sz="2000" i="1" dirty="0" err="1"/>
              <a:t>Orsay</a:t>
            </a: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51532" y="4349715"/>
            <a:ext cx="736644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Supported by the Russian Scientific Foundation grant 16-12- 10161</a:t>
            </a:r>
          </a:p>
          <a:p>
            <a:r>
              <a:rPr lang="en-US" i="1" dirty="0" smtClean="0"/>
              <a:t>                      </a:t>
            </a:r>
          </a:p>
          <a:p>
            <a:r>
              <a:rPr lang="en-US" i="1" dirty="0" smtClean="0"/>
              <a:t>The </a:t>
            </a:r>
            <a:r>
              <a:rPr lang="fr-FR" i="1" dirty="0"/>
              <a:t>IAEA </a:t>
            </a:r>
            <a:r>
              <a:rPr lang="en-US" i="1" dirty="0" smtClean="0"/>
              <a:t> </a:t>
            </a:r>
            <a:r>
              <a:rPr lang="fr-FR" i="1" dirty="0"/>
              <a:t>support of participation in the CRP </a:t>
            </a:r>
            <a:endParaRPr lang="fr-FR" i="1" dirty="0" smtClean="0"/>
          </a:p>
          <a:p>
            <a:r>
              <a:rPr lang="fr-FR" i="1" dirty="0" smtClean="0"/>
              <a:t>«</a:t>
            </a:r>
            <a:r>
              <a:rPr lang="fr-FR" i="1" dirty="0"/>
              <a:t>Development of a Reference Database for Beta-Delayed Neutron Emission» </a:t>
            </a:r>
            <a:endParaRPr lang="fr-FR" i="1" dirty="0" smtClean="0"/>
          </a:p>
          <a:p>
            <a:r>
              <a:rPr lang="fr-FR" i="1" dirty="0" smtClean="0"/>
              <a:t>during </a:t>
            </a:r>
            <a:r>
              <a:rPr lang="fr-FR" i="1" dirty="0"/>
              <a:t>the RCM-2 and RCM-3 Meetings is gratefully acknowledged</a:t>
            </a:r>
            <a:r>
              <a:rPr lang="fr-FR" b="1" dirty="0"/>
              <a:t>. </a:t>
            </a:r>
            <a:endParaRPr lang="en-US" b="1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442" y="5103768"/>
            <a:ext cx="709304" cy="61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39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1244" y="2389296"/>
            <a:ext cx="458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PHYSICAL REVIEW LETTERS 121, 102501 (2018)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38686" y="109670"/>
            <a:ext cx="9182686" cy="674833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6" y="2758628"/>
            <a:ext cx="9092774" cy="76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3" y="3757194"/>
            <a:ext cx="4253236" cy="294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12468"/>
            <a:ext cx="5016149" cy="188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613" y="40104"/>
            <a:ext cx="91183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“Making </a:t>
            </a:r>
            <a:r>
              <a:rPr lang="en-US" sz="2400" dirty="0"/>
              <a:t>the surface and pairing terms dependent </a:t>
            </a:r>
            <a:r>
              <a:rPr lang="en-US" sz="2400" dirty="0" smtClean="0"/>
              <a:t>on density </a:t>
            </a:r>
            <a:r>
              <a:rPr lang="en-US" sz="2400" dirty="0"/>
              <a:t>gradients, the </a:t>
            </a:r>
            <a:r>
              <a:rPr lang="en-US" sz="2400" dirty="0" err="1"/>
              <a:t>Fayans</a:t>
            </a:r>
            <a:r>
              <a:rPr lang="en-US" sz="2400" dirty="0"/>
              <a:t> functional offers the superb simultaneous description of odd-even staggering effects </a:t>
            </a:r>
            <a:r>
              <a:rPr lang="en-US" sz="2400" dirty="0" smtClean="0"/>
              <a:t>in  energies </a:t>
            </a:r>
            <a:r>
              <a:rPr lang="en-US" sz="2400" dirty="0"/>
              <a:t>and charge radii</a:t>
            </a:r>
            <a:r>
              <a:rPr lang="en-US" sz="2400" dirty="0" smtClean="0"/>
              <a:t>.”       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    P.-G. </a:t>
            </a:r>
            <a:r>
              <a:rPr lang="en-US" sz="2400" dirty="0" err="1"/>
              <a:t>R</a:t>
            </a:r>
            <a:r>
              <a:rPr lang="en-US" sz="2400" dirty="0" err="1" smtClean="0"/>
              <a:t>einhard</a:t>
            </a:r>
            <a:r>
              <a:rPr lang="en-US" sz="2400" dirty="0" smtClean="0"/>
              <a:t>, W. </a:t>
            </a:r>
            <a:r>
              <a:rPr lang="en-US" sz="2400" dirty="0" err="1" smtClean="0"/>
              <a:t>Nazarewicz</a:t>
            </a:r>
            <a:r>
              <a:rPr lang="en-US" sz="2400" dirty="0" smtClean="0"/>
              <a:t>  </a:t>
            </a:r>
            <a:r>
              <a:rPr lang="en-US" sz="2400" dirty="0" err="1" smtClean="0"/>
              <a:t>Phys.Rev</a:t>
            </a:r>
            <a:r>
              <a:rPr lang="en-US" sz="2400" dirty="0" smtClean="0"/>
              <a:t>. C95</a:t>
            </a:r>
            <a:endParaRPr lang="en-US" sz="24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613" y="0"/>
            <a:ext cx="9064870" cy="2165443"/>
          </a:xfrm>
        </p:spPr>
        <p:txBody>
          <a:bodyPr/>
          <a:lstStyle/>
          <a:p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772816"/>
            <a:ext cx="90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“Recently </a:t>
            </a:r>
            <a:r>
              <a:rPr lang="en-US" sz="2800" dirty="0" err="1" smtClean="0"/>
              <a:t>estabilished</a:t>
            </a:r>
            <a:r>
              <a:rPr lang="en-US" sz="2800" dirty="0" smtClean="0"/>
              <a:t> new </a:t>
            </a:r>
            <a:r>
              <a:rPr lang="en-US" sz="2800" dirty="0" err="1" smtClean="0"/>
              <a:t>Fayans</a:t>
            </a:r>
            <a:r>
              <a:rPr lang="en-US" sz="2800" dirty="0" smtClean="0"/>
              <a:t> functional”     </a:t>
            </a:r>
            <a:r>
              <a:rPr lang="en-US" sz="2800" dirty="0" err="1" smtClean="0"/>
              <a:t>Fy</a:t>
            </a:r>
            <a:r>
              <a:rPr lang="en-US" sz="2800" dirty="0" smtClean="0"/>
              <a:t> ∆(r)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35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64958" y="5301208"/>
            <a:ext cx="8214084" cy="77809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Very neutron rich isotopes in heavy Ca region</a:t>
            </a:r>
            <a:endParaRPr lang="en-US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0506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hlinkClick r:id="rId2"/>
              </a:rPr>
              <a:t>IAEA CRP   Development </a:t>
            </a:r>
            <a:r>
              <a:rPr lang="en-US" u="sng" dirty="0">
                <a:hlinkClick r:id="rId2"/>
              </a:rPr>
              <a:t>of a Reference Database for Beta-Delayed Neutron </a:t>
            </a:r>
            <a:r>
              <a:rPr lang="en-US" u="sng" dirty="0" smtClean="0">
                <a:hlinkClick r:id="rId2"/>
              </a:rPr>
              <a:t>Emission</a:t>
            </a:r>
            <a:r>
              <a:rPr lang="en-US" u="sng" dirty="0" smtClean="0"/>
              <a:t> </a:t>
            </a:r>
            <a:r>
              <a:rPr lang="en-US" u="sng" dirty="0" err="1" smtClean="0">
                <a:solidFill>
                  <a:schemeClr val="tx2"/>
                </a:solidFill>
              </a:rPr>
              <a:t>Nucl</a:t>
            </a:r>
            <a:r>
              <a:rPr lang="en-US" u="sng" dirty="0">
                <a:solidFill>
                  <a:schemeClr val="tx2"/>
                </a:solidFill>
              </a:rPr>
              <a:t>. Data Sheets (2019</a:t>
            </a:r>
            <a:r>
              <a:rPr lang="en-US" u="sng" dirty="0" smtClean="0">
                <a:solidFill>
                  <a:schemeClr val="tx2"/>
                </a:solidFill>
              </a:rPr>
              <a:t>)</a:t>
            </a:r>
            <a:endParaRPr lang="en-US" u="sng" dirty="0">
              <a:solidFill>
                <a:schemeClr val="tx2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3" y="381241"/>
            <a:ext cx="8063830" cy="306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8019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6248"/>
            <a:ext cx="91440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	     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smtClean="0">
                <a:solidFill>
                  <a:schemeClr val="bg1"/>
                </a:solidFill>
              </a:rPr>
              <a:t> 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smtClean="0">
                <a:solidFill>
                  <a:schemeClr val="bg1"/>
                </a:solidFill>
              </a:rPr>
              <a:t>         s-o interaction.  </a:t>
            </a:r>
          </a:p>
          <a:p>
            <a:r>
              <a:rPr lang="en-US" sz="3600" i="1" dirty="0" smtClean="0">
                <a:solidFill>
                  <a:schemeClr val="bg1"/>
                </a:solidFill>
              </a:rPr>
              <a:t>	   ( important for full consistency)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/>
          </p:nvPr>
        </p:nvSpPr>
        <p:spPr>
          <a:xfrm>
            <a:off x="204943" y="3968754"/>
            <a:ext cx="8387427" cy="8640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92" y="2250130"/>
            <a:ext cx="6552729" cy="4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43" y="4963508"/>
            <a:ext cx="6739218" cy="48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06792" y="6256159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S.A. </a:t>
            </a:r>
            <a:r>
              <a:rPr lang="en-US" dirty="0" err="1" smtClean="0"/>
              <a:t>Fayans</a:t>
            </a:r>
            <a:r>
              <a:rPr lang="en-US" dirty="0" smtClean="0"/>
              <a:t>  JETP. Lett 68, 169 (1998); </a:t>
            </a:r>
            <a:r>
              <a:rPr lang="en-US" dirty="0" err="1" smtClean="0"/>
              <a:t>Nucl.Phys</a:t>
            </a:r>
            <a:r>
              <a:rPr lang="en-US" dirty="0" smtClean="0"/>
              <a:t>. A676, 49 (2000)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3815" y="2824480"/>
            <a:ext cx="7358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2"/>
                </a:solidFill>
              </a:rPr>
              <a:t>       DF3 f :   </a:t>
            </a:r>
            <a:r>
              <a:rPr lang="en-US" sz="2000" i="1" dirty="0" smtClean="0">
                <a:solidFill>
                  <a:schemeClr val="tx2"/>
                </a:solidFill>
              </a:rPr>
              <a:t>the </a:t>
            </a:r>
            <a:r>
              <a:rPr lang="en-US" sz="2000" i="1" dirty="0" err="1" smtClean="0">
                <a:solidFill>
                  <a:schemeClr val="tx2"/>
                </a:solidFill>
              </a:rPr>
              <a:t>isovector</a:t>
            </a:r>
            <a:r>
              <a:rPr lang="en-US" sz="2000" i="1" dirty="0" smtClean="0">
                <a:solidFill>
                  <a:schemeClr val="tx2"/>
                </a:solidFill>
              </a:rPr>
              <a:t> spin-orbit  is small cf. to the </a:t>
            </a:r>
            <a:r>
              <a:rPr lang="en-US" sz="2000" i="1" dirty="0" err="1" smtClean="0">
                <a:solidFill>
                  <a:schemeClr val="tx2"/>
                </a:solidFill>
              </a:rPr>
              <a:t>isoscalar</a:t>
            </a:r>
            <a:r>
              <a:rPr lang="en-US" sz="2000" i="1" dirty="0" smtClean="0">
                <a:solidFill>
                  <a:schemeClr val="tx2"/>
                </a:solidFill>
              </a:rPr>
              <a:t> s-o, </a:t>
            </a:r>
          </a:p>
          <a:p>
            <a:r>
              <a:rPr lang="en-US" sz="2000" i="1" dirty="0" smtClean="0">
                <a:solidFill>
                  <a:schemeClr val="tx2"/>
                </a:solidFill>
              </a:rPr>
              <a:t>                              as in RMF k’ = </a:t>
            </a:r>
            <a:r>
              <a:rPr lang="en-US" sz="2000" i="1" dirty="0" err="1" smtClean="0">
                <a:solidFill>
                  <a:schemeClr val="tx2"/>
                </a:solidFill>
              </a:rPr>
              <a:t>k</a:t>
            </a:r>
            <a:r>
              <a:rPr lang="en-US" sz="2000" i="1" baseline="30000" dirty="0" err="1" smtClean="0">
                <a:solidFill>
                  <a:schemeClr val="tx2"/>
                </a:solidFill>
              </a:rPr>
              <a:t>nn</a:t>
            </a:r>
            <a:r>
              <a:rPr lang="en-US" sz="2000" i="1" dirty="0" smtClean="0">
                <a:solidFill>
                  <a:schemeClr val="tx2"/>
                </a:solidFill>
              </a:rPr>
              <a:t> – </a:t>
            </a:r>
            <a:r>
              <a:rPr lang="en-US" sz="2000" i="1" dirty="0" err="1" smtClean="0">
                <a:solidFill>
                  <a:schemeClr val="tx2"/>
                </a:solidFill>
              </a:rPr>
              <a:t>k</a:t>
            </a:r>
            <a:r>
              <a:rPr lang="en-US" sz="2000" i="1" baseline="30000" dirty="0" err="1" smtClean="0">
                <a:solidFill>
                  <a:schemeClr val="tx2"/>
                </a:solidFill>
              </a:rPr>
              <a:t>pp</a:t>
            </a:r>
            <a:r>
              <a:rPr lang="en-US" sz="2000" i="1" dirty="0" smtClean="0">
                <a:solidFill>
                  <a:schemeClr val="tx2"/>
                </a:solidFill>
              </a:rPr>
              <a:t> =0,  k=0.19.</a:t>
            </a:r>
            <a:endParaRPr lang="en-US" sz="2000" i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8617" y="1548328"/>
            <a:ext cx="4645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E</a:t>
            </a:r>
            <a:r>
              <a:rPr lang="en-US" i="1" baseline="-25000" dirty="0" err="1" smtClean="0"/>
              <a:t>sl</a:t>
            </a:r>
            <a:r>
              <a:rPr lang="en-US" i="1" dirty="0" smtClean="0"/>
              <a:t>   corresponds to </a:t>
            </a:r>
            <a:r>
              <a:rPr lang="ru-RU" i="1" dirty="0" smtClean="0"/>
              <a:t>2-</a:t>
            </a:r>
            <a:r>
              <a:rPr lang="en-US" i="1" dirty="0" smtClean="0"/>
              <a:t>body spin-orbit interaction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4213557"/>
            <a:ext cx="5688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Velocity and spin dependent  interaction (LM 1</a:t>
            </a:r>
            <a:r>
              <a:rPr lang="en-US" i="1" baseline="30000" dirty="0" smtClean="0"/>
              <a:t>st</a:t>
            </a:r>
            <a:r>
              <a:rPr lang="en-US" i="1" dirty="0" smtClean="0"/>
              <a:t> </a:t>
            </a:r>
            <a:r>
              <a:rPr lang="en-US" i="1" dirty="0"/>
              <a:t>h</a:t>
            </a:r>
            <a:r>
              <a:rPr lang="en-US" i="1" dirty="0" smtClean="0"/>
              <a:t>armonic) </a:t>
            </a:r>
            <a:endParaRPr lang="en-US" i="1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987824" y="2362429"/>
            <a:ext cx="504056" cy="3349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2780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2394" y="591783"/>
            <a:ext cx="9186394" cy="6266217"/>
          </a:xfrm>
        </p:spPr>
        <p:txBody>
          <a:bodyPr>
            <a:normAutofit fontScale="55000" lnSpcReduction="20000"/>
          </a:bodyPr>
          <a:lstStyle/>
          <a:p>
            <a:pPr marL="914400" lvl="2" indent="0" algn="ctr">
              <a:buNone/>
            </a:pPr>
            <a:endParaRPr lang="en-US" sz="41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r>
              <a:rPr lang="en-US" sz="41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</a:t>
            </a:r>
            <a:r>
              <a:rPr lang="en-US" sz="4100" b="1" i="1" dirty="0" smtClean="0">
                <a:solidFill>
                  <a:schemeClr val="tx2">
                    <a:lumMod val="75000"/>
                  </a:schemeClr>
                </a:solidFill>
              </a:rPr>
              <a:t>           Theory</a:t>
            </a:r>
            <a:endParaRPr lang="en-US" sz="41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en-US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800" i="1" dirty="0" err="1" smtClean="0"/>
              <a:t>Fayans</a:t>
            </a:r>
            <a:r>
              <a:rPr lang="en-US" sz="3800" i="1" dirty="0" smtClean="0"/>
              <a:t> EDF </a:t>
            </a:r>
            <a:endParaRPr lang="en-US" sz="3800" i="1" dirty="0" smtClean="0"/>
          </a:p>
          <a:p>
            <a:pPr algn="ctr"/>
            <a:endParaRPr lang="en-US" sz="3800" i="1" dirty="0" smtClean="0"/>
          </a:p>
          <a:p>
            <a:pPr algn="ctr"/>
            <a:r>
              <a:rPr lang="en-US" sz="3800" i="1" dirty="0" smtClean="0"/>
              <a:t>Fully</a:t>
            </a:r>
            <a:r>
              <a:rPr lang="en-US" sz="3800" i="1" dirty="0" smtClean="0"/>
              <a:t> </a:t>
            </a:r>
            <a:r>
              <a:rPr lang="en-US" sz="3800" i="1" dirty="0"/>
              <a:t>self-consistent </a:t>
            </a:r>
            <a:r>
              <a:rPr lang="en-US" sz="3800" i="1" dirty="0" smtClean="0"/>
              <a:t> </a:t>
            </a:r>
            <a:r>
              <a:rPr lang="en-US" sz="3800" i="1" dirty="0" smtClean="0"/>
              <a:t>description of</a:t>
            </a:r>
            <a:endParaRPr lang="en-US" sz="3800" i="1" dirty="0" smtClean="0"/>
          </a:p>
          <a:p>
            <a:pPr marL="0" indent="0" algn="ctr">
              <a:buNone/>
            </a:pPr>
            <a:r>
              <a:rPr lang="en-US" sz="3800" i="1" dirty="0" smtClean="0"/>
              <a:t>     isospin </a:t>
            </a:r>
            <a:r>
              <a:rPr lang="en-US" sz="3800" i="1" dirty="0"/>
              <a:t>excitations  in neutron-rich nuclei. </a:t>
            </a:r>
            <a:r>
              <a:rPr lang="en-US" sz="3800" i="1" dirty="0" smtClean="0"/>
              <a:t>  </a:t>
            </a:r>
          </a:p>
          <a:p>
            <a:pPr marL="0" indent="0" algn="ctr">
              <a:buNone/>
            </a:pPr>
            <a:r>
              <a:rPr lang="en-US" sz="3800" i="1" dirty="0" smtClean="0"/>
              <a:t> </a:t>
            </a:r>
            <a:r>
              <a:rPr lang="en-US" sz="3800" i="1" dirty="0"/>
              <a:t>(</a:t>
            </a:r>
            <a:r>
              <a:rPr lang="en-US" sz="3800" i="1" dirty="0" err="1"/>
              <a:t>g.s</a:t>
            </a:r>
            <a:r>
              <a:rPr lang="en-US" sz="3800" i="1" dirty="0"/>
              <a:t>) </a:t>
            </a:r>
            <a:r>
              <a:rPr lang="en-US" sz="3800" i="1" dirty="0" smtClean="0"/>
              <a:t> and  (exc</a:t>
            </a:r>
            <a:r>
              <a:rPr lang="en-US" sz="3800" i="1" dirty="0"/>
              <a:t>. </a:t>
            </a:r>
            <a:r>
              <a:rPr lang="en-US" sz="3800" i="1" dirty="0" smtClean="0"/>
              <a:t>s.)  from one and the same EDF</a:t>
            </a:r>
            <a:endParaRPr lang="en-US" sz="3800" i="1" dirty="0"/>
          </a:p>
          <a:p>
            <a:pPr algn="ctr"/>
            <a:endParaRPr lang="en-US" sz="3800" i="1" dirty="0" smtClean="0"/>
          </a:p>
          <a:p>
            <a:pPr marL="0" indent="0" algn="ctr">
              <a:buNone/>
            </a:pPr>
            <a:r>
              <a:rPr lang="en-US" sz="3800" i="1" dirty="0" smtClean="0"/>
              <a:t>		</a:t>
            </a:r>
          </a:p>
          <a:p>
            <a:pPr marL="0" indent="0" algn="ctr">
              <a:buNone/>
            </a:pPr>
            <a:r>
              <a:rPr lang="en-US" sz="3800" i="1" dirty="0" smtClean="0"/>
              <a:t>Spin-isospin </a:t>
            </a:r>
            <a:r>
              <a:rPr lang="en-US" sz="3800" i="1" dirty="0" smtClean="0"/>
              <a:t>excitations.</a:t>
            </a:r>
          </a:p>
          <a:p>
            <a:pPr marL="0" indent="0" algn="ctr">
              <a:buNone/>
            </a:pPr>
            <a:r>
              <a:rPr lang="en-US" sz="3800" i="1" dirty="0" smtClean="0"/>
              <a:t>          </a:t>
            </a:r>
            <a:r>
              <a:rPr lang="en-US" sz="3800" i="1" dirty="0" err="1" smtClean="0"/>
              <a:t>Fayans</a:t>
            </a:r>
            <a:r>
              <a:rPr lang="en-US" sz="3800" i="1" dirty="0" smtClean="0"/>
              <a:t>  EDF   (</a:t>
            </a:r>
            <a:r>
              <a:rPr lang="en-US" sz="3800" i="1" dirty="0" err="1" smtClean="0"/>
              <a:t>g.s</a:t>
            </a:r>
            <a:r>
              <a:rPr lang="en-US" sz="3800" i="1" dirty="0" smtClean="0"/>
              <a:t>)    /    </a:t>
            </a:r>
            <a:r>
              <a:rPr lang="en-US" sz="3800" i="1" dirty="0" smtClean="0"/>
              <a:t>Approximation:  </a:t>
            </a:r>
            <a:r>
              <a:rPr lang="el-GR" sz="3800" i="1" dirty="0" smtClean="0"/>
              <a:t>δ</a:t>
            </a:r>
            <a:r>
              <a:rPr lang="en-US" sz="3800" i="1" dirty="0" smtClean="0"/>
              <a:t>(LM) + </a:t>
            </a:r>
            <a:r>
              <a:rPr lang="el-GR" sz="3800" i="1" dirty="0" smtClean="0">
                <a:latin typeface="Arial"/>
                <a:cs typeface="Arial"/>
              </a:rPr>
              <a:t>π</a:t>
            </a:r>
            <a:r>
              <a:rPr lang="en-US" sz="3800" i="1" dirty="0" smtClean="0">
                <a:latin typeface="Arial"/>
                <a:cs typeface="Arial"/>
              </a:rPr>
              <a:t>+ </a:t>
            </a:r>
            <a:r>
              <a:rPr lang="el-GR" sz="3800" i="1" dirty="0" smtClean="0">
                <a:latin typeface="Arial"/>
                <a:cs typeface="Arial"/>
              </a:rPr>
              <a:t>ρ</a:t>
            </a:r>
            <a:r>
              <a:rPr lang="en-US" sz="3800" i="1" dirty="0" smtClean="0"/>
              <a:t>    (</a:t>
            </a:r>
            <a:r>
              <a:rPr lang="en-US" sz="3800" i="1" dirty="0"/>
              <a:t>exc</a:t>
            </a:r>
            <a:r>
              <a:rPr lang="en-US" sz="3800" i="1" dirty="0" smtClean="0"/>
              <a:t>. </a:t>
            </a:r>
            <a:r>
              <a:rPr lang="en-US" sz="3800" i="1" dirty="0"/>
              <a:t>s)  </a:t>
            </a:r>
            <a:endParaRPr lang="en-US" sz="3800" i="1" dirty="0" smtClean="0"/>
          </a:p>
          <a:p>
            <a:pPr marL="0" lvl="2" indent="0" algn="ctr">
              <a:buNone/>
            </a:pPr>
            <a:endParaRPr lang="en-US" sz="3800" b="1" i="1" dirty="0"/>
          </a:p>
          <a:p>
            <a:pPr marL="0" lvl="2" indent="0" algn="ctr">
              <a:buNone/>
            </a:pPr>
            <a:r>
              <a:rPr lang="en-US" sz="3800" b="1" i="1" dirty="0" smtClean="0"/>
              <a:t>    Applications</a:t>
            </a:r>
            <a:endParaRPr lang="en-US" sz="3800" i="1" dirty="0" smtClean="0"/>
          </a:p>
          <a:p>
            <a:pPr marL="0" indent="0" algn="ctr">
              <a:buNone/>
            </a:pPr>
            <a:endParaRPr lang="en-US" sz="3800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800" i="1" dirty="0" smtClean="0"/>
              <a:t>Isobaric </a:t>
            </a:r>
            <a:r>
              <a:rPr lang="en-US" sz="3800" i="1" dirty="0"/>
              <a:t>Analog </a:t>
            </a:r>
            <a:r>
              <a:rPr lang="en-US" sz="3800" i="1" dirty="0" smtClean="0"/>
              <a:t>Resonances in long isotopic chains.</a:t>
            </a:r>
          </a:p>
          <a:p>
            <a:pPr marL="0" indent="0" algn="ctr">
              <a:buNone/>
            </a:pPr>
            <a:endParaRPr lang="en-US" sz="3800" i="1" dirty="0" smtClean="0"/>
          </a:p>
          <a:p>
            <a:pPr algn="ctr"/>
            <a:r>
              <a:rPr lang="en-US" sz="3800" i="1" dirty="0" smtClean="0"/>
              <a:t>Global calculations of beta decay half-lives </a:t>
            </a:r>
            <a:r>
              <a:rPr lang="en-US" sz="3800" i="1" dirty="0" smtClean="0"/>
              <a:t>T1/2. </a:t>
            </a:r>
            <a:endParaRPr lang="en-US" sz="3800" i="1" dirty="0" smtClean="0"/>
          </a:p>
          <a:p>
            <a:pPr marL="0" indent="0" algn="ctr">
              <a:buNone/>
            </a:pPr>
            <a:r>
              <a:rPr lang="en-US" sz="3800" i="1" dirty="0"/>
              <a:t> </a:t>
            </a:r>
            <a:r>
              <a:rPr lang="en-US" sz="3800" i="1" dirty="0" smtClean="0"/>
              <a:t>Gamow-Teller (GT)  and first-forbidden (FF) decays.</a:t>
            </a:r>
            <a:endParaRPr lang="en-US" sz="3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2"/>
            <a:r>
              <a:rPr lang="en-US" sz="3200" b="1" i="1" dirty="0" smtClean="0">
                <a:solidFill>
                  <a:schemeClr val="bg1"/>
                </a:solidFill>
              </a:rPr>
              <a:t>                                 OUTLINE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 	</a:t>
            </a:r>
            <a:r>
              <a:rPr lang="en-US" sz="4000" i="1" dirty="0" smtClean="0">
                <a:solidFill>
                  <a:schemeClr val="bg1"/>
                </a:solidFill>
              </a:rPr>
              <a:t>Volume and surface energy densities</a:t>
            </a:r>
            <a:r>
              <a:rPr lang="ru-RU" sz="4000" i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4000" i="1" dirty="0" smtClean="0">
                <a:solidFill>
                  <a:schemeClr val="bg1"/>
                </a:solidFill>
              </a:rPr>
              <a:t>                      </a:t>
            </a:r>
            <a:r>
              <a:rPr lang="en-US" sz="4000" i="1" dirty="0" err="1" smtClean="0">
                <a:solidFill>
                  <a:schemeClr val="bg1"/>
                </a:solidFill>
              </a:rPr>
              <a:t>Pade</a:t>
            </a:r>
            <a:r>
              <a:rPr lang="en-US" sz="4000" i="1" dirty="0" smtClean="0">
                <a:solidFill>
                  <a:schemeClr val="bg1"/>
                </a:solidFill>
              </a:rPr>
              <a:t> approximants</a:t>
            </a:r>
            <a:r>
              <a:rPr lang="en-US" i="1" dirty="0" smtClean="0">
                <a:solidFill>
                  <a:schemeClr val="bg1"/>
                </a:solidFill>
              </a:rPr>
              <a:t>	</a:t>
            </a:r>
            <a:endParaRPr lang="en-US" sz="36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" y="1580111"/>
            <a:ext cx="8526262" cy="94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5299209"/>
            <a:ext cx="3600401" cy="52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20" y="6309320"/>
            <a:ext cx="1908010" cy="31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011" y="5870087"/>
            <a:ext cx="3658267" cy="87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5" y="4152828"/>
            <a:ext cx="883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/>
              <a:t>ε</a:t>
            </a:r>
            <a:r>
              <a:rPr lang="en-US" sz="2400" i="1" baseline="-25000" dirty="0" smtClean="0"/>
              <a:t>s</a:t>
            </a:r>
            <a:r>
              <a:rPr lang="en-US" sz="2400" i="1" dirty="0" smtClean="0"/>
              <a:t>(r) –  similar </a:t>
            </a:r>
            <a:r>
              <a:rPr lang="en-US" sz="2400" i="1" dirty="0" err="1" smtClean="0"/>
              <a:t>Pade</a:t>
            </a:r>
            <a:r>
              <a:rPr lang="en-US" sz="2400" i="1" dirty="0" smtClean="0"/>
              <a:t> structure  + finite range + density gradient terms </a:t>
            </a:r>
          </a:p>
          <a:p>
            <a:r>
              <a:rPr lang="en-US" sz="2400" i="1" dirty="0" smtClean="0"/>
              <a:t> ( accounting  for many-body interaction and correlations effects) </a:t>
            </a:r>
            <a:endParaRPr lang="en-US" sz="2400" i="1" dirty="0"/>
          </a:p>
        </p:txBody>
      </p:sp>
      <p:sp>
        <p:nvSpPr>
          <p:cNvPr id="4" name="Объект 3"/>
          <p:cNvSpPr>
            <a:spLocks noGrp="1"/>
          </p:cNvSpPr>
          <p:nvPr>
            <p:ph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 smtClean="0"/>
              <a:t>    	</a:t>
            </a:r>
            <a:endParaRPr lang="en-US" dirty="0"/>
          </a:p>
        </p:txBody>
      </p:sp>
      <p:pic>
        <p:nvPicPr>
          <p:cNvPr id="16" name="Рисунок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24295"/>
            <a:ext cx="4824536" cy="1473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0335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6296" y="764705"/>
            <a:ext cx="6550000" cy="43204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123" y="5657671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DF3-f :             </a:t>
            </a:r>
            <a:r>
              <a:rPr lang="en-US" i="1" dirty="0" smtClean="0"/>
              <a:t>I. N .</a:t>
            </a:r>
            <a:r>
              <a:rPr lang="en-US" i="1" dirty="0" err="1" smtClean="0"/>
              <a:t>Borzov</a:t>
            </a:r>
            <a:r>
              <a:rPr lang="en-US" i="1" dirty="0"/>
              <a:t>,  S</a:t>
            </a:r>
            <a:r>
              <a:rPr lang="en-US" i="1" dirty="0" smtClean="0"/>
              <a:t>. V</a:t>
            </a:r>
            <a:r>
              <a:rPr lang="en-US" i="1" dirty="0"/>
              <a:t>. </a:t>
            </a:r>
            <a:r>
              <a:rPr lang="en-US" i="1" dirty="0" err="1"/>
              <a:t>Tolokonnikov</a:t>
            </a:r>
            <a:r>
              <a:rPr lang="en-US" i="1" dirty="0"/>
              <a:t>, Phys. At. </a:t>
            </a:r>
            <a:r>
              <a:rPr lang="en-US" i="1" dirty="0" err="1"/>
              <a:t>Nucl</a:t>
            </a:r>
            <a:r>
              <a:rPr lang="en-US" i="1" dirty="0"/>
              <a:t>. (</a:t>
            </a:r>
            <a:r>
              <a:rPr lang="en-US" i="1" dirty="0" smtClean="0"/>
              <a:t>2019).</a:t>
            </a:r>
            <a:endParaRPr lang="en-US" dirty="0" smtClean="0"/>
          </a:p>
          <a:p>
            <a:r>
              <a:rPr lang="en-US" dirty="0" smtClean="0"/>
              <a:t>DD-ME1:        </a:t>
            </a:r>
            <a:r>
              <a:rPr lang="en-US" i="1" dirty="0" smtClean="0"/>
              <a:t>N. </a:t>
            </a:r>
            <a:r>
              <a:rPr lang="en-US" i="1" dirty="0" err="1" smtClean="0"/>
              <a:t>Paar</a:t>
            </a:r>
            <a:r>
              <a:rPr lang="en-US" i="1" dirty="0"/>
              <a:t>, T. </a:t>
            </a:r>
            <a:r>
              <a:rPr lang="en-US" i="1" dirty="0" err="1"/>
              <a:t>Niksic</a:t>
            </a:r>
            <a:r>
              <a:rPr lang="en-US" i="1" dirty="0"/>
              <a:t>, D. </a:t>
            </a:r>
            <a:r>
              <a:rPr lang="en-US" i="1" dirty="0" err="1"/>
              <a:t>Vretenar</a:t>
            </a:r>
            <a:r>
              <a:rPr lang="en-US" i="1" dirty="0"/>
              <a:t> and P. Ring, Physical Review C 69, 054303 (2004). </a:t>
            </a:r>
            <a:endParaRPr lang="en-US" i="1" dirty="0" smtClean="0"/>
          </a:p>
          <a:p>
            <a:r>
              <a:rPr lang="en-US" dirty="0" smtClean="0"/>
              <a:t>PKO-1 :           </a:t>
            </a:r>
            <a:r>
              <a:rPr lang="en-US" i="1" dirty="0" smtClean="0"/>
              <a:t>Z</a:t>
            </a:r>
            <a:r>
              <a:rPr lang="en-US" i="1" dirty="0"/>
              <a:t>. M. </a:t>
            </a:r>
            <a:r>
              <a:rPr lang="en-US" i="1" dirty="0" err="1"/>
              <a:t>Niu</a:t>
            </a:r>
            <a:r>
              <a:rPr lang="en-US" i="1" dirty="0"/>
              <a:t> , </a:t>
            </a:r>
            <a:r>
              <a:rPr lang="en-US" i="1" dirty="0" smtClean="0"/>
              <a:t>H</a:t>
            </a:r>
            <a:r>
              <a:rPr lang="en-US" i="1" dirty="0"/>
              <a:t>. Z. Liang</a:t>
            </a:r>
            <a:r>
              <a:rPr lang="en-US" i="1" dirty="0" smtClean="0"/>
              <a:t>, </a:t>
            </a:r>
            <a:r>
              <a:rPr lang="en-US" i="1" dirty="0"/>
              <a:t>W. H. Long and J. </a:t>
            </a:r>
            <a:r>
              <a:rPr lang="en-US" i="1" dirty="0" err="1"/>
              <a:t>Meng</a:t>
            </a:r>
            <a:r>
              <a:rPr lang="en-US" i="1" dirty="0"/>
              <a:t> , </a:t>
            </a:r>
            <a:r>
              <a:rPr lang="en-US" i="1" dirty="0" err="1"/>
              <a:t>Phys.Rev</a:t>
            </a:r>
            <a:r>
              <a:rPr lang="en-US" i="1" dirty="0"/>
              <a:t>. C </a:t>
            </a:r>
            <a:r>
              <a:rPr lang="en-US" b="1" i="1" dirty="0"/>
              <a:t>95</a:t>
            </a:r>
            <a:r>
              <a:rPr lang="en-US" i="1" dirty="0"/>
              <a:t>, 044301 (2017)</a:t>
            </a:r>
            <a:endParaRPr lang="en-US" i="1" dirty="0" smtClean="0"/>
          </a:p>
          <a:p>
            <a:r>
              <a:rPr lang="en-US" dirty="0" err="1" smtClean="0"/>
              <a:t>p,n</a:t>
            </a:r>
            <a:r>
              <a:rPr lang="en-US" dirty="0"/>
              <a:t>) data </a:t>
            </a:r>
            <a:r>
              <a:rPr lang="en-US" i="1" dirty="0"/>
              <a:t>:  </a:t>
            </a:r>
            <a:r>
              <a:rPr lang="en-US" i="1" dirty="0" smtClean="0"/>
              <a:t>    </a:t>
            </a:r>
            <a:r>
              <a:rPr lang="en-US" i="1" dirty="0"/>
              <a:t>R. Pham et.al.,  Physical Review C 51, 526 (1995)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8104" y="-38887"/>
            <a:ext cx="9144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	         </a:t>
            </a:r>
            <a:r>
              <a:rPr lang="en-US" sz="3600" i="1" dirty="0" smtClean="0">
                <a:solidFill>
                  <a:schemeClr val="bg1"/>
                </a:solidFill>
              </a:rPr>
              <a:t>IAR</a:t>
            </a:r>
            <a:r>
              <a:rPr lang="en-US" sz="3600" i="1" dirty="0">
                <a:solidFill>
                  <a:schemeClr val="bg1"/>
                </a:solidFill>
              </a:rPr>
              <a:t>. Self-consistent calculation</a:t>
            </a:r>
            <a:endParaRPr lang="en-US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357510"/>
              </p:ext>
            </p:extLst>
          </p:nvPr>
        </p:nvGraphicFramePr>
        <p:xfrm>
          <a:off x="105462" y="476672"/>
          <a:ext cx="7056784" cy="5452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7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62" y="476672"/>
                        <a:ext cx="7056784" cy="5452717"/>
                      </a:xfrm>
                      <a:prstGeom prst="rect">
                        <a:avLst/>
                      </a:prstGeom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773553" y="2952083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DF3-f     </a:t>
            </a:r>
            <a:r>
              <a:rPr lang="ru-RU" sz="2400" dirty="0" smtClean="0"/>
              <a:t>+</a:t>
            </a:r>
            <a:r>
              <a:rPr lang="ru-RU" sz="2400" b="1" dirty="0" smtClean="0"/>
              <a:t>200кэВ</a:t>
            </a:r>
            <a:endParaRPr lang="en-US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28823" y="3602732"/>
            <a:ext cx="2454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DDME-1 </a:t>
            </a:r>
            <a:r>
              <a:rPr lang="en-US" sz="2400" b="1" dirty="0" smtClean="0"/>
              <a:t> - </a:t>
            </a:r>
            <a:r>
              <a:rPr lang="ru-RU" sz="2400" b="1" dirty="0" smtClean="0"/>
              <a:t>200кэВ</a:t>
            </a:r>
            <a:endParaRPr lang="en-US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41098" y="4379912"/>
            <a:ext cx="2393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PKO-1  &lt; </a:t>
            </a:r>
            <a:r>
              <a:rPr lang="en-US" sz="2400" b="1" dirty="0" smtClean="0"/>
              <a:t>-</a:t>
            </a:r>
            <a:r>
              <a:rPr lang="en-US" sz="2400" dirty="0" smtClean="0"/>
              <a:t> </a:t>
            </a:r>
            <a:r>
              <a:rPr lang="en-US" sz="2400" b="1" dirty="0" smtClean="0"/>
              <a:t>9</a:t>
            </a:r>
            <a:r>
              <a:rPr lang="ru-RU" sz="2400" b="1" dirty="0" smtClean="0"/>
              <a:t>00кэВ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8275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5" y="2204864"/>
            <a:ext cx="4375735" cy="307625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-12818"/>
            <a:ext cx="9144000" cy="993546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Potassium  isotopes.    Q</a:t>
            </a:r>
            <a:r>
              <a:rPr lang="el-GR" sz="2800" b="1" i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Sn </a:t>
            </a:r>
            <a:r>
              <a:rPr lang="en-US" sz="28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Q</a:t>
            </a:r>
            <a:r>
              <a:rPr lang="el-GR" sz="2800" b="1" i="1" baseline="-25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800" b="1" i="1" baseline="-25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values.  </a:t>
            </a:r>
            <a:br>
              <a:rPr lang="en-US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70" y="2225448"/>
            <a:ext cx="3966845" cy="305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12160" y="2263552"/>
            <a:ext cx="233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Phys.Rev.C90 , 034321 (2014</a:t>
            </a:r>
            <a:r>
              <a:rPr lang="en-US" i="1" dirty="0"/>
              <a:t>)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58251"/>
            <a:ext cx="3250633" cy="92333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Only 6 mass units beyond N=28 </a:t>
            </a:r>
          </a:p>
          <a:p>
            <a:r>
              <a:rPr lang="en-US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Q</a:t>
            </a:r>
            <a:r>
              <a:rPr lang="en-US" b="1" i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β</a:t>
            </a:r>
            <a:r>
              <a:rPr lang="en-US" b="1" i="1" baseline="-25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n </a:t>
            </a:r>
            <a:r>
              <a:rPr lang="en-US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increases  by a factor of 15</a:t>
            </a:r>
          </a:p>
          <a:p>
            <a:r>
              <a:rPr lang="en-US" i="1" dirty="0">
                <a:latin typeface="Calibri" panose="020F0502020204030204" pitchFamily="34" charset="0"/>
              </a:rPr>
              <a:t>1n – 4n  emission  possible! 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6997" y="5733256"/>
            <a:ext cx="7344308" cy="92333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 How  </a:t>
            </a:r>
            <a:r>
              <a:rPr lang="en-US" b="1" i="1" dirty="0">
                <a:solidFill>
                  <a:schemeClr val="tx2"/>
                </a:solidFill>
              </a:rPr>
              <a:t>theory describes the exp. data  on </a:t>
            </a:r>
            <a:r>
              <a:rPr lang="en-US" b="1" i="1" dirty="0" smtClean="0">
                <a:solidFill>
                  <a:schemeClr val="tx2"/>
                </a:solidFill>
              </a:rPr>
              <a:t> Q</a:t>
            </a:r>
            <a:r>
              <a:rPr lang="el-GR" b="1" i="1" baseline="-25000" dirty="0">
                <a:solidFill>
                  <a:schemeClr val="tx2"/>
                </a:solidFill>
                <a:latin typeface="Arial Narrow" panose="020B0606020202030204" pitchFamily="34" charset="0"/>
              </a:rPr>
              <a:t>β</a:t>
            </a:r>
            <a:r>
              <a:rPr lang="en-US" b="1" i="1" baseline="-25000" dirty="0">
                <a:solidFill>
                  <a:schemeClr val="tx2"/>
                </a:solidFill>
              </a:rPr>
              <a:t>n </a:t>
            </a:r>
            <a:r>
              <a:rPr lang="en-US" b="1" i="1" dirty="0">
                <a:solidFill>
                  <a:schemeClr val="tx2"/>
                </a:solidFill>
              </a:rPr>
              <a:t>, T1/2 and </a:t>
            </a:r>
            <a:r>
              <a:rPr lang="en-US" b="1" i="1" dirty="0" err="1">
                <a:solidFill>
                  <a:schemeClr val="tx2"/>
                </a:solidFill>
              </a:rPr>
              <a:t>Pn</a:t>
            </a:r>
            <a:r>
              <a:rPr lang="en-US" b="1" i="1" dirty="0">
                <a:solidFill>
                  <a:schemeClr val="tx2"/>
                </a:solidFill>
              </a:rPr>
              <a:t> tot </a:t>
            </a:r>
            <a:r>
              <a:rPr lang="en-US" b="1" i="1" dirty="0" smtClean="0">
                <a:solidFill>
                  <a:schemeClr val="tx2"/>
                </a:solidFill>
              </a:rPr>
              <a:t> in the      	inversion region  and  at N=32, 34 shell-closures?</a:t>
            </a:r>
            <a:endParaRPr lang="en-US" b="1" i="1" dirty="0">
              <a:solidFill>
                <a:schemeClr val="tx2"/>
              </a:solidFill>
            </a:endParaRPr>
          </a:p>
          <a:p>
            <a:r>
              <a:rPr lang="en-US" b="1" i="1" dirty="0" smtClean="0">
                <a:solidFill>
                  <a:schemeClr val="tx2"/>
                </a:solidFill>
              </a:rPr>
              <a:t> How </a:t>
            </a:r>
            <a:r>
              <a:rPr lang="en-US" b="1" i="1" dirty="0">
                <a:solidFill>
                  <a:schemeClr val="tx2"/>
                </a:solidFill>
              </a:rPr>
              <a:t>the </a:t>
            </a:r>
            <a:r>
              <a:rPr lang="en-US" b="1" i="1" dirty="0" err="1">
                <a:solidFill>
                  <a:schemeClr val="tx2"/>
                </a:solidFill>
              </a:rPr>
              <a:t>Pn</a:t>
            </a:r>
            <a:r>
              <a:rPr lang="en-US" b="1" i="1" dirty="0">
                <a:solidFill>
                  <a:schemeClr val="tx2"/>
                </a:solidFill>
              </a:rPr>
              <a:t> tot  is distributed between </a:t>
            </a:r>
            <a:r>
              <a:rPr lang="en-US" b="1" i="1" dirty="0" smtClean="0">
                <a:solidFill>
                  <a:schemeClr val="tx2"/>
                </a:solidFill>
              </a:rPr>
              <a:t>1n - 4n phase-subspaces 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55097" y="1058251"/>
            <a:ext cx="3528392" cy="646331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Spin inversion @ N= 28 , 30</a:t>
            </a:r>
          </a:p>
          <a:p>
            <a:r>
              <a:rPr lang="en-US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Followed by re-inversion @ N=32</a:t>
            </a:r>
            <a:endParaRPr lang="en-US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8910"/>
            <a:ext cx="9144000" cy="58804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	</a:t>
            </a:r>
            <a:r>
              <a:rPr lang="en-US" sz="3600" i="1" dirty="0" smtClean="0">
                <a:solidFill>
                  <a:schemeClr val="bg1"/>
                </a:solidFill>
              </a:rPr>
              <a:t>Half-lives and </a:t>
            </a:r>
            <a:r>
              <a:rPr lang="en-US" sz="3600" i="1" dirty="0" err="1" smtClean="0">
                <a:solidFill>
                  <a:schemeClr val="bg1"/>
                </a:solidFill>
              </a:rPr>
              <a:t>Pn</a:t>
            </a:r>
            <a:r>
              <a:rPr lang="en-US" sz="3600" i="1" dirty="0" smtClean="0">
                <a:solidFill>
                  <a:schemeClr val="bg1"/>
                </a:solidFill>
              </a:rPr>
              <a:t> tot.  </a:t>
            </a:r>
            <a:r>
              <a:rPr lang="en-US" sz="3600" i="1" baseline="-25000" dirty="0" smtClean="0">
                <a:solidFill>
                  <a:schemeClr val="bg1"/>
                </a:solidFill>
              </a:rPr>
              <a:t>19</a:t>
            </a:r>
            <a:r>
              <a:rPr lang="en-US" sz="3600" i="1" dirty="0" smtClean="0">
                <a:solidFill>
                  <a:schemeClr val="bg1"/>
                </a:solidFill>
              </a:rPr>
              <a:t> K isotopes</a:t>
            </a:r>
            <a:endParaRPr lang="en-US" sz="3600" i="1" dirty="0">
              <a:solidFill>
                <a:schemeClr val="bg1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5820"/>
            <a:ext cx="5227126" cy="676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55503" y="1340768"/>
            <a:ext cx="40722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1.  </a:t>
            </a:r>
            <a:r>
              <a:rPr lang="en-US" sz="1600" i="1" dirty="0" smtClean="0"/>
              <a:t>Stabilization of the T1/2   </a:t>
            </a:r>
          </a:p>
          <a:p>
            <a:r>
              <a:rPr lang="en-US" sz="1600" i="1" dirty="0"/>
              <a:t> </a:t>
            </a:r>
            <a:r>
              <a:rPr lang="en-US" sz="1600" i="1" dirty="0" smtClean="0"/>
              <a:t>            @  N=32 where  </a:t>
            </a:r>
          </a:p>
          <a:p>
            <a:r>
              <a:rPr lang="en-US" sz="1600" i="1" dirty="0" smtClean="0"/>
              <a:t>  </a:t>
            </a:r>
            <a:r>
              <a:rPr lang="en-US" sz="1600" i="1" dirty="0" err="1" smtClean="0"/>
              <a:t>g.s</a:t>
            </a:r>
            <a:r>
              <a:rPr lang="en-US" sz="1600" i="1" dirty="0" smtClean="0"/>
              <a:t>. spin re-inversion 1/2 +</a:t>
            </a:r>
            <a:r>
              <a:rPr lang="en-US" sz="1600" i="1" dirty="0" smtClean="0">
                <a:sym typeface="Wingdings" panose="05000000000000000000" pitchFamily="2" charset="2"/>
              </a:rPr>
              <a:t> 3/2 + occurs.</a:t>
            </a:r>
          </a:p>
          <a:p>
            <a:r>
              <a:rPr lang="en-US" sz="1600" i="1" dirty="0" smtClean="0">
                <a:sym typeface="Wingdings" panose="05000000000000000000" pitchFamily="2" charset="2"/>
              </a:rPr>
              <a:t>    </a:t>
            </a:r>
            <a:r>
              <a:rPr lang="en-US" sz="16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Q(A=50) ∞ Q(A=51)  and  GT dominance.</a:t>
            </a:r>
          </a:p>
          <a:p>
            <a:endParaRPr lang="en-US" sz="1600" i="1" dirty="0">
              <a:sym typeface="Wingdings" panose="05000000000000000000" pitchFamily="2" charset="2"/>
            </a:endParaRPr>
          </a:p>
          <a:p>
            <a:r>
              <a:rPr lang="en-US" sz="1600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2.  </a:t>
            </a:r>
            <a:r>
              <a:rPr lang="en-US" sz="1600" i="1" dirty="0" smtClean="0">
                <a:sym typeface="Wingdings" panose="05000000000000000000" pitchFamily="2" charset="2"/>
              </a:rPr>
              <a:t>Acceleration of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sz="16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β</a:t>
            </a:r>
            <a:r>
              <a:rPr lang="en-US" sz="1600" i="1" dirty="0" smtClean="0">
                <a:sym typeface="Wingdings" panose="05000000000000000000" pitchFamily="2" charset="2"/>
              </a:rPr>
              <a:t>-decay   </a:t>
            </a:r>
          </a:p>
          <a:p>
            <a:r>
              <a:rPr lang="en-US" sz="1600" i="1" dirty="0">
                <a:sym typeface="Wingdings" panose="05000000000000000000" pitchFamily="2" charset="2"/>
              </a:rPr>
              <a:t> </a:t>
            </a:r>
            <a:r>
              <a:rPr lang="en-US" sz="1600" i="1" dirty="0" smtClean="0">
                <a:sym typeface="Wingdings" panose="05000000000000000000" pitchFamily="2" charset="2"/>
              </a:rPr>
              <a:t>              @  N=34+1</a:t>
            </a:r>
          </a:p>
          <a:p>
            <a:r>
              <a:rPr lang="en-US" sz="16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35</a:t>
            </a:r>
            <a:r>
              <a:rPr lang="en-US" sz="1600" i="1" baseline="30000" dirty="0" smtClean="0">
                <a:solidFill>
                  <a:schemeClr val="tx2"/>
                </a:solidFill>
                <a:sym typeface="Wingdings" panose="05000000000000000000" pitchFamily="2" charset="2"/>
              </a:rPr>
              <a:t>th</a:t>
            </a:r>
            <a:r>
              <a:rPr lang="en-US" sz="16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-neutron opens up a strong GT transition</a:t>
            </a:r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5503" y="4077072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i="1" dirty="0" smtClean="0"/>
              <a:t>   Deviation of the </a:t>
            </a:r>
            <a:r>
              <a:rPr lang="en-US" sz="1600" i="1" dirty="0" err="1" smtClean="0"/>
              <a:t>Pn</a:t>
            </a:r>
            <a:r>
              <a:rPr lang="en-US" sz="1600" i="1" dirty="0" smtClean="0"/>
              <a:t> tot </a:t>
            </a:r>
          </a:p>
          <a:p>
            <a:r>
              <a:rPr lang="en-US" sz="1600" i="1" dirty="0"/>
              <a:t> </a:t>
            </a:r>
            <a:r>
              <a:rPr lang="en-US" sz="1600" i="1" dirty="0" smtClean="0"/>
              <a:t>          of DF3+CQRPA and RQRPA</a:t>
            </a:r>
          </a:p>
          <a:p>
            <a:r>
              <a:rPr lang="en-US" sz="1600" i="1" dirty="0"/>
              <a:t> </a:t>
            </a:r>
            <a:r>
              <a:rPr lang="en-US" sz="1600" i="1" dirty="0" smtClean="0"/>
              <a:t>              @  N=32 +1</a:t>
            </a:r>
          </a:p>
          <a:p>
            <a:endParaRPr lang="en-US" sz="1600" i="1" dirty="0">
              <a:sym typeface="Wingdings" panose="05000000000000000000" pitchFamily="2" charset="2"/>
            </a:endParaRPr>
          </a:p>
          <a:p>
            <a:pPr marL="342900" indent="-342900">
              <a:buAutoNum type="arabicPeriod" startAt="2"/>
            </a:pPr>
            <a:r>
              <a:rPr lang="en-US" sz="1600" i="1" dirty="0" err="1" smtClean="0">
                <a:sym typeface="Wingdings" panose="05000000000000000000" pitchFamily="2" charset="2"/>
              </a:rPr>
              <a:t>Pn</a:t>
            </a:r>
            <a:r>
              <a:rPr lang="en-US" sz="1600" i="1" dirty="0" smtClean="0">
                <a:sym typeface="Wingdings" panose="05000000000000000000" pitchFamily="2" charset="2"/>
              </a:rPr>
              <a:t> tot  @ A ≥ 34 are  close </a:t>
            </a:r>
          </a:p>
          <a:p>
            <a:r>
              <a:rPr lang="en-US" sz="1600" i="1" dirty="0">
                <a:sym typeface="Wingdings" panose="05000000000000000000" pitchFamily="2" charset="2"/>
              </a:rPr>
              <a:t> </a:t>
            </a:r>
            <a:r>
              <a:rPr lang="en-US" sz="1600" i="1" dirty="0" smtClean="0">
                <a:sym typeface="Wingdings" panose="05000000000000000000" pitchFamily="2" charset="2"/>
              </a:rPr>
              <a:t>       in </a:t>
            </a:r>
            <a:r>
              <a:rPr lang="en-US" sz="1600" i="1" dirty="0" smtClean="0"/>
              <a:t>DF3+CQRPA </a:t>
            </a:r>
            <a:r>
              <a:rPr lang="en-US" sz="1600" i="1" dirty="0"/>
              <a:t>and RQRPA</a:t>
            </a:r>
          </a:p>
          <a:p>
            <a:r>
              <a:rPr lang="en-US" sz="1600" i="1" dirty="0" smtClean="0">
                <a:sym typeface="Wingdings" panose="05000000000000000000" pitchFamily="2" charset="2"/>
              </a:rPr>
              <a:t>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5118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041" y="-33696"/>
            <a:ext cx="9144000" cy="904104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2" y="1517524"/>
            <a:ext cx="2913864" cy="20485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" y="4438216"/>
            <a:ext cx="2918965" cy="20506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2830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03" y="4941168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1748" y="6569451"/>
            <a:ext cx="32403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b="1" i="1" dirty="0" smtClean="0">
                <a:solidFill>
                  <a:prstClr val="white"/>
                </a:solidFill>
              </a:rPr>
              <a:t>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A=52 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Ptot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=8.9% &lt;&lt; P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exp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=73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379" y="4010842"/>
            <a:ext cx="3602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RQRPA </a:t>
            </a:r>
            <a:r>
              <a:rPr lang="en-US" sz="1600" i="1" dirty="0"/>
              <a:t> </a:t>
            </a:r>
            <a:r>
              <a:rPr lang="en-US" sz="1600" i="1" dirty="0" smtClean="0"/>
              <a:t> T. </a:t>
            </a:r>
            <a:r>
              <a:rPr lang="en-US" sz="1600" i="1" dirty="0" err="1" smtClean="0"/>
              <a:t>Marketin</a:t>
            </a:r>
            <a:r>
              <a:rPr lang="en-US" sz="1600" i="1" dirty="0" smtClean="0"/>
              <a:t>  et al. PRC 93 (2016)</a:t>
            </a:r>
            <a:endParaRPr lang="en-US" sz="16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594" y="1131934"/>
            <a:ext cx="460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i="1" cap="all" dirty="0">
                <a:solidFill>
                  <a:schemeClr val="tx2"/>
                </a:solidFill>
                <a:latin typeface="Calibri" panose="020F0502020204030204" pitchFamily="34" charset="0"/>
              </a:rPr>
              <a:t>A=52   </a:t>
            </a:r>
            <a:r>
              <a:rPr lang="en-US" i="1" cap="all" dirty="0" smtClean="0">
                <a:solidFill>
                  <a:schemeClr val="tx2"/>
                </a:solidFill>
                <a:latin typeface="Calibri" panose="020F0502020204030204" pitchFamily="34" charset="0"/>
              </a:rPr>
              <a:t>P </a:t>
            </a:r>
            <a:r>
              <a:rPr lang="en-US" i="1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1n</a:t>
            </a:r>
            <a:r>
              <a:rPr lang="en-US" i="1" cap="all" dirty="0">
                <a:solidFill>
                  <a:schemeClr val="tx2"/>
                </a:solidFill>
                <a:latin typeface="Calibri" panose="020F0502020204030204" pitchFamily="34" charset="0"/>
              </a:rPr>
              <a:t> = 41.6% , P</a:t>
            </a:r>
            <a:r>
              <a:rPr lang="en-US" i="1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2n </a:t>
            </a:r>
            <a:r>
              <a:rPr lang="en-US" i="1" cap="all" dirty="0">
                <a:solidFill>
                  <a:schemeClr val="tx2"/>
                </a:solidFill>
                <a:latin typeface="Calibri" panose="020F0502020204030204" pitchFamily="34" charset="0"/>
              </a:rPr>
              <a:t>=11 % ,   P </a:t>
            </a:r>
            <a:r>
              <a:rPr lang="en-US" i="1" dirty="0">
                <a:solidFill>
                  <a:schemeClr val="tx2"/>
                </a:solidFill>
              </a:rPr>
              <a:t>tot</a:t>
            </a:r>
            <a:r>
              <a:rPr lang="en-US" i="1" cap="all" dirty="0">
                <a:solidFill>
                  <a:schemeClr val="tx2"/>
                </a:solidFill>
                <a:latin typeface="Calibri" panose="020F0502020204030204" pitchFamily="34" charset="0"/>
              </a:rPr>
              <a:t>=52.6% 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DF3  vs  RHB:    DF3 predicts giant P</a:t>
            </a:r>
            <a:r>
              <a:rPr lang="en-US" sz="2800" b="1" i="1" baseline="-25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2n</a:t>
            </a:r>
            <a:r>
              <a:rPr lang="en-US" sz="28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values in </a:t>
            </a:r>
            <a:r>
              <a:rPr lang="en-US" sz="2800" b="1" i="1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53-56</a:t>
            </a:r>
            <a:r>
              <a:rPr lang="en-US" sz="2800" b="1" i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K isotopes.</a:t>
            </a:r>
            <a:r>
              <a:rPr lang="en-US" sz="28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</a:t>
            </a:r>
            <a:br>
              <a:rPr lang="en-US" sz="28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27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64161" y="3983578"/>
            <a:ext cx="338437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Correlation  </a:t>
            </a:r>
            <a:r>
              <a:rPr lang="en-US" b="1" i="1" dirty="0">
                <a:solidFill>
                  <a:schemeClr val="bg1"/>
                </a:solidFill>
                <a:latin typeface="Calibri" panose="020F0502020204030204" pitchFamily="34" charset="0"/>
              </a:rPr>
              <a:t>of </a:t>
            </a:r>
            <a:r>
              <a:rPr lang="en-US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P2n  with  </a:t>
            </a:r>
            <a:r>
              <a:rPr lang="el-GR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Δ</a:t>
            </a:r>
            <a:r>
              <a:rPr lang="en-US" b="1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Rnp</a:t>
            </a:r>
            <a:r>
              <a:rPr lang="en-US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!</a:t>
            </a:r>
            <a:endParaRPr lang="en-US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932" y="3650643"/>
            <a:ext cx="27189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stands for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Pn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tot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exp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= 73%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76" y="376066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6821" y="83671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/>
              <a:t>DF3+CQRPA    I.N.B. </a:t>
            </a:r>
            <a:r>
              <a:rPr lang="en-US" sz="1600" i="1" dirty="0" err="1" smtClean="0"/>
              <a:t>Phys.At</a:t>
            </a:r>
            <a:r>
              <a:rPr lang="en-US" sz="1600" i="1" dirty="0" smtClean="0"/>
              <a:t>. </a:t>
            </a:r>
            <a:r>
              <a:rPr lang="en-US" sz="1600" i="1" dirty="0" err="1" smtClean="0"/>
              <a:t>Nucl</a:t>
            </a:r>
            <a:r>
              <a:rPr lang="en-US" sz="1600" i="1" dirty="0" smtClean="0"/>
              <a:t>. 81, 1-15 </a:t>
            </a:r>
            <a:r>
              <a:rPr lang="en-US" sz="1600" i="1" dirty="0"/>
              <a:t>(</a:t>
            </a:r>
            <a:r>
              <a:rPr lang="en-US" sz="1600" i="1" dirty="0" smtClean="0"/>
              <a:t>2018)</a:t>
            </a:r>
            <a:endParaRPr lang="en-US" i="1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012934"/>
              </p:ext>
            </p:extLst>
          </p:nvPr>
        </p:nvGraphicFramePr>
        <p:xfrm>
          <a:off x="4671531" y="905739"/>
          <a:ext cx="3528392" cy="2979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8" name="Graph" r:id="rId6" imgW="3876840" imgH="2973600" progId="Origin50.Graph">
                  <p:embed/>
                </p:oleObj>
              </mc:Choice>
              <mc:Fallback>
                <p:oleObj name="Graph" r:id="rId6" imgW="3876840" imgH="2973600" progId="Origin50.Graph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1531" y="905739"/>
                        <a:ext cx="3528392" cy="2979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Объект 20"/>
          <p:cNvSpPr>
            <a:spLocks noGrp="1"/>
          </p:cNvSpPr>
          <p:nvPr>
            <p:ph sz="half" idx="1"/>
          </p:nvPr>
        </p:nvSpPr>
        <p:spPr>
          <a:xfrm>
            <a:off x="125327" y="1501266"/>
            <a:ext cx="8695145" cy="52728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</a:t>
            </a:r>
            <a:endParaRPr lang="en-US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55" y="4438216"/>
            <a:ext cx="3096344" cy="236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38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1124744"/>
            <a:ext cx="8075240" cy="500141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916832"/>
            <a:ext cx="6120680" cy="449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2553"/>
            <a:ext cx="9144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	</a:t>
            </a:r>
            <a:r>
              <a:rPr lang="en-US" sz="2400" b="1" i="1" dirty="0">
                <a:solidFill>
                  <a:schemeClr val="bg1"/>
                </a:solidFill>
              </a:rPr>
              <a:t>	</a:t>
            </a:r>
            <a:r>
              <a:rPr lang="en-US" sz="3600" b="1" i="1" dirty="0">
                <a:solidFill>
                  <a:schemeClr val="bg1"/>
                </a:solidFill>
              </a:rPr>
              <a:t>  </a:t>
            </a:r>
            <a:r>
              <a:rPr lang="en-US" sz="3600" b="1" i="1" dirty="0" smtClean="0">
                <a:solidFill>
                  <a:schemeClr val="bg1"/>
                </a:solidFill>
              </a:rPr>
              <a:t>       </a:t>
            </a:r>
            <a:r>
              <a:rPr lang="en-US" sz="3600" b="1" i="1" dirty="0">
                <a:solidFill>
                  <a:schemeClr val="bg1"/>
                </a:solidFill>
              </a:rPr>
              <a:t>Q</a:t>
            </a:r>
            <a:r>
              <a:rPr lang="el-GR" sz="3600" b="1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600" b="1" i="1" baseline="-25000" dirty="0">
                <a:solidFill>
                  <a:schemeClr val="bg1"/>
                </a:solidFill>
                <a:cs typeface="Arial" panose="020B0604020202020204" pitchFamily="34" charset="0"/>
              </a:rPr>
              <a:t> , </a:t>
            </a:r>
            <a:r>
              <a:rPr lang="en-US" sz="3600" b="1" i="1" dirty="0" err="1">
                <a:solidFill>
                  <a:schemeClr val="bg1"/>
                </a:solidFill>
              </a:rPr>
              <a:t>S</a:t>
            </a:r>
            <a:r>
              <a:rPr lang="en-US" sz="3600" b="1" i="1" baseline="-25000" dirty="0" err="1">
                <a:solidFill>
                  <a:schemeClr val="bg1"/>
                </a:solidFill>
              </a:rPr>
              <a:t>xn</a:t>
            </a:r>
            <a:r>
              <a:rPr lang="en-US" sz="3600" b="1" i="1" dirty="0">
                <a:solidFill>
                  <a:schemeClr val="bg1"/>
                </a:solidFill>
              </a:rPr>
              <a:t>  </a:t>
            </a:r>
            <a:r>
              <a:rPr lang="en-US" sz="3600" b="1" i="1" dirty="0" smtClean="0">
                <a:solidFill>
                  <a:schemeClr val="bg1"/>
                </a:solidFill>
              </a:rPr>
              <a:t> in Ca region</a:t>
            </a:r>
            <a:r>
              <a:rPr lang="en-US" sz="3600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.   </a:t>
            </a:r>
            <a:endParaRPr lang="en-US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980728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|</a:t>
            </a:r>
            <a:r>
              <a:rPr lang="el-GR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Δ</a:t>
            </a:r>
            <a:r>
              <a:rPr 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Q</a:t>
            </a:r>
            <a:r>
              <a:rPr lang="el-GR" sz="2400" b="1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| </a:t>
            </a:r>
            <a:r>
              <a:rPr lang="en-US" sz="24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th-exp</a:t>
            </a:r>
            <a:r>
              <a:rPr lang="en-US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 for A=49-51 ~ 258 </a:t>
            </a:r>
            <a:r>
              <a:rPr lang="en-US" sz="24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KeV</a:t>
            </a:r>
            <a:r>
              <a:rPr lang="en-US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,  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|</a:t>
            </a:r>
            <a:r>
              <a:rPr lang="el-GR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Δ</a:t>
            </a:r>
            <a:r>
              <a:rPr 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Q</a:t>
            </a:r>
            <a:r>
              <a:rPr lang="el-GR" sz="2400" b="1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b="1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xn</a:t>
            </a:r>
            <a:r>
              <a:rPr lang="en-US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| </a:t>
            </a:r>
            <a:r>
              <a:rPr lang="en-US" sz="24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eval</a:t>
            </a:r>
            <a:r>
              <a:rPr lang="en-US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– </a:t>
            </a:r>
            <a:r>
              <a:rPr lang="en-US" sz="24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exp</a:t>
            </a:r>
            <a:r>
              <a:rPr lang="en-US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 for A=54 ~ 400 – 1000 </a:t>
            </a:r>
            <a:r>
              <a:rPr lang="en-US" sz="24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KeV</a:t>
            </a:r>
            <a:r>
              <a:rPr 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66137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5877272"/>
            <a:ext cx="6840759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i="1" dirty="0" smtClean="0"/>
              <a:t>	 N ~ 126  isotopes  west of 208Pb </a:t>
            </a:r>
            <a:endParaRPr lang="en-US" sz="2800" i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" y="766763"/>
            <a:ext cx="8100392" cy="437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2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The most heavy nuclei for which </a:t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T1/2 and </a:t>
            </a:r>
            <a:r>
              <a:rPr lang="en-US" i="1" dirty="0" err="1" smtClean="0">
                <a:solidFill>
                  <a:schemeClr val="bg1"/>
                </a:solidFill>
              </a:rPr>
              <a:t>Pn</a:t>
            </a:r>
            <a:r>
              <a:rPr lang="en-US" i="1" dirty="0" smtClean="0">
                <a:solidFill>
                  <a:schemeClr val="bg1"/>
                </a:solidFill>
              </a:rPr>
              <a:t> have been  measured:</a:t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Z=76 – 83 (</a:t>
            </a:r>
            <a:r>
              <a:rPr lang="en-US" i="1" dirty="0" err="1" smtClean="0">
                <a:solidFill>
                  <a:schemeClr val="bg1"/>
                </a:solidFill>
              </a:rPr>
              <a:t>Os</a:t>
            </a:r>
            <a:r>
              <a:rPr lang="en-US" i="1" dirty="0" smtClean="0">
                <a:solidFill>
                  <a:schemeClr val="bg1"/>
                </a:solidFill>
              </a:rPr>
              <a:t> – Bi)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2132856"/>
            <a:ext cx="10853328" cy="30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517232"/>
            <a:ext cx="8643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DF3: T</a:t>
            </a:r>
            <a:r>
              <a:rPr lang="en-US" sz="2800" baseline="-25000" dirty="0" smtClean="0"/>
              <a:t>1/2</a:t>
            </a:r>
            <a:r>
              <a:rPr lang="en-US" sz="2800" dirty="0" smtClean="0"/>
              <a:t> </a:t>
            </a:r>
            <a:r>
              <a:rPr lang="en-US" sz="2800" dirty="0" err="1" smtClean="0"/>
              <a:t>th</a:t>
            </a:r>
            <a:r>
              <a:rPr lang="en-US" sz="2800" dirty="0" smtClean="0"/>
              <a:t> / T</a:t>
            </a:r>
            <a:r>
              <a:rPr lang="en-US" sz="2800" baseline="-25000" dirty="0" smtClean="0"/>
              <a:t>1/2</a:t>
            </a:r>
            <a:r>
              <a:rPr lang="en-US" sz="2800" dirty="0" smtClean="0"/>
              <a:t> </a:t>
            </a:r>
            <a:r>
              <a:rPr lang="en-US" sz="2800" dirty="0" err="1" smtClean="0"/>
              <a:t>exp</a:t>
            </a:r>
            <a:r>
              <a:rPr lang="en-US" sz="2800" dirty="0" smtClean="0"/>
              <a:t>  ~ 5    vs.  10 - 10(2)  RHB+QRPA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15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IvanBorz\Desktop\BORZOV KI\NEWS_18\Non-relativistic energy density functionals - Book chapter - IOPscience_files\bk978-0-7503-1422-0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" y="103209"/>
            <a:ext cx="2465383" cy="350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0022" y="4233923"/>
            <a:ext cx="8676964" cy="18774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  directly </a:t>
            </a:r>
            <a:r>
              <a:rPr lang="en-US" sz="2000" i="1" dirty="0"/>
              <a:t>parametrize the nuclear </a:t>
            </a:r>
            <a:r>
              <a:rPr lang="en-US" sz="2000" i="1" dirty="0" err="1"/>
              <a:t>EoS</a:t>
            </a:r>
            <a:r>
              <a:rPr lang="en-US" sz="2000" i="1" dirty="0"/>
              <a:t>  </a:t>
            </a:r>
            <a:r>
              <a:rPr lang="en-US" sz="2000" i="1" dirty="0" smtClean="0"/>
              <a:t>by series </a:t>
            </a:r>
            <a:r>
              <a:rPr lang="en-US" sz="2000" i="1" dirty="0"/>
              <a:t>of powers of the </a:t>
            </a:r>
            <a:r>
              <a:rPr lang="en-US" sz="2000" i="1" dirty="0" smtClean="0"/>
              <a:t>density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   add </a:t>
            </a:r>
            <a:r>
              <a:rPr lang="en-US" sz="2000" i="1" dirty="0"/>
              <a:t>corrective terms to account for finite-size  </a:t>
            </a:r>
            <a:r>
              <a:rPr lang="en-US" sz="2000" i="1" dirty="0" smtClean="0"/>
              <a:t>and quantum </a:t>
            </a:r>
            <a:r>
              <a:rPr lang="en-US" sz="2000" i="1" dirty="0"/>
              <a:t>effects </a:t>
            </a:r>
            <a:r>
              <a:rPr lang="en-US" sz="2000" i="1" dirty="0" smtClean="0"/>
              <a:t>and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 </a:t>
            </a:r>
            <a:r>
              <a:rPr lang="en-US" sz="2000" i="1" dirty="0" smtClean="0"/>
              <a:t>  Coulomb  potential </a:t>
            </a:r>
            <a:r>
              <a:rPr lang="en-US" sz="2000" i="1" dirty="0"/>
              <a:t>and pairing corrections. </a:t>
            </a:r>
            <a:endParaRPr lang="en-US" sz="2000" i="1" dirty="0" smtClean="0"/>
          </a:p>
          <a:p>
            <a:r>
              <a:rPr lang="en-US" sz="2800" i="1" dirty="0" err="1" smtClean="0"/>
              <a:t>Fayans</a:t>
            </a:r>
            <a:r>
              <a:rPr lang="en-US" sz="2800" i="1" dirty="0" smtClean="0"/>
              <a:t>  and  </a:t>
            </a:r>
            <a:r>
              <a:rPr lang="en-US" sz="2800" i="1" dirty="0" err="1" smtClean="0"/>
              <a:t>SeaLL</a:t>
            </a:r>
            <a:r>
              <a:rPr lang="en-US" sz="2800" i="1" dirty="0" smtClean="0"/>
              <a:t>  </a:t>
            </a:r>
            <a:r>
              <a:rPr lang="en-US" sz="2800" i="1" dirty="0" err="1" smtClean="0"/>
              <a:t>functionals</a:t>
            </a:r>
            <a:r>
              <a:rPr lang="en-US" sz="2800" i="1" dirty="0" smtClean="0"/>
              <a:t> </a:t>
            </a:r>
            <a:r>
              <a:rPr lang="en-US" sz="2800" i="1" dirty="0"/>
              <a:t> :</a:t>
            </a:r>
            <a:r>
              <a:rPr lang="en-US" sz="2800" i="1" dirty="0" smtClean="0"/>
              <a:t>  the Kohn-Sham type  EDF</a:t>
            </a:r>
          </a:p>
          <a:p>
            <a:r>
              <a:rPr lang="en-US" sz="2800" b="1" i="1" dirty="0" smtClean="0"/>
              <a:t>	    independent-particle </a:t>
            </a:r>
            <a:r>
              <a:rPr lang="en-US" sz="2800" b="1" i="1" dirty="0"/>
              <a:t>kinetic energy </a:t>
            </a:r>
            <a:r>
              <a:rPr lang="en-US" sz="2800" b="1" i="1" dirty="0" smtClean="0"/>
              <a:t>,    m*=1</a:t>
            </a:r>
            <a:endParaRPr lang="en-US" sz="2800" b="1" i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21423" y="-80913"/>
            <a:ext cx="6264696" cy="1412776"/>
          </a:xfrm>
        </p:spPr>
        <p:txBody>
          <a:bodyPr>
            <a:normAutofit fontScale="90000"/>
          </a:bodyPr>
          <a:lstStyle/>
          <a:p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en-US" sz="3600" b="1" i="1" dirty="0" smtClean="0"/>
              <a:t>Three </a:t>
            </a:r>
            <a:r>
              <a:rPr lang="en-US" sz="3600" b="1" i="1" dirty="0"/>
              <a:t>main families </a:t>
            </a:r>
            <a:br>
              <a:rPr lang="en-US" sz="3600" b="1" i="1" dirty="0"/>
            </a:br>
            <a:r>
              <a:rPr lang="en-US" sz="3600" b="1" i="1" dirty="0"/>
              <a:t>    </a:t>
            </a:r>
            <a:r>
              <a:rPr lang="en-US" sz="3600" b="1" i="1" dirty="0" smtClean="0"/>
              <a:t> </a:t>
            </a:r>
            <a:r>
              <a:rPr lang="en-US" sz="3600" b="1" i="1" dirty="0"/>
              <a:t>of phenomenological  </a:t>
            </a:r>
            <a:r>
              <a:rPr lang="en-US" sz="3600" b="1" i="1" dirty="0" smtClean="0"/>
              <a:t>EDF </a:t>
            </a:r>
            <a:r>
              <a:rPr lang="en-US" sz="3600" b="1" i="1" dirty="0"/>
              <a:t/>
            </a:r>
            <a:br>
              <a:rPr lang="en-US" sz="3600" b="1" i="1" dirty="0"/>
            </a:br>
            <a:r>
              <a:rPr lang="en-US" b="1" i="1" dirty="0" smtClean="0">
                <a:solidFill>
                  <a:srgbClr val="C00000"/>
                </a:solidFill>
              </a:rPr>
              <a:t>                              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2290" y="1271420"/>
            <a:ext cx="6264696" cy="138499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</a:rPr>
              <a:t>                 DF3… </a:t>
            </a:r>
            <a:r>
              <a:rPr lang="en-US" sz="2800" b="1" i="1" dirty="0">
                <a:solidFill>
                  <a:srgbClr val="C00000"/>
                </a:solidFill>
              </a:rPr>
              <a:t>-a, -b, -f ,…FANDF</a:t>
            </a:r>
            <a:r>
              <a:rPr lang="en-US" sz="2800" b="1" i="1" baseline="30000" dirty="0">
                <a:solidFill>
                  <a:srgbClr val="C00000"/>
                </a:solidFill>
              </a:rPr>
              <a:t>0   </a:t>
            </a:r>
          </a:p>
          <a:p>
            <a:r>
              <a:rPr lang="en-US" sz="2800" i="1" dirty="0" err="1" smtClean="0"/>
              <a:t>Fayans</a:t>
            </a:r>
            <a:r>
              <a:rPr lang="en-US" sz="2800" i="1" dirty="0" smtClean="0"/>
              <a:t> and </a:t>
            </a:r>
            <a:r>
              <a:rPr lang="en-US" sz="2800" i="1" dirty="0" smtClean="0"/>
              <a:t>collaborators</a:t>
            </a:r>
            <a:r>
              <a:rPr lang="en-US" sz="2800" i="1" dirty="0"/>
              <a:t>,  KI ,</a:t>
            </a:r>
            <a:r>
              <a:rPr lang="en-US" sz="2800" i="1" dirty="0" smtClean="0"/>
              <a:t>Moscow</a:t>
            </a:r>
          </a:p>
          <a:p>
            <a:r>
              <a:rPr lang="en-US" sz="2800" i="1" dirty="0"/>
              <a:t>	</a:t>
            </a:r>
            <a:r>
              <a:rPr lang="en-US" sz="2800" i="1" dirty="0" smtClean="0"/>
              <a:t>	</a:t>
            </a:r>
            <a:r>
              <a:rPr lang="en-US" sz="2800" i="1" dirty="0"/>
              <a:t>™</a:t>
            </a:r>
            <a:r>
              <a:rPr lang="en-US" sz="2800" i="1" dirty="0" smtClean="0"/>
              <a:t>since </a:t>
            </a:r>
            <a:r>
              <a:rPr lang="en-US" sz="2800" i="1" dirty="0" smtClean="0"/>
              <a:t> ~1995 </a:t>
            </a:r>
            <a:endParaRPr lang="ru-RU" sz="28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8718" y="2781139"/>
            <a:ext cx="6263329" cy="830997"/>
          </a:xfrm>
          <a:prstGeom prst="rect">
            <a:avLst/>
          </a:prstGeom>
          <a:ln w="952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BCPM  - </a:t>
            </a:r>
            <a:r>
              <a:rPr lang="en-US" sz="2400" i="1" dirty="0" smtClean="0"/>
              <a:t>Barcelona–Catania–Paris–Madrid  </a:t>
            </a:r>
            <a:endParaRPr lang="en-US" sz="2400" i="1" dirty="0"/>
          </a:p>
          <a:p>
            <a:pPr algn="ctr"/>
            <a:r>
              <a:rPr lang="en-US" sz="2400" i="1" dirty="0"/>
              <a:t> ( originating from an early work by </a:t>
            </a:r>
            <a:r>
              <a:rPr lang="en-US" sz="2400" i="1" dirty="0" err="1"/>
              <a:t>Baldo</a:t>
            </a:r>
            <a:r>
              <a:rPr lang="en-US" sz="2400" i="1" dirty="0"/>
              <a:t> </a:t>
            </a:r>
            <a:r>
              <a:rPr lang="en-US" sz="2400" i="1" dirty="0" smtClean="0"/>
              <a:t>et al. </a:t>
            </a:r>
            <a:r>
              <a:rPr lang="en-US" sz="2400" i="1" dirty="0"/>
              <a:t>) </a:t>
            </a:r>
            <a:r>
              <a:rPr lang="en-US" sz="2400" i="1" dirty="0" smtClean="0"/>
              <a:t> </a:t>
            </a:r>
            <a:endParaRPr lang="ru-RU" sz="2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3772258"/>
            <a:ext cx="3816425" cy="46166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SeaLL</a:t>
            </a:r>
            <a:r>
              <a:rPr lang="en-US" sz="2400" b="1" i="1" dirty="0">
                <a:solidFill>
                  <a:srgbClr val="C00000"/>
                </a:solidFill>
              </a:rPr>
              <a:t>   </a:t>
            </a:r>
            <a:r>
              <a:rPr lang="en-US" sz="2400" i="1" dirty="0"/>
              <a:t>-  Seattle–Livermore </a:t>
            </a:r>
            <a:r>
              <a:rPr lang="ru-RU" i="1" dirty="0"/>
              <a:t>.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6208566"/>
            <a:ext cx="786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2017 - Recently </a:t>
            </a:r>
            <a:r>
              <a:rPr lang="en-US" sz="2400" i="1" dirty="0" err="1">
                <a:solidFill>
                  <a:srgbClr val="C00000"/>
                </a:solidFill>
              </a:rPr>
              <a:t>estabilished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“ new “ </a:t>
            </a:r>
            <a:r>
              <a:rPr lang="en-US" sz="2400" i="1" dirty="0" err="1" smtClean="0">
                <a:solidFill>
                  <a:srgbClr val="C00000"/>
                </a:solidFill>
              </a:rPr>
              <a:t>Fayans</a:t>
            </a:r>
            <a:r>
              <a:rPr lang="en-US" sz="2400" i="1" dirty="0" smtClean="0">
                <a:solidFill>
                  <a:srgbClr val="C00000"/>
                </a:solidFill>
              </a:rPr>
              <a:t> functional  </a:t>
            </a:r>
            <a:r>
              <a:rPr lang="en-US" sz="2400" b="1" i="1" dirty="0" err="1">
                <a:solidFill>
                  <a:srgbClr val="C00000"/>
                </a:solidFill>
              </a:rPr>
              <a:t>Fy</a:t>
            </a:r>
            <a:r>
              <a:rPr lang="en-US" sz="2400" b="1" i="1" dirty="0">
                <a:solidFill>
                  <a:srgbClr val="C00000"/>
                </a:solidFill>
              </a:rPr>
              <a:t> ∆(r)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34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Self-Consistent Ground State.  </a:t>
            </a:r>
            <a:r>
              <a:rPr lang="en-US" sz="2800" i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Fayans</a:t>
            </a:r>
            <a:r>
              <a:rPr lang="en-US" sz="2800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Arial Black" panose="020B0A04020102020204" pitchFamily="34" charset="0"/>
              </a:rPr>
              <a:t>EDF.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7" y="1480292"/>
            <a:ext cx="4037093" cy="1182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7" y="2912328"/>
            <a:ext cx="6125325" cy="933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6109" y="3357563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chemeClr val="tx2"/>
                </a:solidFill>
              </a:rPr>
              <a:t>Skyrme</a:t>
            </a:r>
            <a:r>
              <a:rPr lang="en-US" sz="2400" b="1" i="1" dirty="0" smtClean="0">
                <a:solidFill>
                  <a:schemeClr val="tx2"/>
                </a:solidFill>
              </a:rPr>
              <a:t>  EDF </a:t>
            </a:r>
            <a:endParaRPr lang="en-US" sz="2400" b="1" i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77086" y="1462925"/>
            <a:ext cx="2566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</a:rPr>
              <a:t> </a:t>
            </a:r>
            <a:r>
              <a:rPr lang="el-GR" sz="2400" b="1" i="1" dirty="0" smtClean="0">
                <a:solidFill>
                  <a:schemeClr val="tx2"/>
                </a:solidFill>
              </a:rPr>
              <a:t>ρ</a:t>
            </a:r>
            <a:r>
              <a:rPr lang="en-US" sz="2400" b="1" i="1" dirty="0" smtClean="0">
                <a:solidFill>
                  <a:schemeClr val="tx2"/>
                </a:solidFill>
              </a:rPr>
              <a:t> – dependent     denominator of </a:t>
            </a:r>
            <a:endParaRPr lang="en-US" sz="2400" b="1" i="1" dirty="0">
              <a:solidFill>
                <a:schemeClr val="tx2"/>
              </a:solidFill>
            </a:endParaRPr>
          </a:p>
          <a:p>
            <a:r>
              <a:rPr lang="en-US" sz="2400" i="1" dirty="0" smtClean="0">
                <a:solidFill>
                  <a:schemeClr val="tx2"/>
                </a:solidFill>
              </a:rPr>
              <a:t>  </a:t>
            </a:r>
            <a:r>
              <a:rPr lang="en-US" sz="2400" b="1" i="1" dirty="0" err="1" smtClean="0">
                <a:solidFill>
                  <a:schemeClr val="tx2"/>
                </a:solidFill>
              </a:rPr>
              <a:t>Fayans</a:t>
            </a:r>
            <a:r>
              <a:rPr lang="en-US" sz="2400" b="1" i="1" dirty="0" smtClean="0">
                <a:solidFill>
                  <a:schemeClr val="tx2"/>
                </a:solidFill>
              </a:rPr>
              <a:t>  EDF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en-US" sz="2400" b="1" i="1" dirty="0" smtClean="0">
                <a:solidFill>
                  <a:schemeClr val="tx2"/>
                </a:solidFill>
              </a:rPr>
              <a:t> </a:t>
            </a:r>
            <a:endParaRPr lang="en-US" sz="2400" b="1" i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70" y="3958745"/>
            <a:ext cx="9113730" cy="2997744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0" lvl="3" algn="just">
              <a:lnSpc>
                <a:spcPct val="80000"/>
              </a:lnSpc>
              <a:defRPr/>
            </a:pPr>
            <a:r>
              <a:rPr lang="en-US" sz="2800" b="1" i="1" dirty="0" smtClean="0">
                <a:cs typeface="Arial" pitchFamily="34" charset="0"/>
              </a:rPr>
              <a:t>     </a:t>
            </a:r>
            <a:r>
              <a:rPr lang="ru-RU" sz="2400" b="1" i="1" dirty="0" smtClean="0">
                <a:cs typeface="Arial" pitchFamily="34" charset="0"/>
              </a:rPr>
              <a:t>1.</a:t>
            </a:r>
            <a:r>
              <a:rPr lang="en-US" sz="2400" b="1" i="1" dirty="0" smtClean="0">
                <a:cs typeface="Arial" pitchFamily="34" charset="0"/>
              </a:rPr>
              <a:t> E(</a:t>
            </a:r>
            <a:r>
              <a:rPr lang="el-GR" sz="2400" b="1" i="1" dirty="0">
                <a:cs typeface="Arial" pitchFamily="34" charset="0"/>
              </a:rPr>
              <a:t>ρ</a:t>
            </a:r>
            <a:r>
              <a:rPr lang="en-US" sz="2400" b="1" i="1" dirty="0" smtClean="0">
                <a:cs typeface="Arial" pitchFamily="34" charset="0"/>
              </a:rPr>
              <a:t>) mimics </a:t>
            </a:r>
            <a:r>
              <a:rPr lang="el-GR" sz="2400" b="1" i="1" dirty="0" smtClean="0">
                <a:cs typeface="Arial" pitchFamily="34" charset="0"/>
              </a:rPr>
              <a:t>ρ</a:t>
            </a:r>
            <a:r>
              <a:rPr lang="en-US" sz="2400" b="1" i="1" dirty="0" smtClean="0">
                <a:cs typeface="Arial" pitchFamily="34" charset="0"/>
              </a:rPr>
              <a:t>-dependence of </a:t>
            </a:r>
            <a:r>
              <a:rPr lang="en-US" sz="2400" b="1" i="1" dirty="0" err="1" smtClean="0">
                <a:solidFill>
                  <a:srgbClr val="FF0000"/>
                </a:solidFill>
                <a:cs typeface="Arial" pitchFamily="34" charset="0"/>
              </a:rPr>
              <a:t>Hq</a:t>
            </a:r>
            <a:r>
              <a:rPr lang="en-US" sz="2400" b="1" i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400" b="1" i="1" dirty="0" smtClean="0">
                <a:cs typeface="Arial" pitchFamily="34" charset="0"/>
              </a:rPr>
              <a:t> in </a:t>
            </a:r>
            <a:r>
              <a:rPr lang="en-US" sz="2400" b="1" i="1" dirty="0" err="1" smtClean="0">
                <a:cs typeface="Arial" pitchFamily="34" charset="0"/>
              </a:rPr>
              <a:t>qp</a:t>
            </a:r>
            <a:r>
              <a:rPr lang="en-US" sz="2400" b="1" i="1" dirty="0" smtClean="0">
                <a:cs typeface="Arial" pitchFamily="34" charset="0"/>
              </a:rPr>
              <a:t>-L theory</a:t>
            </a:r>
            <a:r>
              <a:rPr lang="en-US" sz="2400" b="1" i="1" dirty="0" smtClean="0">
                <a:cs typeface="Arial" pitchFamily="34" charset="0"/>
              </a:rPr>
              <a:t>;</a:t>
            </a:r>
          </a:p>
          <a:p>
            <a:pPr marL="0" lvl="3" algn="just">
              <a:lnSpc>
                <a:spcPct val="80000"/>
              </a:lnSpc>
              <a:defRPr/>
            </a:pPr>
            <a:r>
              <a:rPr lang="en-US" sz="2800" b="1" i="1" dirty="0">
                <a:cs typeface="Arial" pitchFamily="34" charset="0"/>
              </a:rPr>
              <a:t> </a:t>
            </a:r>
            <a:r>
              <a:rPr lang="en-US" sz="2800" b="1" i="1" dirty="0" smtClean="0">
                <a:cs typeface="Arial" pitchFamily="34" charset="0"/>
              </a:rPr>
              <a:t>            </a:t>
            </a:r>
            <a:r>
              <a:rPr lang="en-US" sz="2000" b="1" i="1" dirty="0" smtClean="0">
                <a:solidFill>
                  <a:srgbClr val="C00000"/>
                </a:solidFill>
              </a:rPr>
              <a:t>V</a:t>
            </a:r>
            <a:r>
              <a:rPr lang="en-US" sz="2000" b="1" i="1" dirty="0">
                <a:solidFill>
                  <a:srgbClr val="C00000"/>
                </a:solidFill>
              </a:rPr>
              <a:t>. </a:t>
            </a:r>
            <a:r>
              <a:rPr lang="en-US" sz="2000" b="1" i="1" dirty="0" err="1">
                <a:solidFill>
                  <a:srgbClr val="C00000"/>
                </a:solidFill>
              </a:rPr>
              <a:t>Khodel</a:t>
            </a:r>
            <a:r>
              <a:rPr lang="en-US" sz="2000" b="1" i="1" dirty="0">
                <a:solidFill>
                  <a:srgbClr val="C00000"/>
                </a:solidFill>
              </a:rPr>
              <a:t>, E. Saperstein Phys. Reports 92 183 (1982)</a:t>
            </a:r>
            <a:endParaRPr lang="en-US" sz="2000" b="1" i="1" dirty="0" smtClean="0">
              <a:cs typeface="Arial" pitchFamily="34" charset="0"/>
            </a:endParaRPr>
          </a:p>
          <a:p>
            <a:pPr marL="0" lvl="3" algn="just">
              <a:lnSpc>
                <a:spcPct val="80000"/>
              </a:lnSpc>
              <a:defRPr/>
            </a:pPr>
            <a:r>
              <a:rPr lang="en-US" sz="2800" b="1" i="1" dirty="0">
                <a:cs typeface="Arial" pitchFamily="34" charset="0"/>
              </a:rPr>
              <a:t> </a:t>
            </a:r>
            <a:r>
              <a:rPr lang="en-US" sz="2800" b="1" i="1" dirty="0" smtClean="0">
                <a:cs typeface="Arial" pitchFamily="34" charset="0"/>
              </a:rPr>
              <a:t>   </a:t>
            </a:r>
            <a:r>
              <a:rPr lang="en-US" sz="2800" b="1" i="1" dirty="0" smtClean="0">
                <a:cs typeface="Arial" pitchFamily="34" charset="0"/>
              </a:rPr>
              <a:t>    </a:t>
            </a:r>
            <a:r>
              <a:rPr lang="en-US" sz="2400" b="1" i="1" dirty="0" smtClean="0">
                <a:cs typeface="Arial" pitchFamily="34" charset="0"/>
              </a:rPr>
              <a:t>It implicitly </a:t>
            </a:r>
            <a:r>
              <a:rPr lang="en-US" sz="2400" b="1" i="1" dirty="0" smtClean="0">
                <a:cs typeface="Arial" pitchFamily="34" charset="0"/>
              </a:rPr>
              <a:t>accounts for energy dependence  of  </a:t>
            </a:r>
            <a:r>
              <a:rPr lang="en-US" sz="2400" b="1" i="1" dirty="0" err="1" smtClean="0">
                <a:solidFill>
                  <a:srgbClr val="C00000"/>
                </a:solidFill>
                <a:cs typeface="Arial" pitchFamily="34" charset="0"/>
              </a:rPr>
              <a:t>qp</a:t>
            </a:r>
            <a:r>
              <a:rPr lang="en-US" sz="2400" b="1" i="1" dirty="0" smtClean="0">
                <a:solidFill>
                  <a:srgbClr val="C00000"/>
                </a:solidFill>
                <a:cs typeface="Arial" pitchFamily="34" charset="0"/>
              </a:rPr>
              <a:t>-L</a:t>
            </a:r>
            <a:r>
              <a:rPr lang="en-US" sz="2400" b="1" i="1" dirty="0" smtClean="0">
                <a:solidFill>
                  <a:srgbClr val="C00000"/>
                </a:solidFill>
                <a:cs typeface="Arial" pitchFamily="34" charset="0"/>
              </a:rPr>
              <a:t>;</a:t>
            </a:r>
          </a:p>
          <a:p>
            <a:pPr marL="0" lvl="3" algn="just">
              <a:lnSpc>
                <a:spcPct val="80000"/>
              </a:lnSpc>
              <a:defRPr/>
            </a:pPr>
            <a:endParaRPr lang="ru-RU" sz="2400" b="1" i="1" dirty="0" smtClean="0">
              <a:solidFill>
                <a:srgbClr val="C00000"/>
              </a:solidFill>
              <a:cs typeface="Arial" pitchFamily="34" charset="0"/>
            </a:endParaRPr>
          </a:p>
          <a:p>
            <a:pPr marL="0" lvl="3" algn="just">
              <a:lnSpc>
                <a:spcPct val="80000"/>
              </a:lnSpc>
              <a:defRPr/>
            </a:pPr>
            <a:r>
              <a:rPr lang="en-US" sz="2800" b="1" i="1" dirty="0" smtClean="0">
                <a:cs typeface="Arial" pitchFamily="34" charset="0"/>
              </a:rPr>
              <a:t>     </a:t>
            </a:r>
            <a:r>
              <a:rPr lang="en-US" sz="2400" b="1" i="1" dirty="0" smtClean="0">
                <a:cs typeface="Arial" pitchFamily="34" charset="0"/>
              </a:rPr>
              <a:t>2.  </a:t>
            </a:r>
            <a:r>
              <a:rPr lang="en-US" sz="2400" b="1" i="1" dirty="0" smtClean="0">
                <a:cs typeface="Arial" pitchFamily="34" charset="0"/>
              </a:rPr>
              <a:t>Kohn-Sham type of EDF  </a:t>
            </a:r>
            <a:r>
              <a:rPr lang="en-US" sz="2400" b="1" i="1" dirty="0" smtClean="0"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 smtClean="0"/>
              <a:t> </a:t>
            </a:r>
            <a:r>
              <a:rPr lang="en-US" sz="2400" b="1" dirty="0" smtClean="0"/>
              <a:t>    </a:t>
            </a:r>
            <a:r>
              <a:rPr lang="en-US" sz="3600" b="1" i="1" dirty="0" smtClean="0"/>
              <a:t>m=m*</a:t>
            </a:r>
            <a:r>
              <a:rPr lang="en-US" sz="2400" b="1" i="1" dirty="0" smtClean="0"/>
              <a:t>.</a:t>
            </a:r>
            <a:endParaRPr lang="en-US" sz="2400" b="1" i="1" dirty="0" smtClean="0">
              <a:latin typeface="+mj-lt"/>
              <a:cs typeface="Arial" pitchFamily="34" charset="0"/>
            </a:endParaRPr>
          </a:p>
          <a:p>
            <a:pPr marL="0" lvl="3" algn="just">
              <a:lnSpc>
                <a:spcPct val="80000"/>
              </a:lnSpc>
              <a:defRPr/>
            </a:pPr>
            <a:endParaRPr lang="en-US" sz="2800" b="1" i="1" dirty="0">
              <a:latin typeface="+mj-lt"/>
              <a:cs typeface="Arial" pitchFamily="34" charset="0"/>
            </a:endParaRPr>
          </a:p>
          <a:p>
            <a:pPr marL="0" lvl="3" algn="just">
              <a:lnSpc>
                <a:spcPct val="80000"/>
              </a:lnSpc>
              <a:defRPr/>
            </a:pPr>
            <a:r>
              <a:rPr lang="en-US" sz="2800" i="1" dirty="0" smtClean="0">
                <a:latin typeface="+mj-lt"/>
                <a:cs typeface="Arial" pitchFamily="34" charset="0"/>
              </a:rPr>
              <a:t>      </a:t>
            </a:r>
            <a:r>
              <a:rPr lang="en-US" sz="2400" i="1" dirty="0" smtClean="0">
                <a:latin typeface="+mj-lt"/>
                <a:cs typeface="Arial" pitchFamily="34" charset="0"/>
              </a:rPr>
              <a:t>Recent development  DF3a +  deformed HFBTHO :</a:t>
            </a:r>
          </a:p>
          <a:p>
            <a:pPr>
              <a:lnSpc>
                <a:spcPct val="80000"/>
              </a:lnSpc>
              <a:defRPr/>
            </a:pPr>
            <a:r>
              <a:rPr lang="en-U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S.V</a:t>
            </a:r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Tolokonnikov</a:t>
            </a:r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 I.N. </a:t>
            </a:r>
            <a:r>
              <a:rPr lang="en-US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Borzov</a:t>
            </a:r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M. </a:t>
            </a:r>
            <a:r>
              <a:rPr lang="en-US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Kortelainen</a:t>
            </a:r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Yu.S</a:t>
            </a:r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Lutostansky</a:t>
            </a:r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E.E.Saperstein</a:t>
            </a:r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J. </a:t>
            </a:r>
            <a:r>
              <a:rPr lang="en-US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Phys.G</a:t>
            </a:r>
            <a:r>
              <a:rPr lang="en-U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35, 291, 2014</a:t>
            </a:r>
            <a:r>
              <a:rPr lang="en-US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7" y="790818"/>
            <a:ext cx="784087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24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 	</a:t>
            </a:r>
            <a:r>
              <a:rPr lang="en-US" sz="4000" i="1" dirty="0" smtClean="0">
                <a:solidFill>
                  <a:schemeClr val="bg1"/>
                </a:solidFill>
              </a:rPr>
              <a:t>Volume and surface energy densities</a:t>
            </a:r>
            <a:r>
              <a:rPr lang="ru-RU" sz="4000" i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4000" i="1" dirty="0" smtClean="0">
                <a:solidFill>
                  <a:schemeClr val="bg1"/>
                </a:solidFill>
              </a:rPr>
              <a:t>                      </a:t>
            </a:r>
            <a:r>
              <a:rPr lang="en-US" sz="4000" i="1" dirty="0" err="1" smtClean="0">
                <a:solidFill>
                  <a:schemeClr val="bg1"/>
                </a:solidFill>
              </a:rPr>
              <a:t>Pade</a:t>
            </a:r>
            <a:r>
              <a:rPr lang="en-US" sz="4000" i="1" dirty="0" smtClean="0">
                <a:solidFill>
                  <a:schemeClr val="bg1"/>
                </a:solidFill>
              </a:rPr>
              <a:t> approximants</a:t>
            </a:r>
            <a:r>
              <a:rPr lang="en-US" i="1" dirty="0" smtClean="0">
                <a:solidFill>
                  <a:schemeClr val="bg1"/>
                </a:solidFill>
              </a:rPr>
              <a:t>	</a:t>
            </a:r>
            <a:endParaRPr lang="en-US" sz="36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" y="1580111"/>
            <a:ext cx="8526262" cy="94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7" y="5681372"/>
            <a:ext cx="3600401" cy="52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05" y="6330063"/>
            <a:ext cx="1908010" cy="31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62" y="5681372"/>
            <a:ext cx="3658267" cy="87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44" y="2549415"/>
            <a:ext cx="883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/>
              <a:t>ε</a:t>
            </a:r>
            <a:r>
              <a:rPr lang="en-US" sz="2400" i="1" baseline="-25000" dirty="0" smtClean="0"/>
              <a:t>s</a:t>
            </a:r>
            <a:r>
              <a:rPr lang="en-US" sz="2400" i="1" dirty="0" smtClean="0"/>
              <a:t>(r) –  similar </a:t>
            </a:r>
            <a:r>
              <a:rPr lang="en-US" sz="2400" i="1" dirty="0" err="1" smtClean="0"/>
              <a:t>Pade</a:t>
            </a:r>
            <a:r>
              <a:rPr lang="ru-RU" sz="2400" i="1" dirty="0" smtClean="0"/>
              <a:t>-</a:t>
            </a:r>
            <a:r>
              <a:rPr lang="en-US" sz="2400" i="1" dirty="0" smtClean="0"/>
              <a:t>like structure  + finite range + density gradient terms  accounting  for many-body interaction and correlations effects) </a:t>
            </a:r>
            <a:endParaRPr lang="en-US" sz="2400" i="1" dirty="0"/>
          </a:p>
        </p:txBody>
      </p:sp>
      <p:sp>
        <p:nvSpPr>
          <p:cNvPr id="4" name="Объект 3"/>
          <p:cNvSpPr>
            <a:spLocks noGrp="1"/>
          </p:cNvSpPr>
          <p:nvPr>
            <p:ph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050" y="3622780"/>
            <a:ext cx="89496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Such complicated dependence of interaction energy on real density </a:t>
            </a:r>
          </a:p>
          <a:p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E </a:t>
            </a:r>
            <a:r>
              <a:rPr lang="en-US" sz="2400" b="1" i="1" dirty="0" err="1" smtClean="0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 [ </a:t>
            </a:r>
            <a:r>
              <a:rPr lang="el-GR" sz="2400" b="1" i="1" dirty="0" smtClean="0">
                <a:solidFill>
                  <a:schemeClr val="bg2">
                    <a:lumMod val="50000"/>
                  </a:schemeClr>
                </a:solidFill>
              </a:rPr>
              <a:t>ρ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( r ) ] </a:t>
            </a:r>
          </a:p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could hardly appear as an </a:t>
            </a:r>
            <a:r>
              <a:rPr lang="en-US" sz="2400" b="1" i="1" dirty="0" err="1" smtClean="0">
                <a:solidFill>
                  <a:schemeClr val="bg2">
                    <a:lumMod val="50000"/>
                  </a:schemeClr>
                </a:solidFill>
              </a:rPr>
              <a:t>anzats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        It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had been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founded 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in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sz="2400" b="1" i="1" dirty="0" err="1" smtClean="0">
                <a:solidFill>
                  <a:schemeClr val="bg2">
                    <a:lumMod val="50000"/>
                  </a:schemeClr>
                </a:solidFill>
              </a:rPr>
              <a:t>qp-Lagrangian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 theory  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            V.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Khodel</a:t>
            </a:r>
            <a:r>
              <a:rPr lang="en-US" sz="2400" b="1" i="1" dirty="0" smtClean="0">
                <a:solidFill>
                  <a:srgbClr val="C00000"/>
                </a:solidFill>
              </a:rPr>
              <a:t>, E. Saperstein Phys. Reports 92 183 (1982)                    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736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0" y="1124744"/>
            <a:ext cx="7056784" cy="1224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772" y="2513744"/>
            <a:ext cx="5060441" cy="66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3175139"/>
            <a:ext cx="8712967" cy="990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87824" y="4581128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Volume and surface energy densities	</a:t>
            </a:r>
            <a:endParaRPr lang="en-US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			</a:t>
            </a:r>
            <a:r>
              <a:rPr lang="en-US" sz="3600" i="1" dirty="0" smtClean="0">
                <a:solidFill>
                  <a:schemeClr val="bg1"/>
                </a:solidFill>
              </a:rPr>
              <a:t>Pairing  </a:t>
            </a:r>
            <a:r>
              <a:rPr lang="en-US" sz="3600" i="1" dirty="0">
                <a:solidFill>
                  <a:schemeClr val="bg1"/>
                </a:solidFill>
              </a:rPr>
              <a:t>energy </a:t>
            </a:r>
            <a:r>
              <a:rPr lang="en-US" sz="3600" i="1" dirty="0" smtClean="0">
                <a:solidFill>
                  <a:schemeClr val="bg1"/>
                </a:solidFill>
              </a:rPr>
              <a:t>density</a:t>
            </a:r>
            <a:endParaRPr lang="en-US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25522" y="4365104"/>
            <a:ext cx="91183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“Making the surface and pairing terms dependent on density gradients, the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Fayans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functional offers the superb simultaneous description of odd-even staggering effects in 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energies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 radii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          </a:t>
            </a:r>
          </a:p>
          <a:p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P.-G.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Reinhard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W.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Nazarewicz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Phys.Rev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C95 (2017)</a:t>
            </a:r>
            <a:endParaRPr lang="en-US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5522" y="6080412"/>
            <a:ext cx="90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     “Recently </a:t>
            </a:r>
            <a:r>
              <a:rPr lang="en-US" sz="2800" i="1" dirty="0" err="1" smtClean="0"/>
              <a:t>estabilished</a:t>
            </a:r>
            <a:r>
              <a:rPr lang="en-US" sz="2800" i="1" dirty="0" smtClean="0"/>
              <a:t> </a:t>
            </a:r>
            <a:r>
              <a:rPr lang="en-US" sz="2800" i="1" dirty="0"/>
              <a:t>new </a:t>
            </a:r>
            <a:r>
              <a:rPr lang="en-US" sz="2800" i="1" dirty="0" err="1"/>
              <a:t>Fayans</a:t>
            </a:r>
            <a:r>
              <a:rPr lang="en-US" sz="2800" i="1" dirty="0"/>
              <a:t> functional</a:t>
            </a:r>
            <a:r>
              <a:rPr lang="en-US" sz="2800" i="1" dirty="0" smtClean="0"/>
              <a:t>”      </a:t>
            </a:r>
            <a:r>
              <a:rPr lang="en-US" sz="2800" i="1" dirty="0" err="1" smtClean="0"/>
              <a:t>Fy</a:t>
            </a:r>
            <a:r>
              <a:rPr lang="en-US" sz="2800" i="1" dirty="0" smtClean="0"/>
              <a:t> </a:t>
            </a:r>
            <a:r>
              <a:rPr lang="en-US" sz="2800" i="1" dirty="0"/>
              <a:t>∆(r)</a:t>
            </a:r>
            <a:r>
              <a:rPr lang="en-US" sz="2800" i="1" dirty="0" smtClean="0"/>
              <a:t> 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9977501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3752" y="4855"/>
            <a:ext cx="9036496" cy="65739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1"/>
            <a:ext cx="4427984" cy="830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	</a:t>
            </a:r>
            <a:r>
              <a:rPr lang="en-US" sz="2400" i="1" dirty="0" smtClean="0">
                <a:solidFill>
                  <a:schemeClr val="bg1"/>
                </a:solidFill>
              </a:rPr>
              <a:t>	IAS.</a:t>
            </a:r>
          </a:p>
          <a:p>
            <a:r>
              <a:rPr lang="en-US" sz="2400" i="1" dirty="0" smtClean="0">
                <a:solidFill>
                  <a:schemeClr val="bg1"/>
                </a:solidFill>
              </a:rPr>
              <a:t>Fully self-consistent calculation.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03686" y="0"/>
            <a:ext cx="4440314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	</a:t>
            </a:r>
            <a:r>
              <a:rPr lang="en-US" sz="2400" i="1" dirty="0" smtClean="0">
                <a:solidFill>
                  <a:schemeClr val="bg1"/>
                </a:solidFill>
              </a:rPr>
              <a:t>GT and FF.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S</a:t>
            </a:r>
            <a:r>
              <a:rPr lang="en-US" sz="2400" i="1" dirty="0" smtClean="0">
                <a:solidFill>
                  <a:schemeClr val="bg1"/>
                </a:solidFill>
              </a:rPr>
              <a:t>elf-consistent </a:t>
            </a:r>
            <a:r>
              <a:rPr lang="en-US" sz="2400" i="1" dirty="0" err="1" smtClean="0">
                <a:solidFill>
                  <a:schemeClr val="bg1"/>
                </a:solidFill>
              </a:rPr>
              <a:t>g.s.calculation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979739"/>
            <a:ext cx="3920330" cy="553997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	</a:t>
            </a:r>
            <a:r>
              <a:rPr lang="en-US" sz="2400" i="1" dirty="0" smtClean="0">
                <a:solidFill>
                  <a:schemeClr val="bg1"/>
                </a:solidFill>
              </a:rPr>
              <a:t>GT and FF.</a:t>
            </a:r>
          </a:p>
          <a:p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Effective NN-interaction</a:t>
            </a:r>
            <a:r>
              <a:rPr lang="en-US" sz="2400" i="1" dirty="0" smtClean="0"/>
              <a:t>.</a:t>
            </a:r>
          </a:p>
          <a:p>
            <a:endParaRPr lang="en-US" sz="2400" i="1" dirty="0">
              <a:solidFill>
                <a:schemeClr val="bg1"/>
              </a:solidFill>
            </a:endParaRPr>
          </a:p>
          <a:p>
            <a:endParaRPr lang="ru-RU" sz="2400" i="1" dirty="0" smtClean="0">
              <a:solidFill>
                <a:schemeClr val="bg1"/>
              </a:solidFill>
            </a:endParaRPr>
          </a:p>
          <a:p>
            <a:endParaRPr lang="ru-RU" sz="2400" i="1" dirty="0" smtClean="0">
              <a:solidFill>
                <a:schemeClr val="bg1"/>
              </a:solidFill>
            </a:endParaRPr>
          </a:p>
          <a:p>
            <a:endParaRPr lang="ru-RU" sz="2400" i="1" dirty="0">
              <a:solidFill>
                <a:schemeClr val="bg1"/>
              </a:solidFill>
            </a:endParaRPr>
          </a:p>
          <a:p>
            <a:endParaRPr lang="ru-RU" sz="2400" i="1" dirty="0" smtClean="0">
              <a:solidFill>
                <a:schemeClr val="bg1"/>
              </a:solidFill>
            </a:endParaRPr>
          </a:p>
          <a:p>
            <a:endParaRPr lang="ru-RU" sz="2400" i="1" dirty="0">
              <a:solidFill>
                <a:schemeClr val="bg1"/>
              </a:solidFill>
            </a:endParaRPr>
          </a:p>
          <a:p>
            <a:endParaRPr lang="ru-RU" sz="2000" i="1" dirty="0" smtClean="0">
              <a:solidFill>
                <a:schemeClr val="bg1"/>
              </a:solidFill>
            </a:endParaRPr>
          </a:p>
          <a:p>
            <a:endParaRPr lang="ru-RU" sz="2000" i="1" dirty="0">
              <a:solidFill>
                <a:schemeClr val="bg1"/>
              </a:solidFill>
            </a:endParaRPr>
          </a:p>
          <a:p>
            <a:endParaRPr lang="ru-RU" sz="2000" i="1" dirty="0" smtClean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Neglecting the spin-isospin dependent components  in E</a:t>
            </a:r>
            <a:r>
              <a:rPr lang="en-US" i="1" baseline="-25000" dirty="0" smtClean="0">
                <a:solidFill>
                  <a:schemeClr val="bg1"/>
                </a:solidFill>
              </a:rPr>
              <a:t>0</a:t>
            </a:r>
            <a:r>
              <a:rPr lang="en-US" i="1" dirty="0" smtClean="0">
                <a:solidFill>
                  <a:schemeClr val="bg1"/>
                </a:solidFill>
              </a:rPr>
              <a:t> causes 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        ~ 100 </a:t>
            </a:r>
            <a:r>
              <a:rPr lang="en-US" i="1" dirty="0" err="1" smtClean="0">
                <a:solidFill>
                  <a:schemeClr val="bg1"/>
                </a:solidFill>
              </a:rPr>
              <a:t>KeV</a:t>
            </a:r>
            <a:r>
              <a:rPr lang="en-US" i="1" dirty="0" smtClean="0">
                <a:solidFill>
                  <a:schemeClr val="bg1"/>
                </a:solidFill>
              </a:rPr>
              <a:t> error in masses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      </a:t>
            </a:r>
            <a:r>
              <a:rPr lang="en-US" sz="2400" i="1" dirty="0" smtClean="0">
                <a:solidFill>
                  <a:schemeClr val="bg1"/>
                </a:solidFill>
              </a:rPr>
              <a:t>J.  </a:t>
            </a:r>
            <a:r>
              <a:rPr lang="en-US" sz="2400" i="1" dirty="0" err="1" smtClean="0">
                <a:solidFill>
                  <a:schemeClr val="bg1"/>
                </a:solidFill>
              </a:rPr>
              <a:t>Maurgeron</a:t>
            </a:r>
            <a:r>
              <a:rPr lang="en-US" sz="2400" i="1" dirty="0" smtClean="0">
                <a:solidFill>
                  <a:schemeClr val="bg1"/>
                </a:solidFill>
              </a:rPr>
              <a:t> (EP J 2010)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16003"/>
            <a:ext cx="3411310" cy="97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93" y="6093296"/>
            <a:ext cx="1569027" cy="48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07" y="1196752"/>
            <a:ext cx="4134478" cy="8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8" y="3993735"/>
            <a:ext cx="1992734" cy="71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" y="2343677"/>
            <a:ext cx="2401019" cy="68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860032" y="2425092"/>
            <a:ext cx="3554287" cy="120032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</a:rPr>
              <a:t>    </a:t>
            </a:r>
            <a:r>
              <a:rPr lang="en-US" i="1" dirty="0" smtClean="0">
                <a:latin typeface="Calibri" panose="020F0502020204030204" pitchFamily="34" charset="0"/>
              </a:rPr>
              <a:t>U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  <a:r>
              <a:rPr lang="en-US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Particle-hole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</a:rPr>
              <a:t>channel:  </a:t>
            </a:r>
            <a:r>
              <a:rPr lang="en-US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</a:t>
            </a:r>
            <a:r>
              <a:rPr lang="ru-RU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en-US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i="1" dirty="0" smtClean="0">
                <a:latin typeface="Calibri" panose="020F0502020204030204" pitchFamily="34" charset="0"/>
              </a:rPr>
              <a:t>                      </a:t>
            </a:r>
            <a:r>
              <a:rPr lang="el-GR" i="1" dirty="0" smtClean="0">
                <a:latin typeface="Calibri" panose="020F0502020204030204" pitchFamily="34" charset="0"/>
              </a:rPr>
              <a:t>δ</a:t>
            </a:r>
            <a:r>
              <a:rPr lang="en-US" i="1" dirty="0" smtClean="0">
                <a:latin typeface="Calibri" panose="020F0502020204030204" pitchFamily="34" charset="0"/>
              </a:rPr>
              <a:t>-interaction</a:t>
            </a:r>
          </a:p>
          <a:p>
            <a:r>
              <a:rPr lang="en-US" i="1" dirty="0" smtClean="0">
                <a:latin typeface="Calibri" panose="020F0502020204030204" pitchFamily="34" charset="0"/>
              </a:rPr>
              <a:t>      with Landau-</a:t>
            </a:r>
            <a:r>
              <a:rPr lang="en-US" i="1" dirty="0" err="1" smtClean="0">
                <a:latin typeface="Calibri" panose="020F0502020204030204" pitchFamily="34" charset="0"/>
              </a:rPr>
              <a:t>Migdal</a:t>
            </a:r>
            <a:r>
              <a:rPr lang="en-US" i="1" dirty="0" smtClean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constant </a:t>
            </a:r>
            <a:r>
              <a:rPr lang="en-US" i="1" dirty="0" smtClean="0">
                <a:latin typeface="Calibri" panose="020F0502020204030204" pitchFamily="34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g</a:t>
            </a: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</a:rPr>
              <a:t>’</a:t>
            </a:r>
            <a:r>
              <a:rPr lang="en-US" i="1" dirty="0">
                <a:latin typeface="Calibri" panose="020F0502020204030204" pitchFamily="34" charset="0"/>
              </a:rPr>
              <a:t> </a:t>
            </a:r>
            <a:endParaRPr lang="en-US" i="1" dirty="0" smtClean="0">
              <a:latin typeface="Calibri" panose="020F0502020204030204" pitchFamily="34" charset="0"/>
            </a:endParaRPr>
          </a:p>
          <a:p>
            <a:r>
              <a:rPr lang="en-US" i="1" dirty="0" smtClean="0">
                <a:latin typeface="Calibri" panose="020F0502020204030204" pitchFamily="34" charset="0"/>
              </a:rPr>
              <a:t>      </a:t>
            </a:r>
            <a:r>
              <a:rPr lang="el-GR" i="1" dirty="0" smtClean="0">
                <a:latin typeface="Calibri" panose="020F0502020204030204" pitchFamily="34" charset="0"/>
              </a:rPr>
              <a:t>+</a:t>
            </a:r>
            <a:r>
              <a:rPr lang="en-US" i="1" dirty="0" smtClean="0">
                <a:latin typeface="Calibri" panose="020F0502020204030204" pitchFamily="34" charset="0"/>
              </a:rPr>
              <a:t> </a:t>
            </a:r>
            <a:r>
              <a:rPr lang="el-GR" i="1" dirty="0">
                <a:latin typeface="Calibri" panose="020F0502020204030204" pitchFamily="34" charset="0"/>
              </a:rPr>
              <a:t>π-</a:t>
            </a:r>
            <a:r>
              <a:rPr lang="en-US" i="1" dirty="0">
                <a:latin typeface="Calibri" panose="020F0502020204030204" pitchFamily="34" charset="0"/>
              </a:rPr>
              <a:t>meson + </a:t>
            </a:r>
            <a:r>
              <a:rPr lang="el-GR" i="1" dirty="0">
                <a:latin typeface="Calibri" panose="020F0502020204030204" pitchFamily="34" charset="0"/>
              </a:rPr>
              <a:t>ρ-</a:t>
            </a:r>
            <a:r>
              <a:rPr lang="en-US" i="1" dirty="0">
                <a:latin typeface="Calibri" panose="020F0502020204030204" pitchFamily="34" charset="0"/>
              </a:rPr>
              <a:t>meson exchange</a:t>
            </a:r>
            <a:endParaRPr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894203" y="4047455"/>
            <a:ext cx="3226330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libri" panose="020F0502020204030204" pitchFamily="34" charset="0"/>
              </a:rPr>
              <a:t>V</a:t>
            </a:r>
            <a:r>
              <a:rPr lang="en-US" i="1" dirty="0">
                <a:latin typeface="Calibri" panose="020F0502020204030204" pitchFamily="34" charset="0"/>
              </a:rPr>
              <a:t>:   </a:t>
            </a:r>
            <a:r>
              <a:rPr lang="en-US" i="1" dirty="0" smtClean="0">
                <a:latin typeface="Calibri" panose="020F0502020204030204" pitchFamily="34" charset="0"/>
              </a:rPr>
              <a:t>   </a:t>
            </a:r>
            <a:r>
              <a:rPr lang="en-US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Particle-particle </a:t>
            </a:r>
            <a:r>
              <a:rPr lang="en-US" i="1" dirty="0">
                <a:solidFill>
                  <a:srgbClr val="C00000"/>
                </a:solidFill>
                <a:latin typeface="Calibri" panose="020F0502020204030204" pitchFamily="34" charset="0"/>
              </a:rPr>
              <a:t>channel:   </a:t>
            </a:r>
            <a:r>
              <a:rPr lang="en-US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</a:t>
            </a:r>
          </a:p>
          <a:p>
            <a:r>
              <a:rPr lang="en-US" i="1" dirty="0" smtClean="0">
                <a:latin typeface="Calibri" panose="020F0502020204030204" pitchFamily="34" charset="0"/>
              </a:rPr>
              <a:t>             T=0</a:t>
            </a:r>
            <a:r>
              <a:rPr lang="en-US" i="1" dirty="0">
                <a:latin typeface="Calibri" panose="020F0502020204030204" pitchFamily="34" charset="0"/>
              </a:rPr>
              <a:t>, </a:t>
            </a:r>
            <a:r>
              <a:rPr lang="el-GR" i="1" dirty="0" smtClean="0">
                <a:latin typeface="Calibri" panose="020F0502020204030204" pitchFamily="34" charset="0"/>
              </a:rPr>
              <a:t>δ</a:t>
            </a:r>
            <a:r>
              <a:rPr lang="en-US" i="1" dirty="0">
                <a:latin typeface="Calibri" panose="020F0502020204030204" pitchFamily="34" charset="0"/>
              </a:rPr>
              <a:t>-interaction  </a:t>
            </a:r>
            <a:endParaRPr lang="en-US" i="1" dirty="0" smtClean="0">
              <a:latin typeface="Calibri" panose="020F0502020204030204" pitchFamily="34" charset="0"/>
            </a:endParaRPr>
          </a:p>
          <a:p>
            <a:r>
              <a:rPr lang="en-US" i="1" dirty="0" smtClean="0">
                <a:latin typeface="Calibri" panose="020F0502020204030204" pitchFamily="34" charset="0"/>
              </a:rPr>
              <a:t>         with </a:t>
            </a:r>
            <a:r>
              <a:rPr lang="en-US" i="1" dirty="0">
                <a:latin typeface="Calibri" panose="020F0502020204030204" pitchFamily="34" charset="0"/>
              </a:rPr>
              <a:t>one  parameter:  </a:t>
            </a:r>
            <a:r>
              <a:rPr lang="en-US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g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</a:rPr>
              <a:t>’ </a:t>
            </a:r>
            <a:r>
              <a:rPr lang="en-US" b="1" i="1" baseline="-25000" dirty="0">
                <a:solidFill>
                  <a:srgbClr val="C00000"/>
                </a:solidFill>
                <a:latin typeface="Calibri" panose="020F0502020204030204" pitchFamily="34" charset="0"/>
              </a:rPr>
              <a:t>pp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0783" y="3216218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 </a:t>
            </a:r>
            <a:r>
              <a:rPr lang="en-US" i="1" dirty="0"/>
              <a:t>≡ 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1</a:t>
            </a:r>
            <a:r>
              <a:rPr lang="en-US" i="1" dirty="0"/>
              <a:t>, s</a:t>
            </a:r>
            <a:r>
              <a:rPr lang="en-US" dirty="0"/>
              <a:t>1</a:t>
            </a:r>
            <a:r>
              <a:rPr lang="en-US" i="1" dirty="0"/>
              <a:t>, t</a:t>
            </a:r>
            <a:r>
              <a:rPr lang="en-US" dirty="0"/>
              <a:t>1).</a:t>
            </a:r>
          </a:p>
        </p:txBody>
      </p:sp>
    </p:spTree>
    <p:extLst>
      <p:ext uri="{BB962C8B-B14F-4D97-AF65-F5344CB8AC3E}">
        <p14:creationId xmlns:p14="http://schemas.microsoft.com/office/powerpoint/2010/main" val="9998026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/>
            </a:r>
            <a:br>
              <a:rPr lang="en-US" sz="2800" b="1" i="1" dirty="0" smtClean="0">
                <a:solidFill>
                  <a:schemeClr val="bg1"/>
                </a:solidFill>
              </a:rPr>
            </a:br>
            <a:r>
              <a:rPr lang="en-US" sz="2800" b="1" i="1" dirty="0" smtClean="0">
                <a:solidFill>
                  <a:schemeClr val="bg1"/>
                </a:solidFill>
              </a:rPr>
              <a:t>Continuum  </a:t>
            </a:r>
            <a:r>
              <a:rPr lang="en-US" sz="2800" b="1" i="1" dirty="0" err="1" smtClean="0">
                <a:solidFill>
                  <a:schemeClr val="bg1"/>
                </a:solidFill>
              </a:rPr>
              <a:t>pnQRPA</a:t>
            </a:r>
            <a:r>
              <a:rPr lang="en-US" sz="2800" b="1" i="1" dirty="0" smtClean="0">
                <a:solidFill>
                  <a:schemeClr val="bg1"/>
                </a:solidFill>
              </a:rPr>
              <a:t>. Full </a:t>
            </a:r>
            <a:r>
              <a:rPr lang="en-US" sz="2800" b="1" i="1" dirty="0" err="1">
                <a:solidFill>
                  <a:schemeClr val="bg1"/>
                </a:solidFill>
              </a:rPr>
              <a:t>ph</a:t>
            </a:r>
            <a:r>
              <a:rPr lang="en-US" sz="2800" b="1" i="1" dirty="0">
                <a:solidFill>
                  <a:schemeClr val="bg1"/>
                </a:solidFill>
              </a:rPr>
              <a:t>-basis,  </a:t>
            </a:r>
            <a:r>
              <a:rPr lang="en-US" sz="2800" b="1" i="1" dirty="0" smtClean="0">
                <a:solidFill>
                  <a:schemeClr val="bg1"/>
                </a:solidFill>
              </a:rPr>
              <a:t>SO(8</a:t>
            </a:r>
            <a:r>
              <a:rPr lang="en-US" sz="2800" b="1" i="1" dirty="0">
                <a:solidFill>
                  <a:schemeClr val="bg1"/>
                </a:solidFill>
              </a:rPr>
              <a:t>) symmetry </a:t>
            </a:r>
            <a:br>
              <a:rPr lang="en-US" sz="2800" b="1" i="1" dirty="0">
                <a:solidFill>
                  <a:schemeClr val="bg1"/>
                </a:solidFill>
              </a:rPr>
            </a:br>
            <a:endParaRPr lang="en-US" sz="2800" b="1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803005"/>
              </p:ext>
            </p:extLst>
          </p:nvPr>
        </p:nvGraphicFramePr>
        <p:xfrm>
          <a:off x="759425" y="1052736"/>
          <a:ext cx="7935336" cy="1707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6" name="Формула" r:id="rId3" imgW="6019800" imgH="1295400" progId="Equation.3">
                  <p:embed/>
                </p:oleObj>
              </mc:Choice>
              <mc:Fallback>
                <p:oleObj name="Формула" r:id="rId3" imgW="6019800" imgH="1295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25" y="1052736"/>
                        <a:ext cx="7935336" cy="170760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9999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5295" y="2999988"/>
            <a:ext cx="4938464" cy="702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ru-RU" sz="180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174451"/>
              </p:ext>
            </p:extLst>
          </p:nvPr>
        </p:nvGraphicFramePr>
        <p:xfrm>
          <a:off x="2284412" y="3156009"/>
          <a:ext cx="45751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7" name="Формула" r:id="rId5" imgW="4851360" imgH="380880" progId="Equation.3">
                  <p:embed/>
                </p:oleObj>
              </mc:Choice>
              <mc:Fallback>
                <p:oleObj name="Формула" r:id="rId5" imgW="4851360" imgH="3808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2" y="3156009"/>
                        <a:ext cx="45751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1" y="3686313"/>
            <a:ext cx="4341555" cy="29309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</p:pic>
      <p:sp>
        <p:nvSpPr>
          <p:cNvPr id="3" name="Прямоугольник 2"/>
          <p:cNvSpPr/>
          <p:nvPr/>
        </p:nvSpPr>
        <p:spPr>
          <a:xfrm>
            <a:off x="4847976" y="4653136"/>
            <a:ext cx="4056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         Self-consistent </a:t>
            </a:r>
            <a:r>
              <a:rPr lang="en-US" i="1" dirty="0" err="1" smtClean="0"/>
              <a:t>pnQRPA</a:t>
            </a:r>
            <a:endParaRPr lang="en-US" i="1" dirty="0" smtClean="0"/>
          </a:p>
          <a:p>
            <a:r>
              <a:rPr lang="en-US" i="1" dirty="0" smtClean="0"/>
              <a:t>B.L</a:t>
            </a:r>
            <a:r>
              <a:rPr lang="en-US" i="1" dirty="0"/>
              <a:t>. </a:t>
            </a:r>
            <a:r>
              <a:rPr lang="en-US" i="1" dirty="0" err="1"/>
              <a:t>Birbrair</a:t>
            </a:r>
            <a:r>
              <a:rPr lang="en-US" i="1" dirty="0"/>
              <a:t> </a:t>
            </a:r>
            <a:r>
              <a:rPr lang="en-US" i="1" dirty="0" smtClean="0"/>
              <a:t> </a:t>
            </a:r>
            <a:r>
              <a:rPr lang="en-US" i="1" dirty="0" err="1" smtClean="0"/>
              <a:t>Nucl</a:t>
            </a:r>
            <a:r>
              <a:rPr lang="en-US" i="1" dirty="0"/>
              <a:t>. Phys. A108, 449 (1968)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78629" y="4188439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SO(8)</a:t>
            </a:r>
            <a:endParaRPr lang="en-US" i="1" dirty="0"/>
          </a:p>
        </p:txBody>
      </p:sp>
      <p:cxnSp>
        <p:nvCxnSpPr>
          <p:cNvPr id="10" name="Прямая соединительная линия 9"/>
          <p:cNvCxnSpPr>
            <a:endCxn id="7" idx="1"/>
          </p:cNvCxnSpPr>
          <p:nvPr/>
        </p:nvCxnSpPr>
        <p:spPr>
          <a:xfrm>
            <a:off x="732711" y="3916488"/>
            <a:ext cx="0" cy="12353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347864" y="3916488"/>
            <a:ext cx="0" cy="12353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7" idx="1"/>
          </p:cNvCxnSpPr>
          <p:nvPr/>
        </p:nvCxnSpPr>
        <p:spPr>
          <a:xfrm>
            <a:off x="732711" y="5151794"/>
            <a:ext cx="26151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67718" y="3895647"/>
            <a:ext cx="26151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439770" y="5495199"/>
            <a:ext cx="697627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i="1" dirty="0" smtClean="0"/>
              <a:t>SO(4)</a:t>
            </a:r>
            <a:endParaRPr lang="en-US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73802" y="5955423"/>
            <a:ext cx="4470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           Standard beta decay Tables</a:t>
            </a:r>
            <a:endParaRPr lang="ru-RU" i="1" dirty="0" smtClean="0"/>
          </a:p>
          <a:p>
            <a:r>
              <a:rPr lang="en-US" i="1" dirty="0" smtClean="0"/>
              <a:t>P. Moeller et al., Phys</a:t>
            </a:r>
            <a:r>
              <a:rPr lang="en-US" i="1" dirty="0"/>
              <a:t>. </a:t>
            </a:r>
            <a:r>
              <a:rPr lang="en-US" i="1" dirty="0" smtClean="0"/>
              <a:t>Rev. (1996, 2003, 2012)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6482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48542</TotalTime>
  <Words>2398</Words>
  <Application>Microsoft Office PowerPoint</Application>
  <PresentationFormat>On-screen Show (4:3)</PresentationFormat>
  <Paragraphs>439</Paragraphs>
  <Slides>37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Arial Unicode MS</vt:lpstr>
      <vt:lpstr>Arial</vt:lpstr>
      <vt:lpstr>Arial Black</vt:lpstr>
      <vt:lpstr>Arial Narrow</vt:lpstr>
      <vt:lpstr>Book Antiqua</vt:lpstr>
      <vt:lpstr>Calibri</vt:lpstr>
      <vt:lpstr>Cambria Math</vt:lpstr>
      <vt:lpstr>Tahoma</vt:lpstr>
      <vt:lpstr>Times New Roman</vt:lpstr>
      <vt:lpstr>Wingdings</vt:lpstr>
      <vt:lpstr>Тема Office</vt:lpstr>
      <vt:lpstr>Формула</vt:lpstr>
      <vt:lpstr>Graph</vt:lpstr>
      <vt:lpstr>E.E. Saperstein</vt:lpstr>
      <vt:lpstr>PowerPoint Presentation</vt:lpstr>
      <vt:lpstr>PowerPoint Presentation</vt:lpstr>
      <vt:lpstr> Three main families       of phenomenological  EDF                                           </vt:lpstr>
      <vt:lpstr>PowerPoint Presentation</vt:lpstr>
      <vt:lpstr>PowerPoint Presentation</vt:lpstr>
      <vt:lpstr>PowerPoint Presentation</vt:lpstr>
      <vt:lpstr>PowerPoint Presentation</vt:lpstr>
      <vt:lpstr> Continuum  pnQRPA. Full ph-basis,  SO(8) symmetry  </vt:lpstr>
      <vt:lpstr>  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 Z~ 28, N ~ 50  REGION:  T1/2    in   DF3, RHB,FAM </vt:lpstr>
      <vt:lpstr>N ~ 50  REGION:  low GT strength in Qb-window and  excessive FF strength.</vt:lpstr>
      <vt:lpstr>  </vt:lpstr>
      <vt:lpstr>Isotopes around 78Ni and 132Sn</vt:lpstr>
      <vt:lpstr>  </vt:lpstr>
      <vt:lpstr>RHB+pnQRPA</vt:lpstr>
      <vt:lpstr>For the g.s properties: Fully self-consistent model based on Fayans density functionals    reached  an accuracy of the micro-macro model FRDM   For IAR : Fully self-consistent calculations  of  the   IAR in in long isochains                are performed including  “doubly-non-magic nuclei”.       For beta-decay: with the GT and FF decays incl. the EDF based calculations have          a higher accuracy then FRDM.    % FF to %GT  - indicator  has to be under control.      It should be consistent  with the FF reduction factors                                  and available decay schemes!                 The applications of the Fayans pairing functional                   become very popular nowadays … R-charge   </vt:lpstr>
      <vt:lpstr>Acknowlegments</vt:lpstr>
      <vt:lpstr>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  </vt:lpstr>
      <vt:lpstr>The most heavy nuclei for which  T1/2 and Pn have been  measured: Z=76 – 83 (Os – Bi)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IvanBorz</dc:creator>
  <cp:lastModifiedBy>iborzov</cp:lastModifiedBy>
  <cp:revision>377</cp:revision>
  <cp:lastPrinted>2018-09-07T10:38:55Z</cp:lastPrinted>
  <dcterms:created xsi:type="dcterms:W3CDTF">2018-08-28T17:32:07Z</dcterms:created>
  <dcterms:modified xsi:type="dcterms:W3CDTF">2019-03-21T06:18:33Z</dcterms:modified>
</cp:coreProperties>
</file>