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487" r:id="rId2"/>
    <p:sldId id="538" r:id="rId3"/>
    <p:sldId id="539" r:id="rId4"/>
  </p:sldIdLst>
  <p:sldSz cx="9144000" cy="6858000" type="screen4x3"/>
  <p:notesSz cx="7772400" cy="10058400"/>
  <p:defaultTextStyle>
    <a:defPPr>
      <a:defRPr lang="en-GB"/>
    </a:defPPr>
    <a:lvl1pPr algn="l" defTabSz="457200" rtl="0" eaLnBrk="0" fontAlgn="base" hangingPunct="0">
      <a:lnSpc>
        <a:spcPct val="12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457200" rtl="0" eaLnBrk="0" fontAlgn="base" hangingPunct="0">
      <a:lnSpc>
        <a:spcPct val="12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457200" rtl="0" eaLnBrk="0" fontAlgn="base" hangingPunct="0">
      <a:lnSpc>
        <a:spcPct val="12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457200" rtl="0" eaLnBrk="0" fontAlgn="base" hangingPunct="0">
      <a:lnSpc>
        <a:spcPct val="12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457200" rtl="0" eaLnBrk="0" fontAlgn="base" hangingPunct="0">
      <a:lnSpc>
        <a:spcPct val="12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FF"/>
    <a:srgbClr val="000099"/>
    <a:srgbClr val="90FEFE"/>
    <a:srgbClr val="F6A20A"/>
    <a:srgbClr val="0000FF"/>
    <a:srgbClr val="DBDBE1"/>
    <a:srgbClr val="DE9208"/>
    <a:srgbClr val="71DAFF"/>
    <a:srgbClr val="E6E6EA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39276" autoAdjust="0"/>
  </p:normalViewPr>
  <p:slideViewPr>
    <p:cSldViewPr>
      <p:cViewPr varScale="1">
        <p:scale>
          <a:sx n="103" d="100"/>
          <a:sy n="103" d="100"/>
        </p:scale>
        <p:origin x="67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5213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136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83388" cy="98567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38188"/>
            <a:ext cx="4926013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7863" y="4681538"/>
            <a:ext cx="5424487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bg-BG" smtClean="0"/>
          </a:p>
        </p:txBody>
      </p:sp>
    </p:spTree>
    <p:extLst>
      <p:ext uri="{BB962C8B-B14F-4D97-AF65-F5344CB8AC3E}">
        <p14:creationId xmlns:p14="http://schemas.microsoft.com/office/powerpoint/2010/main" val="824308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8800" y="2420888"/>
            <a:ext cx="5686400" cy="556434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9916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21947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268413"/>
            <a:ext cx="3990975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268413"/>
            <a:ext cx="3992563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66547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83483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7786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892969" y="2268141"/>
            <a:ext cx="7358063" cy="2321719"/>
          </a:xfrm>
          <a:prstGeom prst="rect">
            <a:avLst/>
          </a:prstGeom>
          <a:solidFill>
            <a:srgbClr val="DE9208">
              <a:alpha val="86000"/>
            </a:srgbClr>
          </a:solidFill>
        </p:spPr>
        <p:txBody>
          <a:bodyPr/>
          <a:lstStyle/>
          <a:p>
            <a:r>
              <a:rPr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40115160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331640" y="525527"/>
            <a:ext cx="5979865" cy="556434"/>
          </a:xfrm>
          <a:prstGeom prst="rect">
            <a:avLst/>
          </a:prstGeom>
          <a:solidFill>
            <a:srgbClr val="FF9933">
              <a:alpha val="8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bg-BG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8650" y="1264989"/>
            <a:ext cx="8135938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bg-BG" dirty="0" smtClean="0"/>
              <a:t>Click to edit the outline text format</a:t>
            </a:r>
          </a:p>
          <a:p>
            <a:pPr lvl="1"/>
            <a:r>
              <a:rPr lang="en-GB" altLang="bg-BG" dirty="0" smtClean="0"/>
              <a:t>Second Outline Level</a:t>
            </a:r>
          </a:p>
          <a:p>
            <a:pPr lvl="2"/>
            <a:r>
              <a:rPr lang="en-GB" altLang="bg-BG" dirty="0" smtClean="0"/>
              <a:t>Third Outline Level</a:t>
            </a:r>
          </a:p>
          <a:p>
            <a:pPr lvl="3"/>
            <a:r>
              <a:rPr lang="en-GB" altLang="bg-BG" dirty="0" smtClean="0"/>
              <a:t>Fourth Outline Level</a:t>
            </a:r>
          </a:p>
          <a:p>
            <a:pPr lvl="4"/>
            <a:r>
              <a:rPr lang="en-GB" altLang="bg-BG" dirty="0" smtClean="0"/>
              <a:t>Fifth Outline Level</a:t>
            </a:r>
          </a:p>
          <a:p>
            <a:pPr lvl="4"/>
            <a:r>
              <a:rPr lang="en-GB" altLang="bg-BG" dirty="0" smtClean="0"/>
              <a:t>Sixth Outline Level</a:t>
            </a:r>
          </a:p>
          <a:p>
            <a:pPr lvl="4"/>
            <a:r>
              <a:rPr lang="en-GB" altLang="bg-BG" dirty="0" smtClean="0"/>
              <a:t>Seventh Outline Level</a:t>
            </a:r>
          </a:p>
          <a:p>
            <a:pPr lvl="4"/>
            <a:r>
              <a:rPr lang="en-GB" altLang="bg-BG" dirty="0" smtClean="0"/>
              <a:t>Eighth Outline Level</a:t>
            </a:r>
          </a:p>
          <a:p>
            <a:pPr lvl="4"/>
            <a:r>
              <a:rPr lang="en-GB" altLang="bg-BG" dirty="0" smtClean="0"/>
              <a:t>Ninth Outline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862584" y="6538554"/>
            <a:ext cx="208391" cy="26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defTabSz="457200" eaLnBrk="0" fontAlgn="base" hangingPunct="0">
              <a:lnSpc>
                <a:spcPct val="1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defTabSz="457200" eaLnBrk="0" fontAlgn="base" hangingPunct="0">
              <a:lnSpc>
                <a:spcPct val="1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defTabSz="457200" eaLnBrk="0" fontAlgn="base" hangingPunct="0">
              <a:lnSpc>
                <a:spcPct val="1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defTabSz="457200" eaLnBrk="0" fontAlgn="base" hangingPunct="0">
              <a:lnSpc>
                <a:spcPct val="1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/>
            <a:fld id="{F9538833-B3B2-4080-8E0B-591D3DF44420}" type="slidenum">
              <a:rPr lang="en-GB" altLang="bg-BG" sz="1400" u="none">
                <a:solidFill>
                  <a:schemeClr val="accent2"/>
                </a:solidFill>
              </a:rPr>
              <a:pPr algn="r"/>
              <a:t>‹#›</a:t>
            </a:fld>
            <a:endParaRPr lang="en-GB" altLang="bg-BG" sz="1400" u="none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8590" y="6538554"/>
            <a:ext cx="1080120" cy="319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06 June 2019</a:t>
            </a:r>
            <a:endParaRPr lang="en-US" sz="1200" dirty="0">
              <a:solidFill>
                <a:srgbClr val="0000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202" y="11427"/>
            <a:ext cx="1028798" cy="535456"/>
          </a:xfrm>
          <a:prstGeom prst="rect">
            <a:avLst/>
          </a:prstGeom>
        </p:spPr>
      </p:pic>
      <p:sp>
        <p:nvSpPr>
          <p:cNvPr id="3" name="AutoShape 2" descr="Image result for ОИЯИ логотип"/>
          <p:cNvSpPr>
            <a:spLocks noChangeAspect="1" noChangeArrowheads="1"/>
          </p:cNvSpPr>
          <p:nvPr userDrawn="1"/>
        </p:nvSpPr>
        <p:spPr bwMode="auto">
          <a:xfrm>
            <a:off x="-206690" y="407738"/>
            <a:ext cx="12954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0" y="48686"/>
            <a:ext cx="864358" cy="57200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635896" y="6500658"/>
            <a:ext cx="1800200" cy="333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 smtClean="0">
                <a:solidFill>
                  <a:schemeClr val="accent6">
                    <a:lumMod val="75000"/>
                  </a:schemeClr>
                </a:solidFill>
              </a:rPr>
              <a:t>SPD at NICA - 2019</a:t>
            </a:r>
            <a:endParaRPr lang="en-US" sz="14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79512" y="484417"/>
            <a:ext cx="527709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rial Nova" panose="020B0504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JINR</a:t>
            </a:r>
            <a:endParaRPr lang="en-US" sz="1200" b="1" dirty="0">
              <a:latin typeface="Arial Nova" panose="020B0504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70" r:id="rId6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Comic Sans MS" pitchFamily="66" charset="0"/>
        <a:defRPr sz="3200">
          <a:solidFill>
            <a:srgbClr val="002060"/>
          </a:solidFill>
          <a:latin typeface="+mj-lt"/>
          <a:ea typeface="+mj-ea"/>
          <a:cs typeface="+mj-cs"/>
        </a:defRPr>
      </a:lvl1pPr>
      <a:lvl2pPr marL="4318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2pPr>
      <a:lvl3pPr marL="6477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3pPr>
      <a:lvl4pPr marL="8636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4pPr>
      <a:lvl5pPr marL="10795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5pPr>
      <a:lvl6pPr marL="15367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6pPr>
      <a:lvl7pPr marL="19939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7pPr>
      <a:lvl8pPr marL="24511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8pPr>
      <a:lvl9pPr marL="29083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57200" rtl="0" eaLnBrk="0" fontAlgn="base" hangingPunct="0">
        <a:lnSpc>
          <a:spcPct val="105000"/>
        </a:lnSpc>
        <a:spcBef>
          <a:spcPts val="8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•"/>
        <a:defRPr sz="2200">
          <a:solidFill>
            <a:srgbClr val="000000"/>
          </a:solidFill>
          <a:latin typeface="+mj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105000"/>
        </a:lnSpc>
        <a:spcBef>
          <a:spcPts val="7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–"/>
        <a:defRPr sz="2000">
          <a:solidFill>
            <a:srgbClr val="000000"/>
          </a:solidFill>
          <a:latin typeface="+mj-lt"/>
        </a:defRPr>
      </a:lvl2pPr>
      <a:lvl3pPr marL="1143000" indent="-228600" algn="l" defTabSz="457200" rtl="0" eaLnBrk="0" fontAlgn="base" hangingPunct="0">
        <a:lnSpc>
          <a:spcPct val="105000"/>
        </a:lnSpc>
        <a:spcBef>
          <a:spcPts val="6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•"/>
        <a:defRPr sz="2000">
          <a:solidFill>
            <a:srgbClr val="000000"/>
          </a:solidFill>
          <a:latin typeface="+mj-lt"/>
        </a:defRPr>
      </a:lvl3pPr>
      <a:lvl4pPr marL="16002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–"/>
        <a:defRPr sz="2000">
          <a:solidFill>
            <a:srgbClr val="000000"/>
          </a:solidFill>
          <a:latin typeface="+mj-lt"/>
        </a:defRPr>
      </a:lvl4pPr>
      <a:lvl5pPr marL="20574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»"/>
        <a:defRPr sz="2000">
          <a:solidFill>
            <a:srgbClr val="000000"/>
          </a:solidFill>
          <a:latin typeface="+mj-lt"/>
        </a:defRPr>
      </a:lvl5pPr>
      <a:lvl6pPr marL="25146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2048831"/>
            <a:ext cx="7632848" cy="2044214"/>
          </a:xfrm>
        </p:spPr>
        <p:txBody>
          <a:bodyPr/>
          <a:lstStyle/>
          <a:p>
            <a:pPr lvl="0">
              <a:lnSpc>
                <a:spcPct val="123000"/>
              </a:lnSpc>
            </a:pPr>
            <a:r>
              <a:rPr lang="en-GB" sz="3600" b="1" kern="1200" dirty="0" smtClean="0">
                <a:solidFill>
                  <a:srgbClr val="000099"/>
                </a:solidFill>
                <a:latin typeface="Times New Roman" pitchFamily="18" charset="0"/>
                <a:ea typeface="+mn-ea"/>
                <a:cs typeface="+mn-cs"/>
              </a:rPr>
              <a:t>Round Table 2</a:t>
            </a:r>
            <a:br>
              <a:rPr lang="en-GB" sz="3600" b="1" kern="1200" dirty="0" smtClean="0">
                <a:solidFill>
                  <a:srgbClr val="000099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GB" sz="3600" b="1" kern="1200" dirty="0" smtClean="0">
                <a:solidFill>
                  <a:srgbClr val="000099"/>
                </a:solidFill>
                <a:latin typeface="Times New Roman" pitchFamily="18" charset="0"/>
                <a:ea typeface="+mn-ea"/>
                <a:cs typeface="+mn-cs"/>
              </a:rPr>
              <a:t>(Friday, 07.06.2019, 14:20-16:20)</a:t>
            </a:r>
            <a:br>
              <a:rPr lang="en-GB" sz="3600" b="1" kern="1200" dirty="0" smtClean="0">
                <a:solidFill>
                  <a:srgbClr val="000099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GB" sz="3600" b="1" kern="1200" dirty="0" smtClean="0">
                <a:solidFill>
                  <a:srgbClr val="000099"/>
                </a:solidFill>
                <a:latin typeface="Times New Roman" pitchFamily="18" charset="0"/>
                <a:ea typeface="+mn-ea"/>
                <a:cs typeface="+mn-cs"/>
              </a:rPr>
              <a:t>Collaboration matters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56675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27684" y="228424"/>
            <a:ext cx="5904656" cy="1080120"/>
          </a:xfrm>
        </p:spPr>
        <p:txBody>
          <a:bodyPr>
            <a:noAutofit/>
          </a:bodyPr>
          <a:lstStyle/>
          <a:p>
            <a:r>
              <a:rPr lang="en-GB" dirty="0" smtClean="0"/>
              <a:t>Collaboration rules </a:t>
            </a:r>
            <a:br>
              <a:rPr lang="en-GB" dirty="0" smtClean="0"/>
            </a:br>
            <a:r>
              <a:rPr lang="en-GB" dirty="0" smtClean="0"/>
              <a:t>(bylaws, constitution)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124744"/>
            <a:ext cx="4896544" cy="36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700808"/>
            <a:ext cx="8424936" cy="4635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Regulation for the organization of experiments conducted by international collaborations using the capabilities of the JINR basic facilities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http</a:t>
            </a:r>
            <a:r>
              <a:rPr lang="en-US" dirty="0">
                <a:solidFill>
                  <a:srgbClr val="0070C0"/>
                </a:solidFill>
              </a:rPr>
              <a:t>://</a:t>
            </a:r>
            <a:r>
              <a:rPr lang="en-US" dirty="0" smtClean="0">
                <a:solidFill>
                  <a:srgbClr val="0070C0"/>
                </a:solidFill>
              </a:rPr>
              <a:t>www.jinr.ru/wp-content/uploads/JINR_Docs/Regulation_for_the_organization_of_experiments_eng.doc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CC00FF"/>
                </a:solidFill>
              </a:rPr>
              <a:t>MPD bylaws    : </a:t>
            </a:r>
            <a:r>
              <a:rPr lang="en-US" dirty="0">
                <a:solidFill>
                  <a:srgbClr val="0070C0"/>
                </a:solidFill>
              </a:rPr>
              <a:t>http</a:t>
            </a:r>
            <a:r>
              <a:rPr lang="en-US" dirty="0" smtClean="0">
                <a:solidFill>
                  <a:srgbClr val="0070C0"/>
                </a:solidFill>
              </a:rPr>
              <a:t>://mpd.jinr.ru/experiment/organization/bylaws/</a:t>
            </a:r>
            <a:endParaRPr lang="en-US" dirty="0" smtClean="0">
              <a:solidFill>
                <a:srgbClr val="CC00FF"/>
              </a:solidFill>
            </a:endParaRPr>
          </a:p>
          <a:p>
            <a:r>
              <a:rPr lang="en-US" dirty="0" smtClean="0">
                <a:solidFill>
                  <a:srgbClr val="CC00FF"/>
                </a:solidFill>
              </a:rPr>
              <a:t>BM@N </a:t>
            </a:r>
            <a:r>
              <a:rPr lang="en-US" dirty="0">
                <a:solidFill>
                  <a:srgbClr val="CC00FF"/>
                </a:solidFill>
              </a:rPr>
              <a:t>bylaws: </a:t>
            </a:r>
            <a:r>
              <a:rPr lang="en-US" dirty="0">
                <a:solidFill>
                  <a:srgbClr val="0070C0"/>
                </a:solidFill>
              </a:rPr>
              <a:t>http://bmn.jinr.ru/experiment/organization/bylaws/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 rot="19608351">
            <a:off x="2483768" y="3645024"/>
            <a:ext cx="5904656" cy="1080120"/>
          </a:xfrm>
          <a:prstGeom prst="rect">
            <a:avLst/>
          </a:prstGeom>
          <a:solidFill>
            <a:schemeClr val="accent1">
              <a:lumMod val="40000"/>
              <a:lumOff val="60000"/>
              <a:alpha val="86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Comic Sans MS" pitchFamily="66" charset="0"/>
              <a:defRPr sz="3200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  <a:lvl2pPr marL="431800" indent="-215900"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200">
                <a:solidFill>
                  <a:srgbClr val="33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2pPr>
            <a:lvl3pPr marL="647700" indent="-215900"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200">
                <a:solidFill>
                  <a:srgbClr val="33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3pPr>
            <a:lvl4pPr marL="863600" indent="-215900"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200">
                <a:solidFill>
                  <a:srgbClr val="33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4pPr>
            <a:lvl5pPr marL="1079500" indent="-215900"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200">
                <a:solidFill>
                  <a:srgbClr val="33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5pPr>
            <a:lvl6pPr marL="1536700" indent="-215900"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200">
                <a:solidFill>
                  <a:srgbClr val="33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6pPr>
            <a:lvl7pPr marL="1993900" indent="-215900"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200">
                <a:solidFill>
                  <a:srgbClr val="33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7pPr>
            <a:lvl8pPr marL="2451100" indent="-215900"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200">
                <a:solidFill>
                  <a:srgbClr val="33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8pPr>
            <a:lvl9pPr marL="2908300" indent="-215900"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200">
                <a:solidFill>
                  <a:srgbClr val="33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GB" kern="0" smtClean="0"/>
              <a:t>Collaboration governance</a:t>
            </a:r>
            <a:br>
              <a:rPr lang="en-GB" kern="0" smtClean="0"/>
            </a:br>
            <a:r>
              <a:rPr lang="en-GB" kern="0" smtClean="0"/>
              <a:t>(a few boards/committees)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7938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35696" y="44624"/>
            <a:ext cx="5904656" cy="1080120"/>
          </a:xfrm>
        </p:spPr>
        <p:txBody>
          <a:bodyPr>
            <a:noAutofit/>
          </a:bodyPr>
          <a:lstStyle/>
          <a:p>
            <a:r>
              <a:rPr lang="en-GB" dirty="0" smtClean="0"/>
              <a:t>Editorial Committee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9735" y="1412776"/>
            <a:ext cx="5112568" cy="418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Aleksander</a:t>
            </a:r>
            <a:r>
              <a:rPr lang="en-US" dirty="0"/>
              <a:t> </a:t>
            </a:r>
            <a:r>
              <a:rPr lang="en-US" dirty="0" err="1"/>
              <a:t>Lobko</a:t>
            </a:r>
            <a:r>
              <a:rPr lang="en-US" dirty="0"/>
              <a:t> - INP BSU</a:t>
            </a:r>
            <a:r>
              <a:rPr lang="en-US" dirty="0" smtClean="0"/>
              <a:t>, Belarus</a:t>
            </a:r>
          </a:p>
          <a:p>
            <a:r>
              <a:rPr lang="en-US" dirty="0"/>
              <a:t>Angelo </a:t>
            </a:r>
            <a:r>
              <a:rPr lang="en-US" dirty="0" err="1"/>
              <a:t>Maggiora</a:t>
            </a:r>
            <a:r>
              <a:rPr lang="en-US" dirty="0"/>
              <a:t> - INFN Turin, </a:t>
            </a:r>
            <a:r>
              <a:rPr lang="en-US" dirty="0" smtClean="0"/>
              <a:t>Italy</a:t>
            </a:r>
          </a:p>
          <a:p>
            <a:r>
              <a:rPr lang="en-US" dirty="0" smtClean="0"/>
              <a:t>Gennady </a:t>
            </a:r>
            <a:r>
              <a:rPr lang="en-US" dirty="0" err="1"/>
              <a:t>Alexeev</a:t>
            </a:r>
            <a:r>
              <a:rPr lang="en-US" dirty="0"/>
              <a:t> </a:t>
            </a:r>
            <a:r>
              <a:rPr lang="en-US" dirty="0" smtClean="0"/>
              <a:t>– JINR, </a:t>
            </a:r>
            <a:r>
              <a:rPr lang="en-US" dirty="0" err="1" smtClean="0"/>
              <a:t>Dubna</a:t>
            </a:r>
            <a:endParaRPr lang="en-US" dirty="0" smtClean="0"/>
          </a:p>
          <a:p>
            <a:r>
              <a:rPr lang="en-US" dirty="0"/>
              <a:t>Miroslav Finger - </a:t>
            </a:r>
            <a:r>
              <a:rPr lang="en-US" dirty="0" smtClean="0"/>
              <a:t>CUNI</a:t>
            </a:r>
            <a:r>
              <a:rPr lang="en-US" dirty="0"/>
              <a:t>, Czech </a:t>
            </a:r>
            <a:r>
              <a:rPr lang="en-US" dirty="0" smtClean="0"/>
              <a:t>Rep.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Igor Alekseev - ITEP KI, Russia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Oleg </a:t>
            </a:r>
            <a:r>
              <a:rPr lang="en-US" dirty="0" err="1">
                <a:solidFill>
                  <a:srgbClr val="FF0000"/>
                </a:solidFill>
              </a:rPr>
              <a:t>Dalkarov</a:t>
            </a:r>
            <a:r>
              <a:rPr lang="en-US" dirty="0">
                <a:solidFill>
                  <a:srgbClr val="FF0000"/>
                </a:solidFill>
              </a:rPr>
              <a:t> - LPI RAS, Russia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/>
              <a:t>Roumen </a:t>
            </a:r>
            <a:r>
              <a:rPr lang="en-US" dirty="0"/>
              <a:t>Tsenov - JINR</a:t>
            </a:r>
            <a:br>
              <a:rPr lang="en-US" dirty="0"/>
            </a:br>
            <a:r>
              <a:rPr lang="en-US" dirty="0"/>
              <a:t>Vaclav Vrba - CTU, Czech Republic </a:t>
            </a:r>
            <a:endParaRPr lang="en-US" dirty="0" smtClean="0"/>
          </a:p>
          <a:p>
            <a:r>
              <a:rPr lang="en-US" dirty="0" err="1" smtClean="0"/>
              <a:t>Grigory</a:t>
            </a:r>
            <a:r>
              <a:rPr lang="en-US" dirty="0" smtClean="0"/>
              <a:t> </a:t>
            </a:r>
            <a:r>
              <a:rPr lang="en-US" dirty="0" err="1" smtClean="0"/>
              <a:t>Feofilov</a:t>
            </a:r>
            <a:r>
              <a:rPr lang="en-US" dirty="0" smtClean="0"/>
              <a:t> – </a:t>
            </a:r>
            <a:r>
              <a:rPr lang="en-US" dirty="0" err="1" smtClean="0"/>
              <a:t>StPSU</a:t>
            </a:r>
            <a:r>
              <a:rPr lang="en-US" dirty="0" smtClean="0"/>
              <a:t>, Russia</a:t>
            </a: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292080" y="3140968"/>
            <a:ext cx="3672408" cy="312072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This is my proposal.</a:t>
            </a:r>
          </a:p>
          <a:p>
            <a:r>
              <a:rPr lang="en-US" sz="3200" dirty="0" smtClean="0"/>
              <a:t>It is open for discussions and additions and removals.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347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Unicode MS"/>
        <a:ea typeface="Arial Unicode MS"/>
        <a:cs typeface="Arial Unicode MS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2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2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14224</TotalTime>
  <Words>87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2" baseType="lpstr">
      <vt:lpstr>Arial</vt:lpstr>
      <vt:lpstr>Arial Nova</vt:lpstr>
      <vt:lpstr>Arial Unicode MS</vt:lpstr>
      <vt:lpstr>Comic Sans MS</vt:lpstr>
      <vt:lpstr>Helvetica</vt:lpstr>
      <vt:lpstr>Tahoma</vt:lpstr>
      <vt:lpstr>Times New Roman</vt:lpstr>
      <vt:lpstr>Wingdings</vt:lpstr>
      <vt:lpstr>Default Design</vt:lpstr>
      <vt:lpstr>Round Table 2 (Friday, 07.06.2019, 14:20-16:20) Collaboration matters</vt:lpstr>
      <vt:lpstr>Collaboration rules  (bylaws, constitution)</vt:lpstr>
      <vt:lpstr>Editorial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NICA</dc:title>
  <dc:creator>ROUMEN</dc:creator>
  <cp:lastModifiedBy>User Windows</cp:lastModifiedBy>
  <cp:revision>663</cp:revision>
  <dcterms:modified xsi:type="dcterms:W3CDTF">2019-06-07T12:08:26Z</dcterms:modified>
</cp:coreProperties>
</file>