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sldIdLst>
    <p:sldId id="325" r:id="rId2"/>
    <p:sldId id="259" r:id="rId3"/>
    <p:sldId id="338" r:id="rId4"/>
    <p:sldId id="391" r:id="rId5"/>
    <p:sldId id="424" r:id="rId6"/>
    <p:sldId id="422" r:id="rId7"/>
    <p:sldId id="423" r:id="rId8"/>
    <p:sldId id="401" r:id="rId9"/>
    <p:sldId id="389" r:id="rId10"/>
    <p:sldId id="388" r:id="rId11"/>
    <p:sldId id="421" r:id="rId12"/>
    <p:sldId id="408" r:id="rId13"/>
    <p:sldId id="402" r:id="rId14"/>
    <p:sldId id="427" r:id="rId15"/>
    <p:sldId id="431" r:id="rId16"/>
    <p:sldId id="430" r:id="rId17"/>
    <p:sldId id="428" r:id="rId18"/>
    <p:sldId id="426" r:id="rId19"/>
    <p:sldId id="445" r:id="rId20"/>
    <p:sldId id="446" r:id="rId21"/>
    <p:sldId id="447" r:id="rId22"/>
    <p:sldId id="462" r:id="rId23"/>
    <p:sldId id="463" r:id="rId24"/>
    <p:sldId id="464" r:id="rId25"/>
    <p:sldId id="403" r:id="rId26"/>
    <p:sldId id="432" r:id="rId27"/>
    <p:sldId id="461" r:id="rId28"/>
    <p:sldId id="442" r:id="rId29"/>
    <p:sldId id="450" r:id="rId30"/>
    <p:sldId id="454" r:id="rId31"/>
    <p:sldId id="444" r:id="rId32"/>
    <p:sldId id="456" r:id="rId33"/>
    <p:sldId id="437" r:id="rId34"/>
    <p:sldId id="457" r:id="rId35"/>
    <p:sldId id="458" r:id="rId36"/>
    <p:sldId id="459" r:id="rId37"/>
    <p:sldId id="460" r:id="rId38"/>
    <p:sldId id="465" r:id="rId39"/>
    <p:sldId id="466" r:id="rId40"/>
    <p:sldId id="467" r:id="rId41"/>
    <p:sldId id="390" r:id="rId42"/>
    <p:sldId id="392" r:id="rId43"/>
    <p:sldId id="393" r:id="rId44"/>
    <p:sldId id="394" r:id="rId45"/>
    <p:sldId id="395" r:id="rId46"/>
    <p:sldId id="396" r:id="rId47"/>
    <p:sldId id="397" r:id="rId48"/>
    <p:sldId id="398" r:id="rId49"/>
    <p:sldId id="409" r:id="rId50"/>
    <p:sldId id="400" r:id="rId51"/>
    <p:sldId id="448" r:id="rId52"/>
    <p:sldId id="449" r:id="rId53"/>
    <p:sldId id="404" r:id="rId54"/>
    <p:sldId id="411" r:id="rId55"/>
    <p:sldId id="413" r:id="rId56"/>
    <p:sldId id="414" r:id="rId57"/>
    <p:sldId id="416" r:id="rId58"/>
    <p:sldId id="415" r:id="rId59"/>
    <p:sldId id="42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1" autoAdjust="0"/>
    <p:restoredTop sz="94660"/>
  </p:normalViewPr>
  <p:slideViewPr>
    <p:cSldViewPr>
      <p:cViewPr varScale="1">
        <p:scale>
          <a:sx n="89" d="100"/>
          <a:sy n="89" d="100"/>
        </p:scale>
        <p:origin x="379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AA90D-F99B-461C-BE1D-08DB189E21B1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7BC2B-59A4-442F-A416-077425A5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5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28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98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18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35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3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45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N=0.07 </a:t>
            </a:r>
            <a:r>
              <a:rPr lang="en-US" dirty="0" err="1" smtClean="0"/>
              <a:t>implica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probabilità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maggiore</a:t>
            </a:r>
            <a:r>
              <a:rPr lang="en-US" baseline="0" dirty="0" smtClean="0"/>
              <a:t> del 93%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l’oscillatore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nello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fondamentale</a:t>
            </a:r>
            <a:endParaRPr lang="en-US" baseline="0" dirty="0" smtClean="0"/>
          </a:p>
          <a:p>
            <a:r>
              <a:rPr lang="en-US" baseline="0" dirty="0" err="1" smtClean="0"/>
              <a:t>Mentre</a:t>
            </a:r>
            <a:r>
              <a:rPr lang="en-US" baseline="0" dirty="0" smtClean="0"/>
              <a:t> n=0.85 </a:t>
            </a:r>
            <a:r>
              <a:rPr lang="en-US" baseline="0" dirty="0" err="1" smtClean="0"/>
              <a:t>implica</a:t>
            </a:r>
            <a:r>
              <a:rPr lang="en-US" baseline="0" dirty="0" smtClean="0"/>
              <a:t> circa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50%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propabilità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4A58B-7F9A-4BCB-8EFB-4ED6C0A4CB27}" type="slidenum">
              <a:rPr lang="it-IT" smtClean="0">
                <a:solidFill>
                  <a:prstClr val="black"/>
                </a:solidFill>
              </a:rPr>
              <a:pPr/>
              <a:t>36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13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29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55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6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66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8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5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92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44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556FD-E9C4-4FED-A77B-404D60C79A2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86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6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2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3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6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7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5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7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6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0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5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1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2.0384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emf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6.png"/><Relationship Id="rId1" Type="http://schemas.openxmlformats.org/officeDocument/2006/relationships/tags" Target="../tags/tag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0.png"/><Relationship Id="rId5" Type="http://schemas.openxmlformats.org/officeDocument/2006/relationships/image" Target="../media/image102.emf"/><Relationship Id="rId4" Type="http://schemas.openxmlformats.org/officeDocument/2006/relationships/image" Target="../media/image920.png"/></Relationships>
</file>

<file path=ppt/slides/_rels/slide3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71.png"/><Relationship Id="rId13" Type="http://schemas.openxmlformats.org/officeDocument/2006/relationships/image" Target="../media/image32.png"/><Relationship Id="rId3" Type="http://schemas.openxmlformats.org/officeDocument/2006/relationships/image" Target="../media/image103.png"/><Relationship Id="rId21" Type="http://schemas.openxmlformats.org/officeDocument/2006/relationships/image" Target="../media/image106.png"/><Relationship Id="rId17" Type="http://schemas.openxmlformats.org/officeDocument/2006/relationships/image" Target="../media/image361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50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0.png"/><Relationship Id="rId15" Type="http://schemas.openxmlformats.org/officeDocument/2006/relationships/image" Target="../media/image340.png"/><Relationship Id="rId19" Type="http://schemas.openxmlformats.org/officeDocument/2006/relationships/image" Target="../media/image104.png"/><Relationship Id="rId14" Type="http://schemas.openxmlformats.org/officeDocument/2006/relationships/image" Target="../media/image330.png"/><Relationship Id="rId22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0.png"/><Relationship Id="rId7" Type="http://schemas.openxmlformats.org/officeDocument/2006/relationships/image" Target="../media/image580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6.png"/><Relationship Id="rId4" Type="http://schemas.openxmlformats.org/officeDocument/2006/relationships/image" Target="../media/image5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38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5" Type="http://schemas.openxmlformats.org/officeDocument/2006/relationships/image" Target="../media/image81.png"/><Relationship Id="rId4" Type="http://schemas.openxmlformats.org/officeDocument/2006/relationships/image" Target="../media/image18.pn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0728"/>
            <a:ext cx="9180513" cy="5877271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251520" y="4653136"/>
            <a:ext cx="8640960" cy="8195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</a:rPr>
              <a:t>New Trends in </a:t>
            </a:r>
            <a:r>
              <a:rPr lang="it-IT" sz="2200" dirty="0" smtClean="0">
                <a:solidFill>
                  <a:schemeClr val="bg1"/>
                </a:solidFill>
              </a:rPr>
              <a:t>High-Energy </a:t>
            </a:r>
            <a:r>
              <a:rPr lang="it-IT" sz="2200" dirty="0" smtClean="0">
                <a:solidFill>
                  <a:schemeClr val="bg1"/>
                </a:solidFill>
              </a:rPr>
              <a:t>Physics, Budva</a:t>
            </a:r>
            <a:r>
              <a:rPr lang="it-IT" sz="2200" dirty="0">
                <a:solidFill>
                  <a:schemeClr val="bg1"/>
                </a:solidFill>
              </a:rPr>
              <a:t>, Oct. </a:t>
            </a:r>
            <a:r>
              <a:rPr lang="it-IT" sz="2200" dirty="0" smtClean="0">
                <a:solidFill>
                  <a:schemeClr val="bg1"/>
                </a:solidFill>
              </a:rPr>
              <a:t>3</a:t>
            </a:r>
            <a:r>
              <a:rPr lang="en-US" sz="2200" dirty="0" smtClean="0">
                <a:solidFill>
                  <a:schemeClr val="bg1"/>
                </a:solidFill>
              </a:rPr>
              <a:t>  </a:t>
            </a:r>
            <a:r>
              <a:rPr lang="it-IT" sz="2200" dirty="0" smtClean="0">
                <a:solidFill>
                  <a:schemeClr val="bg1"/>
                </a:solidFill>
              </a:rPr>
              <a:t>2016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39552" y="2738141"/>
            <a:ext cx="7988424" cy="18429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i="1" dirty="0" smtClean="0">
                <a:solidFill>
                  <a:schemeClr val="bg1"/>
                </a:solidFill>
              </a:rPr>
              <a:t>Giovanni Andrea Prodi</a:t>
            </a:r>
          </a:p>
          <a:p>
            <a:r>
              <a:rPr lang="it-IT" sz="2400" i="1" dirty="0" smtClean="0">
                <a:solidFill>
                  <a:schemeClr val="bg1"/>
                </a:solidFill>
              </a:rPr>
              <a:t>Università </a:t>
            </a:r>
            <a:r>
              <a:rPr lang="it-IT" sz="2400" i="1" dirty="0" smtClean="0">
                <a:solidFill>
                  <a:schemeClr val="bg1"/>
                </a:solidFill>
              </a:rPr>
              <a:t>di Trento and INFN, Italy</a:t>
            </a:r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chemeClr val="bg1"/>
                </a:solidFill>
              </a:rPr>
              <a:t>LIGO </a:t>
            </a:r>
            <a:r>
              <a:rPr lang="it-IT" sz="2400" dirty="0">
                <a:solidFill>
                  <a:schemeClr val="bg1"/>
                </a:solidFill>
              </a:rPr>
              <a:t>S</a:t>
            </a:r>
            <a:r>
              <a:rPr lang="it-IT" sz="2400" dirty="0" smtClean="0">
                <a:solidFill>
                  <a:schemeClr val="bg1"/>
                </a:solidFill>
              </a:rPr>
              <a:t>cientific Collaboration and Virgo Collaboration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6759" y="980728"/>
            <a:ext cx="8429016" cy="2016224"/>
          </a:xfrm>
          <a:noFill/>
          <a:effectLst/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Gravitational Wave Observatory and Its First Discoveries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35496" y="5587576"/>
            <a:ext cx="9081181" cy="1227462"/>
            <a:chOff x="530382" y="5687503"/>
            <a:chExt cx="8073445" cy="108146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82" y="5687503"/>
              <a:ext cx="1089310" cy="108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9628" y="5688966"/>
              <a:ext cx="1094199" cy="10800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8" y="123478"/>
            <a:ext cx="6667500" cy="8572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18" y="174508"/>
            <a:ext cx="3195457" cy="806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680" y="-8037"/>
            <a:ext cx="1238400" cy="9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11520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Spectral sensitivity of Advanced LIGO detectors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5013176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Wingdings" panose="05000000000000000000" pitchFamily="2" charset="2"/>
              <a:buChar char="q"/>
            </a:pPr>
            <a:r>
              <a:rPr lang="it-IT" sz="2000" dirty="0" smtClean="0"/>
              <a:t>observations </a:t>
            </a:r>
            <a:r>
              <a:rPr lang="it-IT" sz="2000" dirty="0">
                <a:solidFill>
                  <a:srgbClr val="FF0000"/>
                </a:solidFill>
              </a:rPr>
              <a:t>2015 </a:t>
            </a:r>
            <a:r>
              <a:rPr lang="it-IT" sz="2000" dirty="0"/>
              <a:t>vs </a:t>
            </a:r>
            <a:r>
              <a:rPr lang="it-IT" sz="2000" dirty="0" smtClean="0">
                <a:solidFill>
                  <a:srgbClr val="00B050"/>
                </a:solidFill>
              </a:rPr>
              <a:t>2010: </a:t>
            </a:r>
          </a:p>
          <a:p>
            <a:pPr marL="0" lvl="2"/>
            <a:r>
              <a:rPr lang="it-IT" sz="2000" b="1" dirty="0" smtClean="0"/>
              <a:t>gain in averaged</a:t>
            </a:r>
            <a:r>
              <a:rPr lang="it-IT" sz="2000" dirty="0" smtClean="0"/>
              <a:t> </a:t>
            </a:r>
            <a:r>
              <a:rPr lang="it-IT" sz="2000" b="1" dirty="0" smtClean="0"/>
              <a:t>observable volume </a:t>
            </a:r>
            <a:r>
              <a:rPr lang="it-IT" sz="2000" dirty="0"/>
              <a:t>of </a:t>
            </a:r>
            <a:r>
              <a:rPr lang="it-IT" sz="2000" dirty="0" smtClean="0"/>
              <a:t>Universe :  </a:t>
            </a:r>
            <a:r>
              <a:rPr lang="it-IT" sz="2000" b="1" dirty="0" smtClean="0">
                <a:sym typeface="Symbol" panose="05050102010706020507" pitchFamily="18" charset="2"/>
              </a:rPr>
              <a:t>100x </a:t>
            </a:r>
            <a:r>
              <a:rPr lang="it-IT" sz="2000" dirty="0" smtClean="0"/>
              <a:t>for </a:t>
            </a:r>
            <a:r>
              <a:rPr lang="it-IT" sz="2000" b="1" dirty="0" smtClean="0"/>
              <a:t>BBH</a:t>
            </a:r>
            <a:r>
              <a:rPr lang="it-IT" sz="2000" dirty="0" smtClean="0"/>
              <a:t> like GW150914</a:t>
            </a:r>
          </a:p>
          <a:p>
            <a:pPr marL="0" lvl="2"/>
            <a:r>
              <a:rPr lang="it-IT" sz="2000" dirty="0" smtClean="0">
                <a:sym typeface="Symbol" panose="05050102010706020507" pitchFamily="18" charset="2"/>
              </a:rPr>
              <a:t>				        	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 smtClean="0">
                <a:sym typeface="Symbol" panose="05050102010706020507" pitchFamily="18" charset="2"/>
              </a:rPr>
              <a:t>           </a:t>
            </a:r>
            <a:r>
              <a:rPr lang="it-IT" sz="2000" b="1" dirty="0" smtClean="0">
                <a:sym typeface="Symbol" panose="05050102010706020507" pitchFamily="18" charset="2"/>
              </a:rPr>
              <a:t>30x </a:t>
            </a:r>
            <a:r>
              <a:rPr lang="it-IT" sz="2000" dirty="0" smtClean="0">
                <a:sym typeface="Symbol" panose="05050102010706020507" pitchFamily="18" charset="2"/>
              </a:rPr>
              <a:t>gain</a:t>
            </a:r>
            <a:r>
              <a:rPr lang="it-IT" sz="2000" b="1" dirty="0" smtClean="0">
                <a:sym typeface="Symbol" panose="05050102010706020507" pitchFamily="18" charset="2"/>
              </a:rPr>
              <a:t> </a:t>
            </a:r>
            <a:r>
              <a:rPr lang="it-IT" sz="2000" dirty="0" smtClean="0"/>
              <a:t>for </a:t>
            </a:r>
            <a:r>
              <a:rPr lang="it-IT" sz="2000" b="1" dirty="0" smtClean="0"/>
              <a:t>BNS</a:t>
            </a:r>
            <a:r>
              <a:rPr lang="it-IT" sz="2000" dirty="0" smtClean="0"/>
              <a:t> coalescences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975457"/>
            <a:ext cx="6419613" cy="40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9752" y="2924944"/>
            <a:ext cx="1728192" cy="1519793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04248" y="1412776"/>
            <a:ext cx="2339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B050"/>
                </a:solidFill>
              </a:rPr>
              <a:t>--LIGO S6 </a:t>
            </a:r>
            <a:r>
              <a:rPr lang="it-IT" sz="2000" dirty="0">
                <a:solidFill>
                  <a:srgbClr val="00B050"/>
                </a:solidFill>
              </a:rPr>
              <a:t>run (2010</a:t>
            </a:r>
            <a:r>
              <a:rPr lang="it-IT" sz="2000" dirty="0" smtClean="0">
                <a:solidFill>
                  <a:srgbClr val="00B050"/>
                </a:solidFill>
              </a:rPr>
              <a:t>)</a:t>
            </a:r>
          </a:p>
          <a:p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--Advanced LIGO O1</a:t>
            </a:r>
          </a:p>
          <a:p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  run </a:t>
            </a:r>
            <a:r>
              <a:rPr lang="it-IT" sz="2000" dirty="0">
                <a:solidFill>
                  <a:srgbClr val="FF0000"/>
                </a:solidFill>
              </a:rPr>
              <a:t>(2015) </a:t>
            </a:r>
            <a:endParaRPr lang="it-IT" sz="2000" dirty="0" smtClean="0">
              <a:solidFill>
                <a:srgbClr val="FF0000"/>
              </a:solidFill>
            </a:endParaRPr>
          </a:p>
          <a:p>
            <a:pPr algn="ctr"/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0070C0"/>
                </a:solidFill>
              </a:rPr>
              <a:t>--Advanced LIGO</a:t>
            </a:r>
          </a:p>
          <a:p>
            <a:r>
              <a:rPr lang="it-IT" sz="2000" dirty="0">
                <a:solidFill>
                  <a:srgbClr val="0070C0"/>
                </a:solidFill>
              </a:rPr>
              <a:t> </a:t>
            </a:r>
            <a:r>
              <a:rPr lang="it-IT" sz="2000" dirty="0" smtClean="0">
                <a:solidFill>
                  <a:srgbClr val="0070C0"/>
                </a:solidFill>
              </a:rPr>
              <a:t>  design goal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/>
          <p:cNvSpPr txBox="1"/>
          <p:nvPr/>
        </p:nvSpPr>
        <p:spPr>
          <a:xfrm>
            <a:off x="2229373" y="3941682"/>
            <a:ext cx="2126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>
                <a:solidFill>
                  <a:srgbClr val="00B0F0"/>
                </a:solidFill>
              </a:rPr>
              <a:t>measured frequency range of GW150914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5552" y="6381328"/>
            <a:ext cx="3824064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187624" y="4013690"/>
            <a:ext cx="539496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68752" y="3772187"/>
                <a:ext cx="2339752" cy="10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>
                    <a:solidFill>
                      <a:srgbClr val="7030A0"/>
                    </a:solidFill>
                  </a:rPr>
                  <a:t>--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endParaRPr lang="it-IT" sz="2000" dirty="0" smtClean="0">
                  <a:solidFill>
                    <a:srgbClr val="0070C0"/>
                  </a:solidFill>
                </a:endParaRPr>
              </a:p>
              <a:p>
                <a:r>
                  <a:rPr lang="it-IT" sz="2000" dirty="0" smtClean="0">
                    <a:solidFill>
                      <a:srgbClr val="7030A0"/>
                    </a:solidFill>
                  </a:rPr>
                  <a:t>displacement noise</a:t>
                </a:r>
              </a:p>
              <a:p>
                <a:r>
                  <a:rPr lang="it-IT" sz="2000" dirty="0" smtClean="0">
                    <a:solidFill>
                      <a:srgbClr val="7030A0"/>
                    </a:solidFill>
                  </a:rPr>
                  <a:t>(single arm)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752" y="3772187"/>
                <a:ext cx="2339752" cy="1044710"/>
              </a:xfrm>
              <a:prstGeom prst="rect">
                <a:avLst/>
              </a:prstGeom>
              <a:blipFill rotWithShape="0">
                <a:blip r:embed="rId4"/>
                <a:stretch>
                  <a:fillRect l="-2604" t="-585" b="-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07504" y="5981218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Wingdings" panose="05000000000000000000" pitchFamily="2" charset="2"/>
              <a:buChar char="q"/>
            </a:pPr>
            <a:r>
              <a:rPr lang="it-IT" sz="2000" b="1" dirty="0" smtClean="0"/>
              <a:t>the recent observation greatly exceeds detection potential of all previous ones</a:t>
            </a:r>
          </a:p>
        </p:txBody>
      </p:sp>
    </p:spTree>
    <p:extLst>
      <p:ext uri="{BB962C8B-B14F-4D97-AF65-F5344CB8AC3E}">
        <p14:creationId xmlns:p14="http://schemas.microsoft.com/office/powerpoint/2010/main" val="29808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11520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Spectral sensitivity enhancement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975457"/>
            <a:ext cx="6419613" cy="40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04248" y="1412776"/>
            <a:ext cx="2339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B050"/>
                </a:solidFill>
              </a:rPr>
              <a:t>--LIGO S6 </a:t>
            </a:r>
            <a:r>
              <a:rPr lang="it-IT" sz="2000" dirty="0">
                <a:solidFill>
                  <a:srgbClr val="00B050"/>
                </a:solidFill>
              </a:rPr>
              <a:t>run (2010</a:t>
            </a:r>
            <a:r>
              <a:rPr lang="it-IT" sz="2000" dirty="0" smtClean="0">
                <a:solidFill>
                  <a:srgbClr val="00B050"/>
                </a:solidFill>
              </a:rPr>
              <a:t>)</a:t>
            </a:r>
          </a:p>
          <a:p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--Advanced LIGO O1</a:t>
            </a:r>
          </a:p>
          <a:p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  run </a:t>
            </a:r>
            <a:r>
              <a:rPr lang="it-IT" sz="2000" dirty="0">
                <a:solidFill>
                  <a:srgbClr val="FF0000"/>
                </a:solidFill>
              </a:rPr>
              <a:t>(2015) </a:t>
            </a:r>
            <a:endParaRPr lang="it-IT" sz="2000" dirty="0" smtClean="0">
              <a:solidFill>
                <a:srgbClr val="FF0000"/>
              </a:solidFill>
            </a:endParaRPr>
          </a:p>
          <a:p>
            <a:pPr algn="ctr"/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0070C0"/>
                </a:solidFill>
              </a:rPr>
              <a:t>--Advanced LIGO</a:t>
            </a:r>
          </a:p>
          <a:p>
            <a:r>
              <a:rPr lang="it-IT" sz="2000" dirty="0">
                <a:solidFill>
                  <a:srgbClr val="0070C0"/>
                </a:solidFill>
              </a:rPr>
              <a:t> </a:t>
            </a:r>
            <a:r>
              <a:rPr lang="it-IT" sz="2000" dirty="0" smtClean="0">
                <a:solidFill>
                  <a:srgbClr val="0070C0"/>
                </a:solidFill>
              </a:rPr>
              <a:t>  design goal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5552" y="6381328"/>
            <a:ext cx="3824064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187624" y="4013690"/>
            <a:ext cx="539496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68752" y="3772187"/>
                <a:ext cx="2339752" cy="10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>
                    <a:solidFill>
                      <a:srgbClr val="7030A0"/>
                    </a:solidFill>
                  </a:rPr>
                  <a:t>--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endParaRPr lang="it-IT" sz="2000" dirty="0" smtClean="0">
                  <a:solidFill>
                    <a:srgbClr val="0070C0"/>
                  </a:solidFill>
                </a:endParaRPr>
              </a:p>
              <a:p>
                <a:r>
                  <a:rPr lang="it-IT" sz="2000" dirty="0" smtClean="0">
                    <a:solidFill>
                      <a:srgbClr val="7030A0"/>
                    </a:solidFill>
                  </a:rPr>
                  <a:t>displacement noise</a:t>
                </a:r>
              </a:p>
              <a:p>
                <a:r>
                  <a:rPr lang="it-IT" sz="2000" dirty="0" smtClean="0">
                    <a:solidFill>
                      <a:srgbClr val="7030A0"/>
                    </a:solidFill>
                  </a:rPr>
                  <a:t>(single arm)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752" y="3772187"/>
                <a:ext cx="2339752" cy="1044710"/>
              </a:xfrm>
              <a:prstGeom prst="rect">
                <a:avLst/>
              </a:prstGeom>
              <a:blipFill rotWithShape="0">
                <a:blip r:embed="rId4"/>
                <a:stretch>
                  <a:fillRect l="-2604" t="-585" b="-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/>
          <p:cNvSpPr/>
          <p:nvPr/>
        </p:nvSpPr>
        <p:spPr>
          <a:xfrm rot="2416681">
            <a:off x="2282792" y="2312993"/>
            <a:ext cx="432048" cy="1116378"/>
          </a:xfrm>
          <a:prstGeom prst="downArrow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2120" y="3079689"/>
            <a:ext cx="2471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new suspensions of test masses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3563888" y="3212976"/>
            <a:ext cx="432048" cy="660458"/>
          </a:xfrm>
          <a:prstGeom prst="downArrow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00988" y="3829206"/>
            <a:ext cx="216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new mirrors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 rot="19853260">
            <a:off x="5277384" y="2492990"/>
            <a:ext cx="432048" cy="1059239"/>
          </a:xfrm>
          <a:prstGeom prst="downArrow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46112" y="3079688"/>
            <a:ext cx="2168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FFC000"/>
                </a:solidFill>
              </a:rPr>
              <a:t>higher intensity laser beam</a:t>
            </a:r>
          </a:p>
        </p:txBody>
      </p:sp>
    </p:spTree>
    <p:extLst>
      <p:ext uri="{BB962C8B-B14F-4D97-AF65-F5344CB8AC3E}">
        <p14:creationId xmlns:p14="http://schemas.microsoft.com/office/powerpoint/2010/main" val="113834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11520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Advanced LIGO upgrades: suspensions</a:t>
            </a:r>
            <a:endParaRPr lang="en-US" sz="3200" b="1" dirty="0"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5045047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suspension is monolithic with</a:t>
            </a:r>
          </a:p>
          <a:p>
            <a:pPr algn="ctr"/>
            <a:r>
              <a:rPr lang="it-IT" sz="2000" dirty="0" smtClean="0"/>
              <a:t>fused silica mirror:</a:t>
            </a:r>
          </a:p>
          <a:p>
            <a:pPr algn="ctr"/>
            <a:r>
              <a:rPr lang="it-IT" sz="2000" dirty="0" smtClean="0"/>
              <a:t>lower mechanical losses</a:t>
            </a:r>
            <a:endParaRPr lang="it-IT" sz="2000" dirty="0"/>
          </a:p>
          <a:p>
            <a:pPr algn="ctr"/>
            <a:r>
              <a:rPr lang="it-IT" sz="2000" dirty="0" smtClean="0"/>
              <a:t> </a:t>
            </a:r>
            <a:r>
              <a:rPr lang="it-IT" sz="2000" i="1" dirty="0" smtClean="0">
                <a:solidFill>
                  <a:srgbClr val="C00000"/>
                </a:solidFill>
              </a:rPr>
              <a:t>thermal noise reduction</a:t>
            </a:r>
            <a:endParaRPr lang="en-US" sz="1600" i="1" dirty="0">
              <a:solidFill>
                <a:srgbClr val="C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59" y="1270874"/>
            <a:ext cx="4659623" cy="53523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12" y="4886891"/>
            <a:ext cx="1959279" cy="14694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139952" cy="3107399"/>
          </a:xfrm>
          <a:prstGeom prst="rect">
            <a:avLst/>
          </a:prstGeom>
        </p:spPr>
      </p:pic>
      <p:sp>
        <p:nvSpPr>
          <p:cNvPr id="19" name="TextBox 16"/>
          <p:cNvSpPr txBox="1"/>
          <p:nvPr/>
        </p:nvSpPr>
        <p:spPr>
          <a:xfrm>
            <a:off x="5060280" y="1084674"/>
            <a:ext cx="3400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last stage passive suspension</a:t>
            </a:r>
          </a:p>
        </p:txBody>
      </p:sp>
      <p:sp>
        <p:nvSpPr>
          <p:cNvPr id="21" name="TextBox 16"/>
          <p:cNvSpPr txBox="1"/>
          <p:nvPr/>
        </p:nvSpPr>
        <p:spPr>
          <a:xfrm>
            <a:off x="323529" y="1084674"/>
            <a:ext cx="338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first stage </a:t>
            </a:r>
            <a:r>
              <a:rPr lang="it-IT" sz="2000" dirty="0"/>
              <a:t>active </a:t>
            </a:r>
            <a:r>
              <a:rPr lang="it-IT" sz="2000" dirty="0" smtClean="0"/>
              <a:t>suspension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896072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95736" y="852983"/>
            <a:ext cx="4760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 smtClean="0">
                <a:solidFill>
                  <a:srgbClr val="C00000"/>
                </a:solidFill>
              </a:rPr>
              <a:t>seismic </a:t>
            </a:r>
            <a:r>
              <a:rPr lang="it-IT" sz="2000" i="1" dirty="0">
                <a:solidFill>
                  <a:srgbClr val="C00000"/>
                </a:solidFill>
              </a:rPr>
              <a:t>noise </a:t>
            </a:r>
            <a:r>
              <a:rPr lang="it-IT" sz="2000" i="1" dirty="0" smtClean="0">
                <a:solidFill>
                  <a:srgbClr val="C00000"/>
                </a:solidFill>
              </a:rPr>
              <a:t>reduction (&gt;10</a:t>
            </a:r>
            <a:r>
              <a:rPr lang="it-IT" sz="2000" i="1" baseline="30000" dirty="0" smtClean="0">
                <a:solidFill>
                  <a:srgbClr val="C00000"/>
                </a:solidFill>
              </a:rPr>
              <a:t>10</a:t>
            </a:r>
            <a:r>
              <a:rPr lang="it-IT" sz="2000" i="1" dirty="0" smtClean="0">
                <a:solidFill>
                  <a:srgbClr val="C00000"/>
                </a:solidFill>
              </a:rPr>
              <a:t> above 10 Hz)</a:t>
            </a:r>
            <a:endParaRPr lang="en-US" sz="2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48072"/>
          </a:xfrm>
        </p:spPr>
        <p:txBody>
          <a:bodyPr>
            <a:normAutofit/>
          </a:bodyPr>
          <a:lstStyle/>
          <a:p>
            <a:r>
              <a:rPr lang="en-US" sz="3200" b="1" dirty="0"/>
              <a:t>Advanced LIGO </a:t>
            </a:r>
            <a:r>
              <a:rPr lang="en-US" sz="3200" b="1" dirty="0" smtClean="0"/>
              <a:t>upgrades</a:t>
            </a:r>
            <a:endParaRPr lang="en-US" sz="3200" b="1" dirty="0"/>
          </a:p>
        </p:txBody>
      </p:sp>
      <p:cxnSp>
        <p:nvCxnSpPr>
          <p:cNvPr id="14" name="Straight Connector 10"/>
          <p:cNvCxnSpPr/>
          <p:nvPr/>
        </p:nvCxnSpPr>
        <p:spPr>
          <a:xfrm>
            <a:off x="539552" y="620688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AutoShape 2" descr="L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L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H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031" y="836712"/>
            <a:ext cx="6140401" cy="5929934"/>
          </a:xfrm>
          <a:prstGeom prst="rect">
            <a:avLst/>
          </a:prstGeom>
        </p:spPr>
      </p:pic>
      <p:pic>
        <p:nvPicPr>
          <p:cNvPr id="1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3888432" cy="291632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572000" y="594503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rgbClr val="C00000"/>
                </a:solidFill>
              </a:rPr>
              <a:t>Thermal &amp; radiation pressure </a:t>
            </a:r>
          </a:p>
          <a:p>
            <a:pPr algn="ctr"/>
            <a:r>
              <a:rPr lang="it-IT" sz="2000" i="1" dirty="0" smtClean="0">
                <a:solidFill>
                  <a:srgbClr val="C00000"/>
                </a:solidFill>
              </a:rPr>
              <a:t>noise reduction</a:t>
            </a:r>
          </a:p>
          <a:p>
            <a:pPr algn="ctr"/>
            <a:r>
              <a:rPr lang="it-IT" sz="2000" dirty="0" smtClean="0"/>
              <a:t>larger </a:t>
            </a:r>
            <a:r>
              <a:rPr lang="it-IT" sz="2000" dirty="0"/>
              <a:t>mass mirrors, improved </a:t>
            </a:r>
            <a:r>
              <a:rPr lang="it-IT" sz="2000" dirty="0" smtClean="0"/>
              <a:t>coatings</a:t>
            </a:r>
            <a:endParaRPr lang="it-IT" sz="2000" dirty="0"/>
          </a:p>
        </p:txBody>
      </p:sp>
      <p:sp>
        <p:nvSpPr>
          <p:cNvPr id="5" name="Rectangle 4"/>
          <p:cNvSpPr/>
          <p:nvPr/>
        </p:nvSpPr>
        <p:spPr>
          <a:xfrm>
            <a:off x="14697" y="5124663"/>
            <a:ext cx="23286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20 W input </a:t>
            </a:r>
            <a:r>
              <a:rPr lang="it-IT" sz="2000" dirty="0"/>
              <a:t>laser </a:t>
            </a:r>
            <a:r>
              <a:rPr lang="it-IT" sz="2000" dirty="0" smtClean="0"/>
              <a:t>(</a:t>
            </a:r>
            <a:r>
              <a:rPr lang="it-IT" sz="2000" dirty="0"/>
              <a:t>up to </a:t>
            </a:r>
            <a:r>
              <a:rPr lang="it-IT" sz="2000" dirty="0" smtClean="0"/>
              <a:t>200 </a:t>
            </a:r>
            <a:r>
              <a:rPr lang="it-IT" sz="2000" dirty="0"/>
              <a:t>W </a:t>
            </a:r>
            <a:r>
              <a:rPr lang="it-IT" sz="2000" dirty="0" smtClean="0"/>
              <a:t>available), </a:t>
            </a:r>
            <a:r>
              <a:rPr lang="it-IT" sz="2000" dirty="0" smtClean="0">
                <a:sym typeface="Symbol" panose="05050102010706020507" pitchFamily="18" charset="2"/>
              </a:rPr>
              <a:t></a:t>
            </a:r>
            <a:r>
              <a:rPr lang="it-IT" sz="2000" dirty="0" smtClean="0"/>
              <a:t>1 </a:t>
            </a:r>
            <a:r>
              <a:rPr lang="it-IT" sz="2000" dirty="0" smtClean="0"/>
              <a:t>Hz line-width</a:t>
            </a:r>
            <a:endParaRPr lang="it-IT" sz="2000" dirty="0"/>
          </a:p>
        </p:txBody>
      </p:sp>
      <p:sp>
        <p:nvSpPr>
          <p:cNvPr id="4" name="Rectangle 3"/>
          <p:cNvSpPr/>
          <p:nvPr/>
        </p:nvSpPr>
        <p:spPr>
          <a:xfrm>
            <a:off x="4013011" y="6048284"/>
            <a:ext cx="2180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Signal recycling  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299125" y="1844824"/>
            <a:ext cx="23286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4 km optical resonators, optical gain 300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100 kW </a:t>
            </a:r>
            <a:r>
              <a:rPr lang="it-IT" sz="2000" dirty="0" smtClean="0"/>
              <a:t>circulating </a:t>
            </a:r>
            <a:r>
              <a:rPr lang="it-IT" sz="2000" dirty="0" smtClean="0"/>
              <a:t>laser power </a:t>
            </a:r>
            <a:r>
              <a:rPr lang="it-IT" sz="2000" dirty="0" smtClean="0"/>
              <a:t>in O1 (design </a:t>
            </a:r>
            <a:r>
              <a:rPr lang="it-IT" sz="2000" dirty="0" smtClean="0"/>
              <a:t>target is 750 kW)</a:t>
            </a:r>
          </a:p>
        </p:txBody>
      </p:sp>
      <p:sp>
        <p:nvSpPr>
          <p:cNvPr id="21" name="TextBox 16"/>
          <p:cNvSpPr txBox="1"/>
          <p:nvPr/>
        </p:nvSpPr>
        <p:spPr>
          <a:xfrm>
            <a:off x="155575" y="992922"/>
            <a:ext cx="2328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rgbClr val="C00000"/>
                </a:solidFill>
              </a:rPr>
              <a:t>Photon shot</a:t>
            </a:r>
          </a:p>
          <a:p>
            <a:pPr algn="ctr"/>
            <a:r>
              <a:rPr lang="it-IT" sz="2000" i="1" dirty="0" smtClean="0">
                <a:solidFill>
                  <a:srgbClr val="C00000"/>
                </a:solidFill>
              </a:rPr>
              <a:t>noise reduction</a:t>
            </a:r>
          </a:p>
        </p:txBody>
      </p:sp>
      <p:sp>
        <p:nvSpPr>
          <p:cNvPr id="22" name="TextBox 16"/>
          <p:cNvSpPr txBox="1"/>
          <p:nvPr/>
        </p:nvSpPr>
        <p:spPr>
          <a:xfrm>
            <a:off x="6553200" y="4581127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larger beam waist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36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4" descr="LIGOTimeline_R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256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Binary Black Hole coalescences in O1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5576" y="6013428"/>
            <a:ext cx="489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48.6 </a:t>
            </a:r>
            <a:r>
              <a:rPr lang="en-US" b="1" i="1" dirty="0" smtClean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of coincident time </a:t>
            </a:r>
            <a:r>
              <a:rPr lang="en-US" dirty="0" smtClean="0"/>
              <a:t>with science quality data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680048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08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1"/>
          <p:cNvSpPr/>
          <p:nvPr/>
        </p:nvSpPr>
        <p:spPr>
          <a:xfrm>
            <a:off x="544035" y="956563"/>
            <a:ext cx="8231702" cy="24165"/>
          </a:xfrm>
          <a:prstGeom prst="line">
            <a:avLst/>
          </a:prstGeom>
          <a:ln w="18360">
            <a:solidFill>
              <a:srgbClr val="333366"/>
            </a:solidFill>
            <a:round/>
          </a:ln>
        </p:spPr>
      </p:sp>
      <p:sp>
        <p:nvSpPr>
          <p:cNvPr id="13" name="TextShape 6"/>
          <p:cNvSpPr txBox="1"/>
          <p:nvPr/>
        </p:nvSpPr>
        <p:spPr>
          <a:xfrm>
            <a:off x="22858" y="116632"/>
            <a:ext cx="9121141" cy="659201"/>
          </a:xfrm>
          <a:prstGeom prst="rect">
            <a:avLst/>
          </a:prstGeom>
        </p:spPr>
        <p:txBody>
          <a:bodyPr wrap="none" lIns="81638" tIns="40819" rIns="81638" bIns="40819"/>
          <a:lstStyle/>
          <a:p>
            <a:pPr algn="ctr"/>
            <a:r>
              <a:rPr lang="en-US" sz="2903" b="1" i="1" dirty="0" smtClean="0">
                <a:solidFill>
                  <a:srgbClr val="333366"/>
                </a:solidFill>
                <a:latin typeface="Sawasdee"/>
              </a:rPr>
              <a:t>First Shot of GW150914 </a:t>
            </a:r>
            <a:endParaRPr sz="1633" dirty="0"/>
          </a:p>
        </p:txBody>
      </p:sp>
      <p:grpSp>
        <p:nvGrpSpPr>
          <p:cNvPr id="4" name="Group 3"/>
          <p:cNvGrpSpPr/>
          <p:nvPr/>
        </p:nvGrpSpPr>
        <p:grpSpPr>
          <a:xfrm>
            <a:off x="539552" y="1628800"/>
            <a:ext cx="7920880" cy="2469247"/>
            <a:chOff x="539552" y="2214156"/>
            <a:chExt cx="7920880" cy="2469247"/>
          </a:xfrm>
        </p:grpSpPr>
        <p:grpSp>
          <p:nvGrpSpPr>
            <p:cNvPr id="7" name="Gruppo 6"/>
            <p:cNvGrpSpPr/>
            <p:nvPr/>
          </p:nvGrpSpPr>
          <p:grpSpPr>
            <a:xfrm>
              <a:off x="539552" y="2214156"/>
              <a:ext cx="3213206" cy="2443752"/>
              <a:chOff x="834207" y="3645024"/>
              <a:chExt cx="3213206" cy="2443752"/>
            </a:xfrm>
          </p:grpSpPr>
          <p:pic>
            <p:nvPicPr>
              <p:cNvPr id="135" name="Picture 2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4207" y="3794392"/>
                <a:ext cx="3213206" cy="2294384"/>
              </a:xfrm>
              <a:prstGeom prst="rect">
                <a:avLst/>
              </a:prstGeom>
            </p:spPr>
          </p:pic>
          <p:sp>
            <p:nvSpPr>
              <p:cNvPr id="136" name="TextShape 4"/>
              <p:cNvSpPr txBox="1"/>
              <p:nvPr/>
            </p:nvSpPr>
            <p:spPr>
              <a:xfrm>
                <a:off x="1691680" y="3645024"/>
                <a:ext cx="1485014" cy="3226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81638" tIns="40819" rIns="81638" bIns="40819"/>
              <a:lstStyle/>
              <a:p>
                <a:pPr algn="ctr"/>
                <a:r>
                  <a:rPr lang="en-US" sz="1633" dirty="0" smtClean="0">
                    <a:latin typeface="Sawasdee"/>
                  </a:rPr>
                  <a:t>LIGO Hanford</a:t>
                </a:r>
                <a:endParaRPr sz="1633" dirty="0"/>
              </a:p>
            </p:txBody>
          </p:sp>
        </p:grpSp>
        <p:grpSp>
          <p:nvGrpSpPr>
            <p:cNvPr id="8" name="Gruppo 7"/>
            <p:cNvGrpSpPr/>
            <p:nvPr/>
          </p:nvGrpSpPr>
          <p:grpSpPr>
            <a:xfrm>
              <a:off x="5247226" y="2252737"/>
              <a:ext cx="3213206" cy="2430666"/>
              <a:chOff x="5103210" y="3683605"/>
              <a:chExt cx="3213206" cy="2430666"/>
            </a:xfrm>
          </p:grpSpPr>
          <p:pic>
            <p:nvPicPr>
              <p:cNvPr id="134" name="Picture 1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03210" y="3832271"/>
                <a:ext cx="3213206" cy="2282000"/>
              </a:xfrm>
              <a:prstGeom prst="rect">
                <a:avLst/>
              </a:prstGeom>
            </p:spPr>
          </p:pic>
          <p:sp>
            <p:nvSpPr>
              <p:cNvPr id="137" name="TextShape 5"/>
              <p:cNvSpPr txBox="1"/>
              <p:nvPr/>
            </p:nvSpPr>
            <p:spPr>
              <a:xfrm>
                <a:off x="6012160" y="3683605"/>
                <a:ext cx="1553880" cy="3214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81638" tIns="40819" rIns="81638" bIns="40819"/>
              <a:lstStyle/>
              <a:p>
                <a:pPr algn="ctr"/>
                <a:r>
                  <a:rPr lang="en-US" sz="1633" dirty="0" smtClean="0">
                    <a:latin typeface="Sawasdee"/>
                  </a:rPr>
                  <a:t>LIGO Livingston</a:t>
                </a:r>
                <a:endParaRPr sz="1633" dirty="0"/>
              </a:p>
            </p:txBody>
          </p:sp>
        </p:grpSp>
        <p:pic>
          <p:nvPicPr>
            <p:cNvPr id="10" name="Immagin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424" y="3222268"/>
              <a:ext cx="780616" cy="680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sellaDiTesto 1"/>
          <p:cNvSpPr txBox="1"/>
          <p:nvPr/>
        </p:nvSpPr>
        <p:spPr>
          <a:xfrm>
            <a:off x="179512" y="5301208"/>
            <a:ext cx="885381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low-latency </a:t>
            </a:r>
            <a:r>
              <a:rPr lang="en-US" dirty="0" smtClean="0">
                <a:solidFill>
                  <a:srgbClr val="FF0000"/>
                </a:solidFill>
              </a:rPr>
              <a:t>analysis</a:t>
            </a:r>
            <a:r>
              <a:rPr lang="en-US" dirty="0" smtClean="0"/>
              <a:t> </a:t>
            </a:r>
            <a:r>
              <a:rPr lang="en-US" dirty="0"/>
              <a:t>provides </a:t>
            </a:r>
            <a:r>
              <a:rPr lang="en-US" b="1" dirty="0">
                <a:solidFill>
                  <a:srgbClr val="0033CC"/>
                </a:solidFill>
              </a:rPr>
              <a:t>rapid alerts for the LIGO-Virgo follow-up</a:t>
            </a:r>
            <a:r>
              <a:rPr lang="en-US" dirty="0"/>
              <a:t> </a:t>
            </a:r>
            <a:r>
              <a:rPr lang="en-US" dirty="0" smtClean="0"/>
              <a:t>program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offline </a:t>
            </a:r>
            <a:r>
              <a:rPr lang="en-US" dirty="0" smtClean="0">
                <a:solidFill>
                  <a:srgbClr val="FF0000"/>
                </a:solidFill>
              </a:rPr>
              <a:t>analysis</a:t>
            </a:r>
            <a:r>
              <a:rPr lang="en-US" dirty="0" smtClean="0"/>
              <a:t> </a:t>
            </a:r>
            <a:r>
              <a:rPr lang="en-US" dirty="0"/>
              <a:t>is used to </a:t>
            </a:r>
            <a:r>
              <a:rPr lang="en-US" b="1" dirty="0">
                <a:solidFill>
                  <a:srgbClr val="0033CC"/>
                </a:solidFill>
              </a:rPr>
              <a:t>measure the statistical significance </a:t>
            </a:r>
            <a:r>
              <a:rPr lang="en-US" dirty="0"/>
              <a:t>of the candidate events.</a:t>
            </a: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1667071" y="4059890"/>
            <a:ext cx="5832648" cy="953286"/>
          </a:xfrm>
          <a:prstGeom prst="rect">
            <a:avLst/>
          </a:prstGeom>
          <a:solidFill>
            <a:srgbClr val="FFFFCC"/>
          </a:solidFill>
          <a:ln>
            <a:solidFill>
              <a:srgbClr val="00006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</a:rPr>
              <a:t>c</a:t>
            </a:r>
            <a:r>
              <a:rPr lang="en-US" sz="1600" dirty="0" smtClean="0">
                <a:solidFill>
                  <a:schemeClr val="tx2"/>
                </a:solidFill>
              </a:rPr>
              <a:t>oherent </a:t>
            </a:r>
            <a:r>
              <a:rPr lang="en-US" sz="1600" dirty="0" err="1" smtClean="0">
                <a:solidFill>
                  <a:schemeClr val="tx2"/>
                </a:solidFill>
              </a:rPr>
              <a:t>WaveBurst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promptly estimated the event parameters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SNR</a:t>
            </a:r>
            <a:r>
              <a:rPr lang="en-US" sz="1600" dirty="0" smtClean="0">
                <a:solidFill>
                  <a:schemeClr val="tx2"/>
                </a:solidFill>
              </a:rPr>
              <a:t>=</a:t>
            </a:r>
            <a:r>
              <a:rPr lang="en-US" sz="1600" dirty="0" smtClean="0">
                <a:solidFill>
                  <a:srgbClr val="FF0000"/>
                </a:solidFill>
              </a:rPr>
              <a:t>23.5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b="1" dirty="0" smtClean="0">
                <a:solidFill>
                  <a:schemeClr val="tx2"/>
                </a:solidFill>
              </a:rPr>
              <a:t>Chirp Mass</a:t>
            </a:r>
            <a:r>
              <a:rPr lang="en-US" sz="1600" dirty="0" smtClean="0">
                <a:solidFill>
                  <a:schemeClr val="tx2"/>
                </a:solidFill>
              </a:rPr>
              <a:t>=</a:t>
            </a:r>
            <a:r>
              <a:rPr lang="en-US" sz="1600" dirty="0" smtClean="0">
                <a:solidFill>
                  <a:srgbClr val="FF0000"/>
                </a:solidFill>
              </a:rPr>
              <a:t>27.6</a:t>
            </a:r>
            <a:r>
              <a:rPr lang="en-US" sz="1600" b="1" dirty="0"/>
              <a:t> </a:t>
            </a:r>
            <a:r>
              <a:rPr lang="en-US" sz="1600" b="1" dirty="0" err="1" smtClean="0"/>
              <a:t>M</a:t>
            </a:r>
            <a:r>
              <a:rPr lang="en-US" sz="1600" b="1" baseline="-25000" dirty="0" err="1" smtClean="0"/>
              <a:t>ʘ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and reconstructed</a:t>
            </a:r>
            <a:r>
              <a:rPr lang="en-US" sz="1600" dirty="0" smtClean="0">
                <a:solidFill>
                  <a:srgbClr val="FF0000"/>
                </a:solidFill>
              </a:rPr>
              <a:t> GW waveforms </a:t>
            </a:r>
            <a:r>
              <a:rPr lang="en-US" sz="1600" dirty="0" smtClean="0">
                <a:solidFill>
                  <a:schemeClr val="tx1"/>
                </a:solidFill>
              </a:rPr>
              <a:t>&amp;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ky Location </a:t>
            </a:r>
            <a:r>
              <a:rPr lang="en-US" sz="1600" dirty="0" smtClean="0">
                <a:solidFill>
                  <a:schemeClr val="tx1"/>
                </a:solidFill>
              </a:rPr>
              <a:t>of the source</a:t>
            </a:r>
            <a:endParaRPr lang="en-US" sz="105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it-IT" sz="1600" dirty="0"/>
          </a:p>
        </p:txBody>
      </p:sp>
      <p:sp>
        <p:nvSpPr>
          <p:cNvPr id="19" name="TextShape 5"/>
          <p:cNvSpPr txBox="1"/>
          <p:nvPr/>
        </p:nvSpPr>
        <p:spPr>
          <a:xfrm>
            <a:off x="1835696" y="640561"/>
            <a:ext cx="4827375" cy="268159"/>
          </a:xfrm>
          <a:prstGeom prst="rect">
            <a:avLst/>
          </a:prstGeom>
        </p:spPr>
        <p:txBody>
          <a:bodyPr wrap="none" lIns="81638" tIns="40819" rIns="81638" bIns="40819"/>
          <a:lstStyle/>
          <a:p>
            <a:r>
              <a:rPr lang="it-IT" sz="1400" dirty="0" smtClean="0">
                <a:solidFill>
                  <a:srgbClr val="FF0000"/>
                </a:solidFill>
                <a:latin typeface="Sawasdee"/>
                <a:cs typeface="Arial" charset="0"/>
              </a:rPr>
              <a:t>Phys.Rev.Lett. 116, 061102 (2016) ; Phys.Rev</a:t>
            </a:r>
            <a:r>
              <a:rPr lang="it-IT" sz="1400" dirty="0">
                <a:solidFill>
                  <a:srgbClr val="FF0000"/>
                </a:solidFill>
                <a:latin typeface="Sawasdee"/>
                <a:cs typeface="Arial" charset="0"/>
              </a:rPr>
              <a:t>. D93, 042004 (2016</a:t>
            </a:r>
            <a:r>
              <a:rPr lang="it-IT" sz="1400" dirty="0" smtClean="0">
                <a:solidFill>
                  <a:srgbClr val="FF0000"/>
                </a:solidFill>
                <a:latin typeface="Sawasdee"/>
                <a:cs typeface="Arial" charset="0"/>
              </a:rPr>
              <a:t>)</a:t>
            </a:r>
            <a:endParaRPr sz="1400" dirty="0"/>
          </a:p>
        </p:txBody>
      </p:sp>
      <p:sp>
        <p:nvSpPr>
          <p:cNvPr id="17" name="TextShape 3"/>
          <p:cNvSpPr txBox="1"/>
          <p:nvPr/>
        </p:nvSpPr>
        <p:spPr>
          <a:xfrm>
            <a:off x="464372" y="1082067"/>
            <a:ext cx="8568951" cy="585009"/>
          </a:xfrm>
          <a:prstGeom prst="rect">
            <a:avLst/>
          </a:prstGeom>
          <a:solidFill>
            <a:srgbClr val="FFFFCC"/>
          </a:solidFill>
          <a:ln>
            <a:solidFill>
              <a:srgbClr val="000066"/>
            </a:solidFill>
          </a:ln>
        </p:spPr>
        <p:txBody>
          <a:bodyPr wrap="square" lIns="81638" tIns="40819" rIns="81638" bIns="40819">
            <a:spAutoFit/>
          </a:bodyPr>
          <a:lstStyle/>
          <a:p>
            <a:pPr algn="ctr">
              <a:buSzPct val="85000"/>
            </a:pPr>
            <a:r>
              <a:rPr lang="en-US" sz="1633" dirty="0" smtClean="0">
                <a:solidFill>
                  <a:srgbClr val="FF0000"/>
                </a:solidFill>
                <a:latin typeface="Sawasdee"/>
              </a:rPr>
              <a:t>detected </a:t>
            </a:r>
            <a:r>
              <a:rPr lang="en-US" sz="1633" dirty="0">
                <a:solidFill>
                  <a:srgbClr val="FF0000"/>
                </a:solidFill>
                <a:latin typeface="Sawasdee"/>
              </a:rPr>
              <a:t>within 3 minutes by </a:t>
            </a:r>
            <a:r>
              <a:rPr lang="en-US" sz="1633" dirty="0" smtClean="0">
                <a:solidFill>
                  <a:srgbClr val="FF0000"/>
                </a:solidFill>
                <a:latin typeface="Sawasdee"/>
              </a:rPr>
              <a:t>the online search algorithm for generic gravitational wave transients </a:t>
            </a:r>
            <a:r>
              <a:rPr lang="en-US" sz="1633" dirty="0" smtClean="0">
                <a:solidFill>
                  <a:srgbClr val="0070C0"/>
                </a:solidFill>
                <a:latin typeface="Sawasdee"/>
              </a:rPr>
              <a:t>coherent </a:t>
            </a:r>
            <a:r>
              <a:rPr lang="en-US" sz="1633" dirty="0" err="1" smtClean="0">
                <a:solidFill>
                  <a:srgbClr val="0070C0"/>
                </a:solidFill>
                <a:latin typeface="Sawasdee"/>
              </a:rPr>
              <a:t>WaveBurst</a:t>
            </a:r>
            <a:endParaRPr lang="en-US" sz="1000" dirty="0" smtClean="0">
              <a:latin typeface="Sawasdee"/>
            </a:endParaRPr>
          </a:p>
        </p:txBody>
      </p:sp>
    </p:spTree>
    <p:extLst>
      <p:ext uri="{BB962C8B-B14F-4D97-AF65-F5344CB8AC3E}">
        <p14:creationId xmlns:p14="http://schemas.microsoft.com/office/powerpoint/2010/main" val="37498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it-IT" sz="3200" b="1" dirty="0" err="1" smtClean="0"/>
              <a:t>confidence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level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80294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</a:rPr>
              <a:t>ruled out environmental influences and non-Gaussian instrument noise </a:t>
            </a:r>
            <a:r>
              <a:rPr lang="en-US" sz="2000" dirty="0"/>
              <a:t>at either LIGO detector </a:t>
            </a:r>
            <a:r>
              <a:rPr lang="en-US" sz="2000" dirty="0" smtClean="0"/>
              <a:t>for </a:t>
            </a:r>
            <a:r>
              <a:rPr lang="en-US" sz="2000" dirty="0" smtClean="0"/>
              <a:t>GW150914		  </a:t>
            </a:r>
            <a:r>
              <a:rPr lang="en-US" sz="2000" i="1" dirty="0" smtClean="0"/>
              <a:t>CQG</a:t>
            </a:r>
            <a:r>
              <a:rPr lang="en-US" sz="2000" dirty="0" smtClean="0"/>
              <a:t> </a:t>
            </a:r>
            <a:r>
              <a:rPr lang="en-US" sz="2000" b="1" dirty="0"/>
              <a:t>33</a:t>
            </a:r>
            <a:r>
              <a:rPr lang="en-US" sz="2000" dirty="0"/>
              <a:t>, 134001 (2016</a:t>
            </a:r>
            <a:r>
              <a:rPr lang="en-US" sz="2000" dirty="0" smtClean="0"/>
              <a:t>)</a:t>
            </a:r>
            <a:endParaRPr lang="en-US" sz="2000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948770"/>
            <a:ext cx="820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70C0"/>
                </a:solidFill>
              </a:rPr>
              <a:t>two independent data analysis methods </a:t>
            </a:r>
            <a:r>
              <a:rPr lang="en-US" sz="2000" dirty="0" smtClean="0"/>
              <a:t>used to estimate the confidence:</a:t>
            </a:r>
            <a:endParaRPr lang="en-US" sz="2000" dirty="0">
              <a:effectLst/>
            </a:endParaRPr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57200" y="4670636"/>
            <a:ext cx="8291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Estimated </a:t>
            </a:r>
            <a:r>
              <a:rPr lang="it-IT" sz="2400" b="1" dirty="0" smtClean="0">
                <a:solidFill>
                  <a:srgbClr val="0070C0"/>
                </a:solidFill>
              </a:rPr>
              <a:t>False Alarm Rate </a:t>
            </a:r>
            <a:r>
              <a:rPr lang="it-IT" sz="2400" dirty="0" smtClean="0"/>
              <a:t>of GW150914: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70C0"/>
                </a:solidFill>
              </a:rPr>
              <a:t>&lt; 1 / 22500 </a:t>
            </a:r>
            <a:r>
              <a:rPr lang="it-IT" sz="2400" b="1" dirty="0">
                <a:solidFill>
                  <a:srgbClr val="0070C0"/>
                </a:solidFill>
              </a:rPr>
              <a:t>years </a:t>
            </a:r>
            <a:r>
              <a:rPr lang="it-IT" sz="2400" dirty="0"/>
              <a:t>in wider </a:t>
            </a:r>
            <a:r>
              <a:rPr lang="it-IT" sz="2400" dirty="0" smtClean="0"/>
              <a:t>context of </a:t>
            </a:r>
            <a:r>
              <a:rPr lang="it-IT" sz="2400" dirty="0"/>
              <a:t>g</a:t>
            </a:r>
            <a:r>
              <a:rPr lang="it-IT" sz="2400" dirty="0" smtClean="0"/>
              <a:t>eneric </a:t>
            </a:r>
            <a:r>
              <a:rPr lang="it-IT" sz="2400" dirty="0"/>
              <a:t>transient </a:t>
            </a:r>
            <a:r>
              <a:rPr lang="it-IT" sz="2400" dirty="0" smtClean="0"/>
              <a:t>signals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70C0"/>
                </a:solidFill>
              </a:rPr>
              <a:t>&lt; 1 </a:t>
            </a:r>
            <a:r>
              <a:rPr lang="it-IT" sz="2400" b="1" dirty="0">
                <a:solidFill>
                  <a:srgbClr val="0070C0"/>
                </a:solidFill>
              </a:rPr>
              <a:t>/ 203000 </a:t>
            </a:r>
            <a:r>
              <a:rPr lang="it-IT" sz="2400" b="1" dirty="0" smtClean="0">
                <a:solidFill>
                  <a:srgbClr val="0070C0"/>
                </a:solidFill>
              </a:rPr>
              <a:t>years </a:t>
            </a:r>
            <a:r>
              <a:rPr lang="it-IT" sz="2400" dirty="0" smtClean="0">
                <a:solidFill>
                  <a:prstClr val="black"/>
                </a:solidFill>
              </a:rPr>
              <a:t>within compact binary coalescence signals</a:t>
            </a:r>
            <a:endParaRPr lang="it-IT" sz="28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680048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3357" y="2453585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70C0"/>
                </a:solidFill>
              </a:rPr>
              <a:t>Search for GW transients of general waveforms</a:t>
            </a:r>
            <a:r>
              <a:rPr lang="en-US" sz="2000" dirty="0" smtClean="0">
                <a:solidFill>
                  <a:prstClr val="black"/>
                </a:solidFill>
              </a:rPr>
              <a:t>, 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coherent responses in distant detectors using minimal assumptions,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the more general discovery tools</a:t>
            </a:r>
          </a:p>
          <a:p>
            <a:pPr lvl="2"/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70C0"/>
                </a:solidFill>
              </a:rPr>
              <a:t>Search for GW transients from compact binary coalescences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matched filtering methods 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7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Binary Black Hole coalescences in O1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" y="974943"/>
            <a:ext cx="7923061" cy="38897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33718" y="1207354"/>
            <a:ext cx="1546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SNR</a:t>
            </a:r>
            <a:r>
              <a:rPr lang="en-US" i="1" dirty="0" smtClean="0">
                <a:sym typeface="Symbol" panose="05050102010706020507" pitchFamily="18" charset="2"/>
              </a:rPr>
              <a:t> 24</a:t>
            </a:r>
          </a:p>
          <a:p>
            <a:r>
              <a:rPr lang="en-US" i="1" dirty="0" smtClean="0">
                <a:sym typeface="Symbol" panose="05050102010706020507" pitchFamily="18" charset="2"/>
              </a:rPr>
              <a:t>FAR &lt; 10</a:t>
            </a:r>
            <a:r>
              <a:rPr lang="en-US" i="1" baseline="30000" dirty="0" smtClean="0">
                <a:sym typeface="Symbol" panose="05050102010706020507" pitchFamily="18" charset="2"/>
              </a:rPr>
              <a:t>-5</a:t>
            </a:r>
            <a:r>
              <a:rPr lang="en-US" i="1" dirty="0" smtClean="0">
                <a:sym typeface="Symbol" panose="05050102010706020507" pitchFamily="18" charset="2"/>
              </a:rPr>
              <a:t> / </a:t>
            </a:r>
            <a:r>
              <a:rPr lang="en-US" i="1" dirty="0" err="1" smtClean="0">
                <a:sym typeface="Symbol" panose="05050102010706020507" pitchFamily="18" charset="2"/>
              </a:rPr>
              <a:t>yr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31465" y="3457025"/>
            <a:ext cx="1546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SNR</a:t>
            </a:r>
            <a:r>
              <a:rPr lang="en-US" i="1" dirty="0" smtClean="0">
                <a:sym typeface="Symbol" panose="05050102010706020507" pitchFamily="18" charset="2"/>
              </a:rPr>
              <a:t> 13</a:t>
            </a:r>
          </a:p>
          <a:p>
            <a:r>
              <a:rPr lang="en-US" i="1" dirty="0" smtClean="0">
                <a:sym typeface="Symbol" panose="05050102010706020507" pitchFamily="18" charset="2"/>
              </a:rPr>
              <a:t>FAR </a:t>
            </a:r>
            <a:r>
              <a:rPr lang="en-US" i="1" dirty="0">
                <a:sym typeface="Symbol" panose="05050102010706020507" pitchFamily="18" charset="2"/>
              </a:rPr>
              <a:t>&lt; </a:t>
            </a:r>
            <a:r>
              <a:rPr lang="en-US" i="1" dirty="0" smtClean="0">
                <a:sym typeface="Symbol" panose="05050102010706020507" pitchFamily="18" charset="2"/>
              </a:rPr>
              <a:t>10</a:t>
            </a:r>
            <a:r>
              <a:rPr lang="en-US" i="1" baseline="30000" dirty="0" smtClean="0">
                <a:sym typeface="Symbol" panose="05050102010706020507" pitchFamily="18" charset="2"/>
              </a:rPr>
              <a:t>-5</a:t>
            </a:r>
            <a:r>
              <a:rPr lang="en-US" i="1" dirty="0" smtClean="0">
                <a:sym typeface="Symbol" panose="05050102010706020507" pitchFamily="18" charset="2"/>
              </a:rPr>
              <a:t> / </a:t>
            </a:r>
            <a:r>
              <a:rPr lang="en-US" i="1" dirty="0" err="1" smtClean="0">
                <a:sym typeface="Symbol" panose="05050102010706020507" pitchFamily="18" charset="2"/>
              </a:rPr>
              <a:t>yr</a:t>
            </a:r>
            <a:r>
              <a:rPr lang="en-US" i="1" dirty="0" smtClean="0"/>
              <a:t> </a:t>
            </a:r>
            <a:endParaRPr lang="en-US" i="1" dirty="0"/>
          </a:p>
          <a:p>
            <a:r>
              <a:rPr lang="en-US" i="1" dirty="0" smtClean="0">
                <a:sym typeface="Symbol" panose="05050102010706020507" pitchFamily="18" charset="2"/>
              </a:rPr>
              <a:t> 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01195" y="2341020"/>
            <a:ext cx="1421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SNR</a:t>
            </a:r>
            <a:r>
              <a:rPr lang="en-US" i="1" dirty="0" smtClean="0">
                <a:sym typeface="Symbol" panose="05050102010706020507" pitchFamily="18" charset="2"/>
              </a:rPr>
              <a:t> 10</a:t>
            </a:r>
          </a:p>
          <a:p>
            <a:r>
              <a:rPr lang="en-US" i="1" dirty="0" smtClean="0">
                <a:sym typeface="Symbol" panose="05050102010706020507" pitchFamily="18" charset="2"/>
              </a:rPr>
              <a:t>FAR </a:t>
            </a:r>
            <a:r>
              <a:rPr lang="en-US" i="1" dirty="0" smtClean="0">
                <a:sym typeface="Symbol" panose="05050102010706020507" pitchFamily="18" charset="2"/>
              </a:rPr>
              <a:t> </a:t>
            </a:r>
            <a:r>
              <a:rPr lang="en-US" i="1" dirty="0" smtClean="0">
                <a:sym typeface="Symbol" panose="05050102010706020507" pitchFamily="18" charset="2"/>
              </a:rPr>
              <a:t>1/3 </a:t>
            </a:r>
            <a:r>
              <a:rPr lang="en-US" i="1" dirty="0" err="1" smtClean="0">
                <a:sym typeface="Symbol" panose="05050102010706020507" pitchFamily="18" charset="2"/>
              </a:rPr>
              <a:t>yr</a:t>
            </a:r>
            <a:r>
              <a:rPr lang="en-US" i="1" dirty="0" smtClean="0">
                <a:sym typeface="Symbol" panose="05050102010706020507" pitchFamily="18" charset="2"/>
              </a:rPr>
              <a:t> </a:t>
            </a:r>
            <a:r>
              <a:rPr lang="en-US" i="1" dirty="0" smtClean="0"/>
              <a:t> 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3528" y="5162588"/>
                <a:ext cx="3268202" cy="8958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𝑆𝑁𝑅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ra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162588"/>
                <a:ext cx="3268202" cy="89582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139952" y="4653136"/>
            <a:ext cx="4624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inspiral</a:t>
            </a:r>
            <a:r>
              <a:rPr lang="en-US" dirty="0" smtClean="0">
                <a:solidFill>
                  <a:srgbClr val="FF0000"/>
                </a:solidFill>
              </a:rPr>
              <a:t> – merger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– </a:t>
            </a:r>
            <a:r>
              <a:rPr lang="en-US" dirty="0" err="1" smtClean="0">
                <a:solidFill>
                  <a:srgbClr val="FF0000"/>
                </a:solidFill>
              </a:rPr>
              <a:t>ringdown</a:t>
            </a:r>
            <a:r>
              <a:rPr lang="en-US" dirty="0" smtClean="0">
                <a:solidFill>
                  <a:srgbClr val="FF0000"/>
                </a:solidFill>
              </a:rPr>
              <a:t> phases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Black Holes are the simplest compact GR objects</a:t>
            </a:r>
          </a:p>
          <a:p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 Unprecedented study of 2 body motion in strong field &amp; highly relativistic regime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184104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Mass distribution of Black Holes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4" name="Immagine 3" descr="Black Hole Mass Chart 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35" y="999769"/>
            <a:ext cx="6638341" cy="531067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824064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luminosity distance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71" y="3212976"/>
            <a:ext cx="4695193" cy="30495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23528" y="1052736"/>
                <a:ext cx="8712968" cy="2326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7030A0"/>
                    </a:solidFill>
                  </a:rPr>
                  <a:t>Gravitational Wave amplitude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2000" b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skw"/>
                        <m:ctrlP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den>
                    </m:f>
                  </m:oMath>
                </a14:m>
                <a:endParaRPr lang="en-US" sz="2000" b="1" dirty="0" smtClean="0"/>
              </a:p>
              <a:p>
                <a:r>
                  <a:rPr lang="en-US" sz="2000" dirty="0" smtClean="0"/>
                  <a:t>BBH </a:t>
                </a:r>
                <a:r>
                  <a:rPr lang="en-US" sz="2000" dirty="0" err="1" smtClean="0"/>
                  <a:t>inspiral</a:t>
                </a:r>
                <a:r>
                  <a:rPr lang="en-US" sz="2000" dirty="0" smtClean="0"/>
                  <a:t> is a well </a:t>
                </a:r>
                <a:r>
                  <a:rPr lang="en-US" sz="2000" dirty="0" smtClean="0"/>
                  <a:t>modeled </a:t>
                </a:r>
                <a:r>
                  <a:rPr lang="en-US" sz="2000" dirty="0" smtClean="0"/>
                  <a:t>“standard candle” </a:t>
                </a:r>
                <a:r>
                  <a:rPr lang="en-US" sz="2000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0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:r>
                  <a:rPr lang="en-US" sz="2000" dirty="0" smtClean="0"/>
                  <a:t>…but: </a:t>
                </a:r>
                <a:r>
                  <a:rPr lang="en-US" sz="2000" dirty="0" smtClean="0">
                    <a:solidFill>
                      <a:srgbClr val="7030A0"/>
                    </a:solidFill>
                  </a:rPr>
                  <a:t>twin LIGOs are almost anti-aligned and sense primarily one polarization </a:t>
                </a:r>
                <a:endParaRPr lang="en-US" sz="2000" dirty="0" smtClean="0">
                  <a:solidFill>
                    <a:srgbClr val="7030A0"/>
                  </a:solidFill>
                </a:endParaRPr>
              </a:p>
              <a:p>
                <a:r>
                  <a:rPr lang="en-US" sz="2000" dirty="0" smtClean="0">
                    <a:solidFill>
                      <a:srgbClr val="7030A0"/>
                    </a:solidFill>
                    <a:sym typeface="Symbol" panose="05050102010706020507" pitchFamily="18" charset="2"/>
                  </a:rPr>
                  <a:t> degeneracy </a:t>
                </a:r>
                <a:r>
                  <a:rPr lang="en-US" sz="2000" dirty="0" smtClean="0">
                    <a:solidFill>
                      <a:srgbClr val="7030A0"/>
                    </a:solidFill>
                    <a:sym typeface="Symbol" panose="05050102010706020507" pitchFamily="18" charset="2"/>
                  </a:rPr>
                  <a:t>of reconstructed </a:t>
                </a:r>
                <a:r>
                  <a:rPr lang="en-US" sz="2000" dirty="0" smtClean="0">
                    <a:solidFill>
                      <a:srgbClr val="7030A0"/>
                    </a:solidFill>
                    <a:sym typeface="Symbol" panose="05050102010706020507" pitchFamily="18" charset="2"/>
                  </a:rPr>
                  <a:t>amplitude </a:t>
                </a:r>
                <a:r>
                  <a:rPr lang="en-US" sz="2000" dirty="0" smtClean="0">
                    <a:solidFill>
                      <a:srgbClr val="7030A0"/>
                    </a:solidFill>
                    <a:sym typeface="Symbol" panose="05050102010706020507" pitchFamily="18" charset="2"/>
                  </a:rPr>
                  <a:t>with </a:t>
                </a:r>
                <a:r>
                  <a:rPr lang="en-US" sz="2000" dirty="0" smtClean="0">
                    <a:solidFill>
                      <a:srgbClr val="7030A0"/>
                    </a:solidFill>
                    <a:sym typeface="Symbol" panose="05050102010706020507" pitchFamily="18" charset="2"/>
                  </a:rPr>
                  <a:t>inclination angle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000" dirty="0" smtClean="0">
                  <a:solidFill>
                    <a:srgbClr val="7030A0"/>
                  </a:solidFill>
                </a:endParaRPr>
              </a:p>
              <a:p>
                <a:endParaRPr lang="en-US" sz="2000" dirty="0" smtClean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052736"/>
                <a:ext cx="8712968" cy="2326021"/>
              </a:xfrm>
              <a:prstGeom prst="rect">
                <a:avLst/>
              </a:prstGeom>
              <a:blipFill rotWithShape="0">
                <a:blip r:embed="rId4"/>
                <a:stretch>
                  <a:fillRect l="-700" t="-20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949957" y="4149080"/>
                <a:ext cx="2736304" cy="1776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No redshift measurement is possible by GWs alone: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𝑒𝑎𝑟𝑡h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𝑠𝑜𝑢𝑟𝑐𝑒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is mimicked by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𝑒𝑎𝑟𝑡h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𝑠𝑜𝑢𝑟𝑐𝑒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957" y="4149080"/>
                <a:ext cx="2736304" cy="1776064"/>
              </a:xfrm>
              <a:prstGeom prst="rect">
                <a:avLst/>
              </a:prstGeom>
              <a:blipFill rotWithShape="0">
                <a:blip r:embed="rId5"/>
                <a:stretch>
                  <a:fillRect l="-1782" t="-2062" b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896072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627" y="7104"/>
            <a:ext cx="66787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Published </a:t>
            </a:r>
            <a:r>
              <a:rPr lang="it-IT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Discoveries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www.ligo.caltech.edu/page/detection-companion-papers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57200" y="836712"/>
            <a:ext cx="8229600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Detection of propagating Gravitational Waves</a:t>
            </a:r>
            <a:endParaRPr lang="it-IT" sz="2400" b="1" dirty="0">
              <a:solidFill>
                <a:srgbClr val="002060"/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Direct observation of </a:t>
            </a:r>
            <a:r>
              <a:rPr lang="it-IT" sz="2400" b="1" dirty="0">
                <a:solidFill>
                  <a:srgbClr val="002060"/>
                </a:solidFill>
              </a:rPr>
              <a:t>a </a:t>
            </a:r>
            <a:r>
              <a:rPr lang="it-IT" sz="2400" b="1" dirty="0" smtClean="0">
                <a:solidFill>
                  <a:srgbClr val="002060"/>
                </a:solidFill>
              </a:rPr>
              <a:t>stellar-mass Black Hole binaries </a:t>
            </a:r>
          </a:p>
          <a:p>
            <a:pPr algn="r">
              <a:spcAft>
                <a:spcPts val="600"/>
              </a:spcAft>
            </a:pPr>
            <a:r>
              <a:rPr lang="it-IT" sz="2400" b="1" dirty="0" smtClean="0">
                <a:solidFill>
                  <a:srgbClr val="002060"/>
                </a:solidFill>
              </a:rPr>
              <a:t>→ merger</a:t>
            </a:r>
            <a:endParaRPr lang="it-IT" sz="2000" i="1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  The most luminous astrophysical event detected</a:t>
            </a:r>
          </a:p>
          <a:p>
            <a:pPr algn="ctr">
              <a:spcAft>
                <a:spcPts val="600"/>
              </a:spcAft>
            </a:pPr>
            <a:r>
              <a:rPr lang="it-IT" sz="2400" b="1" i="1" dirty="0" smtClean="0">
                <a:solidFill>
                  <a:srgbClr val="FF0000"/>
                </a:solidFill>
              </a:rPr>
              <a:t>plus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000" b="1" i="1" dirty="0" smtClean="0">
                <a:solidFill>
                  <a:prstClr val="black"/>
                </a:solidFill>
              </a:rPr>
              <a:t>test </a:t>
            </a:r>
            <a:r>
              <a:rPr lang="it-IT" sz="2000" b="1" i="1" dirty="0">
                <a:solidFill>
                  <a:prstClr val="black"/>
                </a:solidFill>
              </a:rPr>
              <a:t>of General Relativity in strong field &amp; highly relativistic </a:t>
            </a:r>
            <a:r>
              <a:rPr lang="it-IT" sz="2000" b="1" i="1" dirty="0" smtClean="0">
                <a:solidFill>
                  <a:prstClr val="black"/>
                </a:solidFill>
              </a:rPr>
              <a:t>regime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000" b="1" i="1" dirty="0" smtClean="0">
                <a:solidFill>
                  <a:prstClr val="black"/>
                </a:solidFill>
              </a:rPr>
              <a:t>...</a:t>
            </a:r>
            <a:endParaRPr lang="it-IT" sz="2000" b="1" i="1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it-IT" sz="2800" b="1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824064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CasellaDiTesto 4"/>
          <p:cNvSpPr txBox="1"/>
          <p:nvPr/>
        </p:nvSpPr>
        <p:spPr>
          <a:xfrm>
            <a:off x="216969" y="4797152"/>
            <a:ext cx="871005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smtClean="0"/>
              <a:t>more on Fundamental Physics and Astrophysics with LIGO-Virgo</a:t>
            </a:r>
          </a:p>
          <a:p>
            <a:pPr lvl="1">
              <a:spcAft>
                <a:spcPts val="600"/>
              </a:spcAft>
            </a:pPr>
            <a:r>
              <a:rPr lang="it-IT" sz="2400" b="1" i="1" dirty="0" smtClean="0"/>
              <a:t>→ following talk by Andrzej </a:t>
            </a:r>
            <a:r>
              <a:rPr lang="it-IT" sz="2400" b="1" i="1" dirty="0" smtClean="0"/>
              <a:t>Krolak </a:t>
            </a:r>
            <a:r>
              <a:rPr lang="it-IT" sz="2400" b="1" i="1" dirty="0" smtClean="0"/>
              <a:t>this </a:t>
            </a:r>
            <a:r>
              <a:rPr lang="it-IT" sz="2400" b="1" i="1" dirty="0" smtClean="0"/>
              <a:t>morning</a:t>
            </a:r>
            <a:endParaRPr lang="it-IT" sz="2400" b="1" i="1" dirty="0" smtClean="0"/>
          </a:p>
          <a:p>
            <a:pPr algn="ctr">
              <a:spcAft>
                <a:spcPts val="600"/>
              </a:spcAft>
            </a:pPr>
            <a:r>
              <a:rPr lang="it-IT" sz="2400" i="1" dirty="0" smtClean="0">
                <a:solidFill>
                  <a:srgbClr val="7030A0"/>
                </a:solidFill>
              </a:rPr>
              <a:t>LIGO-Virgo Collaborations opened a new perception of space-time</a:t>
            </a:r>
            <a:endParaRPr lang="it-IT" sz="2400" i="1" dirty="0" smtClean="0">
              <a:solidFill>
                <a:srgbClr val="7030A0"/>
              </a:solidFill>
              <a:sym typeface="Symbol" panose="05050102010706020507" pitchFamily="18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7504" y="4102763"/>
            <a:ext cx="8928992" cy="656710"/>
            <a:chOff x="827584" y="2852936"/>
            <a:chExt cx="7488832" cy="720080"/>
          </a:xfrm>
        </p:grpSpPr>
        <p:sp>
          <p:nvSpPr>
            <p:cNvPr id="9" name="TextBox 8"/>
            <p:cNvSpPr txBox="1"/>
            <p:nvPr/>
          </p:nvSpPr>
          <p:spPr>
            <a:xfrm>
              <a:off x="1232629" y="2852936"/>
              <a:ext cx="6678742" cy="641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Dawn </a:t>
              </a:r>
              <a:r>
                <a:rPr lang="it-IT" sz="3200" b="1" dirty="0" smtClean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of novel Explorations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Connector 15"/>
            <p:cNvCxnSpPr/>
            <p:nvPr/>
          </p:nvCxnSpPr>
          <p:spPr>
            <a:xfrm>
              <a:off x="827584" y="3573016"/>
              <a:ext cx="7488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118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59632" y="11663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Benefits of a 3 detectors network</a:t>
            </a:r>
            <a:endParaRPr lang="en-US" sz="3200" dirty="0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7161" y="2133056"/>
            <a:ext cx="7889679" cy="4320280"/>
            <a:chOff x="627161" y="1907540"/>
            <a:chExt cx="7889679" cy="4320280"/>
          </a:xfrm>
        </p:grpSpPr>
        <p:sp>
          <p:nvSpPr>
            <p:cNvPr id="10" name="TextBox 9"/>
            <p:cNvSpPr txBox="1"/>
            <p:nvPr/>
          </p:nvSpPr>
          <p:spPr>
            <a:xfrm>
              <a:off x="3095836" y="1907540"/>
              <a:ext cx="2952328" cy="36933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>
                  <a:solidFill>
                    <a:prstClr val="black"/>
                  </a:solidFill>
                </a:rPr>
                <a:t>LIGO </a:t>
              </a:r>
              <a:r>
                <a:rPr lang="it-IT" dirty="0" smtClean="0">
                  <a:solidFill>
                    <a:prstClr val="black"/>
                  </a:solidFill>
                </a:rPr>
                <a:t>H1 + LIGO </a:t>
              </a:r>
              <a:r>
                <a:rPr lang="it-IT" dirty="0" smtClean="0">
                  <a:solidFill>
                    <a:prstClr val="black"/>
                  </a:solidFill>
                </a:rPr>
                <a:t>L1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627161" y="2339588"/>
              <a:ext cx="7889679" cy="3888232"/>
              <a:chOff x="899592" y="2339588"/>
              <a:chExt cx="7889679" cy="388823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8104" y="4355811"/>
                <a:ext cx="3281166" cy="18000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92" y="4427820"/>
                <a:ext cx="3281167" cy="1800000"/>
              </a:xfrm>
              <a:prstGeom prst="rect">
                <a:avLst/>
              </a:prstGeom>
            </p:spPr>
          </p:pic>
          <p:pic>
            <p:nvPicPr>
              <p:cNvPr id="6" name="Picture 5" descr="H1L1_Fc_Norm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508104" y="2339588"/>
                <a:ext cx="3281167" cy="1800000"/>
              </a:xfrm>
              <a:prstGeom prst="rect">
                <a:avLst/>
              </a:prstGeom>
            </p:spPr>
          </p:pic>
          <p:pic>
            <p:nvPicPr>
              <p:cNvPr id="7" name="Picture 6" descr="H1L1_Fp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99592" y="2339588"/>
                <a:ext cx="3281165" cy="18000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92320" y="4063033"/>
              <a:ext cx="2952328" cy="36933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>
                  <a:solidFill>
                    <a:prstClr val="black"/>
                  </a:solidFill>
                </a:rPr>
                <a:t>LIGO </a:t>
              </a:r>
              <a:r>
                <a:rPr lang="it-IT" dirty="0" smtClean="0">
                  <a:solidFill>
                    <a:prstClr val="black"/>
                  </a:solidFill>
                </a:rPr>
                <a:t>H1 + LIGO L1 </a:t>
              </a:r>
              <a:r>
                <a:rPr lang="it-IT" b="1" dirty="0" smtClean="0">
                  <a:solidFill>
                    <a:prstClr val="black"/>
                  </a:solidFill>
                </a:rPr>
                <a:t>+ </a:t>
              </a:r>
              <a:r>
                <a:rPr lang="it-IT" b="1" dirty="0" smtClean="0">
                  <a:solidFill>
                    <a:prstClr val="black"/>
                  </a:solidFill>
                </a:rPr>
                <a:t>Virgo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5536" y="89942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dirty="0" smtClean="0">
                <a:solidFill>
                  <a:srgbClr val="0070C0"/>
                </a:solidFill>
              </a:rPr>
              <a:t>Detection </a:t>
            </a:r>
            <a:r>
              <a:rPr lang="it-IT" sz="2000" b="1" dirty="0" smtClean="0">
                <a:solidFill>
                  <a:srgbClr val="0070C0"/>
                </a:solidFill>
              </a:rPr>
              <a:t>confidence</a:t>
            </a:r>
            <a:r>
              <a:rPr lang="it-IT" sz="2000" dirty="0" smtClean="0">
                <a:solidFill>
                  <a:prstClr val="black"/>
                </a:solidFill>
              </a:rPr>
              <a:t>: </a:t>
            </a:r>
            <a:r>
              <a:rPr lang="it-IT" sz="2000" dirty="0" smtClean="0">
                <a:solidFill>
                  <a:prstClr val="black"/>
                </a:solidFill>
              </a:rPr>
              <a:t>lower background and higher </a:t>
            </a:r>
            <a:r>
              <a:rPr lang="it-IT" sz="2000" dirty="0" smtClean="0">
                <a:solidFill>
                  <a:prstClr val="black"/>
                </a:solidFill>
              </a:rPr>
              <a:t>Signal-to-Noise Ratio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1660738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dirty="0" smtClean="0">
                <a:solidFill>
                  <a:srgbClr val="0070C0"/>
                </a:solidFill>
              </a:rPr>
              <a:t>coverage </a:t>
            </a:r>
            <a:r>
              <a:rPr lang="it-IT" sz="2000" b="1" dirty="0" smtClean="0">
                <a:solidFill>
                  <a:srgbClr val="0070C0"/>
                </a:solidFill>
              </a:rPr>
              <a:t>of sky and GW polarizations</a:t>
            </a:r>
            <a:r>
              <a:rPr lang="it-IT" sz="2000" dirty="0" smtClean="0">
                <a:solidFill>
                  <a:prstClr val="black"/>
                </a:solidFill>
              </a:rPr>
              <a:t>: better waveform reconstruction 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91" y="4175712"/>
            <a:ext cx="438904" cy="360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36" y="4139586"/>
            <a:ext cx="438905" cy="360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91" y="2025794"/>
            <a:ext cx="438904" cy="36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36" y="1989668"/>
            <a:ext cx="438905" cy="360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38136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95536" y="1300698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prstClr val="black"/>
                </a:solidFill>
              </a:rPr>
              <a:t>Increased </a:t>
            </a:r>
            <a:r>
              <a:rPr lang="it-IT" sz="2000" b="1" dirty="0" smtClean="0">
                <a:solidFill>
                  <a:srgbClr val="0070C0"/>
                </a:solidFill>
              </a:rPr>
              <a:t>time </a:t>
            </a:r>
            <a:r>
              <a:rPr lang="it-IT" sz="2000" b="1" dirty="0" smtClean="0">
                <a:solidFill>
                  <a:srgbClr val="0070C0"/>
                </a:solidFill>
              </a:rPr>
              <a:t>coverage of the survey </a:t>
            </a:r>
            <a:r>
              <a:rPr lang="it-IT" sz="2000" dirty="0" smtClean="0">
                <a:solidFill>
                  <a:prstClr val="black"/>
                </a:solidFill>
              </a:rPr>
              <a:t>by detector pairs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936091" y="2949625"/>
            <a:ext cx="4146968" cy="3143671"/>
            <a:chOff x="245012" y="1532804"/>
            <a:chExt cx="4478608" cy="3471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12" y="1532804"/>
              <a:ext cx="4478608" cy="3471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8042558">
              <a:off x="3000868" y="2793279"/>
              <a:ext cx="1240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detectors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8042558">
              <a:off x="1898478" y="2837586"/>
              <a:ext cx="1240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dirty="0" smtClean="0"/>
                <a:t> detectors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8181457">
              <a:off x="848422" y="2606756"/>
              <a:ext cx="1240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 detectors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07604" y="11663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</a:rPr>
              <a:t>Benefits of a 3 detector network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899428"/>
            <a:ext cx="5883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dirty="0" smtClean="0">
                <a:solidFill>
                  <a:srgbClr val="0070C0"/>
                </a:solidFill>
              </a:rPr>
              <a:t>sky localization </a:t>
            </a:r>
            <a:r>
              <a:rPr lang="it-IT" sz="2000" dirty="0" smtClean="0">
                <a:solidFill>
                  <a:prstClr val="black"/>
                </a:solidFill>
              </a:rPr>
              <a:t>greatly improved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0480" y="1390709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e.g. for </a:t>
            </a:r>
            <a:r>
              <a:rPr lang="it-IT" sz="2000" dirty="0" smtClean="0"/>
              <a:t>GW150914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660232" y="1530576"/>
                <a:ext cx="223162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2060"/>
                    </a:solidFill>
                  </a:rPr>
                  <a:t>L1H1</a:t>
                </a:r>
                <a:r>
                  <a:rPr lang="it-IT" dirty="0" smtClean="0">
                    <a:solidFill>
                      <a:prstClr val="black"/>
                    </a:solidFill>
                  </a:rPr>
                  <a:t>: 600 deg</a:t>
                </a:r>
                <a:r>
                  <a:rPr lang="it-IT" baseline="30000" dirty="0" smtClean="0">
                    <a:solidFill>
                      <a:prstClr val="black"/>
                    </a:solidFill>
                  </a:rPr>
                  <a:t>2</a:t>
                </a:r>
              </a:p>
              <a:p>
                <a:r>
                  <a:rPr lang="it-IT" b="1" dirty="0" smtClean="0">
                    <a:solidFill>
                      <a:srgbClr val="FF0000"/>
                    </a:solidFill>
                  </a:rPr>
                  <a:t>L1H1V1</a:t>
                </a:r>
                <a:r>
                  <a:rPr lang="it-IT" dirty="0" smtClean="0">
                    <a:solidFill>
                      <a:prstClr val="black"/>
                    </a:solidFill>
                  </a:rPr>
                  <a:t>: </a:t>
                </a:r>
                <a:r>
                  <a:rPr lang="it-IT" dirty="0" smtClean="0">
                    <a:solidFill>
                      <a:prstClr val="black"/>
                    </a:solidFill>
                    <a:sym typeface="Symbol" panose="05050102010706020507" pitchFamily="18" charset="2"/>
                  </a:rPr>
                  <a:t>20 </a:t>
                </a:r>
                <a:r>
                  <a:rPr lang="it-IT" dirty="0">
                    <a:solidFill>
                      <a:prstClr val="black"/>
                    </a:solidFill>
                  </a:rPr>
                  <a:t>deg</a:t>
                </a:r>
                <a:r>
                  <a:rPr lang="it-IT" baseline="30000" dirty="0">
                    <a:solidFill>
                      <a:prstClr val="black"/>
                    </a:solidFill>
                  </a:rPr>
                  <a:t>2</a:t>
                </a:r>
              </a:p>
              <a:p>
                <a:r>
                  <a:rPr lang="it-IT" dirty="0" smtClean="0">
                    <a:solidFill>
                      <a:prstClr val="black"/>
                    </a:solidFill>
                  </a:rPr>
                  <a:t>Expected reduction by a factor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dirty="0" smtClean="0">
                    <a:solidFill>
                      <a:prstClr val="black"/>
                    </a:solidFill>
                  </a:rPr>
                  <a:t>30 in 90% probability area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1530576"/>
                <a:ext cx="2231625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2459" t="-206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2777"/>
            <a:ext cx="1860290" cy="18602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8" y="1988840"/>
            <a:ext cx="2638213" cy="227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36032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475" y="4387071"/>
            <a:ext cx="431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</a:t>
            </a:r>
            <a:r>
              <a:rPr lang="it-IT" sz="2000" dirty="0" smtClean="0"/>
              <a:t>riangulation helps, </a:t>
            </a:r>
          </a:p>
          <a:p>
            <a:r>
              <a:rPr lang="it-IT" sz="2000" dirty="0" smtClean="0"/>
              <a:t>in addition we use consistency in amplitude sensitivities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5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926" y="2009775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_</a:t>
            </a:r>
            <a:r>
              <a:rPr lang="en-US" b="1" dirty="0">
                <a:solidFill>
                  <a:schemeClr val="bg1"/>
                </a:solidFill>
              </a:rPr>
              <a:t> 3 </a:t>
            </a:r>
            <a:r>
              <a:rPr lang="en-US" b="1" i="1" dirty="0">
                <a:solidFill>
                  <a:schemeClr val="bg1"/>
                </a:solidFill>
              </a:rPr>
              <a:t>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2207" y="1878223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_</a:t>
            </a:r>
            <a:r>
              <a:rPr lang="en-US" b="1" dirty="0">
                <a:solidFill>
                  <a:schemeClr val="bg1"/>
                </a:solidFill>
              </a:rPr>
              <a:t> 3 </a:t>
            </a:r>
            <a:r>
              <a:rPr lang="en-US" b="1" i="1" dirty="0">
                <a:solidFill>
                  <a:schemeClr val="bg1"/>
                </a:solidFill>
              </a:rPr>
              <a:t>km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5574" y="836712"/>
            <a:ext cx="3468285" cy="6038685"/>
          </a:xfrm>
          <a:prstGeom prst="rect">
            <a:avLst/>
          </a:prstGeom>
        </p:spPr>
      </p:pic>
      <p:pic>
        <p:nvPicPr>
          <p:cNvPr id="9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34" y="2924944"/>
            <a:ext cx="5897268" cy="39299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584" y="11520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+mj-lt"/>
              </a:rPr>
              <a:t>Advanced Virgo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27584" y="692696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s://tds.ego-gw.it/itf/osl_virgo/uploads/33840_20160520031517_d3n3182-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40" y="2924945"/>
            <a:ext cx="2655352" cy="39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9512" y="836712"/>
            <a:ext cx="55446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3 </a:t>
            </a:r>
            <a:r>
              <a:rPr lang="en-US" sz="2000" dirty="0" smtClean="0"/>
              <a:t>km-long </a:t>
            </a:r>
            <a:r>
              <a:rPr lang="en-US" sz="2000" dirty="0" smtClean="0"/>
              <a:t>cavities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full interferometer under commissioning and noise hunting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aiming to join O2 by early 2017, as soon as the sensitivity gets interesting (“early” </a:t>
            </a:r>
            <a:r>
              <a:rPr lang="en-US" sz="2000" dirty="0" smtClean="0"/>
              <a:t>performance)</a:t>
            </a:r>
            <a:endParaRPr lang="en-US" sz="2000" dirty="0"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824064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49488" y="0"/>
            <a:ext cx="4953000" cy="9080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2800" dirty="0" err="1" smtClean="0">
                <a:solidFill>
                  <a:srgbClr val="0000FF"/>
                </a:solidFill>
                <a:latin typeface="Microsoft Sans Serif" charset="0"/>
                <a:ea typeface="ＭＳ Ｐゴシック" charset="0"/>
              </a:rPr>
              <a:t>AdVirgo</a:t>
            </a:r>
            <a:r>
              <a:rPr lang="it-IT" sz="2800" dirty="0" smtClean="0">
                <a:solidFill>
                  <a:srgbClr val="0000FF"/>
                </a:solidFill>
                <a:latin typeface="Microsoft Sans Serif" charset="0"/>
                <a:ea typeface="ＭＳ Ｐゴシック" charset="0"/>
              </a:rPr>
              <a:t> in </a:t>
            </a:r>
            <a:r>
              <a:rPr lang="it-IT" sz="2800" dirty="0" err="1" smtClean="0">
                <a:solidFill>
                  <a:srgbClr val="0000FF"/>
                </a:solidFill>
                <a:latin typeface="Microsoft Sans Serif" charset="0"/>
                <a:ea typeface="ＭＳ Ｐゴシック" charset="0"/>
              </a:rPr>
              <a:t>summary</a:t>
            </a:r>
            <a:endParaRPr lang="it-IT" sz="2800" dirty="0">
              <a:solidFill>
                <a:srgbClr val="0000FF"/>
              </a:solidFill>
              <a:latin typeface="Microsoft Sans Serif" charset="0"/>
              <a:ea typeface="ＭＳ Ｐゴシック" charset="0"/>
            </a:endParaRPr>
          </a:p>
        </p:txBody>
      </p:sp>
      <p:pic>
        <p:nvPicPr>
          <p:cNvPr id="146434" name="Picture 4" descr="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1339850"/>
            <a:ext cx="1887538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 Box 5"/>
          <p:cNvSpPr txBox="1">
            <a:spLocks noChangeArrowheads="1"/>
          </p:cNvSpPr>
          <p:nvPr/>
        </p:nvSpPr>
        <p:spPr bwMode="auto">
          <a:xfrm>
            <a:off x="3616325" y="1103313"/>
            <a:ext cx="14557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Calibri" charset="0"/>
              </a:rPr>
              <a:t>heavier mirrors</a:t>
            </a:r>
          </a:p>
          <a:p>
            <a:pPr eaLnBrk="1" hangingPunct="1"/>
            <a:r>
              <a:rPr lang="it-IT">
                <a:latin typeface="Calibri" charset="0"/>
              </a:rPr>
              <a:t>(42 kg)</a:t>
            </a:r>
          </a:p>
        </p:txBody>
      </p:sp>
      <p:sp>
        <p:nvSpPr>
          <p:cNvPr id="146436" name="Text Box 6"/>
          <p:cNvSpPr txBox="1">
            <a:spLocks noChangeArrowheads="1"/>
          </p:cNvSpPr>
          <p:nvPr/>
        </p:nvSpPr>
        <p:spPr bwMode="auto">
          <a:xfrm>
            <a:off x="3473450" y="2132013"/>
            <a:ext cx="11714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>
                <a:latin typeface="Calibri" charset="0"/>
              </a:rPr>
              <a:t>high finesse </a:t>
            </a:r>
          </a:p>
        </p:txBody>
      </p:sp>
      <p:sp>
        <p:nvSpPr>
          <p:cNvPr id="146437" name="Text Box 7"/>
          <p:cNvSpPr txBox="1">
            <a:spLocks noChangeArrowheads="1"/>
          </p:cNvSpPr>
          <p:nvPr/>
        </p:nvSpPr>
        <p:spPr bwMode="auto">
          <a:xfrm>
            <a:off x="4211638" y="3427413"/>
            <a:ext cx="1662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Calibri" charset="0"/>
              </a:rPr>
              <a:t>larger beam waist</a:t>
            </a:r>
          </a:p>
        </p:txBody>
      </p:sp>
      <p:sp>
        <p:nvSpPr>
          <p:cNvPr id="146438" name="Text Box 8"/>
          <p:cNvSpPr txBox="1">
            <a:spLocks noChangeArrowheads="1"/>
          </p:cNvSpPr>
          <p:nvPr/>
        </p:nvSpPr>
        <p:spPr bwMode="auto">
          <a:xfrm>
            <a:off x="3100950" y="5538788"/>
            <a:ext cx="1255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Calibri" charset="0"/>
              </a:rPr>
              <a:t>DC detection</a:t>
            </a:r>
          </a:p>
        </p:txBody>
      </p:sp>
      <p:sp>
        <p:nvSpPr>
          <p:cNvPr id="146440" name="Text Box 10"/>
          <p:cNvSpPr txBox="1">
            <a:spLocks noChangeArrowheads="1"/>
          </p:cNvSpPr>
          <p:nvPr/>
        </p:nvSpPr>
        <p:spPr bwMode="auto">
          <a:xfrm>
            <a:off x="6090248" y="1593326"/>
            <a:ext cx="15134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 smtClean="0">
                <a:latin typeface="Calibri" charset="0"/>
              </a:rPr>
              <a:t>top stage: </a:t>
            </a:r>
          </a:p>
          <a:p>
            <a:pPr eaLnBrk="1" hangingPunct="1"/>
            <a:r>
              <a:rPr lang="it-IT" b="1" dirty="0" smtClean="0">
                <a:latin typeface="Calibri" charset="0"/>
              </a:rPr>
              <a:t>New </a:t>
            </a:r>
            <a:r>
              <a:rPr lang="it-IT" b="1" dirty="0" smtClean="0">
                <a:latin typeface="Calibri" charset="0"/>
              </a:rPr>
              <a:t>tilt </a:t>
            </a:r>
            <a:r>
              <a:rPr lang="it-IT" b="1" dirty="0">
                <a:latin typeface="Calibri" charset="0"/>
              </a:rPr>
              <a:t>control</a:t>
            </a:r>
          </a:p>
        </p:txBody>
      </p:sp>
      <p:sp>
        <p:nvSpPr>
          <p:cNvPr id="146441" name="Text Box 11"/>
          <p:cNvSpPr txBox="1">
            <a:spLocks noChangeArrowheads="1"/>
          </p:cNvSpPr>
          <p:nvPr/>
        </p:nvSpPr>
        <p:spPr bwMode="auto">
          <a:xfrm>
            <a:off x="6022975" y="5265738"/>
            <a:ext cx="12731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latin typeface="Calibri" charset="0"/>
              </a:rPr>
              <a:t>new </a:t>
            </a:r>
            <a:r>
              <a:rPr lang="it-IT" b="1" dirty="0" err="1">
                <a:latin typeface="Calibri" charset="0"/>
              </a:rPr>
              <a:t>payload</a:t>
            </a:r>
            <a:endParaRPr lang="it-IT" b="1" dirty="0">
              <a:latin typeface="Calibri" charset="0"/>
            </a:endParaRPr>
          </a:p>
        </p:txBody>
      </p:sp>
      <p:sp>
        <p:nvSpPr>
          <p:cNvPr id="146442" name="Text Box 12"/>
          <p:cNvSpPr txBox="1">
            <a:spLocks noChangeArrowheads="1"/>
          </p:cNvSpPr>
          <p:nvPr/>
        </p:nvSpPr>
        <p:spPr bwMode="auto">
          <a:xfrm>
            <a:off x="6062663" y="5434013"/>
            <a:ext cx="1846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endParaRPr lang="it-IT" dirty="0">
              <a:latin typeface="Calibri" charset="0"/>
            </a:endParaRPr>
          </a:p>
        </p:txBody>
      </p:sp>
      <p:sp>
        <p:nvSpPr>
          <p:cNvPr id="146443" name="Text Box 13"/>
          <p:cNvSpPr txBox="1">
            <a:spLocks noChangeArrowheads="1"/>
          </p:cNvSpPr>
          <p:nvPr/>
        </p:nvSpPr>
        <p:spPr bwMode="auto">
          <a:xfrm>
            <a:off x="524653" y="5434013"/>
            <a:ext cx="14478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>
                <a:latin typeface="Calibri" charset="0"/>
              </a:rPr>
              <a:t>high </a:t>
            </a:r>
            <a:r>
              <a:rPr lang="it-IT" dirty="0" err="1">
                <a:latin typeface="Calibri" charset="0"/>
              </a:rPr>
              <a:t>power</a:t>
            </a:r>
            <a:r>
              <a:rPr lang="it-IT" dirty="0">
                <a:latin typeface="Calibri" charset="0"/>
              </a:rPr>
              <a:t> </a:t>
            </a:r>
            <a:r>
              <a:rPr lang="it-IT" dirty="0" smtClean="0">
                <a:latin typeface="Calibri" charset="0"/>
              </a:rPr>
              <a:t>SSL</a:t>
            </a:r>
            <a:endParaRPr lang="it-IT" dirty="0">
              <a:latin typeface="Calibri" charset="0"/>
            </a:endParaRPr>
          </a:p>
        </p:txBody>
      </p:sp>
      <p:pic>
        <p:nvPicPr>
          <p:cNvPr id="146450" name="Picture 3" descr="adVIR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40" y="583571"/>
            <a:ext cx="6119813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5" name="Picture 6" descr="Immagin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413"/>
            <a:ext cx="2363537" cy="101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6" name="TextBox 16"/>
          <p:cNvSpPr txBox="1">
            <a:spLocks noChangeArrowheads="1"/>
          </p:cNvSpPr>
          <p:nvPr/>
        </p:nvSpPr>
        <p:spPr bwMode="auto">
          <a:xfrm>
            <a:off x="0" y="1562549"/>
            <a:ext cx="25875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1" dirty="0"/>
              <a:t>Larger central vacuum links </a:t>
            </a:r>
          </a:p>
        </p:txBody>
      </p:sp>
      <p:pic>
        <p:nvPicPr>
          <p:cNvPr id="146447" name="Picture 20" descr="Immagin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-6350"/>
            <a:ext cx="23749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8" name="TextBox 18"/>
          <p:cNvSpPr txBox="1">
            <a:spLocks noChangeArrowheads="1"/>
          </p:cNvSpPr>
          <p:nvPr/>
        </p:nvSpPr>
        <p:spPr bwMode="auto">
          <a:xfrm>
            <a:off x="7616825" y="287338"/>
            <a:ext cx="16241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1" dirty="0"/>
              <a:t>Large </a:t>
            </a:r>
            <a:r>
              <a:rPr lang="en-US" sz="1500" b="1" dirty="0" err="1"/>
              <a:t>cryotraps</a:t>
            </a:r>
            <a:r>
              <a:rPr lang="en-US" sz="1500" b="1" dirty="0"/>
              <a:t>  </a:t>
            </a:r>
          </a:p>
        </p:txBody>
      </p:sp>
      <p:sp>
        <p:nvSpPr>
          <p:cNvPr id="20" name="object 8"/>
          <p:cNvSpPr/>
          <p:nvPr/>
        </p:nvSpPr>
        <p:spPr>
          <a:xfrm>
            <a:off x="128337" y="0"/>
            <a:ext cx="2235200" cy="497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6308873" y="6018213"/>
                <a:ext cx="2274084" cy="652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vibration attenuation </a:t>
                </a:r>
              </a:p>
              <a:p>
                <a:r>
                  <a:rPr lang="en-US" b="1" dirty="0" smtClean="0">
                    <a:solidFill>
                      <a:schemeClr val="tx1"/>
                    </a:solidFill>
                  </a:rPr>
                  <a:t>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it-IT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above 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10Hz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873" y="6018213"/>
                <a:ext cx="2274084" cy="652551"/>
              </a:xfrm>
              <a:prstGeom prst="rect">
                <a:avLst/>
              </a:prstGeom>
              <a:blipFill rotWithShape="0">
                <a:blip r:embed="rId7"/>
                <a:stretch>
                  <a:fillRect l="-2413" t="-4673" r="-1072" b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9057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xpected-sensitiv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1" y="1077406"/>
            <a:ext cx="7009061" cy="4271737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640896"/>
            <a:ext cx="8208912" cy="795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Unexpected f</a:t>
            </a:r>
            <a:r>
              <a:rPr lang="en-GB" sz="2000" dirty="0" smtClean="0"/>
              <a:t>ailure of fused silica monolithic suspensions: temporarily suspend mirror by steel-wires </a:t>
            </a:r>
            <a:r>
              <a:rPr lang="en-GB" sz="2000" dirty="0" smtClean="0">
                <a:sym typeface="Symbol" panose="05050102010706020507" pitchFamily="18" charset="2"/>
              </a:rPr>
              <a:t> worse thermal noise for O2</a:t>
            </a:r>
            <a:endParaRPr lang="en-GB" sz="2000" dirty="0" smtClean="0">
              <a:effectLst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/>
          </p:nvPr>
        </p:nvGraphicFramePr>
        <p:xfrm>
          <a:off x="1612447" y="5349143"/>
          <a:ext cx="6271921" cy="1440030"/>
        </p:xfrm>
        <a:graphic>
          <a:graphicData uri="http://schemas.openxmlformats.org/drawingml/2006/table">
            <a:tbl>
              <a:tblPr firstRow="1" lastRow="1" bandRow="1">
                <a:tableStyleId>{35758FB7-9AC5-4552-8A53-C91805E547FA}</a:tableStyleId>
              </a:tblPr>
              <a:tblGrid>
                <a:gridCol w="2490322"/>
                <a:gridCol w="3781599"/>
              </a:tblGrid>
              <a:tr h="47035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Steel 300 μm φ=10</a:t>
                      </a:r>
                      <a:r>
                        <a:rPr lang="nl-NL" sz="1400" kern="12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-4</a:t>
                      </a:r>
                      <a:r>
                        <a:rPr lang="nl-NL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 (φ=10</a:t>
                      </a:r>
                      <a:r>
                        <a:rPr lang="nl-NL" sz="1400" kern="12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r>
                        <a:rPr lang="nl-NL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lang="nl-NL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03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BNS Horizon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 err="1" smtClean="0"/>
                        <a:t>Mpc</a:t>
                      </a:r>
                      <a:r>
                        <a:rPr lang="en-US" sz="1400" dirty="0" smtClean="0"/>
                        <a:t>]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 (45)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515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BBH  Horizon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 err="1" smtClean="0"/>
                        <a:t>Mpc</a:t>
                      </a:r>
                      <a:r>
                        <a:rPr lang="en-US" sz="1400" dirty="0" smtClean="0"/>
                        <a:t>]</a:t>
                      </a:r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313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(202)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object 8"/>
          <p:cNvSpPr/>
          <p:nvPr/>
        </p:nvSpPr>
        <p:spPr>
          <a:xfrm>
            <a:off x="128337" y="0"/>
            <a:ext cx="2235200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665F"/>
              </a:solidFill>
            </a:endParaRPr>
          </a:p>
        </p:txBody>
      </p:sp>
      <p:cxnSp>
        <p:nvCxnSpPr>
          <p:cNvPr id="8" name="Connettore 1 7"/>
          <p:cNvCxnSpPr/>
          <p:nvPr/>
        </p:nvCxnSpPr>
        <p:spPr>
          <a:xfrm flipV="1">
            <a:off x="69273" y="485730"/>
            <a:ext cx="8936182" cy="115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928030" y="-56009"/>
            <a:ext cx="3624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O2 sensitivity target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2531115">
            <a:off x="2885272" y="3478708"/>
            <a:ext cx="432048" cy="482661"/>
          </a:xfrm>
          <a:prstGeom prst="downArrow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28" y="980728"/>
            <a:ext cx="4524108" cy="32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15200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plans for LIGO-Virgo surveys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41" y="3810092"/>
            <a:ext cx="7225119" cy="29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21063" y="1203717"/>
            <a:ext cx="2226520" cy="25853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Design sensitivity: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1000x </a:t>
            </a:r>
            <a:r>
              <a:rPr lang="it-IT" dirty="0" smtClean="0">
                <a:solidFill>
                  <a:prstClr val="black"/>
                </a:solidFill>
              </a:rPr>
              <a:t>gain in surveyed volume </a:t>
            </a:r>
            <a:r>
              <a:rPr lang="it-IT" dirty="0">
                <a:solidFill>
                  <a:prstClr val="black"/>
                </a:solidFill>
              </a:rPr>
              <a:t>of the Universe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prstClr val="black"/>
                </a:solidFill>
              </a:rPr>
              <a:t>estimated BNS detection rate:  0.2-200 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prstClr val="black"/>
                </a:solidFill>
              </a:rPr>
              <a:t>sky position error ~5 deg</a:t>
            </a:r>
            <a:r>
              <a:rPr lang="it-IT" baseline="30000" dirty="0" smtClean="0">
                <a:solidFill>
                  <a:prstClr val="black"/>
                </a:solidFill>
              </a:rPr>
              <a:t>2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749528" y="1377948"/>
            <a:ext cx="959408" cy="18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749528" y="2979318"/>
            <a:ext cx="95940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8"/>
          <p:cNvSpPr txBox="1"/>
          <p:nvPr/>
        </p:nvSpPr>
        <p:spPr>
          <a:xfrm>
            <a:off x="46216" y="1412776"/>
            <a:ext cx="2365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smtClean="0">
                <a:solidFill>
                  <a:prstClr val="black"/>
                </a:solidFill>
              </a:rPr>
              <a:t>Performance upgrades by steps</a:t>
            </a:r>
            <a:r>
              <a:rPr lang="it-IT" sz="2000" dirty="0" smtClean="0">
                <a:solidFill>
                  <a:prstClr val="black"/>
                </a:solidFill>
              </a:rPr>
              <a:t>, interleaved by scientific observation </a:t>
            </a:r>
            <a:r>
              <a:rPr lang="it-IT" sz="2000" dirty="0" smtClean="0">
                <a:solidFill>
                  <a:prstClr val="black"/>
                </a:solidFill>
              </a:rPr>
              <a:t>runs:</a:t>
            </a:r>
          </a:p>
          <a:p>
            <a:r>
              <a:rPr lang="it-IT" sz="2000" dirty="0" smtClean="0">
                <a:solidFill>
                  <a:prstClr val="black"/>
                </a:solidFill>
              </a:rPr>
              <a:t>O1, O2, O3, design</a:t>
            </a:r>
            <a:r>
              <a:rPr lang="it-IT" sz="2000" dirty="0" smtClean="0">
                <a:solidFill>
                  <a:prstClr val="black"/>
                </a:solidFill>
              </a:rPr>
              <a:t> </a:t>
            </a:r>
            <a:endParaRPr lang="it-IT" sz="2000" dirty="0" smtClean="0">
              <a:solidFill>
                <a:prstClr val="black"/>
              </a:solidFill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46215" y="6577607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 </a:t>
            </a:r>
            <a:r>
              <a:rPr lang="it-IT" sz="1400" dirty="0" err="1"/>
              <a:t>D</a:t>
            </a:r>
            <a:r>
              <a:rPr lang="it-IT" sz="1400" dirty="0" err="1" smtClean="0"/>
              <a:t>etails</a:t>
            </a:r>
            <a:r>
              <a:rPr lang="it-IT" sz="1400" dirty="0" smtClean="0"/>
              <a:t> in </a:t>
            </a:r>
            <a:r>
              <a:rPr lang="en-US" sz="1400" dirty="0" smtClean="0"/>
              <a:t>(</a:t>
            </a:r>
            <a:r>
              <a:rPr lang="en-US" sz="1400" dirty="0" err="1" smtClean="0"/>
              <a:t>arXiv</a:t>
            </a:r>
            <a:r>
              <a:rPr lang="en-US" sz="1400" dirty="0" smtClean="0"/>
              <a:t>: 1304.0670v2 gr-qc)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36032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99792" y="81662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109918" y="81879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O2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535421" y="81643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O3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124318" y="2442739"/>
            <a:ext cx="137139" cy="1170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15200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catalog of Binary Black Hole mergers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48064" y="1059179"/>
            <a:ext cx="3279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P(N &gt;  0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P(N &gt;  5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P(N &gt; 10)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P(N &gt; 35)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/>
              <a:t>Probability of N detections as a function of surveyed time-volume normalized to LIGO O1 observation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5156021"/>
            <a:ext cx="8640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Standing questions:</a:t>
            </a:r>
          </a:p>
          <a:p>
            <a:r>
              <a:rPr lang="en-US" dirty="0" smtClean="0"/>
              <a:t>Dynamical formation or isolated binary evolution ?</a:t>
            </a:r>
          </a:p>
          <a:p>
            <a:r>
              <a:rPr lang="en-US" dirty="0" smtClean="0"/>
              <a:t>Recent formation and prompt merger or early universe formation and long lived binaries ?</a:t>
            </a:r>
          </a:p>
          <a:p>
            <a:r>
              <a:rPr lang="en-US" dirty="0" smtClean="0"/>
              <a:t>No-hair theorem ? Second law of BH dynamics ? Extensions to General Relativity 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53518" y="3909525"/>
            <a:ext cx="3990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 Black Hole merger rate in the range </a:t>
            </a:r>
            <a:r>
              <a:rPr lang="en-US" dirty="0" smtClean="0"/>
              <a:t>2-400 </a:t>
            </a:r>
            <a:r>
              <a:rPr lang="en-US" dirty="0" smtClean="0"/>
              <a:t>Gpc</a:t>
            </a:r>
            <a:r>
              <a:rPr lang="en-US" baseline="30000" dirty="0" smtClean="0"/>
              <a:t>-3</a:t>
            </a:r>
            <a:r>
              <a:rPr lang="en-US" dirty="0" smtClean="0"/>
              <a:t> yr</a:t>
            </a:r>
            <a:r>
              <a:rPr lang="en-US" baseline="30000" dirty="0" smtClean="0"/>
              <a:t>-1 </a:t>
            </a:r>
            <a:r>
              <a:rPr lang="en-US" dirty="0" smtClean="0"/>
              <a:t>, considering different models for mass distribution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977750"/>
              </p:ext>
            </p:extLst>
          </p:nvPr>
        </p:nvGraphicFramePr>
        <p:xfrm>
          <a:off x="5136629" y="985660"/>
          <a:ext cx="3826768" cy="365760"/>
        </p:xfrm>
        <a:graphic>
          <a:graphicData uri="http://schemas.openxmlformats.org/drawingml/2006/table">
            <a:tbl>
              <a:tblPr/>
              <a:tblGrid>
                <a:gridCol w="1913384"/>
                <a:gridCol w="1913384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arXiv:1602.03842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671889" y="5225362"/>
            <a:ext cx="332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Astrophys</a:t>
            </a:r>
            <a:r>
              <a:rPr lang="fr-FR" i="1" dirty="0"/>
              <a:t>. J. </a:t>
            </a:r>
            <a:r>
              <a:rPr lang="fr-FR" i="1" dirty="0" err="1"/>
              <a:t>Lett</a:t>
            </a:r>
            <a:r>
              <a:rPr lang="fr-FR" i="1" dirty="0"/>
              <a:t>.</a:t>
            </a:r>
            <a:r>
              <a:rPr lang="fr-FR" dirty="0"/>
              <a:t> </a:t>
            </a:r>
            <a:r>
              <a:rPr lang="fr-FR" b="1" dirty="0"/>
              <a:t>818</a:t>
            </a:r>
            <a:r>
              <a:rPr lang="fr-FR" dirty="0"/>
              <a:t>, L22 (2016)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4" y="836712"/>
            <a:ext cx="4754609" cy="443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33020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Multimessenger</a:t>
            </a:r>
            <a:r>
              <a:rPr lang="en-US" sz="3200" dirty="0" smtClean="0"/>
              <a:t> Astronomy</a:t>
            </a:r>
            <a:endParaRPr lang="en-US" sz="3200" dirty="0"/>
          </a:p>
        </p:txBody>
      </p:sp>
      <p:sp>
        <p:nvSpPr>
          <p:cNvPr id="4" name="object 8"/>
          <p:cNvSpPr/>
          <p:nvPr/>
        </p:nvSpPr>
        <p:spPr>
          <a:xfrm>
            <a:off x="128337" y="0"/>
            <a:ext cx="22352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665F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 flipV="1">
            <a:off x="57767" y="474185"/>
            <a:ext cx="8936182" cy="115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047749" y="1071295"/>
            <a:ext cx="32766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rgbClr val="000090"/>
                </a:solidFill>
              </a:rPr>
              <a:t>Coalescent Binary Systems </a:t>
            </a:r>
            <a:endParaRPr lang="en-US" sz="2200" i="1" dirty="0">
              <a:solidFill>
                <a:srgbClr val="00009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993827" y="3323823"/>
            <a:ext cx="198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Gamma and X Rays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9273" y="5649477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 and Infrared Light 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896968" y="573786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 Detectors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22850" y="1471405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822521" y="6169104"/>
            <a:ext cx="139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 Waves</a:t>
            </a:r>
            <a:endParaRPr lang="en-US" dirty="0"/>
          </a:p>
        </p:txBody>
      </p:sp>
      <p:pic>
        <p:nvPicPr>
          <p:cNvPr id="13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297" y="1631188"/>
            <a:ext cx="2795632" cy="190264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437" y="1875086"/>
            <a:ext cx="2436018" cy="1406442"/>
          </a:xfrm>
          <a:prstGeom prst="rect">
            <a:avLst/>
          </a:prstGeom>
        </p:spPr>
      </p:pic>
      <p:sp>
        <p:nvSpPr>
          <p:cNvPr id="16" name="Right Arrow 8"/>
          <p:cNvSpPr/>
          <p:nvPr/>
        </p:nvSpPr>
        <p:spPr>
          <a:xfrm rot="203245">
            <a:off x="5562691" y="2733900"/>
            <a:ext cx="1015330" cy="30662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448" tIns="72730" rIns="145448" bIns="72730" rtlCol="0" anchor="ctr"/>
          <a:lstStyle/>
          <a:p>
            <a:pPr algn="ctr"/>
            <a:endParaRPr lang="en-US"/>
          </a:p>
        </p:txBody>
      </p:sp>
      <p:sp>
        <p:nvSpPr>
          <p:cNvPr id="17" name="Right Arrow 10"/>
          <p:cNvSpPr/>
          <p:nvPr/>
        </p:nvSpPr>
        <p:spPr>
          <a:xfrm rot="21412482" flipH="1">
            <a:off x="2447262" y="2619600"/>
            <a:ext cx="1015330" cy="30662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448" tIns="72730" rIns="145448" bIns="72730" rtlCol="0" anchor="ctr"/>
          <a:lstStyle/>
          <a:p>
            <a:pPr algn="ctr"/>
            <a:endParaRPr lang="en-US"/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7146" y="3932863"/>
            <a:ext cx="2322101" cy="1588946"/>
          </a:xfrm>
          <a:prstGeom prst="rect">
            <a:avLst/>
          </a:prstGeom>
        </p:spPr>
      </p:pic>
      <p:sp>
        <p:nvSpPr>
          <p:cNvPr id="18" name="Right Arrow 13"/>
          <p:cNvSpPr/>
          <p:nvPr/>
        </p:nvSpPr>
        <p:spPr>
          <a:xfrm rot="18998731" flipH="1" flipV="1">
            <a:off x="2235534" y="3630504"/>
            <a:ext cx="1015330" cy="30662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448" tIns="72730" rIns="145448" bIns="72730" rtlCol="0" anchor="ctr"/>
          <a:lstStyle/>
          <a:p>
            <a:pPr algn="ctr"/>
            <a:endParaRPr lang="en-US"/>
          </a:p>
        </p:txBody>
      </p:sp>
      <p:pic>
        <p:nvPicPr>
          <p:cNvPr id="20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158" y="4664959"/>
            <a:ext cx="3282055" cy="1442235"/>
          </a:xfrm>
          <a:prstGeom prst="rect">
            <a:avLst/>
          </a:prstGeom>
        </p:spPr>
      </p:pic>
      <p:sp>
        <p:nvSpPr>
          <p:cNvPr id="21" name="Right Arrow 17"/>
          <p:cNvSpPr/>
          <p:nvPr/>
        </p:nvSpPr>
        <p:spPr>
          <a:xfrm rot="5400000">
            <a:off x="3992490" y="3935894"/>
            <a:ext cx="1042142" cy="29873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448" tIns="72730" rIns="145448" bIns="72730" rtlCol="0" anchor="ctr"/>
          <a:lstStyle/>
          <a:p>
            <a:pPr algn="ctr"/>
            <a:endParaRPr lang="en-US"/>
          </a:p>
        </p:txBody>
      </p:sp>
      <p:sp>
        <p:nvSpPr>
          <p:cNvPr id="22" name="Right Arrow 19"/>
          <p:cNvSpPr/>
          <p:nvPr/>
        </p:nvSpPr>
        <p:spPr>
          <a:xfrm rot="2128912" flipV="1">
            <a:off x="5637548" y="3614938"/>
            <a:ext cx="1015330" cy="30662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448" tIns="72730" rIns="145448" bIns="72730" rtlCol="0" anchor="ctr"/>
          <a:lstStyle/>
          <a:p>
            <a:pPr algn="ctr"/>
            <a:endParaRPr lang="en-US"/>
          </a:p>
        </p:txBody>
      </p:sp>
      <p:pic>
        <p:nvPicPr>
          <p:cNvPr id="23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437" y="4085257"/>
            <a:ext cx="2424512" cy="1564220"/>
          </a:xfrm>
          <a:prstGeom prst="rect">
            <a:avLst/>
          </a:prstGeom>
        </p:spPr>
      </p:pic>
      <p:sp>
        <p:nvSpPr>
          <p:cNvPr id="25" name="object 4"/>
          <p:cNvSpPr/>
          <p:nvPr/>
        </p:nvSpPr>
        <p:spPr>
          <a:xfrm>
            <a:off x="128337" y="1944548"/>
            <a:ext cx="2380910" cy="1535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29000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9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 2019+ scenario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489001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Sky</a:t>
            </a:r>
            <a:r>
              <a:rPr lang="it-IT" dirty="0" smtClean="0"/>
              <a:t> </a:t>
            </a:r>
            <a:r>
              <a:rPr lang="it-IT" dirty="0" err="1" smtClean="0"/>
              <a:t>coverage</a:t>
            </a:r>
            <a:r>
              <a:rPr lang="it-IT" dirty="0" smtClean="0"/>
              <a:t> of the </a:t>
            </a:r>
            <a:r>
              <a:rPr lang="it-IT" dirty="0" err="1" smtClean="0"/>
              <a:t>whole</a:t>
            </a:r>
            <a:r>
              <a:rPr lang="it-IT" dirty="0" smtClean="0"/>
              <a:t> </a:t>
            </a:r>
            <a:r>
              <a:rPr lang="it-IT" dirty="0" err="1" smtClean="0"/>
              <a:t>observatory</a:t>
            </a:r>
            <a:endParaRPr lang="en-US" dirty="0"/>
          </a:p>
        </p:txBody>
      </p:sp>
      <p:grpSp>
        <p:nvGrpSpPr>
          <p:cNvPr id="7" name="Gruppo 6"/>
          <p:cNvGrpSpPr/>
          <p:nvPr/>
        </p:nvGrpSpPr>
        <p:grpSpPr>
          <a:xfrm>
            <a:off x="552050" y="4830479"/>
            <a:ext cx="8039901" cy="1982897"/>
            <a:chOff x="586724" y="4852389"/>
            <a:chExt cx="8039901" cy="19828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343" y="4855286"/>
              <a:ext cx="3609282" cy="1980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24" y="4852389"/>
              <a:ext cx="3609283" cy="1980000"/>
            </a:xfrm>
            <a:prstGeom prst="rect">
              <a:avLst/>
            </a:prstGeom>
          </p:spPr>
        </p:pic>
      </p:grp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-1044624" y="4833670"/>
            <a:ext cx="10873208" cy="154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9" y="4590420"/>
            <a:ext cx="438904" cy="36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57" y="4556105"/>
            <a:ext cx="438905" cy="360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391980" y="1159877"/>
            <a:ext cx="1836204" cy="3231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180528" y="833689"/>
            <a:ext cx="6827250" cy="3225817"/>
            <a:chOff x="71501" y="755412"/>
            <a:chExt cx="5400600" cy="248539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" y="770837"/>
              <a:ext cx="5400600" cy="246996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39552" y="755412"/>
              <a:ext cx="1830228" cy="28455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Light travel times [</a:t>
              </a:r>
              <a:r>
                <a:rPr lang="en-US" b="1" dirty="0" err="1" smtClean="0"/>
                <a:t>ms</a:t>
              </a:r>
              <a:r>
                <a:rPr lang="en-US" b="1" dirty="0" smtClean="0"/>
                <a:t>]</a:t>
              </a:r>
              <a:endParaRPr lang="en-US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444208" y="926111"/>
            <a:ext cx="269979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more interferometers will join LIGO and Virgo: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KAGRA </a:t>
            </a:r>
            <a:r>
              <a:rPr lang="en-US" dirty="0" smtClean="0">
                <a:solidFill>
                  <a:srgbClr val="FF0000"/>
                </a:solidFill>
              </a:rPr>
              <a:t>(Japan, 2019)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7030A0"/>
                </a:solidFill>
              </a:rPr>
              <a:t>LIGO </a:t>
            </a:r>
            <a:r>
              <a:rPr lang="en-US" b="1" dirty="0">
                <a:solidFill>
                  <a:srgbClr val="7030A0"/>
                </a:solidFill>
              </a:rPr>
              <a:t>I</a:t>
            </a:r>
            <a:r>
              <a:rPr lang="en-US" b="1" dirty="0" smtClean="0">
                <a:solidFill>
                  <a:srgbClr val="7030A0"/>
                </a:solidFill>
              </a:rPr>
              <a:t>ndia </a:t>
            </a:r>
            <a:r>
              <a:rPr lang="en-US" dirty="0" smtClean="0"/>
              <a:t>(</a:t>
            </a:r>
            <a:r>
              <a:rPr lang="it-IT" dirty="0"/>
              <a:t>approved </a:t>
            </a:r>
            <a:r>
              <a:rPr lang="en-US" dirty="0" smtClean="0"/>
              <a:t>on February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6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+mj-lt"/>
                <a:ea typeface="+mj-ea"/>
                <a:cs typeface="+mj-cs"/>
              </a:rPr>
              <a:t>Outlook </a:t>
            </a:r>
            <a:r>
              <a:rPr lang="it-IT" sz="3200" dirty="0" smtClean="0">
                <a:latin typeface="+mj-lt"/>
                <a:ea typeface="+mj-ea"/>
                <a:cs typeface="+mj-cs"/>
              </a:rPr>
              <a:t>to 2020’s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79512" y="970426"/>
            <a:ext cx="8856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dirty="0" smtClean="0"/>
              <a:t>Frequency dependent squeezing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whole band 2x gain in sensitivity, 8x in visible volume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dirty="0" smtClean="0"/>
              <a:t>Incremental upgrades of current Michelson infrastructures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larger &amp; more massive optics (LIGO A+)</a:t>
            </a:r>
          </a:p>
          <a:p>
            <a:pPr lvl="4"/>
            <a:r>
              <a:rPr lang="en-US" sz="2000" dirty="0" smtClean="0"/>
              <a:t>additional 2x gain in sensitivity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add cryogenics (LIGO Voyager)</a:t>
            </a:r>
          </a:p>
          <a:p>
            <a:pPr lvl="4"/>
            <a:r>
              <a:rPr lang="en-US" sz="2000" dirty="0" smtClean="0"/>
              <a:t>additional 2x gain in sensitivity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824064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911" b="-548"/>
          <a:stretch/>
        </p:blipFill>
        <p:spPr>
          <a:xfrm>
            <a:off x="1209019" y="3383280"/>
            <a:ext cx="6200324" cy="3017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8344" y="4725144"/>
            <a:ext cx="1304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i="1" dirty="0" smtClean="0"/>
              <a:t>rom LSC</a:t>
            </a:r>
          </a:p>
          <a:p>
            <a:r>
              <a:rPr lang="en-US" i="1" dirty="0" smtClean="0"/>
              <a:t>Whitepaper</a:t>
            </a:r>
          </a:p>
          <a:p>
            <a:r>
              <a:rPr lang="en-US" i="1" dirty="0" smtClean="0"/>
              <a:t>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025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850153"/>
            <a:ext cx="4716015" cy="5674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Outline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79512" y="1261204"/>
            <a:ext cx="48245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Advanced Gravitational Wave Detectors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First Observation Run of Advanced LIGO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Gravitational Wave Discoveries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Advanced </a:t>
            </a:r>
            <a:r>
              <a:rPr lang="it-IT" sz="2800" b="1" dirty="0" smtClean="0"/>
              <a:t>Virgo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Extending </a:t>
            </a:r>
            <a:r>
              <a:rPr lang="it-IT" sz="2800" b="1" dirty="0" smtClean="0"/>
              <a:t>the network of detectors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outlook</a:t>
            </a:r>
            <a:endParaRPr lang="en-US" sz="28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112096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+mj-lt"/>
                <a:ea typeface="+mj-ea"/>
                <a:cs typeface="+mj-cs"/>
              </a:rPr>
              <a:t>Outlook </a:t>
            </a:r>
            <a:r>
              <a:rPr lang="it-IT" sz="3200" dirty="0" smtClean="0">
                <a:latin typeface="+mj-lt"/>
                <a:ea typeface="+mj-ea"/>
                <a:cs typeface="+mj-cs"/>
              </a:rPr>
              <a:t>to 2030’s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39552" y="970426"/>
            <a:ext cx="80648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Underground infrastructures for </a:t>
            </a:r>
            <a:r>
              <a:rPr lang="en-US" sz="2400" i="1" dirty="0"/>
              <a:t>≥ </a:t>
            </a:r>
            <a:r>
              <a:rPr lang="en-US" sz="2400" dirty="0" smtClean="0"/>
              <a:t>10</a:t>
            </a:r>
            <a:r>
              <a:rPr lang="en-US" sz="2400" i="1" dirty="0" smtClean="0"/>
              <a:t>km</a:t>
            </a:r>
            <a:r>
              <a:rPr lang="en-US" sz="2400" dirty="0" smtClean="0"/>
              <a:t> arms: </a:t>
            </a:r>
          </a:p>
          <a:p>
            <a:r>
              <a:rPr lang="en-US" sz="2400" dirty="0" smtClean="0"/>
              <a:t>Einstein Telescope, Cosmic Explorer</a:t>
            </a:r>
          </a:p>
          <a:p>
            <a:endParaRPr lang="en-US" sz="2400" dirty="0" smtClean="0"/>
          </a:p>
          <a:p>
            <a:r>
              <a:rPr lang="en-US" sz="2400" dirty="0" smtClean="0"/>
              <a:t>extend </a:t>
            </a:r>
            <a:r>
              <a:rPr lang="en-US" sz="2400" dirty="0"/>
              <a:t>the sensitivity band to larger mass BHs at low </a:t>
            </a:r>
            <a:r>
              <a:rPr lang="en-US" sz="2400" dirty="0" smtClean="0"/>
              <a:t>frequency and to NS at high frequency</a:t>
            </a:r>
            <a:endParaRPr lang="en-US" sz="2400" dirty="0"/>
          </a:p>
          <a:p>
            <a:endParaRPr lang="en-US" sz="2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098" name="Picture 2" descr="ET_C sensitivity cur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2" y="3085677"/>
            <a:ext cx="525780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rtistic view of the ET observato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501008"/>
            <a:ext cx="3605480" cy="228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1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F232B7-76BE-4367-8DB2-66D056A668EC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349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multiwavelength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0070C0"/>
                </a:solidFill>
              </a:rPr>
              <a:t>GW astronomy</a:t>
            </a: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945" y="4336769"/>
            <a:ext cx="1223900" cy="154924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373" y="4757251"/>
            <a:ext cx="2130266" cy="10144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49657" y="1681148"/>
            <a:ext cx="1840675" cy="1288472"/>
            <a:chOff x="288967" y="1253837"/>
            <a:chExt cx="2454233" cy="1717963"/>
          </a:xfrm>
        </p:grpSpPr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444772" y="1333110"/>
              <a:ext cx="1350200" cy="338555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Relic radiation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21656" y="1290939"/>
            <a:ext cx="1434792" cy="1076094"/>
            <a:chOff x="2243872" y="1079808"/>
            <a:chExt cx="1913056" cy="1434792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2250019" y="1084560"/>
              <a:ext cx="1379439" cy="338555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Cosmic Strings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39220" y="2190272"/>
            <a:ext cx="1943100" cy="1059349"/>
            <a:chOff x="3048000" y="1808367"/>
            <a:chExt cx="2590800" cy="1412465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3051871" y="2862760"/>
              <a:ext cx="2292252" cy="338555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 err="1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Supermassive</a:t>
              </a: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 BH Binaries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74462" y="1564386"/>
            <a:ext cx="1379834" cy="914400"/>
            <a:chOff x="4332421" y="990600"/>
            <a:chExt cx="1839779" cy="1219200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4332421" y="994557"/>
              <a:ext cx="1744923" cy="338555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BH and NS Binaries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99129" y="2319831"/>
            <a:ext cx="1446960" cy="1041494"/>
            <a:chOff x="6007720" y="1049741"/>
            <a:chExt cx="1929280" cy="1388659"/>
          </a:xfrm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6007720" y="1824928"/>
              <a:ext cx="1815797" cy="584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Extreme Mass Ratio</a:t>
              </a:r>
            </a:p>
            <a:p>
              <a:pPr algn="ctr">
                <a:spcBef>
                  <a:spcPct val="0"/>
                </a:spcBef>
              </a:pPr>
              <a:r>
                <a:rPr lang="en-US" sz="1200" dirty="0" err="1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Inspirals</a:t>
              </a:r>
              <a:endParaRPr lang="en-US" sz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5647" y="5049880"/>
            <a:ext cx="1091510" cy="77462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798" y="4529354"/>
            <a:ext cx="1308392" cy="9144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38608" y="5105599"/>
            <a:ext cx="1524000" cy="10144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45695" y="5068295"/>
            <a:ext cx="1365724" cy="99703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2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63813" y="4389440"/>
            <a:ext cx="1519041" cy="101988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138023" y="4262640"/>
            <a:ext cx="8867955" cy="179942"/>
            <a:chOff x="1542300" y="3954147"/>
            <a:chExt cx="9107400" cy="239922"/>
          </a:xfrm>
        </p:grpSpPr>
        <p:sp>
          <p:nvSpPr>
            <p:cNvPr id="35" name="Rectangle 34"/>
            <p:cNvSpPr/>
            <p:nvPr/>
          </p:nvSpPr>
          <p:spPr>
            <a:xfrm>
              <a:off x="1542300" y="3954147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0"/>
                  </a:schemeClr>
                </a:gs>
                <a:gs pos="20000">
                  <a:schemeClr val="accent2">
                    <a:lumMod val="75000"/>
                  </a:schemeClr>
                </a:gs>
                <a:gs pos="80000">
                  <a:schemeClr val="accent2">
                    <a:lumMod val="75000"/>
                  </a:schemeClr>
                </a:gs>
                <a:gs pos="100000">
                  <a:schemeClr val="accent2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Inflation Probe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743256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0"/>
                    <a:alpha val="0"/>
                  </a:schemeClr>
                </a:gs>
                <a:gs pos="20000">
                  <a:schemeClr val="accent3">
                    <a:lumMod val="50000"/>
                  </a:schemeClr>
                </a:gs>
                <a:gs pos="80000">
                  <a:schemeClr val="accent3">
                    <a:lumMod val="50000"/>
                  </a:schemeClr>
                </a:gs>
                <a:gs pos="100000">
                  <a:schemeClr val="accent3">
                    <a:lumMod val="5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Pulsar timing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35864" y="3960266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20000">
                  <a:schemeClr val="tx2">
                    <a:lumMod val="50000"/>
                  </a:schemeClr>
                </a:gs>
                <a:gs pos="80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Space detectors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160924" y="3960266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alpha val="0"/>
                  </a:schemeClr>
                </a:gs>
                <a:gs pos="20000">
                  <a:schemeClr val="accent6">
                    <a:lumMod val="75000"/>
                  </a:schemeClr>
                </a:gs>
                <a:gs pos="80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Ground interferometers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950234" y="1430698"/>
            <a:ext cx="1469121" cy="940574"/>
            <a:chOff x="5343089" y="2133981"/>
            <a:chExt cx="1958828" cy="1254099"/>
          </a:xfrm>
        </p:grpSpPr>
        <p:pic>
          <p:nvPicPr>
            <p:cNvPr id="40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410200" y="2133981"/>
              <a:ext cx="1828800" cy="1218819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1" name="TextBox 40"/>
            <p:cNvSpPr txBox="1"/>
            <p:nvPr/>
          </p:nvSpPr>
          <p:spPr>
            <a:xfrm>
              <a:off x="5343089" y="3049525"/>
              <a:ext cx="1958828" cy="338555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Binaries coalescences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078203" y="2367033"/>
            <a:ext cx="1077747" cy="1077747"/>
            <a:chOff x="7663502" y="838200"/>
            <a:chExt cx="1436996" cy="1436996"/>
          </a:xfrm>
        </p:grpSpPr>
        <p:pic>
          <p:nvPicPr>
            <p:cNvPr id="43" name="Picture 1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TextBox 43"/>
            <p:cNvSpPr txBox="1"/>
            <p:nvPr/>
          </p:nvSpPr>
          <p:spPr>
            <a:xfrm>
              <a:off x="7844089" y="915283"/>
              <a:ext cx="1157411" cy="338555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Supernovae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739328" y="1296596"/>
            <a:ext cx="1155016" cy="1150754"/>
            <a:chOff x="7452241" y="2117315"/>
            <a:chExt cx="1234559" cy="1230004"/>
          </a:xfrm>
        </p:grpSpPr>
        <p:pic>
          <p:nvPicPr>
            <p:cNvPr id="46" name="Picture 1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7577394" y="3042341"/>
              <a:ext cx="929348" cy="271403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Spinning NS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" y="3411580"/>
            <a:ext cx="9144000" cy="779959"/>
            <a:chOff x="1" y="3543300"/>
            <a:chExt cx="9144000" cy="779959"/>
          </a:xfrm>
        </p:grpSpPr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" y="3882984"/>
              <a:ext cx="9144000" cy="144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2" name="TextBox 51"/>
            <p:cNvSpPr txBox="1"/>
            <p:nvPr/>
          </p:nvSpPr>
          <p:spPr>
            <a:xfrm>
              <a:off x="2255192" y="3970020"/>
              <a:ext cx="514350" cy="34290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50" i="1" dirty="0">
                  <a:latin typeface="+mj-lt"/>
                  <a:ea typeface="+mj-ea"/>
                  <a:cs typeface="+mj-cs"/>
                </a:rPr>
                <a:t>10</a:t>
              </a:r>
              <a:r>
                <a:rPr lang="en-US" sz="1350" i="1" baseline="30000" dirty="0">
                  <a:latin typeface="+mj-lt"/>
                  <a:ea typeface="+mj-ea"/>
                  <a:cs typeface="+mj-cs"/>
                </a:rPr>
                <a:t>-9</a:t>
              </a:r>
              <a:r>
                <a:rPr lang="en-US" sz="1350" i="1" dirty="0"/>
                <a:t> Hz</a:t>
              </a:r>
              <a:endParaRPr lang="en-US" sz="1350" i="1" baseline="300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92742" y="3970020"/>
              <a:ext cx="514350" cy="34290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50" i="1" dirty="0">
                  <a:latin typeface="+mj-lt"/>
                  <a:ea typeface="+mj-ea"/>
                  <a:cs typeface="+mj-cs"/>
                </a:rPr>
                <a:t>10</a:t>
              </a:r>
              <a:r>
                <a:rPr lang="en-US" sz="1350" i="1" baseline="30000" dirty="0">
                  <a:latin typeface="+mj-lt"/>
                  <a:ea typeface="+mj-ea"/>
                  <a:cs typeface="+mj-cs"/>
                </a:rPr>
                <a:t>-4</a:t>
              </a:r>
              <a:r>
                <a:rPr lang="en-US" sz="1350" i="1" dirty="0"/>
                <a:t> Hz</a:t>
              </a:r>
              <a:endParaRPr lang="en-US" sz="1350" i="1" baseline="300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346087" y="3970020"/>
              <a:ext cx="514350" cy="34290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50" i="1" dirty="0">
                  <a:latin typeface="+mj-lt"/>
                  <a:ea typeface="+mj-ea"/>
                  <a:cs typeface="+mj-cs"/>
                </a:rPr>
                <a:t>10</a:t>
              </a:r>
              <a:r>
                <a:rPr lang="en-US" sz="1350" i="1" baseline="30000" dirty="0">
                  <a:latin typeface="+mj-lt"/>
                  <a:ea typeface="+mj-ea"/>
                  <a:cs typeface="+mj-cs"/>
                </a:rPr>
                <a:t>0</a:t>
              </a:r>
              <a:r>
                <a:rPr lang="en-US" sz="1350" i="1" dirty="0"/>
                <a:t> Hz</a:t>
              </a:r>
              <a:endParaRPr lang="en-US" sz="1350" i="1" baseline="300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9722" y="3970020"/>
              <a:ext cx="514350" cy="34290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50" i="1" dirty="0">
                  <a:latin typeface="+mj-lt"/>
                  <a:ea typeface="+mj-ea"/>
                  <a:cs typeface="+mj-cs"/>
                </a:rPr>
                <a:t>10</a:t>
              </a:r>
              <a:r>
                <a:rPr lang="en-US" sz="1350" i="1" baseline="30000" dirty="0">
                  <a:latin typeface="+mj-lt"/>
                  <a:ea typeface="+mj-ea"/>
                  <a:cs typeface="+mj-cs"/>
                </a:rPr>
                <a:t>-16</a:t>
              </a:r>
              <a:r>
                <a:rPr lang="en-US" sz="1350" i="1" dirty="0"/>
                <a:t> Hz</a:t>
              </a:r>
              <a:endParaRPr lang="en-US" sz="1350" i="1" baseline="300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475957" y="3980359"/>
              <a:ext cx="514350" cy="34290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50" i="1" dirty="0">
                  <a:latin typeface="+mj-lt"/>
                  <a:ea typeface="+mj-ea"/>
                  <a:cs typeface="+mj-cs"/>
                </a:rPr>
                <a:t>10</a:t>
              </a:r>
              <a:r>
                <a:rPr lang="en-US" sz="1350" i="1" baseline="30000" dirty="0">
                  <a:latin typeface="+mj-lt"/>
                  <a:ea typeface="+mj-ea"/>
                  <a:cs typeface="+mj-cs"/>
                </a:rPr>
                <a:t>3</a:t>
              </a:r>
              <a:r>
                <a:rPr lang="en-US" sz="1350" i="1" dirty="0"/>
                <a:t> Hz</a:t>
              </a:r>
              <a:endParaRPr lang="en-US" sz="1350" i="1" baseline="300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97152" y="3543300"/>
              <a:ext cx="514350" cy="34290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50" i="1" dirty="0">
                  <a:latin typeface="+mj-lt"/>
                  <a:ea typeface="+mj-ea"/>
                  <a:cs typeface="+mj-cs"/>
                </a:rPr>
                <a:t>years</a:t>
              </a:r>
              <a:endParaRPr lang="en-US" sz="1350" i="1" baseline="300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692742" y="3543300"/>
              <a:ext cx="514350" cy="34290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50" i="1" dirty="0">
                  <a:latin typeface="+mj-lt"/>
                  <a:ea typeface="+mj-ea"/>
                  <a:cs typeface="+mj-cs"/>
                </a:rPr>
                <a:t>hours</a:t>
              </a:r>
              <a:endParaRPr lang="en-US" sz="1350" i="1" baseline="300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346087" y="3543300"/>
              <a:ext cx="514350" cy="34290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50" i="1" dirty="0">
                  <a:latin typeface="+mj-lt"/>
                  <a:ea typeface="+mj-ea"/>
                  <a:cs typeface="+mj-cs"/>
                </a:rPr>
                <a:t>seconds</a:t>
              </a:r>
              <a:endParaRPr lang="en-US" sz="1350" i="1" baseline="300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315937" y="3553639"/>
              <a:ext cx="514350" cy="34290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50" i="1" dirty="0">
                  <a:latin typeface="+mj-lt"/>
                  <a:ea typeface="+mj-ea"/>
                  <a:cs typeface="+mj-cs"/>
                </a:rPr>
                <a:t>milliseconds</a:t>
              </a:r>
              <a:endParaRPr lang="en-US" sz="1350" i="1" baseline="30000" dirty="0">
                <a:latin typeface="+mj-lt"/>
                <a:ea typeface="+mj-ea"/>
                <a:cs typeface="+mj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604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83"/>
    </mc:Choice>
    <mc:Fallback xmlns="">
      <p:transition spd="slow" advTm="98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91682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the fun just started: </a:t>
            </a:r>
            <a:r>
              <a:rPr lang="en-US" dirty="0" smtClean="0"/>
              <a:t>expecting to build a </a:t>
            </a:r>
            <a:r>
              <a:rPr lang="en-US" dirty="0" smtClean="0">
                <a:solidFill>
                  <a:srgbClr val="FF0000"/>
                </a:solidFill>
              </a:rPr>
              <a:t>catalog of Binary Black Hole mergers</a:t>
            </a:r>
            <a:r>
              <a:rPr lang="en-US" dirty="0" smtClean="0"/>
              <a:t> and looking forward to </a:t>
            </a:r>
            <a:r>
              <a:rPr lang="en-US" dirty="0" smtClean="0">
                <a:solidFill>
                  <a:srgbClr val="FF0000"/>
                </a:solidFill>
              </a:rPr>
              <a:t>discover new sources </a:t>
            </a:r>
            <a:r>
              <a:rPr lang="en-US" dirty="0" smtClean="0"/>
              <a:t>(e.g. Neutron Stars, etc.). Impacting on fundamental physics and astrophysics.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multimessenger</a:t>
            </a:r>
            <a:r>
              <a:rPr lang="en-US" dirty="0" smtClean="0">
                <a:solidFill>
                  <a:srgbClr val="FF0000"/>
                </a:solidFill>
              </a:rPr>
              <a:t> astronomy with GWs </a:t>
            </a:r>
            <a:r>
              <a:rPr lang="en-US" dirty="0" smtClean="0"/>
              <a:t>is expected to provide results in the short term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earth-based detectors </a:t>
            </a:r>
            <a:r>
              <a:rPr lang="en-US" dirty="0" smtClean="0"/>
              <a:t>can improve performances by large factors in one-two decades: </a:t>
            </a:r>
          </a:p>
          <a:p>
            <a:pPr marL="1257300" lvl="2" indent="-457200">
              <a:buFont typeface="Wingdings" panose="05000000000000000000" pitchFamily="2" charset="2"/>
              <a:buChar char="Ø"/>
            </a:pPr>
            <a:r>
              <a:rPr lang="en-US" sz="2600" dirty="0" smtClean="0"/>
              <a:t>3 x gain in amplitude sensitivity is planned in 4-6 years</a:t>
            </a:r>
          </a:p>
          <a:p>
            <a:pPr marL="1257300" lvl="2" indent="-457200">
              <a:buFont typeface="Wingdings" panose="05000000000000000000" pitchFamily="2" charset="2"/>
              <a:buChar char="Ø"/>
            </a:pPr>
            <a:r>
              <a:rPr lang="en-US" sz="2600" dirty="0" smtClean="0"/>
              <a:t>2 to 4 </a:t>
            </a:r>
            <a:r>
              <a:rPr lang="en-US" sz="2600" dirty="0"/>
              <a:t>x</a:t>
            </a:r>
            <a:r>
              <a:rPr lang="en-US" sz="2600" dirty="0" smtClean="0"/>
              <a:t> further gain possible with current infrastructures</a:t>
            </a:r>
          </a:p>
          <a:p>
            <a:pPr marL="1257300" lvl="2" indent="-457200">
              <a:buFont typeface="Wingdings" panose="05000000000000000000" pitchFamily="2" charset="2"/>
              <a:buChar char="Ø"/>
            </a:pPr>
            <a:r>
              <a:rPr lang="en-US" sz="2600" dirty="0" smtClean="0"/>
              <a:t>more is possible with new underground infrastructures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Space based detectors </a:t>
            </a:r>
            <a:r>
              <a:rPr lang="en-US" dirty="0" smtClean="0"/>
              <a:t>are now safer: after </a:t>
            </a:r>
            <a:r>
              <a:rPr lang="en-US" smtClean="0"/>
              <a:t>the recent success </a:t>
            </a:r>
            <a:r>
              <a:rPr lang="en-US" dirty="0" smtClean="0"/>
              <a:t>of the ESA technology demonstrator mission, LISA should fly in the 2030’s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Thank you for your attention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36032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4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3528" y="692696"/>
            <a:ext cx="8568952" cy="5739998"/>
            <a:chOff x="-41945" y="476672"/>
            <a:chExt cx="9222457" cy="602803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945" y="476672"/>
              <a:ext cx="9222457" cy="5689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380312" y="6166148"/>
              <a:ext cx="1390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latin typeface="Arial Narrow" panose="020B0606020202030204" pitchFamily="34" charset="0"/>
                </a:rPr>
                <a:t>Frequenza (Hz)</a:t>
              </a:r>
              <a:endParaRPr lang="it-IT" sz="1600" b="1" dirty="0">
                <a:latin typeface="Arial Narrow" panose="020B060602020203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228184" y="4941168"/>
            <a:ext cx="991659" cy="14401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012160" y="4275923"/>
            <a:ext cx="216024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219844" y="4779979"/>
            <a:ext cx="232476" cy="2880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47949" y="508518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Einstein Telescope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5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3"/>
            <a:ext cx="8229600" cy="706090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rgbClr val="0070C0"/>
                </a:solidFill>
              </a:rPr>
              <a:t>beyond quantum </a:t>
            </a:r>
            <a:r>
              <a:rPr lang="it-IT" sz="2800" b="1" dirty="0" smtClean="0">
                <a:solidFill>
                  <a:srgbClr val="0070C0"/>
                </a:solidFill>
              </a:rPr>
              <a:t>noises</a:t>
            </a:r>
            <a:endParaRPr lang="it-IT" sz="2800" b="1" dirty="0">
              <a:solidFill>
                <a:srgbClr val="0070C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Budva, Oct. 3, 2016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G.A.Prodi, New Trends in High-Energy Physics 2016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73EFD-4ED8-46B1-A31D-722FDFEAFA0B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36" y="1152718"/>
            <a:ext cx="8100646" cy="369561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27584" y="692696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1560" y="77980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photons in a laser beam </a:t>
            </a:r>
            <a:r>
              <a:rPr lang="en-US" dirty="0" smtClean="0"/>
              <a:t>are a Poisson point process.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372200" y="3440494"/>
            <a:ext cx="2700030" cy="3017589"/>
            <a:chOff x="6372200" y="3440494"/>
            <a:chExt cx="2700030" cy="30175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2200" y="3440494"/>
              <a:ext cx="2700030" cy="23009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03592" y="3446851"/>
              <a:ext cx="1883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C00FF"/>
                  </a:solidFill>
                </a:rPr>
                <a:t>Photon shot noise</a:t>
              </a:r>
              <a:endParaRPr lang="en-US" dirty="0">
                <a:solidFill>
                  <a:srgbClr val="CC0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553200" y="5639717"/>
                  <a:ext cx="1689693" cy="8183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h𝑣</m:t>
                                </m:r>
                              </m:num>
                              <m:den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𝑷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3200" y="5639717"/>
                  <a:ext cx="1689693" cy="81836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4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218397" y="2924944"/>
            <a:ext cx="3176767" cy="3311099"/>
            <a:chOff x="218397" y="2924944"/>
            <a:chExt cx="3176767" cy="33110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397" y="2924944"/>
              <a:ext cx="2590865" cy="21894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8397" y="5048345"/>
              <a:ext cx="3176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C00FF"/>
                  </a:solidFill>
                </a:rPr>
                <a:t>photon radiation pressure noise</a:t>
              </a:r>
              <a:endParaRPr lang="en-US" dirty="0">
                <a:solidFill>
                  <a:srgbClr val="CC0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79153" y="5417677"/>
                  <a:ext cx="1881925" cy="8183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𝑷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153" y="5417677"/>
                  <a:ext cx="1881925" cy="81836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/>
          <p:cNvSpPr txBox="1"/>
          <p:nvPr/>
        </p:nvSpPr>
        <p:spPr>
          <a:xfrm>
            <a:off x="3455205" y="5065890"/>
            <a:ext cx="2707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Standard Quantum Limit </a:t>
            </a:r>
            <a:r>
              <a:rPr lang="en-US" dirty="0" smtClean="0"/>
              <a:t>is the combined result of </a:t>
            </a:r>
            <a:r>
              <a:rPr lang="en-US" b="1" dirty="0" smtClean="0"/>
              <a:t>shot noise + radiation pressure noise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26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31540" y="267977"/>
            <a:ext cx="8235915" cy="44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endParaRPr lang="en-US" sz="2800" dirty="0" smtClean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Squeezed </a:t>
            </a:r>
            <a:r>
              <a:rPr lang="en-US" sz="2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L</a:t>
            </a:r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ight Sensitivity Enhancement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077787" y="2393885"/>
            <a:ext cx="2988427" cy="2718299"/>
            <a:chOff x="1475" y="882"/>
            <a:chExt cx="2810" cy="255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75" y="882"/>
              <a:ext cx="2810" cy="2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" y="882"/>
              <a:ext cx="2814" cy="2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CasellaDiTesto 5"/>
          <p:cNvSpPr txBox="1"/>
          <p:nvPr/>
        </p:nvSpPr>
        <p:spPr>
          <a:xfrm>
            <a:off x="499048" y="1245530"/>
            <a:ext cx="8145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</a:rPr>
              <a:t>Once operated on the dark fringe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GW interferometers are the largest (and most expensive) homodyne detectors for a </a:t>
            </a:r>
            <a:r>
              <a:rPr lang="en-US" u="sng" dirty="0" smtClean="0">
                <a:solidFill>
                  <a:prstClr val="black"/>
                </a:solidFill>
              </a:rPr>
              <a:t>coherent vacuum state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-29688" y="2490466"/>
            <a:ext cx="3476563" cy="2525135"/>
            <a:chOff x="9108684" y="1718562"/>
            <a:chExt cx="6774838" cy="4920775"/>
          </a:xfrm>
        </p:grpSpPr>
        <p:grpSp>
          <p:nvGrpSpPr>
            <p:cNvPr id="11" name="Gruppo 10"/>
            <p:cNvGrpSpPr/>
            <p:nvPr/>
          </p:nvGrpSpPr>
          <p:grpSpPr>
            <a:xfrm>
              <a:off x="9324528" y="2435637"/>
              <a:ext cx="4489450" cy="4203700"/>
              <a:chOff x="368300" y="1701800"/>
              <a:chExt cx="4489450" cy="4203700"/>
            </a:xfrm>
          </p:grpSpPr>
          <p:grpSp>
            <p:nvGrpSpPr>
              <p:cNvPr id="17" name="Gruppieren 19"/>
              <p:cNvGrpSpPr>
                <a:grpSpLocks/>
              </p:cNvGrpSpPr>
              <p:nvPr/>
            </p:nvGrpSpPr>
            <p:grpSpPr bwMode="auto">
              <a:xfrm>
                <a:off x="1519238" y="2913063"/>
                <a:ext cx="1828800" cy="1787525"/>
                <a:chOff x="6071062" y="4523855"/>
                <a:chExt cx="1828800" cy="1787237"/>
              </a:xfrm>
            </p:grpSpPr>
            <p:sp>
              <p:nvSpPr>
                <p:cNvPr id="27" name="Oval 14"/>
                <p:cNvSpPr>
                  <a:spLocks noChangeArrowheads="1"/>
                </p:cNvSpPr>
                <p:nvPr/>
              </p:nvSpPr>
              <p:spPr bwMode="auto">
                <a:xfrm>
                  <a:off x="6180571" y="4588162"/>
                  <a:ext cx="1649413" cy="164306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243E5"/>
                    </a:gs>
                    <a:gs pos="100000">
                      <a:srgbClr val="897CEC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Rechteck 18"/>
                <p:cNvSpPr>
                  <a:spLocks noChangeArrowheads="1"/>
                </p:cNvSpPr>
                <p:nvPr/>
              </p:nvSpPr>
              <p:spPr bwMode="auto">
                <a:xfrm>
                  <a:off x="6071062" y="4523855"/>
                  <a:ext cx="1828800" cy="1787237"/>
                </a:xfrm>
                <a:prstGeom prst="rect">
                  <a:avLst/>
                </a:prstGeom>
                <a:solidFill>
                  <a:schemeClr val="bg1">
                    <a:alpha val="5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8" name="Oval 5"/>
              <p:cNvSpPr>
                <a:spLocks noChangeArrowheads="1"/>
              </p:cNvSpPr>
              <p:nvPr/>
            </p:nvSpPr>
            <p:spPr bwMode="auto">
              <a:xfrm>
                <a:off x="1906588" y="2533650"/>
                <a:ext cx="1082675" cy="2490788"/>
              </a:xfrm>
              <a:prstGeom prst="ellipse">
                <a:avLst/>
              </a:prstGeom>
              <a:gradFill rotWithShape="1">
                <a:gsLst>
                  <a:gs pos="0">
                    <a:srgbClr val="6243E5"/>
                  </a:gs>
                  <a:gs pos="100000">
                    <a:srgbClr val="897CE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>
                <a:off x="1460500" y="2505075"/>
                <a:ext cx="22479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>
                <a:off x="1874838" y="2336800"/>
                <a:ext cx="0" cy="28686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>
                <a:off x="1927225" y="2382838"/>
                <a:ext cx="10572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>
                <a:off x="3354388" y="2492375"/>
                <a:ext cx="0" cy="24828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1587500" y="5051425"/>
                <a:ext cx="22494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 flipH="1">
                <a:off x="3017838" y="2146300"/>
                <a:ext cx="0" cy="30591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 flipV="1">
                <a:off x="368300" y="3806825"/>
                <a:ext cx="4489450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12"/>
              <p:cNvSpPr>
                <a:spLocks noChangeShapeType="1"/>
              </p:cNvSpPr>
              <p:nvPr/>
            </p:nvSpPr>
            <p:spPr bwMode="auto">
              <a:xfrm flipH="1">
                <a:off x="2441575" y="1701800"/>
                <a:ext cx="0" cy="42037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tangolo 11"/>
                <p:cNvSpPr/>
                <p:nvPr/>
              </p:nvSpPr>
              <p:spPr>
                <a:xfrm>
                  <a:off x="12995256" y="4525027"/>
                  <a:ext cx="2888266" cy="9658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it-IT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it-IT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it-IT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it-IT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sz="14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it-IT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ttangolo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5256" y="4525027"/>
                  <a:ext cx="2888266" cy="96588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r="-57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/>
                <p:cNvSpPr txBox="1"/>
                <p:nvPr/>
              </p:nvSpPr>
              <p:spPr>
                <a:xfrm>
                  <a:off x="11416747" y="5762089"/>
                  <a:ext cx="2103691" cy="6111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r>
                          <a:rPr lang="it-IT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&gt;1/2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CasellaDiTesto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6747" y="5762089"/>
                  <a:ext cx="2103691" cy="611141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t="-1923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sellaDiTesto 14"/>
                <p:cNvSpPr txBox="1"/>
                <p:nvPr/>
              </p:nvSpPr>
              <p:spPr>
                <a:xfrm>
                  <a:off x="9989947" y="1718562"/>
                  <a:ext cx="2888266" cy="9658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r>
                          <a:rPr lang="it-IT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it-IT" sz="14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sz="1400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CasellaDiTesto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9947" y="1718562"/>
                  <a:ext cx="2888266" cy="96588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r="-5761" b="-1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/>
                <p:cNvSpPr txBox="1"/>
                <p:nvPr/>
              </p:nvSpPr>
              <p:spPr>
                <a:xfrm>
                  <a:off x="9108684" y="2627772"/>
                  <a:ext cx="2103691" cy="6111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it-IT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&lt;1/2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CasellaDiTesto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8684" y="2627772"/>
                  <a:ext cx="2103691" cy="611141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 t="-1961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uppo 28"/>
          <p:cNvGrpSpPr/>
          <p:nvPr/>
        </p:nvGrpSpPr>
        <p:grpSpPr>
          <a:xfrm>
            <a:off x="-95314" y="2488563"/>
            <a:ext cx="3524605" cy="2527038"/>
            <a:chOff x="9069358" y="1812444"/>
            <a:chExt cx="6868457" cy="4924482"/>
          </a:xfrm>
        </p:grpSpPr>
        <p:grpSp>
          <p:nvGrpSpPr>
            <p:cNvPr id="30" name="Gruppo 29"/>
            <p:cNvGrpSpPr/>
            <p:nvPr/>
          </p:nvGrpSpPr>
          <p:grpSpPr>
            <a:xfrm>
              <a:off x="9396536" y="2533226"/>
              <a:ext cx="4489450" cy="4203700"/>
              <a:chOff x="274638" y="1898650"/>
              <a:chExt cx="4489450" cy="4203700"/>
            </a:xfrm>
          </p:grpSpPr>
          <p:sp>
            <p:nvSpPr>
              <p:cNvPr id="35" name="Oval 14"/>
              <p:cNvSpPr>
                <a:spLocks noChangeArrowheads="1"/>
              </p:cNvSpPr>
              <p:nvPr/>
            </p:nvSpPr>
            <p:spPr bwMode="auto">
              <a:xfrm>
                <a:off x="1546225" y="3175000"/>
                <a:ext cx="1649413" cy="1643063"/>
              </a:xfrm>
              <a:prstGeom prst="ellipse">
                <a:avLst/>
              </a:prstGeom>
              <a:gradFill rotWithShape="1">
                <a:gsLst>
                  <a:gs pos="0">
                    <a:srgbClr val="6243E5"/>
                  </a:gs>
                  <a:gs pos="100000">
                    <a:srgbClr val="897CE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Line 15"/>
              <p:cNvSpPr>
                <a:spLocks noChangeShapeType="1"/>
              </p:cNvSpPr>
              <p:nvPr/>
            </p:nvSpPr>
            <p:spPr bwMode="auto">
              <a:xfrm flipH="1">
                <a:off x="3213100" y="2609850"/>
                <a:ext cx="0" cy="2514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Line 16"/>
              <p:cNvSpPr>
                <a:spLocks noChangeShapeType="1"/>
              </p:cNvSpPr>
              <p:nvPr/>
            </p:nvSpPr>
            <p:spPr bwMode="auto">
              <a:xfrm>
                <a:off x="999305" y="3146425"/>
                <a:ext cx="29283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17"/>
              <p:cNvSpPr>
                <a:spLocks noChangeShapeType="1"/>
              </p:cNvSpPr>
              <p:nvPr/>
            </p:nvSpPr>
            <p:spPr bwMode="auto">
              <a:xfrm flipH="1">
                <a:off x="1527175" y="2711450"/>
                <a:ext cx="0" cy="2413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18"/>
              <p:cNvSpPr>
                <a:spLocks noChangeShapeType="1"/>
              </p:cNvSpPr>
              <p:nvPr/>
            </p:nvSpPr>
            <p:spPr bwMode="auto">
              <a:xfrm>
                <a:off x="1604963" y="2757488"/>
                <a:ext cx="15144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19"/>
              <p:cNvSpPr>
                <a:spLocks noChangeShapeType="1"/>
              </p:cNvSpPr>
              <p:nvPr/>
            </p:nvSpPr>
            <p:spPr bwMode="auto">
              <a:xfrm>
                <a:off x="3756025" y="3209925"/>
                <a:ext cx="0" cy="15684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20"/>
              <p:cNvSpPr>
                <a:spLocks noChangeShapeType="1"/>
              </p:cNvSpPr>
              <p:nvPr/>
            </p:nvSpPr>
            <p:spPr bwMode="auto">
              <a:xfrm>
                <a:off x="1009328" y="4841875"/>
                <a:ext cx="29083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3"/>
              <p:cNvSpPr>
                <a:spLocks noChangeShapeType="1"/>
              </p:cNvSpPr>
              <p:nvPr/>
            </p:nvSpPr>
            <p:spPr bwMode="auto">
              <a:xfrm flipV="1">
                <a:off x="274638" y="4003675"/>
                <a:ext cx="4489450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22"/>
              <p:cNvSpPr>
                <a:spLocks noChangeShapeType="1"/>
              </p:cNvSpPr>
              <p:nvPr/>
            </p:nvSpPr>
            <p:spPr bwMode="auto">
              <a:xfrm flipH="1">
                <a:off x="2360613" y="1898650"/>
                <a:ext cx="0" cy="42037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asellaDiTesto 30"/>
                <p:cNvSpPr txBox="1"/>
                <p:nvPr/>
              </p:nvSpPr>
              <p:spPr>
                <a:xfrm>
                  <a:off x="10048695" y="1812444"/>
                  <a:ext cx="2888265" cy="9658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r>
                          <a:rPr lang="it-IT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it-IT" sz="14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sz="1400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CasellaDiTesto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8695" y="1812444"/>
                  <a:ext cx="2888265" cy="96588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5761" b="-1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ttangolo 31"/>
                <p:cNvSpPr/>
                <p:nvPr/>
              </p:nvSpPr>
              <p:spPr>
                <a:xfrm>
                  <a:off x="13049550" y="4609052"/>
                  <a:ext cx="2888265" cy="9658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it-IT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it-IT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it-IT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it-IT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sz="14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it-IT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ttangolo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49550" y="4609052"/>
                  <a:ext cx="2888265" cy="96588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r="-53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asellaDiTesto 32"/>
                <p:cNvSpPr txBox="1"/>
                <p:nvPr/>
              </p:nvSpPr>
              <p:spPr>
                <a:xfrm>
                  <a:off x="9069358" y="2778323"/>
                  <a:ext cx="2103691" cy="6111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it-IT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=1/2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CasellaDiTesto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9358" y="2778323"/>
                  <a:ext cx="2103691" cy="61114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t="-1923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sellaDiTesto 33"/>
                <p:cNvSpPr txBox="1"/>
                <p:nvPr/>
              </p:nvSpPr>
              <p:spPr>
                <a:xfrm>
                  <a:off x="12241335" y="5463646"/>
                  <a:ext cx="2103690" cy="6111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it-IT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r>
                          <a:rPr lang="it-IT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=1/2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CasellaDiTesto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1335" y="5463646"/>
                  <a:ext cx="2103690" cy="611141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t="-1923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CasellaDiTesto 43"/>
          <p:cNvSpPr txBox="1"/>
          <p:nvPr/>
        </p:nvSpPr>
        <p:spPr>
          <a:xfrm>
            <a:off x="499047" y="1245530"/>
            <a:ext cx="8145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</a:rPr>
              <a:t>Let’s change the vacuum state </a:t>
            </a:r>
            <a:r>
              <a:rPr lang="en-US" b="1" i="1" dirty="0" smtClean="0">
                <a:solidFill>
                  <a:prstClr val="black"/>
                </a:solidFill>
              </a:rPr>
              <a:t>!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GW interferometers are the largest (and most expensive) homodyne detectors for a </a:t>
            </a:r>
            <a:r>
              <a:rPr lang="en-US" u="sng" dirty="0" smtClean="0">
                <a:solidFill>
                  <a:prstClr val="black"/>
                </a:solidFill>
              </a:rPr>
              <a:t>squeezed vacuum state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40202" y="2496586"/>
            <a:ext cx="3291550" cy="2519015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40990" y="2496586"/>
            <a:ext cx="3291550" cy="2519015"/>
          </a:xfrm>
          <a:prstGeom prst="rect">
            <a:avLst/>
          </a:prstGeom>
        </p:spPr>
      </p:pic>
      <p:cxnSp>
        <p:nvCxnSpPr>
          <p:cNvPr id="49" name="Connettore 7 48"/>
          <p:cNvCxnSpPr/>
          <p:nvPr/>
        </p:nvCxnSpPr>
        <p:spPr>
          <a:xfrm flipV="1">
            <a:off x="2384872" y="4171489"/>
            <a:ext cx="2007108" cy="606761"/>
          </a:xfrm>
          <a:prstGeom prst="curvedConnector3">
            <a:avLst>
              <a:gd name="adj1" fmla="val 10028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5885406" y="2050974"/>
            <a:ext cx="346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increased sensitivity to GWs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in high freq. band</a:t>
            </a:r>
          </a:p>
        </p:txBody>
      </p:sp>
      <p:sp>
        <p:nvSpPr>
          <p:cNvPr id="50" name="CasellaDiTesto 51"/>
          <p:cNvSpPr txBox="1"/>
          <p:nvPr/>
        </p:nvSpPr>
        <p:spPr>
          <a:xfrm>
            <a:off x="214461" y="5233942"/>
            <a:ext cx="4711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emonstrated on GEO and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LIGO detectors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" y="5827876"/>
            <a:ext cx="3620347" cy="92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55" y="5827876"/>
            <a:ext cx="3597862" cy="93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CasellaDiTesto 51"/>
          <p:cNvSpPr txBox="1"/>
          <p:nvPr/>
        </p:nvSpPr>
        <p:spPr>
          <a:xfrm>
            <a:off x="6208699" y="4845930"/>
            <a:ext cx="2935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reduces </a:t>
            </a:r>
            <a:r>
              <a:rPr lang="en-US" dirty="0">
                <a:solidFill>
                  <a:srgbClr val="FF0000"/>
                </a:solidFill>
              </a:rPr>
              <a:t>shot noise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at the cost of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increasing radiation </a:t>
            </a:r>
            <a:r>
              <a:rPr lang="en-US" dirty="0" smtClean="0">
                <a:solidFill>
                  <a:srgbClr val="FF0000"/>
                </a:solidFill>
              </a:rPr>
              <a:t>pressure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7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4" grpId="0"/>
      <p:bldP spid="52" grpId="0"/>
      <p:bldP spid="50" grpId="0"/>
      <p:bldP spid="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7"/>
          <p:cNvSpPr txBox="1"/>
          <p:nvPr/>
        </p:nvSpPr>
        <p:spPr>
          <a:xfrm>
            <a:off x="1745686" y="116632"/>
            <a:ext cx="565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prstClr val="black"/>
                </a:solidFill>
              </a:rPr>
              <a:t>Frequency</a:t>
            </a:r>
            <a:r>
              <a:rPr lang="it-IT" sz="3200" dirty="0" smtClean="0">
                <a:solidFill>
                  <a:prstClr val="black"/>
                </a:solidFill>
              </a:rPr>
              <a:t> </a:t>
            </a:r>
            <a:r>
              <a:rPr lang="it-IT" sz="3200" dirty="0" err="1" smtClean="0">
                <a:solidFill>
                  <a:prstClr val="black"/>
                </a:solidFill>
              </a:rPr>
              <a:t>dependent</a:t>
            </a:r>
            <a:r>
              <a:rPr lang="it-IT" sz="3200" dirty="0" smtClean="0">
                <a:solidFill>
                  <a:prstClr val="black"/>
                </a:solidFill>
              </a:rPr>
              <a:t> </a:t>
            </a:r>
            <a:r>
              <a:rPr lang="it-IT" sz="3200" dirty="0" err="1" smtClean="0">
                <a:solidFill>
                  <a:prstClr val="black"/>
                </a:solidFill>
              </a:rPr>
              <a:t>squeezing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00"/>
            <a:ext cx="4852050" cy="68579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900000"/>
            <a:ext cx="4628571" cy="324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220072" y="4725144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Beyond standard quantum </a:t>
            </a:r>
            <a:r>
              <a:rPr lang="it-IT" sz="3200" dirty="0" err="1" smtClean="0">
                <a:solidFill>
                  <a:srgbClr val="FF0000"/>
                </a:solidFill>
              </a:rPr>
              <a:t>limit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Budva, Oct. 3,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G.A.Prodi, New Trends in High-Energy Physics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source localization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G.A.Prodi, Bologna, June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16319"/>
            <a:ext cx="8363272" cy="4384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8197" y="5382108"/>
            <a:ext cx="6663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90% sky error regions are very wide and broken annuli: </a:t>
            </a:r>
          </a:p>
          <a:p>
            <a:r>
              <a:rPr lang="en-US" dirty="0" smtClean="0"/>
              <a:t>GW150914: 250 deg</a:t>
            </a:r>
            <a:r>
              <a:rPr lang="en-US" baseline="30000" dirty="0" smtClean="0"/>
              <a:t>2  </a:t>
            </a:r>
            <a:r>
              <a:rPr lang="en-US" dirty="0" smtClean="0"/>
              <a:t> , GW151226: 850</a:t>
            </a:r>
            <a:r>
              <a:rPr lang="en-US" dirty="0"/>
              <a:t> deg</a:t>
            </a:r>
            <a:r>
              <a:rPr lang="en-US" baseline="30000" dirty="0"/>
              <a:t>2</a:t>
            </a:r>
            <a:r>
              <a:rPr lang="en-US" dirty="0" smtClean="0"/>
              <a:t> , LVT151012: 1600 </a:t>
            </a:r>
            <a:r>
              <a:rPr lang="en-US" dirty="0"/>
              <a:t>deg</a:t>
            </a:r>
            <a:r>
              <a:rPr lang="en-US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0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781" y="1719127"/>
            <a:ext cx="5465591" cy="4075104"/>
          </a:xfrm>
          <a:prstGeom prst="rect">
            <a:avLst/>
          </a:prstGeom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395536" y="107157"/>
            <a:ext cx="8507362" cy="72804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6570">
              <a:defRPr sz="6800"/>
            </a:lvl1pPr>
          </a:lstStyle>
          <a:p>
            <a:r>
              <a:rPr sz="3200" b="1" dirty="0" smtClean="0"/>
              <a:t>Test</a:t>
            </a:r>
            <a:r>
              <a:rPr lang="en-US" sz="3200" b="1" dirty="0" smtClean="0"/>
              <a:t>ing</a:t>
            </a:r>
            <a:r>
              <a:rPr sz="3200" b="1" dirty="0" smtClean="0"/>
              <a:t> GR </a:t>
            </a:r>
            <a:r>
              <a:rPr lang="en-US" sz="3200" b="1" dirty="0" smtClean="0"/>
              <a:t>beyond </a:t>
            </a:r>
            <a:r>
              <a:rPr lang="en-US" sz="3200" b="1" dirty="0" err="1" smtClean="0"/>
              <a:t>quadrupolar</a:t>
            </a:r>
            <a:r>
              <a:rPr lang="en-US" sz="3200" b="1" dirty="0" smtClean="0"/>
              <a:t> formula </a:t>
            </a:r>
            <a:r>
              <a:rPr lang="it-IT" sz="2200" dirty="0">
                <a:solidFill>
                  <a:prstClr val="black"/>
                </a:solidFill>
              </a:rPr>
              <a:t>[arXiv:1602.03841</a:t>
            </a:r>
            <a:r>
              <a:rPr lang="it-IT" sz="2200" dirty="0" smtClean="0">
                <a:solidFill>
                  <a:prstClr val="black"/>
                </a:solidFill>
              </a:rPr>
              <a:t>]</a:t>
            </a:r>
            <a:endParaRPr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Shape 120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266824" y="1772816"/>
                <a:ext cx="3657104" cy="396044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r>
                  <a:rPr lang="en-US" sz="2000" dirty="0" smtClean="0"/>
                  <a:t>90% upper limits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𝛿𝜑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0" dirty="0" smtClean="0">
                  <a:ea typeface="Cambria Math" panose="02040503050406030204" pitchFamily="18" charset="0"/>
                </a:endParaRPr>
              </a:p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r>
                  <a:rPr lang="en-US" sz="2000" dirty="0" smtClean="0"/>
                  <a:t>where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𝛿𝜑</m:t>
                        </m:r>
                      </m:e>
                    </m:d>
                  </m:oMath>
                </a14:m>
                <a:r>
                  <a:rPr lang="en-US" sz="2000" dirty="0" smtClean="0"/>
                  <a:t> describes possible deviations from GR prediction per each Post Newtonian order to the </a:t>
                </a:r>
                <a:r>
                  <a:rPr lang="en-US" sz="2000" dirty="0" err="1" smtClean="0"/>
                  <a:t>quadrupolar</a:t>
                </a:r>
                <a:r>
                  <a:rPr lang="en-US" sz="2000" dirty="0" smtClean="0"/>
                  <a:t> emission formula (considering one PN at a time)</a:t>
                </a:r>
              </a:p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r>
                  <a:rPr lang="en-US" sz="2000" dirty="0" smtClean="0"/>
                  <a:t>New upper limits have been set for each PN order up to 3.5 except for 2.5 PN, unmeasurable with </a:t>
                </a:r>
                <a:r>
                  <a:rPr lang="en-US" sz="2000" dirty="0" err="1" smtClean="0"/>
                  <a:t>inspiral</a:t>
                </a:r>
                <a:r>
                  <a:rPr lang="en-US" sz="2000" dirty="0" smtClean="0"/>
                  <a:t> signal (degenerate with reference phase evolution)</a:t>
                </a:r>
              </a:p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endParaRPr lang="en-US" sz="2000" dirty="0" smtClean="0"/>
              </a:p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120" name="Shape 12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66824" y="1772816"/>
                <a:ext cx="3657104" cy="3960440"/>
              </a:xfrm>
              <a:prstGeom prst="rect">
                <a:avLst/>
              </a:prstGeom>
              <a:blipFill rotWithShape="0">
                <a:blip r:embed="rId3"/>
                <a:stretch>
                  <a:fillRect l="-1833" t="-924" r="-167" b="-7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cxnSp>
        <p:nvCxnSpPr>
          <p:cNvPr id="6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5536" y="974621"/>
            <a:ext cx="8507362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1806">
              <a:defRPr sz="1944"/>
            </a:pPr>
            <a:r>
              <a:rPr lang="en-US" b="1" dirty="0"/>
              <a:t>First test of GR in strong field and highly relativistic </a:t>
            </a:r>
            <a:r>
              <a:rPr lang="en-US" b="1" dirty="0" smtClean="0"/>
              <a:t>speed </a:t>
            </a:r>
          </a:p>
          <a:p>
            <a:pPr algn="ctr" defTabSz="221806">
              <a:defRPr sz="1944"/>
            </a:pPr>
            <a:r>
              <a:rPr lang="en-US" dirty="0" smtClean="0"/>
              <a:t>by </a:t>
            </a:r>
            <a:r>
              <a:rPr lang="en-US" dirty="0"/>
              <a:t>c</a:t>
            </a:r>
            <a:r>
              <a:rPr lang="en-US" dirty="0" smtClean="0"/>
              <a:t>hecking </a:t>
            </a:r>
            <a:r>
              <a:rPr lang="en-US" dirty="0"/>
              <a:t>the </a:t>
            </a:r>
            <a:r>
              <a:rPr lang="en-US" b="1" dirty="0">
                <a:solidFill>
                  <a:srgbClr val="00B0F0"/>
                </a:solidFill>
              </a:rPr>
              <a:t>phase evolution of the </a:t>
            </a:r>
            <a:r>
              <a:rPr lang="en-US" b="1" dirty="0" err="1">
                <a:solidFill>
                  <a:srgbClr val="00B0F0"/>
                </a:solidFill>
              </a:rPr>
              <a:t>inspiral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 smtClean="0"/>
              <a:t>signals </a:t>
            </a:r>
            <a:r>
              <a:rPr lang="en-US" dirty="0"/>
              <a:t>of </a:t>
            </a:r>
            <a:r>
              <a:rPr lang="en-US" dirty="0" smtClean="0"/>
              <a:t>GW150914, GW151226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61682" y="5517232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 PN </a:t>
            </a:r>
          </a:p>
          <a:p>
            <a:pPr algn="ctr"/>
            <a:r>
              <a:rPr lang="en-US" dirty="0" err="1" smtClean="0"/>
              <a:t>Quadrupolar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formula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84167" y="5962054"/>
            <a:ext cx="3059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10 years of double pulsar J0737-3039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v/c </a:t>
            </a:r>
            <a:r>
              <a:rPr lang="en-US" dirty="0" smtClean="0">
                <a:solidFill>
                  <a:srgbClr val="002060"/>
                </a:solidFill>
                <a:sym typeface="Symbol" panose="05050102010706020507" pitchFamily="18" charset="2"/>
              </a:rPr>
              <a:t> 2 10</a:t>
            </a:r>
            <a:r>
              <a:rPr lang="en-US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-3</a:t>
            </a:r>
            <a:r>
              <a:rPr lang="en-US" dirty="0" smtClean="0">
                <a:solidFill>
                  <a:srgbClr val="002060"/>
                </a:solidFill>
                <a:sym typeface="Symbol" panose="05050102010706020507" pitchFamily="18" charset="2"/>
              </a:rPr>
              <a:t>  ,  GM/rc</a:t>
            </a:r>
            <a:r>
              <a:rPr lang="en-US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2</a:t>
            </a:r>
            <a:r>
              <a:rPr lang="en-US" dirty="0" smtClean="0">
                <a:solidFill>
                  <a:srgbClr val="002060"/>
                </a:solidFill>
                <a:sym typeface="Symbol" panose="05050102010706020507" pitchFamily="18" charset="2"/>
              </a:rPr>
              <a:t>   5 10</a:t>
            </a:r>
            <a:r>
              <a:rPr lang="en-US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-6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39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7020272" y="3068960"/>
            <a:ext cx="2017633" cy="3830308"/>
            <a:chOff x="4498583" y="3068960"/>
            <a:chExt cx="2017633" cy="3830308"/>
          </a:xfrm>
        </p:grpSpPr>
        <p:pic>
          <p:nvPicPr>
            <p:cNvPr id="46" name="Picture 2" descr="How distances change when a simple gravitational wave passes through a ring of partic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00000">
              <a:off x="4498583" y="4903066"/>
              <a:ext cx="2009600" cy="199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oup 56"/>
            <p:cNvGrpSpPr/>
            <p:nvPr/>
          </p:nvGrpSpPr>
          <p:grpSpPr>
            <a:xfrm>
              <a:off x="4506616" y="3068960"/>
              <a:ext cx="2009600" cy="2634222"/>
              <a:chOff x="4506616" y="3068960"/>
              <a:chExt cx="2009600" cy="2634222"/>
            </a:xfrm>
          </p:grpSpPr>
          <p:pic>
            <p:nvPicPr>
              <p:cNvPr id="1026" name="Picture 2" descr="How distances change when a simple gravitational wave passes through a ring of particles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6616" y="3068960"/>
                <a:ext cx="2009600" cy="19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/>
                  <p:cNvSpPr/>
                  <p:nvPr/>
                </p:nvSpPr>
                <p:spPr>
                  <a:xfrm>
                    <a:off x="5623681" y="3648301"/>
                    <a:ext cx="439416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oMath>
                    </a14:m>
                    <a:r>
                      <a:rPr lang="it-IT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it-IT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Rectangle 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3681" y="3648301"/>
                    <a:ext cx="439416" cy="46166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27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1" name="Straight Connector 50"/>
              <p:cNvCxnSpPr/>
              <p:nvPr/>
            </p:nvCxnSpPr>
            <p:spPr>
              <a:xfrm>
                <a:off x="5517739" y="4030942"/>
                <a:ext cx="580785" cy="793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/>
                  <p:cNvSpPr/>
                  <p:nvPr/>
                </p:nvSpPr>
                <p:spPr>
                  <a:xfrm rot="18900000">
                    <a:off x="5401885" y="5241517"/>
                    <a:ext cx="439416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oMath>
                    </a14:m>
                    <a:r>
                      <a:rPr lang="it-IT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it-IT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Rectangle 5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900000">
                    <a:off x="5401885" y="5241517"/>
                    <a:ext cx="439416" cy="46166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4" name="Straight Connector 53"/>
              <p:cNvCxnSpPr/>
              <p:nvPr/>
            </p:nvCxnSpPr>
            <p:spPr>
              <a:xfrm rot="18900000">
                <a:off x="5407802" y="5670288"/>
                <a:ext cx="580785" cy="793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/>
          <p:cNvSpPr txBox="1"/>
          <p:nvPr/>
        </p:nvSpPr>
        <p:spPr>
          <a:xfrm>
            <a:off x="4995633" y="3337094"/>
            <a:ext cx="23309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on </a:t>
            </a:r>
            <a:r>
              <a:rPr lang="en-US" sz="2000" b="1" dirty="0" err="1" smtClean="0">
                <a:solidFill>
                  <a:srgbClr val="002060"/>
                </a:solidFill>
              </a:rPr>
              <a:t>wavefront</a:t>
            </a:r>
            <a:r>
              <a:rPr lang="en-US" sz="2000" b="1" dirty="0" smtClean="0">
                <a:solidFill>
                  <a:srgbClr val="002060"/>
                </a:solidFill>
              </a:rPr>
              <a:t> plane:</a:t>
            </a: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GW amplitude is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strain: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4" name="Segnaposto contenuto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21" y="2924944"/>
            <a:ext cx="4651903" cy="358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3528" y="980728"/>
                <a:ext cx="8496944" cy="2347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it-IT" altLang="en-US" sz="2000" dirty="0" smtClean="0">
                    <a:latin typeface="+mj-lt"/>
                  </a:rPr>
                  <a:t>gravitational waves carry curvature, energy, momentum, angular momentum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it-IT" altLang="en-US" sz="2000" dirty="0" smtClean="0">
                    <a:latin typeface="+mj-lt"/>
                  </a:rPr>
                  <a:t>weak-field linear approximation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it-IT" altLang="en-US" sz="2000" dirty="0" smtClean="0">
                    <a:latin typeface="+mj-lt"/>
                  </a:rPr>
                  <a:t>analogies with electromagnetic waves: </a:t>
                </a:r>
              </a:p>
              <a:p>
                <a:pPr lvl="3" algn="just"/>
                <a:r>
                  <a:rPr lang="it-IT" altLang="en-US" sz="2000" i="1" dirty="0" smtClean="0">
                    <a:latin typeface="+mj-lt"/>
                  </a:rPr>
                  <a:t>light speed, transverse, 2 polarization components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>
                    <a:latin typeface="+mj-lt"/>
                  </a:rPr>
                  <a:t>peculiarities of GWs:</a:t>
                </a:r>
              </a:p>
              <a:p>
                <a:pPr lvl="3" algn="just"/>
                <a:r>
                  <a:rPr lang="en-US" altLang="en-US" sz="2000" i="1" dirty="0" smtClean="0">
                    <a:latin typeface="+mj-lt"/>
                  </a:rPr>
                  <a:t>tidal deformations of extended bodies, no measurable local effect </a:t>
                </a:r>
              </a:p>
              <a:p>
                <a:pPr lvl="3" algn="just"/>
                <a:r>
                  <a:rPr lang="en-US" altLang="en-US" sz="2000" i="1" dirty="0" smtClean="0">
                    <a:latin typeface="+mj-lt"/>
                  </a:rPr>
                  <a:t>polarization components rotated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n-US" sz="20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i="1" dirty="0" smtClean="0">
                    <a:latin typeface="+mj-lt"/>
                  </a:rPr>
                  <a:t>in the </a:t>
                </a:r>
                <a:r>
                  <a:rPr lang="en-US" altLang="en-US" sz="2000" i="1" dirty="0" err="1" smtClean="0">
                    <a:latin typeface="+mj-lt"/>
                  </a:rPr>
                  <a:t>wavefront</a:t>
                </a:r>
                <a:r>
                  <a:rPr lang="en-US" altLang="en-US" sz="2000" i="1" dirty="0" smtClean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baseline="-25000" dirty="0" smtClean="0"/>
                  <a:t>+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baseline="-25000" dirty="0" smtClean="0"/>
                  <a:t>x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980728"/>
                <a:ext cx="8496944" cy="2347309"/>
              </a:xfrm>
              <a:prstGeom prst="rect">
                <a:avLst/>
              </a:prstGeom>
              <a:blipFill rotWithShape="0">
                <a:blip r:embed="rId6"/>
                <a:stretch>
                  <a:fillRect l="-646" t="-1558" b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9552" y="11520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atin typeface="+mj-lt"/>
                <a:ea typeface="+mj-ea"/>
                <a:cs typeface="+mj-cs"/>
              </a:rPr>
              <a:t>Gravitational Waves far away from sources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824064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9832" y="5065055"/>
            <a:ext cx="1094963" cy="638374"/>
            <a:chOff x="6667002" y="3933274"/>
            <a:chExt cx="1339728" cy="91292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6667002" y="3933274"/>
              <a:ext cx="1145358" cy="698202"/>
            </a:xfrm>
            <a:prstGeom prst="straightConnector1">
              <a:avLst/>
            </a:prstGeom>
            <a:ln w="381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 bwMode="auto">
            <a:xfrm rot="19926475">
              <a:off x="7095573" y="4097953"/>
              <a:ext cx="911157" cy="7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smtClean="0">
                  <a:sym typeface="Symbol" panose="05050102010706020507" pitchFamily="18" charset="2"/>
                </a:rPr>
                <a:t></a:t>
              </a:r>
              <a:r>
                <a:rPr lang="en-US" sz="2800" baseline="-25000" dirty="0" smtClean="0">
                  <a:sym typeface="Symbol" panose="05050102010706020507" pitchFamily="18" charset="2"/>
                </a:rPr>
                <a:t>GW</a:t>
              </a:r>
              <a:endParaRPr lang="en-US" sz="2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691384" y="3713190"/>
                <a:ext cx="6238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384" y="3713190"/>
                <a:ext cx="623825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735682" y="5582027"/>
                <a:ext cx="6206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682" y="5582027"/>
                <a:ext cx="620619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995633" y="4869160"/>
                <a:ext cx="1200264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𝒉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633" y="4869160"/>
                <a:ext cx="1200264" cy="78380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100694" y="3359175"/>
            <a:ext cx="1666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Effect on free 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test masses: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4" grpId="0"/>
      <p:bldP spid="48" grpId="0"/>
      <p:bldP spid="4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34" y="3212976"/>
            <a:ext cx="4402167" cy="3427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11520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black"/>
                </a:solidFill>
              </a:rPr>
              <a:t>Bounds for dispersion relation of GWs </a:t>
            </a:r>
            <a:r>
              <a:rPr lang="it-IT" sz="2000" dirty="0" smtClean="0">
                <a:solidFill>
                  <a:prstClr val="black"/>
                </a:solidFill>
              </a:rPr>
              <a:t>[arXiv:1602.03841]</a:t>
            </a:r>
            <a:endParaRPr lang="en-US" sz="2000" b="1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G.A.Prodi, Bologna, June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9" name="TextBox 10"/>
          <p:cNvSpPr txBox="1"/>
          <p:nvPr/>
        </p:nvSpPr>
        <p:spPr>
          <a:xfrm>
            <a:off x="246452" y="3717032"/>
            <a:ext cx="367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90% bound from GW150914 is the best direct bound: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1496" y="980728"/>
            <a:ext cx="8246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Assuming a phenomenological dispersion relation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>
                <a:sym typeface="Symbol" panose="05050102010706020507" pitchFamily="18" charset="2"/>
              </a:rPr>
              <a:t>frequency dependent graviton speed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 smtClean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 smtClean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 smtClean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/>
              <a:t>1 PN effect on GW phase evolution, </a:t>
            </a:r>
            <a:r>
              <a:rPr lang="en-US" dirty="0" smtClean="0">
                <a:sym typeface="Symbol" panose="05050102010706020507" pitchFamily="18" charset="2"/>
              </a:rPr>
              <a:t> Distance</a:t>
            </a:r>
            <a:endParaRPr lang="en-US" dirty="0"/>
          </a:p>
        </p:txBody>
      </p:sp>
      <p:sp>
        <p:nvSpPr>
          <p:cNvPr id="15" name="TextBox 10"/>
          <p:cNvSpPr txBox="1"/>
          <p:nvPr/>
        </p:nvSpPr>
        <p:spPr>
          <a:xfrm>
            <a:off x="246452" y="5253007"/>
            <a:ext cx="4253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All other more stringent bounds to date are models/assumptions dependent (e.g. weak gravitational lensing relies on dark matter distribution …)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35896" y="1477644"/>
                <a:ext cx="2180712" cy="305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477644"/>
                <a:ext cx="2180712" cy="305084"/>
              </a:xfrm>
              <a:prstGeom prst="rect">
                <a:avLst/>
              </a:prstGeom>
              <a:blipFill rotWithShape="0">
                <a:blip r:embed="rId3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00192" y="1121958"/>
                <a:ext cx="2797945" cy="9759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/>
                    </m:sSubSup>
                  </m:oMath>
                </a14:m>
                <a:r>
                  <a:rPr lang="en-US" dirty="0" smtClean="0"/>
                  <a:t> rest-mass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smtClean="0"/>
                  <a:t> energy		graviton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/>
                  <a:t> momentum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121958"/>
                <a:ext cx="2797945" cy="975908"/>
              </a:xfrm>
              <a:prstGeom prst="rect">
                <a:avLst/>
              </a:prstGeom>
              <a:blipFill rotWithShape="0">
                <a:blip r:embed="rId4"/>
                <a:stretch>
                  <a:fillRect r="-130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059832" y="2115804"/>
                <a:ext cx="2664296" cy="723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h𝑐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115804"/>
                <a:ext cx="2664296" cy="72378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0152" y="2285658"/>
                <a:ext cx="3227230" cy="553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 smtClean="0"/>
                  <a:t>Compton wavelength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285658"/>
                <a:ext cx="3227230" cy="553934"/>
              </a:xfrm>
              <a:prstGeom prst="rect">
                <a:avLst/>
              </a:prstGeom>
              <a:blipFill rotWithShape="0">
                <a:blip r:embed="rId6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58845" y="4343223"/>
                <a:ext cx="1960730" cy="397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&gt;1.6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845" y="4343223"/>
                <a:ext cx="1960730" cy="397416"/>
              </a:xfrm>
              <a:prstGeom prst="rect">
                <a:avLst/>
              </a:prstGeom>
              <a:blipFill rotWithShape="0"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25364" y="4687768"/>
                <a:ext cx="2440283" cy="397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&lt;1.2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64" y="4687768"/>
                <a:ext cx="2440283" cy="397416"/>
              </a:xfrm>
              <a:prstGeom prst="rect">
                <a:avLst/>
              </a:prstGeom>
              <a:blipFill rotWithShape="0">
                <a:blip r:embed="rId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5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11"/>
          <p:cNvGrpSpPr/>
          <p:nvPr/>
        </p:nvGrpSpPr>
        <p:grpSpPr>
          <a:xfrm>
            <a:off x="6084168" y="4677827"/>
            <a:ext cx="3168352" cy="1919525"/>
            <a:chOff x="2483768" y="4139788"/>
            <a:chExt cx="3967206" cy="2313548"/>
          </a:xfrm>
        </p:grpSpPr>
        <p:pic>
          <p:nvPicPr>
            <p:cNvPr id="27" name="Immagin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4326069"/>
              <a:ext cx="3895198" cy="2127267"/>
            </a:xfrm>
            <a:prstGeom prst="rect">
              <a:avLst/>
            </a:prstGeom>
          </p:spPr>
        </p:pic>
        <p:sp>
          <p:nvSpPr>
            <p:cNvPr id="28" name="CasellaDiTesto 39"/>
            <p:cNvSpPr txBox="1"/>
            <p:nvPr/>
          </p:nvSpPr>
          <p:spPr>
            <a:xfrm>
              <a:off x="2483768" y="4139788"/>
              <a:ext cx="3805393" cy="445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sky localization map</a:t>
              </a:r>
              <a:endParaRPr lang="it-IT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200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en-US" sz="3200" dirty="0" smtClean="0"/>
              <a:t>chronology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5" y="980728"/>
            <a:ext cx="7776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Last days of LIGO Engineering Run before planned Science Run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635" y="3301757"/>
            <a:ext cx="185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Delay time 7 </a:t>
            </a:r>
            <a:r>
              <a:rPr lang="it-IT" dirty="0" err="1" smtClean="0">
                <a:solidFill>
                  <a:srgbClr val="0070C0"/>
                </a:solidFill>
              </a:rPr>
              <a:t>ms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3528" y="4941168"/>
            <a:ext cx="770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+ 17 minutes: </a:t>
            </a:r>
          </a:p>
          <a:p>
            <a:pPr lvl="1"/>
            <a:r>
              <a:rPr lang="it-IT" sz="2000" dirty="0" smtClean="0">
                <a:solidFill>
                  <a:prstClr val="black"/>
                </a:solidFill>
              </a:rPr>
              <a:t>first sky map (cWB), 600 deg</a:t>
            </a:r>
            <a:r>
              <a:rPr lang="it-IT" sz="2000" baseline="30000" dirty="0" smtClean="0">
                <a:solidFill>
                  <a:prstClr val="black"/>
                </a:solidFill>
              </a:rPr>
              <a:t>2  </a:t>
            </a:r>
            <a:r>
              <a:rPr lang="it-IT" sz="2000" dirty="0" smtClean="0">
                <a:solidFill>
                  <a:prstClr val="black"/>
                </a:solidFill>
              </a:rPr>
              <a:t>@ 90% c.l.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5601434"/>
            <a:ext cx="828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+ 4 hours </a:t>
            </a:r>
            <a:r>
              <a:rPr lang="it-IT" sz="2000" dirty="0">
                <a:solidFill>
                  <a:prstClr val="black"/>
                </a:solidFill>
              </a:rPr>
              <a:t>/</a:t>
            </a:r>
            <a:r>
              <a:rPr lang="it-IT" sz="2000" dirty="0" smtClean="0">
                <a:solidFill>
                  <a:prstClr val="black"/>
                </a:solidFill>
              </a:rPr>
              <a:t> next days: </a:t>
            </a:r>
          </a:p>
          <a:p>
            <a:pPr lvl="1"/>
            <a:r>
              <a:rPr lang="it-IT" sz="2000" dirty="0" smtClean="0">
                <a:solidFill>
                  <a:prstClr val="black"/>
                </a:solidFill>
              </a:rPr>
              <a:t>confirmations by other data analysis pipelines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64024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7" name="AutoShape 2" descr="L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L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H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696126" y="1539820"/>
            <a:ext cx="4036114" cy="2923357"/>
            <a:chOff x="2696126" y="2027103"/>
            <a:chExt cx="4036114" cy="2923357"/>
          </a:xfrm>
          <a:solidFill>
            <a:schemeClr val="bg1"/>
          </a:solidFill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126" y="2027103"/>
              <a:ext cx="4036114" cy="29233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699792" y="4077072"/>
              <a:ext cx="435714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60" y="2248644"/>
            <a:ext cx="2931040" cy="2106226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13192"/>
            <a:ext cx="2925992" cy="21025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3527" y="3660423"/>
            <a:ext cx="7128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Sept. 14, 2015 UTC: 09:50:45  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005064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+ 3 minutes:</a:t>
            </a:r>
          </a:p>
          <a:p>
            <a:pPr lvl="1"/>
            <a:r>
              <a:rPr lang="it-IT" sz="2000" dirty="0" smtClean="0">
                <a:solidFill>
                  <a:prstClr val="black"/>
                </a:solidFill>
              </a:rPr>
              <a:t>rapid alert from our low latency detection pipeline (coherent Wave Burst:  Florida, Hannover, Padova-Trento)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1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2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200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en-US" sz="3200" dirty="0" smtClean="0"/>
              <a:t>observation run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5" y="980728"/>
            <a:ext cx="81369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prstClr val="black"/>
                </a:solidFill>
              </a:rPr>
              <a:t>prompt switch from Engineering Run to Science Mode Operation</a:t>
            </a:r>
          </a:p>
          <a:p>
            <a:pPr lvl="1"/>
            <a:r>
              <a:rPr lang="it-IT" sz="2000" dirty="0" smtClean="0">
                <a:solidFill>
                  <a:prstClr val="black"/>
                </a:solidFill>
              </a:rPr>
              <a:t>priority to stable operation of LIGO detectors</a:t>
            </a:r>
          </a:p>
          <a:p>
            <a:pPr lvl="1"/>
            <a:r>
              <a:rPr lang="it-IT" sz="2000" dirty="0" smtClean="0">
                <a:solidFill>
                  <a:prstClr val="black"/>
                </a:solidFill>
              </a:rPr>
              <a:t>start of cross checks: </a:t>
            </a:r>
            <a:r>
              <a:rPr lang="it-IT" sz="2000" i="1" dirty="0" smtClean="0">
                <a:solidFill>
                  <a:prstClr val="black"/>
                </a:solidFill>
              </a:rPr>
              <a:t>detection check-list</a:t>
            </a:r>
            <a:endParaRPr lang="it-IT" sz="2000" dirty="0" smtClean="0">
              <a:solidFill>
                <a:prstClr val="black"/>
              </a:solidFill>
            </a:endParaRPr>
          </a:p>
          <a:p>
            <a:pPr lvl="1"/>
            <a:endParaRPr lang="it-IT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next calendar day:</a:t>
            </a:r>
          </a:p>
          <a:p>
            <a:pPr lvl="1"/>
            <a:r>
              <a:rPr lang="it-IT" sz="2000" b="1" dirty="0">
                <a:solidFill>
                  <a:prstClr val="black"/>
                </a:solidFill>
              </a:rPr>
              <a:t>alert sent via GCN circular to 62 </a:t>
            </a:r>
            <a:r>
              <a:rPr lang="it-IT" sz="2000" b="1" dirty="0" smtClean="0">
                <a:solidFill>
                  <a:prstClr val="black"/>
                </a:solidFill>
              </a:rPr>
              <a:t>partner astronomers </a:t>
            </a:r>
            <a:r>
              <a:rPr lang="it-IT" sz="2000" dirty="0" smtClean="0">
                <a:solidFill>
                  <a:prstClr val="black"/>
                </a:solidFill>
              </a:rPr>
              <a:t>(</a:t>
            </a:r>
            <a:r>
              <a:rPr lang="it-IT" sz="2000" dirty="0">
                <a:solidFill>
                  <a:prstClr val="black"/>
                </a:solidFill>
              </a:rPr>
              <a:t>including INAF</a:t>
            </a:r>
            <a:r>
              <a:rPr lang="it-IT" sz="2000" dirty="0" smtClean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it-IT" sz="2000" i="1" dirty="0" smtClean="0">
                <a:solidFill>
                  <a:prstClr val="black"/>
                </a:solidFill>
              </a:rPr>
              <a:t>target latency in science mode would have been &lt; 1 hour</a:t>
            </a:r>
            <a:endParaRPr lang="it-IT" sz="2000" i="1" dirty="0">
              <a:solidFill>
                <a:prstClr val="black"/>
              </a:solidFill>
            </a:endParaRPr>
          </a:p>
          <a:p>
            <a:pPr lvl="1"/>
            <a:endParaRPr lang="it-IT" sz="20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week timescale: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s</a:t>
            </a:r>
            <a:r>
              <a:rPr lang="en-US" sz="2000" dirty="0" smtClean="0">
                <a:solidFill>
                  <a:prstClr val="black"/>
                </a:solidFill>
              </a:rPr>
              <a:t>tarted </a:t>
            </a:r>
            <a:r>
              <a:rPr lang="en-US" sz="2000" b="1" dirty="0" smtClean="0">
                <a:solidFill>
                  <a:prstClr val="black"/>
                </a:solidFill>
              </a:rPr>
              <a:t>internal LIGO-Virgo procedure for validation of </a:t>
            </a:r>
            <a:r>
              <a:rPr lang="en-US" sz="2000" b="1" dirty="0">
                <a:solidFill>
                  <a:prstClr val="black"/>
                </a:solidFill>
              </a:rPr>
              <a:t>GW </a:t>
            </a:r>
            <a:r>
              <a:rPr lang="en-US" sz="2000" b="1" dirty="0" smtClean="0">
                <a:solidFill>
                  <a:prstClr val="black"/>
                </a:solidFill>
              </a:rPr>
              <a:t>detection</a:t>
            </a:r>
          </a:p>
          <a:p>
            <a:pPr lvl="1"/>
            <a:r>
              <a:rPr lang="en-US" sz="2000" i="1" dirty="0" smtClean="0">
                <a:solidFill>
                  <a:prstClr val="black"/>
                </a:solidFill>
              </a:rPr>
              <a:t>end to end detection validation was previously tested in 2010 (blind injection challenge)</a:t>
            </a:r>
            <a:endParaRPr lang="en-US" sz="2000" dirty="0">
              <a:solidFill>
                <a:prstClr val="black"/>
              </a:solidFill>
            </a:endParaRPr>
          </a:p>
          <a:p>
            <a:pPr lvl="1"/>
            <a:endParaRPr lang="en-US" sz="2000" i="1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decision to </a:t>
            </a:r>
            <a:r>
              <a:rPr lang="en-US" sz="2000" b="1" dirty="0" smtClean="0">
                <a:solidFill>
                  <a:prstClr val="black"/>
                </a:solidFill>
              </a:rPr>
              <a:t>continue observing in stable detector configuration </a:t>
            </a:r>
            <a:r>
              <a:rPr lang="en-US" sz="2000" dirty="0" smtClean="0">
                <a:solidFill>
                  <a:prstClr val="black"/>
                </a:solidFill>
              </a:rPr>
              <a:t>until </a:t>
            </a:r>
            <a:r>
              <a:rPr lang="en-US" sz="2000" b="1" dirty="0" smtClean="0">
                <a:solidFill>
                  <a:prstClr val="black"/>
                </a:solidFill>
              </a:rPr>
              <a:t>LIGO detectors integrate at least 15 days of joint observation time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			Sept. 12</a:t>
            </a:r>
            <a:r>
              <a:rPr lang="en-US" sz="2000" baseline="30000" dirty="0" smtClean="0">
                <a:solidFill>
                  <a:prstClr val="black"/>
                </a:solidFill>
              </a:rPr>
              <a:t>th</a:t>
            </a:r>
            <a:r>
              <a:rPr lang="en-US" sz="2000" dirty="0" smtClean="0">
                <a:solidFill>
                  <a:prstClr val="black"/>
                </a:solidFill>
              </a:rPr>
              <a:t>  – Oct. 20</a:t>
            </a:r>
            <a:r>
              <a:rPr lang="en-US" sz="2000" baseline="30000" dirty="0" smtClean="0">
                <a:solidFill>
                  <a:prstClr val="black"/>
                </a:solidFill>
              </a:rPr>
              <a:t>th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Resulting joint observation time 17 days	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Duty cycle: </a:t>
            </a:r>
            <a:r>
              <a:rPr lang="it-IT" sz="2000" dirty="0"/>
              <a:t>H1 70%, L1 55</a:t>
            </a:r>
            <a:r>
              <a:rPr lang="it-IT" sz="2000" dirty="0" smtClean="0"/>
              <a:t>%,  </a:t>
            </a:r>
            <a:r>
              <a:rPr lang="en-US" sz="2000" dirty="0" smtClean="0"/>
              <a:t>joint time 50% </a:t>
            </a:r>
            <a:endParaRPr lang="en-US" sz="2000" b="1" dirty="0"/>
          </a:p>
        </p:txBody>
      </p:sp>
      <p:cxnSp>
        <p:nvCxnSpPr>
          <p:cNvPr id="14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7" name="AutoShape 2" descr="L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L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H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endParaRPr lang="en-US" sz="3200" dirty="0"/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14" y="908720"/>
            <a:ext cx="6872172" cy="5688632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6228184" y="644404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 </a:t>
            </a:r>
            <a:r>
              <a:rPr lang="en-US" b="1" dirty="0"/>
              <a:t>116</a:t>
            </a:r>
            <a:r>
              <a:rPr lang="en-US" dirty="0"/>
              <a:t>, 061102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9512" y="1397264"/>
                <a:ext cx="1080120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𝟏𝟖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397264"/>
                <a:ext cx="1080120" cy="3755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719572" y="1735976"/>
            <a:ext cx="54006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it-IT" sz="3200" b="1" dirty="0" err="1" smtClean="0"/>
              <a:t>confidence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level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80294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</a:rPr>
              <a:t>ruled out environmental influences and non-Gaussian instrument noise </a:t>
            </a:r>
            <a:r>
              <a:rPr lang="en-US" sz="2000" dirty="0"/>
              <a:t>at either LIGO detector </a:t>
            </a:r>
            <a:r>
              <a:rPr lang="en-US" sz="2000" dirty="0" smtClean="0"/>
              <a:t>for </a:t>
            </a:r>
            <a:r>
              <a:rPr lang="en-US" sz="2000" dirty="0"/>
              <a:t>GW150914  [</a:t>
            </a:r>
            <a:r>
              <a:rPr lang="en-US" sz="2000" i="1" dirty="0" err="1"/>
              <a:t>arXiv</a:t>
            </a:r>
            <a:r>
              <a:rPr lang="en-US" sz="2000" i="1" dirty="0"/>
              <a:t>: </a:t>
            </a:r>
            <a:r>
              <a:rPr lang="en-US" sz="2000" i="1" dirty="0" smtClean="0"/>
              <a:t>1602.03844, </a:t>
            </a:r>
            <a:r>
              <a:rPr lang="en-US" sz="2000" dirty="0" smtClean="0"/>
              <a:t>CQG</a:t>
            </a:r>
            <a:r>
              <a:rPr lang="en-US" sz="2000" i="1" dirty="0" smtClean="0"/>
              <a:t> in press</a:t>
            </a:r>
            <a:r>
              <a:rPr lang="en-US" sz="2000" dirty="0" smtClean="0"/>
              <a:t>]</a:t>
            </a:r>
            <a:endParaRPr lang="en-US" sz="2000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948770"/>
            <a:ext cx="820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70C0"/>
                </a:solidFill>
              </a:rPr>
              <a:t>two independent data analysis methods </a:t>
            </a:r>
            <a:r>
              <a:rPr lang="en-US" sz="2000" dirty="0" smtClean="0"/>
              <a:t>used to estimate the confidence:</a:t>
            </a:r>
            <a:endParaRPr lang="en-US" sz="2000" dirty="0">
              <a:effectLst/>
            </a:endParaRPr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57200" y="4670636"/>
            <a:ext cx="8291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Estimated </a:t>
            </a:r>
            <a:r>
              <a:rPr lang="it-IT" sz="2400" b="1" dirty="0" smtClean="0">
                <a:solidFill>
                  <a:srgbClr val="0070C0"/>
                </a:solidFill>
              </a:rPr>
              <a:t>False Alarm Rate </a:t>
            </a:r>
            <a:r>
              <a:rPr lang="it-IT" sz="2400" dirty="0" smtClean="0"/>
              <a:t>of GW150914: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70C0"/>
                </a:solidFill>
              </a:rPr>
              <a:t>&lt; 1 / 22500 </a:t>
            </a:r>
            <a:r>
              <a:rPr lang="it-IT" sz="2400" b="1" dirty="0">
                <a:solidFill>
                  <a:srgbClr val="0070C0"/>
                </a:solidFill>
              </a:rPr>
              <a:t>years </a:t>
            </a:r>
            <a:r>
              <a:rPr lang="it-IT" sz="2400" dirty="0"/>
              <a:t>in wider </a:t>
            </a:r>
            <a:r>
              <a:rPr lang="it-IT" sz="2400" dirty="0" smtClean="0"/>
              <a:t>context of </a:t>
            </a:r>
            <a:r>
              <a:rPr lang="it-IT" sz="2400" dirty="0"/>
              <a:t>g</a:t>
            </a:r>
            <a:r>
              <a:rPr lang="it-IT" sz="2400" dirty="0" smtClean="0"/>
              <a:t>eneric </a:t>
            </a:r>
            <a:r>
              <a:rPr lang="it-IT" sz="2400" dirty="0"/>
              <a:t>transient </a:t>
            </a:r>
            <a:r>
              <a:rPr lang="it-IT" sz="2400" dirty="0" smtClean="0"/>
              <a:t>signals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70C0"/>
                </a:solidFill>
              </a:rPr>
              <a:t>&lt; 1 </a:t>
            </a:r>
            <a:r>
              <a:rPr lang="it-IT" sz="2400" b="1" dirty="0">
                <a:solidFill>
                  <a:srgbClr val="0070C0"/>
                </a:solidFill>
              </a:rPr>
              <a:t>/ 203000 </a:t>
            </a:r>
            <a:r>
              <a:rPr lang="it-IT" sz="2400" b="1" dirty="0" smtClean="0">
                <a:solidFill>
                  <a:srgbClr val="0070C0"/>
                </a:solidFill>
              </a:rPr>
              <a:t>years </a:t>
            </a:r>
            <a:r>
              <a:rPr lang="it-IT" sz="2400" dirty="0" smtClean="0">
                <a:solidFill>
                  <a:prstClr val="black"/>
                </a:solidFill>
              </a:rPr>
              <a:t>within compact binary coalescence signals</a:t>
            </a:r>
            <a:endParaRPr lang="it-IT" sz="28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3357" y="2453585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70C0"/>
                </a:solidFill>
              </a:rPr>
              <a:t>Search for GW transients of general waveforms</a:t>
            </a:r>
            <a:r>
              <a:rPr lang="en-US" sz="2000" dirty="0" smtClean="0">
                <a:solidFill>
                  <a:prstClr val="black"/>
                </a:solidFill>
              </a:rPr>
              <a:t>, 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coherent responses in distant detectors using minimal assumptions,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the more general discovery tools</a:t>
            </a:r>
          </a:p>
          <a:p>
            <a:pPr lvl="2"/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70C0"/>
                </a:solidFill>
              </a:rPr>
              <a:t>Search for GW transients from compact binary coalescences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matched filtering methods 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" y="2345374"/>
            <a:ext cx="5286434" cy="4179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7468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it-IT" sz="3200" b="1" dirty="0" smtClean="0"/>
              <a:t>confidence</a:t>
            </a:r>
            <a:r>
              <a:rPr lang="it-IT" sz="3200" dirty="0" smtClean="0"/>
              <a:t>, </a:t>
            </a:r>
            <a:r>
              <a:rPr lang="it-IT" sz="3200" b="1" dirty="0" smtClean="0"/>
              <a:t>general </a:t>
            </a:r>
            <a:r>
              <a:rPr lang="it-IT" sz="3200" b="1" dirty="0"/>
              <a:t>transient signals</a:t>
            </a:r>
            <a:endParaRPr lang="en-US" sz="3200" b="1" dirty="0"/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36032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16" name="Gruppo 17"/>
          <p:cNvGrpSpPr/>
          <p:nvPr/>
        </p:nvGrpSpPr>
        <p:grpSpPr>
          <a:xfrm>
            <a:off x="4499992" y="1556792"/>
            <a:ext cx="4327399" cy="2839953"/>
            <a:chOff x="4133033" y="3314335"/>
            <a:chExt cx="4327399" cy="3015246"/>
          </a:xfrm>
        </p:grpSpPr>
        <p:grpSp>
          <p:nvGrpSpPr>
            <p:cNvPr id="17" name="Gruppo 4"/>
            <p:cNvGrpSpPr/>
            <p:nvPr/>
          </p:nvGrpSpPr>
          <p:grpSpPr>
            <a:xfrm>
              <a:off x="5508104" y="3314335"/>
              <a:ext cx="2952328" cy="3015246"/>
              <a:chOff x="5508104" y="2283240"/>
              <a:chExt cx="2952328" cy="3015246"/>
            </a:xfrm>
          </p:grpSpPr>
          <p:sp>
            <p:nvSpPr>
              <p:cNvPr id="21" name="Torta 8"/>
              <p:cNvSpPr/>
              <p:nvPr/>
            </p:nvSpPr>
            <p:spPr>
              <a:xfrm>
                <a:off x="5510827" y="2348880"/>
                <a:ext cx="2949605" cy="2949606"/>
              </a:xfrm>
              <a:prstGeom prst="pie">
                <a:avLst>
                  <a:gd name="adj1" fmla="val 5402660"/>
                  <a:gd name="adj2" fmla="val 13023674"/>
                </a:avLst>
              </a:prstGeom>
              <a:solidFill>
                <a:srgbClr val="0033CC">
                  <a:alpha val="60000"/>
                </a:srgbClr>
              </a:solidFill>
              <a:ln w="3175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Torta 9"/>
              <p:cNvSpPr/>
              <p:nvPr/>
            </p:nvSpPr>
            <p:spPr>
              <a:xfrm>
                <a:off x="5508104" y="2344072"/>
                <a:ext cx="2949605" cy="2949606"/>
              </a:xfrm>
              <a:prstGeom prst="pie">
                <a:avLst>
                  <a:gd name="adj1" fmla="val 13035358"/>
                  <a:gd name="adj2" fmla="val 19142603"/>
                </a:avLst>
              </a:prstGeom>
              <a:solidFill>
                <a:srgbClr val="FFFF00">
                  <a:alpha val="60000"/>
                </a:srgbClr>
              </a:solidFill>
              <a:ln w="31750">
                <a:solidFill>
                  <a:srgbClr val="FF9900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orta 10"/>
              <p:cNvSpPr/>
              <p:nvPr/>
            </p:nvSpPr>
            <p:spPr>
              <a:xfrm>
                <a:off x="5508104" y="2348880"/>
                <a:ext cx="2949605" cy="2949606"/>
              </a:xfrm>
              <a:prstGeom prst="pie">
                <a:avLst>
                  <a:gd name="adj1" fmla="val 19099670"/>
                  <a:gd name="adj2" fmla="val 5398125"/>
                </a:avLst>
              </a:prstGeom>
              <a:solidFill>
                <a:srgbClr val="FF0000">
                  <a:alpha val="60000"/>
                </a:srgb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CasellaDiTesto 11"/>
              <p:cNvSpPr txBox="1"/>
              <p:nvPr/>
            </p:nvSpPr>
            <p:spPr>
              <a:xfrm>
                <a:off x="7318273" y="3861048"/>
                <a:ext cx="797398" cy="766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C2</a:t>
                </a:r>
                <a:endParaRPr lang="en-US" sz="2400" b="1" dirty="0"/>
              </a:p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others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CasellaDiTesto 12"/>
              <p:cNvSpPr txBox="1"/>
              <p:nvPr/>
            </p:nvSpPr>
            <p:spPr>
              <a:xfrm>
                <a:off x="5691058" y="3478025"/>
                <a:ext cx="1329214" cy="124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C3</a:t>
                </a:r>
                <a:endParaRPr lang="en-US" sz="2400" b="1" dirty="0"/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f</a:t>
                </a:r>
                <a:r>
                  <a:rPr lang="en-US" sz="1600" b="1" dirty="0" smtClean="0">
                    <a:solidFill>
                      <a:schemeClr val="bg1"/>
                    </a:solidFill>
                  </a:rPr>
                  <a:t>requency increasing with time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CasellaDiTesto 13"/>
              <p:cNvSpPr txBox="1"/>
              <p:nvPr/>
            </p:nvSpPr>
            <p:spPr>
              <a:xfrm>
                <a:off x="6085338" y="2283240"/>
                <a:ext cx="1725280" cy="989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C1</a:t>
                </a:r>
              </a:p>
              <a:p>
                <a:pPr algn="ctr"/>
                <a:r>
                  <a:rPr lang="en-US" sz="1600" b="1" dirty="0" smtClean="0"/>
                  <a:t>inspired to known</a:t>
                </a:r>
              </a:p>
              <a:p>
                <a:pPr algn="ctr"/>
                <a:r>
                  <a:rPr lang="en-US" sz="1600" b="1" dirty="0" smtClean="0"/>
                  <a:t>noise </a:t>
                </a:r>
                <a:r>
                  <a:rPr lang="en-US" sz="1600" b="1" dirty="0"/>
                  <a:t>transients</a:t>
                </a:r>
                <a:endParaRPr lang="it-IT" sz="1600" b="1" dirty="0"/>
              </a:p>
            </p:txBody>
          </p:sp>
        </p:grpSp>
        <p:cxnSp>
          <p:nvCxnSpPr>
            <p:cNvPr id="19" name="Connettore 2 15"/>
            <p:cNvCxnSpPr/>
            <p:nvPr/>
          </p:nvCxnSpPr>
          <p:spPr>
            <a:xfrm flipV="1">
              <a:off x="4133033" y="4823416"/>
              <a:ext cx="1646490" cy="1472571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tangolo 20"/>
            <p:cNvSpPr/>
            <p:nvPr/>
          </p:nvSpPr>
          <p:spPr>
            <a:xfrm>
              <a:off x="5793700" y="4643296"/>
              <a:ext cx="135015" cy="145219"/>
            </a:xfrm>
            <a:prstGeom prst="rect">
              <a:avLst/>
            </a:prstGeom>
            <a:solidFill>
              <a:srgbClr val="FF99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7" name="CasellaDiTesto 7"/>
          <p:cNvSpPr txBox="1"/>
          <p:nvPr/>
        </p:nvSpPr>
        <p:spPr>
          <a:xfrm>
            <a:off x="225503" y="871552"/>
            <a:ext cx="80189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Coherent </a:t>
            </a:r>
            <a:r>
              <a:rPr lang="en-US" sz="2000" dirty="0" err="1">
                <a:solidFill>
                  <a:srgbClr val="FF0000"/>
                </a:solidFill>
              </a:rPr>
              <a:t>WaveBurst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pipeline has been the reference for generic transients: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Search parameter space divided into 3 classes </a:t>
            </a:r>
            <a:r>
              <a:rPr lang="en-US" dirty="0" smtClean="0"/>
              <a:t>of different signal morphologies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GW150914</a:t>
            </a:r>
            <a:r>
              <a:rPr lang="en-US" dirty="0" smtClean="0"/>
              <a:t> </a:t>
            </a:r>
            <a:r>
              <a:rPr lang="en-US" dirty="0"/>
              <a:t>is the strongest event of the </a:t>
            </a:r>
            <a:r>
              <a:rPr lang="en-US" dirty="0" smtClean="0"/>
              <a:t>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67400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years</a:t>
            </a:r>
            <a:r>
              <a:rPr lang="en-US" b="1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equivalent off-source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79052" y="4437112"/>
            <a:ext cx="33854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trial factor =3 </a:t>
            </a:r>
            <a:endParaRPr lang="en-US" dirty="0" smtClean="0"/>
          </a:p>
          <a:p>
            <a:pPr algn="ctr"/>
            <a:endParaRPr lang="en-US" dirty="0"/>
          </a:p>
          <a:p>
            <a:r>
              <a:rPr lang="en-US" dirty="0" smtClean="0"/>
              <a:t>transient noise events as strong as or stronger than GW150914 have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rate </a:t>
            </a:r>
            <a:r>
              <a:rPr lang="en-US" b="1" dirty="0">
                <a:solidFill>
                  <a:srgbClr val="FF0000"/>
                </a:solidFill>
              </a:rPr>
              <a:t>&lt;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1 in 22500 years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false alarm probability &lt; 2ˑ10</a:t>
            </a:r>
            <a:r>
              <a:rPr lang="en-US" b="1" baseline="30000" dirty="0" smtClean="0">
                <a:solidFill>
                  <a:srgbClr val="FF0000"/>
                </a:solidFill>
              </a:rPr>
              <a:t>-6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during the </a:t>
            </a:r>
            <a:r>
              <a:rPr lang="en-US" dirty="0" smtClean="0"/>
              <a:t>analyzed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018" r="-5795" b="-1248"/>
          <a:stretch/>
        </p:blipFill>
        <p:spPr>
          <a:xfrm>
            <a:off x="197541" y="2569448"/>
            <a:ext cx="6217920" cy="2011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GW150914: inspiral</a:t>
            </a:r>
            <a:endParaRPr lang="en-US" sz="3200" dirty="0"/>
          </a:p>
        </p:txBody>
      </p:sp>
      <p:cxnSp>
        <p:nvCxnSpPr>
          <p:cNvPr id="10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/>
          <p:cNvSpPr txBox="1"/>
          <p:nvPr/>
        </p:nvSpPr>
        <p:spPr>
          <a:xfrm>
            <a:off x="5652120" y="6413637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 </a:t>
            </a:r>
            <a:r>
              <a:rPr lang="en-US" b="1" dirty="0"/>
              <a:t>116</a:t>
            </a:r>
            <a:r>
              <a:rPr lang="en-US" dirty="0"/>
              <a:t>, 061102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9512" y="908720"/>
                <a:ext cx="8856984" cy="1553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000" dirty="0" smtClean="0">
                    <a:solidFill>
                      <a:prstClr val="black"/>
                    </a:solidFill>
                  </a:rPr>
                  <a:t>time-frequency evolution is typical of the 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inspiral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-merger-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ringdown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of a compact binary coalescence</a:t>
                </a:r>
                <a:endParaRPr lang="en-US" sz="2000" dirty="0">
                  <a:solidFill>
                    <a:prstClr val="black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 in inspiral cycles measure the chirp mass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𝑐h𝑖𝑟𝑝</m:t>
                        </m:r>
                      </m:sub>
                    </m:sSub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3/5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1/5</m:t>
                            </m:r>
                          </m:sup>
                        </m:sSup>
                      </m:den>
                    </m:f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</a:p>
              <a:p>
                <a:r>
                  <a:rPr lang="en-US" sz="2000" dirty="0" smtClean="0">
                    <a:solidFill>
                      <a:prstClr val="black"/>
                    </a:solidFill>
                  </a:rPr>
                  <a:t>     and lower limits total mass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70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08720"/>
                <a:ext cx="8856984" cy="1553246"/>
              </a:xfrm>
              <a:prstGeom prst="rect">
                <a:avLst/>
              </a:prstGeom>
              <a:blipFill rotWithShape="0">
                <a:blip r:embed="rId3"/>
                <a:stretch>
                  <a:fillRect l="-619" t="-1961" r="-757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07904" y="4394977"/>
                <a:ext cx="5244244" cy="1853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Font typeface="Wingdings" panose="05000000000000000000" pitchFamily="2" charset="2"/>
                  <a:buChar char="q"/>
                </a:pPr>
                <a:r>
                  <a:rPr lang="en-US" sz="2000" b="1" dirty="0" smtClean="0">
                    <a:solidFill>
                      <a:prstClr val="black"/>
                    </a:solidFill>
                  </a:rPr>
                  <a:t>orbital separation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𝐺𝑀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350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at end of 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inspiral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solidFill>
                          <a:prstClr val="black"/>
                        </a:solidFill>
                      </a:rPr>
                      <m:t>orbital</m:t>
                    </m:r>
                    <m:r>
                      <m:rPr>
                        <m:nor/>
                      </m:rPr>
                      <a:rPr lang="en-US" sz="2000" dirty="0">
                        <a:solidFill>
                          <a:prstClr val="black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dirty="0">
                        <a:solidFill>
                          <a:prstClr val="black"/>
                        </a:solidFill>
                      </a:rPr>
                      <m:t>frequency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75 </a:t>
                </a:r>
                <a:r>
                  <a:rPr lang="en-US" sz="2000" i="1" dirty="0" smtClean="0">
                    <a:solidFill>
                      <a:prstClr val="black"/>
                    </a:solidFill>
                  </a:rPr>
                  <a:t>Hz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orbital speed </a:t>
                </a:r>
                <a:r>
                  <a:rPr lang="en-US" sz="2000" dirty="0" smtClean="0"/>
                  <a:t>up to 0.5 </a:t>
                </a:r>
                <a:r>
                  <a:rPr lang="en-US" sz="2000" i="1" dirty="0" smtClean="0"/>
                  <a:t>c</a:t>
                </a:r>
                <a:endParaRPr lang="en-US" sz="2000" i="1" dirty="0"/>
              </a:p>
              <a:p>
                <a:pPr lvl="0"/>
                <a:endParaRPr lang="en-US" sz="2000" dirty="0">
                  <a:solidFill>
                    <a:prstClr val="black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4394977"/>
                <a:ext cx="5244244" cy="1853713"/>
              </a:xfrm>
              <a:prstGeom prst="rect">
                <a:avLst/>
              </a:prstGeom>
              <a:blipFill rotWithShape="0">
                <a:blip r:embed="rId4"/>
                <a:stretch>
                  <a:fillRect l="-1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87852" y="2564904"/>
                <a:ext cx="2664296" cy="1443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210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>
                    <a:solidFill>
                      <a:srgbClr val="002060"/>
                    </a:solidFill>
                  </a:rPr>
                  <a:t>Lower limit to the sum </a:t>
                </a:r>
                <a:r>
                  <a:rPr lang="en-US" dirty="0">
                    <a:solidFill>
                      <a:srgbClr val="002060"/>
                    </a:solidFill>
                  </a:rPr>
                  <a:t>of Schwarzschild radii of 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progenitors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852" y="2564904"/>
                <a:ext cx="2664296" cy="1443793"/>
              </a:xfrm>
              <a:prstGeom prst="rect">
                <a:avLst/>
              </a:prstGeom>
              <a:blipFill rotWithShape="0">
                <a:blip r:embed="rId5"/>
                <a:stretch>
                  <a:fillRect l="-1826" b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97541" y="450912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2060"/>
                </a:solidFill>
              </a:rPr>
              <a:t>Newtonian </a:t>
            </a:r>
            <a:r>
              <a:rPr lang="en-US" sz="2000" dirty="0" smtClean="0">
                <a:solidFill>
                  <a:srgbClr val="002060"/>
                </a:solidFill>
              </a:rPr>
              <a:t>approximations for:</a:t>
            </a:r>
          </a:p>
          <a:p>
            <a:pPr lvl="0"/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3" y="5741490"/>
            <a:ext cx="877263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Black Holes progenitors are the only known compact objects that can orbit up to frequency </a:t>
            </a:r>
            <a:r>
              <a:rPr 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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75Hz</a:t>
            </a:r>
            <a:r>
              <a:rPr lang="en-US" sz="2000" dirty="0" smtClean="0">
                <a:solidFill>
                  <a:srgbClr val="FF0000"/>
                </a:solidFill>
              </a:rPr>
              <a:t> before collision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it-IT" sz="3200" b="1" dirty="0"/>
              <a:t>parameters</a:t>
            </a:r>
            <a:r>
              <a:rPr lang="it-IT" sz="3200" dirty="0"/>
              <a:t> [</a:t>
            </a:r>
            <a:r>
              <a:rPr lang="it-IT" sz="3200" dirty="0" smtClean="0"/>
              <a:t>arXiv:1602.03840] </a:t>
            </a:r>
            <a:endParaRPr lang="en-US" sz="3200" dirty="0"/>
          </a:p>
        </p:txBody>
      </p:sp>
      <p:cxnSp>
        <p:nvCxnSpPr>
          <p:cNvPr id="10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05441" y="2863813"/>
                <a:ext cx="372268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70C0"/>
                    </a:solidFill>
                  </a:rPr>
                  <a:t>higher mass values </a:t>
                </a:r>
                <a:r>
                  <a:rPr lang="en-US" sz="2000" dirty="0" smtClean="0"/>
                  <a:t>than expected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441" y="2863813"/>
                <a:ext cx="3722683" cy="707886"/>
              </a:xfrm>
              <a:prstGeom prst="rect">
                <a:avLst/>
              </a:prstGeom>
              <a:blipFill rotWithShape="0">
                <a:blip r:embed="rId2"/>
                <a:stretch>
                  <a:fillRect l="-1800" t="-5172" r="-327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95408" y="968433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</a:rPr>
              <a:t>Parameter Estimation </a:t>
            </a:r>
            <a:r>
              <a:rPr lang="en-US" sz="2000" dirty="0" smtClean="0">
                <a:solidFill>
                  <a:prstClr val="black"/>
                </a:solidFill>
              </a:rPr>
              <a:t>is achieved by Bayesian model selection over a template bank of analytical waveforms calibrated against numerical relativity simulations of the merger</a:t>
            </a:r>
          </a:p>
          <a:p>
            <a:r>
              <a:rPr lang="en-US" sz="2000" dirty="0">
                <a:solidFill>
                  <a:prstClr val="black"/>
                </a:solidFill>
              </a:rPr>
              <a:t>Monte Carlo </a:t>
            </a:r>
            <a:r>
              <a:rPr lang="en-US" sz="2000" dirty="0" smtClean="0">
                <a:solidFill>
                  <a:prstClr val="black"/>
                </a:solidFill>
              </a:rPr>
              <a:t>methods on 17 Parameters: 2 masses, 2x3 spin, distance, 2 sky coordinates, 4 orbital parameters, time and phase of coalescence. </a:t>
            </a:r>
            <a:endParaRPr lang="en-US" sz="2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48064" y="3674328"/>
                <a:ext cx="3837438" cy="1661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unbalance</a:t>
                </a:r>
                <a:r>
                  <a:rPr lang="en-US" sz="2000" dirty="0" smtClean="0"/>
                  <a:t>: </a:t>
                </a:r>
              </a:p>
              <a:p>
                <a:r>
                  <a:rPr lang="en-US" sz="2000" dirty="0" smtClean="0"/>
                  <a:t>very high GW luminosity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≈3.6∙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49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000" b="0" dirty="0" smtClean="0">
                  <a:ea typeface="Cambria Math" panose="02040503050406030204" pitchFamily="18" charset="0"/>
                </a:endParaRPr>
              </a:p>
              <a:p>
                <a:r>
                  <a:rPr lang="en-US" sz="2000" b="0" dirty="0" smtClean="0">
                    <a:ea typeface="Cambria Math" panose="02040503050406030204" pitchFamily="18" charset="0"/>
                  </a:rPr>
                  <a:t>most energetic astrophysical event observed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674328"/>
                <a:ext cx="3837438" cy="1661096"/>
              </a:xfrm>
              <a:prstGeom prst="rect">
                <a:avLst/>
              </a:prstGeom>
              <a:blipFill rotWithShape="0">
                <a:blip r:embed="rId3"/>
                <a:stretch>
                  <a:fillRect l="-1587" t="-1838" r="-127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Brace 11"/>
          <p:cNvSpPr/>
          <p:nvPr/>
        </p:nvSpPr>
        <p:spPr>
          <a:xfrm>
            <a:off x="5004048" y="3013489"/>
            <a:ext cx="216024" cy="593820"/>
          </a:xfrm>
          <a:prstGeom prst="rightBrace">
            <a:avLst>
              <a:gd name="adj1" fmla="val 32753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>
            <a:off x="4793775" y="3013489"/>
            <a:ext cx="265405" cy="1376376"/>
          </a:xfrm>
          <a:prstGeom prst="rightBrace">
            <a:avLst>
              <a:gd name="adj1" fmla="val 32753"/>
              <a:gd name="adj2" fmla="val 73636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15816" y="5540682"/>
            <a:ext cx="5918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uncertainty: degeneracy between distance and inclination angle to the source, since the LIGOs are sensitive to only one polarization of the GW</a:t>
            </a:r>
            <a:endParaRPr lang="en-US" sz="2000" dirty="0"/>
          </a:p>
        </p:txBody>
      </p:sp>
      <p:sp>
        <p:nvSpPr>
          <p:cNvPr id="18" name="Left Brace 17"/>
          <p:cNvSpPr/>
          <p:nvPr/>
        </p:nvSpPr>
        <p:spPr>
          <a:xfrm rot="-5400000">
            <a:off x="3500936" y="5123610"/>
            <a:ext cx="276772" cy="726932"/>
          </a:xfrm>
          <a:prstGeom prst="leftBrace">
            <a:avLst>
              <a:gd name="adj1" fmla="val 8333"/>
              <a:gd name="adj2" fmla="val 32023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1" y="2903459"/>
            <a:ext cx="4700725" cy="243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97" y="2298449"/>
            <a:ext cx="4566439" cy="32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1520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black"/>
                </a:solidFill>
              </a:rPr>
              <a:t>Consistency with GR Black Hole solution </a:t>
            </a:r>
            <a:r>
              <a:rPr lang="it-IT" sz="2000" dirty="0" smtClean="0">
                <a:solidFill>
                  <a:prstClr val="black"/>
                </a:solidFill>
              </a:rPr>
              <a:t>[arXiv:1602.03841]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7" y="2348880"/>
            <a:ext cx="4184015" cy="314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9" name="TextBox 10"/>
          <p:cNvSpPr txBox="1"/>
          <p:nvPr/>
        </p:nvSpPr>
        <p:spPr>
          <a:xfrm>
            <a:off x="501496" y="5502330"/>
            <a:ext cx="3659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Test of GR consistency of the measured quasi normal mode observation (3-5ms after merger)</a:t>
            </a:r>
            <a:endParaRPr lang="en-US" dirty="0"/>
          </a:p>
        </p:txBody>
      </p:sp>
      <p:pic>
        <p:nvPicPr>
          <p:cNvPr id="20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04" y="5983686"/>
            <a:ext cx="3817896" cy="36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90872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>
                <a:cs typeface="Times New Roman" panose="02020603050405020304" pitchFamily="18" charset="0"/>
              </a:rPr>
              <a:t>Leftover residuals </a:t>
            </a:r>
            <a:r>
              <a:rPr lang="it-IT" dirty="0">
                <a:cs typeface="Times New Roman" panose="02020603050405020304" pitchFamily="18" charset="0"/>
              </a:rPr>
              <a:t>of GW150914 </a:t>
            </a:r>
            <a:r>
              <a:rPr lang="it-IT" dirty="0" smtClean="0">
                <a:cs typeface="Times New Roman" panose="02020603050405020304" pitchFamily="18" charset="0"/>
              </a:rPr>
              <a:t>are </a:t>
            </a:r>
            <a:r>
              <a:rPr lang="it-IT" dirty="0">
                <a:cs typeface="Times New Roman" panose="02020603050405020304" pitchFamily="18" charset="0"/>
              </a:rPr>
              <a:t>not statistically distinguishable from instrumental </a:t>
            </a:r>
            <a:r>
              <a:rPr lang="it-IT" dirty="0" smtClean="0">
                <a:cs typeface="Times New Roman" panose="02020603050405020304" pitchFamily="18" charset="0"/>
              </a:rPr>
              <a:t>noise</a:t>
            </a:r>
            <a:endParaRPr lang="it-IT" dirty="0"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496" y="1581017"/>
            <a:ext cx="8102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Mass and spin of the remnant BH are predicted using separately </a:t>
            </a:r>
            <a:r>
              <a:rPr lang="en-US" dirty="0" err="1">
                <a:solidFill>
                  <a:prstClr val="black"/>
                </a:solidFill>
              </a:rPr>
              <a:t>inspiral</a:t>
            </a:r>
            <a:r>
              <a:rPr lang="en-US" dirty="0">
                <a:solidFill>
                  <a:prstClr val="black"/>
                </a:solidFill>
              </a:rPr>
              <a:t> phase and post </a:t>
            </a:r>
            <a:r>
              <a:rPr lang="en-US" dirty="0" err="1">
                <a:solidFill>
                  <a:prstClr val="black"/>
                </a:solidFill>
              </a:rPr>
              <a:t>inspiral</a:t>
            </a:r>
            <a:r>
              <a:rPr lang="en-US" dirty="0">
                <a:solidFill>
                  <a:prstClr val="black"/>
                </a:solidFill>
              </a:rPr>
              <a:t> phase. No evidence of inconsistency with the </a:t>
            </a:r>
            <a:r>
              <a:rPr lang="en-US" dirty="0" err="1">
                <a:solidFill>
                  <a:prstClr val="black"/>
                </a:solidFill>
              </a:rPr>
              <a:t>inspiral</a:t>
            </a:r>
            <a:r>
              <a:rPr lang="en-US" dirty="0">
                <a:solidFill>
                  <a:prstClr val="black"/>
                </a:solidFill>
              </a:rPr>
              <a:t>-merger-</a:t>
            </a:r>
            <a:r>
              <a:rPr lang="en-US" dirty="0" err="1">
                <a:solidFill>
                  <a:prstClr val="black"/>
                </a:solidFill>
              </a:rPr>
              <a:t>ringdown</a:t>
            </a:r>
            <a:r>
              <a:rPr lang="en-US" dirty="0">
                <a:solidFill>
                  <a:prstClr val="black"/>
                </a:solidFill>
              </a:rPr>
              <a:t> analysis.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395536" y="107157"/>
            <a:ext cx="8507362" cy="72804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6570">
              <a:defRPr sz="6800"/>
            </a:lvl1pPr>
          </a:lstStyle>
          <a:p>
            <a:r>
              <a:rPr sz="3200" b="1" dirty="0" smtClean="0"/>
              <a:t>Test</a:t>
            </a:r>
            <a:r>
              <a:rPr lang="en-US" sz="3200" b="1" dirty="0" smtClean="0"/>
              <a:t>ing</a:t>
            </a:r>
            <a:r>
              <a:rPr sz="3200" b="1" dirty="0" smtClean="0"/>
              <a:t> GR </a:t>
            </a:r>
            <a:r>
              <a:rPr lang="en-US" sz="3200" b="1" dirty="0" smtClean="0"/>
              <a:t>beyond </a:t>
            </a:r>
            <a:r>
              <a:rPr lang="en-US" sz="3200" b="1" dirty="0" err="1" smtClean="0"/>
              <a:t>quadrupolar</a:t>
            </a:r>
            <a:r>
              <a:rPr lang="en-US" sz="3200" b="1" dirty="0" smtClean="0"/>
              <a:t> formula </a:t>
            </a:r>
            <a:r>
              <a:rPr lang="it-IT" sz="2200" dirty="0">
                <a:solidFill>
                  <a:prstClr val="black"/>
                </a:solidFill>
              </a:rPr>
              <a:t>[arXiv:1602.03841</a:t>
            </a:r>
            <a:r>
              <a:rPr lang="it-IT" sz="2200" dirty="0" smtClean="0">
                <a:solidFill>
                  <a:prstClr val="black"/>
                </a:solidFill>
              </a:rPr>
              <a:t>]</a:t>
            </a:r>
            <a:endParaRPr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Shape 120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266824" y="2276872"/>
                <a:ext cx="3657104" cy="396044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r>
                  <a:rPr lang="en-US" sz="2000" dirty="0" smtClean="0"/>
                  <a:t>90% upper limits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𝛿𝜑</m:t>
                        </m:r>
                      </m:e>
                    </m:d>
                  </m:oMath>
                </a14:m>
                <a:endParaRPr lang="en-US" sz="2000" dirty="0" smtClean="0"/>
              </a:p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r>
                  <a:rPr lang="en-US" sz="2000" dirty="0" smtClean="0"/>
                  <a:t>where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𝛿𝜑</m:t>
                        </m:r>
                      </m:e>
                    </m:d>
                  </m:oMath>
                </a14:m>
                <a:r>
                  <a:rPr lang="en-US" sz="2000" dirty="0" smtClean="0"/>
                  <a:t> describe the possible deviations from GR prediction per each Post Newtonian correction to the </a:t>
                </a:r>
                <a:r>
                  <a:rPr lang="en-US" sz="2000" dirty="0" err="1" smtClean="0"/>
                  <a:t>quadrupolar</a:t>
                </a:r>
                <a:r>
                  <a:rPr lang="en-US" sz="2000" dirty="0" smtClean="0"/>
                  <a:t> formula</a:t>
                </a:r>
              </a:p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r>
                  <a:rPr lang="en-US" sz="2000" dirty="0" smtClean="0"/>
                  <a:t>New upper limits have been set for all PN orders up to 3.5 except for 2.5 PN, unmeasurable with </a:t>
                </a:r>
                <a:r>
                  <a:rPr lang="en-US" sz="2000" dirty="0" err="1" smtClean="0"/>
                  <a:t>inspiral</a:t>
                </a:r>
                <a:r>
                  <a:rPr lang="en-US" sz="2000" dirty="0" smtClean="0"/>
                  <a:t> signal (degenerate with </a:t>
                </a:r>
                <a:r>
                  <a:rPr lang="en-US" sz="2000" dirty="0" err="1" smtClean="0"/>
                  <a:t>inspiral</a:t>
                </a:r>
                <a:r>
                  <a:rPr lang="en-US" sz="2000" dirty="0" smtClean="0"/>
                  <a:t> phase evolution)</a:t>
                </a:r>
              </a:p>
            </p:txBody>
          </p:sp>
        </mc:Choice>
        <mc:Fallback xmlns="">
          <p:sp>
            <p:nvSpPr>
              <p:cNvPr id="120" name="Shape 12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66824" y="2276872"/>
                <a:ext cx="3657104" cy="3960440"/>
              </a:xfrm>
              <a:prstGeom prst="rect">
                <a:avLst/>
              </a:prstGeom>
              <a:blipFill rotWithShape="0">
                <a:blip r:embed="rId2"/>
                <a:stretch>
                  <a:fillRect l="-1833" t="-924" r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6484" y="1845422"/>
            <a:ext cx="5157515" cy="41038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49</a:t>
            </a:fld>
            <a:endParaRPr lang="en-US"/>
          </a:p>
        </p:txBody>
      </p:sp>
      <p:cxnSp>
        <p:nvCxnSpPr>
          <p:cNvPr id="6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6766" y="974621"/>
            <a:ext cx="8150034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1806">
              <a:defRPr sz="1944"/>
            </a:pPr>
            <a:r>
              <a:rPr lang="en-US" b="1" dirty="0"/>
              <a:t>First test of GR in strong field and highly relativistic </a:t>
            </a:r>
            <a:r>
              <a:rPr lang="en-US" b="1" dirty="0" smtClean="0"/>
              <a:t>speed </a:t>
            </a:r>
          </a:p>
          <a:p>
            <a:pPr algn="ctr" defTabSz="221806">
              <a:defRPr sz="1944"/>
            </a:pPr>
            <a:r>
              <a:rPr lang="en-US" dirty="0" smtClean="0"/>
              <a:t>by </a:t>
            </a:r>
            <a:r>
              <a:rPr lang="en-US" dirty="0"/>
              <a:t>c</a:t>
            </a:r>
            <a:r>
              <a:rPr lang="en-US" dirty="0" smtClean="0"/>
              <a:t>hecking </a:t>
            </a:r>
            <a:r>
              <a:rPr lang="en-US" dirty="0"/>
              <a:t>the phase evolution of the </a:t>
            </a:r>
            <a:r>
              <a:rPr lang="en-US" dirty="0" err="1"/>
              <a:t>inspiral</a:t>
            </a:r>
            <a:r>
              <a:rPr lang="en-US" dirty="0"/>
              <a:t> signal of GW150914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61682" y="5740792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 PN </a:t>
            </a:r>
          </a:p>
          <a:p>
            <a:pPr algn="ctr"/>
            <a:r>
              <a:rPr lang="en-US" dirty="0" err="1" smtClean="0"/>
              <a:t>Quadrupolar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formula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125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520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Interferometric detectors for GW</a:t>
            </a:r>
            <a:endParaRPr lang="en-US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040088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51520" y="937490"/>
                <a:ext cx="489654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Measure differential arm </a:t>
                </a:r>
                <a:r>
                  <a:rPr lang="it-IT" sz="2000" dirty="0" smtClean="0"/>
                  <a:t>changes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dirty="0" smtClean="0"/>
                  <a:t>by </a:t>
                </a:r>
                <a:r>
                  <a:rPr lang="it-IT" sz="2000" dirty="0" smtClean="0"/>
                  <a:t>laser light beams: </a:t>
                </a:r>
                <a:endParaRPr lang="it-IT" sz="2000" dirty="0" smtClean="0"/>
              </a:p>
              <a:p>
                <a:pPr lvl="1"/>
                <a:r>
                  <a:rPr lang="it-IT" sz="2000" dirty="0" smtClean="0">
                    <a:sym typeface="Symbol" panose="05050102010706020507" pitchFamily="18" charset="2"/>
                  </a:rPr>
                  <a:t>optical </a:t>
                </a:r>
                <a:r>
                  <a:rPr lang="it-IT" sz="2000" dirty="0" smtClean="0"/>
                  <a:t>phase difference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dirty="0" smtClean="0"/>
                  <a:t>at </a:t>
                </a:r>
                <a:r>
                  <a:rPr lang="it-IT" sz="2000" dirty="0"/>
                  <a:t>the antisymmetric </a:t>
                </a:r>
                <a:r>
                  <a:rPr lang="it-IT" sz="2000" dirty="0" smtClean="0"/>
                  <a:t>port </a:t>
                </a:r>
              </a:p>
              <a:p>
                <a:pPr lvl="1"/>
                <a:r>
                  <a:rPr lang="it-IT" sz="2000" dirty="0" smtClean="0">
                    <a:sym typeface="Symbol" panose="05050102010706020507" pitchFamily="18" charset="2"/>
                  </a:rPr>
                  <a:t> </a:t>
                </a:r>
                <a:r>
                  <a:rPr lang="it-IT" sz="2000" dirty="0" smtClean="0"/>
                  <a:t>light </a:t>
                </a:r>
                <a:r>
                  <a:rPr lang="it-IT" sz="2000" dirty="0"/>
                  <a:t>power </a:t>
                </a:r>
                <a:r>
                  <a:rPr lang="it-IT" sz="2000" dirty="0" smtClean="0"/>
                  <a:t>variations at </a:t>
                </a:r>
                <a:r>
                  <a:rPr lang="it-IT" sz="2000" dirty="0" smtClean="0"/>
                  <a:t>sensor</a:t>
                </a:r>
                <a:endParaRPr lang="en-US" sz="20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937490"/>
                <a:ext cx="4896544" cy="1631216"/>
              </a:xfrm>
              <a:prstGeom prst="rect">
                <a:avLst/>
              </a:prstGeom>
              <a:blipFill rotWithShape="0">
                <a:blip r:embed="rId3"/>
                <a:stretch>
                  <a:fillRect l="-1245" t="-2247" r="-1868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 descr="layout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21190"/>
            <a:ext cx="3629106" cy="266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ttangolo 8"/>
              <p:cNvSpPr/>
              <p:nvPr/>
            </p:nvSpPr>
            <p:spPr>
              <a:xfrm>
                <a:off x="1547664" y="2564904"/>
                <a:ext cx="2479718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𝑎𝑠𝑒𝑟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2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2564904"/>
                <a:ext cx="2479718" cy="78386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86544" y="3356992"/>
            <a:ext cx="8490626" cy="2700481"/>
            <a:chOff x="286544" y="3356992"/>
            <a:chExt cx="8490626" cy="270048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86544" y="3356992"/>
                  <a:ext cx="8490626" cy="2246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000" dirty="0" smtClean="0"/>
                    <a:t>2 </a:t>
                  </a:r>
                  <a:r>
                    <a:rPr lang="it-IT" sz="2000" b="1" dirty="0" smtClean="0">
                      <a:solidFill>
                        <a:srgbClr val="FF0000"/>
                      </a:solidFill>
                    </a:rPr>
                    <a:t>balanced-length arms </a:t>
                  </a:r>
                  <a:r>
                    <a:rPr lang="it-IT" sz="2000" dirty="0" smtClean="0"/>
                    <a:t>allow common mode rejection of many technical noises.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000" dirty="0" smtClean="0"/>
                    <a:t>Operation close to </a:t>
                  </a:r>
                  <a:r>
                    <a:rPr lang="it-IT" sz="2000" b="1" dirty="0" smtClean="0">
                      <a:solidFill>
                        <a:srgbClr val="FF0000"/>
                      </a:solidFill>
                    </a:rPr>
                    <a:t>dark fringe </a:t>
                  </a:r>
                  <a:r>
                    <a:rPr lang="it-IT" sz="2000" dirty="0" smtClean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a14:m>
                  <a:r>
                    <a:rPr lang="it-IT" sz="2000" dirty="0" smtClean="0"/>
                    <a:t> </a:t>
                  </a:r>
                  <a:r>
                    <a:rPr lang="it-IT" sz="2000" dirty="0" smtClean="0">
                      <a:sym typeface="Symbol" panose="05050102010706020507" pitchFamily="18" charset="2"/>
                    </a:rPr>
                    <a:t> </a:t>
                  </a:r>
                  <a:r>
                    <a:rPr lang="it-IT" sz="2000" dirty="0" smtClean="0"/>
                    <a:t>0) allows a «null measurement», i.e. more favorable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a14:m>
                  <a:r>
                    <a:rPr lang="it-IT" sz="2000" dirty="0" smtClean="0"/>
                    <a:t>/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a14:m>
                  <a:r>
                    <a:rPr lang="it-IT" sz="2000" dirty="0" smtClean="0"/>
                    <a:t> 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000" dirty="0" smtClean="0"/>
                    <a:t>Want </a:t>
                  </a:r>
                  <a:r>
                    <a:rPr lang="it-IT" sz="2000" b="1" dirty="0" smtClean="0">
                      <a:solidFill>
                        <a:srgbClr val="FF0000"/>
                      </a:solidFill>
                    </a:rPr>
                    <a:t>high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it-IT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</m:sSub>
                    </m:oMath>
                  </a14:m>
                  <a:r>
                    <a:rPr lang="it-IT" sz="2000" dirty="0" smtClean="0"/>
                    <a:t> </a:t>
                  </a:r>
                  <a:r>
                    <a:rPr lang="it-IT" sz="2000" dirty="0" smtClean="0">
                      <a:sym typeface="Symbol" panose="05050102010706020507" pitchFamily="18" charset="2"/>
                    </a:rPr>
                    <a:t>: signal scales with circulating power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000" dirty="0" smtClean="0">
                      <a:sym typeface="Symbol" panose="05050102010706020507" pitchFamily="18" charset="2"/>
                    </a:rPr>
                    <a:t>Target audio </a:t>
                  </a:r>
                  <a:r>
                    <a:rPr lang="it-IT" sz="2000" dirty="0" smtClean="0">
                      <a:sym typeface="Symbol" panose="05050102010706020507" pitchFamily="18" charset="2"/>
                    </a:rPr>
                    <a:t>frequency gravitational waves: </a:t>
                  </a:r>
                  <a:r>
                    <a:rPr lang="it-IT" sz="2000" b="1" dirty="0" smtClean="0">
                      <a:solidFill>
                        <a:srgbClr val="FF0000"/>
                      </a:solidFill>
                      <a:sym typeface="Symbol" panose="05050102010706020507" pitchFamily="18" charset="2"/>
                    </a:rPr>
                    <a:t>Km-scale </a:t>
                  </a:r>
                  <a:r>
                    <a:rPr lang="it-IT" sz="2000" b="1" dirty="0" smtClean="0">
                      <a:solidFill>
                        <a:srgbClr val="FF0000"/>
                      </a:solidFill>
                      <a:sym typeface="Symbol" panose="05050102010706020507" pitchFamily="18" charset="2"/>
                    </a:rPr>
                    <a:t>arms </a:t>
                  </a:r>
                  <a:r>
                    <a:rPr lang="it-IT" sz="2000" dirty="0" smtClean="0">
                      <a:sym typeface="Symbol" panose="05050102010706020507" pitchFamily="18" charset="2"/>
                    </a:rPr>
                    <a:t>plus increase optical path by </a:t>
                  </a:r>
                  <a:r>
                    <a:rPr lang="it-IT" sz="2000" b="1" dirty="0" smtClean="0">
                      <a:solidFill>
                        <a:srgbClr val="FF0000"/>
                      </a:solidFill>
                      <a:sym typeface="Symbol" panose="05050102010706020507" pitchFamily="18" charset="2"/>
                    </a:rPr>
                    <a:t>optical </a:t>
                  </a:r>
                  <a:r>
                    <a:rPr lang="it-IT" sz="2000" b="1" dirty="0" smtClean="0">
                      <a:solidFill>
                        <a:srgbClr val="FF0000"/>
                      </a:solidFill>
                      <a:sym typeface="Symbol" panose="05050102010706020507" pitchFamily="18" charset="2"/>
                    </a:rPr>
                    <a:t>resonant cavities</a:t>
                  </a:r>
                  <a:endParaRPr lang="it-IT" sz="2000" b="1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544" y="3356992"/>
                  <a:ext cx="8490626" cy="224676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646" t="-1630" b="-40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CasellaDiTesto 23"/>
                <p:cNvSpPr txBox="1"/>
                <p:nvPr/>
              </p:nvSpPr>
              <p:spPr bwMode="auto">
                <a:xfrm>
                  <a:off x="4788024" y="5435123"/>
                  <a:ext cx="2925673" cy="622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𝐺𝑊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=750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𝑘𝑚</m:t>
                        </m:r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𝐻𝑧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𝐺𝑊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14" name="CasellaDiTes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88024" y="5435123"/>
                  <a:ext cx="2925673" cy="62235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/>
            <p:cNvSpPr txBox="1"/>
            <p:nvPr/>
          </p:nvSpPr>
          <p:spPr>
            <a:xfrm>
              <a:off x="2519144" y="5561632"/>
              <a:ext cx="2049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optimal arm length: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742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15200"/>
            <a:ext cx="7236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Astrophysical implications </a:t>
            </a:r>
            <a:r>
              <a:rPr lang="it-IT" sz="2000" b="1" dirty="0" smtClean="0"/>
              <a:t>[arXiv:1602.03840]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5192" y="838861"/>
                <a:ext cx="8399275" cy="1650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it-IT" sz="2000" b="1" dirty="0" smtClean="0">
                    <a:solidFill>
                      <a:srgbClr val="0070C0"/>
                    </a:solidFill>
                  </a:rPr>
                  <a:t>Formation of single Black Hole by stellar evolution</a:t>
                </a:r>
              </a:p>
              <a:p>
                <a:r>
                  <a:rPr lang="it-IT" sz="2000" dirty="0" smtClean="0"/>
                  <a:t>Previous to </a:t>
                </a:r>
                <a:r>
                  <a:rPr lang="it-IT" sz="2000" dirty="0" smtClean="0">
                    <a:cs typeface="Times New Roman" panose="02020603050405020304" pitchFamily="18" charset="0"/>
                  </a:rPr>
                  <a:t>GW150914: X-Ray Binaries show candidate BH with mass peaked in </a:t>
                </a:r>
                <a14:m>
                  <m:oMath xmlns:m="http://schemas.openxmlformats.org/officeDocument/2006/math">
                    <m:r>
                      <a:rPr lang="it-IT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it-IT" sz="2000" i="1" dirty="0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10 </m:t>
                    </m:r>
                    <m:sSub>
                      <m:sSubPr>
                        <m:ctrlPr>
                          <a:rPr lang="it-IT" sz="2000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it-IT" sz="2000" dirty="0">
                    <a:cs typeface="Times New Roman" panose="02020603050405020304" pitchFamily="18" charset="0"/>
                    <a:sym typeface="Mathematica3"/>
                  </a:rPr>
                  <a:t>  </a:t>
                </a:r>
                <a:r>
                  <a:rPr lang="it-IT" sz="2000" dirty="0" smtClean="0">
                    <a:cs typeface="Times New Roman" panose="02020603050405020304" pitchFamily="18" charset="0"/>
                    <a:sym typeface="Mathematica3"/>
                  </a:rPr>
                  <a:t>and none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Mathematica3"/>
                          </a:rPr>
                        </m:ctrlPr>
                      </m:sSub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Mathematica3"/>
                          </a:rPr>
                          <m:t>2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Mathematica3"/>
                          </a:rPr>
                          <m:t>5 </m:t>
                        </m:r>
                        <m:r>
                          <a:rPr lang="it-IT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Mathematica3"/>
                          </a:rPr>
                          <m:t>𝑀</m:t>
                        </m:r>
                      </m:e>
                      <m:sub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  <a:sym typeface="Mathematica3"/>
                          </a:rPr>
                          <m:t>⊙</m:t>
                        </m:r>
                      </m:sub>
                    </m:sSub>
                  </m:oMath>
                </a14:m>
                <a:endParaRPr lang="en-US" sz="2000" dirty="0" smtClean="0">
                  <a:ea typeface="Cambria Math"/>
                  <a:cs typeface="Times New Roman" panose="02020603050405020304" pitchFamily="18" charset="0"/>
                  <a:sym typeface="Mathematica3"/>
                </a:endParaRPr>
              </a:p>
              <a:p>
                <a:r>
                  <a:rPr lang="it-IT" sz="2000" b="1" dirty="0" smtClean="0">
                    <a:solidFill>
                      <a:srgbClr val="0070C0"/>
                    </a:solidFill>
                  </a:rPr>
                  <a:t>GW150914: both BHs are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𝟐𝟓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it-IT" sz="2000" b="1" dirty="0" smtClean="0"/>
              </a:p>
              <a:p>
                <a:pPr lvl="3"/>
                <a:r>
                  <a:rPr lang="it-IT" sz="2000" i="1" dirty="0" smtClean="0">
                    <a:solidFill>
                      <a:srgbClr val="0070C0"/>
                    </a:solidFill>
                  </a:rPr>
                  <a:t>Favours weak stellar winds and low metallicity star progenitors </a:t>
                </a:r>
                <a:endParaRPr lang="it-IT" sz="20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" y="838861"/>
                <a:ext cx="8399275" cy="1650965"/>
              </a:xfrm>
              <a:prstGeom prst="rect">
                <a:avLst/>
              </a:prstGeom>
              <a:blipFill rotWithShape="0">
                <a:blip r:embed="rId2"/>
                <a:stretch>
                  <a:fillRect l="-726" t="-2222" r="-653" b="-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0"/>
          <p:cNvCxnSpPr/>
          <p:nvPr/>
        </p:nvCxnSpPr>
        <p:spPr>
          <a:xfrm>
            <a:off x="477888" y="889057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5536" y="2570123"/>
            <a:ext cx="814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srgbClr val="0070C0"/>
                </a:solidFill>
              </a:rPr>
              <a:t>First binary Black Hole evidence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srgbClr val="0070C0"/>
                </a:solidFill>
              </a:rPr>
              <a:t>Binary BHs are formed </a:t>
            </a:r>
            <a:r>
              <a:rPr lang="it-IT" sz="2000" b="1" dirty="0">
                <a:solidFill>
                  <a:srgbClr val="0070C0"/>
                </a:solidFill>
              </a:rPr>
              <a:t>close </a:t>
            </a:r>
            <a:r>
              <a:rPr lang="it-IT" sz="2000" dirty="0"/>
              <a:t>enough to merge within the Universe </a:t>
            </a:r>
            <a:r>
              <a:rPr lang="it-IT" sz="2000" dirty="0" smtClean="0"/>
              <a:t>lifetime</a:t>
            </a:r>
            <a:endParaRPr lang="it-IT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50830" y="3361284"/>
            <a:ext cx="8052417" cy="2083940"/>
            <a:chOff x="550830" y="2783479"/>
            <a:chExt cx="8052417" cy="2083940"/>
          </a:xfrm>
        </p:grpSpPr>
        <p:sp>
          <p:nvSpPr>
            <p:cNvPr id="21" name="TextBox 20"/>
            <p:cNvSpPr txBox="1"/>
            <p:nvPr/>
          </p:nvSpPr>
          <p:spPr>
            <a:xfrm>
              <a:off x="2595021" y="2783479"/>
              <a:ext cx="3971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m</a:t>
              </a:r>
              <a:r>
                <a:rPr lang="it-IT" b="1" dirty="0" smtClean="0"/>
                <a:t>ainly 2 possibilities for BBH formation</a:t>
              </a:r>
              <a:endParaRPr lang="it-IT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0830" y="4149080"/>
              <a:ext cx="3733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 smtClean="0"/>
                <a:t>Expected aligned spins with orbital angular momentum</a:t>
              </a:r>
              <a:endParaRPr lang="it-IT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793" y="3707740"/>
              <a:ext cx="3875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As evolution of isolated binary systems</a:t>
              </a:r>
              <a:endParaRPr lang="en-US" dirty="0"/>
            </a:p>
          </p:txBody>
        </p:sp>
        <p:grpSp>
          <p:nvGrpSpPr>
            <p:cNvPr id="24" name="Gruppo 1"/>
            <p:cNvGrpSpPr/>
            <p:nvPr/>
          </p:nvGrpSpPr>
          <p:grpSpPr>
            <a:xfrm>
              <a:off x="2586232" y="3150260"/>
              <a:ext cx="3971536" cy="422756"/>
              <a:chOff x="2123728" y="2934236"/>
              <a:chExt cx="4752528" cy="422756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2123728" y="3140968"/>
                <a:ext cx="0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6876256" y="3140968"/>
                <a:ext cx="0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123728" y="3140968"/>
                <a:ext cx="47525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644008" y="2934236"/>
                <a:ext cx="0" cy="2067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552670" y="3573016"/>
              <a:ext cx="3839310" cy="129440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uppo 2"/>
            <p:cNvGrpSpPr/>
            <p:nvPr/>
          </p:nvGrpSpPr>
          <p:grpSpPr>
            <a:xfrm>
              <a:off x="4966843" y="3573016"/>
              <a:ext cx="3636404" cy="1294403"/>
              <a:chOff x="4968044" y="3393867"/>
              <a:chExt cx="3636404" cy="1294403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5130062" y="3430741"/>
                <a:ext cx="33123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/>
                  <a:t>A</a:t>
                </a:r>
                <a:r>
                  <a:rPr lang="it-IT" dirty="0" err="1" smtClean="0"/>
                  <a:t>s</a:t>
                </a:r>
                <a:r>
                  <a:rPr lang="it-IT" dirty="0" smtClean="0"/>
                  <a:t> result of dynamical interaction in dense stellar environments</a:t>
                </a:r>
                <a:endParaRPr lang="it-IT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130061" y="4005064"/>
                <a:ext cx="34035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Expected non correlated spins of BH pairs: misalignment is likely</a:t>
                </a:r>
                <a:endParaRPr lang="it-IT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968044" y="3393867"/>
                <a:ext cx="3636404" cy="129440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75651" y="5244147"/>
                <a:ext cx="80648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it-IT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it-IT" b="1" dirty="0" smtClean="0">
                    <a:solidFill>
                      <a:srgbClr val="0070C0"/>
                    </a:solidFill>
                  </a:rPr>
                  <a:t>Rate of BBH mergers in local Universe</a:t>
                </a:r>
                <a:r>
                  <a:rPr lang="it-IT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4−200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𝐺𝑃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 smtClean="0"/>
              </a:p>
              <a:p>
                <a:r>
                  <a:rPr lang="it-IT" dirty="0" smtClean="0"/>
                  <a:t>Excludes the lowest rate models previously </a:t>
                </a:r>
                <a:r>
                  <a:rPr lang="it-IT" dirty="0"/>
                  <a:t>expected [</a:t>
                </a:r>
                <a:r>
                  <a:rPr lang="it-IT" dirty="0" smtClean="0"/>
                  <a:t>arXiv:1602.03842]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51" y="5244147"/>
                <a:ext cx="8064896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680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436446" y="3270029"/>
            <a:ext cx="2165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n</a:t>
            </a:r>
            <a:r>
              <a:rPr lang="it-IT" i="1" dirty="0" smtClean="0"/>
              <a:t>ot discriminated by GW150914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93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 flipV="1">
            <a:off x="69273" y="485732"/>
            <a:ext cx="8936182" cy="115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5107351" y="-13958"/>
            <a:ext cx="2327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</a:t>
            </a:r>
            <a:r>
              <a:rPr lang="en-US" sz="3200" dirty="0" smtClean="0">
                <a:solidFill>
                  <a:srgbClr val="0000FF"/>
                </a:solidFill>
              </a:rPr>
              <a:t>1 - Hanford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object 22"/>
          <p:cNvSpPr/>
          <p:nvPr/>
        </p:nvSpPr>
        <p:spPr>
          <a:xfrm>
            <a:off x="-1" y="0"/>
            <a:ext cx="1186174" cy="921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asellaDiTesto 1"/>
          <p:cNvSpPr txBox="1"/>
          <p:nvPr/>
        </p:nvSpPr>
        <p:spPr>
          <a:xfrm>
            <a:off x="320964" y="921146"/>
            <a:ext cx="8526493" cy="729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OMC </a:t>
            </a:r>
            <a:r>
              <a:rPr lang="en-US" sz="2400" dirty="0" smtClean="0"/>
              <a:t>accident</a:t>
            </a:r>
            <a:r>
              <a:rPr lang="en-US" sz="2400" dirty="0"/>
              <a:t>: cause assessed </a:t>
            </a:r>
            <a:r>
              <a:rPr lang="en-US" sz="2400" dirty="0" smtClean="0"/>
              <a:t>(failure </a:t>
            </a:r>
            <a:r>
              <a:rPr lang="en-US" sz="2400" dirty="0"/>
              <a:t>of a fast shutter)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Broken OMC </a:t>
            </a:r>
            <a:r>
              <a:rPr lang="en-US" sz="2400" dirty="0" smtClean="0"/>
              <a:t>swapped </a:t>
            </a:r>
            <a:r>
              <a:rPr lang="en-US" sz="2400" dirty="0"/>
              <a:t>with </a:t>
            </a:r>
            <a:r>
              <a:rPr lang="en-US" sz="2400" dirty="0" smtClean="0"/>
              <a:t>a spare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Turning On the Injection-locked Oscillator for the Laser operation  above 25 W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goal is to operate IT with 50 W at the input </a:t>
            </a:r>
            <a:endParaRPr lang="en-US" sz="2400" dirty="0"/>
          </a:p>
          <a:p>
            <a:pPr marL="742950" lvl="1" indent="-285750">
              <a:buFont typeface="Wingdings" charset="2"/>
              <a:buChar char="ü"/>
            </a:pPr>
            <a:r>
              <a:rPr lang="en-US" dirty="0" smtClean="0"/>
              <a:t>Inner and outer intensity stabilization loops  not a trivial task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dirty="0" smtClean="0"/>
              <a:t>Five </a:t>
            </a:r>
            <a:r>
              <a:rPr lang="en-US" dirty="0"/>
              <a:t>P</a:t>
            </a:r>
            <a:r>
              <a:rPr lang="en-US" dirty="0" smtClean="0"/>
              <a:t>arametric Instabilities (PI) observed at 50 W (each of them involving two mechanical modes of the mirrors) [see *Evans et al. </a:t>
            </a:r>
            <a:r>
              <a:rPr lang="en-US" i="1" dirty="0" smtClean="0"/>
              <a:t>PRL </a:t>
            </a:r>
            <a:r>
              <a:rPr lang="en-US" dirty="0" smtClean="0"/>
              <a:t>114, 161102 (</a:t>
            </a:r>
            <a:r>
              <a:rPr lang="en-US" dirty="0"/>
              <a:t>2015</a:t>
            </a:r>
            <a:r>
              <a:rPr lang="en-US" dirty="0" smtClean="0"/>
              <a:t>)] </a:t>
            </a:r>
            <a:endParaRPr lang="en-US" dirty="0"/>
          </a:p>
          <a:p>
            <a:pPr marL="742950" lvl="1" indent="-285750">
              <a:buFont typeface="Wingdings" charset="2"/>
              <a:buChar char="ü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Longest  50 W  lock: 6hours. Noise performance not yet optimized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 Expect  NS-NS Horizon ~90 </a:t>
            </a:r>
            <a:r>
              <a:rPr lang="en-US" sz="2400" dirty="0" err="1" smtClean="0"/>
              <a:t>Mpc</a:t>
            </a:r>
            <a:r>
              <a:rPr lang="en-US" sz="2400" dirty="0" smtClean="0"/>
              <a:t>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3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 flipV="1">
            <a:off x="69273" y="485732"/>
            <a:ext cx="8936182" cy="115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5107351" y="-13958"/>
            <a:ext cx="2561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L1 - Livingston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9274" y="907190"/>
            <a:ext cx="8936182" cy="5878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/>
              <a:t>O1 </a:t>
            </a:r>
            <a:r>
              <a:rPr lang="it-IT" sz="2400" dirty="0" err="1"/>
              <a:t>ended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the end of </a:t>
            </a:r>
            <a:r>
              <a:rPr lang="it-IT" sz="2400" dirty="0" err="1"/>
              <a:t>January</a:t>
            </a:r>
            <a:r>
              <a:rPr lang="it-IT" sz="2400" dirty="0"/>
              <a:t>, L1 </a:t>
            </a:r>
            <a:r>
              <a:rPr lang="it-IT" sz="2400" dirty="0" smtClean="0"/>
              <a:t>NS-NS </a:t>
            </a:r>
            <a:r>
              <a:rPr lang="it-IT" sz="2400" dirty="0" err="1" smtClean="0"/>
              <a:t>horizon</a:t>
            </a:r>
            <a:r>
              <a:rPr lang="it-IT" sz="2400" dirty="0" smtClean="0"/>
              <a:t> </a:t>
            </a:r>
            <a:r>
              <a:rPr lang="it-IT" sz="2400" dirty="0" err="1" smtClean="0"/>
              <a:t>was</a:t>
            </a:r>
            <a:r>
              <a:rPr lang="it-IT" sz="2400" dirty="0" smtClean="0"/>
              <a:t> </a:t>
            </a:r>
            <a:r>
              <a:rPr lang="it-IT" sz="2400" dirty="0" err="1" smtClean="0"/>
              <a:t>ranging</a:t>
            </a:r>
            <a:r>
              <a:rPr lang="it-IT" sz="2400" dirty="0" smtClean="0"/>
              <a:t> </a:t>
            </a:r>
            <a:r>
              <a:rPr lang="it-IT" sz="2400" dirty="0" err="1" smtClean="0"/>
              <a:t>around</a:t>
            </a:r>
            <a:r>
              <a:rPr lang="it-IT" sz="2400" dirty="0" smtClean="0"/>
              <a:t> </a:t>
            </a:r>
            <a:r>
              <a:rPr lang="it-IT" sz="2400" dirty="0"/>
              <a:t>60 </a:t>
            </a:r>
            <a:r>
              <a:rPr lang="it-IT" sz="2400" dirty="0" err="1" smtClean="0"/>
              <a:t>MPc</a:t>
            </a:r>
            <a:r>
              <a:rPr lang="it-IT" sz="2400" dirty="0"/>
              <a:t> </a:t>
            </a:r>
            <a:r>
              <a:rPr lang="it-IT" sz="2400" dirty="0" smtClean="0"/>
              <a:t>(</a:t>
            </a:r>
            <a:r>
              <a:rPr lang="it-IT" sz="2400" dirty="0"/>
              <a:t>10-15 </a:t>
            </a:r>
            <a:r>
              <a:rPr lang="it-IT" sz="2400" dirty="0" err="1"/>
              <a:t>below</a:t>
            </a:r>
            <a:r>
              <a:rPr lang="it-IT" sz="2400" dirty="0"/>
              <a:t> maximum</a:t>
            </a:r>
            <a:r>
              <a:rPr lang="it-IT" sz="2400" dirty="0" smtClean="0"/>
              <a:t>)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endParaRPr lang="it-IT" sz="2400" dirty="0" smtClean="0"/>
          </a:p>
          <a:p>
            <a:pPr marL="342900" indent="-342900">
              <a:buFont typeface="Arial"/>
              <a:buChar char="•"/>
            </a:pPr>
            <a:r>
              <a:rPr lang="it-IT" sz="2400" dirty="0" err="1"/>
              <a:t>Vent</a:t>
            </a:r>
            <a:r>
              <a:rPr lang="it-IT" sz="2400" dirty="0"/>
              <a:t> work </a:t>
            </a:r>
            <a:r>
              <a:rPr lang="it-IT" sz="2400" dirty="0" err="1"/>
              <a:t>began</a:t>
            </a:r>
            <a:r>
              <a:rPr lang="it-IT" sz="2400" dirty="0"/>
              <a:t> in March, </a:t>
            </a:r>
            <a:r>
              <a:rPr lang="it-IT" sz="2400" dirty="0" err="1"/>
              <a:t>lasted</a:t>
            </a:r>
            <a:r>
              <a:rPr lang="it-IT" sz="2400" dirty="0"/>
              <a:t> for 5 </a:t>
            </a:r>
            <a:r>
              <a:rPr lang="it-IT" sz="2400" dirty="0" err="1"/>
              <a:t>months</a:t>
            </a:r>
            <a:r>
              <a:rPr lang="it-IT" sz="2400" dirty="0"/>
              <a:t>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it-IT" sz="1600" dirty="0"/>
              <a:t>Quadruple </a:t>
            </a:r>
            <a:r>
              <a:rPr lang="it-IT" sz="1600" dirty="0" err="1"/>
              <a:t>Suspension</a:t>
            </a:r>
            <a:r>
              <a:rPr lang="it-IT" sz="1600" dirty="0"/>
              <a:t> </a:t>
            </a:r>
            <a:r>
              <a:rPr lang="it-IT" sz="1600" dirty="0" smtClean="0"/>
              <a:t> </a:t>
            </a:r>
            <a:r>
              <a:rPr lang="it-IT" sz="1600" dirty="0" err="1"/>
              <a:t>Damper</a:t>
            </a:r>
            <a:r>
              <a:rPr lang="it-IT" sz="1600" dirty="0"/>
              <a:t> Installation </a:t>
            </a:r>
            <a:endParaRPr lang="it-IT" sz="1600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it-IT" sz="1600" dirty="0" smtClean="0"/>
              <a:t>New </a:t>
            </a:r>
            <a:r>
              <a:rPr lang="it-IT" sz="1600" dirty="0"/>
              <a:t>Output Faraday Isolator </a:t>
            </a:r>
            <a:r>
              <a:rPr lang="it-IT" sz="1600" dirty="0" err="1"/>
              <a:t>Installed</a:t>
            </a:r>
            <a:r>
              <a:rPr lang="it-IT" sz="1600" dirty="0"/>
              <a:t>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it-IT" sz="1600" dirty="0"/>
              <a:t>ISS PD Array </a:t>
            </a:r>
            <a:r>
              <a:rPr lang="it-IT" sz="1600" dirty="0" err="1"/>
              <a:t>installed</a:t>
            </a:r>
            <a:r>
              <a:rPr lang="it-IT" sz="1600" dirty="0"/>
              <a:t>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it-IT" sz="1600" dirty="0"/>
              <a:t>New OMC DC photo-</a:t>
            </a:r>
            <a:r>
              <a:rPr lang="it-IT" sz="1600" dirty="0" err="1" smtClean="0"/>
              <a:t>diodes</a:t>
            </a:r>
            <a:endParaRPr lang="it-IT" sz="1600" dirty="0"/>
          </a:p>
          <a:p>
            <a:pPr marL="742950" lvl="1" indent="-285750">
              <a:buFont typeface="Wingdings" charset="2"/>
              <a:buChar char="ü"/>
            </a:pPr>
            <a:r>
              <a:rPr lang="it-IT" sz="1600" dirty="0" smtClean="0"/>
              <a:t>New </a:t>
            </a:r>
            <a:r>
              <a:rPr lang="it-IT" sz="1600" dirty="0"/>
              <a:t>ITMY </a:t>
            </a:r>
            <a:r>
              <a:rPr lang="it-IT" sz="1600" dirty="0" err="1"/>
              <a:t>Compensation</a:t>
            </a:r>
            <a:r>
              <a:rPr lang="it-IT" sz="1600" dirty="0"/>
              <a:t> </a:t>
            </a:r>
            <a:r>
              <a:rPr lang="it-IT" sz="1600" dirty="0" err="1" smtClean="0"/>
              <a:t>Plate</a:t>
            </a:r>
            <a:endParaRPr lang="it-IT" sz="1600" dirty="0"/>
          </a:p>
          <a:p>
            <a:pPr marL="742950" lvl="1" indent="-285750">
              <a:buFont typeface="Wingdings" charset="2"/>
              <a:buChar char="ü"/>
            </a:pPr>
            <a:r>
              <a:rPr lang="it-IT" sz="1600" dirty="0" err="1" smtClean="0"/>
              <a:t>Power</a:t>
            </a:r>
            <a:r>
              <a:rPr lang="it-IT" sz="1600" dirty="0" smtClean="0"/>
              <a:t> </a:t>
            </a:r>
            <a:r>
              <a:rPr lang="it-IT" sz="1600" dirty="0"/>
              <a:t>on REFL </a:t>
            </a:r>
            <a:r>
              <a:rPr lang="it-IT" sz="1600" dirty="0" err="1"/>
              <a:t>Vacuum</a:t>
            </a:r>
            <a:r>
              <a:rPr lang="it-IT" sz="1600" dirty="0"/>
              <a:t> </a:t>
            </a:r>
            <a:r>
              <a:rPr lang="it-IT" sz="1600" dirty="0" err="1"/>
              <a:t>PDs</a:t>
            </a:r>
            <a:r>
              <a:rPr lang="it-IT" sz="1600" dirty="0"/>
              <a:t> </a:t>
            </a:r>
            <a:r>
              <a:rPr lang="it-IT" sz="1600" dirty="0" err="1"/>
              <a:t>increased</a:t>
            </a:r>
            <a:r>
              <a:rPr lang="it-IT" sz="1600" dirty="0"/>
              <a:t> by ~2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it-IT" sz="1600" dirty="0"/>
              <a:t>New SR3 ROC </a:t>
            </a:r>
            <a:r>
              <a:rPr lang="it-IT" sz="1600" dirty="0" err="1"/>
              <a:t>actuator</a:t>
            </a:r>
            <a:r>
              <a:rPr lang="it-IT" sz="1600" dirty="0"/>
              <a:t> </a:t>
            </a:r>
            <a:endParaRPr lang="it-IT" sz="1600" dirty="0" smtClean="0"/>
          </a:p>
          <a:p>
            <a:pPr marL="742950" lvl="1" indent="-285750">
              <a:buFont typeface="Wingdings" charset="2"/>
              <a:buChar char="ü"/>
            </a:pP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dirty="0"/>
              <a:t>6 week </a:t>
            </a:r>
            <a:r>
              <a:rPr lang="it-IT" sz="2400" dirty="0" err="1"/>
              <a:t>commissioning</a:t>
            </a:r>
            <a:r>
              <a:rPr lang="it-IT" sz="2400" dirty="0"/>
              <a:t> </a:t>
            </a:r>
            <a:r>
              <a:rPr lang="it-IT" sz="2400" dirty="0" err="1"/>
              <a:t>period</a:t>
            </a:r>
            <a:r>
              <a:rPr lang="it-IT" sz="2400" dirty="0"/>
              <a:t> </a:t>
            </a:r>
            <a:r>
              <a:rPr lang="it-IT" sz="2400" dirty="0" err="1"/>
              <a:t>began</a:t>
            </a:r>
            <a:r>
              <a:rPr lang="it-IT" sz="2400" dirty="0"/>
              <a:t> with </a:t>
            </a:r>
            <a:r>
              <a:rPr lang="it-IT" sz="2400" dirty="0" err="1"/>
              <a:t>tracking</a:t>
            </a:r>
            <a:r>
              <a:rPr lang="it-IT" sz="2400" dirty="0"/>
              <a:t> down broadband </a:t>
            </a:r>
            <a:r>
              <a:rPr lang="it-IT" sz="2400" dirty="0" err="1"/>
              <a:t>noise</a:t>
            </a:r>
            <a:r>
              <a:rPr lang="it-IT" sz="2400" dirty="0"/>
              <a:t> </a:t>
            </a:r>
            <a:r>
              <a:rPr lang="it-IT" sz="2400" dirty="0" smtClean="0"/>
              <a:t>source</a:t>
            </a:r>
          </a:p>
          <a:p>
            <a:pPr marL="342900" indent="-342900">
              <a:buFont typeface="Arial"/>
              <a:buChar char="•"/>
            </a:pPr>
            <a:endParaRPr lang="it-IT" sz="2400" dirty="0" smtClean="0"/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At </a:t>
            </a:r>
            <a:r>
              <a:rPr lang="it-IT" sz="2400" dirty="0"/>
              <a:t>the end of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commissioning</a:t>
            </a:r>
            <a:r>
              <a:rPr lang="it-IT" sz="2400" dirty="0"/>
              <a:t> </a:t>
            </a:r>
            <a:r>
              <a:rPr lang="it-IT" sz="2400" dirty="0" err="1"/>
              <a:t>period</a:t>
            </a:r>
            <a:r>
              <a:rPr lang="it-IT" sz="2400" dirty="0"/>
              <a:t> L1 </a:t>
            </a:r>
            <a:r>
              <a:rPr lang="it-IT" sz="2400" dirty="0" err="1"/>
              <a:t>range</a:t>
            </a:r>
            <a:r>
              <a:rPr lang="it-IT" sz="2400" dirty="0"/>
              <a:t> </a:t>
            </a:r>
            <a:r>
              <a:rPr lang="it-IT" sz="2400" dirty="0" smtClean="0"/>
              <a:t>~80 </a:t>
            </a:r>
            <a:r>
              <a:rPr lang="it-IT" sz="2400" dirty="0" err="1" smtClean="0"/>
              <a:t>MPc</a:t>
            </a:r>
            <a:r>
              <a:rPr lang="it-IT" sz="2400" dirty="0" smtClean="0"/>
              <a:t> </a:t>
            </a:r>
          </a:p>
          <a:p>
            <a:pPr marL="342900" indent="-342900">
              <a:buFont typeface="Arial"/>
              <a:buChar char="•"/>
            </a:pP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L1- Laser </a:t>
            </a:r>
            <a:r>
              <a:rPr lang="it-IT" sz="2400" dirty="0" err="1" smtClean="0"/>
              <a:t>amplifier</a:t>
            </a:r>
            <a:r>
              <a:rPr lang="it-IT" sz="2400" dirty="0" smtClean="0"/>
              <a:t> </a:t>
            </a:r>
            <a:r>
              <a:rPr lang="it-IT" sz="2400" dirty="0" err="1" smtClean="0"/>
              <a:t>broken</a:t>
            </a:r>
            <a:r>
              <a:rPr lang="it-IT" sz="2400" dirty="0" smtClean="0"/>
              <a:t>: </a:t>
            </a:r>
            <a:r>
              <a:rPr lang="it-IT" sz="2400" dirty="0" err="1" smtClean="0"/>
              <a:t>next</a:t>
            </a:r>
            <a:r>
              <a:rPr lang="it-IT" sz="2400" dirty="0" smtClean="0"/>
              <a:t> </a:t>
            </a:r>
            <a:r>
              <a:rPr lang="it-IT" sz="2400" dirty="0" err="1" smtClean="0"/>
              <a:t>run</a:t>
            </a:r>
            <a:r>
              <a:rPr lang="it-IT" sz="2400" dirty="0" smtClean="0"/>
              <a:t> </a:t>
            </a:r>
            <a:r>
              <a:rPr lang="it-IT" sz="2400" dirty="0" err="1" smtClean="0"/>
              <a:t>planned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30 </a:t>
            </a:r>
            <a:r>
              <a:rPr lang="it-IT" sz="2400" dirty="0" err="1" smtClean="0"/>
              <a:t>W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the IT input</a:t>
            </a:r>
            <a:endParaRPr lang="it-IT" sz="2400" dirty="0"/>
          </a:p>
        </p:txBody>
      </p:sp>
      <p:sp>
        <p:nvSpPr>
          <p:cNvPr id="6" name="object 22"/>
          <p:cNvSpPr/>
          <p:nvPr/>
        </p:nvSpPr>
        <p:spPr>
          <a:xfrm>
            <a:off x="-1" y="0"/>
            <a:ext cx="1186174" cy="921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1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it-IT" dirty="0" smtClean="0"/>
          </a:p>
          <a:p>
            <a:r>
              <a:rPr lang="it-IT" sz="2400" dirty="0" smtClean="0"/>
              <a:t>Advanced LIGOs first observation </a:t>
            </a:r>
            <a:r>
              <a:rPr lang="en-US" sz="2400" dirty="0" smtClean="0"/>
              <a:t>campaign</a:t>
            </a:r>
            <a:r>
              <a:rPr lang="it-IT" sz="2400" dirty="0" smtClean="0"/>
              <a:t> </a:t>
            </a:r>
            <a:r>
              <a:rPr lang="it-IT" sz="2400" dirty="0"/>
              <a:t>has been </a:t>
            </a:r>
            <a:r>
              <a:rPr lang="it-IT" sz="2400" dirty="0" smtClean="0"/>
              <a:t>completed, Sept. </a:t>
            </a:r>
            <a:r>
              <a:rPr lang="it-IT" sz="2400" dirty="0"/>
              <a:t>12-2015 </a:t>
            </a:r>
            <a:r>
              <a:rPr lang="it-IT" sz="2400" dirty="0" smtClean="0"/>
              <a:t>– Jan. </a:t>
            </a:r>
            <a:r>
              <a:rPr lang="it-IT" sz="2400" dirty="0"/>
              <a:t>19 2016 </a:t>
            </a:r>
          </a:p>
          <a:p>
            <a:pPr marL="0" indent="0" algn="ctr">
              <a:buNone/>
            </a:pPr>
            <a:r>
              <a:rPr lang="it-IT" sz="2400" dirty="0" smtClean="0"/>
              <a:t>Expect to see </a:t>
            </a:r>
            <a:r>
              <a:rPr lang="it-IT" sz="2400" dirty="0"/>
              <a:t>the complete results very soon </a:t>
            </a:r>
            <a:r>
              <a:rPr lang="it-IT" sz="2400" dirty="0" smtClean="0"/>
              <a:t>!</a:t>
            </a:r>
          </a:p>
          <a:p>
            <a:r>
              <a:rPr lang="it-IT" sz="2400" dirty="0" smtClean="0"/>
              <a:t>Advanced Virgo will start very soon commissioning of full interferometer. </a:t>
            </a:r>
          </a:p>
          <a:p>
            <a:r>
              <a:rPr lang="it-IT" sz="2400" dirty="0" smtClean="0"/>
              <a:t>The upcoming network will cover both GW polarizations.</a:t>
            </a:r>
          </a:p>
          <a:p>
            <a:r>
              <a:rPr lang="it-IT" sz="2400" dirty="0" smtClean="0"/>
              <a:t>Advanced interferometers will improve sensitivity by a factor 3 in a 3-5 years time-scale. </a:t>
            </a:r>
          </a:p>
          <a:p>
            <a:r>
              <a:rPr lang="it-IT" sz="2400" dirty="0" smtClean="0"/>
              <a:t>Current technologies and facilities could allow a  further improvement in sensitivity by a factor 2</a:t>
            </a:r>
          </a:p>
          <a:p>
            <a:r>
              <a:rPr lang="it-IT" sz="2400" dirty="0" smtClean="0"/>
              <a:t>New facilities and significant technology development will be required for additional improvements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15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698" y="115200"/>
            <a:ext cx="543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+mj-lt"/>
                <a:ea typeface="+mj-ea"/>
                <a:cs typeface="+mj-cs"/>
              </a:rPr>
              <a:t>Sources</a:t>
            </a:r>
            <a:r>
              <a:rPr lang="it-IT" sz="32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of Gravitational Waves</a:t>
            </a:r>
            <a:endParaRPr lang="en-US" sz="32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3568" y="1175694"/>
                <a:ext cx="7560840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altLang="en-US" sz="2000" b="1" dirty="0" smtClean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mass-Dipole Moment</a:t>
                </a:r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, [M R], is proportional to the position of the Center of Mass of the system:</a:t>
                </a:r>
              </a:p>
              <a:p>
                <a:pPr lvl="3"/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forbidden dipolar emission of GWs from isolated systems</a:t>
                </a:r>
                <a:endParaRPr lang="en-US" altLang="en-US" sz="200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altLang="en-US" sz="2000" dirty="0" smtClean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leading order emission is </a:t>
                </a:r>
                <a:r>
                  <a:rPr lang="en-US" altLang="en-US" sz="20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mass-Quadrupole Moment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altLang="en-US" sz="20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en-US" sz="20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𝝁𝝂</m:t>
                        </m:r>
                        <m:r>
                          <a:rPr lang="it-IT" altLang="en-US" sz="20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, [</a:t>
                </a:r>
                <a:r>
                  <a:rPr lang="en-US" altLang="en-US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M R</a:t>
                </a:r>
                <a:r>
                  <a:rPr lang="en-US" altLang="en-US" sz="2000" baseline="30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2</a:t>
                </a:r>
                <a:r>
                  <a:rPr lang="en-US" altLang="en-US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] </a:t>
                </a:r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:</a:t>
                </a:r>
              </a:p>
              <a:p>
                <a:pPr lvl="1"/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GW Luminosity is driven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⃛"/>
                            <m:ctrlPr>
                              <a:rPr lang="en-US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altLang="en-US" sz="2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en-US" sz="24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≠</m:t>
                    </m:r>
                    <m:r>
                      <a:rPr lang="it-IT" altLang="en-US" sz="24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175694"/>
                <a:ext cx="7560840" cy="2077492"/>
              </a:xfrm>
              <a:prstGeom prst="rect">
                <a:avLst/>
              </a:prstGeom>
              <a:blipFill rotWithShape="0">
                <a:blip r:embed="rId2"/>
                <a:stretch>
                  <a:fillRect l="-726" t="-1760" b="-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21953" y="3233232"/>
                <a:ext cx="7412142" cy="109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𝐺</m:t>
                          </m:r>
                        </m:num>
                        <m:den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⃛"/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⃛"/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/>
                        </a:rPr>
                        <m:t>~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𝐻𝑧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</m:t>
                              </m:r>
                            </m:e>
                          </m:eqAr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⨀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53" y="3233232"/>
                <a:ext cx="7412142" cy="10933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3568" y="4783576"/>
            <a:ext cx="80032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most promising </a:t>
            </a:r>
            <a:r>
              <a:rPr lang="en-US" altLang="en-US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sources: binary compact systems of Neutron Stars and Black Holes at relativistic speed</a:t>
            </a:r>
          </a:p>
          <a:p>
            <a:endParaRPr lang="en-US" altLang="en-US" sz="2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generating detectable GWs as in Hertz-like experiment is not feasible</a:t>
            </a:r>
            <a:endParaRPr lang="en-US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20209906">
            <a:off x="7345105" y="3386988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dimensional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argument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92772" y="3233232"/>
            <a:ext cx="5471715" cy="1080663"/>
          </a:xfrm>
          <a:prstGeom prst="roundRect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7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r="8751"/>
          <a:stretch/>
        </p:blipFill>
        <p:spPr>
          <a:xfrm>
            <a:off x="806450" y="1408698"/>
            <a:ext cx="7531100" cy="24160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15200"/>
            <a:ext cx="7437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GWs from compact binary coalescences</a:t>
            </a:r>
            <a:endParaRPr lang="en-US" sz="32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9552" y="851519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1520" y="112474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Coalescences of Binary Black Holes as GW150914 give the simplest signal in GR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444208" y="3781179"/>
            <a:ext cx="1466887" cy="943965"/>
            <a:chOff x="6496433" y="3680686"/>
            <a:chExt cx="1466887" cy="943965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3689949"/>
              <a:ext cx="799032" cy="899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433" y="3680686"/>
              <a:ext cx="811871" cy="94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58" y="3825750"/>
            <a:ext cx="965526" cy="89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4674597"/>
            <a:ext cx="481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Inspiral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phase: GW emission described by quadrupole formula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smtClean="0">
                <a:solidFill>
                  <a:prstClr val="black"/>
                </a:solidFill>
              </a:rPr>
              <a:t>Analytical solution available.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GW standard candle.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662857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prstClr val="black"/>
                </a:solidFill>
              </a:rPr>
              <a:t>Last inspiraling cycles enter the </a:t>
            </a:r>
            <a:r>
              <a:rPr lang="en-US" dirty="0" smtClean="0">
                <a:solidFill>
                  <a:prstClr val="black"/>
                </a:solidFill>
              </a:rPr>
              <a:t>bandwidth of earth-based detectors.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4589343"/>
            <a:ext cx="1873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prstClr val="black"/>
                </a:solidFill>
              </a:rPr>
              <a:t>Merger</a:t>
            </a:r>
            <a:r>
              <a:rPr lang="it-IT" dirty="0" smtClean="0">
                <a:solidFill>
                  <a:prstClr val="black"/>
                </a:solidFill>
              </a:rPr>
              <a:t>: </a:t>
            </a:r>
          </a:p>
          <a:p>
            <a:r>
              <a:rPr lang="it-IT" dirty="0" smtClean="0">
                <a:solidFill>
                  <a:prstClr val="black"/>
                </a:solidFill>
              </a:rPr>
              <a:t>only numerical solution available.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34466" y="4589343"/>
            <a:ext cx="2009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prstClr val="black"/>
                </a:solidFill>
              </a:rPr>
              <a:t>Ringdown</a:t>
            </a:r>
            <a:r>
              <a:rPr lang="it-IT" dirty="0" smtClean="0">
                <a:solidFill>
                  <a:prstClr val="black"/>
                </a:solidFill>
              </a:rPr>
              <a:t>:</a:t>
            </a:r>
          </a:p>
          <a:p>
            <a:r>
              <a:rPr lang="it-IT" dirty="0" smtClean="0">
                <a:solidFill>
                  <a:prstClr val="black"/>
                </a:solidFill>
              </a:rPr>
              <a:t>perturbative and numerical solutions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5433867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general relativity in strong field highly non-linear regime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NS would bring more physics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(Equation of State, ...)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5536" y="2391271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𝒉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91271"/>
                <a:ext cx="447558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455947" y="1692935"/>
                <a:ext cx="11323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×1</m:t>
                      </m:r>
                      <m:sSup>
                        <m:sSup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−21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947" y="1692935"/>
                <a:ext cx="1132361" cy="4001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305762" y="1490838"/>
            <a:ext cx="360040" cy="135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945" y="1235894"/>
            <a:ext cx="7632111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0788" y="115200"/>
            <a:ext cx="6102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+mj-lt"/>
                <a:cs typeface="Mongolian Baiti" panose="03000500000000000000" pitchFamily="66" charset="0"/>
              </a:rPr>
              <a:t>PSR1916+13 versus  GW150914</a:t>
            </a:r>
            <a:endParaRPr lang="en-US" sz="3200" dirty="0">
              <a:latin typeface="+mj-lt"/>
              <a:cs typeface="Mongolian Baiti" panose="03000500000000000000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93522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Waveform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28560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70C0"/>
                </a:solidFill>
              </a:rPr>
              <a:t>Hulse-Taylor Pulsar: 30 years of observation time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9494" y="2851682"/>
            <a:ext cx="2160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70C0"/>
                </a:solidFill>
              </a:rPr>
              <a:t>GW150914: 0.2 s observation</a:t>
            </a:r>
            <a:endParaRPr lang="en-US" sz="12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00" y="3365287"/>
            <a:ext cx="8522808" cy="34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generic transient searches</a:t>
            </a:r>
            <a:endParaRPr lang="en-US" sz="3200" dirty="0"/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Budva, Oct. 3,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968080" cy="365125"/>
          </a:xfrm>
        </p:spPr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G.A.Prodi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, New Trends in High-Energy Physics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Segnaposto contenuto 2"/>
          <p:cNvSpPr txBox="1">
            <a:spLocks/>
          </p:cNvSpPr>
          <p:nvPr/>
        </p:nvSpPr>
        <p:spPr>
          <a:xfrm>
            <a:off x="447464" y="1124744"/>
            <a:ext cx="8229600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Robust search strategy: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coherent network data analysis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mandatory to separate</a:t>
            </a:r>
          </a:p>
          <a:p>
            <a:pPr marL="274320" marR="0" lvl="1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457200" marR="0" lvl="1" indent="-18288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-18288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4320" lvl="1" indent="0" algn="ctr">
              <a:lnSpc>
                <a:spcPct val="120000"/>
              </a:lnSpc>
              <a:buClr>
                <a:srgbClr val="93A299"/>
              </a:buClr>
              <a:buNone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a likelihood </a:t>
            </a:r>
            <a:r>
              <a:rPr lang="en-US" b="1" i="1" dirty="0">
                <a:solidFill>
                  <a:srgbClr val="0070C0"/>
                </a:solidFill>
                <a:latin typeface="Arial"/>
                <a:sym typeface="Symbol" panose="05050102010706020507" pitchFamily="18" charset="2"/>
              </a:rPr>
              <a:t></a:t>
            </a:r>
            <a:r>
              <a:rPr lang="en-US" i="1" dirty="0">
                <a:solidFill>
                  <a:srgbClr val="292934"/>
                </a:solidFill>
                <a:latin typeface="Arial"/>
                <a:sym typeface="Symbol" panose="05050102010706020507" pitchFamily="18" charset="2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maximization of signal model vs noise model</a:t>
            </a:r>
          </a:p>
          <a:p>
            <a:pPr marL="27432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gives </a:t>
            </a:r>
          </a:p>
          <a:p>
            <a:pPr marL="27432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{ ln(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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} =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coherent energy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incoherent energy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12" y="2348880"/>
            <a:ext cx="4176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/>
              </a:rPr>
              <a:t>coherent energy </a:t>
            </a:r>
            <a:r>
              <a:rPr lang="en-US" dirty="0" smtClean="0">
                <a:solidFill>
                  <a:srgbClr val="292934"/>
                </a:solidFill>
                <a:latin typeface="Arial"/>
              </a:rPr>
              <a:t>in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different detectors (consistent with a GW excitation) </a:t>
            </a:r>
          </a:p>
          <a:p>
            <a:endParaRPr lang="en-US" dirty="0" smtClean="0">
              <a:solidFill>
                <a:srgbClr val="292934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292934"/>
                </a:solidFill>
                <a:latin typeface="Arial"/>
              </a:rPr>
              <a:t>GW plane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0032" y="234888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>
                <a:solidFill>
                  <a:srgbClr val="C00000"/>
                </a:solidFill>
                <a:latin typeface="Arial"/>
              </a:rPr>
              <a:t>incoherent energy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(estimate of independent noises of detectors)</a:t>
            </a:r>
          </a:p>
          <a:p>
            <a:r>
              <a:rPr lang="en-US" dirty="0" smtClean="0">
                <a:solidFill>
                  <a:srgbClr val="292934"/>
                </a:solidFill>
                <a:latin typeface="Arial"/>
              </a:rPr>
              <a:t> </a:t>
            </a:r>
          </a:p>
          <a:p>
            <a:pPr algn="ctr"/>
            <a:r>
              <a:rPr lang="en-US" dirty="0" smtClean="0">
                <a:solidFill>
                  <a:srgbClr val="292934"/>
                </a:solidFill>
                <a:latin typeface="Arial"/>
              </a:rPr>
              <a:t>Null space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699792" y="1932112"/>
            <a:ext cx="1728192" cy="34476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cxnSp>
        <p:nvCxnSpPr>
          <p:cNvPr id="27" name="Straight Arrow Connector 26"/>
          <p:cNvCxnSpPr/>
          <p:nvPr/>
        </p:nvCxnSpPr>
        <p:spPr>
          <a:xfrm>
            <a:off x="4623928" y="1932112"/>
            <a:ext cx="1316224" cy="41676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937942" y="4774851"/>
            <a:ext cx="270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292934"/>
                </a:solidFill>
                <a:latin typeface="Arial"/>
              </a:rPr>
              <a:t>cross detectors terms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96136" y="4787860"/>
            <a:ext cx="33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292934"/>
                </a:solidFill>
                <a:latin typeface="Arial"/>
              </a:rPr>
              <a:t>single detector terms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526985" y="4566467"/>
            <a:ext cx="684975" cy="26204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>
            <a:off x="5846940" y="4566467"/>
            <a:ext cx="669276" cy="22139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39553" y="558924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92934"/>
                </a:solidFill>
                <a:latin typeface="Arial"/>
              </a:rPr>
              <a:t>In general burst methods recover the entire energy (Signal to Noise Ratio) </a:t>
            </a:r>
          </a:p>
          <a:p>
            <a:r>
              <a:rPr lang="en-US" dirty="0" smtClean="0">
                <a:solidFill>
                  <a:srgbClr val="292934"/>
                </a:solidFill>
                <a:latin typeface="Arial"/>
              </a:rPr>
              <a:t>of the signal, but their background is polluted by non Gaussian outliers and need more effort to achieve highest significance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7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5676" y="115200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+mj-lt"/>
                <a:cs typeface="Mongolian Baiti" panose="03000500000000000000" pitchFamily="66" charset="0"/>
              </a:rPr>
              <a:t>Quantum noise in detectors</a:t>
            </a:r>
            <a:endParaRPr lang="en-US" sz="3200" dirty="0">
              <a:latin typeface="+mj-lt"/>
              <a:cs typeface="Mongolian Baiti" panose="03000500000000000000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051720" y="1196753"/>
            <a:ext cx="5544616" cy="3462230"/>
            <a:chOff x="2555776" y="1246776"/>
            <a:chExt cx="4248472" cy="2575354"/>
          </a:xfrm>
        </p:grpSpPr>
        <p:grpSp>
          <p:nvGrpSpPr>
            <p:cNvPr id="2" name="Gruppo 1"/>
            <p:cNvGrpSpPr/>
            <p:nvPr/>
          </p:nvGrpSpPr>
          <p:grpSpPr>
            <a:xfrm>
              <a:off x="2555776" y="1246776"/>
              <a:ext cx="3523853" cy="2542264"/>
              <a:chOff x="2555776" y="1246776"/>
              <a:chExt cx="3523853" cy="2542264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1246776"/>
                <a:ext cx="3523853" cy="2299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Straight Arrow Connector 7"/>
              <p:cNvCxnSpPr>
                <a:endCxn id="4098" idx="2"/>
              </p:cNvCxnSpPr>
              <p:nvPr/>
            </p:nvCxnSpPr>
            <p:spPr>
              <a:xfrm flipV="1">
                <a:off x="4317703" y="3546479"/>
                <a:ext cx="0" cy="24119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317703" y="3789040"/>
                <a:ext cx="162244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5940152" y="3429000"/>
                <a:ext cx="0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4788024" y="3360465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rgbClr val="0070C0"/>
                  </a:solidFill>
                </a:rPr>
                <a:t>Quantum </a:t>
              </a:r>
              <a:r>
                <a:rPr lang="it-IT" sz="1200" dirty="0" err="1" smtClean="0">
                  <a:solidFill>
                    <a:srgbClr val="0070C0"/>
                  </a:solidFill>
                </a:rPr>
                <a:t>noise</a:t>
              </a:r>
              <a:r>
                <a:rPr lang="it-IT" sz="1200" dirty="0" smtClean="0">
                  <a:solidFill>
                    <a:srgbClr val="0070C0"/>
                  </a:solidFill>
                </a:rPr>
                <a:t> </a:t>
              </a:r>
            </a:p>
            <a:p>
              <a:r>
                <a:rPr lang="it-IT" sz="1200" dirty="0" smtClean="0">
                  <a:solidFill>
                    <a:srgbClr val="0070C0"/>
                  </a:solidFill>
                </a:rPr>
                <a:t>(</a:t>
              </a:r>
              <a:r>
                <a:rPr lang="it-IT" sz="1200" dirty="0" err="1" smtClean="0">
                  <a:solidFill>
                    <a:srgbClr val="0070C0"/>
                  </a:solidFill>
                </a:rPr>
                <a:t>shot</a:t>
              </a:r>
              <a:r>
                <a:rPr lang="it-IT" sz="1200" dirty="0" smtClean="0">
                  <a:solidFill>
                    <a:srgbClr val="0070C0"/>
                  </a:solidFill>
                </a:rPr>
                <a:t>) </a:t>
              </a:r>
              <a:r>
                <a:rPr lang="it-IT" sz="1200" dirty="0" err="1" smtClean="0">
                  <a:solidFill>
                    <a:srgbClr val="0070C0"/>
                  </a:solidFill>
                </a:rPr>
                <a:t>dominated</a:t>
              </a:r>
              <a:r>
                <a:rPr lang="it-IT" sz="1200" dirty="0" smtClean="0">
                  <a:solidFill>
                    <a:srgbClr val="0070C0"/>
                  </a:solidFill>
                </a:rPr>
                <a:t> 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59226" y="4838372"/>
            <a:ext cx="797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/>
              <a:t>Next</a:t>
            </a:r>
            <a:r>
              <a:rPr lang="it-IT" dirty="0" smtClean="0"/>
              <a:t> </a:t>
            </a:r>
            <a:r>
              <a:rPr lang="it-IT" dirty="0" err="1" smtClean="0"/>
              <a:t>steps</a:t>
            </a:r>
            <a:r>
              <a:rPr lang="it-IT" dirty="0" smtClean="0"/>
              <a:t> </a:t>
            </a:r>
            <a:r>
              <a:rPr lang="it-IT" dirty="0" err="1" smtClean="0"/>
              <a:t>increase</a:t>
            </a:r>
            <a:r>
              <a:rPr lang="it-IT" dirty="0" smtClean="0"/>
              <a:t> the detector input </a:t>
            </a:r>
            <a:r>
              <a:rPr lang="it-IT" dirty="0" err="1" smtClean="0"/>
              <a:t>power</a:t>
            </a:r>
            <a:r>
              <a:rPr lang="it-IT" dirty="0" smtClean="0"/>
              <a:t> up to 200 W (125 W for Virgo). </a:t>
            </a:r>
          </a:p>
          <a:p>
            <a:pPr algn="just"/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means</a:t>
            </a:r>
            <a:r>
              <a:rPr lang="it-IT" dirty="0" smtClean="0"/>
              <a:t>  500 kW of in </a:t>
            </a:r>
            <a:r>
              <a:rPr lang="it-IT" dirty="0" err="1" smtClean="0"/>
              <a:t>cavity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r>
              <a:rPr lang="it-IT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558924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/>
              <a:t>Problems</a:t>
            </a:r>
            <a:r>
              <a:rPr lang="it-IT" dirty="0" smtClean="0"/>
              <a:t> </a:t>
            </a:r>
            <a:r>
              <a:rPr lang="it-IT" dirty="0" err="1" smtClean="0"/>
              <a:t>could</a:t>
            </a:r>
            <a:r>
              <a:rPr lang="it-IT" smtClean="0"/>
              <a:t> arrise </a:t>
            </a:r>
            <a:r>
              <a:rPr lang="it-IT" dirty="0" smtClean="0"/>
              <a:t>from photo-</a:t>
            </a:r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effects</a:t>
            </a:r>
            <a:r>
              <a:rPr lang="it-IT" dirty="0" smtClean="0"/>
              <a:t> (</a:t>
            </a:r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lensing</a:t>
            </a:r>
            <a:r>
              <a:rPr lang="it-IT" dirty="0" smtClean="0"/>
              <a:t> and </a:t>
            </a:r>
            <a:r>
              <a:rPr lang="it-IT" dirty="0" err="1" smtClean="0"/>
              <a:t>nonequilibrium</a:t>
            </a:r>
            <a:r>
              <a:rPr lang="it-IT" dirty="0" smtClean="0"/>
              <a:t> </a:t>
            </a:r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noise</a:t>
            </a:r>
            <a:r>
              <a:rPr lang="it-IT" dirty="0" smtClean="0"/>
              <a:t>) and </a:t>
            </a:r>
            <a:r>
              <a:rPr lang="it-IT" dirty="0" err="1" smtClean="0"/>
              <a:t>dynamical</a:t>
            </a:r>
            <a:r>
              <a:rPr lang="it-IT" dirty="0" smtClean="0"/>
              <a:t> </a:t>
            </a:r>
            <a:r>
              <a:rPr lang="it-IT" dirty="0" err="1" smtClean="0"/>
              <a:t>instabilities</a:t>
            </a:r>
            <a:endParaRPr lang="en-US" dirty="0"/>
          </a:p>
        </p:txBody>
      </p:sp>
      <p:cxnSp>
        <p:nvCxnSpPr>
          <p:cNvPr id="17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11760" y="616530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an alterative to the high </a:t>
            </a:r>
            <a:r>
              <a:rPr lang="it-IT" dirty="0" err="1" smtClean="0"/>
              <a:t>power</a:t>
            </a:r>
            <a:r>
              <a:rPr lang="it-IT" dirty="0" smtClean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93570" y="2812866"/>
                <a:ext cx="10055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it-IT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1/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3570" y="2812866"/>
                <a:ext cx="1005532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 flipV="1">
            <a:off x="6156176" y="2982337"/>
            <a:ext cx="864097" cy="54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9552" y="90872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High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operation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of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critical</a:t>
            </a:r>
            <a:r>
              <a:rPr lang="it-IT" dirty="0" smtClean="0"/>
              <a:t> </a:t>
            </a:r>
            <a:r>
              <a:rPr lang="it-IT" dirty="0" err="1" smtClean="0"/>
              <a:t>issues</a:t>
            </a:r>
            <a:r>
              <a:rPr lang="it-IT" dirty="0" smtClean="0"/>
              <a:t> of the Advanced detectors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7" y="666750"/>
            <a:ext cx="7501806" cy="619125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7" y="666750"/>
            <a:ext cx="7501806" cy="619125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7" y="666750"/>
            <a:ext cx="7501806" cy="6191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11520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detector layout</a:t>
            </a:r>
            <a:endParaRPr lang="en-US" sz="2800" b="1" dirty="0">
              <a:solidFill>
                <a:srgbClr val="0070C0"/>
              </a:solidFill>
              <a:latin typeface="Palatino Linotyp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8809" y="62425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mirrors in </a:t>
            </a:r>
            <a:r>
              <a:rPr lang="it-IT" dirty="0" smtClean="0"/>
              <a:t>«</a:t>
            </a:r>
            <a:r>
              <a:rPr lang="it-IT" i="1" dirty="0" smtClean="0"/>
              <a:t>free fall</a:t>
            </a:r>
            <a:r>
              <a:rPr lang="it-IT" dirty="0" smtClean="0"/>
              <a:t>»:</a:t>
            </a:r>
            <a:endParaRPr lang="it-IT" dirty="0" smtClean="0"/>
          </a:p>
          <a:p>
            <a:r>
              <a:rPr lang="it-IT" dirty="0" smtClean="0"/>
              <a:t>unperturbed at</a:t>
            </a:r>
          </a:p>
          <a:p>
            <a:r>
              <a:rPr lang="en-US" dirty="0"/>
              <a:t>10</a:t>
            </a:r>
            <a:r>
              <a:rPr lang="en-US" baseline="30000" dirty="0"/>
              <a:t>-19</a:t>
            </a:r>
            <a:r>
              <a:rPr lang="en-US" dirty="0"/>
              <a:t> </a:t>
            </a:r>
            <a:r>
              <a:rPr lang="en-US" i="1" dirty="0" smtClean="0"/>
              <a:t>m level</a:t>
            </a:r>
            <a:endParaRPr lang="it-I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08745" y="5770829"/>
                <a:ext cx="17395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7030A0"/>
                    </a:solidFill>
                  </a:rPr>
                  <a:t>Target noise</a:t>
                </a:r>
              </a:p>
              <a:p>
                <a14:m>
                  <m:oMath xmlns:m="http://schemas.openxmlformats.org/officeDocument/2006/math">
                    <m:r>
                      <a:rPr lang="el-GR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𝜟</m:t>
                    </m:r>
                    <m:r>
                      <a:rPr lang="en-US" sz="20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𝑳</m:t>
                    </m:r>
                    <m:r>
                      <a:rPr lang="en-US" sz="20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b="1" dirty="0" smtClean="0">
                    <a:solidFill>
                      <a:srgbClr val="7030A0"/>
                    </a:solidFill>
                    <a:sym typeface="Symbol" panose="05050102010706020507" pitchFamily="18" charset="2"/>
                  </a:rPr>
                  <a:t>&lt; </a:t>
                </a:r>
                <a:r>
                  <a:rPr lang="en-US" sz="2000" b="1" dirty="0" smtClean="0">
                    <a:solidFill>
                      <a:srgbClr val="7030A0"/>
                    </a:solidFill>
                  </a:rPr>
                  <a:t>10</a:t>
                </a:r>
                <a:r>
                  <a:rPr lang="en-US" sz="2000" b="1" baseline="30000" dirty="0" smtClean="0">
                    <a:solidFill>
                      <a:srgbClr val="7030A0"/>
                    </a:solidFill>
                  </a:rPr>
                  <a:t>-19</a:t>
                </a:r>
                <a:r>
                  <a:rPr 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i="1" dirty="0" smtClean="0">
                    <a:solidFill>
                      <a:srgbClr val="7030A0"/>
                    </a:solidFill>
                  </a:rPr>
                  <a:t>m</a:t>
                </a:r>
              </a:p>
              <a:p>
                <a14:m>
                  <m:oMath xmlns:m="http://schemas.openxmlformats.org/officeDocument/2006/math">
                    <m:r>
                      <a:rPr lang="el-GR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𝜟𝝓</m:t>
                    </m:r>
                  </m:oMath>
                </a14:m>
                <a:r>
                  <a:rPr lang="en-US" sz="2000" b="1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sz="2000" b="1" dirty="0" smtClean="0">
                    <a:solidFill>
                      <a:srgbClr val="7030A0"/>
                    </a:solidFill>
                    <a:sym typeface="Symbol" panose="05050102010706020507" pitchFamily="18" charset="2"/>
                  </a:rPr>
                  <a:t>&lt; </a:t>
                </a:r>
                <a:r>
                  <a:rPr lang="en-US" sz="2000" b="1" dirty="0" smtClean="0">
                    <a:solidFill>
                      <a:srgbClr val="7030A0"/>
                    </a:solidFill>
                  </a:rPr>
                  <a:t>10</a:t>
                </a:r>
                <a:r>
                  <a:rPr lang="en-US" sz="2000" b="1" baseline="30000" dirty="0" smtClean="0">
                    <a:solidFill>
                      <a:srgbClr val="7030A0"/>
                    </a:solidFill>
                  </a:rPr>
                  <a:t>-12</a:t>
                </a:r>
                <a:r>
                  <a:rPr 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i="1" dirty="0" smtClean="0">
                    <a:solidFill>
                      <a:srgbClr val="7030A0"/>
                    </a:solidFill>
                  </a:rPr>
                  <a:t>rad</a:t>
                </a:r>
                <a:endParaRPr lang="en-US" sz="2000" b="1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745" y="5770829"/>
                <a:ext cx="1739519" cy="1015663"/>
              </a:xfrm>
              <a:prstGeom prst="rect">
                <a:avLst/>
              </a:prstGeom>
              <a:blipFill rotWithShape="0">
                <a:blip r:embed="rId5"/>
                <a:stretch>
                  <a:fillRect l="-3497" t="-3614" r="-69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915816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sellaDiTesto 8"/>
              <p:cNvSpPr txBox="1"/>
              <p:nvPr/>
            </p:nvSpPr>
            <p:spPr bwMode="auto">
              <a:xfrm>
                <a:off x="755576" y="993597"/>
                <a:ext cx="3614644" cy="1809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000" b="0" i="1" dirty="0" smtClean="0">
                    <a:latin typeface="Cambria Math" panose="02040503050406030204" pitchFamily="18" charset="0"/>
                  </a:rPr>
                  <a:t>Fabry-Perot Optical Cavities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𝑂𝑃𝑇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/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600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it-IT" sz="20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sz="2000" dirty="0" smtClean="0"/>
                  <a:t> 300  finesse</a:t>
                </a:r>
              </a:p>
              <a:p>
                <a:pPr algn="ctr"/>
                <a:r>
                  <a:rPr lang="it-IT" sz="2000" dirty="0"/>
                  <a:t>Cavity bandwidth</a:t>
                </a:r>
                <a:r>
                  <a:rPr lang="it-IT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100−200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i="1" dirty="0"/>
                  <a:t>Hz</a:t>
                </a:r>
                <a:endParaRPr lang="it-IT" sz="2000" i="1" dirty="0"/>
              </a:p>
              <a:p>
                <a:pPr algn="ctr"/>
                <a:endParaRPr lang="it-IT" sz="2000" dirty="0"/>
              </a:p>
            </p:txBody>
          </p:sp>
        </mc:Choice>
        <mc:Fallback>
          <p:sp>
            <p:nvSpPr>
              <p:cNvPr id="25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993597"/>
                <a:ext cx="3614644" cy="1809278"/>
              </a:xfrm>
              <a:prstGeom prst="rect">
                <a:avLst/>
              </a:prstGeom>
              <a:blipFill rotWithShape="0">
                <a:blip r:embed="rId6"/>
                <a:stretch>
                  <a:fillRect l="-4384" t="-4040" r="-37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64572" y="3478808"/>
                <a:ext cx="17052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𝐿𝐴𝑆𝐸𝑅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72" y="3478808"/>
                <a:ext cx="1705275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98934" y="4535267"/>
                <a:ext cx="16505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Re-inject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C00000"/>
                  </a:solidFill>
                </a:endParaRPr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reflected back from</a:t>
                </a:r>
              </a:p>
              <a:p>
                <a:r>
                  <a:rPr lang="en-US" dirty="0" err="1" smtClean="0">
                    <a:solidFill>
                      <a:srgbClr val="C00000"/>
                    </a:solidFill>
                  </a:rPr>
                  <a:t>Beamsplitter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:</a:t>
                </a:r>
              </a:p>
              <a:p>
                <a:r>
                  <a:rPr lang="en-US" dirty="0" smtClean="0">
                    <a:solidFill>
                      <a:srgbClr val="C00000"/>
                    </a:solidFill>
                    <a:sym typeface="Symbol" panose="05050102010706020507" pitchFamily="18" charset="2"/>
                  </a:rPr>
                  <a:t>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30x circulating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934" y="4535267"/>
                <a:ext cx="1650531" cy="2308324"/>
              </a:xfrm>
              <a:prstGeom prst="rect">
                <a:avLst/>
              </a:prstGeom>
              <a:blipFill rotWithShape="0">
                <a:blip r:embed="rId15"/>
                <a:stretch>
                  <a:fillRect l="-2952" t="-1583" b="-3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69847" y="4052220"/>
                <a:ext cx="536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847" y="4052220"/>
                <a:ext cx="536172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5724128" y="2870707"/>
            <a:ext cx="3109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Increase circulating power in the arms to 0.1-1 </a:t>
            </a:r>
            <a:r>
              <a:rPr lang="en-US" i="1" dirty="0" smtClean="0">
                <a:solidFill>
                  <a:srgbClr val="C00000"/>
                </a:solidFill>
              </a:rPr>
              <a:t>MW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7" y="666750"/>
            <a:ext cx="7501806" cy="619125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7" y="666750"/>
            <a:ext cx="7501806" cy="619125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7" y="666750"/>
            <a:ext cx="7501806" cy="619125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7" y="666750"/>
            <a:ext cx="7501806" cy="6191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11520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detector layout</a:t>
            </a:r>
            <a:endParaRPr lang="en-US" sz="2800" b="1" dirty="0">
              <a:solidFill>
                <a:srgbClr val="0070C0"/>
              </a:solidFill>
              <a:latin typeface="Palatino Linotyp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8809" y="62425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mirrors in </a:t>
            </a:r>
            <a:r>
              <a:rPr lang="it-IT" dirty="0" smtClean="0"/>
              <a:t>«</a:t>
            </a:r>
            <a:r>
              <a:rPr lang="it-IT" i="1" dirty="0" smtClean="0"/>
              <a:t>free fall</a:t>
            </a:r>
            <a:r>
              <a:rPr lang="it-IT" dirty="0" smtClean="0"/>
              <a:t>»:</a:t>
            </a:r>
            <a:endParaRPr lang="it-IT" dirty="0" smtClean="0"/>
          </a:p>
          <a:p>
            <a:r>
              <a:rPr lang="it-IT" dirty="0" smtClean="0"/>
              <a:t>unperturbed at</a:t>
            </a:r>
          </a:p>
          <a:p>
            <a:r>
              <a:rPr lang="en-US" dirty="0"/>
              <a:t>10</a:t>
            </a:r>
            <a:r>
              <a:rPr lang="en-US" baseline="30000" dirty="0"/>
              <a:t>-19</a:t>
            </a:r>
            <a:r>
              <a:rPr lang="en-US" dirty="0"/>
              <a:t> </a:t>
            </a:r>
            <a:r>
              <a:rPr lang="en-US" i="1" dirty="0" smtClean="0"/>
              <a:t>m level</a:t>
            </a:r>
            <a:endParaRPr lang="it-I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08745" y="5770829"/>
                <a:ext cx="17395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7030A0"/>
                    </a:solidFill>
                  </a:rPr>
                  <a:t>Target noise</a:t>
                </a:r>
              </a:p>
              <a:p>
                <a14:m>
                  <m:oMath xmlns:m="http://schemas.openxmlformats.org/officeDocument/2006/math">
                    <m:r>
                      <a:rPr lang="el-GR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𝜟</m:t>
                    </m:r>
                    <m:r>
                      <a:rPr lang="en-US" sz="20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𝑳</m:t>
                    </m:r>
                    <m:r>
                      <a:rPr lang="en-US" sz="20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b="1" dirty="0" smtClean="0">
                    <a:solidFill>
                      <a:srgbClr val="7030A0"/>
                    </a:solidFill>
                    <a:sym typeface="Symbol" panose="05050102010706020507" pitchFamily="18" charset="2"/>
                  </a:rPr>
                  <a:t>&lt; </a:t>
                </a:r>
                <a:r>
                  <a:rPr lang="en-US" sz="2000" b="1" dirty="0" smtClean="0">
                    <a:solidFill>
                      <a:srgbClr val="7030A0"/>
                    </a:solidFill>
                  </a:rPr>
                  <a:t>10</a:t>
                </a:r>
                <a:r>
                  <a:rPr lang="en-US" sz="2000" b="1" baseline="30000" dirty="0" smtClean="0">
                    <a:solidFill>
                      <a:srgbClr val="7030A0"/>
                    </a:solidFill>
                  </a:rPr>
                  <a:t>-19</a:t>
                </a:r>
                <a:r>
                  <a:rPr 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i="1" dirty="0" smtClean="0">
                    <a:solidFill>
                      <a:srgbClr val="7030A0"/>
                    </a:solidFill>
                  </a:rPr>
                  <a:t>m</a:t>
                </a:r>
              </a:p>
              <a:p>
                <a14:m>
                  <m:oMath xmlns:m="http://schemas.openxmlformats.org/officeDocument/2006/math">
                    <m:r>
                      <a:rPr lang="el-GR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𝜟𝝓</m:t>
                    </m:r>
                  </m:oMath>
                </a14:m>
                <a:r>
                  <a:rPr lang="en-US" sz="2000" b="1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sz="2000" b="1" dirty="0" smtClean="0">
                    <a:solidFill>
                      <a:srgbClr val="7030A0"/>
                    </a:solidFill>
                    <a:sym typeface="Symbol" panose="05050102010706020507" pitchFamily="18" charset="2"/>
                  </a:rPr>
                  <a:t>&lt; </a:t>
                </a:r>
                <a:r>
                  <a:rPr lang="en-US" sz="2000" b="1" dirty="0" smtClean="0">
                    <a:solidFill>
                      <a:srgbClr val="7030A0"/>
                    </a:solidFill>
                  </a:rPr>
                  <a:t>10</a:t>
                </a:r>
                <a:r>
                  <a:rPr lang="en-US" sz="2000" b="1" baseline="30000" dirty="0" smtClean="0">
                    <a:solidFill>
                      <a:srgbClr val="7030A0"/>
                    </a:solidFill>
                  </a:rPr>
                  <a:t>-12</a:t>
                </a:r>
                <a:r>
                  <a:rPr 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i="1" dirty="0" smtClean="0">
                    <a:solidFill>
                      <a:srgbClr val="7030A0"/>
                    </a:solidFill>
                  </a:rPr>
                  <a:t>rad</a:t>
                </a:r>
                <a:endParaRPr lang="en-US" sz="2000" b="1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745" y="5770829"/>
                <a:ext cx="1739519" cy="1015663"/>
              </a:xfrm>
              <a:prstGeom prst="rect">
                <a:avLst/>
              </a:prstGeom>
              <a:blipFill rotWithShape="0">
                <a:blip r:embed="rId6"/>
                <a:stretch>
                  <a:fillRect l="-3497" t="-3614" r="-69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915816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sellaDiTesto 8"/>
              <p:cNvSpPr txBox="1"/>
              <p:nvPr/>
            </p:nvSpPr>
            <p:spPr bwMode="auto">
              <a:xfrm>
                <a:off x="741332" y="980728"/>
                <a:ext cx="3614644" cy="150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000" b="0" i="1" dirty="0" smtClean="0">
                    <a:latin typeface="Cambria Math" panose="02040503050406030204" pitchFamily="18" charset="0"/>
                  </a:rPr>
                  <a:t>Fabry-Perot Optical Cavities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𝑂𝑃𝑇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/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600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it-IT" sz="20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it-IT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sz="2000" dirty="0" smtClean="0"/>
                  <a:t>3</a:t>
                </a:r>
                <a:r>
                  <a:rPr lang="it-IT" sz="2000" dirty="0"/>
                  <a:t>00 </a:t>
                </a:r>
                <a:r>
                  <a:rPr lang="it-IT" sz="2000" dirty="0" smtClean="0"/>
                  <a:t>finesse</a:t>
                </a:r>
              </a:p>
              <a:p>
                <a:pPr algn="ctr"/>
                <a:r>
                  <a:rPr lang="it-IT" sz="2000" dirty="0" smtClean="0"/>
                  <a:t>Cavity bandwidth</a:t>
                </a:r>
                <a:r>
                  <a:rPr lang="it-IT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100−200</m:t>
                    </m:r>
                  </m:oMath>
                </a14:m>
                <a:r>
                  <a:rPr lang="it-IT" sz="2000" dirty="0" smtClean="0"/>
                  <a:t> </a:t>
                </a:r>
                <a:r>
                  <a:rPr lang="it-IT" sz="2000" i="1" dirty="0" smtClean="0"/>
                  <a:t>Hz</a:t>
                </a:r>
                <a:endParaRPr lang="it-IT" sz="2000" i="1" dirty="0"/>
              </a:p>
            </p:txBody>
          </p:sp>
        </mc:Choice>
        <mc:Fallback>
          <p:sp>
            <p:nvSpPr>
              <p:cNvPr id="25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332" y="980728"/>
                <a:ext cx="3614644" cy="1501501"/>
              </a:xfrm>
              <a:prstGeom prst="rect">
                <a:avLst/>
              </a:prstGeom>
              <a:blipFill rotWithShape="0">
                <a:blip r:embed="rId7"/>
                <a:stretch>
                  <a:fillRect l="-4384" t="-4878" r="-3710" b="-101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64572" y="3478808"/>
                <a:ext cx="17052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𝐿𝐴𝑆𝐸𝑅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72" y="3478808"/>
                <a:ext cx="1705275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724128" y="2870707"/>
            <a:ext cx="3109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circulating power in the arms to 0.1-1 </a:t>
            </a:r>
            <a:r>
              <a:rPr lang="en-US" i="1" dirty="0" smtClean="0"/>
              <a:t>MW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002176" y="4983990"/>
            <a:ext cx="16807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mode-selective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cavities to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optimize optical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matching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(Mode Cleaner)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31360"/>
            <a:ext cx="6804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directional sensitivity of detectors</a:t>
            </a:r>
            <a:endParaRPr lang="en-US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New Trends in High-Energy Physics 2016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3528" y="937490"/>
            <a:ext cx="8507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Each interferometer </a:t>
            </a:r>
            <a:r>
              <a:rPr lang="en-US" sz="2400" b="1" dirty="0">
                <a:solidFill>
                  <a:srgbClr val="7030A0"/>
                </a:solidFill>
              </a:rPr>
              <a:t>senses </a:t>
            </a:r>
            <a:r>
              <a:rPr lang="en-US" sz="2400" b="1" dirty="0" smtClean="0">
                <a:solidFill>
                  <a:srgbClr val="7030A0"/>
                </a:solidFill>
              </a:rPr>
              <a:t>only one </a:t>
            </a:r>
            <a:r>
              <a:rPr lang="en-US" sz="2400" b="1" dirty="0">
                <a:solidFill>
                  <a:srgbClr val="7030A0"/>
                </a:solidFill>
              </a:rPr>
              <a:t>of the two </a:t>
            </a:r>
            <a:r>
              <a:rPr lang="en-US" sz="2400" b="1" dirty="0" smtClean="0">
                <a:solidFill>
                  <a:srgbClr val="7030A0"/>
                </a:solidFill>
              </a:rPr>
              <a:t>GW polarizations: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15" name="Picture 5" descr="layout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2" y="1768729"/>
            <a:ext cx="3629106" cy="266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51920" y="1340768"/>
                <a:ext cx="50405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dirty="0" smtClean="0"/>
                  <a:t>measures </a:t>
                </a:r>
                <a:r>
                  <a:rPr lang="it-IT" sz="2400" dirty="0" smtClean="0"/>
                  <a:t>the </a:t>
                </a:r>
                <a:r>
                  <a:rPr lang="it-IT" sz="2400" dirty="0"/>
                  <a:t>linear </a:t>
                </a:r>
                <a:r>
                  <a:rPr lang="it-IT" sz="2400" dirty="0" smtClean="0"/>
                  <a:t>combination</a:t>
                </a:r>
                <a:endParaRPr lang="en-US" sz="2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340768"/>
                <a:ext cx="5040560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1693" t="-5882" b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796136" y="2132856"/>
                <a:ext cx="3168352" cy="785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,×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sky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direction</m:t>
                          </m:r>
                        </m:e>
                      </m:d>
                    </m:oMath>
                  </m:oMathPara>
                </a14:m>
                <a:endParaRPr lang="en-US" sz="2400" b="0" dirty="0" smtClean="0">
                  <a:ea typeface="Cambria Math" panose="02040503050406030204" pitchFamily="18" charset="0"/>
                </a:endParaRPr>
              </a:p>
              <a:p>
                <a:r>
                  <a:rPr lang="en-US" sz="2000" dirty="0" smtClean="0">
                    <a:solidFill>
                      <a:srgbClr val="7030A0"/>
                    </a:solidFill>
                  </a:rPr>
                  <a:t>antenna patterns </a:t>
                </a:r>
                <a:r>
                  <a:rPr lang="en-US" sz="2000" dirty="0" smtClean="0"/>
                  <a:t>for + and x</a:t>
                </a:r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2132856"/>
                <a:ext cx="3168352" cy="785664"/>
              </a:xfrm>
              <a:prstGeom prst="rect">
                <a:avLst/>
              </a:prstGeom>
              <a:blipFill rotWithShape="0">
                <a:blip r:embed="rId5"/>
                <a:stretch>
                  <a:fillRect l="-2115" b="-13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851920" y="2924944"/>
            <a:ext cx="529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misses the orthogonal combination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3722103"/>
            <a:ext cx="5796137" cy="30912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5318" y="4806686"/>
            <a:ext cx="2600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0" dirty="0" smtClean="0"/>
              <a:t>Broad directional </a:t>
            </a:r>
            <a:r>
              <a:rPr lang="en-US" sz="2400" b="0" dirty="0" smtClean="0"/>
              <a:t>sensitivity:</a:t>
            </a:r>
            <a:endParaRPr lang="en-US" sz="2400" b="0" dirty="0" smtClean="0"/>
          </a:p>
        </p:txBody>
      </p:sp>
    </p:spTree>
    <p:extLst>
      <p:ext uri="{BB962C8B-B14F-4D97-AF65-F5344CB8AC3E}">
        <p14:creationId xmlns:p14="http://schemas.microsoft.com/office/powerpoint/2010/main" val="15908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200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The LIGOs and Virgo long-arm detectors </a:t>
            </a:r>
            <a:endParaRPr lang="en-US" sz="3200" dirty="0"/>
          </a:p>
        </p:txBody>
      </p:sp>
      <p:cxnSp>
        <p:nvCxnSpPr>
          <p:cNvPr id="15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2555776" y="3501008"/>
            <a:ext cx="97160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Budva, Oct. 3, 2016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64024" cy="365125"/>
          </a:xfrm>
        </p:spPr>
        <p:txBody>
          <a:bodyPr/>
          <a:lstStyle/>
          <a:p>
            <a:r>
              <a:rPr lang="en-US" dirty="0" err="1" smtClean="0"/>
              <a:t>G.A.Prodi</a:t>
            </a:r>
            <a:r>
              <a:rPr lang="en-US" dirty="0" smtClean="0"/>
              <a:t>, New Trends in High-Energy Physics 2016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016"/>
            <a:ext cx="9144000" cy="5614416"/>
          </a:xfrm>
          <a:prstGeom prst="rect">
            <a:avLst/>
          </a:prstGeom>
        </p:spPr>
      </p:pic>
      <p:pic>
        <p:nvPicPr>
          <p:cNvPr id="17" name="Picture 5" descr="vir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038" y="4097310"/>
            <a:ext cx="3104632" cy="2317122"/>
          </a:xfrm>
          <a:prstGeom prst="rect">
            <a:avLst/>
          </a:prstGeom>
        </p:spPr>
      </p:pic>
      <p:pic>
        <p:nvPicPr>
          <p:cNvPr id="18" name="Picture 5" descr="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08" y="4085698"/>
            <a:ext cx="3096344" cy="232225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ttore 2 6"/>
          <p:cNvCxnSpPr/>
          <p:nvPr/>
        </p:nvCxnSpPr>
        <p:spPr>
          <a:xfrm>
            <a:off x="5111044" y="2652665"/>
            <a:ext cx="1261156" cy="12944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olo 1"/>
          <p:cNvSpPr txBox="1">
            <a:spLocks/>
          </p:cNvSpPr>
          <p:nvPr/>
        </p:nvSpPr>
        <p:spPr>
          <a:xfrm>
            <a:off x="7020272" y="4254192"/>
            <a:ext cx="1215752" cy="2880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bg1"/>
                </a:solidFill>
              </a:rPr>
              <a:t>VIRGO</a:t>
            </a:r>
            <a:endParaRPr lang="it-IT" sz="1600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12160" y="812493"/>
            <a:ext cx="3104632" cy="2328475"/>
            <a:chOff x="5775792" y="164421"/>
            <a:chExt cx="3104632" cy="2328475"/>
          </a:xfrm>
        </p:grpSpPr>
        <p:pic>
          <p:nvPicPr>
            <p:cNvPr id="19" name="Pictur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792" y="164421"/>
              <a:ext cx="3104632" cy="232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itolo 1"/>
            <p:cNvSpPr txBox="1">
              <a:spLocks/>
            </p:cNvSpPr>
            <p:nvPr/>
          </p:nvSpPr>
          <p:spPr>
            <a:xfrm>
              <a:off x="6740624" y="221744"/>
              <a:ext cx="1215752" cy="28803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 dirty="0" smtClean="0">
                  <a:solidFill>
                    <a:schemeClr val="bg1"/>
                  </a:solidFill>
                </a:rPr>
                <a:t>HANFORD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itolo 1"/>
          <p:cNvSpPr txBox="1">
            <a:spLocks/>
          </p:cNvSpPr>
          <p:nvPr/>
        </p:nvSpPr>
        <p:spPr>
          <a:xfrm>
            <a:off x="1691680" y="4254192"/>
            <a:ext cx="1404156" cy="2880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bg1"/>
                </a:solidFill>
              </a:rPr>
              <a:t>LIVINGSTON</a:t>
            </a:r>
            <a:endParaRPr lang="it-IT" sz="1600" b="1" dirty="0">
              <a:solidFill>
                <a:schemeClr val="bg1"/>
              </a:solidFill>
            </a:endParaRPr>
          </a:p>
        </p:txBody>
      </p:sp>
      <p:cxnSp>
        <p:nvCxnSpPr>
          <p:cNvPr id="24" name="Connettore 2 14"/>
          <p:cNvCxnSpPr/>
          <p:nvPr/>
        </p:nvCxnSpPr>
        <p:spPr>
          <a:xfrm flipV="1">
            <a:off x="3491880" y="1783681"/>
            <a:ext cx="2527920" cy="35903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19"/>
          <p:cNvCxnSpPr/>
          <p:nvPr/>
        </p:nvCxnSpPr>
        <p:spPr>
          <a:xfrm>
            <a:off x="2483768" y="3038149"/>
            <a:ext cx="0" cy="96691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73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|1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28816</TotalTime>
  <Words>4071</Words>
  <Application>Microsoft Office PowerPoint</Application>
  <PresentationFormat>On-screen Show (4:3)</PresentationFormat>
  <Paragraphs>801</Paragraphs>
  <Slides>59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4" baseType="lpstr">
      <vt:lpstr>ＭＳ Ｐゴシック</vt:lpstr>
      <vt:lpstr>Arial</vt:lpstr>
      <vt:lpstr>Arial Black</vt:lpstr>
      <vt:lpstr>Arial Narrow</vt:lpstr>
      <vt:lpstr>Calibri</vt:lpstr>
      <vt:lpstr>Cambria Math</vt:lpstr>
      <vt:lpstr>Mathematica3</vt:lpstr>
      <vt:lpstr>Microsoft Sans Serif</vt:lpstr>
      <vt:lpstr>Mongolian Baiti</vt:lpstr>
      <vt:lpstr>Palatino Linotype</vt:lpstr>
      <vt:lpstr>Sawasdee</vt:lpstr>
      <vt:lpstr>Symbol</vt:lpstr>
      <vt:lpstr>Times New Roman</vt:lpstr>
      <vt:lpstr>Wingdings</vt:lpstr>
      <vt:lpstr>Office Theme</vt:lpstr>
      <vt:lpstr>The Gravitational Wave Observatory and Its First Discoveries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LIGOs and Virgo long-arm detectors </vt:lpstr>
      <vt:lpstr>PowerPoint Presentation</vt:lpstr>
      <vt:lpstr>PowerPoint Presentation</vt:lpstr>
      <vt:lpstr>PowerPoint Presentation</vt:lpstr>
      <vt:lpstr>Advanced LIGO upgrades</vt:lpstr>
      <vt:lpstr>PowerPoint Presentation</vt:lpstr>
      <vt:lpstr>PowerPoint Presentation</vt:lpstr>
      <vt:lpstr>GW150914 confidence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AdVirgo in summary</vt:lpstr>
      <vt:lpstr>PowerPoint Presentation</vt:lpstr>
      <vt:lpstr>PowerPoint Presentation</vt:lpstr>
      <vt:lpstr>PowerPoint Presentation</vt:lpstr>
      <vt:lpstr>Multimessenger Astronomy</vt:lpstr>
      <vt:lpstr> 2019+ scenario</vt:lpstr>
      <vt:lpstr>PowerPoint Presentation</vt:lpstr>
      <vt:lpstr>PowerPoint Presentation</vt:lpstr>
      <vt:lpstr>multiwavelength GW astronomy</vt:lpstr>
      <vt:lpstr>Final Remarks</vt:lpstr>
      <vt:lpstr>EXTRA SLIDES</vt:lpstr>
      <vt:lpstr>PowerPoint Presentation</vt:lpstr>
      <vt:lpstr>beyond quantum noises</vt:lpstr>
      <vt:lpstr>PowerPoint Presentation</vt:lpstr>
      <vt:lpstr>PowerPoint Presentation</vt:lpstr>
      <vt:lpstr>PowerPoint Presentation</vt:lpstr>
      <vt:lpstr>Testing GR beyond quadrupolar formula [arXiv:1602.03841]</vt:lpstr>
      <vt:lpstr>PowerPoint Presentation</vt:lpstr>
      <vt:lpstr>GW150914 chronology</vt:lpstr>
      <vt:lpstr>GW150914 observation run</vt:lpstr>
      <vt:lpstr>GW150914</vt:lpstr>
      <vt:lpstr>GW150914 confidence level</vt:lpstr>
      <vt:lpstr>GW150914 confidence, general transient signals</vt:lpstr>
      <vt:lpstr>GW150914: inspiral</vt:lpstr>
      <vt:lpstr>GW150914 parameters [arXiv:1602.03840] </vt:lpstr>
      <vt:lpstr>PowerPoint Presentation</vt:lpstr>
      <vt:lpstr>Testing GR beyond quadrupolar formula [arXiv:1602.03841]</vt:lpstr>
      <vt:lpstr>PowerPoint Presentation</vt:lpstr>
      <vt:lpstr>PowerPoint Presentation</vt:lpstr>
      <vt:lpstr>PowerPoint Presentation</vt:lpstr>
      <vt:lpstr>outlook</vt:lpstr>
      <vt:lpstr>PowerPoint Presentation</vt:lpstr>
      <vt:lpstr>PowerPoint Presentation</vt:lpstr>
      <vt:lpstr>PowerPoint Presentation</vt:lpstr>
      <vt:lpstr>PowerPoint Presentation</vt:lpstr>
      <vt:lpstr>generic transient searches</vt:lpstr>
      <vt:lpstr>PowerPoint Presentation</vt:lpstr>
    </vt:vector>
  </TitlesOfParts>
  <Company>INFN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Sezione di Padova</dc:creator>
  <cp:lastModifiedBy>giovanni prodi</cp:lastModifiedBy>
  <cp:revision>890</cp:revision>
  <dcterms:created xsi:type="dcterms:W3CDTF">2016-02-07T18:12:10Z</dcterms:created>
  <dcterms:modified xsi:type="dcterms:W3CDTF">2016-10-03T08:31:45Z</dcterms:modified>
</cp:coreProperties>
</file>