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36"/>
  </p:notesMasterIdLst>
  <p:handoutMasterIdLst>
    <p:handoutMasterId r:id="rId37"/>
  </p:handoutMasterIdLst>
  <p:sldIdLst>
    <p:sldId id="603" r:id="rId2"/>
    <p:sldId id="474" r:id="rId3"/>
    <p:sldId id="422" r:id="rId4"/>
    <p:sldId id="477" r:id="rId5"/>
    <p:sldId id="481" r:id="rId6"/>
    <p:sldId id="546" r:id="rId7"/>
    <p:sldId id="579" r:id="rId8"/>
    <p:sldId id="580" r:id="rId9"/>
    <p:sldId id="648" r:id="rId10"/>
    <p:sldId id="605" r:id="rId11"/>
    <p:sldId id="606" r:id="rId12"/>
    <p:sldId id="582" r:id="rId13"/>
    <p:sldId id="610" r:id="rId14"/>
    <p:sldId id="583" r:id="rId15"/>
    <p:sldId id="508" r:id="rId16"/>
    <p:sldId id="564" r:id="rId17"/>
    <p:sldId id="614" r:id="rId18"/>
    <p:sldId id="567" r:id="rId19"/>
    <p:sldId id="568" r:id="rId20"/>
    <p:sldId id="574" r:id="rId21"/>
    <p:sldId id="620" r:id="rId22"/>
    <p:sldId id="572" r:id="rId23"/>
    <p:sldId id="573" r:id="rId24"/>
    <p:sldId id="621" r:id="rId25"/>
    <p:sldId id="622" r:id="rId26"/>
    <p:sldId id="517" r:id="rId27"/>
    <p:sldId id="518" r:id="rId28"/>
    <p:sldId id="520" r:id="rId29"/>
    <p:sldId id="602" r:id="rId30"/>
    <p:sldId id="649" r:id="rId31"/>
    <p:sldId id="653" r:id="rId32"/>
    <p:sldId id="652" r:id="rId33"/>
    <p:sldId id="596" r:id="rId34"/>
    <p:sldId id="655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00CC"/>
    <a:srgbClr val="804640"/>
    <a:srgbClr val="2309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590" autoAdjust="0"/>
  </p:normalViewPr>
  <p:slideViewPr>
    <p:cSldViewPr>
      <p:cViewPr varScale="1">
        <p:scale>
          <a:sx n="61" d="100"/>
          <a:sy n="61" d="100"/>
        </p:scale>
        <p:origin x="1464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907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99CF8C-8E5A-0C4C-BD40-9430CB4EBE55}" type="datetime1">
              <a:rPr lang="ru-RU" smtClean="0"/>
              <a:t>07.10.2016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449AF8-99A2-CF49-BDCC-A9AFEA2B3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05940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94838C-CB3A-7148-8C84-C4EBE4255522}" type="datetime1">
              <a:rPr lang="ru-RU" smtClean="0"/>
              <a:t>07.10.2016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7A8BB3-63E1-4970-A363-ED3776D02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73053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9810" name="Заметки 2"/>
          <p:cNvSpPr>
            <a:spLocks noGrp="1"/>
          </p:cNvSpPr>
          <p:nvPr>
            <p:ph type="body" idx="1"/>
          </p:nvPr>
        </p:nvSpPr>
        <p:spPr bwMode="auto">
          <a:xfrm>
            <a:off x="549275" y="4343400"/>
            <a:ext cx="5832475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algn="just" eaLnBrk="1" hangingPunct="1">
              <a:spcBef>
                <a:spcPct val="0"/>
              </a:spcBef>
            </a:pPr>
            <a:endParaRPr lang="en-US" sz="1400">
              <a:latin typeface="Calibri" charset="0"/>
              <a:ea typeface="MS PGothic" charset="0"/>
            </a:endParaRPr>
          </a:p>
        </p:txBody>
      </p:sp>
      <p:sp>
        <p:nvSpPr>
          <p:cNvPr id="1198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36139B9C-E99E-794E-97C7-16A1B74E8C36}" type="slidenum">
              <a:rPr lang="ru-RU" sz="1200">
                <a:latin typeface="Calibri" charset="0"/>
                <a:cs typeface="Arial" charset="0"/>
              </a:rPr>
              <a:pPr/>
              <a:t>1</a:t>
            </a:fld>
            <a:endParaRPr lang="ru-RU" sz="1200"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7800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020B482-A42B-EE4A-B47B-8B8CD315CA81}" type="slidenum">
              <a:rPr lang="ru-RU" sz="1200"/>
              <a:pPr eaLnBrk="1" hangingPunct="1"/>
              <a:t>11</a:t>
            </a:fld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966204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8822F31-8982-364A-9481-239365F4B7DE}" type="slidenum">
              <a:rPr lang="ru-RU" sz="1200"/>
              <a:pPr eaLnBrk="1" hangingPunct="1"/>
              <a:t>12</a:t>
            </a:fld>
            <a:endParaRPr lang="ru-RU" sz="12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3426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3730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73731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91F86D-5FEB-5545-AF03-C22720D7C3CD}" type="slidenum">
              <a:rPr lang="ru-RU" sz="1200"/>
              <a:pPr eaLnBrk="1" hangingPunct="1"/>
              <a:t>14</a:t>
            </a:fld>
            <a:endParaRPr lang="ru-RU" sz="12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3466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DF930FD-26A3-1C4E-8DF0-AE1206EE84E7}" type="slidenum">
              <a:rPr lang="ru-RU"/>
              <a:pPr/>
              <a:t>17</a:t>
            </a:fld>
            <a:endParaRPr lang="ru-RU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5800"/>
            <a:ext cx="4565650" cy="3424238"/>
          </a:xfrm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75994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630CACA3-F48E-4C6C-82DF-E8B06D79A053}" type="slidenum">
              <a:rPr lang="ru-RU" altLang="ru-RU">
                <a:solidFill>
                  <a:srgbClr val="000000"/>
                </a:solidFill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18</a:t>
            </a:fld>
            <a:endParaRPr lang="ru-RU" altLang="ru-RU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ru-RU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7581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A8BB3-63E1-4970-A363-ED3776D02E70}" type="slidenum">
              <a:rPr lang="ru-RU" smtClean="0"/>
              <a:t>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1336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9570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095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B47B42E-7986-0D49-9EC3-FC3B4C11FC0A}" type="slidenum">
              <a:rPr lang="ru-RU" sz="1200"/>
              <a:pPr eaLnBrk="1" hangingPunct="1"/>
              <a:t>21</a:t>
            </a:fld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9220276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7A8BB3-63E1-4970-A363-ED3776D02E7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8991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endParaRPr lang="ru-RU" dirty="0" smtClean="0"/>
          </a:p>
        </p:txBody>
      </p:sp>
      <p:sp>
        <p:nvSpPr>
          <p:cNvPr id="7782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59B626-D0F0-4D39-8DF9-6CDA2DE33929}" type="slidenum">
              <a:rPr lang="ru-RU" smtClean="0">
                <a:solidFill>
                  <a:prstClr val="black"/>
                </a:solidFill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ru-RU" smtClean="0">
              <a:solidFill>
                <a:prstClr val="black"/>
              </a:solidFill>
              <a:ea typeface="ＭＳ Ｐゴシック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2522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4423AF-BF1D-4E63-ADBA-A6EFA0688C69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872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60350" y="4343400"/>
            <a:ext cx="6408738" cy="45497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 hangingPunct="1"/>
            <a:endParaRPr lang="ru-RU" altLang="ru-RU" dirty="0" smtClean="0">
              <a:ea typeface="ＭＳ Ｐゴシック" pitchFamily="34" charset="-128"/>
              <a:cs typeface="Arial" charset="0"/>
              <a:sym typeface="Times New Roman" pitchFamily="18" charset="0"/>
            </a:endParaRPr>
          </a:p>
        </p:txBody>
      </p:sp>
      <p:sp>
        <p:nvSpPr>
          <p:cNvPr id="5427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21E8B02-D9E7-42CC-8F9D-0155BA1E820C}" type="slidenum">
              <a:rPr lang="ru-RU" altLang="ru-RU" smtClean="0">
                <a:solidFill>
                  <a:srgbClr val="000000"/>
                </a:solidFill>
                <a:ea typeface="ＭＳ Ｐゴシック" pitchFamily="34" charset="-128"/>
              </a:rPr>
              <a:pPr eaLnBrk="1" hangingPunct="1">
                <a:spcBef>
                  <a:spcPct val="0"/>
                </a:spcBef>
              </a:pPr>
              <a:t>2</a:t>
            </a:fld>
            <a:endParaRPr lang="ru-RU" altLang="ru-RU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150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4423AF-BF1D-4E63-ADBA-A6EFA0688C69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502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ru-RU">
              <a:latin typeface="Calibri" charset="0"/>
              <a:ea typeface="MS PGothic" charset="0"/>
            </a:endParaRPr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72B9F51F-4AD0-5549-821C-D6FE95925B93}" type="slidenum">
              <a:rPr lang="de-DE" sz="1200">
                <a:solidFill>
                  <a:prstClr val="black"/>
                </a:solidFill>
                <a:latin typeface="Calibri" charset="0"/>
              </a:rPr>
              <a:pPr eaLnBrk="1" hangingPunct="1"/>
              <a:t>5</a:t>
            </a:fld>
            <a:endParaRPr lang="de-DE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771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z="1400" dirty="0" smtClean="0">
              <a:latin typeface="Arial" pitchFamily="34" charset="0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60DD100-18B9-4F23-A2C2-9F0280C2B943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126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7A8BB3-63E1-4970-A363-ED3776D02E7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140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7A8BB3-63E1-4970-A363-ED3776D02E7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0502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2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C73EF571-2C3C-40C4-87D5-7E774BFBFC04}" type="slidenum">
              <a:rPr lang="ru-RU">
                <a:solidFill>
                  <a:srgbClr val="000000"/>
                </a:solidFill>
              </a:rPr>
              <a:pPr/>
              <a:t>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07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2475" cy="3421063"/>
          </a:xfrm>
          <a:solidFill>
            <a:srgbClr val="FFFFFF"/>
          </a:solidFill>
          <a:ln/>
        </p:spPr>
      </p:sp>
      <p:sp>
        <p:nvSpPr>
          <p:cNvPr id="307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1638" cy="4110037"/>
          </a:xfrm>
          <a:noFill/>
          <a:ln/>
        </p:spPr>
        <p:txBody>
          <a:bodyPr wrap="none" anchor="ctr"/>
          <a:lstStyle/>
          <a:p>
            <a:endParaRPr lang="en-US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0725" name="Text Box 3"/>
          <p:cNvSpPr txBox="1">
            <a:spLocks noChangeArrowheads="1"/>
          </p:cNvSpPr>
          <p:nvPr/>
        </p:nvSpPr>
        <p:spPr bwMode="auto">
          <a:xfrm>
            <a:off x="3887788" y="8683625"/>
            <a:ext cx="2963862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4DF9D9DF-5CD9-4AE7-AA66-CED1BE2E843A}" type="slidenum">
              <a:rPr lang="ru-RU" sz="18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pPr algn="r" defTabSz="914400" eaLnBrk="1" hangingPunct="1">
                <a:lnSpc>
                  <a:spcPct val="100000"/>
                </a:lnSpc>
                <a:buClrTx/>
                <a:buSz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9</a:t>
            </a:fld>
            <a:endParaRPr lang="ru-RU" sz="180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2458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7A8BB3-63E1-4970-A363-ED3776D02E7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498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406020"/>
            <a:ext cx="6172199" cy="2251579"/>
          </a:xfrm>
        </p:spPr>
        <p:txBody>
          <a:bodyPr lIns="0" rIns="0" anchor="t">
            <a:noAutofit/>
          </a:bodyPr>
          <a:lstStyle>
            <a:lvl1pPr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6200" y="2667000"/>
            <a:ext cx="6172200" cy="1123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56639" y="6546228"/>
            <a:ext cx="307848" cy="2730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182424-6B46-447A-8ED5-428464B94493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456432" y="1545336"/>
            <a:ext cx="4224528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56639" y="6546228"/>
            <a:ext cx="307848" cy="2730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182424-6B46-447A-8ED5-428464B94493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6325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6998" y="1915859"/>
            <a:ext cx="3646966" cy="28814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754" y="1915881"/>
            <a:ext cx="3639311" cy="288139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56639" y="6546228"/>
            <a:ext cx="307848" cy="2730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182424-6B46-447A-8ED5-428464B94493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182424-6B46-447A-8ED5-428464B94493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544844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1554480"/>
            <a:ext cx="2073348" cy="1979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0" y="1547036"/>
            <a:ext cx="4222308" cy="3886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56639" y="6546228"/>
            <a:ext cx="307848" cy="27305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182424-6B46-447A-8ED5-428464B94493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9" r:id="rId3"/>
    <p:sldLayoutId id="2147483692" r:id="rId4"/>
    <p:sldLayoutId id="2147483693" r:id="rId5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1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tiff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tiff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2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2.tif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2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tiff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2.emf"/><Relationship Id="rId5" Type="http://schemas.openxmlformats.org/officeDocument/2006/relationships/package" Target="../embeddings/Microsoft_Word_Document1.docx"/><Relationship Id="rId4" Type="http://schemas.openxmlformats.org/officeDocument/2006/relationships/oleObject" Target="../embeddings/oleObject1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tiff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.tiff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AutoShape 11"/>
          <p:cNvSpPr>
            <a:spLocks noChangeAspect="1" noChangeArrowheads="1"/>
          </p:cNvSpPr>
          <p:nvPr/>
        </p:nvSpPr>
        <p:spPr bwMode="auto">
          <a:xfrm>
            <a:off x="154310" y="6186549"/>
            <a:ext cx="1447799" cy="49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000" i="1" dirty="0" smtClean="0">
                <a:latin typeface="Calibri" charset="0"/>
              </a:rPr>
              <a:t>07.10.2016</a:t>
            </a:r>
            <a:endParaRPr lang="en-US" sz="2000" i="1" dirty="0">
              <a:latin typeface="Calibri" charset="0"/>
            </a:endParaRPr>
          </a:p>
        </p:txBody>
      </p:sp>
      <p:pic>
        <p:nvPicPr>
          <p:cNvPr id="118786" name="Изображение 1" descr="image_NICA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10" y="1524000"/>
            <a:ext cx="8837290" cy="441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0600" y="228600"/>
            <a:ext cx="7239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ea typeface="SimSun" charset="0"/>
              </a:rPr>
              <a:t> </a:t>
            </a:r>
            <a:r>
              <a:rPr lang="en-US" sz="3600" b="1" dirty="0" smtClean="0">
                <a:latin typeface="Arial Black"/>
                <a:ea typeface="SimSun" charset="0"/>
                <a:cs typeface="Arial Black"/>
              </a:rPr>
              <a:t>STATUS OF THE NICA PROJECT </a:t>
            </a:r>
            <a:endParaRPr lang="ru-RU" sz="3600" b="1" dirty="0">
              <a:latin typeface="Arial Black"/>
              <a:ea typeface="SimSun" charset="0"/>
              <a:cs typeface="Arial Black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270" y="66764"/>
            <a:ext cx="762000" cy="762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62200" y="6186549"/>
            <a:ext cx="3791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D. </a:t>
            </a:r>
            <a:r>
              <a:rPr lang="en-US" sz="2400" dirty="0" err="1" smtClean="0"/>
              <a:t>Peshekhonov</a:t>
            </a:r>
            <a:r>
              <a:rPr lang="en-US" sz="2400" dirty="0" smtClean="0"/>
              <a:t>, LHEP-JINR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0" y="3124200"/>
            <a:ext cx="253365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0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Изображение 3" descr="NICA 7 bot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9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7620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7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 descr="nica-scheme-bi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52788"/>
            <a:ext cx="7239000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Picture 4" descr="nica-scheme-big.png"/>
          <p:cNvSpPr>
            <a:spLocks noChangeAspect="1"/>
          </p:cNvSpPr>
          <p:nvPr/>
        </p:nvSpPr>
        <p:spPr bwMode="auto">
          <a:xfrm>
            <a:off x="0" y="1201738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4" name="Rectangle 3"/>
          <p:cNvSpPr txBox="1">
            <a:spLocks noChangeArrowheads="1"/>
          </p:cNvSpPr>
          <p:nvPr/>
        </p:nvSpPr>
        <p:spPr bwMode="auto">
          <a:xfrm>
            <a:off x="328613" y="563564"/>
            <a:ext cx="7291387" cy="2103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20000"/>
              </a:spcBef>
              <a:buClr>
                <a:srgbClr val="000090"/>
              </a:buClr>
              <a:buFont typeface="Wingdings" charset="0"/>
              <a:buChar char="u"/>
            </a:pPr>
            <a:r>
              <a:rPr lang="en-US" sz="2000" b="1" i="1" dirty="0">
                <a:solidFill>
                  <a:srgbClr val="000090"/>
                </a:solidFill>
              </a:rPr>
              <a:t>Injection Complex </a:t>
            </a:r>
            <a:r>
              <a:rPr lang="en-US" sz="2000" b="1" i="1" dirty="0" smtClean="0">
                <a:solidFill>
                  <a:srgbClr val="000090"/>
                </a:solidFill>
              </a:rPr>
              <a:t>, Booster, </a:t>
            </a:r>
            <a:r>
              <a:rPr lang="en-US" sz="2000" b="1" i="1" dirty="0" err="1" smtClean="0">
                <a:solidFill>
                  <a:srgbClr val="000090"/>
                </a:solidFill>
              </a:rPr>
              <a:t>Nuclotron</a:t>
            </a:r>
            <a:r>
              <a:rPr lang="en-US" sz="2000" b="1" i="1" dirty="0" smtClean="0">
                <a:solidFill>
                  <a:srgbClr val="000090"/>
                </a:solidFill>
              </a:rPr>
              <a:t>, Collider</a:t>
            </a:r>
            <a:endParaRPr lang="en-US" sz="2000" b="1" i="1" dirty="0">
              <a:solidFill>
                <a:srgbClr val="000090"/>
              </a:solidFill>
            </a:endParaRP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buClr>
                <a:srgbClr val="000090"/>
              </a:buClr>
              <a:buFont typeface="Wingdings" charset="0"/>
              <a:buChar char="u"/>
            </a:pPr>
            <a:r>
              <a:rPr lang="en-US" sz="2000" b="1" i="1" dirty="0" smtClean="0">
                <a:solidFill>
                  <a:srgbClr val="000090"/>
                </a:solidFill>
              </a:rPr>
              <a:t>Infrastructure, </a:t>
            </a:r>
            <a:r>
              <a:rPr lang="en-US" sz="2000" b="1" i="1" dirty="0">
                <a:solidFill>
                  <a:srgbClr val="000090"/>
                </a:solidFill>
              </a:rPr>
              <a:t>Magnet production </a:t>
            </a:r>
            <a:r>
              <a:rPr lang="en-US" sz="2000" b="1" i="1" dirty="0" smtClean="0">
                <a:solidFill>
                  <a:srgbClr val="000090"/>
                </a:solidFill>
              </a:rPr>
              <a:t>line, Cryogenic Complex</a:t>
            </a:r>
            <a:r>
              <a:rPr lang="en-US" sz="2000" b="1" i="1" dirty="0">
                <a:solidFill>
                  <a:srgbClr val="000090"/>
                </a:solidFill>
              </a:rPr>
              <a:t>, Computing</a:t>
            </a: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buClr>
                <a:srgbClr val="000090"/>
              </a:buClr>
              <a:buFont typeface="Wingdings" charset="0"/>
              <a:buChar char="u"/>
            </a:pPr>
            <a:r>
              <a:rPr lang="en-US" sz="2000" b="1" i="1" dirty="0" smtClean="0">
                <a:solidFill>
                  <a:srgbClr val="000090"/>
                </a:solidFill>
              </a:rPr>
              <a:t>Detectors:  </a:t>
            </a:r>
            <a:r>
              <a:rPr lang="en-US" sz="2000" b="1" i="1" dirty="0">
                <a:solidFill>
                  <a:srgbClr val="000090"/>
                </a:solidFill>
              </a:rPr>
              <a:t>BM@N </a:t>
            </a:r>
            <a:r>
              <a:rPr lang="en-US" sz="2000" b="1" i="1" dirty="0" smtClean="0">
                <a:solidFill>
                  <a:srgbClr val="000090"/>
                </a:solidFill>
              </a:rPr>
              <a:t>, MPD, SPD</a:t>
            </a:r>
            <a:endParaRPr lang="en-US" sz="2000" b="1" i="1" dirty="0">
              <a:solidFill>
                <a:srgbClr val="000090"/>
              </a:solidFill>
            </a:endParaRP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buClr>
                <a:srgbClr val="000090"/>
              </a:buClr>
              <a:buFont typeface="Wingdings" charset="0"/>
              <a:buChar char="u"/>
            </a:pPr>
            <a:endParaRPr lang="en-US" sz="2000" b="1" i="1" dirty="0">
              <a:solidFill>
                <a:srgbClr val="000090"/>
              </a:solidFill>
            </a:endParaRPr>
          </a:p>
        </p:txBody>
      </p:sp>
      <p:sp>
        <p:nvSpPr>
          <p:cNvPr id="32775" name="AutoShape 4"/>
          <p:cNvSpPr>
            <a:spLocks noChangeAspect="1" noChangeArrowheads="1"/>
          </p:cNvSpPr>
          <p:nvPr/>
        </p:nvSpPr>
        <p:spPr bwMode="auto">
          <a:xfrm>
            <a:off x="533400" y="25950"/>
            <a:ext cx="7315200" cy="477837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/>
            <a:r>
              <a:rPr lang="ru-RU" sz="3200" b="1" dirty="0">
                <a:latin typeface="Arial Black"/>
                <a:cs typeface="Arial Black"/>
              </a:rPr>
              <a:t> </a:t>
            </a:r>
            <a:r>
              <a:rPr lang="en-US" sz="3200" b="1" dirty="0" smtClean="0">
                <a:latin typeface="Arial Black"/>
                <a:cs typeface="Arial Black"/>
              </a:rPr>
              <a:t>MAJOR BLOCK OF THE NICA</a:t>
            </a:r>
            <a:endParaRPr lang="en-US" sz="3200" b="1" dirty="0">
              <a:latin typeface="Arial Black"/>
              <a:cs typeface="Arial Black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7620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8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Рисунок 8" descr="NC_Ring503m_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27100"/>
            <a:ext cx="89662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Picture 2" descr="E:\Мои документы\NICA\foto\Коллайдер\модуль с диполем\DSC01395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2400300"/>
            <a:ext cx="1660525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4" name="Рисунок 13" descr="DSC0098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00" y="2354263"/>
            <a:ext cx="1574800" cy="250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5" name="TextBox 12"/>
          <p:cNvSpPr txBox="1">
            <a:spLocks noChangeArrowheads="1"/>
          </p:cNvSpPr>
          <p:nvPr/>
        </p:nvSpPr>
        <p:spPr bwMode="auto">
          <a:xfrm>
            <a:off x="112713" y="5524500"/>
            <a:ext cx="30575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000090"/>
                </a:solidFill>
              </a:rPr>
              <a:t>Double aperture magnets:</a:t>
            </a:r>
          </a:p>
          <a:p>
            <a:pPr eaLnBrk="1" hangingPunct="1"/>
            <a:r>
              <a:rPr lang="en-US" sz="1800" i="1">
                <a:solidFill>
                  <a:srgbClr val="000090"/>
                </a:solidFill>
              </a:rPr>
              <a:t>dipole &amp; quadrupole </a:t>
            </a:r>
          </a:p>
          <a:p>
            <a:pPr eaLnBrk="1" hangingPunct="1"/>
            <a:r>
              <a:rPr lang="en-US" sz="1800" i="1">
                <a:solidFill>
                  <a:srgbClr val="000090"/>
                </a:solidFill>
              </a:rPr>
              <a:t>prototypes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rot="5400000" flipH="1" flipV="1">
            <a:off x="565150" y="4641850"/>
            <a:ext cx="1676400" cy="1104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2311400" y="4775200"/>
            <a:ext cx="4800600" cy="1244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548" name="TextBox 24"/>
          <p:cNvSpPr txBox="1">
            <a:spLocks noChangeArrowheads="1"/>
          </p:cNvSpPr>
          <p:nvPr/>
        </p:nvSpPr>
        <p:spPr bwMode="auto">
          <a:xfrm>
            <a:off x="4495800" y="4800600"/>
            <a:ext cx="696913" cy="3698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MPD</a:t>
            </a:r>
          </a:p>
        </p:txBody>
      </p:sp>
      <p:sp>
        <p:nvSpPr>
          <p:cNvPr id="65549" name="TextBox 25"/>
          <p:cNvSpPr txBox="1">
            <a:spLocks noChangeArrowheads="1"/>
          </p:cNvSpPr>
          <p:nvPr/>
        </p:nvSpPr>
        <p:spPr bwMode="auto">
          <a:xfrm>
            <a:off x="4445000" y="1917700"/>
            <a:ext cx="658813" cy="3698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bg1"/>
                </a:solidFill>
              </a:rPr>
              <a:t>SPD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152400" y="1917700"/>
            <a:ext cx="990600" cy="241300"/>
          </a:xfrm>
          <a:prstGeom prst="straightConnector1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0" y="4914900"/>
            <a:ext cx="952500" cy="241300"/>
          </a:xfrm>
          <a:prstGeom prst="straightConnector1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819400" y="2343150"/>
          <a:ext cx="3860800" cy="2349500"/>
        </p:xfrm>
        <a:graphic>
          <a:graphicData uri="http://schemas.openxmlformats.org/drawingml/2006/table">
            <a:tbl>
              <a:tblPr/>
              <a:tblGrid>
                <a:gridCol w="2921000"/>
                <a:gridCol w="939800"/>
              </a:tblGrid>
              <a:tr h="279400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Ring circumference, m 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503,04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Number of bunches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22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r.m.s. bunch length, m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0,6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 b</a:t>
                      </a: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m</a:t>
                      </a:r>
                      <a:endParaRPr kumimoji="0" lang="en-US" sz="1800" b="0" i="1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Symbo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0,35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max. int. Energy, Gev/u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11,0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r.m.s. </a:t>
                      </a: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D</a:t>
                      </a: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p/p, 10</a:t>
                      </a:r>
                      <a:r>
                        <a:rPr kumimoji="0" lang="en-US" sz="1800" b="0" i="1" u="none" strike="noStrike" cap="none" normalizeH="0" baseline="3000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-3</a:t>
                      </a:r>
                      <a:endParaRPr kumimoji="0" lang="en-US" sz="1800" b="0" i="1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1,6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IBS growth time, s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18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00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Luminosity</a:t>
                      </a: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cm</a:t>
                      </a:r>
                      <a:r>
                        <a:rPr kumimoji="0" lang="en-US" sz="1800" b="0" i="1" u="none" strike="noStrike" cap="none" normalizeH="0" baseline="3000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-2</a:t>
                      </a: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s</a:t>
                      </a:r>
                      <a:r>
                        <a:rPr kumimoji="0" lang="en-US" sz="1800" b="0" i="1" u="none" strike="noStrike" cap="none" normalizeH="0" baseline="3000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-1</a:t>
                      </a:r>
                      <a:endParaRPr kumimoji="0" 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10</a:t>
                      </a:r>
                      <a:r>
                        <a:rPr kumimoji="0" lang="en-US" sz="1800" b="1" i="0" u="none" strike="noStrike" cap="none" normalizeH="0" baseline="5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27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85498"/>
            <a:ext cx="762000" cy="762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 bwMode="auto">
          <a:xfrm>
            <a:off x="32851" y="76200"/>
            <a:ext cx="8120549" cy="707886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smtClean="0">
                <a:latin typeface="Arial" charset="0"/>
                <a:ea typeface="ＭＳ Ｐゴシック" charset="0"/>
                <a:cs typeface="ＭＳ Ｐゴシック" charset="0"/>
                <a:sym typeface="SymbolPS" charset="0"/>
              </a:rPr>
              <a:t>Collider </a:t>
            </a:r>
            <a:r>
              <a:rPr lang="en-US" sz="2000" b="1" dirty="0">
                <a:latin typeface="Arial" charset="0"/>
                <a:ea typeface="ＭＳ Ｐゴシック" charset="0"/>
                <a:cs typeface="ＭＳ Ｐゴシック" charset="0"/>
                <a:sym typeface="SymbolPS" charset="0"/>
              </a:rPr>
              <a:t>basic parameters</a:t>
            </a:r>
            <a:r>
              <a:rPr lang="en-US" sz="2000" b="1" dirty="0" smtClean="0">
                <a:latin typeface="Arial" charset="0"/>
                <a:ea typeface="ＭＳ Ｐゴシック" charset="0"/>
                <a:cs typeface="ＭＳ Ｐゴシック" charset="0"/>
                <a:sym typeface="SymbolPS" charset="0"/>
              </a:rPr>
              <a:t>:</a:t>
            </a:r>
            <a:r>
              <a:rPr lang="en-US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  <a:sym typeface="SymbolPS" charset="0"/>
              </a:rPr>
              <a:t>√</a:t>
            </a:r>
            <a:r>
              <a:rPr lang="en-US" sz="2000" b="1" dirty="0" err="1">
                <a:latin typeface="Arial" charset="0"/>
                <a:ea typeface="ＭＳ Ｐゴシック" charset="0"/>
                <a:cs typeface="ＭＳ Ｐゴシック" charset="0"/>
                <a:sym typeface="SymbolPS" charset="0"/>
              </a:rPr>
              <a:t>s</a:t>
            </a:r>
            <a:r>
              <a:rPr lang="en-US" sz="2000" b="1" baseline="-25000" dirty="0" err="1">
                <a:latin typeface="Arial" charset="0"/>
                <a:ea typeface="ＭＳ Ｐゴシック" charset="0"/>
                <a:cs typeface="ＭＳ Ｐゴシック" charset="0"/>
                <a:sym typeface="SymbolPS" charset="0"/>
              </a:rPr>
              <a:t>NN</a:t>
            </a:r>
            <a:r>
              <a:rPr lang="en-US" sz="2000" b="1" dirty="0">
                <a:latin typeface="Arial" charset="0"/>
                <a:ea typeface="ＭＳ Ｐゴシック" charset="0"/>
                <a:cs typeface="ＭＳ Ｐゴシック" charset="0"/>
                <a:sym typeface="SymbolPS" charset="0"/>
              </a:rPr>
              <a:t>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  <a:sym typeface="SymbolPS" charset="0"/>
              </a:rPr>
              <a:t>= </a:t>
            </a:r>
            <a:r>
              <a:rPr lang="en-US" sz="2000" b="1" dirty="0">
                <a:latin typeface="Arial" charset="0"/>
                <a:ea typeface="ＭＳ Ｐゴシック" charset="0"/>
                <a:cs typeface="ＭＳ Ｐゴシック" charset="0"/>
              </a:rPr>
              <a:t>4-11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GeV</a:t>
            </a:r>
            <a:r>
              <a:rPr lang="ru-RU" sz="2000" dirty="0">
                <a:latin typeface="Arial" charset="0"/>
                <a:ea typeface="ＭＳ Ｐゴシック" charset="0"/>
                <a:cs typeface="ＭＳ Ｐゴシック" charset="0"/>
              </a:rPr>
              <a:t>; </a:t>
            </a:r>
            <a:endParaRPr lang="ru-RU" sz="200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i="1" dirty="0" smtClean="0">
                <a:latin typeface="Arial" charset="0"/>
                <a:ea typeface="ＭＳ Ｐゴシック" charset="0"/>
                <a:cs typeface="ＭＳ Ｐゴシック" charset="0"/>
              </a:rPr>
              <a:t>beams</a:t>
            </a:r>
            <a:r>
              <a:rPr lang="ru-RU" sz="2000" i="1" dirty="0">
                <a:latin typeface="Arial" charset="0"/>
                <a:ea typeface="ＭＳ Ｐゴシック" charset="0"/>
                <a:cs typeface="ＭＳ Ｐゴシック" charset="0"/>
              </a:rPr>
              <a:t>: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from </a:t>
            </a:r>
            <a:r>
              <a:rPr lang="en-US" sz="2000" b="1" dirty="0">
                <a:latin typeface="Arial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 to </a:t>
            </a:r>
            <a:r>
              <a:rPr lang="en-US" sz="2000" b="1" dirty="0">
                <a:latin typeface="Arial" charset="0"/>
                <a:ea typeface="ＭＳ Ｐゴシック" charset="0"/>
                <a:cs typeface="ＭＳ Ｐゴシック" charset="0"/>
              </a:rPr>
              <a:t>Au</a:t>
            </a:r>
            <a:r>
              <a:rPr lang="ru-RU" sz="2000" dirty="0">
                <a:latin typeface="Arial" charset="0"/>
                <a:ea typeface="ＭＳ Ｐゴシック" charset="0"/>
                <a:cs typeface="ＭＳ Ｐゴシック" charset="0"/>
              </a:rPr>
              <a:t>;</a:t>
            </a:r>
            <a:r>
              <a:rPr lang="ru-RU" sz="2000" b="1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>
                <a:latin typeface="Arial" charset="0"/>
                <a:ea typeface="ＭＳ Ｐゴシック" charset="0"/>
                <a:cs typeface="ＭＳ Ｐゴシック" charset="0"/>
              </a:rPr>
              <a:t> L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~</a:t>
            </a:r>
            <a:r>
              <a:rPr lang="en-US" sz="2000" b="1" dirty="0">
                <a:latin typeface="Arial" charset="0"/>
                <a:ea typeface="ＭＳ Ｐゴシック" charset="0"/>
                <a:cs typeface="ＭＳ Ｐゴシック" charset="0"/>
              </a:rPr>
              <a:t>10</a:t>
            </a:r>
            <a:r>
              <a:rPr lang="en-US" sz="2000" b="1" baseline="30000" dirty="0">
                <a:latin typeface="Arial" charset="0"/>
                <a:ea typeface="ＭＳ Ｐゴシック" charset="0"/>
                <a:cs typeface="ＭＳ Ｐゴシック" charset="0"/>
              </a:rPr>
              <a:t>27</a:t>
            </a:r>
            <a:r>
              <a:rPr lang="en-US" sz="2000" baseline="300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cm</a:t>
            </a:r>
            <a:r>
              <a:rPr lang="en-US" sz="2000" baseline="30000" dirty="0">
                <a:latin typeface="Arial" charset="0"/>
                <a:ea typeface="ＭＳ Ｐゴシック" charset="0"/>
                <a:cs typeface="ＭＳ Ｐゴシック" charset="0"/>
              </a:rPr>
              <a:t>-2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000" baseline="30000" dirty="0">
                <a:latin typeface="Arial" charset="0"/>
                <a:ea typeface="ＭＳ Ｐゴシック" charset="0"/>
                <a:cs typeface="ＭＳ Ｐゴシック" charset="0"/>
              </a:rPr>
              <a:t>-1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(Au), ~</a:t>
            </a:r>
            <a:r>
              <a:rPr lang="en-US" sz="2000" b="1" dirty="0">
                <a:latin typeface="Arial" charset="0"/>
                <a:ea typeface="ＭＳ Ｐゴシック" charset="0"/>
                <a:cs typeface="ＭＳ Ｐゴシック" charset="0"/>
              </a:rPr>
              <a:t>10</a:t>
            </a:r>
            <a:r>
              <a:rPr lang="en-US" sz="2000" b="1" baseline="30000" dirty="0">
                <a:latin typeface="Arial" charset="0"/>
                <a:ea typeface="ＭＳ Ｐゴシック" charset="0"/>
                <a:cs typeface="ＭＳ Ｐゴシック" charset="0"/>
              </a:rPr>
              <a:t>32</a:t>
            </a:r>
            <a:r>
              <a:rPr lang="en-US" sz="2000" baseline="300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cm</a:t>
            </a:r>
            <a:r>
              <a:rPr lang="en-US" sz="2000" baseline="30000" dirty="0">
                <a:latin typeface="Arial" charset="0"/>
                <a:ea typeface="ＭＳ Ｐゴシック" charset="0"/>
                <a:cs typeface="ＭＳ Ｐゴシック" charset="0"/>
              </a:rPr>
              <a:t>-2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000" baseline="30000" dirty="0">
                <a:latin typeface="Arial" charset="0"/>
                <a:ea typeface="ＭＳ Ｐゴシック" charset="0"/>
                <a:cs typeface="ＭＳ Ｐゴシック" charset="0"/>
              </a:rPr>
              <a:t>-1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(p)  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98244" y="6538912"/>
            <a:ext cx="3044952" cy="287683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FFFF"/>
                </a:solidFill>
              </a:rPr>
              <a:t>sdfghj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09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9517"/>
            <a:ext cx="6790267" cy="341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411" y="1199967"/>
            <a:ext cx="3882590" cy="25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0" y="74613"/>
            <a:ext cx="9144000" cy="83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/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Ariial black"/>
                <a:cs typeface="Ariial black"/>
              </a:rPr>
              <a:t>SC Magnets for Booster, Collider &amp; SIS-100/FAIR</a:t>
            </a:r>
          </a:p>
          <a:p>
            <a:pPr algn="ctr"/>
            <a:r>
              <a:rPr lang="en-US" sz="2400" b="1" dirty="0">
                <a:solidFill>
                  <a:srgbClr val="FFFFFF"/>
                </a:solidFill>
                <a:latin typeface="Ariial black"/>
                <a:cs typeface="Ariial black"/>
              </a:rPr>
              <a:t>workshop at VBLHEP JINR </a:t>
            </a:r>
            <a:r>
              <a:rPr lang="en-US" sz="2400" i="1" dirty="0">
                <a:solidFill>
                  <a:srgbClr val="FFFFFF"/>
                </a:solidFill>
                <a:latin typeface="Ariial black"/>
                <a:cs typeface="Ariial black"/>
              </a:rPr>
              <a:t>(bld. 217)</a:t>
            </a:r>
            <a:endParaRPr lang="en-US" sz="2400" b="1" dirty="0">
              <a:solidFill>
                <a:srgbClr val="FFFFFF"/>
              </a:solidFill>
              <a:latin typeface="Ariial black"/>
              <a:cs typeface="Ariial black"/>
            </a:endParaRPr>
          </a:p>
          <a:p>
            <a:pPr algn="ctr"/>
            <a:endParaRPr lang="en-US" sz="2400" b="1" dirty="0">
              <a:solidFill>
                <a:srgbClr val="FFFFFF"/>
              </a:solidFill>
              <a:latin typeface="Ariial black"/>
              <a:cs typeface="Ariial black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087706" y="6248400"/>
            <a:ext cx="5151294" cy="40011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ru-RU" sz="2000" i="1" dirty="0" smtClean="0">
                <a:solidFill>
                  <a:srgbClr val="FFFFFF"/>
                </a:solidFill>
                <a:latin typeface="Arial" panose="020B0604020202020204" pitchFamily="34" charset="0"/>
              </a:rPr>
              <a:t>Serial tests of Booster magnets has started</a:t>
            </a:r>
          </a:p>
        </p:txBody>
      </p:sp>
      <p:pic>
        <p:nvPicPr>
          <p:cNvPr id="11" name="Рисунок 5" descr="C:\Users\Hamlet\Desktop\IMG_20160702_151901 уз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342866"/>
            <a:ext cx="594042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7" descr="C:\Users\Hamlet\Desktop\IMG_20160702_152118 уз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4" y="4673598"/>
            <a:ext cx="4041075" cy="152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632455" y="3962400"/>
            <a:ext cx="5507210" cy="40011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ru-RU" sz="2000" i="1" dirty="0">
                <a:solidFill>
                  <a:srgbClr val="000090"/>
                </a:solidFill>
                <a:latin typeface="Arial" panose="020B0604020202020204" pitchFamily="34" charset="0"/>
              </a:rPr>
              <a:t>p</a:t>
            </a:r>
            <a:r>
              <a:rPr lang="en-US" altLang="ru-RU" sz="2000" i="1" dirty="0" smtClean="0">
                <a:solidFill>
                  <a:srgbClr val="000090"/>
                </a:solidFill>
                <a:latin typeface="Arial" panose="020B0604020202020204" pitchFamily="34" charset="0"/>
              </a:rPr>
              <a:t>rocurement of magnet systems is in progress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85498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3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 descr="C:\Users\1\Downloads\Сборка1 в корпусе 32  (18 марта) лист 2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DECD7"/>
              </a:clrFrom>
              <a:clrTo>
                <a:srgbClr val="EDEC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" t="6436" r="1790" b="10904"/>
          <a:stretch>
            <a:fillRect/>
          </a:stretch>
        </p:blipFill>
        <p:spPr bwMode="auto">
          <a:xfrm>
            <a:off x="0" y="747713"/>
            <a:ext cx="9144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34925" y="1035050"/>
            <a:ext cx="2016125" cy="649288"/>
          </a:xfrm>
          <a:prstGeom prst="wedgeRoundRectCallout">
            <a:avLst>
              <a:gd name="adj1" fmla="val 128296"/>
              <a:gd name="adj2" fmla="val 258437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b="1" dirty="0" err="1">
                <a:solidFill>
                  <a:srgbClr val="000090"/>
                </a:solidFill>
                <a:latin typeface="Arial"/>
                <a:cs typeface="Arial"/>
              </a:rPr>
              <a:t>LHe</a:t>
            </a: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 Liquefier OG-1000</a:t>
            </a:r>
          </a:p>
          <a:p>
            <a:pPr algn="ctr">
              <a:defRPr/>
            </a:pP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(</a:t>
            </a:r>
            <a:r>
              <a:rPr lang="en-US" sz="1000" i="1" dirty="0">
                <a:solidFill>
                  <a:srgbClr val="000090"/>
                </a:solidFill>
                <a:latin typeface="Arial"/>
                <a:cs typeface="Arial"/>
              </a:rPr>
              <a:t>the final stage of commissioning</a:t>
            </a: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):</a:t>
            </a:r>
          </a:p>
          <a:p>
            <a:pPr algn="ctr">
              <a:defRPr/>
            </a:pP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(</a:t>
            </a:r>
            <a:r>
              <a:rPr lang="en-US" sz="1000" b="1" dirty="0">
                <a:solidFill>
                  <a:srgbClr val="0000FF"/>
                </a:solidFill>
                <a:latin typeface="Arial"/>
                <a:cs typeface="Arial"/>
              </a:rPr>
              <a:t>2010-201</a:t>
            </a:r>
            <a:r>
              <a:rPr lang="ru-RU" sz="1000" b="1" dirty="0">
                <a:solidFill>
                  <a:srgbClr val="0000FF"/>
                </a:solidFill>
                <a:latin typeface="Arial"/>
                <a:cs typeface="Arial"/>
              </a:rPr>
              <a:t>6</a:t>
            </a: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)</a:t>
            </a:r>
            <a:endParaRPr lang="ru-RU" sz="10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3276600" y="5427663"/>
            <a:ext cx="1871663" cy="620712"/>
          </a:xfrm>
          <a:prstGeom prst="wedgeRoundRectCallout">
            <a:avLst>
              <a:gd name="adj1" fmla="val -105057"/>
              <a:gd name="adj2" fmla="val 44926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Construction of the</a:t>
            </a:r>
            <a:r>
              <a:rPr lang="ru-RU" sz="1000" b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 new compressor station:</a:t>
            </a:r>
          </a:p>
          <a:p>
            <a:pPr algn="ctr">
              <a:defRPr/>
            </a:pP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(</a:t>
            </a:r>
            <a:r>
              <a:rPr lang="en-US" sz="1000" b="1" dirty="0">
                <a:solidFill>
                  <a:srgbClr val="0000FF"/>
                </a:solidFill>
                <a:latin typeface="Arial"/>
                <a:cs typeface="Arial"/>
              </a:rPr>
              <a:t>201</a:t>
            </a:r>
            <a:r>
              <a:rPr lang="ru-RU" sz="1000" b="1" dirty="0">
                <a:solidFill>
                  <a:srgbClr val="0000FF"/>
                </a:solidFill>
                <a:latin typeface="Arial"/>
                <a:cs typeface="Arial"/>
              </a:rPr>
              <a:t>5</a:t>
            </a:r>
            <a:r>
              <a:rPr lang="en-US" sz="1000" b="1" dirty="0">
                <a:solidFill>
                  <a:srgbClr val="0000FF"/>
                </a:solidFill>
                <a:latin typeface="Arial"/>
                <a:cs typeface="Arial"/>
              </a:rPr>
              <a:t>-201</a:t>
            </a:r>
            <a:r>
              <a:rPr lang="ru-RU" sz="1000" b="1" dirty="0">
                <a:solidFill>
                  <a:srgbClr val="0000FF"/>
                </a:solidFill>
                <a:latin typeface="Arial"/>
                <a:cs typeface="Arial"/>
              </a:rPr>
              <a:t>7</a:t>
            </a: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)of 8 </a:t>
            </a:r>
            <a:r>
              <a:rPr lang="en-US" sz="1000" b="1" dirty="0" err="1">
                <a:solidFill>
                  <a:srgbClr val="000090"/>
                </a:solidFill>
                <a:latin typeface="Arial"/>
                <a:cs typeface="Arial"/>
              </a:rPr>
              <a:t>kWat</a:t>
            </a: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 4.5 K</a:t>
            </a: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7235825" y="1755775"/>
            <a:ext cx="1728788" cy="647700"/>
          </a:xfrm>
          <a:prstGeom prst="wedgeRoundRectCallout">
            <a:avLst>
              <a:gd name="adj1" fmla="val -50549"/>
              <a:gd name="adj2" fmla="val 12895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00" b="1" dirty="0">
                <a:latin typeface="Times New Roman" pitchFamily="18" charset="0"/>
                <a:cs typeface="Times New Roman" pitchFamily="18" charset="0"/>
              </a:rPr>
              <a:t>Helium satellite refrigerator of Booster and Collider:</a:t>
            </a:r>
          </a:p>
          <a:p>
            <a:pPr algn="ctr">
              <a:defRPr/>
            </a:pPr>
            <a:r>
              <a:rPr lang="en-US" sz="900" b="1" dirty="0">
                <a:latin typeface="Times New Roman" pitchFamily="18" charset="0"/>
                <a:cs typeface="Times New Roman" pitchFamily="18" charset="0"/>
              </a:rPr>
              <a:t>5% completed</a:t>
            </a:r>
          </a:p>
          <a:p>
            <a:pPr algn="ctr">
              <a:defRPr/>
            </a:pPr>
            <a:r>
              <a:rPr lang="en-US" sz="900" b="1" dirty="0">
                <a:latin typeface="Times New Roman" pitchFamily="18" charset="0"/>
                <a:cs typeface="Times New Roman" pitchFamily="18" charset="0"/>
              </a:rPr>
              <a:t>(2016-2017)</a:t>
            </a:r>
            <a:endParaRPr lang="ru-RU" sz="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2124075" y="3987800"/>
            <a:ext cx="1223963" cy="792163"/>
          </a:xfrm>
          <a:prstGeom prst="wedgeRoundRectCallout">
            <a:avLst>
              <a:gd name="adj1" fmla="val -53588"/>
              <a:gd name="adj2" fmla="val 182132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Two He screw </a:t>
            </a:r>
          </a:p>
          <a:p>
            <a:pPr algn="ctr">
              <a:defRPr/>
            </a:pP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compressors</a:t>
            </a:r>
          </a:p>
          <a:p>
            <a:pPr algn="ctr">
              <a:defRPr/>
            </a:pP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(</a:t>
            </a:r>
            <a:r>
              <a:rPr lang="en-US" sz="1000" i="1" dirty="0">
                <a:solidFill>
                  <a:srgbClr val="000090"/>
                </a:solidFill>
                <a:latin typeface="Arial"/>
                <a:cs typeface="Arial"/>
              </a:rPr>
              <a:t>delivered</a:t>
            </a: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):</a:t>
            </a:r>
          </a:p>
          <a:p>
            <a:pPr algn="ctr">
              <a:defRPr/>
            </a:pPr>
            <a:r>
              <a:rPr lang="en-US" sz="1000" b="1" dirty="0">
                <a:solidFill>
                  <a:srgbClr val="D8130F"/>
                </a:solidFill>
                <a:latin typeface="Arial"/>
                <a:cs typeface="Arial"/>
              </a:rPr>
              <a:t>95</a:t>
            </a: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% completed</a:t>
            </a:r>
          </a:p>
          <a:p>
            <a:pPr algn="ctr">
              <a:defRPr/>
            </a:pP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(</a:t>
            </a:r>
            <a:r>
              <a:rPr lang="en-US" sz="1000" b="1" dirty="0">
                <a:solidFill>
                  <a:srgbClr val="0000FF"/>
                </a:solidFill>
                <a:latin typeface="Arial"/>
                <a:cs typeface="Arial"/>
              </a:rPr>
              <a:t>2011-2016</a:t>
            </a: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)</a:t>
            </a:r>
            <a:endParaRPr lang="ru-RU" sz="10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179388" y="2332038"/>
            <a:ext cx="1871662" cy="647700"/>
          </a:xfrm>
          <a:prstGeom prst="wedgeRoundRectCallout">
            <a:avLst>
              <a:gd name="adj1" fmla="val 31121"/>
              <a:gd name="adj2" fmla="val 465408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LN2 Re-condensation </a:t>
            </a:r>
          </a:p>
          <a:p>
            <a:pPr algn="ctr">
              <a:defRPr/>
            </a:pP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(</a:t>
            </a:r>
            <a:r>
              <a:rPr lang="en-US" sz="1000" i="1" dirty="0">
                <a:solidFill>
                  <a:srgbClr val="000090"/>
                </a:solidFill>
                <a:latin typeface="Arial"/>
                <a:cs typeface="Arial"/>
              </a:rPr>
              <a:t>liquefier + 2 compressors</a:t>
            </a: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)</a:t>
            </a:r>
          </a:p>
          <a:p>
            <a:pPr algn="ctr">
              <a:defRPr/>
            </a:pPr>
            <a:r>
              <a:rPr lang="en-US" sz="1000" b="1" dirty="0">
                <a:solidFill>
                  <a:srgbClr val="D8130F"/>
                </a:solidFill>
                <a:latin typeface="Arial"/>
                <a:cs typeface="Arial"/>
              </a:rPr>
              <a:t>50</a:t>
            </a: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% completed</a:t>
            </a:r>
          </a:p>
          <a:p>
            <a:pPr algn="ctr">
              <a:defRPr/>
            </a:pP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(</a:t>
            </a:r>
            <a:r>
              <a:rPr lang="en-US" sz="1000" b="1" dirty="0">
                <a:solidFill>
                  <a:srgbClr val="0000FF"/>
                </a:solidFill>
                <a:latin typeface="Arial"/>
                <a:cs typeface="Arial"/>
              </a:rPr>
              <a:t>2012-2018</a:t>
            </a: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)</a:t>
            </a:r>
            <a:r>
              <a:rPr lang="en-US" sz="10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endParaRPr lang="ru-RU" sz="1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3708400" y="4492625"/>
            <a:ext cx="1511300" cy="576263"/>
          </a:xfrm>
          <a:prstGeom prst="wedgeRoundRectCallout">
            <a:avLst>
              <a:gd name="adj1" fmla="val -66275"/>
              <a:gd name="adj2" fmla="val -210872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b="1" dirty="0" err="1">
                <a:solidFill>
                  <a:srgbClr val="000090"/>
                </a:solidFill>
                <a:latin typeface="Arial"/>
                <a:cs typeface="Arial"/>
              </a:rPr>
              <a:t>LHe</a:t>
            </a: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 40m3 reservoir:</a:t>
            </a:r>
          </a:p>
          <a:p>
            <a:pPr algn="ctr">
              <a:defRPr/>
            </a:pPr>
            <a:r>
              <a:rPr lang="en-US" sz="1000" b="1" dirty="0">
                <a:solidFill>
                  <a:srgbClr val="D8130F"/>
                </a:solidFill>
                <a:latin typeface="Arial"/>
                <a:cs typeface="Arial"/>
              </a:rPr>
              <a:t>20</a:t>
            </a: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% completed</a:t>
            </a:r>
          </a:p>
          <a:p>
            <a:pPr algn="ctr">
              <a:defRPr/>
            </a:pP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(</a:t>
            </a:r>
            <a:r>
              <a:rPr lang="ru-RU" sz="1000" i="1" dirty="0">
                <a:solidFill>
                  <a:srgbClr val="000090"/>
                </a:solidFill>
                <a:latin typeface="Arial"/>
                <a:cs typeface="Arial"/>
              </a:rPr>
              <a:t>2016-2017</a:t>
            </a: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)</a:t>
            </a:r>
            <a:endParaRPr lang="ru-RU" sz="10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2195513" y="1035050"/>
            <a:ext cx="1655762" cy="649288"/>
          </a:xfrm>
          <a:prstGeom prst="wedgeRoundRectCallout">
            <a:avLst>
              <a:gd name="adj1" fmla="val 51723"/>
              <a:gd name="adj2" fmla="val 251797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Gaseous He purification system:</a:t>
            </a:r>
          </a:p>
          <a:p>
            <a:pPr algn="ctr">
              <a:defRPr/>
            </a:pPr>
            <a:r>
              <a:rPr lang="ru-RU" sz="1000" b="1" dirty="0">
                <a:solidFill>
                  <a:srgbClr val="D8130F"/>
                </a:solidFill>
                <a:latin typeface="Arial"/>
                <a:cs typeface="Arial"/>
              </a:rPr>
              <a:t>25</a:t>
            </a: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% completed</a:t>
            </a:r>
          </a:p>
          <a:p>
            <a:pPr algn="ctr">
              <a:defRPr/>
            </a:pP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(</a:t>
            </a:r>
            <a:r>
              <a:rPr lang="ru-RU" sz="1000" i="1" dirty="0">
                <a:solidFill>
                  <a:srgbClr val="000090"/>
                </a:solidFill>
                <a:latin typeface="Arial"/>
                <a:cs typeface="Arial"/>
              </a:rPr>
              <a:t>2016-2017</a:t>
            </a: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)</a:t>
            </a:r>
            <a:endParaRPr lang="ru-RU" sz="10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6908800" y="1755775"/>
            <a:ext cx="2055813" cy="647700"/>
          </a:xfrm>
          <a:prstGeom prst="wedgeRoundRectCallout">
            <a:avLst>
              <a:gd name="adj1" fmla="val -85605"/>
              <a:gd name="adj2" fmla="val 323937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He satellite refrigerators for  Collider</a:t>
            </a:r>
            <a:r>
              <a:rPr lang="ru-RU" sz="1000" b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&amp; MPD magnet:</a:t>
            </a:r>
          </a:p>
          <a:p>
            <a:pPr algn="ctr">
              <a:defRPr/>
            </a:pPr>
            <a:r>
              <a:rPr lang="en-US" sz="1000" b="1" dirty="0">
                <a:solidFill>
                  <a:srgbClr val="D8130F"/>
                </a:solidFill>
                <a:latin typeface="Arial"/>
                <a:cs typeface="Arial"/>
              </a:rPr>
              <a:t>5</a:t>
            </a: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% completed</a:t>
            </a:r>
          </a:p>
          <a:p>
            <a:pPr algn="ctr">
              <a:defRPr/>
            </a:pP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(</a:t>
            </a:r>
            <a:r>
              <a:rPr lang="en-US" sz="1000" b="1" dirty="0">
                <a:solidFill>
                  <a:srgbClr val="0000FF"/>
                </a:solidFill>
                <a:latin typeface="Arial"/>
                <a:cs typeface="Arial"/>
              </a:rPr>
              <a:t>2014-2018</a:t>
            </a:r>
            <a:r>
              <a:rPr lang="en-US" sz="1000" b="1" dirty="0">
                <a:solidFill>
                  <a:srgbClr val="000090"/>
                </a:solidFill>
                <a:latin typeface="Arial"/>
                <a:cs typeface="Arial"/>
              </a:rPr>
              <a:t>)</a:t>
            </a:r>
            <a:endParaRPr lang="ru-RU" sz="10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72714" name="TextBox 2"/>
          <p:cNvSpPr txBox="1">
            <a:spLocks noChangeArrowheads="1"/>
          </p:cNvSpPr>
          <p:nvPr/>
        </p:nvSpPr>
        <p:spPr bwMode="auto">
          <a:xfrm>
            <a:off x="1752600" y="25950"/>
            <a:ext cx="56292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FF"/>
                </a:solidFill>
                <a:cs typeface="Arial" charset="0"/>
              </a:rPr>
              <a:t>Development of the NICA Cryogenics</a:t>
            </a:r>
            <a:endParaRPr lang="ru-RU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2715" name="Rectangle 1"/>
          <p:cNvSpPr>
            <a:spLocks noChangeArrowheads="1"/>
          </p:cNvSpPr>
          <p:nvPr/>
        </p:nvSpPr>
        <p:spPr bwMode="auto">
          <a:xfrm>
            <a:off x="5683250" y="5194300"/>
            <a:ext cx="3278188" cy="1077913"/>
          </a:xfrm>
          <a:prstGeom prst="rect">
            <a:avLst/>
          </a:prstGeom>
          <a:solidFill>
            <a:srgbClr val="EAEAEA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b="1" i="1">
                <a:solidFill>
                  <a:srgbClr val="000090"/>
                </a:solidFill>
              </a:rPr>
              <a:t>The cooling power</a:t>
            </a:r>
          </a:p>
          <a:p>
            <a:pPr algn="r">
              <a:spcAft>
                <a:spcPts val="600"/>
              </a:spcAft>
            </a:pPr>
            <a:r>
              <a:rPr lang="en-US" b="1" i="1">
                <a:solidFill>
                  <a:srgbClr val="000090"/>
                </a:solidFill>
              </a:rPr>
              <a:t> should be doubled </a:t>
            </a:r>
          </a:p>
          <a:p>
            <a:pPr algn="r">
              <a:spcAft>
                <a:spcPts val="600"/>
              </a:spcAft>
            </a:pPr>
            <a:r>
              <a:rPr lang="en-US" b="1" i="1">
                <a:solidFill>
                  <a:srgbClr val="000090"/>
                </a:solidFill>
              </a:rPr>
              <a:t>from </a:t>
            </a:r>
            <a:r>
              <a:rPr lang="en-US" b="1" i="1">
                <a:solidFill>
                  <a:srgbClr val="FF0000"/>
                </a:solidFill>
              </a:rPr>
              <a:t>4</a:t>
            </a:r>
            <a:r>
              <a:rPr lang="en-US" b="1" i="1">
                <a:solidFill>
                  <a:srgbClr val="000090"/>
                </a:solidFill>
              </a:rPr>
              <a:t> kW  to </a:t>
            </a:r>
            <a:r>
              <a:rPr lang="en-US" b="1" i="1">
                <a:solidFill>
                  <a:srgbClr val="FF0000"/>
                </a:solidFill>
              </a:rPr>
              <a:t>8 </a:t>
            </a:r>
            <a:r>
              <a:rPr lang="en-US" b="1" i="1">
                <a:solidFill>
                  <a:srgbClr val="000090"/>
                </a:solidFill>
              </a:rPr>
              <a:t>kW @ </a:t>
            </a:r>
            <a:r>
              <a:rPr lang="en-US" b="1" i="1">
                <a:solidFill>
                  <a:srgbClr val="FF0000"/>
                </a:solidFill>
              </a:rPr>
              <a:t>4.5K</a:t>
            </a:r>
            <a:endParaRPr lang="en-US" b="1" i="1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85498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79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9472" y="2722630"/>
            <a:ext cx="3974653" cy="279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TextBox 4"/>
          <p:cNvSpPr txBox="1">
            <a:spLocks noChangeArrowheads="1"/>
          </p:cNvSpPr>
          <p:nvPr/>
        </p:nvSpPr>
        <p:spPr bwMode="auto">
          <a:xfrm>
            <a:off x="4648200" y="2976563"/>
            <a:ext cx="4419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 smtClean="0">
                <a:latin typeface="Arial" pitchFamily="34" charset="0"/>
                <a:ea typeface="ＭＳ Ｐゴシック" pitchFamily="34" charset="-128"/>
              </a:rPr>
              <a:t>M</a:t>
            </a:r>
            <a:r>
              <a:rPr lang="en-US" sz="2400" b="1" dirty="0" err="1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ulti</a:t>
            </a:r>
            <a:r>
              <a:rPr lang="en-US" sz="2400" b="1" dirty="0" err="1" smtClean="0">
                <a:latin typeface="Arial" pitchFamily="34" charset="0"/>
                <a:ea typeface="ＭＳ Ｐゴシック" pitchFamily="34" charset="-128"/>
              </a:rPr>
              <a:t>P</a:t>
            </a:r>
            <a:r>
              <a:rPr lang="en-US" sz="2400" b="1" dirty="0" err="1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urpose</a:t>
            </a:r>
            <a:r>
              <a:rPr lang="en-US" sz="2400" b="1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2400" b="1" dirty="0">
                <a:latin typeface="Arial" pitchFamily="34" charset="0"/>
                <a:ea typeface="ＭＳ Ｐゴシック" pitchFamily="34" charset="-128"/>
              </a:rPr>
              <a:t>D</a:t>
            </a:r>
            <a:r>
              <a:rPr lang="en-US" sz="2400" b="1" dirty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etector </a:t>
            </a:r>
            <a:r>
              <a:rPr lang="en-US" sz="2400" b="1" dirty="0">
                <a:latin typeface="Arial" pitchFamily="34" charset="0"/>
                <a:ea typeface="ＭＳ Ｐゴシック" pitchFamily="34" charset="-128"/>
              </a:rPr>
              <a:t>(MPD</a:t>
            </a:r>
            <a:r>
              <a:rPr lang="en-US" sz="2400" b="1" dirty="0" smtClean="0">
                <a:latin typeface="Arial" pitchFamily="34" charset="0"/>
                <a:ea typeface="ＭＳ Ｐゴシック" pitchFamily="34" charset="-128"/>
              </a:rPr>
              <a:t>)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19700" y="1302603"/>
            <a:ext cx="4381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t</a:t>
            </a:r>
            <a:r>
              <a:rPr lang="en-US" sz="2400" i="1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he fixed target experiment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at the </a:t>
            </a:r>
            <a:r>
              <a:rPr lang="en-US" sz="2400" i="1" dirty="0" err="1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Nuclotron</a:t>
            </a:r>
            <a:endParaRPr lang="en-US" sz="2400" i="1" dirty="0">
              <a:solidFill>
                <a:srgbClr val="00009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6591300" y="3429000"/>
            <a:ext cx="2400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at </a:t>
            </a:r>
            <a:r>
              <a:rPr lang="en-US" sz="2400" i="1" dirty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the Collider</a:t>
            </a:r>
          </a:p>
        </p:txBody>
      </p:sp>
      <p:sp>
        <p:nvSpPr>
          <p:cNvPr id="11" name="Text Box 1051"/>
          <p:cNvSpPr txBox="1">
            <a:spLocks noChangeArrowheads="1"/>
          </p:cNvSpPr>
          <p:nvPr/>
        </p:nvSpPr>
        <p:spPr bwMode="auto">
          <a:xfrm>
            <a:off x="949280" y="5562600"/>
            <a:ext cx="81947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S</a:t>
            </a:r>
            <a:r>
              <a:rPr lang="en-US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pin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 </a:t>
            </a:r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P</a:t>
            </a:r>
            <a:r>
              <a:rPr lang="en-US" b="1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hysics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D</a:t>
            </a:r>
            <a:r>
              <a:rPr lang="en-US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etector</a:t>
            </a:r>
            <a:r>
              <a:rPr lang="en-US" b="1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(SPD)  </a:t>
            </a:r>
            <a:r>
              <a:rPr lang="en-US" dirty="0" smtClean="0">
                <a:solidFill>
                  <a:srgbClr val="000090"/>
                </a:solidFill>
                <a:latin typeface="Arial"/>
                <a:cs typeface="Arial"/>
              </a:rPr>
              <a:t>start of Stage I </a:t>
            </a:r>
            <a:r>
              <a:rPr lang="en-US" b="1" dirty="0" smtClean="0">
                <a:solidFill>
                  <a:srgbClr val="000090"/>
                </a:solidFill>
                <a:latin typeface="Arial"/>
                <a:cs typeface="Arial"/>
              </a:rPr>
              <a:t>-   2023</a:t>
            </a:r>
            <a:endParaRPr lang="en-US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4876800" y="6019800"/>
            <a:ext cx="3957851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2060"/>
                </a:solidFill>
                <a:latin typeface="Arial"/>
                <a:cs typeface="Arial"/>
              </a:rPr>
              <a:t>p</a:t>
            </a:r>
            <a:r>
              <a:rPr lang="en-US" i="1" dirty="0" smtClean="0">
                <a:solidFill>
                  <a:srgbClr val="002060"/>
                </a:solidFill>
                <a:latin typeface="Arial"/>
                <a:cs typeface="Arial"/>
              </a:rPr>
              <a:t>roject </a:t>
            </a:r>
            <a:r>
              <a:rPr lang="en-US" i="1" dirty="0">
                <a:solidFill>
                  <a:srgbClr val="002060"/>
                </a:solidFill>
                <a:latin typeface="Arial"/>
                <a:cs typeface="Arial"/>
              </a:rPr>
              <a:t>is under preparation</a:t>
            </a:r>
            <a:endParaRPr lang="ru-RU" i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22833" y="-1930"/>
            <a:ext cx="43640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latin typeface="Arial Black" panose="020B0A04020102020204" pitchFamily="34" charset="0"/>
                <a:ea typeface="ＭＳ Ｐゴシック" pitchFamily="34" charset="-128"/>
              </a:rPr>
              <a:t>NICA  DETECTORS</a:t>
            </a:r>
            <a:endParaRPr lang="en-US" sz="3200" b="1" dirty="0">
              <a:latin typeface="Arial Black" panose="020B0A04020102020204" pitchFamily="34" charset="0"/>
              <a:ea typeface="ＭＳ Ｐゴシック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68037" y="2197100"/>
            <a:ext cx="3739486" cy="461665"/>
          </a:xfrm>
          <a:prstGeom prst="rect">
            <a:avLst/>
          </a:prstGeom>
          <a:solidFill>
            <a:srgbClr val="DCEFE5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s</a:t>
            </a:r>
            <a:r>
              <a:rPr lang="en-US" sz="2400" b="1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tart of Stage I   -   2017</a:t>
            </a:r>
            <a:endParaRPr lang="en-US" sz="2400" b="1" dirty="0">
              <a:solidFill>
                <a:srgbClr val="00009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68037" y="4155548"/>
            <a:ext cx="3739486" cy="461665"/>
          </a:xfrm>
          <a:prstGeom prst="rect">
            <a:avLst/>
          </a:prstGeom>
          <a:solidFill>
            <a:srgbClr val="DCEFE5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s</a:t>
            </a:r>
            <a:r>
              <a:rPr lang="en-US" sz="2400" b="1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tart of Stage I  -   2019</a:t>
            </a:r>
            <a:endParaRPr lang="en-US" sz="2400" b="1" dirty="0">
              <a:solidFill>
                <a:srgbClr val="00009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17" name="Рисунок 23" descr="LHEP-emblema-trans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7086"/>
            <a:ext cx="1219200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85498"/>
            <a:ext cx="762000" cy="762000"/>
          </a:xfrm>
          <a:prstGeom prst="rect">
            <a:avLst/>
          </a:prstGeom>
        </p:spPr>
      </p:pic>
      <p:pic>
        <p:nvPicPr>
          <p:cNvPr id="7" name="Picture 12" descr="C:\Users\Yury\Documents\Suzdal\BM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3761" y="582845"/>
            <a:ext cx="3341945" cy="2084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759200" y="838200"/>
            <a:ext cx="5384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latin typeface="Arial" pitchFamily="34" charset="0"/>
                <a:ea typeface="ＭＳ Ｐゴシック" pitchFamily="34" charset="-128"/>
              </a:rPr>
              <a:t>B</a:t>
            </a:r>
            <a:r>
              <a:rPr lang="en-US" sz="2400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aryonic </a:t>
            </a:r>
            <a:r>
              <a:rPr lang="en-US" sz="2400" b="1" dirty="0">
                <a:latin typeface="Arial" pitchFamily="34" charset="0"/>
                <a:ea typeface="ＭＳ Ｐゴシック" pitchFamily="34" charset="-128"/>
              </a:rPr>
              <a:t>M</a:t>
            </a: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atter </a:t>
            </a:r>
            <a:r>
              <a:rPr lang="en-US" sz="2400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at </a:t>
            </a:r>
            <a:r>
              <a:rPr lang="en-US" sz="2400" b="1" dirty="0" err="1" smtClean="0">
                <a:latin typeface="Arial" pitchFamily="34" charset="0"/>
                <a:ea typeface="ＭＳ Ｐゴシック" pitchFamily="34" charset="-128"/>
              </a:rPr>
              <a:t>N</a:t>
            </a:r>
            <a:r>
              <a:rPr lang="en-US" sz="2400" dirty="0" err="1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uclotron</a:t>
            </a:r>
            <a:r>
              <a:rPr lang="en-US" sz="2400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2400" dirty="0" smtClean="0">
                <a:latin typeface="Arial" pitchFamily="34" charset="0"/>
                <a:ea typeface="ＭＳ Ｐゴシック" pitchFamily="34" charset="-128"/>
              </a:rPr>
              <a:t>(</a:t>
            </a:r>
            <a:r>
              <a:rPr lang="en-US" sz="2400" b="1" dirty="0" smtClean="0">
                <a:latin typeface="Arial" pitchFamily="34" charset="0"/>
                <a:ea typeface="ＭＳ Ｐゴシック" pitchFamily="34" charset="-128"/>
              </a:rPr>
              <a:t>BM</a:t>
            </a:r>
            <a:r>
              <a:rPr lang="en-US" sz="2400" b="1" dirty="0">
                <a:latin typeface="Arial" pitchFamily="34" charset="0"/>
                <a:ea typeface="ＭＳ Ｐゴシック" pitchFamily="34" charset="-128"/>
              </a:rPr>
              <a:t>@</a:t>
            </a:r>
            <a:r>
              <a:rPr lang="en-US" sz="2400" b="1" dirty="0" smtClean="0">
                <a:latin typeface="Arial" pitchFamily="34" charset="0"/>
                <a:ea typeface="ＭＳ Ｐゴシック" pitchFamily="34" charset="-128"/>
              </a:rPr>
              <a:t>N</a:t>
            </a:r>
            <a:r>
              <a:rPr lang="en-US" sz="2400" dirty="0" smtClean="0">
                <a:latin typeface="Arial" pitchFamily="34" charset="0"/>
                <a:ea typeface="ＭＳ Ｐゴシック" pitchFamily="34" charset="-128"/>
              </a:rPr>
              <a:t>)</a:t>
            </a:r>
            <a:endParaRPr lang="en-GB" sz="2400" i="1" dirty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374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1"/>
          <p:cNvSpPr txBox="1">
            <a:spLocks noChangeArrowheads="1"/>
          </p:cNvSpPr>
          <p:nvPr/>
        </p:nvSpPr>
        <p:spPr bwMode="auto">
          <a:xfrm>
            <a:off x="5343525" y="-439738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ru-RU" sz="1800" smtClean="0">
              <a:solidFill>
                <a:srgbClr val="000000"/>
              </a:solidFill>
            </a:endParaRPr>
          </a:p>
        </p:txBody>
      </p:sp>
      <p:pic>
        <p:nvPicPr>
          <p:cNvPr id="33796" name="Picture 12" descr="C:\Users\Yury\Documents\Suzdal\B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1143000"/>
            <a:ext cx="4217988" cy="263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 Box 3"/>
          <p:cNvSpPr txBox="1">
            <a:spLocks noChangeArrowheads="1"/>
          </p:cNvSpPr>
          <p:nvPr/>
        </p:nvSpPr>
        <p:spPr bwMode="auto">
          <a:xfrm>
            <a:off x="4368800" y="1143000"/>
            <a:ext cx="462280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2000" b="1" dirty="0" smtClean="0">
                <a:solidFill>
                  <a:srgbClr val="002060"/>
                </a:solidFill>
              </a:rPr>
              <a:t>Fixed target experiment up to </a:t>
            </a:r>
            <a:r>
              <a:rPr lang="en-US" altLang="ru-RU" sz="2000" b="1" dirty="0" err="1" smtClean="0">
                <a:solidFill>
                  <a:srgbClr val="002060"/>
                </a:solidFill>
              </a:rPr>
              <a:t>Au+Au</a:t>
            </a:r>
            <a:endParaRPr lang="en-US" altLang="ru-RU" sz="2000" dirty="0" smtClean="0">
              <a:solidFill>
                <a:srgbClr val="002060"/>
              </a:solidFill>
            </a:endParaRPr>
          </a:p>
        </p:txBody>
      </p:sp>
      <p:pic>
        <p:nvPicPr>
          <p:cNvPr id="33799" name="Picture 11" descr="AA04968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2" y="3314700"/>
            <a:ext cx="47148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0" name="Rectangle 2"/>
          <p:cNvSpPr txBox="1">
            <a:spLocks noChangeArrowheads="1"/>
          </p:cNvSpPr>
          <p:nvPr/>
        </p:nvSpPr>
        <p:spPr bwMode="auto">
          <a:xfrm>
            <a:off x="5389563" y="4972050"/>
            <a:ext cx="3094037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2000" smtClean="0">
                <a:solidFill>
                  <a:srgbClr val="FFFFFF"/>
                </a:solidFill>
              </a:rPr>
              <a:t>area prepared </a:t>
            </a:r>
            <a:br>
              <a:rPr lang="en-US" altLang="ru-RU" sz="2000" smtClean="0">
                <a:solidFill>
                  <a:srgbClr val="FFFFFF"/>
                </a:solidFill>
              </a:rPr>
            </a:br>
            <a:r>
              <a:rPr lang="en-US" altLang="ru-RU" sz="2000" smtClean="0">
                <a:solidFill>
                  <a:srgbClr val="FFFFFF"/>
                </a:solidFill>
              </a:rPr>
              <a:t>for detector installation</a:t>
            </a:r>
            <a:endParaRPr lang="ru-RU" altLang="ru-RU" sz="2000" smtClean="0">
              <a:solidFill>
                <a:srgbClr val="FFFFFF"/>
              </a:solidFill>
            </a:endParaRPr>
          </a:p>
        </p:txBody>
      </p:sp>
      <p:sp>
        <p:nvSpPr>
          <p:cNvPr id="90126" name="Text Box 14"/>
          <p:cNvSpPr txBox="1">
            <a:spLocks noChangeArrowheads="1"/>
          </p:cNvSpPr>
          <p:nvPr/>
        </p:nvSpPr>
        <p:spPr bwMode="auto">
          <a:xfrm>
            <a:off x="4406900" y="1687512"/>
            <a:ext cx="4432300" cy="193899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smtClean="0"/>
              <a:t>BM@N program:</a:t>
            </a: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Wingdings" panose="05000000000000000000" pitchFamily="2" charset="2"/>
              <a:buChar char="ü"/>
              <a:defRPr/>
            </a:pP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hyperon</a:t>
            </a:r>
            <a:r>
              <a:rPr lang="en-US" sz="2000" dirty="0" smtClean="0">
                <a:solidFill>
                  <a:srgbClr val="002060"/>
                </a:solidFill>
              </a:rPr>
              <a:t> &amp; </a:t>
            </a:r>
            <a:r>
              <a:rPr lang="en-US" sz="2000" dirty="0" err="1" smtClean="0">
                <a:solidFill>
                  <a:srgbClr val="002060"/>
                </a:solidFill>
              </a:rPr>
              <a:t>hypernuclei</a:t>
            </a:r>
            <a:r>
              <a:rPr lang="en-US" sz="2000" dirty="0" smtClean="0">
                <a:solidFill>
                  <a:srgbClr val="002060"/>
                </a:solidFill>
              </a:rPr>
              <a:t> production  </a:t>
            </a: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Wingdings" panose="05000000000000000000" pitchFamily="2" charset="2"/>
              <a:buChar char="ü"/>
              <a:defRPr/>
            </a:pPr>
            <a:r>
              <a:rPr lang="en-US" sz="2000" dirty="0" smtClean="0">
                <a:solidFill>
                  <a:srgbClr val="002060"/>
                </a:solidFill>
              </a:rPr>
              <a:t> hadron </a:t>
            </a:r>
            <a:r>
              <a:rPr lang="en-US" sz="2000" dirty="0" err="1" smtClean="0">
                <a:solidFill>
                  <a:srgbClr val="002060"/>
                </a:solidFill>
              </a:rPr>
              <a:t>femtoscopy</a:t>
            </a:r>
            <a:endParaRPr lang="en-US" sz="2000" dirty="0" smtClean="0">
              <a:solidFill>
                <a:srgbClr val="002060"/>
              </a:solidFill>
            </a:endParaRP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Wingdings" panose="05000000000000000000" pitchFamily="2" charset="2"/>
              <a:buChar char="ü"/>
              <a:defRPr/>
            </a:pPr>
            <a:r>
              <a:rPr lang="en-US" sz="2000" dirty="0" smtClean="0">
                <a:solidFill>
                  <a:srgbClr val="002060"/>
                </a:solidFill>
              </a:rPr>
              <a:t> in-medium effects for strange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defRPr/>
            </a:pP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                                &amp; vector mesons </a:t>
            </a: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Wingdings" panose="05000000000000000000" pitchFamily="2" charset="2"/>
              <a:buChar char="ü"/>
              <a:defRPr/>
            </a:pPr>
            <a:r>
              <a:rPr lang="en-US" sz="2000" dirty="0" smtClean="0">
                <a:solidFill>
                  <a:srgbClr val="002060"/>
                </a:solidFill>
              </a:rPr>
              <a:t> electromagnetic probes (optional) </a:t>
            </a:r>
          </a:p>
        </p:txBody>
      </p:sp>
      <p:pic>
        <p:nvPicPr>
          <p:cNvPr id="33803" name="Picture 2" descr="Screen Shot 2015-02-05 at 6.58.2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3919538"/>
            <a:ext cx="4262437" cy="25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Picture 2" descr="C:\Users\Yury\Documents\Suzdal\BMN_schem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33800"/>
            <a:ext cx="4572000" cy="267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407987" y="0"/>
            <a:ext cx="873601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b="1" dirty="0" smtClean="0"/>
              <a:t>BM@N   STUDY OF  DENSE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b="1" dirty="0" smtClean="0"/>
              <a:t>BARYONIC MATTER AT &lt; 6 GeV/u </a:t>
            </a:r>
            <a:r>
              <a:rPr lang="en-US" altLang="ru-RU" b="1" dirty="0"/>
              <a:t> </a:t>
            </a:r>
            <a:endParaRPr lang="en-US" altLang="ru-RU" b="1" dirty="0" smtClean="0"/>
          </a:p>
        </p:txBody>
      </p:sp>
      <p:pic>
        <p:nvPicPr>
          <p:cNvPr id="16" name="Рисунок 23" descr="LHEP-emblema-trans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7086"/>
            <a:ext cx="1219200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85498"/>
            <a:ext cx="762000" cy="762000"/>
          </a:xfrm>
          <a:prstGeom prst="rect">
            <a:avLst/>
          </a:prstGeom>
        </p:spPr>
      </p:pic>
      <p:sp>
        <p:nvSpPr>
          <p:cNvPr id="18" name="Rectangle 22"/>
          <p:cNvSpPr>
            <a:spLocks noChangeArrowheads="1"/>
          </p:cNvSpPr>
          <p:nvPr/>
        </p:nvSpPr>
        <p:spPr bwMode="auto">
          <a:xfrm>
            <a:off x="76200" y="990600"/>
            <a:ext cx="8991600" cy="2733056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0090"/>
                </a:solidFill>
              </a:rPr>
              <a:t>           </a:t>
            </a:r>
            <a:r>
              <a:rPr lang="en-US" sz="2400" b="1" dirty="0">
                <a:solidFill>
                  <a:srgbClr val="000090"/>
                </a:solidFill>
              </a:rPr>
              <a:t>     </a:t>
            </a: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 BM@N configuration </a:t>
            </a:r>
          </a:p>
          <a:p>
            <a:pPr>
              <a:lnSpc>
                <a:spcPct val="150000"/>
              </a:lnSpc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		DAQ 	  GEM (CERN)     ST 	     TOF 	   Outer</a:t>
            </a:r>
            <a:r>
              <a:rPr lang="ru-RU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tracker 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2016, IV:          basic        6 half              1 small            half                DCH </a:t>
            </a:r>
          </a:p>
          <a:p>
            <a:pPr lvl="4">
              <a:lnSpc>
                <a:spcPct val="70000"/>
              </a:lnSpc>
              <a:defRPr/>
            </a:pPr>
            <a:r>
              <a:rPr lang="en-US" b="1" dirty="0" err="1">
                <a:solidFill>
                  <a:srgbClr val="FFFFFF"/>
                </a:solidFill>
                <a:latin typeface="Arial"/>
                <a:cs typeface="Arial"/>
              </a:rPr>
              <a:t>config</a:t>
            </a: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.      planes               plane            </a:t>
            </a:r>
            <a:r>
              <a:rPr lang="en-US" b="1" dirty="0" err="1">
                <a:solidFill>
                  <a:srgbClr val="FFFFFF"/>
                </a:solidFill>
                <a:latin typeface="Arial"/>
                <a:cs typeface="Arial"/>
              </a:rPr>
              <a:t>config</a:t>
            </a: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2017, III:         complete   10 h/pl.             2 s/pl.            basic              DCH</a:t>
            </a:r>
          </a:p>
          <a:p>
            <a:pPr marL="285750" indent="-285750">
              <a:buFont typeface="Arial"/>
              <a:buChar char="•"/>
              <a:defRPr/>
            </a:pPr>
            <a:endParaRPr lang="en-US" b="1" dirty="0">
              <a:solidFill>
                <a:srgbClr val="FFFFFF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2019, I:  	-”-	  8-10 full pl.   2 s.,2 large pl.  complete    </a:t>
            </a:r>
            <a:r>
              <a:rPr lang="en-US" b="1" dirty="0" err="1">
                <a:solidFill>
                  <a:srgbClr val="FFFFFF"/>
                </a:solidFill>
                <a:latin typeface="Arial"/>
                <a:cs typeface="Arial"/>
              </a:rPr>
              <a:t>Straw+DCH</a:t>
            </a: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n-US" b="1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endParaRPr lang="en-U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884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4" name="Picture 6" descr="PHOTO_20160628_1610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220" y="3943350"/>
            <a:ext cx="4153243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9336" name="Picture 8" descr="PHOTO_20160628_16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03" y="3949700"/>
            <a:ext cx="4105345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9338" name="Picture 10" descr="PHOTO_20160628_1613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764" y="1562100"/>
            <a:ext cx="3063136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9339" name="Picture 11" descr="PHOTO_20160628_16135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575" y="1562100"/>
            <a:ext cx="3068426" cy="184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143000" y="3545751"/>
            <a:ext cx="7493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i="1" dirty="0" smtClean="0">
                <a:solidFill>
                  <a:srgbClr val="000090"/>
                </a:solidFill>
              </a:rPr>
              <a:t>5 GEM detectors </a:t>
            </a:r>
            <a:r>
              <a:rPr lang="en-US" sz="2000" i="1" dirty="0">
                <a:solidFill>
                  <a:srgbClr val="000090"/>
                </a:solidFill>
              </a:rPr>
              <a:t>66 x 41cm</a:t>
            </a:r>
            <a:r>
              <a:rPr lang="en-US" sz="2000" i="1" baseline="30000" dirty="0">
                <a:solidFill>
                  <a:srgbClr val="000090"/>
                </a:solidFill>
              </a:rPr>
              <a:t>2</a:t>
            </a:r>
            <a:r>
              <a:rPr lang="en-US" sz="2000" i="1" dirty="0">
                <a:solidFill>
                  <a:srgbClr val="000090"/>
                </a:solidFill>
              </a:rPr>
              <a:t> + 1 detector </a:t>
            </a:r>
            <a:r>
              <a:rPr lang="en-US" sz="2000" b="1" i="1" dirty="0">
                <a:solidFill>
                  <a:srgbClr val="FF0000"/>
                </a:solidFill>
              </a:rPr>
              <a:t>163 x 45</a:t>
            </a:r>
            <a:r>
              <a:rPr lang="en-US" sz="2000" i="1" dirty="0">
                <a:solidFill>
                  <a:srgbClr val="000090"/>
                </a:solidFill>
              </a:rPr>
              <a:t> cm</a:t>
            </a:r>
            <a:r>
              <a:rPr lang="en-US" sz="2000" i="1" baseline="30000" dirty="0">
                <a:solidFill>
                  <a:srgbClr val="000090"/>
                </a:solidFill>
              </a:rPr>
              <a:t>2</a:t>
            </a:r>
          </a:p>
        </p:txBody>
      </p:sp>
      <p:pic>
        <p:nvPicPr>
          <p:cNvPr id="99337" name="Picture 9" descr="PHOTO_20160628_16123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9" y="939800"/>
            <a:ext cx="4105343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9341" name="Text Box 13"/>
          <p:cNvSpPr txBox="1">
            <a:spLocks noChangeArrowheads="1"/>
          </p:cNvSpPr>
          <p:nvPr/>
        </p:nvSpPr>
        <p:spPr bwMode="auto">
          <a:xfrm>
            <a:off x="558800" y="166688"/>
            <a:ext cx="8394700" cy="830997"/>
          </a:xfrm>
          <a:prstGeom prst="rect">
            <a:avLst/>
          </a:prstGeom>
          <a:solidFill>
            <a:srgbClr val="BBE0E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srgbClr val="000090"/>
                </a:solidFill>
              </a:rPr>
              <a:t>BM@N Run 52 </a:t>
            </a:r>
            <a:r>
              <a:rPr lang="en-US" sz="2400" dirty="0" smtClean="0">
                <a:solidFill>
                  <a:srgbClr val="000090"/>
                </a:solidFill>
              </a:rPr>
              <a:t>(</a:t>
            </a:r>
            <a:r>
              <a:rPr lang="en-US" sz="2400" dirty="0">
                <a:solidFill>
                  <a:srgbClr val="000090"/>
                </a:solidFill>
              </a:rPr>
              <a:t>J</a:t>
            </a:r>
            <a:r>
              <a:rPr lang="en-US" sz="2400" dirty="0" smtClean="0">
                <a:solidFill>
                  <a:srgbClr val="000090"/>
                </a:solidFill>
              </a:rPr>
              <a:t>une 2016)</a:t>
            </a:r>
            <a:r>
              <a:rPr lang="en-US" sz="2400" b="1" dirty="0" smtClean="0">
                <a:solidFill>
                  <a:srgbClr val="000090"/>
                </a:solidFill>
              </a:rPr>
              <a:t>:  </a:t>
            </a:r>
            <a:r>
              <a:rPr lang="en-US" sz="2400" i="1" dirty="0" smtClean="0">
                <a:solidFill>
                  <a:srgbClr val="000090"/>
                </a:solidFill>
              </a:rPr>
              <a:t>tests </a:t>
            </a:r>
            <a:r>
              <a:rPr lang="en-US" sz="2400" i="1" dirty="0">
                <a:solidFill>
                  <a:srgbClr val="000090"/>
                </a:solidFill>
              </a:rPr>
              <a:t>&amp;</a:t>
            </a:r>
            <a:r>
              <a:rPr lang="en-US" sz="2400" i="1" dirty="0" smtClean="0">
                <a:solidFill>
                  <a:srgbClr val="000090"/>
                </a:solidFill>
              </a:rPr>
              <a:t> commissioning</a:t>
            </a:r>
          </a:p>
          <a:p>
            <a:pPr lvl="0" algn="r"/>
            <a:r>
              <a:rPr lang="en-US" sz="2400" i="1" dirty="0" smtClean="0">
                <a:solidFill>
                  <a:srgbClr val="000090"/>
                </a:solidFill>
              </a:rPr>
              <a:t> of GEM CT located inside analyzing magnet </a:t>
            </a:r>
          </a:p>
        </p:txBody>
      </p:sp>
    </p:spTree>
    <p:extLst>
      <p:ext uri="{BB962C8B-B14F-4D97-AF65-F5344CB8AC3E}">
        <p14:creationId xmlns:p14="http://schemas.microsoft.com/office/powerpoint/2010/main" val="145605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549164" y="5143887"/>
            <a:ext cx="8002810" cy="15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2000" i="1" dirty="0" smtClean="0">
                <a:solidFill>
                  <a:srgbClr val="00206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- hermetic &amp; homogenous acceptance (2</a:t>
            </a:r>
            <a:r>
              <a:rPr lang="en-US" altLang="ru-RU" sz="2000" i="1" dirty="0" smtClean="0">
                <a:solidFill>
                  <a:srgbClr val="002060"/>
                </a:solidFill>
                <a:latin typeface="Symbol" pitchFamily="18" charset="2"/>
                <a:ea typeface="MS PGothic" pitchFamily="34" charset="-128"/>
                <a:cs typeface="Arial" pitchFamily="34" charset="0"/>
              </a:rPr>
              <a:t></a:t>
            </a:r>
            <a:r>
              <a:rPr lang="en-US" altLang="ru-RU" sz="2000" i="1" dirty="0" smtClean="0">
                <a:solidFill>
                  <a:srgbClr val="00206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in azimuth), 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2000" i="1" dirty="0" smtClean="0">
                <a:solidFill>
                  <a:srgbClr val="00206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- low material budget,</a:t>
            </a:r>
          </a:p>
          <a:p>
            <a:pPr eaLnBrk="1" fontAlgn="base" hangingPunct="1">
              <a:spcBef>
                <a:spcPct val="0"/>
              </a:spcBef>
              <a:spcAft>
                <a:spcPts val="600"/>
              </a:spcAft>
              <a:buClr>
                <a:srgbClr val="0000CC"/>
              </a:buClr>
              <a:buSzPct val="70000"/>
              <a:buNone/>
            </a:pPr>
            <a:r>
              <a:rPr lang="en-US" altLang="ru-RU" sz="2000" i="1" dirty="0" smtClean="0">
                <a:solidFill>
                  <a:srgbClr val="00206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- good tracking performance and powerful PID (nuclei, hadrons, e, </a:t>
            </a:r>
            <a:r>
              <a:rPr lang="en-US" altLang="ru-RU" sz="2000" i="1" dirty="0" smtClean="0">
                <a:solidFill>
                  <a:srgbClr val="002060"/>
                </a:solidFill>
                <a:latin typeface="Symbol" pitchFamily="18" charset="2"/>
                <a:ea typeface="MS PGothic" pitchFamily="34" charset="-128"/>
                <a:cs typeface="Arial" pitchFamily="34" charset="0"/>
              </a:rPr>
              <a:t></a:t>
            </a:r>
            <a:r>
              <a:rPr lang="en-US" altLang="ru-RU" sz="2000" i="1" dirty="0" smtClean="0">
                <a:solidFill>
                  <a:srgbClr val="00206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),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70000"/>
              <a:buNone/>
            </a:pPr>
            <a:r>
              <a:rPr lang="en-US" altLang="ru-RU" sz="2000" i="1" dirty="0" smtClean="0">
                <a:solidFill>
                  <a:srgbClr val="00206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- high event rate capability and reliable event separation </a:t>
            </a:r>
          </a:p>
        </p:txBody>
      </p:sp>
      <p:sp>
        <p:nvSpPr>
          <p:cNvPr id="21509" name="Text Box 7"/>
          <p:cNvSpPr txBox="1">
            <a:spLocks noChangeArrowheads="1"/>
          </p:cNvSpPr>
          <p:nvPr/>
        </p:nvSpPr>
        <p:spPr bwMode="auto">
          <a:xfrm>
            <a:off x="2362200" y="4494212"/>
            <a:ext cx="530225" cy="306388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400" b="1" dirty="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FFD</a:t>
            </a:r>
          </a:p>
        </p:txBody>
      </p:sp>
      <p:sp>
        <p:nvSpPr>
          <p:cNvPr id="21510" name="Прямоугольник 16"/>
          <p:cNvSpPr>
            <a:spLocks noChangeArrowheads="1"/>
          </p:cNvSpPr>
          <p:nvPr/>
        </p:nvSpPr>
        <p:spPr bwMode="auto">
          <a:xfrm>
            <a:off x="1797844" y="2407"/>
            <a:ext cx="55054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3200" b="1" dirty="0" smtClean="0">
                <a:latin typeface="+mj-lt"/>
                <a:ea typeface="MS PGothic" pitchFamily="34" charset="-128"/>
                <a:cs typeface="Arial" pitchFamily="34" charset="0"/>
              </a:rPr>
              <a:t>MPD</a:t>
            </a:r>
            <a:r>
              <a:rPr lang="en-US" altLang="ru-RU" sz="3200" b="1" dirty="0">
                <a:latin typeface="+mj-lt"/>
                <a:ea typeface="MS PGothic" pitchFamily="34" charset="-128"/>
                <a:cs typeface="Arial" pitchFamily="34" charset="0"/>
              </a:rPr>
              <a:t> </a:t>
            </a:r>
            <a:r>
              <a:rPr lang="en-US" altLang="ru-RU" sz="3200" b="1" dirty="0" smtClean="0">
                <a:latin typeface="+mj-lt"/>
                <a:ea typeface="MS PGothic" pitchFamily="34" charset="-128"/>
                <a:cs typeface="Arial" pitchFamily="34" charset="0"/>
              </a:rPr>
              <a:t>DETECTOR</a:t>
            </a:r>
            <a:endParaRPr lang="ru-RU" altLang="ru-RU" sz="3200" b="1" dirty="0" smtClean="0">
              <a:latin typeface="+mj-lt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5089525" y="4038600"/>
            <a:ext cx="4130675" cy="738187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smtClean="0">
                <a:latin typeface="Arial" charset="0"/>
                <a:ea typeface="MS PGothic" pitchFamily="34" charset="-128"/>
              </a:rPr>
              <a:t>S1</a:t>
            </a:r>
            <a:r>
              <a:rPr lang="en-US" b="1" dirty="0">
                <a:latin typeface="Arial" charset="0"/>
                <a:ea typeface="MS PGothic" pitchFamily="34" charset="-128"/>
              </a:rPr>
              <a:t>:  </a:t>
            </a:r>
            <a:r>
              <a:rPr lang="en-US" sz="1600" b="1" i="1" dirty="0">
                <a:solidFill>
                  <a:srgbClr val="002060"/>
                </a:solidFill>
                <a:latin typeface="Arial" charset="0"/>
                <a:ea typeface="MS PGothic" pitchFamily="34" charset="-128"/>
              </a:rPr>
              <a:t>TPC, barrel (TOF, ECAL), ZDC, FFD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600" b="1" i="1" dirty="0">
              <a:solidFill>
                <a:srgbClr val="002060"/>
              </a:solidFill>
              <a:latin typeface="Arial" charset="0"/>
              <a:ea typeface="MS PGothic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smtClean="0">
                <a:latin typeface="Arial" charset="0"/>
                <a:ea typeface="MS PGothic" pitchFamily="34" charset="-128"/>
              </a:rPr>
              <a:t>S2</a:t>
            </a:r>
            <a:r>
              <a:rPr lang="en-US" b="1" dirty="0">
                <a:latin typeface="Arial" charset="0"/>
                <a:ea typeface="MS PGothic" pitchFamily="34" charset="-128"/>
              </a:rPr>
              <a:t>:</a:t>
            </a:r>
            <a:r>
              <a:rPr lang="en-US" sz="1600" b="1" dirty="0">
                <a:latin typeface="Arial" charset="0"/>
                <a:ea typeface="MS PGothic" pitchFamily="34" charset="-128"/>
              </a:rPr>
              <a:t> </a:t>
            </a:r>
            <a:r>
              <a:rPr lang="en-US" sz="1600" b="1" dirty="0" smtClean="0">
                <a:latin typeface="Arial" charset="0"/>
                <a:ea typeface="MS PGothic" pitchFamily="34" charset="-128"/>
              </a:rPr>
              <a:t>  </a:t>
            </a:r>
            <a:r>
              <a:rPr lang="en-US" sz="1600" b="1" i="1" dirty="0" smtClean="0">
                <a:solidFill>
                  <a:srgbClr val="002060"/>
                </a:solidFill>
                <a:latin typeface="Arial" charset="0"/>
                <a:ea typeface="MS PGothic" pitchFamily="34" charset="-128"/>
              </a:rPr>
              <a:t>Endcaps </a:t>
            </a:r>
            <a:r>
              <a:rPr lang="en-US" sz="1600" b="1" i="1" dirty="0">
                <a:solidFill>
                  <a:srgbClr val="002060"/>
                </a:solidFill>
                <a:latin typeface="Arial" charset="0"/>
                <a:ea typeface="MS PGothic" pitchFamily="34" charset="-128"/>
              </a:rPr>
              <a:t>(tracker, TOF, ECAL) + IT </a:t>
            </a:r>
            <a:endParaRPr lang="ru-RU" sz="1600" b="1" i="1" dirty="0">
              <a:solidFill>
                <a:srgbClr val="002060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988" y="2124075"/>
            <a:ext cx="69532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85498"/>
            <a:ext cx="762000" cy="762000"/>
          </a:xfrm>
          <a:prstGeom prst="rect">
            <a:avLst/>
          </a:prstGeom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"/>
          <a:stretch>
            <a:fillRect/>
          </a:stretch>
        </p:blipFill>
        <p:spPr bwMode="auto">
          <a:xfrm>
            <a:off x="166687" y="854075"/>
            <a:ext cx="5014913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5302250" y="899330"/>
            <a:ext cx="3841750" cy="2772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800" b="1" dirty="0" smtClean="0">
                <a:solidFill>
                  <a:srgbClr val="00206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9 m length, 6 m in diameter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ru-RU" sz="1800" b="1" dirty="0" smtClean="0">
              <a:solidFill>
                <a:srgbClr val="002060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800" b="1" i="1" dirty="0">
                <a:solidFill>
                  <a:srgbClr val="00206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SC solenoid </a:t>
            </a:r>
            <a:r>
              <a:rPr lang="en-US" altLang="ru-RU" sz="1800" b="1" dirty="0" smtClean="0">
                <a:solidFill>
                  <a:srgbClr val="00206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: </a:t>
            </a:r>
            <a:r>
              <a:rPr lang="en-US" altLang="ru-RU" sz="1800" b="1" i="1" dirty="0" smtClean="0">
                <a:solidFill>
                  <a:srgbClr val="00206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0.66 T (~900 tons)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ru-RU" sz="1800" b="1" dirty="0" smtClean="0">
              <a:solidFill>
                <a:srgbClr val="002060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ru-RU" sz="1800" b="1" dirty="0" smtClean="0">
                <a:solidFill>
                  <a:srgbClr val="00206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Tracking: </a:t>
            </a:r>
            <a:r>
              <a:rPr lang="en-US" altLang="ru-RU" sz="1800" b="1" i="1" dirty="0" smtClean="0">
                <a:solidFill>
                  <a:srgbClr val="00206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TPC,  IT, ECT</a:t>
            </a:r>
            <a:endParaRPr lang="en-US" altLang="ru-RU" sz="1800" b="1" dirty="0" smtClean="0">
              <a:solidFill>
                <a:srgbClr val="002060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ru-RU" sz="1800" b="1" dirty="0" smtClean="0">
                <a:solidFill>
                  <a:srgbClr val="00206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Particle ID: </a:t>
            </a:r>
            <a:r>
              <a:rPr lang="en-US" altLang="ru-RU" sz="1800" b="1" i="1" dirty="0" smtClean="0">
                <a:solidFill>
                  <a:srgbClr val="00206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TOF, ECAL, TPC</a:t>
            </a:r>
            <a:endParaRPr lang="en-US" altLang="ru-RU" sz="1800" b="1" dirty="0" smtClean="0">
              <a:solidFill>
                <a:srgbClr val="002060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ru-RU" sz="1800" b="1" dirty="0" smtClean="0">
                <a:solidFill>
                  <a:srgbClr val="00206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T0, Triggering: </a:t>
            </a:r>
            <a:r>
              <a:rPr lang="en-US" altLang="ru-RU" sz="1800" b="1" i="1" dirty="0" smtClean="0">
                <a:solidFill>
                  <a:srgbClr val="00206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FFD</a:t>
            </a:r>
            <a:endParaRPr lang="en-US" altLang="ru-RU" sz="1800" b="1" dirty="0" smtClean="0">
              <a:solidFill>
                <a:srgbClr val="002060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ru-RU" sz="1800" b="1" dirty="0" smtClean="0">
                <a:solidFill>
                  <a:srgbClr val="00206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Centrality, Event plane:  ZDC</a:t>
            </a:r>
          </a:p>
        </p:txBody>
      </p:sp>
    </p:spTree>
    <p:extLst>
      <p:ext uri="{BB962C8B-B14F-4D97-AF65-F5344CB8AC3E}">
        <p14:creationId xmlns:p14="http://schemas.microsoft.com/office/powerpoint/2010/main" val="178110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6"/>
          <p:cNvSpPr txBox="1">
            <a:spLocks noChangeArrowheads="1"/>
          </p:cNvSpPr>
          <p:nvPr/>
        </p:nvSpPr>
        <p:spPr bwMode="auto">
          <a:xfrm>
            <a:off x="3048000" y="0"/>
            <a:ext cx="32512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3200" b="1" dirty="0" smtClean="0">
                <a:latin typeface="+mj-lt"/>
                <a:ea typeface="MS PGothic" pitchFamily="34" charset="-128"/>
                <a:cs typeface="Arial" pitchFamily="34" charset="0"/>
              </a:rPr>
              <a:t>MPD STATUS </a:t>
            </a:r>
          </a:p>
        </p:txBody>
      </p:sp>
      <p:sp>
        <p:nvSpPr>
          <p:cNvPr id="22531" name="TextBox 5"/>
          <p:cNvSpPr txBox="1">
            <a:spLocks noChangeArrowheads="1"/>
          </p:cNvSpPr>
          <p:nvPr/>
        </p:nvSpPr>
        <p:spPr bwMode="auto">
          <a:xfrm>
            <a:off x="765413" y="914400"/>
            <a:ext cx="8226187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914400" indent="-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ts val="600"/>
              </a:spcAft>
              <a:buClr>
                <a:srgbClr val="002060"/>
              </a:buClr>
              <a:buFontTx/>
              <a:buAutoNum type="arabicPeriod"/>
              <a:defRPr/>
            </a:pPr>
            <a:r>
              <a:rPr lang="en-US" altLang="ru-RU" sz="2000" b="1" dirty="0" smtClean="0">
                <a:solidFill>
                  <a:srgbClr val="00206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Magnet			</a:t>
            </a:r>
            <a:r>
              <a:rPr lang="en-US" altLang="ru-RU" sz="2000" i="1" dirty="0" smtClean="0">
                <a:solidFill>
                  <a:srgbClr val="00206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– fabrication stage</a:t>
            </a:r>
            <a:endParaRPr lang="en-US" altLang="ru-RU" sz="2000" b="1" dirty="0" smtClean="0">
              <a:solidFill>
                <a:srgbClr val="002060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ts val="600"/>
              </a:spcAft>
              <a:buFontTx/>
              <a:buAutoNum type="arabicPeriod"/>
              <a:defRPr/>
            </a:pPr>
            <a:r>
              <a:rPr lang="en-US" altLang="ru-RU" sz="2000" b="1" dirty="0" smtClean="0">
                <a:solidFill>
                  <a:srgbClr val="00206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TOF, ECAL, ZDC 		</a:t>
            </a:r>
            <a:r>
              <a:rPr lang="en-US" altLang="ru-RU" sz="2000" i="1" dirty="0" smtClean="0">
                <a:solidFill>
                  <a:srgbClr val="00206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– TDR are ready </a:t>
            </a:r>
          </a:p>
          <a:p>
            <a:pPr eaLnBrk="1" fontAlgn="base" hangingPunct="1">
              <a:spcBef>
                <a:spcPct val="0"/>
              </a:spcBef>
              <a:spcAft>
                <a:spcPts val="600"/>
              </a:spcAft>
              <a:buFontTx/>
              <a:buAutoNum type="arabicPeriod"/>
              <a:defRPr/>
            </a:pPr>
            <a:r>
              <a:rPr lang="en-US" altLang="ru-RU" sz="2000" b="1" dirty="0" smtClean="0">
                <a:solidFill>
                  <a:srgbClr val="00206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FFD</a:t>
            </a:r>
            <a:r>
              <a:rPr lang="en-US" altLang="ru-RU" sz="2000" dirty="0" smtClean="0">
                <a:solidFill>
                  <a:srgbClr val="00206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				– </a:t>
            </a:r>
            <a:r>
              <a:rPr lang="en-US" altLang="ru-RU" sz="2000" i="1" dirty="0" smtClean="0">
                <a:solidFill>
                  <a:srgbClr val="00206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fabrication stage </a:t>
            </a:r>
          </a:p>
          <a:p>
            <a:pPr eaLnBrk="1" fontAlgn="base" hangingPunct="1">
              <a:spcBef>
                <a:spcPct val="0"/>
              </a:spcBef>
              <a:spcAft>
                <a:spcPts val="600"/>
              </a:spcAft>
              <a:buFontTx/>
              <a:buAutoNum type="arabicPeriod"/>
              <a:defRPr/>
            </a:pPr>
            <a:r>
              <a:rPr lang="en-US" altLang="ru-RU" sz="2000" b="1" dirty="0" smtClean="0">
                <a:solidFill>
                  <a:srgbClr val="00206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TPC</a:t>
            </a:r>
          </a:p>
          <a:p>
            <a:pPr marL="1608138" lvl="1" indent="-354013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altLang="ru-RU" i="1" dirty="0" smtClean="0">
                <a:solidFill>
                  <a:srgbClr val="00206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assembly area in preparations </a:t>
            </a:r>
          </a:p>
          <a:p>
            <a:pPr marL="1608138" lvl="1" indent="-354013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altLang="ru-RU" i="1" dirty="0" smtClean="0">
                <a:solidFill>
                  <a:srgbClr val="00206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fabrication of basic elements</a:t>
            </a:r>
          </a:p>
          <a:p>
            <a:pPr marL="1608138" lvl="1" indent="-354013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altLang="ru-RU" i="1" dirty="0" smtClean="0">
                <a:solidFill>
                  <a:srgbClr val="00206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readout chambers – production + R&amp;D (alternative)</a:t>
            </a:r>
          </a:p>
          <a:p>
            <a:pPr marL="1608138" lvl="1" indent="-354013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altLang="ru-RU" i="1" dirty="0" smtClean="0">
                <a:solidFill>
                  <a:srgbClr val="00206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FEE (ALTRO-based FE card prototype) </a:t>
            </a:r>
          </a:p>
          <a:p>
            <a:pPr marL="1608138" indent="-354013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ru-RU" sz="2000" i="1" dirty="0" smtClean="0">
              <a:solidFill>
                <a:srgbClr val="002060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3580" y="4168676"/>
            <a:ext cx="87404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b="1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anose="020B0604020202020204" pitchFamily="34" charset="0"/>
              </a:rPr>
              <a:t>         </a:t>
            </a:r>
            <a:r>
              <a:rPr lang="en-US" sz="2000" b="1" dirty="0" smtClean="0">
                <a:latin typeface="Arial" pitchFamily="34" charset="0"/>
                <a:ea typeface="Times New Roman"/>
                <a:cs typeface="Arial" panose="020B0604020202020204" pitchFamily="34" charset="0"/>
              </a:rPr>
              <a:t>MPD </a:t>
            </a:r>
            <a:r>
              <a:rPr lang="en-US" sz="2000" b="1" dirty="0">
                <a:latin typeface="Arial" pitchFamily="34" charset="0"/>
                <a:ea typeface="Times New Roman"/>
                <a:cs typeface="Arial" panose="020B0604020202020204" pitchFamily="34" charset="0"/>
              </a:rPr>
              <a:t>first </a:t>
            </a:r>
            <a:r>
              <a:rPr lang="en-US" sz="2000" b="1" dirty="0" smtClean="0">
                <a:latin typeface="Arial" pitchFamily="34" charset="0"/>
                <a:ea typeface="Times New Roman"/>
                <a:cs typeface="Arial" panose="020B0604020202020204" pitchFamily="34" charset="0"/>
              </a:rPr>
              <a:t>stage program (central rapidity range):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anose="020B0604020202020204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anose="020B0604020202020204" pitchFamily="34" charset="0"/>
              </a:rPr>
              <a:t>          -  search 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anose="020B0604020202020204" pitchFamily="34" charset="0"/>
              </a:rPr>
              <a:t>for phase transitions (observables – particle yields and spectra) </a:t>
            </a:r>
            <a:r>
              <a:rPr lang="en-US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anose="020B0604020202020204" pitchFamily="34" charset="0"/>
              </a:rPr>
              <a:t>	including partial 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anose="020B0604020202020204" pitchFamily="34" charset="0"/>
              </a:rPr>
              <a:t>restoration of chiral symmetry (observables – yields of </a:t>
            </a:r>
            <a:r>
              <a:rPr lang="en-US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anose="020B0604020202020204" pitchFamily="34" charset="0"/>
              </a:rPr>
              <a:t>di-	leptons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anose="020B0604020202020204" pitchFamily="34" charset="0"/>
              </a:rPr>
              <a:t>); </a:t>
            </a:r>
            <a:endParaRPr lang="en-US" dirty="0" smtClean="0">
              <a:solidFill>
                <a:srgbClr val="002060"/>
              </a:solidFill>
              <a:latin typeface="Arial" pitchFamily="34" charset="0"/>
              <a:ea typeface="Times New Roman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anose="020B0604020202020204" pitchFamily="34" charset="0"/>
              </a:rPr>
              <a:t>           -  search 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anose="020B0604020202020204" pitchFamily="34" charset="0"/>
              </a:rPr>
              <a:t>for </a:t>
            </a:r>
            <a:r>
              <a:rPr lang="en-US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anose="020B0604020202020204" pitchFamily="34" charset="0"/>
              </a:rPr>
              <a:t>the 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anose="020B0604020202020204" pitchFamily="34" charset="0"/>
              </a:rPr>
              <a:t>critical end-point (observables – event by event fluctuations, </a:t>
            </a:r>
            <a:r>
              <a:rPr lang="en-US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anose="020B0604020202020204" pitchFamily="34" charset="0"/>
              </a:rPr>
              <a:t>	particle 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anose="020B0604020202020204" pitchFamily="34" charset="0"/>
              </a:rPr>
              <a:t>correlations) </a:t>
            </a:r>
            <a:r>
              <a:rPr lang="en-US" dirty="0" smtClean="0">
                <a:solidFill>
                  <a:srgbClr val="002060"/>
                </a:solidFill>
                <a:latin typeface="Arial" pitchFamily="34" charset="0"/>
                <a:ea typeface="Verdana" pitchFamily="34" charset="0"/>
                <a:cs typeface="Arial" panose="020B0604020202020204" pitchFamily="34" charset="0"/>
              </a:rPr>
              <a:t>   </a:t>
            </a:r>
            <a:endParaRPr lang="ru-RU" dirty="0" smtClean="0">
              <a:solidFill>
                <a:srgbClr val="002060"/>
              </a:solidFill>
              <a:latin typeface="Arial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85498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9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4"/>
          <p:cNvGrpSpPr>
            <a:grpSpLocks/>
          </p:cNvGrpSpPr>
          <p:nvPr/>
        </p:nvGrpSpPr>
        <p:grpSpPr bwMode="auto">
          <a:xfrm>
            <a:off x="6172200" y="4708525"/>
            <a:ext cx="2819400" cy="1855788"/>
            <a:chOff x="473" y="1092"/>
            <a:chExt cx="3766" cy="2630"/>
          </a:xfrm>
        </p:grpSpPr>
        <p:pic>
          <p:nvPicPr>
            <p:cNvPr id="13333" name="Picture 3" descr="C:\Documents and Settings\kovalenko\My Documents\NICA\New NICA_2011-2016\_11k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" y="1092"/>
              <a:ext cx="3766" cy="26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4" name="Line 13"/>
            <p:cNvSpPr>
              <a:spLocks noChangeShapeType="1"/>
            </p:cNvSpPr>
            <p:nvPr/>
          </p:nvSpPr>
          <p:spPr bwMode="auto">
            <a:xfrm flipH="1" flipV="1">
              <a:off x="2352" y="2016"/>
              <a:ext cx="192" cy="28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35" name="Line 15"/>
            <p:cNvSpPr>
              <a:spLocks noChangeShapeType="1"/>
            </p:cNvSpPr>
            <p:nvPr/>
          </p:nvSpPr>
          <p:spPr bwMode="auto">
            <a:xfrm>
              <a:off x="1392" y="172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36" name="Line 16"/>
            <p:cNvSpPr>
              <a:spLocks noChangeShapeType="1"/>
            </p:cNvSpPr>
            <p:nvPr/>
          </p:nvSpPr>
          <p:spPr bwMode="auto">
            <a:xfrm flipH="1" flipV="1">
              <a:off x="2928" y="1968"/>
              <a:ext cx="432" cy="96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37" name="Line 18"/>
            <p:cNvSpPr>
              <a:spLocks noChangeShapeType="1"/>
            </p:cNvSpPr>
            <p:nvPr/>
          </p:nvSpPr>
          <p:spPr bwMode="auto">
            <a:xfrm>
              <a:off x="1008" y="2016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38" name="Line 21"/>
            <p:cNvSpPr>
              <a:spLocks noChangeShapeType="1"/>
            </p:cNvSpPr>
            <p:nvPr/>
          </p:nvSpPr>
          <p:spPr bwMode="auto">
            <a:xfrm>
              <a:off x="768" y="2640"/>
              <a:ext cx="48" cy="96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39" name="Line 22"/>
            <p:cNvSpPr>
              <a:spLocks noChangeShapeType="1"/>
            </p:cNvSpPr>
            <p:nvPr/>
          </p:nvSpPr>
          <p:spPr bwMode="auto">
            <a:xfrm flipH="1">
              <a:off x="2064" y="2928"/>
              <a:ext cx="240" cy="4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40" name="Line 23"/>
            <p:cNvSpPr>
              <a:spLocks noChangeShapeType="1"/>
            </p:cNvSpPr>
            <p:nvPr/>
          </p:nvSpPr>
          <p:spPr bwMode="auto">
            <a:xfrm flipH="1" flipV="1">
              <a:off x="1632" y="3408"/>
              <a:ext cx="192" cy="96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13315" name="Picture 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76725"/>
            <a:ext cx="29876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Line 11"/>
          <p:cNvSpPr>
            <a:spLocks noChangeShapeType="1"/>
          </p:cNvSpPr>
          <p:nvPr/>
        </p:nvSpPr>
        <p:spPr bwMode="auto">
          <a:xfrm>
            <a:off x="4500563" y="4894263"/>
            <a:ext cx="647700" cy="576262"/>
          </a:xfrm>
          <a:prstGeom prst="line">
            <a:avLst/>
          </a:prstGeom>
          <a:noFill/>
          <a:ln w="88900">
            <a:solidFill>
              <a:srgbClr val="00B0F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3317" name="Рисунок 10" descr="Nuclotron_tunnel_201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348163"/>
            <a:ext cx="29527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Rectangle 7"/>
          <p:cNvSpPr>
            <a:spLocks/>
          </p:cNvSpPr>
          <p:nvPr/>
        </p:nvSpPr>
        <p:spPr bwMode="auto">
          <a:xfrm>
            <a:off x="3124200" y="1866900"/>
            <a:ext cx="2968625" cy="1485900"/>
          </a:xfrm>
          <a:prstGeom prst="rect">
            <a:avLst/>
          </a:prstGeom>
          <a:noFill/>
          <a:ln>
            <a:noFill/>
          </a:ln>
        </p:spPr>
        <p:txBody>
          <a:bodyPr lIns="0" tIns="0" rIns="40639" bIns="0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Times" charset="0"/>
              </a:rPr>
              <a:t>                         The first</a:t>
            </a:r>
            <a:r>
              <a:rPr lang="en-US" altLang="ru-RU" sz="1800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Times" charset="0"/>
              </a:rPr>
              <a:t> </a:t>
            </a:r>
            <a:r>
              <a:rPr lang="en-US" alt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Times" charset="0"/>
              </a:rPr>
              <a:t>SC</a:t>
            </a:r>
            <a:endParaRPr lang="en-US" altLang="ru-RU" sz="1800" b="1" dirty="0">
              <a:solidFill>
                <a:srgbClr val="002060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  <a:sym typeface="Times" charset="0"/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Times" charset="0"/>
              </a:rPr>
              <a:t>Accelerator</a:t>
            </a: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Times" charset="0"/>
              </a:rPr>
              <a:t> of heavy</a:t>
            </a:r>
            <a:endParaRPr lang="en-US" altLang="ru-RU" sz="1800" b="1" dirty="0">
              <a:solidFill>
                <a:srgbClr val="002060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  <a:sym typeface="Times" charset="0"/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Times" charset="0"/>
              </a:rPr>
              <a:t>ions</a:t>
            </a:r>
            <a:endParaRPr lang="ru-RU" altLang="ru-RU" sz="1800" b="1" dirty="0">
              <a:solidFill>
                <a:srgbClr val="002060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  <a:sym typeface="Times" charset="0"/>
            </a:endParaRPr>
          </a:p>
        </p:txBody>
      </p:sp>
      <p:sp>
        <p:nvSpPr>
          <p:cNvPr id="117767" name="Rectangle 8"/>
          <p:cNvSpPr>
            <a:spLocks noChangeArrowheads="1"/>
          </p:cNvSpPr>
          <p:nvPr/>
        </p:nvSpPr>
        <p:spPr bwMode="auto">
          <a:xfrm>
            <a:off x="0" y="749300"/>
            <a:ext cx="3048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 smtClean="0">
                <a:solidFill>
                  <a:srgbClr val="002060"/>
                </a:solidFill>
                <a:latin typeface="Helvetica" charset="0"/>
                <a:sym typeface="Helvetica" charset="0"/>
              </a:rPr>
              <a:t>1957</a:t>
            </a:r>
            <a:r>
              <a:rPr lang="en-US" altLang="ru-RU" b="1" dirty="0" smtClean="0">
                <a:solidFill>
                  <a:srgbClr val="002060"/>
                </a:solidFill>
                <a:latin typeface="Helvetica" charset="0"/>
                <a:sym typeface="Helvetica" charset="0"/>
              </a:rPr>
              <a:t>  </a:t>
            </a:r>
            <a:r>
              <a:rPr lang="ru-RU" altLang="ru-RU" b="1" dirty="0" smtClean="0">
                <a:solidFill>
                  <a:srgbClr val="002060"/>
                </a:solidFill>
                <a:latin typeface="Helvetica" charset="0"/>
                <a:sym typeface="Helvetica" charset="0"/>
              </a:rPr>
              <a:t> </a:t>
            </a:r>
            <a:endParaRPr lang="en-US" altLang="ru-RU" b="1" dirty="0" smtClean="0">
              <a:solidFill>
                <a:srgbClr val="002060"/>
              </a:solidFill>
              <a:latin typeface="Helvetica" charset="0"/>
              <a:sym typeface="Helvetica" charset="0"/>
            </a:endParaRPr>
          </a:p>
          <a:p>
            <a:pPr algn="ctr" eaLnBrk="1" hangingPunct="1">
              <a:defRPr/>
            </a:pPr>
            <a:r>
              <a:rPr lang="en-US" altLang="ru-RU" b="1" dirty="0" err="1" smtClean="0">
                <a:solidFill>
                  <a:srgbClr val="002060"/>
                </a:solidFill>
                <a:latin typeface="Helvetica" charset="0"/>
                <a:sym typeface="Helvetica" charset="0"/>
              </a:rPr>
              <a:t>Synchrophasotron</a:t>
            </a:r>
            <a:endParaRPr lang="ru-RU" altLang="ru-RU" b="1" dirty="0" smtClean="0">
              <a:solidFill>
                <a:srgbClr val="002060"/>
              </a:solidFill>
              <a:latin typeface="Helvetica" charset="0"/>
              <a:sym typeface="Helvetica" charset="0"/>
            </a:endParaRPr>
          </a:p>
        </p:txBody>
      </p:sp>
      <p:sp>
        <p:nvSpPr>
          <p:cNvPr id="117769" name="Rectangle 8"/>
          <p:cNvSpPr>
            <a:spLocks noChangeArrowheads="1"/>
          </p:cNvSpPr>
          <p:nvPr/>
        </p:nvSpPr>
        <p:spPr bwMode="auto">
          <a:xfrm>
            <a:off x="3124200" y="755650"/>
            <a:ext cx="2895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 smtClean="0">
                <a:solidFill>
                  <a:srgbClr val="002060"/>
                </a:solidFill>
                <a:latin typeface="Helvetica" charset="0"/>
                <a:sym typeface="Helvetica" charset="0"/>
              </a:rPr>
              <a:t>1993</a:t>
            </a:r>
            <a:r>
              <a:rPr lang="en-US" altLang="ru-RU" b="1" dirty="0" smtClean="0">
                <a:solidFill>
                  <a:srgbClr val="002060"/>
                </a:solidFill>
                <a:latin typeface="Helvetica" charset="0"/>
                <a:sym typeface="Helvetica" charset="0"/>
              </a:rPr>
              <a:t> </a:t>
            </a:r>
            <a:endParaRPr lang="ru-RU" altLang="ru-RU" b="1" dirty="0" smtClean="0">
              <a:solidFill>
                <a:srgbClr val="002060"/>
              </a:solidFill>
              <a:latin typeface="Helvetica" charset="0"/>
              <a:sym typeface="Helvetica" charset="0"/>
            </a:endParaRPr>
          </a:p>
          <a:p>
            <a:pPr algn="ctr" eaLnBrk="1" hangingPunct="1">
              <a:defRPr/>
            </a:pPr>
            <a:r>
              <a:rPr lang="en-US" altLang="ru-RU" b="1" dirty="0" smtClean="0">
                <a:solidFill>
                  <a:srgbClr val="002060"/>
                </a:solidFill>
                <a:latin typeface="Helvetica" charset="0"/>
                <a:sym typeface="Helvetica" charset="0"/>
              </a:rPr>
              <a:t>Nuclotron</a:t>
            </a:r>
            <a:r>
              <a:rPr lang="ru-RU" altLang="ru-RU" b="1" dirty="0" smtClean="0">
                <a:solidFill>
                  <a:srgbClr val="002060"/>
                </a:solidFill>
                <a:latin typeface="Helvetica" charset="0"/>
                <a:sym typeface="Helvetica" charset="0"/>
              </a:rPr>
              <a:t> </a:t>
            </a:r>
          </a:p>
        </p:txBody>
      </p:sp>
      <p:sp>
        <p:nvSpPr>
          <p:cNvPr id="13321" name="Rectangle 7"/>
          <p:cNvSpPr>
            <a:spLocks/>
          </p:cNvSpPr>
          <p:nvPr/>
        </p:nvSpPr>
        <p:spPr bwMode="auto">
          <a:xfrm>
            <a:off x="152400" y="1587500"/>
            <a:ext cx="2895600" cy="2146300"/>
          </a:xfrm>
          <a:prstGeom prst="rect">
            <a:avLst/>
          </a:prstGeom>
          <a:noFill/>
          <a:ln>
            <a:noFill/>
          </a:ln>
        </p:spPr>
        <p:txBody>
          <a:bodyPr lIns="0" tIns="0" rIns="40639" bIns="0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Times" charset="0"/>
              </a:rPr>
              <a:t> </a:t>
            </a:r>
            <a:endParaRPr lang="en-US" altLang="ru-RU" sz="1800" b="1" dirty="0" smtClean="0">
              <a:solidFill>
                <a:schemeClr val="bg1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  <a:sym typeface="Times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Times" charset="0"/>
              </a:rPr>
              <a:t> </a:t>
            </a:r>
            <a:r>
              <a:rPr lang="en-US" altLang="ru-RU" sz="1800" b="1" dirty="0" smtClean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Times" charset="0"/>
              </a:rPr>
              <a:t>                   </a:t>
            </a:r>
            <a:r>
              <a:rPr lang="en-US" alt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Times" charset="0"/>
              </a:rPr>
              <a:t>10 </a:t>
            </a:r>
            <a:r>
              <a:rPr lang="en-US" altLang="ru-RU" sz="1800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Times" charset="0"/>
              </a:rPr>
              <a:t>GeV proton</a:t>
            </a:r>
            <a:endParaRPr lang="ru-RU" altLang="ru-RU" sz="1800" b="1" dirty="0">
              <a:solidFill>
                <a:srgbClr val="002060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  <a:sym typeface="Times" charset="0"/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Times" charset="0"/>
              </a:rPr>
              <a:t> </a:t>
            </a:r>
            <a:r>
              <a:rPr lang="en-US" alt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Times" charset="0"/>
              </a:rPr>
              <a:t>synchrotron </a:t>
            </a:r>
            <a:r>
              <a:rPr lang="ru-RU" alt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Times" charset="0"/>
              </a:rPr>
              <a:t>–</a:t>
            </a:r>
            <a:endParaRPr lang="en-US" altLang="ru-RU" sz="1800" b="1" dirty="0" smtClean="0">
              <a:solidFill>
                <a:srgbClr val="002060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  <a:sym typeface="Times" charset="0"/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Times" charset="0"/>
              </a:rPr>
              <a:t>leader </a:t>
            </a:r>
            <a:r>
              <a:rPr lang="en-US" altLang="ru-RU" sz="1800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Times" charset="0"/>
              </a:rPr>
              <a:t>in energy</a:t>
            </a:r>
            <a:endParaRPr lang="ru-RU" altLang="ru-RU" sz="1800" b="1" dirty="0">
              <a:solidFill>
                <a:srgbClr val="002060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  <a:sym typeface="Times" charset="0"/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ru-RU" sz="1800" b="1" i="1" dirty="0" smtClean="0">
              <a:solidFill>
                <a:srgbClr val="002060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  <a:sym typeface="Times" charset="0"/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Times" charset="0"/>
              </a:rPr>
              <a:t>The </a:t>
            </a:r>
            <a:r>
              <a:rPr lang="en-US" altLang="ru-RU" sz="1800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Times" charset="0"/>
              </a:rPr>
              <a:t>beginning  </a:t>
            </a:r>
            <a:r>
              <a:rPr lang="ru-RU" altLang="ru-RU" sz="1800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Times" charset="0"/>
              </a:rPr>
              <a:t> </a:t>
            </a: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Times" charset="0"/>
              </a:rPr>
              <a:t>of high </a:t>
            </a: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Times" charset="0"/>
              </a:rPr>
              <a:t>energy physics</a:t>
            </a:r>
            <a:endParaRPr lang="ru-RU" altLang="ru-RU" sz="1800" b="1" dirty="0">
              <a:solidFill>
                <a:srgbClr val="002060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  <a:sym typeface="Times" charset="0"/>
            </a:endParaRPr>
          </a:p>
        </p:txBody>
      </p:sp>
      <p:pic>
        <p:nvPicPr>
          <p:cNvPr id="13322" name="Picture 3" descr="photo00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106613"/>
            <a:ext cx="11080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3"/>
          <p:cNvSpPr>
            <a:spLocks noChangeArrowheads="1"/>
          </p:cNvSpPr>
          <p:nvPr/>
        </p:nvSpPr>
        <p:spPr bwMode="auto">
          <a:xfrm>
            <a:off x="76200" y="3810000"/>
            <a:ext cx="2819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ru-RU" sz="1800" b="1" dirty="0" smtClean="0">
                <a:solidFill>
                  <a:srgbClr val="003366"/>
                </a:solidFill>
                <a:latin typeface="Tahoma" pitchFamily="34" charset="0"/>
              </a:rPr>
              <a:t>V.I. </a:t>
            </a:r>
            <a:r>
              <a:rPr lang="en-US" altLang="ru-RU" sz="1800" b="1" dirty="0" err="1" smtClean="0">
                <a:solidFill>
                  <a:srgbClr val="003366"/>
                </a:solidFill>
                <a:latin typeface="Tahoma" pitchFamily="34" charset="0"/>
              </a:rPr>
              <a:t>Veksler</a:t>
            </a:r>
            <a:r>
              <a:rPr lang="ru-RU" altLang="ru-RU" sz="1800" b="1" dirty="0" smtClean="0">
                <a:solidFill>
                  <a:srgbClr val="003366"/>
                </a:solidFill>
                <a:latin typeface="Tahoma" pitchFamily="34" charset="0"/>
              </a:rPr>
              <a:t> </a:t>
            </a:r>
            <a:r>
              <a:rPr lang="en-US" altLang="ru-RU" sz="1800" b="1" dirty="0" smtClean="0">
                <a:solidFill>
                  <a:srgbClr val="003366"/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31" name="Rectangle 3"/>
          <p:cNvSpPr>
            <a:spLocks noChangeArrowheads="1"/>
          </p:cNvSpPr>
          <p:nvPr/>
        </p:nvSpPr>
        <p:spPr bwMode="auto">
          <a:xfrm>
            <a:off x="3124200" y="3897868"/>
            <a:ext cx="2895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ru-RU" sz="1800" b="1" dirty="0" smtClean="0">
                <a:solidFill>
                  <a:srgbClr val="003366"/>
                </a:solidFill>
                <a:latin typeface="Tahoma" pitchFamily="34" charset="0"/>
              </a:rPr>
              <a:t>A.M. </a:t>
            </a:r>
            <a:r>
              <a:rPr lang="en-US" altLang="ru-RU" sz="1800" b="1" dirty="0" err="1" smtClean="0">
                <a:solidFill>
                  <a:srgbClr val="003366"/>
                </a:solidFill>
                <a:latin typeface="Tahoma" pitchFamily="34" charset="0"/>
              </a:rPr>
              <a:t>Baldin</a:t>
            </a:r>
            <a:r>
              <a:rPr lang="en-US" altLang="ru-RU" sz="1800" b="1" dirty="0" smtClean="0">
                <a:solidFill>
                  <a:srgbClr val="003366"/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6096000" y="3657600"/>
            <a:ext cx="2971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US" altLang="ru-RU" sz="1800" b="1" dirty="0" smtClean="0">
                <a:latin typeface="Tahoma" pitchFamily="34" charset="0"/>
              </a:rPr>
              <a:t>Investigation of nuclear matter at extreme densities</a:t>
            </a:r>
            <a:endParaRPr lang="ru-RU" altLang="ru-RU" sz="1800" b="1" dirty="0" smtClean="0">
              <a:latin typeface="Tahoma" pitchFamily="34" charset="0"/>
            </a:endParaRPr>
          </a:p>
        </p:txBody>
      </p:sp>
      <p:pic>
        <p:nvPicPr>
          <p:cNvPr id="13326" name="Picture 15" descr="NICA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162" y="1752600"/>
            <a:ext cx="1699638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8" name="Rectangle 7"/>
          <p:cNvSpPr>
            <a:spLocks/>
          </p:cNvSpPr>
          <p:nvPr/>
        </p:nvSpPr>
        <p:spPr bwMode="auto">
          <a:xfrm>
            <a:off x="6477000" y="1839913"/>
            <a:ext cx="2362200" cy="128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b="1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Times" charset="0"/>
              </a:rPr>
              <a:t>SC collider </a:t>
            </a:r>
            <a:r>
              <a:rPr lang="en-US" altLang="ru-RU" sz="18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Times" charset="0"/>
              </a:rPr>
              <a:t>of </a:t>
            </a:r>
            <a:endParaRPr lang="en-US" altLang="ru-RU" sz="1800" b="1" dirty="0" smtClean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  <a:sym typeface="Times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b="1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Times" charset="0"/>
              </a:rPr>
              <a:t>heavy </a:t>
            </a:r>
            <a:r>
              <a:rPr lang="en-US" altLang="ru-RU" sz="18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Times" charset="0"/>
              </a:rPr>
              <a:t>ions</a:t>
            </a:r>
            <a:endParaRPr lang="ru-RU" altLang="ru-RU" sz="1800" b="1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  <a:sym typeface="Times" charset="0"/>
            </a:endParaRPr>
          </a:p>
        </p:txBody>
      </p:sp>
      <p:pic>
        <p:nvPicPr>
          <p:cNvPr id="13332" name="Picture 1029"/>
          <p:cNvPicPr>
            <a:picLocks noChangeAspect="1" noChangeArrowheads="1"/>
          </p:cNvPicPr>
          <p:nvPr/>
        </p:nvPicPr>
        <p:blipFill>
          <a:blip r:embed="rId8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057400"/>
            <a:ext cx="1246187" cy="17859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76200"/>
            <a:ext cx="762000" cy="762000"/>
          </a:xfrm>
          <a:prstGeom prst="rect">
            <a:avLst/>
          </a:prstGeom>
        </p:spPr>
      </p:pic>
      <p:sp>
        <p:nvSpPr>
          <p:cNvPr id="117776" name="Rectangle 8"/>
          <p:cNvSpPr>
            <a:spLocks noChangeArrowheads="1"/>
          </p:cNvSpPr>
          <p:nvPr/>
        </p:nvSpPr>
        <p:spPr bwMode="auto">
          <a:xfrm>
            <a:off x="6143625" y="763588"/>
            <a:ext cx="28479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ru-RU" b="1" dirty="0" smtClean="0">
                <a:latin typeface="Helvetica" charset="0"/>
                <a:sym typeface="Helvetica" charset="0"/>
              </a:rPr>
              <a:t>20</a:t>
            </a:r>
            <a:r>
              <a:rPr lang="ru-RU" altLang="ru-RU" b="1" dirty="0" smtClean="0">
                <a:latin typeface="Helvetica" charset="0"/>
                <a:sym typeface="Helvetica" charset="0"/>
              </a:rPr>
              <a:t>1</a:t>
            </a:r>
            <a:r>
              <a:rPr lang="en-US" altLang="ru-RU" b="1" dirty="0" smtClean="0">
                <a:latin typeface="Helvetica" charset="0"/>
                <a:sym typeface="Helvetica" charset="0"/>
              </a:rPr>
              <a:t>9 </a:t>
            </a:r>
            <a:endParaRPr lang="ru-RU" altLang="ru-RU" b="1" dirty="0" smtClean="0">
              <a:latin typeface="Helvetica" charset="0"/>
              <a:sym typeface="Helvetica" charset="0"/>
            </a:endParaRPr>
          </a:p>
          <a:p>
            <a:pPr algn="ctr" eaLnBrk="1" hangingPunct="1">
              <a:defRPr/>
            </a:pPr>
            <a:r>
              <a:rPr lang="en-US" altLang="ru-RU" b="1" dirty="0" smtClean="0">
                <a:latin typeface="Helvetica" charset="0"/>
                <a:sym typeface="Helvetica" charset="0"/>
              </a:rPr>
              <a:t> NICA</a:t>
            </a:r>
            <a:endParaRPr lang="ru-RU" altLang="ru-RU" b="1" dirty="0" smtClean="0">
              <a:latin typeface="Helvetica" charset="0"/>
              <a:sym typeface="Helvetica" charset="0"/>
            </a:endParaRPr>
          </a:p>
        </p:txBody>
      </p:sp>
      <p:sp>
        <p:nvSpPr>
          <p:cNvPr id="32" name="Прямоугольник 5"/>
          <p:cNvSpPr>
            <a:spLocks noChangeArrowheads="1"/>
          </p:cNvSpPr>
          <p:nvPr/>
        </p:nvSpPr>
        <p:spPr bwMode="auto">
          <a:xfrm>
            <a:off x="0" y="162580"/>
            <a:ext cx="853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800" b="1" dirty="0" smtClean="0">
                <a:solidFill>
                  <a:srgbClr val="FFFFFF"/>
                </a:solidFill>
                <a:latin typeface="Arial Black"/>
                <a:cs typeface="Arial Black"/>
              </a:rPr>
              <a:t>NICA – the </a:t>
            </a:r>
            <a:r>
              <a:rPr lang="en-US" sz="2800" b="1" dirty="0">
                <a:solidFill>
                  <a:srgbClr val="FFFFFF"/>
                </a:solidFill>
                <a:latin typeface="Arial Black"/>
                <a:cs typeface="Arial Black"/>
              </a:rPr>
              <a:t>flagship </a:t>
            </a:r>
            <a:r>
              <a:rPr lang="en-US" sz="2800" b="1" dirty="0" smtClean="0">
                <a:solidFill>
                  <a:srgbClr val="FFFFFF"/>
                </a:solidFill>
                <a:latin typeface="Arial Black"/>
                <a:cs typeface="Arial Black"/>
              </a:rPr>
              <a:t>JINR project </a:t>
            </a:r>
            <a:r>
              <a:rPr lang="en-US" sz="2800" b="1" dirty="0">
                <a:solidFill>
                  <a:srgbClr val="FFFFFF"/>
                </a:solidFill>
                <a:latin typeface="Arial Black"/>
                <a:cs typeface="Arial Black"/>
              </a:rPr>
              <a:t>in </a:t>
            </a:r>
            <a:r>
              <a:rPr lang="en-US" sz="2800" b="1" dirty="0" smtClean="0">
                <a:solidFill>
                  <a:srgbClr val="FFFFFF"/>
                </a:solidFill>
                <a:latin typeface="Arial Black"/>
                <a:cs typeface="Arial Black"/>
              </a:rPr>
              <a:t>HEP</a:t>
            </a:r>
            <a:endParaRPr lang="en-US" sz="2800" b="1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400816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Box 17"/>
          <p:cNvSpPr txBox="1">
            <a:spLocks noChangeArrowheads="1"/>
          </p:cNvSpPr>
          <p:nvPr/>
        </p:nvSpPr>
        <p:spPr bwMode="auto">
          <a:xfrm>
            <a:off x="2848635" y="0"/>
            <a:ext cx="34371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2800" b="1" dirty="0" smtClean="0">
                <a:latin typeface="Arial Black" panose="020B0A04020102020204" pitchFamily="34" charset="0"/>
                <a:cs typeface="Arial" pitchFamily="34" charset="0"/>
              </a:rPr>
              <a:t>TIME OF FLIGHT</a:t>
            </a:r>
          </a:p>
        </p:txBody>
      </p:sp>
      <p:sp>
        <p:nvSpPr>
          <p:cNvPr id="21508" name="TextBox 18"/>
          <p:cNvSpPr txBox="1">
            <a:spLocks noChangeArrowheads="1"/>
          </p:cNvSpPr>
          <p:nvPr/>
        </p:nvSpPr>
        <p:spPr bwMode="auto">
          <a:xfrm>
            <a:off x="1219200" y="420469"/>
            <a:ext cx="69671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800" i="1" dirty="0" smtClean="0">
                <a:solidFill>
                  <a:srgbClr val="002060"/>
                </a:solidFill>
                <a:cs typeface="Arial" pitchFamily="34" charset="0"/>
              </a:rPr>
              <a:t>- the detector assembly (mass production) will start in Feb. 2017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800" i="1" dirty="0" smtClean="0">
                <a:solidFill>
                  <a:srgbClr val="002060"/>
                </a:solidFill>
                <a:cs typeface="Arial" pitchFamily="34" charset="0"/>
              </a:rPr>
              <a:t>- will be fully completed in December 2018</a:t>
            </a:r>
            <a:endParaRPr lang="ru-RU" altLang="ru-RU" sz="1800" i="1" dirty="0" smtClean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21509" name="Picture 3" descr="D:\babkin\NIKA-MPD\ToF_RPC\documents_14\Report_2014\imag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076700"/>
            <a:ext cx="4267200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5" name="TextBox 2"/>
          <p:cNvSpPr txBox="1">
            <a:spLocks noChangeArrowheads="1"/>
          </p:cNvSpPr>
          <p:nvPr/>
        </p:nvSpPr>
        <p:spPr bwMode="auto">
          <a:xfrm>
            <a:off x="6678260" y="4081046"/>
            <a:ext cx="2465740" cy="338554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600" i="1" dirty="0" smtClean="0">
                <a:solidFill>
                  <a:srgbClr val="002060"/>
                </a:solidFill>
              </a:rPr>
              <a:t>detector assembly bench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85498"/>
            <a:ext cx="762000" cy="762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32107" y="1066800"/>
            <a:ext cx="37398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2060"/>
                </a:solidFill>
                <a:latin typeface="Arial"/>
                <a:cs typeface="Arial"/>
              </a:rPr>
              <a:t>Active area of TOF barrel 	~56 m</a:t>
            </a:r>
            <a:r>
              <a:rPr lang="en-US" sz="1600" baseline="30000" dirty="0">
                <a:solidFill>
                  <a:srgbClr val="002060"/>
                </a:solidFill>
                <a:latin typeface="Arial"/>
                <a:cs typeface="Arial"/>
              </a:rPr>
              <a:t>2</a:t>
            </a:r>
            <a:endParaRPr lang="ru-RU" sz="1600" dirty="0">
              <a:solidFill>
                <a:srgbClr val="00206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1600" dirty="0">
                <a:solidFill>
                  <a:srgbClr val="002060"/>
                </a:solidFill>
                <a:latin typeface="Arial"/>
                <a:cs typeface="Arial"/>
              </a:rPr>
              <a:t>Number of channels  </a:t>
            </a:r>
            <a:r>
              <a:rPr lang="en-US" sz="1600" dirty="0" smtClean="0">
                <a:solidFill>
                  <a:srgbClr val="002060"/>
                </a:solidFill>
                <a:latin typeface="Arial"/>
                <a:cs typeface="Arial"/>
              </a:rPr>
              <a:t>    13 </a:t>
            </a:r>
            <a:r>
              <a:rPr lang="en-US" sz="1600" dirty="0">
                <a:solidFill>
                  <a:srgbClr val="002060"/>
                </a:solidFill>
                <a:latin typeface="Arial"/>
                <a:cs typeface="Arial"/>
              </a:rPr>
              <a:t>824</a:t>
            </a:r>
            <a:endParaRPr lang="ru-RU" sz="16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27" name="Рисунок 5" descr="D:\babkin\NIKA-MPD\ToF_RPC\beamtest2015-02\MPD_test\MRPC280_tr_eff_beam_02_15.png"/>
          <p:cNvPicPr/>
          <p:nvPr/>
        </p:nvPicPr>
        <p:blipFill>
          <a:blip r:embed="rId5" cstate="print"/>
          <a:srcRect l="4362" t="6876" b="1911"/>
          <a:stretch>
            <a:fillRect/>
          </a:stretch>
        </p:blipFill>
        <p:spPr bwMode="auto">
          <a:xfrm>
            <a:off x="4567214" y="1063625"/>
            <a:ext cx="4576786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 rotWithShape="1">
          <a:blip r:embed="rId6" cstate="print"/>
          <a:srcRect t="1" b="26012"/>
          <a:stretch/>
        </p:blipFill>
        <p:spPr bwMode="auto">
          <a:xfrm>
            <a:off x="679490" y="4114800"/>
            <a:ext cx="4121110" cy="204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3" descr="D:\babkin\conference\2015-10_Nuclotron_meeting\ts_schem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7023" y="1661897"/>
            <a:ext cx="3928777" cy="231945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14519" y="6158681"/>
            <a:ext cx="1962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scale prototype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86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60" y="4114800"/>
            <a:ext cx="3741363" cy="2597401"/>
          </a:xfrm>
          <a:prstGeom prst="rect">
            <a:avLst/>
          </a:prstGeom>
        </p:spPr>
      </p:pic>
      <p:sp>
        <p:nvSpPr>
          <p:cNvPr id="108546" name="TextBox 7"/>
          <p:cNvSpPr txBox="1">
            <a:spLocks noChangeArrowheads="1"/>
          </p:cNvSpPr>
          <p:nvPr/>
        </p:nvSpPr>
        <p:spPr bwMode="auto">
          <a:xfrm>
            <a:off x="392113" y="727075"/>
            <a:ext cx="32520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FFFFFF"/>
                </a:solidFill>
                <a:latin typeface="Arial Black"/>
                <a:cs typeface="Arial Black"/>
              </a:rPr>
              <a:t>ECAL</a:t>
            </a:r>
            <a:r>
              <a:rPr lang="en-US" sz="2000" dirty="0">
                <a:solidFill>
                  <a:srgbClr val="FFFFFF"/>
                </a:solidFill>
                <a:latin typeface="Arial Black"/>
                <a:cs typeface="Arial Black"/>
              </a:rPr>
              <a:t> – </a:t>
            </a:r>
            <a:r>
              <a:rPr lang="en-US" sz="2000" i="1" dirty="0" err="1">
                <a:solidFill>
                  <a:srgbClr val="FFFFFF"/>
                </a:solidFill>
                <a:latin typeface="Arial Black"/>
                <a:cs typeface="Arial Black"/>
              </a:rPr>
              <a:t>shashlyk</a:t>
            </a:r>
            <a:r>
              <a:rPr lang="en-US" sz="2000" i="1" dirty="0">
                <a:solidFill>
                  <a:srgbClr val="FFFFFF"/>
                </a:solidFill>
                <a:latin typeface="Arial Black"/>
                <a:cs typeface="Arial Black"/>
              </a:rPr>
              <a:t> type</a:t>
            </a:r>
            <a:endParaRPr lang="ru-RU" sz="2000" i="1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108550" name="Text Box 9"/>
          <p:cNvSpPr txBox="1">
            <a:spLocks noChangeArrowheads="1"/>
          </p:cNvSpPr>
          <p:nvPr/>
        </p:nvSpPr>
        <p:spPr bwMode="auto">
          <a:xfrm>
            <a:off x="139700" y="1177925"/>
            <a:ext cx="42545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endParaRPr lang="en-US" sz="1800" i="1">
              <a:solidFill>
                <a:srgbClr val="000090"/>
              </a:solidFill>
            </a:endParaRPr>
          </a:p>
        </p:txBody>
      </p:sp>
      <p:sp>
        <p:nvSpPr>
          <p:cNvPr id="108551" name="TextBox 24"/>
          <p:cNvSpPr txBox="1">
            <a:spLocks noChangeArrowheads="1"/>
          </p:cNvSpPr>
          <p:nvPr/>
        </p:nvSpPr>
        <p:spPr bwMode="auto">
          <a:xfrm>
            <a:off x="3429000" y="0"/>
            <a:ext cx="1082348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 err="1" smtClean="0">
                <a:solidFill>
                  <a:srgbClr val="FFFFFF"/>
                </a:solidFill>
                <a:latin typeface="Arial Black"/>
                <a:cs typeface="Arial Black"/>
              </a:rPr>
              <a:t>ECal</a:t>
            </a:r>
            <a:endParaRPr lang="en-US" sz="2800" b="1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108554" name="TextBox 1"/>
          <p:cNvSpPr txBox="1">
            <a:spLocks noChangeArrowheads="1"/>
          </p:cNvSpPr>
          <p:nvPr/>
        </p:nvSpPr>
        <p:spPr bwMode="auto">
          <a:xfrm>
            <a:off x="4635500" y="5575300"/>
            <a:ext cx="4368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>
                <a:solidFill>
                  <a:srgbClr val="000090"/>
                </a:solidFill>
              </a:rPr>
              <a:t>.</a:t>
            </a:r>
          </a:p>
        </p:txBody>
      </p:sp>
      <p:sp>
        <p:nvSpPr>
          <p:cNvPr id="81933" name="Rectangle 19"/>
          <p:cNvSpPr>
            <a:spLocks noChangeArrowheads="1"/>
          </p:cNvSpPr>
          <p:nvPr/>
        </p:nvSpPr>
        <p:spPr bwMode="auto">
          <a:xfrm>
            <a:off x="3386667" y="1497541"/>
            <a:ext cx="5621866" cy="707886"/>
          </a:xfrm>
          <a:prstGeom prst="rect">
            <a:avLst/>
          </a:prstGeom>
          <a:solidFill>
            <a:srgbClr val="FEFFD8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000" i="1" dirty="0">
                <a:solidFill>
                  <a:srgbClr val="000090"/>
                </a:solidFill>
                <a:sym typeface="SymbolPS" charset="0"/>
              </a:rPr>
              <a:t>L ~35</a:t>
            </a:r>
            <a:r>
              <a:rPr lang="en-US" sz="2000" i="1" dirty="0">
                <a:solidFill>
                  <a:srgbClr val="000090"/>
                </a:solidFill>
              </a:rPr>
              <a:t> cm (~ 14 X</a:t>
            </a:r>
            <a:r>
              <a:rPr lang="en-US" sz="2000" i="1" baseline="-25000" dirty="0">
                <a:solidFill>
                  <a:srgbClr val="000090"/>
                </a:solidFill>
              </a:rPr>
              <a:t>0</a:t>
            </a:r>
            <a:r>
              <a:rPr lang="en-US" sz="2000" i="1" dirty="0">
                <a:solidFill>
                  <a:srgbClr val="000090"/>
                </a:solidFill>
              </a:rPr>
              <a:t>), </a:t>
            </a:r>
            <a:r>
              <a:rPr lang="en-US" sz="2000" i="1" dirty="0" err="1">
                <a:solidFill>
                  <a:srgbClr val="000090"/>
                </a:solidFill>
              </a:rPr>
              <a:t>Pb+Scint</a:t>
            </a:r>
            <a:r>
              <a:rPr lang="en-US" sz="2000" i="1" dirty="0">
                <a:solidFill>
                  <a:srgbClr val="000090"/>
                </a:solidFill>
              </a:rPr>
              <a:t>. (</a:t>
            </a:r>
            <a:r>
              <a:rPr lang="en-US" sz="2000" i="1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sym typeface="SymbolPS" charset="0"/>
              </a:rPr>
              <a:t>4x4 cm</a:t>
            </a:r>
            <a:r>
              <a:rPr lang="en-US" sz="2000" i="1" baseline="30000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sym typeface="SymbolPS" charset="0"/>
              </a:rPr>
              <a:t>2</a:t>
            </a:r>
            <a:r>
              <a:rPr lang="en-US" sz="2000" i="1" dirty="0">
                <a:solidFill>
                  <a:srgbClr val="000090"/>
                </a:solidFill>
              </a:rPr>
              <a:t>) </a:t>
            </a:r>
            <a:endParaRPr lang="en-US" sz="2000" i="1" dirty="0" smtClean="0">
              <a:solidFill>
                <a:srgbClr val="000090"/>
              </a:solidFill>
            </a:endParaRPr>
          </a:p>
          <a:p>
            <a:pPr eaLnBrk="0" hangingPunct="0">
              <a:defRPr/>
            </a:pPr>
            <a:r>
              <a:rPr lang="en-US" sz="2000" i="1" dirty="0" smtClean="0">
                <a:solidFill>
                  <a:srgbClr val="000090"/>
                </a:solidFill>
              </a:rPr>
              <a:t>read</a:t>
            </a:r>
            <a:r>
              <a:rPr lang="en-US" sz="2000" i="1" dirty="0">
                <a:solidFill>
                  <a:srgbClr val="000090"/>
                </a:solidFill>
              </a:rPr>
              <a:t>-out:   WLS fibers + </a:t>
            </a:r>
            <a:r>
              <a:rPr lang="en-US" sz="2000" i="1" dirty="0" smtClean="0">
                <a:solidFill>
                  <a:srgbClr val="000090"/>
                </a:solidFill>
              </a:rPr>
              <a:t>MAPD</a:t>
            </a:r>
            <a:endParaRPr lang="en-US" sz="2000" i="1" dirty="0">
              <a:solidFill>
                <a:srgbClr val="000090"/>
              </a:solidFill>
            </a:endParaRPr>
          </a:p>
        </p:txBody>
      </p:sp>
      <p:sp>
        <p:nvSpPr>
          <p:cNvPr id="108558" name="TextBox 2"/>
          <p:cNvSpPr txBox="1">
            <a:spLocks noChangeArrowheads="1"/>
          </p:cNvSpPr>
          <p:nvPr/>
        </p:nvSpPr>
        <p:spPr bwMode="auto">
          <a:xfrm>
            <a:off x="3390899" y="2518834"/>
            <a:ext cx="5482167" cy="707886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 dirty="0">
                <a:solidFill>
                  <a:srgbClr val="000090"/>
                </a:solidFill>
              </a:rPr>
              <a:t>t</a:t>
            </a:r>
            <a:r>
              <a:rPr lang="en-US" sz="2000" i="1" dirty="0" smtClean="0">
                <a:solidFill>
                  <a:srgbClr val="000090"/>
                </a:solidFill>
              </a:rPr>
              <a:t>he design </a:t>
            </a:r>
            <a:r>
              <a:rPr lang="en-US" sz="2000" i="1" dirty="0">
                <a:solidFill>
                  <a:srgbClr val="000090"/>
                </a:solidFill>
              </a:rPr>
              <a:t>of integration with </a:t>
            </a:r>
            <a:r>
              <a:rPr lang="en-US" sz="2000" i="1" dirty="0" smtClean="0">
                <a:solidFill>
                  <a:srgbClr val="000090"/>
                </a:solidFill>
              </a:rPr>
              <a:t>the MPD</a:t>
            </a:r>
          </a:p>
          <a:p>
            <a:pPr algn="r" eaLnBrk="1" hangingPunct="1"/>
            <a:r>
              <a:rPr lang="en-US" sz="2000" i="1" dirty="0" smtClean="0">
                <a:solidFill>
                  <a:srgbClr val="000090"/>
                </a:solidFill>
              </a:rPr>
              <a:t> - is completed </a:t>
            </a:r>
            <a:endParaRPr lang="en-US" sz="2000" i="1" dirty="0">
              <a:solidFill>
                <a:srgbClr val="000090"/>
              </a:solidFill>
            </a:endParaRPr>
          </a:p>
        </p:txBody>
      </p:sp>
      <p:pic>
        <p:nvPicPr>
          <p:cNvPr id="108563" name="Рисунок 1" descr="D:\MPD2\3D ECAL0\Сборк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7" t="3680" r="7320" b="6654"/>
          <a:stretch>
            <a:fillRect/>
          </a:stretch>
        </p:blipFill>
        <p:spPr bwMode="auto">
          <a:xfrm>
            <a:off x="321734" y="1210735"/>
            <a:ext cx="2743199" cy="239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64" name="Rectangle 1"/>
          <p:cNvSpPr>
            <a:spLocks noChangeArrowheads="1"/>
          </p:cNvSpPr>
          <p:nvPr/>
        </p:nvSpPr>
        <p:spPr bwMode="auto">
          <a:xfrm>
            <a:off x="4495800" y="685800"/>
            <a:ext cx="36639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FFFFFF"/>
                </a:solidFill>
                <a:latin typeface="Arial Black"/>
                <a:cs typeface="Arial Black"/>
              </a:rPr>
              <a:t>TDR</a:t>
            </a:r>
            <a:r>
              <a:rPr lang="ru-RU" sz="2400" i="1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lang="en-US" sz="2400" i="1" dirty="0">
                <a:solidFill>
                  <a:srgbClr val="FFFFFF"/>
                </a:solidFill>
                <a:latin typeface="Arial Black"/>
                <a:cs typeface="Arial Black"/>
              </a:rPr>
              <a:t>- in preparation </a:t>
            </a:r>
            <a:endParaRPr lang="ru-RU" sz="2400" i="1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72637" y="3505460"/>
            <a:ext cx="5451230" cy="2554545"/>
          </a:xfrm>
          <a:prstGeom prst="rect">
            <a:avLst/>
          </a:prstGeom>
          <a:solidFill>
            <a:srgbClr val="FEFFD8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Agreement between </a:t>
            </a:r>
            <a:r>
              <a:rPr lang="en-US" sz="2000" b="1" dirty="0" smtClean="0">
                <a:solidFill>
                  <a:srgbClr val="000090"/>
                </a:solidFill>
              </a:rPr>
              <a:t>JINR</a:t>
            </a:r>
            <a:r>
              <a:rPr lang="en-US" sz="2000" dirty="0" smtClean="0">
                <a:solidFill>
                  <a:srgbClr val="000090"/>
                </a:solidFill>
              </a:rPr>
              <a:t> and </a:t>
            </a:r>
            <a:r>
              <a:rPr lang="en-US" sz="2000" b="1" dirty="0" smtClean="0">
                <a:solidFill>
                  <a:srgbClr val="000090"/>
                </a:solidFill>
              </a:rPr>
              <a:t>Tsinghua University</a:t>
            </a:r>
            <a:r>
              <a:rPr lang="en-US" sz="2000" dirty="0" smtClean="0">
                <a:solidFill>
                  <a:srgbClr val="000090"/>
                </a:solidFill>
              </a:rPr>
              <a:t> has been signed on: </a:t>
            </a: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rgbClr val="000090"/>
                </a:solidFill>
              </a:rPr>
              <a:t>-</a:t>
            </a:r>
            <a:r>
              <a:rPr lang="en-US" sz="2000" i="1" dirty="0" smtClean="0">
                <a:solidFill>
                  <a:srgbClr val="000090"/>
                </a:solidFill>
              </a:rPr>
              <a:t>participation of Tsinghua physics group in the MPD  experiment;</a:t>
            </a:r>
          </a:p>
          <a:p>
            <a:pPr>
              <a:lnSpc>
                <a:spcPct val="120000"/>
              </a:lnSpc>
            </a:pPr>
            <a:r>
              <a:rPr lang="en-US" sz="2000" i="1" dirty="0" smtClean="0">
                <a:solidFill>
                  <a:srgbClr val="000090"/>
                </a:solidFill>
              </a:rPr>
              <a:t>- preparation of workshop for mass production of </a:t>
            </a:r>
            <a:r>
              <a:rPr lang="en-US" sz="2000" i="1" dirty="0" err="1" smtClean="0">
                <a:solidFill>
                  <a:srgbClr val="000090"/>
                </a:solidFill>
              </a:rPr>
              <a:t>Ecal</a:t>
            </a:r>
            <a:r>
              <a:rPr lang="en-US" sz="2000" i="1" dirty="0" smtClean="0">
                <a:solidFill>
                  <a:srgbClr val="000090"/>
                </a:solidFill>
              </a:rPr>
              <a:t> modules in China; </a:t>
            </a:r>
          </a:p>
          <a:p>
            <a:pPr>
              <a:lnSpc>
                <a:spcPct val="120000"/>
              </a:lnSpc>
            </a:pPr>
            <a:r>
              <a:rPr lang="en-US" sz="2000" i="1" dirty="0" smtClean="0">
                <a:solidFill>
                  <a:srgbClr val="000090"/>
                </a:solidFill>
              </a:rPr>
              <a:t>- Production of first 10 test  modules</a:t>
            </a:r>
            <a:endParaRPr lang="ru-RU" sz="2000" i="1" dirty="0">
              <a:solidFill>
                <a:srgbClr val="00009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85498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2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TextBox 1"/>
          <p:cNvSpPr txBox="1">
            <a:spLocks noChangeArrowheads="1"/>
          </p:cNvSpPr>
          <p:nvPr/>
        </p:nvSpPr>
        <p:spPr bwMode="auto">
          <a:xfrm>
            <a:off x="5359529" y="5029200"/>
            <a:ext cx="3762374" cy="147732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800" b="1" dirty="0" smtClean="0">
                <a:solidFill>
                  <a:srgbClr val="002060"/>
                </a:solidFill>
              </a:rPr>
              <a:t>CERN &amp; JINR signed MoU </a:t>
            </a:r>
            <a:r>
              <a:rPr lang="en-US" altLang="ru-RU" sz="1800" dirty="0" smtClean="0">
                <a:solidFill>
                  <a:srgbClr val="002060"/>
                </a:solidFill>
              </a:rPr>
              <a:t>for Collaboration in manufacturing of the carbon fiber spaceframes for the (</a:t>
            </a:r>
            <a:r>
              <a:rPr lang="en-US" altLang="ru-RU" sz="1800" dirty="0" err="1" smtClean="0">
                <a:solidFill>
                  <a:srgbClr val="002060"/>
                </a:solidFill>
              </a:rPr>
              <a:t>SiTS</a:t>
            </a:r>
            <a:r>
              <a:rPr lang="en-US" altLang="ru-RU" sz="1800" dirty="0" smtClean="0">
                <a:solidFill>
                  <a:srgbClr val="002060"/>
                </a:solidFill>
              </a:rPr>
              <a:t>) for BM@N &amp; MPD at NICA  &amp; CBM at FAIR</a:t>
            </a:r>
            <a:endParaRPr lang="ru-RU" altLang="ru-RU" sz="1800" dirty="0" smtClean="0">
              <a:solidFill>
                <a:srgbClr val="002060"/>
              </a:solidFill>
            </a:endParaRPr>
          </a:p>
        </p:txBody>
      </p:sp>
      <p:sp>
        <p:nvSpPr>
          <p:cNvPr id="20487" name="Rectangle 11"/>
          <p:cNvSpPr>
            <a:spLocks noChangeArrowheads="1"/>
          </p:cNvSpPr>
          <p:nvPr/>
        </p:nvSpPr>
        <p:spPr bwMode="auto">
          <a:xfrm>
            <a:off x="1295400" y="-152400"/>
            <a:ext cx="6857999" cy="1050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93600" bIns="936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2800" b="1" dirty="0" smtClean="0">
                <a:latin typeface="Arial Black" panose="020B0A04020102020204" pitchFamily="34" charset="0"/>
              </a:rPr>
              <a:t>Workshop for </a:t>
            </a:r>
            <a:r>
              <a:rPr lang="en-US" altLang="ru-RU" sz="2800" b="1" dirty="0" err="1" smtClean="0">
                <a:latin typeface="Arial Black" panose="020B0A04020102020204" pitchFamily="34" charset="0"/>
              </a:rPr>
              <a:t>microstrip</a:t>
            </a:r>
            <a:r>
              <a:rPr lang="en-US" altLang="ru-RU" sz="2800" b="1" dirty="0" smtClean="0">
                <a:latin typeface="Arial Black" panose="020B0A04020102020204" pitchFamily="34" charset="0"/>
              </a:rPr>
              <a:t> detector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2800" b="1" dirty="0" smtClean="0">
                <a:latin typeface="Arial Black" panose="020B0A04020102020204" pitchFamily="34" charset="0"/>
              </a:rPr>
              <a:t>assembly &amp; tests</a:t>
            </a:r>
          </a:p>
        </p:txBody>
      </p:sp>
      <p:sp>
        <p:nvSpPr>
          <p:cNvPr id="20488" name="TextBox 1"/>
          <p:cNvSpPr txBox="1">
            <a:spLocks noChangeArrowheads="1"/>
          </p:cNvSpPr>
          <p:nvPr/>
        </p:nvSpPr>
        <p:spPr bwMode="auto">
          <a:xfrm>
            <a:off x="712787" y="2768025"/>
            <a:ext cx="3249613" cy="58477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600" dirty="0" smtClean="0">
                <a:solidFill>
                  <a:srgbClr val="002060"/>
                </a:solidFill>
              </a:rPr>
              <a:t>clean room for Silicon Vertex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600" dirty="0" smtClean="0">
                <a:solidFill>
                  <a:srgbClr val="002060"/>
                </a:solidFill>
              </a:rPr>
              <a:t>Detector assembly is ready;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85498"/>
            <a:ext cx="762000" cy="762000"/>
          </a:xfrm>
          <a:prstGeom prst="rect">
            <a:avLst/>
          </a:prstGeom>
        </p:spPr>
      </p:pic>
      <p:pic>
        <p:nvPicPr>
          <p:cNvPr id="20" name="Picture 3" descr="IMG_715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825500"/>
            <a:ext cx="4965700" cy="330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85800" y="990600"/>
            <a:ext cx="3429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project is supported by the 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CREMLIN</a:t>
            </a:r>
            <a:r>
              <a:rPr lang="en-US" sz="2000" b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grant</a:t>
            </a:r>
            <a:endParaRPr lang="ru-RU" sz="2000" dirty="0">
              <a:solidFill>
                <a:srgbClr val="000090"/>
              </a:solidFill>
              <a:latin typeface="Arial"/>
              <a:cs typeface="Arial"/>
            </a:endParaRPr>
          </a:p>
          <a:p>
            <a:pPr algn="r">
              <a:defRPr/>
            </a:pP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(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in the framework of HORIZON-2020</a:t>
            </a: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)   </a:t>
            </a:r>
          </a:p>
        </p:txBody>
      </p:sp>
      <p:pic>
        <p:nvPicPr>
          <p:cNvPr id="22" name="Picture 8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581400"/>
            <a:ext cx="2133600" cy="14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IMG_0105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6477"/>
            <a:ext cx="5181600" cy="320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61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Рисунок 6" descr="SL7480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36613"/>
            <a:ext cx="21018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Rectangle 15"/>
          <p:cNvSpPr>
            <a:spLocks noChangeArrowheads="1"/>
          </p:cNvSpPr>
          <p:nvPr/>
        </p:nvSpPr>
        <p:spPr bwMode="auto">
          <a:xfrm>
            <a:off x="34925" y="3245178"/>
            <a:ext cx="26654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ТРС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prototype assembling </a:t>
            </a:r>
          </a:p>
          <a:p>
            <a:pPr eaLnBrk="0" hangingPunct="0">
              <a:defRPr/>
            </a:pP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of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RoC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electronics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</p:txBody>
      </p:sp>
      <p:pic>
        <p:nvPicPr>
          <p:cNvPr id="17416" name="Рисунок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823653"/>
            <a:ext cx="3286125" cy="247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Rectangle 3"/>
          <p:cNvSpPr>
            <a:spLocks noChangeArrowheads="1"/>
          </p:cNvSpPr>
          <p:nvPr/>
        </p:nvSpPr>
        <p:spPr bwMode="auto">
          <a:xfrm>
            <a:off x="5499100" y="6273800"/>
            <a:ext cx="35020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ZDC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at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CERN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95" name="Rectangle 4"/>
          <p:cNvSpPr>
            <a:spLocks noChangeArrowheads="1"/>
          </p:cNvSpPr>
          <p:nvPr/>
        </p:nvSpPr>
        <p:spPr bwMode="auto">
          <a:xfrm>
            <a:off x="6477000" y="3426023"/>
            <a:ext cx="18145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ECAL module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20" name="Picture 19" descr="stand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835400"/>
            <a:ext cx="3600450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7" name="Text Box 6"/>
          <p:cNvSpPr txBox="1">
            <a:spLocks noChangeArrowheads="1"/>
          </p:cNvSpPr>
          <p:nvPr/>
        </p:nvSpPr>
        <p:spPr bwMode="auto">
          <a:xfrm>
            <a:off x="2214563" y="6215063"/>
            <a:ext cx="38084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on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mRPC</a:t>
            </a:r>
            <a:endParaRPr lang="ru-RU" sz="14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22" name="Picture 4" descr="straw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789363"/>
            <a:ext cx="1731962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9" name="TextBox 1"/>
          <p:cNvSpPr txBox="1">
            <a:spLocks noChangeArrowheads="1"/>
          </p:cNvSpPr>
          <p:nvPr/>
        </p:nvSpPr>
        <p:spPr bwMode="auto">
          <a:xfrm>
            <a:off x="0" y="6324600"/>
            <a:ext cx="195598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Straw wheel prototype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4400" y="224135"/>
            <a:ext cx="7165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Engineers &amp; Ph.D. students are welcome!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pic>
        <p:nvPicPr>
          <p:cNvPr id="18" name="Изображение 4" descr="IMG_5039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646" y="871232"/>
            <a:ext cx="3503154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21"/>
          <p:cNvSpPr>
            <a:spLocks noChangeArrowheads="1"/>
          </p:cNvSpPr>
          <p:nvPr/>
        </p:nvSpPr>
        <p:spPr bwMode="auto">
          <a:xfrm>
            <a:off x="2514600" y="3273623"/>
            <a:ext cx="2908300" cy="30777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/>
            <a:r>
              <a:rPr lang="en-US" altLang="ru-RU" sz="14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 source at LU20 </a:t>
            </a:r>
            <a:endParaRPr lang="en-US" altLang="ru-RU" sz="14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85498"/>
            <a:ext cx="762000" cy="762000"/>
          </a:xfrm>
          <a:prstGeom prst="rect">
            <a:avLst/>
          </a:prstGeom>
        </p:spPr>
      </p:pic>
      <p:pic>
        <p:nvPicPr>
          <p:cNvPr id="23" name="Picture 6" descr="100_052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71232"/>
            <a:ext cx="3165743" cy="237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70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6" name="Содержимое 3" descr="NICA_GSPI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3" y="2794000"/>
            <a:ext cx="9142412" cy="40703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0837" name="Rectangle 3"/>
          <p:cNvSpPr txBox="1">
            <a:spLocks noChangeArrowheads="1"/>
          </p:cNvSpPr>
          <p:nvPr/>
        </p:nvSpPr>
        <p:spPr bwMode="auto">
          <a:xfrm>
            <a:off x="262953" y="2174449"/>
            <a:ext cx="8776494" cy="431800"/>
          </a:xfrm>
          <a:prstGeom prst="rect">
            <a:avLst/>
          </a:prstGeom>
          <a:solidFill>
            <a:srgbClr val="F0FFF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</a:pPr>
            <a:r>
              <a:rPr lang="en-US" sz="2000" b="1" dirty="0">
                <a:solidFill>
                  <a:srgbClr val="000090"/>
                </a:solidFill>
              </a:rPr>
              <a:t>The whole Complex comprises </a:t>
            </a:r>
            <a:r>
              <a:rPr lang="en-US" sz="2000" b="1" dirty="0" smtClean="0">
                <a:solidFill>
                  <a:srgbClr val="000090"/>
                </a:solidFill>
              </a:rPr>
              <a:t>of several </a:t>
            </a:r>
            <a:r>
              <a:rPr lang="en-US" sz="2000" b="1" dirty="0">
                <a:solidFill>
                  <a:srgbClr val="000090"/>
                </a:solidFill>
              </a:rPr>
              <a:t>Objects</a:t>
            </a:r>
            <a:r>
              <a:rPr lang="ru-RU" sz="2000" b="1" dirty="0">
                <a:solidFill>
                  <a:srgbClr val="000090"/>
                </a:solidFill>
              </a:rPr>
              <a:t> </a:t>
            </a:r>
            <a:r>
              <a:rPr lang="en-US" sz="2000" b="1" dirty="0">
                <a:solidFill>
                  <a:srgbClr val="000090"/>
                </a:solidFill>
              </a:rPr>
              <a:t>to be commissioned: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951038" y="5556250"/>
            <a:ext cx="2493962" cy="40005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i="1">
                <a:solidFill>
                  <a:srgbClr val="000090"/>
                </a:solidFill>
              </a:rPr>
              <a:t>MPD Hall, I q., </a:t>
            </a:r>
            <a:r>
              <a:rPr lang="en-US" sz="2000" b="1" i="1">
                <a:solidFill>
                  <a:srgbClr val="000090"/>
                </a:solidFill>
              </a:rPr>
              <a:t>2018</a:t>
            </a:r>
            <a:endParaRPr lang="en-US" sz="2000" b="1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799263" y="4044950"/>
            <a:ext cx="2287587" cy="3683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000090"/>
                </a:solidFill>
              </a:rPr>
              <a:t>SPD Hall, II q., </a:t>
            </a:r>
            <a:r>
              <a:rPr lang="en-US" b="1" i="1">
                <a:solidFill>
                  <a:srgbClr val="000090"/>
                </a:solidFill>
              </a:rPr>
              <a:t>2019</a:t>
            </a:r>
            <a:endParaRPr lang="en-US" b="1"/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929063" y="4184650"/>
            <a:ext cx="4144962" cy="1395413"/>
            <a:chOff x="3929063" y="4184650"/>
            <a:chExt cx="4144962" cy="1395413"/>
          </a:xfrm>
        </p:grpSpPr>
        <p:sp>
          <p:nvSpPr>
            <p:cNvPr id="120848" name="Rectangle 10"/>
            <p:cNvSpPr>
              <a:spLocks noChangeArrowheads="1"/>
            </p:cNvSpPr>
            <p:nvPr/>
          </p:nvSpPr>
          <p:spPr bwMode="auto">
            <a:xfrm>
              <a:off x="6235700" y="4933950"/>
              <a:ext cx="1838325" cy="646113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i="1">
                  <a:solidFill>
                    <a:srgbClr val="000090"/>
                  </a:solidFill>
                </a:rPr>
                <a:t>West semi-ring,</a:t>
              </a:r>
            </a:p>
            <a:p>
              <a:pPr algn="ctr"/>
              <a:r>
                <a:rPr lang="en-US" i="1">
                  <a:solidFill>
                    <a:srgbClr val="000090"/>
                  </a:solidFill>
                </a:rPr>
                <a:t> III q., </a:t>
              </a:r>
              <a:r>
                <a:rPr lang="en-US" b="1" i="1">
                  <a:solidFill>
                    <a:srgbClr val="000090"/>
                  </a:solidFill>
                </a:rPr>
                <a:t>2018</a:t>
              </a:r>
              <a:endParaRPr lang="en-US" b="1"/>
            </a:p>
          </p:txBody>
        </p:sp>
        <p:sp>
          <p:nvSpPr>
            <p:cNvPr id="120849" name="Rectangle 11"/>
            <p:cNvSpPr>
              <a:spLocks noChangeArrowheads="1"/>
            </p:cNvSpPr>
            <p:nvPr/>
          </p:nvSpPr>
          <p:spPr bwMode="auto">
            <a:xfrm>
              <a:off x="3929063" y="4184650"/>
              <a:ext cx="1778000" cy="646113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i="1">
                  <a:solidFill>
                    <a:srgbClr val="000090"/>
                  </a:solidFill>
                </a:rPr>
                <a:t>East semi-ring,</a:t>
              </a:r>
            </a:p>
            <a:p>
              <a:pPr algn="ctr"/>
              <a:r>
                <a:rPr lang="en-US" i="1">
                  <a:solidFill>
                    <a:srgbClr val="000090"/>
                  </a:solidFill>
                </a:rPr>
                <a:t> IV q., </a:t>
              </a:r>
              <a:r>
                <a:rPr lang="en-US" b="1" i="1">
                  <a:solidFill>
                    <a:srgbClr val="000090"/>
                  </a:solidFill>
                </a:rPr>
                <a:t>2018</a:t>
              </a:r>
              <a:endParaRPr lang="en-US" b="1"/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101600" y="2800350"/>
            <a:ext cx="2884488" cy="2182813"/>
            <a:chOff x="102058" y="2799834"/>
            <a:chExt cx="2882727" cy="2183096"/>
          </a:xfrm>
        </p:grpSpPr>
        <p:sp>
          <p:nvSpPr>
            <p:cNvPr id="120846" name="Rectangle 12"/>
            <p:cNvSpPr>
              <a:spLocks noChangeArrowheads="1"/>
            </p:cNvSpPr>
            <p:nvPr/>
          </p:nvSpPr>
          <p:spPr bwMode="auto">
            <a:xfrm>
              <a:off x="732377" y="4336534"/>
              <a:ext cx="2252408" cy="646396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i="1">
                  <a:solidFill>
                    <a:srgbClr val="000090"/>
                  </a:solidFill>
                </a:rPr>
                <a:t>Beam transport ch.,</a:t>
              </a:r>
            </a:p>
            <a:p>
              <a:pPr algn="ctr"/>
              <a:r>
                <a:rPr lang="en-US" i="1">
                  <a:solidFill>
                    <a:srgbClr val="000090"/>
                  </a:solidFill>
                </a:rPr>
                <a:t> I q., </a:t>
              </a:r>
              <a:r>
                <a:rPr lang="en-US" b="1" i="1">
                  <a:solidFill>
                    <a:srgbClr val="000090"/>
                  </a:solidFill>
                </a:rPr>
                <a:t>2019</a:t>
              </a:r>
              <a:endParaRPr lang="en-US" b="1"/>
            </a:p>
          </p:txBody>
        </p:sp>
        <p:sp>
          <p:nvSpPr>
            <p:cNvPr id="120847" name="Rectangle 13"/>
            <p:cNvSpPr>
              <a:spLocks noChangeArrowheads="1"/>
            </p:cNvSpPr>
            <p:nvPr/>
          </p:nvSpPr>
          <p:spPr bwMode="auto">
            <a:xfrm>
              <a:off x="102058" y="2799834"/>
              <a:ext cx="2471653" cy="646331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i="1">
                  <a:solidFill>
                    <a:srgbClr val="000090"/>
                  </a:solidFill>
                </a:rPr>
                <a:t>Bld.#1 reconstruction,</a:t>
              </a:r>
            </a:p>
            <a:p>
              <a:pPr algn="ctr"/>
              <a:r>
                <a:rPr lang="en-US" i="1">
                  <a:solidFill>
                    <a:srgbClr val="000090"/>
                  </a:solidFill>
                </a:rPr>
                <a:t> I q., </a:t>
              </a:r>
              <a:r>
                <a:rPr lang="en-US" b="1" i="1">
                  <a:solidFill>
                    <a:srgbClr val="000090"/>
                  </a:solidFill>
                </a:rPr>
                <a:t>2019</a:t>
              </a:r>
              <a:endParaRPr lang="en-US" b="1"/>
            </a:p>
          </p:txBody>
        </p:sp>
      </p:grpSp>
      <p:sp>
        <p:nvSpPr>
          <p:cNvPr id="120842" name="AutoShape 4"/>
          <p:cNvSpPr>
            <a:spLocks noChangeAspect="1" noChangeArrowheads="1"/>
          </p:cNvSpPr>
          <p:nvPr/>
        </p:nvSpPr>
        <p:spPr bwMode="auto">
          <a:xfrm>
            <a:off x="304800" y="13510"/>
            <a:ext cx="78486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anchor="ctr"/>
          <a:lstStyle/>
          <a:p>
            <a:pPr algn="ctr"/>
            <a:r>
              <a:rPr lang="ru-RU" sz="2800" b="1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lang="en-US" sz="2800" b="1" dirty="0">
                <a:solidFill>
                  <a:srgbClr val="FFFFFF"/>
                </a:solidFill>
                <a:latin typeface="Arial Black"/>
                <a:cs typeface="Arial Black"/>
              </a:rPr>
              <a:t>Civil Construction of NICA Complex  </a:t>
            </a:r>
            <a:endParaRPr lang="en-US" sz="2800" b="1" i="1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120843" name="Rectangle 3"/>
          <p:cNvSpPr txBox="1">
            <a:spLocks noChangeArrowheads="1"/>
          </p:cNvSpPr>
          <p:nvPr/>
        </p:nvSpPr>
        <p:spPr bwMode="auto">
          <a:xfrm>
            <a:off x="673100" y="1244600"/>
            <a:ext cx="7035800" cy="4318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</a:pPr>
            <a:r>
              <a:rPr lang="en-US" sz="2000" b="1" dirty="0">
                <a:solidFill>
                  <a:srgbClr val="FF0006"/>
                </a:solidFill>
              </a:rPr>
              <a:t>STRABAG</a:t>
            </a:r>
            <a:r>
              <a:rPr lang="en-US" sz="2000" i="1" dirty="0">
                <a:solidFill>
                  <a:srgbClr val="000090"/>
                </a:solidFill>
              </a:rPr>
              <a:t> –</a:t>
            </a:r>
            <a:r>
              <a:rPr lang="ru-RU" sz="2000" i="1" dirty="0">
                <a:solidFill>
                  <a:srgbClr val="000090"/>
                </a:solidFill>
              </a:rPr>
              <a:t> </a:t>
            </a:r>
            <a:r>
              <a:rPr lang="en-US" sz="2000" i="1" dirty="0">
                <a:solidFill>
                  <a:srgbClr val="000090"/>
                </a:solidFill>
              </a:rPr>
              <a:t>General contractor;   </a:t>
            </a:r>
            <a:r>
              <a:rPr lang="ru-RU" sz="2000" b="1" dirty="0" err="1">
                <a:solidFill>
                  <a:srgbClr val="000090"/>
                </a:solidFill>
              </a:rPr>
              <a:t>КометА</a:t>
            </a:r>
            <a:r>
              <a:rPr lang="en-US" sz="2000" i="1" dirty="0">
                <a:solidFill>
                  <a:srgbClr val="000090"/>
                </a:solidFill>
              </a:rPr>
              <a:t> – designer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</a:pPr>
            <a:r>
              <a:rPr lang="en-US" sz="2000" dirty="0">
                <a:solidFill>
                  <a:srgbClr val="000090"/>
                </a:solidFill>
              </a:rPr>
              <a:t>	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</a:pPr>
            <a:r>
              <a:rPr lang="en-US" sz="2000" dirty="0">
                <a:solidFill>
                  <a:srgbClr val="000090"/>
                </a:solidFill>
              </a:rPr>
              <a:t>				       		</a:t>
            </a:r>
            <a:endParaRPr lang="en-US" sz="2000" i="1" dirty="0">
              <a:solidFill>
                <a:srgbClr val="000090"/>
              </a:solidFill>
            </a:endParaRPr>
          </a:p>
        </p:txBody>
      </p:sp>
      <p:sp>
        <p:nvSpPr>
          <p:cNvPr id="120844" name="TextBox 12"/>
          <p:cNvSpPr txBox="1">
            <a:spLocks noChangeArrowheads="1"/>
          </p:cNvSpPr>
          <p:nvPr/>
        </p:nvSpPr>
        <p:spPr bwMode="auto">
          <a:xfrm>
            <a:off x="523875" y="1640848"/>
            <a:ext cx="86233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 dirty="0">
                <a:solidFill>
                  <a:srgbClr val="002060"/>
                </a:solidFill>
              </a:rPr>
              <a:t>The piling work </a:t>
            </a:r>
            <a:r>
              <a:rPr lang="en-US" sz="2000" i="1" dirty="0" smtClean="0">
                <a:solidFill>
                  <a:srgbClr val="002060"/>
                </a:solidFill>
              </a:rPr>
              <a:t>is </a:t>
            </a:r>
            <a:r>
              <a:rPr lang="en-US" sz="2000" i="1" dirty="0">
                <a:solidFill>
                  <a:srgbClr val="002060"/>
                </a:solidFill>
              </a:rPr>
              <a:t>in </a:t>
            </a:r>
            <a:r>
              <a:rPr lang="en-US" sz="2000" i="1" dirty="0" smtClean="0">
                <a:solidFill>
                  <a:srgbClr val="002060"/>
                </a:solidFill>
              </a:rPr>
              <a:t>progress by a subcontractor (</a:t>
            </a:r>
            <a:r>
              <a:rPr lang="en-US" sz="2000" i="1" dirty="0" smtClean="0">
                <a:solidFill>
                  <a:srgbClr val="000000"/>
                </a:solidFill>
              </a:rPr>
              <a:t>~ </a:t>
            </a:r>
            <a:r>
              <a:rPr lang="en-US" sz="2000" i="1" dirty="0">
                <a:solidFill>
                  <a:srgbClr val="FF0000"/>
                </a:solidFill>
              </a:rPr>
              <a:t>800</a:t>
            </a:r>
            <a:r>
              <a:rPr lang="en-US" sz="2000" i="1" dirty="0">
                <a:solidFill>
                  <a:srgbClr val="000000"/>
                </a:solidFill>
              </a:rPr>
              <a:t> </a:t>
            </a:r>
            <a:r>
              <a:rPr lang="en-US" sz="2000" i="1" dirty="0" smtClean="0">
                <a:solidFill>
                  <a:srgbClr val="000000"/>
                </a:solidFill>
              </a:rPr>
              <a:t>MRBL</a:t>
            </a:r>
            <a:r>
              <a:rPr lang="en-US" sz="2000" i="1" dirty="0" smtClean="0">
                <a:solidFill>
                  <a:srgbClr val="002060"/>
                </a:solidFill>
              </a:rPr>
              <a:t>)</a:t>
            </a:r>
            <a:endParaRPr lang="en-US" sz="2000" i="1" dirty="0">
              <a:solidFill>
                <a:srgbClr val="002060"/>
              </a:solidFill>
            </a:endParaRPr>
          </a:p>
        </p:txBody>
      </p:sp>
      <p:sp>
        <p:nvSpPr>
          <p:cNvPr id="120845" name="Rectangle 3"/>
          <p:cNvSpPr txBox="1">
            <a:spLocks noChangeArrowheads="1"/>
          </p:cNvSpPr>
          <p:nvPr/>
        </p:nvSpPr>
        <p:spPr bwMode="auto">
          <a:xfrm>
            <a:off x="596900" y="787400"/>
            <a:ext cx="83693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000" b="1">
                <a:solidFill>
                  <a:srgbClr val="000090"/>
                </a:solidFill>
              </a:rPr>
              <a:t>General Contract  </a:t>
            </a:r>
            <a:r>
              <a:rPr lang="en-US" sz="2000" i="1">
                <a:solidFill>
                  <a:srgbClr val="000090"/>
                </a:solidFill>
              </a:rPr>
              <a:t>(duration 43 months)</a:t>
            </a:r>
            <a:r>
              <a:rPr lang="en-US" sz="2000">
                <a:solidFill>
                  <a:srgbClr val="000090"/>
                </a:solidFill>
              </a:rPr>
              <a:t>   </a:t>
            </a:r>
            <a:r>
              <a:rPr lang="en-US" sz="2000">
                <a:solidFill>
                  <a:srgbClr val="FF0000"/>
                </a:solidFill>
              </a:rPr>
              <a:t>- </a:t>
            </a:r>
            <a:r>
              <a:rPr lang="en-US" sz="2000" b="1">
                <a:solidFill>
                  <a:srgbClr val="FF0000"/>
                </a:solidFill>
              </a:rPr>
              <a:t> signed!,</a:t>
            </a:r>
            <a:r>
              <a:rPr lang="en-US" sz="2000" b="1" i="1">
                <a:solidFill>
                  <a:srgbClr val="FF0000"/>
                </a:solidFill>
              </a:rPr>
              <a:t> </a:t>
            </a:r>
            <a:r>
              <a:rPr lang="en-US" sz="2000" i="1">
                <a:solidFill>
                  <a:srgbClr val="000090"/>
                </a:solidFill>
              </a:rPr>
              <a:t>Sept. 2015     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85498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7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0" name="Picture 6"/>
          <p:cNvSpPr>
            <a:spLocks noChangeAspect="1"/>
          </p:cNvSpPr>
          <p:nvPr/>
        </p:nvSpPr>
        <p:spPr bwMode="auto">
          <a:xfrm>
            <a:off x="381000" y="1003300"/>
            <a:ext cx="8534400" cy="498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" name="Picture 8" descr="http://www.jinr.ru/wp-content/uploads/2016/03/agreem_250316-4_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446" y="152400"/>
            <a:ext cx="7354954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Снимок экрана 2016-09-20 в 9.54.5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2007"/>
            <a:ext cx="9144000" cy="479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9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2133600" y="0"/>
            <a:ext cx="5410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latin typeface="+mj-lt"/>
                <a:ea typeface="ＭＳ Ｐゴシック" pitchFamily="34" charset="-128"/>
                <a:cs typeface="Arial" pitchFamily="34" charset="0"/>
              </a:rPr>
              <a:t>NICA </a:t>
            </a:r>
            <a:r>
              <a:rPr lang="en-US" sz="3200" b="1" dirty="0" smtClean="0">
                <a:latin typeface="+mj-lt"/>
                <a:ea typeface="ＭＳ Ｐゴシック" pitchFamily="34" charset="-128"/>
                <a:cs typeface="Arial" pitchFamily="34" charset="0"/>
              </a:rPr>
              <a:t>SCHEDULE</a:t>
            </a:r>
            <a:endParaRPr lang="en-US" sz="3200" b="1" dirty="0">
              <a:latin typeface="+mj-lt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8" name="AutoShape 4"/>
          <p:cNvSpPr>
            <a:spLocks noChangeAspect="1" noChangeArrowheads="1"/>
          </p:cNvSpPr>
          <p:nvPr/>
        </p:nvSpPr>
        <p:spPr bwMode="auto">
          <a:xfrm>
            <a:off x="762000" y="6019800"/>
            <a:ext cx="76835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 marL="0" lvl="1" fontAlgn="base">
              <a:buClr>
                <a:srgbClr val="FF0000"/>
              </a:buClr>
            </a:pPr>
            <a:r>
              <a:rPr lang="en-US" sz="2400" b="1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2400" b="1" dirty="0" smtClean="0">
                <a:latin typeface="Arial" pitchFamily="34" charset="0"/>
                <a:ea typeface="ＭＳ Ｐゴシック" pitchFamily="34" charset="-128"/>
              </a:rPr>
              <a:t>The decommissioning is foreseen after 2045.</a:t>
            </a:r>
            <a:endParaRPr lang="en-US" sz="2400" dirty="0" smtClean="0"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85498"/>
            <a:ext cx="762000" cy="76200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9640679"/>
              </p:ext>
            </p:extLst>
          </p:nvPr>
        </p:nvGraphicFramePr>
        <p:xfrm>
          <a:off x="304800" y="841375"/>
          <a:ext cx="8101012" cy="517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67" name="Document" r:id="rId5" imgW="9258300" imgH="5918200" progId="Word.Document.12">
                  <p:embed/>
                </p:oleObj>
              </mc:Choice>
              <mc:Fallback>
                <p:oleObj name="Document" r:id="rId5" imgW="9258300" imgH="5918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4800" y="841375"/>
                        <a:ext cx="8101012" cy="5178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857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92" name="Группа 1"/>
          <p:cNvGrpSpPr>
            <a:grpSpLocks/>
          </p:cNvGrpSpPr>
          <p:nvPr/>
        </p:nvGrpSpPr>
        <p:grpSpPr bwMode="auto">
          <a:xfrm>
            <a:off x="326770" y="0"/>
            <a:ext cx="8283830" cy="6400800"/>
            <a:chOff x="630885" y="0"/>
            <a:chExt cx="8285273" cy="6400989"/>
          </a:xfrm>
        </p:grpSpPr>
        <p:sp>
          <p:nvSpPr>
            <p:cNvPr id="63493" name="Rectangle 7"/>
            <p:cNvSpPr>
              <a:spLocks noChangeArrowheads="1"/>
            </p:cNvSpPr>
            <p:nvPr/>
          </p:nvSpPr>
          <p:spPr bwMode="auto">
            <a:xfrm>
              <a:off x="1879802" y="0"/>
              <a:ext cx="5588304" cy="683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342900" indent="-3429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ru-RU" sz="3200" b="1" dirty="0" smtClean="0">
                  <a:latin typeface="Arial Black" panose="020B0A04020102020204" pitchFamily="34" charset="0"/>
                  <a:ea typeface="ＭＳ Ｐゴシック" pitchFamily="34" charset="-128"/>
                  <a:sym typeface="Apple Chancery"/>
                </a:rPr>
                <a:t>NICA COLLABORATION</a:t>
              </a:r>
              <a:endParaRPr kumimoji="1" lang="en-US" altLang="ru-RU" sz="3200" b="1" dirty="0">
                <a:latin typeface="Arial Black" panose="020B0A04020102020204" pitchFamily="34" charset="0"/>
                <a:ea typeface="ＭＳ Ｐゴシック" pitchFamily="34" charset="-128"/>
                <a:sym typeface="Apple Chancery"/>
              </a:endParaRPr>
            </a:p>
          </p:txBody>
        </p:sp>
        <p:pic>
          <p:nvPicPr>
            <p:cNvPr id="63494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885" y="814917"/>
              <a:ext cx="8285273" cy="5586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831926" y="4157246"/>
            <a:ext cx="615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ARE</a:t>
            </a:r>
            <a:endParaRPr lang="ru-RU" sz="1600" b="1" i="1" dirty="0">
              <a:solidFill>
                <a:srgbClr val="FF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85498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1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TextBox 8"/>
          <p:cNvSpPr txBox="1">
            <a:spLocks noChangeArrowheads="1"/>
          </p:cNvSpPr>
          <p:nvPr/>
        </p:nvSpPr>
        <p:spPr bwMode="auto">
          <a:xfrm>
            <a:off x="669925" y="788075"/>
            <a:ext cx="3673475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800" dirty="0" smtClean="0">
                <a:solidFill>
                  <a:srgbClr val="000090"/>
                </a:solidFill>
              </a:rPr>
              <a:t>NICA &amp; FAIR became the part </a:t>
            </a:r>
            <a:r>
              <a:rPr lang="en-US" altLang="ru-RU" sz="1800" i="1" dirty="0" smtClean="0">
                <a:solidFill>
                  <a:srgbClr val="000090"/>
                </a:solidFill>
              </a:rPr>
              <a:t>(Work Package 3) </a:t>
            </a:r>
            <a:r>
              <a:rPr lang="en-US" altLang="ru-RU" sz="1800" dirty="0" smtClean="0">
                <a:solidFill>
                  <a:srgbClr val="000090"/>
                </a:solidFill>
              </a:rPr>
              <a:t>of </a:t>
            </a:r>
            <a:r>
              <a:rPr lang="en-US" altLang="ru-RU" sz="1800" b="1" dirty="0" smtClean="0">
                <a:solidFill>
                  <a:srgbClr val="C00000"/>
                </a:solidFill>
              </a:rPr>
              <a:t>CREMLIN</a:t>
            </a:r>
            <a:r>
              <a:rPr lang="en-US" altLang="ru-RU" sz="1800" b="1" dirty="0" smtClean="0">
                <a:solidFill>
                  <a:srgbClr val="000090"/>
                </a:solidFill>
              </a:rPr>
              <a:t> </a:t>
            </a:r>
            <a:r>
              <a:rPr lang="en-US" altLang="ru-RU" sz="1800" dirty="0" smtClean="0">
                <a:solidFill>
                  <a:srgbClr val="000090"/>
                </a:solidFill>
              </a:rPr>
              <a:t>project (</a:t>
            </a:r>
            <a:r>
              <a:rPr lang="en-US" altLang="ru-RU" sz="1800" dirty="0" smtClean="0">
                <a:solidFill>
                  <a:srgbClr val="FF0000"/>
                </a:solidFill>
              </a:rPr>
              <a:t>C</a:t>
            </a:r>
            <a:r>
              <a:rPr lang="en-US" altLang="ru-RU" sz="1800" dirty="0" smtClean="0">
                <a:solidFill>
                  <a:srgbClr val="000090"/>
                </a:solidFill>
              </a:rPr>
              <a:t>onnecting </a:t>
            </a:r>
            <a:r>
              <a:rPr lang="en-US" altLang="ru-RU" sz="1800" dirty="0" smtClean="0">
                <a:solidFill>
                  <a:srgbClr val="FF0000"/>
                </a:solidFill>
              </a:rPr>
              <a:t>R</a:t>
            </a:r>
            <a:r>
              <a:rPr lang="en-US" altLang="ru-RU" sz="1800" dirty="0" smtClean="0">
                <a:solidFill>
                  <a:srgbClr val="000090"/>
                </a:solidFill>
              </a:rPr>
              <a:t>ussian &amp; </a:t>
            </a:r>
            <a:r>
              <a:rPr lang="en-US" altLang="ru-RU" sz="1800" dirty="0" smtClean="0">
                <a:solidFill>
                  <a:srgbClr val="FF0000"/>
                </a:solidFill>
              </a:rPr>
              <a:t>E</a:t>
            </a:r>
            <a:r>
              <a:rPr lang="en-US" altLang="ru-RU" sz="1800" dirty="0" smtClean="0">
                <a:solidFill>
                  <a:srgbClr val="000090"/>
                </a:solidFill>
              </a:rPr>
              <a:t>uropean </a:t>
            </a:r>
            <a:r>
              <a:rPr lang="en-US" altLang="ru-RU" sz="1800" dirty="0" smtClean="0">
                <a:solidFill>
                  <a:srgbClr val="FF0000"/>
                </a:solidFill>
              </a:rPr>
              <a:t>M</a:t>
            </a:r>
            <a:r>
              <a:rPr lang="en-US" altLang="ru-RU" sz="1800" dirty="0" smtClean="0">
                <a:solidFill>
                  <a:srgbClr val="000090"/>
                </a:solidFill>
              </a:rPr>
              <a:t>easures for </a:t>
            </a:r>
            <a:r>
              <a:rPr lang="en-US" altLang="ru-RU" sz="1800" dirty="0" smtClean="0">
                <a:solidFill>
                  <a:srgbClr val="FF0000"/>
                </a:solidFill>
              </a:rPr>
              <a:t>L</a:t>
            </a:r>
            <a:r>
              <a:rPr lang="en-US" altLang="ru-RU" sz="1800" dirty="0" smtClean="0">
                <a:solidFill>
                  <a:srgbClr val="000090"/>
                </a:solidFill>
              </a:rPr>
              <a:t>arge-scale Research </a:t>
            </a:r>
            <a:r>
              <a:rPr lang="en-US" altLang="ru-RU" sz="1800" dirty="0" smtClean="0">
                <a:solidFill>
                  <a:srgbClr val="FF0000"/>
                </a:solidFill>
              </a:rPr>
              <a:t>In</a:t>
            </a:r>
            <a:r>
              <a:rPr lang="en-US" altLang="ru-RU" sz="1800" dirty="0" smtClean="0">
                <a:solidFill>
                  <a:srgbClr val="000090"/>
                </a:solidFill>
              </a:rPr>
              <a:t>frastructures) in the framework of </a:t>
            </a:r>
            <a:r>
              <a:rPr lang="en-US" altLang="ru-RU" sz="1800" b="1" u="sng" dirty="0" smtClean="0">
                <a:solidFill>
                  <a:srgbClr val="000090"/>
                </a:solidFill>
              </a:rPr>
              <a:t>HORIZON 2020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ru-RU" sz="1800" b="1" u="sng" dirty="0" smtClean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95010" y="10210"/>
            <a:ext cx="675839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latin typeface="Arial Black"/>
                <a:ea typeface="ＭＳ Ｐゴシック" charset="0"/>
                <a:cs typeface="ＭＳ Ｐゴシック" charset="0"/>
              </a:rPr>
              <a:t>Extension of </a:t>
            </a:r>
            <a:r>
              <a:rPr lang="en-US" sz="3200" b="1" dirty="0" smtClean="0">
                <a:latin typeface="Arial Black"/>
                <a:ea typeface="ＭＳ Ｐゴシック" charset="0"/>
                <a:cs typeface="ＭＳ Ｐゴシック" charset="0"/>
              </a:rPr>
              <a:t>the Cooperation</a:t>
            </a:r>
            <a:endParaRPr lang="en-US" sz="3200" b="1" dirty="0">
              <a:latin typeface="Arial Black"/>
              <a:ea typeface="ＭＳ Ｐゴシック" charset="0"/>
              <a:cs typeface="ＭＳ Ｐゴシック" charset="0"/>
            </a:endParaRPr>
          </a:p>
        </p:txBody>
      </p:sp>
      <p:sp>
        <p:nvSpPr>
          <p:cNvPr id="45062" name="TextBox 8"/>
          <p:cNvSpPr txBox="1">
            <a:spLocks noChangeArrowheads="1"/>
          </p:cNvSpPr>
          <p:nvPr/>
        </p:nvSpPr>
        <p:spPr bwMode="auto">
          <a:xfrm>
            <a:off x="4181475" y="1342275"/>
            <a:ext cx="4962525" cy="208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Aft>
                <a:spcPct val="0"/>
              </a:spcAft>
              <a:buFontTx/>
              <a:buNone/>
            </a:pPr>
            <a:r>
              <a:rPr kumimoji="1" lang="en-US" altLang="ru-RU" sz="1800" b="1" dirty="0" smtClean="0">
                <a:solidFill>
                  <a:srgbClr val="C00000"/>
                </a:solidFill>
              </a:rPr>
              <a:t>NICA project was submitted to ESFRI Roadmap</a:t>
            </a:r>
            <a:r>
              <a:rPr kumimoji="1" lang="en-US" altLang="ru-RU" sz="1800" dirty="0" smtClean="0">
                <a:solidFill>
                  <a:srgbClr val="000000"/>
                </a:solidFill>
              </a:rPr>
              <a:t>. </a:t>
            </a:r>
            <a:r>
              <a:rPr kumimoji="1" lang="en-US" altLang="ru-RU" sz="1800" dirty="0" smtClean="0">
                <a:solidFill>
                  <a:srgbClr val="002060"/>
                </a:solidFill>
              </a:rPr>
              <a:t>Special letter of Commitment prepared and Letter of support for the submission of the NICA project.</a:t>
            </a:r>
          </a:p>
          <a:p>
            <a:pPr algn="ctr" eaLnBrk="1" fontAlgn="base" hangingPunct="1">
              <a:spcAft>
                <a:spcPct val="0"/>
              </a:spcAft>
              <a:buFontTx/>
              <a:buNone/>
            </a:pPr>
            <a:r>
              <a:rPr kumimoji="1" lang="en-US" altLang="ru-RU" sz="1800" dirty="0" smtClean="0">
                <a:solidFill>
                  <a:srgbClr val="002060"/>
                </a:solidFill>
              </a:rPr>
              <a:t>Authorities of Bulgaria, </a:t>
            </a:r>
            <a:r>
              <a:rPr kumimoji="1" lang="en-US" altLang="ru-RU" sz="1800" b="1" dirty="0" smtClean="0">
                <a:solidFill>
                  <a:srgbClr val="002060"/>
                </a:solidFill>
              </a:rPr>
              <a:t>Czech Republic</a:t>
            </a:r>
            <a:r>
              <a:rPr kumimoji="1" lang="en-US" altLang="ru-RU" sz="1800" dirty="0" smtClean="0">
                <a:solidFill>
                  <a:srgbClr val="002060"/>
                </a:solidFill>
              </a:rPr>
              <a:t>, Romania and Slovakia kindly considered favorably the support to this submission.</a:t>
            </a:r>
          </a:p>
        </p:txBody>
      </p:sp>
      <p:grpSp>
        <p:nvGrpSpPr>
          <p:cNvPr id="9" name="Группа 2"/>
          <p:cNvGrpSpPr>
            <a:grpSpLocks/>
          </p:cNvGrpSpPr>
          <p:nvPr/>
        </p:nvGrpSpPr>
        <p:grpSpPr bwMode="auto">
          <a:xfrm>
            <a:off x="4348162" y="3421062"/>
            <a:ext cx="4567238" cy="3132138"/>
            <a:chOff x="45164" y="2631415"/>
            <a:chExt cx="4236967" cy="2077008"/>
          </a:xfrm>
        </p:grpSpPr>
        <p:pic>
          <p:nvPicPr>
            <p:cNvPr id="10" name="Picture 5" descr="C:\Users\Yury\Documents\Varna_2013\nica_0813_1_s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58" y="2631415"/>
              <a:ext cx="4199073" cy="1871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5"/>
            <p:cNvSpPr txBox="1">
              <a:spLocks noChangeArrowheads="1"/>
            </p:cNvSpPr>
            <p:nvPr/>
          </p:nvSpPr>
          <p:spPr bwMode="auto">
            <a:xfrm>
              <a:off x="45164" y="4398524"/>
              <a:ext cx="4236967" cy="309899"/>
            </a:xfrm>
            <a:prstGeom prst="rect">
              <a:avLst/>
            </a:prstGeom>
            <a:solidFill>
              <a:srgbClr val="1E6B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ru-RU" sz="1400" smtClean="0">
                  <a:solidFill>
                    <a:srgbClr val="FFFFFF"/>
                  </a:solidFill>
                  <a:latin typeface="Tahoma" pitchFamily="34" charset="0"/>
                </a:rPr>
                <a:t>08 Aug’13: Representatives of 13 countries, 6 signed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ru-RU" sz="1400" smtClean="0">
                  <a:solidFill>
                    <a:srgbClr val="FFFFFF"/>
                  </a:solidFill>
                  <a:latin typeface="Tahoma" pitchFamily="34" charset="0"/>
                </a:rPr>
                <a:t>to join the mega-science project NICA</a:t>
              </a:r>
              <a:endParaRPr lang="ru-RU" altLang="ru-RU" sz="1400" smtClean="0">
                <a:solidFill>
                  <a:srgbClr val="FFFFFF"/>
                </a:solidFill>
                <a:latin typeface="Tahoma" pitchFamily="34" charset="0"/>
              </a:endParaRPr>
            </a:p>
          </p:txBody>
        </p:sp>
      </p:grpSp>
      <p:sp>
        <p:nvSpPr>
          <p:cNvPr id="13" name="Прямоугольник 4"/>
          <p:cNvSpPr>
            <a:spLocks noChangeArrowheads="1"/>
          </p:cNvSpPr>
          <p:nvPr/>
        </p:nvSpPr>
        <p:spPr bwMode="auto">
          <a:xfrm>
            <a:off x="669925" y="3198435"/>
            <a:ext cx="3673476" cy="33547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ru-RU" sz="1800" b="1" dirty="0" err="1" smtClean="0">
                <a:solidFill>
                  <a:srgbClr val="C00000"/>
                </a:solidFill>
                <a:cs typeface="Arial" pitchFamily="34" charset="0"/>
              </a:rPr>
              <a:t>MegaProject</a:t>
            </a:r>
            <a:r>
              <a:rPr lang="en-GB" altLang="ru-RU" sz="1800" b="1" dirty="0" smtClean="0">
                <a:solidFill>
                  <a:srgbClr val="C00000"/>
                </a:solidFill>
                <a:cs typeface="Arial" pitchFamily="34" charset="0"/>
              </a:rPr>
              <a:t> NICA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ru-RU" sz="1800" b="1" dirty="0" smtClean="0">
              <a:solidFill>
                <a:srgbClr val="002060"/>
              </a:solidFill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ru-RU" sz="1600" b="1" dirty="0" smtClean="0">
                <a:solidFill>
                  <a:srgbClr val="002060"/>
                </a:solidFill>
                <a:cs typeface="Arial" pitchFamily="34" charset="0"/>
              </a:rPr>
              <a:t>Germany (BMBF, GSI) </a:t>
            </a:r>
            <a:r>
              <a:rPr lang="en-GB" altLang="ru-RU" sz="1600" dirty="0" smtClean="0">
                <a:solidFill>
                  <a:srgbClr val="002060"/>
                </a:solidFill>
                <a:cs typeface="Arial" pitchFamily="34" charset="0"/>
              </a:rPr>
              <a:t>–SC magnets                 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ru-RU" sz="16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GB" altLang="ru-RU" sz="1600" dirty="0" smtClean="0">
                <a:solidFill>
                  <a:srgbClr val="002060"/>
                </a:solidFill>
                <a:cs typeface="Arial" pitchFamily="34" charset="0"/>
              </a:rPr>
              <a:t>                                       &amp; Si tracker</a:t>
            </a:r>
            <a:endParaRPr lang="en-GB" altLang="ru-RU" sz="1600" b="1" dirty="0" smtClean="0">
              <a:solidFill>
                <a:srgbClr val="002060"/>
              </a:solidFill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ru-RU" sz="1600" b="1" dirty="0" smtClean="0">
                <a:solidFill>
                  <a:srgbClr val="002060"/>
                </a:solidFill>
                <a:cs typeface="Arial" pitchFamily="34" charset="0"/>
              </a:rPr>
              <a:t>China (ASIPP) </a:t>
            </a:r>
            <a:r>
              <a:rPr lang="en-GB" altLang="ru-RU" sz="1600" dirty="0" smtClean="0">
                <a:solidFill>
                  <a:srgbClr val="002060"/>
                </a:solidFill>
                <a:cs typeface="Arial" pitchFamily="34" charset="0"/>
              </a:rPr>
              <a:t>– HTSC current leads,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ru-RU" sz="16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GB" altLang="ru-RU" sz="1600" dirty="0" smtClean="0">
                <a:solidFill>
                  <a:srgbClr val="002060"/>
                </a:solidFill>
                <a:cs typeface="Arial" pitchFamily="34" charset="0"/>
              </a:rPr>
              <a:t>          SC magnets, vacuum systems</a:t>
            </a:r>
            <a:endParaRPr lang="en-GB" altLang="ru-RU" sz="1600" b="1" dirty="0" smtClean="0">
              <a:solidFill>
                <a:srgbClr val="002060"/>
              </a:solidFill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ru-RU" sz="1600" b="1" dirty="0" smtClean="0">
                <a:solidFill>
                  <a:srgbClr val="002060"/>
                </a:solidFill>
                <a:cs typeface="Arial" pitchFamily="34" charset="0"/>
              </a:rPr>
              <a:t>USA (FNAL) </a:t>
            </a:r>
            <a:r>
              <a:rPr lang="en-GB" altLang="ru-RU" sz="1600" dirty="0" smtClean="0">
                <a:solidFill>
                  <a:srgbClr val="002060"/>
                </a:solidFill>
                <a:cs typeface="Arial" pitchFamily="34" charset="0"/>
              </a:rPr>
              <a:t>– collider stochastic and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ru-RU" sz="16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GB" altLang="ru-RU" sz="1600" dirty="0" smtClean="0">
                <a:solidFill>
                  <a:srgbClr val="002060"/>
                </a:solidFill>
                <a:cs typeface="Arial" pitchFamily="34" charset="0"/>
              </a:rPr>
              <a:t>                   electron cooling systems</a:t>
            </a:r>
            <a:endParaRPr lang="en-GB" altLang="ru-RU" sz="1600" b="1" dirty="0" smtClean="0">
              <a:solidFill>
                <a:srgbClr val="002060"/>
              </a:solidFill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ru-RU" sz="1600" b="1" dirty="0" smtClean="0">
                <a:solidFill>
                  <a:srgbClr val="002060"/>
                </a:solidFill>
                <a:cs typeface="Arial" pitchFamily="34" charset="0"/>
              </a:rPr>
              <a:t>CERN</a:t>
            </a:r>
            <a:r>
              <a:rPr lang="en-GB" altLang="ru-RU" sz="1600" dirty="0" smtClean="0">
                <a:solidFill>
                  <a:srgbClr val="002060"/>
                </a:solidFill>
                <a:cs typeface="Arial" pitchFamily="34" charset="0"/>
              </a:rPr>
              <a:t> – BM@N and MPD elements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ru-RU" sz="16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GB" altLang="ru-RU" sz="1600" dirty="0" smtClean="0">
                <a:solidFill>
                  <a:srgbClr val="002060"/>
                </a:solidFill>
                <a:cs typeface="Arial" pitchFamily="34" charset="0"/>
              </a:rPr>
              <a:t>         (drift chambers, MM systems…)</a:t>
            </a:r>
            <a:endParaRPr lang="en-GB" altLang="ru-RU" sz="1600" b="1" dirty="0" smtClean="0">
              <a:solidFill>
                <a:srgbClr val="002060"/>
              </a:solidFill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ru-RU" sz="1600" b="1" dirty="0" smtClean="0">
                <a:solidFill>
                  <a:srgbClr val="002060"/>
                </a:solidFill>
                <a:cs typeface="Arial" pitchFamily="34" charset="0"/>
              </a:rPr>
              <a:t>Rep. of South Africa </a:t>
            </a:r>
            <a:r>
              <a:rPr lang="en-GB" altLang="ru-RU" sz="1600" dirty="0" smtClean="0">
                <a:solidFill>
                  <a:srgbClr val="002060"/>
                </a:solidFill>
                <a:cs typeface="Arial" pitchFamily="34" charset="0"/>
              </a:rPr>
              <a:t>– cryostats,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ru-RU" sz="16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GB" altLang="ru-RU" sz="1600" dirty="0" smtClean="0">
                <a:solidFill>
                  <a:srgbClr val="002060"/>
                </a:solidFill>
                <a:cs typeface="Arial" pitchFamily="34" charset="0"/>
              </a:rPr>
              <a:t>                        diagnostics for SC ion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ru-RU" sz="16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GB" altLang="ru-RU" sz="1600" dirty="0" smtClean="0">
                <a:solidFill>
                  <a:srgbClr val="002060"/>
                </a:solidFill>
                <a:cs typeface="Arial" pitchFamily="34" charset="0"/>
              </a:rPr>
              <a:t>                             source, cryogenics</a:t>
            </a:r>
            <a:endParaRPr lang="ru-RU" altLang="ru-RU" sz="1600" b="1" dirty="0" smtClean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85498"/>
            <a:ext cx="762000" cy="762000"/>
          </a:xfrm>
          <a:prstGeom prst="rect">
            <a:avLst/>
          </a:prstGeom>
        </p:spPr>
      </p:pic>
      <p:pic>
        <p:nvPicPr>
          <p:cNvPr id="45064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1" t="23428" r="33333" b="64169"/>
          <a:stretch>
            <a:fillRect/>
          </a:stretch>
        </p:blipFill>
        <p:spPr bwMode="auto">
          <a:xfrm>
            <a:off x="4578350" y="722312"/>
            <a:ext cx="426085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821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6" y="1066800"/>
            <a:ext cx="9144000" cy="49357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82" y="267492"/>
            <a:ext cx="9096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Main Research Infrastructure in Particle and Nuclear Physics </a:t>
            </a:r>
            <a:endParaRPr lang="en-US" sz="24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362200" y="4001865"/>
            <a:ext cx="4722717" cy="2338354"/>
            <a:chOff x="2385481" y="4002677"/>
            <a:chExt cx="4722717" cy="2338354"/>
          </a:xfrm>
        </p:grpSpPr>
        <p:sp>
          <p:nvSpPr>
            <p:cNvPr id="6" name="Oval 5"/>
            <p:cNvSpPr/>
            <p:nvPr/>
          </p:nvSpPr>
          <p:spPr>
            <a:xfrm>
              <a:off x="4067573" y="4002677"/>
              <a:ext cx="836023" cy="498325"/>
            </a:xfrm>
            <a:prstGeom prst="ellipse">
              <a:avLst/>
            </a:prstGeom>
            <a:noFill/>
            <a:ln w="57150" cmpd="sng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385481" y="5879366"/>
              <a:ext cx="4722717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NICA</a:t>
              </a:r>
              <a:r>
                <a:rPr lang="en-US" sz="2400" b="1" dirty="0" smtClean="0">
                  <a:solidFill>
                    <a:srgbClr val="000090"/>
                  </a:solidFill>
                  <a:latin typeface="Arial"/>
                  <a:cs typeface="Arial"/>
                </a:rPr>
                <a:t> – Complementary Project</a:t>
              </a:r>
              <a:endParaRPr lang="en-US" sz="2400" b="1" dirty="0">
                <a:solidFill>
                  <a:srgbClr val="000090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657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 txBox="1">
            <a:spLocks noChangeArrowheads="1"/>
          </p:cNvSpPr>
          <p:nvPr/>
        </p:nvSpPr>
        <p:spPr bwMode="auto">
          <a:xfrm>
            <a:off x="457200" y="1295400"/>
            <a:ext cx="8305800" cy="496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FDF520"/>
              </a:buClr>
              <a:buFont typeface="Times" charset="0"/>
              <a:buNone/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</a:rPr>
              <a:t>Main targets of 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</a:rPr>
              <a:t>the NICA complex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</a:rPr>
              <a:t>:</a:t>
            </a:r>
            <a:endParaRPr lang="en-US" sz="2400" dirty="0">
              <a:solidFill>
                <a:srgbClr val="002060"/>
              </a:solidFill>
              <a:latin typeface="Times New Roman" pitchFamily="18" charset="0"/>
            </a:endParaRPr>
          </a:p>
          <a:p>
            <a:pPr marL="342900" indent="-342900">
              <a:lnSpc>
                <a:spcPct val="70000"/>
              </a:lnSpc>
              <a:spcBef>
                <a:spcPct val="20000"/>
              </a:spcBef>
              <a:spcAft>
                <a:spcPts val="600"/>
              </a:spcAft>
              <a:buClr>
                <a:srgbClr val="FDF520"/>
              </a:buClr>
            </a:pP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	</a:t>
            </a:r>
            <a:r>
              <a:rPr lang="ru-RU" sz="2400" dirty="0">
                <a:latin typeface="Times New Roman" pitchFamily="18" charset="0"/>
              </a:rPr>
              <a:t>- </a:t>
            </a:r>
            <a:r>
              <a:rPr lang="en-US" sz="2400" b="1" i="1" dirty="0">
                <a:solidFill>
                  <a:srgbClr val="FFFFFF"/>
                </a:solidFill>
              </a:rPr>
              <a:t>study of hot and  dense baryonic </a:t>
            </a:r>
            <a:r>
              <a:rPr lang="en-US" sz="2400" b="1" i="1" dirty="0" smtClean="0">
                <a:solidFill>
                  <a:srgbClr val="FFFFFF"/>
                </a:solidFill>
              </a:rPr>
              <a:t>matter</a:t>
            </a:r>
            <a:r>
              <a:rPr lang="ru-RU" sz="2400" b="1" i="1" dirty="0" smtClean="0">
                <a:solidFill>
                  <a:srgbClr val="FFFFFF"/>
                </a:solidFill>
              </a:rPr>
              <a:t> </a:t>
            </a:r>
            <a:r>
              <a:rPr lang="en-US" sz="2400" b="1" i="1" dirty="0" smtClean="0">
                <a:solidFill>
                  <a:srgbClr val="FFFFFF"/>
                </a:solidFill>
              </a:rPr>
              <a:t>at </a:t>
            </a:r>
            <a:r>
              <a:rPr lang="en-US" sz="2400" b="1" i="1" dirty="0">
                <a:solidFill>
                  <a:srgbClr val="FFFFFF"/>
                </a:solidFill>
              </a:rPr>
              <a:t>the energy </a:t>
            </a:r>
            <a:r>
              <a:rPr lang="ru-RU" sz="2400" b="1" i="1" dirty="0" smtClean="0">
                <a:solidFill>
                  <a:srgbClr val="FFFFFF"/>
                </a:solidFill>
              </a:rPr>
              <a:t> 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  <a:spcAft>
                <a:spcPts val="600"/>
              </a:spcAft>
              <a:buClr>
                <a:srgbClr val="FDF520"/>
              </a:buClr>
            </a:pPr>
            <a:r>
              <a:rPr lang="ru-RU" sz="2400" b="1" i="1" dirty="0">
                <a:solidFill>
                  <a:srgbClr val="FFFFFF"/>
                </a:solidFill>
              </a:rPr>
              <a:t> </a:t>
            </a:r>
            <a:r>
              <a:rPr lang="ru-RU" sz="2400" b="1" i="1" dirty="0" smtClean="0">
                <a:solidFill>
                  <a:srgbClr val="FFFFFF"/>
                </a:solidFill>
              </a:rPr>
              <a:t>       </a:t>
            </a:r>
            <a:r>
              <a:rPr lang="en-US" sz="2400" b="1" i="1" dirty="0" smtClean="0">
                <a:solidFill>
                  <a:srgbClr val="FFFFFF"/>
                </a:solidFill>
              </a:rPr>
              <a:t>range </a:t>
            </a:r>
            <a:r>
              <a:rPr lang="en-US" sz="2400" b="1" i="1" dirty="0">
                <a:solidFill>
                  <a:srgbClr val="FFFFFF"/>
                </a:solidFill>
              </a:rPr>
              <a:t>of max baryonic </a:t>
            </a:r>
            <a:r>
              <a:rPr lang="en-US" sz="2400" b="1" i="1" dirty="0" smtClean="0">
                <a:solidFill>
                  <a:srgbClr val="FFFFFF"/>
                </a:solidFill>
              </a:rPr>
              <a:t>density</a:t>
            </a:r>
            <a:endParaRPr lang="en-US" sz="2400" b="1" i="1" dirty="0"/>
          </a:p>
          <a:p>
            <a:pPr marL="342900" indent="-342900">
              <a:lnSpc>
                <a:spcPct val="110000"/>
              </a:lnSpc>
              <a:buClr>
                <a:srgbClr val="FDF520"/>
              </a:buClr>
              <a:buFont typeface="Wingdings" pitchFamily="2" charset="2"/>
              <a:buNone/>
            </a:pPr>
            <a:r>
              <a:rPr lang="en-US" sz="2400" i="1" dirty="0"/>
              <a:t>	-  </a:t>
            </a:r>
            <a:r>
              <a:rPr lang="en-US" sz="2400" b="1" i="1" dirty="0"/>
              <a:t>investigation of nucleon spin </a:t>
            </a:r>
            <a:r>
              <a:rPr lang="en-US" sz="2400" b="1" i="1" dirty="0" smtClean="0"/>
              <a:t>structure &amp; </a:t>
            </a:r>
            <a:endParaRPr lang="en-US" sz="2400" b="1" i="1" dirty="0"/>
          </a:p>
          <a:p>
            <a:pPr marL="342900" indent="-342900" algn="r">
              <a:lnSpc>
                <a:spcPct val="110000"/>
              </a:lnSpc>
              <a:buClr>
                <a:srgbClr val="FDF520"/>
              </a:buClr>
              <a:buFont typeface="Wingdings" pitchFamily="2" charset="2"/>
              <a:buNone/>
            </a:pPr>
            <a:r>
              <a:rPr lang="en-US" sz="2400" b="1" i="1" dirty="0"/>
              <a:t>polarization phenomena</a:t>
            </a:r>
          </a:p>
          <a:p>
            <a:pPr marL="342900" indent="-342900">
              <a:buClr>
                <a:srgbClr val="FDF520"/>
              </a:buClr>
              <a:buFont typeface="Wingdings" pitchFamily="2" charset="2"/>
              <a:buNone/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</a:rPr>
              <a:t>Requirements: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buClr>
                <a:srgbClr val="FDF520"/>
              </a:buClr>
              <a:buFont typeface="Wingdings" pitchFamily="2" charset="2"/>
              <a:buNone/>
            </a:pPr>
            <a:r>
              <a:rPr lang="ru-RU" sz="2400" i="1" dirty="0">
                <a:solidFill>
                  <a:srgbClr val="002060"/>
                </a:solidFill>
                <a:latin typeface="Times New Roman" pitchFamily="18" charset="0"/>
              </a:rPr>
              <a:t>   - </a:t>
            </a:r>
            <a:r>
              <a:rPr lang="en-US" sz="2400" i="1" dirty="0" smtClean="0">
                <a:solidFill>
                  <a:srgbClr val="002060"/>
                </a:solidFill>
              </a:rPr>
              <a:t>design and construction of </a:t>
            </a:r>
            <a:r>
              <a:rPr lang="en-US" sz="2400" b="1" i="1" dirty="0">
                <a:solidFill>
                  <a:srgbClr val="002060"/>
                </a:solidFill>
              </a:rPr>
              <a:t>accelerator</a:t>
            </a:r>
            <a:r>
              <a:rPr lang="en-US" sz="2400" i="1" dirty="0">
                <a:solidFill>
                  <a:srgbClr val="002060"/>
                </a:solidFill>
              </a:rPr>
              <a:t> facility </a:t>
            </a:r>
            <a:r>
              <a:rPr lang="en-US" sz="2400" i="1" dirty="0" smtClean="0">
                <a:solidFill>
                  <a:srgbClr val="002060"/>
                </a:solidFill>
              </a:rPr>
              <a:t> </a:t>
            </a:r>
            <a:r>
              <a:rPr lang="en-US" sz="2400" i="1" dirty="0">
                <a:solidFill>
                  <a:srgbClr val="002060"/>
                </a:solidFill>
              </a:rPr>
              <a:t>providing</a:t>
            </a:r>
          </a:p>
          <a:p>
            <a:pPr algn="r">
              <a:buClr>
                <a:srgbClr val="FDF520"/>
              </a:buClr>
              <a:buFont typeface="Wingdings" pitchFamily="2" charset="2"/>
              <a:buNone/>
            </a:pPr>
            <a:r>
              <a:rPr lang="en-US" sz="2400" i="1" dirty="0">
                <a:solidFill>
                  <a:srgbClr val="002060"/>
                </a:solidFill>
              </a:rPr>
              <a:t>intensive beams of relativistic ions from </a:t>
            </a:r>
            <a:r>
              <a:rPr lang="ru-RU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>
                <a:solidFill>
                  <a:srgbClr val="002060"/>
                </a:solidFill>
              </a:rPr>
              <a:t>p to</a:t>
            </a:r>
            <a:r>
              <a:rPr lang="ru-RU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smtClean="0">
                <a:solidFill>
                  <a:srgbClr val="002060"/>
                </a:solidFill>
              </a:rPr>
              <a:t>Au,</a:t>
            </a:r>
            <a:endParaRPr lang="ru-RU" sz="2400" i="1" dirty="0">
              <a:solidFill>
                <a:srgbClr val="002060"/>
              </a:solidFill>
            </a:endParaRPr>
          </a:p>
          <a:p>
            <a:pPr algn="r">
              <a:buClr>
                <a:srgbClr val="FDF520"/>
              </a:buClr>
              <a:buFont typeface="Wingdings" pitchFamily="2" charset="2"/>
              <a:buNone/>
            </a:pPr>
            <a:r>
              <a:rPr lang="en-US" sz="2400" i="1" dirty="0">
                <a:solidFill>
                  <a:srgbClr val="002060"/>
                </a:solidFill>
              </a:rPr>
              <a:t>polarized </a:t>
            </a:r>
            <a:r>
              <a:rPr lang="ru-RU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>
                <a:solidFill>
                  <a:srgbClr val="002060"/>
                </a:solidFill>
              </a:rPr>
              <a:t>protons </a:t>
            </a:r>
            <a:r>
              <a:rPr lang="ru-RU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>
                <a:solidFill>
                  <a:srgbClr val="002060"/>
                </a:solidFill>
              </a:rPr>
              <a:t>and </a:t>
            </a:r>
            <a:r>
              <a:rPr lang="ru-RU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>
                <a:solidFill>
                  <a:srgbClr val="002060"/>
                </a:solidFill>
              </a:rPr>
              <a:t>deuterons </a:t>
            </a:r>
            <a:endParaRPr lang="ru-RU" sz="2400" i="1" dirty="0">
              <a:solidFill>
                <a:srgbClr val="002060"/>
              </a:solidFill>
            </a:endParaRPr>
          </a:p>
          <a:p>
            <a:pPr algn="r">
              <a:buClr>
                <a:srgbClr val="FDF520"/>
              </a:buClr>
              <a:buFont typeface="Wingdings" pitchFamily="2" charset="2"/>
              <a:buNone/>
            </a:pPr>
            <a:r>
              <a:rPr lang="en-US" sz="2400" i="1" dirty="0">
                <a:solidFill>
                  <a:srgbClr val="002060"/>
                </a:solidFill>
              </a:rPr>
              <a:t>with </a:t>
            </a:r>
            <a:r>
              <a:rPr lang="en-US" sz="2400" i="1" dirty="0" smtClean="0">
                <a:solidFill>
                  <a:srgbClr val="002060"/>
                </a:solidFill>
              </a:rPr>
              <a:t>energy </a:t>
            </a:r>
            <a:r>
              <a:rPr lang="en-US" sz="2400" i="1" dirty="0">
                <a:solidFill>
                  <a:srgbClr val="002060"/>
                </a:solidFill>
              </a:rPr>
              <a:t>up to</a:t>
            </a:r>
          </a:p>
          <a:p>
            <a:pPr marL="342900" indent="-342900" algn="r">
              <a:lnSpc>
                <a:spcPct val="110000"/>
              </a:lnSpc>
              <a:buClr>
                <a:srgbClr val="FDF520"/>
              </a:buClr>
              <a:buFont typeface="Wingdings" pitchFamily="2" charset="2"/>
              <a:buNone/>
            </a:pPr>
            <a:r>
              <a:rPr lang="ru-RU" sz="2400" b="1" i="1" dirty="0" err="1"/>
              <a:t>√</a:t>
            </a:r>
            <a:r>
              <a:rPr lang="en-US" sz="2400" b="1" i="1" dirty="0"/>
              <a:t>S</a:t>
            </a:r>
            <a:r>
              <a:rPr lang="en-US" sz="2400" b="1" i="1" baseline="-25000" dirty="0"/>
              <a:t>NN</a:t>
            </a:r>
            <a:r>
              <a:rPr lang="en-US" sz="2400" b="1" i="1" dirty="0"/>
              <a:t>= 11 </a:t>
            </a:r>
            <a:r>
              <a:rPr lang="en-US" sz="2400" b="1" i="1" dirty="0" err="1"/>
              <a:t>GeV</a:t>
            </a:r>
            <a:r>
              <a:rPr lang="ru-RU" sz="2400" b="1" i="1" dirty="0"/>
              <a:t> (</a:t>
            </a:r>
            <a:r>
              <a:rPr lang="en-US" sz="2400" b="1" i="1" dirty="0"/>
              <a:t>Au</a:t>
            </a:r>
            <a:r>
              <a:rPr lang="en-US" sz="2400" b="1" i="1" baseline="30000" dirty="0"/>
              <a:t>79</a:t>
            </a:r>
            <a:r>
              <a:rPr lang="ru-RU" sz="2400" b="1" i="1" baseline="30000" dirty="0"/>
              <a:t>+</a:t>
            </a:r>
            <a:r>
              <a:rPr lang="en-US" sz="2400" b="1" i="1" dirty="0"/>
              <a:t>)</a:t>
            </a:r>
            <a:r>
              <a:rPr lang="ru-RU" sz="2400" b="1" i="1" dirty="0"/>
              <a:t>  </a:t>
            </a:r>
            <a:r>
              <a:rPr lang="en-US" sz="2400" b="1" i="1" dirty="0"/>
              <a:t>and =27 </a:t>
            </a:r>
            <a:r>
              <a:rPr lang="en-US" sz="2400" b="1" i="1" dirty="0" err="1"/>
              <a:t>GeV</a:t>
            </a:r>
            <a:r>
              <a:rPr lang="ru-RU" sz="2400" b="1" i="1" dirty="0"/>
              <a:t> </a:t>
            </a:r>
            <a:r>
              <a:rPr lang="en-US" sz="2400" b="1" i="1" dirty="0"/>
              <a:t>(p</a:t>
            </a:r>
            <a:r>
              <a:rPr lang="en-US" sz="2400" b="1" i="1" dirty="0" smtClean="0"/>
              <a:t>)</a:t>
            </a:r>
          </a:p>
          <a:p>
            <a:pPr marL="342900" indent="-342900">
              <a:lnSpc>
                <a:spcPct val="110000"/>
              </a:lnSpc>
              <a:buClr>
                <a:srgbClr val="FDF520"/>
              </a:buClr>
              <a:buFont typeface="Wingdings" pitchFamily="2" charset="2"/>
              <a:buNone/>
            </a:pPr>
            <a:r>
              <a:rPr lang="en-US" sz="2400" i="1" dirty="0" smtClean="0">
                <a:solidFill>
                  <a:srgbClr val="002060"/>
                </a:solidFill>
              </a:rPr>
              <a:t>   - development of a modern </a:t>
            </a:r>
            <a:r>
              <a:rPr lang="en-US" sz="2400" b="1" i="1" dirty="0" smtClean="0">
                <a:solidFill>
                  <a:srgbClr val="002060"/>
                </a:solidFill>
              </a:rPr>
              <a:t>experimental complex </a:t>
            </a:r>
            <a:r>
              <a:rPr lang="ru-RU" sz="2400" b="1" i="1" dirty="0" smtClean="0">
                <a:solidFill>
                  <a:srgbClr val="002060"/>
                </a:solidFill>
              </a:rPr>
              <a:t> 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76200"/>
            <a:ext cx="762000" cy="762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57400" y="76200"/>
            <a:ext cx="5262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+mj-lt"/>
              </a:rPr>
              <a:t>SCIENTIFIC PROGRAM</a:t>
            </a:r>
            <a:endParaRPr lang="ru-RU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006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538" y="1354138"/>
            <a:ext cx="3683000" cy="17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21" y="3327386"/>
            <a:ext cx="4516438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6" name="TextBox 3"/>
          <p:cNvSpPr txBox="1">
            <a:spLocks noChangeArrowheads="1"/>
          </p:cNvSpPr>
          <p:nvPr/>
        </p:nvSpPr>
        <p:spPr bwMode="auto">
          <a:xfrm>
            <a:off x="1706352" y="50444"/>
            <a:ext cx="5721350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it-IT" altLang="ru-RU" sz="2400" dirty="0"/>
              <a:t>A Quadripartite Protocol signed in China</a:t>
            </a:r>
            <a:endParaRPr lang="ru-RU" altLang="ru-RU" sz="2400" dirty="0"/>
          </a:p>
        </p:txBody>
      </p:sp>
      <p:sp>
        <p:nvSpPr>
          <p:cNvPr id="192517" name="TextBox 4"/>
          <p:cNvSpPr txBox="1">
            <a:spLocks noChangeArrowheads="1"/>
          </p:cNvSpPr>
          <p:nvPr/>
        </p:nvSpPr>
        <p:spPr bwMode="auto">
          <a:xfrm>
            <a:off x="3209923" y="940880"/>
            <a:ext cx="2714205" cy="39517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ru-RU" dirty="0">
                <a:solidFill>
                  <a:srgbClr val="0000FF"/>
                </a:solidFill>
                <a:cs typeface="Arial" panose="020B0604020202020204" pitchFamily="34" charset="0"/>
              </a:rPr>
              <a:t>December 17, 2015, Beijing</a:t>
            </a:r>
            <a:endParaRPr lang="ru-RU" altLang="ru-RU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92518" name="TextBox 5"/>
          <p:cNvSpPr txBox="1">
            <a:spLocks noChangeArrowheads="1"/>
          </p:cNvSpPr>
          <p:nvPr/>
        </p:nvSpPr>
        <p:spPr bwMode="auto">
          <a:xfrm>
            <a:off x="1447800" y="574690"/>
            <a:ext cx="6343403" cy="36619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ru-RU" dirty="0">
                <a:solidFill>
                  <a:srgbClr val="0000FF"/>
                </a:solidFill>
              </a:rPr>
              <a:t>At the 20th Regular Meeting of Prime Ministers of Russia and China</a:t>
            </a:r>
            <a:endParaRPr lang="ru-RU" altLang="ru-RU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52" y="1352550"/>
            <a:ext cx="3880048" cy="19092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On behalf of JINR </a:t>
            </a:r>
            <a:r>
              <a:rPr lang="en-US" sz="12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G.V.Trubnikov</a:t>
            </a:r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, JINR Vice-Director, </a:t>
            </a:r>
          </a:p>
          <a:p>
            <a:pPr algn="ctr">
              <a:defRPr/>
            </a:pPr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signed a Quadripartite 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Protocol</a:t>
            </a:r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between </a:t>
            </a:r>
          </a:p>
          <a:p>
            <a:pPr algn="ctr">
              <a:defRPr/>
            </a:pPr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the 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Ministry of Education and Science of Russia </a:t>
            </a:r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</a:p>
          <a:p>
            <a:pPr algn="ctr">
              <a:defRPr/>
            </a:pPr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the 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Ministry of Science and Technology of China</a:t>
            </a:r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</a:p>
          <a:p>
            <a:pPr algn="ctr">
              <a:defRPr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the Chinese Academy of Sciences</a:t>
            </a:r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and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JINR </a:t>
            </a:r>
          </a:p>
          <a:p>
            <a:pPr algn="ctr">
              <a:defRPr/>
            </a:pPr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on the prospects of cooperation in the </a:t>
            </a:r>
          </a:p>
          <a:p>
            <a:pPr algn="ctr">
              <a:defRPr/>
            </a:pPr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frames of the complex of superconducting rings </a:t>
            </a:r>
          </a:p>
          <a:p>
            <a:pPr algn="ctr">
              <a:defRPr/>
            </a:pPr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with colliding beams of heavy ions 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NICA</a:t>
            </a:r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.</a:t>
            </a:r>
            <a:endParaRPr lang="ru-RU" sz="12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92520" name="Прямоугольник 7"/>
          <p:cNvSpPr>
            <a:spLocks noChangeArrowheads="1"/>
          </p:cNvSpPr>
          <p:nvPr/>
        </p:nvSpPr>
        <p:spPr bwMode="auto">
          <a:xfrm>
            <a:off x="238541" y="5590081"/>
            <a:ext cx="4572000" cy="10160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just"/>
            <a:r>
              <a:rPr lang="en-US" altLang="ru-RU" sz="1200" dirty="0">
                <a:solidFill>
                  <a:srgbClr val="FFFE98"/>
                </a:solidFill>
                <a:latin typeface="Calibri" panose="020F0502020204030204" pitchFamily="34" charset="0"/>
              </a:rPr>
              <a:t>The protocol was signed with the aim of uniting the efforts of the parties in the frames of cooperation for establishment and use of the NICA complex. </a:t>
            </a:r>
            <a:r>
              <a:rPr lang="en-US" altLang="ru-RU" sz="1200" dirty="0" smtClean="0">
                <a:solidFill>
                  <a:srgbClr val="FFFE98"/>
                </a:solidFill>
                <a:latin typeface="Calibri" panose="020F0502020204030204" pitchFamily="34" charset="0"/>
              </a:rPr>
              <a:t>China </a:t>
            </a:r>
            <a:r>
              <a:rPr lang="en-US" altLang="ru-RU" sz="1200" dirty="0">
                <a:solidFill>
                  <a:srgbClr val="FFFE98"/>
                </a:solidFill>
                <a:latin typeface="Calibri" panose="020F0502020204030204" pitchFamily="34" charset="0"/>
              </a:rPr>
              <a:t>considers joining the project and notes a wide interest of Chinese research organizations to participate in the project.</a:t>
            </a:r>
            <a:endParaRPr lang="ru-RU" altLang="ru-RU" sz="1200" dirty="0">
              <a:solidFill>
                <a:srgbClr val="FFFE98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9063" y="3500438"/>
            <a:ext cx="2109787" cy="302418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9063" y="3343275"/>
            <a:ext cx="2151062" cy="306387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38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651" y="303424"/>
            <a:ext cx="5441916" cy="51805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6609" y="5729270"/>
            <a:ext cx="5805016" cy="99702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37698" y="1676398"/>
            <a:ext cx="3419872" cy="2434641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Additional funds from the Russian Federation become available</a:t>
            </a:r>
            <a:r>
              <a:rPr lang="en-US" sz="2000" dirty="0"/>
              <a:t> </a:t>
            </a:r>
            <a:r>
              <a:rPr lang="en-US" sz="2000" dirty="0" smtClean="0"/>
              <a:t>by recent RF government decree.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050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32" y="677334"/>
            <a:ext cx="4199468" cy="53297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20268" y="1463456"/>
            <a:ext cx="19287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</a:rPr>
              <a:t>Agreement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86200" y="2149256"/>
            <a:ext cx="50630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between </a:t>
            </a:r>
          </a:p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the RF Government </a:t>
            </a:r>
          </a:p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and </a:t>
            </a:r>
          </a:p>
          <a:p>
            <a:pPr algn="ctr"/>
            <a:r>
              <a:rPr lang="en-US" sz="2800" b="1" dirty="0">
                <a:solidFill>
                  <a:srgbClr val="FFFFFF"/>
                </a:solidFill>
              </a:rPr>
              <a:t>t</a:t>
            </a:r>
            <a:r>
              <a:rPr lang="en-US" sz="2800" b="1" dirty="0" smtClean="0">
                <a:solidFill>
                  <a:srgbClr val="FFFFFF"/>
                </a:solidFill>
              </a:rPr>
              <a:t>he Joint Institute for </a:t>
            </a:r>
          </a:p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Nuclear Research</a:t>
            </a:r>
          </a:p>
          <a:p>
            <a:pPr algn="ctr"/>
            <a:r>
              <a:rPr lang="en-US" sz="2800" b="1" i="1" dirty="0" smtClean="0">
                <a:solidFill>
                  <a:srgbClr val="FFFFFF"/>
                </a:solidFill>
              </a:rPr>
              <a:t>has been signed.</a:t>
            </a:r>
            <a:endParaRPr lang="en-US" sz="2800" b="1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34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TextBox 4"/>
          <p:cNvSpPr txBox="1">
            <a:spLocks noChangeArrowheads="1"/>
          </p:cNvSpPr>
          <p:nvPr/>
        </p:nvSpPr>
        <p:spPr bwMode="auto">
          <a:xfrm>
            <a:off x="2286000" y="46060"/>
            <a:ext cx="4240263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 smtClean="0"/>
              <a:t>Instead of conclusion…</a:t>
            </a:r>
            <a:endParaRPr lang="en-US" sz="2800" b="1" dirty="0"/>
          </a:p>
        </p:txBody>
      </p:sp>
      <p:sp>
        <p:nvSpPr>
          <p:cNvPr id="62466" name="Rectangle 6"/>
          <p:cNvSpPr>
            <a:spLocks noChangeArrowheads="1"/>
          </p:cNvSpPr>
          <p:nvPr/>
        </p:nvSpPr>
        <p:spPr bwMode="auto">
          <a:xfrm>
            <a:off x="450850" y="594498"/>
            <a:ext cx="8616950" cy="578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342900" indent="-342900" eaLnBrk="0" hangingPunct="0">
              <a:lnSpc>
                <a:spcPct val="120000"/>
              </a:lnSpc>
              <a:buClr>
                <a:srgbClr val="000090"/>
              </a:buClr>
              <a:buSzPct val="160000"/>
              <a:buFont typeface="Wingdings" charset="0"/>
              <a:buChar char="Ø"/>
              <a:defRPr/>
            </a:pPr>
            <a:r>
              <a:rPr lang="en-US" sz="2400" b="1" dirty="0">
                <a:solidFill>
                  <a:srgbClr val="000099"/>
                </a:solidFill>
              </a:rPr>
              <a:t>NICA complex has </a:t>
            </a:r>
            <a:r>
              <a:rPr lang="en-US" sz="2400" b="1" dirty="0" smtClean="0">
                <a:solidFill>
                  <a:srgbClr val="000099"/>
                </a:solidFill>
              </a:rPr>
              <a:t>great potential </a:t>
            </a:r>
            <a:r>
              <a:rPr lang="en-US" sz="2400" b="1" dirty="0">
                <a:solidFill>
                  <a:srgbClr val="000099"/>
                </a:solidFill>
              </a:rPr>
              <a:t>for competitive research </a:t>
            </a:r>
            <a:r>
              <a:rPr lang="en-US" sz="2400" b="1" i="1" dirty="0" smtClean="0">
                <a:solidFill>
                  <a:srgbClr val="000099"/>
                </a:solidFill>
              </a:rPr>
              <a:t>in </a:t>
            </a:r>
            <a:r>
              <a:rPr lang="en-US" sz="2400" b="1" i="1" dirty="0">
                <a:solidFill>
                  <a:srgbClr val="000099"/>
                </a:solidFill>
              </a:rPr>
              <a:t>dense baryonic </a:t>
            </a:r>
            <a:r>
              <a:rPr lang="en-US" sz="2400" b="1" i="1" dirty="0" smtClean="0">
                <a:solidFill>
                  <a:srgbClr val="000099"/>
                </a:solidFill>
              </a:rPr>
              <a:t>matter and </a:t>
            </a:r>
            <a:r>
              <a:rPr lang="en-US" sz="2400" b="1" i="1" dirty="0">
                <a:solidFill>
                  <a:srgbClr val="000099"/>
                </a:solidFill>
              </a:rPr>
              <a:t>spin </a:t>
            </a:r>
            <a:r>
              <a:rPr lang="en-US" sz="2400" b="1" i="1" dirty="0" smtClean="0">
                <a:solidFill>
                  <a:srgbClr val="000099"/>
                </a:solidFill>
              </a:rPr>
              <a:t>physics. </a:t>
            </a:r>
            <a:endParaRPr lang="en-US" sz="2400" b="1" i="1" dirty="0">
              <a:solidFill>
                <a:srgbClr val="000099"/>
              </a:solidFill>
            </a:endParaRPr>
          </a:p>
          <a:p>
            <a:pPr eaLnBrk="0" hangingPunct="0">
              <a:buClr>
                <a:srgbClr val="000090"/>
              </a:buClr>
              <a:buSzPct val="160000"/>
              <a:defRPr/>
            </a:pPr>
            <a:endParaRPr lang="en-US" sz="2400" b="1" dirty="0">
              <a:solidFill>
                <a:srgbClr val="000099"/>
              </a:solidFill>
            </a:endParaRPr>
          </a:p>
          <a:p>
            <a:pPr marL="342900" indent="-342900" eaLnBrk="0" hangingPunct="0">
              <a:buClr>
                <a:srgbClr val="000090"/>
              </a:buClr>
              <a:buSzPct val="160000"/>
              <a:buFont typeface="Wingdings" charset="0"/>
              <a:buChar char="Ø"/>
              <a:defRPr/>
            </a:pPr>
            <a:r>
              <a:rPr lang="en-US" sz="2400" b="1" dirty="0">
                <a:solidFill>
                  <a:srgbClr val="000099"/>
                </a:solidFill>
              </a:rPr>
              <a:t> The construction of accelerator complex </a:t>
            </a:r>
            <a:r>
              <a:rPr lang="en-US" sz="2400" b="1" dirty="0" smtClean="0">
                <a:solidFill>
                  <a:srgbClr val="000099"/>
                </a:solidFill>
              </a:rPr>
              <a:t>and </a:t>
            </a:r>
            <a:r>
              <a:rPr lang="en-US" sz="2400" b="1" dirty="0">
                <a:solidFill>
                  <a:srgbClr val="000099"/>
                </a:solidFill>
              </a:rPr>
              <a:t>both </a:t>
            </a:r>
            <a:r>
              <a:rPr lang="en-US" sz="2400" b="1" dirty="0" smtClean="0">
                <a:solidFill>
                  <a:srgbClr val="000099"/>
                </a:solidFill>
              </a:rPr>
              <a:t>BM@N and MPD</a:t>
            </a:r>
            <a:r>
              <a:rPr lang="en-US" sz="2400" b="1" dirty="0">
                <a:solidFill>
                  <a:srgbClr val="000099"/>
                </a:solidFill>
              </a:rPr>
              <a:t> detectors</a:t>
            </a:r>
            <a:r>
              <a:rPr lang="en-US" sz="2400" b="1" dirty="0" smtClean="0">
                <a:solidFill>
                  <a:srgbClr val="000099"/>
                </a:solidFill>
              </a:rPr>
              <a:t> </a:t>
            </a:r>
            <a:r>
              <a:rPr lang="en-US" sz="2400" b="1" i="1" dirty="0" smtClean="0">
                <a:solidFill>
                  <a:srgbClr val="000099"/>
                </a:solidFill>
              </a:rPr>
              <a:t>is </a:t>
            </a:r>
            <a:r>
              <a:rPr lang="en-US" sz="2400" b="1" i="1" dirty="0">
                <a:solidFill>
                  <a:srgbClr val="000099"/>
                </a:solidFill>
              </a:rPr>
              <a:t>going close to the </a:t>
            </a:r>
            <a:r>
              <a:rPr lang="en-US" sz="2400" b="1" i="1" dirty="0" smtClean="0">
                <a:solidFill>
                  <a:srgbClr val="000099"/>
                </a:solidFill>
              </a:rPr>
              <a:t>schedule. </a:t>
            </a:r>
            <a:endParaRPr lang="en-US" sz="2400" b="1" i="1" dirty="0">
              <a:solidFill>
                <a:srgbClr val="000099"/>
              </a:solidFill>
            </a:endParaRPr>
          </a:p>
          <a:p>
            <a:pPr marL="342900" indent="-342900" eaLnBrk="0" hangingPunct="0">
              <a:buClr>
                <a:srgbClr val="000090"/>
              </a:buClr>
              <a:buSzPct val="160000"/>
              <a:buFont typeface="Wingdings" charset="0"/>
              <a:buChar char="Ø"/>
              <a:defRPr/>
            </a:pPr>
            <a:endParaRPr lang="en-US" sz="2400" b="1" dirty="0">
              <a:solidFill>
                <a:srgbClr val="000099"/>
              </a:solidFill>
            </a:endParaRPr>
          </a:p>
          <a:p>
            <a:pPr marL="342900" indent="-342900" eaLnBrk="0" hangingPunct="0">
              <a:buClr>
                <a:srgbClr val="000090"/>
              </a:buClr>
              <a:buSzPct val="160000"/>
              <a:buFont typeface="Wingdings" charset="0"/>
              <a:buChar char="Ø"/>
              <a:defRPr/>
            </a:pPr>
            <a:r>
              <a:rPr lang="en-US" sz="2400" b="1" dirty="0">
                <a:solidFill>
                  <a:srgbClr val="000099"/>
                </a:solidFill>
              </a:rPr>
              <a:t> A number of steps are done towards </a:t>
            </a:r>
            <a:r>
              <a:rPr lang="en-US" sz="2400" b="1" dirty="0" smtClean="0">
                <a:solidFill>
                  <a:srgbClr val="000099"/>
                </a:solidFill>
              </a:rPr>
              <a:t>making NICA a really  international research project that will lead to establishing a research infrastructure of global importance.</a:t>
            </a:r>
          </a:p>
          <a:p>
            <a:pPr eaLnBrk="0" hangingPunct="0">
              <a:buClr>
                <a:srgbClr val="000090"/>
              </a:buClr>
              <a:buSzPct val="160000"/>
              <a:defRPr/>
            </a:pPr>
            <a:endParaRPr lang="en-US" sz="2400" b="1" dirty="0" smtClean="0">
              <a:solidFill>
                <a:srgbClr val="000099"/>
              </a:solidFill>
            </a:endParaRPr>
          </a:p>
          <a:p>
            <a:pPr marL="342900" indent="-342900" eaLnBrk="0" hangingPunct="0">
              <a:buClr>
                <a:srgbClr val="000090"/>
              </a:buClr>
              <a:buSzPct val="160000"/>
              <a:buFont typeface="Wingdings" charset="0"/>
              <a:buChar char="Ø"/>
              <a:defRPr/>
            </a:pPr>
            <a:r>
              <a:rPr lang="en-US" sz="2400" b="1" dirty="0" smtClean="0">
                <a:solidFill>
                  <a:srgbClr val="000099"/>
                </a:solidFill>
              </a:rPr>
              <a:t>In medium-term </a:t>
            </a:r>
            <a:r>
              <a:rPr lang="en-US" sz="2400" b="1" dirty="0">
                <a:solidFill>
                  <a:srgbClr val="000099"/>
                </a:solidFill>
              </a:rPr>
              <a:t>prospect the NICA complex will be </a:t>
            </a:r>
            <a:r>
              <a:rPr lang="en-US" sz="2400" b="1" dirty="0" smtClean="0">
                <a:solidFill>
                  <a:srgbClr val="000099"/>
                </a:solidFill>
              </a:rPr>
              <a:t>the </a:t>
            </a:r>
            <a:r>
              <a:rPr lang="en-US" sz="2400" b="1" dirty="0">
                <a:solidFill>
                  <a:srgbClr val="000099"/>
                </a:solidFill>
              </a:rPr>
              <a:t>only facility in Europe providing </a:t>
            </a:r>
            <a:r>
              <a:rPr lang="en-US" sz="2400" b="1" dirty="0" smtClean="0">
                <a:solidFill>
                  <a:srgbClr val="000099"/>
                </a:solidFill>
              </a:rPr>
              <a:t>unique </a:t>
            </a:r>
            <a:r>
              <a:rPr lang="en-US" sz="2400" b="1" dirty="0">
                <a:solidFill>
                  <a:srgbClr val="000099"/>
                </a:solidFill>
              </a:rPr>
              <a:t>high intensity ion beams </a:t>
            </a:r>
            <a:r>
              <a:rPr lang="en-US" sz="2400" b="1" dirty="0" smtClean="0">
                <a:solidFill>
                  <a:srgbClr val="000099"/>
                </a:solidFill>
              </a:rPr>
              <a:t>(</a:t>
            </a:r>
            <a:r>
              <a:rPr lang="en-US" sz="2400" b="1" dirty="0">
                <a:solidFill>
                  <a:srgbClr val="000099"/>
                </a:solidFill>
              </a:rPr>
              <a:t>from p to </a:t>
            </a:r>
            <a:r>
              <a:rPr lang="en-US" sz="2400" b="1" dirty="0" smtClean="0">
                <a:solidFill>
                  <a:srgbClr val="000099"/>
                </a:solidFill>
              </a:rPr>
              <a:t>Au) in </a:t>
            </a:r>
            <a:r>
              <a:rPr lang="en-US" sz="2400" b="1" dirty="0">
                <a:solidFill>
                  <a:srgbClr val="000099"/>
                </a:solidFill>
              </a:rPr>
              <a:t>the energy range from  2 – 27 GeV (</a:t>
            </a:r>
            <a:r>
              <a:rPr lang="en-US" sz="2400" b="1" dirty="0" err="1">
                <a:solidFill>
                  <a:srgbClr val="000099"/>
                </a:solidFill>
              </a:rPr>
              <a:t>c.m.s</a:t>
            </a:r>
            <a:r>
              <a:rPr lang="en-US" sz="2400" b="1" dirty="0">
                <a:solidFill>
                  <a:srgbClr val="000099"/>
                </a:solidFill>
              </a:rPr>
              <a:t>.), </a:t>
            </a:r>
            <a:r>
              <a:rPr lang="en-US" sz="2400" b="1" dirty="0" smtClean="0">
                <a:solidFill>
                  <a:srgbClr val="000099"/>
                </a:solidFill>
              </a:rPr>
              <a:t>which </a:t>
            </a:r>
            <a:r>
              <a:rPr lang="en-US" sz="2400" b="1" dirty="0">
                <a:solidFill>
                  <a:srgbClr val="000099"/>
                </a:solidFill>
              </a:rPr>
              <a:t>could be used for both fundamental </a:t>
            </a:r>
            <a:r>
              <a:rPr lang="en-US" sz="2400" b="1" dirty="0" smtClean="0">
                <a:solidFill>
                  <a:srgbClr val="000099"/>
                </a:solidFill>
              </a:rPr>
              <a:t>and </a:t>
            </a:r>
            <a:r>
              <a:rPr lang="en-US" sz="2400" b="1" dirty="0">
                <a:solidFill>
                  <a:srgbClr val="000099"/>
                </a:solidFill>
              </a:rPr>
              <a:t>applied research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85498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2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6" name="Picture 4" descr="1024px-Żagań-rzeźba_przy_pałacu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1" t="-1501" r="25615" b="-1"/>
          <a:stretch/>
        </p:blipFill>
        <p:spPr bwMode="auto">
          <a:xfrm>
            <a:off x="323528" y="774432"/>
            <a:ext cx="3024336" cy="486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7" name="TextBox 5"/>
          <p:cNvSpPr txBox="1">
            <a:spLocks noChangeArrowheads="1"/>
          </p:cNvSpPr>
          <p:nvPr/>
        </p:nvSpPr>
        <p:spPr bwMode="auto">
          <a:xfrm>
            <a:off x="5829300" y="3492500"/>
            <a:ext cx="27495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4000" b="1">
                <a:solidFill>
                  <a:srgbClr val="FFFFFF"/>
                </a:solidFill>
              </a:rPr>
              <a:t>Thank you </a:t>
            </a:r>
          </a:p>
        </p:txBody>
      </p:sp>
      <p:pic>
        <p:nvPicPr>
          <p:cNvPr id="8" name="Рисунок 6" descr="SAM_451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495" y="2977365"/>
            <a:ext cx="4993189" cy="3744892"/>
          </a:xfrm>
          <a:prstGeom prst="parallelogram">
            <a:avLst>
              <a:gd name="adj" fmla="val 41211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8740" name="Picture 4" descr="http://fc01.deviantart.net/fs11/f/2007/119/0/d/Nike_by_jlnevelof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084" y="741235"/>
            <a:ext cx="2895600" cy="36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NICA-Logo_4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15816" y="1188129"/>
            <a:ext cx="3110145" cy="153201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691680" y="3209012"/>
            <a:ext cx="6120680" cy="1812241"/>
          </a:xfrm>
          <a:prstGeom prst="rect">
            <a:avLst/>
          </a:prstGeom>
          <a:solidFill>
            <a:srgbClr val="0070C0"/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 for your attention!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938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1521211" y="0"/>
            <a:ext cx="606063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latin typeface="Arial Black" panose="020B0A04020102020204" pitchFamily="34" charset="0"/>
                <a:ea typeface="ＭＳ Ｐゴシック" pitchFamily="34" charset="-128"/>
              </a:rPr>
              <a:t>STUDY OF HOT &amp;  DENSE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latin typeface="Arial Black" panose="020B0A04020102020204" pitchFamily="34" charset="0"/>
                <a:ea typeface="ＭＳ Ｐゴシック" pitchFamily="34" charset="-128"/>
              </a:rPr>
              <a:t>BARYONIC MATTER</a:t>
            </a:r>
            <a:endParaRPr lang="en-US" sz="3200" b="1" dirty="0">
              <a:latin typeface="Arial Black" panose="020B0A04020102020204" pitchFamily="34" charset="0"/>
              <a:ea typeface="ＭＳ Ｐゴシック" pitchFamily="34" charset="-12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76200"/>
            <a:ext cx="762000" cy="762000"/>
          </a:xfrm>
          <a:prstGeom prst="rect">
            <a:avLst/>
          </a:prstGeom>
        </p:spPr>
      </p:pic>
      <p:pic>
        <p:nvPicPr>
          <p:cNvPr id="12" name="Picture 2" descr="C:\Users\PDV\AppData\Local\Microsoft\Windows Live Mail\WLMDSS.tmp\WLM32FE.tmp\Рисунок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77218"/>
            <a:ext cx="7672657" cy="5094982"/>
          </a:xfrm>
          <a:prstGeom prst="rect">
            <a:avLst/>
          </a:prstGeom>
          <a:solidFill>
            <a:schemeClr val="accent1"/>
          </a:solidFill>
          <a:ex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429000"/>
            <a:ext cx="4519973" cy="2760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 descr="u23u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V="1">
            <a:off x="4780060" y="1108272"/>
            <a:ext cx="4146234" cy="1948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4"/>
          <a:stretch>
            <a:fillRect/>
          </a:stretch>
        </p:blipFill>
        <p:spPr bwMode="auto">
          <a:xfrm>
            <a:off x="4780060" y="2790037"/>
            <a:ext cx="4126418" cy="335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302774" y="2790037"/>
            <a:ext cx="3269226" cy="3382163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 lIns="91430" tIns="45715" rIns="91430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400" b="1" dirty="0">
                <a:solidFill>
                  <a:srgbClr val="002060"/>
                </a:solidFill>
              </a:rPr>
              <a:t> </a:t>
            </a:r>
            <a:r>
              <a:rPr lang="en-US" altLang="ru-RU" sz="1400" b="1" dirty="0" smtClean="0">
                <a:solidFill>
                  <a:srgbClr val="002060"/>
                </a:solidFill>
              </a:rPr>
              <a:t>The most intriguing and unexplored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400" b="1" dirty="0" smtClean="0">
                <a:solidFill>
                  <a:srgbClr val="002060"/>
                </a:solidFill>
              </a:rPr>
              <a:t> region of the QCD phase diagram: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ru-RU" sz="1400" b="1" dirty="0" smtClean="0">
              <a:solidFill>
                <a:srgbClr val="00206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SzPct val="150000"/>
              <a:buFont typeface="Wingdings" pitchFamily="2" charset="2"/>
              <a:buChar char="§"/>
            </a:pPr>
            <a:r>
              <a:rPr lang="en-US" altLang="ru-RU" sz="1400" b="1" dirty="0" smtClean="0">
                <a:solidFill>
                  <a:srgbClr val="002060"/>
                </a:solidFill>
              </a:rPr>
              <a:t> Highest net baryon density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SzPct val="150000"/>
              <a:buFont typeface="Wingdings" pitchFamily="2" charset="2"/>
              <a:buNone/>
            </a:pPr>
            <a:endParaRPr lang="en-US" altLang="ru-RU" sz="1400" b="1" dirty="0" smtClean="0">
              <a:solidFill>
                <a:srgbClr val="00206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SzPct val="150000"/>
              <a:buFont typeface="Wingdings" pitchFamily="2" charset="2"/>
              <a:buChar char="§"/>
            </a:pPr>
            <a:r>
              <a:rPr lang="en-US" altLang="ru-RU" sz="1400" b="1" dirty="0" smtClean="0">
                <a:solidFill>
                  <a:srgbClr val="002060"/>
                </a:solidFill>
              </a:rPr>
              <a:t> Onset of deconfinement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SzPct val="150000"/>
              <a:buFont typeface="Wingdings" pitchFamily="2" charset="2"/>
              <a:buNone/>
            </a:pPr>
            <a:r>
              <a:rPr lang="en-US" altLang="ru-RU" sz="1400" b="1" dirty="0" smtClean="0">
                <a:solidFill>
                  <a:srgbClr val="002060"/>
                </a:solidFill>
              </a:rPr>
              <a:t>    phase  transition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SzPct val="150000"/>
              <a:buFont typeface="Wingdings" pitchFamily="2" charset="2"/>
              <a:buNone/>
            </a:pPr>
            <a:r>
              <a:rPr lang="en-US" altLang="ru-RU" sz="1400" b="1" dirty="0" smtClean="0">
                <a:solidFill>
                  <a:srgbClr val="002060"/>
                </a:solidFill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SzPct val="150000"/>
              <a:buFont typeface="Wingdings" pitchFamily="2" charset="2"/>
              <a:buChar char="§"/>
            </a:pPr>
            <a:r>
              <a:rPr lang="en-US" altLang="ru-RU" sz="1400" b="1" dirty="0" smtClean="0">
                <a:solidFill>
                  <a:srgbClr val="002060"/>
                </a:solidFill>
              </a:rPr>
              <a:t> Strong discovery potential: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SzPct val="150000"/>
              <a:buFont typeface="Wingdings" pitchFamily="2" charset="2"/>
              <a:buNone/>
            </a:pPr>
            <a:r>
              <a:rPr lang="en-US" altLang="ru-RU" sz="1400" b="1" dirty="0" smtClean="0">
                <a:solidFill>
                  <a:srgbClr val="002060"/>
                </a:solidFill>
              </a:rPr>
              <a:t>    a) Critical End Point (CEP)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SzPct val="150000"/>
              <a:buFont typeface="Wingdings" pitchFamily="2" charset="2"/>
              <a:buNone/>
            </a:pPr>
            <a:r>
              <a:rPr lang="en-US" altLang="ru-RU" sz="1400" b="1" dirty="0" smtClean="0">
                <a:solidFill>
                  <a:srgbClr val="002060"/>
                </a:solidFill>
              </a:rPr>
              <a:t>    b) Chiral Symmetry Restoration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SzPct val="150000"/>
              <a:buFont typeface="Wingdings" pitchFamily="2" charset="2"/>
              <a:buNone/>
            </a:pPr>
            <a:endParaRPr lang="en-US" altLang="ru-RU" sz="1400" b="1" dirty="0" smtClean="0">
              <a:solidFill>
                <a:srgbClr val="00206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SzPct val="150000"/>
              <a:buFont typeface="Wingdings" pitchFamily="2" charset="2"/>
              <a:buChar char="§"/>
            </a:pPr>
            <a:r>
              <a:rPr lang="en-US" altLang="ru-RU" sz="1400" b="1" dirty="0" smtClean="0">
                <a:solidFill>
                  <a:srgbClr val="002060"/>
                </a:solidFill>
              </a:rPr>
              <a:t> Complementary to the RHIC/BES,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SzPct val="150000"/>
              <a:buFont typeface="Wingdings" pitchFamily="2" charset="2"/>
              <a:buNone/>
            </a:pPr>
            <a:r>
              <a:rPr lang="en-US" altLang="ru-RU" sz="1400" b="1" dirty="0" smtClean="0">
                <a:solidFill>
                  <a:srgbClr val="002060"/>
                </a:solidFill>
              </a:rPr>
              <a:t>    CERN and FAIR experimental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SzPct val="150000"/>
              <a:buFont typeface="Wingdings" pitchFamily="2" charset="2"/>
              <a:buNone/>
            </a:pPr>
            <a:r>
              <a:rPr lang="en-US" altLang="ru-RU" sz="1400" b="1" dirty="0">
                <a:solidFill>
                  <a:srgbClr val="002060"/>
                </a:solidFill>
              </a:rPr>
              <a:t> </a:t>
            </a:r>
            <a:r>
              <a:rPr lang="en-US" altLang="ru-RU" sz="1400" b="1" dirty="0" smtClean="0">
                <a:solidFill>
                  <a:srgbClr val="002060"/>
                </a:solidFill>
              </a:rPr>
              <a:t>    programs</a:t>
            </a:r>
            <a:endParaRPr lang="ru-RU" altLang="ru-RU" sz="14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21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Fußzeilenplatzhalter 6"/>
          <p:cNvSpPr>
            <a:spLocks noGrp="1"/>
          </p:cNvSpPr>
          <p:nvPr/>
        </p:nvSpPr>
        <p:spPr bwMode="auto">
          <a:xfrm>
            <a:off x="3157538" y="5763155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>
              <a:solidFill>
                <a:srgbClr val="898989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8" y="515085"/>
            <a:ext cx="6819900" cy="5657115"/>
          </a:xfrm>
          <a:prstGeom prst="rect">
            <a:avLst/>
          </a:prstGeom>
        </p:spPr>
      </p:pic>
      <p:sp>
        <p:nvSpPr>
          <p:cNvPr id="3" name="Flowchart: Connector 2"/>
          <p:cNvSpPr/>
          <p:nvPr/>
        </p:nvSpPr>
        <p:spPr>
          <a:xfrm>
            <a:off x="4012442" y="4156877"/>
            <a:ext cx="114300" cy="1143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Flowchart: Connector 6"/>
          <p:cNvSpPr/>
          <p:nvPr/>
        </p:nvSpPr>
        <p:spPr>
          <a:xfrm>
            <a:off x="4162567" y="3797486"/>
            <a:ext cx="114300" cy="1143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Flowchart: Connector 7"/>
          <p:cNvSpPr/>
          <p:nvPr/>
        </p:nvSpPr>
        <p:spPr>
          <a:xfrm>
            <a:off x="4331540" y="3547288"/>
            <a:ext cx="114300" cy="1143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Flowchart: Connector 8"/>
          <p:cNvSpPr/>
          <p:nvPr/>
        </p:nvSpPr>
        <p:spPr>
          <a:xfrm>
            <a:off x="4691210" y="3099780"/>
            <a:ext cx="114300" cy="1143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4995933" y="2918805"/>
            <a:ext cx="114300" cy="1143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5197522" y="2907977"/>
            <a:ext cx="114300" cy="1143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5502700" y="2907977"/>
            <a:ext cx="114300" cy="1143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4" name="Flowchart: Connector 13"/>
          <p:cNvSpPr/>
          <p:nvPr/>
        </p:nvSpPr>
        <p:spPr>
          <a:xfrm>
            <a:off x="5330302" y="2907977"/>
            <a:ext cx="114300" cy="1143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05510" y="2637663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NICA/MPD</a:t>
            </a:r>
            <a:endParaRPr lang="ru-RU" sz="1600" b="1" dirty="0">
              <a:solidFill>
                <a:srgbClr val="FF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3821373" y="3410762"/>
            <a:ext cx="122830" cy="163773"/>
          </a:xfrm>
          <a:prstGeom prst="star5">
            <a:avLst/>
          </a:prstGeom>
          <a:solidFill>
            <a:srgbClr val="4F6228"/>
          </a:solidFill>
          <a:ln>
            <a:solidFill>
              <a:srgbClr val="4F62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19" name="5-Point Star 18"/>
          <p:cNvSpPr/>
          <p:nvPr/>
        </p:nvSpPr>
        <p:spPr>
          <a:xfrm>
            <a:off x="4368208" y="3412089"/>
            <a:ext cx="122830" cy="163773"/>
          </a:xfrm>
          <a:prstGeom prst="star5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20" name="5-Point Star 19"/>
          <p:cNvSpPr/>
          <p:nvPr/>
        </p:nvSpPr>
        <p:spPr>
          <a:xfrm>
            <a:off x="4039737" y="3409815"/>
            <a:ext cx="122830" cy="163773"/>
          </a:xfrm>
          <a:prstGeom prst="star5">
            <a:avLst/>
          </a:prstGeom>
          <a:solidFill>
            <a:srgbClr val="4F6228"/>
          </a:solidFill>
          <a:ln>
            <a:solidFill>
              <a:srgbClr val="4F62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99297" y="3153148"/>
            <a:ext cx="974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FFFF">
                    <a:lumMod val="50000"/>
                  </a:srgbClr>
                </a:solidFill>
                <a:latin typeface="Arial" pitchFamily="34" charset="0"/>
                <a:ea typeface="ＭＳ Ｐゴシック" pitchFamily="34" charset="-128"/>
              </a:rPr>
              <a:t>STAR F.T.</a:t>
            </a:r>
            <a:endParaRPr lang="ru-RU" sz="1600" b="1" dirty="0">
              <a:solidFill>
                <a:srgbClr val="FFFFFF">
                  <a:lumMod val="50000"/>
                </a:srgbClr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" name="Plus 5"/>
          <p:cNvSpPr/>
          <p:nvPr/>
        </p:nvSpPr>
        <p:spPr>
          <a:xfrm>
            <a:off x="4642796" y="4090682"/>
            <a:ext cx="122830" cy="114336"/>
          </a:xfrm>
          <a:prstGeom prst="mathPlus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3" name="Plus 22"/>
          <p:cNvSpPr/>
          <p:nvPr/>
        </p:nvSpPr>
        <p:spPr>
          <a:xfrm>
            <a:off x="5029768" y="4082952"/>
            <a:ext cx="122830" cy="114336"/>
          </a:xfrm>
          <a:prstGeom prst="mathPlus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4" name="Plus 23"/>
          <p:cNvSpPr/>
          <p:nvPr/>
        </p:nvSpPr>
        <p:spPr>
          <a:xfrm>
            <a:off x="6132394" y="4090682"/>
            <a:ext cx="122830" cy="114336"/>
          </a:xfrm>
          <a:prstGeom prst="mathPlus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03012" y="3802356"/>
            <a:ext cx="13195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7030A0"/>
                </a:solidFill>
                <a:latin typeface="Arial" pitchFamily="34" charset="0"/>
                <a:ea typeface="ＭＳ Ｐゴシック" pitchFamily="34" charset="-128"/>
              </a:rPr>
              <a:t>NA-61/SHINE</a:t>
            </a:r>
            <a:endParaRPr lang="ru-RU" sz="1600" b="1" dirty="0">
              <a:solidFill>
                <a:srgbClr val="7030A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5" name="Isosceles Triangle 14"/>
          <p:cNvSpPr/>
          <p:nvPr/>
        </p:nvSpPr>
        <p:spPr>
          <a:xfrm>
            <a:off x="3015357" y="2563074"/>
            <a:ext cx="146304" cy="136478"/>
          </a:xfrm>
          <a:prstGeom prst="triangl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" name="Isosceles Triangle 26"/>
          <p:cNvSpPr/>
          <p:nvPr/>
        </p:nvSpPr>
        <p:spPr>
          <a:xfrm>
            <a:off x="3626145" y="2571699"/>
            <a:ext cx="146304" cy="136478"/>
          </a:xfrm>
          <a:prstGeom prst="triangl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81267" y="2761226"/>
            <a:ext cx="7745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HADES</a:t>
            </a:r>
            <a:endParaRPr lang="ru-RU" sz="1600" b="1" dirty="0">
              <a:solidFill>
                <a:srgbClr val="00009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6" name="Diamond 15"/>
          <p:cNvSpPr/>
          <p:nvPr/>
        </p:nvSpPr>
        <p:spPr>
          <a:xfrm>
            <a:off x="3028352" y="1017074"/>
            <a:ext cx="150125" cy="177421"/>
          </a:xfrm>
          <a:prstGeom prst="diamond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0" name="Diamond 29"/>
          <p:cNvSpPr/>
          <p:nvPr/>
        </p:nvSpPr>
        <p:spPr>
          <a:xfrm>
            <a:off x="3622324" y="1014797"/>
            <a:ext cx="150125" cy="177421"/>
          </a:xfrm>
          <a:prstGeom prst="diamond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1" name="Diamond 30"/>
          <p:cNvSpPr/>
          <p:nvPr/>
        </p:nvSpPr>
        <p:spPr>
          <a:xfrm>
            <a:off x="4012442" y="1014798"/>
            <a:ext cx="150125" cy="177421"/>
          </a:xfrm>
          <a:prstGeom prst="diamond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2" name="Diamond 31"/>
          <p:cNvSpPr/>
          <p:nvPr/>
        </p:nvSpPr>
        <p:spPr>
          <a:xfrm>
            <a:off x="4340913" y="1014796"/>
            <a:ext cx="150125" cy="177421"/>
          </a:xfrm>
          <a:prstGeom prst="diamond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3" name="Diamond 32"/>
          <p:cNvSpPr/>
          <p:nvPr/>
        </p:nvSpPr>
        <p:spPr>
          <a:xfrm>
            <a:off x="4608777" y="1014796"/>
            <a:ext cx="150125" cy="177421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4" name="Diamond 33"/>
          <p:cNvSpPr/>
          <p:nvPr/>
        </p:nvSpPr>
        <p:spPr>
          <a:xfrm>
            <a:off x="4817659" y="1021622"/>
            <a:ext cx="150125" cy="177421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5" name="Diamond 34"/>
          <p:cNvSpPr/>
          <p:nvPr/>
        </p:nvSpPr>
        <p:spPr>
          <a:xfrm>
            <a:off x="5022943" y="1021619"/>
            <a:ext cx="150125" cy="177421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046601" y="713524"/>
            <a:ext cx="5886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CBM</a:t>
            </a:r>
            <a:endParaRPr lang="ru-RU" sz="1600" b="1" dirty="0">
              <a:solidFill>
                <a:srgbClr val="00009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231609" y="1180875"/>
            <a:ext cx="20393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SIS-100             </a:t>
            </a:r>
            <a:r>
              <a:rPr lang="en-US" sz="1600" b="1" dirty="0" smtClean="0">
                <a:solidFill>
                  <a:srgbClr val="FFFFFF">
                    <a:lumMod val="65000"/>
                  </a:srgbClr>
                </a:solidFill>
                <a:latin typeface="Arial" pitchFamily="34" charset="0"/>
                <a:ea typeface="ＭＳ Ｐゴシック" pitchFamily="34" charset="-128"/>
              </a:rPr>
              <a:t>SIS-300</a:t>
            </a:r>
            <a:endParaRPr lang="ru-RU" sz="1600" b="1" dirty="0">
              <a:solidFill>
                <a:srgbClr val="FFFFFF">
                  <a:lumMod val="65000"/>
                </a:srgbClr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8" name="5-Point Star 37"/>
          <p:cNvSpPr/>
          <p:nvPr/>
        </p:nvSpPr>
        <p:spPr>
          <a:xfrm>
            <a:off x="5515969" y="3834768"/>
            <a:ext cx="122830" cy="163773"/>
          </a:xfrm>
          <a:prstGeom prst="star5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39" name="5-Point Star 38"/>
          <p:cNvSpPr/>
          <p:nvPr/>
        </p:nvSpPr>
        <p:spPr>
          <a:xfrm>
            <a:off x="5128216" y="4225024"/>
            <a:ext cx="122830" cy="163773"/>
          </a:xfrm>
          <a:prstGeom prst="star5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40" name="5-Point Star 39"/>
          <p:cNvSpPr/>
          <p:nvPr/>
        </p:nvSpPr>
        <p:spPr>
          <a:xfrm>
            <a:off x="4981432" y="4619231"/>
            <a:ext cx="122830" cy="163773"/>
          </a:xfrm>
          <a:prstGeom prst="star5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41" name="5-Point Star 40"/>
          <p:cNvSpPr/>
          <p:nvPr/>
        </p:nvSpPr>
        <p:spPr>
          <a:xfrm>
            <a:off x="5930308" y="3592520"/>
            <a:ext cx="122830" cy="163773"/>
          </a:xfrm>
          <a:prstGeom prst="star5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42" name="5-Point Star 41"/>
          <p:cNvSpPr/>
          <p:nvPr/>
        </p:nvSpPr>
        <p:spPr>
          <a:xfrm>
            <a:off x="6780663" y="3439385"/>
            <a:ext cx="122830" cy="163773"/>
          </a:xfrm>
          <a:prstGeom prst="star5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43" name="5-Point Star 42"/>
          <p:cNvSpPr/>
          <p:nvPr/>
        </p:nvSpPr>
        <p:spPr>
          <a:xfrm>
            <a:off x="6316640" y="3450190"/>
            <a:ext cx="122830" cy="163773"/>
          </a:xfrm>
          <a:prstGeom prst="star5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44" name="5-Point Star 43"/>
          <p:cNvSpPr/>
          <p:nvPr/>
        </p:nvSpPr>
        <p:spPr>
          <a:xfrm>
            <a:off x="7331123" y="3438816"/>
            <a:ext cx="122830" cy="163773"/>
          </a:xfrm>
          <a:prstGeom prst="star5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300064" y="3125853"/>
            <a:ext cx="1118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</a:rPr>
              <a:t>STAR BES II</a:t>
            </a:r>
            <a:endParaRPr lang="ru-RU" sz="1600" b="1" dirty="0">
              <a:solidFill>
                <a:srgbClr val="00206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5386659" y="5844113"/>
            <a:ext cx="300251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endCxn id="24" idx="2"/>
          </p:cNvCxnSpPr>
          <p:nvPr/>
        </p:nvCxnSpPr>
        <p:spPr>
          <a:xfrm flipV="1">
            <a:off x="4712738" y="4147850"/>
            <a:ext cx="1435937" cy="5919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3849948" y="3486018"/>
            <a:ext cx="595892" cy="9584"/>
          </a:xfrm>
          <a:prstGeom prst="line">
            <a:avLst/>
          </a:prstGeom>
          <a:ln w="19050">
            <a:solidFill>
              <a:srgbClr val="4F6228"/>
            </a:solidFill>
          </a:ln>
          <a:scene3d>
            <a:camera prst="orthographicFront">
              <a:rot lat="0" lon="0" rev="6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16" idx="3"/>
            <a:endCxn id="32" idx="3"/>
          </p:cNvCxnSpPr>
          <p:nvPr/>
        </p:nvCxnSpPr>
        <p:spPr>
          <a:xfrm flipV="1">
            <a:off x="3178477" y="1103507"/>
            <a:ext cx="1312561" cy="2278"/>
          </a:xfrm>
          <a:prstGeom prst="line">
            <a:avLst/>
          </a:prstGeom>
          <a:ln w="1905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3098034" y="2637663"/>
            <a:ext cx="599352" cy="9989"/>
          </a:xfrm>
          <a:prstGeom prst="line">
            <a:avLst/>
          </a:prstGeom>
          <a:ln w="19050">
            <a:solidFill>
              <a:srgbClr val="000090"/>
            </a:solidFill>
          </a:ln>
          <a:scene3d>
            <a:camera prst="orthographicFront">
              <a:rot lat="0" lon="0" rev="3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6353034" y="3520702"/>
            <a:ext cx="1289712" cy="6489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5591032" y="3696020"/>
            <a:ext cx="352924" cy="220636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40" idx="2"/>
          </p:cNvCxnSpPr>
          <p:nvPr/>
        </p:nvCxnSpPr>
        <p:spPr>
          <a:xfrm flipV="1">
            <a:off x="5004891" y="4309397"/>
            <a:ext cx="175549" cy="473607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5201241" y="3923468"/>
            <a:ext cx="382040" cy="364112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stCxn id="41" idx="4"/>
          </p:cNvCxnSpPr>
          <p:nvPr/>
        </p:nvCxnSpPr>
        <p:spPr>
          <a:xfrm flipV="1">
            <a:off x="6053138" y="3532645"/>
            <a:ext cx="296144" cy="122431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5287437" y="2965127"/>
            <a:ext cx="257814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10" idx="6"/>
          </p:cNvCxnSpPr>
          <p:nvPr/>
        </p:nvCxnSpPr>
        <p:spPr>
          <a:xfrm>
            <a:off x="5110233" y="2975955"/>
            <a:ext cx="104028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9" idx="7"/>
          </p:cNvCxnSpPr>
          <p:nvPr/>
        </p:nvCxnSpPr>
        <p:spPr>
          <a:xfrm flipV="1">
            <a:off x="4788771" y="2965127"/>
            <a:ext cx="240997" cy="151392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>
            <a:stCxn id="8" idx="7"/>
            <a:endCxn id="9" idx="3"/>
          </p:cNvCxnSpPr>
          <p:nvPr/>
        </p:nvCxnSpPr>
        <p:spPr>
          <a:xfrm flipV="1">
            <a:off x="4429101" y="3197341"/>
            <a:ext cx="278848" cy="366686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stCxn id="7" idx="7"/>
            <a:endCxn id="8" idx="7"/>
          </p:cNvCxnSpPr>
          <p:nvPr/>
        </p:nvCxnSpPr>
        <p:spPr>
          <a:xfrm flipV="1">
            <a:off x="4260128" y="3564027"/>
            <a:ext cx="168973" cy="25019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endCxn id="7" idx="7"/>
          </p:cNvCxnSpPr>
          <p:nvPr/>
        </p:nvCxnSpPr>
        <p:spPr>
          <a:xfrm flipV="1">
            <a:off x="4045056" y="3814225"/>
            <a:ext cx="215072" cy="424339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59" name="Flowchart: Connector 18458"/>
          <p:cNvSpPr/>
          <p:nvPr/>
        </p:nvSpPr>
        <p:spPr>
          <a:xfrm>
            <a:off x="3028352" y="2533890"/>
            <a:ext cx="114300" cy="114300"/>
          </a:xfrm>
          <a:prstGeom prst="flowChartConnector">
            <a:avLst/>
          </a:prstGeom>
          <a:noFill/>
          <a:ln w="25400">
            <a:solidFill>
              <a:srgbClr val="FF35E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5" name="Flowchart: Connector 104"/>
          <p:cNvSpPr/>
          <p:nvPr/>
        </p:nvSpPr>
        <p:spPr>
          <a:xfrm>
            <a:off x="3768488" y="2544197"/>
            <a:ext cx="114300" cy="114300"/>
          </a:xfrm>
          <a:prstGeom prst="flowChartConnector">
            <a:avLst/>
          </a:prstGeom>
          <a:noFill/>
          <a:ln w="25400">
            <a:solidFill>
              <a:srgbClr val="FF35E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6" name="Flowchart: Connector 105"/>
          <p:cNvSpPr/>
          <p:nvPr/>
        </p:nvSpPr>
        <p:spPr>
          <a:xfrm>
            <a:off x="3027214" y="2297932"/>
            <a:ext cx="114300" cy="114300"/>
          </a:xfrm>
          <a:prstGeom prst="flowChartConnector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7" name="Flowchart: Connector 106"/>
          <p:cNvSpPr/>
          <p:nvPr/>
        </p:nvSpPr>
        <p:spPr>
          <a:xfrm>
            <a:off x="3768538" y="2305899"/>
            <a:ext cx="114300" cy="114300"/>
          </a:xfrm>
          <a:prstGeom prst="flowChartConnector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cxnSp>
        <p:nvCxnSpPr>
          <p:cNvPr id="109" name="Straight Connector 108"/>
          <p:cNvCxnSpPr>
            <a:stCxn id="18459" idx="6"/>
            <a:endCxn id="105" idx="2"/>
          </p:cNvCxnSpPr>
          <p:nvPr/>
        </p:nvCxnSpPr>
        <p:spPr>
          <a:xfrm>
            <a:off x="3142652" y="2591040"/>
            <a:ext cx="625836" cy="10307"/>
          </a:xfrm>
          <a:prstGeom prst="line">
            <a:avLst/>
          </a:prstGeom>
          <a:ln w="22225">
            <a:solidFill>
              <a:srgbClr val="FF35E2"/>
            </a:solidFill>
          </a:ln>
          <a:scene3d>
            <a:camera prst="orthographicFront">
              <a:rot lat="0" lon="0" rev="3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3155080" y="2350782"/>
            <a:ext cx="600758" cy="21792"/>
          </a:xfrm>
          <a:prstGeom prst="line">
            <a:avLst/>
          </a:prstGeom>
          <a:ln w="22225">
            <a:solidFill>
              <a:srgbClr val="FF0000"/>
            </a:solidFill>
          </a:ln>
          <a:scene3d>
            <a:camera prst="orthographicFront">
              <a:rot lat="0" lon="0" rev="9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3859986" y="2360597"/>
            <a:ext cx="1410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35E2"/>
                </a:solidFill>
                <a:latin typeface="Arial" pitchFamily="34" charset="0"/>
                <a:ea typeface="ＭＳ Ｐゴシック" pitchFamily="34" charset="-128"/>
              </a:rPr>
              <a:t>NICA/BM@N I</a:t>
            </a:r>
            <a:endParaRPr lang="ru-RU" sz="1600" b="1" dirty="0">
              <a:solidFill>
                <a:srgbClr val="FF35E2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2875447" y="1903514"/>
            <a:ext cx="1465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NICA/BM@N II</a:t>
            </a:r>
            <a:endParaRPr lang="ru-RU" sz="1600" b="1" dirty="0">
              <a:solidFill>
                <a:srgbClr val="FF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>
            <a:off x="4494213" y="1107158"/>
            <a:ext cx="675680" cy="3172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3488503" y="755917"/>
            <a:ext cx="2070860" cy="4633761"/>
          </a:xfrm>
          <a:prstGeom prst="rect">
            <a:avLst/>
          </a:prstGeom>
          <a:solidFill>
            <a:srgbClr val="9C9CDF">
              <a:alpha val="2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9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9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9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9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9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9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9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9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9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9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9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9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9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9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009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90"/>
                </a:solidFill>
              </a:rPr>
              <a:t> </a:t>
            </a:r>
            <a:r>
              <a:rPr lang="en-US" sz="1600" i="1" dirty="0" smtClean="0">
                <a:solidFill>
                  <a:srgbClr val="000090"/>
                </a:solidFill>
              </a:rPr>
              <a:t>energy region of max.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000090"/>
                </a:solidFill>
              </a:rPr>
              <a:t> baryonic density </a:t>
            </a:r>
            <a:endParaRPr lang="en-US" sz="1600" i="1" dirty="0">
              <a:solidFill>
                <a:srgbClr val="000090"/>
              </a:solidFill>
            </a:endParaRPr>
          </a:p>
        </p:txBody>
      </p:sp>
      <p:sp>
        <p:nvSpPr>
          <p:cNvPr id="73" name="TextBox 76"/>
          <p:cNvSpPr txBox="1">
            <a:spLocks noChangeArrowheads="1"/>
          </p:cNvSpPr>
          <p:nvPr/>
        </p:nvSpPr>
        <p:spPr bwMode="auto">
          <a:xfrm>
            <a:off x="1981200" y="0"/>
            <a:ext cx="568597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latin typeface="+mj-lt"/>
                <a:ea typeface="ＭＳ Ｐゴシック" pitchFamily="34" charset="-128"/>
              </a:rPr>
              <a:t>EXPERIMENTAL STATUS</a:t>
            </a:r>
            <a:endParaRPr lang="en-US" sz="3200" b="1" dirty="0">
              <a:latin typeface="+mj-lt"/>
              <a:ea typeface="ＭＳ Ｐゴシック" pitchFamily="34" charset="-128"/>
            </a:endParaRPr>
          </a:p>
        </p:txBody>
      </p:sp>
      <p:sp>
        <p:nvSpPr>
          <p:cNvPr id="74" name="TextBox 73"/>
          <p:cNvSpPr txBox="1"/>
          <p:nvPr/>
        </p:nvSpPr>
        <p:spPr>
          <a:xfrm rot="16200000">
            <a:off x="-178661" y="2920980"/>
            <a:ext cx="3074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Interaction rate [Hz]</a:t>
            </a:r>
            <a:endParaRPr lang="ru-RU" sz="2400" b="1" dirty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233811" y="5652384"/>
            <a:ext cx="5647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Collision energy √S    [GeV]</a:t>
            </a:r>
            <a:endParaRPr lang="ru-RU" sz="2400" b="1" dirty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067574" y="5887275"/>
            <a:ext cx="405880" cy="276999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NN</a:t>
            </a:r>
            <a:endParaRPr lang="ru-RU" sz="1200" b="1" dirty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7620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07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Box 10"/>
          <p:cNvSpPr txBox="1">
            <a:spLocks noChangeArrowheads="1"/>
          </p:cNvSpPr>
          <p:nvPr/>
        </p:nvSpPr>
        <p:spPr bwMode="auto">
          <a:xfrm>
            <a:off x="198032" y="2592134"/>
            <a:ext cx="66461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6538" indent="-2365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Constituent QM</a:t>
            </a:r>
            <a:r>
              <a:rPr lang="en-US" sz="2000" b="1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: up and down quarks carry the nucleon </a:t>
            </a:r>
            <a:r>
              <a:rPr lang="en-US" sz="2000" b="1" dirty="0" smtClean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spin.</a:t>
            </a:r>
            <a:endParaRPr lang="en-US" sz="2000" b="1" dirty="0">
              <a:solidFill>
                <a:srgbClr val="002060"/>
              </a:solidFill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9221" name="Picture 38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2133600"/>
            <a:ext cx="3606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363" y="1900238"/>
            <a:ext cx="2054225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9" descr="nucleon_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4B6B94"/>
              </a:clrFrom>
              <a:clrTo>
                <a:srgbClr val="4B6B94">
                  <a:alpha val="0"/>
                </a:srgbClr>
              </a:clrTo>
            </a:clrChange>
            <a:lum bright="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338" y="4379912"/>
            <a:ext cx="2033587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AutoShape 4"/>
          <p:cNvSpPr>
            <a:spLocks noChangeArrowheads="1"/>
          </p:cNvSpPr>
          <p:nvPr/>
        </p:nvSpPr>
        <p:spPr bwMode="auto">
          <a:xfrm>
            <a:off x="804863" y="3657600"/>
            <a:ext cx="5214937" cy="785813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/>
        </p:spPr>
        <p:txBody>
          <a:bodyPr wrap="none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pic>
        <p:nvPicPr>
          <p:cNvPr id="9226" name="Picture 15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8" y="4262438"/>
            <a:ext cx="3976687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7" name="TextBox 14"/>
          <p:cNvSpPr txBox="1">
            <a:spLocks noChangeArrowheads="1"/>
          </p:cNvSpPr>
          <p:nvPr/>
        </p:nvSpPr>
        <p:spPr bwMode="auto">
          <a:xfrm>
            <a:off x="2547937" y="5029200"/>
            <a:ext cx="39290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sz="2000" b="1" dirty="0">
                <a:solidFill>
                  <a:srgbClr val="002060"/>
                </a:solidFill>
                <a:latin typeface="Calibri" pitchFamily="34" charset="0"/>
              </a:rPr>
              <a:t>quarks   </a:t>
            </a:r>
            <a:r>
              <a:rPr lang="en-GB" sz="2000" b="1" dirty="0" smtClean="0">
                <a:solidFill>
                  <a:srgbClr val="002060"/>
                </a:solidFill>
                <a:latin typeface="Calibri" pitchFamily="34" charset="0"/>
              </a:rPr>
              <a:t>     gluons          </a:t>
            </a:r>
            <a:r>
              <a:rPr lang="en-GB" sz="2000" b="1" dirty="0">
                <a:latin typeface="Calibri" pitchFamily="34" charset="0"/>
              </a:rPr>
              <a:t>orbital </a:t>
            </a:r>
          </a:p>
        </p:txBody>
      </p:sp>
      <p:sp>
        <p:nvSpPr>
          <p:cNvPr id="9228" name="AutoShape 6"/>
          <p:cNvSpPr>
            <a:spLocks noChangeArrowheads="1"/>
          </p:cNvSpPr>
          <p:nvPr/>
        </p:nvSpPr>
        <p:spPr bwMode="auto">
          <a:xfrm>
            <a:off x="3119437" y="5386387"/>
            <a:ext cx="342900" cy="571500"/>
          </a:xfrm>
          <a:prstGeom prst="upArrow">
            <a:avLst>
              <a:gd name="adj1" fmla="val 50000"/>
              <a:gd name="adj2" fmla="val 50247"/>
            </a:avLst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9229" name="AutoShape 6"/>
          <p:cNvSpPr>
            <a:spLocks noChangeArrowheads="1"/>
          </p:cNvSpPr>
          <p:nvPr/>
        </p:nvSpPr>
        <p:spPr bwMode="auto">
          <a:xfrm>
            <a:off x="4262437" y="5386387"/>
            <a:ext cx="342900" cy="571500"/>
          </a:xfrm>
          <a:prstGeom prst="upArrow">
            <a:avLst>
              <a:gd name="adj1" fmla="val 50000"/>
              <a:gd name="adj2" fmla="val 50247"/>
            </a:avLst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9230" name="AutoShape 6"/>
          <p:cNvSpPr>
            <a:spLocks noChangeArrowheads="1"/>
          </p:cNvSpPr>
          <p:nvPr/>
        </p:nvSpPr>
        <p:spPr bwMode="auto">
          <a:xfrm>
            <a:off x="5476875" y="5386387"/>
            <a:ext cx="342900" cy="571500"/>
          </a:xfrm>
          <a:prstGeom prst="upArrow">
            <a:avLst>
              <a:gd name="adj1" fmla="val 50000"/>
              <a:gd name="adj2" fmla="val 50247"/>
            </a:avLst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9231" name="Text Box 9"/>
          <p:cNvSpPr txBox="1">
            <a:spLocks noChangeArrowheads="1"/>
          </p:cNvSpPr>
          <p:nvPr/>
        </p:nvSpPr>
        <p:spPr bwMode="auto">
          <a:xfrm>
            <a:off x="2690812" y="5957887"/>
            <a:ext cx="12858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000" b="1" dirty="0" smtClean="0">
                <a:solidFill>
                  <a:srgbClr val="002060"/>
                </a:solidFill>
                <a:latin typeface="Calibri" pitchFamily="34" charset="0"/>
              </a:rPr>
              <a:t>~0.3 </a:t>
            </a:r>
            <a:endParaRPr lang="en-US" sz="20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9232" name="Text Box 10"/>
          <p:cNvSpPr txBox="1">
            <a:spLocks noChangeArrowheads="1"/>
          </p:cNvSpPr>
          <p:nvPr/>
        </p:nvSpPr>
        <p:spPr bwMode="auto">
          <a:xfrm>
            <a:off x="3762375" y="5957887"/>
            <a:ext cx="13477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000" b="1" dirty="0" smtClean="0">
                <a:solidFill>
                  <a:srgbClr val="002060"/>
                </a:solidFill>
                <a:latin typeface="Calibri" pitchFamily="34" charset="0"/>
              </a:rPr>
              <a:t>0±0.5</a:t>
            </a:r>
            <a:endParaRPr lang="en-US" sz="20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9233" name="Text Box 11"/>
          <p:cNvSpPr txBox="1">
            <a:spLocks noChangeArrowheads="1"/>
          </p:cNvSpPr>
          <p:nvPr/>
        </p:nvSpPr>
        <p:spPr bwMode="auto">
          <a:xfrm>
            <a:off x="5029200" y="5924490"/>
            <a:ext cx="12858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000" b="1" dirty="0">
                <a:latin typeface="Calibri" pitchFamily="34" charset="0"/>
              </a:rPr>
              <a:t>unknown</a:t>
            </a:r>
            <a:endParaRPr lang="en-US" sz="2000" b="1" baseline="30000" dirty="0">
              <a:latin typeface="Calibri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76200"/>
            <a:ext cx="762000" cy="762000"/>
          </a:xfrm>
          <a:prstGeom prst="rect">
            <a:avLst/>
          </a:prstGeom>
        </p:spPr>
      </p:pic>
      <p:sp>
        <p:nvSpPr>
          <p:cNvPr id="35" name="TextBox 4"/>
          <p:cNvSpPr txBox="1">
            <a:spLocks noChangeArrowheads="1"/>
          </p:cNvSpPr>
          <p:nvPr/>
        </p:nvSpPr>
        <p:spPr bwMode="auto">
          <a:xfrm>
            <a:off x="1920062" y="0"/>
            <a:ext cx="525175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latin typeface="Arial Black" panose="020B0A04020102020204" pitchFamily="34" charset="0"/>
                <a:ea typeface="ＭＳ Ｐゴシック" pitchFamily="34" charset="-128"/>
              </a:rPr>
              <a:t>PHYSICS OBJECTIVES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latin typeface="Arial Black" panose="020B0A04020102020204" pitchFamily="34" charset="0"/>
                <a:ea typeface="ＭＳ Ｐゴシック" pitchFamily="34" charset="-128"/>
              </a:rPr>
              <a:t>IN SPIN PHYSICS</a:t>
            </a:r>
            <a:endParaRPr lang="en-US" sz="3200" b="1" dirty="0">
              <a:latin typeface="Arial Black" panose="020B0A04020102020204" pitchFamily="34" charset="0"/>
              <a:ea typeface="ＭＳ Ｐゴシック" pitchFamily="34" charset="-128"/>
            </a:endParaRPr>
          </a:p>
        </p:txBody>
      </p:sp>
      <p:sp>
        <p:nvSpPr>
          <p:cNvPr id="3" name="Up Arrow 2"/>
          <p:cNvSpPr/>
          <p:nvPr/>
        </p:nvSpPr>
        <p:spPr>
          <a:xfrm>
            <a:off x="7253573" y="1523873"/>
            <a:ext cx="242316" cy="412877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AutoShape 6"/>
          <p:cNvSpPr>
            <a:spLocks noChangeArrowheads="1"/>
          </p:cNvSpPr>
          <p:nvPr/>
        </p:nvSpPr>
        <p:spPr bwMode="auto">
          <a:xfrm>
            <a:off x="3409950" y="3940919"/>
            <a:ext cx="171450" cy="402481"/>
          </a:xfrm>
          <a:prstGeom prst="upArrow">
            <a:avLst>
              <a:gd name="adj1" fmla="val 50000"/>
              <a:gd name="adj2" fmla="val 50247"/>
            </a:avLst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34" name="TextBox 10"/>
          <p:cNvSpPr txBox="1">
            <a:spLocks noChangeArrowheads="1"/>
          </p:cNvSpPr>
          <p:nvPr/>
        </p:nvSpPr>
        <p:spPr bwMode="auto">
          <a:xfrm>
            <a:off x="1219200" y="2971800"/>
            <a:ext cx="564356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6538" indent="-2365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/>
            <a:r>
              <a:rPr lang="en-US" sz="2000" b="1" dirty="0" smtClean="0">
                <a:latin typeface="Calibri" pitchFamily="34" charset="0"/>
                <a:cs typeface="Times New Roman" pitchFamily="18" charset="0"/>
              </a:rPr>
              <a:t>EMC (CERN): </a:t>
            </a:r>
            <a:r>
              <a:rPr lang="en-US" sz="2000" b="1" dirty="0">
                <a:latin typeface="Calibri" pitchFamily="34" charset="0"/>
                <a:cs typeface="Times New Roman" pitchFamily="18" charset="0"/>
              </a:rPr>
              <a:t>Quarks spins contribute little  (</a:t>
            </a:r>
            <a:r>
              <a:rPr lang="en-US" sz="2000" b="1" i="1" dirty="0" smtClean="0">
                <a:latin typeface="Calibri" pitchFamily="34" charset="0"/>
                <a:cs typeface="Times New Roman" pitchFamily="18" charset="0"/>
              </a:rPr>
              <a:t>1987)</a:t>
            </a:r>
            <a:r>
              <a:rPr lang="en-US" sz="2000" b="1" dirty="0"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Calibri" pitchFamily="34" charset="0"/>
                <a:cs typeface="Times New Roman" pitchFamily="18" charset="0"/>
              </a:rPr>
              <a:t>SPIN CRISIS                           </a:t>
            </a:r>
          </a:p>
          <a:p>
            <a:pPr eaLnBrk="1" hangingPunct="1"/>
            <a:r>
              <a:rPr lang="en-US" sz="2000" b="1" dirty="0"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Calibri" pitchFamily="34" charset="0"/>
                <a:cs typeface="Times New Roman" pitchFamily="18" charset="0"/>
              </a:rPr>
              <a:t>                               = </a:t>
            </a:r>
            <a:r>
              <a:rPr lang="en-US" sz="2000" b="1" dirty="0" smtClean="0">
                <a:latin typeface="+mj-lt"/>
                <a:cs typeface="Times New Roman" pitchFamily="18" charset="0"/>
              </a:rPr>
              <a:t>0.12</a:t>
            </a:r>
            <a:endParaRPr lang="en-US" sz="2000" b="1" dirty="0">
              <a:latin typeface="+mj-lt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8200" y="1066800"/>
            <a:ext cx="77485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+mj-lt"/>
              </a:rPr>
              <a:t>Spin is an intrinsic property of </a:t>
            </a:r>
            <a:r>
              <a:rPr lang="en-US" sz="2000" b="1" dirty="0" smtClean="0">
                <a:latin typeface="+mj-lt"/>
              </a:rPr>
              <a:t>quantum objects.</a:t>
            </a:r>
            <a:endParaRPr lang="ru-RU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6009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7" grpId="0"/>
      <p:bldP spid="9228" grpId="0" animBg="1"/>
      <p:bldP spid="9229" grpId="0" animBg="1"/>
      <p:bldP spid="9230" grpId="0" animBg="1"/>
      <p:bldP spid="9231" grpId="0"/>
      <p:bldP spid="9232" grpId="0"/>
      <p:bldP spid="9233" grpId="0"/>
      <p:bldP spid="33" grpId="0" animBg="1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6663" y="838200"/>
            <a:ext cx="3411537" cy="1401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9156" name="Rectangle 3"/>
          <p:cNvSpPr>
            <a:spLocks/>
          </p:cNvSpPr>
          <p:nvPr/>
        </p:nvSpPr>
        <p:spPr bwMode="auto">
          <a:xfrm>
            <a:off x="4966091" y="990600"/>
            <a:ext cx="2884599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r>
              <a:rPr lang="en-US" sz="2000" b="1" dirty="0" err="1">
                <a:latin typeface="+mj-lt"/>
                <a:sym typeface="Baskerville Bold Italic" charset="0"/>
              </a:rPr>
              <a:t>Drell</a:t>
            </a:r>
            <a:r>
              <a:rPr lang="en-US" sz="2000" b="1" dirty="0">
                <a:latin typeface="+mj-lt"/>
                <a:sym typeface="Baskerville Bold Italic" charset="0"/>
              </a:rPr>
              <a:t>-Yan process</a:t>
            </a:r>
          </a:p>
        </p:txBody>
      </p:sp>
      <p:pic>
        <p:nvPicPr>
          <p:cNvPr id="49160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3882" y="2471736"/>
            <a:ext cx="5032718" cy="4157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4876800" y="1332483"/>
            <a:ext cx="32309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+mj-lt"/>
              </a:rPr>
              <a:t>No fragmentation functions !</a:t>
            </a:r>
            <a:endParaRPr lang="ru-RU" sz="2000" b="1" dirty="0">
              <a:latin typeface="+mj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76200"/>
            <a:ext cx="762000" cy="762000"/>
          </a:xfrm>
          <a:prstGeom prst="rect">
            <a:avLst/>
          </a:prstGeom>
        </p:spPr>
      </p:pic>
      <p:sp>
        <p:nvSpPr>
          <p:cNvPr id="21" name="TextBox 4"/>
          <p:cNvSpPr txBox="1">
            <a:spLocks noChangeArrowheads="1"/>
          </p:cNvSpPr>
          <p:nvPr/>
        </p:nvSpPr>
        <p:spPr bwMode="auto">
          <a:xfrm>
            <a:off x="1341046" y="0"/>
            <a:ext cx="68885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Arial Black" panose="020B0A04020102020204" pitchFamily="34" charset="0"/>
                <a:ea typeface="ＭＳ Ｐゴシック" pitchFamily="34" charset="-128"/>
              </a:rPr>
              <a:t>PHYSICS OBJECTIVES AT NICA</a:t>
            </a:r>
            <a:endParaRPr lang="en-US" sz="2800" b="1" dirty="0">
              <a:latin typeface="Arial Black" panose="020B0A04020102020204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69350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 cstate="print"/>
          <a:srcRect l="1195" t="221" r="104" b="314"/>
          <a:stretch>
            <a:fillRect/>
          </a:stretch>
        </p:blipFill>
        <p:spPr bwMode="auto">
          <a:xfrm>
            <a:off x="1376363" y="914400"/>
            <a:ext cx="1519237" cy="1387475"/>
          </a:xfrm>
          <a:prstGeom prst="rect">
            <a:avLst/>
          </a:prstGeom>
          <a:noFill/>
          <a:ln w="25400" cap="flat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</p:pic>
      <p:sp>
        <p:nvSpPr>
          <p:cNvPr id="50179" name="Rectangle 2"/>
          <p:cNvSpPr>
            <a:spLocks/>
          </p:cNvSpPr>
          <p:nvPr/>
        </p:nvSpPr>
        <p:spPr bwMode="auto">
          <a:xfrm>
            <a:off x="6816725" y="1308100"/>
            <a:ext cx="2327275" cy="1112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tabLst>
                <a:tab pos="641350" algn="l"/>
              </a:tabLst>
            </a:pPr>
            <a:r>
              <a:rPr lang="en-US" sz="2100" dirty="0">
                <a:solidFill>
                  <a:srgbClr val="002060"/>
                </a:solidFill>
                <a:latin typeface="Baskerville SemiBold Italic" charset="0"/>
                <a:sym typeface="Baskerville SemiBold Italic" charset="0"/>
              </a:rPr>
              <a:t>Hard processes:</a:t>
            </a:r>
          </a:p>
          <a:p>
            <a:pPr>
              <a:tabLst>
                <a:tab pos="641350" algn="l"/>
              </a:tabLst>
            </a:pPr>
            <a:r>
              <a:rPr lang="en-US" sz="2100" dirty="0">
                <a:solidFill>
                  <a:srgbClr val="002060"/>
                </a:solidFill>
                <a:latin typeface="Baskerville SemiBold Italic" charset="0"/>
                <a:sym typeface="Baskerville SemiBold Italic" charset="0"/>
              </a:rPr>
              <a:t>q </a:t>
            </a:r>
            <a:r>
              <a:rPr lang="en-US" sz="2100" dirty="0" err="1">
                <a:solidFill>
                  <a:srgbClr val="002060"/>
                </a:solidFill>
                <a:latin typeface="Baskerville SemiBold Italic" charset="0"/>
                <a:sym typeface="Baskerville SemiBold Italic" charset="0"/>
              </a:rPr>
              <a:t>g→q</a:t>
            </a:r>
            <a:r>
              <a:rPr lang="en-US" sz="2100" dirty="0">
                <a:solidFill>
                  <a:srgbClr val="002060"/>
                </a:solidFill>
                <a:latin typeface="Baskerville SemiBold Italic" charset="0"/>
                <a:sym typeface="Baskerville SemiBold Italic" charset="0"/>
              </a:rPr>
              <a:t> γ      </a:t>
            </a:r>
            <a:r>
              <a:rPr lang="en-US" sz="2100" dirty="0" smtClean="0">
                <a:solidFill>
                  <a:srgbClr val="002060"/>
                </a:solidFill>
                <a:latin typeface="Baskerville SemiBold Italic" charset="0"/>
                <a:sym typeface="Baskerville SemiBold Italic" charset="0"/>
              </a:rPr>
              <a:t>  85</a:t>
            </a:r>
            <a:r>
              <a:rPr lang="en-US" sz="2100" dirty="0">
                <a:solidFill>
                  <a:srgbClr val="002060"/>
                </a:solidFill>
                <a:latin typeface="Baskerville SemiBold Italic" charset="0"/>
                <a:sym typeface="Baskerville SemiBold Italic" charset="0"/>
              </a:rPr>
              <a:t>%</a:t>
            </a:r>
          </a:p>
          <a:p>
            <a:pPr>
              <a:tabLst>
                <a:tab pos="641350" algn="l"/>
              </a:tabLst>
            </a:pPr>
            <a:r>
              <a:rPr lang="en-US" sz="2100" dirty="0">
                <a:solidFill>
                  <a:srgbClr val="002060"/>
                </a:solidFill>
                <a:latin typeface="Baskerville SemiBold Italic" charset="0"/>
                <a:sym typeface="Baskerville SemiBold Italic" charset="0"/>
              </a:rPr>
              <a:t>q </a:t>
            </a:r>
            <a:r>
              <a:rPr lang="en-US" sz="2100" dirty="0" err="1">
                <a:solidFill>
                  <a:srgbClr val="002060"/>
                </a:solidFill>
                <a:latin typeface="Baskerville SemiBold Italic" charset="0"/>
                <a:sym typeface="Baskerville SemiBold Italic" charset="0"/>
              </a:rPr>
              <a:t>qbar→g</a:t>
            </a:r>
            <a:r>
              <a:rPr lang="en-US" sz="2100" dirty="0">
                <a:solidFill>
                  <a:srgbClr val="002060"/>
                </a:solidFill>
                <a:latin typeface="Baskerville SemiBold Italic" charset="0"/>
                <a:sym typeface="Baskerville SemiBold Italic" charset="0"/>
              </a:rPr>
              <a:t> γ  </a:t>
            </a:r>
            <a:r>
              <a:rPr lang="en-US" sz="2100" dirty="0" smtClean="0">
                <a:solidFill>
                  <a:srgbClr val="002060"/>
                </a:solidFill>
                <a:latin typeface="Baskerville SemiBold Italic" charset="0"/>
                <a:sym typeface="Baskerville SemiBold Italic" charset="0"/>
              </a:rPr>
              <a:t> 15%</a:t>
            </a:r>
            <a:endParaRPr lang="en-US" sz="2100" dirty="0">
              <a:solidFill>
                <a:srgbClr val="002060"/>
              </a:solidFill>
              <a:latin typeface="Baskerville SemiBold Italic" charset="0"/>
              <a:sym typeface="Baskerville SemiBold Italic" charset="0"/>
            </a:endParaRPr>
          </a:p>
          <a:p>
            <a:pPr>
              <a:tabLst>
                <a:tab pos="641350" algn="l"/>
              </a:tabLst>
            </a:pPr>
            <a:endParaRPr lang="en-US" sz="2100" dirty="0">
              <a:solidFill>
                <a:srgbClr val="002060"/>
              </a:solidFill>
              <a:latin typeface="Baskerville SemiBold Italic" charset="0"/>
              <a:sym typeface="Baskerville SemiBold Italic" charset="0"/>
            </a:endParaRPr>
          </a:p>
        </p:txBody>
      </p:sp>
      <p:pic>
        <p:nvPicPr>
          <p:cNvPr id="2" name="Picture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40175" y="1323975"/>
            <a:ext cx="2735262" cy="80962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</p:pic>
      <p:sp>
        <p:nvSpPr>
          <p:cNvPr id="50182" name="Line 6"/>
          <p:cNvSpPr>
            <a:spLocks noChangeShapeType="1"/>
          </p:cNvSpPr>
          <p:nvPr/>
        </p:nvSpPr>
        <p:spPr bwMode="auto">
          <a:xfrm rot="10800000" flipH="1" flipV="1">
            <a:off x="2922587" y="1562100"/>
            <a:ext cx="963613" cy="138113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 type="stealth" w="med" len="med"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38299" y="2433637"/>
            <a:ext cx="1714500" cy="619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0184" name="Rectangle 8"/>
          <p:cNvSpPr>
            <a:spLocks/>
          </p:cNvSpPr>
          <p:nvPr/>
        </p:nvSpPr>
        <p:spPr bwMode="auto">
          <a:xfrm>
            <a:off x="3511550" y="2481262"/>
            <a:ext cx="5327650" cy="642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342900" indent="-342900">
              <a:buFontTx/>
              <a:buChar char="-"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Baskerville Bold Italic" charset="0"/>
              </a:rPr>
              <a:t>single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Baskerville Bold Italic" charset="0"/>
              </a:rPr>
              <a:t>transverse spin asymmetry provides </a:t>
            </a:r>
            <a:endParaRPr 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Baskerville Bold Italic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Baskerville Bold Italic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Baskerville Bold Italic" charset="0"/>
              </a:rPr>
              <a:t>     access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Baskerville Bold Italic" charset="0"/>
              </a:rPr>
              <a:t>to the 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Baskerville Bold Italic" charset="0"/>
              </a:rPr>
              <a:t>Sivers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Baskerville Bold Italic" charset="0"/>
              </a:rPr>
              <a:t> function of gluons </a:t>
            </a:r>
          </a:p>
        </p:txBody>
      </p:sp>
      <p:pic>
        <p:nvPicPr>
          <p:cNvPr id="50185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800" y="3197660"/>
            <a:ext cx="7519987" cy="1241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0186" name="AutoShape 10"/>
          <p:cNvSpPr>
            <a:spLocks/>
          </p:cNvSpPr>
          <p:nvPr/>
        </p:nvSpPr>
        <p:spPr bwMode="auto">
          <a:xfrm>
            <a:off x="7675563" y="3362325"/>
            <a:ext cx="1163637" cy="354013"/>
          </a:xfrm>
          <a:prstGeom prst="roundRect">
            <a:avLst>
              <a:gd name="adj" fmla="val 37500"/>
            </a:avLst>
          </a:prstGeom>
          <a:noFill/>
          <a:ln w="50800">
            <a:solidFill>
              <a:srgbClr val="D90B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0187" name="Rectangle 11"/>
          <p:cNvSpPr>
            <a:spLocks/>
          </p:cNvSpPr>
          <p:nvPr/>
        </p:nvSpPr>
        <p:spPr bwMode="auto">
          <a:xfrm>
            <a:off x="4062413" y="4478338"/>
            <a:ext cx="4776787" cy="75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Baskerville Bold Italic" charset="0"/>
              </a:rPr>
              <a:t>double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Baskerville Bold Italic" charset="0"/>
              </a:rPr>
              <a:t>longitudinal spin asymmetry gives </a:t>
            </a:r>
            <a:endParaRPr 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Baskerville Bold Italic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Baskerville Bold Italic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Baskerville Bold Italic" charset="0"/>
              </a:rPr>
              <a:t>    access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Baskerville Bold Italic" charset="0"/>
              </a:rPr>
              <a:t>to gluon polarization</a:t>
            </a:r>
          </a:p>
        </p:txBody>
      </p:sp>
      <p:pic>
        <p:nvPicPr>
          <p:cNvPr id="50188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5888" y="4576763"/>
            <a:ext cx="3862387" cy="6524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0189" name="Pictur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24200" y="5456237"/>
            <a:ext cx="4510087" cy="803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0190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96200" y="5472113"/>
            <a:ext cx="1200150" cy="776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0191" name="AutoShape 15"/>
          <p:cNvSpPr>
            <a:spLocks/>
          </p:cNvSpPr>
          <p:nvPr/>
        </p:nvSpPr>
        <p:spPr bwMode="auto">
          <a:xfrm>
            <a:off x="3848100" y="5470525"/>
            <a:ext cx="822325" cy="357187"/>
          </a:xfrm>
          <a:prstGeom prst="roundRect">
            <a:avLst>
              <a:gd name="adj" fmla="val 37500"/>
            </a:avLst>
          </a:prstGeom>
          <a:noFill/>
          <a:ln w="50800">
            <a:solidFill>
              <a:srgbClr val="D90B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76200"/>
            <a:ext cx="762000" cy="762000"/>
          </a:xfrm>
          <a:prstGeom prst="rect">
            <a:avLst/>
          </a:prstGeom>
        </p:spPr>
      </p:pic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1341046" y="0"/>
            <a:ext cx="68885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Arial Black" panose="020B0A04020102020204" pitchFamily="34" charset="0"/>
                <a:ea typeface="ＭＳ Ｐゴシック" pitchFamily="34" charset="-128"/>
              </a:rPr>
              <a:t>PHYSICS OBJECTIVES AT NICA</a:t>
            </a:r>
            <a:endParaRPr lang="en-US" sz="2800" b="1" dirty="0">
              <a:latin typeface="Arial Black" panose="020B0A04020102020204" pitchFamily="34" charset="0"/>
              <a:ea typeface="ＭＳ Ｐゴシック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81400" y="762000"/>
            <a:ext cx="2479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j-lt"/>
              </a:rPr>
              <a:t>DIRECT PHOTONS</a:t>
            </a:r>
            <a:endParaRPr lang="ru-RU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792491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65" y="4293096"/>
            <a:ext cx="3672209" cy="233627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1166400" y="74124"/>
            <a:ext cx="7173497" cy="56610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600" dirty="0">
                <a:latin typeface="Arial" pitchFamily="34" charset="0"/>
                <a:ea typeface="ＭＳ Ｐゴシック" pitchFamily="34" charset="-128"/>
              </a:rPr>
              <a:t>NICA White Paper –  </a:t>
            </a:r>
            <a:r>
              <a:rPr lang="en-US" sz="2600" dirty="0" smtClean="0">
                <a:latin typeface="Arial" pitchFamily="34" charset="0"/>
                <a:ea typeface="ＭＳ Ｐゴシック" pitchFamily="34" charset="-128"/>
              </a:rPr>
              <a:t>a truly international effort</a:t>
            </a:r>
            <a:endParaRPr lang="en-US" sz="2600" dirty="0"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29707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50195" y="2865415"/>
            <a:ext cx="6352953" cy="3080617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224471" y="743278"/>
            <a:ext cx="5862388" cy="1015663"/>
          </a:xfrm>
          <a:prstGeom prst="rect">
            <a:avLst/>
          </a:prstGeom>
          <a:solidFill>
            <a:srgbClr val="DCE6F2"/>
          </a:solidFill>
        </p:spPr>
        <p:txBody>
          <a:bodyPr wrap="square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b="1" dirty="0" smtClean="0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T.D. Lee:   “</a:t>
            </a:r>
            <a:r>
              <a:rPr lang="ru-RU" sz="2000" i="1" dirty="0" err="1" smtClean="0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The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 </a:t>
            </a:r>
            <a:r>
              <a:rPr lang="ru-RU" sz="2000" i="1" dirty="0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NICA </a:t>
            </a:r>
            <a:r>
              <a:rPr lang="ru-RU" sz="2000" i="1" dirty="0" err="1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heavy</a:t>
            </a:r>
            <a:r>
              <a:rPr lang="ru-RU" sz="2000" i="1" dirty="0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 </a:t>
            </a:r>
            <a:r>
              <a:rPr lang="ru-RU" sz="2000" i="1" dirty="0" err="1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ion</a:t>
            </a:r>
            <a:r>
              <a:rPr lang="ru-RU" sz="2000" i="1" dirty="0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 </a:t>
            </a:r>
            <a:r>
              <a:rPr lang="ru-RU" sz="2000" i="1" dirty="0" err="1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collider</a:t>
            </a:r>
            <a:r>
              <a:rPr lang="ru-RU" sz="2000" i="1" dirty="0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w</a:t>
            </a:r>
            <a:r>
              <a:rPr lang="ru-RU" sz="2000" i="1" dirty="0" err="1" smtClean="0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ill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 </a:t>
            </a:r>
            <a:r>
              <a:rPr lang="ru-RU" sz="2000" i="1" dirty="0" err="1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be</a:t>
            </a:r>
            <a:r>
              <a:rPr lang="ru-RU" sz="2000" i="1" dirty="0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a </a:t>
            </a:r>
            <a:r>
              <a:rPr lang="ru-RU" sz="2000" i="1" dirty="0" err="1" smtClean="0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very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 </a:t>
            </a:r>
            <a:r>
              <a:rPr lang="ru-RU" sz="2000" i="1" dirty="0" err="1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major</a:t>
            </a:r>
            <a:r>
              <a:rPr lang="ru-RU" sz="2000" i="1" dirty="0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 </a:t>
            </a:r>
            <a:r>
              <a:rPr lang="ru-RU" sz="2000" i="1" dirty="0" err="1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step</a:t>
            </a:r>
            <a:r>
              <a:rPr lang="en-US" sz="2000" i="1" dirty="0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 </a:t>
            </a:r>
            <a:r>
              <a:rPr lang="ru-RU" sz="2000" i="1" dirty="0" err="1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towards</a:t>
            </a:r>
            <a:r>
              <a:rPr lang="ru-RU" sz="2000" i="1" dirty="0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 </a:t>
            </a:r>
            <a:r>
              <a:rPr lang="ru-RU" sz="2000" i="1" dirty="0" err="1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the</a:t>
            </a:r>
            <a:r>
              <a:rPr lang="ru-RU" sz="2000" i="1" dirty="0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 </a:t>
            </a:r>
            <a:r>
              <a:rPr lang="ru-RU" sz="2000" i="1" dirty="0" err="1" smtClean="0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formation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o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f a </a:t>
            </a:r>
            <a:r>
              <a:rPr lang="ru-RU" sz="2000" i="1" dirty="0" err="1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new</a:t>
            </a:r>
            <a:r>
              <a:rPr lang="ru-RU" sz="2000" i="1" dirty="0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 </a:t>
            </a:r>
            <a:r>
              <a:rPr lang="ru-RU" sz="2000" i="1" dirty="0" err="1" smtClean="0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phase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 </a:t>
            </a:r>
            <a:r>
              <a:rPr lang="ru-RU" sz="2000" i="1" dirty="0" err="1" smtClean="0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of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 </a:t>
            </a:r>
            <a:r>
              <a:rPr lang="ru-RU" sz="2000" i="1" dirty="0" err="1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quark-gluon</a:t>
            </a:r>
            <a:r>
              <a:rPr lang="ru-RU" sz="2000" i="1" dirty="0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 </a:t>
            </a:r>
            <a:r>
              <a:rPr lang="ru-RU" sz="2000" i="1" dirty="0" err="1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matter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.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”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 </a:t>
            </a:r>
            <a:endParaRPr lang="en-US" sz="2000" i="1" dirty="0">
              <a:solidFill>
                <a:srgbClr val="000090"/>
              </a:solidFill>
              <a:latin typeface="Arial"/>
              <a:ea typeface="ＭＳ Ｐゴシック" pitchFamily="34" charset="-128"/>
              <a:cs typeface="Arial"/>
            </a:endParaRPr>
          </a:p>
        </p:txBody>
      </p:sp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5" y="704039"/>
            <a:ext cx="2311887" cy="329829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43894" y="1758941"/>
            <a:ext cx="5859253" cy="400050"/>
          </a:xfrm>
          <a:prstGeom prst="rect">
            <a:avLst/>
          </a:prstGeom>
          <a:solidFill>
            <a:srgbClr val="CCFFCC"/>
          </a:solidFill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000" i="1" dirty="0">
                <a:solidFill>
                  <a:srgbClr val="19194D"/>
                </a:solidFill>
                <a:latin typeface="Arial" charset="0"/>
                <a:ea typeface="ＭＳ Ｐゴシック" charset="0"/>
                <a:cs typeface="ＭＳ Ｐゴシック" charset="0"/>
              </a:rPr>
              <a:t>Statistics of White Paper </a:t>
            </a:r>
            <a:r>
              <a:rPr lang="en-US" sz="2000" i="1" dirty="0" smtClean="0">
                <a:solidFill>
                  <a:srgbClr val="19194D"/>
                </a:solidFill>
                <a:latin typeface="Arial" charset="0"/>
                <a:ea typeface="ＭＳ Ｐゴシック" charset="0"/>
                <a:cs typeface="ＭＳ Ｐゴシック" charset="0"/>
              </a:rPr>
              <a:t>Contributions:</a:t>
            </a:r>
            <a:endParaRPr lang="en-US" sz="2000" i="1" dirty="0">
              <a:solidFill>
                <a:srgbClr val="19194D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43895" y="2187937"/>
            <a:ext cx="5842964" cy="708025"/>
          </a:xfrm>
          <a:prstGeom prst="rect">
            <a:avLst/>
          </a:prstGeom>
          <a:solidFill>
            <a:srgbClr val="000090"/>
          </a:solidFill>
        </p:spPr>
        <p:txBody>
          <a:bodyPr wrap="square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sz="20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Times New Roman" charset="0"/>
              </a:rPr>
              <a:t>111</a:t>
            </a:r>
            <a:r>
              <a:rPr lang="en-US" sz="2000" b="1" dirty="0">
                <a:solidFill>
                  <a:srgbClr val="0C1167"/>
                </a:solidFill>
                <a:latin typeface="Arial" charset="0"/>
                <a:ea typeface="ＭＳ Ｐゴシック" charset="0"/>
                <a:cs typeface="Times New Roman" charset="0"/>
              </a:rPr>
              <a:t> </a:t>
            </a:r>
            <a:r>
              <a:rPr lang="en-US" sz="2000" i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Times New Roman" charset="0"/>
              </a:rPr>
              <a:t>contributions</a:t>
            </a:r>
            <a:r>
              <a:rPr lang="en-US" sz="2000" i="1" dirty="0">
                <a:solidFill>
                  <a:srgbClr val="FFFFFF"/>
                </a:solidFill>
                <a:latin typeface="Arial" charset="0"/>
                <a:ea typeface="ＭＳ Ｐゴシック" charset="0"/>
                <a:cs typeface="Times New Roman" charset="0"/>
              </a:rPr>
              <a:t>,</a:t>
            </a:r>
            <a:endParaRPr lang="en-US" sz="2000" b="1" dirty="0">
              <a:solidFill>
                <a:srgbClr val="0C1167"/>
              </a:solidFill>
              <a:latin typeface="Arial" charset="0"/>
              <a:ea typeface="ＭＳ Ｐゴシック" charset="0"/>
              <a:cs typeface="Times New Roman" charset="0"/>
            </a:endParaRP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sz="20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188</a:t>
            </a:r>
            <a:r>
              <a:rPr lang="en-US" sz="2000" b="1" dirty="0">
                <a:solidFill>
                  <a:srgbClr val="0C1167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i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authors from</a:t>
            </a:r>
            <a:r>
              <a:rPr lang="en-US" sz="20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70</a:t>
            </a:r>
            <a:r>
              <a:rPr lang="en-US" sz="2000" b="1" dirty="0">
                <a:solidFill>
                  <a:srgbClr val="0C1167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i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centers in 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24</a:t>
            </a:r>
            <a:r>
              <a:rPr lang="en-US" sz="2000" b="1" dirty="0">
                <a:solidFill>
                  <a:srgbClr val="0C1167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i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countries</a:t>
            </a:r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833" y="695063"/>
            <a:ext cx="805495" cy="805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1366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T1]{fontenc}&#10;\usepackage{amsfonts}&#10;\usepackage{cmbright}&#10;\usepackage{color}&#10;\begin{document}&#10;\include{mycolors}&#10;\newcommand{\DU}{{\blue\Delta u}}&#10;\newcommand{\DD}{{\purple\Delta d}}&#10;&#10;\[&#10;\Delta \Sigma = \DU + \DD = 1&#10;\]&#10;&#10;\end{document}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(none)"/>
  <p:tag name="BOXWIDTH" val="416"/>
  <p:tag name="BOXHEIGHT" val="313"/>
  <p:tag name="BOXFONT" val="10"/>
  <p:tag name="BOXWRAP" val="False"/>
  <p:tag name="WORKAROUNDTRANSPARENCYBUG" val="False"/>
  <p:tag name="ALLOWFONTSUBSTITUTION" val="False"/>
  <p:tag name="BITMAPFORMAT" val="png256"/>
  <p:tag name="ORIGWIDTH" val="171.0003"/>
  <p:tag name="PICTUREFILESIZE" val="640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include{mycommands}&#10;\include{mycolors}&#10;\begin{document}&#10;$\blue\frac{1}{2}=\frac{1}{2}\Delta\Sigma+\Delta G+ L_z$&#10;\end{document}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256"/>
  <p:tag name="ORIGWIDTH" val="180.0004"/>
  <p:tag name="PICTUREFILESIZE" val="5464"/>
</p:tagLst>
</file>

<file path=ppt/theme/theme1.xml><?xml version="1.0" encoding="utf-8"?>
<a:theme xmlns:a="http://schemas.openxmlformats.org/drawingml/2006/main" name="Tradeshow">
  <a:themeElements>
    <a:clrScheme name="Tradeshow">
      <a:dk1>
        <a:srgbClr val="3F3F3F"/>
      </a:dk1>
      <a:lt1>
        <a:srgbClr val="FFFFFF"/>
      </a:lt1>
      <a:dk2>
        <a:srgbClr val="7DAFC3"/>
      </a:dk2>
      <a:lt2>
        <a:srgbClr val="E5E4DF"/>
      </a:lt2>
      <a:accent1>
        <a:srgbClr val="7C959A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79A4"/>
      </a:hlink>
      <a:folHlink>
        <a:srgbClr val="595959"/>
      </a:folHlink>
    </a:clrScheme>
    <a:fontScheme name="Tradeshow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宋体"/>
        <a:font script="Hant" typeface="新細明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adeshow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300000"/>
              </a:schemeClr>
            </a:gs>
            <a:gs pos="35000">
              <a:schemeClr val="phClr">
                <a:tint val="45000"/>
                <a:satMod val="300000"/>
              </a:schemeClr>
            </a:gs>
            <a:gs pos="69000">
              <a:schemeClr val="phClr">
                <a:tint val="45000"/>
                <a:satMod val="350000"/>
              </a:schemeClr>
            </a:gs>
            <a:gs pos="100000">
              <a:schemeClr val="phClr">
                <a:tint val="60000"/>
                <a:satMod val="350000"/>
              </a:schemeClr>
            </a:gs>
          </a:gsLst>
          <a:path path="circle">
            <a:fillToRect l="50000" t="50000" r="100000" b="100000"/>
          </a:path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38475" cap="flat" cmpd="sng" algn="ctr">
          <a:solidFill>
            <a:schemeClr val="phClr"/>
          </a:solidFill>
          <a:prstDash val="solid"/>
        </a:ln>
        <a:ln w="548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>
              <a:rot lat="0" lon="0" rev="3600000"/>
            </a:lightRig>
          </a:scene3d>
          <a:sp3d contourW="31750" prstMaterial="flat">
            <a:bevelT w="127000" h="254000" prst="angle"/>
            <a:contourClr>
              <a:schemeClr val="phClr">
                <a:shade val="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20000">
              <a:schemeClr val="phClr">
                <a:tint val="80000"/>
                <a:lumMod val="100000"/>
              </a:schemeClr>
            </a:gs>
            <a:gs pos="100000">
              <a:schemeClr val="phClr">
                <a:tint val="100000"/>
                <a:lumMod val="80000"/>
              </a:schemeClr>
            </a:gs>
          </a:gsLst>
          <a:path path="circle">
            <a:fillToRect l="50000" t="20000" r="100000" b="100000"/>
          </a:path>
        </a:gra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shade val="100000"/>
                <a:lumMod val="60000"/>
              </a:schemeClr>
            </a:gs>
          </a:gsLst>
          <a:path path="circle">
            <a:fillToRect l="50000" t="2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12294</TotalTime>
  <Words>1709</Words>
  <Application>Microsoft Office PowerPoint</Application>
  <PresentationFormat>On-screen Show (4:3)</PresentationFormat>
  <Paragraphs>362</Paragraphs>
  <Slides>34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6" baseType="lpstr">
      <vt:lpstr>ＭＳ Ｐゴシック</vt:lpstr>
      <vt:lpstr>ＭＳ Ｐゴシック</vt:lpstr>
      <vt:lpstr>SimSun</vt:lpstr>
      <vt:lpstr>Apple Chancery</vt:lpstr>
      <vt:lpstr>Arial</vt:lpstr>
      <vt:lpstr>Arial Black</vt:lpstr>
      <vt:lpstr>Ariial black</vt:lpstr>
      <vt:lpstr>Baskerville Bold Italic</vt:lpstr>
      <vt:lpstr>Baskerville SemiBold Italic</vt:lpstr>
      <vt:lpstr>Calibri</vt:lpstr>
      <vt:lpstr>Candara</vt:lpstr>
      <vt:lpstr>Georgia</vt:lpstr>
      <vt:lpstr>Helvetica</vt:lpstr>
      <vt:lpstr>Symbol</vt:lpstr>
      <vt:lpstr>SymbolPS</vt:lpstr>
      <vt:lpstr>Tahoma</vt:lpstr>
      <vt:lpstr>Times</vt:lpstr>
      <vt:lpstr>Times New Roman</vt:lpstr>
      <vt:lpstr>Verdana</vt:lpstr>
      <vt:lpstr>Wingdings</vt:lpstr>
      <vt:lpstr>Tradeshow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Additional funds from the Russian Federation become available by recent RF government decree.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PDV</dc:creator>
  <cp:lastModifiedBy>Roumen Tsenov</cp:lastModifiedBy>
  <cp:revision>402</cp:revision>
  <dcterms:created xsi:type="dcterms:W3CDTF">2006-08-16T00:00:00Z</dcterms:created>
  <dcterms:modified xsi:type="dcterms:W3CDTF">2016-10-07T08:09:33Z</dcterms:modified>
</cp:coreProperties>
</file>