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 id="2147495306" r:id="rId10"/>
    <p:sldMasterId id="2147495326" r:id="rId11"/>
    <p:sldMasterId id="2147495346" r:id="rId12"/>
    <p:sldMasterId id="2147495366" r:id="rId13"/>
  </p:sldMasterIdLst>
  <p:notesMasterIdLst>
    <p:notesMasterId r:id="rId40"/>
  </p:notesMasterIdLst>
  <p:handoutMasterIdLst>
    <p:handoutMasterId r:id="rId41"/>
  </p:handoutMasterIdLst>
  <p:sldIdLst>
    <p:sldId id="1024" r:id="rId14"/>
    <p:sldId id="1015" r:id="rId15"/>
    <p:sldId id="1017" r:id="rId16"/>
    <p:sldId id="1016" r:id="rId17"/>
    <p:sldId id="1020" r:id="rId18"/>
    <p:sldId id="787" r:id="rId19"/>
    <p:sldId id="845" r:id="rId20"/>
    <p:sldId id="992" r:id="rId21"/>
    <p:sldId id="993" r:id="rId22"/>
    <p:sldId id="1005" r:id="rId23"/>
    <p:sldId id="1006" r:id="rId24"/>
    <p:sldId id="1008" r:id="rId25"/>
    <p:sldId id="1007" r:id="rId26"/>
    <p:sldId id="1009" r:id="rId27"/>
    <p:sldId id="1010" r:id="rId28"/>
    <p:sldId id="1011" r:id="rId29"/>
    <p:sldId id="1012" r:id="rId30"/>
    <p:sldId id="994" r:id="rId31"/>
    <p:sldId id="996" r:id="rId32"/>
    <p:sldId id="1002" r:id="rId33"/>
    <p:sldId id="1013" r:id="rId34"/>
    <p:sldId id="1003" r:id="rId35"/>
    <p:sldId id="1014" r:id="rId36"/>
    <p:sldId id="1021" r:id="rId37"/>
    <p:sldId id="1022" r:id="rId38"/>
    <p:sldId id="991" r:id="rId3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311"/>
    <a:srgbClr val="003399"/>
    <a:srgbClr val="0000FF"/>
    <a:srgbClr val="CC3399"/>
    <a:srgbClr val="CC00CC"/>
    <a:srgbClr val="FFFFCC"/>
    <a:srgbClr val="004176"/>
    <a:srgbClr val="E4EDF8"/>
    <a:srgbClr val="00682F"/>
    <a:srgbClr val="DF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1" autoAdjust="0"/>
    <p:restoredTop sz="86282" autoAdjust="0"/>
  </p:normalViewPr>
  <p:slideViewPr>
    <p:cSldViewPr snapToGrid="0">
      <p:cViewPr>
        <p:scale>
          <a:sx n="66" d="100"/>
          <a:sy n="66" d="100"/>
        </p:scale>
        <p:origin x="-2610" y="-732"/>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0" Type="http://schemas.openxmlformats.org/officeDocument/2006/relationships/slide" Target="slides/slide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11.06.2019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16</a:t>
            </a:fld>
            <a:endParaRPr lang="ru-RU" altLang="hu-HU"/>
          </a:p>
        </p:txBody>
      </p:sp>
    </p:spTree>
    <p:extLst>
      <p:ext uri="{BB962C8B-B14F-4D97-AF65-F5344CB8AC3E}">
        <p14:creationId xmlns:p14="http://schemas.microsoft.com/office/powerpoint/2010/main" val="420741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94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9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13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7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272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42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7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3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219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81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990899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72635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1512"/>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87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0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3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5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1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6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72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06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3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49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2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684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9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175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358153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16002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55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27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0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21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24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2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3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60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25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9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56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447491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61502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2756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54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07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28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429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400919083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262166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187309426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64344671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5216445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418021369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089"/>
      </p:ext>
    </p:extLst>
  </p:cSld>
  <p:clrMapOvr>
    <a:masterClrMapping/>
  </p:clrMapOv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455701333"/>
      </p:ext>
    </p:extLst>
  </p:cSld>
  <p:clrMapOvr>
    <a:masterClrMapping/>
  </p:clrMapOv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63596106"/>
      </p:ext>
    </p:extLst>
  </p:cSld>
  <p:clrMapOvr>
    <a:masterClrMapping/>
  </p:clrMapOv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895931384"/>
      </p:ext>
    </p:extLst>
  </p:cSld>
  <p:clrMapOvr>
    <a:masterClrMapping/>
  </p:clrMapOvr>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8490579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8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2"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6"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2"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2" y="3871916"/>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6"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10837333" y="5935892"/>
            <a:ext cx="1354667"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3"/>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3"/>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1"/>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6/11/2019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png"/><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5.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4.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image" Target="../media/image6.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image" Target="../media/image5.png"/><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4.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microsoft.com/office/2007/relationships/hdphoto" Target="../media/hdphoto1.wdp"/></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4"/>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6/11/2019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164487135"/>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 id="2147495319" r:id="rId13"/>
    <p:sldLayoutId id="2147495320" r:id="rId14"/>
    <p:sldLayoutId id="2147495321" r:id="rId15"/>
    <p:sldLayoutId id="2147495322" r:id="rId16"/>
    <p:sldLayoutId id="2147495323" r:id="rId17"/>
    <p:sldLayoutId id="2147495324" r:id="rId18"/>
    <p:sldLayoutId id="214749532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4"/>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6/11/2019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3799556034"/>
      </p:ext>
    </p:extLst>
  </p:cSld>
  <p:clrMap bg1="lt1" tx1="dk1" bg2="lt2" tx2="dk2" accent1="accent1" accent2="accent2" accent3="accent3" accent4="accent4" accent5="accent5" accent6="accent6" hlink="hlink" folHlink="folHlink"/>
  <p:sldLayoutIdLst>
    <p:sldLayoutId id="2147495327" r:id="rId1"/>
    <p:sldLayoutId id="2147495328" r:id="rId2"/>
    <p:sldLayoutId id="2147495329" r:id="rId3"/>
    <p:sldLayoutId id="2147495330" r:id="rId4"/>
    <p:sldLayoutId id="2147495331" r:id="rId5"/>
    <p:sldLayoutId id="2147495332" r:id="rId6"/>
    <p:sldLayoutId id="2147495333" r:id="rId7"/>
    <p:sldLayoutId id="2147495334" r:id="rId8"/>
    <p:sldLayoutId id="2147495335" r:id="rId9"/>
    <p:sldLayoutId id="2147495336" r:id="rId10"/>
    <p:sldLayoutId id="2147495337" r:id="rId11"/>
    <p:sldLayoutId id="2147495338" r:id="rId12"/>
    <p:sldLayoutId id="2147495339" r:id="rId13"/>
    <p:sldLayoutId id="2147495340" r:id="rId14"/>
    <p:sldLayoutId id="2147495341" r:id="rId15"/>
    <p:sldLayoutId id="2147495342" r:id="rId16"/>
    <p:sldLayoutId id="2147495343" r:id="rId17"/>
    <p:sldLayoutId id="2147495344" r:id="rId18"/>
    <p:sldLayoutId id="214749534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4"/>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6/11/2019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011221327"/>
      </p:ext>
    </p:extLst>
  </p:cSld>
  <p:clrMap bg1="lt1" tx1="dk1" bg2="lt2" tx2="dk2" accent1="accent1" accent2="accent2" accent3="accent3" accent4="accent4" accent5="accent5" accent6="accent6" hlink="hlink" folHlink="folHlink"/>
  <p:sldLayoutIdLst>
    <p:sldLayoutId id="2147495347" r:id="rId1"/>
    <p:sldLayoutId id="2147495348" r:id="rId2"/>
    <p:sldLayoutId id="2147495349" r:id="rId3"/>
    <p:sldLayoutId id="2147495350" r:id="rId4"/>
    <p:sldLayoutId id="2147495351" r:id="rId5"/>
    <p:sldLayoutId id="2147495352" r:id="rId6"/>
    <p:sldLayoutId id="2147495353" r:id="rId7"/>
    <p:sldLayoutId id="2147495354" r:id="rId8"/>
    <p:sldLayoutId id="2147495355" r:id="rId9"/>
    <p:sldLayoutId id="2147495356" r:id="rId10"/>
    <p:sldLayoutId id="2147495357" r:id="rId11"/>
    <p:sldLayoutId id="2147495358" r:id="rId12"/>
    <p:sldLayoutId id="2147495359" r:id="rId13"/>
    <p:sldLayoutId id="2147495360" r:id="rId14"/>
    <p:sldLayoutId id="2147495361" r:id="rId15"/>
    <p:sldLayoutId id="2147495362" r:id="rId16"/>
    <p:sldLayoutId id="2147495363" r:id="rId17"/>
    <p:sldLayoutId id="2147495364" r:id="rId18"/>
    <p:sldLayoutId id="214749536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ChangeArrowheads="1"/>
          </p:cNvSpPr>
          <p:nvPr userDrawn="1"/>
        </p:nvSpPr>
        <p:spPr bwMode="auto">
          <a:xfrm>
            <a:off x="0" y="0"/>
            <a:ext cx="12192000" cy="6669088"/>
          </a:xfrm>
          <a:prstGeom prst="rect">
            <a:avLst/>
          </a:prstGeom>
          <a:solidFill>
            <a:schemeClr val="bg1"/>
          </a:solidFill>
          <a:ln>
            <a:noFill/>
          </a:ln>
          <a:extLst/>
        </p:spPr>
        <p:txBody>
          <a:bodyPr wrap="none" anchor="ctr"/>
          <a:lstStyle/>
          <a:p>
            <a:pPr algn="ctr"/>
            <a:endParaRPr lang="ru-RU" sz="2400">
              <a:solidFill>
                <a:srgbClr val="224568"/>
              </a:solidFill>
              <a:latin typeface="Verdana" pitchFamily="34" charset="0"/>
            </a:endParaRPr>
          </a:p>
        </p:txBody>
      </p:sp>
      <p:sp>
        <p:nvSpPr>
          <p:cNvPr id="13315" name="Rectangle 3"/>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600">
              <a:solidFill>
                <a:srgbClr val="000000"/>
              </a:solidFill>
            </a:endParaRPr>
          </a:p>
        </p:txBody>
      </p:sp>
      <p:sp>
        <p:nvSpPr>
          <p:cNvPr id="13316" name="Rectangle 4"/>
          <p:cNvSpPr>
            <a:spLocks noChangeArrowheads="1"/>
          </p:cNvSpPr>
          <p:nvPr userDrawn="1"/>
        </p:nvSpPr>
        <p:spPr bwMode="black">
          <a:xfrm>
            <a:off x="1" y="6597650"/>
            <a:ext cx="8964084"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z="1400" b="1">
              <a:solidFill>
                <a:srgbClr val="FF0000"/>
              </a:solidFill>
            </a:endParaRPr>
          </a:p>
        </p:txBody>
      </p:sp>
      <p:sp>
        <p:nvSpPr>
          <p:cNvPr id="13317" name="Rectangle 5"/>
          <p:cNvSpPr>
            <a:spLocks noChangeArrowheads="1"/>
          </p:cNvSpPr>
          <p:nvPr userDrawn="1"/>
        </p:nvSpPr>
        <p:spPr bwMode="auto">
          <a:xfrm>
            <a:off x="0" y="1"/>
            <a:ext cx="12192000" cy="11969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sz="1600">
              <a:solidFill>
                <a:srgbClr val="000000"/>
              </a:solidFill>
            </a:endParaRPr>
          </a:p>
        </p:txBody>
      </p:sp>
    </p:spTree>
    <p:extLst>
      <p:ext uri="{BB962C8B-B14F-4D97-AF65-F5344CB8AC3E}">
        <p14:creationId xmlns:p14="http://schemas.microsoft.com/office/powerpoint/2010/main" val="1886643270"/>
      </p:ext>
    </p:extLst>
  </p:cSld>
  <p:clrMap bg1="lt1" tx1="dk1" bg2="lt2" tx2="dk2" accent1="accent1" accent2="accent2" accent3="accent3" accent4="accent4" accent5="accent5" accent6="accent6" hlink="hlink" folHlink="folHlink"/>
  <p:sldLayoutIdLst>
    <p:sldLayoutId id="2147495367" r:id="rId1"/>
    <p:sldLayoutId id="2147495368" r:id="rId2"/>
    <p:sldLayoutId id="2147495369" r:id="rId3"/>
    <p:sldLayoutId id="2147495370" r:id="rId4"/>
    <p:sldLayoutId id="2147495371" r:id="rId5"/>
    <p:sldLayoutId id="2147495372" r:id="rId6"/>
    <p:sldLayoutId id="2147495373" r:id="rId7"/>
    <p:sldLayoutId id="2147495374" r:id="rId8"/>
    <p:sldLayoutId id="2147495375" r:id="rId9"/>
    <p:sldLayoutId id="2147495376" r:id="rId10"/>
    <p:sldLayoutId id="2147495377"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3"/>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5"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1"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1" y="6246816"/>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5" y="6246816"/>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6"/>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6"/>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3"/>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2" y="6589716"/>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4"/>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6/11/2019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6.xml"/><Relationship Id="rId6" Type="http://schemas.openxmlformats.org/officeDocument/2006/relationships/image" Target="../media/image46.png"/><Relationship Id="rId11" Type="http://schemas.microsoft.com/office/2007/relationships/hdphoto" Target="../media/hdphoto4.wdp"/><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6.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6.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6.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flnp.jinr.ru/ibr2/current.html" TargetMode="External"/><Relationship Id="rId1" Type="http://schemas.openxmlformats.org/officeDocument/2006/relationships/slideLayout" Target="../slideLayouts/slideLayout86.xml"/><Relationship Id="rId5" Type="http://schemas.openxmlformats.org/officeDocument/2006/relationships/image" Target="../media/image35.png"/><Relationship Id="rId4" Type="http://schemas.openxmlformats.org/officeDocument/2006/relationships/image" Target="../media/image34.gi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86.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421019" y="807017"/>
            <a:ext cx="4272324" cy="470898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0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50</a:t>
            </a:r>
            <a:endParaRPr lang="ru-RU" sz="30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Прямоугольник 3"/>
          <p:cNvSpPr/>
          <p:nvPr/>
        </p:nvSpPr>
        <p:spPr>
          <a:xfrm>
            <a:off x="4300446" y="1831794"/>
            <a:ext cx="785793" cy="861774"/>
          </a:xfrm>
          <a:prstGeom prst="rect">
            <a:avLst/>
          </a:prstGeom>
        </p:spPr>
        <p:txBody>
          <a:bodyPr wrap="none">
            <a:spAutoFit/>
          </a:bodyPr>
          <a:lstStyle/>
          <a:p>
            <a:pPr algn="ctr"/>
            <a:r>
              <a:rPr lang="en-US" sz="50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th</a:t>
            </a:r>
            <a:endParaRPr lang="ru-RU" sz="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Прямоугольник 4"/>
          <p:cNvSpPr/>
          <p:nvPr/>
        </p:nvSpPr>
        <p:spPr>
          <a:xfrm>
            <a:off x="5086239" y="2453269"/>
            <a:ext cx="7966565" cy="2554545"/>
          </a:xfrm>
          <a:prstGeom prst="rect">
            <a:avLst/>
          </a:prstGeom>
        </p:spPr>
        <p:txBody>
          <a:bodyPr wrap="square">
            <a:spAutoFit/>
          </a:bodyPr>
          <a:lstStyle/>
          <a:p>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Meeting </a:t>
            </a:r>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of </a:t>
            </a: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the </a:t>
            </a:r>
            <a:r>
              <a:rPr lang="en-US" sz="40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Programme</a:t>
            </a: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 </a:t>
            </a:r>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Advisory Committee</a:t>
            </a:r>
          </a:p>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for Condensed Matter </a:t>
            </a: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Physics</a:t>
            </a:r>
          </a:p>
          <a:p>
            <a:endPar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endParaRPr>
          </a:p>
        </p:txBody>
      </p:sp>
      <p:sp>
        <p:nvSpPr>
          <p:cNvPr id="6" name="Прямоугольник 5"/>
          <p:cNvSpPr/>
          <p:nvPr/>
        </p:nvSpPr>
        <p:spPr>
          <a:xfrm>
            <a:off x="1414167" y="4486375"/>
            <a:ext cx="2315056" cy="646331"/>
          </a:xfrm>
          <a:prstGeom prst="rect">
            <a:avLst/>
          </a:prstGeom>
        </p:spPr>
        <p:txBody>
          <a:bodyPr wrap="none">
            <a:spAutoFit/>
          </a:bodyPr>
          <a:lstStyle/>
          <a:p>
            <a:pPr algn="ct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1994-2019</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Прямоугольник 6"/>
          <p:cNvSpPr/>
          <p:nvPr/>
        </p:nvSpPr>
        <p:spPr>
          <a:xfrm>
            <a:off x="3622221" y="5697250"/>
            <a:ext cx="5201809" cy="646331"/>
          </a:xfrm>
          <a:prstGeom prst="rect">
            <a:avLst/>
          </a:prstGeom>
        </p:spPr>
        <p:txBody>
          <a:bodyPr wrap="none">
            <a:spAutoFit/>
          </a:bodyPr>
          <a:lstStyle/>
          <a:p>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17-18 June 2019, </a:t>
            </a:r>
            <a:r>
              <a:rPr lang="en-US" sz="36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Dubna</a:t>
            </a: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ll MT" pitchFamily="18" charset="0"/>
              </a:rPr>
              <a:t> </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3074" name="Picture 2" descr="http://www.jinr.ru/wp-content/uploads/2015/10/jinr_logo_350_ss.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a:off x="4577227" y="-1"/>
            <a:ext cx="2703821" cy="168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116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08046" y="2500041"/>
            <a:ext cx="2454927" cy="2042930"/>
          </a:xfrm>
          <a:prstGeom prst="rect">
            <a:avLst/>
          </a:prstGeom>
        </p:spPr>
      </p:pic>
      <p:sp>
        <p:nvSpPr>
          <p:cNvPr id="3" name="Прямоугольник 2"/>
          <p:cNvSpPr/>
          <p:nvPr/>
        </p:nvSpPr>
        <p:spPr>
          <a:xfrm>
            <a:off x="-174171" y="119521"/>
            <a:ext cx="12598400" cy="523220"/>
          </a:xfrm>
          <a:prstGeom prst="rect">
            <a:avLst/>
          </a:prstGeom>
        </p:spPr>
        <p:txBody>
          <a:bodyPr wrap="square">
            <a:spAutoFit/>
          </a:bodyPr>
          <a:lstStyle/>
          <a:p>
            <a:pPr algn="ctr"/>
            <a:r>
              <a:rPr lang="en-US" sz="2800" b="1" dirty="0" smtClean="0">
                <a:solidFill>
                  <a:schemeClr val="bg1"/>
                </a:solidFill>
                <a:ea typeface="Times New Roman" panose="02020603050405020304" pitchFamily="18" charset="0"/>
              </a:rPr>
              <a:t>A puzzle of selected results</a:t>
            </a:r>
            <a:endParaRPr lang="en-US" sz="2800" b="1" dirty="0">
              <a:solidFill>
                <a:schemeClr val="bg1"/>
              </a:solidFill>
              <a:ea typeface="Times New Roman" panose="02020603050405020304" pitchFamily="18" charset="0"/>
            </a:endParaRPr>
          </a:p>
        </p:txBody>
      </p:sp>
      <p:sp>
        <p:nvSpPr>
          <p:cNvPr id="5" name="TextBox 4">
            <a:extLst>
              <a:ext uri="{FF2B5EF4-FFF2-40B4-BE49-F238E27FC236}">
                <a16:creationId xmlns="" xmlns:a16="http://schemas.microsoft.com/office/drawing/2014/main" id="{C935246C-15E4-43A0-98DA-B91D5A11E232}"/>
              </a:ext>
            </a:extLst>
          </p:cNvPr>
          <p:cNvSpPr txBox="1"/>
          <p:nvPr/>
        </p:nvSpPr>
        <p:spPr>
          <a:xfrm>
            <a:off x="159659" y="956031"/>
            <a:ext cx="4180115" cy="584775"/>
          </a:xfrm>
          <a:prstGeom prst="rect">
            <a:avLst/>
          </a:prstGeom>
          <a:noFill/>
        </p:spPr>
        <p:txBody>
          <a:bodyPr wrap="square" rtlCol="0">
            <a:spAutoFit/>
          </a:bodyPr>
          <a:lstStyle/>
          <a:p>
            <a:pPr algn="ctr"/>
            <a:r>
              <a:rPr lang="en-US" sz="1600" b="1" dirty="0">
                <a:solidFill>
                  <a:srgbClr val="0000FF"/>
                </a:solidFill>
              </a:rPr>
              <a:t>Spin-induced multiferroicity in novel phase of binary oxide Mn</a:t>
            </a:r>
            <a:r>
              <a:rPr lang="en-US" sz="1600" b="1" baseline="-25000" dirty="0">
                <a:solidFill>
                  <a:srgbClr val="0000FF"/>
                </a:solidFill>
              </a:rPr>
              <a:t>2</a:t>
            </a:r>
            <a:r>
              <a:rPr lang="en-US" sz="1600" b="1" dirty="0">
                <a:solidFill>
                  <a:srgbClr val="0000FF"/>
                </a:solidFill>
              </a:rPr>
              <a:t>O</a:t>
            </a:r>
            <a:r>
              <a:rPr lang="en-US" sz="1600" b="1" baseline="-25000" dirty="0">
                <a:solidFill>
                  <a:srgbClr val="0000FF"/>
                </a:solidFill>
              </a:rPr>
              <a:t>3</a:t>
            </a:r>
            <a:endParaRPr lang="ru-RU" sz="1600" b="1" baseline="-25000" dirty="0">
              <a:solidFill>
                <a:srgbClr val="0000FF"/>
              </a:solidFill>
            </a:endParaRPr>
          </a:p>
        </p:txBody>
      </p:sp>
      <p:sp>
        <p:nvSpPr>
          <p:cNvPr id="39" name="TextBox 38">
            <a:extLst>
              <a:ext uri="{FF2B5EF4-FFF2-40B4-BE49-F238E27FC236}">
                <a16:creationId xmlns="" xmlns:a16="http://schemas.microsoft.com/office/drawing/2014/main" id="{0C40FE09-532A-4BCB-AE9F-B7C0D44EBF71}"/>
              </a:ext>
            </a:extLst>
          </p:cNvPr>
          <p:cNvSpPr txBox="1"/>
          <p:nvPr/>
        </p:nvSpPr>
        <p:spPr>
          <a:xfrm>
            <a:off x="4097243" y="978257"/>
            <a:ext cx="4596815" cy="584775"/>
          </a:xfrm>
          <a:prstGeom prst="rect">
            <a:avLst/>
          </a:prstGeom>
          <a:noFill/>
        </p:spPr>
        <p:txBody>
          <a:bodyPr wrap="square" rtlCol="0">
            <a:spAutoFit/>
          </a:bodyPr>
          <a:lstStyle/>
          <a:p>
            <a:pPr algn="ctr"/>
            <a:r>
              <a:rPr lang="en-US" sz="1600" b="1" dirty="0">
                <a:solidFill>
                  <a:srgbClr val="0000FF"/>
                </a:solidFill>
              </a:rPr>
              <a:t>Novel pressure-induced phase in </a:t>
            </a:r>
            <a:r>
              <a:rPr lang="en-US" sz="1600" b="1" dirty="0" smtClean="0">
                <a:solidFill>
                  <a:srgbClr val="0000FF"/>
                </a:solidFill>
              </a:rPr>
              <a:t>the</a:t>
            </a:r>
            <a:br>
              <a:rPr lang="en-US" sz="1600" b="1" dirty="0" smtClean="0">
                <a:solidFill>
                  <a:srgbClr val="0000FF"/>
                </a:solidFill>
              </a:rPr>
            </a:br>
            <a:r>
              <a:rPr lang="en-US" sz="1600" b="1" dirty="0" smtClean="0">
                <a:solidFill>
                  <a:srgbClr val="0000FF"/>
                </a:solidFill>
              </a:rPr>
              <a:t>spin-chain </a:t>
            </a:r>
            <a:r>
              <a:rPr lang="en-US" sz="1600" b="1" dirty="0">
                <a:solidFill>
                  <a:srgbClr val="0000FF"/>
                </a:solidFill>
              </a:rPr>
              <a:t>compound Ca</a:t>
            </a:r>
            <a:r>
              <a:rPr lang="en-US" sz="1600" b="1" baseline="-25000" dirty="0">
                <a:solidFill>
                  <a:srgbClr val="0000FF"/>
                </a:solidFill>
              </a:rPr>
              <a:t>3</a:t>
            </a:r>
            <a:r>
              <a:rPr lang="en-US" sz="1600" b="1" dirty="0">
                <a:solidFill>
                  <a:srgbClr val="0000FF"/>
                </a:solidFill>
              </a:rPr>
              <a:t>Co</a:t>
            </a:r>
            <a:r>
              <a:rPr lang="en-US" sz="1600" b="1" baseline="-25000" dirty="0">
                <a:solidFill>
                  <a:srgbClr val="0000FF"/>
                </a:solidFill>
              </a:rPr>
              <a:t>2</a:t>
            </a:r>
            <a:r>
              <a:rPr lang="en-US" sz="1600" b="1" dirty="0">
                <a:solidFill>
                  <a:srgbClr val="0000FF"/>
                </a:solidFill>
              </a:rPr>
              <a:t>O</a:t>
            </a:r>
            <a:r>
              <a:rPr lang="en-US" sz="1600" b="1" baseline="-25000" dirty="0">
                <a:solidFill>
                  <a:srgbClr val="0000FF"/>
                </a:solidFill>
              </a:rPr>
              <a:t>6</a:t>
            </a:r>
            <a:r>
              <a:rPr lang="en-US" sz="1600" b="1" dirty="0">
                <a:solidFill>
                  <a:srgbClr val="0000FF"/>
                </a:solidFill>
              </a:rPr>
              <a:t> </a:t>
            </a:r>
            <a:endParaRPr lang="ru-RU" sz="1600" b="1" baseline="-25000" dirty="0">
              <a:solidFill>
                <a:srgbClr val="0000FF"/>
              </a:solidFill>
            </a:endParaRPr>
          </a:p>
        </p:txBody>
      </p:sp>
      <p:pic>
        <p:nvPicPr>
          <p:cNvPr id="41" name="Рисунок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003" y="1569902"/>
            <a:ext cx="4109735" cy="2871470"/>
          </a:xfrm>
          <a:prstGeom prst="rect">
            <a:avLst/>
          </a:prstGeom>
        </p:spPr>
      </p:pic>
      <p:pic>
        <p:nvPicPr>
          <p:cNvPr id="42" name="Рисунок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775" y="1697954"/>
            <a:ext cx="4957671" cy="2830504"/>
          </a:xfrm>
          <a:prstGeom prst="rect">
            <a:avLst/>
          </a:prstGeom>
        </p:spPr>
      </p:pic>
      <p:sp>
        <p:nvSpPr>
          <p:cNvPr id="43" name="Прямоугольник 42"/>
          <p:cNvSpPr/>
          <p:nvPr/>
        </p:nvSpPr>
        <p:spPr>
          <a:xfrm>
            <a:off x="8612310" y="967549"/>
            <a:ext cx="3623233" cy="584775"/>
          </a:xfrm>
          <a:prstGeom prst="rect">
            <a:avLst/>
          </a:prstGeom>
        </p:spPr>
        <p:txBody>
          <a:bodyPr wrap="square">
            <a:spAutoFit/>
          </a:bodyPr>
          <a:lstStyle/>
          <a:p>
            <a:pPr algn="ctr"/>
            <a:r>
              <a:rPr lang="en-US" sz="1600" b="1" dirty="0">
                <a:solidFill>
                  <a:srgbClr val="0000FF"/>
                </a:solidFill>
                <a:latin typeface="Arial" panose="020B0604020202020204" pitchFamily="34" charset="0"/>
                <a:cs typeface="Arial" panose="020B0604020202020204" pitchFamily="34" charset="0"/>
              </a:rPr>
              <a:t>The X</a:t>
            </a:r>
            <a:r>
              <a:rPr lang="ru-RU" sz="1600" b="1" dirty="0">
                <a:solidFill>
                  <a:srgbClr val="0000FF"/>
                </a:solidFill>
                <a:latin typeface="Arial" panose="020B0604020202020204" pitchFamily="34" charset="0"/>
                <a:cs typeface="Arial" panose="020B0604020202020204" pitchFamily="34" charset="0"/>
              </a:rPr>
              <a:t>-</a:t>
            </a:r>
            <a:r>
              <a:rPr lang="en-US" sz="1600" b="1" dirty="0">
                <a:solidFill>
                  <a:srgbClr val="0000FF"/>
                </a:solidFill>
                <a:latin typeface="Arial" panose="020B0604020202020204" pitchFamily="34" charset="0"/>
                <a:cs typeface="Arial" panose="020B0604020202020204" pitchFamily="34" charset="0"/>
              </a:rPr>
              <a:t>century</a:t>
            </a:r>
            <a:r>
              <a:rPr lang="ru-RU" sz="1600" b="1" dirty="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ancient</a:t>
            </a:r>
            <a:r>
              <a:rPr lang="ru-RU" sz="1600" b="1" dirty="0">
                <a:solidFill>
                  <a:srgbClr val="0000FF"/>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Slavic</a:t>
            </a:r>
            <a:r>
              <a:rPr lang="ru-RU" sz="1600" b="1" dirty="0">
                <a:solidFill>
                  <a:srgbClr val="0000FF"/>
                </a:solidFill>
                <a:latin typeface="Arial" panose="020B0604020202020204" pitchFamily="34" charset="0"/>
                <a:cs typeface="Arial" panose="020B0604020202020204" pitchFamily="34" charset="0"/>
              </a:rPr>
              <a:t> </a:t>
            </a:r>
            <a:r>
              <a:rPr lang="ru-RU" sz="1600" b="1" dirty="0" err="1" smtClean="0">
                <a:solidFill>
                  <a:srgbClr val="0000FF"/>
                </a:solidFill>
                <a:latin typeface="Arial" panose="020B0604020202020204" pitchFamily="34" charset="0"/>
                <a:cs typeface="Arial" panose="020B0604020202020204" pitchFamily="34" charset="0"/>
              </a:rPr>
              <a:t>axe</a:t>
            </a:r>
            <a:r>
              <a:rPr lang="en-US" sz="1600" b="1" dirty="0" smtClean="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the neutron tomography studies </a:t>
            </a:r>
            <a:endParaRPr lang="ru-RU" sz="1600" b="1" dirty="0">
              <a:solidFill>
                <a:srgbClr val="0000FF"/>
              </a:solidFill>
              <a:latin typeface="Arial" panose="020B0604020202020204" pitchFamily="34" charset="0"/>
              <a:cs typeface="Arial" panose="020B0604020202020204" pitchFamily="34" charset="0"/>
            </a:endParaRPr>
          </a:p>
        </p:txBody>
      </p:sp>
      <p:pic>
        <p:nvPicPr>
          <p:cNvPr id="51" name="Рисунок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2818" y="1776788"/>
            <a:ext cx="1197967" cy="2693612"/>
          </a:xfrm>
          <a:prstGeom prst="rect">
            <a:avLst/>
          </a:prstGeom>
        </p:spPr>
      </p:pic>
      <p:cxnSp>
        <p:nvCxnSpPr>
          <p:cNvPr id="54" name="Прямая соединительная линия 53"/>
          <p:cNvCxnSpPr/>
          <p:nvPr/>
        </p:nvCxnSpPr>
        <p:spPr>
          <a:xfrm>
            <a:off x="4165600" y="972456"/>
            <a:ext cx="0" cy="3425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8715829" y="1052285"/>
            <a:ext cx="0" cy="3425372"/>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Рисунок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8282" y="5196285"/>
            <a:ext cx="3777261" cy="1364175"/>
          </a:xfrm>
          <a:prstGeom prst="rect">
            <a:avLst/>
          </a:prstGeom>
        </p:spPr>
      </p:pic>
      <p:sp>
        <p:nvSpPr>
          <p:cNvPr id="57" name="TextBox 56">
            <a:extLst>
              <a:ext uri="{FF2B5EF4-FFF2-40B4-BE49-F238E27FC236}">
                <a16:creationId xmlns="" xmlns:a16="http://schemas.microsoft.com/office/drawing/2014/main" id="{A9A0BDC6-0E51-42B0-9C48-D74C9429EAC2}"/>
              </a:ext>
            </a:extLst>
          </p:cNvPr>
          <p:cNvSpPr txBox="1"/>
          <p:nvPr/>
        </p:nvSpPr>
        <p:spPr>
          <a:xfrm>
            <a:off x="8703211" y="4686378"/>
            <a:ext cx="3604904" cy="523220"/>
          </a:xfrm>
          <a:prstGeom prst="rect">
            <a:avLst/>
          </a:prstGeom>
          <a:noFill/>
        </p:spPr>
        <p:txBody>
          <a:bodyPr wrap="square" rtlCol="0">
            <a:spAutoFit/>
          </a:bodyPr>
          <a:lstStyle/>
          <a:p>
            <a:pPr algn="ctr"/>
            <a:r>
              <a:rPr lang="en-US" sz="1400" b="1" dirty="0">
                <a:solidFill>
                  <a:srgbClr val="0000FF"/>
                </a:solidFill>
                <a:latin typeface="Arial" panose="020B0604020202020204" pitchFamily="34" charset="0"/>
                <a:cs typeface="Arial" panose="020B0604020202020204" pitchFamily="34" charset="0"/>
              </a:rPr>
              <a:t>Development of the new Fourier-chopper for the FSD diffractometer</a:t>
            </a:r>
            <a:endParaRPr lang="ru-RU" sz="1400" b="1" dirty="0">
              <a:solidFill>
                <a:srgbClr val="0000FF"/>
              </a:solidFill>
              <a:latin typeface="Arial" panose="020B0604020202020204" pitchFamily="34" charset="0"/>
              <a:cs typeface="Arial" panose="020B0604020202020204" pitchFamily="34" charset="0"/>
            </a:endParaRPr>
          </a:p>
        </p:txBody>
      </p:sp>
      <p:sp>
        <p:nvSpPr>
          <p:cNvPr id="58" name="Rectangle 5"/>
          <p:cNvSpPr>
            <a:spLocks noChangeArrowheads="1"/>
          </p:cNvSpPr>
          <p:nvPr/>
        </p:nvSpPr>
        <p:spPr bwMode="auto">
          <a:xfrm>
            <a:off x="255225" y="4672989"/>
            <a:ext cx="3692663" cy="523220"/>
          </a:xfrm>
          <a:prstGeom prst="rect">
            <a:avLst/>
          </a:prstGeom>
          <a:noFill/>
          <a:ln>
            <a:noFill/>
          </a:ln>
          <a:effectLst/>
          <a:extLst/>
        </p:spPr>
        <p:txBody>
          <a:bodyPr wrap="square" anchor="ctr">
            <a:spAutoFit/>
          </a:bodyPr>
          <a:lstStyle/>
          <a:p>
            <a:pPr algn="ctr">
              <a:tabLst>
                <a:tab pos="1414463" algn="l"/>
              </a:tabLst>
              <a:defRPr/>
            </a:pPr>
            <a:r>
              <a:rPr lang="en-US" altLang="ru-RU" sz="1400" b="1" dirty="0">
                <a:solidFill>
                  <a:srgbClr val="0000FF"/>
                </a:solidFill>
              </a:rPr>
              <a:t>Electrochemical cell for neutron reflectometry and optimization procedure</a:t>
            </a:r>
          </a:p>
        </p:txBody>
      </p:sp>
      <p:pic>
        <p:nvPicPr>
          <p:cNvPr id="67" name="Рисунок 6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9937" y="5222874"/>
            <a:ext cx="3538923" cy="1337585"/>
          </a:xfrm>
          <a:prstGeom prst="rect">
            <a:avLst/>
          </a:prstGeom>
        </p:spPr>
      </p:pic>
      <p:sp>
        <p:nvSpPr>
          <p:cNvPr id="68" name="TextBox 67">
            <a:extLst>
              <a:ext uri="{FF2B5EF4-FFF2-40B4-BE49-F238E27FC236}">
                <a16:creationId xmlns="" xmlns:a16="http://schemas.microsoft.com/office/drawing/2014/main" id="{1D521A6C-9314-4C9C-BD6B-2740CBF07875}"/>
              </a:ext>
            </a:extLst>
          </p:cNvPr>
          <p:cNvSpPr txBox="1"/>
          <p:nvPr/>
        </p:nvSpPr>
        <p:spPr>
          <a:xfrm>
            <a:off x="4078515" y="4749765"/>
            <a:ext cx="4542971" cy="523220"/>
          </a:xfrm>
          <a:prstGeom prst="rect">
            <a:avLst/>
          </a:prstGeom>
          <a:noFill/>
        </p:spPr>
        <p:txBody>
          <a:bodyPr wrap="square" rtlCol="0">
            <a:spAutoFit/>
          </a:bodyPr>
          <a:lstStyle/>
          <a:p>
            <a:pPr algn="ctr"/>
            <a:r>
              <a:rPr lang="en-US" sz="1400" b="1" dirty="0" smtClean="0">
                <a:solidFill>
                  <a:srgbClr val="0000FF"/>
                </a:solidFill>
                <a:latin typeface="Arial" panose="020B0604020202020204" pitchFamily="34" charset="0"/>
                <a:cs typeface="Arial" panose="020B0604020202020204" pitchFamily="34" charset="0"/>
              </a:rPr>
              <a:t>Neutron </a:t>
            </a:r>
            <a:r>
              <a:rPr lang="en-US" sz="1400" b="1" dirty="0">
                <a:solidFill>
                  <a:srgbClr val="0000FF"/>
                </a:solidFill>
                <a:latin typeface="Arial" panose="020B0604020202020204" pitchFamily="34" charset="0"/>
                <a:cs typeface="Arial" panose="020B0604020202020204" pitchFamily="34" charset="0"/>
              </a:rPr>
              <a:t>radiography and tomography spectrometer at </a:t>
            </a:r>
            <a:r>
              <a:rPr lang="en-US" sz="1400" b="1" dirty="0" smtClean="0">
                <a:solidFill>
                  <a:srgbClr val="0000FF"/>
                </a:solidFill>
                <a:latin typeface="Arial" panose="020B0604020202020204" pitchFamily="34" charset="0"/>
                <a:cs typeface="Arial" panose="020B0604020202020204" pitchFamily="34" charset="0"/>
              </a:rPr>
              <a:t>the </a:t>
            </a:r>
            <a:r>
              <a:rPr lang="en-US" sz="1400" b="1" dirty="0" smtClean="0">
                <a:solidFill>
                  <a:srgbClr val="0000FF"/>
                </a:solidFill>
              </a:rPr>
              <a:t>WWR-K </a:t>
            </a:r>
            <a:r>
              <a:rPr lang="en-US" sz="1400" b="1" dirty="0" smtClean="0">
                <a:solidFill>
                  <a:srgbClr val="0000FF"/>
                </a:solidFill>
                <a:latin typeface="Arial" panose="020B0604020202020204" pitchFamily="34" charset="0"/>
                <a:cs typeface="Arial" panose="020B0604020202020204" pitchFamily="34" charset="0"/>
              </a:rPr>
              <a:t>stationary reactor</a:t>
            </a:r>
            <a:endParaRPr lang="ru-RU" sz="1400" b="1" dirty="0">
              <a:solidFill>
                <a:srgbClr val="0000FF"/>
              </a:solidFill>
              <a:latin typeface="Arial" panose="020B0604020202020204" pitchFamily="34" charset="0"/>
              <a:cs typeface="Arial" panose="020B0604020202020204" pitchFamily="34" charset="0"/>
            </a:endParaRPr>
          </a:p>
        </p:txBody>
      </p:sp>
      <p:pic>
        <p:nvPicPr>
          <p:cNvPr id="70" name="Рисунок 69">
            <a:extLst>
              <a:ext uri="{FF2B5EF4-FFF2-40B4-BE49-F238E27FC236}">
                <a16:creationId xmlns="" xmlns:a16="http://schemas.microsoft.com/office/drawing/2014/main" id="{12FBE856-0261-4F3F-945A-B0742764A43E}"/>
              </a:ext>
            </a:extLst>
          </p:cNvPr>
          <p:cNvPicPr/>
          <p:nvPr/>
        </p:nvPicPr>
        <p:blipFill>
          <a:blip r:embed="rId8" cstate="screen">
            <a:extLst>
              <a:ext uri="{BEBA8EAE-BF5A-486C-A8C5-ECC9F3942E4B}">
                <a14:imgProps xmlns:a14="http://schemas.microsoft.com/office/drawing/2010/main">
                  <a14:imgLayer r:embed="rId9">
                    <a14:imgEffect>
                      <a14:colorTemperature colorTemp="5900"/>
                    </a14:imgEffect>
                    <a14:imgEffect>
                      <a14:saturation sat="3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397827" y="5197384"/>
            <a:ext cx="2336803" cy="1319530"/>
          </a:xfrm>
          <a:prstGeom prst="rect">
            <a:avLst/>
          </a:prstGeom>
        </p:spPr>
      </p:pic>
      <p:pic>
        <p:nvPicPr>
          <p:cNvPr id="71" name="Рисунок 70">
            <a:extLst>
              <a:ext uri="{FF2B5EF4-FFF2-40B4-BE49-F238E27FC236}">
                <a16:creationId xmlns="" xmlns:a16="http://schemas.microsoft.com/office/drawing/2014/main" id="{7A21FB42-196F-452B-BC4A-0999DBBF74E5}"/>
              </a:ext>
            </a:extLst>
          </p:cNvPr>
          <p:cNvPicPr/>
          <p:nvPr/>
        </p:nvPicPr>
        <p:blipFill>
          <a:blip r:embed="rId10" cstate="screen">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tretch>
            <a:fillRect/>
          </a:stretch>
        </p:blipFill>
        <p:spPr>
          <a:xfrm>
            <a:off x="6784958" y="5398385"/>
            <a:ext cx="1560757" cy="1106403"/>
          </a:xfrm>
          <a:prstGeom prst="rect">
            <a:avLst/>
          </a:prstGeom>
        </p:spPr>
      </p:pic>
      <p:cxnSp>
        <p:nvCxnSpPr>
          <p:cNvPr id="73" name="Прямая соединительная линия 72"/>
          <p:cNvCxnSpPr/>
          <p:nvPr/>
        </p:nvCxnSpPr>
        <p:spPr>
          <a:xfrm>
            <a:off x="87088" y="4601030"/>
            <a:ext cx="120178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4172857" y="4818743"/>
            <a:ext cx="0" cy="1611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8737601" y="4811486"/>
            <a:ext cx="0" cy="16110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88488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5429" y="1209160"/>
            <a:ext cx="8490857" cy="4708981"/>
          </a:xfrm>
          <a:prstGeom prst="rect">
            <a:avLst/>
          </a:prstGeom>
        </p:spPr>
        <p:txBody>
          <a:bodyPr wrap="square">
            <a:spAutoFit/>
          </a:bodyPr>
          <a:lstStyle/>
          <a:p>
            <a:pPr algn="just">
              <a:lnSpc>
                <a:spcPct val="150000"/>
              </a:lnSpc>
              <a:spcAft>
                <a:spcPts val="0"/>
              </a:spcAft>
            </a:pPr>
            <a:r>
              <a:rPr lang="en-GB" sz="2000" dirty="0">
                <a:solidFill>
                  <a:srgbClr val="002060"/>
                </a:solidFill>
                <a:ea typeface="Times New Roman" panose="02020603050405020304" pitchFamily="18" charset="0"/>
              </a:rPr>
              <a:t>The PAC appreciates the high scientific level of the results obtained at IBR-2 instruments and their interdisciplinary character</a:t>
            </a:r>
            <a:r>
              <a:rPr lang="en-GB" sz="2000" dirty="0" smtClean="0">
                <a:solidFill>
                  <a:srgbClr val="002060"/>
                </a:solidFill>
                <a:ea typeface="Times New Roman" panose="02020603050405020304" pitchFamily="18" charset="0"/>
              </a:rPr>
              <a:t>.</a:t>
            </a:r>
          </a:p>
          <a:p>
            <a:pPr algn="just">
              <a:lnSpc>
                <a:spcPct val="150000"/>
              </a:lnSpc>
              <a:spcAft>
                <a:spcPts val="0"/>
              </a:spcAft>
            </a:pPr>
            <a:endParaRPr lang="ru-RU" sz="2000" dirty="0">
              <a:solidFill>
                <a:srgbClr val="002060"/>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encourages the continuous upgrade of the IBR-2 instruments, which will enable extension of the research areas and opportunities provided for the IBR-2 user community. The PAC also expects critical evaluation of each particular instrument and potential for improvement to be presented at the next meeting of the PAC. Furthermore, scientific results and instrumental developments should be presented in terms of this critical analysis.</a:t>
            </a:r>
            <a:endParaRPr lang="ru-RU" sz="2000" dirty="0">
              <a:solidFill>
                <a:srgbClr val="C00000"/>
              </a:solidFill>
              <a:ea typeface="Times New Roman" panose="02020603050405020304" pitchFamily="18" charset="0"/>
              <a:cs typeface="Times New Roman" panose="02020603050405020304" pitchFamily="18" charset="0"/>
            </a:endParaRPr>
          </a:p>
        </p:txBody>
      </p:sp>
      <p:pic>
        <p:nvPicPr>
          <p:cNvPr id="4" name="Picture 10">
            <a:extLst>
              <a:ext uri="{FF2B5EF4-FFF2-40B4-BE49-F238E27FC236}">
                <a16:creationId xmlns="" xmlns:a16="http://schemas.microsoft.com/office/drawing/2014/main" id="{A664298F-B69D-46E4-BB70-E4AA7F106B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61223" y="868372"/>
            <a:ext cx="2401805" cy="204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8679" y="3404912"/>
            <a:ext cx="2387551" cy="1446463"/>
          </a:xfrm>
          <a:prstGeom prst="rect">
            <a:avLst/>
          </a:prstGeom>
        </p:spPr>
      </p:pic>
      <p:sp>
        <p:nvSpPr>
          <p:cNvPr id="6" name="Rectangle 9"/>
          <p:cNvSpPr>
            <a:spLocks noChangeArrowheads="1"/>
          </p:cNvSpPr>
          <p:nvPr/>
        </p:nvSpPr>
        <p:spPr bwMode="auto">
          <a:xfrm>
            <a:off x="9561251" y="4630462"/>
            <a:ext cx="2325947" cy="184666"/>
          </a:xfrm>
          <a:prstGeom prst="rect">
            <a:avLst/>
          </a:prstGeom>
          <a:solidFill>
            <a:schemeClr val="tx1">
              <a:alpha val="51000"/>
            </a:schemeClr>
          </a:solidFill>
          <a:ln>
            <a:noFill/>
          </a:ln>
          <a:effectLst/>
          <a:extLst/>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en-US" altLang="ru-RU" sz="1200" b="1" dirty="0" smtClean="0">
                <a:solidFill>
                  <a:schemeClr val="bg1"/>
                </a:solidFill>
                <a:ea typeface="Calibri" panose="020F0502020204030204" pitchFamily="34" charset="0"/>
                <a:cs typeface="Arial" panose="020B0604020202020204" pitchFamily="34" charset="0"/>
              </a:rPr>
              <a:t>FSS: new neutron guide</a:t>
            </a:r>
            <a:endParaRPr lang="ru-RU" altLang="ru-RU" sz="1200" b="1" dirty="0">
              <a:solidFill>
                <a:schemeClr val="bg1"/>
              </a:solidFill>
              <a:ea typeface="Calibri" panose="020F0502020204030204" pitchFamily="34" charset="0"/>
              <a:cs typeface="Arial" panose="020B0604020202020204" pitchFamily="34" charset="0"/>
              <a:sym typeface="Symbol" panose="05050102010706020507" pitchFamily="18" charset="2"/>
            </a:endParaRPr>
          </a:p>
        </p:txBody>
      </p:sp>
      <p:sp>
        <p:nvSpPr>
          <p:cNvPr id="7" name="Прямоугольник 6"/>
          <p:cNvSpPr/>
          <p:nvPr/>
        </p:nvSpPr>
        <p:spPr>
          <a:xfrm>
            <a:off x="9549323" y="2823422"/>
            <a:ext cx="2468507" cy="461665"/>
          </a:xfrm>
          <a:prstGeom prst="rect">
            <a:avLst/>
          </a:prstGeom>
        </p:spPr>
        <p:txBody>
          <a:bodyPr wrap="square">
            <a:spAutoFit/>
          </a:bodyPr>
          <a:lstStyle/>
          <a:p>
            <a:pPr algn="ctr"/>
            <a:r>
              <a:rPr lang="en-US" altLang="ru-RU" sz="1200" b="1" dirty="0"/>
              <a:t>Isotope</a:t>
            </a:r>
            <a:r>
              <a:rPr lang="ru-RU" altLang="ru-RU" sz="1200" b="1" dirty="0"/>
              <a:t>-</a:t>
            </a:r>
            <a:r>
              <a:rPr lang="en-US" altLang="ru-RU" sz="1200" b="1" dirty="0"/>
              <a:t>identifying neutron </a:t>
            </a:r>
            <a:r>
              <a:rPr lang="en-US" altLang="ru-RU" sz="1200" b="1" dirty="0" err="1"/>
              <a:t>reflectometry</a:t>
            </a:r>
            <a:r>
              <a:rPr lang="en-US" altLang="ru-RU" sz="1200" b="1" dirty="0"/>
              <a:t> </a:t>
            </a:r>
            <a:endParaRPr lang="ru-RU" sz="1200" b="1" dirty="0"/>
          </a:p>
        </p:txBody>
      </p:sp>
      <p:pic>
        <p:nvPicPr>
          <p:cNvPr id="8" name="Рисунок 7">
            <a:extLst>
              <a:ext uri="{FF2B5EF4-FFF2-40B4-BE49-F238E27FC236}">
                <a16:creationId xmlns="" xmlns:a16="http://schemas.microsoft.com/office/drawing/2014/main" id="{DA907514-ABFD-4722-B46D-CE0262898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2431" y="5036457"/>
            <a:ext cx="2730647" cy="1683656"/>
          </a:xfrm>
          <a:prstGeom prst="rect">
            <a:avLst/>
          </a:prstGeom>
        </p:spPr>
      </p:pic>
      <p:sp>
        <p:nvSpPr>
          <p:cNvPr id="9" name="Прямоугольник 8"/>
          <p:cNvSpPr/>
          <p:nvPr/>
        </p:nvSpPr>
        <p:spPr>
          <a:xfrm>
            <a:off x="6599431" y="6074619"/>
            <a:ext cx="2907427" cy="461665"/>
          </a:xfrm>
          <a:prstGeom prst="rect">
            <a:avLst/>
          </a:prstGeom>
        </p:spPr>
        <p:txBody>
          <a:bodyPr wrap="square">
            <a:spAutoFit/>
          </a:bodyPr>
          <a:lstStyle/>
          <a:p>
            <a:pPr algn="r"/>
            <a:r>
              <a:rPr lang="en-US" sz="1200" b="1" dirty="0"/>
              <a:t>W</a:t>
            </a:r>
            <a:r>
              <a:rPr lang="en-US" sz="1200" b="1" dirty="0" smtClean="0"/>
              <a:t>ater-cooled </a:t>
            </a:r>
            <a:r>
              <a:rPr lang="en-US" sz="1200" b="1" dirty="0"/>
              <a:t>spin rotator </a:t>
            </a:r>
            <a:r>
              <a:rPr lang="en-US" sz="1200" b="1" dirty="0" smtClean="0"/>
              <a:t>coils</a:t>
            </a:r>
            <a:br>
              <a:rPr lang="en-US" sz="1200" b="1" dirty="0" smtClean="0"/>
            </a:br>
            <a:r>
              <a:rPr lang="en-US" sz="1200" b="1" dirty="0" smtClean="0"/>
              <a:t>for </a:t>
            </a:r>
            <a:r>
              <a:rPr lang="en-US" sz="1200" b="1" dirty="0"/>
              <a:t>the SESANS </a:t>
            </a:r>
            <a:r>
              <a:rPr lang="en-US" sz="1200" b="1" dirty="0" smtClean="0"/>
              <a:t>instrument </a:t>
            </a:r>
            <a:endParaRPr lang="ru-RU" sz="1200" b="1" dirty="0"/>
          </a:p>
        </p:txBody>
      </p:sp>
    </p:spTree>
    <p:extLst>
      <p:ext uri="{BB962C8B-B14F-4D97-AF65-F5344CB8AC3E}">
        <p14:creationId xmlns:p14="http://schemas.microsoft.com/office/powerpoint/2010/main" val="30796409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66599" y="123763"/>
            <a:ext cx="6838732" cy="523220"/>
          </a:xfrm>
          <a:prstGeom prst="rect">
            <a:avLst/>
          </a:prstGeom>
        </p:spPr>
        <p:txBody>
          <a:bodyPr wrap="none">
            <a:spAutoFit/>
          </a:bodyPr>
          <a:lstStyle/>
          <a:p>
            <a:r>
              <a:rPr lang="en-US" sz="2800" b="1" dirty="0">
                <a:solidFill>
                  <a:schemeClr val="bg1"/>
                </a:solidFill>
              </a:rPr>
              <a:t>Current state of the FSD </a:t>
            </a:r>
            <a:r>
              <a:rPr lang="en-US" sz="2800" b="1" dirty="0" err="1">
                <a:solidFill>
                  <a:schemeClr val="bg1"/>
                </a:solidFill>
              </a:rPr>
              <a:t>diffractometer</a:t>
            </a:r>
            <a:endParaRPr lang="ru-RU" sz="2800" b="1" dirty="0">
              <a:solidFill>
                <a:schemeClr val="bg1"/>
              </a:solidFill>
            </a:endParaRPr>
          </a:p>
        </p:txBody>
      </p:sp>
      <p:sp>
        <p:nvSpPr>
          <p:cNvPr id="4" name="Прямоугольник 3"/>
          <p:cNvSpPr/>
          <p:nvPr/>
        </p:nvSpPr>
        <p:spPr>
          <a:xfrm>
            <a:off x="246741" y="1077663"/>
            <a:ext cx="5602515" cy="5170646"/>
          </a:xfrm>
          <a:prstGeom prst="rect">
            <a:avLst/>
          </a:prstGeom>
        </p:spPr>
        <p:txBody>
          <a:bodyPr wrap="square">
            <a:spAutoFit/>
          </a:bodyPr>
          <a:lstStyle/>
          <a:p>
            <a:pPr algn="just">
              <a:lnSpc>
                <a:spcPct val="150000"/>
              </a:lnSpc>
              <a:spcAft>
                <a:spcPts val="0"/>
              </a:spcAft>
            </a:pPr>
            <a:r>
              <a:rPr lang="en-GB" sz="2000" dirty="0">
                <a:solidFill>
                  <a:srgbClr val="004176"/>
                </a:solidFill>
                <a:ea typeface="Times New Roman" panose="02020603050405020304" pitchFamily="18" charset="0"/>
              </a:rPr>
              <a:t>The PAC took note of the report by </a:t>
            </a:r>
            <a:r>
              <a:rPr lang="en-GB" sz="2000" b="1" dirty="0">
                <a:solidFill>
                  <a:srgbClr val="0000FF"/>
                </a:solidFill>
                <a:ea typeface="Times New Roman" panose="02020603050405020304" pitchFamily="18" charset="0"/>
              </a:rPr>
              <a:t>G. </a:t>
            </a:r>
            <a:r>
              <a:rPr lang="en-GB" sz="2000" b="1" dirty="0" err="1">
                <a:solidFill>
                  <a:srgbClr val="0000FF"/>
                </a:solidFill>
                <a:ea typeface="Times New Roman" panose="02020603050405020304" pitchFamily="18" charset="0"/>
              </a:rPr>
              <a:t>Bokuchava</a:t>
            </a:r>
            <a:r>
              <a:rPr lang="en-GB" sz="2000" b="1" dirty="0">
                <a:solidFill>
                  <a:srgbClr val="0000FF"/>
                </a:solidFill>
                <a:ea typeface="Times New Roman" panose="02020603050405020304" pitchFamily="18" charset="0"/>
              </a:rPr>
              <a:t> </a:t>
            </a:r>
            <a:r>
              <a:rPr lang="en-GB" sz="2000" dirty="0">
                <a:solidFill>
                  <a:srgbClr val="004176"/>
                </a:solidFill>
                <a:ea typeface="Times New Roman" panose="02020603050405020304" pitchFamily="18" charset="0"/>
              </a:rPr>
              <a:t>about the current state of the FSD Fourier stress </a:t>
            </a:r>
            <a:r>
              <a:rPr lang="en-GB" sz="2000" dirty="0" err="1">
                <a:solidFill>
                  <a:srgbClr val="004176"/>
                </a:solidFill>
                <a:ea typeface="Times New Roman" panose="02020603050405020304" pitchFamily="18" charset="0"/>
              </a:rPr>
              <a:t>diffractometer</a:t>
            </a:r>
            <a:r>
              <a:rPr lang="en-GB" sz="2000" dirty="0">
                <a:solidFill>
                  <a:srgbClr val="004176"/>
                </a:solidFill>
                <a:ea typeface="Times New Roman" panose="02020603050405020304" pitchFamily="18" charset="0"/>
              </a:rPr>
              <a:t> at </a:t>
            </a:r>
            <a:r>
              <a:rPr lang="en-GB" sz="2000" dirty="0" err="1">
                <a:solidFill>
                  <a:srgbClr val="004176"/>
                </a:solidFill>
                <a:ea typeface="Times New Roman" panose="02020603050405020304" pitchFamily="18" charset="0"/>
              </a:rPr>
              <a:t>Beamline</a:t>
            </a:r>
            <a:r>
              <a:rPr lang="en-GB" sz="2000" dirty="0">
                <a:solidFill>
                  <a:srgbClr val="004176"/>
                </a:solidFill>
                <a:ea typeface="Times New Roman" panose="02020603050405020304" pitchFamily="18" charset="0"/>
              </a:rPr>
              <a:t> 11A of the IBR-2 facility. The PAC considers FLNP’s achievements in developing correlation </a:t>
            </a:r>
            <a:r>
              <a:rPr lang="en-GB" sz="2000" dirty="0" err="1">
                <a:solidFill>
                  <a:srgbClr val="004176"/>
                </a:solidFill>
                <a:ea typeface="Times New Roman" panose="02020603050405020304" pitchFamily="18" charset="0"/>
              </a:rPr>
              <a:t>diffractometry</a:t>
            </a:r>
            <a:r>
              <a:rPr lang="en-GB" sz="2000" dirty="0">
                <a:solidFill>
                  <a:srgbClr val="004176"/>
                </a:solidFill>
                <a:ea typeface="Times New Roman" panose="02020603050405020304" pitchFamily="18" charset="0"/>
              </a:rPr>
              <a:t> as particularly </a:t>
            </a:r>
            <a:r>
              <a:rPr lang="en-GB" sz="2000" dirty="0" smtClean="0">
                <a:solidFill>
                  <a:srgbClr val="004176"/>
                </a:solidFill>
                <a:ea typeface="Times New Roman" panose="02020603050405020304" pitchFamily="18" charset="0"/>
              </a:rPr>
              <a:t>successful</a:t>
            </a:r>
            <a:br>
              <a:rPr lang="en-GB" sz="2000" dirty="0" smtClean="0">
                <a:solidFill>
                  <a:srgbClr val="004176"/>
                </a:solidFill>
                <a:ea typeface="Times New Roman" panose="02020603050405020304" pitchFamily="18" charset="0"/>
              </a:rPr>
            </a:br>
            <a:r>
              <a:rPr lang="en-GB" sz="2000" dirty="0" smtClean="0">
                <a:solidFill>
                  <a:srgbClr val="004176"/>
                </a:solidFill>
                <a:ea typeface="Times New Roman" panose="02020603050405020304" pitchFamily="18" charset="0"/>
              </a:rPr>
              <a:t>for </a:t>
            </a:r>
            <a:r>
              <a:rPr lang="en-GB" sz="2000" dirty="0">
                <a:solidFill>
                  <a:srgbClr val="004176"/>
                </a:solidFill>
                <a:ea typeface="Times New Roman" panose="02020603050405020304" pitchFamily="18" charset="0"/>
              </a:rPr>
              <a:t>IBR-2</a:t>
            </a:r>
            <a:r>
              <a:rPr lang="en-GB" sz="2000" dirty="0" smtClean="0">
                <a:solidFill>
                  <a:srgbClr val="004176"/>
                </a:solidFill>
                <a:ea typeface="Times New Roman" panose="02020603050405020304" pitchFamily="18" charset="0"/>
              </a:rPr>
              <a:t>.</a:t>
            </a:r>
          </a:p>
          <a:p>
            <a:pPr algn="just">
              <a:lnSpc>
                <a:spcPct val="150000"/>
              </a:lnSpc>
              <a:spcAft>
                <a:spcPts val="0"/>
              </a:spcAft>
            </a:pPr>
            <a:endParaRPr lang="ru-RU" sz="2000" dirty="0">
              <a:solidFill>
                <a:srgbClr val="004176"/>
              </a:solidFill>
              <a:ea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will welcome further suggestions for potential improvements of the FSD </a:t>
            </a:r>
            <a:r>
              <a:rPr lang="en-GB" sz="2000" dirty="0" err="1">
                <a:solidFill>
                  <a:srgbClr val="C00000"/>
                </a:solidFill>
                <a:ea typeface="Times New Roman" panose="02020603050405020304" pitchFamily="18" charset="0"/>
              </a:rPr>
              <a:t>diffractometer</a:t>
            </a:r>
            <a:r>
              <a:rPr lang="en-GB" sz="2000" dirty="0" smtClean="0">
                <a:solidFill>
                  <a:srgbClr val="C00000"/>
                </a:solidFill>
                <a:ea typeface="Times New Roman" panose="02020603050405020304" pitchFamily="18" charset="0"/>
              </a:rPr>
              <a:t>.</a:t>
            </a:r>
            <a:endParaRPr lang="ru-RU" sz="2000" dirty="0">
              <a:solidFill>
                <a:srgbClr val="C00000"/>
              </a:solidFill>
              <a:ea typeface="Times New Roman" panose="02020603050405020304" pitchFamily="18" charset="0"/>
            </a:endParaRPr>
          </a:p>
        </p:txBody>
      </p:sp>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l="7525" r="9289" b="3001"/>
          <a:stretch/>
        </p:blipFill>
        <p:spPr>
          <a:xfrm>
            <a:off x="6184049" y="1184955"/>
            <a:ext cx="5746724" cy="5027159"/>
          </a:xfrm>
          <a:prstGeom prst="rect">
            <a:avLst/>
          </a:prstGeom>
        </p:spPr>
      </p:pic>
    </p:spTree>
    <p:extLst>
      <p:ext uri="{BB962C8B-B14F-4D97-AF65-F5344CB8AC3E}">
        <p14:creationId xmlns:p14="http://schemas.microsoft.com/office/powerpoint/2010/main" val="6605605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97735" y="152792"/>
            <a:ext cx="7904664" cy="523220"/>
          </a:xfrm>
          <a:prstGeom prst="rect">
            <a:avLst/>
          </a:prstGeom>
        </p:spPr>
        <p:txBody>
          <a:bodyPr wrap="none">
            <a:spAutoFit/>
          </a:bodyPr>
          <a:lstStyle/>
          <a:p>
            <a:r>
              <a:rPr lang="en-US" sz="2800" b="1" dirty="0">
                <a:solidFill>
                  <a:schemeClr val="bg1"/>
                </a:solidFill>
              </a:rPr>
              <a:t>Information about the FLNP User </a:t>
            </a:r>
            <a:r>
              <a:rPr lang="en-US" sz="2800" b="1" dirty="0" err="1">
                <a:solidFill>
                  <a:schemeClr val="bg1"/>
                </a:solidFill>
              </a:rPr>
              <a:t>Programme</a:t>
            </a:r>
            <a:endParaRPr lang="ru-RU" sz="2800" b="1" dirty="0">
              <a:solidFill>
                <a:schemeClr val="bg1"/>
              </a:solidFill>
            </a:endParaRPr>
          </a:p>
        </p:txBody>
      </p:sp>
      <p:pic>
        <p:nvPicPr>
          <p:cNvPr id="4" name="Рисунок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0013" y="2685143"/>
            <a:ext cx="6511988" cy="3911600"/>
          </a:xfrm>
          <a:prstGeom prst="rect">
            <a:avLst/>
          </a:prstGeom>
        </p:spPr>
      </p:pic>
      <p:sp>
        <p:nvSpPr>
          <p:cNvPr id="5" name="Прямоугольник 4"/>
          <p:cNvSpPr/>
          <p:nvPr/>
        </p:nvSpPr>
        <p:spPr>
          <a:xfrm>
            <a:off x="6700823" y="2208376"/>
            <a:ext cx="5162182" cy="400110"/>
          </a:xfrm>
          <a:prstGeom prst="rect">
            <a:avLst/>
          </a:prstGeom>
        </p:spPr>
        <p:txBody>
          <a:bodyPr wrap="none">
            <a:spAutoFit/>
          </a:bodyPr>
          <a:lstStyle/>
          <a:p>
            <a:r>
              <a:rPr lang="ru-RU" sz="2000" dirty="0" err="1">
                <a:solidFill>
                  <a:srgbClr val="C00000"/>
                </a:solidFill>
              </a:rPr>
              <a:t>Work</a:t>
            </a:r>
            <a:r>
              <a:rPr lang="ru-RU" sz="2000" dirty="0">
                <a:solidFill>
                  <a:srgbClr val="C00000"/>
                </a:solidFill>
              </a:rPr>
              <a:t> </a:t>
            </a:r>
            <a:r>
              <a:rPr lang="ru-RU" sz="2000" dirty="0" err="1">
                <a:solidFill>
                  <a:srgbClr val="C00000"/>
                </a:solidFill>
              </a:rPr>
              <a:t>schedule</a:t>
            </a:r>
            <a:r>
              <a:rPr lang="ru-RU" sz="2000" dirty="0">
                <a:solidFill>
                  <a:srgbClr val="C00000"/>
                </a:solidFill>
              </a:rPr>
              <a:t> </a:t>
            </a:r>
            <a:r>
              <a:rPr lang="ru-RU" sz="2000" dirty="0" err="1">
                <a:solidFill>
                  <a:srgbClr val="C00000"/>
                </a:solidFill>
              </a:rPr>
              <a:t>of</a:t>
            </a:r>
            <a:r>
              <a:rPr lang="ru-RU" sz="2000" dirty="0">
                <a:solidFill>
                  <a:srgbClr val="C00000"/>
                </a:solidFill>
              </a:rPr>
              <a:t> </a:t>
            </a:r>
            <a:r>
              <a:rPr lang="ru-RU" sz="2000" dirty="0" err="1">
                <a:solidFill>
                  <a:srgbClr val="C00000"/>
                </a:solidFill>
              </a:rPr>
              <a:t>the</a:t>
            </a:r>
            <a:r>
              <a:rPr lang="ru-RU" sz="2000" dirty="0">
                <a:solidFill>
                  <a:srgbClr val="C00000"/>
                </a:solidFill>
              </a:rPr>
              <a:t> IBR-2 </a:t>
            </a:r>
            <a:r>
              <a:rPr lang="ru-RU" sz="2000" dirty="0" err="1">
                <a:solidFill>
                  <a:srgbClr val="C00000"/>
                </a:solidFill>
              </a:rPr>
              <a:t>reactor</a:t>
            </a:r>
            <a:r>
              <a:rPr lang="ru-RU" sz="2000" dirty="0">
                <a:solidFill>
                  <a:srgbClr val="C00000"/>
                </a:solidFill>
              </a:rPr>
              <a:t> </a:t>
            </a:r>
            <a:r>
              <a:rPr lang="ru-RU" sz="2000" dirty="0" err="1">
                <a:solidFill>
                  <a:srgbClr val="C00000"/>
                </a:solidFill>
              </a:rPr>
              <a:t>in</a:t>
            </a:r>
            <a:r>
              <a:rPr lang="ru-RU" sz="2000" dirty="0">
                <a:solidFill>
                  <a:srgbClr val="C00000"/>
                </a:solidFill>
              </a:rPr>
              <a:t> 2018 </a:t>
            </a:r>
          </a:p>
        </p:txBody>
      </p:sp>
      <p:sp>
        <p:nvSpPr>
          <p:cNvPr id="6" name="Прямоугольник 5"/>
          <p:cNvSpPr/>
          <p:nvPr/>
        </p:nvSpPr>
        <p:spPr>
          <a:xfrm>
            <a:off x="537028" y="1087122"/>
            <a:ext cx="11103429" cy="1015663"/>
          </a:xfrm>
          <a:prstGeom prst="rect">
            <a:avLst/>
          </a:prstGeom>
        </p:spPr>
        <p:txBody>
          <a:bodyPr wrap="square">
            <a:spAutoFit/>
          </a:bodyPr>
          <a:lstStyle/>
          <a:p>
            <a:r>
              <a:rPr lang="en-GB" sz="2000" dirty="0">
                <a:solidFill>
                  <a:srgbClr val="004176"/>
                </a:solidFill>
                <a:ea typeface="Times New Roman" panose="02020603050405020304" pitchFamily="18" charset="0"/>
              </a:rPr>
              <a:t>The PAC took note of the report presented by </a:t>
            </a:r>
            <a:r>
              <a:rPr lang="en-GB" sz="2000" b="1" dirty="0">
                <a:solidFill>
                  <a:srgbClr val="0000FF"/>
                </a:solidFill>
                <a:ea typeface="Times New Roman" panose="02020603050405020304" pitchFamily="18" charset="0"/>
              </a:rPr>
              <a:t>D. </a:t>
            </a:r>
            <a:r>
              <a:rPr lang="en-GB" sz="2000" b="1" dirty="0" err="1">
                <a:solidFill>
                  <a:srgbClr val="0000FF"/>
                </a:solidFill>
                <a:ea typeface="Times New Roman" panose="02020603050405020304" pitchFamily="18" charset="0"/>
              </a:rPr>
              <a:t>Chudoba</a:t>
            </a:r>
            <a:r>
              <a:rPr lang="en-GB" sz="2000" b="1" dirty="0">
                <a:solidFill>
                  <a:srgbClr val="0000FF"/>
                </a:solidFill>
                <a:ea typeface="Times New Roman" panose="02020603050405020304" pitchFamily="18" charset="0"/>
              </a:rPr>
              <a:t> </a:t>
            </a:r>
            <a:r>
              <a:rPr lang="en-GB" sz="2000" dirty="0">
                <a:solidFill>
                  <a:srgbClr val="004176"/>
                </a:solidFill>
                <a:ea typeface="Times New Roman" panose="02020603050405020304" pitchFamily="18" charset="0"/>
              </a:rPr>
              <a:t>on FLNP’s User Programme statistics for year 2018 and on the implementation of a new web application intended for the collection and evaluation of research proposals. </a:t>
            </a:r>
            <a:endParaRPr lang="ru-RU" sz="2000" dirty="0">
              <a:solidFill>
                <a:srgbClr val="004176"/>
              </a:solidFill>
            </a:endParaRPr>
          </a:p>
        </p:txBody>
      </p:sp>
      <p:pic>
        <p:nvPicPr>
          <p:cNvPr id="10" name="Рисунок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23" y="2461261"/>
            <a:ext cx="5148987" cy="3209832"/>
          </a:xfrm>
          <a:prstGeom prst="rect">
            <a:avLst/>
          </a:prstGeom>
        </p:spPr>
      </p:pic>
      <p:sp>
        <p:nvSpPr>
          <p:cNvPr id="13" name="Прямоугольник 12"/>
          <p:cNvSpPr/>
          <p:nvPr/>
        </p:nvSpPr>
        <p:spPr>
          <a:xfrm>
            <a:off x="3535681" y="3954780"/>
            <a:ext cx="2004060" cy="134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150" y="4023360"/>
            <a:ext cx="1582055" cy="556260"/>
          </a:xfrm>
          <a:prstGeom prst="rect">
            <a:avLst/>
          </a:prstGeom>
        </p:spPr>
      </p:pic>
      <p:pic>
        <p:nvPicPr>
          <p:cNvPr id="12" name="Рисунок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0515" y="3897314"/>
            <a:ext cx="1770743" cy="711818"/>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0643" y="4717469"/>
            <a:ext cx="3382175" cy="1881631"/>
          </a:xfrm>
          <a:prstGeom prst="rect">
            <a:avLst/>
          </a:prstGeom>
        </p:spPr>
      </p:pic>
    </p:spTree>
    <p:extLst>
      <p:ext uri="{BB962C8B-B14F-4D97-AF65-F5344CB8AC3E}">
        <p14:creationId xmlns:p14="http://schemas.microsoft.com/office/powerpoint/2010/main" val="407290509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862376"/>
            <a:ext cx="6705599" cy="5716224"/>
          </a:xfrm>
          <a:prstGeom prst="rect">
            <a:avLst/>
          </a:prstGeom>
        </p:spPr>
      </p:pic>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l="-180"/>
          <a:stretch/>
        </p:blipFill>
        <p:spPr>
          <a:xfrm>
            <a:off x="7044050" y="1016001"/>
            <a:ext cx="5046351" cy="3200401"/>
          </a:xfrm>
          <a:prstGeom prst="rect">
            <a:avLst/>
          </a:prstGeom>
          <a:ln>
            <a:solidFill>
              <a:schemeClr val="accent1">
                <a:shade val="50000"/>
              </a:schemeClr>
            </a:solidFill>
          </a:ln>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3315" y="4549321"/>
            <a:ext cx="3111500" cy="1898930"/>
          </a:xfrm>
          <a:prstGeom prst="rect">
            <a:avLst/>
          </a:prstGeom>
        </p:spPr>
      </p:pic>
      <p:sp>
        <p:nvSpPr>
          <p:cNvPr id="7" name="Прямоугольник 6"/>
          <p:cNvSpPr/>
          <p:nvPr/>
        </p:nvSpPr>
        <p:spPr>
          <a:xfrm>
            <a:off x="3048635" y="127392"/>
            <a:ext cx="5658921" cy="523220"/>
          </a:xfrm>
          <a:prstGeom prst="rect">
            <a:avLst/>
          </a:prstGeom>
        </p:spPr>
        <p:txBody>
          <a:bodyPr wrap="none">
            <a:spAutoFit/>
          </a:bodyPr>
          <a:lstStyle/>
          <a:p>
            <a:r>
              <a:rPr lang="en-US" sz="2800" b="1" dirty="0" smtClean="0">
                <a:solidFill>
                  <a:schemeClr val="bg1"/>
                </a:solidFill>
              </a:rPr>
              <a:t>New proposal collection system</a:t>
            </a:r>
            <a:endParaRPr lang="ru-RU" sz="2800" b="1" dirty="0">
              <a:solidFill>
                <a:schemeClr val="bg1"/>
              </a:solidFill>
            </a:endParaRPr>
          </a:p>
        </p:txBody>
      </p:sp>
      <p:pic>
        <p:nvPicPr>
          <p:cNvPr id="6" name="Рисунок 2"/>
          <p:cNvPicPr>
            <a:picLocks noChangeAspect="1"/>
          </p:cNvPicPr>
          <p:nvPr/>
        </p:nvPicPr>
        <p:blipFill rotWithShape="1">
          <a:blip r:embed="rId5" cstate="screen">
            <a:extLst>
              <a:ext uri="{28A0092B-C50C-407E-A947-70E740481C1C}">
                <a14:useLocalDpi xmlns:a14="http://schemas.microsoft.com/office/drawing/2010/main"/>
              </a:ext>
            </a:extLst>
          </a:blip>
          <a:srcRect l="-180"/>
          <a:stretch/>
        </p:blipFill>
        <p:spPr>
          <a:xfrm>
            <a:off x="1498919" y="750964"/>
            <a:ext cx="9194165" cy="5830949"/>
          </a:xfrm>
          <a:prstGeom prst="rect">
            <a:avLst/>
          </a:prstGeom>
          <a:ln>
            <a:solidFill>
              <a:schemeClr val="accent1">
                <a:shade val="50000"/>
              </a:schemeClr>
            </a:solidFill>
          </a:ln>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91712" y="0"/>
            <a:ext cx="9208576" cy="6858000"/>
          </a:xfrm>
          <a:prstGeom prst="rect">
            <a:avLst/>
          </a:prstGeom>
        </p:spPr>
      </p:pic>
    </p:spTree>
    <p:extLst>
      <p:ext uri="{BB962C8B-B14F-4D97-AF65-F5344CB8AC3E}">
        <p14:creationId xmlns:p14="http://schemas.microsoft.com/office/powerpoint/2010/main" val="1237553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8544" y="1713987"/>
            <a:ext cx="4923757" cy="3505715"/>
          </a:xfrm>
          <a:prstGeom prst="rect">
            <a:avLst/>
          </a:prstGeom>
        </p:spPr>
      </p:pic>
      <p:sp>
        <p:nvSpPr>
          <p:cNvPr id="3" name="Прямоугольник 2"/>
          <p:cNvSpPr/>
          <p:nvPr/>
        </p:nvSpPr>
        <p:spPr>
          <a:xfrm>
            <a:off x="393701" y="1114842"/>
            <a:ext cx="6464300" cy="5170646"/>
          </a:xfrm>
          <a:prstGeom prst="rect">
            <a:avLst/>
          </a:prstGeom>
        </p:spPr>
        <p:txBody>
          <a:bodyPr wrap="square">
            <a:spAutoFit/>
          </a:bodyPr>
          <a:lstStyle/>
          <a:p>
            <a:pPr algn="just">
              <a:lnSpc>
                <a:spcPct val="150000"/>
              </a:lnSpc>
              <a:spcAft>
                <a:spcPts val="0"/>
              </a:spcAft>
            </a:pPr>
            <a:r>
              <a:rPr lang="en-GB" sz="2000" dirty="0">
                <a:solidFill>
                  <a:srgbClr val="004176"/>
                </a:solidFill>
                <a:ea typeface="Times New Roman" panose="02020603050405020304" pitchFamily="18" charset="0"/>
              </a:rPr>
              <a:t>The PAC is pleased to note that the IBR-2 facility has been operating stably according to the User Policy Programme since 2012 with calls for proposals being issued twice a year. In 2018, due to technical reasons at the reactor, less than originally scheduled number of cycles were assigned for experiments within the User Programme</a:t>
            </a:r>
            <a:r>
              <a:rPr lang="en-GB" sz="2000" dirty="0" smtClean="0">
                <a:solidFill>
                  <a:srgbClr val="004176"/>
                </a:solidFill>
                <a:ea typeface="Times New Roman" panose="02020603050405020304" pitchFamily="18" charset="0"/>
              </a:rPr>
              <a:t>.</a:t>
            </a:r>
          </a:p>
          <a:p>
            <a:pPr algn="just">
              <a:lnSpc>
                <a:spcPct val="150000"/>
              </a:lnSpc>
              <a:spcAft>
                <a:spcPts val="0"/>
              </a:spcAft>
            </a:pPr>
            <a:endParaRPr lang="ru-RU" sz="2000" dirty="0">
              <a:solidFill>
                <a:srgbClr val="C00000"/>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recommends making detailed statistics and its analysis for each particular instrument with relation to the FLNP User Programme.</a:t>
            </a:r>
            <a:endParaRPr lang="ru-RU" sz="2000" dirty="0">
              <a:solidFill>
                <a:srgbClr val="C00000"/>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3937634" y="127392"/>
            <a:ext cx="4110356" cy="523220"/>
          </a:xfrm>
          <a:prstGeom prst="rect">
            <a:avLst/>
          </a:prstGeom>
        </p:spPr>
        <p:txBody>
          <a:bodyPr wrap="none">
            <a:spAutoFit/>
          </a:bodyPr>
          <a:lstStyle/>
          <a:p>
            <a:r>
              <a:rPr lang="en-US" sz="2800" b="1" dirty="0" smtClean="0">
                <a:solidFill>
                  <a:schemeClr val="bg1"/>
                </a:solidFill>
              </a:rPr>
              <a:t>FLNP </a:t>
            </a:r>
            <a:r>
              <a:rPr lang="en-US" sz="2800" b="1" dirty="0">
                <a:solidFill>
                  <a:schemeClr val="bg1"/>
                </a:solidFill>
              </a:rPr>
              <a:t>User </a:t>
            </a:r>
            <a:r>
              <a:rPr lang="en-US" sz="2800" b="1" dirty="0" err="1">
                <a:solidFill>
                  <a:schemeClr val="bg1"/>
                </a:solidFill>
              </a:rPr>
              <a:t>Programme</a:t>
            </a:r>
            <a:endParaRPr lang="ru-RU" sz="2800" b="1" dirty="0">
              <a:solidFill>
                <a:schemeClr val="bg1"/>
              </a:solidFill>
            </a:endParaRPr>
          </a:p>
        </p:txBody>
      </p:sp>
    </p:spTree>
    <p:extLst>
      <p:ext uri="{BB962C8B-B14F-4D97-AF65-F5344CB8AC3E}">
        <p14:creationId xmlns:p14="http://schemas.microsoft.com/office/powerpoint/2010/main" val="24478416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101" y="1"/>
            <a:ext cx="11823700" cy="732508"/>
          </a:xfrm>
          <a:prstGeom prst="rect">
            <a:avLst/>
          </a:prstGeom>
        </p:spPr>
        <p:txBody>
          <a:bodyPr wrap="square">
            <a:spAutoFit/>
          </a:bodyPr>
          <a:lstStyle/>
          <a:p>
            <a:pPr marL="381000" algn="ctr">
              <a:lnSpc>
                <a:spcPct val="130000"/>
              </a:lnSpc>
              <a:spcAft>
                <a:spcPts val="1200"/>
              </a:spcAft>
              <a:defRPr/>
            </a:pPr>
            <a:r>
              <a:rPr lang="en-US" sz="3200" b="1" dirty="0">
                <a:solidFill>
                  <a:schemeClr val="bg1"/>
                </a:solidFill>
              </a:rPr>
              <a:t>Development of a concept for JINR’s new neutron source</a:t>
            </a:r>
          </a:p>
        </p:txBody>
      </p:sp>
      <p:grpSp>
        <p:nvGrpSpPr>
          <p:cNvPr id="2" name="Group 1"/>
          <p:cNvGrpSpPr/>
          <p:nvPr/>
        </p:nvGrpSpPr>
        <p:grpSpPr>
          <a:xfrm>
            <a:off x="197757" y="923530"/>
            <a:ext cx="5738587" cy="3169052"/>
            <a:chOff x="197756" y="923530"/>
            <a:chExt cx="5738587" cy="3169052"/>
          </a:xfrm>
        </p:grpSpPr>
        <p:sp>
          <p:nvSpPr>
            <p:cNvPr id="5" name="Прямоугольник 4"/>
            <p:cNvSpPr/>
            <p:nvPr/>
          </p:nvSpPr>
          <p:spPr>
            <a:xfrm>
              <a:off x="241300" y="923530"/>
              <a:ext cx="5695043" cy="1200329"/>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heard a series of reports in connection with the development of a general concept for a new source of neutrons at JINR.</a:t>
              </a:r>
              <a:endParaRPr lang="ru-RU" sz="1600" dirty="0">
                <a:solidFill>
                  <a:srgbClr val="004176"/>
                </a:solidFill>
                <a:ea typeface="Times New Roman" panose="02020603050405020304" pitchFamily="18" charset="0"/>
              </a:endParaRPr>
            </a:p>
          </p:txBody>
        </p:sp>
        <p:sp>
          <p:nvSpPr>
            <p:cNvPr id="6" name="Прямоугольник 5"/>
            <p:cNvSpPr/>
            <p:nvPr/>
          </p:nvSpPr>
          <p:spPr>
            <a:xfrm>
              <a:off x="197756" y="2153590"/>
              <a:ext cx="5636987" cy="1938992"/>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appreciated the report on instrumentation and moderators at long-pulse neutron sources presented by </a:t>
              </a:r>
              <a:r>
                <a:rPr lang="en-GB" sz="1600" b="1" dirty="0">
                  <a:solidFill>
                    <a:srgbClr val="0000FF"/>
                  </a:solidFill>
                  <a:ea typeface="Times New Roman" panose="02020603050405020304" pitchFamily="18" charset="0"/>
                </a:rPr>
                <a:t>F. </a:t>
              </a:r>
              <a:r>
                <a:rPr lang="en-GB" sz="1600" b="1" dirty="0" err="1">
                  <a:solidFill>
                    <a:srgbClr val="0000FF"/>
                  </a:solidFill>
                  <a:ea typeface="Times New Roman" panose="02020603050405020304" pitchFamily="18" charset="0"/>
                </a:rPr>
                <a:t>Mezei</a:t>
              </a:r>
              <a:r>
                <a:rPr lang="en-GB" sz="1600" b="1"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providing a comprehensive analysis of main parameters of existing neutron sources and their instruments with the focus on </a:t>
              </a:r>
              <a:r>
                <a:rPr lang="en-GB" sz="1600" dirty="0">
                  <a:solidFill>
                    <a:srgbClr val="CC00CC"/>
                  </a:solidFill>
                  <a:ea typeface="Times New Roman" panose="02020603050405020304" pitchFamily="18" charset="0"/>
                </a:rPr>
                <a:t>ESS.</a:t>
              </a:r>
              <a:endParaRPr lang="ru-RU" sz="1600" dirty="0">
                <a:solidFill>
                  <a:srgbClr val="CC00CC"/>
                </a:solidFill>
                <a:ea typeface="Times New Roman" panose="02020603050405020304" pitchFamily="18" charset="0"/>
              </a:endParaRPr>
            </a:p>
          </p:txBody>
        </p:sp>
      </p:grpSp>
      <p:sp>
        <p:nvSpPr>
          <p:cNvPr id="37" name="Szövegdoboz 30"/>
          <p:cNvSpPr txBox="1"/>
          <p:nvPr/>
        </p:nvSpPr>
        <p:spPr>
          <a:xfrm>
            <a:off x="241300" y="4257042"/>
            <a:ext cx="5593443" cy="1815882"/>
          </a:xfrm>
          <a:prstGeom prst="rect">
            <a:avLst/>
          </a:prstGeom>
          <a:noFill/>
          <a:ln w="9525">
            <a:solidFill>
              <a:schemeClr val="tx1"/>
            </a:solidFill>
          </a:ln>
        </p:spPr>
        <p:txBody>
          <a:bodyPr wrap="square">
            <a:spAutoFit/>
          </a:bodyPr>
          <a:lstStyle/>
          <a:p>
            <a:pPr eaLnBrk="0" hangingPunct="0">
              <a:defRPr/>
            </a:pPr>
            <a:r>
              <a:rPr lang="en-US" sz="1600" b="1" dirty="0">
                <a:cs typeface="+mn-cs"/>
              </a:rPr>
              <a:t>If we find ways to control pulse parameters by neutron beam choppers</a:t>
            </a:r>
            <a:r>
              <a:rPr lang="en-US" sz="1600" b="1" dirty="0">
                <a:solidFill>
                  <a:schemeClr val="accent2">
                    <a:lumMod val="75000"/>
                  </a:schemeClr>
                </a:solidFill>
                <a:cs typeface="+mn-cs"/>
              </a:rPr>
              <a:t> </a:t>
            </a:r>
            <a:r>
              <a:rPr lang="en-US" sz="1600" b="1" dirty="0">
                <a:cs typeface="+mn-cs"/>
              </a:rPr>
              <a:t>(pulse length, repetition rate): </a:t>
            </a:r>
          </a:p>
          <a:p>
            <a:pPr eaLnBrk="0" hangingPunct="0">
              <a:defRPr/>
            </a:pPr>
            <a:endParaRPr lang="en-US" sz="1600" b="1" dirty="0">
              <a:solidFill>
                <a:schemeClr val="accent2">
                  <a:lumMod val="75000"/>
                </a:schemeClr>
              </a:solidFill>
              <a:cs typeface="+mn-cs"/>
            </a:endParaRPr>
          </a:p>
          <a:p>
            <a:pPr eaLnBrk="0" hangingPunct="0">
              <a:defRPr/>
            </a:pPr>
            <a:r>
              <a:rPr lang="en-US" sz="1600" b="1" dirty="0" smtClean="0">
                <a:cs typeface="+mn-cs"/>
                <a:sym typeface="Symbol"/>
              </a:rPr>
              <a:t> </a:t>
            </a:r>
            <a:r>
              <a:rPr lang="en-US" sz="1600" b="1" dirty="0" smtClean="0">
                <a:cs typeface="+mn-cs"/>
              </a:rPr>
              <a:t>Leave </a:t>
            </a:r>
            <a:r>
              <a:rPr lang="en-US" sz="1600" b="1" dirty="0">
                <a:cs typeface="+mn-cs"/>
              </a:rPr>
              <a:t>the linac on for more neutrons per pulse and higher peak brightness  </a:t>
            </a:r>
            <a:r>
              <a:rPr lang="en-US" sz="1600" b="1" dirty="0">
                <a:solidFill>
                  <a:srgbClr val="FF0000"/>
                </a:solidFill>
                <a:cs typeface="+mn-cs"/>
              </a:rPr>
              <a:t>(Long Pulse source</a:t>
            </a:r>
            <a:r>
              <a:rPr lang="en-US" sz="1600" b="1" dirty="0" smtClean="0">
                <a:solidFill>
                  <a:srgbClr val="FF0000"/>
                </a:solidFill>
                <a:cs typeface="+mn-cs"/>
              </a:rPr>
              <a:t>)</a:t>
            </a:r>
          </a:p>
          <a:p>
            <a:pPr eaLnBrk="0" hangingPunct="0">
              <a:defRPr/>
            </a:pPr>
            <a:endParaRPr lang="en-US" sz="1600" b="1" dirty="0" smtClean="0">
              <a:solidFill>
                <a:srgbClr val="FF0000"/>
              </a:solidFill>
              <a:cs typeface="+mn-cs"/>
            </a:endParaRPr>
          </a:p>
          <a:p>
            <a:pPr eaLnBrk="0" hangingPunct="0">
              <a:defRPr/>
            </a:pPr>
            <a:r>
              <a:rPr lang="en-US" sz="1600" b="1" dirty="0" smtClean="0">
                <a:solidFill>
                  <a:srgbClr val="FF0000"/>
                </a:solidFill>
                <a:cs typeface="+mn-cs"/>
              </a:rPr>
              <a:t>Higher peak flux than short pulses for equal costs!!</a:t>
            </a:r>
            <a:endParaRPr lang="en-US" sz="1600" b="1" dirty="0">
              <a:solidFill>
                <a:srgbClr val="FF0000"/>
              </a:solidFill>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1043" y="893050"/>
            <a:ext cx="7689917" cy="5660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6651" y="893050"/>
            <a:ext cx="9678701" cy="5598860"/>
          </a:xfrm>
          <a:prstGeom prst="rect">
            <a:avLst/>
          </a:prstGeom>
        </p:spPr>
      </p:pic>
      <p:sp>
        <p:nvSpPr>
          <p:cNvPr id="51" name="Text Box 2"/>
          <p:cNvSpPr txBox="1">
            <a:spLocks noChangeArrowheads="1"/>
          </p:cNvSpPr>
          <p:nvPr/>
        </p:nvSpPr>
        <p:spPr bwMode="auto">
          <a:xfrm>
            <a:off x="6502400" y="2611120"/>
            <a:ext cx="5435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2000" b="1" dirty="0" smtClean="0">
                <a:sym typeface="Wingdings" panose="05000000000000000000" pitchFamily="2" charset="2"/>
              </a:rPr>
              <a:t>In </a:t>
            </a:r>
            <a:r>
              <a:rPr lang="en-US" altLang="en-US" sz="2000" b="1" dirty="0">
                <a:sym typeface="Wingdings" panose="05000000000000000000" pitchFamily="2" charset="2"/>
              </a:rPr>
              <a:t>neutron scattering work for a neutron source </a:t>
            </a:r>
            <a:r>
              <a:rPr lang="en-US" altLang="en-US" sz="2000" b="1" dirty="0">
                <a:solidFill>
                  <a:srgbClr val="FF0000"/>
                </a:solidFill>
                <a:sym typeface="Wingdings" panose="05000000000000000000" pitchFamily="2" charset="2"/>
              </a:rPr>
              <a:t>with sufficiently long source pulses </a:t>
            </a:r>
            <a:r>
              <a:rPr lang="en-US" altLang="en-US" sz="2000" b="1" dirty="0">
                <a:solidFill>
                  <a:srgbClr val="FF3300"/>
                </a:solidFill>
                <a:sym typeface="Wingdings" panose="05000000000000000000" pitchFamily="2" charset="2"/>
              </a:rPr>
              <a:t>the peak flux alone matters</a:t>
            </a:r>
            <a:r>
              <a:rPr lang="en-US" altLang="en-US" sz="2000" b="1" dirty="0">
                <a:sym typeface="Wingdings" panose="05000000000000000000" pitchFamily="2" charset="2"/>
              </a:rPr>
              <a:t>, independently of any reasonable source time structure </a:t>
            </a:r>
            <a:r>
              <a:rPr lang="hu-HU" altLang="en-US" sz="2000" b="1" dirty="0" smtClean="0">
                <a:sym typeface="Wingdings" panose="05000000000000000000" pitchFamily="2" charset="2"/>
              </a:rPr>
              <a:t>(</a:t>
            </a:r>
            <a:r>
              <a:rPr lang="en-US" altLang="en-US" sz="2000" b="1" dirty="0" smtClean="0">
                <a:sym typeface="Wingdings" panose="05000000000000000000" pitchFamily="2" charset="2"/>
              </a:rPr>
              <a:t>continuous </a:t>
            </a:r>
            <a:r>
              <a:rPr lang="en-US" altLang="en-US" sz="2000" b="1" dirty="0">
                <a:sym typeface="Wingdings" panose="05000000000000000000" pitchFamily="2" charset="2"/>
              </a:rPr>
              <a:t>or pulsed</a:t>
            </a:r>
            <a:r>
              <a:rPr lang="en-US" altLang="en-US" sz="2000" b="1" dirty="0" smtClean="0">
                <a:sym typeface="Wingdings" panose="05000000000000000000" pitchFamily="2" charset="2"/>
              </a:rPr>
              <a:t>)</a:t>
            </a:r>
            <a:r>
              <a:rPr lang="hu-HU" altLang="en-US" sz="2000" b="1" dirty="0" smtClean="0">
                <a:sym typeface="Wingdings" panose="05000000000000000000" pitchFamily="2" charset="2"/>
              </a:rPr>
              <a:t>. </a:t>
            </a:r>
            <a:endParaRPr lang="en-US" altLang="en-US" sz="2000" b="1" dirty="0">
              <a:sym typeface="Symbol" panose="05050102010706020507" pitchFamily="18" charset="2"/>
            </a:endParaRPr>
          </a:p>
          <a:p>
            <a:pPr algn="just" eaLnBrk="1" hangingPunct="1"/>
            <a:endParaRPr lang="en-US" altLang="en-US" sz="2000" b="1" dirty="0">
              <a:sym typeface="Symbol" panose="05050102010706020507" pitchFamily="18" charset="2"/>
            </a:endParaRPr>
          </a:p>
        </p:txBody>
      </p:sp>
      <p:sp>
        <p:nvSpPr>
          <p:cNvPr id="52" name="Text Box 2"/>
          <p:cNvSpPr txBox="1">
            <a:spLocks noChangeArrowheads="1"/>
          </p:cNvSpPr>
          <p:nvPr/>
        </p:nvSpPr>
        <p:spPr bwMode="auto">
          <a:xfrm>
            <a:off x="6502400" y="1940560"/>
            <a:ext cx="543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r>
              <a:rPr lang="hu-HU" altLang="en-US" sz="2000" b="1" dirty="0" err="1" smtClean="0">
                <a:sym typeface="Wingdings" panose="05000000000000000000" pitchFamily="2" charset="2"/>
              </a:rPr>
              <a:t>Peak</a:t>
            </a:r>
            <a:r>
              <a:rPr lang="hu-HU" altLang="en-US" sz="2000" b="1" dirty="0" smtClean="0">
                <a:sym typeface="Wingdings" panose="05000000000000000000" pitchFamily="2" charset="2"/>
              </a:rPr>
              <a:t> </a:t>
            </a:r>
            <a:r>
              <a:rPr lang="hu-HU" altLang="en-US" sz="2000" b="1" dirty="0" err="1" smtClean="0">
                <a:sym typeface="Wingdings" panose="05000000000000000000" pitchFamily="2" charset="2"/>
              </a:rPr>
              <a:t>flux</a:t>
            </a:r>
            <a:r>
              <a:rPr lang="hu-HU" altLang="en-US" sz="2000" b="1" dirty="0" smtClean="0">
                <a:sym typeface="Wingdings" panose="05000000000000000000" pitchFamily="2" charset="2"/>
              </a:rPr>
              <a:t> </a:t>
            </a:r>
            <a:r>
              <a:rPr lang="hu-HU" altLang="en-US" sz="2000" b="1" dirty="0" err="1" smtClean="0">
                <a:sym typeface="Wingdings" panose="05000000000000000000" pitchFamily="2" charset="2"/>
              </a:rPr>
              <a:t>theoreme</a:t>
            </a:r>
            <a:r>
              <a:rPr lang="hu-HU" altLang="en-US" sz="2000" b="1" dirty="0" smtClean="0">
                <a:sym typeface="Wingdings" panose="05000000000000000000" pitchFamily="2" charset="2"/>
              </a:rPr>
              <a:t>:</a:t>
            </a:r>
            <a:endParaRPr lang="en-US" altLang="en-US" sz="2000" b="1" dirty="0">
              <a:sym typeface="Symbol" panose="05050102010706020507" pitchFamily="18" charset="2"/>
            </a:endParaRPr>
          </a:p>
        </p:txBody>
      </p:sp>
    </p:spTree>
    <p:extLst>
      <p:ext uri="{BB962C8B-B14F-4D97-AF65-F5344CB8AC3E}">
        <p14:creationId xmlns:p14="http://schemas.microsoft.com/office/powerpoint/2010/main" val="4027290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7"/>
                                        </p:tgtEl>
                                        <p:attrNameLst>
                                          <p:attrName>ppt_w</p:attrName>
                                        </p:attrNameLst>
                                      </p:cBhvr>
                                      <p:tavLst>
                                        <p:tav tm="0">
                                          <p:val>
                                            <p:strVal val="ppt_w"/>
                                          </p:val>
                                        </p:tav>
                                        <p:tav tm="100000">
                                          <p:val>
                                            <p:fltVal val="0"/>
                                          </p:val>
                                        </p:tav>
                                      </p:tavLst>
                                    </p:anim>
                                    <p:anim calcmode="lin" valueType="num">
                                      <p:cBhvr>
                                        <p:cTn id="34" dur="500"/>
                                        <p:tgtEl>
                                          <p:spTgt spid="7"/>
                                        </p:tgtEl>
                                        <p:attrNameLst>
                                          <p:attrName>ppt_h</p:attrName>
                                        </p:attrNameLst>
                                      </p:cBhvr>
                                      <p:tavLst>
                                        <p:tav tm="0">
                                          <p:val>
                                            <p:strVal val="ppt_h"/>
                                          </p:val>
                                        </p:tav>
                                        <p:tav tm="100000">
                                          <p:val>
                                            <p:fltVal val="0"/>
                                          </p:val>
                                        </p:tav>
                                      </p:tavLst>
                                    </p:anim>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0501" y="958760"/>
            <a:ext cx="5778500" cy="6232475"/>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heard with interest the reports presented by </a:t>
            </a:r>
            <a:r>
              <a:rPr lang="en-GB" sz="1600" b="1" dirty="0">
                <a:solidFill>
                  <a:srgbClr val="0000FF"/>
                </a:solidFill>
                <a:ea typeface="Times New Roman" panose="02020603050405020304" pitchFamily="18" charset="0"/>
              </a:rPr>
              <a:t>A. </a:t>
            </a:r>
            <a:r>
              <a:rPr lang="en-GB" sz="1600" b="1" dirty="0" err="1">
                <a:solidFill>
                  <a:srgbClr val="0000FF"/>
                </a:solidFill>
                <a:ea typeface="Times New Roman" panose="02020603050405020304" pitchFamily="18" charset="0"/>
              </a:rPr>
              <a:t>Balagurov</a:t>
            </a:r>
            <a:r>
              <a:rPr lang="en-GB" sz="1600" b="1"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and </a:t>
            </a:r>
            <a:r>
              <a:rPr lang="en-GB" sz="1600" b="1" dirty="0">
                <a:solidFill>
                  <a:srgbClr val="0000FF"/>
                </a:solidFill>
                <a:ea typeface="Times New Roman" panose="02020603050405020304" pitchFamily="18" charset="0"/>
              </a:rPr>
              <a:t>A. </a:t>
            </a:r>
            <a:r>
              <a:rPr lang="en-GB" sz="1600" b="1" dirty="0" err="1">
                <a:solidFill>
                  <a:srgbClr val="0000FF"/>
                </a:solidFill>
                <a:ea typeface="Times New Roman" panose="02020603050405020304" pitchFamily="18" charset="0"/>
              </a:rPr>
              <a:t>Ioffe</a:t>
            </a:r>
            <a:r>
              <a:rPr lang="en-GB" sz="1600"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covering the present state and trends in the development of a concept for JINR’s new neutron source following its discussion by the </a:t>
            </a:r>
            <a:r>
              <a:rPr lang="en-GB" sz="1600" dirty="0" smtClean="0">
                <a:solidFill>
                  <a:srgbClr val="004176"/>
                </a:solidFill>
                <a:ea typeface="Times New Roman" panose="02020603050405020304" pitchFamily="18" charset="0"/>
              </a:rPr>
              <a:t>Working </a:t>
            </a:r>
            <a:r>
              <a:rPr lang="en-GB" sz="1600" dirty="0">
                <a:solidFill>
                  <a:srgbClr val="004176"/>
                </a:solidFill>
                <a:ea typeface="Times New Roman" panose="02020603050405020304" pitchFamily="18" charset="0"/>
              </a:rPr>
              <a:t>Subgroup (WSG) on Condensed Matter and </a:t>
            </a:r>
            <a:r>
              <a:rPr lang="en-GB" sz="1600" dirty="0" smtClean="0">
                <a:solidFill>
                  <a:srgbClr val="004176"/>
                </a:solidFill>
                <a:ea typeface="Times New Roman" panose="02020603050405020304" pitchFamily="18" charset="0"/>
              </a:rPr>
              <a:t>Neutron Nuclear </a:t>
            </a:r>
            <a:r>
              <a:rPr lang="en-GB" sz="1600" dirty="0">
                <a:solidFill>
                  <a:srgbClr val="004176"/>
                </a:solidFill>
                <a:ea typeface="Times New Roman" panose="02020603050405020304" pitchFamily="18" charset="0"/>
              </a:rPr>
              <a:t>Physics of the Working Group for the preparation of JINR’s strategic long-range development </a:t>
            </a:r>
            <a:r>
              <a:rPr lang="en-GB" sz="1600" dirty="0" smtClean="0">
                <a:solidFill>
                  <a:srgbClr val="004176"/>
                </a:solidFill>
                <a:ea typeface="Times New Roman" panose="02020603050405020304" pitchFamily="18" charset="0"/>
              </a:rPr>
              <a:t>plan.</a:t>
            </a:r>
          </a:p>
          <a:p>
            <a:pPr algn="just">
              <a:lnSpc>
                <a:spcPct val="150000"/>
              </a:lnSpc>
              <a:spcAft>
                <a:spcPts val="0"/>
              </a:spcAft>
            </a:pPr>
            <a:endParaRPr lang="en-GB" sz="1000" dirty="0">
              <a:solidFill>
                <a:srgbClr val="004176"/>
              </a:solidFill>
              <a:ea typeface="Times New Roman" panose="02020603050405020304" pitchFamily="18" charset="0"/>
            </a:endParaRPr>
          </a:p>
          <a:p>
            <a:pPr algn="just">
              <a:lnSpc>
                <a:spcPct val="150000"/>
              </a:lnSpc>
              <a:spcAft>
                <a:spcPts val="0"/>
              </a:spcAft>
            </a:pPr>
            <a:r>
              <a:rPr lang="en-GB" sz="1600" dirty="0" smtClean="0">
                <a:solidFill>
                  <a:srgbClr val="004176"/>
                </a:solidFill>
                <a:ea typeface="Times New Roman" panose="02020603050405020304" pitchFamily="18" charset="0"/>
              </a:rPr>
              <a:t>The </a:t>
            </a:r>
            <a:r>
              <a:rPr lang="en-GB" sz="1600" dirty="0">
                <a:solidFill>
                  <a:srgbClr val="004176"/>
                </a:solidFill>
                <a:ea typeface="Times New Roman" panose="02020603050405020304" pitchFamily="18" charset="0"/>
              </a:rPr>
              <a:t>PAC notes the progress in developing the conceptual research stage and welcomes the </a:t>
            </a:r>
            <a:r>
              <a:rPr lang="en-GB" sz="1600" dirty="0">
                <a:solidFill>
                  <a:srgbClr val="CC00CC"/>
                </a:solidFill>
                <a:ea typeface="Times New Roman" panose="02020603050405020304" pitchFamily="18" charset="0"/>
              </a:rPr>
              <a:t>two proposals</a:t>
            </a:r>
            <a:r>
              <a:rPr lang="en-GB" sz="1600" dirty="0">
                <a:solidFill>
                  <a:srgbClr val="004176"/>
                </a:solidFill>
                <a:ea typeface="Times New Roman" panose="02020603050405020304" pitchFamily="18" charset="0"/>
              </a:rPr>
              <a:t> recommended by the WSG: </a:t>
            </a:r>
            <a:r>
              <a:rPr lang="en-GB" sz="1600" dirty="0">
                <a:solidFill>
                  <a:srgbClr val="CC00CC"/>
                </a:solidFill>
                <a:ea typeface="Times New Roman" panose="02020603050405020304" pitchFamily="18" charset="0"/>
              </a:rPr>
              <a:t>the pulsed fast reactor IBR-3 (NEPTUN) </a:t>
            </a:r>
            <a:r>
              <a:rPr lang="en-GB" sz="1600" dirty="0">
                <a:solidFill>
                  <a:srgbClr val="004176"/>
                </a:solidFill>
                <a:ea typeface="Times New Roman" panose="02020603050405020304" pitchFamily="18" charset="0"/>
              </a:rPr>
              <a:t>and the </a:t>
            </a:r>
            <a:r>
              <a:rPr lang="en-GB" sz="1600" dirty="0">
                <a:solidFill>
                  <a:srgbClr val="CC00CC"/>
                </a:solidFill>
                <a:ea typeface="Times New Roman" panose="02020603050405020304" pitchFamily="18" charset="0"/>
              </a:rPr>
              <a:t>pulsed neutron source driven by a proton accelerator. </a:t>
            </a:r>
            <a:r>
              <a:rPr lang="en-GB" sz="1600" dirty="0">
                <a:solidFill>
                  <a:srgbClr val="004176"/>
                </a:solidFill>
                <a:ea typeface="Times New Roman" panose="02020603050405020304" pitchFamily="18" charset="0"/>
              </a:rPr>
              <a:t>The PAC is pleased with the WSG’s activity to work out recommendations about the next stage of the concept development, which is going to be a technical study.</a:t>
            </a:r>
            <a:endParaRPr lang="ru-RU" sz="1600" dirty="0">
              <a:solidFill>
                <a:srgbClr val="004176"/>
              </a:solidFill>
              <a:ea typeface="Times New Roman" panose="02020603050405020304" pitchFamily="18" charset="0"/>
            </a:endParaRPr>
          </a:p>
          <a:p>
            <a:pPr algn="just">
              <a:lnSpc>
                <a:spcPct val="150000"/>
              </a:lnSpc>
              <a:spcAft>
                <a:spcPts val="0"/>
              </a:spcAft>
            </a:pPr>
            <a:r>
              <a:rPr lang="en-GB" sz="1600" dirty="0" smtClean="0">
                <a:solidFill>
                  <a:srgbClr val="004176"/>
                </a:solidFill>
                <a:ea typeface="Times New Roman" panose="02020603050405020304" pitchFamily="18" charset="0"/>
              </a:rPr>
              <a:t/>
            </a:r>
            <a:br>
              <a:rPr lang="en-GB" sz="1600" dirty="0" smtClean="0">
                <a:solidFill>
                  <a:srgbClr val="004176"/>
                </a:solidFill>
                <a:ea typeface="Times New Roman" panose="02020603050405020304" pitchFamily="18" charset="0"/>
              </a:rPr>
            </a:br>
            <a:endParaRPr lang="en-GB" sz="1600" dirty="0" smtClean="0">
              <a:solidFill>
                <a:srgbClr val="004176"/>
              </a:solidFill>
              <a:ea typeface="Times New Roman" panose="02020603050405020304" pitchFamily="18" charset="0"/>
            </a:endParaRPr>
          </a:p>
        </p:txBody>
      </p:sp>
      <p:sp>
        <p:nvSpPr>
          <p:cNvPr id="7" name="Прямоугольник 6"/>
          <p:cNvSpPr/>
          <p:nvPr/>
        </p:nvSpPr>
        <p:spPr>
          <a:xfrm>
            <a:off x="6154057" y="5157394"/>
            <a:ext cx="5791201" cy="1372683"/>
          </a:xfrm>
          <a:prstGeom prst="rect">
            <a:avLst/>
          </a:prstGeom>
        </p:spPr>
        <p:txBody>
          <a:bodyPr wrap="square">
            <a:spAutoFit/>
          </a:bodyPr>
          <a:lstStyle/>
          <a:p>
            <a:pPr algn="just">
              <a:lnSpc>
                <a:spcPct val="130000"/>
              </a:lnSpc>
              <a:spcAft>
                <a:spcPts val="0"/>
              </a:spcAft>
            </a:pPr>
            <a:r>
              <a:rPr lang="en-GB" sz="1600" u="sng" dirty="0" smtClean="0">
                <a:solidFill>
                  <a:srgbClr val="C00000"/>
                </a:solidFill>
                <a:ea typeface="Times New Roman" panose="02020603050405020304" pitchFamily="18" charset="0"/>
              </a:rPr>
              <a:t>Recommendation</a:t>
            </a:r>
            <a:r>
              <a:rPr lang="en-GB" sz="1600" u="sng" dirty="0">
                <a:solidFill>
                  <a:srgbClr val="C00000"/>
                </a:solidFill>
                <a:ea typeface="Times New Roman" panose="02020603050405020304" pitchFamily="18" charset="0"/>
              </a:rPr>
              <a:t>.</a:t>
            </a:r>
            <a:r>
              <a:rPr lang="en-GB" sz="1600" dirty="0">
                <a:solidFill>
                  <a:srgbClr val="C00000"/>
                </a:solidFill>
                <a:ea typeface="Times New Roman" panose="02020603050405020304" pitchFamily="18" charset="0"/>
              </a:rPr>
              <a:t> The PAC expects additional details on the proposals for the source already made. In addition, it looks forward to a detailed proposal for an instrumental suite based on the scientific case.</a:t>
            </a:r>
            <a:endParaRPr lang="ru-RU" sz="1600" dirty="0">
              <a:solidFill>
                <a:srgbClr val="C00000"/>
              </a:solidFill>
              <a:ea typeface="Times New Roman" panose="02020603050405020304" pitchFamily="18" charset="0"/>
            </a:endParaRPr>
          </a:p>
        </p:txBody>
      </p:sp>
      <p:sp>
        <p:nvSpPr>
          <p:cNvPr id="8" name="Прямоугольник 7"/>
          <p:cNvSpPr/>
          <p:nvPr/>
        </p:nvSpPr>
        <p:spPr>
          <a:xfrm>
            <a:off x="38101" y="1"/>
            <a:ext cx="11823700" cy="732508"/>
          </a:xfrm>
          <a:prstGeom prst="rect">
            <a:avLst/>
          </a:prstGeom>
        </p:spPr>
        <p:txBody>
          <a:bodyPr wrap="square">
            <a:spAutoFit/>
          </a:bodyPr>
          <a:lstStyle/>
          <a:p>
            <a:pPr marL="381000" algn="ctr">
              <a:lnSpc>
                <a:spcPct val="130000"/>
              </a:lnSpc>
              <a:spcAft>
                <a:spcPts val="1200"/>
              </a:spcAft>
              <a:defRPr/>
            </a:pPr>
            <a:r>
              <a:rPr lang="en-US" sz="3200" b="1" dirty="0">
                <a:solidFill>
                  <a:schemeClr val="bg1"/>
                </a:solidFill>
              </a:rPr>
              <a:t>Development of a concept for JINR’s new neutron source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4057" y="1186715"/>
            <a:ext cx="5791201" cy="3533119"/>
          </a:xfrm>
          <a:prstGeom prst="rect">
            <a:avLst/>
          </a:prstGeom>
        </p:spPr>
      </p:pic>
    </p:spTree>
    <p:extLst>
      <p:ext uri="{BB962C8B-B14F-4D97-AF65-F5344CB8AC3E}">
        <p14:creationId xmlns:p14="http://schemas.microsoft.com/office/powerpoint/2010/main" val="937875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a16="http://schemas.microsoft.com/office/drawing/2014/main" xmlns="" id="{867C246A-C4A2-466A-AD68-472DAE0E8BAA}"/>
              </a:ext>
            </a:extLst>
          </p:cNvPr>
          <p:cNvPicPr>
            <a:picLocks noChangeAspect="1"/>
          </p:cNvPicPr>
          <p:nvPr/>
        </p:nvPicPr>
        <p:blipFill rotWithShape="1">
          <a:blip r:embed="rId2" cstate="screen">
            <a:lum bright="70000" contrast="-70000"/>
            <a:extLst>
              <a:ext uri="{BEBA8EAE-BF5A-486C-A8C5-ECC9F3942E4B}">
                <a14:imgProps xmlns:a14="http://schemas.microsoft.com/office/drawing/2010/main">
                  <a14:imgLayer r:embed="rId3">
                    <a14:imgEffect>
                      <a14:sharpenSoften amount="50000"/>
                    </a14:imgEffect>
                    <a14:imgEffect>
                      <a14:saturation sat="98000"/>
                    </a14:imgEffect>
                  </a14:imgLayer>
                </a14:imgProps>
              </a:ext>
              <a:ext uri="{28A0092B-C50C-407E-A947-70E740481C1C}">
                <a14:useLocalDpi xmlns:a14="http://schemas.microsoft.com/office/drawing/2010/main"/>
              </a:ext>
            </a:extLst>
          </a:blip>
          <a:srcRect/>
          <a:stretch/>
        </p:blipFill>
        <p:spPr>
          <a:xfrm>
            <a:off x="112977" y="1628573"/>
            <a:ext cx="7656679" cy="4220685"/>
          </a:xfrm>
          <a:prstGeom prst="roundRect">
            <a:avLst>
              <a:gd name="adj" fmla="val 34279"/>
            </a:avLst>
          </a:prstGeom>
        </p:spPr>
      </p:pic>
      <p:sp>
        <p:nvSpPr>
          <p:cNvPr id="6" name="Прямоугольник 5"/>
          <p:cNvSpPr/>
          <p:nvPr/>
        </p:nvSpPr>
        <p:spPr>
          <a:xfrm>
            <a:off x="7982858" y="1059543"/>
            <a:ext cx="4020457" cy="50654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10968" y="1106059"/>
            <a:ext cx="7628347" cy="1200329"/>
          </a:xfrm>
          <a:prstGeom prst="rect">
            <a:avLst/>
          </a:prstGeom>
        </p:spPr>
        <p:txBody>
          <a:bodyPr wrap="square">
            <a:spAutoFit/>
          </a:bodyPr>
          <a:lstStyle/>
          <a:p>
            <a:r>
              <a:rPr lang="en-US" sz="2400" dirty="0" smtClean="0">
                <a:solidFill>
                  <a:srgbClr val="004176"/>
                </a:solidFill>
              </a:rPr>
              <a:t>SOLCRYS — JINR's new laboratory for structural research at the National Synchrotron Radiation Centre SOLARIS of the Jagiellonian University in </a:t>
            </a:r>
            <a:r>
              <a:rPr lang="en-US" sz="2400" dirty="0" err="1" smtClean="0">
                <a:solidFill>
                  <a:srgbClr val="004176"/>
                </a:solidFill>
              </a:rPr>
              <a:t>Kraków</a:t>
            </a:r>
            <a:r>
              <a:rPr lang="en-US" sz="2400" dirty="0" smtClean="0">
                <a:solidFill>
                  <a:srgbClr val="004176"/>
                </a:solidFill>
              </a:rPr>
              <a:t> </a:t>
            </a:r>
            <a:endParaRPr lang="ru-RU" sz="2400" dirty="0">
              <a:solidFill>
                <a:srgbClr val="004176"/>
              </a:solidFill>
            </a:endParaRPr>
          </a:p>
        </p:txBody>
      </p:sp>
      <p:sp>
        <p:nvSpPr>
          <p:cNvPr id="4" name="Прямоугольник 3"/>
          <p:cNvSpPr/>
          <p:nvPr/>
        </p:nvSpPr>
        <p:spPr>
          <a:xfrm>
            <a:off x="427083" y="2452657"/>
            <a:ext cx="7033260" cy="2539157"/>
          </a:xfrm>
          <a:prstGeom prst="rect">
            <a:avLst/>
          </a:prstGeom>
        </p:spPr>
        <p:txBody>
          <a:bodyPr wrap="square">
            <a:spAutoFit/>
          </a:bodyPr>
          <a:lstStyle/>
          <a:p>
            <a:pPr algn="just">
              <a:lnSpc>
                <a:spcPct val="150000"/>
              </a:lnSpc>
              <a:spcAft>
                <a:spcPts val="0"/>
              </a:spcAft>
            </a:pPr>
            <a:r>
              <a:rPr lang="en-GB" b="1" dirty="0"/>
              <a:t>The PAC heard with interest the developments regarding the joint facility for structural research using synchrotron X-rays presented </a:t>
            </a:r>
            <a:r>
              <a:rPr lang="en-GB" b="1" dirty="0" smtClean="0"/>
              <a:t>by </a:t>
            </a:r>
            <a:r>
              <a:rPr lang="en-GB" b="1" dirty="0" smtClean="0">
                <a:solidFill>
                  <a:srgbClr val="0000FF"/>
                </a:solidFill>
              </a:rPr>
              <a:t>N</a:t>
            </a:r>
            <a:r>
              <a:rPr lang="en-GB" b="1" dirty="0">
                <a:solidFill>
                  <a:srgbClr val="0000FF"/>
                </a:solidFill>
              </a:rPr>
              <a:t>. </a:t>
            </a:r>
            <a:r>
              <a:rPr lang="en-GB" b="1" dirty="0" err="1">
                <a:solidFill>
                  <a:srgbClr val="0000FF"/>
                </a:solidFill>
              </a:rPr>
              <a:t>Kučerka</a:t>
            </a:r>
            <a:r>
              <a:rPr lang="en-GB" b="1" dirty="0">
                <a:solidFill>
                  <a:srgbClr val="0000FF"/>
                </a:solidFill>
              </a:rPr>
              <a:t>. </a:t>
            </a:r>
            <a:r>
              <a:rPr lang="en-GB" b="1" dirty="0"/>
              <a:t>These JINR-SOLARIS collaborative efforts will extend the variety of experimental approaches to the condensed matter research at JINR.</a:t>
            </a:r>
            <a:endParaRPr lang="ru-RU" b="1" dirty="0"/>
          </a:p>
          <a:p>
            <a:pPr>
              <a:lnSpc>
                <a:spcPct val="150000"/>
              </a:lnSpc>
              <a:spcAft>
                <a:spcPts val="0"/>
              </a:spcAft>
            </a:pPr>
            <a:endParaRPr lang="ru-RU" sz="1600" dirty="0">
              <a:ea typeface="Times New Roman" panose="02020603050405020304" pitchFamily="18" charset="0"/>
              <a:cs typeface="Times New Roman" panose="02020603050405020304" pitchFamily="18" charset="0"/>
            </a:endParaRPr>
          </a:p>
        </p:txBody>
      </p:sp>
      <p:sp>
        <p:nvSpPr>
          <p:cNvPr id="13" name="Title 3"/>
          <p:cNvSpPr txBox="1">
            <a:spLocks/>
          </p:cNvSpPr>
          <p:nvPr/>
        </p:nvSpPr>
        <p:spPr>
          <a:xfrm>
            <a:off x="8120742" y="1315086"/>
            <a:ext cx="3897087" cy="166034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dirty="0">
                <a:solidFill>
                  <a:srgbClr val="04617B">
                    <a:lumMod val="90000"/>
                  </a:srgbClr>
                </a:solidFill>
                <a:effectLst>
                  <a:outerShdw blurRad="38100" dist="25400" dir="5400000" algn="tl" rotWithShape="0">
                    <a:srgbClr val="000000">
                      <a:alpha val="43000"/>
                    </a:srgbClr>
                  </a:outerShdw>
                </a:effectLst>
                <a:latin typeface="Calibri"/>
              </a:rPr>
              <a:t>SOLCRYS – </a:t>
            </a:r>
            <a:r>
              <a:rPr lang="en-US" sz="3200" b="1" dirty="0" err="1">
                <a:solidFill>
                  <a:srgbClr val="04617B">
                    <a:lumMod val="90000"/>
                  </a:srgbClr>
                </a:solidFill>
                <a:effectLst>
                  <a:outerShdw blurRad="38100" dist="25400" dir="5400000" algn="tl" rotWithShape="0">
                    <a:srgbClr val="000000">
                      <a:alpha val="43000"/>
                    </a:srgbClr>
                  </a:outerShdw>
                </a:effectLst>
                <a:latin typeface="Calibri"/>
              </a:rPr>
              <a:t>beamlines</a:t>
            </a:r>
            <a:r>
              <a:rPr lang="en-US" sz="3200" b="1" dirty="0">
                <a:solidFill>
                  <a:srgbClr val="04617B">
                    <a:lumMod val="90000"/>
                  </a:srgbClr>
                </a:solidFill>
                <a:effectLst>
                  <a:outerShdw blurRad="38100" dist="25400" dir="5400000" algn="tl" rotWithShape="0">
                    <a:srgbClr val="000000">
                      <a:alpha val="43000"/>
                    </a:srgbClr>
                  </a:outerShdw>
                </a:effectLst>
                <a:latin typeface="Calibri"/>
              </a:rPr>
              <a:t> proposed</a:t>
            </a:r>
            <a:endParaRPr lang="en-CA" sz="3200" b="1" dirty="0">
              <a:solidFill>
                <a:srgbClr val="04617B">
                  <a:lumMod val="90000"/>
                </a:srgbClr>
              </a:solidFill>
              <a:effectLst>
                <a:outerShdw blurRad="38100" dist="25400" dir="5400000" algn="tl" rotWithShape="0">
                  <a:srgbClr val="000000">
                    <a:alpha val="43000"/>
                  </a:srgbClr>
                </a:outerShdw>
              </a:effectLst>
              <a:latin typeface="Calibri"/>
            </a:endParaRPr>
          </a:p>
        </p:txBody>
      </p:sp>
      <p:sp>
        <p:nvSpPr>
          <p:cNvPr id="15" name="Rectangle 3">
            <a:extLst>
              <a:ext uri="{FF2B5EF4-FFF2-40B4-BE49-F238E27FC236}">
                <a16:creationId xmlns="" xmlns:a16="http://schemas.microsoft.com/office/drawing/2014/main" id="{A18F8EC1-96D7-4B0E-87E6-2FA628F445B6}"/>
              </a:ext>
            </a:extLst>
          </p:cNvPr>
          <p:cNvSpPr txBox="1">
            <a:spLocks noChangeArrowheads="1"/>
          </p:cNvSpPr>
          <p:nvPr/>
        </p:nvSpPr>
        <p:spPr>
          <a:xfrm>
            <a:off x="8040918" y="2466587"/>
            <a:ext cx="3904343" cy="3139321"/>
          </a:xfrm>
          <a:prstGeom prst="rect">
            <a:avLst/>
          </a:prstGeom>
        </p:spPr>
        <p:txBody>
          <a:bodyPr wrap="square">
            <a:spAutoFit/>
          </a:bodyPr>
          <a:lstStyle/>
          <a:p>
            <a:pPr marL="342900" indent="-342900">
              <a:buFont typeface="Arial" panose="020B0604020202020204" pitchFamily="34" charset="0"/>
              <a:buChar char="•"/>
            </a:pPr>
            <a:endParaRPr lang="en-US" b="1" dirty="0">
              <a:latin typeface="+mj-lt"/>
              <a:ea typeface="+mn-ea"/>
            </a:endParaRPr>
          </a:p>
          <a:p>
            <a:pPr marL="342900" indent="-342900">
              <a:buFont typeface="Arial" panose="020B0604020202020204" pitchFamily="34" charset="0"/>
              <a:buChar char="•"/>
            </a:pPr>
            <a:r>
              <a:rPr lang="en-US" b="1" dirty="0" smtClean="0">
                <a:latin typeface="+mj-lt"/>
                <a:ea typeface="+mn-ea"/>
              </a:rPr>
              <a:t>MX - </a:t>
            </a:r>
            <a:r>
              <a:rPr lang="en-US" b="1" dirty="0">
                <a:latin typeface="+mj-lt"/>
                <a:ea typeface="+mn-ea"/>
              </a:rPr>
              <a:t>Macromolecular X-ray Crystallography</a:t>
            </a:r>
          </a:p>
          <a:p>
            <a:endParaRPr lang="en-US" b="1" dirty="0">
              <a:latin typeface="+mj-lt"/>
              <a:ea typeface="+mn-ea"/>
            </a:endParaRPr>
          </a:p>
          <a:p>
            <a:pPr marL="342900" indent="-342900">
              <a:buFont typeface="Arial" panose="020B0604020202020204" pitchFamily="34" charset="0"/>
              <a:buChar char="•"/>
            </a:pPr>
            <a:r>
              <a:rPr lang="en-US" b="1" dirty="0" err="1" smtClean="0">
                <a:latin typeface="+mj-lt"/>
                <a:ea typeface="+mn-ea"/>
              </a:rPr>
              <a:t>BioSAXS</a:t>
            </a:r>
            <a:r>
              <a:rPr lang="en-US" b="1" dirty="0">
                <a:latin typeface="+mj-lt"/>
              </a:rPr>
              <a:t> </a:t>
            </a:r>
            <a:r>
              <a:rPr lang="en-US" b="1" dirty="0" smtClean="0">
                <a:latin typeface="+mj-lt"/>
                <a:ea typeface="+mn-ea"/>
              </a:rPr>
              <a:t>- </a:t>
            </a:r>
            <a:r>
              <a:rPr lang="en-US" b="1" dirty="0">
                <a:latin typeface="+mj-lt"/>
                <a:ea typeface="+mn-ea"/>
              </a:rPr>
              <a:t>Small-Angle X-ray Scattering of Bio-macromolecular solutions</a:t>
            </a:r>
          </a:p>
          <a:p>
            <a:endParaRPr lang="en-US" b="1" dirty="0">
              <a:latin typeface="+mj-lt"/>
              <a:ea typeface="+mn-ea"/>
            </a:endParaRPr>
          </a:p>
          <a:p>
            <a:pPr marL="342900" indent="-342900">
              <a:buFont typeface="Arial" panose="020B0604020202020204" pitchFamily="34" charset="0"/>
              <a:buChar char="•"/>
            </a:pPr>
            <a:r>
              <a:rPr lang="en-US" b="1" dirty="0" smtClean="0">
                <a:latin typeface="+mj-lt"/>
                <a:ea typeface="+mn-ea"/>
              </a:rPr>
              <a:t>PD  - </a:t>
            </a:r>
            <a:r>
              <a:rPr lang="en-US" b="1" dirty="0">
                <a:latin typeface="+mj-lt"/>
                <a:ea typeface="+mn-ea"/>
              </a:rPr>
              <a:t>Powder Diffraction in a wide range of temperature &amp; pressure</a:t>
            </a:r>
          </a:p>
        </p:txBody>
      </p:sp>
      <p:sp>
        <p:nvSpPr>
          <p:cNvPr id="9" name="Прямоугольник 8"/>
          <p:cNvSpPr/>
          <p:nvPr/>
        </p:nvSpPr>
        <p:spPr>
          <a:xfrm>
            <a:off x="493485" y="4685437"/>
            <a:ext cx="6981371" cy="1754326"/>
          </a:xfrm>
          <a:prstGeom prst="rect">
            <a:avLst/>
          </a:prstGeom>
        </p:spPr>
        <p:txBody>
          <a:bodyPr wrap="square">
            <a:spAutoFit/>
          </a:bodyPr>
          <a:lstStyle/>
          <a:p>
            <a:pPr algn="just">
              <a:lnSpc>
                <a:spcPct val="150000"/>
              </a:lnSpc>
              <a:spcAft>
                <a:spcPts val="0"/>
              </a:spcAft>
            </a:pPr>
            <a:r>
              <a:rPr lang="en-GB" b="1" u="sng" dirty="0">
                <a:solidFill>
                  <a:srgbClr val="C00000"/>
                </a:solidFill>
                <a:ea typeface="Times New Roman" panose="02020603050405020304" pitchFamily="18" charset="0"/>
              </a:rPr>
              <a:t>Recommendation.</a:t>
            </a:r>
            <a:r>
              <a:rPr lang="en-GB" b="1" dirty="0">
                <a:solidFill>
                  <a:srgbClr val="C00000"/>
                </a:solidFill>
                <a:ea typeface="Times New Roman" panose="02020603050405020304" pitchFamily="18" charset="0"/>
              </a:rPr>
              <a:t> The PAC expects more technical details based on potential scientific use of the proposed facility and, furthermore, interaction with the infrastructure of the SOLARIS Centre has to be explained.</a:t>
            </a:r>
            <a:endParaRPr lang="ru-RU" b="1"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10520817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01925" y="-58056"/>
            <a:ext cx="6930102" cy="923330"/>
          </a:xfrm>
          <a:prstGeom prst="rect">
            <a:avLst/>
          </a:prstGeom>
        </p:spPr>
        <p:txBody>
          <a:bodyPr wrap="none">
            <a:spAutoFit/>
          </a:bodyPr>
          <a:lstStyle/>
          <a:p>
            <a:pPr algn="just">
              <a:lnSpc>
                <a:spcPct val="150000"/>
              </a:lnSpc>
              <a:spcAft>
                <a:spcPts val="0"/>
              </a:spcAft>
            </a:pPr>
            <a:r>
              <a:rPr lang="en-GB" sz="3600" b="1" dirty="0" smtClean="0">
                <a:solidFill>
                  <a:schemeClr val="bg1"/>
                </a:solidFill>
                <a:ea typeface="Times New Roman" panose="02020603050405020304" pitchFamily="18" charset="0"/>
              </a:rPr>
              <a:t>Intent to open two new </a:t>
            </a:r>
            <a:r>
              <a:rPr lang="en-GB" sz="3600" b="1" dirty="0">
                <a:solidFill>
                  <a:schemeClr val="bg1"/>
                </a:solidFill>
                <a:ea typeface="Times New Roman" panose="02020603050405020304" pitchFamily="18" charset="0"/>
              </a:rPr>
              <a:t>themes</a:t>
            </a:r>
            <a:endParaRPr lang="ru-RU" sz="3600" dirty="0">
              <a:solidFill>
                <a:schemeClr val="bg1"/>
              </a:solidFill>
              <a:ea typeface="Times New Roman" panose="02020603050405020304" pitchFamily="18" charset="0"/>
            </a:endParaRPr>
          </a:p>
        </p:txBody>
      </p:sp>
      <p:sp>
        <p:nvSpPr>
          <p:cNvPr id="5" name="Прямоугольник 4"/>
          <p:cNvSpPr/>
          <p:nvPr/>
        </p:nvSpPr>
        <p:spPr>
          <a:xfrm>
            <a:off x="290289" y="1083080"/>
            <a:ext cx="5936343" cy="3831818"/>
          </a:xfrm>
          <a:prstGeom prst="rect">
            <a:avLst/>
          </a:prstGeom>
        </p:spPr>
        <p:txBody>
          <a:bodyPr wrap="square">
            <a:spAutoFit/>
          </a:bodyPr>
          <a:lstStyle/>
          <a:p>
            <a:pPr algn="just">
              <a:lnSpc>
                <a:spcPct val="150000"/>
              </a:lnSpc>
              <a:spcAft>
                <a:spcPts val="0"/>
              </a:spcAft>
            </a:pPr>
            <a:r>
              <a:rPr lang="en-GB" dirty="0">
                <a:solidFill>
                  <a:srgbClr val="003399"/>
                </a:solidFill>
                <a:ea typeface="Times New Roman" panose="02020603050405020304" pitchFamily="18" charset="0"/>
              </a:rPr>
              <a:t>The PAC took note of the intent to open new themes “Development of the critical design report for a new </a:t>
            </a:r>
            <a:r>
              <a:rPr lang="en-GB" dirty="0" err="1">
                <a:solidFill>
                  <a:srgbClr val="003399"/>
                </a:solidFill>
                <a:ea typeface="Times New Roman" panose="02020603050405020304" pitchFamily="18" charset="0"/>
              </a:rPr>
              <a:t>Dubna</a:t>
            </a:r>
            <a:r>
              <a:rPr lang="en-GB" dirty="0">
                <a:solidFill>
                  <a:srgbClr val="003399"/>
                </a:solidFill>
                <a:ea typeface="Times New Roman" panose="02020603050405020304" pitchFamily="18" charset="0"/>
              </a:rPr>
              <a:t> Neutron Source (DNS-IV)” and “Construction of the Laboratory for Structural Research of Macromolecules and New Materials at the SOLARIS National Synchrotron Radiation Centre of the </a:t>
            </a:r>
            <a:r>
              <a:rPr lang="en-GB" dirty="0" err="1">
                <a:solidFill>
                  <a:srgbClr val="003399"/>
                </a:solidFill>
                <a:ea typeface="Times New Roman" panose="02020603050405020304" pitchFamily="18" charset="0"/>
              </a:rPr>
              <a:t>Jagiellonian</a:t>
            </a:r>
            <a:r>
              <a:rPr lang="en-GB" dirty="0">
                <a:solidFill>
                  <a:srgbClr val="003399"/>
                </a:solidFill>
                <a:ea typeface="Times New Roman" panose="02020603050405020304" pitchFamily="18" charset="0"/>
              </a:rPr>
              <a:t> University (</a:t>
            </a:r>
            <a:r>
              <a:rPr lang="en-GB" dirty="0" err="1">
                <a:solidFill>
                  <a:srgbClr val="003399"/>
                </a:solidFill>
                <a:ea typeface="Times New Roman" panose="02020603050405020304" pitchFamily="18" charset="0"/>
              </a:rPr>
              <a:t>Kraków</a:t>
            </a:r>
            <a:r>
              <a:rPr lang="en-GB" dirty="0">
                <a:solidFill>
                  <a:srgbClr val="003399"/>
                </a:solidFill>
                <a:ea typeface="Times New Roman" panose="02020603050405020304" pitchFamily="18" charset="0"/>
              </a:rPr>
              <a:t>, Poland)”, presented by </a:t>
            </a:r>
            <a:r>
              <a:rPr lang="en-GB" b="1" dirty="0">
                <a:solidFill>
                  <a:srgbClr val="0000FF"/>
                </a:solidFill>
                <a:ea typeface="Times New Roman" panose="02020603050405020304" pitchFamily="18" charset="0"/>
              </a:rPr>
              <a:t>V. </a:t>
            </a:r>
            <a:r>
              <a:rPr lang="en-GB" b="1" dirty="0" err="1">
                <a:solidFill>
                  <a:srgbClr val="0000FF"/>
                </a:solidFill>
                <a:ea typeface="Times New Roman" panose="02020603050405020304" pitchFamily="18" charset="0"/>
              </a:rPr>
              <a:t>Shvetsov</a:t>
            </a:r>
            <a:r>
              <a:rPr lang="en-GB" b="1" dirty="0" smtClean="0">
                <a:solidFill>
                  <a:srgbClr val="0000FF"/>
                </a:solidFill>
                <a:ea typeface="Times New Roman" panose="02020603050405020304" pitchFamily="18" charset="0"/>
              </a:rPr>
              <a:t>.</a:t>
            </a:r>
            <a:endParaRPr lang="en-GB" b="1" dirty="0">
              <a:solidFill>
                <a:srgbClr val="0000FF"/>
              </a:solidFill>
              <a:ea typeface="Times New Roman" panose="02020603050405020304" pitchFamily="18" charset="0"/>
            </a:endParaRPr>
          </a:p>
          <a:p>
            <a:pPr algn="just">
              <a:lnSpc>
                <a:spcPct val="150000"/>
              </a:lnSpc>
              <a:spcAft>
                <a:spcPts val="0"/>
              </a:spcAft>
            </a:pPr>
            <a:endParaRPr lang="ru-RU" dirty="0">
              <a:solidFill>
                <a:srgbClr val="C00000"/>
              </a:solidFill>
              <a:ea typeface="Times New Roman" panose="02020603050405020304" pitchFamily="18" charset="0"/>
            </a:endParaRPr>
          </a:p>
        </p:txBody>
      </p:sp>
      <p:sp>
        <p:nvSpPr>
          <p:cNvPr id="7" name="Title 3">
            <a:extLst>
              <a:ext uri="{FF2B5EF4-FFF2-40B4-BE49-F238E27FC236}">
                <a16:creationId xmlns="" xmlns:a16="http://schemas.microsoft.com/office/drawing/2014/main" id="{226D353F-A3F7-4117-82FD-F87980698D86}"/>
              </a:ext>
            </a:extLst>
          </p:cNvPr>
          <p:cNvSpPr txBox="1">
            <a:spLocks/>
          </p:cNvSpPr>
          <p:nvPr/>
        </p:nvSpPr>
        <p:spPr>
          <a:xfrm>
            <a:off x="6633030" y="978475"/>
            <a:ext cx="5370285" cy="3293715"/>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200" kern="0" dirty="0" smtClean="0">
                <a:solidFill>
                  <a:srgbClr val="C00000"/>
                </a:solidFill>
              </a:rPr>
              <a:t>"Development of the critical design report for a new </a:t>
            </a:r>
            <a:r>
              <a:rPr lang="en-US" sz="2200" kern="0" dirty="0" err="1" smtClean="0">
                <a:solidFill>
                  <a:srgbClr val="C00000"/>
                </a:solidFill>
              </a:rPr>
              <a:t>Dubna</a:t>
            </a:r>
            <a:r>
              <a:rPr lang="en-US" sz="2200" kern="0" dirty="0" smtClean="0">
                <a:solidFill>
                  <a:srgbClr val="C00000"/>
                </a:solidFill>
              </a:rPr>
              <a:t> Neutron Source (DNS-IV)" </a:t>
            </a:r>
            <a:endParaRPr lang="ru-RU" sz="2200" kern="0" dirty="0">
              <a:solidFill>
                <a:srgbClr val="C00000"/>
              </a:solidFill>
            </a:endParaRPr>
          </a:p>
        </p:txBody>
      </p:sp>
      <p:pic>
        <p:nvPicPr>
          <p:cNvPr id="8" name="Picture 3">
            <a:extLst>
              <a:ext uri="{FF2B5EF4-FFF2-40B4-BE49-F238E27FC236}">
                <a16:creationId xmlns="" xmlns:a16="http://schemas.microsoft.com/office/drawing/2014/main" id="{BEC41113-4225-4726-B4B8-7533429C4CC6}"/>
              </a:ext>
            </a:extLst>
          </p:cNvPr>
          <p:cNvPicPr>
            <a:picLocks noChangeAspect="1"/>
          </p:cNvPicPr>
          <p:nvPr/>
        </p:nvPicPr>
        <p:blipFill>
          <a:blip r:embed="rId2"/>
          <a:stretch>
            <a:fillRect/>
          </a:stretch>
        </p:blipFill>
        <p:spPr>
          <a:xfrm>
            <a:off x="6708823" y="1843833"/>
            <a:ext cx="3799520" cy="2849640"/>
          </a:xfrm>
          <a:prstGeom prst="rect">
            <a:avLst/>
          </a:prstGeom>
        </p:spPr>
      </p:pic>
      <p:pic>
        <p:nvPicPr>
          <p:cNvPr id="6" name="Picture 7">
            <a:extLst>
              <a:ext uri="{FF2B5EF4-FFF2-40B4-BE49-F238E27FC236}">
                <a16:creationId xmlns="" xmlns:a16="http://schemas.microsoft.com/office/drawing/2014/main" id="{CF5D07E1-4A35-4630-922D-CCEF5F626C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7524" y="3367315"/>
            <a:ext cx="3752877" cy="2481278"/>
          </a:xfrm>
          <a:prstGeom prst="rect">
            <a:avLst/>
          </a:prstGeom>
          <a:ln>
            <a:solidFill>
              <a:schemeClr val="accent1">
                <a:shade val="50000"/>
              </a:schemeClr>
            </a:solidFill>
          </a:ln>
        </p:spPr>
      </p:pic>
      <p:sp>
        <p:nvSpPr>
          <p:cNvPr id="10" name="Прямоугольник 9"/>
          <p:cNvSpPr/>
          <p:nvPr/>
        </p:nvSpPr>
        <p:spPr>
          <a:xfrm>
            <a:off x="275773" y="4670923"/>
            <a:ext cx="5950859" cy="1754326"/>
          </a:xfrm>
          <a:prstGeom prst="rect">
            <a:avLst/>
          </a:prstGeom>
        </p:spPr>
        <p:txBody>
          <a:bodyPr wrap="square">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The PAC finds this intent timely and recommends that full proposals on these themes be submitted for consideration at the next meeting of the PAC.</a:t>
            </a:r>
            <a:endParaRPr lang="ru-RU" dirty="0">
              <a:solidFill>
                <a:srgbClr val="C00000"/>
              </a:solidFill>
              <a:ea typeface="Times New Roman" panose="02020603050405020304" pitchFamily="18" charset="0"/>
            </a:endParaRPr>
          </a:p>
        </p:txBody>
      </p:sp>
      <p:sp>
        <p:nvSpPr>
          <p:cNvPr id="11" name="Прямоугольник 10"/>
          <p:cNvSpPr/>
          <p:nvPr/>
        </p:nvSpPr>
        <p:spPr>
          <a:xfrm>
            <a:off x="8737603" y="5268685"/>
            <a:ext cx="3033485"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662056" y="5460409"/>
            <a:ext cx="5529944" cy="1107996"/>
          </a:xfrm>
          <a:prstGeom prst="rect">
            <a:avLst/>
          </a:prstGeom>
        </p:spPr>
        <p:txBody>
          <a:bodyPr wrap="square">
            <a:spAutoFit/>
          </a:bodyPr>
          <a:lstStyle/>
          <a:p>
            <a:r>
              <a:rPr lang="en-GB" sz="2200" kern="0" dirty="0">
                <a:solidFill>
                  <a:srgbClr val="C00000"/>
                </a:solidFill>
                <a:latin typeface="+mj-lt"/>
                <a:ea typeface="+mj-ea"/>
                <a:cs typeface="+mj-cs"/>
              </a:rPr>
              <a:t>“Construction of the Laboratory for Structural Research of Macromolecules and New Materials at </a:t>
            </a:r>
            <a:r>
              <a:rPr lang="en-GB" sz="2200" kern="0" dirty="0" smtClean="0">
                <a:solidFill>
                  <a:srgbClr val="C00000"/>
                </a:solidFill>
                <a:latin typeface="+mj-lt"/>
                <a:ea typeface="+mj-ea"/>
                <a:cs typeface="+mj-cs"/>
              </a:rPr>
              <a:t>SOLARIS”</a:t>
            </a:r>
            <a:endParaRPr lang="ru-RU" sz="2200" kern="0" dirty="0">
              <a:solidFill>
                <a:srgbClr val="C00000"/>
              </a:solidFill>
              <a:latin typeface="+mj-lt"/>
              <a:ea typeface="+mj-ea"/>
              <a:cs typeface="+mj-cs"/>
            </a:endParaRPr>
          </a:p>
        </p:txBody>
      </p:sp>
    </p:spTree>
    <p:extLst>
      <p:ext uri="{BB962C8B-B14F-4D97-AF65-F5344CB8AC3E}">
        <p14:creationId xmlns:p14="http://schemas.microsoft.com/office/powerpoint/2010/main" val="3463839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514" y="-47734"/>
            <a:ext cx="1770036" cy="338554"/>
          </a:xfrm>
          <a:prstGeom prst="rect">
            <a:avLst/>
          </a:prstGeom>
        </p:spPr>
        <p:txBody>
          <a:bodyPr wrap="none">
            <a:spAutoFit/>
          </a:bodyPr>
          <a:lstStyle/>
          <a:p>
            <a:r>
              <a:rPr lang="en-GB" altLang="hu-HU" sz="1600" b="1" dirty="0" smtClean="0">
                <a:solidFill>
                  <a:srgbClr val="FFFF00"/>
                </a:solidFill>
                <a:effectLst>
                  <a:outerShdw blurRad="38100" dist="38100" dir="2700000" algn="tl">
                    <a:srgbClr val="000000">
                      <a:alpha val="43137"/>
                    </a:srgbClr>
                  </a:outerShdw>
                </a:effectLst>
              </a:rPr>
              <a:t>Before we begin</a:t>
            </a:r>
            <a:endParaRPr lang="ru-RU" sz="1600" dirty="0">
              <a:solidFill>
                <a:srgbClr val="FFFF00"/>
              </a:solidFill>
            </a:endParaRPr>
          </a:p>
        </p:txBody>
      </p:sp>
      <p:sp>
        <p:nvSpPr>
          <p:cNvPr id="5" name="Прямоугольник 4"/>
          <p:cNvSpPr/>
          <p:nvPr/>
        </p:nvSpPr>
        <p:spPr>
          <a:xfrm>
            <a:off x="722573" y="243597"/>
            <a:ext cx="11081175" cy="892552"/>
          </a:xfrm>
          <a:prstGeom prst="rect">
            <a:avLst/>
          </a:prstGeom>
        </p:spPr>
        <p:txBody>
          <a:bodyPr wrap="none">
            <a:spAutoFit/>
          </a:bodyPr>
          <a:lstStyle/>
          <a:p>
            <a:pPr algn="ctr"/>
            <a:r>
              <a:rPr lang="en-GB" altLang="hu-HU" sz="2600" b="1" dirty="0" smtClean="0">
                <a:solidFill>
                  <a:schemeClr val="bg1"/>
                </a:solidFill>
                <a:effectLst>
                  <a:outerShdw blurRad="38100" dist="38100" dir="2700000" algn="tl">
                    <a:srgbClr val="000000">
                      <a:alpha val="43137"/>
                    </a:srgbClr>
                  </a:outerShdw>
                </a:effectLst>
              </a:rPr>
              <a:t>Remembering the 1st </a:t>
            </a:r>
            <a:r>
              <a:rPr lang="en-GB" altLang="hu-HU" sz="2600" b="1" dirty="0">
                <a:solidFill>
                  <a:schemeClr val="bg1"/>
                </a:solidFill>
                <a:effectLst>
                  <a:outerShdw blurRad="38100" dist="38100" dir="2700000" algn="tl">
                    <a:srgbClr val="000000">
                      <a:alpha val="43137"/>
                    </a:srgbClr>
                  </a:outerShdw>
                </a:effectLst>
              </a:rPr>
              <a:t>meeting of the PAC Condensed Matter </a:t>
            </a:r>
            <a:r>
              <a:rPr lang="en-GB" altLang="hu-HU" sz="2600" b="1" dirty="0" smtClean="0">
                <a:solidFill>
                  <a:schemeClr val="bg1"/>
                </a:solidFill>
                <a:effectLst>
                  <a:outerShdw blurRad="38100" dist="38100" dir="2700000" algn="tl">
                    <a:srgbClr val="000000">
                      <a:alpha val="43137"/>
                    </a:srgbClr>
                  </a:outerShdw>
                </a:effectLst>
              </a:rPr>
              <a:t>Physics</a:t>
            </a:r>
          </a:p>
          <a:p>
            <a:pPr algn="ctr"/>
            <a:r>
              <a:rPr lang="en-GB" sz="2600" b="1" dirty="0" smtClean="0">
                <a:solidFill>
                  <a:schemeClr val="bg1"/>
                </a:solidFill>
                <a:effectLst>
                  <a:outerShdw blurRad="38100" dist="38100" dir="2700000" algn="tl">
                    <a:srgbClr val="000000">
                      <a:alpha val="43137"/>
                    </a:srgbClr>
                  </a:outerShdw>
                </a:effectLst>
              </a:rPr>
              <a:t>19-20 April 1994</a:t>
            </a:r>
            <a:endParaRPr lang="ru-RU" sz="2600" b="1" dirty="0">
              <a:solidFill>
                <a:schemeClr val="bg1"/>
              </a:solidFill>
              <a:effectLst>
                <a:outerShdw blurRad="38100" dist="38100" dir="2700000" algn="tl">
                  <a:srgbClr val="000000">
                    <a:alpha val="43137"/>
                  </a:srgbClr>
                </a:outerShdw>
              </a:effectLst>
            </a:endParaRPr>
          </a:p>
        </p:txBody>
      </p:sp>
      <p:sp>
        <p:nvSpPr>
          <p:cNvPr id="6" name="Прямоугольник 5"/>
          <p:cNvSpPr/>
          <p:nvPr/>
        </p:nvSpPr>
        <p:spPr>
          <a:xfrm>
            <a:off x="207889" y="1951622"/>
            <a:ext cx="3578737" cy="710964"/>
          </a:xfrm>
          <a:prstGeom prst="rect">
            <a:avLst/>
          </a:prstGeom>
        </p:spPr>
        <p:txBody>
          <a:bodyPr wrap="none">
            <a:spAutoFit/>
          </a:bodyPr>
          <a:lstStyle/>
          <a:p>
            <a:r>
              <a:rPr lang="en-GB" b="1" dirty="0" smtClean="0">
                <a:solidFill>
                  <a:srgbClr val="003399"/>
                </a:solidFill>
              </a:rPr>
              <a:t>First members of the PAC CMP</a:t>
            </a:r>
          </a:p>
          <a:p>
            <a:r>
              <a:rPr lang="en-GB" b="1" dirty="0" smtClean="0">
                <a:solidFill>
                  <a:srgbClr val="003399"/>
                </a:solidFill>
              </a:rPr>
              <a:t>and </a:t>
            </a:r>
            <a:r>
              <a:rPr lang="en-GB" b="1" dirty="0">
                <a:solidFill>
                  <a:srgbClr val="003399"/>
                </a:solidFill>
              </a:rPr>
              <a:t>their </a:t>
            </a:r>
            <a:r>
              <a:rPr lang="en-GB" b="1" dirty="0" smtClean="0">
                <a:solidFill>
                  <a:srgbClr val="003399"/>
                </a:solidFill>
              </a:rPr>
              <a:t>representatives:</a:t>
            </a:r>
            <a:endParaRPr lang="ru-RU" b="1" dirty="0">
              <a:solidFill>
                <a:srgbClr val="003399"/>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54917533"/>
              </p:ext>
            </p:extLst>
          </p:nvPr>
        </p:nvGraphicFramePr>
        <p:xfrm>
          <a:off x="207890" y="2768545"/>
          <a:ext cx="7295999" cy="2693833"/>
        </p:xfrm>
        <a:graphic>
          <a:graphicData uri="http://schemas.openxmlformats.org/drawingml/2006/table">
            <a:tbl>
              <a:tblPr>
                <a:tableStyleId>{2D5ABB26-0587-4C30-8999-92F81FD0307C}</a:tableStyleId>
              </a:tblPr>
              <a:tblGrid>
                <a:gridCol w="1460137">
                  <a:extLst>
                    <a:ext uri="{9D8B030D-6E8A-4147-A177-3AD203B41FA5}">
                      <a16:colId xmlns="" xmlns:a16="http://schemas.microsoft.com/office/drawing/2014/main" val="20000"/>
                    </a:ext>
                  </a:extLst>
                </a:gridCol>
                <a:gridCol w="492371">
                  <a:extLst>
                    <a:ext uri="{9D8B030D-6E8A-4147-A177-3AD203B41FA5}">
                      <a16:colId xmlns="" xmlns:a16="http://schemas.microsoft.com/office/drawing/2014/main" val="20001"/>
                    </a:ext>
                  </a:extLst>
                </a:gridCol>
                <a:gridCol w="5343491">
                  <a:extLst>
                    <a:ext uri="{9D8B030D-6E8A-4147-A177-3AD203B41FA5}">
                      <a16:colId xmlns="" xmlns:a16="http://schemas.microsoft.com/office/drawing/2014/main" val="20002"/>
                    </a:ext>
                  </a:extLst>
                </a:gridCol>
              </a:tblGrid>
              <a:tr h="420047">
                <a:tc>
                  <a:txBody>
                    <a:bodyPr/>
                    <a:lstStyle/>
                    <a:p>
                      <a:pPr>
                        <a:lnSpc>
                          <a:spcPct val="107000"/>
                        </a:lnSpc>
                        <a:spcAft>
                          <a:spcPts val="0"/>
                        </a:spcAft>
                      </a:pPr>
                      <a:r>
                        <a:rPr lang="en-US" sz="1600" b="1" dirty="0" smtClean="0">
                          <a:solidFill>
                            <a:srgbClr val="003399"/>
                          </a:solidFill>
                          <a:effectLst/>
                        </a:rPr>
                        <a:t>A.</a:t>
                      </a:r>
                      <a:r>
                        <a:rPr lang="en-US" sz="1600" b="1" baseline="0" dirty="0" smtClean="0">
                          <a:solidFill>
                            <a:srgbClr val="003399"/>
                          </a:solidFill>
                          <a:effectLst/>
                        </a:rPr>
                        <a:t> </a:t>
                      </a:r>
                      <a:r>
                        <a:rPr lang="en-US" sz="1600" b="1" dirty="0" err="1" smtClean="0">
                          <a:solidFill>
                            <a:srgbClr val="003399"/>
                          </a:solidFill>
                          <a:effectLst/>
                        </a:rPr>
                        <a:t>Belushkin</a:t>
                      </a:r>
                      <a:endParaRPr lang="en-US" sz="1600" b="1" dirty="0">
                        <a:solidFill>
                          <a:srgbClr val="003399"/>
                        </a:solidFill>
                        <a:effectLst/>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RAL, Chilton,</a:t>
                      </a:r>
                      <a:r>
                        <a:rPr lang="en-US" sz="1600" baseline="0" dirty="0" smtClean="0">
                          <a:solidFill>
                            <a:srgbClr val="003399"/>
                          </a:solidFill>
                          <a:effectLst/>
                        </a:rPr>
                        <a:t> UK (representing A. Taylor)</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0"/>
                  </a:ext>
                </a:extLst>
              </a:tr>
              <a:tr h="420047">
                <a:tc>
                  <a:txBody>
                    <a:bodyPr/>
                    <a:lstStyle/>
                    <a:p>
                      <a:pPr>
                        <a:lnSpc>
                          <a:spcPct val="107000"/>
                        </a:lnSpc>
                        <a:spcAft>
                          <a:spcPts val="0"/>
                        </a:spcAft>
                      </a:pPr>
                      <a:r>
                        <a:rPr lang="en-US" sz="1600" b="1" dirty="0" smtClean="0">
                          <a:solidFill>
                            <a:srgbClr val="003399"/>
                          </a:solidFill>
                          <a:effectLst/>
                        </a:rPr>
                        <a:t>L. </a:t>
                      </a:r>
                      <a:r>
                        <a:rPr lang="en-US" sz="1600" b="1" dirty="0" err="1" smtClean="0">
                          <a:solidFill>
                            <a:srgbClr val="003399"/>
                          </a:solidFill>
                          <a:effectLst/>
                        </a:rPr>
                        <a:t>Cser</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ISSP, Budapest, Hungary</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1"/>
                  </a:ext>
                </a:extLst>
              </a:tr>
              <a:tr h="420047">
                <a:tc>
                  <a:txBody>
                    <a:bodyPr/>
                    <a:lstStyle/>
                    <a:p>
                      <a:pPr>
                        <a:lnSpc>
                          <a:spcPct val="107000"/>
                        </a:lnSpc>
                        <a:spcAft>
                          <a:spcPts val="0"/>
                        </a:spcAft>
                      </a:pPr>
                      <a:r>
                        <a:rPr lang="en-US" sz="1600" b="1" dirty="0" smtClean="0">
                          <a:solidFill>
                            <a:srgbClr val="003399"/>
                          </a:solidFill>
                          <a:effectLst/>
                        </a:rPr>
                        <a:t>G. </a:t>
                      </a:r>
                      <a:r>
                        <a:rPr lang="en-US" sz="1600" b="1" dirty="0" err="1" smtClean="0">
                          <a:solidFill>
                            <a:srgbClr val="003399"/>
                          </a:solidFill>
                          <a:effectLst/>
                        </a:rPr>
                        <a:t>Pépy</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LLB, </a:t>
                      </a:r>
                      <a:r>
                        <a:rPr lang="en-US" sz="1600" dirty="0" err="1" smtClean="0">
                          <a:solidFill>
                            <a:srgbClr val="003399"/>
                          </a:solidFill>
                          <a:effectLst/>
                        </a:rPr>
                        <a:t>Saclay</a:t>
                      </a:r>
                      <a:r>
                        <a:rPr lang="en-US" sz="1600" dirty="0" smtClean="0">
                          <a:solidFill>
                            <a:srgbClr val="003399"/>
                          </a:solidFill>
                          <a:effectLst/>
                        </a:rPr>
                        <a:t>, France; </a:t>
                      </a:r>
                      <a:r>
                        <a:rPr lang="en-US" sz="1600" dirty="0" smtClean="0">
                          <a:solidFill>
                            <a:srgbClr val="FF0000"/>
                          </a:solidFill>
                          <a:effectLst/>
                        </a:rPr>
                        <a:t>1</a:t>
                      </a:r>
                      <a:r>
                        <a:rPr lang="en-US" sz="1600" baseline="30000" dirty="0" smtClean="0">
                          <a:solidFill>
                            <a:srgbClr val="FF0000"/>
                          </a:solidFill>
                          <a:effectLst/>
                        </a:rPr>
                        <a:t>st</a:t>
                      </a:r>
                      <a:r>
                        <a:rPr lang="en-US" sz="1600" dirty="0" smtClean="0">
                          <a:solidFill>
                            <a:srgbClr val="FF0000"/>
                          </a:solidFill>
                          <a:effectLst/>
                        </a:rPr>
                        <a:t> Chairman of the PAC</a:t>
                      </a:r>
                      <a:endParaRPr lang="ru-RU" sz="1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2"/>
                  </a:ext>
                </a:extLst>
              </a:tr>
              <a:tr h="420047">
                <a:tc>
                  <a:txBody>
                    <a:bodyPr/>
                    <a:lstStyle/>
                    <a:p>
                      <a:pPr>
                        <a:lnSpc>
                          <a:spcPct val="107000"/>
                        </a:lnSpc>
                        <a:spcAft>
                          <a:spcPts val="0"/>
                        </a:spcAft>
                      </a:pPr>
                      <a:r>
                        <a:rPr lang="en-US" sz="1600" b="1" dirty="0" smtClean="0">
                          <a:solidFill>
                            <a:srgbClr val="003399"/>
                          </a:solidFill>
                          <a:effectLst/>
                        </a:rPr>
                        <a:t>S.</a:t>
                      </a:r>
                      <a:r>
                        <a:rPr lang="en-US" sz="1600" b="1" baseline="0" dirty="0" smtClean="0">
                          <a:solidFill>
                            <a:srgbClr val="003399"/>
                          </a:solidFill>
                          <a:effectLst/>
                        </a:rPr>
                        <a:t> </a:t>
                      </a:r>
                      <a:r>
                        <a:rPr lang="en-US" sz="1600" b="1" dirty="0" err="1" smtClean="0">
                          <a:solidFill>
                            <a:srgbClr val="003399"/>
                          </a:solidFill>
                          <a:effectLst/>
                        </a:rPr>
                        <a:t>Kozubek</a:t>
                      </a:r>
                      <a:endParaRPr lang="ru-RU" sz="1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IB, Brno, Czech Republic</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3"/>
                  </a:ext>
                </a:extLst>
              </a:tr>
              <a:tr h="420047">
                <a:tc>
                  <a:txBody>
                    <a:bodyPr/>
                    <a:lstStyle/>
                    <a:p>
                      <a:pPr>
                        <a:lnSpc>
                          <a:spcPct val="107000"/>
                        </a:lnSpc>
                        <a:spcAft>
                          <a:spcPts val="0"/>
                        </a:spcAft>
                      </a:pPr>
                      <a:r>
                        <a:rPr lang="en-US" sz="1600" b="1" dirty="0" smtClean="0">
                          <a:solidFill>
                            <a:srgbClr val="003399"/>
                          </a:solidFill>
                          <a:effectLst/>
                        </a:rPr>
                        <a:t>J. Schreiber</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a:solidFill>
                            <a:srgbClr val="003399"/>
                          </a:solidFill>
                          <a:effectLst/>
                        </a:rPr>
                        <a:t>—</a:t>
                      </a:r>
                      <a:endParaRPr lang="ru-RU" sz="160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INT, Saarbrucken, Dresden, Germany</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4"/>
                  </a:ext>
                </a:extLst>
              </a:tr>
              <a:tr h="420047">
                <a:tc>
                  <a:txBody>
                    <a:bodyPr/>
                    <a:lstStyle/>
                    <a:p>
                      <a:pPr>
                        <a:lnSpc>
                          <a:spcPct val="107000"/>
                        </a:lnSpc>
                        <a:spcAft>
                          <a:spcPts val="0"/>
                        </a:spcAft>
                      </a:pPr>
                      <a:r>
                        <a:rPr lang="en-US" sz="1600" b="1" dirty="0" smtClean="0">
                          <a:solidFill>
                            <a:srgbClr val="003399"/>
                          </a:solidFill>
                          <a:effectLst/>
                        </a:rPr>
                        <a:t>V. </a:t>
                      </a:r>
                      <a:r>
                        <a:rPr lang="en-US" sz="1600" b="1" dirty="0" err="1" smtClean="0">
                          <a:solidFill>
                            <a:srgbClr val="003399"/>
                          </a:solidFill>
                          <a:effectLst/>
                        </a:rPr>
                        <a:t>Somenkov</a:t>
                      </a:r>
                      <a:endParaRPr lang="ru-RU" sz="1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a:solidFill>
                            <a:srgbClr val="003399"/>
                          </a:solidFill>
                          <a:effectLst/>
                        </a:rPr>
                        <a:t>—</a:t>
                      </a:r>
                      <a:endParaRPr lang="ru-RU" sz="160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err="1" smtClean="0">
                          <a:solidFill>
                            <a:srgbClr val="003399"/>
                          </a:solidFill>
                          <a:effectLst/>
                        </a:rPr>
                        <a:t>Kurchatov</a:t>
                      </a:r>
                      <a:r>
                        <a:rPr lang="en-US" sz="1600" dirty="0" smtClean="0">
                          <a:solidFill>
                            <a:srgbClr val="003399"/>
                          </a:solidFill>
                          <a:effectLst/>
                        </a:rPr>
                        <a:t> Institute, Moscow, Russia</a:t>
                      </a:r>
                      <a:br>
                        <a:rPr lang="en-US" sz="1600" dirty="0" smtClean="0">
                          <a:solidFill>
                            <a:srgbClr val="003399"/>
                          </a:solidFill>
                          <a:effectLst/>
                        </a:rPr>
                      </a:br>
                      <a:r>
                        <a:rPr lang="en-US" sz="1600" dirty="0" smtClean="0">
                          <a:solidFill>
                            <a:srgbClr val="003399"/>
                          </a:solidFill>
                          <a:effectLst/>
                        </a:rPr>
                        <a:t>(representing A. </a:t>
                      </a:r>
                      <a:r>
                        <a:rPr lang="en-US" sz="1600" dirty="0" err="1" smtClean="0">
                          <a:solidFill>
                            <a:srgbClr val="003399"/>
                          </a:solidFill>
                          <a:effectLst/>
                        </a:rPr>
                        <a:t>Rumyantsev</a:t>
                      </a:r>
                      <a:r>
                        <a:rPr lang="en-US" sz="1600" dirty="0" smtClean="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5"/>
                  </a:ext>
                </a:extLst>
              </a:tr>
            </a:tbl>
          </a:graphicData>
        </a:graphic>
      </p:graphicFrame>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20333" y="1468050"/>
            <a:ext cx="1810740" cy="188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781"/>
          <a:stretch/>
        </p:blipFill>
        <p:spPr bwMode="auto">
          <a:xfrm>
            <a:off x="6544838" y="1788374"/>
            <a:ext cx="1828327" cy="222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18923" y="3996838"/>
            <a:ext cx="1513677" cy="210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4083" y="4712622"/>
            <a:ext cx="2005367" cy="15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24483" y="4309080"/>
            <a:ext cx="1469516" cy="198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34043" y="1703722"/>
            <a:ext cx="1292507" cy="182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0753056" y="3528446"/>
            <a:ext cx="1268296" cy="322845"/>
          </a:xfrm>
          <a:prstGeom prst="rect">
            <a:avLst/>
          </a:prstGeom>
        </p:spPr>
        <p:txBody>
          <a:bodyPr wrap="none">
            <a:spAutoFit/>
          </a:bodyPr>
          <a:lstStyle/>
          <a:p>
            <a:pPr>
              <a:lnSpc>
                <a:spcPct val="107000"/>
              </a:lnSpc>
              <a:spcAft>
                <a:spcPts val="0"/>
              </a:spcAft>
            </a:pPr>
            <a:r>
              <a:rPr lang="en-US" sz="1400" b="1" dirty="0"/>
              <a:t>A. </a:t>
            </a:r>
            <a:r>
              <a:rPr lang="en-US" sz="1400" b="1" dirty="0" err="1"/>
              <a:t>Belushkin</a:t>
            </a:r>
            <a:endParaRPr lang="en-US" sz="1400" b="1" dirty="0"/>
          </a:p>
        </p:txBody>
      </p:sp>
      <p:sp>
        <p:nvSpPr>
          <p:cNvPr id="10" name="Прямоугольник 9"/>
          <p:cNvSpPr/>
          <p:nvPr/>
        </p:nvSpPr>
        <p:spPr>
          <a:xfrm>
            <a:off x="9089990" y="3339596"/>
            <a:ext cx="792205" cy="322845"/>
          </a:xfrm>
          <a:prstGeom prst="rect">
            <a:avLst/>
          </a:prstGeom>
        </p:spPr>
        <p:txBody>
          <a:bodyPr wrap="none">
            <a:spAutoFit/>
          </a:bodyPr>
          <a:lstStyle/>
          <a:p>
            <a:pPr>
              <a:lnSpc>
                <a:spcPct val="107000"/>
              </a:lnSpc>
              <a:spcAft>
                <a:spcPts val="0"/>
              </a:spcAft>
            </a:pPr>
            <a:r>
              <a:rPr lang="en-US" sz="1400" b="1" dirty="0"/>
              <a:t>L. </a:t>
            </a:r>
            <a:r>
              <a:rPr lang="en-US" sz="1400" b="1" dirty="0" err="1"/>
              <a:t>Cser</a:t>
            </a:r>
            <a:endParaRPr lang="ru-RU" sz="1400" b="1" dirty="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7006140" y="3994365"/>
            <a:ext cx="851515" cy="322845"/>
          </a:xfrm>
          <a:prstGeom prst="rect">
            <a:avLst/>
          </a:prstGeom>
        </p:spPr>
        <p:txBody>
          <a:bodyPr wrap="none">
            <a:spAutoFit/>
          </a:bodyPr>
          <a:lstStyle/>
          <a:p>
            <a:pPr>
              <a:lnSpc>
                <a:spcPct val="107000"/>
              </a:lnSpc>
              <a:spcAft>
                <a:spcPts val="0"/>
              </a:spcAft>
            </a:pPr>
            <a:r>
              <a:rPr lang="en-US" sz="1400" b="1" dirty="0"/>
              <a:t>G. </a:t>
            </a:r>
            <a:r>
              <a:rPr lang="en-US" sz="1400" b="1" dirty="0" err="1"/>
              <a:t>Pépy</a:t>
            </a:r>
            <a:endParaRPr lang="ru-RU" sz="1400" b="1" dirty="0">
              <a:ea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927392" y="6262868"/>
            <a:ext cx="1210588" cy="322845"/>
          </a:xfrm>
          <a:prstGeom prst="rect">
            <a:avLst/>
          </a:prstGeom>
        </p:spPr>
        <p:txBody>
          <a:bodyPr wrap="none">
            <a:spAutoFit/>
          </a:bodyPr>
          <a:lstStyle/>
          <a:p>
            <a:pPr>
              <a:lnSpc>
                <a:spcPct val="107000"/>
              </a:lnSpc>
              <a:spcAft>
                <a:spcPts val="0"/>
              </a:spcAft>
            </a:pPr>
            <a:r>
              <a:rPr lang="en-US" sz="1400" b="1" dirty="0"/>
              <a:t>J. Schreiber</a:t>
            </a:r>
            <a:endParaRPr lang="ru-RU" sz="1400" b="1" dirty="0">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8990602" y="6103065"/>
            <a:ext cx="1293496" cy="322845"/>
          </a:xfrm>
          <a:prstGeom prst="rect">
            <a:avLst/>
          </a:prstGeom>
        </p:spPr>
        <p:txBody>
          <a:bodyPr wrap="none">
            <a:spAutoFit/>
          </a:bodyPr>
          <a:lstStyle/>
          <a:p>
            <a:pPr>
              <a:lnSpc>
                <a:spcPct val="107000"/>
              </a:lnSpc>
              <a:spcAft>
                <a:spcPts val="0"/>
              </a:spcAft>
            </a:pPr>
            <a:r>
              <a:rPr lang="en-US" sz="1400" b="1" dirty="0"/>
              <a:t>V. </a:t>
            </a:r>
            <a:r>
              <a:rPr lang="en-US" sz="1400" b="1" dirty="0" err="1"/>
              <a:t>Somenkov</a:t>
            </a:r>
            <a:endParaRPr lang="ru-RU" sz="1400" b="1" dirty="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10800999" y="6278707"/>
            <a:ext cx="1149674" cy="322845"/>
          </a:xfrm>
          <a:prstGeom prst="rect">
            <a:avLst/>
          </a:prstGeom>
        </p:spPr>
        <p:txBody>
          <a:bodyPr wrap="none">
            <a:spAutoFit/>
          </a:bodyPr>
          <a:lstStyle/>
          <a:p>
            <a:pPr>
              <a:lnSpc>
                <a:spcPct val="107000"/>
              </a:lnSpc>
              <a:spcAft>
                <a:spcPts val="0"/>
              </a:spcAft>
            </a:pPr>
            <a:r>
              <a:rPr lang="en-US" sz="1400" b="1" dirty="0"/>
              <a:t>S. </a:t>
            </a:r>
            <a:r>
              <a:rPr lang="en-US" sz="1400" b="1" dirty="0" err="1"/>
              <a:t>Kozubek</a:t>
            </a:r>
            <a:endParaRPr lang="ru-RU" sz="14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98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66016" y="87086"/>
            <a:ext cx="3326552"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Scientific reports</a:t>
            </a:r>
            <a:endParaRPr lang="ru-RU" sz="3000" dirty="0">
              <a:solidFill>
                <a:schemeClr val="bg1"/>
              </a:solidFill>
            </a:endParaRPr>
          </a:p>
        </p:txBody>
      </p:sp>
      <p:sp>
        <p:nvSpPr>
          <p:cNvPr id="4" name="Прямоугольник 3"/>
          <p:cNvSpPr/>
          <p:nvPr/>
        </p:nvSpPr>
        <p:spPr>
          <a:xfrm>
            <a:off x="537030" y="1115792"/>
            <a:ext cx="11480799" cy="3362459"/>
          </a:xfrm>
          <a:prstGeom prst="rect">
            <a:avLst/>
          </a:prstGeom>
        </p:spPr>
        <p:txBody>
          <a:bodyPr wrap="square">
            <a:spAutoFit/>
          </a:bodyPr>
          <a:lstStyle/>
          <a:p>
            <a:pPr algn="just">
              <a:lnSpc>
                <a:spcPct val="150000"/>
              </a:lnSpc>
              <a:spcAft>
                <a:spcPts val="1200"/>
              </a:spcAft>
            </a:pPr>
            <a:r>
              <a:rPr lang="en-GB" sz="2200" b="1" dirty="0">
                <a:solidFill>
                  <a:srgbClr val="004176"/>
                </a:solidFill>
                <a:ea typeface="Times New Roman" panose="02020603050405020304" pitchFamily="18" charset="0"/>
              </a:rPr>
              <a:t>The PAC heard with interest the scientific reports</a:t>
            </a:r>
            <a:r>
              <a:rPr lang="en-US" sz="2200" b="1" dirty="0" smtClean="0">
                <a:solidFill>
                  <a:srgbClr val="004176"/>
                </a:solidFill>
                <a:ea typeface="Times New Roman" panose="02020603050405020304" pitchFamily="18" charset="0"/>
              </a:rPr>
              <a:t>:</a:t>
            </a:r>
          </a:p>
          <a:p>
            <a:pPr algn="just">
              <a:lnSpc>
                <a:spcPct val="150000"/>
              </a:lnSpc>
              <a:spcAft>
                <a:spcPts val="1200"/>
              </a:spcAft>
            </a:pPr>
            <a:endParaRPr lang="en-US" sz="500" dirty="0" smtClean="0">
              <a:solidFill>
                <a:srgbClr val="004176"/>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GB" sz="2200" dirty="0" smtClean="0">
                <a:solidFill>
                  <a:srgbClr val="004176"/>
                </a:solidFill>
                <a:ea typeface="Times New Roman" panose="02020603050405020304" pitchFamily="18" charset="0"/>
              </a:rPr>
              <a:t>“</a:t>
            </a:r>
            <a:r>
              <a:rPr lang="en-US" sz="2200" dirty="0">
                <a:solidFill>
                  <a:srgbClr val="004176"/>
                </a:solidFill>
                <a:ea typeface="Times New Roman" panose="02020603050405020304" pitchFamily="18" charset="0"/>
              </a:rPr>
              <a:t>"Structure and properties of aqueous solutions of C</a:t>
            </a:r>
            <a:r>
              <a:rPr lang="en-US" sz="2200" baseline="-25000" dirty="0">
                <a:solidFill>
                  <a:srgbClr val="004176"/>
                </a:solidFill>
                <a:ea typeface="Times New Roman" panose="02020603050405020304" pitchFamily="18" charset="0"/>
              </a:rPr>
              <a:t>60 </a:t>
            </a:r>
            <a:r>
              <a:rPr lang="en-US" sz="2200" dirty="0">
                <a:solidFill>
                  <a:srgbClr val="004176"/>
                </a:solidFill>
                <a:ea typeface="Times New Roman" panose="02020603050405020304" pitchFamily="18" charset="0"/>
              </a:rPr>
              <a:t>and C</a:t>
            </a:r>
            <a:r>
              <a:rPr lang="en-US" sz="2200" baseline="-25000" dirty="0">
                <a:solidFill>
                  <a:srgbClr val="004176"/>
                </a:solidFill>
                <a:ea typeface="Times New Roman" panose="02020603050405020304" pitchFamily="18" charset="0"/>
              </a:rPr>
              <a:t>70</a:t>
            </a:r>
            <a:r>
              <a:rPr lang="en-US" sz="2200" dirty="0">
                <a:solidFill>
                  <a:srgbClr val="004176"/>
                </a:solidFill>
                <a:ea typeface="Times New Roman" panose="02020603050405020304" pitchFamily="18" charset="0"/>
              </a:rPr>
              <a:t> fullerenes for biological applications</a:t>
            </a:r>
            <a:r>
              <a:rPr lang="en-GB" sz="2200" dirty="0" smtClean="0">
                <a:solidFill>
                  <a:srgbClr val="004176"/>
                </a:solidFill>
                <a:ea typeface="Times New Roman" panose="02020603050405020304" pitchFamily="18" charset="0"/>
              </a:rPr>
              <a:t>” </a:t>
            </a:r>
            <a:r>
              <a:rPr lang="en-GB" sz="2200" dirty="0" smtClean="0">
                <a:solidFill>
                  <a:srgbClr val="0000FF"/>
                </a:solidFill>
                <a:ea typeface="Times New Roman" panose="02020603050405020304" pitchFamily="18" charset="0"/>
              </a:rPr>
              <a:t>(</a:t>
            </a:r>
            <a:r>
              <a:rPr lang="en-US" sz="2200" dirty="0" smtClean="0">
                <a:solidFill>
                  <a:srgbClr val="0000FF"/>
                </a:solidFill>
                <a:ea typeface="Times New Roman" panose="02020603050405020304" pitchFamily="18" charset="0"/>
              </a:rPr>
              <a:t>E</a:t>
            </a:r>
            <a:r>
              <a:rPr lang="en-US" sz="2200" dirty="0">
                <a:solidFill>
                  <a:srgbClr val="0000FF"/>
                </a:solidFill>
                <a:ea typeface="Times New Roman" panose="02020603050405020304" pitchFamily="18" charset="0"/>
              </a:rPr>
              <a:t>. </a:t>
            </a:r>
            <a:r>
              <a:rPr lang="en-US" sz="2200" dirty="0" err="1">
                <a:solidFill>
                  <a:srgbClr val="0000FF"/>
                </a:solidFill>
                <a:ea typeface="Times New Roman" panose="02020603050405020304" pitchFamily="18" charset="0"/>
              </a:rPr>
              <a:t>Kyzyma</a:t>
            </a:r>
            <a:r>
              <a:rPr lang="en-US" sz="2200" dirty="0">
                <a:solidFill>
                  <a:srgbClr val="0000FF"/>
                </a:solidFill>
                <a:ea typeface="Times New Roman" panose="02020603050405020304" pitchFamily="18" charset="0"/>
              </a:rPr>
              <a:t>)</a:t>
            </a:r>
            <a:endParaRPr lang="en-GB" sz="2200" dirty="0">
              <a:solidFill>
                <a:srgbClr val="0000FF"/>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US" sz="2200" dirty="0">
                <a:solidFill>
                  <a:srgbClr val="004176"/>
                </a:solidFill>
                <a:ea typeface="Times New Roman" panose="02020603050405020304" pitchFamily="18" charset="0"/>
              </a:rPr>
              <a:t>“Structural and functional properties of mutant NMDA synaptic receptors” </a:t>
            </a:r>
            <a:r>
              <a:rPr lang="en-US" sz="2200" dirty="0" smtClean="0">
                <a:solidFill>
                  <a:srgbClr val="0000FF"/>
                </a:solidFill>
                <a:ea typeface="Times New Roman" panose="02020603050405020304" pitchFamily="18" charset="0"/>
              </a:rPr>
              <a:t>(E</a:t>
            </a:r>
            <a:r>
              <a:rPr lang="en-US" sz="2200" dirty="0">
                <a:solidFill>
                  <a:srgbClr val="0000FF"/>
                </a:solidFill>
                <a:ea typeface="Times New Roman" panose="02020603050405020304" pitchFamily="18" charset="0"/>
              </a:rPr>
              <a:t>. </a:t>
            </a:r>
            <a:r>
              <a:rPr lang="en-US" sz="2200" dirty="0" err="1">
                <a:solidFill>
                  <a:srgbClr val="0000FF"/>
                </a:solidFill>
                <a:ea typeface="Times New Roman" panose="02020603050405020304" pitchFamily="18" charset="0"/>
              </a:rPr>
              <a:t>Dushanov</a:t>
            </a:r>
            <a:r>
              <a:rPr lang="en-US" sz="2200" dirty="0">
                <a:solidFill>
                  <a:srgbClr val="0000FF"/>
                </a:solidFill>
                <a:ea typeface="Times New Roman" panose="02020603050405020304" pitchFamily="18" charset="0"/>
              </a:rPr>
              <a:t>)</a:t>
            </a:r>
            <a:endParaRPr lang="en-US" sz="2200" dirty="0" smtClean="0">
              <a:solidFill>
                <a:srgbClr val="0000FF"/>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US" sz="2200" dirty="0">
                <a:solidFill>
                  <a:srgbClr val="004176"/>
                </a:solidFill>
                <a:ea typeface="Times New Roman" panose="02020603050405020304" pitchFamily="18" charset="0"/>
              </a:rPr>
              <a:t>“CPT study of the Fermi surface reconstruction in the t-J model” </a:t>
            </a:r>
            <a:r>
              <a:rPr lang="en-US" sz="2200" dirty="0">
                <a:solidFill>
                  <a:srgbClr val="0000FF"/>
                </a:solidFill>
                <a:ea typeface="Times New Roman" panose="02020603050405020304" pitchFamily="18" charset="0"/>
              </a:rPr>
              <a:t>(I. </a:t>
            </a:r>
            <a:r>
              <a:rPr lang="en-US" sz="2200" dirty="0" err="1">
                <a:solidFill>
                  <a:srgbClr val="0000FF"/>
                </a:solidFill>
                <a:ea typeface="Times New Roman" panose="02020603050405020304" pitchFamily="18" charset="0"/>
              </a:rPr>
              <a:t>Ivantsov</a:t>
            </a:r>
            <a:r>
              <a:rPr lang="en-US" sz="2200" dirty="0">
                <a:solidFill>
                  <a:srgbClr val="0000FF"/>
                </a:solidFill>
                <a:ea typeface="Times New Roman" panose="02020603050405020304" pitchFamily="18" charset="0"/>
              </a:rPr>
              <a:t>)</a:t>
            </a:r>
            <a:endParaRPr lang="ru-RU" sz="2200" dirty="0">
              <a:solidFill>
                <a:srgbClr val="0000FF"/>
              </a:solidFill>
              <a:ea typeface="Times New Roman" panose="02020603050405020304" pitchFamily="18" charset="0"/>
            </a:endParaRPr>
          </a:p>
        </p:txBody>
      </p:sp>
      <p:sp>
        <p:nvSpPr>
          <p:cNvPr id="2" name="Прямоугольник 1"/>
          <p:cNvSpPr/>
          <p:nvPr/>
        </p:nvSpPr>
        <p:spPr>
          <a:xfrm>
            <a:off x="885373" y="4980270"/>
            <a:ext cx="10406743" cy="1015663"/>
          </a:xfrm>
          <a:prstGeom prst="rect">
            <a:avLst/>
          </a:prstGeom>
        </p:spPr>
        <p:txBody>
          <a:bodyPr wrap="square">
            <a:spAutoFit/>
          </a:bodyPr>
          <a:lstStyle/>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expects that the presentation level of reports be considerably improved; this comment concerns the speakers of two latter talks.</a:t>
            </a:r>
            <a:endParaRPr lang="ru-RU" sz="2000"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215255208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38816" y="101600"/>
            <a:ext cx="7027886"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Information about scientific meetings</a:t>
            </a:r>
            <a:endParaRPr lang="ru-RU" sz="3000" dirty="0">
              <a:solidFill>
                <a:schemeClr val="bg1"/>
              </a:solidFill>
            </a:endParaRPr>
          </a:p>
        </p:txBody>
      </p:sp>
      <p:sp>
        <p:nvSpPr>
          <p:cNvPr id="4" name="Прямоугольник 3"/>
          <p:cNvSpPr/>
          <p:nvPr/>
        </p:nvSpPr>
        <p:spPr>
          <a:xfrm>
            <a:off x="783772" y="1227139"/>
            <a:ext cx="10493829" cy="4708981"/>
          </a:xfrm>
          <a:prstGeom prst="rect">
            <a:avLst/>
          </a:prstGeom>
        </p:spPr>
        <p:txBody>
          <a:bodyPr wrap="square">
            <a:spAutoFit/>
          </a:bodyPr>
          <a:lstStyle/>
          <a:p>
            <a:pPr algn="just">
              <a:lnSpc>
                <a:spcPct val="150000"/>
              </a:lnSpc>
              <a:spcAft>
                <a:spcPts val="0"/>
              </a:spcAft>
            </a:pPr>
            <a:r>
              <a:rPr lang="en-GB" sz="2000" dirty="0">
                <a:solidFill>
                  <a:srgbClr val="003399"/>
                </a:solidFill>
                <a:ea typeface="Times New Roman" panose="02020603050405020304" pitchFamily="18" charset="0"/>
              </a:rPr>
              <a:t>The PAC took note of the report about </a:t>
            </a:r>
            <a:r>
              <a:rPr lang="en-GB" sz="2000" dirty="0">
                <a:solidFill>
                  <a:srgbClr val="C00000"/>
                </a:solidFill>
                <a:ea typeface="Times New Roman" panose="02020603050405020304" pitchFamily="18" charset="0"/>
              </a:rPr>
              <a:t>the Conference on Neutron Scattering in Condensed Matter (NSCM-2018)</a:t>
            </a:r>
            <a:r>
              <a:rPr lang="en-GB" sz="2000" dirty="0">
                <a:solidFill>
                  <a:srgbClr val="003399"/>
                </a:solidFill>
                <a:ea typeface="Times New Roman" panose="02020603050405020304" pitchFamily="18" charset="0"/>
              </a:rPr>
              <a:t> (Saint Petersburg, 17–21 September 2018) presented by </a:t>
            </a:r>
            <a:r>
              <a:rPr lang="en-GB" sz="2000" b="1" dirty="0">
                <a:solidFill>
                  <a:srgbClr val="0000FF"/>
                </a:solidFill>
                <a:ea typeface="Times New Roman" panose="02020603050405020304" pitchFamily="18" charset="0"/>
              </a:rPr>
              <a:t>M. </a:t>
            </a:r>
            <a:r>
              <a:rPr lang="en-GB" sz="2000" b="1" dirty="0" err="1" smtClean="0">
                <a:solidFill>
                  <a:srgbClr val="0000FF"/>
                </a:solidFill>
                <a:ea typeface="Times New Roman" panose="02020603050405020304" pitchFamily="18" charset="0"/>
              </a:rPr>
              <a:t>Avdeev</a:t>
            </a:r>
            <a:r>
              <a:rPr lang="en-GB" sz="2000" b="1" dirty="0" smtClean="0">
                <a:solidFill>
                  <a:srgbClr val="0000FF"/>
                </a:solidFill>
                <a:ea typeface="Times New Roman" panose="02020603050405020304" pitchFamily="18" charset="0"/>
              </a:rPr>
              <a:t>.</a:t>
            </a:r>
          </a:p>
          <a:p>
            <a:pPr algn="just">
              <a:lnSpc>
                <a:spcPct val="150000"/>
              </a:lnSpc>
              <a:spcAft>
                <a:spcPts val="0"/>
              </a:spcAft>
            </a:pPr>
            <a:endParaRPr lang="en-GB" sz="2000" dirty="0">
              <a:solidFill>
                <a:srgbClr val="003399"/>
              </a:solidFill>
              <a:ea typeface="Times New Roman" panose="02020603050405020304" pitchFamily="18" charset="0"/>
            </a:endParaRPr>
          </a:p>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was informed by </a:t>
            </a:r>
            <a:r>
              <a:rPr lang="en-GB" sz="2000" b="1" dirty="0">
                <a:solidFill>
                  <a:srgbClr val="0000FF"/>
                </a:solidFill>
                <a:ea typeface="Times New Roman" panose="02020603050405020304" pitchFamily="18" charset="0"/>
              </a:rPr>
              <a:t>A. </a:t>
            </a:r>
            <a:r>
              <a:rPr lang="en-GB" sz="2000" b="1" dirty="0" err="1">
                <a:solidFill>
                  <a:srgbClr val="0000FF"/>
                </a:solidFill>
                <a:ea typeface="Times New Roman" panose="02020603050405020304" pitchFamily="18" charset="0"/>
              </a:rPr>
              <a:t>Rogachev</a:t>
            </a:r>
            <a:r>
              <a:rPr lang="en-GB" sz="2000" b="1" dirty="0">
                <a:solidFill>
                  <a:srgbClr val="0000FF"/>
                </a:solidFill>
                <a:ea typeface="Times New Roman" panose="02020603050405020304" pitchFamily="18" charset="0"/>
              </a:rPr>
              <a:t> </a:t>
            </a:r>
            <a:r>
              <a:rPr lang="en-GB" sz="2000" dirty="0">
                <a:solidFill>
                  <a:srgbClr val="003399"/>
                </a:solidFill>
                <a:ea typeface="Times New Roman" panose="02020603050405020304" pitchFamily="18" charset="0"/>
              </a:rPr>
              <a:t>about the </a:t>
            </a:r>
            <a:r>
              <a:rPr lang="en-GB" sz="2000" dirty="0" smtClean="0">
                <a:solidFill>
                  <a:srgbClr val="C00000"/>
                </a:solidFill>
                <a:ea typeface="Times New Roman" panose="02020603050405020304" pitchFamily="18" charset="0"/>
              </a:rPr>
              <a:t>International Conference “</a:t>
            </a:r>
            <a:r>
              <a:rPr lang="en-GB" sz="2000" dirty="0" err="1" smtClean="0">
                <a:solidFill>
                  <a:srgbClr val="C00000"/>
                </a:solidFill>
                <a:ea typeface="Times New Roman" panose="02020603050405020304" pitchFamily="18" charset="0"/>
              </a:rPr>
              <a:t>Biomembranes</a:t>
            </a:r>
            <a:r>
              <a:rPr lang="en-GB" sz="2000" dirty="0" smtClean="0">
                <a:solidFill>
                  <a:srgbClr val="C00000"/>
                </a:solidFill>
                <a:ea typeface="Times New Roman" panose="02020603050405020304" pitchFamily="18" charset="0"/>
              </a:rPr>
              <a:t> – 2018” </a:t>
            </a:r>
            <a:r>
              <a:rPr lang="en-GB" sz="2000" dirty="0" smtClean="0">
                <a:solidFill>
                  <a:srgbClr val="003399"/>
                </a:solidFill>
                <a:ea typeface="Times New Roman" panose="02020603050405020304" pitchFamily="18" charset="0"/>
              </a:rPr>
              <a:t>(</a:t>
            </a:r>
            <a:r>
              <a:rPr lang="en-GB" sz="2000" dirty="0">
                <a:solidFill>
                  <a:srgbClr val="003399"/>
                </a:solidFill>
                <a:ea typeface="Times New Roman" panose="02020603050405020304" pitchFamily="18" charset="0"/>
              </a:rPr>
              <a:t>Moscow, 1–5 October 2018), which was organized in partnership with JINR</a:t>
            </a:r>
            <a:r>
              <a:rPr lang="en-GB" sz="2000" dirty="0" smtClean="0">
                <a:solidFill>
                  <a:srgbClr val="003399"/>
                </a:solidFill>
                <a:ea typeface="Times New Roman" panose="02020603050405020304" pitchFamily="18" charset="0"/>
              </a:rPr>
              <a:t>.</a:t>
            </a:r>
            <a:endParaRPr lang="ru-RU" sz="2000" dirty="0">
              <a:solidFill>
                <a:srgbClr val="003399"/>
              </a:solidFill>
              <a:ea typeface="Times New Roman" panose="02020603050405020304" pitchFamily="18" charset="0"/>
            </a:endParaRPr>
          </a:p>
          <a:p>
            <a:pPr algn="just">
              <a:lnSpc>
                <a:spcPct val="150000"/>
              </a:lnSpc>
              <a:spcAft>
                <a:spcPts val="0"/>
              </a:spcAft>
            </a:pPr>
            <a:endParaRPr lang="en-GB" sz="2000" dirty="0" smtClean="0">
              <a:solidFill>
                <a:srgbClr val="003399"/>
              </a:solidFill>
              <a:ea typeface="Times New Roman" panose="02020603050405020304" pitchFamily="18" charset="0"/>
            </a:endParaRPr>
          </a:p>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took note of the information about the </a:t>
            </a:r>
            <a:r>
              <a:rPr lang="en-GB" sz="2000" dirty="0">
                <a:solidFill>
                  <a:srgbClr val="C00000"/>
                </a:solidFill>
                <a:ea typeface="Times New Roman" panose="02020603050405020304" pitchFamily="18" charset="0"/>
              </a:rPr>
              <a:t>International Conference “Modern Problems of Space Radiobiology and Astrobiology” </a:t>
            </a:r>
            <a:r>
              <a:rPr lang="en-GB" sz="2000" dirty="0">
                <a:solidFill>
                  <a:srgbClr val="003399"/>
                </a:solidFill>
                <a:ea typeface="Times New Roman" panose="02020603050405020304" pitchFamily="18" charset="0"/>
              </a:rPr>
              <a:t>(</a:t>
            </a:r>
            <a:r>
              <a:rPr lang="en-GB" sz="2000" dirty="0" err="1">
                <a:solidFill>
                  <a:srgbClr val="003399"/>
                </a:solidFill>
                <a:ea typeface="Times New Roman" panose="02020603050405020304" pitchFamily="18" charset="0"/>
              </a:rPr>
              <a:t>Dubna</a:t>
            </a:r>
            <a:r>
              <a:rPr lang="en-GB" sz="2000" dirty="0">
                <a:solidFill>
                  <a:srgbClr val="003399"/>
                </a:solidFill>
                <a:ea typeface="Times New Roman" panose="02020603050405020304" pitchFamily="18" charset="0"/>
              </a:rPr>
              <a:t>, 17–19 October 2018) presented by </a:t>
            </a:r>
            <a:r>
              <a:rPr lang="en-GB" sz="2000" b="1" dirty="0">
                <a:solidFill>
                  <a:srgbClr val="0000FF"/>
                </a:solidFill>
                <a:ea typeface="Times New Roman" panose="02020603050405020304" pitchFamily="18" charset="0"/>
              </a:rPr>
              <a:t>V. </a:t>
            </a:r>
            <a:r>
              <a:rPr lang="en-GB" sz="2000" b="1" dirty="0" err="1">
                <a:solidFill>
                  <a:srgbClr val="0000FF"/>
                </a:solidFill>
                <a:ea typeface="Times New Roman" panose="02020603050405020304" pitchFamily="18" charset="0"/>
              </a:rPr>
              <a:t>Chausov</a:t>
            </a:r>
            <a:r>
              <a:rPr lang="en-GB" sz="2000" b="1" dirty="0">
                <a:solidFill>
                  <a:srgbClr val="0000FF"/>
                </a:solidFill>
                <a:ea typeface="Times New Roman" panose="02020603050405020304" pitchFamily="18" charset="0"/>
              </a:rPr>
              <a:t>.</a:t>
            </a:r>
            <a:endParaRPr lang="ru-RU" sz="2000" b="1" dirty="0">
              <a:solidFill>
                <a:srgbClr val="0000FF"/>
              </a:solidFill>
              <a:ea typeface="Times New Roman" panose="02020603050405020304" pitchFamily="18" charset="0"/>
            </a:endParaRPr>
          </a:p>
        </p:txBody>
      </p:sp>
    </p:spTree>
    <p:extLst>
      <p:ext uri="{BB962C8B-B14F-4D97-AF65-F5344CB8AC3E}">
        <p14:creationId xmlns:p14="http://schemas.microsoft.com/office/powerpoint/2010/main" val="18443932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57631" y="109249"/>
            <a:ext cx="4009431"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Poster presentations</a:t>
            </a:r>
            <a:endParaRPr lang="ru-RU" sz="3000" dirty="0">
              <a:solidFill>
                <a:schemeClr val="bg1"/>
              </a:solidFill>
            </a:endParaRPr>
          </a:p>
        </p:txBody>
      </p:sp>
      <p:sp>
        <p:nvSpPr>
          <p:cNvPr id="4" name="Прямоугольник 3"/>
          <p:cNvSpPr/>
          <p:nvPr/>
        </p:nvSpPr>
        <p:spPr>
          <a:xfrm>
            <a:off x="682172" y="1045819"/>
            <a:ext cx="10624456" cy="5955476"/>
          </a:xfrm>
          <a:prstGeom prst="rect">
            <a:avLst/>
          </a:prstGeom>
        </p:spPr>
        <p:txBody>
          <a:bodyPr wrap="square">
            <a:spAutoFit/>
          </a:bodyPr>
          <a:lstStyle/>
          <a:p>
            <a:pPr algn="just">
              <a:lnSpc>
                <a:spcPct val="150000"/>
              </a:lnSpc>
              <a:spcAft>
                <a:spcPts val="0"/>
              </a:spcAft>
            </a:pPr>
            <a:r>
              <a:rPr lang="en-US" dirty="0">
                <a:solidFill>
                  <a:srgbClr val="000000"/>
                </a:solidFill>
                <a:ea typeface="Times New Roman" panose="02020603050405020304" pitchFamily="18" charset="0"/>
              </a:rPr>
              <a:t>The PAC reviewed </a:t>
            </a:r>
            <a:r>
              <a:rPr lang="en-US" b="1" dirty="0" smtClean="0">
                <a:solidFill>
                  <a:srgbClr val="000000"/>
                </a:solidFill>
                <a:ea typeface="Times New Roman" panose="02020603050405020304" pitchFamily="18" charset="0"/>
              </a:rPr>
              <a:t>16</a:t>
            </a:r>
            <a:r>
              <a:rPr lang="en-US" dirty="0" smtClean="0">
                <a:solidFill>
                  <a:srgbClr val="000000"/>
                </a:solidFill>
                <a:ea typeface="Times New Roman" panose="02020603050405020304" pitchFamily="18" charset="0"/>
              </a:rPr>
              <a:t> </a:t>
            </a:r>
            <a:r>
              <a:rPr lang="en-US" dirty="0">
                <a:solidFill>
                  <a:srgbClr val="000000"/>
                </a:solidFill>
                <a:ea typeface="Times New Roman" panose="02020603050405020304" pitchFamily="18" charset="0"/>
              </a:rPr>
              <a:t>poster presentations by young scientists in fields of condensed matter </a:t>
            </a:r>
            <a:r>
              <a:rPr lang="en-US" dirty="0" smtClean="0">
                <a:solidFill>
                  <a:srgbClr val="000000"/>
                </a:solidFill>
                <a:ea typeface="Times New Roman" panose="02020603050405020304" pitchFamily="18" charset="0"/>
              </a:rPr>
              <a:t>physics.</a:t>
            </a:r>
          </a:p>
          <a:p>
            <a:pPr algn="just">
              <a:lnSpc>
                <a:spcPct val="150000"/>
              </a:lnSpc>
              <a:spcAft>
                <a:spcPts val="0"/>
              </a:spcAft>
            </a:pPr>
            <a:endParaRPr lang="en-US" sz="1000"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poster </a:t>
            </a:r>
            <a:r>
              <a:rPr lang="en-US" b="1" dirty="0">
                <a:solidFill>
                  <a:srgbClr val="C00000"/>
                </a:solidFill>
                <a:ea typeface="Times New Roman" panose="02020603050405020304" pitchFamily="18" charset="0"/>
              </a:rPr>
              <a:t>“</a:t>
            </a:r>
            <a:r>
              <a:rPr lang="en-US" b="1" dirty="0" err="1">
                <a:solidFill>
                  <a:srgbClr val="C00000"/>
                </a:solidFill>
                <a:ea typeface="Times New Roman" panose="02020603050405020304" pitchFamily="18" charset="0"/>
              </a:rPr>
              <a:t>Сlusterization</a:t>
            </a:r>
            <a:r>
              <a:rPr lang="en-US" b="1" dirty="0">
                <a:solidFill>
                  <a:srgbClr val="C00000"/>
                </a:solidFill>
                <a:ea typeface="Times New Roman" panose="02020603050405020304" pitchFamily="18" charset="0"/>
              </a:rPr>
              <a:t> aspects of fullerene C</a:t>
            </a:r>
            <a:r>
              <a:rPr lang="en-US" b="1" baseline="-25000" dirty="0">
                <a:solidFill>
                  <a:srgbClr val="C00000"/>
                </a:solidFill>
                <a:ea typeface="Times New Roman" panose="02020603050405020304" pitchFamily="18" charset="0"/>
              </a:rPr>
              <a:t>70</a:t>
            </a:r>
            <a:r>
              <a:rPr lang="en-US" b="1" dirty="0">
                <a:solidFill>
                  <a:srgbClr val="C00000"/>
                </a:solidFill>
                <a:ea typeface="Times New Roman" panose="02020603050405020304" pitchFamily="18" charset="0"/>
              </a:rPr>
              <a:t> in toluene/N-methyl-2-pyrrolidone mixture according to SANS, SAXS and DLS data” </a:t>
            </a:r>
            <a:r>
              <a:rPr lang="en-US" dirty="0">
                <a:solidFill>
                  <a:srgbClr val="000000"/>
                </a:solidFill>
                <a:ea typeface="Times New Roman" panose="02020603050405020304" pitchFamily="18" charset="0"/>
              </a:rPr>
              <a:t>by </a:t>
            </a:r>
            <a:r>
              <a:rPr lang="en-US" b="1" dirty="0">
                <a:solidFill>
                  <a:srgbClr val="C00000"/>
                </a:solidFill>
                <a:ea typeface="Times New Roman" panose="02020603050405020304" pitchFamily="18" charset="0"/>
              </a:rPr>
              <a:t>T. </a:t>
            </a:r>
            <a:r>
              <a:rPr lang="en-US" b="1" dirty="0" err="1" smtClean="0">
                <a:solidFill>
                  <a:srgbClr val="C00000"/>
                </a:solidFill>
                <a:ea typeface="Times New Roman" panose="02020603050405020304" pitchFamily="18" charset="0"/>
              </a:rPr>
              <a:t>Nagorna</a:t>
            </a:r>
            <a:r>
              <a:rPr lang="en-US" b="1" dirty="0" smtClean="0">
                <a:solidFill>
                  <a:srgbClr val="C00000"/>
                </a:solidFill>
                <a:ea typeface="Times New Roman" panose="02020603050405020304" pitchFamily="18" charset="0"/>
              </a:rPr>
              <a:t> </a:t>
            </a:r>
            <a:r>
              <a:rPr lang="en-US" dirty="0" smtClean="0">
                <a:solidFill>
                  <a:srgbClr val="000000"/>
                </a:solidFill>
                <a:ea typeface="Times New Roman" panose="02020603050405020304" pitchFamily="18" charset="0"/>
              </a:rPr>
              <a:t>was </a:t>
            </a:r>
            <a:r>
              <a:rPr lang="en-US" dirty="0">
                <a:solidFill>
                  <a:srgbClr val="000000"/>
                </a:solidFill>
                <a:ea typeface="Times New Roman" panose="02020603050405020304" pitchFamily="18" charset="0"/>
              </a:rPr>
              <a:t>selected as the best poster at the </a:t>
            </a:r>
            <a:r>
              <a:rPr lang="en-US" dirty="0" smtClean="0">
                <a:solidFill>
                  <a:srgbClr val="000000"/>
                </a:solidFill>
                <a:ea typeface="Times New Roman" panose="02020603050405020304" pitchFamily="18" charset="0"/>
              </a:rPr>
              <a:t>session.</a:t>
            </a:r>
          </a:p>
          <a:p>
            <a:pPr algn="just">
              <a:lnSpc>
                <a:spcPct val="150000"/>
              </a:lnSpc>
              <a:spcAft>
                <a:spcPts val="0"/>
              </a:spcAft>
            </a:pPr>
            <a:endParaRPr lang="en-US" sz="1000"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PAC also noted two other high-quality posters</a:t>
            </a:r>
            <a:r>
              <a:rPr lang="en-US" dirty="0" smtClean="0">
                <a:solidFill>
                  <a:srgbClr val="0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dirty="0">
                <a:solidFill>
                  <a:srgbClr val="000000"/>
                </a:solidFill>
                <a:ea typeface="Times New Roman" panose="02020603050405020304" pitchFamily="18" charset="0"/>
              </a:rPr>
              <a:t>“Investigation of crystal and magnetic structure of nanostructured complex oxides of transition metals in wide temperature range” </a:t>
            </a:r>
            <a:r>
              <a:rPr lang="en-US" dirty="0">
                <a:solidFill>
                  <a:srgbClr val="C00000"/>
                </a:solidFill>
                <a:ea typeface="Times New Roman" panose="02020603050405020304" pitchFamily="18" charset="0"/>
              </a:rPr>
              <a:t>(N. </a:t>
            </a:r>
            <a:r>
              <a:rPr lang="en-US" dirty="0" err="1">
                <a:solidFill>
                  <a:srgbClr val="C00000"/>
                </a:solidFill>
                <a:ea typeface="Times New Roman" panose="02020603050405020304" pitchFamily="18" charset="0"/>
              </a:rPr>
              <a:t>Belozerova</a:t>
            </a:r>
            <a:r>
              <a:rPr lang="en-US" dirty="0">
                <a:solidFill>
                  <a:srgbClr val="C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dirty="0">
                <a:solidFill>
                  <a:srgbClr val="000000"/>
                </a:solidFill>
                <a:ea typeface="Times New Roman" panose="02020603050405020304" pitchFamily="18" charset="0"/>
              </a:rPr>
              <a:t>“Isotope-identifying neutron </a:t>
            </a:r>
            <a:r>
              <a:rPr lang="en-US" dirty="0" err="1">
                <a:solidFill>
                  <a:srgbClr val="000000"/>
                </a:solidFill>
                <a:ea typeface="Times New Roman" panose="02020603050405020304" pitchFamily="18" charset="0"/>
              </a:rPr>
              <a:t>reflectometry</a:t>
            </a:r>
            <a:r>
              <a:rPr lang="en-US" dirty="0">
                <a:solidFill>
                  <a:srgbClr val="000000"/>
                </a:solidFill>
                <a:ea typeface="Times New Roman" panose="02020603050405020304" pitchFamily="18" charset="0"/>
              </a:rPr>
              <a:t> at the pulsed neutron reactor IBR-2” </a:t>
            </a:r>
            <a:r>
              <a:rPr lang="en-US" dirty="0">
                <a:solidFill>
                  <a:srgbClr val="C00000"/>
                </a:solidFill>
                <a:ea typeface="Times New Roman" panose="02020603050405020304" pitchFamily="18" charset="0"/>
              </a:rPr>
              <a:t>(V. </a:t>
            </a:r>
            <a:r>
              <a:rPr lang="en-US" dirty="0" err="1">
                <a:solidFill>
                  <a:srgbClr val="C00000"/>
                </a:solidFill>
                <a:ea typeface="Times New Roman" panose="02020603050405020304" pitchFamily="18" charset="0"/>
              </a:rPr>
              <a:t>Zhaketov</a:t>
            </a:r>
            <a:r>
              <a:rPr lang="en-US" dirty="0" smtClean="0">
                <a:solidFill>
                  <a:srgbClr val="C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endParaRPr lang="en-US" dirty="0" smtClean="0">
              <a:solidFill>
                <a:srgbClr val="C00000"/>
              </a:solidFill>
              <a:ea typeface="Times New Roman" panose="02020603050405020304" pitchFamily="18" charset="0"/>
            </a:endParaRPr>
          </a:p>
          <a:p>
            <a:pPr algn="just">
              <a:lnSpc>
                <a:spcPct val="150000"/>
              </a:lnSpc>
              <a:spcAft>
                <a:spcPts val="0"/>
              </a:spcAft>
            </a:pPr>
            <a:r>
              <a:rPr lang="en-GB" u="sng" dirty="0">
                <a:solidFill>
                  <a:srgbClr val="0000FF"/>
                </a:solidFill>
              </a:rPr>
              <a:t>Recommendation.</a:t>
            </a:r>
            <a:r>
              <a:rPr lang="en-GB" dirty="0">
                <a:solidFill>
                  <a:srgbClr val="0000FF"/>
                </a:solidFill>
              </a:rPr>
              <a:t> The PAC recommends the poster “</a:t>
            </a:r>
            <a:r>
              <a:rPr lang="en-GB" dirty="0" err="1">
                <a:solidFill>
                  <a:srgbClr val="0000FF"/>
                </a:solidFill>
              </a:rPr>
              <a:t>Сlusterization</a:t>
            </a:r>
            <a:r>
              <a:rPr lang="en-GB" dirty="0">
                <a:solidFill>
                  <a:srgbClr val="0000FF"/>
                </a:solidFill>
              </a:rPr>
              <a:t> aspects of fullerene C</a:t>
            </a:r>
            <a:r>
              <a:rPr lang="en-GB" baseline="-25000" dirty="0">
                <a:solidFill>
                  <a:srgbClr val="0000FF"/>
                </a:solidFill>
              </a:rPr>
              <a:t>70</a:t>
            </a:r>
            <a:r>
              <a:rPr lang="en-GB" dirty="0">
                <a:solidFill>
                  <a:srgbClr val="0000FF"/>
                </a:solidFill>
              </a:rPr>
              <a:t> in toluene/N-methyl-2-pyrrolidone mixture according to SANS, SAXS and DLS data” to be reported at the session of the Scientific Council in February 2019.</a:t>
            </a:r>
            <a:endParaRPr lang="ru-RU" dirty="0">
              <a:solidFill>
                <a:srgbClr val="0000FF"/>
              </a:solidFill>
            </a:endParaRPr>
          </a:p>
          <a:p>
            <a:pPr algn="just">
              <a:lnSpc>
                <a:spcPct val="150000"/>
              </a:lnSpc>
              <a:spcAft>
                <a:spcPts val="0"/>
              </a:spcAft>
            </a:pPr>
            <a:endParaRPr lang="en-US"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26793803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315" y="1100409"/>
            <a:ext cx="6096000" cy="1477328"/>
          </a:xfrm>
          <a:prstGeom prst="rect">
            <a:avLst/>
          </a:prstGeom>
        </p:spPr>
        <p:txBody>
          <a:bodyPr>
            <a:spAutoFit/>
          </a:bodyPr>
          <a:lstStyle/>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thanks the Directorates of JINR and </a:t>
            </a:r>
            <a:r>
              <a:rPr lang="en-GB" sz="2000" dirty="0" err="1">
                <a:solidFill>
                  <a:srgbClr val="003399"/>
                </a:solidFill>
                <a:ea typeface="Times New Roman" panose="02020603050405020304" pitchFamily="18" charset="0"/>
              </a:rPr>
              <a:t>Flerov</a:t>
            </a:r>
            <a:r>
              <a:rPr lang="en-GB" sz="2000" dirty="0">
                <a:solidFill>
                  <a:srgbClr val="003399"/>
                </a:solidFill>
                <a:ea typeface="Times New Roman" panose="02020603050405020304" pitchFamily="18" charset="0"/>
              </a:rPr>
              <a:t> Laboratory of Nuclear Reactions for the organization of the visit to this Laboratory.</a:t>
            </a:r>
            <a:endParaRPr lang="ru-RU" sz="2000" dirty="0">
              <a:solidFill>
                <a:srgbClr val="003399"/>
              </a:solidFill>
              <a:ea typeface="Times New Roman" panose="02020603050405020304" pitchFamily="18" charset="0"/>
            </a:endParaRPr>
          </a:p>
        </p:txBody>
      </p:sp>
      <p:sp>
        <p:nvSpPr>
          <p:cNvPr id="4" name="Прямоугольник 3"/>
          <p:cNvSpPr/>
          <p:nvPr/>
        </p:nvSpPr>
        <p:spPr>
          <a:xfrm>
            <a:off x="2049443" y="1"/>
            <a:ext cx="8209235" cy="738664"/>
          </a:xfrm>
          <a:prstGeom prst="rect">
            <a:avLst/>
          </a:prstGeom>
        </p:spPr>
        <p:txBody>
          <a:bodyPr wrap="none">
            <a:spAutoFit/>
          </a:bodyPr>
          <a:lstStyle/>
          <a:p>
            <a:pPr algn="just">
              <a:lnSpc>
                <a:spcPct val="150000"/>
              </a:lnSpc>
              <a:spcAft>
                <a:spcPts val="0"/>
              </a:spcAft>
            </a:pPr>
            <a:r>
              <a:rPr lang="en-GB" sz="2800" b="1" dirty="0">
                <a:solidFill>
                  <a:schemeClr val="bg1"/>
                </a:solidFill>
                <a:ea typeface="Times New Roman" panose="02020603050405020304" pitchFamily="18" charset="0"/>
              </a:rPr>
              <a:t>Visit to </a:t>
            </a:r>
            <a:r>
              <a:rPr lang="en-US" sz="2800" b="1" dirty="0" err="1">
                <a:solidFill>
                  <a:schemeClr val="bg1"/>
                </a:solidFill>
                <a:ea typeface="Times New Roman" panose="02020603050405020304" pitchFamily="18" charset="0"/>
              </a:rPr>
              <a:t>Flerov</a:t>
            </a:r>
            <a:r>
              <a:rPr lang="en-US" sz="2800" b="1" dirty="0">
                <a:solidFill>
                  <a:schemeClr val="bg1"/>
                </a:solidFill>
                <a:ea typeface="Times New Roman" panose="02020603050405020304" pitchFamily="18" charset="0"/>
              </a:rPr>
              <a:t> Laboratory of Nuclear Reactions</a:t>
            </a:r>
            <a:endParaRPr lang="ru-RU" sz="2800" dirty="0">
              <a:solidFill>
                <a:schemeClr val="bg1"/>
              </a:solidFill>
              <a:ea typeface="Times New Roman" panose="02020603050405020304" pitchFamily="18" charset="0"/>
            </a:endParaRPr>
          </a:p>
        </p:txBody>
      </p:sp>
      <p:pic>
        <p:nvPicPr>
          <p:cNvPr id="5" name="Рисунок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7283" y="4426857"/>
            <a:ext cx="3993252" cy="2067632"/>
          </a:xfrm>
          <a:prstGeom prst="rect">
            <a:avLst/>
          </a:prstGeom>
        </p:spPr>
      </p:pic>
      <p:pic>
        <p:nvPicPr>
          <p:cNvPr id="7" name="Рисунок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513" y="3351089"/>
            <a:ext cx="4702775" cy="3135846"/>
          </a:xfrm>
          <a:prstGeom prst="rect">
            <a:avLst/>
          </a:prstGeom>
        </p:spPr>
      </p:pic>
      <p:pic>
        <p:nvPicPr>
          <p:cNvPr id="8" name="Рисунок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6515" y="1006131"/>
            <a:ext cx="4920487" cy="3053952"/>
          </a:xfrm>
          <a:prstGeom prst="rect">
            <a:avLst/>
          </a:prstGeom>
        </p:spPr>
      </p:pic>
      <p:pic>
        <p:nvPicPr>
          <p:cNvPr id="10" name="Рисунок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448" y="4446679"/>
            <a:ext cx="2858867" cy="2028560"/>
          </a:xfrm>
          <a:prstGeom prst="rect">
            <a:avLst/>
          </a:prstGeom>
        </p:spPr>
      </p:pic>
      <p:sp>
        <p:nvSpPr>
          <p:cNvPr id="13" name="Прямоугольник 12"/>
          <p:cNvSpPr/>
          <p:nvPr/>
        </p:nvSpPr>
        <p:spPr>
          <a:xfrm>
            <a:off x="630200" y="2939535"/>
            <a:ext cx="3775264" cy="338554"/>
          </a:xfrm>
          <a:prstGeom prst="rect">
            <a:avLst/>
          </a:prstGeom>
        </p:spPr>
        <p:txBody>
          <a:bodyPr wrap="none">
            <a:spAutoFit/>
          </a:bodyPr>
          <a:lstStyle/>
          <a:p>
            <a:r>
              <a:rPr lang="en-GB" sz="1600" dirty="0" err="1"/>
              <a:t>Center</a:t>
            </a:r>
            <a:r>
              <a:rPr lang="en-GB" sz="1600" dirty="0"/>
              <a:t> of Applied </a:t>
            </a:r>
            <a:r>
              <a:rPr lang="en-GB" sz="1600" dirty="0" smtClean="0"/>
              <a:t>Physics (</a:t>
            </a:r>
            <a:r>
              <a:rPr lang="en-GB" sz="1600" dirty="0" err="1" smtClean="0"/>
              <a:t>Nanocenter</a:t>
            </a:r>
            <a:r>
              <a:rPr lang="en-GB" sz="1600" dirty="0" smtClean="0"/>
              <a:t>)</a:t>
            </a:r>
            <a:endParaRPr lang="ru-RU" sz="1600" dirty="0"/>
          </a:p>
        </p:txBody>
      </p:sp>
      <p:sp>
        <p:nvSpPr>
          <p:cNvPr id="14" name="Прямоугольник 13"/>
          <p:cNvSpPr/>
          <p:nvPr/>
        </p:nvSpPr>
        <p:spPr>
          <a:xfrm>
            <a:off x="5223972" y="3193536"/>
            <a:ext cx="1888029" cy="830997"/>
          </a:xfrm>
          <a:prstGeom prst="rect">
            <a:avLst/>
          </a:prstGeom>
        </p:spPr>
        <p:txBody>
          <a:bodyPr wrap="square">
            <a:spAutoFit/>
          </a:bodyPr>
          <a:lstStyle/>
          <a:p>
            <a:pPr algn="r"/>
            <a:r>
              <a:rPr lang="en-GB" sz="1600" dirty="0" smtClean="0"/>
              <a:t>Factory of </a:t>
            </a:r>
            <a:r>
              <a:rPr lang="en-GB" sz="1600" dirty="0" err="1" smtClean="0"/>
              <a:t>SuperHeavy</a:t>
            </a:r>
            <a:r>
              <a:rPr lang="en-GB" sz="1600" dirty="0" smtClean="0"/>
              <a:t> Elements (SHE)</a:t>
            </a:r>
            <a:endParaRPr lang="ru-RU" sz="1600" dirty="0"/>
          </a:p>
        </p:txBody>
      </p:sp>
    </p:spTree>
    <p:extLst>
      <p:ext uri="{BB962C8B-B14F-4D97-AF65-F5344CB8AC3E}">
        <p14:creationId xmlns:p14="http://schemas.microsoft.com/office/powerpoint/2010/main" val="21890322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5144" y="966095"/>
            <a:ext cx="6052459" cy="1384995"/>
          </a:xfrm>
          <a:prstGeom prst="rect">
            <a:avLst/>
          </a:prstGeom>
        </p:spPr>
        <p:txBody>
          <a:bodyPr wrap="square">
            <a:spAutoFit/>
          </a:bodyPr>
          <a:lstStyle/>
          <a:p>
            <a:r>
              <a:rPr lang="en-US" b="1" u="sng" dirty="0">
                <a:solidFill>
                  <a:srgbClr val="003399"/>
                </a:solidFill>
              </a:rPr>
              <a:t>Condensed matter physics </a:t>
            </a:r>
            <a:endParaRPr lang="en-US" b="1" u="sng" dirty="0" smtClean="0">
              <a:solidFill>
                <a:srgbClr val="003399"/>
              </a:solidFill>
            </a:endParaRPr>
          </a:p>
          <a:p>
            <a:endParaRPr lang="en-US" sz="1200" dirty="0">
              <a:solidFill>
                <a:srgbClr val="003399"/>
              </a:solidFill>
            </a:endParaRPr>
          </a:p>
          <a:p>
            <a:r>
              <a:rPr lang="en-US" dirty="0" smtClean="0">
                <a:solidFill>
                  <a:srgbClr val="003399"/>
                </a:solidFill>
              </a:rPr>
              <a:t>The SC </a:t>
            </a:r>
            <a:r>
              <a:rPr lang="en-US" dirty="0">
                <a:solidFill>
                  <a:srgbClr val="003399"/>
                </a:solidFill>
              </a:rPr>
              <a:t>supports the efforts of the FLNP Directorate to secure the operational </a:t>
            </a:r>
            <a:r>
              <a:rPr lang="en-US" dirty="0" smtClean="0">
                <a:solidFill>
                  <a:srgbClr val="003399"/>
                </a:solidFill>
              </a:rPr>
              <a:t>conditions </a:t>
            </a:r>
            <a:r>
              <a:rPr lang="en-US" dirty="0">
                <a:solidFill>
                  <a:srgbClr val="003399"/>
                </a:solidFill>
              </a:rPr>
              <a:t>of  the  </a:t>
            </a:r>
            <a:r>
              <a:rPr lang="en-US" dirty="0">
                <a:solidFill>
                  <a:srgbClr val="C00000"/>
                </a:solidFill>
              </a:rPr>
              <a:t>IBR-2 facility </a:t>
            </a:r>
            <a:r>
              <a:rPr lang="en-US" dirty="0">
                <a:solidFill>
                  <a:srgbClr val="003399"/>
                </a:solidFill>
              </a:rPr>
              <a:t>and welcomes the plans for its maintenance and </a:t>
            </a:r>
            <a:r>
              <a:rPr lang="en-US" dirty="0" smtClean="0">
                <a:solidFill>
                  <a:srgbClr val="003399"/>
                </a:solidFill>
              </a:rPr>
              <a:t>upgrade</a:t>
            </a:r>
            <a:r>
              <a:rPr lang="en-US" dirty="0">
                <a:solidFill>
                  <a:srgbClr val="003399"/>
                </a:solidFill>
              </a:rPr>
              <a:t>. </a:t>
            </a:r>
            <a:endParaRPr lang="ru-RU" dirty="0">
              <a:solidFill>
                <a:srgbClr val="003399"/>
              </a:solidFill>
            </a:endParaRPr>
          </a:p>
        </p:txBody>
      </p:sp>
      <p:sp>
        <p:nvSpPr>
          <p:cNvPr id="4" name="Прямоугольник 3"/>
          <p:cNvSpPr/>
          <p:nvPr/>
        </p:nvSpPr>
        <p:spPr>
          <a:xfrm>
            <a:off x="174172" y="2582053"/>
            <a:ext cx="6154058" cy="2031325"/>
          </a:xfrm>
          <a:prstGeom prst="rect">
            <a:avLst/>
          </a:prstGeom>
        </p:spPr>
        <p:txBody>
          <a:bodyPr wrap="square">
            <a:spAutoFit/>
          </a:bodyPr>
          <a:lstStyle/>
          <a:p>
            <a:r>
              <a:rPr lang="en-US" dirty="0">
                <a:solidFill>
                  <a:srgbClr val="003399"/>
                </a:solidFill>
              </a:rPr>
              <a:t>The </a:t>
            </a:r>
            <a:r>
              <a:rPr lang="en-US" dirty="0" smtClean="0">
                <a:solidFill>
                  <a:srgbClr val="003399"/>
                </a:solidFill>
              </a:rPr>
              <a:t>SC appreciates </a:t>
            </a:r>
            <a:r>
              <a:rPr lang="en-US" dirty="0">
                <a:solidFill>
                  <a:srgbClr val="003399"/>
                </a:solidFill>
              </a:rPr>
              <a:t>the quality and </a:t>
            </a:r>
            <a:r>
              <a:rPr lang="en-US" dirty="0" smtClean="0">
                <a:solidFill>
                  <a:srgbClr val="003399"/>
                </a:solidFill>
              </a:rPr>
              <a:t>the interdisciplinary </a:t>
            </a:r>
            <a:r>
              <a:rPr lang="en-US" dirty="0">
                <a:solidFill>
                  <a:srgbClr val="003399"/>
                </a:solidFill>
              </a:rPr>
              <a:t>character of </a:t>
            </a:r>
            <a:r>
              <a:rPr lang="en-US" dirty="0" smtClean="0">
                <a:solidFill>
                  <a:srgbClr val="003399"/>
                </a:solidFill>
              </a:rPr>
              <a:t>the </a:t>
            </a:r>
            <a:r>
              <a:rPr lang="en-US" dirty="0">
                <a:solidFill>
                  <a:srgbClr val="003399"/>
                </a:solidFill>
              </a:rPr>
              <a:t>scientific results produced at IBR-2 instruments and the </a:t>
            </a:r>
            <a:r>
              <a:rPr lang="en-US" dirty="0" smtClean="0">
                <a:solidFill>
                  <a:srgbClr val="C00000"/>
                </a:solidFill>
              </a:rPr>
              <a:t>instrumentation developments </a:t>
            </a:r>
            <a:r>
              <a:rPr lang="en-US" dirty="0">
                <a:solidFill>
                  <a:srgbClr val="003399"/>
                </a:solidFill>
              </a:rPr>
              <a:t>in 2018. The </a:t>
            </a:r>
            <a:r>
              <a:rPr lang="en-US" dirty="0" smtClean="0">
                <a:solidFill>
                  <a:srgbClr val="003399"/>
                </a:solidFill>
              </a:rPr>
              <a:t>SC </a:t>
            </a:r>
            <a:r>
              <a:rPr lang="en-US" dirty="0">
                <a:solidFill>
                  <a:srgbClr val="003399"/>
                </a:solidFill>
              </a:rPr>
              <a:t>agrees with the PAC that continuous </a:t>
            </a:r>
            <a:r>
              <a:rPr lang="en-US" dirty="0" smtClean="0">
                <a:solidFill>
                  <a:srgbClr val="003399"/>
                </a:solidFill>
              </a:rPr>
              <a:t>upgrade </a:t>
            </a:r>
            <a:r>
              <a:rPr lang="en-US" dirty="0">
                <a:solidFill>
                  <a:srgbClr val="003399"/>
                </a:solidFill>
              </a:rPr>
              <a:t>of the IBR-2 instruments should be provided together with a more detailed </a:t>
            </a:r>
            <a:r>
              <a:rPr lang="en-US" dirty="0" smtClean="0">
                <a:solidFill>
                  <a:srgbClr val="003399"/>
                </a:solidFill>
              </a:rPr>
              <a:t>analysis </a:t>
            </a:r>
            <a:r>
              <a:rPr lang="en-US" dirty="0">
                <a:solidFill>
                  <a:srgbClr val="003399"/>
                </a:solidFill>
              </a:rPr>
              <a:t>of the </a:t>
            </a:r>
            <a:r>
              <a:rPr lang="en-US" dirty="0" smtClean="0">
                <a:solidFill>
                  <a:srgbClr val="003399"/>
                </a:solidFill>
              </a:rPr>
              <a:t>corresponding research outcome. </a:t>
            </a:r>
            <a:endParaRPr lang="ru-RU" dirty="0">
              <a:solidFill>
                <a:srgbClr val="003399"/>
              </a:solidFill>
            </a:endParaRPr>
          </a:p>
        </p:txBody>
      </p:sp>
      <p:sp>
        <p:nvSpPr>
          <p:cNvPr id="5" name="Прямоугольник 4"/>
          <p:cNvSpPr/>
          <p:nvPr/>
        </p:nvSpPr>
        <p:spPr>
          <a:xfrm>
            <a:off x="174172" y="4758518"/>
            <a:ext cx="5950857" cy="1754326"/>
          </a:xfrm>
          <a:prstGeom prst="rect">
            <a:avLst/>
          </a:prstGeom>
        </p:spPr>
        <p:txBody>
          <a:bodyPr wrap="square">
            <a:spAutoFit/>
          </a:bodyPr>
          <a:lstStyle/>
          <a:p>
            <a:r>
              <a:rPr lang="en-US" dirty="0">
                <a:solidFill>
                  <a:srgbClr val="003399"/>
                </a:solidFill>
              </a:rPr>
              <a:t>The </a:t>
            </a:r>
            <a:r>
              <a:rPr lang="en-US" dirty="0" smtClean="0">
                <a:solidFill>
                  <a:srgbClr val="003399"/>
                </a:solidFill>
              </a:rPr>
              <a:t>SC </a:t>
            </a:r>
            <a:r>
              <a:rPr lang="en-US" dirty="0">
                <a:solidFill>
                  <a:srgbClr val="003399"/>
                </a:solidFill>
              </a:rPr>
              <a:t>takes note of the results of implementing the </a:t>
            </a:r>
            <a:r>
              <a:rPr lang="en-US" dirty="0">
                <a:solidFill>
                  <a:srgbClr val="C00000"/>
                </a:solidFill>
              </a:rPr>
              <a:t>FLNP </a:t>
            </a:r>
            <a:r>
              <a:rPr lang="en-US" dirty="0" smtClean="0">
                <a:solidFill>
                  <a:srgbClr val="C00000"/>
                </a:solidFill>
              </a:rPr>
              <a:t>User </a:t>
            </a:r>
            <a:r>
              <a:rPr lang="en-US" dirty="0" err="1" smtClean="0">
                <a:solidFill>
                  <a:srgbClr val="C00000"/>
                </a:solidFill>
              </a:rPr>
              <a:t>Programme</a:t>
            </a:r>
            <a:r>
              <a:rPr lang="en-US" dirty="0" smtClean="0">
                <a:solidFill>
                  <a:srgbClr val="C00000"/>
                </a:solidFill>
              </a:rPr>
              <a:t> </a:t>
            </a:r>
            <a:r>
              <a:rPr lang="en-US" dirty="0">
                <a:solidFill>
                  <a:srgbClr val="003399"/>
                </a:solidFill>
              </a:rPr>
              <a:t>in 2018 and of the recent efforts to improve the process of collection </a:t>
            </a:r>
            <a:r>
              <a:rPr lang="en-US" dirty="0" smtClean="0">
                <a:solidFill>
                  <a:srgbClr val="003399"/>
                </a:solidFill>
              </a:rPr>
              <a:t>and evaluation </a:t>
            </a:r>
            <a:r>
              <a:rPr lang="en-US" dirty="0">
                <a:solidFill>
                  <a:srgbClr val="003399"/>
                </a:solidFill>
              </a:rPr>
              <a:t>of research proposals. </a:t>
            </a:r>
            <a:r>
              <a:rPr lang="en-US" dirty="0" smtClean="0">
                <a:solidFill>
                  <a:srgbClr val="003399"/>
                </a:solidFill>
              </a:rPr>
              <a:t>The SC welcomes </a:t>
            </a:r>
            <a:r>
              <a:rPr lang="en-US" dirty="0">
                <a:solidFill>
                  <a:srgbClr val="003399"/>
                </a:solidFill>
              </a:rPr>
              <a:t>the PAC’s request to provide detailed statistics for each particular instrument </a:t>
            </a:r>
            <a:r>
              <a:rPr lang="en-US" dirty="0" smtClean="0">
                <a:solidFill>
                  <a:srgbClr val="003399"/>
                </a:solidFill>
              </a:rPr>
              <a:t>with </a:t>
            </a:r>
            <a:r>
              <a:rPr lang="en-US" dirty="0">
                <a:solidFill>
                  <a:srgbClr val="003399"/>
                </a:solidFill>
              </a:rPr>
              <a:t>relation to this </a:t>
            </a:r>
            <a:r>
              <a:rPr lang="en-US" dirty="0" err="1">
                <a:solidFill>
                  <a:srgbClr val="003399"/>
                </a:solidFill>
              </a:rPr>
              <a:t>Programme</a:t>
            </a:r>
            <a:r>
              <a:rPr lang="en-US" dirty="0">
                <a:solidFill>
                  <a:srgbClr val="003399"/>
                </a:solidFill>
              </a:rPr>
              <a:t>.</a:t>
            </a:r>
            <a:endParaRPr lang="ru-RU" dirty="0">
              <a:solidFill>
                <a:srgbClr val="003399"/>
              </a:solidFill>
            </a:endParaRPr>
          </a:p>
        </p:txBody>
      </p:sp>
      <p:sp>
        <p:nvSpPr>
          <p:cNvPr id="6" name="Прямоугольник 5"/>
          <p:cNvSpPr/>
          <p:nvPr/>
        </p:nvSpPr>
        <p:spPr>
          <a:xfrm>
            <a:off x="6371772" y="1410357"/>
            <a:ext cx="5602515" cy="923330"/>
          </a:xfrm>
          <a:prstGeom prst="rect">
            <a:avLst/>
          </a:prstGeom>
        </p:spPr>
        <p:txBody>
          <a:bodyPr wrap="square">
            <a:spAutoFit/>
          </a:bodyPr>
          <a:lstStyle/>
          <a:p>
            <a:r>
              <a:rPr lang="en-US" dirty="0">
                <a:solidFill>
                  <a:srgbClr val="003399"/>
                </a:solidFill>
              </a:rPr>
              <a:t>The </a:t>
            </a:r>
            <a:r>
              <a:rPr lang="en-US" dirty="0" smtClean="0">
                <a:solidFill>
                  <a:srgbClr val="003399"/>
                </a:solidFill>
              </a:rPr>
              <a:t>SC is </a:t>
            </a:r>
            <a:r>
              <a:rPr lang="en-US" dirty="0">
                <a:solidFill>
                  <a:srgbClr val="003399"/>
                </a:solidFill>
              </a:rPr>
              <a:t>pleased with the assessed current state of the FSD </a:t>
            </a:r>
            <a:r>
              <a:rPr lang="en-US" dirty="0" smtClean="0">
                <a:solidFill>
                  <a:srgbClr val="003399"/>
                </a:solidFill>
              </a:rPr>
              <a:t>Fourier </a:t>
            </a:r>
            <a:r>
              <a:rPr lang="en-US" dirty="0">
                <a:solidFill>
                  <a:srgbClr val="003399"/>
                </a:solidFill>
              </a:rPr>
              <a:t>stress </a:t>
            </a:r>
            <a:r>
              <a:rPr lang="en-US" dirty="0" err="1">
                <a:solidFill>
                  <a:srgbClr val="003399"/>
                </a:solidFill>
              </a:rPr>
              <a:t>diffractometer</a:t>
            </a:r>
            <a:r>
              <a:rPr lang="en-US" dirty="0">
                <a:solidFill>
                  <a:srgbClr val="003399"/>
                </a:solidFill>
              </a:rPr>
              <a:t> at the IBR-2 </a:t>
            </a:r>
            <a:r>
              <a:rPr lang="en-US" dirty="0" smtClean="0">
                <a:solidFill>
                  <a:srgbClr val="003399"/>
                </a:solidFill>
              </a:rPr>
              <a:t>facility. </a:t>
            </a:r>
            <a:endParaRPr lang="ru-RU" dirty="0">
              <a:solidFill>
                <a:srgbClr val="003399"/>
              </a:solidFill>
            </a:endParaRPr>
          </a:p>
        </p:txBody>
      </p:sp>
      <p:sp>
        <p:nvSpPr>
          <p:cNvPr id="7" name="Прямоугольник 6"/>
          <p:cNvSpPr/>
          <p:nvPr/>
        </p:nvSpPr>
        <p:spPr>
          <a:xfrm>
            <a:off x="6371775" y="2557648"/>
            <a:ext cx="5762171" cy="1754326"/>
          </a:xfrm>
          <a:prstGeom prst="rect">
            <a:avLst/>
          </a:prstGeom>
        </p:spPr>
        <p:txBody>
          <a:bodyPr wrap="square">
            <a:spAutoFit/>
          </a:bodyPr>
          <a:lstStyle/>
          <a:p>
            <a:r>
              <a:rPr lang="en-US" dirty="0">
                <a:solidFill>
                  <a:srgbClr val="003399"/>
                </a:solidFill>
              </a:rPr>
              <a:t>The </a:t>
            </a:r>
            <a:r>
              <a:rPr lang="en-US" dirty="0" smtClean="0">
                <a:solidFill>
                  <a:srgbClr val="003399"/>
                </a:solidFill>
              </a:rPr>
              <a:t>SC </a:t>
            </a:r>
            <a:r>
              <a:rPr lang="en-US" dirty="0">
                <a:solidFill>
                  <a:srgbClr val="003399"/>
                </a:solidFill>
              </a:rPr>
              <a:t>notes strengthening </a:t>
            </a:r>
            <a:r>
              <a:rPr lang="en-US" dirty="0">
                <a:solidFill>
                  <a:srgbClr val="C00000"/>
                </a:solidFill>
              </a:rPr>
              <a:t>collaboration between JINR and </a:t>
            </a:r>
            <a:r>
              <a:rPr lang="en-US" dirty="0" smtClean="0">
                <a:solidFill>
                  <a:srgbClr val="C00000"/>
                </a:solidFill>
              </a:rPr>
              <a:t>SOLARIS</a:t>
            </a:r>
            <a:r>
              <a:rPr lang="en-US" dirty="0" smtClean="0">
                <a:solidFill>
                  <a:srgbClr val="003399"/>
                </a:solidFill>
              </a:rPr>
              <a:t> towards </a:t>
            </a:r>
            <a:r>
              <a:rPr lang="en-US" dirty="0">
                <a:solidFill>
                  <a:srgbClr val="003399"/>
                </a:solidFill>
              </a:rPr>
              <a:t>developing a laboratory for structural research  using </a:t>
            </a:r>
            <a:r>
              <a:rPr lang="en-US" dirty="0" smtClean="0">
                <a:solidFill>
                  <a:srgbClr val="003399"/>
                </a:solidFill>
              </a:rPr>
              <a:t>synchrotron </a:t>
            </a:r>
            <a:r>
              <a:rPr lang="en-US" dirty="0">
                <a:solidFill>
                  <a:srgbClr val="003399"/>
                </a:solidFill>
              </a:rPr>
              <a:t>X-rays. </a:t>
            </a:r>
            <a:r>
              <a:rPr lang="en-US" dirty="0" smtClean="0">
                <a:solidFill>
                  <a:srgbClr val="003399"/>
                </a:solidFill>
              </a:rPr>
              <a:t>The SC </a:t>
            </a:r>
            <a:r>
              <a:rPr lang="en-US" dirty="0">
                <a:solidFill>
                  <a:srgbClr val="003399"/>
                </a:solidFill>
              </a:rPr>
              <a:t>also shares the PAC’s recommendation calling for more technical </a:t>
            </a:r>
            <a:r>
              <a:rPr lang="en-US" dirty="0" smtClean="0">
                <a:solidFill>
                  <a:srgbClr val="003399"/>
                </a:solidFill>
              </a:rPr>
              <a:t>details </a:t>
            </a:r>
            <a:r>
              <a:rPr lang="en-US" dirty="0">
                <a:solidFill>
                  <a:srgbClr val="003399"/>
                </a:solidFill>
              </a:rPr>
              <a:t>on potential scientific use of this new laboratory at the SOLARIS Centre. </a:t>
            </a:r>
            <a:endParaRPr lang="ru-RU" dirty="0">
              <a:solidFill>
                <a:srgbClr val="003399"/>
              </a:solidFill>
            </a:endParaRPr>
          </a:p>
        </p:txBody>
      </p:sp>
      <p:sp>
        <p:nvSpPr>
          <p:cNvPr id="8" name="Прямоугольник 7"/>
          <p:cNvSpPr/>
          <p:nvPr/>
        </p:nvSpPr>
        <p:spPr>
          <a:xfrm>
            <a:off x="6386289" y="4521203"/>
            <a:ext cx="5762171" cy="1200329"/>
          </a:xfrm>
          <a:prstGeom prst="rect">
            <a:avLst/>
          </a:prstGeom>
        </p:spPr>
        <p:txBody>
          <a:bodyPr wrap="square">
            <a:spAutoFit/>
          </a:bodyPr>
          <a:lstStyle/>
          <a:p>
            <a:r>
              <a:rPr lang="en-US" dirty="0" smtClean="0">
                <a:solidFill>
                  <a:srgbClr val="003399"/>
                </a:solidFill>
              </a:rPr>
              <a:t>The SC  </a:t>
            </a:r>
            <a:r>
              <a:rPr lang="en-US" dirty="0">
                <a:solidFill>
                  <a:srgbClr val="003399"/>
                </a:solidFill>
              </a:rPr>
              <a:t>takes note of the general endorsement by the PAC of </a:t>
            </a:r>
            <a:r>
              <a:rPr lang="en-US" dirty="0" smtClean="0">
                <a:solidFill>
                  <a:srgbClr val="C00000"/>
                </a:solidFill>
              </a:rPr>
              <a:t>FLNP’s </a:t>
            </a:r>
            <a:r>
              <a:rPr lang="en-US" dirty="0">
                <a:solidFill>
                  <a:srgbClr val="C00000"/>
                </a:solidFill>
              </a:rPr>
              <a:t>intents to open two new </a:t>
            </a:r>
            <a:r>
              <a:rPr lang="en-US" dirty="0" smtClean="0">
                <a:solidFill>
                  <a:srgbClr val="C00000"/>
                </a:solidFill>
              </a:rPr>
              <a:t>themes </a:t>
            </a:r>
            <a:r>
              <a:rPr lang="en-US" dirty="0" smtClean="0">
                <a:solidFill>
                  <a:srgbClr val="003399"/>
                </a:solidFill>
              </a:rPr>
              <a:t>and </a:t>
            </a:r>
            <a:r>
              <a:rPr lang="en-US" dirty="0">
                <a:solidFill>
                  <a:srgbClr val="003399"/>
                </a:solidFill>
              </a:rPr>
              <a:t>expects the </a:t>
            </a:r>
            <a:r>
              <a:rPr lang="en-US" dirty="0" smtClean="0">
                <a:solidFill>
                  <a:srgbClr val="003399"/>
                </a:solidFill>
              </a:rPr>
              <a:t>consideration </a:t>
            </a:r>
            <a:r>
              <a:rPr lang="en-US" dirty="0">
                <a:solidFill>
                  <a:srgbClr val="003399"/>
                </a:solidFill>
              </a:rPr>
              <a:t>of full proposals at the PAC’s next meeting. </a:t>
            </a:r>
            <a:endParaRPr lang="ru-RU" dirty="0">
              <a:solidFill>
                <a:srgbClr val="003399"/>
              </a:solidFill>
            </a:endParaRPr>
          </a:p>
        </p:txBody>
      </p:sp>
      <p:sp>
        <p:nvSpPr>
          <p:cNvPr id="9" name="Прямоугольник 8"/>
          <p:cNvSpPr/>
          <p:nvPr/>
        </p:nvSpPr>
        <p:spPr>
          <a:xfrm>
            <a:off x="612036" y="133868"/>
            <a:ext cx="11171135" cy="553998"/>
          </a:xfrm>
          <a:prstGeom prst="rect">
            <a:avLst/>
          </a:prstGeom>
        </p:spPr>
        <p:txBody>
          <a:bodyPr wrap="none">
            <a:spAutoFit/>
          </a:bodyPr>
          <a:lstStyle/>
          <a:p>
            <a:r>
              <a:rPr lang="en-GB" sz="3000" b="1" dirty="0" smtClean="0">
                <a:solidFill>
                  <a:schemeClr val="bg1"/>
                </a:solidFill>
                <a:cs typeface="Times New Roman" panose="02020603050405020304" pitchFamily="18" charset="0"/>
              </a:rPr>
              <a:t>Resolution of the JINR Scientific Council on the CMP issues</a:t>
            </a:r>
            <a:endParaRPr lang="ru-RU" sz="3000" dirty="0">
              <a:solidFill>
                <a:schemeClr val="bg1"/>
              </a:solidFill>
            </a:endParaRPr>
          </a:p>
        </p:txBody>
      </p:sp>
      <p:sp>
        <p:nvSpPr>
          <p:cNvPr id="12" name="Прямоугольник 11"/>
          <p:cNvSpPr/>
          <p:nvPr/>
        </p:nvSpPr>
        <p:spPr>
          <a:xfrm>
            <a:off x="9684425" y="5722765"/>
            <a:ext cx="2507575" cy="738664"/>
          </a:xfrm>
          <a:prstGeom prst="rect">
            <a:avLst/>
          </a:prstGeom>
        </p:spPr>
        <p:txBody>
          <a:bodyPr wrap="square">
            <a:spAutoFit/>
          </a:bodyPr>
          <a:lstStyle/>
          <a:p>
            <a:r>
              <a:rPr lang="en-US" sz="1400" i="1" dirty="0" smtClean="0"/>
              <a:t>(From the Resolution</a:t>
            </a:r>
            <a:r>
              <a:rPr lang="ru-RU" sz="1400" i="1" dirty="0" smtClean="0"/>
              <a:t> </a:t>
            </a:r>
            <a:r>
              <a:rPr lang="en-US" sz="1400" i="1" dirty="0" smtClean="0"/>
              <a:t>of the 125th session of the JINR Scientific Council)</a:t>
            </a:r>
            <a:endParaRPr lang="ru-RU" sz="1400" i="1" dirty="0"/>
          </a:p>
        </p:txBody>
      </p:sp>
    </p:spTree>
    <p:extLst>
      <p:ext uri="{BB962C8B-B14F-4D97-AF65-F5344CB8AC3E}">
        <p14:creationId xmlns:p14="http://schemas.microsoft.com/office/powerpoint/2010/main" val="326912648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9944" y="955577"/>
            <a:ext cx="9216569" cy="5632311"/>
          </a:xfrm>
          <a:prstGeom prst="rect">
            <a:avLst/>
          </a:prstGeom>
        </p:spPr>
        <p:txBody>
          <a:bodyPr wrap="square">
            <a:spAutoFit/>
          </a:bodyPr>
          <a:lstStyle/>
          <a:p>
            <a:r>
              <a:rPr lang="en-US" b="1" u="sng" dirty="0">
                <a:solidFill>
                  <a:srgbClr val="003399"/>
                </a:solidFill>
              </a:rPr>
              <a:t>Common issues </a:t>
            </a:r>
            <a:endParaRPr lang="en-US" b="1" u="sng" dirty="0" smtClean="0">
              <a:solidFill>
                <a:srgbClr val="003399"/>
              </a:solidFill>
            </a:endParaRPr>
          </a:p>
          <a:p>
            <a:endParaRPr lang="en-US" dirty="0">
              <a:solidFill>
                <a:srgbClr val="003399"/>
              </a:solidFill>
            </a:endParaRPr>
          </a:p>
          <a:p>
            <a:r>
              <a:rPr lang="en-US" dirty="0">
                <a:solidFill>
                  <a:srgbClr val="003399"/>
                </a:solidFill>
              </a:rPr>
              <a:t>The </a:t>
            </a:r>
            <a:r>
              <a:rPr lang="en-US" dirty="0" smtClean="0">
                <a:solidFill>
                  <a:srgbClr val="003399"/>
                </a:solidFill>
              </a:rPr>
              <a:t>SC </a:t>
            </a:r>
            <a:r>
              <a:rPr lang="en-US" dirty="0">
                <a:solidFill>
                  <a:srgbClr val="003399"/>
                </a:solidFill>
              </a:rPr>
              <a:t>is pleased with the present  state and trends in </a:t>
            </a:r>
            <a:r>
              <a:rPr lang="en-US" dirty="0" smtClean="0">
                <a:solidFill>
                  <a:srgbClr val="003399"/>
                </a:solidFill>
              </a:rPr>
              <a:t>the development </a:t>
            </a:r>
            <a:r>
              <a:rPr lang="en-US" dirty="0">
                <a:solidFill>
                  <a:srgbClr val="003399"/>
                </a:solidFill>
              </a:rPr>
              <a:t>of </a:t>
            </a:r>
            <a:r>
              <a:rPr lang="en-US" dirty="0">
                <a:solidFill>
                  <a:srgbClr val="C00000"/>
                </a:solidFill>
              </a:rPr>
              <a:t>a concept for the future neutron source at JINR </a:t>
            </a:r>
            <a:r>
              <a:rPr lang="en-US" dirty="0">
                <a:solidFill>
                  <a:srgbClr val="003399"/>
                </a:solidFill>
              </a:rPr>
              <a:t>considered by the </a:t>
            </a:r>
            <a:r>
              <a:rPr lang="en-US" dirty="0">
                <a:solidFill>
                  <a:srgbClr val="C00000"/>
                </a:solidFill>
              </a:rPr>
              <a:t>PAC </a:t>
            </a:r>
            <a:r>
              <a:rPr lang="en-US" dirty="0" smtClean="0">
                <a:solidFill>
                  <a:srgbClr val="C00000"/>
                </a:solidFill>
              </a:rPr>
              <a:t> for </a:t>
            </a:r>
            <a:r>
              <a:rPr lang="en-US" dirty="0">
                <a:solidFill>
                  <a:srgbClr val="C00000"/>
                </a:solidFill>
              </a:rPr>
              <a:t>Condensed Matter Physics </a:t>
            </a:r>
            <a:r>
              <a:rPr lang="en-US" dirty="0">
                <a:solidFill>
                  <a:srgbClr val="003399"/>
                </a:solidFill>
              </a:rPr>
              <a:t>and the </a:t>
            </a:r>
            <a:r>
              <a:rPr lang="en-US" dirty="0">
                <a:solidFill>
                  <a:srgbClr val="C00000"/>
                </a:solidFill>
              </a:rPr>
              <a:t>PAC for Nuclear </a:t>
            </a:r>
            <a:r>
              <a:rPr lang="en-US" dirty="0" smtClean="0">
                <a:solidFill>
                  <a:srgbClr val="C00000"/>
                </a:solidFill>
              </a:rPr>
              <a:t>Physics.</a:t>
            </a:r>
          </a:p>
          <a:p>
            <a:endParaRPr lang="en-US" dirty="0">
              <a:solidFill>
                <a:srgbClr val="003399"/>
              </a:solidFill>
            </a:endParaRPr>
          </a:p>
          <a:p>
            <a:r>
              <a:rPr lang="en-US" dirty="0" smtClean="0">
                <a:solidFill>
                  <a:srgbClr val="003399"/>
                </a:solidFill>
              </a:rPr>
              <a:t>The SC notes </a:t>
            </a:r>
            <a:r>
              <a:rPr lang="en-US" dirty="0">
                <a:solidFill>
                  <a:srgbClr val="003399"/>
                </a:solidFill>
              </a:rPr>
              <a:t>the progress in the current stage of the conceptual design process and welcomes </a:t>
            </a:r>
            <a:r>
              <a:rPr lang="en-US" dirty="0" smtClean="0">
                <a:solidFill>
                  <a:srgbClr val="003399"/>
                </a:solidFill>
              </a:rPr>
              <a:t>the </a:t>
            </a:r>
            <a:r>
              <a:rPr lang="en-US" dirty="0">
                <a:solidFill>
                  <a:srgbClr val="003399"/>
                </a:solidFill>
              </a:rPr>
              <a:t>two principle schemes proposed for such a source: a pulsed fast reactor </a:t>
            </a:r>
            <a:r>
              <a:rPr lang="en-US" dirty="0" smtClean="0">
                <a:solidFill>
                  <a:srgbClr val="003399"/>
                </a:solidFill>
              </a:rPr>
              <a:t>IBR-3 (NEPTUN</a:t>
            </a:r>
            <a:r>
              <a:rPr lang="en-US" dirty="0">
                <a:solidFill>
                  <a:srgbClr val="003399"/>
                </a:solidFill>
              </a:rPr>
              <a:t>) and a pulsed neutron source driven by a proton accelerator (PLUTON</a:t>
            </a:r>
            <a:r>
              <a:rPr lang="en-US" dirty="0" smtClean="0">
                <a:solidFill>
                  <a:srgbClr val="003399"/>
                </a:solidFill>
              </a:rPr>
              <a:t>).</a:t>
            </a:r>
          </a:p>
          <a:p>
            <a:endParaRPr lang="en-US" dirty="0">
              <a:solidFill>
                <a:srgbClr val="003399"/>
              </a:solidFill>
            </a:endParaRPr>
          </a:p>
          <a:p>
            <a:r>
              <a:rPr lang="en-US" dirty="0" smtClean="0">
                <a:solidFill>
                  <a:srgbClr val="003399"/>
                </a:solidFill>
              </a:rPr>
              <a:t>The SC </a:t>
            </a:r>
            <a:r>
              <a:rPr lang="en-US" dirty="0">
                <a:solidFill>
                  <a:srgbClr val="003399"/>
                </a:solidFill>
              </a:rPr>
              <a:t>recommends that FLNP continue developing both concepts of </a:t>
            </a:r>
            <a:r>
              <a:rPr lang="en-US" dirty="0" smtClean="0">
                <a:solidFill>
                  <a:srgbClr val="003399"/>
                </a:solidFill>
              </a:rPr>
              <a:t>the new </a:t>
            </a:r>
            <a:r>
              <a:rPr lang="en-US" dirty="0">
                <a:solidFill>
                  <a:srgbClr val="003399"/>
                </a:solidFill>
              </a:rPr>
              <a:t>neutron source, compare their parameters and costs between each other also </a:t>
            </a:r>
            <a:r>
              <a:rPr lang="en-US" dirty="0" smtClean="0">
                <a:solidFill>
                  <a:srgbClr val="003399"/>
                </a:solidFill>
              </a:rPr>
              <a:t>with those </a:t>
            </a:r>
            <a:r>
              <a:rPr lang="en-US" dirty="0">
                <a:solidFill>
                  <a:srgbClr val="003399"/>
                </a:solidFill>
              </a:rPr>
              <a:t>of other existing or projected neutron </a:t>
            </a:r>
            <a:r>
              <a:rPr lang="en-US" dirty="0" smtClean="0">
                <a:solidFill>
                  <a:srgbClr val="003399"/>
                </a:solidFill>
              </a:rPr>
              <a:t>sources.</a:t>
            </a:r>
          </a:p>
          <a:p>
            <a:endParaRPr lang="en-US" dirty="0">
              <a:solidFill>
                <a:srgbClr val="003399"/>
              </a:solidFill>
            </a:endParaRPr>
          </a:p>
          <a:p>
            <a:r>
              <a:rPr lang="en-US" dirty="0" smtClean="0">
                <a:solidFill>
                  <a:srgbClr val="003399"/>
                </a:solidFill>
              </a:rPr>
              <a:t>A </a:t>
            </a:r>
            <a:r>
              <a:rPr lang="en-US" dirty="0">
                <a:solidFill>
                  <a:srgbClr val="003399"/>
                </a:solidFill>
              </a:rPr>
              <a:t>broader discussion on </a:t>
            </a:r>
            <a:r>
              <a:rPr lang="en-US" dirty="0" smtClean="0">
                <a:solidFill>
                  <a:srgbClr val="003399"/>
                </a:solidFill>
              </a:rPr>
              <a:t>the possible </a:t>
            </a:r>
            <a:r>
              <a:rPr lang="en-US" dirty="0">
                <a:solidFill>
                  <a:srgbClr val="003399"/>
                </a:solidFill>
              </a:rPr>
              <a:t>condensed matter physics and nuclear physics </a:t>
            </a:r>
            <a:r>
              <a:rPr lang="en-US" dirty="0" err="1">
                <a:solidFill>
                  <a:srgbClr val="003399"/>
                </a:solidFill>
              </a:rPr>
              <a:t>programme</a:t>
            </a:r>
            <a:r>
              <a:rPr lang="en-US" dirty="0">
                <a:solidFill>
                  <a:srgbClr val="003399"/>
                </a:solidFill>
              </a:rPr>
              <a:t> for the new </a:t>
            </a:r>
            <a:r>
              <a:rPr lang="en-US" dirty="0" smtClean="0">
                <a:solidFill>
                  <a:srgbClr val="003399"/>
                </a:solidFill>
              </a:rPr>
              <a:t>source is </a:t>
            </a:r>
            <a:r>
              <a:rPr lang="en-US" dirty="0">
                <a:solidFill>
                  <a:srgbClr val="003399"/>
                </a:solidFill>
              </a:rPr>
              <a:t>required and elaboration of the scientific case for a desired instrumental suite of </a:t>
            </a:r>
            <a:r>
              <a:rPr lang="en-US" dirty="0" smtClean="0">
                <a:solidFill>
                  <a:srgbClr val="003399"/>
                </a:solidFill>
              </a:rPr>
              <a:t>each option </a:t>
            </a:r>
            <a:r>
              <a:rPr lang="en-US" dirty="0">
                <a:solidFill>
                  <a:srgbClr val="003399"/>
                </a:solidFill>
              </a:rPr>
              <a:t>should also be performed. In this context, the </a:t>
            </a:r>
            <a:r>
              <a:rPr lang="en-US" dirty="0" smtClean="0">
                <a:solidFill>
                  <a:srgbClr val="003399"/>
                </a:solidFill>
              </a:rPr>
              <a:t>SC </a:t>
            </a:r>
            <a:r>
              <a:rPr lang="en-US" dirty="0">
                <a:solidFill>
                  <a:srgbClr val="003399"/>
                </a:solidFill>
              </a:rPr>
              <a:t>recommends that </a:t>
            </a:r>
            <a:r>
              <a:rPr lang="en-US" dirty="0" smtClean="0">
                <a:solidFill>
                  <a:srgbClr val="003399"/>
                </a:solidFill>
              </a:rPr>
              <a:t>the </a:t>
            </a:r>
            <a:r>
              <a:rPr lang="en-US" dirty="0">
                <a:solidFill>
                  <a:srgbClr val="003399"/>
                </a:solidFill>
              </a:rPr>
              <a:t>conceptual design and scientific </a:t>
            </a:r>
            <a:r>
              <a:rPr lang="en-US" dirty="0" err="1">
                <a:solidFill>
                  <a:srgbClr val="003399"/>
                </a:solidFill>
              </a:rPr>
              <a:t>programme</a:t>
            </a:r>
            <a:r>
              <a:rPr lang="en-US" dirty="0">
                <a:solidFill>
                  <a:srgbClr val="003399"/>
                </a:solidFill>
              </a:rPr>
              <a:t> of the future neutron  source be </a:t>
            </a:r>
            <a:r>
              <a:rPr lang="en-US" dirty="0" smtClean="0">
                <a:solidFill>
                  <a:srgbClr val="003399"/>
                </a:solidFill>
              </a:rPr>
              <a:t>evaluated </a:t>
            </a:r>
            <a:r>
              <a:rPr lang="en-US" dirty="0">
                <a:solidFill>
                  <a:srgbClr val="003399"/>
                </a:solidFill>
              </a:rPr>
              <a:t>at a duly held joint session of the PAC for Nuclear Physics and the PAC for </a:t>
            </a:r>
            <a:r>
              <a:rPr lang="en-US" dirty="0" smtClean="0">
                <a:solidFill>
                  <a:srgbClr val="003399"/>
                </a:solidFill>
              </a:rPr>
              <a:t>Condensed </a:t>
            </a:r>
            <a:r>
              <a:rPr lang="en-US" dirty="0">
                <a:solidFill>
                  <a:srgbClr val="003399"/>
                </a:solidFill>
              </a:rPr>
              <a:t>Matter Physics. </a:t>
            </a:r>
            <a:endParaRPr lang="ru-RU" dirty="0">
              <a:solidFill>
                <a:srgbClr val="003399"/>
              </a:solidFill>
            </a:endParaRPr>
          </a:p>
        </p:txBody>
      </p:sp>
      <p:sp>
        <p:nvSpPr>
          <p:cNvPr id="4" name="Прямоугольник 3"/>
          <p:cNvSpPr/>
          <p:nvPr/>
        </p:nvSpPr>
        <p:spPr>
          <a:xfrm>
            <a:off x="9666513" y="5556606"/>
            <a:ext cx="2507575" cy="738664"/>
          </a:xfrm>
          <a:prstGeom prst="rect">
            <a:avLst/>
          </a:prstGeom>
        </p:spPr>
        <p:txBody>
          <a:bodyPr wrap="square">
            <a:spAutoFit/>
          </a:bodyPr>
          <a:lstStyle/>
          <a:p>
            <a:r>
              <a:rPr lang="en-US" sz="1400" i="1" dirty="0" smtClean="0"/>
              <a:t>(From the Resolution</a:t>
            </a:r>
            <a:r>
              <a:rPr lang="ru-RU" sz="1400" i="1" dirty="0" smtClean="0"/>
              <a:t> </a:t>
            </a:r>
            <a:r>
              <a:rPr lang="en-US" sz="1400" i="1" dirty="0" smtClean="0"/>
              <a:t>of the 125th session of the JINR Scientific Council)</a:t>
            </a:r>
            <a:endParaRPr lang="ru-RU" sz="1400" i="1" dirty="0"/>
          </a:p>
        </p:txBody>
      </p:sp>
      <p:sp>
        <p:nvSpPr>
          <p:cNvPr id="5" name="Прямоугольник 4"/>
          <p:cNvSpPr/>
          <p:nvPr/>
        </p:nvSpPr>
        <p:spPr>
          <a:xfrm>
            <a:off x="612036" y="133868"/>
            <a:ext cx="11599137" cy="553998"/>
          </a:xfrm>
          <a:prstGeom prst="rect">
            <a:avLst/>
          </a:prstGeom>
        </p:spPr>
        <p:txBody>
          <a:bodyPr wrap="none">
            <a:spAutoFit/>
          </a:bodyPr>
          <a:lstStyle/>
          <a:p>
            <a:r>
              <a:rPr lang="en-GB" sz="3000" b="1" dirty="0" smtClean="0">
                <a:solidFill>
                  <a:schemeClr val="bg1"/>
                </a:solidFill>
                <a:cs typeface="Times New Roman" panose="02020603050405020304" pitchFamily="18" charset="0"/>
              </a:rPr>
              <a:t>Resolution of the JINR Scientific Council on common issues</a:t>
            </a:r>
            <a:endParaRPr lang="ru-RU" sz="3000" dirty="0">
              <a:solidFill>
                <a:schemeClr val="bg1"/>
              </a:solidFill>
            </a:endParaRPr>
          </a:p>
        </p:txBody>
      </p:sp>
    </p:spTree>
    <p:extLst>
      <p:ext uri="{BB962C8B-B14F-4D97-AF65-F5344CB8AC3E}">
        <p14:creationId xmlns:p14="http://schemas.microsoft.com/office/powerpoint/2010/main" val="7142835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C00000"/>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2403" y="1744410"/>
            <a:ext cx="3557384" cy="369332"/>
          </a:xfrm>
          <a:prstGeom prst="rect">
            <a:avLst/>
          </a:prstGeom>
        </p:spPr>
        <p:txBody>
          <a:bodyPr wrap="none">
            <a:spAutoFit/>
          </a:bodyPr>
          <a:lstStyle/>
          <a:p>
            <a:r>
              <a:rPr lang="en-GB" b="1" i="1" dirty="0" smtClean="0">
                <a:solidFill>
                  <a:srgbClr val="003399"/>
                </a:solidFill>
              </a:rPr>
              <a:t>Ex officio </a:t>
            </a:r>
            <a:r>
              <a:rPr lang="en-GB" b="1" dirty="0" smtClean="0">
                <a:solidFill>
                  <a:srgbClr val="003399"/>
                </a:solidFill>
              </a:rPr>
              <a:t>members from JINR:</a:t>
            </a:r>
            <a:endParaRPr lang="ru-RU" b="1" dirty="0">
              <a:solidFill>
                <a:srgbClr val="003399"/>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85455648"/>
              </p:ext>
            </p:extLst>
          </p:nvPr>
        </p:nvGraphicFramePr>
        <p:xfrm>
          <a:off x="222404" y="2246041"/>
          <a:ext cx="7295999" cy="2520282"/>
        </p:xfrm>
        <a:graphic>
          <a:graphicData uri="http://schemas.openxmlformats.org/drawingml/2006/table">
            <a:tbl>
              <a:tblPr>
                <a:tableStyleId>{2D5ABB26-0587-4C30-8999-92F81FD0307C}</a:tableStyleId>
              </a:tblPr>
              <a:tblGrid>
                <a:gridCol w="1460137">
                  <a:extLst>
                    <a:ext uri="{9D8B030D-6E8A-4147-A177-3AD203B41FA5}">
                      <a16:colId xmlns="" xmlns:a16="http://schemas.microsoft.com/office/drawing/2014/main" val="20000"/>
                    </a:ext>
                  </a:extLst>
                </a:gridCol>
                <a:gridCol w="492371">
                  <a:extLst>
                    <a:ext uri="{9D8B030D-6E8A-4147-A177-3AD203B41FA5}">
                      <a16:colId xmlns="" xmlns:a16="http://schemas.microsoft.com/office/drawing/2014/main" val="20001"/>
                    </a:ext>
                  </a:extLst>
                </a:gridCol>
                <a:gridCol w="5343491">
                  <a:extLst>
                    <a:ext uri="{9D8B030D-6E8A-4147-A177-3AD203B41FA5}">
                      <a16:colId xmlns="" xmlns:a16="http://schemas.microsoft.com/office/drawing/2014/main" val="20002"/>
                    </a:ext>
                  </a:extLst>
                </a:gridCol>
              </a:tblGrid>
              <a:tr h="420047">
                <a:tc>
                  <a:txBody>
                    <a:bodyPr/>
                    <a:lstStyle/>
                    <a:p>
                      <a:pPr>
                        <a:lnSpc>
                          <a:spcPct val="107000"/>
                        </a:lnSpc>
                        <a:spcAft>
                          <a:spcPts val="0"/>
                        </a:spcAft>
                      </a:pPr>
                      <a:r>
                        <a:rPr lang="en-US" sz="1600" b="1" dirty="0" smtClean="0">
                          <a:solidFill>
                            <a:srgbClr val="003399"/>
                          </a:solidFill>
                          <a:effectLst/>
                        </a:rPr>
                        <a:t>V. </a:t>
                      </a:r>
                      <a:r>
                        <a:rPr lang="en-US" sz="1600" b="1" dirty="0" err="1" smtClean="0">
                          <a:solidFill>
                            <a:srgbClr val="003399"/>
                          </a:solidFill>
                          <a:effectLst/>
                        </a:rPr>
                        <a:t>Aksenov</a:t>
                      </a:r>
                      <a:endParaRPr lang="en-US" sz="1600" b="1" dirty="0">
                        <a:solidFill>
                          <a:srgbClr val="003399"/>
                        </a:solidFill>
                        <a:effectLst/>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Director, LNP</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0"/>
                  </a:ext>
                </a:extLst>
              </a:tr>
              <a:tr h="420047">
                <a:tc>
                  <a:txBody>
                    <a:bodyPr/>
                    <a:lstStyle/>
                    <a:p>
                      <a:pPr>
                        <a:lnSpc>
                          <a:spcPct val="107000"/>
                        </a:lnSpc>
                        <a:spcAft>
                          <a:spcPts val="0"/>
                        </a:spcAft>
                      </a:pPr>
                      <a:r>
                        <a:rPr lang="en-US" sz="1600" b="1" dirty="0" smtClean="0">
                          <a:solidFill>
                            <a:srgbClr val="003399"/>
                          </a:solidFill>
                          <a:effectLst/>
                        </a:rPr>
                        <a:t>M. </a:t>
                      </a:r>
                      <a:r>
                        <a:rPr lang="en-US" sz="1600" b="1" dirty="0" err="1" smtClean="0">
                          <a:solidFill>
                            <a:srgbClr val="003399"/>
                          </a:solidFill>
                          <a:effectLst/>
                        </a:rPr>
                        <a:t>Itkis</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Deputy Director, LNR</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1"/>
                  </a:ext>
                </a:extLst>
              </a:tr>
              <a:tr h="420047">
                <a:tc>
                  <a:txBody>
                    <a:bodyPr/>
                    <a:lstStyle/>
                    <a:p>
                      <a:pPr>
                        <a:lnSpc>
                          <a:spcPct val="107000"/>
                        </a:lnSpc>
                        <a:spcAft>
                          <a:spcPts val="0"/>
                        </a:spcAft>
                      </a:pPr>
                      <a:r>
                        <a:rPr lang="en-US" sz="1600" b="1" dirty="0" smtClean="0">
                          <a:solidFill>
                            <a:srgbClr val="003399"/>
                          </a:solidFill>
                          <a:effectLst/>
                        </a:rPr>
                        <a:t>E. </a:t>
                      </a:r>
                      <a:r>
                        <a:rPr lang="en-US" sz="1600" b="1" dirty="0" err="1" smtClean="0">
                          <a:solidFill>
                            <a:srgbClr val="003399"/>
                          </a:solidFill>
                          <a:effectLst/>
                        </a:rPr>
                        <a:t>Krasavin</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Chief</a:t>
                      </a:r>
                      <a:r>
                        <a:rPr lang="en-US" sz="1600" baseline="0" dirty="0" smtClean="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 of Department, LNP</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2"/>
                  </a:ext>
                </a:extLst>
              </a:tr>
              <a:tr h="420047">
                <a:tc>
                  <a:txBody>
                    <a:bodyPr/>
                    <a:lstStyle/>
                    <a:p>
                      <a:pPr>
                        <a:lnSpc>
                          <a:spcPct val="107000"/>
                        </a:lnSpc>
                        <a:spcAft>
                          <a:spcPts val="0"/>
                        </a:spcAft>
                      </a:pPr>
                      <a:r>
                        <a:rPr lang="en-US" sz="1600" b="1" dirty="0" smtClean="0">
                          <a:solidFill>
                            <a:srgbClr val="003399"/>
                          </a:solidFill>
                          <a:effectLst/>
                          <a:latin typeface="+mn-lt"/>
                          <a:ea typeface="+mn-ea"/>
                          <a:cs typeface="+mn-cs"/>
                        </a:rPr>
                        <a:t>N.</a:t>
                      </a:r>
                      <a:r>
                        <a:rPr lang="en-US" sz="1600" b="1" baseline="0" dirty="0" smtClean="0">
                          <a:solidFill>
                            <a:srgbClr val="003399"/>
                          </a:solidFill>
                          <a:effectLst/>
                          <a:latin typeface="+mn-lt"/>
                          <a:ea typeface="+mn-ea"/>
                          <a:cs typeface="+mn-cs"/>
                        </a:rPr>
                        <a:t> </a:t>
                      </a:r>
                      <a:r>
                        <a:rPr lang="en-US" sz="1600" b="1" baseline="0" dirty="0" err="1" smtClean="0">
                          <a:solidFill>
                            <a:srgbClr val="003399"/>
                          </a:solidFill>
                          <a:effectLst/>
                          <a:latin typeface="+mn-lt"/>
                          <a:ea typeface="+mn-ea"/>
                          <a:cs typeface="+mn-cs"/>
                        </a:rPr>
                        <a:t>Plakida</a:t>
                      </a:r>
                      <a:endParaRPr lang="ru-RU" sz="1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a:solidFill>
                            <a:srgbClr val="003399"/>
                          </a:solidFill>
                          <a:effectLst/>
                        </a:rPr>
                        <a:t>—</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600" dirty="0" smtClean="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Chief</a:t>
                      </a:r>
                      <a:r>
                        <a:rPr lang="en-US" sz="1600" baseline="0" dirty="0" smtClean="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 of Department, LTP</a:t>
                      </a:r>
                      <a:endParaRPr lang="ru-RU" sz="1600" dirty="0" smtClean="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3"/>
                  </a:ext>
                </a:extLst>
              </a:tr>
              <a:tr h="420047">
                <a:tc>
                  <a:txBody>
                    <a:bodyPr/>
                    <a:lstStyle/>
                    <a:p>
                      <a:pPr>
                        <a:lnSpc>
                          <a:spcPct val="107000"/>
                        </a:lnSpc>
                        <a:spcAft>
                          <a:spcPts val="0"/>
                        </a:spcAft>
                      </a:pPr>
                      <a:r>
                        <a:rPr lang="en-US" sz="1600" b="1" dirty="0" err="1" smtClean="0">
                          <a:solidFill>
                            <a:srgbClr val="003399"/>
                          </a:solidFill>
                          <a:effectLst/>
                        </a:rPr>
                        <a:t>Ts</a:t>
                      </a:r>
                      <a:r>
                        <a:rPr lang="en-US" sz="1600" b="1" dirty="0" smtClean="0">
                          <a:solidFill>
                            <a:srgbClr val="003399"/>
                          </a:solidFill>
                          <a:effectLst/>
                        </a:rPr>
                        <a:t>. </a:t>
                      </a:r>
                      <a:r>
                        <a:rPr lang="en-US" sz="1600" b="1" dirty="0" err="1" smtClean="0">
                          <a:solidFill>
                            <a:srgbClr val="003399"/>
                          </a:solidFill>
                          <a:effectLst/>
                        </a:rPr>
                        <a:t>Vylov</a:t>
                      </a:r>
                      <a:endParaRPr lang="ru-RU" sz="16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a:solidFill>
                            <a:srgbClr val="003399"/>
                          </a:solidFill>
                          <a:effectLst/>
                        </a:rPr>
                        <a:t>—</a:t>
                      </a:r>
                      <a:endParaRPr lang="ru-RU" sz="160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r>
                        <a:rPr lang="en-US" sz="1600" dirty="0" smtClean="0">
                          <a:solidFill>
                            <a:srgbClr val="003399"/>
                          </a:solidFill>
                          <a:effectLst/>
                        </a:rPr>
                        <a:t>Vice-Director, JINR</a:t>
                      </a: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4"/>
                  </a:ext>
                </a:extLst>
              </a:tr>
              <a:tr h="420047">
                <a:tc>
                  <a:txBody>
                    <a:bodyPr/>
                    <a:lstStyle/>
                    <a:p>
                      <a:pPr>
                        <a:lnSpc>
                          <a:spcPct val="107000"/>
                        </a:lnSpc>
                        <a:spcAft>
                          <a:spcPts val="0"/>
                        </a:spcAft>
                      </a:pPr>
                      <a:endParaRPr lang="ru-RU" sz="1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tc>
                  <a:txBody>
                    <a:bodyPr/>
                    <a:lstStyle/>
                    <a:p>
                      <a:pPr>
                        <a:lnSpc>
                          <a:spcPct val="107000"/>
                        </a:lnSpc>
                        <a:spcAft>
                          <a:spcPts val="0"/>
                        </a:spcAft>
                      </a:pPr>
                      <a:endParaRPr lang="ru-RU" sz="1600"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71755" marB="0" anchor="ctr"/>
                </a:tc>
                <a:extLst>
                  <a:ext uri="{0D108BD9-81ED-4DB2-BD59-A6C34878D82A}">
                    <a16:rowId xmlns="" xmlns:a16="http://schemas.microsoft.com/office/drawing/2014/main" val="10005"/>
                  </a:ext>
                </a:extLst>
              </a:tr>
            </a:tbl>
          </a:graphicData>
        </a:graphic>
      </p:graphicFrame>
      <p:sp>
        <p:nvSpPr>
          <p:cNvPr id="6" name="Прямоугольник 5"/>
          <p:cNvSpPr/>
          <p:nvPr/>
        </p:nvSpPr>
        <p:spPr>
          <a:xfrm>
            <a:off x="722573" y="243597"/>
            <a:ext cx="11081175" cy="892552"/>
          </a:xfrm>
          <a:prstGeom prst="rect">
            <a:avLst/>
          </a:prstGeom>
        </p:spPr>
        <p:txBody>
          <a:bodyPr wrap="none">
            <a:spAutoFit/>
          </a:bodyPr>
          <a:lstStyle/>
          <a:p>
            <a:pPr algn="ctr"/>
            <a:r>
              <a:rPr lang="en-GB" altLang="hu-HU" sz="2600" b="1" dirty="0" smtClean="0">
                <a:solidFill>
                  <a:schemeClr val="bg1"/>
                </a:solidFill>
                <a:effectLst>
                  <a:outerShdw blurRad="38100" dist="38100" dir="2700000" algn="tl">
                    <a:srgbClr val="000000">
                      <a:alpha val="43137"/>
                    </a:srgbClr>
                  </a:outerShdw>
                </a:effectLst>
              </a:rPr>
              <a:t>Remembering the 1st </a:t>
            </a:r>
            <a:r>
              <a:rPr lang="en-GB" altLang="hu-HU" sz="2600" b="1" dirty="0">
                <a:solidFill>
                  <a:schemeClr val="bg1"/>
                </a:solidFill>
                <a:effectLst>
                  <a:outerShdw blurRad="38100" dist="38100" dir="2700000" algn="tl">
                    <a:srgbClr val="000000">
                      <a:alpha val="43137"/>
                    </a:srgbClr>
                  </a:outerShdw>
                </a:effectLst>
              </a:rPr>
              <a:t>meeting of the PAC Condensed Matter </a:t>
            </a:r>
            <a:r>
              <a:rPr lang="en-GB" altLang="hu-HU" sz="2600" b="1" dirty="0" smtClean="0">
                <a:solidFill>
                  <a:schemeClr val="bg1"/>
                </a:solidFill>
                <a:effectLst>
                  <a:outerShdw blurRad="38100" dist="38100" dir="2700000" algn="tl">
                    <a:srgbClr val="000000">
                      <a:alpha val="43137"/>
                    </a:srgbClr>
                  </a:outerShdw>
                </a:effectLst>
              </a:rPr>
              <a:t>Physics</a:t>
            </a:r>
          </a:p>
          <a:p>
            <a:pPr algn="ctr"/>
            <a:r>
              <a:rPr lang="en-GB" sz="2600" b="1" dirty="0" smtClean="0">
                <a:solidFill>
                  <a:schemeClr val="bg1"/>
                </a:solidFill>
                <a:effectLst>
                  <a:outerShdw blurRad="38100" dist="38100" dir="2700000" algn="tl">
                    <a:srgbClr val="000000">
                      <a:alpha val="43137"/>
                    </a:srgbClr>
                  </a:outerShdw>
                </a:effectLst>
              </a:rPr>
              <a:t>19-20 April 1994</a:t>
            </a:r>
            <a:endParaRPr lang="ru-RU" sz="2600" b="1" dirty="0">
              <a:solidFill>
                <a:schemeClr val="bg1"/>
              </a:solidFill>
              <a:effectLst>
                <a:outerShdw blurRad="38100" dist="38100" dir="2700000" algn="tl">
                  <a:srgbClr val="000000">
                    <a:alpha val="43137"/>
                  </a:srgbClr>
                </a:outerShdw>
              </a:effectLst>
            </a:endParaRPr>
          </a:p>
        </p:txBody>
      </p:sp>
      <p:sp>
        <p:nvSpPr>
          <p:cNvPr id="7" name="Прямоугольник 6"/>
          <p:cNvSpPr/>
          <p:nvPr/>
        </p:nvSpPr>
        <p:spPr>
          <a:xfrm>
            <a:off x="265945" y="4847240"/>
            <a:ext cx="1274708" cy="369332"/>
          </a:xfrm>
          <a:prstGeom prst="rect">
            <a:avLst/>
          </a:prstGeom>
        </p:spPr>
        <p:txBody>
          <a:bodyPr wrap="none">
            <a:spAutoFit/>
          </a:bodyPr>
          <a:lstStyle/>
          <a:p>
            <a:r>
              <a:rPr lang="en-GB" b="1" dirty="0" smtClean="0">
                <a:solidFill>
                  <a:srgbClr val="003399"/>
                </a:solidFill>
              </a:rPr>
              <a:t>Observer:</a:t>
            </a:r>
            <a:endParaRPr lang="ru-RU" b="1" dirty="0">
              <a:solidFill>
                <a:srgbClr val="003399"/>
              </a:solidFill>
            </a:endParaRPr>
          </a:p>
        </p:txBody>
      </p:sp>
      <p:sp>
        <p:nvSpPr>
          <p:cNvPr id="2" name="Прямоугольник 1"/>
          <p:cNvSpPr/>
          <p:nvPr/>
        </p:nvSpPr>
        <p:spPr>
          <a:xfrm>
            <a:off x="320863" y="5301616"/>
            <a:ext cx="5899885" cy="619272"/>
          </a:xfrm>
          <a:prstGeom prst="rect">
            <a:avLst/>
          </a:prstGeom>
        </p:spPr>
        <p:txBody>
          <a:bodyPr wrap="none">
            <a:spAutoFit/>
          </a:bodyPr>
          <a:lstStyle/>
          <a:p>
            <a:pPr>
              <a:lnSpc>
                <a:spcPct val="107000"/>
              </a:lnSpc>
              <a:spcAft>
                <a:spcPts val="0"/>
              </a:spcAft>
            </a:pPr>
            <a:r>
              <a:rPr lang="en-US" sz="1600" b="1" dirty="0" smtClean="0">
                <a:solidFill>
                  <a:srgbClr val="003399"/>
                </a:solidFill>
              </a:rPr>
              <a:t>Dr. </a:t>
            </a:r>
            <a:r>
              <a:rPr lang="en-US" sz="1600" b="1" dirty="0" err="1" smtClean="0">
                <a:solidFill>
                  <a:srgbClr val="003399"/>
                </a:solidFill>
              </a:rPr>
              <a:t>Maayouf</a:t>
            </a:r>
            <a:r>
              <a:rPr lang="en-US" sz="1600" b="1" dirty="0" smtClean="0">
                <a:solidFill>
                  <a:srgbClr val="003399"/>
                </a:solidFill>
              </a:rPr>
              <a:t> R. M. A. </a:t>
            </a:r>
            <a:r>
              <a:rPr lang="en-US" sz="1600" dirty="0" smtClean="0">
                <a:solidFill>
                  <a:srgbClr val="003399"/>
                </a:solidFill>
              </a:rPr>
              <a:t>— </a:t>
            </a:r>
            <a:r>
              <a:rPr lang="en-US" sz="1600" dirty="0" smtClean="0">
                <a:solidFill>
                  <a:srgbClr val="003399"/>
                </a:solidFill>
                <a:cs typeface="Times New Roman" panose="02020603050405020304" pitchFamily="18" charset="0"/>
              </a:rPr>
              <a:t>Nuclear Research Centre,</a:t>
            </a:r>
            <a:br>
              <a:rPr lang="en-US" sz="1600" dirty="0" smtClean="0">
                <a:solidFill>
                  <a:srgbClr val="003399"/>
                </a:solidFill>
                <a:cs typeface="Times New Roman" panose="02020603050405020304" pitchFamily="18" charset="0"/>
              </a:rPr>
            </a:br>
            <a:r>
              <a:rPr lang="en-US" sz="1600" dirty="0" smtClean="0">
                <a:solidFill>
                  <a:srgbClr val="003399"/>
                </a:solidFill>
                <a:cs typeface="Times New Roman" panose="02020603050405020304" pitchFamily="18" charset="0"/>
              </a:rPr>
              <a:t>		       Atomic Energy Authority, Cairo, Egypt</a:t>
            </a:r>
            <a:r>
              <a:rPr lang="en-US" sz="1600" dirty="0" smtClean="0">
                <a:solidFill>
                  <a:srgbClr val="003399"/>
                </a:solidFill>
              </a:rPr>
              <a:t> </a:t>
            </a:r>
            <a:endParaRPr lang="ru-RU" sz="1600" dirty="0">
              <a:solidFill>
                <a:srgbClr val="003399"/>
              </a:solidFill>
              <a:ea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43753" y="1476460"/>
            <a:ext cx="2502475" cy="196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36483" y="1476460"/>
            <a:ext cx="1664743" cy="196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5537" y="4033798"/>
            <a:ext cx="1848975" cy="2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8430677" y="3429000"/>
            <a:ext cx="1062663" cy="336631"/>
          </a:xfrm>
          <a:prstGeom prst="rect">
            <a:avLst/>
          </a:prstGeom>
        </p:spPr>
        <p:txBody>
          <a:bodyPr wrap="none">
            <a:spAutoFit/>
          </a:bodyPr>
          <a:lstStyle/>
          <a:p>
            <a:pPr>
              <a:lnSpc>
                <a:spcPct val="107000"/>
              </a:lnSpc>
              <a:spcAft>
                <a:spcPts val="0"/>
              </a:spcAft>
            </a:pPr>
            <a:r>
              <a:rPr lang="en-US" sz="1600" b="1" dirty="0" err="1"/>
              <a:t>Ts</a:t>
            </a:r>
            <a:r>
              <a:rPr lang="en-US" sz="1600" b="1" dirty="0"/>
              <a:t>. </a:t>
            </a:r>
            <a:r>
              <a:rPr lang="en-US" sz="1600" b="1" dirty="0" err="1"/>
              <a:t>Vylov</a:t>
            </a:r>
            <a:endParaRPr lang="ru-RU" sz="1600" b="1" dirty="0">
              <a:ea typeface="Times New Roman" panose="02020603050405020304" pitchFamily="18" charset="0"/>
              <a:cs typeface="Times New Roman" panose="02020603050405020304" pitchFamily="18" charset="0"/>
            </a:endParaRPr>
          </a:p>
        </p:txBody>
      </p:sp>
      <p:sp>
        <p:nvSpPr>
          <p:cNvPr id="10" name="Прямоугольник 9"/>
          <p:cNvSpPr/>
          <p:nvPr/>
        </p:nvSpPr>
        <p:spPr>
          <a:xfrm>
            <a:off x="5924986" y="3422090"/>
            <a:ext cx="1262653" cy="336631"/>
          </a:xfrm>
          <a:prstGeom prst="rect">
            <a:avLst/>
          </a:prstGeom>
        </p:spPr>
        <p:txBody>
          <a:bodyPr wrap="none">
            <a:spAutoFit/>
          </a:bodyPr>
          <a:lstStyle/>
          <a:p>
            <a:pPr>
              <a:lnSpc>
                <a:spcPct val="107000"/>
              </a:lnSpc>
              <a:spcAft>
                <a:spcPts val="0"/>
              </a:spcAft>
            </a:pPr>
            <a:r>
              <a:rPr lang="en-US" sz="1600" b="1" dirty="0"/>
              <a:t>V. </a:t>
            </a:r>
            <a:r>
              <a:rPr lang="en-US" sz="1600" b="1" dirty="0" err="1"/>
              <a:t>Aksenov</a:t>
            </a:r>
            <a:endParaRPr lang="en-US" sz="1600" b="1" dirty="0"/>
          </a:p>
        </p:txBody>
      </p:sp>
      <p:sp>
        <p:nvSpPr>
          <p:cNvPr id="11" name="Прямоугольник 10"/>
          <p:cNvSpPr/>
          <p:nvPr/>
        </p:nvSpPr>
        <p:spPr>
          <a:xfrm>
            <a:off x="8032159" y="6168252"/>
            <a:ext cx="1165704" cy="336631"/>
          </a:xfrm>
          <a:prstGeom prst="rect">
            <a:avLst/>
          </a:prstGeom>
        </p:spPr>
        <p:txBody>
          <a:bodyPr wrap="none">
            <a:spAutoFit/>
          </a:bodyPr>
          <a:lstStyle/>
          <a:p>
            <a:pPr>
              <a:lnSpc>
                <a:spcPct val="107000"/>
              </a:lnSpc>
              <a:spcAft>
                <a:spcPts val="0"/>
              </a:spcAft>
            </a:pPr>
            <a:r>
              <a:rPr lang="en-US" sz="1600" b="1" dirty="0"/>
              <a:t>N. </a:t>
            </a:r>
            <a:r>
              <a:rPr lang="en-US" sz="1600" b="1" dirty="0" err="1"/>
              <a:t>Plakida</a:t>
            </a:r>
            <a:endParaRPr lang="ru-RU" sz="1600" b="1" dirty="0">
              <a:ea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45479" y="1476460"/>
            <a:ext cx="1666692" cy="196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0692509" y="3482975"/>
            <a:ext cx="883575" cy="336631"/>
          </a:xfrm>
          <a:prstGeom prst="rect">
            <a:avLst/>
          </a:prstGeom>
        </p:spPr>
        <p:txBody>
          <a:bodyPr wrap="none">
            <a:spAutoFit/>
          </a:bodyPr>
          <a:lstStyle/>
          <a:p>
            <a:pPr>
              <a:lnSpc>
                <a:spcPct val="107000"/>
              </a:lnSpc>
              <a:spcAft>
                <a:spcPts val="0"/>
              </a:spcAft>
            </a:pPr>
            <a:r>
              <a:rPr lang="en-US" sz="1600" b="1" dirty="0"/>
              <a:t>M. </a:t>
            </a:r>
            <a:r>
              <a:rPr lang="en-US" sz="1600" b="1" dirty="0" err="1"/>
              <a:t>Itkis</a:t>
            </a:r>
            <a:endParaRPr lang="ru-RU" sz="1600" b="1" dirty="0">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10347447" y="6153420"/>
            <a:ext cx="1301959" cy="336631"/>
          </a:xfrm>
          <a:prstGeom prst="rect">
            <a:avLst/>
          </a:prstGeom>
        </p:spPr>
        <p:txBody>
          <a:bodyPr wrap="none">
            <a:spAutoFit/>
          </a:bodyPr>
          <a:lstStyle/>
          <a:p>
            <a:pPr>
              <a:lnSpc>
                <a:spcPct val="107000"/>
              </a:lnSpc>
              <a:spcAft>
                <a:spcPts val="0"/>
              </a:spcAft>
            </a:pPr>
            <a:r>
              <a:rPr lang="en-US" sz="1600" b="1" dirty="0"/>
              <a:t>E. </a:t>
            </a:r>
            <a:r>
              <a:rPr lang="en-US" sz="1600" b="1" dirty="0" err="1"/>
              <a:t>Krasavin</a:t>
            </a:r>
            <a:endParaRPr lang="ru-RU" sz="1600" b="1" dirty="0">
              <a:ea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07679" y="4018663"/>
            <a:ext cx="1745974" cy="208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306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8050444" y="2041336"/>
            <a:ext cx="4523664" cy="3111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040631" y="167397"/>
            <a:ext cx="8234627" cy="492443"/>
          </a:xfrm>
          <a:prstGeom prst="rect">
            <a:avLst/>
          </a:prstGeom>
        </p:spPr>
        <p:txBody>
          <a:bodyPr wrap="none">
            <a:spAutoFit/>
          </a:bodyPr>
          <a:lstStyle/>
          <a:p>
            <a:pPr algn="ctr"/>
            <a:r>
              <a:rPr lang="en-GB" altLang="hu-HU" sz="2600" b="1" dirty="0" smtClean="0">
                <a:solidFill>
                  <a:schemeClr val="bg1"/>
                </a:solidFill>
                <a:effectLst>
                  <a:outerShdw blurRad="38100" dist="38100" dir="2700000" algn="tl">
                    <a:srgbClr val="000000">
                      <a:alpha val="43137"/>
                    </a:srgbClr>
                  </a:outerShdw>
                </a:effectLst>
              </a:rPr>
              <a:t>Key issues discussed at the 1</a:t>
            </a:r>
            <a:r>
              <a:rPr lang="en-GB" altLang="hu-HU" sz="2600" b="1" baseline="30000" dirty="0" smtClean="0">
                <a:solidFill>
                  <a:schemeClr val="bg1"/>
                </a:solidFill>
                <a:effectLst>
                  <a:outerShdw blurRad="38100" dist="38100" dir="2700000" algn="tl">
                    <a:srgbClr val="000000">
                      <a:alpha val="43137"/>
                    </a:srgbClr>
                  </a:outerShdw>
                </a:effectLst>
              </a:rPr>
              <a:t>st</a:t>
            </a:r>
            <a:r>
              <a:rPr lang="en-GB" altLang="hu-HU" sz="2600" b="1" dirty="0" smtClean="0">
                <a:solidFill>
                  <a:schemeClr val="bg1"/>
                </a:solidFill>
                <a:effectLst>
                  <a:outerShdw blurRad="38100" dist="38100" dir="2700000" algn="tl">
                    <a:srgbClr val="000000">
                      <a:alpha val="43137"/>
                    </a:srgbClr>
                  </a:outerShdw>
                </a:effectLst>
              </a:rPr>
              <a:t> PAC-CMP meeting</a:t>
            </a:r>
            <a:endParaRPr lang="ru-RU" sz="2600" b="1" dirty="0">
              <a:solidFill>
                <a:schemeClr val="bg1"/>
              </a:solidFill>
              <a:effectLst>
                <a:outerShdw blurRad="38100" dist="38100" dir="2700000" algn="tl">
                  <a:srgbClr val="000000">
                    <a:alpha val="43137"/>
                  </a:srgbClr>
                </a:outerShdw>
              </a:effectLst>
            </a:endParaRPr>
          </a:p>
        </p:txBody>
      </p:sp>
      <p:sp>
        <p:nvSpPr>
          <p:cNvPr id="7" name="Прямоугольник 6"/>
          <p:cNvSpPr/>
          <p:nvPr/>
        </p:nvSpPr>
        <p:spPr>
          <a:xfrm>
            <a:off x="299785" y="882016"/>
            <a:ext cx="10025191" cy="5725157"/>
          </a:xfrm>
          <a:prstGeom prst="rect">
            <a:avLst/>
          </a:prstGeom>
        </p:spPr>
        <p:txBody>
          <a:bodyPr wrap="square">
            <a:spAutoFit/>
          </a:bodyPr>
          <a:lstStyle/>
          <a:p>
            <a:pPr>
              <a:lnSpc>
                <a:spcPct val="107000"/>
              </a:lnSpc>
              <a:spcAft>
                <a:spcPts val="0"/>
              </a:spcAft>
            </a:pPr>
            <a:r>
              <a:rPr lang="en-GB" sz="1600" dirty="0" smtClean="0">
                <a:solidFill>
                  <a:srgbClr val="003399"/>
                </a:solidFill>
              </a:rPr>
              <a:t>At its 1</a:t>
            </a:r>
            <a:r>
              <a:rPr lang="en-GB" sz="1600" baseline="30000" dirty="0" smtClean="0">
                <a:solidFill>
                  <a:srgbClr val="003399"/>
                </a:solidFill>
              </a:rPr>
              <a:t>st</a:t>
            </a:r>
            <a:r>
              <a:rPr lang="en-GB" sz="1600" dirty="0" smtClean="0">
                <a:solidFill>
                  <a:srgbClr val="003399"/>
                </a:solidFill>
              </a:rPr>
              <a:t> meeting, the PAC reviewed the JINR programme in </a:t>
            </a:r>
            <a:r>
              <a:rPr lang="en-GB" sz="1600" b="1" dirty="0" smtClean="0">
                <a:solidFill>
                  <a:srgbClr val="003399"/>
                </a:solidFill>
              </a:rPr>
              <a:t>condensed matter research,</a:t>
            </a:r>
            <a:r>
              <a:rPr lang="en-GB" sz="1600" dirty="0">
                <a:solidFill>
                  <a:srgbClr val="003399"/>
                </a:solidFill>
              </a:rPr>
              <a:t/>
            </a:r>
            <a:br>
              <a:rPr lang="en-GB" sz="1600" dirty="0">
                <a:solidFill>
                  <a:srgbClr val="003399"/>
                </a:solidFill>
              </a:rPr>
            </a:br>
            <a:r>
              <a:rPr lang="en-GB" sz="1600" dirty="0" smtClean="0">
                <a:solidFill>
                  <a:srgbClr val="003399"/>
                </a:solidFill>
              </a:rPr>
              <a:t>the on-going cooperation of JINR with other physics centres, and the prospects for</a:t>
            </a:r>
            <a:br>
              <a:rPr lang="en-GB" sz="1600" dirty="0" smtClean="0">
                <a:solidFill>
                  <a:srgbClr val="003399"/>
                </a:solidFill>
              </a:rPr>
            </a:br>
            <a:r>
              <a:rPr lang="en-GB" sz="1600" dirty="0" smtClean="0">
                <a:solidFill>
                  <a:srgbClr val="003399"/>
                </a:solidFill>
              </a:rPr>
              <a:t>development of the experimental equipment of the IBR-2 reactor.</a:t>
            </a:r>
          </a:p>
          <a:p>
            <a:pPr>
              <a:lnSpc>
                <a:spcPct val="107000"/>
              </a:lnSpc>
              <a:spcAft>
                <a:spcPts val="600"/>
              </a:spcAft>
            </a:pPr>
            <a:endParaRPr lang="en-GB" sz="1400" dirty="0">
              <a:solidFill>
                <a:srgbClr val="003399"/>
              </a:solidFill>
              <a:ea typeface="Times New Roman" panose="02020603050405020304" pitchFamily="18" charset="0"/>
              <a:cs typeface="Times New Roman" panose="02020603050405020304" pitchFamily="18" charset="0"/>
            </a:endParaRPr>
          </a:p>
          <a:p>
            <a:pPr>
              <a:lnSpc>
                <a:spcPct val="107000"/>
              </a:lnSpc>
              <a:spcAft>
                <a:spcPts val="600"/>
              </a:spcAft>
            </a:pPr>
            <a:r>
              <a:rPr lang="en-GB" sz="1600" b="1" dirty="0" smtClean="0">
                <a:solidFill>
                  <a:srgbClr val="003399"/>
                </a:solidFill>
                <a:ea typeface="Times New Roman" panose="02020603050405020304" pitchFamily="18" charset="0"/>
                <a:cs typeface="Times New Roman" panose="02020603050405020304" pitchFamily="18" charset="0"/>
              </a:rPr>
              <a:t>In particular, the PAC discussed:</a:t>
            </a:r>
          </a:p>
          <a:p>
            <a:pPr>
              <a:lnSpc>
                <a:spcPct val="107000"/>
              </a:lnSpc>
              <a:spcAft>
                <a:spcPts val="600"/>
              </a:spcAft>
            </a:pPr>
            <a:r>
              <a:rPr lang="en-GB" sz="1600" dirty="0" smtClean="0">
                <a:solidFill>
                  <a:srgbClr val="003399"/>
                </a:solidFill>
                <a:ea typeface="Times New Roman" panose="02020603050405020304" pitchFamily="18" charset="0"/>
                <a:cs typeface="Times New Roman" panose="02020603050405020304" pitchFamily="18" charset="0"/>
              </a:rPr>
              <a:t>-- Status of the IBR-2 reactor;</a:t>
            </a:r>
          </a:p>
          <a:p>
            <a:pPr>
              <a:lnSpc>
                <a:spcPct val="107000"/>
              </a:lnSpc>
              <a:spcAft>
                <a:spcPts val="600"/>
              </a:spcAft>
            </a:pPr>
            <a:r>
              <a:rPr lang="en-GB" sz="1600" dirty="0" smtClean="0">
                <a:solidFill>
                  <a:srgbClr val="003399"/>
                </a:solidFill>
                <a:ea typeface="Times New Roman" panose="02020603050405020304" pitchFamily="18" charset="0"/>
                <a:cs typeface="Times New Roman" panose="02020603050405020304" pitchFamily="18" charset="0"/>
              </a:rPr>
              <a:t>-- Financing of conduced matter research</a:t>
            </a:r>
            <a:r>
              <a:rPr lang="en-US" sz="1600" dirty="0" smtClean="0">
                <a:solidFill>
                  <a:srgbClr val="003399"/>
                </a:solidFill>
                <a:ea typeface="Times New Roman" panose="02020603050405020304" pitchFamily="18" charset="0"/>
                <a:cs typeface="Times New Roman" panose="02020603050405020304" pitchFamily="18" charset="0"/>
              </a:rPr>
              <a:t>;</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Projects for the development of IBR-2 instruments carried out according</a:t>
            </a:r>
            <a:br>
              <a:rPr lang="en-US" sz="1600" dirty="0" smtClean="0">
                <a:solidFill>
                  <a:srgbClr val="003399"/>
                </a:solidFill>
                <a:ea typeface="Times New Roman" panose="02020603050405020304" pitchFamily="18" charset="0"/>
                <a:cs typeface="Times New Roman" panose="02020603050405020304" pitchFamily="18" charset="0"/>
              </a:rPr>
            </a:br>
            <a:r>
              <a:rPr lang="en-US" sz="1600" dirty="0" smtClean="0">
                <a:solidFill>
                  <a:srgbClr val="003399"/>
                </a:solidFill>
                <a:ea typeface="Times New Roman" panose="02020603050405020304" pitchFamily="18" charset="0"/>
                <a:cs typeface="Times New Roman" panose="02020603050405020304" pitchFamily="18" charset="0"/>
              </a:rPr>
              <a:t>to the INR-BMFT FRG Cooperation Agreement;</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Cold moderator work and testing;</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MICROB project at IBR-2 reactor for experiments at high and super high pressures;</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Activity on the DN-12 spectrometer;</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NIDA project (investigation of internal stresses in solids);</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Construction at the IBR-2 of a specialized </a:t>
            </a:r>
            <a:r>
              <a:rPr lang="en-US" sz="1600" dirty="0" err="1" smtClean="0">
                <a:solidFill>
                  <a:srgbClr val="003399"/>
                </a:solidFill>
                <a:ea typeface="Times New Roman" panose="02020603050405020304" pitchFamily="18" charset="0"/>
                <a:cs typeface="Times New Roman" panose="02020603050405020304" pitchFamily="18" charset="0"/>
              </a:rPr>
              <a:t>diffractometer</a:t>
            </a:r>
            <a:r>
              <a:rPr lang="en-US" sz="1600" dirty="0">
                <a:solidFill>
                  <a:srgbClr val="003399"/>
                </a:solidFill>
                <a:ea typeface="Times New Roman" panose="02020603050405020304" pitchFamily="18" charset="0"/>
                <a:cs typeface="Times New Roman" panose="02020603050405020304" pitchFamily="18" charset="0"/>
              </a:rPr>
              <a:t> </a:t>
            </a:r>
            <a:r>
              <a:rPr lang="en-US" sz="1600" dirty="0" smtClean="0">
                <a:solidFill>
                  <a:srgbClr val="003399"/>
                </a:solidFill>
                <a:ea typeface="Times New Roman" panose="02020603050405020304" pitchFamily="18" charset="0"/>
                <a:cs typeface="Times New Roman" panose="02020603050405020304" pitchFamily="18" charset="0"/>
              </a:rPr>
              <a:t>for studying of </a:t>
            </a:r>
            <a:r>
              <a:rPr lang="en-US" sz="1600" dirty="0" err="1" smtClean="0">
                <a:solidFill>
                  <a:srgbClr val="003399"/>
                </a:solidFill>
                <a:ea typeface="Times New Roman" panose="02020603050405020304" pitchFamily="18" charset="0"/>
                <a:cs typeface="Times New Roman" panose="02020603050405020304" pitchFamily="18" charset="0"/>
              </a:rPr>
              <a:t>monocrystals</a:t>
            </a:r>
            <a:r>
              <a:rPr lang="en-US" sz="1600" dirty="0" smtClean="0">
                <a:solidFill>
                  <a:srgbClr val="003399"/>
                </a:solidFill>
                <a:ea typeface="Times New Roman" panose="02020603050405020304" pitchFamily="18" charset="0"/>
                <a:cs typeface="Times New Roman" panose="02020603050405020304" pitchFamily="18" charset="0"/>
              </a:rPr>
              <a:t>;</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Construction of the spectrometers MURPN (for small-angle polarized neutrons)</a:t>
            </a:r>
            <a:br>
              <a:rPr lang="en-US" sz="1600" dirty="0" smtClean="0">
                <a:solidFill>
                  <a:srgbClr val="003399"/>
                </a:solidFill>
                <a:ea typeface="Times New Roman" panose="02020603050405020304" pitchFamily="18" charset="0"/>
                <a:cs typeface="Times New Roman" panose="02020603050405020304" pitchFamily="18" charset="0"/>
              </a:rPr>
            </a:br>
            <a:r>
              <a:rPr lang="en-US" sz="1600" dirty="0" smtClean="0">
                <a:solidFill>
                  <a:srgbClr val="003399"/>
                </a:solidFill>
                <a:ea typeface="Times New Roman" panose="02020603050405020304" pitchFamily="18" charset="0"/>
                <a:cs typeface="Times New Roman" panose="02020603050405020304" pitchFamily="18" charset="0"/>
              </a:rPr>
              <a:t>and ROTAX-D (for measuring coherent excitations in </a:t>
            </a:r>
            <a:r>
              <a:rPr lang="en-US" sz="1600" dirty="0" err="1" smtClean="0">
                <a:solidFill>
                  <a:srgbClr val="003399"/>
                </a:solidFill>
                <a:ea typeface="Times New Roman" panose="02020603050405020304" pitchFamily="18" charset="0"/>
                <a:cs typeface="Times New Roman" panose="02020603050405020304" pitchFamily="18" charset="0"/>
              </a:rPr>
              <a:t>monocrystals</a:t>
            </a:r>
            <a:r>
              <a:rPr lang="en-US" sz="1600" dirty="0" smtClean="0">
                <a:solidFill>
                  <a:srgbClr val="003399"/>
                </a:solidFill>
                <a:ea typeface="Times New Roman" panose="02020603050405020304" pitchFamily="18" charset="0"/>
                <a:cs typeface="Times New Roman" panose="02020603050405020304" pitchFamily="18" charset="0"/>
              </a:rPr>
              <a:t>); </a:t>
            </a:r>
          </a:p>
          <a:p>
            <a:pPr>
              <a:lnSpc>
                <a:spcPct val="107000"/>
              </a:lnSpc>
              <a:spcAft>
                <a:spcPts val="600"/>
              </a:spcAft>
            </a:pPr>
            <a:r>
              <a:rPr lang="en-US" sz="1600" dirty="0" smtClean="0">
                <a:solidFill>
                  <a:srgbClr val="003399"/>
                </a:solidFill>
                <a:ea typeface="Times New Roman" panose="02020603050405020304" pitchFamily="18" charset="0"/>
                <a:cs typeface="Times New Roman" panose="02020603050405020304" pitchFamily="18" charset="0"/>
              </a:rPr>
              <a:t>-- Importance of theoretical studies in condensed matter physics at JINR;</a:t>
            </a:r>
          </a:p>
          <a:p>
            <a:pPr>
              <a:lnSpc>
                <a:spcPct val="107000"/>
              </a:lnSpc>
              <a:spcAft>
                <a:spcPts val="0"/>
              </a:spcAft>
            </a:pPr>
            <a:r>
              <a:rPr lang="en-US" sz="1600" dirty="0" smtClean="0">
                <a:solidFill>
                  <a:srgbClr val="003399"/>
                </a:solidFill>
                <a:ea typeface="Times New Roman" panose="02020603050405020304" pitchFamily="18" charset="0"/>
                <a:cs typeface="Times New Roman" panose="02020603050405020304" pitchFamily="18" charset="0"/>
              </a:rPr>
              <a:t>-- Other issues referred to applied research, information technology, administrative and training activities. </a:t>
            </a:r>
            <a:endParaRPr lang="ru-RU" sz="1600" dirty="0" smtClean="0">
              <a:solidFill>
                <a:srgbClr val="003399"/>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5172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74429" y="1396152"/>
            <a:ext cx="1921621" cy="378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0" y="6466656"/>
            <a:ext cx="12192000" cy="39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7478620" y="907990"/>
            <a:ext cx="1287532"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2008-2010</a:t>
            </a:r>
            <a:endParaRPr lang="ru-RU" dirty="0"/>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717" y="1228030"/>
            <a:ext cx="1767086" cy="146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32984" y="157872"/>
            <a:ext cx="7460376" cy="492443"/>
          </a:xfrm>
          <a:prstGeom prst="rect">
            <a:avLst/>
          </a:prstGeom>
        </p:spPr>
        <p:txBody>
          <a:bodyPr wrap="none">
            <a:spAutoFit/>
          </a:bodyPr>
          <a:lstStyle/>
          <a:p>
            <a:pPr algn="ctr"/>
            <a:r>
              <a:rPr lang="en-GB" sz="2600" b="1" dirty="0" smtClean="0">
                <a:solidFill>
                  <a:schemeClr val="bg1"/>
                </a:solidFill>
                <a:effectLst>
                  <a:outerShdw blurRad="38100" dist="38100" dir="2700000" algn="tl">
                    <a:srgbClr val="000000">
                      <a:alpha val="43137"/>
                    </a:srgbClr>
                  </a:outerShdw>
                </a:effectLst>
              </a:rPr>
              <a:t>We keep a full history </a:t>
            </a:r>
            <a:r>
              <a:rPr lang="en-US" sz="2600" b="1" dirty="0" smtClean="0">
                <a:solidFill>
                  <a:schemeClr val="bg1"/>
                </a:solidFill>
                <a:effectLst>
                  <a:outerShdw blurRad="38100" dist="38100" dir="2700000" algn="tl">
                    <a:srgbClr val="000000">
                      <a:alpha val="43137"/>
                    </a:srgbClr>
                  </a:outerShdw>
                </a:effectLst>
              </a:rPr>
              <a:t>of the PAC membership</a:t>
            </a:r>
            <a:endParaRPr lang="ru-RU" sz="2600" b="1" dirty="0">
              <a:solidFill>
                <a:schemeClr val="bg1"/>
              </a:solidFill>
              <a:effectLst>
                <a:outerShdw blurRad="38100" dist="38100" dir="2700000" algn="tl">
                  <a:srgbClr val="000000">
                    <a:alpha val="43137"/>
                  </a:srgbClr>
                </a:outerShdw>
              </a:effectLst>
            </a:endParaRPr>
          </a:p>
        </p:txBody>
      </p:sp>
      <p:sp>
        <p:nvSpPr>
          <p:cNvPr id="3" name="Прямоугольник 2"/>
          <p:cNvSpPr/>
          <p:nvPr/>
        </p:nvSpPr>
        <p:spPr>
          <a:xfrm>
            <a:off x="282636" y="897663"/>
            <a:ext cx="1287532"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1994-1997</a:t>
            </a:r>
            <a:endParaRPr lang="ru-RU" dirty="0"/>
          </a:p>
        </p:txBody>
      </p:sp>
      <p:pic>
        <p:nvPicPr>
          <p:cNvPr id="5123"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12160" y="1308974"/>
            <a:ext cx="1901062" cy="121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172450" y="901356"/>
            <a:ext cx="1287532"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1998-2001</a:t>
            </a:r>
            <a:endParaRPr lang="ru-RU" dirty="0"/>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6380" y="1345335"/>
            <a:ext cx="2035991" cy="25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4025993" y="902638"/>
            <a:ext cx="1287532"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2002-2004</a:t>
            </a:r>
            <a:endParaRPr lang="ru-RU" dirty="0"/>
          </a:p>
        </p:txBody>
      </p:sp>
      <p:pic>
        <p:nvPicPr>
          <p:cNvPr id="5125"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677323" y="1305950"/>
            <a:ext cx="1684341" cy="160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5738983" y="897662"/>
            <a:ext cx="1287532"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2005-2007</a:t>
            </a:r>
            <a:endParaRPr lang="ru-RU" dirty="0"/>
          </a:p>
        </p:txBody>
      </p:sp>
      <p:sp>
        <p:nvSpPr>
          <p:cNvPr id="15" name="Прямоугольник 14"/>
          <p:cNvSpPr/>
          <p:nvPr/>
        </p:nvSpPr>
        <p:spPr>
          <a:xfrm>
            <a:off x="9635846" y="920533"/>
            <a:ext cx="1274773" cy="369332"/>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2011-2013</a:t>
            </a:r>
            <a:endParaRPr lang="ru-RU" dirty="0"/>
          </a:p>
        </p:txBody>
      </p:sp>
      <p:pic>
        <p:nvPicPr>
          <p:cNvPr id="5128" name="Picture 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94762" y="4231338"/>
            <a:ext cx="1713732" cy="112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8949830" y="3761740"/>
            <a:ext cx="1287532" cy="406265"/>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2014-2016</a:t>
            </a:r>
            <a:endParaRPr lang="ru-RU" dirty="0"/>
          </a:p>
        </p:txBody>
      </p:sp>
      <p:pic>
        <p:nvPicPr>
          <p:cNvPr id="5129" name="Picture 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506696" y="4175569"/>
            <a:ext cx="1685304" cy="125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10589637" y="3760076"/>
            <a:ext cx="1287532" cy="406265"/>
          </a:xfrm>
          <a:prstGeom prst="rect">
            <a:avLst/>
          </a:prstGeom>
        </p:spPr>
        <p:txBody>
          <a:bodyPr wrap="none">
            <a:spAutoFit/>
          </a:bodyPr>
          <a:lstStyle/>
          <a:p>
            <a:r>
              <a:rPr lang="en-GB" b="1" dirty="0" smtClean="0">
                <a:effectLst>
                  <a:outerShdw blurRad="38100" dist="38100" dir="2700000" algn="tl">
                    <a:srgbClr val="000000">
                      <a:alpha val="43137"/>
                    </a:srgbClr>
                  </a:outerShdw>
                </a:effectLst>
              </a:rPr>
              <a:t>2017-2019</a:t>
            </a:r>
            <a:endParaRPr lang="ru-RU" dirty="0"/>
          </a:p>
        </p:txBody>
      </p:sp>
      <p:pic>
        <p:nvPicPr>
          <p:cNvPr id="21" name="Picture 8"/>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1733"/>
          <a:stretch/>
        </p:blipFill>
        <p:spPr bwMode="auto">
          <a:xfrm>
            <a:off x="8903492" y="5387753"/>
            <a:ext cx="1713732" cy="146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878385" y="2509856"/>
            <a:ext cx="1901062" cy="198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43169" y="2735473"/>
            <a:ext cx="1767086" cy="70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Стрелка вправо 9"/>
          <p:cNvSpPr/>
          <p:nvPr/>
        </p:nvSpPr>
        <p:spPr>
          <a:xfrm>
            <a:off x="273948" y="1260658"/>
            <a:ext cx="11114514" cy="9530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право 29"/>
          <p:cNvSpPr/>
          <p:nvPr/>
        </p:nvSpPr>
        <p:spPr>
          <a:xfrm>
            <a:off x="8957065" y="4110072"/>
            <a:ext cx="3151198" cy="9970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30" name="Picture 1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491150" y="1368642"/>
            <a:ext cx="1831402" cy="151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Прямоугольник 32"/>
          <p:cNvSpPr/>
          <p:nvPr/>
        </p:nvSpPr>
        <p:spPr>
          <a:xfrm>
            <a:off x="332182" y="5096356"/>
            <a:ext cx="5733674" cy="1477328"/>
          </a:xfrm>
          <a:prstGeom prst="rect">
            <a:avLst/>
          </a:prstGeom>
        </p:spPr>
        <p:txBody>
          <a:bodyPr wrap="square">
            <a:spAutoFit/>
          </a:bodyPr>
          <a:lstStyle/>
          <a:p>
            <a:r>
              <a:rPr lang="en-US" dirty="0" smtClean="0">
                <a:solidFill>
                  <a:srgbClr val="003399"/>
                </a:solidFill>
              </a:rPr>
              <a:t>According to the statistics,</a:t>
            </a:r>
            <a:r>
              <a:rPr lang="en-GB" dirty="0">
                <a:solidFill>
                  <a:srgbClr val="003399"/>
                </a:solidFill>
              </a:rPr>
              <a:t> </a:t>
            </a:r>
            <a:r>
              <a:rPr lang="en-GB" dirty="0" smtClean="0">
                <a:solidFill>
                  <a:srgbClr val="003399"/>
                </a:solidFill>
              </a:rPr>
              <a:t>the PAC CMP is the PAC  with the most frequently rotating membership. This enables the PAC be </a:t>
            </a:r>
            <a:r>
              <a:rPr lang="en-GB" dirty="0">
                <a:solidFill>
                  <a:srgbClr val="003399"/>
                </a:solidFill>
              </a:rPr>
              <a:t>flexible </a:t>
            </a:r>
            <a:r>
              <a:rPr lang="en-GB" dirty="0" smtClean="0">
                <a:solidFill>
                  <a:srgbClr val="003399"/>
                </a:solidFill>
              </a:rPr>
              <a:t>to review a wide range of topics in different directions of condensed mater and applied research.</a:t>
            </a:r>
            <a:endParaRPr lang="en-US" dirty="0" smtClean="0">
              <a:solidFill>
                <a:srgbClr val="003399"/>
              </a:solidFill>
            </a:endParaRPr>
          </a:p>
        </p:txBody>
      </p:sp>
    </p:spTree>
    <p:extLst>
      <p:ext uri="{BB962C8B-B14F-4D97-AF65-F5344CB8AC3E}">
        <p14:creationId xmlns:p14="http://schemas.microsoft.com/office/powerpoint/2010/main" val="377939193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10"/>
            <a:ext cx="9869715" cy="2714589"/>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a:t>
            </a:r>
            <a:r>
              <a:rPr lang="en-GB" altLang="hu-HU" sz="3800" b="1" dirty="0" smtClean="0">
                <a:solidFill>
                  <a:srgbClr val="C00000"/>
                </a:solidFill>
                <a:effectLst>
                  <a:outerShdw blurRad="38100" dist="38100" dir="2700000" algn="tl">
                    <a:srgbClr val="000000">
                      <a:alpha val="43137"/>
                    </a:srgbClr>
                  </a:outerShdw>
                </a:effectLst>
              </a:rPr>
              <a:t>Physics</a:t>
            </a:r>
          </a:p>
          <a:p>
            <a:pPr algn="ctr" eaLnBrk="1" hangingPunct="1">
              <a:lnSpc>
                <a:spcPct val="120000"/>
              </a:lnSpc>
            </a:pPr>
            <a:r>
              <a:rPr lang="en-GB" altLang="hu-HU" sz="3800" b="1" dirty="0" smtClean="0">
                <a:solidFill>
                  <a:srgbClr val="C00000"/>
                </a:solidFill>
                <a:effectLst>
                  <a:outerShdw blurRad="38100" dist="38100" dir="2700000" algn="tl">
                    <a:srgbClr val="000000">
                      <a:alpha val="43137"/>
                    </a:srgbClr>
                  </a:outerShdw>
                </a:effectLst>
              </a:rPr>
              <a:t>Follow-up </a:t>
            </a:r>
            <a:r>
              <a:rPr lang="en-GB" altLang="hu-HU" sz="3800" b="1" dirty="0">
                <a:solidFill>
                  <a:srgbClr val="C00000"/>
                </a:solidFill>
                <a:effectLst>
                  <a:outerShdw blurRad="38100" dist="38100" dir="2700000" algn="tl">
                    <a:srgbClr val="000000">
                      <a:alpha val="43137"/>
                    </a:srgbClr>
                  </a:outerShdw>
                </a:effectLst>
              </a:rPr>
              <a:t>after</a:t>
            </a:r>
          </a:p>
          <a:p>
            <a:pPr algn="ctr" eaLnBrk="1" hangingPunct="1">
              <a:lnSpc>
                <a:spcPct val="120000"/>
              </a:lnSpc>
            </a:pPr>
            <a:r>
              <a:rPr lang="en-GB" altLang="hu-HU" sz="2800" b="1" dirty="0" smtClean="0">
                <a:solidFill>
                  <a:srgbClr val="C00000"/>
                </a:solidFill>
                <a:effectLst>
                  <a:outerShdw blurRad="38100" dist="38100" dir="2700000" algn="tl">
                    <a:srgbClr val="000000">
                      <a:alpha val="43137"/>
                    </a:srgbClr>
                  </a:outerShdw>
                </a:effectLst>
              </a:rPr>
              <a:t>49th </a:t>
            </a:r>
            <a:r>
              <a:rPr lang="en-GB" altLang="hu-HU" sz="2800" b="1" dirty="0">
                <a:solidFill>
                  <a:srgbClr val="C00000"/>
                </a:solidFill>
                <a:effectLst>
                  <a:outerShdw blurRad="38100" dist="38100" dir="2700000" algn="tl">
                    <a:srgbClr val="000000">
                      <a:alpha val="43137"/>
                    </a:srgbClr>
                  </a:outerShdw>
                </a:effectLst>
              </a:rPr>
              <a:t>meeting </a:t>
            </a:r>
            <a:r>
              <a:rPr lang="en-GB" altLang="hu-HU" sz="2800" b="1" dirty="0" smtClean="0">
                <a:solidFill>
                  <a:srgbClr val="C00000"/>
                </a:solidFill>
                <a:effectLst>
                  <a:outerShdw blurRad="38100" dist="38100" dir="2700000" algn="tl">
                    <a:srgbClr val="000000">
                      <a:alpha val="43137"/>
                    </a:srgbClr>
                  </a:outerShdw>
                </a:effectLst>
              </a:rPr>
              <a:t>(24 </a:t>
            </a:r>
            <a:r>
              <a:rPr lang="en-GB" altLang="hu-HU" sz="2800" b="1" dirty="0">
                <a:solidFill>
                  <a:srgbClr val="C00000"/>
                </a:solidFill>
                <a:effectLst>
                  <a:outerShdw blurRad="38100" dist="38100" dir="2700000" algn="tl">
                    <a:srgbClr val="000000">
                      <a:alpha val="43137"/>
                    </a:srgbClr>
                  </a:outerShdw>
                </a:effectLst>
              </a:rPr>
              <a:t>– </a:t>
            </a:r>
            <a:r>
              <a:rPr lang="en-GB" altLang="hu-HU" sz="2800" b="1" dirty="0" smtClean="0">
                <a:solidFill>
                  <a:srgbClr val="C00000"/>
                </a:solidFill>
                <a:effectLst>
                  <a:outerShdw blurRad="38100" dist="38100" dir="2700000" algn="tl">
                    <a:srgbClr val="000000">
                      <a:alpha val="43137"/>
                    </a:srgbClr>
                  </a:outerShdw>
                </a:effectLst>
              </a:rPr>
              <a:t>25 January 2019)</a:t>
            </a:r>
            <a:endParaRPr lang="en-GB" altLang="hu-HU" sz="2800" b="1" dirty="0">
              <a:solidFill>
                <a:srgbClr val="C00000"/>
              </a:solidFill>
              <a:effectLst>
                <a:outerShdw blurRad="38100" dist="38100" dir="2700000" algn="tl">
                  <a:srgbClr val="000000">
                    <a:alpha val="43137"/>
                  </a:srgbClr>
                </a:outerShdw>
              </a:effectLst>
            </a:endParaRPr>
          </a:p>
        </p:txBody>
      </p:sp>
      <p:sp>
        <p:nvSpPr>
          <p:cNvPr id="5" name="Прямоугольник 5"/>
          <p:cNvSpPr>
            <a:spLocks noChangeArrowheads="1"/>
          </p:cNvSpPr>
          <p:nvPr/>
        </p:nvSpPr>
        <p:spPr bwMode="auto">
          <a:xfrm>
            <a:off x="116114" y="6203848"/>
            <a:ext cx="12075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smtClean="0">
                <a:solidFill>
                  <a:srgbClr val="024674"/>
                </a:solidFill>
                <a:effectLst>
                  <a:outerShdw blurRad="38100" dist="38100" dir="2700000" algn="tl">
                    <a:srgbClr val="000000">
                      <a:alpha val="43137"/>
                    </a:srgbClr>
                  </a:outerShdw>
                </a:effectLst>
              </a:rPr>
              <a:t>50th meeting of the </a:t>
            </a:r>
            <a:r>
              <a:rPr lang="en-GB" altLang="hu-HU" b="1" dirty="0">
                <a:solidFill>
                  <a:srgbClr val="024674"/>
                </a:solidFill>
                <a:effectLst>
                  <a:outerShdw blurRad="38100" dist="38100" dir="2700000" algn="tl">
                    <a:srgbClr val="000000">
                      <a:alpha val="43137"/>
                    </a:srgbClr>
                  </a:outerShdw>
                </a:effectLst>
              </a:rPr>
              <a:t>PAC Condensed Matter </a:t>
            </a:r>
            <a:r>
              <a:rPr lang="en-GB" altLang="hu-HU" b="1" dirty="0" smtClean="0">
                <a:solidFill>
                  <a:srgbClr val="024674"/>
                </a:solidFill>
                <a:effectLst>
                  <a:outerShdw blurRad="38100" dist="38100" dir="2700000" algn="tl">
                    <a:srgbClr val="000000">
                      <a:alpha val="43137"/>
                    </a:srgbClr>
                  </a:outerShdw>
                </a:effectLst>
              </a:rPr>
              <a:t>Physics, 17–18 June </a:t>
            </a:r>
            <a:r>
              <a:rPr lang="en-GB" altLang="hu-HU" b="1" dirty="0">
                <a:solidFill>
                  <a:srgbClr val="024674"/>
                </a:solidFill>
                <a:effectLst>
                  <a:outerShdw blurRad="38100" dist="38100" dir="2700000" algn="tl">
                    <a:srgbClr val="000000">
                      <a:alpha val="43137"/>
                    </a:srgbClr>
                  </a:outerShdw>
                </a:effectLst>
              </a:rPr>
              <a:t>2019, </a:t>
            </a:r>
            <a:r>
              <a:rPr lang="en-GB" altLang="hu-HU" b="1" dirty="0" err="1" smtClean="0">
                <a:solidFill>
                  <a:srgbClr val="024674"/>
                </a:solidFill>
                <a:effectLst>
                  <a:outerShdw blurRad="38100" dist="38100" dir="2700000" algn="tl">
                    <a:srgbClr val="000000">
                      <a:alpha val="43137"/>
                    </a:srgbClr>
                  </a:outerShdw>
                </a:effectLst>
              </a:rPr>
              <a:t>Dubna</a:t>
            </a:r>
            <a:endParaRPr lang="en-GB" altLang="hu-HU" b="1" dirty="0">
              <a:solidFill>
                <a:srgbClr val="024674"/>
              </a:solidFill>
              <a:effectLst>
                <a:outerShdw blurRad="38100" dist="38100" dir="2700000" algn="tl">
                  <a:srgbClr val="000000">
                    <a:alpha val="43137"/>
                  </a:srgbClr>
                </a:outerShdw>
              </a:effectLst>
            </a:endParaRPr>
          </a:p>
        </p:txBody>
      </p:sp>
      <p:sp>
        <p:nvSpPr>
          <p:cNvPr id="7" name="Прямоугольник 6"/>
          <p:cNvSpPr/>
          <p:nvPr/>
        </p:nvSpPr>
        <p:spPr>
          <a:xfrm>
            <a:off x="0" y="122077"/>
            <a:ext cx="2887329" cy="338554"/>
          </a:xfrm>
          <a:prstGeom prst="rect">
            <a:avLst/>
          </a:prstGeom>
        </p:spPr>
        <p:txBody>
          <a:bodyPr wrap="none">
            <a:spAutoFit/>
          </a:bodyPr>
          <a:lstStyle/>
          <a:p>
            <a:r>
              <a:rPr lang="en-GB" altLang="hu-HU" sz="1600" b="1" dirty="0" smtClean="0">
                <a:solidFill>
                  <a:srgbClr val="FFFF00"/>
                </a:solidFill>
                <a:effectLst>
                  <a:outerShdw blurRad="38100" dist="38100" dir="2700000" algn="tl">
                    <a:srgbClr val="000000">
                      <a:alpha val="43137"/>
                    </a:srgbClr>
                  </a:outerShdw>
                </a:effectLst>
              </a:rPr>
              <a:t>Coming back to the present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12192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 name="Рисунок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3937" y="892870"/>
            <a:ext cx="4670424" cy="5957873"/>
          </a:xfrm>
          <a:prstGeom prst="rect">
            <a:avLst/>
          </a:prstGeom>
        </p:spPr>
      </p:pic>
      <p:pic>
        <p:nvPicPr>
          <p:cNvPr id="5" name="Рисунок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7576" y="910509"/>
            <a:ext cx="4670424" cy="5954748"/>
          </a:xfrm>
          <a:prstGeom prst="rect">
            <a:avLst/>
          </a:prstGeom>
        </p:spPr>
      </p:pic>
      <p:sp>
        <p:nvSpPr>
          <p:cNvPr id="7" name="Rectangle 2"/>
          <p:cNvSpPr txBox="1">
            <a:spLocks noChangeArrowheads="1"/>
          </p:cNvSpPr>
          <p:nvPr/>
        </p:nvSpPr>
        <p:spPr>
          <a:xfrm>
            <a:off x="1688646" y="148997"/>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2800" dirty="0" smtClean="0">
                <a:solidFill>
                  <a:srgbClr val="FFFF00"/>
                </a:solidFill>
                <a:effectLst>
                  <a:outerShdw blurRad="38100" dist="38100" dir="2700000" algn="tl">
                    <a:srgbClr val="C0C0C0"/>
                  </a:outerShdw>
                </a:effectLst>
              </a:rPr>
              <a:t>Follow-up after the 49th </a:t>
            </a:r>
            <a:r>
              <a:rPr lang="en-GB" sz="2800" dirty="0">
                <a:solidFill>
                  <a:srgbClr val="FFFF00"/>
                </a:solidFill>
                <a:effectLst>
                  <a:outerShdw blurRad="38100" dist="38100" dir="2700000" algn="tl">
                    <a:srgbClr val="C0C0C0"/>
                  </a:outerShdw>
                </a:effectLst>
              </a:rPr>
              <a:t>PAC meeting</a:t>
            </a:r>
          </a:p>
        </p:txBody>
      </p:sp>
      <p:sp>
        <p:nvSpPr>
          <p:cNvPr id="2" name="Прямоугольник 1"/>
          <p:cNvSpPr/>
          <p:nvPr/>
        </p:nvSpPr>
        <p:spPr>
          <a:xfrm>
            <a:off x="1616076" y="931865"/>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9" y="931865"/>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705528" y="1828375"/>
            <a:ext cx="10900227" cy="3348609"/>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a:t>
            </a:r>
            <a:r>
              <a:rPr lang="en-GB" sz="2200" b="1" dirty="0" smtClean="0">
                <a:solidFill>
                  <a:srgbClr val="0000FF"/>
                </a:solidFill>
              </a:rPr>
              <a:t>49</a:t>
            </a:r>
            <a:r>
              <a:rPr lang="en-GB" sz="2200" b="1" baseline="30000" dirty="0" smtClean="0">
                <a:solidFill>
                  <a:srgbClr val="0000FF"/>
                </a:solidFill>
              </a:rPr>
              <a:t>th</a:t>
            </a:r>
            <a:r>
              <a:rPr lang="en-GB" sz="2200" b="1" dirty="0" smtClean="0">
                <a:solidFill>
                  <a:srgbClr val="0000FF"/>
                </a:solidFill>
              </a:rPr>
              <a:t> PAC-CMP </a:t>
            </a:r>
            <a:r>
              <a:rPr lang="en-GB" sz="2200" b="1" dirty="0">
                <a:solidFill>
                  <a:srgbClr val="0000FF"/>
                </a:solidFill>
              </a:rPr>
              <a:t>meeting: </a:t>
            </a:r>
          </a:p>
          <a:p>
            <a:pPr marL="723900" indent="-342900">
              <a:lnSpc>
                <a:spcPct val="130000"/>
              </a:lnSpc>
              <a:spcAft>
                <a:spcPts val="1200"/>
              </a:spcAft>
              <a:buFont typeface="Wingdings" pitchFamily="2" charset="2"/>
              <a:buChar char="ü"/>
              <a:defRPr/>
            </a:pPr>
            <a:r>
              <a:rPr lang="en-US" sz="2200" b="1" dirty="0" smtClean="0">
                <a:solidFill>
                  <a:srgbClr val="0000FF"/>
                </a:solidFill>
              </a:rPr>
              <a:t>Status of the IBR-2 reactor</a:t>
            </a:r>
          </a:p>
          <a:p>
            <a:pPr marL="723900" indent="-342900">
              <a:lnSpc>
                <a:spcPct val="130000"/>
              </a:lnSpc>
              <a:spcAft>
                <a:spcPts val="1200"/>
              </a:spcAft>
              <a:buFont typeface="Wingdings" pitchFamily="2" charset="2"/>
              <a:buChar char="ü"/>
              <a:defRPr/>
            </a:pPr>
            <a:r>
              <a:rPr lang="en-US" sz="2200" b="1" dirty="0">
                <a:solidFill>
                  <a:srgbClr val="0000FF"/>
                </a:solidFill>
              </a:rPr>
              <a:t>Main scientific results and instrumentation developments at IBR-2 in 2018</a:t>
            </a:r>
          </a:p>
          <a:p>
            <a:pPr marL="723900" indent="-342900">
              <a:lnSpc>
                <a:spcPct val="130000"/>
              </a:lnSpc>
              <a:spcAft>
                <a:spcPts val="1200"/>
              </a:spcAft>
              <a:buFont typeface="Wingdings" pitchFamily="2" charset="2"/>
              <a:buChar char="ü"/>
              <a:defRPr/>
            </a:pPr>
            <a:r>
              <a:rPr lang="en-US" sz="2200" b="1" dirty="0" smtClean="0">
                <a:solidFill>
                  <a:srgbClr val="0000FF"/>
                </a:solidFill>
              </a:rPr>
              <a:t>Development of a concept for JINR’s </a:t>
            </a:r>
            <a:r>
              <a:rPr lang="en-US" sz="2200" b="1" dirty="0">
                <a:solidFill>
                  <a:srgbClr val="0000FF"/>
                </a:solidFill>
              </a:rPr>
              <a:t>new </a:t>
            </a:r>
            <a:r>
              <a:rPr lang="en-US" sz="2200" b="1" dirty="0" smtClean="0">
                <a:solidFill>
                  <a:srgbClr val="0000FF"/>
                </a:solidFill>
              </a:rPr>
              <a:t>neutron source</a:t>
            </a:r>
          </a:p>
          <a:p>
            <a:pPr marL="723900" indent="-342900">
              <a:lnSpc>
                <a:spcPct val="130000"/>
              </a:lnSpc>
              <a:spcAft>
                <a:spcPts val="1200"/>
              </a:spcAft>
              <a:buFont typeface="Wingdings" pitchFamily="2" charset="2"/>
              <a:buChar char="ü"/>
              <a:defRPr/>
            </a:pPr>
            <a:r>
              <a:rPr lang="en-US" sz="2200" b="1" dirty="0" smtClean="0">
                <a:solidFill>
                  <a:srgbClr val="0000FF"/>
                </a:solidFill>
              </a:rPr>
              <a:t>JINR's laboratory for </a:t>
            </a:r>
            <a:r>
              <a:rPr lang="en-US" sz="2200" b="1" dirty="0">
                <a:solidFill>
                  <a:srgbClr val="0000FF"/>
                </a:solidFill>
              </a:rPr>
              <a:t>structural research </a:t>
            </a:r>
            <a:r>
              <a:rPr lang="en-US" sz="2200" b="1" dirty="0" smtClean="0">
                <a:solidFill>
                  <a:srgbClr val="0000FF"/>
                </a:solidFill>
              </a:rPr>
              <a:t>at </a:t>
            </a:r>
            <a:r>
              <a:rPr lang="en-US" sz="2200" b="1" dirty="0">
                <a:solidFill>
                  <a:srgbClr val="0000FF"/>
                </a:solidFill>
              </a:rPr>
              <a:t>the SOLARIS National Synchrotron Radiation Centre of the Jagiellonian University </a:t>
            </a:r>
            <a:r>
              <a:rPr lang="en-US" sz="2200" b="1" dirty="0" smtClean="0">
                <a:solidFill>
                  <a:srgbClr val="0000FF"/>
                </a:solidFill>
              </a:rPr>
              <a:t>in </a:t>
            </a:r>
            <a:r>
              <a:rPr lang="en-US" sz="2200" b="1" dirty="0" err="1" smtClean="0">
                <a:solidFill>
                  <a:srgbClr val="0000FF"/>
                </a:solidFill>
              </a:rPr>
              <a:t>Kraków</a:t>
            </a:r>
            <a:endParaRPr lang="en-US" sz="2200" b="1" dirty="0" smtClean="0">
              <a:solidFill>
                <a:srgbClr val="0000FF"/>
              </a:solidFill>
            </a:endParaRPr>
          </a:p>
        </p:txBody>
      </p:sp>
      <p:sp>
        <p:nvSpPr>
          <p:cNvPr id="10" name="Прямоугольник 9"/>
          <p:cNvSpPr/>
          <p:nvPr/>
        </p:nvSpPr>
        <p:spPr>
          <a:xfrm>
            <a:off x="-14514" y="-47734"/>
            <a:ext cx="2887329" cy="338554"/>
          </a:xfrm>
          <a:prstGeom prst="rect">
            <a:avLst/>
          </a:prstGeom>
        </p:spPr>
        <p:txBody>
          <a:bodyPr wrap="none">
            <a:spAutoFit/>
          </a:bodyPr>
          <a:lstStyle/>
          <a:p>
            <a:r>
              <a:rPr lang="en-GB" altLang="hu-HU" sz="1600" b="1" dirty="0" smtClean="0">
                <a:solidFill>
                  <a:srgbClr val="FFFF00"/>
                </a:solidFill>
                <a:effectLst>
                  <a:outerShdw blurRad="38100" dist="38100" dir="2700000" algn="tl">
                    <a:srgbClr val="000000">
                      <a:alpha val="43137"/>
                    </a:srgbClr>
                  </a:outerShdw>
                </a:effectLst>
              </a:rPr>
              <a:t>Coming back to the present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23851" y="1012391"/>
            <a:ext cx="6018893" cy="3323987"/>
          </a:xfrm>
          <a:prstGeom prst="rect">
            <a:avLst/>
          </a:prstGeom>
        </p:spPr>
        <p:txBody>
          <a:bodyPr wrap="square">
            <a:spAutoFit/>
          </a:bodyPr>
          <a:lstStyle/>
          <a:p>
            <a:pPr>
              <a:lnSpc>
                <a:spcPct val="150000"/>
              </a:lnSpc>
              <a:spcAft>
                <a:spcPts val="0"/>
              </a:spcAft>
            </a:pPr>
            <a:r>
              <a:rPr lang="en-US" sz="2000" dirty="0" smtClean="0">
                <a:solidFill>
                  <a:srgbClr val="002060"/>
                </a:solidFill>
                <a:ea typeface="Times New Roman" panose="02020603050405020304" pitchFamily="18" charset="0"/>
              </a:rPr>
              <a:t>The </a:t>
            </a:r>
            <a:r>
              <a:rPr lang="en-US" sz="2000" dirty="0">
                <a:solidFill>
                  <a:srgbClr val="002060"/>
                </a:solidFill>
                <a:ea typeface="Times New Roman" panose="02020603050405020304" pitchFamily="18" charset="0"/>
              </a:rPr>
              <a:t>PAC was informed by </a:t>
            </a:r>
            <a:r>
              <a:rPr lang="en-US" sz="2000" b="1" dirty="0">
                <a:solidFill>
                  <a:srgbClr val="0000FF"/>
                </a:solidFill>
                <a:ea typeface="Times New Roman" panose="02020603050405020304" pitchFamily="18" charset="0"/>
              </a:rPr>
              <a:t>V. </a:t>
            </a:r>
            <a:r>
              <a:rPr lang="en-US" sz="2000" b="1" dirty="0" err="1">
                <a:solidFill>
                  <a:srgbClr val="0000FF"/>
                </a:solidFill>
                <a:ea typeface="Times New Roman" panose="02020603050405020304" pitchFamily="18" charset="0"/>
              </a:rPr>
              <a:t>Shvetsov</a:t>
            </a:r>
            <a:r>
              <a:rPr lang="en-US" sz="2000" b="1" dirty="0">
                <a:solidFill>
                  <a:srgbClr val="0000FF"/>
                </a:solidFill>
                <a:ea typeface="Times New Roman" panose="02020603050405020304" pitchFamily="18" charset="0"/>
              </a:rPr>
              <a:t> </a:t>
            </a:r>
            <a:r>
              <a:rPr lang="en-US" sz="2000" dirty="0">
                <a:solidFill>
                  <a:srgbClr val="002060"/>
                </a:solidFill>
                <a:ea typeface="Times New Roman" panose="02020603050405020304" pitchFamily="18" charset="0"/>
              </a:rPr>
              <a:t>on the current state of the IBR-2 facility as well as on the results of theoretical and experimental studies of the reactor’s dynamical characteristics. The PAC appreciates the comprehensive analysis of the technical conditions of the IBR-2 facility and FLNP’s plans for its maintenance and upgrade.</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329292" y="4301716"/>
            <a:ext cx="5955395" cy="1338828"/>
          </a:xfrm>
          <a:prstGeom prst="rect">
            <a:avLst/>
          </a:prstGeom>
        </p:spPr>
        <p:txBody>
          <a:bodyPr wrap="square">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a:t>
            </a:r>
            <a:r>
              <a:rPr lang="en-US" dirty="0" smtClean="0">
                <a:solidFill>
                  <a:srgbClr val="C00000"/>
                </a:solidFill>
                <a:ea typeface="Times New Roman" panose="02020603050405020304" pitchFamily="18" charset="0"/>
              </a:rPr>
              <a:t>The </a:t>
            </a:r>
            <a:r>
              <a:rPr lang="en-US" dirty="0">
                <a:solidFill>
                  <a:srgbClr val="C00000"/>
                </a:solidFill>
                <a:ea typeface="Times New Roman" panose="02020603050405020304" pitchFamily="18" charset="0"/>
              </a:rPr>
              <a:t>PAC supports the efforts of the FLNP Directorate to secure the operational conditions of IBR-2.</a:t>
            </a:r>
            <a:endParaRPr lang="ru-RU" dirty="0">
              <a:solidFill>
                <a:srgbClr val="C00000"/>
              </a:solidFill>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6300" y="38102"/>
            <a:ext cx="10725151" cy="692497"/>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Status of the IBR-2 reactor</a:t>
            </a:r>
          </a:p>
        </p:txBody>
      </p:sp>
      <p:pic>
        <p:nvPicPr>
          <p:cNvPr id="8" name="Picture 3">
            <a:hlinkClick r:id="rId2"/>
            <a:extLst>
              <a:ext uri="{FF2B5EF4-FFF2-40B4-BE49-F238E27FC236}">
                <a16:creationId xmlns="" xmlns:a16="http://schemas.microsoft.com/office/drawing/2014/main" id="{7E015C6A-496E-4360-8E3A-B0DAE36DC7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7083" y="1021808"/>
            <a:ext cx="5470895" cy="5132251"/>
          </a:xfrm>
          <a:prstGeom prst="rect">
            <a:avLst/>
          </a:prstGeom>
        </p:spPr>
      </p:pic>
      <p:pic>
        <p:nvPicPr>
          <p:cNvPr id="15" name="Рисунок 3">
            <a:extLst>
              <a:ext uri="{FF2B5EF4-FFF2-40B4-BE49-F238E27FC236}">
                <a16:creationId xmlns="" xmlns:a16="http://schemas.microsoft.com/office/drawing/2014/main" id="{F60BFA7D-A497-4922-97C8-62E1A2C78D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173" y="5339030"/>
            <a:ext cx="1349827" cy="1204986"/>
          </a:xfrm>
          <a:prstGeom prst="rect">
            <a:avLst/>
          </a:prstGeom>
        </p:spPr>
      </p:pic>
      <p:pic>
        <p:nvPicPr>
          <p:cNvPr id="2" name="Рисунок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4277" y="5159315"/>
            <a:ext cx="1942009" cy="1382710"/>
          </a:xfrm>
          <a:prstGeom prst="rect">
            <a:avLst/>
          </a:prstGeom>
        </p:spPr>
      </p:pic>
      <p:sp>
        <p:nvSpPr>
          <p:cNvPr id="10" name="Title 1">
            <a:extLst>
              <a:ext uri="{FF2B5EF4-FFF2-40B4-BE49-F238E27FC236}">
                <a16:creationId xmlns:a16="http://schemas.microsoft.com/office/drawing/2014/main" xmlns="" id="{B1B2FA57-E4DE-4690-A213-1CC6725BEECE}"/>
              </a:ext>
            </a:extLst>
          </p:cNvPr>
          <p:cNvSpPr txBox="1">
            <a:spLocks/>
          </p:cNvSpPr>
          <p:nvPr/>
        </p:nvSpPr>
        <p:spPr>
          <a:xfrm>
            <a:off x="1565001" y="996044"/>
            <a:ext cx="9518163" cy="446676"/>
          </a:xfrm>
          <a:prstGeom prst="rect">
            <a:avLst/>
          </a:prstGeom>
          <a:solidFill>
            <a:schemeClr val="bg1"/>
          </a:solidFill>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kern="0" dirty="0" smtClean="0"/>
              <a:t>IBR-2 2018 OPERATION STATISTICS</a:t>
            </a:r>
            <a:endParaRPr lang="ru-RU" sz="2800" kern="0" dirty="0"/>
          </a:p>
        </p:txBody>
      </p:sp>
      <p:graphicFrame>
        <p:nvGraphicFramePr>
          <p:cNvPr id="11" name="Таблица 4">
            <a:extLst>
              <a:ext uri="{FF2B5EF4-FFF2-40B4-BE49-F238E27FC236}">
                <a16:creationId xmlns:a16="http://schemas.microsoft.com/office/drawing/2014/main" xmlns="" id="{8E9ACBD6-C8F0-4EEE-8941-D3C9E62B9827}"/>
              </a:ext>
            </a:extLst>
          </p:cNvPr>
          <p:cNvGraphicFramePr>
            <a:graphicFrameLocks noGrp="1"/>
          </p:cNvGraphicFramePr>
          <p:nvPr>
            <p:extLst>
              <p:ext uri="{D42A27DB-BD31-4B8C-83A1-F6EECF244321}">
                <p14:modId xmlns:p14="http://schemas.microsoft.com/office/powerpoint/2010/main" val="4109071863"/>
              </p:ext>
            </p:extLst>
          </p:nvPr>
        </p:nvGraphicFramePr>
        <p:xfrm>
          <a:off x="2137629" y="1455985"/>
          <a:ext cx="8372907" cy="5386663"/>
        </p:xfrm>
        <a:graphic>
          <a:graphicData uri="http://schemas.openxmlformats.org/drawingml/2006/table">
            <a:tbl>
              <a:tblPr firstRow="1" firstCol="1" bandRow="1">
                <a:tableStyleId>{5C22544A-7EE6-4342-B048-85BDC9FD1C3A}</a:tableStyleId>
              </a:tblPr>
              <a:tblGrid>
                <a:gridCol w="634300">
                  <a:extLst>
                    <a:ext uri="{9D8B030D-6E8A-4147-A177-3AD203B41FA5}">
                      <a16:colId xmlns:a16="http://schemas.microsoft.com/office/drawing/2014/main" xmlns="" val="20000"/>
                    </a:ext>
                  </a:extLst>
                </a:gridCol>
                <a:gridCol w="1354076">
                  <a:extLst>
                    <a:ext uri="{9D8B030D-6E8A-4147-A177-3AD203B41FA5}">
                      <a16:colId xmlns:a16="http://schemas.microsoft.com/office/drawing/2014/main" xmlns="" val="20001"/>
                    </a:ext>
                  </a:extLst>
                </a:gridCol>
                <a:gridCol w="1354076">
                  <a:extLst>
                    <a:ext uri="{9D8B030D-6E8A-4147-A177-3AD203B41FA5}">
                      <a16:colId xmlns:a16="http://schemas.microsoft.com/office/drawing/2014/main" xmlns="" val="20002"/>
                    </a:ext>
                  </a:extLst>
                </a:gridCol>
                <a:gridCol w="1780671">
                  <a:extLst>
                    <a:ext uri="{9D8B030D-6E8A-4147-A177-3AD203B41FA5}">
                      <a16:colId xmlns:a16="http://schemas.microsoft.com/office/drawing/2014/main" xmlns="" val="20003"/>
                    </a:ext>
                  </a:extLst>
                </a:gridCol>
                <a:gridCol w="1729544">
                  <a:extLst>
                    <a:ext uri="{9D8B030D-6E8A-4147-A177-3AD203B41FA5}">
                      <a16:colId xmlns:a16="http://schemas.microsoft.com/office/drawing/2014/main" xmlns="" val="20004"/>
                    </a:ext>
                  </a:extLst>
                </a:gridCol>
                <a:gridCol w="1520240">
                  <a:extLst>
                    <a:ext uri="{9D8B030D-6E8A-4147-A177-3AD203B41FA5}">
                      <a16:colId xmlns:a16="http://schemas.microsoft.com/office/drawing/2014/main" xmlns="" val="20005"/>
                    </a:ext>
                  </a:extLst>
                </a:gridCol>
              </a:tblGrid>
              <a:tr h="746979">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Cycle #</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period</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level, </a:t>
                      </a: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rPr>
                        <a:t>MW</a:t>
                      </a:r>
                      <a:endParaRPr lang="en-US" sz="1600" dirty="0">
                        <a:solidFill>
                          <a:schemeClr val="tx1"/>
                        </a:solidFill>
                        <a:effectLst>
                          <a:outerShdw blurRad="38100" dist="38100" dir="2700000" algn="tl">
                            <a:srgbClr val="000000">
                              <a:alpha val="43137"/>
                            </a:srgbClr>
                          </a:outerShdw>
                        </a:effectLst>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of operation</a:t>
                      </a:r>
                      <a:r>
                        <a:rPr lang="ru-RU" sz="1600" dirty="0">
                          <a:solidFill>
                            <a:schemeClr val="tx1"/>
                          </a:solidFill>
                          <a:effectLst>
                            <a:outerShdw blurRad="38100" dist="38100" dir="2700000" algn="tl">
                              <a:srgbClr val="000000">
                                <a:alpha val="43137"/>
                              </a:srgbClr>
                            </a:outerShdw>
                          </a:effectLst>
                        </a:rPr>
                        <a:t>, </a:t>
                      </a:r>
                      <a:r>
                        <a:rPr lang="en-US" sz="1600" dirty="0">
                          <a:solidFill>
                            <a:schemeClr val="tx1"/>
                          </a:solidFill>
                          <a:effectLst>
                            <a:outerShdw blurRad="38100" dist="38100" dir="2700000" algn="tl">
                              <a:srgbClr val="000000">
                                <a:alpha val="43137"/>
                              </a:srgbClr>
                            </a:outerShdw>
                          </a:effectLst>
                        </a:rPr>
                        <a:t>hours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generation</a:t>
                      </a:r>
                      <a:r>
                        <a:rPr lang="ru-RU" sz="1600" dirty="0">
                          <a:solidFill>
                            <a:schemeClr val="tx1"/>
                          </a:solidFill>
                          <a:effectLst>
                            <a:outerShdw blurRad="38100" dist="38100" dir="2700000" algn="tl">
                              <a:srgbClr val="000000">
                                <a:alpha val="43137"/>
                              </a:srgbClr>
                            </a:outerShdw>
                          </a:effectLst>
                        </a:rPr>
                        <a:t>,</a:t>
                      </a:r>
                    </a:p>
                    <a:p>
                      <a:pPr algn="ctr">
                        <a:lnSpc>
                          <a:spcPct val="115000"/>
                        </a:lnSpc>
                        <a:spcAft>
                          <a:spcPts val="0"/>
                        </a:spcAft>
                      </a:pPr>
                      <a:r>
                        <a:rPr lang="en-US" sz="1400" dirty="0" err="1">
                          <a:solidFill>
                            <a:schemeClr val="tx1"/>
                          </a:solidFill>
                          <a:effectLst>
                            <a:outerShdw blurRad="38100" dist="38100" dir="2700000" algn="tl">
                              <a:srgbClr val="000000">
                                <a:alpha val="43137"/>
                              </a:srgbClr>
                            </a:outerShdw>
                          </a:effectLst>
                        </a:rPr>
                        <a:t>MW</a:t>
                      </a:r>
                      <a:r>
                        <a:rPr lang="en-US" sz="1400" dirty="0" err="1">
                          <a:solidFill>
                            <a:schemeClr val="tx1"/>
                          </a:solidFill>
                          <a:effectLst>
                            <a:outerShdw blurRad="38100" dist="38100" dir="2700000" algn="tl">
                              <a:srgbClr val="000000">
                                <a:alpha val="43137"/>
                              </a:srgbClr>
                            </a:outerShdw>
                          </a:effectLst>
                          <a:sym typeface="Symbol" panose="05050102010706020507" pitchFamily="18" charset="2"/>
                        </a:rPr>
                        <a:t>hour</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number of </a:t>
                      </a:r>
                      <a:r>
                        <a:rPr lang="en-US" sz="16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emergency shut-downs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0"/>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15.01.2018 г. ÷ 28.01.2018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2,0</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262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551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06.02.2018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18.02.2018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2"/>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3</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14.03.2018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17.03.2018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3"/>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4</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09.04.2018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21.04.2018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283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513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4"/>
                  </a:ext>
                </a:extLst>
              </a:tr>
              <a:tr h="304123">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.05.2018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45</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80</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5"/>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24.09.2018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05.10.2018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algn="ctr">
                        <a:lnSpc>
                          <a:spcPct val="115000"/>
                        </a:lnSpc>
                        <a:spcAft>
                          <a:spcPts val="0"/>
                        </a:spcAft>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6"/>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7</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16.10.2018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02.11.2018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7"/>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19.11.2018 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04.12.2018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247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454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8"/>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9</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10.12.2018</a:t>
                      </a:r>
                      <a:r>
                        <a:rPr lang="ru-RU" sz="1400" b="1" kern="1200" baseline="0" dirty="0">
                          <a:solidFill>
                            <a:schemeClr val="tx1"/>
                          </a:solidFill>
                          <a:effectLst>
                            <a:outerShdw blurRad="38100" dist="38100" dir="2700000" algn="tl">
                              <a:srgbClr val="000000">
                                <a:alpha val="43137"/>
                              </a:srgbClr>
                            </a:outerShdw>
                          </a:effectLst>
                          <a:latin typeface="+mn-lt"/>
                          <a:ea typeface="+mn-ea"/>
                          <a:cs typeface="+mn-cs"/>
                        </a:rPr>
                        <a:t> </a:t>
                      </a:r>
                      <a:r>
                        <a:rPr lang="ru-RU" sz="1400" b="1" kern="1200" dirty="0">
                          <a:solidFill>
                            <a:schemeClr val="tx1"/>
                          </a:solidFill>
                          <a:effectLst>
                            <a:outerShdw blurRad="38100" dist="38100" dir="2700000" algn="tl">
                              <a:srgbClr val="000000">
                                <a:alpha val="43137"/>
                              </a:srgbClr>
                            </a:outerShdw>
                          </a:effectLst>
                          <a:latin typeface="+mn-lt"/>
                          <a:ea typeface="+mn-ea"/>
                          <a:cs typeface="+mn-cs"/>
                        </a:rPr>
                        <a:t>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r>
                        <a:rPr lang="en-US" sz="1400" b="1" kern="1200" dirty="0">
                          <a:solidFill>
                            <a:schemeClr val="tx1"/>
                          </a:solidFill>
                          <a:effectLst>
                            <a:outerShdw blurRad="38100" dist="38100" dir="2700000" algn="tl">
                              <a:srgbClr val="000000">
                                <a:alpha val="43137"/>
                              </a:srgbClr>
                            </a:outerShdw>
                          </a:effectLst>
                          <a:latin typeface="+mn-lt"/>
                          <a:ea typeface="+mn-ea"/>
                          <a:cs typeface="+mn-cs"/>
                        </a:rPr>
                        <a:t>5</a:t>
                      </a:r>
                      <a:r>
                        <a:rPr lang="ru-RU" sz="1400" b="1" kern="1200" dirty="0">
                          <a:solidFill>
                            <a:schemeClr val="tx1"/>
                          </a:solidFill>
                          <a:effectLst>
                            <a:outerShdw blurRad="38100" dist="38100" dir="2700000" algn="tl">
                              <a:srgbClr val="000000">
                                <a:alpha val="43137"/>
                              </a:srgbClr>
                            </a:outerShdw>
                          </a:effectLst>
                          <a:latin typeface="+mn-lt"/>
                          <a:ea typeface="+mn-ea"/>
                          <a:cs typeface="+mn-cs"/>
                        </a:rPr>
                        <a:t>.12.2018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3</a:t>
                      </a:r>
                      <a:r>
                        <a:rPr lang="en-US" sz="1400" b="1" kern="1200" dirty="0">
                          <a:solidFill>
                            <a:schemeClr val="tx1"/>
                          </a:solidFill>
                          <a:effectLst>
                            <a:outerShdw blurRad="38100" dist="38100" dir="2700000" algn="tl">
                              <a:srgbClr val="000000">
                                <a:alpha val="43137"/>
                              </a:srgbClr>
                            </a:outerShdw>
                          </a:effectLst>
                          <a:latin typeface="+mn-lt"/>
                          <a:ea typeface="+mn-ea"/>
                          <a:cs typeface="+mn-cs"/>
                        </a:rPr>
                        <a:t>3</a:t>
                      </a: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5</a:t>
                      </a:r>
                      <a:r>
                        <a:rPr lang="en-US" sz="1400" b="1" kern="1200" dirty="0">
                          <a:solidFill>
                            <a:schemeClr val="tx1"/>
                          </a:solidFill>
                          <a:effectLst>
                            <a:outerShdw blurRad="38100" dist="38100" dir="2700000" algn="tl">
                              <a:srgbClr val="000000">
                                <a:alpha val="43137"/>
                              </a:srgbClr>
                            </a:outerShdw>
                          </a:effectLst>
                          <a:latin typeface="+mn-lt"/>
                          <a:ea typeface="+mn-ea"/>
                          <a:cs typeface="+mn-cs"/>
                        </a:rPr>
                        <a:t>6</a:t>
                      </a:r>
                      <a:r>
                        <a:rPr lang="ru-RU" sz="1400" b="1" kern="1200" dirty="0">
                          <a:solidFill>
                            <a:schemeClr val="tx1"/>
                          </a:solidFill>
                          <a:effectLst>
                            <a:outerShdw blurRad="38100" dist="38100" dir="2700000" algn="tl">
                              <a:srgbClr val="000000">
                                <a:alpha val="43137"/>
                              </a:srgbClr>
                            </a:outerShdw>
                          </a:effectLst>
                          <a:latin typeface="+mn-lt"/>
                          <a:ea typeface="+mn-ea"/>
                          <a:cs typeface="+mn-cs"/>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9"/>
                  </a:ext>
                </a:extLst>
              </a:tr>
              <a:tr h="304123">
                <a:tc gridSpan="3">
                  <a:txBody>
                    <a:bodyPr/>
                    <a:lstStyle/>
                    <a:p>
                      <a:pPr algn="r">
                        <a:lnSpc>
                          <a:spcPct val="115000"/>
                        </a:lnSpc>
                        <a:spcAft>
                          <a:spcPts val="0"/>
                        </a:spcAft>
                      </a:pPr>
                      <a:r>
                        <a:rPr lang="ru-RU" sz="1400" b="1" dirty="0">
                          <a:solidFill>
                            <a:schemeClr val="tx1"/>
                          </a:solidFill>
                          <a:effectLst>
                            <a:outerShdw blurRad="38100" dist="38100" dir="2700000" algn="tl">
                              <a:srgbClr val="000000">
                                <a:alpha val="43137"/>
                              </a:srgbClr>
                            </a:outerShdw>
                          </a:effectLst>
                        </a:rPr>
                        <a:t>Σ</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800" b="1" dirty="0">
                          <a:solidFill>
                            <a:srgbClr val="FF0000"/>
                          </a:solidFill>
                          <a:effectLst>
                            <a:outerShdw blurRad="38100" dist="38100" dir="2700000" algn="tl">
                              <a:srgbClr val="000000">
                                <a:alpha val="43137"/>
                              </a:srgbClr>
                            </a:outerShdw>
                          </a:effectLst>
                        </a:rPr>
                        <a:t>14</a:t>
                      </a:r>
                      <a:r>
                        <a:rPr lang="en-US" sz="1800" b="1" dirty="0">
                          <a:solidFill>
                            <a:srgbClr val="FF0000"/>
                          </a:solidFill>
                          <a:effectLst>
                            <a:outerShdw blurRad="38100" dist="38100" dir="2700000" algn="tl">
                              <a:srgbClr val="000000">
                                <a:alpha val="43137"/>
                              </a:srgbClr>
                            </a:outerShdw>
                          </a:effectLst>
                        </a:rPr>
                        <a:t>9</a:t>
                      </a:r>
                      <a:r>
                        <a:rPr lang="ru-RU" sz="1800" b="1" dirty="0">
                          <a:solidFill>
                            <a:srgbClr val="FF0000"/>
                          </a:solidFill>
                          <a:effectLst>
                            <a:outerShdw blurRad="38100" dist="38100" dir="2700000" algn="tl">
                              <a:srgbClr val="000000">
                                <a:alpha val="43137"/>
                              </a:srgbClr>
                            </a:outerShdw>
                          </a:effectLst>
                        </a:rPr>
                        <a:t>7</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rgbClr val="FF0000"/>
                          </a:solidFill>
                          <a:effectLst>
                            <a:outerShdw blurRad="38100" dist="38100" dir="2700000" algn="tl">
                              <a:srgbClr val="000000">
                                <a:alpha val="43137"/>
                              </a:srgbClr>
                            </a:outerShdw>
                          </a:effectLst>
                          <a:latin typeface="+mn-lt"/>
                          <a:ea typeface="+mn-ea"/>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923932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4171" y="119521"/>
            <a:ext cx="12598400" cy="507831"/>
          </a:xfrm>
          <a:prstGeom prst="rect">
            <a:avLst/>
          </a:prstGeom>
        </p:spPr>
        <p:txBody>
          <a:bodyPr wrap="square">
            <a:spAutoFit/>
          </a:bodyPr>
          <a:lstStyle/>
          <a:p>
            <a:pPr algn="ctr"/>
            <a:r>
              <a:rPr lang="en-US" sz="2700" b="1" dirty="0">
                <a:solidFill>
                  <a:schemeClr val="bg1"/>
                </a:solidFill>
                <a:ea typeface="Times New Roman" panose="02020603050405020304" pitchFamily="18" charset="0"/>
              </a:rPr>
              <a:t>Main scientific results </a:t>
            </a:r>
            <a:r>
              <a:rPr lang="en-US" sz="2700" b="1" dirty="0" smtClean="0">
                <a:solidFill>
                  <a:schemeClr val="bg1"/>
                </a:solidFill>
                <a:ea typeface="Times New Roman" panose="02020603050405020304" pitchFamily="18" charset="0"/>
              </a:rPr>
              <a:t>&amp; </a:t>
            </a:r>
            <a:r>
              <a:rPr lang="en-US" sz="2700" b="1" dirty="0">
                <a:solidFill>
                  <a:schemeClr val="bg1"/>
                </a:solidFill>
                <a:ea typeface="Times New Roman" panose="02020603050405020304" pitchFamily="18" charset="0"/>
              </a:rPr>
              <a:t>instrumentation developments at IBR-2 in 2018</a:t>
            </a:r>
          </a:p>
        </p:txBody>
      </p:sp>
      <p:sp>
        <p:nvSpPr>
          <p:cNvPr id="4" name="Прямоугольник 3"/>
          <p:cNvSpPr/>
          <p:nvPr/>
        </p:nvSpPr>
        <p:spPr>
          <a:xfrm>
            <a:off x="299357" y="1078558"/>
            <a:ext cx="6096000" cy="1692771"/>
          </a:xfrm>
          <a:prstGeom prst="rect">
            <a:avLst/>
          </a:prstGeom>
        </p:spPr>
        <p:txBody>
          <a:bodyPr>
            <a:spAutoFit/>
          </a:bodyPr>
          <a:lstStyle/>
          <a:p>
            <a:pPr algn="just">
              <a:lnSpc>
                <a:spcPct val="130000"/>
              </a:lnSpc>
              <a:spcAft>
                <a:spcPts val="0"/>
              </a:spcAft>
            </a:pPr>
            <a:r>
              <a:rPr lang="en-US" sz="2000" dirty="0" smtClean="0">
                <a:solidFill>
                  <a:srgbClr val="002060"/>
                </a:solidFill>
                <a:ea typeface="Times New Roman" panose="02020603050405020304" pitchFamily="18" charset="0"/>
              </a:rPr>
              <a:t>The </a:t>
            </a:r>
            <a:r>
              <a:rPr lang="en-US" sz="2000" dirty="0">
                <a:solidFill>
                  <a:srgbClr val="002060"/>
                </a:solidFill>
                <a:ea typeface="Times New Roman" panose="02020603050405020304" pitchFamily="18" charset="0"/>
              </a:rPr>
              <a:t>PAC was informed by </a:t>
            </a:r>
            <a:r>
              <a:rPr lang="en-US" sz="2000" b="1" dirty="0">
                <a:solidFill>
                  <a:srgbClr val="0000FF"/>
                </a:solidFill>
                <a:ea typeface="Times New Roman" panose="02020603050405020304" pitchFamily="18" charset="0"/>
              </a:rPr>
              <a:t>D. </a:t>
            </a:r>
            <a:r>
              <a:rPr lang="en-US" sz="2000" b="1" dirty="0" err="1">
                <a:solidFill>
                  <a:srgbClr val="0000FF"/>
                </a:solidFill>
                <a:ea typeface="Times New Roman" panose="02020603050405020304" pitchFamily="18" charset="0"/>
              </a:rPr>
              <a:t>Kozlenko</a:t>
            </a:r>
            <a:r>
              <a:rPr lang="en-US" sz="2000" b="1" dirty="0">
                <a:solidFill>
                  <a:srgbClr val="0000FF"/>
                </a:solidFill>
                <a:ea typeface="Times New Roman" panose="02020603050405020304" pitchFamily="18" charset="0"/>
              </a:rPr>
              <a:t> </a:t>
            </a:r>
            <a:r>
              <a:rPr lang="en-US" sz="2000" dirty="0">
                <a:solidFill>
                  <a:srgbClr val="002060"/>
                </a:solidFill>
                <a:ea typeface="Times New Roman" panose="02020603050405020304" pitchFamily="18" charset="0"/>
              </a:rPr>
              <a:t>about the main scientific results in condensed matter research and instrumentation developments at the IBR-2 reactor obtained in 2018</a:t>
            </a:r>
            <a:r>
              <a:rPr lang="en-US" sz="2000" dirty="0" smtClean="0">
                <a:solidFill>
                  <a:srgbClr val="002060"/>
                </a:solidFill>
                <a:ea typeface="Times New Roman" panose="02020603050405020304" pitchFamily="18" charset="0"/>
              </a:rPr>
              <a:t>.</a:t>
            </a:r>
          </a:p>
        </p:txBody>
      </p:sp>
      <p:sp>
        <p:nvSpPr>
          <p:cNvPr id="7" name="Прямоугольник 6"/>
          <p:cNvSpPr/>
          <p:nvPr/>
        </p:nvSpPr>
        <p:spPr>
          <a:xfrm>
            <a:off x="-145141" y="2964891"/>
            <a:ext cx="7593519" cy="461665"/>
          </a:xfrm>
          <a:prstGeom prst="rect">
            <a:avLst/>
          </a:prstGeom>
        </p:spPr>
        <p:txBody>
          <a:bodyPr wrap="square">
            <a:spAutoFit/>
          </a:bodyPr>
          <a:lstStyle/>
          <a:p>
            <a:pPr algn="ctr" fontAlgn="auto">
              <a:spcBef>
                <a:spcPts val="0"/>
              </a:spcBef>
              <a:spcAft>
                <a:spcPts val="0"/>
              </a:spcAft>
              <a:tabLst>
                <a:tab pos="625475" algn="l"/>
              </a:tabLst>
              <a:defRPr/>
            </a:pPr>
            <a:r>
              <a:rPr lang="en-US" sz="2400" b="1" kern="0" dirty="0">
                <a:solidFill>
                  <a:srgbClr val="C00000"/>
                </a:solidFill>
              </a:rPr>
              <a:t>The priority </a:t>
            </a:r>
            <a:r>
              <a:rPr lang="en-US" sz="2400" b="1" kern="0" dirty="0" smtClean="0">
                <a:solidFill>
                  <a:srgbClr val="C00000"/>
                </a:solidFill>
              </a:rPr>
              <a:t>directions of </a:t>
            </a:r>
            <a:r>
              <a:rPr lang="en-US" sz="2400" b="1" kern="0" dirty="0">
                <a:solidFill>
                  <a:srgbClr val="C00000"/>
                </a:solidFill>
              </a:rPr>
              <a:t>scientific research </a:t>
            </a:r>
            <a:r>
              <a:rPr lang="ru-RU" sz="2400" b="1" kern="0" dirty="0">
                <a:solidFill>
                  <a:srgbClr val="C00000"/>
                </a:solidFill>
              </a:rPr>
              <a:t>:</a:t>
            </a:r>
            <a:endParaRPr lang="en-US" sz="2400" b="1" kern="0" dirty="0">
              <a:solidFill>
                <a:srgbClr val="C00000"/>
              </a:solidFill>
            </a:endParaRPr>
          </a:p>
        </p:txBody>
      </p:sp>
      <p:sp>
        <p:nvSpPr>
          <p:cNvPr id="10" name="Rectangle 5"/>
          <p:cNvSpPr>
            <a:spLocks noChangeArrowheads="1"/>
          </p:cNvSpPr>
          <p:nvPr/>
        </p:nvSpPr>
        <p:spPr bwMode="auto">
          <a:xfrm>
            <a:off x="209105" y="3184694"/>
            <a:ext cx="882015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2400" b="1" dirty="0">
                <a:solidFill>
                  <a:srgbClr val="0000FF"/>
                </a:solidFill>
              </a:rPr>
              <a:t>        </a:t>
            </a:r>
            <a:endParaRPr lang="ru-RU" sz="2000" b="1" dirty="0" smtClean="0">
              <a:solidFill>
                <a:srgbClr val="FF0066"/>
              </a:solidFill>
            </a:endParaRPr>
          </a:p>
          <a:p>
            <a:pPr marL="457200" lvl="0" indent="-457200">
              <a:buFont typeface="Arial" pitchFamily="34" charset="0"/>
              <a:buChar char="•"/>
            </a:pPr>
            <a:r>
              <a:rPr lang="en-US" sz="2000" b="1" dirty="0" smtClean="0">
                <a:solidFill>
                  <a:srgbClr val="006600"/>
                </a:solidFill>
              </a:rPr>
              <a:t>Physics and chemistry of novel functional materials;</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of </a:t>
            </a:r>
            <a:r>
              <a:rPr lang="en-US" sz="2000" b="1" dirty="0" err="1">
                <a:solidFill>
                  <a:srgbClr val="006600"/>
                </a:solidFill>
              </a:rPr>
              <a:t>nanosystems</a:t>
            </a:r>
            <a:r>
              <a:rPr lang="en-US" sz="2000" b="1" dirty="0">
                <a:solidFill>
                  <a:srgbClr val="006600"/>
                </a:solidFill>
              </a:rPr>
              <a:t> and </a:t>
            </a:r>
            <a:r>
              <a:rPr lang="en-US" sz="2000" b="1" dirty="0" err="1">
                <a:solidFill>
                  <a:srgbClr val="006600"/>
                </a:solidFill>
              </a:rPr>
              <a:t>nanoscale</a:t>
            </a:r>
            <a:r>
              <a:rPr lang="en-US" sz="2000" b="1" dirty="0">
                <a:solidFill>
                  <a:srgbClr val="006600"/>
                </a:solidFill>
              </a:rPr>
              <a:t> phenomena;</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and Chemistry of Complex Liquids and Polymers;</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Molecular Biology and Pharmacology;</a:t>
            </a:r>
          </a:p>
          <a:p>
            <a:pPr lvl="0"/>
            <a:endParaRPr lang="ru-RU" sz="2000" b="1" dirty="0">
              <a:solidFill>
                <a:srgbClr val="006600"/>
              </a:solidFill>
            </a:endParaRPr>
          </a:p>
          <a:p>
            <a:pPr marL="457200" indent="-457200">
              <a:buFont typeface="Arial" pitchFamily="34" charset="0"/>
              <a:buChar char="•"/>
            </a:pPr>
            <a:r>
              <a:rPr lang="en-US" sz="2000" b="1" dirty="0">
                <a:solidFill>
                  <a:srgbClr val="006600"/>
                </a:solidFill>
              </a:rPr>
              <a:t>Materials and Engineering Sciences.</a:t>
            </a:r>
            <a:endParaRPr lang="ru-RU" sz="2000" b="1" dirty="0">
              <a:solidFill>
                <a:srgbClr val="006600"/>
              </a:solidFill>
            </a:endParaRPr>
          </a:p>
        </p:txBody>
      </p:sp>
      <p:grpSp>
        <p:nvGrpSpPr>
          <p:cNvPr id="11" name="Группа 30"/>
          <p:cNvGrpSpPr>
            <a:grpSpLocks/>
          </p:cNvGrpSpPr>
          <p:nvPr/>
        </p:nvGrpSpPr>
        <p:grpSpPr bwMode="auto">
          <a:xfrm>
            <a:off x="9976492" y="3293415"/>
            <a:ext cx="2055851" cy="2087282"/>
            <a:chOff x="4139952" y="3308224"/>
            <a:chExt cx="2016224" cy="2012416"/>
          </a:xfrm>
        </p:grpSpPr>
        <p:pic>
          <p:nvPicPr>
            <p:cNvPr id="12" name="Picture 5" descr="fig29_sm"/>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3" name="Прямоугольник 12"/>
            <p:cNvSpPr/>
            <p:nvPr/>
          </p:nvSpPr>
          <p:spPr>
            <a:xfrm>
              <a:off x="5270308" y="3308224"/>
              <a:ext cx="642970"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4" name="Прямоугольник 13"/>
            <p:cNvSpPr/>
            <p:nvPr/>
          </p:nvSpPr>
          <p:spPr>
            <a:xfrm>
              <a:off x="4173292" y="3466932"/>
              <a:ext cx="642969"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5" name="Прямоугольник 14"/>
            <p:cNvSpPr/>
            <p:nvPr/>
          </p:nvSpPr>
          <p:spPr>
            <a:xfrm>
              <a:off x="4654327" y="4960374"/>
              <a:ext cx="709648"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6" name="Прямоугольник 15"/>
            <p:cNvSpPr/>
            <p:nvPr/>
          </p:nvSpPr>
          <p:spPr>
            <a:xfrm>
              <a:off x="4913103" y="4814362"/>
              <a:ext cx="215911"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17" name="Группа 16"/>
          <p:cNvGrpSpPr/>
          <p:nvPr/>
        </p:nvGrpSpPr>
        <p:grpSpPr>
          <a:xfrm>
            <a:off x="9764733" y="1169188"/>
            <a:ext cx="3988993" cy="2140071"/>
            <a:chOff x="7380312" y="1412776"/>
            <a:chExt cx="3405188" cy="1872208"/>
          </a:xfrm>
        </p:grpSpPr>
        <p:pic>
          <p:nvPicPr>
            <p:cNvPr id="1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312" y="1536812"/>
              <a:ext cx="3405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Прямоугольник 18"/>
            <p:cNvSpPr/>
            <p:nvPr/>
          </p:nvSpPr>
          <p:spPr>
            <a:xfrm>
              <a:off x="8980497" y="1412776"/>
              <a:ext cx="1800200"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748464" y="2636912"/>
              <a:ext cx="6480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1" name="Содержимое 10" descr="5975661077129824-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947" y="3614059"/>
            <a:ext cx="1889396" cy="138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99506" y="5268685"/>
            <a:ext cx="1960189" cy="117565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87425" y="5268864"/>
            <a:ext cx="1895145" cy="121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12872" y="1165699"/>
            <a:ext cx="1095587" cy="204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7189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8_Оформление по умолчанию">
  <a:themeElements>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29698</TotalTime>
  <Words>1957</Words>
  <Application>Microsoft Office PowerPoint</Application>
  <PresentationFormat>Произвольный</PresentationFormat>
  <Paragraphs>289</Paragraphs>
  <Slides>26</Slides>
  <Notes>2</Notes>
  <HiddenSlides>0</HiddenSlides>
  <MMClips>0</MMClips>
  <ScaleCrop>false</ScaleCrop>
  <HeadingPairs>
    <vt:vector size="4" baseType="variant">
      <vt:variant>
        <vt:lpstr>Тема</vt:lpstr>
      </vt:variant>
      <vt:variant>
        <vt:i4>13</vt:i4>
      </vt:variant>
      <vt:variant>
        <vt:lpstr>Заголовки слайдов</vt:lpstr>
      </vt:variant>
      <vt:variant>
        <vt:i4>26</vt:i4>
      </vt:variant>
    </vt:vector>
  </HeadingPairs>
  <TitlesOfParts>
    <vt:vector size="39" baseType="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1_annual_report_2015_nts</vt:lpstr>
      <vt:lpstr>2_annual_report_2015_nts</vt:lpstr>
      <vt:lpstr>3_annual_report_2015_nts</vt:lpstr>
      <vt:lpstr>8_Оформление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1</cp:lastModifiedBy>
  <cp:revision>1284</cp:revision>
  <dcterms:created xsi:type="dcterms:W3CDTF">2006-12-22T14:39:55Z</dcterms:created>
  <dcterms:modified xsi:type="dcterms:W3CDTF">2019-06-11T13:31:33Z</dcterms:modified>
</cp:coreProperties>
</file>