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8" r:id="rId2"/>
    <p:sldId id="257" r:id="rId3"/>
    <p:sldId id="258" r:id="rId4"/>
    <p:sldId id="267" r:id="rId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6"/>
    <p:restoredTop sz="94868" autoAdjust="0"/>
  </p:normalViewPr>
  <p:slideViewPr>
    <p:cSldViewPr>
      <p:cViewPr>
        <p:scale>
          <a:sx n="100" d="100"/>
          <a:sy n="100" d="100"/>
        </p:scale>
        <p:origin x="-2214" y="-7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A84D8-6E01-4A09-B497-3D50BAAFF7BC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CAC25-3BB0-4DF6-BC96-11FD0607C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4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5EB2-8FF9-4F75-AA18-99877E451AD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27062"/>
            <a:ext cx="10297144" cy="577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1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74576"/>
              </p:ext>
            </p:extLst>
          </p:nvPr>
        </p:nvGraphicFramePr>
        <p:xfrm>
          <a:off x="971600" y="528520"/>
          <a:ext cx="7416824" cy="40954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err="1">
                          <a:solidFill>
                            <a:srgbClr val="003399"/>
                          </a:solidFill>
                          <a:effectLst/>
                        </a:rPr>
                        <a:t>Pavel</a:t>
                      </a:r>
                      <a:r>
                        <a:rPr lang="ru-RU" sz="1500" b="1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3399"/>
                          </a:solidFill>
                          <a:effectLst/>
                        </a:rPr>
                        <a:t>Alekseev</a:t>
                      </a:r>
                      <a:r>
                        <a:rPr lang="en-US" sz="1500" b="1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ru-RU" sz="1500" b="1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3399"/>
                          </a:solidFill>
                          <a:effectLst/>
                        </a:rPr>
                        <a:t>Kurchatov</a:t>
                      </a: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 Institute, Moscow, Russia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rgbClr val="003399"/>
                          </a:solidFill>
                          <a:effectLst/>
                        </a:rPr>
                        <a:t>Latchezar</a:t>
                      </a:r>
                      <a:r>
                        <a:rPr lang="ru-RU" sz="1500" b="1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ru-RU" sz="1500" b="1" dirty="0" err="1">
                          <a:solidFill>
                            <a:srgbClr val="003399"/>
                          </a:solidFill>
                          <a:effectLst/>
                        </a:rPr>
                        <a:t>Avramov</a:t>
                      </a:r>
                      <a:endParaRPr lang="ru-RU" sz="15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IE, Sofia, Bulgaria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rgbClr val="003399"/>
                          </a:solidFill>
                          <a:effectLst/>
                        </a:rPr>
                        <a:t>Martina</a:t>
                      </a:r>
                      <a:r>
                        <a:rPr lang="ru-RU" sz="1500" b="1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ru-RU" sz="1500" b="1" dirty="0" err="1">
                          <a:solidFill>
                            <a:srgbClr val="003399"/>
                          </a:solidFill>
                          <a:effectLst/>
                        </a:rPr>
                        <a:t>Dubnickova</a:t>
                      </a:r>
                      <a:endParaRPr lang="ru-RU" sz="15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Comenius University, Bratislava, Slovakia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rgbClr val="003399"/>
                          </a:solidFill>
                          <a:effectLst/>
                        </a:rPr>
                        <a:t>Hartmut</a:t>
                      </a:r>
                      <a:r>
                        <a:rPr lang="ru-RU" sz="1500" b="1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3399"/>
                          </a:solidFill>
                          <a:effectLst/>
                        </a:rPr>
                        <a:t>Fuess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IMS, Darmstadt, Germany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err="1">
                          <a:solidFill>
                            <a:srgbClr val="003399"/>
                          </a:solidFill>
                          <a:effectLst/>
                        </a:rPr>
                        <a:t>Richard</a:t>
                      </a:r>
                      <a:r>
                        <a:rPr lang="ru-RU" sz="1500" b="1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3399"/>
                          </a:solidFill>
                          <a:effectLst/>
                        </a:rPr>
                        <a:t>Hall-Wilton</a:t>
                      </a: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ru-RU" sz="1500" b="1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ESS, Lund, Sweden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rgbClr val="003399"/>
                          </a:solidFill>
                          <a:effectLst/>
                        </a:rPr>
                        <a:t>Nikolay</a:t>
                      </a:r>
                      <a:r>
                        <a:rPr lang="ru-RU" sz="1500" b="1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3399"/>
                          </a:solidFill>
                          <a:effectLst/>
                        </a:rPr>
                        <a:t>Kardjilov</a:t>
                      </a: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HZB ME, Berlin, Germany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rgbClr val="003399"/>
                          </a:solidFill>
                          <a:effectLst/>
                        </a:rPr>
                        <a:t>Alexei</a:t>
                      </a:r>
                      <a:r>
                        <a:rPr lang="ru-RU" sz="1500" b="1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3399"/>
                          </a:solidFill>
                          <a:effectLst/>
                        </a:rPr>
                        <a:t>Kuzmin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ISSP, Riga, Latvia</a:t>
                      </a:r>
                      <a:endParaRPr lang="ru-RU" sz="1500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5381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rgbClr val="003399"/>
                          </a:solidFill>
                          <a:effectLst/>
                        </a:rPr>
                        <a:t>Pavol</a:t>
                      </a:r>
                      <a:r>
                        <a:rPr lang="ru-RU" sz="1500" b="1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ru-RU" sz="1500" b="1" dirty="0" err="1">
                          <a:solidFill>
                            <a:srgbClr val="003399"/>
                          </a:solidFill>
                          <a:effectLst/>
                        </a:rPr>
                        <a:t>Mikula</a:t>
                      </a:r>
                      <a:endParaRPr lang="ru-RU" sz="15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INP, </a:t>
                      </a:r>
                      <a:r>
                        <a:rPr lang="en-US" sz="1500" kern="120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Řež</a:t>
                      </a:r>
                      <a:r>
                        <a:rPr lang="en-US" sz="1500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Czech Republic</a:t>
                      </a:r>
                      <a:endParaRPr lang="ru-RU" sz="1500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5381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3399"/>
                          </a:solidFill>
                          <a:effectLst/>
                        </a:rPr>
                        <a:t>D</a:t>
                      </a:r>
                      <a:r>
                        <a:rPr lang="hu-HU" sz="1500" b="1" dirty="0" smtClean="0">
                          <a:solidFill>
                            <a:srgbClr val="003399"/>
                          </a:solidFill>
                          <a:effectLst/>
                        </a:rPr>
                        <a:t>é</a:t>
                      </a:r>
                      <a:r>
                        <a:rPr lang="ru-RU" sz="1500" b="1" dirty="0" smtClean="0">
                          <a:solidFill>
                            <a:srgbClr val="003399"/>
                          </a:solidFill>
                          <a:effectLst/>
                        </a:rPr>
                        <a:t>nes </a:t>
                      </a:r>
                      <a:r>
                        <a:rPr lang="ru-RU" sz="1500" b="1" dirty="0">
                          <a:solidFill>
                            <a:srgbClr val="003399"/>
                          </a:solidFill>
                          <a:effectLst/>
                        </a:rPr>
                        <a:t>Lajos Nagy</a:t>
                      </a:r>
                      <a:endParaRPr lang="ru-RU" sz="15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Wigner </a:t>
                      </a:r>
                      <a:r>
                        <a:rPr lang="en-US" sz="1500" dirty="0" smtClean="0">
                          <a:solidFill>
                            <a:srgbClr val="003399"/>
                          </a:solidFill>
                          <a:effectLst/>
                        </a:rPr>
                        <a:t>RCP, </a:t>
                      </a: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Budapest, Hungary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rgbClr val="003399"/>
                          </a:solidFill>
                          <a:effectLst/>
                        </a:rPr>
                        <a:t>Toby</a:t>
                      </a:r>
                      <a:r>
                        <a:rPr lang="ru-RU" sz="1500" b="1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3399"/>
                          </a:solidFill>
                          <a:effectLst/>
                        </a:rPr>
                        <a:t>Perring</a:t>
                      </a:r>
                      <a:endParaRPr lang="ru-RU" sz="15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RAL, </a:t>
                      </a:r>
                      <a:r>
                        <a:rPr lang="en-US" sz="1500" dirty="0" err="1">
                          <a:solidFill>
                            <a:srgbClr val="003399"/>
                          </a:solidFill>
                          <a:effectLst/>
                        </a:rPr>
                        <a:t>Didcot</a:t>
                      </a: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, United Kingdom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rgbClr val="003399"/>
                          </a:solidFill>
                          <a:effectLst/>
                        </a:rPr>
                        <a:t>Raffaele</a:t>
                      </a:r>
                      <a:r>
                        <a:rPr lang="ru-RU" sz="1500" b="1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ru-RU" sz="1500" b="1" dirty="0" err="1">
                          <a:solidFill>
                            <a:srgbClr val="003399"/>
                          </a:solidFill>
                          <a:effectLst/>
                        </a:rPr>
                        <a:t>Saladino</a:t>
                      </a:r>
                      <a:endParaRPr lang="ru-RU" sz="15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3399"/>
                          </a:solidFill>
                          <a:effectLst/>
                        </a:rPr>
                        <a:t>Tuscia</a:t>
                      </a: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 University, </a:t>
                      </a:r>
                      <a:r>
                        <a:rPr lang="en-US" sz="1500" dirty="0" err="1">
                          <a:solidFill>
                            <a:srgbClr val="003399"/>
                          </a:solidFill>
                          <a:effectLst/>
                        </a:rPr>
                        <a:t>Viterbo</a:t>
                      </a: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, Italy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err="1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Deleg</a:t>
                      </a:r>
                      <a:r>
                        <a:rPr lang="ru-RU" sz="1500" b="1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kern="120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Sangaa</a:t>
                      </a:r>
                      <a:endParaRPr lang="ru-RU" sz="1500" b="1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IPT, Ulaanbaatar, Mongolia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</a:t>
                      </a:r>
                      <a:r>
                        <a:rPr lang="en-US" sz="1500" b="1" kern="120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Wąsicki</a:t>
                      </a:r>
                      <a:endParaRPr lang="ru-RU" sz="1500" b="1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 dirty="0" smtClean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IP, Poznan, </a:t>
                      </a:r>
                      <a:r>
                        <a:rPr lang="en-US" sz="1500" dirty="0" smtClean="0">
                          <a:solidFill>
                            <a:srgbClr val="003399"/>
                          </a:solidFill>
                          <a:effectLst/>
                        </a:rPr>
                        <a:t>Poland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707904" y="195486"/>
            <a:ext cx="2004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PAC members: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052" y="4731990"/>
            <a:ext cx="3422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ja-JP" sz="20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* </a:t>
            </a:r>
            <a:r>
              <a:rPr lang="en-GB" altLang="ja-JP" sz="20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is not present at </a:t>
            </a:r>
            <a:r>
              <a:rPr lang="en-GB" altLang="ja-JP" sz="20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this meeting</a:t>
            </a:r>
            <a:endParaRPr lang="en-GB" altLang="ja-JP" sz="20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66648"/>
              </p:ext>
            </p:extLst>
          </p:nvPr>
        </p:nvGraphicFramePr>
        <p:xfrm>
          <a:off x="1057476" y="2183322"/>
          <a:ext cx="7416824" cy="21886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47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6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2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Gheorghe Adam</a:t>
                      </a:r>
                      <a:endParaRPr lang="ru-RU" sz="15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Chief Scientist, </a:t>
                      </a: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LIT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Pavel</a:t>
                      </a:r>
                      <a:r>
                        <a:rPr lang="en-US" sz="1500" b="1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500" b="1" dirty="0" err="1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Apel</a:t>
                      </a:r>
                      <a:endParaRPr lang="ru-RU" sz="15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Deputy Head of Department, FLNR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Oleg</a:t>
                      </a:r>
                      <a:r>
                        <a:rPr lang="en-US" sz="1500" b="1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500" b="1" dirty="0" err="1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Belov</a:t>
                      </a:r>
                      <a:endParaRPr lang="ru-RU" sz="15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Scientific Secretary of the PAC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Alexander</a:t>
                      </a:r>
                      <a:r>
                        <a:rPr lang="en-US" sz="1500" b="1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500" b="1" dirty="0" err="1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Belushkin</a:t>
                      </a:r>
                      <a:endParaRPr lang="ru-RU" sz="15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Head of Division, FLNP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Michal</a:t>
                      </a:r>
                      <a:r>
                        <a:rPr lang="en-US" sz="1500" b="1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500" b="1" dirty="0" err="1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Hnatič</a:t>
                      </a:r>
                      <a:endParaRPr lang="ru-RU" sz="15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Deputy Director, BLTP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Evgeny</a:t>
                      </a:r>
                      <a:r>
                        <a:rPr lang="en-US" sz="15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500" b="1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Krasavin</a:t>
                      </a:r>
                      <a:endParaRPr lang="ru-RU" sz="1500" b="1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Director, LRB</a:t>
                      </a:r>
                      <a:endParaRPr lang="ru-RU" sz="150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Boris </a:t>
                      </a:r>
                      <a:r>
                        <a:rPr lang="en-US" sz="1500" b="1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Sharkov</a:t>
                      </a:r>
                      <a:endParaRPr lang="ru-RU" sz="15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Vice-Director, JINR</a:t>
                      </a:r>
                      <a:endParaRPr lang="ru-RU" sz="150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87624" y="177037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ja-JP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 officio members appointed by the JINR:</a:t>
            </a:r>
            <a:endParaRPr lang="en-GB" altLang="ja-JP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274091"/>
              </p:ext>
            </p:extLst>
          </p:nvPr>
        </p:nvGraphicFramePr>
        <p:xfrm>
          <a:off x="1043608" y="735547"/>
          <a:ext cx="7416824" cy="29841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Alexander </a:t>
                      </a:r>
                      <a:r>
                        <a:rPr lang="en-US" sz="1500" b="1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Ioffe</a:t>
                      </a:r>
                      <a:endParaRPr lang="ru-RU" sz="15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JCNS MLZ, </a:t>
                      </a:r>
                      <a:r>
                        <a:rPr lang="en-US" sz="150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Jülich</a:t>
                      </a:r>
                      <a:r>
                        <a:rPr lang="en-US" sz="15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Germany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43608" y="357505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ja-JP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Invited expert</a:t>
            </a:r>
            <a:endParaRPr lang="en-GB" altLang="ja-JP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58397"/>
              </p:ext>
            </p:extLst>
          </p:nvPr>
        </p:nvGraphicFramePr>
        <p:xfrm>
          <a:off x="1043608" y="1005577"/>
          <a:ext cx="7992888" cy="29841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Jiri </a:t>
                      </a:r>
                      <a:r>
                        <a:rPr lang="en-US" sz="1500" b="1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Kulda</a:t>
                      </a:r>
                      <a:endParaRPr lang="ru-RU" sz="15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Institute Laue-</a:t>
                      </a:r>
                      <a:r>
                        <a:rPr lang="en-US" sz="150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Langevin</a:t>
                      </a:r>
                      <a:r>
                        <a:rPr lang="en-US" sz="15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Grenoble, France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190907"/>
              </p:ext>
            </p:extLst>
          </p:nvPr>
        </p:nvGraphicFramePr>
        <p:xfrm>
          <a:off x="1043608" y="1275606"/>
          <a:ext cx="7416824" cy="29841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Mannab</a:t>
                      </a:r>
                      <a:r>
                        <a:rPr lang="en-US" sz="15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Tashmetov</a:t>
                      </a:r>
                      <a:endParaRPr lang="ru-RU" sz="15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3399"/>
                          </a:solidFill>
                          <a:effectLst/>
                        </a:rPr>
                        <a:t>—</a:t>
                      </a:r>
                      <a:endParaRPr lang="ru-RU" sz="15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81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INP, Tashkent, Uzbekistan 	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24862" y="4563003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en-GB" altLang="ja-JP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embers </a:t>
            </a:r>
            <a:r>
              <a:rPr lang="ru-RU" altLang="ja-JP" b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lang="ru-RU" altLang="ja-JP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ja-JP" b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lang="ru-RU" altLang="ja-JP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JINR </a:t>
            </a:r>
            <a:r>
              <a:rPr lang="ru-RU" altLang="ja-JP" b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Directorate</a:t>
            </a:r>
            <a:endParaRPr lang="en-GB" altLang="ja-JP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7317" y="854360"/>
            <a:ext cx="4990158" cy="352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1158" y="806450"/>
            <a:ext cx="4990157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1" y="133609"/>
            <a:ext cx="3528393" cy="493211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4047" y="133610"/>
            <a:ext cx="3528393" cy="493211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214</Words>
  <Application>Microsoft Office PowerPoint</Application>
  <PresentationFormat>Экран (16:9)</PresentationFormat>
  <Paragraphs>74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1</cp:lastModifiedBy>
  <cp:revision>63</cp:revision>
  <dcterms:created xsi:type="dcterms:W3CDTF">2017-05-29T13:31:35Z</dcterms:created>
  <dcterms:modified xsi:type="dcterms:W3CDTF">2019-06-16T08:55:18Z</dcterms:modified>
</cp:coreProperties>
</file>