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7" r:id="rId3"/>
    <p:sldId id="472" r:id="rId4"/>
    <p:sldId id="259" r:id="rId5"/>
    <p:sldId id="258" r:id="rId6"/>
    <p:sldId id="473" r:id="rId7"/>
    <p:sldId id="260" r:id="rId8"/>
    <p:sldId id="474" r:id="rId9"/>
    <p:sldId id="262" r:id="rId10"/>
    <p:sldId id="635" r:id="rId11"/>
    <p:sldId id="621" r:id="rId12"/>
    <p:sldId id="263" r:id="rId13"/>
    <p:sldId id="622" r:id="rId14"/>
    <p:sldId id="471" r:id="rId15"/>
    <p:sldId id="617" r:id="rId16"/>
    <p:sldId id="618" r:id="rId17"/>
    <p:sldId id="619" r:id="rId18"/>
    <p:sldId id="620" r:id="rId19"/>
    <p:sldId id="623" r:id="rId20"/>
    <p:sldId id="439" r:id="rId21"/>
    <p:sldId id="476" r:id="rId22"/>
    <p:sldId id="624" r:id="rId23"/>
    <p:sldId id="475" r:id="rId24"/>
    <p:sldId id="477" r:id="rId25"/>
    <p:sldId id="478" r:id="rId26"/>
    <p:sldId id="625" r:id="rId27"/>
    <p:sldId id="626" r:id="rId28"/>
    <p:sldId id="627" r:id="rId29"/>
    <p:sldId id="261" r:id="rId30"/>
    <p:sldId id="628" r:id="rId31"/>
    <p:sldId id="629" r:id="rId32"/>
    <p:sldId id="630" r:id="rId33"/>
    <p:sldId id="268" r:id="rId34"/>
    <p:sldId id="272" r:id="rId35"/>
    <p:sldId id="632" r:id="rId36"/>
    <p:sldId id="633" r:id="rId37"/>
    <p:sldId id="631" r:id="rId38"/>
    <p:sldId id="616" r:id="rId39"/>
    <p:sldId id="634"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2" d="100"/>
          <a:sy n="52" d="100"/>
        </p:scale>
        <p:origin x="41"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B909F-3694-46E3-BFEB-8D1C3CB853A7}" type="datetimeFigureOut">
              <a:rPr lang="ru-RU" smtClean="0"/>
              <a:t>17.06.2019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844C97-F151-490A-BF0E-1140A7A5FC5E}" type="slidenum">
              <a:rPr lang="ru-RU" smtClean="0"/>
              <a:t>‹#›</a:t>
            </a:fld>
            <a:endParaRPr lang="ru-RU"/>
          </a:p>
        </p:txBody>
      </p:sp>
    </p:spTree>
    <p:extLst>
      <p:ext uri="{BB962C8B-B14F-4D97-AF65-F5344CB8AC3E}">
        <p14:creationId xmlns:p14="http://schemas.microsoft.com/office/powerpoint/2010/main" val="156669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DE5B13A-3A49-4872-BC77-2CDAD0CDC8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AB8CD1-18AE-4AA4-8CFA-FAF81330A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a:t>In accordance to the 7-year plan and long-term strategic planning of JINR, the Frank Laboratory of Neutron Physics has initiated project for the realization of new JINR source of neutrons. In addition to developing the case for scientific justification, discussions are carried out regarding the type of this new source. A superbooster (multiplying target of proton linear accelerator with periodic reactivity modulation) has been concluded to be able to provide record parameters desired by physicists. Recently, the feasibility study of 2 most appealing concepts has been ordered at NIKIET, and time schedule road map has been developed that will allow a timely and smooth replacement of the present source IBR-2M.</a:t>
            </a:r>
            <a:endParaRPr lang="en-CA" altLang="ru-RU"/>
          </a:p>
          <a:p>
            <a:pPr>
              <a:spcBef>
                <a:spcPct val="0"/>
              </a:spcBef>
            </a:pPr>
            <a:endParaRPr lang="pl-PL" altLang="ru-RU"/>
          </a:p>
        </p:txBody>
      </p:sp>
      <p:sp>
        <p:nvSpPr>
          <p:cNvPr id="4100" name="Slide Number Placeholder 3">
            <a:extLst>
              <a:ext uri="{FF2B5EF4-FFF2-40B4-BE49-F238E27FC236}">
                <a16:creationId xmlns:a16="http://schemas.microsoft.com/office/drawing/2014/main" id="{C683BBF4-A7B7-4E06-9DD1-9B202EB27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4EBB22-AC31-41D5-8826-1646096EA644}" type="slidenum">
              <a:rPr lang="pl-PL" altLang="ru-RU"/>
              <a:pPr fontAlgn="base">
                <a:spcBef>
                  <a:spcPct val="0"/>
                </a:spcBef>
                <a:spcAft>
                  <a:spcPct val="0"/>
                </a:spcAft>
              </a:pPr>
              <a:t>20</a:t>
            </a:fld>
            <a:endParaRPr lang="pl-PL" altLang="ru-RU"/>
          </a:p>
        </p:txBody>
      </p:sp>
    </p:spTree>
    <p:extLst>
      <p:ext uri="{BB962C8B-B14F-4D97-AF65-F5344CB8AC3E}">
        <p14:creationId xmlns:p14="http://schemas.microsoft.com/office/powerpoint/2010/main" val="176878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C90B8DF-5790-4E05-891B-8281528A2754}" type="slidenum">
              <a:rPr lang="ru-RU" smtClean="0"/>
              <a:t>34</a:t>
            </a:fld>
            <a:endParaRPr lang="ru-RU"/>
          </a:p>
        </p:txBody>
      </p:sp>
    </p:spTree>
    <p:extLst>
      <p:ext uri="{BB962C8B-B14F-4D97-AF65-F5344CB8AC3E}">
        <p14:creationId xmlns:p14="http://schemas.microsoft.com/office/powerpoint/2010/main" val="144776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38</a:t>
            </a:fld>
            <a:endParaRPr lang="ru-RU"/>
          </a:p>
        </p:txBody>
      </p:sp>
    </p:spTree>
    <p:extLst>
      <p:ext uri="{BB962C8B-B14F-4D97-AF65-F5344CB8AC3E}">
        <p14:creationId xmlns:p14="http://schemas.microsoft.com/office/powerpoint/2010/main" val="413279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57C8F8-945E-45F9-A003-A78D3CA1DAB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DC4AA21-C244-471F-8BEB-3FA9DF3480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0C19B8D-E56B-45B3-9D48-973FDB9A7122}"/>
              </a:ext>
            </a:extLst>
          </p:cNvPr>
          <p:cNvSpPr>
            <a:spLocks noGrp="1"/>
          </p:cNvSpPr>
          <p:nvPr>
            <p:ph type="dt" sz="half" idx="10"/>
          </p:nvPr>
        </p:nvSpPr>
        <p:spPr/>
        <p:txBody>
          <a:bodyPr/>
          <a:lstStyle/>
          <a:p>
            <a:fld id="{09CD94FE-DBE5-4656-9A49-47CAD04EDA3F}" type="datetime1">
              <a:rPr lang="ru-RU" smtClean="0"/>
              <a:t>17.06.2019</a:t>
            </a:fld>
            <a:endParaRPr lang="ru-RU"/>
          </a:p>
        </p:txBody>
      </p:sp>
      <p:sp>
        <p:nvSpPr>
          <p:cNvPr id="5" name="Нижний колонтитул 4">
            <a:extLst>
              <a:ext uri="{FF2B5EF4-FFF2-40B4-BE49-F238E27FC236}">
                <a16:creationId xmlns:a16="http://schemas.microsoft.com/office/drawing/2014/main" id="{43B26B5B-D70B-4FBB-92EB-3E2C6DB3BC78}"/>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724EF19C-A05F-49C5-BD55-162A5D1B7F2A}"/>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91155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96E59A-C6F3-4AB6-A621-AC2254FB2B0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25CD365-347C-479A-B9A8-654BFADAB91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D928D98-8D96-4D54-84B1-9754CF169F35}"/>
              </a:ext>
            </a:extLst>
          </p:cNvPr>
          <p:cNvSpPr>
            <a:spLocks noGrp="1"/>
          </p:cNvSpPr>
          <p:nvPr>
            <p:ph type="dt" sz="half" idx="10"/>
          </p:nvPr>
        </p:nvSpPr>
        <p:spPr/>
        <p:txBody>
          <a:bodyPr/>
          <a:lstStyle/>
          <a:p>
            <a:fld id="{E02BBA26-5D86-406C-92BB-42F3AE47AA26}" type="datetime1">
              <a:rPr lang="ru-RU" smtClean="0"/>
              <a:t>17.06.2019</a:t>
            </a:fld>
            <a:endParaRPr lang="ru-RU"/>
          </a:p>
        </p:txBody>
      </p:sp>
      <p:sp>
        <p:nvSpPr>
          <p:cNvPr id="5" name="Нижний колонтитул 4">
            <a:extLst>
              <a:ext uri="{FF2B5EF4-FFF2-40B4-BE49-F238E27FC236}">
                <a16:creationId xmlns:a16="http://schemas.microsoft.com/office/drawing/2014/main" id="{453DB8E1-3A1F-40B8-9628-5E4A5AD752F2}"/>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1837DC9F-8F09-4778-825E-758F3CC469DD}"/>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1813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6694540-40D3-46B4-88D6-F3B219E6E0C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36120FF-F065-4E54-A2DE-F03277BD27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264750-9809-48E0-86E2-65410D5DDCAF}"/>
              </a:ext>
            </a:extLst>
          </p:cNvPr>
          <p:cNvSpPr>
            <a:spLocks noGrp="1"/>
          </p:cNvSpPr>
          <p:nvPr>
            <p:ph type="dt" sz="half" idx="10"/>
          </p:nvPr>
        </p:nvSpPr>
        <p:spPr/>
        <p:txBody>
          <a:bodyPr/>
          <a:lstStyle/>
          <a:p>
            <a:fld id="{375C0D0E-3E47-4FB7-8267-ABB7F9987BF9}" type="datetime1">
              <a:rPr lang="ru-RU" smtClean="0"/>
              <a:t>17.06.2019</a:t>
            </a:fld>
            <a:endParaRPr lang="ru-RU"/>
          </a:p>
        </p:txBody>
      </p:sp>
      <p:sp>
        <p:nvSpPr>
          <p:cNvPr id="5" name="Нижний колонтитул 4">
            <a:extLst>
              <a:ext uri="{FF2B5EF4-FFF2-40B4-BE49-F238E27FC236}">
                <a16:creationId xmlns:a16="http://schemas.microsoft.com/office/drawing/2014/main" id="{606734A0-FF8E-4890-81BA-A51E8CDBB6E2}"/>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A893568E-9D42-4F9D-A4DD-3D2C1219248C}"/>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24496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7D07C-362A-433C-8A34-2C7C7D96EE6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80672B1-4409-4795-B9F3-3FB2DE01FD7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DE4343-FFA7-416F-808A-2B43532477E2}"/>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D0B2E58B-66AB-4934-BD63-BFFB7015624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E567DCD9-9601-43D6-9BD7-E531E6691567}"/>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41486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418ECA-5738-4F9C-A61B-C04071E70F6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26CAB23-5CC1-47F8-BCE9-1CA37CCD2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61D40EC-8F58-4B84-9F1D-8D6CCECD0BA8}"/>
              </a:ext>
            </a:extLst>
          </p:cNvPr>
          <p:cNvSpPr>
            <a:spLocks noGrp="1"/>
          </p:cNvSpPr>
          <p:nvPr>
            <p:ph type="dt" sz="half" idx="10"/>
          </p:nvPr>
        </p:nvSpPr>
        <p:spPr/>
        <p:txBody>
          <a:bodyPr/>
          <a:lstStyle/>
          <a:p>
            <a:fld id="{1ADB6700-3AA5-44A2-B7BD-ED9457F6E2F4}" type="datetime1">
              <a:rPr lang="ru-RU" smtClean="0"/>
              <a:t>17.06.2019</a:t>
            </a:fld>
            <a:endParaRPr lang="ru-RU"/>
          </a:p>
        </p:txBody>
      </p:sp>
      <p:sp>
        <p:nvSpPr>
          <p:cNvPr id="5" name="Нижний колонтитул 4">
            <a:extLst>
              <a:ext uri="{FF2B5EF4-FFF2-40B4-BE49-F238E27FC236}">
                <a16:creationId xmlns:a16="http://schemas.microsoft.com/office/drawing/2014/main" id="{4DA4787A-6C78-4CB0-90A2-5D72BBB8C9C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4AC34DCE-627B-4825-BE2E-F20FF6012DB9}"/>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53263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81339-9DDE-4B17-B253-874342070CD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C3BC83D-CE9F-4444-85C8-D29AD8B45CB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57782E2-5FF2-4EF4-9D60-845BCA9B094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2947BE9-121F-4DCF-BA77-80FC5664DF1F}"/>
              </a:ext>
            </a:extLst>
          </p:cNvPr>
          <p:cNvSpPr>
            <a:spLocks noGrp="1"/>
          </p:cNvSpPr>
          <p:nvPr>
            <p:ph type="dt" sz="half" idx="10"/>
          </p:nvPr>
        </p:nvSpPr>
        <p:spPr/>
        <p:txBody>
          <a:bodyPr/>
          <a:lstStyle/>
          <a:p>
            <a:fld id="{69AACF9E-196C-494F-95B7-57CB7E949989}" type="datetime1">
              <a:rPr lang="ru-RU" smtClean="0"/>
              <a:t>17.06.2019</a:t>
            </a:fld>
            <a:endParaRPr lang="ru-RU"/>
          </a:p>
        </p:txBody>
      </p:sp>
      <p:sp>
        <p:nvSpPr>
          <p:cNvPr id="6" name="Нижний колонтитул 5">
            <a:extLst>
              <a:ext uri="{FF2B5EF4-FFF2-40B4-BE49-F238E27FC236}">
                <a16:creationId xmlns:a16="http://schemas.microsoft.com/office/drawing/2014/main" id="{6E06063B-CA0F-49E1-97EC-649BCF94D89F}"/>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7" name="Номер слайда 6">
            <a:extLst>
              <a:ext uri="{FF2B5EF4-FFF2-40B4-BE49-F238E27FC236}">
                <a16:creationId xmlns:a16="http://schemas.microsoft.com/office/drawing/2014/main" id="{ACBE01D4-EEB3-4469-8C05-9067988C1B23}"/>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62369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33178-EA79-4E52-B481-D646283B36E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A210E7-61F1-4322-85DF-F7A729324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3E1156-BFFD-4CA2-8FB6-BE4C23C191F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055DC0A-F51C-4420-92FC-1F48EA2BD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4374626-D060-45CE-B9E3-CA51B2E4F1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014CB34-9FC5-470C-B927-24164C10F3D4}"/>
              </a:ext>
            </a:extLst>
          </p:cNvPr>
          <p:cNvSpPr>
            <a:spLocks noGrp="1"/>
          </p:cNvSpPr>
          <p:nvPr>
            <p:ph type="dt" sz="half" idx="10"/>
          </p:nvPr>
        </p:nvSpPr>
        <p:spPr/>
        <p:txBody>
          <a:bodyPr/>
          <a:lstStyle/>
          <a:p>
            <a:fld id="{E45A150D-8A22-48D7-A3FB-DFF83C51C900}" type="datetime1">
              <a:rPr lang="ru-RU" smtClean="0"/>
              <a:t>17.06.2019</a:t>
            </a:fld>
            <a:endParaRPr lang="ru-RU"/>
          </a:p>
        </p:txBody>
      </p:sp>
      <p:sp>
        <p:nvSpPr>
          <p:cNvPr id="8" name="Нижний колонтитул 7">
            <a:extLst>
              <a:ext uri="{FF2B5EF4-FFF2-40B4-BE49-F238E27FC236}">
                <a16:creationId xmlns:a16="http://schemas.microsoft.com/office/drawing/2014/main" id="{039E60E6-1839-4320-B6D8-C7141DED8155}"/>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9" name="Номер слайда 8">
            <a:extLst>
              <a:ext uri="{FF2B5EF4-FFF2-40B4-BE49-F238E27FC236}">
                <a16:creationId xmlns:a16="http://schemas.microsoft.com/office/drawing/2014/main" id="{1416AC57-1DCF-45CE-BF74-6091DC855FC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63169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067276-D58C-448C-8382-248CBB9191A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78433C5-8BDF-4004-8CF9-065E51F34D34}"/>
              </a:ext>
            </a:extLst>
          </p:cNvPr>
          <p:cNvSpPr>
            <a:spLocks noGrp="1"/>
          </p:cNvSpPr>
          <p:nvPr>
            <p:ph type="dt" sz="half" idx="10"/>
          </p:nvPr>
        </p:nvSpPr>
        <p:spPr/>
        <p:txBody>
          <a:bodyPr/>
          <a:lstStyle/>
          <a:p>
            <a:fld id="{43EDC3FB-D110-493E-8210-5401FD1911CD}" type="datetime1">
              <a:rPr lang="ru-RU" smtClean="0"/>
              <a:t>17.06.2019</a:t>
            </a:fld>
            <a:endParaRPr lang="ru-RU"/>
          </a:p>
        </p:txBody>
      </p:sp>
      <p:sp>
        <p:nvSpPr>
          <p:cNvPr id="4" name="Нижний колонтитул 3">
            <a:extLst>
              <a:ext uri="{FF2B5EF4-FFF2-40B4-BE49-F238E27FC236}">
                <a16:creationId xmlns:a16="http://schemas.microsoft.com/office/drawing/2014/main" id="{6367E111-3725-43A2-80F2-0805B2332D38}"/>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5" name="Номер слайда 4">
            <a:extLst>
              <a:ext uri="{FF2B5EF4-FFF2-40B4-BE49-F238E27FC236}">
                <a16:creationId xmlns:a16="http://schemas.microsoft.com/office/drawing/2014/main" id="{E74D045E-8781-4C0E-A867-09ABD9EA0042}"/>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4245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4AA2C3-9D28-4A1D-A298-DC0E209D546E}"/>
              </a:ext>
            </a:extLst>
          </p:cNvPr>
          <p:cNvSpPr>
            <a:spLocks noGrp="1"/>
          </p:cNvSpPr>
          <p:nvPr>
            <p:ph type="dt" sz="half" idx="10"/>
          </p:nvPr>
        </p:nvSpPr>
        <p:spPr/>
        <p:txBody>
          <a:bodyPr/>
          <a:lstStyle/>
          <a:p>
            <a:fld id="{573EA224-5C11-4757-A4F2-11563F995402}" type="datetime1">
              <a:rPr lang="ru-RU" smtClean="0"/>
              <a:t>17.06.2019</a:t>
            </a:fld>
            <a:endParaRPr lang="ru-RU"/>
          </a:p>
        </p:txBody>
      </p:sp>
      <p:sp>
        <p:nvSpPr>
          <p:cNvPr id="3" name="Нижний колонтитул 2">
            <a:extLst>
              <a:ext uri="{FF2B5EF4-FFF2-40B4-BE49-F238E27FC236}">
                <a16:creationId xmlns:a16="http://schemas.microsoft.com/office/drawing/2014/main" id="{92D51C3E-B9C8-4573-B146-08840D4535B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4" name="Номер слайда 3">
            <a:extLst>
              <a:ext uri="{FF2B5EF4-FFF2-40B4-BE49-F238E27FC236}">
                <a16:creationId xmlns:a16="http://schemas.microsoft.com/office/drawing/2014/main" id="{9A481759-F770-4771-BD30-EDDF65E137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69119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6D47AE-C500-4C2B-9072-D4490D4C21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D406A76-6BD1-4044-AEDE-DE4E2720B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DE4B790-75D6-47D9-9B28-0AEFE68D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FEEDA29-B770-4187-9F48-F74ED8E7BF95}"/>
              </a:ext>
            </a:extLst>
          </p:cNvPr>
          <p:cNvSpPr>
            <a:spLocks noGrp="1"/>
          </p:cNvSpPr>
          <p:nvPr>
            <p:ph type="dt" sz="half" idx="10"/>
          </p:nvPr>
        </p:nvSpPr>
        <p:spPr/>
        <p:txBody>
          <a:bodyPr/>
          <a:lstStyle/>
          <a:p>
            <a:fld id="{D45FBF70-67F2-4E46-90D7-9028BDD187D6}" type="datetime1">
              <a:rPr lang="ru-RU" smtClean="0"/>
              <a:t>17.06.2019</a:t>
            </a:fld>
            <a:endParaRPr lang="ru-RU"/>
          </a:p>
        </p:txBody>
      </p:sp>
      <p:sp>
        <p:nvSpPr>
          <p:cNvPr id="6" name="Нижний колонтитул 5">
            <a:extLst>
              <a:ext uri="{FF2B5EF4-FFF2-40B4-BE49-F238E27FC236}">
                <a16:creationId xmlns:a16="http://schemas.microsoft.com/office/drawing/2014/main" id="{9F809FE2-D3EC-4666-AD6E-C37E8CC54351}"/>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7" name="Номер слайда 6">
            <a:extLst>
              <a:ext uri="{FF2B5EF4-FFF2-40B4-BE49-F238E27FC236}">
                <a16:creationId xmlns:a16="http://schemas.microsoft.com/office/drawing/2014/main" id="{63048A68-02FF-46E4-A67B-0E634AE77F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79146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38ADB1-CB01-4BF8-9A69-A6752ED592A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C556A74-2212-40CD-8F29-41B84C612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904ED9A-8AC9-4C43-8091-883080F72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88B955E-C0D8-4C89-B7EA-FCE1545ADDCF}"/>
              </a:ext>
            </a:extLst>
          </p:cNvPr>
          <p:cNvSpPr>
            <a:spLocks noGrp="1"/>
          </p:cNvSpPr>
          <p:nvPr>
            <p:ph type="dt" sz="half" idx="10"/>
          </p:nvPr>
        </p:nvSpPr>
        <p:spPr/>
        <p:txBody>
          <a:bodyPr/>
          <a:lstStyle/>
          <a:p>
            <a:fld id="{83F5DB5D-2D45-478D-BD23-E0F944E6C08E}" type="datetime1">
              <a:rPr lang="ru-RU" smtClean="0"/>
              <a:t>17.06.2019</a:t>
            </a:fld>
            <a:endParaRPr lang="ru-RU"/>
          </a:p>
        </p:txBody>
      </p:sp>
      <p:sp>
        <p:nvSpPr>
          <p:cNvPr id="6" name="Нижний колонтитул 5">
            <a:extLst>
              <a:ext uri="{FF2B5EF4-FFF2-40B4-BE49-F238E27FC236}">
                <a16:creationId xmlns:a16="http://schemas.microsoft.com/office/drawing/2014/main" id="{5E9FF67A-15B4-4C90-8AFB-95081E598CA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7" name="Номер слайда 6">
            <a:extLst>
              <a:ext uri="{FF2B5EF4-FFF2-40B4-BE49-F238E27FC236}">
                <a16:creationId xmlns:a16="http://schemas.microsoft.com/office/drawing/2014/main" id="{A91284C4-3206-48BC-9C26-EF7D4A20A59B}"/>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4154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F2CF54-46F3-4B1C-827C-8620FC17C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F22BF9BF-BC8F-442A-AA7A-D93811248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2A0C090E-8C03-4BCC-915F-0D7B72AC2A00}"/>
              </a:ext>
            </a:extLst>
          </p:cNvPr>
          <p:cNvSpPr>
            <a:spLocks noGrp="1"/>
          </p:cNvSpPr>
          <p:nvPr>
            <p:ph type="dt" sz="half" idx="2"/>
          </p:nvPr>
        </p:nvSpPr>
        <p:spPr>
          <a:xfrm>
            <a:off x="838200" y="6356350"/>
            <a:ext cx="112376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1CDE2-A2E2-418D-9BBC-014990FA249D}" type="datetime1">
              <a:rPr lang="ru-RU" smtClean="0"/>
              <a:t>17.06.2019</a:t>
            </a:fld>
            <a:endParaRPr lang="ru-RU"/>
          </a:p>
        </p:txBody>
      </p:sp>
      <p:sp>
        <p:nvSpPr>
          <p:cNvPr id="5" name="Нижний колонтитул 4">
            <a:extLst>
              <a:ext uri="{FF2B5EF4-FFF2-40B4-BE49-F238E27FC236}">
                <a16:creationId xmlns:a16="http://schemas.microsoft.com/office/drawing/2014/main" id="{A1EF6053-89A0-447F-95AE-21EEBD6D0EF9}"/>
              </a:ext>
            </a:extLst>
          </p:cNvPr>
          <p:cNvSpPr>
            <a:spLocks noGrp="1"/>
          </p:cNvSpPr>
          <p:nvPr>
            <p:ph type="ftr" sz="quarter" idx="3"/>
          </p:nvPr>
        </p:nvSpPr>
        <p:spPr>
          <a:xfrm>
            <a:off x="2503503" y="6356350"/>
            <a:ext cx="73950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50th meeting of the PAC for Condensed Matter Physics, June 17-18, 2019, JINR, Dubna, Russia</a:t>
            </a:r>
            <a:endParaRPr lang="ru-RU" dirty="0"/>
          </a:p>
        </p:txBody>
      </p:sp>
      <p:sp>
        <p:nvSpPr>
          <p:cNvPr id="6" name="Номер слайда 5">
            <a:extLst>
              <a:ext uri="{FF2B5EF4-FFF2-40B4-BE49-F238E27FC236}">
                <a16:creationId xmlns:a16="http://schemas.microsoft.com/office/drawing/2014/main" id="{26161CC8-8E80-426A-AADA-245520AB28E6}"/>
              </a:ext>
            </a:extLst>
          </p:cNvPr>
          <p:cNvSpPr>
            <a:spLocks noGrp="1"/>
          </p:cNvSpPr>
          <p:nvPr>
            <p:ph type="sldNum" sz="quarter" idx="4"/>
          </p:nvPr>
        </p:nvSpPr>
        <p:spPr>
          <a:xfrm>
            <a:off x="10298096" y="6356350"/>
            <a:ext cx="10557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9FB71-0296-451D-85D1-E1D1B34210C6}" type="slidenum">
              <a:rPr lang="ru-RU" smtClean="0"/>
              <a:t>‹#›</a:t>
            </a:fld>
            <a:endParaRPr lang="ru-RU"/>
          </a:p>
        </p:txBody>
      </p:sp>
    </p:spTree>
    <p:extLst>
      <p:ext uri="{BB962C8B-B14F-4D97-AF65-F5344CB8AC3E}">
        <p14:creationId xmlns:p14="http://schemas.microsoft.com/office/powerpoint/2010/main" val="406134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Microsoft_Word_Document1.docx"/><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F4901DFA-F4FC-402C-A396-66F278D4257E}"/>
              </a:ext>
            </a:extLst>
          </p:cNvPr>
          <p:cNvSpPr>
            <a:spLocks noGrp="1"/>
          </p:cNvSpPr>
          <p:nvPr>
            <p:ph type="ctrTitle"/>
          </p:nvPr>
        </p:nvSpPr>
        <p:spPr>
          <a:xfrm>
            <a:off x="6585882" y="4581524"/>
            <a:ext cx="5263218" cy="1971675"/>
          </a:xfrm>
        </p:spPr>
        <p:txBody>
          <a:bodyPr anchor="t">
            <a:normAutofit/>
          </a:bodyPr>
          <a:lstStyle/>
          <a:p>
            <a:pPr algn="l"/>
            <a:r>
              <a:rPr lang="en-US" sz="2800" dirty="0">
                <a:solidFill>
                  <a:srgbClr val="000000"/>
                </a:solidFill>
              </a:rPr>
              <a:t>Proposal for the opening of a new theme</a:t>
            </a:r>
            <a:r>
              <a:rPr lang="ru-RU" sz="2800" dirty="0">
                <a:solidFill>
                  <a:srgbClr val="000000"/>
                </a:solidFill>
              </a:rPr>
              <a:t> «</a:t>
            </a:r>
            <a:r>
              <a:rPr lang="en-US" sz="2800" dirty="0">
                <a:solidFill>
                  <a:srgbClr val="000000"/>
                </a:solidFill>
              </a:rPr>
              <a:t>Development of the Conceptual Design of a New Advanced Neutron Source at JINR</a:t>
            </a:r>
            <a:r>
              <a:rPr lang="ru-RU" sz="2800" dirty="0">
                <a:solidFill>
                  <a:srgbClr val="000000"/>
                </a:solidFill>
              </a:rPr>
              <a:t>»</a:t>
            </a:r>
          </a:p>
        </p:txBody>
      </p:sp>
      <p:sp>
        <p:nvSpPr>
          <p:cNvPr id="3" name="Подзаголовок 2">
            <a:extLst>
              <a:ext uri="{FF2B5EF4-FFF2-40B4-BE49-F238E27FC236}">
                <a16:creationId xmlns:a16="http://schemas.microsoft.com/office/drawing/2014/main" id="{E384727B-490D-4111-BE37-7C6EE0C72D38}"/>
              </a:ext>
            </a:extLst>
          </p:cNvPr>
          <p:cNvSpPr>
            <a:spLocks noGrp="1"/>
          </p:cNvSpPr>
          <p:nvPr>
            <p:ph type="subTitle" idx="1"/>
          </p:nvPr>
        </p:nvSpPr>
        <p:spPr>
          <a:xfrm>
            <a:off x="6586186" y="3428999"/>
            <a:ext cx="4805691" cy="838831"/>
          </a:xfrm>
        </p:spPr>
        <p:txBody>
          <a:bodyPr anchor="b">
            <a:normAutofit/>
          </a:bodyPr>
          <a:lstStyle/>
          <a:p>
            <a:pPr algn="l"/>
            <a:r>
              <a:rPr lang="en-US" sz="1100" dirty="0">
                <a:solidFill>
                  <a:srgbClr val="000000"/>
                </a:solidFill>
              </a:rPr>
              <a:t>V. Shvetsov</a:t>
            </a:r>
          </a:p>
          <a:p>
            <a:pPr algn="l"/>
            <a:r>
              <a:rPr lang="en-US" sz="1100" dirty="0">
                <a:solidFill>
                  <a:srgbClr val="000000"/>
                </a:solidFill>
              </a:rPr>
              <a:t>50th meeting of the PAC for Condensed Matter Physics </a:t>
            </a:r>
          </a:p>
          <a:p>
            <a:pPr algn="l"/>
            <a:r>
              <a:rPr lang="en-US" sz="1100" dirty="0">
                <a:solidFill>
                  <a:srgbClr val="000000"/>
                </a:solidFill>
              </a:rPr>
              <a:t>June 17-18, 2019, JINR, Dubna, Russia</a:t>
            </a:r>
            <a:endParaRPr lang="ru-RU" sz="1100" dirty="0">
              <a:solidFill>
                <a:srgbClr val="000000"/>
              </a:solidFill>
            </a:endParaRPr>
          </a:p>
        </p:txBody>
      </p:sp>
      <p:sp>
        <p:nvSpPr>
          <p:cNvPr id="3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Рисунок 3">
            <a:extLst>
              <a:ext uri="{FF2B5EF4-FFF2-40B4-BE49-F238E27FC236}">
                <a16:creationId xmlns:a16="http://schemas.microsoft.com/office/drawing/2014/main" id="{22AA67C5-0E8D-4A65-AF3D-D2CACA3996F2}"/>
              </a:ext>
            </a:extLst>
          </p:cNvPr>
          <p:cNvPicPr>
            <a:picLocks noChangeAspect="1"/>
          </p:cNvPicPr>
          <p:nvPr/>
        </p:nvPicPr>
        <p:blipFill rotWithShape="1">
          <a:blip r:embed="rId3">
            <a:alphaModFix/>
          </a:blip>
          <a:srcRect l="28227" r="22893"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274512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39B929D2-7225-4306-8C33-D35E38F7B90A}"/>
              </a:ext>
            </a:extLst>
          </p:cNvPr>
          <p:cNvSpPr>
            <a:spLocks noGrp="1"/>
          </p:cNvSpPr>
          <p:nvPr>
            <p:ph type="dt" sz="half" idx="10"/>
          </p:nvPr>
        </p:nvSpPr>
        <p:spPr/>
        <p:txBody>
          <a:bodyPr/>
          <a:lstStyle/>
          <a:p>
            <a:fld id="{43EDC3FB-D110-493E-8210-5401FD1911CD}" type="datetime1">
              <a:rPr lang="ru-RU" smtClean="0"/>
              <a:t>17.06.2019</a:t>
            </a:fld>
            <a:endParaRPr lang="ru-RU"/>
          </a:p>
        </p:txBody>
      </p:sp>
      <p:sp>
        <p:nvSpPr>
          <p:cNvPr id="4" name="Нижний колонтитул 3">
            <a:extLst>
              <a:ext uri="{FF2B5EF4-FFF2-40B4-BE49-F238E27FC236}">
                <a16:creationId xmlns:a16="http://schemas.microsoft.com/office/drawing/2014/main" id="{4B903377-BE6F-4B0B-B52F-D56FBD6E068F}"/>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5" name="Номер слайда 4">
            <a:extLst>
              <a:ext uri="{FF2B5EF4-FFF2-40B4-BE49-F238E27FC236}">
                <a16:creationId xmlns:a16="http://schemas.microsoft.com/office/drawing/2014/main" id="{74B402F0-E1C9-45C5-BB84-652258030126}"/>
              </a:ext>
            </a:extLst>
          </p:cNvPr>
          <p:cNvSpPr>
            <a:spLocks noGrp="1"/>
          </p:cNvSpPr>
          <p:nvPr>
            <p:ph type="sldNum" sz="quarter" idx="12"/>
          </p:nvPr>
        </p:nvSpPr>
        <p:spPr/>
        <p:txBody>
          <a:bodyPr/>
          <a:lstStyle/>
          <a:p>
            <a:fld id="{94F9FB71-0296-451D-85D1-E1D1B34210C6}" type="slidenum">
              <a:rPr lang="ru-RU" smtClean="0"/>
              <a:t>10</a:t>
            </a:fld>
            <a:endParaRPr lang="ru-RU"/>
          </a:p>
        </p:txBody>
      </p:sp>
      <p:pic>
        <p:nvPicPr>
          <p:cNvPr id="6" name="Рисунок 5">
            <a:extLst>
              <a:ext uri="{FF2B5EF4-FFF2-40B4-BE49-F238E27FC236}">
                <a16:creationId xmlns:a16="http://schemas.microsoft.com/office/drawing/2014/main" id="{A192AB6D-9E6F-4040-9CB0-49C3FAE9F310}"/>
              </a:ext>
            </a:extLst>
          </p:cNvPr>
          <p:cNvPicPr>
            <a:picLocks noChangeAspect="1"/>
          </p:cNvPicPr>
          <p:nvPr/>
        </p:nvPicPr>
        <p:blipFill rotWithShape="1">
          <a:blip r:embed="rId2"/>
          <a:srcRect l="1290" t="14086" r="2306" b="5483"/>
          <a:stretch/>
        </p:blipFill>
        <p:spPr>
          <a:xfrm>
            <a:off x="184354" y="1127990"/>
            <a:ext cx="8737191" cy="4859650"/>
          </a:xfrm>
          <a:prstGeom prst="rect">
            <a:avLst/>
          </a:prstGeom>
        </p:spPr>
      </p:pic>
      <p:sp>
        <p:nvSpPr>
          <p:cNvPr id="7" name="TextBox 6">
            <a:extLst>
              <a:ext uri="{FF2B5EF4-FFF2-40B4-BE49-F238E27FC236}">
                <a16:creationId xmlns:a16="http://schemas.microsoft.com/office/drawing/2014/main" id="{2C0C5FFC-7986-48C1-B4C9-F95548DAB8AF}"/>
              </a:ext>
            </a:extLst>
          </p:cNvPr>
          <p:cNvSpPr txBox="1"/>
          <p:nvPr/>
        </p:nvSpPr>
        <p:spPr>
          <a:xfrm>
            <a:off x="9383135" y="2182759"/>
            <a:ext cx="2204771" cy="3442609"/>
          </a:xfrm>
          <a:prstGeom prst="rect">
            <a:avLst/>
          </a:prstGeom>
          <a:noFill/>
        </p:spPr>
        <p:txBody>
          <a:bodyPr wrap="none" rtlCol="0">
            <a:spAutoFit/>
          </a:bodyPr>
          <a:lstStyle/>
          <a:p>
            <a:pPr>
              <a:lnSpc>
                <a:spcPct val="250000"/>
              </a:lnSpc>
            </a:pPr>
            <a:r>
              <a:rPr lang="en-US" b="1" dirty="0">
                <a:effectLst>
                  <a:outerShdw blurRad="38100" dist="38100" dir="2700000" algn="tl">
                    <a:srgbClr val="000000">
                      <a:alpha val="43137"/>
                    </a:srgbClr>
                  </a:outerShdw>
                </a:effectLst>
              </a:rPr>
              <a:t>FLNP JINR:</a:t>
            </a:r>
          </a:p>
          <a:p>
            <a:pPr>
              <a:lnSpc>
                <a:spcPct val="250000"/>
              </a:lnSpc>
            </a:pPr>
            <a:r>
              <a:rPr lang="en-US" b="1" dirty="0">
                <a:effectLst>
                  <a:outerShdw blurRad="38100" dist="38100" dir="2700000" algn="tl">
                    <a:srgbClr val="000000">
                      <a:alpha val="43137"/>
                    </a:srgbClr>
                  </a:outerShdw>
                </a:effectLst>
              </a:rPr>
              <a:t>2 plenary lectures</a:t>
            </a:r>
          </a:p>
          <a:p>
            <a:pPr>
              <a:lnSpc>
                <a:spcPct val="250000"/>
              </a:lnSpc>
            </a:pPr>
            <a:r>
              <a:rPr lang="en-US" b="1" dirty="0">
                <a:effectLst>
                  <a:outerShdw blurRad="38100" dist="38100" dir="2700000" algn="tl">
                    <a:srgbClr val="000000">
                      <a:alpha val="43137"/>
                    </a:srgbClr>
                  </a:outerShdw>
                </a:effectLst>
              </a:rPr>
              <a:t>8 invited talks</a:t>
            </a:r>
          </a:p>
          <a:p>
            <a:pPr>
              <a:lnSpc>
                <a:spcPct val="250000"/>
              </a:lnSpc>
            </a:pPr>
            <a:r>
              <a:rPr lang="en-US" b="1" dirty="0">
                <a:effectLst>
                  <a:outerShdw blurRad="38100" dist="38100" dir="2700000" algn="tl">
                    <a:srgbClr val="000000">
                      <a:alpha val="43137"/>
                    </a:srgbClr>
                  </a:outerShdw>
                </a:effectLst>
              </a:rPr>
              <a:t>20 oral presentations</a:t>
            </a:r>
          </a:p>
          <a:p>
            <a:pPr>
              <a:lnSpc>
                <a:spcPct val="250000"/>
              </a:lnSpc>
            </a:pPr>
            <a:r>
              <a:rPr lang="en-US" b="1" dirty="0">
                <a:effectLst>
                  <a:outerShdw blurRad="38100" dist="38100" dir="2700000" algn="tl">
                    <a:srgbClr val="000000">
                      <a:alpha val="43137"/>
                    </a:srgbClr>
                  </a:outerShdw>
                </a:effectLst>
              </a:rPr>
              <a:t>31 poster</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1511220"/>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3B268E2-A503-4974-B3C4-C1F96475223C}"/>
              </a:ext>
            </a:extLst>
          </p:cNvPr>
          <p:cNvSpPr>
            <a:spLocks noGrp="1"/>
          </p:cNvSpPr>
          <p:nvPr>
            <p:ph type="title"/>
          </p:nvPr>
        </p:nvSpPr>
        <p:spPr/>
        <p:txBody>
          <a:bodyPr/>
          <a:lstStyle/>
          <a:p>
            <a:r>
              <a:rPr lang="en-US" dirty="0"/>
              <a:t>The IBR-2 pulsed reactor, status and prospects</a:t>
            </a:r>
            <a:endParaRPr lang="ru-RU" dirty="0"/>
          </a:p>
        </p:txBody>
      </p:sp>
      <p:sp>
        <p:nvSpPr>
          <p:cNvPr id="7" name="Текст 6">
            <a:extLst>
              <a:ext uri="{FF2B5EF4-FFF2-40B4-BE49-F238E27FC236}">
                <a16:creationId xmlns:a16="http://schemas.microsoft.com/office/drawing/2014/main" id="{C43ABC66-7D5F-4CF1-B30B-EDA0EB0908D9}"/>
              </a:ext>
            </a:extLst>
          </p:cNvPr>
          <p:cNvSpPr>
            <a:spLocks noGrp="1"/>
          </p:cNvSpPr>
          <p:nvPr>
            <p:ph type="body" idx="1"/>
          </p:nvPr>
        </p:nvSpPr>
        <p:spPr/>
        <p:txBody>
          <a:bodyPr/>
          <a:lstStyle/>
          <a:p>
            <a:endParaRPr lang="ru-RU"/>
          </a:p>
        </p:txBody>
      </p:sp>
      <p:sp>
        <p:nvSpPr>
          <p:cNvPr id="3" name="Дата 2">
            <a:extLst>
              <a:ext uri="{FF2B5EF4-FFF2-40B4-BE49-F238E27FC236}">
                <a16:creationId xmlns:a16="http://schemas.microsoft.com/office/drawing/2014/main" id="{F60A7837-07C9-415B-8323-485E0080283A}"/>
              </a:ext>
            </a:extLst>
          </p:cNvPr>
          <p:cNvSpPr>
            <a:spLocks noGrp="1"/>
          </p:cNvSpPr>
          <p:nvPr>
            <p:ph type="dt" sz="half" idx="10"/>
          </p:nvPr>
        </p:nvSpPr>
        <p:spPr/>
        <p:txBody>
          <a:bodyPr/>
          <a:lstStyle/>
          <a:p>
            <a:fld id="{43EDC3FB-D110-493E-8210-5401FD1911CD}" type="datetime1">
              <a:rPr lang="ru-RU" smtClean="0"/>
              <a:t>17.06.2019</a:t>
            </a:fld>
            <a:endParaRPr lang="ru-RU"/>
          </a:p>
        </p:txBody>
      </p:sp>
      <p:sp>
        <p:nvSpPr>
          <p:cNvPr id="4" name="Нижний колонтитул 3">
            <a:extLst>
              <a:ext uri="{FF2B5EF4-FFF2-40B4-BE49-F238E27FC236}">
                <a16:creationId xmlns:a16="http://schemas.microsoft.com/office/drawing/2014/main" id="{508B213F-1842-42CB-8A85-9C9A0FA47556}"/>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5" name="Номер слайда 4">
            <a:extLst>
              <a:ext uri="{FF2B5EF4-FFF2-40B4-BE49-F238E27FC236}">
                <a16:creationId xmlns:a16="http://schemas.microsoft.com/office/drawing/2014/main" id="{533E728C-8F53-4352-AF9D-21AD07C8ED6A}"/>
              </a:ext>
            </a:extLst>
          </p:cNvPr>
          <p:cNvSpPr>
            <a:spLocks noGrp="1"/>
          </p:cNvSpPr>
          <p:nvPr>
            <p:ph type="sldNum" sz="quarter" idx="12"/>
          </p:nvPr>
        </p:nvSpPr>
        <p:spPr/>
        <p:txBody>
          <a:bodyPr/>
          <a:lstStyle/>
          <a:p>
            <a:fld id="{94F9FB71-0296-451D-85D1-E1D1B34210C6}" type="slidenum">
              <a:rPr lang="ru-RU" smtClean="0"/>
              <a:t>11</a:t>
            </a:fld>
            <a:endParaRPr lang="ru-RU"/>
          </a:p>
        </p:txBody>
      </p:sp>
    </p:spTree>
    <p:extLst>
      <p:ext uri="{BB962C8B-B14F-4D97-AF65-F5344CB8AC3E}">
        <p14:creationId xmlns:p14="http://schemas.microsoft.com/office/powerpoint/2010/main" val="257794210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95AA54-A53F-48E8-A6C2-6C5D36FB61B2}"/>
              </a:ext>
            </a:extLst>
          </p:cNvPr>
          <p:cNvSpPr>
            <a:spLocks noGrp="1"/>
          </p:cNvSpPr>
          <p:nvPr>
            <p:ph type="title"/>
          </p:nvPr>
        </p:nvSpPr>
        <p:spPr/>
        <p:txBody>
          <a:bodyPr>
            <a:normAutofit/>
          </a:bodyPr>
          <a:lstStyle/>
          <a:p>
            <a:r>
              <a:rPr lang="en-US" dirty="0"/>
              <a:t>Topic was reported at the 49-th PAC meeting</a:t>
            </a:r>
            <a:endParaRPr lang="ru-RU" dirty="0"/>
          </a:p>
        </p:txBody>
      </p:sp>
      <p:sp>
        <p:nvSpPr>
          <p:cNvPr id="3" name="Дата 2">
            <a:extLst>
              <a:ext uri="{FF2B5EF4-FFF2-40B4-BE49-F238E27FC236}">
                <a16:creationId xmlns:a16="http://schemas.microsoft.com/office/drawing/2014/main" id="{7AC50F69-B69F-4DF7-93DB-8D51CD173A04}"/>
              </a:ext>
            </a:extLst>
          </p:cNvPr>
          <p:cNvSpPr>
            <a:spLocks noGrp="1"/>
          </p:cNvSpPr>
          <p:nvPr>
            <p:ph type="dt" sz="half" idx="10"/>
          </p:nvPr>
        </p:nvSpPr>
        <p:spPr/>
        <p:txBody>
          <a:bodyPr/>
          <a:lstStyle/>
          <a:p>
            <a:fld id="{43EDC3FB-D110-493E-8210-5401FD1911CD}" type="datetime1">
              <a:rPr lang="ru-RU" smtClean="0"/>
              <a:t>17.06.2019</a:t>
            </a:fld>
            <a:endParaRPr lang="ru-RU"/>
          </a:p>
        </p:txBody>
      </p:sp>
      <p:sp>
        <p:nvSpPr>
          <p:cNvPr id="4" name="Нижний колонтитул 3">
            <a:extLst>
              <a:ext uri="{FF2B5EF4-FFF2-40B4-BE49-F238E27FC236}">
                <a16:creationId xmlns:a16="http://schemas.microsoft.com/office/drawing/2014/main" id="{158249FB-0988-429B-8279-C306D904599A}"/>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5" name="Номер слайда 4">
            <a:extLst>
              <a:ext uri="{FF2B5EF4-FFF2-40B4-BE49-F238E27FC236}">
                <a16:creationId xmlns:a16="http://schemas.microsoft.com/office/drawing/2014/main" id="{67E59906-7935-47F8-8D67-72E13886698D}"/>
              </a:ext>
            </a:extLst>
          </p:cNvPr>
          <p:cNvSpPr>
            <a:spLocks noGrp="1"/>
          </p:cNvSpPr>
          <p:nvPr>
            <p:ph type="sldNum" sz="quarter" idx="12"/>
          </p:nvPr>
        </p:nvSpPr>
        <p:spPr/>
        <p:txBody>
          <a:bodyPr/>
          <a:lstStyle/>
          <a:p>
            <a:fld id="{94F9FB71-0296-451D-85D1-E1D1B34210C6}" type="slidenum">
              <a:rPr lang="ru-RU" smtClean="0"/>
              <a:t>12</a:t>
            </a:fld>
            <a:endParaRPr lang="ru-RU"/>
          </a:p>
        </p:txBody>
      </p:sp>
      <p:pic>
        <p:nvPicPr>
          <p:cNvPr id="6" name="Рисунок 5">
            <a:extLst>
              <a:ext uri="{FF2B5EF4-FFF2-40B4-BE49-F238E27FC236}">
                <a16:creationId xmlns:a16="http://schemas.microsoft.com/office/drawing/2014/main" id="{3372389F-4398-4714-8531-25DFDE31DFEC}"/>
              </a:ext>
            </a:extLst>
          </p:cNvPr>
          <p:cNvPicPr>
            <a:picLocks noChangeAspect="1"/>
          </p:cNvPicPr>
          <p:nvPr/>
        </p:nvPicPr>
        <p:blipFill>
          <a:blip r:embed="rId2"/>
          <a:stretch>
            <a:fillRect/>
          </a:stretch>
        </p:blipFill>
        <p:spPr>
          <a:xfrm>
            <a:off x="166900" y="1600200"/>
            <a:ext cx="3590130" cy="2019448"/>
          </a:xfrm>
          <a:prstGeom prst="rect">
            <a:avLst/>
          </a:prstGeom>
        </p:spPr>
      </p:pic>
      <p:pic>
        <p:nvPicPr>
          <p:cNvPr id="8" name="Рисунок 7">
            <a:extLst>
              <a:ext uri="{FF2B5EF4-FFF2-40B4-BE49-F238E27FC236}">
                <a16:creationId xmlns:a16="http://schemas.microsoft.com/office/drawing/2014/main" id="{193E3D1B-D9A0-4F3F-93F5-D1F5510F1FB6}"/>
              </a:ext>
            </a:extLst>
          </p:cNvPr>
          <p:cNvPicPr>
            <a:picLocks noChangeAspect="1"/>
          </p:cNvPicPr>
          <p:nvPr/>
        </p:nvPicPr>
        <p:blipFill>
          <a:blip r:embed="rId3"/>
          <a:stretch>
            <a:fillRect/>
          </a:stretch>
        </p:blipFill>
        <p:spPr>
          <a:xfrm>
            <a:off x="3287113" y="1600200"/>
            <a:ext cx="8228876" cy="4628743"/>
          </a:xfrm>
          <a:prstGeom prst="rect">
            <a:avLst/>
          </a:prstGeom>
        </p:spPr>
      </p:pic>
    </p:spTree>
    <p:extLst>
      <p:ext uri="{BB962C8B-B14F-4D97-AF65-F5344CB8AC3E}">
        <p14:creationId xmlns:p14="http://schemas.microsoft.com/office/powerpoint/2010/main" val="147992848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61C2A6C6-570F-4E6D-91D7-0C2A47EED30E}"/>
              </a:ext>
            </a:extLst>
          </p:cNvPr>
          <p:cNvSpPr>
            <a:spLocks noGrp="1"/>
          </p:cNvSpPr>
          <p:nvPr>
            <p:ph type="title"/>
          </p:nvPr>
        </p:nvSpPr>
        <p:spPr/>
        <p:txBody>
          <a:bodyPr/>
          <a:lstStyle/>
          <a:p>
            <a:r>
              <a:rPr lang="en-US"/>
              <a:t>World trends in the development of the neutron sources</a:t>
            </a:r>
            <a:endParaRPr lang="ru-RU"/>
          </a:p>
        </p:txBody>
      </p:sp>
      <p:sp>
        <p:nvSpPr>
          <p:cNvPr id="7" name="Текст 6">
            <a:extLst>
              <a:ext uri="{FF2B5EF4-FFF2-40B4-BE49-F238E27FC236}">
                <a16:creationId xmlns:a16="http://schemas.microsoft.com/office/drawing/2014/main" id="{FD94BEEC-78FE-4BA6-90F2-8F087C10DDA2}"/>
              </a:ext>
            </a:extLst>
          </p:cNvPr>
          <p:cNvSpPr>
            <a:spLocks noGrp="1"/>
          </p:cNvSpPr>
          <p:nvPr>
            <p:ph type="body" idx="1"/>
          </p:nvPr>
        </p:nvSpPr>
        <p:spPr/>
        <p:txBody>
          <a:bodyPr/>
          <a:lstStyle/>
          <a:p>
            <a:endParaRPr lang="ru-RU"/>
          </a:p>
        </p:txBody>
      </p:sp>
      <p:sp>
        <p:nvSpPr>
          <p:cNvPr id="3" name="Дата 2">
            <a:extLst>
              <a:ext uri="{FF2B5EF4-FFF2-40B4-BE49-F238E27FC236}">
                <a16:creationId xmlns:a16="http://schemas.microsoft.com/office/drawing/2014/main" id="{EFD1ECE5-00DA-48D6-A907-6BF5D451683B}"/>
              </a:ext>
            </a:extLst>
          </p:cNvPr>
          <p:cNvSpPr>
            <a:spLocks noGrp="1"/>
          </p:cNvSpPr>
          <p:nvPr>
            <p:ph type="dt" sz="half" idx="10"/>
          </p:nvPr>
        </p:nvSpPr>
        <p:spPr/>
        <p:txBody>
          <a:bodyPr/>
          <a:lstStyle/>
          <a:p>
            <a:fld id="{43EDC3FB-D110-493E-8210-5401FD1911CD}" type="datetime1">
              <a:rPr lang="ru-RU" smtClean="0"/>
              <a:t>17.06.2019</a:t>
            </a:fld>
            <a:endParaRPr lang="ru-RU"/>
          </a:p>
        </p:txBody>
      </p:sp>
      <p:sp>
        <p:nvSpPr>
          <p:cNvPr id="4" name="Нижний колонтитул 3">
            <a:extLst>
              <a:ext uri="{FF2B5EF4-FFF2-40B4-BE49-F238E27FC236}">
                <a16:creationId xmlns:a16="http://schemas.microsoft.com/office/drawing/2014/main" id="{038AC10A-C234-4D1F-905A-98DE2E43866C}"/>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5" name="Номер слайда 4">
            <a:extLst>
              <a:ext uri="{FF2B5EF4-FFF2-40B4-BE49-F238E27FC236}">
                <a16:creationId xmlns:a16="http://schemas.microsoft.com/office/drawing/2014/main" id="{E52549F5-AEE2-4A2A-9810-0315D269F6B9}"/>
              </a:ext>
            </a:extLst>
          </p:cNvPr>
          <p:cNvSpPr>
            <a:spLocks noGrp="1"/>
          </p:cNvSpPr>
          <p:nvPr>
            <p:ph type="sldNum" sz="quarter" idx="12"/>
          </p:nvPr>
        </p:nvSpPr>
        <p:spPr/>
        <p:txBody>
          <a:bodyPr/>
          <a:lstStyle/>
          <a:p>
            <a:fld id="{94F9FB71-0296-451D-85D1-E1D1B34210C6}" type="slidenum">
              <a:rPr lang="ru-RU" smtClean="0"/>
              <a:t>13</a:t>
            </a:fld>
            <a:endParaRPr lang="ru-RU"/>
          </a:p>
        </p:txBody>
      </p:sp>
    </p:spTree>
    <p:extLst>
      <p:ext uri="{BB962C8B-B14F-4D97-AF65-F5344CB8AC3E}">
        <p14:creationId xmlns:p14="http://schemas.microsoft.com/office/powerpoint/2010/main" val="2434489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4A90D-444E-4DCA-91C1-075C636E0DD7}"/>
              </a:ext>
            </a:extLst>
          </p:cNvPr>
          <p:cNvSpPr>
            <a:spLocks noGrp="1"/>
          </p:cNvSpPr>
          <p:nvPr>
            <p:ph type="title"/>
          </p:nvPr>
        </p:nvSpPr>
        <p:spPr/>
        <p:txBody>
          <a:bodyPr/>
          <a:lstStyle/>
          <a:p>
            <a:r>
              <a:rPr lang="en-US" dirty="0"/>
              <a:t>Why do we need new source?</a:t>
            </a:r>
            <a:endParaRPr lang="ru-RU" dirty="0"/>
          </a:p>
        </p:txBody>
      </p:sp>
      <p:sp>
        <p:nvSpPr>
          <p:cNvPr id="3" name="Объект 2">
            <a:extLst>
              <a:ext uri="{FF2B5EF4-FFF2-40B4-BE49-F238E27FC236}">
                <a16:creationId xmlns:a16="http://schemas.microsoft.com/office/drawing/2014/main" id="{2F5950BF-5D2D-4B65-A50D-C0D5881E118D}"/>
              </a:ext>
            </a:extLst>
          </p:cNvPr>
          <p:cNvSpPr>
            <a:spLocks noGrp="1"/>
          </p:cNvSpPr>
          <p:nvPr>
            <p:ph idx="1"/>
          </p:nvPr>
        </p:nvSpPr>
        <p:spPr>
          <a:xfrm>
            <a:off x="838200" y="1532771"/>
            <a:ext cx="10515600" cy="4644192"/>
          </a:xfrm>
        </p:spPr>
        <p:txBody>
          <a:bodyPr>
            <a:normAutofit fontScale="92500" lnSpcReduction="20000"/>
          </a:bodyPr>
          <a:lstStyle/>
          <a:p>
            <a:pPr>
              <a:lnSpc>
                <a:spcPct val="150000"/>
              </a:lnSpc>
            </a:pPr>
            <a:r>
              <a:rPr lang="en-US" dirty="0"/>
              <a:t>In order to preserve condensed matter physics as one of the three scientific pillars of JINR, we need a new world-class source that will replace the IBR-2 reactor after the end of its service life;</a:t>
            </a:r>
          </a:p>
          <a:p>
            <a:pPr>
              <a:lnSpc>
                <a:spcPct val="150000"/>
              </a:lnSpc>
            </a:pPr>
            <a:r>
              <a:rPr lang="en-US" dirty="0">
                <a:solidFill>
                  <a:schemeClr val="tx1"/>
                </a:solidFill>
              </a:rPr>
              <a:t>The period of ageing of the modern scientific facilities is increasing;</a:t>
            </a:r>
          </a:p>
          <a:p>
            <a:pPr>
              <a:lnSpc>
                <a:spcPct val="150000"/>
              </a:lnSpc>
            </a:pPr>
            <a:r>
              <a:rPr lang="en-US" dirty="0"/>
              <a:t>All developed countries are planning construction of the new neutron sources with extracted beams for neutron scattering and nuclear physics;</a:t>
            </a:r>
          </a:p>
          <a:p>
            <a:pPr>
              <a:lnSpc>
                <a:spcPct val="150000"/>
              </a:lnSpc>
            </a:pPr>
            <a:r>
              <a:rPr lang="en-US" dirty="0">
                <a:solidFill>
                  <a:schemeClr val="tx1"/>
                </a:solidFill>
              </a:rPr>
              <a:t>Thermal neutron flux density on the moderator surface (2</a:t>
            </a:r>
            <a:r>
              <a:rPr lang="en-US" dirty="0">
                <a:solidFill>
                  <a:schemeClr val="tx1"/>
                </a:solidFill>
                <a:sym typeface="Symbol" panose="05050102010706020507" pitchFamily="18" charset="2"/>
              </a:rPr>
              <a:t> equivalent): average not less than 10</a:t>
            </a:r>
            <a:r>
              <a:rPr lang="en-US" baseline="30000" dirty="0">
                <a:solidFill>
                  <a:schemeClr val="tx1"/>
                </a:solidFill>
                <a:sym typeface="Symbol" panose="05050102010706020507" pitchFamily="18" charset="2"/>
              </a:rPr>
              <a:t>14</a:t>
            </a:r>
            <a:r>
              <a:rPr lang="en-US" dirty="0">
                <a:solidFill>
                  <a:schemeClr val="tx1"/>
                </a:solidFill>
                <a:sym typeface="Symbol" panose="05050102010706020507" pitchFamily="18" charset="2"/>
              </a:rPr>
              <a:t> n/cm</a:t>
            </a:r>
            <a:r>
              <a:rPr lang="en-US" baseline="30000" dirty="0">
                <a:solidFill>
                  <a:schemeClr val="tx1"/>
                </a:solidFill>
                <a:sym typeface="Symbol" panose="05050102010706020507" pitchFamily="18" charset="2"/>
              </a:rPr>
              <a:t>2</a:t>
            </a:r>
            <a:r>
              <a:rPr lang="en-US" dirty="0">
                <a:solidFill>
                  <a:schemeClr val="tx1"/>
                </a:solidFill>
                <a:sym typeface="Symbol" panose="05050102010706020507" pitchFamily="18" charset="2"/>
              </a:rPr>
              <a:t>/s, peak not less than 10</a:t>
            </a:r>
            <a:r>
              <a:rPr lang="en-US" baseline="30000" dirty="0">
                <a:solidFill>
                  <a:schemeClr val="tx1"/>
                </a:solidFill>
                <a:sym typeface="Symbol" panose="05050102010706020507" pitchFamily="18" charset="2"/>
              </a:rPr>
              <a:t>17</a:t>
            </a:r>
            <a:r>
              <a:rPr lang="en-US" dirty="0">
                <a:solidFill>
                  <a:schemeClr val="tx1"/>
                </a:solidFill>
                <a:sym typeface="Symbol" panose="05050102010706020507" pitchFamily="18" charset="2"/>
              </a:rPr>
              <a:t> n/cm</a:t>
            </a:r>
            <a:r>
              <a:rPr lang="en-US" baseline="30000" dirty="0">
                <a:solidFill>
                  <a:schemeClr val="tx1"/>
                </a:solidFill>
                <a:sym typeface="Symbol" panose="05050102010706020507" pitchFamily="18" charset="2"/>
              </a:rPr>
              <a:t>2</a:t>
            </a:r>
            <a:r>
              <a:rPr lang="en-US" dirty="0">
                <a:solidFill>
                  <a:schemeClr val="tx1"/>
                </a:solidFill>
                <a:sym typeface="Symbol" panose="05050102010706020507" pitchFamily="18" charset="2"/>
              </a:rPr>
              <a:t>/s</a:t>
            </a:r>
            <a:endParaRPr lang="en-US" dirty="0">
              <a:solidFill>
                <a:schemeClr val="tx1"/>
              </a:solidFill>
            </a:endParaRPr>
          </a:p>
          <a:p>
            <a:pPr>
              <a:lnSpc>
                <a:spcPct val="150000"/>
              </a:lnSpc>
            </a:pPr>
            <a:endParaRPr lang="ru-RU" dirty="0"/>
          </a:p>
        </p:txBody>
      </p:sp>
      <p:sp>
        <p:nvSpPr>
          <p:cNvPr id="4" name="Дата 3">
            <a:extLst>
              <a:ext uri="{FF2B5EF4-FFF2-40B4-BE49-F238E27FC236}">
                <a16:creationId xmlns:a16="http://schemas.microsoft.com/office/drawing/2014/main" id="{C0879A67-2921-4E61-8E70-9EF108C8765A}"/>
              </a:ext>
            </a:extLst>
          </p:cNvPr>
          <p:cNvSpPr>
            <a:spLocks noGrp="1"/>
          </p:cNvSpPr>
          <p:nvPr>
            <p:ph type="dt" sz="half" idx="10"/>
          </p:nvPr>
        </p:nvSpPr>
        <p:spPr/>
        <p:txBody>
          <a:bodyPr/>
          <a:lstStyle/>
          <a:p>
            <a:fld id="{942EBCEE-FEF7-4172-8008-4217D0356326}" type="datetime1">
              <a:rPr lang="ru-RU" smtClean="0"/>
              <a:t>17.06.2019</a:t>
            </a:fld>
            <a:endParaRPr lang="ru-RU"/>
          </a:p>
        </p:txBody>
      </p:sp>
      <p:sp>
        <p:nvSpPr>
          <p:cNvPr id="5" name="Нижний колонтитул 4">
            <a:extLst>
              <a:ext uri="{FF2B5EF4-FFF2-40B4-BE49-F238E27FC236}">
                <a16:creationId xmlns:a16="http://schemas.microsoft.com/office/drawing/2014/main" id="{D0034DA1-B2E1-4525-AAF3-FD793D042B7E}"/>
              </a:ext>
            </a:extLst>
          </p:cNvPr>
          <p:cNvSpPr>
            <a:spLocks noGrp="1"/>
          </p:cNvSpPr>
          <p:nvPr>
            <p:ph type="ftr" sz="quarter" idx="11"/>
          </p:nvPr>
        </p:nvSpPr>
        <p:spPr/>
        <p:txBody>
          <a:bodyPr/>
          <a:lstStyle/>
          <a:p>
            <a:r>
              <a:rPr lang="nn-NO"/>
              <a:t>ISINN 27, Dubna, June 11-14, 2019</a:t>
            </a:r>
            <a:endParaRPr lang="ru-RU"/>
          </a:p>
        </p:txBody>
      </p:sp>
    </p:spTree>
    <p:extLst>
      <p:ext uri="{BB962C8B-B14F-4D97-AF65-F5344CB8AC3E}">
        <p14:creationId xmlns:p14="http://schemas.microsoft.com/office/powerpoint/2010/main" val="2782117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97C374DA-F22C-4349-8C25-82E3EFEE4F83}"/>
              </a:ext>
            </a:extLst>
          </p:cNvPr>
          <p:cNvSpPr>
            <a:spLocks noGrp="1"/>
          </p:cNvSpPr>
          <p:nvPr>
            <p:ph type="dt" sz="half" idx="10"/>
          </p:nvPr>
        </p:nvSpPr>
        <p:spPr/>
        <p:txBody>
          <a:bodyPr/>
          <a:lstStyle/>
          <a:p>
            <a:fld id="{942EBCEE-FEF7-4172-8008-4217D0356326}" type="datetime1">
              <a:rPr lang="ru-RU" smtClean="0"/>
              <a:t>17.06.2019</a:t>
            </a:fld>
            <a:endParaRPr lang="ru-RU"/>
          </a:p>
        </p:txBody>
      </p:sp>
      <p:sp>
        <p:nvSpPr>
          <p:cNvPr id="5" name="Нижний колонтитул 4">
            <a:extLst>
              <a:ext uri="{FF2B5EF4-FFF2-40B4-BE49-F238E27FC236}">
                <a16:creationId xmlns:a16="http://schemas.microsoft.com/office/drawing/2014/main" id="{662CED67-F4A7-4355-872A-FCF96FF812D6}"/>
              </a:ext>
            </a:extLst>
          </p:cNvPr>
          <p:cNvSpPr>
            <a:spLocks noGrp="1"/>
          </p:cNvSpPr>
          <p:nvPr>
            <p:ph type="ftr" sz="quarter" idx="11"/>
          </p:nvPr>
        </p:nvSpPr>
        <p:spPr/>
        <p:txBody>
          <a:bodyPr/>
          <a:lstStyle/>
          <a:p>
            <a:r>
              <a:rPr lang="nn-NO"/>
              <a:t>ISINN 27, Dubna, June 11-14, 2019</a:t>
            </a:r>
            <a:endParaRPr lang="ru-RU"/>
          </a:p>
        </p:txBody>
      </p:sp>
      <p:pic>
        <p:nvPicPr>
          <p:cNvPr id="6" name="Рисунок 5">
            <a:extLst>
              <a:ext uri="{FF2B5EF4-FFF2-40B4-BE49-F238E27FC236}">
                <a16:creationId xmlns:a16="http://schemas.microsoft.com/office/drawing/2014/main" id="{8B6F742E-2436-447F-85B2-B10EE3E24FD8}"/>
              </a:ext>
            </a:extLst>
          </p:cNvPr>
          <p:cNvPicPr>
            <a:picLocks noChangeAspect="1"/>
          </p:cNvPicPr>
          <p:nvPr/>
        </p:nvPicPr>
        <p:blipFill rotWithShape="1">
          <a:blip r:embed="rId2"/>
          <a:srcRect t="13918"/>
          <a:stretch/>
        </p:blipFill>
        <p:spPr>
          <a:xfrm>
            <a:off x="132027" y="136524"/>
            <a:ext cx="10264879" cy="6627185"/>
          </a:xfrm>
          <a:prstGeom prst="rect">
            <a:avLst/>
          </a:prstGeom>
        </p:spPr>
      </p:pic>
      <p:sp>
        <p:nvSpPr>
          <p:cNvPr id="7" name="TextBox 6">
            <a:extLst>
              <a:ext uri="{FF2B5EF4-FFF2-40B4-BE49-F238E27FC236}">
                <a16:creationId xmlns:a16="http://schemas.microsoft.com/office/drawing/2014/main" id="{2F5398B9-54A2-45CF-A9D1-CF6164466B11}"/>
              </a:ext>
            </a:extLst>
          </p:cNvPr>
          <p:cNvSpPr txBox="1"/>
          <p:nvPr/>
        </p:nvSpPr>
        <p:spPr>
          <a:xfrm>
            <a:off x="10627442" y="3339281"/>
            <a:ext cx="11208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2015</a:t>
            </a:r>
            <a:endParaRPr lang="ru-RU"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2126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BFC7BED-7C57-4A1B-95F9-6AC543D8F54D}"/>
              </a:ext>
            </a:extLst>
          </p:cNvPr>
          <p:cNvSpPr>
            <a:spLocks noGrp="1"/>
          </p:cNvSpPr>
          <p:nvPr>
            <p:ph type="dt" sz="half" idx="10"/>
          </p:nvPr>
        </p:nvSpPr>
        <p:spPr/>
        <p:txBody>
          <a:bodyPr/>
          <a:lstStyle/>
          <a:p>
            <a:fld id="{50280AC0-CDC5-4710-962F-67FFC0B5BD99}" type="datetime1">
              <a:rPr lang="ru-RU" smtClean="0"/>
              <a:t>17.06.2019</a:t>
            </a:fld>
            <a:endParaRPr lang="ru-RU"/>
          </a:p>
        </p:txBody>
      </p:sp>
      <p:sp>
        <p:nvSpPr>
          <p:cNvPr id="3" name="Нижний колонтитул 2">
            <a:extLst>
              <a:ext uri="{FF2B5EF4-FFF2-40B4-BE49-F238E27FC236}">
                <a16:creationId xmlns:a16="http://schemas.microsoft.com/office/drawing/2014/main" id="{03B14755-79EE-49B5-B491-3AF9344494B2}"/>
              </a:ext>
            </a:extLst>
          </p:cNvPr>
          <p:cNvSpPr>
            <a:spLocks noGrp="1"/>
          </p:cNvSpPr>
          <p:nvPr>
            <p:ph type="ftr" sz="quarter" idx="11"/>
          </p:nvPr>
        </p:nvSpPr>
        <p:spPr/>
        <p:txBody>
          <a:bodyPr/>
          <a:lstStyle/>
          <a:p>
            <a:r>
              <a:rPr lang="nn-NO"/>
              <a:t>ISINN 27, Dubna, June 11-14, 2019</a:t>
            </a:r>
            <a:endParaRPr lang="ru-RU"/>
          </a:p>
        </p:txBody>
      </p:sp>
      <p:pic>
        <p:nvPicPr>
          <p:cNvPr id="4" name="Рисунок 3">
            <a:extLst>
              <a:ext uri="{FF2B5EF4-FFF2-40B4-BE49-F238E27FC236}">
                <a16:creationId xmlns:a16="http://schemas.microsoft.com/office/drawing/2014/main" id="{7CDC9DD4-86A3-4BA2-BBD6-5136BB02923B}"/>
              </a:ext>
            </a:extLst>
          </p:cNvPr>
          <p:cNvPicPr>
            <a:picLocks noChangeAspect="1"/>
          </p:cNvPicPr>
          <p:nvPr/>
        </p:nvPicPr>
        <p:blipFill rotWithShape="1">
          <a:blip r:embed="rId2"/>
          <a:srcRect t="11939"/>
          <a:stretch/>
        </p:blipFill>
        <p:spPr>
          <a:xfrm>
            <a:off x="85833" y="81117"/>
            <a:ext cx="10054157" cy="6640358"/>
          </a:xfrm>
          <a:prstGeom prst="rect">
            <a:avLst/>
          </a:prstGeom>
        </p:spPr>
      </p:pic>
      <p:sp>
        <p:nvSpPr>
          <p:cNvPr id="5" name="TextBox 4">
            <a:extLst>
              <a:ext uri="{FF2B5EF4-FFF2-40B4-BE49-F238E27FC236}">
                <a16:creationId xmlns:a16="http://schemas.microsoft.com/office/drawing/2014/main" id="{F1AC5917-5374-4046-A5E0-AEB30DB6CDC5}"/>
              </a:ext>
            </a:extLst>
          </p:cNvPr>
          <p:cNvSpPr txBox="1"/>
          <p:nvPr/>
        </p:nvSpPr>
        <p:spPr>
          <a:xfrm>
            <a:off x="10627442" y="3339281"/>
            <a:ext cx="1438214"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2032 ?</a:t>
            </a:r>
            <a:endParaRPr lang="ru-RU"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2511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9A6BB60-F9AD-4711-883E-7F49470B3387}"/>
              </a:ext>
            </a:extLst>
          </p:cNvPr>
          <p:cNvPicPr>
            <a:picLocks noChangeAspect="1"/>
          </p:cNvPicPr>
          <p:nvPr/>
        </p:nvPicPr>
        <p:blipFill rotWithShape="1">
          <a:blip r:embed="rId2"/>
          <a:srcRect l="1710" t="1055" b="1295"/>
          <a:stretch/>
        </p:blipFill>
        <p:spPr>
          <a:xfrm>
            <a:off x="643467" y="805894"/>
            <a:ext cx="5291666" cy="5246211"/>
          </a:xfrm>
          <a:prstGeom prst="rect">
            <a:avLst/>
          </a:prstGeom>
        </p:spPr>
      </p:pic>
      <p:pic>
        <p:nvPicPr>
          <p:cNvPr id="7" name="Рисунок 6">
            <a:extLst>
              <a:ext uri="{FF2B5EF4-FFF2-40B4-BE49-F238E27FC236}">
                <a16:creationId xmlns:a16="http://schemas.microsoft.com/office/drawing/2014/main" id="{0C059087-F3DC-47C1-A197-F97BC217159C}"/>
              </a:ext>
            </a:extLst>
          </p:cNvPr>
          <p:cNvPicPr>
            <a:picLocks noChangeAspect="1"/>
          </p:cNvPicPr>
          <p:nvPr/>
        </p:nvPicPr>
        <p:blipFill rotWithShape="1">
          <a:blip r:embed="rId3"/>
          <a:srcRect l="2145" r="2355"/>
          <a:stretch/>
        </p:blipFill>
        <p:spPr>
          <a:xfrm>
            <a:off x="5977151" y="1798320"/>
            <a:ext cx="6112816" cy="3413760"/>
          </a:xfrm>
          <a:prstGeom prst="rect">
            <a:avLst/>
          </a:prstGeom>
        </p:spPr>
      </p:pic>
      <p:sp>
        <p:nvSpPr>
          <p:cNvPr id="4" name="Дата 3">
            <a:extLst>
              <a:ext uri="{FF2B5EF4-FFF2-40B4-BE49-F238E27FC236}">
                <a16:creationId xmlns:a16="http://schemas.microsoft.com/office/drawing/2014/main" id="{E02B9168-434D-4077-809B-E885A96F214E}"/>
              </a:ext>
            </a:extLst>
          </p:cNvPr>
          <p:cNvSpPr>
            <a:spLocks noGrp="1"/>
          </p:cNvSpPr>
          <p:nvPr>
            <p:ph type="dt" sz="half" idx="10"/>
          </p:nvPr>
        </p:nvSpPr>
        <p:spPr>
          <a:xfrm>
            <a:off x="838200" y="6356350"/>
            <a:ext cx="2743200" cy="365125"/>
          </a:xfrm>
        </p:spPr>
        <p:txBody>
          <a:bodyPr>
            <a:normAutofit/>
          </a:bodyPr>
          <a:lstStyle/>
          <a:p>
            <a:pPr>
              <a:spcAft>
                <a:spcPts val="600"/>
              </a:spcAft>
            </a:pPr>
            <a:fld id="{942EBCEE-FEF7-4172-8008-4217D0356326}" type="datetime1">
              <a:rPr lang="ru-RU" smtClean="0"/>
              <a:pPr>
                <a:spcAft>
                  <a:spcPts val="600"/>
                </a:spcAft>
              </a:pPr>
              <a:t>17.06.2019</a:t>
            </a:fld>
            <a:endParaRPr lang="ru-RU"/>
          </a:p>
        </p:txBody>
      </p:sp>
      <p:sp>
        <p:nvSpPr>
          <p:cNvPr id="5" name="Нижний колонтитул 4">
            <a:extLst>
              <a:ext uri="{FF2B5EF4-FFF2-40B4-BE49-F238E27FC236}">
                <a16:creationId xmlns:a16="http://schemas.microsoft.com/office/drawing/2014/main" id="{1F98CF1E-7E56-456B-8DBC-42D47F42C95E}"/>
              </a:ext>
            </a:extLst>
          </p:cNvPr>
          <p:cNvSpPr>
            <a:spLocks noGrp="1"/>
          </p:cNvSpPr>
          <p:nvPr>
            <p:ph type="ftr" sz="quarter" idx="11"/>
          </p:nvPr>
        </p:nvSpPr>
        <p:spPr>
          <a:xfrm>
            <a:off x="4038600" y="6356350"/>
            <a:ext cx="4114800" cy="365125"/>
          </a:xfrm>
        </p:spPr>
        <p:txBody>
          <a:bodyPr>
            <a:normAutofit/>
          </a:bodyPr>
          <a:lstStyle/>
          <a:p>
            <a:pPr>
              <a:spcAft>
                <a:spcPts val="600"/>
              </a:spcAft>
            </a:pPr>
            <a:r>
              <a:rPr lang="nn-NO"/>
              <a:t>ISINN 27, Dubna, June 11-14, 2019</a:t>
            </a:r>
            <a:endParaRPr lang="ru-RU"/>
          </a:p>
        </p:txBody>
      </p:sp>
    </p:spTree>
    <p:extLst>
      <p:ext uri="{BB962C8B-B14F-4D97-AF65-F5344CB8AC3E}">
        <p14:creationId xmlns:p14="http://schemas.microsoft.com/office/powerpoint/2010/main" val="216700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AB30024-45CB-478A-BB48-5F9597A7310D}"/>
              </a:ext>
            </a:extLst>
          </p:cNvPr>
          <p:cNvSpPr>
            <a:spLocks noGrp="1"/>
          </p:cNvSpPr>
          <p:nvPr>
            <p:ph type="dt" sz="half" idx="10"/>
          </p:nvPr>
        </p:nvSpPr>
        <p:spPr/>
        <p:txBody>
          <a:bodyPr/>
          <a:lstStyle/>
          <a:p>
            <a:fld id="{50280AC0-CDC5-4710-962F-67FFC0B5BD99}" type="datetime1">
              <a:rPr lang="ru-RU" smtClean="0"/>
              <a:t>17.06.2019</a:t>
            </a:fld>
            <a:endParaRPr lang="ru-RU"/>
          </a:p>
        </p:txBody>
      </p:sp>
      <p:sp>
        <p:nvSpPr>
          <p:cNvPr id="3" name="Нижний колонтитул 2">
            <a:extLst>
              <a:ext uri="{FF2B5EF4-FFF2-40B4-BE49-F238E27FC236}">
                <a16:creationId xmlns:a16="http://schemas.microsoft.com/office/drawing/2014/main" id="{5B25BE3C-BDFA-488C-8BC8-2AA34072CD2F}"/>
              </a:ext>
            </a:extLst>
          </p:cNvPr>
          <p:cNvSpPr>
            <a:spLocks noGrp="1"/>
          </p:cNvSpPr>
          <p:nvPr>
            <p:ph type="ftr" sz="quarter" idx="11"/>
          </p:nvPr>
        </p:nvSpPr>
        <p:spPr/>
        <p:txBody>
          <a:bodyPr/>
          <a:lstStyle/>
          <a:p>
            <a:r>
              <a:rPr lang="nn-NO"/>
              <a:t>ISINN 27, Dubna, June 11-14, 2019</a:t>
            </a:r>
            <a:endParaRPr lang="ru-RU"/>
          </a:p>
        </p:txBody>
      </p:sp>
      <p:pic>
        <p:nvPicPr>
          <p:cNvPr id="4" name="Рисунок 3">
            <a:extLst>
              <a:ext uri="{FF2B5EF4-FFF2-40B4-BE49-F238E27FC236}">
                <a16:creationId xmlns:a16="http://schemas.microsoft.com/office/drawing/2014/main" id="{D1E0B3D1-EF57-4128-89A7-62E7B284A189}"/>
              </a:ext>
            </a:extLst>
          </p:cNvPr>
          <p:cNvPicPr>
            <a:picLocks noChangeAspect="1"/>
          </p:cNvPicPr>
          <p:nvPr/>
        </p:nvPicPr>
        <p:blipFill>
          <a:blip r:embed="rId2"/>
          <a:stretch>
            <a:fillRect/>
          </a:stretch>
        </p:blipFill>
        <p:spPr>
          <a:xfrm>
            <a:off x="96283" y="0"/>
            <a:ext cx="5315761" cy="6858000"/>
          </a:xfrm>
          <a:prstGeom prst="rect">
            <a:avLst/>
          </a:prstGeom>
        </p:spPr>
      </p:pic>
      <p:sp>
        <p:nvSpPr>
          <p:cNvPr id="5" name="TextBox 4">
            <a:extLst>
              <a:ext uri="{FF2B5EF4-FFF2-40B4-BE49-F238E27FC236}">
                <a16:creationId xmlns:a16="http://schemas.microsoft.com/office/drawing/2014/main" id="{56544594-276B-4363-BC2D-D84A5091BB48}"/>
              </a:ext>
            </a:extLst>
          </p:cNvPr>
          <p:cNvSpPr txBox="1"/>
          <p:nvPr/>
        </p:nvSpPr>
        <p:spPr>
          <a:xfrm>
            <a:off x="5466665" y="225055"/>
            <a:ext cx="6552103" cy="6247864"/>
          </a:xfrm>
          <a:prstGeom prst="rect">
            <a:avLst/>
          </a:prstGeom>
          <a:solidFill>
            <a:schemeClr val="bg1"/>
          </a:solidFill>
        </p:spPr>
        <p:txBody>
          <a:bodyPr wrap="square" rtlCol="0">
            <a:spAutoFit/>
          </a:bodyPr>
          <a:lstStyle/>
          <a:p>
            <a:pPr algn="just"/>
            <a:r>
              <a:rPr lang="en-US" sz="1600" dirty="0"/>
              <a:t>1. Investigations performed at neutron sources are essential components of R&amp;D in numerous areas of science and engineering.</a:t>
            </a:r>
          </a:p>
          <a:p>
            <a:pPr algn="just"/>
            <a:r>
              <a:rPr lang="en-US" sz="1600" dirty="0"/>
              <a:t>2. Neutron scattering is often an essential part of a broader experimental study that uses a complementary suite of tools (e.g., light sources, high-performance computers). Thus, neutron sources play a key role in overall U.S. innovation capacity.</a:t>
            </a:r>
          </a:p>
          <a:p>
            <a:pPr algn="just"/>
            <a:r>
              <a:rPr lang="en-US" sz="1600" dirty="0"/>
              <a:t>3. The United States has lost important capability in neutron R&amp;D in the last two decades and is no longer the world leader. The United States cannot afford to lose its remaining capacity and capability without significant detriment to the quality and quantity of science, engineering, and even medical and manufacturing processes that rely on neutron sources.</a:t>
            </a:r>
          </a:p>
          <a:p>
            <a:pPr algn="just"/>
            <a:r>
              <a:rPr lang="en-US" sz="1600" dirty="0"/>
              <a:t>4. Reactor fuels containing </a:t>
            </a:r>
            <a:r>
              <a:rPr lang="en-US" sz="1600" dirty="0" err="1"/>
              <a:t>HEU</a:t>
            </a:r>
            <a:r>
              <a:rPr lang="en-US" sz="1600" dirty="0"/>
              <a:t> represent a risk for proliferation, which should be considered when planning for the future infrastructure for neutron R&amp;D.</a:t>
            </a:r>
          </a:p>
          <a:p>
            <a:pPr algn="just"/>
            <a:r>
              <a:rPr lang="en-US" sz="1600" dirty="0"/>
              <a:t>5. Current </a:t>
            </a:r>
            <a:r>
              <a:rPr lang="en-US" sz="1600" dirty="0" err="1"/>
              <a:t>HEU</a:t>
            </a:r>
            <a:r>
              <a:rPr lang="en-US" sz="1600" dirty="0"/>
              <a:t>-fueled research reactors provide unique R&amp;D capabilities relative to other neutron sources available today. Eliminating them without developing and deploying alternative methods of producing neutrons with the same properties</a:t>
            </a:r>
          </a:p>
          <a:p>
            <a:pPr algn="just"/>
            <a:r>
              <a:rPr lang="en-US" sz="1600" dirty="0"/>
              <a:t>(e.g., from high-density LEU-fueled reactors and/or a new generation of spallation sources) would compromise U.S. innovation capacity.</a:t>
            </a:r>
          </a:p>
          <a:p>
            <a:pPr algn="just"/>
            <a:r>
              <a:rPr lang="en-US" sz="1600" dirty="0"/>
              <a:t>6. World-class neutron science and engineering require the comprehensive benefits of spallation facilities, research reactors, and high-performance instrumentation. While there is some overlap in the capabilities provided by spallation and reactor sources, each provides certain capabilities that cannot now be duplicated by the other type of source.</a:t>
            </a:r>
          </a:p>
        </p:txBody>
      </p:sp>
    </p:spTree>
    <p:extLst>
      <p:ext uri="{BB962C8B-B14F-4D97-AF65-F5344CB8AC3E}">
        <p14:creationId xmlns:p14="http://schemas.microsoft.com/office/powerpoint/2010/main" val="508004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EB541BC-3BCE-4D1E-AE80-299DCA16FFF8}"/>
              </a:ext>
            </a:extLst>
          </p:cNvPr>
          <p:cNvSpPr>
            <a:spLocks noGrp="1"/>
          </p:cNvSpPr>
          <p:nvPr>
            <p:ph type="title"/>
          </p:nvPr>
        </p:nvSpPr>
        <p:spPr/>
        <p:txBody>
          <a:bodyPr/>
          <a:lstStyle/>
          <a:p>
            <a:r>
              <a:rPr lang="en-US" dirty="0"/>
              <a:t>Current status of the development of conceptual design of a new neutron source at JINR</a:t>
            </a:r>
          </a:p>
        </p:txBody>
      </p:sp>
      <p:sp>
        <p:nvSpPr>
          <p:cNvPr id="6" name="Текст 5">
            <a:extLst>
              <a:ext uri="{FF2B5EF4-FFF2-40B4-BE49-F238E27FC236}">
                <a16:creationId xmlns:a16="http://schemas.microsoft.com/office/drawing/2014/main" id="{75F27912-46E9-4C54-8249-1F07B0549578}"/>
              </a:ext>
            </a:extLst>
          </p:cNvPr>
          <p:cNvSpPr>
            <a:spLocks noGrp="1"/>
          </p:cNvSpPr>
          <p:nvPr>
            <p:ph type="body" idx="1"/>
          </p:nvPr>
        </p:nvSpPr>
        <p:spPr/>
        <p:txBody>
          <a:bodyPr/>
          <a:lstStyle/>
          <a:p>
            <a:endParaRPr lang="en-US"/>
          </a:p>
        </p:txBody>
      </p:sp>
      <p:sp>
        <p:nvSpPr>
          <p:cNvPr id="2" name="Дата 1">
            <a:extLst>
              <a:ext uri="{FF2B5EF4-FFF2-40B4-BE49-F238E27FC236}">
                <a16:creationId xmlns:a16="http://schemas.microsoft.com/office/drawing/2014/main" id="{8E714B73-5437-4BEE-8E3C-6B8BB13F9A78}"/>
              </a:ext>
            </a:extLst>
          </p:cNvPr>
          <p:cNvSpPr>
            <a:spLocks noGrp="1"/>
          </p:cNvSpPr>
          <p:nvPr>
            <p:ph type="dt" sz="half" idx="10"/>
          </p:nvPr>
        </p:nvSpPr>
        <p:spPr/>
        <p:txBody>
          <a:bodyPr/>
          <a:lstStyle/>
          <a:p>
            <a:fld id="{573EA224-5C11-4757-A4F2-11563F995402}" type="datetime1">
              <a:rPr lang="ru-RU" smtClean="0"/>
              <a:t>17.06.2019</a:t>
            </a:fld>
            <a:endParaRPr lang="ru-RU"/>
          </a:p>
        </p:txBody>
      </p:sp>
      <p:sp>
        <p:nvSpPr>
          <p:cNvPr id="3" name="Нижний колонтитул 2">
            <a:extLst>
              <a:ext uri="{FF2B5EF4-FFF2-40B4-BE49-F238E27FC236}">
                <a16:creationId xmlns:a16="http://schemas.microsoft.com/office/drawing/2014/main" id="{32F80AED-89F0-44CF-9DAB-6BCDD34A6F62}"/>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4" name="Номер слайда 3">
            <a:extLst>
              <a:ext uri="{FF2B5EF4-FFF2-40B4-BE49-F238E27FC236}">
                <a16:creationId xmlns:a16="http://schemas.microsoft.com/office/drawing/2014/main" id="{A4D30905-170F-470D-8D6B-2ABE210E1469}"/>
              </a:ext>
            </a:extLst>
          </p:cNvPr>
          <p:cNvSpPr>
            <a:spLocks noGrp="1"/>
          </p:cNvSpPr>
          <p:nvPr>
            <p:ph type="sldNum" sz="quarter" idx="12"/>
          </p:nvPr>
        </p:nvSpPr>
        <p:spPr/>
        <p:txBody>
          <a:bodyPr/>
          <a:lstStyle/>
          <a:p>
            <a:fld id="{94F9FB71-0296-451D-85D1-E1D1B34210C6}" type="slidenum">
              <a:rPr lang="ru-RU" smtClean="0"/>
              <a:t>19</a:t>
            </a:fld>
            <a:endParaRPr lang="ru-RU"/>
          </a:p>
        </p:txBody>
      </p:sp>
    </p:spTree>
    <p:extLst>
      <p:ext uri="{BB962C8B-B14F-4D97-AF65-F5344CB8AC3E}">
        <p14:creationId xmlns:p14="http://schemas.microsoft.com/office/powerpoint/2010/main" val="1495364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FB45BF-3AF0-4F7B-9486-BD6F69FE5C4E}"/>
              </a:ext>
            </a:extLst>
          </p:cNvPr>
          <p:cNvSpPr>
            <a:spLocks noGrp="1"/>
          </p:cNvSpPr>
          <p:nvPr>
            <p:ph type="title"/>
          </p:nvPr>
        </p:nvSpPr>
        <p:spPr/>
        <p:txBody>
          <a:bodyPr/>
          <a:lstStyle/>
          <a:p>
            <a:r>
              <a:rPr lang="en-US" dirty="0"/>
              <a:t>Content</a:t>
            </a:r>
            <a:endParaRPr lang="ru-RU" dirty="0"/>
          </a:p>
        </p:txBody>
      </p:sp>
      <p:sp>
        <p:nvSpPr>
          <p:cNvPr id="3" name="Объект 2">
            <a:extLst>
              <a:ext uri="{FF2B5EF4-FFF2-40B4-BE49-F238E27FC236}">
                <a16:creationId xmlns:a16="http://schemas.microsoft.com/office/drawing/2014/main" id="{55DCE10A-EAC2-4F57-9545-849F1001F09B}"/>
              </a:ext>
            </a:extLst>
          </p:cNvPr>
          <p:cNvSpPr>
            <a:spLocks noGrp="1"/>
          </p:cNvSpPr>
          <p:nvPr>
            <p:ph idx="1"/>
          </p:nvPr>
        </p:nvSpPr>
        <p:spPr>
          <a:xfrm>
            <a:off x="838200" y="1340528"/>
            <a:ext cx="10515600" cy="4856086"/>
          </a:xfrm>
        </p:spPr>
        <p:txBody>
          <a:bodyPr>
            <a:normAutofit/>
          </a:bodyPr>
          <a:lstStyle/>
          <a:p>
            <a:pPr>
              <a:lnSpc>
                <a:spcPct val="100000"/>
              </a:lnSpc>
            </a:pPr>
            <a:r>
              <a:rPr lang="en-US" dirty="0"/>
              <a:t>Historical introduction;</a:t>
            </a:r>
          </a:p>
          <a:p>
            <a:pPr>
              <a:lnSpc>
                <a:spcPct val="100000"/>
              </a:lnSpc>
            </a:pPr>
            <a:r>
              <a:rPr lang="en-US" dirty="0"/>
              <a:t>Research in the field of condensed matter physics in Dubna;</a:t>
            </a:r>
          </a:p>
          <a:p>
            <a:pPr>
              <a:lnSpc>
                <a:spcPct val="100000"/>
              </a:lnSpc>
            </a:pPr>
            <a:r>
              <a:rPr lang="en-US" dirty="0"/>
              <a:t>The IBR-2 pulsed reactor, status and prospects;</a:t>
            </a:r>
          </a:p>
          <a:p>
            <a:pPr>
              <a:lnSpc>
                <a:spcPct val="100000"/>
              </a:lnSpc>
            </a:pPr>
            <a:r>
              <a:rPr lang="en-US" dirty="0"/>
              <a:t>World trends in the development of the neutron sources;</a:t>
            </a:r>
          </a:p>
          <a:p>
            <a:pPr>
              <a:lnSpc>
                <a:spcPct val="100000"/>
              </a:lnSpc>
            </a:pPr>
            <a:r>
              <a:rPr lang="en-US" dirty="0"/>
              <a:t>Current status of the development of conceptual design of a new neutron source at JINR;</a:t>
            </a:r>
          </a:p>
          <a:p>
            <a:pPr>
              <a:lnSpc>
                <a:spcPct val="100000"/>
              </a:lnSpc>
            </a:pPr>
            <a:r>
              <a:rPr lang="en-US" dirty="0"/>
              <a:t>Resource requirements;</a:t>
            </a:r>
          </a:p>
          <a:p>
            <a:pPr>
              <a:lnSpc>
                <a:spcPct val="100000"/>
              </a:lnSpc>
            </a:pPr>
            <a:r>
              <a:rPr lang="en-US" dirty="0"/>
              <a:t>Conclusion;</a:t>
            </a:r>
            <a:endParaRPr lang="ru-RU" dirty="0"/>
          </a:p>
        </p:txBody>
      </p:sp>
      <p:sp>
        <p:nvSpPr>
          <p:cNvPr id="4" name="Дата 3">
            <a:extLst>
              <a:ext uri="{FF2B5EF4-FFF2-40B4-BE49-F238E27FC236}">
                <a16:creationId xmlns:a16="http://schemas.microsoft.com/office/drawing/2014/main" id="{DFEE6982-58AC-48FB-837B-60ACCB7C69FB}"/>
              </a:ext>
            </a:extLst>
          </p:cNvPr>
          <p:cNvSpPr>
            <a:spLocks noGrp="1"/>
          </p:cNvSpPr>
          <p:nvPr>
            <p:ph type="dt" sz="half" idx="10"/>
          </p:nvPr>
        </p:nvSpPr>
        <p:spPr/>
        <p:txBody>
          <a:bodyPr/>
          <a:lstStyle/>
          <a:p>
            <a:fld id="{5550475E-CBE9-4B0F-8B13-10A9A120AA61}" type="datetime1">
              <a:rPr lang="ru-RU" smtClean="0"/>
              <a:t>17.06.2019</a:t>
            </a:fld>
            <a:endParaRPr lang="ru-RU"/>
          </a:p>
        </p:txBody>
      </p:sp>
      <p:sp>
        <p:nvSpPr>
          <p:cNvPr id="5" name="Нижний колонтитул 4">
            <a:extLst>
              <a:ext uri="{FF2B5EF4-FFF2-40B4-BE49-F238E27FC236}">
                <a16:creationId xmlns:a16="http://schemas.microsoft.com/office/drawing/2014/main" id="{E675C29D-012B-4892-88E6-18B400DB1E6C}"/>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40CBA8E0-7E13-4496-BFD9-48BD65E879B5}"/>
              </a:ext>
            </a:extLst>
          </p:cNvPr>
          <p:cNvSpPr>
            <a:spLocks noGrp="1"/>
          </p:cNvSpPr>
          <p:nvPr>
            <p:ph type="sldNum" sz="quarter" idx="12"/>
          </p:nvPr>
        </p:nvSpPr>
        <p:spPr/>
        <p:txBody>
          <a:bodyPr/>
          <a:lstStyle/>
          <a:p>
            <a:fld id="{94F9FB71-0296-451D-85D1-E1D1B34210C6}" type="slidenum">
              <a:rPr lang="ru-RU" smtClean="0"/>
              <a:t>2</a:t>
            </a:fld>
            <a:endParaRPr lang="ru-RU"/>
          </a:p>
        </p:txBody>
      </p:sp>
    </p:spTree>
    <p:extLst>
      <p:ext uri="{BB962C8B-B14F-4D97-AF65-F5344CB8AC3E}">
        <p14:creationId xmlns:p14="http://schemas.microsoft.com/office/powerpoint/2010/main" val="542595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C59031-01F7-482A-AC19-F84DF2E3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9" r="12465" b="29765"/>
          <a:stretch>
            <a:fillRect/>
          </a:stretch>
        </p:blipFill>
        <p:spPr bwMode="auto">
          <a:xfrm>
            <a:off x="1552576" y="1089025"/>
            <a:ext cx="5153025"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Box 6">
            <a:extLst>
              <a:ext uri="{FF2B5EF4-FFF2-40B4-BE49-F238E27FC236}">
                <a16:creationId xmlns:a16="http://schemas.microsoft.com/office/drawing/2014/main" id="{47E99F02-DA5E-4D6A-9CE0-98A52F6DCB5D}"/>
              </a:ext>
            </a:extLst>
          </p:cNvPr>
          <p:cNvSpPr txBox="1">
            <a:spLocks noChangeArrowheads="1"/>
          </p:cNvSpPr>
          <p:nvPr/>
        </p:nvSpPr>
        <p:spPr bwMode="auto">
          <a:xfrm>
            <a:off x="3208338" y="6119814"/>
            <a:ext cx="74596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1400" i="1"/>
              <a:t>N. Ku</a:t>
            </a:r>
            <a:r>
              <a:rPr lang="sk-SK" altLang="ru-RU" sz="1400" i="1"/>
              <a:t>čerka</a:t>
            </a:r>
            <a:r>
              <a:rPr lang="en-US" altLang="ru-RU" sz="1400" i="1"/>
              <a:t> &amp; E.V. Lychagin</a:t>
            </a:r>
            <a:r>
              <a:rPr lang="en-US" altLang="ru-RU" sz="1400"/>
              <a:t>: </a:t>
            </a:r>
            <a:r>
              <a:rPr lang="en-CA" altLang="ru-RU" sz="1400" b="1"/>
              <a:t>Development of the scientific case for a new source of neutrons at JINR</a:t>
            </a:r>
            <a:endParaRPr lang="en-US" altLang="ru-RU" sz="1400" b="1"/>
          </a:p>
          <a:p>
            <a:pPr eaLnBrk="1" hangingPunct="1"/>
            <a:r>
              <a:rPr lang="en-US" altLang="ru-RU" sz="1400" i="1"/>
              <a:t>E. Shabalin &amp; Yu.N. Pepelyshev</a:t>
            </a:r>
            <a:r>
              <a:rPr lang="en-US" altLang="ru-RU" sz="1400"/>
              <a:t>: </a:t>
            </a:r>
            <a:r>
              <a:rPr lang="en-CA" altLang="ru-RU" sz="1400" b="1"/>
              <a:t>Concepts of JINR’s high-flux pulsed neutron source</a:t>
            </a:r>
            <a:endParaRPr lang="en-US" altLang="ru-RU" sz="1400" b="1"/>
          </a:p>
          <a:p>
            <a:pPr eaLnBrk="1" hangingPunct="1"/>
            <a:r>
              <a:rPr lang="en-US" altLang="ru-RU" sz="1400" i="1"/>
              <a:t>V.N. Shvetsov &amp; </a:t>
            </a:r>
            <a:r>
              <a:rPr lang="en-US" altLang="ru-RU" sz="1400" i="1">
                <a:cs typeface="Arial" panose="020B0604020202020204" pitchFamily="34" charset="0"/>
              </a:rPr>
              <a:t>V.L. Aksenov</a:t>
            </a:r>
            <a:r>
              <a:rPr lang="en-US" altLang="ru-RU" sz="1400">
                <a:cs typeface="Arial" panose="020B0604020202020204" pitchFamily="34" charset="0"/>
              </a:rPr>
              <a:t>: </a:t>
            </a:r>
            <a:r>
              <a:rPr lang="en-US" altLang="ru-RU" sz="1400" b="1"/>
              <a:t>Milestones and time schedule</a:t>
            </a:r>
            <a:r>
              <a:rPr lang="en-US" altLang="ru-RU" sz="1400" b="1">
                <a:cs typeface="Arial" panose="020B0604020202020204" pitchFamily="34" charset="0"/>
              </a:rPr>
              <a:t> proposal to the strategy plan of JINR</a:t>
            </a:r>
          </a:p>
        </p:txBody>
      </p:sp>
      <p:pic>
        <p:nvPicPr>
          <p:cNvPr id="3076" name="Рисунок 1">
            <a:extLst>
              <a:ext uri="{FF2B5EF4-FFF2-40B4-BE49-F238E27FC236}">
                <a16:creationId xmlns:a16="http://schemas.microsoft.com/office/drawing/2014/main" id="{26EC7993-320A-4D6F-9540-C8EBE86622F4}"/>
              </a:ext>
            </a:extLst>
          </p:cNvPr>
          <p:cNvPicPr>
            <a:picLocks noChangeArrowheads="1"/>
          </p:cNvPicPr>
          <p:nvPr/>
        </p:nvPicPr>
        <p:blipFill>
          <a:blip r:embed="rId4">
            <a:extLst>
              <a:ext uri="{28A0092B-C50C-407E-A947-70E740481C1C}">
                <a14:useLocalDpi xmlns:a14="http://schemas.microsoft.com/office/drawing/2010/main" val="0"/>
              </a:ext>
            </a:extLst>
          </a:blip>
          <a:srcRect l="6909" t="13248" r="10408" b="13248"/>
          <a:stretch>
            <a:fillRect/>
          </a:stretch>
        </p:blipFill>
        <p:spPr bwMode="auto">
          <a:xfrm>
            <a:off x="6791326" y="1401764"/>
            <a:ext cx="38766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4F5BB76-56CD-46B5-87A4-71D7DD94AE7C}"/>
              </a:ext>
            </a:extLst>
          </p:cNvPr>
          <p:cNvSpPr txBox="1"/>
          <p:nvPr/>
        </p:nvSpPr>
        <p:spPr>
          <a:xfrm>
            <a:off x="7399338" y="1093789"/>
            <a:ext cx="2735262" cy="307975"/>
          </a:xfrm>
          <a:prstGeom prst="rect">
            <a:avLst/>
          </a:prstGeom>
          <a:noFill/>
        </p:spPr>
        <p:txBody>
          <a:bodyPr>
            <a:spAutoFit/>
          </a:bodyPr>
          <a:lstStyle/>
          <a:p>
            <a:pPr>
              <a:defRPr/>
            </a:pP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PuO</a:t>
            </a:r>
            <a:r>
              <a:rPr lang="en-US" sz="1400" b="1" spc="130" baseline="-25000" dirty="0">
                <a:solidFill>
                  <a:srgbClr val="C00000"/>
                </a:solidFill>
                <a:effectLst>
                  <a:outerShdw blurRad="38100" dist="38100" dir="2700000" algn="tl">
                    <a:srgbClr val="000000">
                      <a:alpha val="43137"/>
                    </a:srgbClr>
                  </a:outerShdw>
                </a:effectLst>
                <a:latin typeface="Comic Sans MS" panose="030F0702030302020204" pitchFamily="66" charset="0"/>
              </a:rPr>
              <a:t>2</a:t>
            </a: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 based </a:t>
            </a:r>
            <a:r>
              <a:rPr lang="en-US" sz="1400" b="1" spc="130" dirty="0" err="1">
                <a:solidFill>
                  <a:srgbClr val="C00000"/>
                </a:solidFill>
                <a:effectLst>
                  <a:outerShdw blurRad="38100" dist="38100" dir="2700000" algn="tl">
                    <a:srgbClr val="000000">
                      <a:alpha val="43137"/>
                    </a:srgbClr>
                  </a:outerShdw>
                </a:effectLst>
                <a:latin typeface="Comic Sans MS" panose="030F0702030302020204" pitchFamily="66" charset="0"/>
              </a:rPr>
              <a:t>superbooster</a:t>
            </a:r>
            <a:endParaRPr lang="en-CA" sz="1400" b="1" spc="130"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Прямоугольник 1">
            <a:extLst>
              <a:ext uri="{FF2B5EF4-FFF2-40B4-BE49-F238E27FC236}">
                <a16:creationId xmlns:a16="http://schemas.microsoft.com/office/drawing/2014/main" id="{0EAB0E8B-CC7C-4E81-ADBF-995F1BEC69AA}"/>
              </a:ext>
            </a:extLst>
          </p:cNvPr>
          <p:cNvSpPr/>
          <p:nvPr/>
        </p:nvSpPr>
        <p:spPr>
          <a:xfrm>
            <a:off x="1598613" y="3548063"/>
            <a:ext cx="9040812" cy="2908300"/>
          </a:xfrm>
          <a:prstGeom prst="rect">
            <a:avLst/>
          </a:prstGeom>
        </p:spPr>
        <p:txBody>
          <a:bodyPr>
            <a:spAutoFit/>
          </a:bodyPr>
          <a:lstStyle/>
          <a:p>
            <a:pPr>
              <a:defRPr/>
            </a:pPr>
            <a:r>
              <a:rPr lang="en-US" sz="2800" b="1" dirty="0">
                <a:solidFill>
                  <a:srgbClr val="C00000"/>
                </a:solidFill>
              </a:rPr>
              <a:t>Progress outline:</a:t>
            </a:r>
          </a:p>
          <a:p>
            <a:pPr marL="342900" indent="-342900">
              <a:spcAft>
                <a:spcPts val="600"/>
              </a:spcAft>
              <a:buClr>
                <a:schemeClr val="tx1"/>
              </a:buClr>
              <a:buFont typeface="+mj-lt"/>
              <a:buAutoNum type="arabicPeriod"/>
              <a:defRPr/>
            </a:pPr>
            <a:r>
              <a:rPr lang="en-US" sz="2000" dirty="0">
                <a:solidFill>
                  <a:srgbClr val="C00000"/>
                </a:solidFill>
              </a:rPr>
              <a:t>A </a:t>
            </a:r>
            <a:r>
              <a:rPr lang="en-US" sz="2000" dirty="0" err="1">
                <a:solidFill>
                  <a:srgbClr val="C00000"/>
                </a:solidFill>
              </a:rPr>
              <a:t>superbooster</a:t>
            </a:r>
            <a:r>
              <a:rPr lang="en-US" sz="2000" dirty="0">
                <a:solidFill>
                  <a:srgbClr val="C00000"/>
                </a:solidFill>
              </a:rPr>
              <a:t> </a:t>
            </a:r>
            <a:r>
              <a:rPr lang="en-US" sz="2000" dirty="0"/>
              <a:t>(multiplying target of proton linear accelerator  with periodic reactivity modulation) is being considered for the new neutron source</a:t>
            </a:r>
            <a:endParaRPr lang="ru-RU" sz="2000" dirty="0"/>
          </a:p>
          <a:p>
            <a:pPr marL="342900" indent="-342900">
              <a:spcAft>
                <a:spcPts val="600"/>
              </a:spcAft>
              <a:buClr>
                <a:schemeClr val="tx1"/>
              </a:buClr>
              <a:buFont typeface="+mj-lt"/>
              <a:buAutoNum type="arabicPeriod"/>
              <a:defRPr/>
            </a:pPr>
            <a:r>
              <a:rPr lang="en-US" sz="2000" dirty="0">
                <a:solidFill>
                  <a:srgbClr val="C00000"/>
                </a:solidFill>
              </a:rPr>
              <a:t>Feasibility study </a:t>
            </a:r>
            <a:r>
              <a:rPr lang="en-US" sz="2000" dirty="0"/>
              <a:t>of 2 concepts (</a:t>
            </a:r>
            <a:r>
              <a:rPr lang="en-US" sz="2000" b="1" dirty="0">
                <a:effectLst>
                  <a:outerShdw blurRad="38100" dist="38100" dir="2700000" algn="tl">
                    <a:srgbClr val="000000">
                      <a:alpha val="43137"/>
                    </a:srgbClr>
                  </a:outerShdw>
                </a:effectLst>
              </a:rPr>
              <a:t>neptunium</a:t>
            </a:r>
            <a:r>
              <a:rPr lang="en-US" sz="2000" dirty="0"/>
              <a:t> and </a:t>
            </a:r>
            <a:r>
              <a:rPr lang="en-US" sz="2000" b="1" dirty="0">
                <a:effectLst>
                  <a:outerShdw blurRad="38100" dist="38100" dir="2700000" algn="tl">
                    <a:srgbClr val="000000">
                      <a:alpha val="43137"/>
                    </a:srgbClr>
                  </a:outerShdw>
                </a:effectLst>
              </a:rPr>
              <a:t>plutonium</a:t>
            </a:r>
            <a:r>
              <a:rPr lang="en-US" sz="2000" dirty="0"/>
              <a:t> based) has been started</a:t>
            </a:r>
          </a:p>
          <a:p>
            <a:pPr marL="342900" indent="-342900">
              <a:spcAft>
                <a:spcPts val="600"/>
              </a:spcAft>
              <a:buClr>
                <a:schemeClr val="tx1"/>
              </a:buClr>
              <a:buFont typeface="+mj-lt"/>
              <a:buAutoNum type="arabicPeriod"/>
              <a:defRPr/>
            </a:pPr>
            <a:r>
              <a:rPr lang="en-US" sz="2000" dirty="0">
                <a:solidFill>
                  <a:srgbClr val="C00000"/>
                </a:solidFill>
              </a:rPr>
              <a:t>Time schedule road map</a:t>
            </a:r>
            <a:r>
              <a:rPr lang="en-US" sz="2000" dirty="0"/>
              <a:t> has been developed that establishes 6 major stages and proposes the finalization in </a:t>
            </a:r>
            <a:r>
              <a:rPr lang="en-US" sz="2000" b="1" dirty="0">
                <a:effectLst>
                  <a:outerShdw blurRad="38100" dist="38100" dir="2700000" algn="tl">
                    <a:srgbClr val="000000">
                      <a:alpha val="43137"/>
                    </a:srgbClr>
                  </a:outerShdw>
                </a:effectLst>
              </a:rPr>
              <a:t>2035</a:t>
            </a:r>
            <a:r>
              <a:rPr lang="pl-PL" sz="2000" b="1" dirty="0">
                <a:effectLst>
                  <a:outerShdw blurRad="38100" dist="38100" dir="2700000" algn="tl">
                    <a:srgbClr val="000000">
                      <a:alpha val="43137"/>
                    </a:srgbClr>
                  </a:outerShdw>
                </a:effectLst>
              </a:rPr>
              <a:t> </a:t>
            </a:r>
            <a:r>
              <a:rPr lang="en-US" sz="2000" dirty="0"/>
              <a:t>– replacing the present source IBR-2M smoothly </a:t>
            </a:r>
          </a:p>
          <a:p>
            <a:pPr marL="342900" indent="-342900">
              <a:spcAft>
                <a:spcPts val="600"/>
              </a:spcAft>
              <a:buClr>
                <a:schemeClr val="tx1"/>
              </a:buClr>
              <a:buFont typeface="+mj-lt"/>
              <a:buAutoNum type="arabicPeriod"/>
              <a:defRPr/>
            </a:pPr>
            <a:endParaRPr lang="en-US" sz="2000" dirty="0"/>
          </a:p>
        </p:txBody>
      </p:sp>
      <p:sp>
        <p:nvSpPr>
          <p:cNvPr id="3080" name="Прямоугольник 3">
            <a:extLst>
              <a:ext uri="{FF2B5EF4-FFF2-40B4-BE49-F238E27FC236}">
                <a16:creationId xmlns:a16="http://schemas.microsoft.com/office/drawing/2014/main" id="{8D1CD6B2-5266-4F7A-821A-2801180FCBB8}"/>
              </a:ext>
            </a:extLst>
          </p:cNvPr>
          <p:cNvSpPr>
            <a:spLocks noChangeArrowheads="1"/>
          </p:cNvSpPr>
          <p:nvPr/>
        </p:nvSpPr>
        <p:spPr bwMode="auto">
          <a:xfrm>
            <a:off x="1524000" y="6445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00" b="1" dirty="0">
                <a:solidFill>
                  <a:schemeClr val="hlink"/>
                </a:solidFill>
              </a:rPr>
              <a:t>Dubna Neutron Source</a:t>
            </a:r>
            <a:r>
              <a:rPr lang="pl-PL" altLang="ru-RU" sz="2000" b="1" dirty="0">
                <a:solidFill>
                  <a:schemeClr val="hlink"/>
                </a:solidFill>
              </a:rPr>
              <a:t> </a:t>
            </a:r>
            <a:r>
              <a:rPr lang="en-US" altLang="ru-RU" sz="2000" b="1" dirty="0">
                <a:solidFill>
                  <a:schemeClr val="hlink"/>
                </a:solidFill>
              </a:rPr>
              <a:t>of the Fourth Generation two options</a:t>
            </a:r>
          </a:p>
        </p:txBody>
      </p:sp>
    </p:spTree>
    <p:extLst>
      <p:ext uri="{BB962C8B-B14F-4D97-AF65-F5344CB8AC3E}">
        <p14:creationId xmlns:p14="http://schemas.microsoft.com/office/powerpoint/2010/main" val="24589198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F7E3F29A-D5D4-4B2B-8C53-0F41580CB197}"/>
              </a:ext>
            </a:extLst>
          </p:cNvPr>
          <p:cNvSpPr>
            <a:spLocks noGrp="1"/>
          </p:cNvSpPr>
          <p:nvPr>
            <p:ph type="title"/>
          </p:nvPr>
        </p:nvSpPr>
        <p:spPr>
          <a:xfrm>
            <a:off x="831850" y="1709739"/>
            <a:ext cx="10515600" cy="2073048"/>
          </a:xfrm>
        </p:spPr>
        <p:txBody>
          <a:bodyPr/>
          <a:lstStyle/>
          <a:p>
            <a:r>
              <a:rPr lang="en-US" dirty="0"/>
              <a:t>At present we have contract with </a:t>
            </a:r>
            <a:r>
              <a:rPr lang="en-US" dirty="0" err="1"/>
              <a:t>NIKIET</a:t>
            </a:r>
            <a:r>
              <a:rPr lang="en-US" dirty="0"/>
              <a:t> on feasibility study of the: </a:t>
            </a:r>
            <a:endParaRPr lang="ru-RU" dirty="0"/>
          </a:p>
        </p:txBody>
      </p:sp>
      <p:sp>
        <p:nvSpPr>
          <p:cNvPr id="9" name="Объект 8">
            <a:extLst>
              <a:ext uri="{FF2B5EF4-FFF2-40B4-BE49-F238E27FC236}">
                <a16:creationId xmlns:a16="http://schemas.microsoft.com/office/drawing/2014/main" id="{B9ABAED1-551D-4C2E-B1F1-A8E953870693}"/>
              </a:ext>
            </a:extLst>
          </p:cNvPr>
          <p:cNvSpPr>
            <a:spLocks noGrp="1"/>
          </p:cNvSpPr>
          <p:nvPr>
            <p:ph type="body" idx="1"/>
          </p:nvPr>
        </p:nvSpPr>
        <p:spPr>
          <a:xfrm>
            <a:off x="831850" y="3782787"/>
            <a:ext cx="10515600" cy="2306863"/>
          </a:xfrm>
        </p:spPr>
        <p:txBody>
          <a:bodyPr>
            <a:noAutofit/>
          </a:bodyPr>
          <a:lstStyle/>
          <a:p>
            <a:pPr>
              <a:lnSpc>
                <a:spcPct val="200000"/>
              </a:lnSpc>
            </a:pPr>
            <a:r>
              <a:rPr lang="en-US" dirty="0">
                <a:solidFill>
                  <a:srgbClr val="002060"/>
                </a:solidFill>
              </a:rPr>
              <a:t>Pulsed reactor with mechanical modulation of reactivity, based on Np fuel;</a:t>
            </a:r>
          </a:p>
          <a:p>
            <a:pPr>
              <a:lnSpc>
                <a:spcPct val="200000"/>
              </a:lnSpc>
            </a:pPr>
            <a:r>
              <a:rPr lang="en-US" dirty="0">
                <a:solidFill>
                  <a:srgbClr val="002060"/>
                </a:solidFill>
              </a:rPr>
              <a:t>ADS with mechanical modulation of reactivity (super booster), based on PuO</a:t>
            </a:r>
            <a:r>
              <a:rPr lang="en-US" baseline="-25000" dirty="0">
                <a:solidFill>
                  <a:srgbClr val="002060"/>
                </a:solidFill>
              </a:rPr>
              <a:t>2 </a:t>
            </a:r>
            <a:r>
              <a:rPr lang="en-US" dirty="0">
                <a:solidFill>
                  <a:srgbClr val="002060"/>
                </a:solidFill>
              </a:rPr>
              <a:t>fuel;</a:t>
            </a:r>
            <a:endParaRPr lang="ru-RU" baseline="-25000" dirty="0">
              <a:solidFill>
                <a:srgbClr val="002060"/>
              </a:solidFill>
            </a:endParaRPr>
          </a:p>
        </p:txBody>
      </p:sp>
      <p:sp>
        <p:nvSpPr>
          <p:cNvPr id="4" name="Дата 3">
            <a:extLst>
              <a:ext uri="{FF2B5EF4-FFF2-40B4-BE49-F238E27FC236}">
                <a16:creationId xmlns:a16="http://schemas.microsoft.com/office/drawing/2014/main" id="{8D1D4DD9-B8B0-4A09-AC58-691F5AA6A09F}"/>
              </a:ext>
            </a:extLst>
          </p:cNvPr>
          <p:cNvSpPr>
            <a:spLocks noGrp="1"/>
          </p:cNvSpPr>
          <p:nvPr>
            <p:ph type="dt" sz="half" idx="10"/>
          </p:nvPr>
        </p:nvSpPr>
        <p:spPr/>
        <p:txBody>
          <a:bodyPr/>
          <a:lstStyle/>
          <a:p>
            <a:fld id="{942EBCEE-FEF7-4172-8008-4217D0356326}" type="datetime1">
              <a:rPr lang="ru-RU" smtClean="0"/>
              <a:t>17.06.2019</a:t>
            </a:fld>
            <a:endParaRPr lang="ru-RU"/>
          </a:p>
        </p:txBody>
      </p:sp>
      <p:sp>
        <p:nvSpPr>
          <p:cNvPr id="5" name="Нижний колонтитул 4">
            <a:extLst>
              <a:ext uri="{FF2B5EF4-FFF2-40B4-BE49-F238E27FC236}">
                <a16:creationId xmlns:a16="http://schemas.microsoft.com/office/drawing/2014/main" id="{C69EA099-7C03-4F26-B694-CA60514C2B65}"/>
              </a:ext>
            </a:extLst>
          </p:cNvPr>
          <p:cNvSpPr>
            <a:spLocks noGrp="1"/>
          </p:cNvSpPr>
          <p:nvPr>
            <p:ph type="ftr" sz="quarter" idx="11"/>
          </p:nvPr>
        </p:nvSpPr>
        <p:spPr/>
        <p:txBody>
          <a:bodyPr/>
          <a:lstStyle/>
          <a:p>
            <a:r>
              <a:rPr lang="nn-NO"/>
              <a:t>ISINN 27, Dubna, June 11-14, 2019</a:t>
            </a:r>
            <a:endParaRPr lang="ru-RU"/>
          </a:p>
        </p:txBody>
      </p:sp>
    </p:spTree>
    <p:extLst>
      <p:ext uri="{BB962C8B-B14F-4D97-AF65-F5344CB8AC3E}">
        <p14:creationId xmlns:p14="http://schemas.microsoft.com/office/powerpoint/2010/main" val="25965847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19EE9D4-7BEE-4863-B32E-F9E94F0290C9}"/>
              </a:ext>
            </a:extLst>
          </p:cNvPr>
          <p:cNvSpPr>
            <a:spLocks noGrp="1"/>
          </p:cNvSpPr>
          <p:nvPr>
            <p:ph type="title"/>
          </p:nvPr>
        </p:nvSpPr>
        <p:spPr>
          <a:xfrm>
            <a:off x="385536" y="204319"/>
            <a:ext cx="10515600" cy="1037610"/>
          </a:xfrm>
        </p:spPr>
        <p:txBody>
          <a:bodyPr>
            <a:normAutofit/>
          </a:bodyPr>
          <a:lstStyle/>
          <a:p>
            <a:r>
              <a:rPr lang="en-US" dirty="0"/>
              <a:t>PROJECT ROADMAP (preliminary)</a:t>
            </a:r>
            <a:endParaRPr lang="ru-RU" dirty="0"/>
          </a:p>
        </p:txBody>
      </p:sp>
      <p:sp>
        <p:nvSpPr>
          <p:cNvPr id="2" name="Дата 1">
            <a:extLst>
              <a:ext uri="{FF2B5EF4-FFF2-40B4-BE49-F238E27FC236}">
                <a16:creationId xmlns:a16="http://schemas.microsoft.com/office/drawing/2014/main" id="{C9BC15DB-4F7F-4E14-BAF5-D85BD2777C1E}"/>
              </a:ext>
            </a:extLst>
          </p:cNvPr>
          <p:cNvSpPr>
            <a:spLocks noGrp="1"/>
          </p:cNvSpPr>
          <p:nvPr>
            <p:ph type="dt" sz="half" idx="10"/>
          </p:nvPr>
        </p:nvSpPr>
        <p:spPr/>
        <p:txBody>
          <a:bodyPr/>
          <a:lstStyle/>
          <a:p>
            <a:fld id="{50280AC0-CDC5-4710-962F-67FFC0B5BD99}" type="datetime1">
              <a:rPr lang="ru-RU" smtClean="0"/>
              <a:t>17.06.2019</a:t>
            </a:fld>
            <a:endParaRPr lang="ru-RU"/>
          </a:p>
        </p:txBody>
      </p:sp>
      <p:sp>
        <p:nvSpPr>
          <p:cNvPr id="3" name="Нижний колонтитул 2">
            <a:extLst>
              <a:ext uri="{FF2B5EF4-FFF2-40B4-BE49-F238E27FC236}">
                <a16:creationId xmlns:a16="http://schemas.microsoft.com/office/drawing/2014/main" id="{30BED32B-D993-437E-A57B-1120400BCE6D}"/>
              </a:ext>
            </a:extLst>
          </p:cNvPr>
          <p:cNvSpPr>
            <a:spLocks noGrp="1"/>
          </p:cNvSpPr>
          <p:nvPr>
            <p:ph type="ftr" sz="quarter" idx="11"/>
          </p:nvPr>
        </p:nvSpPr>
        <p:spPr/>
        <p:txBody>
          <a:bodyPr/>
          <a:lstStyle/>
          <a:p>
            <a:r>
              <a:rPr lang="nn-NO"/>
              <a:t>ISINN 27, Dubna, June 11-14, 2019</a:t>
            </a:r>
            <a:endParaRPr lang="ru-RU"/>
          </a:p>
        </p:txBody>
      </p:sp>
      <p:graphicFrame>
        <p:nvGraphicFramePr>
          <p:cNvPr id="6" name="Таблица 5">
            <a:extLst>
              <a:ext uri="{FF2B5EF4-FFF2-40B4-BE49-F238E27FC236}">
                <a16:creationId xmlns:a16="http://schemas.microsoft.com/office/drawing/2014/main" id="{8ACC2778-3C59-4832-9108-429A671F4C22}"/>
              </a:ext>
            </a:extLst>
          </p:cNvPr>
          <p:cNvGraphicFramePr>
            <a:graphicFrameLocks noGrp="1"/>
          </p:cNvGraphicFramePr>
          <p:nvPr/>
        </p:nvGraphicFramePr>
        <p:xfrm>
          <a:off x="1025030" y="1493209"/>
          <a:ext cx="8712000" cy="4086477"/>
        </p:xfrm>
        <a:graphic>
          <a:graphicData uri="http://schemas.openxmlformats.org/drawingml/2006/table">
            <a:tbl>
              <a:tblPr firstRow="1" bandRow="1">
                <a:tableStyleId>{72833802-FEF1-4C79-8D5D-14CF1EAF98D9}</a:tableStyleId>
              </a:tblPr>
              <a:tblGrid>
                <a:gridCol w="1512000">
                  <a:extLst>
                    <a:ext uri="{9D8B030D-6E8A-4147-A177-3AD203B41FA5}">
                      <a16:colId xmlns:a16="http://schemas.microsoft.com/office/drawing/2014/main" val="20000"/>
                    </a:ext>
                  </a:extLst>
                </a:gridCol>
                <a:gridCol w="360000">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gridCol w="360000">
                  <a:extLst>
                    <a:ext uri="{9D8B030D-6E8A-4147-A177-3AD203B41FA5}">
                      <a16:colId xmlns:a16="http://schemas.microsoft.com/office/drawing/2014/main" val="20005"/>
                    </a:ext>
                  </a:extLst>
                </a:gridCol>
                <a:gridCol w="360000">
                  <a:extLst>
                    <a:ext uri="{9D8B030D-6E8A-4147-A177-3AD203B41FA5}">
                      <a16:colId xmlns:a16="http://schemas.microsoft.com/office/drawing/2014/main" val="20006"/>
                    </a:ext>
                  </a:extLst>
                </a:gridCol>
                <a:gridCol w="360000">
                  <a:extLst>
                    <a:ext uri="{9D8B030D-6E8A-4147-A177-3AD203B41FA5}">
                      <a16:colId xmlns:a16="http://schemas.microsoft.com/office/drawing/2014/main" val="20007"/>
                    </a:ext>
                  </a:extLst>
                </a:gridCol>
                <a:gridCol w="360000">
                  <a:extLst>
                    <a:ext uri="{9D8B030D-6E8A-4147-A177-3AD203B41FA5}">
                      <a16:colId xmlns:a16="http://schemas.microsoft.com/office/drawing/2014/main" val="20008"/>
                    </a:ext>
                  </a:extLst>
                </a:gridCol>
                <a:gridCol w="360000">
                  <a:extLst>
                    <a:ext uri="{9D8B030D-6E8A-4147-A177-3AD203B41FA5}">
                      <a16:colId xmlns:a16="http://schemas.microsoft.com/office/drawing/2014/main" val="20009"/>
                    </a:ext>
                  </a:extLst>
                </a:gridCol>
                <a:gridCol w="360000">
                  <a:extLst>
                    <a:ext uri="{9D8B030D-6E8A-4147-A177-3AD203B41FA5}">
                      <a16:colId xmlns:a16="http://schemas.microsoft.com/office/drawing/2014/main" val="20010"/>
                    </a:ext>
                  </a:extLst>
                </a:gridCol>
                <a:gridCol w="360000">
                  <a:extLst>
                    <a:ext uri="{9D8B030D-6E8A-4147-A177-3AD203B41FA5}">
                      <a16:colId xmlns:a16="http://schemas.microsoft.com/office/drawing/2014/main" val="20011"/>
                    </a:ext>
                  </a:extLst>
                </a:gridCol>
                <a:gridCol w="360000">
                  <a:extLst>
                    <a:ext uri="{9D8B030D-6E8A-4147-A177-3AD203B41FA5}">
                      <a16:colId xmlns:a16="http://schemas.microsoft.com/office/drawing/2014/main" val="20012"/>
                    </a:ext>
                  </a:extLst>
                </a:gridCol>
                <a:gridCol w="360000">
                  <a:extLst>
                    <a:ext uri="{9D8B030D-6E8A-4147-A177-3AD203B41FA5}">
                      <a16:colId xmlns:a16="http://schemas.microsoft.com/office/drawing/2014/main" val="20013"/>
                    </a:ext>
                  </a:extLst>
                </a:gridCol>
                <a:gridCol w="360000">
                  <a:extLst>
                    <a:ext uri="{9D8B030D-6E8A-4147-A177-3AD203B41FA5}">
                      <a16:colId xmlns:a16="http://schemas.microsoft.com/office/drawing/2014/main" val="20014"/>
                    </a:ext>
                  </a:extLst>
                </a:gridCol>
                <a:gridCol w="360000">
                  <a:extLst>
                    <a:ext uri="{9D8B030D-6E8A-4147-A177-3AD203B41FA5}">
                      <a16:colId xmlns:a16="http://schemas.microsoft.com/office/drawing/2014/main" val="20015"/>
                    </a:ext>
                  </a:extLst>
                </a:gridCol>
                <a:gridCol w="360000">
                  <a:extLst>
                    <a:ext uri="{9D8B030D-6E8A-4147-A177-3AD203B41FA5}">
                      <a16:colId xmlns:a16="http://schemas.microsoft.com/office/drawing/2014/main" val="20016"/>
                    </a:ext>
                  </a:extLst>
                </a:gridCol>
                <a:gridCol w="360000">
                  <a:extLst>
                    <a:ext uri="{9D8B030D-6E8A-4147-A177-3AD203B41FA5}">
                      <a16:colId xmlns:a16="http://schemas.microsoft.com/office/drawing/2014/main" val="20017"/>
                    </a:ext>
                  </a:extLst>
                </a:gridCol>
                <a:gridCol w="360000">
                  <a:extLst>
                    <a:ext uri="{9D8B030D-6E8A-4147-A177-3AD203B41FA5}">
                      <a16:colId xmlns:a16="http://schemas.microsoft.com/office/drawing/2014/main" val="20018"/>
                    </a:ext>
                  </a:extLst>
                </a:gridCol>
                <a:gridCol w="360000">
                  <a:extLst>
                    <a:ext uri="{9D8B030D-6E8A-4147-A177-3AD203B41FA5}">
                      <a16:colId xmlns:a16="http://schemas.microsoft.com/office/drawing/2014/main" val="20019"/>
                    </a:ext>
                  </a:extLst>
                </a:gridCol>
                <a:gridCol w="360000">
                  <a:extLst>
                    <a:ext uri="{9D8B030D-6E8A-4147-A177-3AD203B41FA5}">
                      <a16:colId xmlns:a16="http://schemas.microsoft.com/office/drawing/2014/main" val="20020"/>
                    </a:ext>
                  </a:extLst>
                </a:gridCol>
              </a:tblGrid>
              <a:tr h="701037">
                <a:tc>
                  <a:txBody>
                    <a:bodyPr/>
                    <a:lstStyle/>
                    <a:p>
                      <a:r>
                        <a:rPr lang="en-US" sz="1400" dirty="0"/>
                        <a:t>Stage</a:t>
                      </a:r>
                      <a:endParaRPr lang="ru-RU" sz="1400" dirty="0"/>
                    </a:p>
                  </a:txBody>
                  <a:tcPr>
                    <a:solidFill>
                      <a:schemeClr val="accent5"/>
                    </a:solidFill>
                  </a:tcPr>
                </a:tc>
                <a:tc>
                  <a:txBody>
                    <a:bodyPr/>
                    <a:lstStyle/>
                    <a:p>
                      <a:r>
                        <a:rPr lang="ru-RU" sz="1000" dirty="0"/>
                        <a:t>18</a:t>
                      </a:r>
                    </a:p>
                  </a:txBody>
                  <a:tcPr>
                    <a:solidFill>
                      <a:schemeClr val="accent5"/>
                    </a:solidFill>
                  </a:tcPr>
                </a:tc>
                <a:tc>
                  <a:txBody>
                    <a:bodyPr/>
                    <a:lstStyle/>
                    <a:p>
                      <a:r>
                        <a:rPr lang="ru-RU" sz="1000" dirty="0"/>
                        <a:t>19</a:t>
                      </a:r>
                    </a:p>
                  </a:txBody>
                  <a:tcPr>
                    <a:solidFill>
                      <a:schemeClr val="accent5"/>
                    </a:solidFill>
                  </a:tcPr>
                </a:tc>
                <a:tc>
                  <a:txBody>
                    <a:bodyPr/>
                    <a:lstStyle/>
                    <a:p>
                      <a:r>
                        <a:rPr lang="ru-RU" sz="1000" dirty="0"/>
                        <a:t>20</a:t>
                      </a:r>
                    </a:p>
                  </a:txBody>
                  <a:tcPr>
                    <a:solidFill>
                      <a:schemeClr val="accent5"/>
                    </a:solidFill>
                  </a:tcPr>
                </a:tc>
                <a:tc>
                  <a:txBody>
                    <a:bodyPr/>
                    <a:lstStyle/>
                    <a:p>
                      <a:r>
                        <a:rPr lang="ru-RU" sz="1000" dirty="0"/>
                        <a:t>21</a:t>
                      </a:r>
                    </a:p>
                  </a:txBody>
                  <a:tcPr>
                    <a:solidFill>
                      <a:schemeClr val="accent5"/>
                    </a:solidFill>
                  </a:tcPr>
                </a:tc>
                <a:tc>
                  <a:txBody>
                    <a:bodyPr/>
                    <a:lstStyle/>
                    <a:p>
                      <a:r>
                        <a:rPr lang="ru-RU" sz="1000" dirty="0"/>
                        <a:t>22</a:t>
                      </a:r>
                    </a:p>
                  </a:txBody>
                  <a:tcPr>
                    <a:solidFill>
                      <a:schemeClr val="accent5"/>
                    </a:solidFill>
                  </a:tcPr>
                </a:tc>
                <a:tc>
                  <a:txBody>
                    <a:bodyPr/>
                    <a:lstStyle/>
                    <a:p>
                      <a:r>
                        <a:rPr lang="ru-RU" sz="1000" dirty="0"/>
                        <a:t>23</a:t>
                      </a:r>
                    </a:p>
                  </a:txBody>
                  <a:tcPr>
                    <a:solidFill>
                      <a:schemeClr val="accent5"/>
                    </a:solidFill>
                  </a:tcPr>
                </a:tc>
                <a:tc>
                  <a:txBody>
                    <a:bodyPr/>
                    <a:lstStyle/>
                    <a:p>
                      <a:r>
                        <a:rPr lang="ru-RU" sz="1000" dirty="0"/>
                        <a:t>24</a:t>
                      </a:r>
                    </a:p>
                  </a:txBody>
                  <a:tcPr>
                    <a:solidFill>
                      <a:schemeClr val="accent5"/>
                    </a:solidFill>
                  </a:tcPr>
                </a:tc>
                <a:tc>
                  <a:txBody>
                    <a:bodyPr/>
                    <a:lstStyle/>
                    <a:p>
                      <a:r>
                        <a:rPr lang="ru-RU" sz="1000" dirty="0"/>
                        <a:t>25</a:t>
                      </a:r>
                    </a:p>
                  </a:txBody>
                  <a:tcPr>
                    <a:solidFill>
                      <a:schemeClr val="accent5"/>
                    </a:solidFill>
                  </a:tcPr>
                </a:tc>
                <a:tc>
                  <a:txBody>
                    <a:bodyPr/>
                    <a:lstStyle/>
                    <a:p>
                      <a:r>
                        <a:rPr lang="ru-RU" sz="1000" dirty="0"/>
                        <a:t>26</a:t>
                      </a:r>
                    </a:p>
                  </a:txBody>
                  <a:tcPr>
                    <a:solidFill>
                      <a:schemeClr val="accent5"/>
                    </a:solidFill>
                  </a:tcPr>
                </a:tc>
                <a:tc>
                  <a:txBody>
                    <a:bodyPr/>
                    <a:lstStyle/>
                    <a:p>
                      <a:r>
                        <a:rPr lang="ru-RU" sz="1000" dirty="0"/>
                        <a:t>27</a:t>
                      </a:r>
                    </a:p>
                  </a:txBody>
                  <a:tcPr>
                    <a:solidFill>
                      <a:schemeClr val="accent5"/>
                    </a:solidFill>
                  </a:tcPr>
                </a:tc>
                <a:tc>
                  <a:txBody>
                    <a:bodyPr/>
                    <a:lstStyle/>
                    <a:p>
                      <a:r>
                        <a:rPr lang="ru-RU" sz="1000" dirty="0"/>
                        <a:t>28</a:t>
                      </a:r>
                    </a:p>
                  </a:txBody>
                  <a:tcPr>
                    <a:solidFill>
                      <a:schemeClr val="accent5"/>
                    </a:solidFill>
                  </a:tcPr>
                </a:tc>
                <a:tc>
                  <a:txBody>
                    <a:bodyPr/>
                    <a:lstStyle/>
                    <a:p>
                      <a:r>
                        <a:rPr lang="ru-RU" sz="1000" dirty="0"/>
                        <a:t>29</a:t>
                      </a:r>
                    </a:p>
                  </a:txBody>
                  <a:tcPr>
                    <a:solidFill>
                      <a:schemeClr val="accent5"/>
                    </a:solidFill>
                  </a:tcPr>
                </a:tc>
                <a:tc>
                  <a:txBody>
                    <a:bodyPr/>
                    <a:lstStyle/>
                    <a:p>
                      <a:r>
                        <a:rPr lang="ru-RU" sz="1000" dirty="0"/>
                        <a:t>30</a:t>
                      </a:r>
                    </a:p>
                  </a:txBody>
                  <a:tcPr>
                    <a:solidFill>
                      <a:schemeClr val="accent5"/>
                    </a:solidFill>
                  </a:tcPr>
                </a:tc>
                <a:tc>
                  <a:txBody>
                    <a:bodyPr/>
                    <a:lstStyle/>
                    <a:p>
                      <a:r>
                        <a:rPr lang="ru-RU" sz="1000" dirty="0"/>
                        <a:t>31</a:t>
                      </a:r>
                    </a:p>
                  </a:txBody>
                  <a:tcPr>
                    <a:solidFill>
                      <a:schemeClr val="accent5"/>
                    </a:solidFill>
                  </a:tcPr>
                </a:tc>
                <a:tc>
                  <a:txBody>
                    <a:bodyPr/>
                    <a:lstStyle/>
                    <a:p>
                      <a:r>
                        <a:rPr lang="ru-RU" sz="1000" dirty="0"/>
                        <a:t>32</a:t>
                      </a:r>
                    </a:p>
                  </a:txBody>
                  <a:tcPr>
                    <a:solidFill>
                      <a:schemeClr val="accent5"/>
                    </a:solidFill>
                  </a:tcPr>
                </a:tc>
                <a:tc>
                  <a:txBody>
                    <a:bodyPr/>
                    <a:lstStyle/>
                    <a:p>
                      <a:r>
                        <a:rPr lang="ru-RU" sz="1000" dirty="0"/>
                        <a:t>33</a:t>
                      </a:r>
                    </a:p>
                  </a:txBody>
                  <a:tcPr>
                    <a:solidFill>
                      <a:schemeClr val="accent5"/>
                    </a:solidFill>
                  </a:tcPr>
                </a:tc>
                <a:tc>
                  <a:txBody>
                    <a:bodyPr/>
                    <a:lstStyle/>
                    <a:p>
                      <a:r>
                        <a:rPr lang="ru-RU" sz="1000" dirty="0"/>
                        <a:t>34</a:t>
                      </a:r>
                    </a:p>
                  </a:txBody>
                  <a:tcPr>
                    <a:solidFill>
                      <a:schemeClr val="accent5"/>
                    </a:solidFill>
                  </a:tcPr>
                </a:tc>
                <a:tc>
                  <a:txBody>
                    <a:bodyPr/>
                    <a:lstStyle/>
                    <a:p>
                      <a:r>
                        <a:rPr lang="ru-RU" sz="1000" dirty="0"/>
                        <a:t>35</a:t>
                      </a:r>
                    </a:p>
                  </a:txBody>
                  <a:tcPr>
                    <a:solidFill>
                      <a:schemeClr val="accent5"/>
                    </a:solidFill>
                  </a:tcPr>
                </a:tc>
                <a:tc>
                  <a:txBody>
                    <a:bodyPr/>
                    <a:lstStyle/>
                    <a:p>
                      <a:r>
                        <a:rPr lang="ru-RU" sz="1000" dirty="0"/>
                        <a:t>36</a:t>
                      </a:r>
                    </a:p>
                  </a:txBody>
                  <a:tcPr>
                    <a:solidFill>
                      <a:schemeClr val="accent5"/>
                    </a:solidFill>
                  </a:tcPr>
                </a:tc>
                <a:tc>
                  <a:txBody>
                    <a:bodyPr/>
                    <a:lstStyle/>
                    <a:p>
                      <a:r>
                        <a:rPr lang="ru-RU" sz="1000" dirty="0"/>
                        <a:t>37</a:t>
                      </a:r>
                    </a:p>
                  </a:txBody>
                  <a:tcPr>
                    <a:solidFill>
                      <a:schemeClr val="accent5"/>
                    </a:solidFill>
                  </a:tcPr>
                </a:tc>
                <a:extLst>
                  <a:ext uri="{0D108BD9-81ED-4DB2-BD59-A6C34878D82A}">
                    <a16:rowId xmlns:a16="http://schemas.microsoft.com/office/drawing/2014/main" val="10000"/>
                  </a:ext>
                </a:extLst>
              </a:tr>
              <a:tr h="0">
                <a:tc>
                  <a:txBody>
                    <a:bodyPr/>
                    <a:lstStyle/>
                    <a:p>
                      <a:r>
                        <a:rPr lang="en-US" sz="1400" b="1" dirty="0"/>
                        <a:t>Concept development</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504000">
                <a:tc>
                  <a:txBody>
                    <a:bodyPr/>
                    <a:lstStyle/>
                    <a:p>
                      <a:r>
                        <a:rPr lang="en-US" sz="1400" b="1" dirty="0"/>
                        <a:t>Conceptual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504000">
                <a:tc>
                  <a:txBody>
                    <a:bodyPr/>
                    <a:lstStyle/>
                    <a:p>
                      <a:r>
                        <a:rPr lang="en-US" sz="1400" b="1" dirty="0"/>
                        <a:t>Investment justification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504000">
                <a:tc>
                  <a:txBody>
                    <a:bodyPr/>
                    <a:lstStyle/>
                    <a:p>
                      <a:r>
                        <a:rPr lang="en-US" sz="1400" b="1" dirty="0"/>
                        <a:t>R&amp;D</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lang="en-US" sz="1400" b="1" dirty="0"/>
                        <a:t>Technical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5"/>
                  </a:ext>
                </a:extLst>
              </a:tr>
              <a:tr h="504000">
                <a:tc>
                  <a:txBody>
                    <a:bodyPr/>
                    <a:lstStyle/>
                    <a:p>
                      <a:r>
                        <a:rPr lang="en-US" sz="1400" b="1" dirty="0"/>
                        <a:t>Construction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r>
                        <a:rPr lang="en-US" sz="1400" b="1" dirty="0"/>
                        <a:t>Commissioning</a:t>
                      </a:r>
                    </a:p>
                    <a:p>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cxnSp>
        <p:nvCxnSpPr>
          <p:cNvPr id="7" name="Прямая соединительная линия 6">
            <a:extLst>
              <a:ext uri="{FF2B5EF4-FFF2-40B4-BE49-F238E27FC236}">
                <a16:creationId xmlns:a16="http://schemas.microsoft.com/office/drawing/2014/main" id="{0E1DB2F3-38AF-435F-989E-F741635EBF91}"/>
              </a:ext>
            </a:extLst>
          </p:cNvPr>
          <p:cNvCxnSpPr/>
          <p:nvPr/>
        </p:nvCxnSpPr>
        <p:spPr>
          <a:xfrm>
            <a:off x="2605014" y="2414660"/>
            <a:ext cx="936104"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CB004873-677E-4E75-99A5-ACEEA386AE0F}"/>
              </a:ext>
            </a:extLst>
          </p:cNvPr>
          <p:cNvCxnSpPr/>
          <p:nvPr/>
        </p:nvCxnSpPr>
        <p:spPr>
          <a:xfrm>
            <a:off x="3541118" y="2990724"/>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1CD54F2A-D584-4ABA-B02D-0C32CC8A92F3}"/>
              </a:ext>
            </a:extLst>
          </p:cNvPr>
          <p:cNvCxnSpPr/>
          <p:nvPr/>
        </p:nvCxnSpPr>
        <p:spPr>
          <a:xfrm>
            <a:off x="4261198" y="3494780"/>
            <a:ext cx="3600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AD37153-1757-4DB3-958E-0972A7A1BC56}"/>
              </a:ext>
            </a:extLst>
          </p:cNvPr>
          <p:cNvCxnSpPr/>
          <p:nvPr/>
        </p:nvCxnSpPr>
        <p:spPr>
          <a:xfrm>
            <a:off x="4261198" y="3926828"/>
            <a:ext cx="21602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9C724AD3-D7F9-4621-A3B9-C1BACA68E004}"/>
              </a:ext>
            </a:extLst>
          </p:cNvPr>
          <p:cNvCxnSpPr/>
          <p:nvPr/>
        </p:nvCxnSpPr>
        <p:spPr>
          <a:xfrm>
            <a:off x="4621238" y="4371681"/>
            <a:ext cx="108012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08790A0-5A69-450D-874A-5D40D7A4E9F5}"/>
              </a:ext>
            </a:extLst>
          </p:cNvPr>
          <p:cNvCxnSpPr/>
          <p:nvPr/>
        </p:nvCxnSpPr>
        <p:spPr>
          <a:xfrm>
            <a:off x="5701358" y="4809600"/>
            <a:ext cx="324036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DCEC625-419B-4695-92BC-98B07844604F}"/>
              </a:ext>
            </a:extLst>
          </p:cNvPr>
          <p:cNvCxnSpPr/>
          <p:nvPr/>
        </p:nvCxnSpPr>
        <p:spPr>
          <a:xfrm>
            <a:off x="8941718" y="5313656"/>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D53D457-3A37-449B-B9BC-CA3D0B808EB0}"/>
              </a:ext>
            </a:extLst>
          </p:cNvPr>
          <p:cNvCxnSpPr/>
          <p:nvPr/>
        </p:nvCxnSpPr>
        <p:spPr>
          <a:xfrm>
            <a:off x="3540148" y="2984145"/>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F2E842E7-3CF3-408C-B2B1-6E2171A8B8B6}"/>
              </a:ext>
            </a:extLst>
          </p:cNvPr>
          <p:cNvCxnSpPr/>
          <p:nvPr/>
        </p:nvCxnSpPr>
        <p:spPr>
          <a:xfrm>
            <a:off x="4260228" y="3488201"/>
            <a:ext cx="3600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FCBD53E-681A-468F-A6D2-79F9AD8401DF}"/>
              </a:ext>
            </a:extLst>
          </p:cNvPr>
          <p:cNvCxnSpPr/>
          <p:nvPr/>
        </p:nvCxnSpPr>
        <p:spPr>
          <a:xfrm>
            <a:off x="4260228" y="3920249"/>
            <a:ext cx="21602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0591F24B-9D73-4538-9490-D16E355C5790}"/>
              </a:ext>
            </a:extLst>
          </p:cNvPr>
          <p:cNvCxnSpPr/>
          <p:nvPr/>
        </p:nvCxnSpPr>
        <p:spPr>
          <a:xfrm>
            <a:off x="4620268" y="4365102"/>
            <a:ext cx="108012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103565D6-E162-4FE8-B5BC-F643D104D963}"/>
              </a:ext>
            </a:extLst>
          </p:cNvPr>
          <p:cNvCxnSpPr/>
          <p:nvPr/>
        </p:nvCxnSpPr>
        <p:spPr>
          <a:xfrm>
            <a:off x="5700388" y="4803021"/>
            <a:ext cx="324036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7EC147B8-1C8F-43CF-AAFC-D8369C98731A}"/>
              </a:ext>
            </a:extLst>
          </p:cNvPr>
          <p:cNvCxnSpPr/>
          <p:nvPr/>
        </p:nvCxnSpPr>
        <p:spPr>
          <a:xfrm>
            <a:off x="8940748" y="5307077"/>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08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DD40CE-8E6A-42E4-8982-E0795D3DA907}"/>
              </a:ext>
            </a:extLst>
          </p:cNvPr>
          <p:cNvSpPr>
            <a:spLocks noGrp="1"/>
          </p:cNvSpPr>
          <p:nvPr>
            <p:ph type="title"/>
          </p:nvPr>
        </p:nvSpPr>
        <p:spPr/>
        <p:txBody>
          <a:bodyPr/>
          <a:lstStyle/>
          <a:p>
            <a:r>
              <a:rPr lang="en-US" dirty="0"/>
              <a:t>Basic parameters of the reactor</a:t>
            </a:r>
            <a:endParaRPr lang="ru-RU" dirty="0"/>
          </a:p>
        </p:txBody>
      </p:sp>
      <p:sp>
        <p:nvSpPr>
          <p:cNvPr id="3" name="Дата 2">
            <a:extLst>
              <a:ext uri="{FF2B5EF4-FFF2-40B4-BE49-F238E27FC236}">
                <a16:creationId xmlns:a16="http://schemas.microsoft.com/office/drawing/2014/main" id="{BEC9C992-AD35-4716-9107-80A5DA0B9276}"/>
              </a:ext>
            </a:extLst>
          </p:cNvPr>
          <p:cNvSpPr>
            <a:spLocks noGrp="1"/>
          </p:cNvSpPr>
          <p:nvPr>
            <p:ph type="dt" sz="half" idx="10"/>
          </p:nvPr>
        </p:nvSpPr>
        <p:spPr/>
        <p:txBody>
          <a:bodyPr/>
          <a:lstStyle/>
          <a:p>
            <a:fld id="{9C6D7AB5-44C4-4728-B9A9-35F154A13B51}" type="datetime1">
              <a:rPr lang="ru-RU" smtClean="0"/>
              <a:t>17.06.2019</a:t>
            </a:fld>
            <a:endParaRPr lang="ru-RU"/>
          </a:p>
        </p:txBody>
      </p:sp>
      <p:sp>
        <p:nvSpPr>
          <p:cNvPr id="4" name="Нижний колонтитул 3">
            <a:extLst>
              <a:ext uri="{FF2B5EF4-FFF2-40B4-BE49-F238E27FC236}">
                <a16:creationId xmlns:a16="http://schemas.microsoft.com/office/drawing/2014/main" id="{389D90D1-916E-47A9-936C-BAF00D3A35BB}"/>
              </a:ext>
            </a:extLst>
          </p:cNvPr>
          <p:cNvSpPr>
            <a:spLocks noGrp="1"/>
          </p:cNvSpPr>
          <p:nvPr>
            <p:ph type="ftr" sz="quarter" idx="11"/>
          </p:nvPr>
        </p:nvSpPr>
        <p:spPr/>
        <p:txBody>
          <a:bodyPr/>
          <a:lstStyle/>
          <a:p>
            <a:r>
              <a:rPr lang="nn-NO"/>
              <a:t>ISINN 27, Dubna, June 11-14, 2019</a:t>
            </a:r>
            <a:endParaRPr lang="ru-RU"/>
          </a:p>
        </p:txBody>
      </p:sp>
      <p:pic>
        <p:nvPicPr>
          <p:cNvPr id="5" name="Рисунок 4" descr="D:\work\ИБР\ИБР-4\IBR-3D\28.03\react_v_betone.tif">
            <a:extLst>
              <a:ext uri="{FF2B5EF4-FFF2-40B4-BE49-F238E27FC236}">
                <a16:creationId xmlns:a16="http://schemas.microsoft.com/office/drawing/2014/main" id="{5EF102B8-A701-42E8-831A-661944BE4DB6}"/>
              </a:ext>
            </a:extLst>
          </p:cNvPr>
          <p:cNvPicPr>
            <a:picLocks noChangeAspect="1"/>
          </p:cNvPicPr>
          <p:nvPr/>
        </p:nvPicPr>
        <p:blipFill>
          <a:blip r:embed="rId2" cstate="print"/>
          <a:srcRect/>
          <a:stretch>
            <a:fillRect/>
          </a:stretch>
        </p:blipFill>
        <p:spPr bwMode="auto">
          <a:xfrm>
            <a:off x="838200" y="1328105"/>
            <a:ext cx="2950640" cy="5293072"/>
          </a:xfrm>
          <a:prstGeom prst="rect">
            <a:avLst/>
          </a:prstGeom>
          <a:noFill/>
          <a:ln w="9525">
            <a:noFill/>
            <a:miter lim="800000"/>
            <a:headEnd/>
            <a:tailEnd/>
          </a:ln>
        </p:spPr>
      </p:pic>
      <p:graphicFrame>
        <p:nvGraphicFramePr>
          <p:cNvPr id="6" name="Таблица 5">
            <a:extLst>
              <a:ext uri="{FF2B5EF4-FFF2-40B4-BE49-F238E27FC236}">
                <a16:creationId xmlns:a16="http://schemas.microsoft.com/office/drawing/2014/main" id="{1595DD1D-9023-44CF-9F4C-E18E6AD3DD48}"/>
              </a:ext>
            </a:extLst>
          </p:cNvPr>
          <p:cNvGraphicFramePr>
            <a:graphicFrameLocks noGrp="1"/>
          </p:cNvGraphicFramePr>
          <p:nvPr/>
        </p:nvGraphicFramePr>
        <p:xfrm>
          <a:off x="4693957" y="1328105"/>
          <a:ext cx="5034905" cy="5184000"/>
        </p:xfrm>
        <a:graphic>
          <a:graphicData uri="http://schemas.openxmlformats.org/drawingml/2006/table">
            <a:tbl>
              <a:tblPr firstRow="1" bandCol="1"/>
              <a:tblGrid>
                <a:gridCol w="3816425">
                  <a:extLst>
                    <a:ext uri="{9D8B030D-6E8A-4147-A177-3AD203B41FA5}">
                      <a16:colId xmlns:a16="http://schemas.microsoft.com/office/drawing/2014/main" val="20000"/>
                    </a:ext>
                  </a:extLst>
                </a:gridCol>
                <a:gridCol w="1218480">
                  <a:extLst>
                    <a:ext uri="{9D8B030D-6E8A-4147-A177-3AD203B41FA5}">
                      <a16:colId xmlns:a16="http://schemas.microsoft.com/office/drawing/2014/main" val="20001"/>
                    </a:ext>
                  </a:extLst>
                </a:gridCol>
              </a:tblGrid>
              <a:tr h="432000">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1400" dirty="0"/>
                        <a:t>Parameter </a:t>
                      </a:r>
                      <a:endParaRPr lang="ru-RU" sz="1400" dirty="0">
                        <a:latin typeface="Arial" pitchFamily="34" charset="0"/>
                        <a:ea typeface="Times New Roman"/>
                        <a:cs typeface="Arial" pitchFamily="34" charset="0"/>
                      </a:endParaRPr>
                    </a:p>
                  </a:txBody>
                  <a:tcPr marL="58615" marR="58615"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1400" dirty="0"/>
                        <a:t>Value</a:t>
                      </a:r>
                      <a:endParaRPr lang="ru-RU" sz="1400" dirty="0">
                        <a:latin typeface="Arial" pitchFamily="34" charset="0"/>
                        <a:ea typeface="Times New Roman"/>
                        <a:cs typeface="Arial" pitchFamily="34" charset="0"/>
                      </a:endParaRPr>
                    </a:p>
                  </a:txBody>
                  <a:tcPr marL="58615" marR="58615"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val="1000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 </a:t>
                      </a:r>
                      <a:r>
                        <a:rPr lang="en-US" sz="1300" dirty="0"/>
                        <a:t>Average thermal power, MW</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2 </a:t>
                      </a:r>
                      <a:r>
                        <a:rPr lang="en-US" sz="1300" dirty="0"/>
                        <a:t>Operational mode</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1300" dirty="0"/>
                        <a:t>pulsed</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3 </a:t>
                      </a:r>
                      <a:r>
                        <a:rPr lang="en-US" sz="1300" dirty="0"/>
                        <a:t>Repetition rate, Hz</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4 </a:t>
                      </a:r>
                      <a:r>
                        <a:rPr lang="en-US" sz="1300" dirty="0"/>
                        <a:t>Fuel</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NpN</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1300" dirty="0"/>
                        <a:t>5 Coolant</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Na</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6 </a:t>
                      </a:r>
                      <a:r>
                        <a:rPr lang="en-US" sz="1300" dirty="0"/>
                        <a:t>Inlet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290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7 </a:t>
                      </a:r>
                      <a:r>
                        <a:rPr lang="en-US" sz="1300" dirty="0"/>
                        <a:t>Outlet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391</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8 </a:t>
                      </a:r>
                      <a:r>
                        <a:rPr lang="en-US" sz="1300" dirty="0"/>
                        <a:t>Coolant flow through ½ of the core</a:t>
                      </a:r>
                      <a:r>
                        <a:rPr lang="ru-RU" sz="1300" baseline="0" dirty="0"/>
                        <a:t>, </a:t>
                      </a:r>
                      <a:r>
                        <a:rPr lang="en-US" sz="1300" baseline="0" dirty="0"/>
                        <a:t>kg</a:t>
                      </a:r>
                      <a:r>
                        <a:rPr lang="ru-RU" sz="1300" baseline="0" dirty="0"/>
                        <a:t>/</a:t>
                      </a:r>
                      <a:r>
                        <a:rPr lang="en-US" sz="1300" baseline="0" dirty="0"/>
                        <a:t>s</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58</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9 </a:t>
                      </a:r>
                      <a:r>
                        <a:rPr lang="en-US" sz="1300" dirty="0"/>
                        <a:t>Pressure drop across the core</a:t>
                      </a:r>
                      <a:r>
                        <a:rPr lang="ru-RU" sz="1300" dirty="0"/>
                        <a:t>, </a:t>
                      </a:r>
                      <a:r>
                        <a:rPr lang="en-US" sz="1300" dirty="0"/>
                        <a:t>Pa</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0,33·10</a:t>
                      </a:r>
                      <a:r>
                        <a:rPr lang="ru-RU" sz="1300" baseline="30000" dirty="0"/>
                        <a:t>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10</a:t>
                      </a:r>
                      <a:r>
                        <a:rPr lang="en-US" sz="1300" dirty="0"/>
                        <a:t> Fast neutrons flux density on the reactor vessel</a:t>
                      </a:r>
                      <a:r>
                        <a:rPr lang="ru-RU" sz="1300" baseline="0" dirty="0"/>
                        <a:t>, </a:t>
                      </a:r>
                      <a:r>
                        <a:rPr lang="ru-RU" sz="1300" dirty="0"/>
                        <a:t>10</a:t>
                      </a:r>
                      <a:r>
                        <a:rPr lang="ru-RU" sz="1300" baseline="30000" dirty="0"/>
                        <a:t>14</a:t>
                      </a:r>
                      <a:r>
                        <a:rPr lang="ru-RU" sz="1300" dirty="0"/>
                        <a:t> </a:t>
                      </a:r>
                      <a:r>
                        <a:rPr lang="en-US" sz="1300" dirty="0"/>
                        <a:t>n</a:t>
                      </a:r>
                      <a:r>
                        <a:rPr lang="ru-RU" sz="1300" dirty="0"/>
                        <a:t>/</a:t>
                      </a:r>
                      <a:r>
                        <a:rPr lang="en-US" sz="1300" dirty="0"/>
                        <a:t>cm</a:t>
                      </a:r>
                      <a:r>
                        <a:rPr lang="en-US" sz="1300" baseline="30000" dirty="0"/>
                        <a:t>2</a:t>
                      </a:r>
                      <a:r>
                        <a:rPr lang="ru-RU" sz="1300" dirty="0"/>
                        <a:t>·</a:t>
                      </a:r>
                      <a:r>
                        <a:rPr lang="en-US" sz="1300" dirty="0"/>
                        <a:t>s</a:t>
                      </a:r>
                      <a:r>
                        <a:rPr lang="ru-RU" sz="1300" baseline="30000" dirty="0"/>
                        <a:t>1 </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5,7</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11 </a:t>
                      </a:r>
                      <a:r>
                        <a:rPr lang="en-US" sz="1300" dirty="0"/>
                        <a:t>Fluence on the reactor vessel for </a:t>
                      </a:r>
                      <a:r>
                        <a:rPr lang="ru-RU" sz="1300" dirty="0"/>
                        <a:t>20 000 </a:t>
                      </a:r>
                      <a:r>
                        <a:rPr lang="en-US" sz="1300" dirty="0"/>
                        <a:t>hours</a:t>
                      </a:r>
                      <a:r>
                        <a:rPr lang="ru-RU" sz="1300" dirty="0"/>
                        <a:t>, </a:t>
                      </a:r>
                      <a:r>
                        <a:rPr lang="en-US" sz="1300" dirty="0"/>
                        <a:t>n</a:t>
                      </a:r>
                      <a:r>
                        <a:rPr lang="ru-RU" sz="1300" dirty="0"/>
                        <a:t>/</a:t>
                      </a:r>
                      <a:r>
                        <a:rPr lang="en-US" sz="1300" dirty="0"/>
                        <a:t>cm</a:t>
                      </a:r>
                      <a:r>
                        <a:rPr lang="ru-RU" sz="1300" baseline="30000" dirty="0"/>
                        <a:t>2</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4,1·10</a:t>
                      </a:r>
                      <a:r>
                        <a:rPr lang="ru-RU" sz="1300" baseline="30000" dirty="0"/>
                        <a:t>22</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782420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FF38D1-2B78-40D9-8357-E2AEC0466BF0}"/>
              </a:ext>
            </a:extLst>
          </p:cNvPr>
          <p:cNvSpPr>
            <a:spLocks noGrp="1"/>
          </p:cNvSpPr>
          <p:nvPr>
            <p:ph type="title"/>
          </p:nvPr>
        </p:nvSpPr>
        <p:spPr>
          <a:xfrm>
            <a:off x="140208" y="1"/>
            <a:ext cx="11905488" cy="1240252"/>
          </a:xfrm>
        </p:spPr>
        <p:txBody>
          <a:bodyPr/>
          <a:lstStyle/>
          <a:p>
            <a:r>
              <a:rPr lang="en-US" dirty="0"/>
              <a:t>General view of the reactor in the bulk concrete</a:t>
            </a:r>
            <a:endParaRPr lang="ru-RU" dirty="0"/>
          </a:p>
        </p:txBody>
      </p:sp>
      <p:sp>
        <p:nvSpPr>
          <p:cNvPr id="3" name="Дата 2">
            <a:extLst>
              <a:ext uri="{FF2B5EF4-FFF2-40B4-BE49-F238E27FC236}">
                <a16:creationId xmlns:a16="http://schemas.microsoft.com/office/drawing/2014/main" id="{487DDF84-E2DF-46B1-A4F9-7833BFBADFAE}"/>
              </a:ext>
            </a:extLst>
          </p:cNvPr>
          <p:cNvSpPr>
            <a:spLocks noGrp="1"/>
          </p:cNvSpPr>
          <p:nvPr>
            <p:ph type="dt" sz="half" idx="10"/>
          </p:nvPr>
        </p:nvSpPr>
        <p:spPr/>
        <p:txBody>
          <a:bodyPr/>
          <a:lstStyle/>
          <a:p>
            <a:fld id="{9C6D7AB5-44C4-4728-B9A9-35F154A13B51}" type="datetime1">
              <a:rPr lang="ru-RU" smtClean="0"/>
              <a:t>17.06.2019</a:t>
            </a:fld>
            <a:endParaRPr lang="ru-RU"/>
          </a:p>
        </p:txBody>
      </p:sp>
      <p:sp>
        <p:nvSpPr>
          <p:cNvPr id="4" name="Нижний колонтитул 3">
            <a:extLst>
              <a:ext uri="{FF2B5EF4-FFF2-40B4-BE49-F238E27FC236}">
                <a16:creationId xmlns:a16="http://schemas.microsoft.com/office/drawing/2014/main" id="{19AABE8D-F49E-48D3-ABF7-808DE9297174}"/>
              </a:ext>
            </a:extLst>
          </p:cNvPr>
          <p:cNvSpPr>
            <a:spLocks noGrp="1"/>
          </p:cNvSpPr>
          <p:nvPr>
            <p:ph type="ftr" sz="quarter" idx="11"/>
          </p:nvPr>
        </p:nvSpPr>
        <p:spPr/>
        <p:txBody>
          <a:bodyPr/>
          <a:lstStyle/>
          <a:p>
            <a:r>
              <a:rPr lang="nn-NO"/>
              <a:t>ISINN 27, Dubna, June 11-14, 2019</a:t>
            </a:r>
            <a:endParaRPr lang="ru-RU"/>
          </a:p>
        </p:txBody>
      </p:sp>
      <p:grpSp>
        <p:nvGrpSpPr>
          <p:cNvPr id="5" name="Группа 4">
            <a:extLst>
              <a:ext uri="{FF2B5EF4-FFF2-40B4-BE49-F238E27FC236}">
                <a16:creationId xmlns:a16="http://schemas.microsoft.com/office/drawing/2014/main" id="{3A0A2E0B-8FA1-4B4F-B91F-74BB44C6494C}"/>
              </a:ext>
            </a:extLst>
          </p:cNvPr>
          <p:cNvGrpSpPr/>
          <p:nvPr/>
        </p:nvGrpSpPr>
        <p:grpSpPr>
          <a:xfrm>
            <a:off x="467544" y="1196752"/>
            <a:ext cx="7992888" cy="4753615"/>
            <a:chOff x="467544" y="1196752"/>
            <a:chExt cx="7992888" cy="4753615"/>
          </a:xfrm>
        </p:grpSpPr>
        <p:pic>
          <p:nvPicPr>
            <p:cNvPr id="6" name="Рисунок 5" descr="D:\work\ИБР\ИБР-4\IBR-3D\28.03\react_v_betone_plan.tif">
              <a:extLst>
                <a:ext uri="{FF2B5EF4-FFF2-40B4-BE49-F238E27FC236}">
                  <a16:creationId xmlns:a16="http://schemas.microsoft.com/office/drawing/2014/main" id="{2639C562-3A14-481E-ABA6-1351F4E34987}"/>
                </a:ext>
              </a:extLst>
            </p:cNvPr>
            <p:cNvPicPr>
              <a:picLocks noChangeAspect="1"/>
            </p:cNvPicPr>
            <p:nvPr/>
          </p:nvPicPr>
          <p:blipFill>
            <a:blip r:embed="rId2" cstate="print"/>
            <a:srcRect/>
            <a:stretch>
              <a:fillRect/>
            </a:stretch>
          </p:blipFill>
          <p:spPr bwMode="auto">
            <a:xfrm>
              <a:off x="2217625" y="1196752"/>
              <a:ext cx="5162687" cy="4753615"/>
            </a:xfrm>
            <a:prstGeom prst="rect">
              <a:avLst/>
            </a:prstGeom>
            <a:noFill/>
            <a:ln w="9525">
              <a:noFill/>
              <a:miter lim="800000"/>
              <a:headEnd/>
              <a:tailEnd/>
            </a:ln>
          </p:spPr>
        </p:pic>
        <p:sp>
          <p:nvSpPr>
            <p:cNvPr id="7" name="Выноска 1 2">
              <a:extLst>
                <a:ext uri="{FF2B5EF4-FFF2-40B4-BE49-F238E27FC236}">
                  <a16:creationId xmlns:a16="http://schemas.microsoft.com/office/drawing/2014/main" id="{A9A35088-4C3B-4111-B6B4-F57D7BABE7D7}"/>
                </a:ext>
              </a:extLst>
            </p:cNvPr>
            <p:cNvSpPr/>
            <p:nvPr/>
          </p:nvSpPr>
          <p:spPr>
            <a:xfrm>
              <a:off x="467544" y="1916832"/>
              <a:ext cx="487784" cy="250927"/>
            </a:xfrm>
            <a:prstGeom prst="borderCallout1">
              <a:avLst>
                <a:gd name="adj1" fmla="val 68676"/>
                <a:gd name="adj2" fmla="val 105135"/>
                <a:gd name="adj3" fmla="val 365787"/>
                <a:gd name="adj4" fmla="val 796128"/>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IC</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8" name="Выноска 1 10">
              <a:extLst>
                <a:ext uri="{FF2B5EF4-FFF2-40B4-BE49-F238E27FC236}">
                  <a16:creationId xmlns:a16="http://schemas.microsoft.com/office/drawing/2014/main" id="{3431C8D3-4DA8-45C8-A228-23619A5CD550}"/>
                </a:ext>
              </a:extLst>
            </p:cNvPr>
            <p:cNvSpPr/>
            <p:nvPr/>
          </p:nvSpPr>
          <p:spPr>
            <a:xfrm>
              <a:off x="467544" y="2735906"/>
              <a:ext cx="792088" cy="333054"/>
            </a:xfrm>
            <a:prstGeom prst="borderCallout1">
              <a:avLst>
                <a:gd name="adj1" fmla="val 68676"/>
                <a:gd name="adj2" fmla="val 105135"/>
                <a:gd name="adj3" fmla="val 120569"/>
                <a:gd name="adj4" fmla="val 29166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Shutter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8">
              <a:extLst>
                <a:ext uri="{FF2B5EF4-FFF2-40B4-BE49-F238E27FC236}">
                  <a16:creationId xmlns:a16="http://schemas.microsoft.com/office/drawing/2014/main" id="{DAB0350D-20F0-4632-87F6-DB30AAD6C837}"/>
                </a:ext>
              </a:extLst>
            </p:cNvPr>
            <p:cNvSpPr/>
            <p:nvPr/>
          </p:nvSpPr>
          <p:spPr>
            <a:xfrm>
              <a:off x="7078165" y="3153033"/>
              <a:ext cx="1382267" cy="576064"/>
            </a:xfrm>
            <a:prstGeom prst="borderCallout1">
              <a:avLst>
                <a:gd name="adj1" fmla="val 53753"/>
                <a:gd name="adj2" fmla="val -2194"/>
                <a:gd name="adj3" fmla="val 63542"/>
                <a:gd name="adj4" fmla="val -12852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Stationary reflector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10" name="Выноска 1 9">
              <a:extLst>
                <a:ext uri="{FF2B5EF4-FFF2-40B4-BE49-F238E27FC236}">
                  <a16:creationId xmlns:a16="http://schemas.microsoft.com/office/drawing/2014/main" id="{33A7BEC4-22E7-4FD4-8539-D31016720B73}"/>
                </a:ext>
              </a:extLst>
            </p:cNvPr>
            <p:cNvSpPr/>
            <p:nvPr/>
          </p:nvSpPr>
          <p:spPr>
            <a:xfrm>
              <a:off x="611560" y="4310697"/>
              <a:ext cx="1486030" cy="576064"/>
            </a:xfrm>
            <a:prstGeom prst="borderCallout1">
              <a:avLst>
                <a:gd name="adj1" fmla="val -4585"/>
                <a:gd name="adj2" fmla="val 100311"/>
                <a:gd name="adj3" fmla="val -120035"/>
                <a:gd name="adj4" fmla="val 146375"/>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Reactivity modulator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cxnSp>
          <p:nvCxnSpPr>
            <p:cNvPr id="11" name="Прямая соединительная линия 10">
              <a:extLst>
                <a:ext uri="{FF2B5EF4-FFF2-40B4-BE49-F238E27FC236}">
                  <a16:creationId xmlns:a16="http://schemas.microsoft.com/office/drawing/2014/main" id="{08AC496B-A07D-443B-ABEC-E4F599E553C7}"/>
                </a:ext>
              </a:extLst>
            </p:cNvPr>
            <p:cNvCxnSpPr/>
            <p:nvPr/>
          </p:nvCxnSpPr>
          <p:spPr>
            <a:xfrm flipH="1">
              <a:off x="3599892" y="1708214"/>
              <a:ext cx="2664296" cy="3744416"/>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2" name="Выноска 2 (без границы) 5">
              <a:extLst>
                <a:ext uri="{FF2B5EF4-FFF2-40B4-BE49-F238E27FC236}">
                  <a16:creationId xmlns:a16="http://schemas.microsoft.com/office/drawing/2014/main" id="{0C24EAE5-1669-4BF7-B624-8507B88FCC48}"/>
                </a:ext>
              </a:extLst>
            </p:cNvPr>
            <p:cNvSpPr/>
            <p:nvPr/>
          </p:nvSpPr>
          <p:spPr>
            <a:xfrm>
              <a:off x="2483768" y="5301208"/>
              <a:ext cx="851490" cy="288032"/>
            </a:xfrm>
            <a:prstGeom prst="callout2">
              <a:avLst>
                <a:gd name="adj1" fmla="val 59451"/>
                <a:gd name="adj2" fmla="val 96132"/>
                <a:gd name="adj3" fmla="val -59938"/>
                <a:gd name="adj4" fmla="val 135282"/>
                <a:gd name="adj5" fmla="val -43010"/>
                <a:gd name="adj6" fmla="val 172805"/>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6</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cxnSp>
          <p:nvCxnSpPr>
            <p:cNvPr id="13" name="Прямая соединительная линия 12">
              <a:extLst>
                <a:ext uri="{FF2B5EF4-FFF2-40B4-BE49-F238E27FC236}">
                  <a16:creationId xmlns:a16="http://schemas.microsoft.com/office/drawing/2014/main" id="{18DA0866-25AE-49D5-8FDF-A709AA536AB5}"/>
                </a:ext>
              </a:extLst>
            </p:cNvPr>
            <p:cNvCxnSpPr/>
            <p:nvPr/>
          </p:nvCxnSpPr>
          <p:spPr>
            <a:xfrm>
              <a:off x="4427984" y="3004358"/>
              <a:ext cx="1008112" cy="1152128"/>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4" name="Выноска 2 (без границы) 16">
              <a:extLst>
                <a:ext uri="{FF2B5EF4-FFF2-40B4-BE49-F238E27FC236}">
                  <a16:creationId xmlns:a16="http://schemas.microsoft.com/office/drawing/2014/main" id="{CCFDD466-1BB8-4503-B4EF-22A0CAB26366}"/>
                </a:ext>
              </a:extLst>
            </p:cNvPr>
            <p:cNvSpPr/>
            <p:nvPr/>
          </p:nvSpPr>
          <p:spPr>
            <a:xfrm>
              <a:off x="5933306" y="4166681"/>
              <a:ext cx="774071" cy="288032"/>
            </a:xfrm>
            <a:prstGeom prst="callout2">
              <a:avLst>
                <a:gd name="adj1" fmla="val -8892"/>
                <a:gd name="adj2" fmla="val 973"/>
                <a:gd name="adj3" fmla="val -97417"/>
                <a:gd name="adj4" fmla="val -41090"/>
                <a:gd name="adj5" fmla="val -54033"/>
                <a:gd name="adj6" fmla="val -74937"/>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2</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3422915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D9F7C3-CFC4-4A26-A780-C38817F08C69}"/>
              </a:ext>
            </a:extLst>
          </p:cNvPr>
          <p:cNvSpPr>
            <a:spLocks noGrp="1"/>
          </p:cNvSpPr>
          <p:nvPr>
            <p:ph type="title"/>
          </p:nvPr>
        </p:nvSpPr>
        <p:spPr/>
        <p:txBody>
          <a:bodyPr>
            <a:normAutofit/>
          </a:bodyPr>
          <a:lstStyle/>
          <a:p>
            <a:r>
              <a:rPr lang="en-US" dirty="0"/>
              <a:t>Control</a:t>
            </a:r>
          </a:p>
        </p:txBody>
      </p:sp>
      <p:sp>
        <p:nvSpPr>
          <p:cNvPr id="3" name="Дата 2">
            <a:extLst>
              <a:ext uri="{FF2B5EF4-FFF2-40B4-BE49-F238E27FC236}">
                <a16:creationId xmlns:a16="http://schemas.microsoft.com/office/drawing/2014/main" id="{B26B0661-419E-40CB-B6D0-70D7065AB1BB}"/>
              </a:ext>
            </a:extLst>
          </p:cNvPr>
          <p:cNvSpPr>
            <a:spLocks noGrp="1"/>
          </p:cNvSpPr>
          <p:nvPr>
            <p:ph type="dt" sz="half" idx="10"/>
          </p:nvPr>
        </p:nvSpPr>
        <p:spPr/>
        <p:txBody>
          <a:bodyPr/>
          <a:lstStyle/>
          <a:p>
            <a:fld id="{9C6D7AB5-44C4-4728-B9A9-35F154A13B51}" type="datetime1">
              <a:rPr lang="ru-RU" smtClean="0"/>
              <a:t>17.06.2019</a:t>
            </a:fld>
            <a:endParaRPr lang="ru-RU"/>
          </a:p>
        </p:txBody>
      </p:sp>
      <p:sp>
        <p:nvSpPr>
          <p:cNvPr id="4" name="Нижний колонтитул 3">
            <a:extLst>
              <a:ext uri="{FF2B5EF4-FFF2-40B4-BE49-F238E27FC236}">
                <a16:creationId xmlns:a16="http://schemas.microsoft.com/office/drawing/2014/main" id="{8AD1BFFF-68DF-4583-AF24-BCDE4499D3D8}"/>
              </a:ext>
            </a:extLst>
          </p:cNvPr>
          <p:cNvSpPr>
            <a:spLocks noGrp="1"/>
          </p:cNvSpPr>
          <p:nvPr>
            <p:ph type="ftr" sz="quarter" idx="11"/>
          </p:nvPr>
        </p:nvSpPr>
        <p:spPr/>
        <p:txBody>
          <a:bodyPr/>
          <a:lstStyle/>
          <a:p>
            <a:r>
              <a:rPr lang="nn-NO"/>
              <a:t>ISINN 27, Dubna, June 11-14, 2019</a:t>
            </a:r>
            <a:endParaRPr lang="ru-RU"/>
          </a:p>
        </p:txBody>
      </p:sp>
      <p:grpSp>
        <p:nvGrpSpPr>
          <p:cNvPr id="5" name="Группа 4">
            <a:extLst>
              <a:ext uri="{FF2B5EF4-FFF2-40B4-BE49-F238E27FC236}">
                <a16:creationId xmlns:a16="http://schemas.microsoft.com/office/drawing/2014/main" id="{D96F8598-768A-43EF-8444-FF463A53F74C}"/>
              </a:ext>
            </a:extLst>
          </p:cNvPr>
          <p:cNvGrpSpPr/>
          <p:nvPr/>
        </p:nvGrpSpPr>
        <p:grpSpPr>
          <a:xfrm>
            <a:off x="2494989" y="1306338"/>
            <a:ext cx="7366082" cy="4757543"/>
            <a:chOff x="922972" y="1268760"/>
            <a:chExt cx="7366082" cy="4757543"/>
          </a:xfrm>
        </p:grpSpPr>
        <p:pic>
          <p:nvPicPr>
            <p:cNvPr id="6" name="Рисунок 5" descr="D:\work\ИБР\ИБР-4\IBR-3D\28.03\suz.tif">
              <a:extLst>
                <a:ext uri="{FF2B5EF4-FFF2-40B4-BE49-F238E27FC236}">
                  <a16:creationId xmlns:a16="http://schemas.microsoft.com/office/drawing/2014/main" id="{9BC5EC01-CB57-4C9A-87D1-4F83EA9B3CFC}"/>
                </a:ext>
              </a:extLst>
            </p:cNvPr>
            <p:cNvPicPr>
              <a:picLocks noChangeAspect="1"/>
            </p:cNvPicPr>
            <p:nvPr/>
          </p:nvPicPr>
          <p:blipFill>
            <a:blip r:embed="rId2" cstate="print"/>
            <a:srcRect/>
            <a:stretch>
              <a:fillRect/>
            </a:stretch>
          </p:blipFill>
          <p:spPr bwMode="auto">
            <a:xfrm>
              <a:off x="3347864" y="1340768"/>
              <a:ext cx="3573190" cy="4685535"/>
            </a:xfrm>
            <a:prstGeom prst="rect">
              <a:avLst/>
            </a:prstGeom>
            <a:noFill/>
            <a:ln w="9525">
              <a:noFill/>
              <a:miter lim="800000"/>
              <a:headEnd/>
              <a:tailEnd/>
            </a:ln>
          </p:spPr>
        </p:pic>
        <p:sp>
          <p:nvSpPr>
            <p:cNvPr id="7" name="Выноска 1 15">
              <a:extLst>
                <a:ext uri="{FF2B5EF4-FFF2-40B4-BE49-F238E27FC236}">
                  <a16:creationId xmlns:a16="http://schemas.microsoft.com/office/drawing/2014/main" id="{3BC388B4-488D-4A65-B8AB-B05EAE515785}"/>
                </a:ext>
              </a:extLst>
            </p:cNvPr>
            <p:cNvSpPr/>
            <p:nvPr/>
          </p:nvSpPr>
          <p:spPr>
            <a:xfrm>
              <a:off x="922972" y="3933056"/>
              <a:ext cx="1368000" cy="360000"/>
            </a:xfrm>
            <a:prstGeom prst="borderCallout1">
              <a:avLst>
                <a:gd name="adj1" fmla="val 58872"/>
                <a:gd name="adj2" fmla="val 101984"/>
                <a:gd name="adj3" fmla="val -86948"/>
                <a:gd name="adj4" fmla="val 230597"/>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-3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8" name="Выноска 1 14">
              <a:extLst>
                <a:ext uri="{FF2B5EF4-FFF2-40B4-BE49-F238E27FC236}">
                  <a16:creationId xmlns:a16="http://schemas.microsoft.com/office/drawing/2014/main" id="{29028231-EB98-411D-BFB2-3C66D24091C0}"/>
                </a:ext>
              </a:extLst>
            </p:cNvPr>
            <p:cNvSpPr/>
            <p:nvPr/>
          </p:nvSpPr>
          <p:spPr>
            <a:xfrm>
              <a:off x="1169622" y="2249198"/>
              <a:ext cx="1368000" cy="360000"/>
            </a:xfrm>
            <a:prstGeom prst="borderCallout1">
              <a:avLst>
                <a:gd name="adj1" fmla="val 68676"/>
                <a:gd name="adj2" fmla="val 105135"/>
                <a:gd name="adj3" fmla="val 196337"/>
                <a:gd name="adj4" fmla="val 1810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AR</a:t>
              </a:r>
              <a:r>
                <a:rPr kumimoji="0" lang="en-US" sz="1400" b="0" i="0" u="none" strike="noStrike" kern="0" cap="none" spc="0" normalizeH="0" baseline="0" noProof="0" dirty="0">
                  <a:ln>
                    <a:noFill/>
                  </a:ln>
                  <a:solidFill>
                    <a:srgbClr val="414142"/>
                  </a:solidFill>
                  <a:effectLst/>
                  <a:uLnTx/>
                  <a:uFillTx/>
                  <a:latin typeface="Arial"/>
                  <a:ea typeface="+mn-ea"/>
                  <a:cs typeface="Arial"/>
                </a:rPr>
                <a:t>-</a:t>
              </a:r>
              <a:r>
                <a:rPr kumimoji="0" lang="ru-RU" sz="1400" b="0" i="0" u="none" strike="noStrike" kern="0" cap="none" spc="0" normalizeH="0" baseline="0" noProof="0" dirty="0">
                  <a:ln>
                    <a:noFill/>
                  </a:ln>
                  <a:solidFill>
                    <a:srgbClr val="414142"/>
                  </a:solidFill>
                  <a:effectLst/>
                  <a:uLnTx/>
                  <a:uFillTx/>
                  <a:latin typeface="Arial"/>
                  <a:ea typeface="+mn-ea"/>
                  <a:cs typeface="Arial"/>
                </a:rPr>
                <a:t>2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2">
              <a:extLst>
                <a:ext uri="{FF2B5EF4-FFF2-40B4-BE49-F238E27FC236}">
                  <a16:creationId xmlns:a16="http://schemas.microsoft.com/office/drawing/2014/main" id="{49337ADA-EE38-48CE-A4F9-EF6CBA7695D3}"/>
                </a:ext>
              </a:extLst>
            </p:cNvPr>
            <p:cNvSpPr/>
            <p:nvPr/>
          </p:nvSpPr>
          <p:spPr>
            <a:xfrm>
              <a:off x="1169622" y="1526405"/>
              <a:ext cx="1368000" cy="360000"/>
            </a:xfrm>
            <a:prstGeom prst="borderCallout1">
              <a:avLst>
                <a:gd name="adj1" fmla="val 68676"/>
                <a:gd name="adj2" fmla="val 105135"/>
                <a:gd name="adj3" fmla="val 228316"/>
                <a:gd name="adj4" fmla="val 25619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0" name="Выноска 1 12">
              <a:extLst>
                <a:ext uri="{FF2B5EF4-FFF2-40B4-BE49-F238E27FC236}">
                  <a16:creationId xmlns:a16="http://schemas.microsoft.com/office/drawing/2014/main" id="{DE08B61F-C29D-4161-98FD-FFF67AA38795}"/>
                </a:ext>
              </a:extLst>
            </p:cNvPr>
            <p:cNvSpPr/>
            <p:nvPr/>
          </p:nvSpPr>
          <p:spPr>
            <a:xfrm>
              <a:off x="922972" y="4655849"/>
              <a:ext cx="1368000" cy="360000"/>
            </a:xfrm>
            <a:prstGeom prst="borderCallout1">
              <a:avLst>
                <a:gd name="adj1" fmla="val 58872"/>
                <a:gd name="adj2" fmla="val 101984"/>
                <a:gd name="adj3" fmla="val -271878"/>
                <a:gd name="adj4" fmla="val 25111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4</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1" name="Выноска 1 13">
              <a:extLst>
                <a:ext uri="{FF2B5EF4-FFF2-40B4-BE49-F238E27FC236}">
                  <a16:creationId xmlns:a16="http://schemas.microsoft.com/office/drawing/2014/main" id="{4CD97133-665A-4DBA-B064-1A9B5DC7D881}"/>
                </a:ext>
              </a:extLst>
            </p:cNvPr>
            <p:cNvSpPr/>
            <p:nvPr/>
          </p:nvSpPr>
          <p:spPr>
            <a:xfrm>
              <a:off x="6444208" y="1268760"/>
              <a:ext cx="1368000" cy="360000"/>
            </a:xfrm>
            <a:prstGeom prst="borderCallout1">
              <a:avLst>
                <a:gd name="adj1" fmla="val 68676"/>
                <a:gd name="adj2" fmla="val -4100"/>
                <a:gd name="adj3" fmla="val 280356"/>
                <a:gd name="adj4" fmla="val -866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2" name="Выноска 1 16">
              <a:extLst>
                <a:ext uri="{FF2B5EF4-FFF2-40B4-BE49-F238E27FC236}">
                  <a16:creationId xmlns:a16="http://schemas.microsoft.com/office/drawing/2014/main" id="{F7CE9A5A-F083-49A6-B12B-2E0337AC9474}"/>
                </a:ext>
              </a:extLst>
            </p:cNvPr>
            <p:cNvSpPr/>
            <p:nvPr/>
          </p:nvSpPr>
          <p:spPr>
            <a:xfrm>
              <a:off x="6444208" y="1918551"/>
              <a:ext cx="1368000" cy="360000"/>
            </a:xfrm>
            <a:prstGeom prst="borderCallout1">
              <a:avLst>
                <a:gd name="adj1" fmla="val 68676"/>
                <a:gd name="adj2" fmla="val -4100"/>
                <a:gd name="adj3" fmla="val 164496"/>
                <a:gd name="adj4" fmla="val -6731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1</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3" name="Выноска 1 17">
              <a:extLst>
                <a:ext uri="{FF2B5EF4-FFF2-40B4-BE49-F238E27FC236}">
                  <a16:creationId xmlns:a16="http://schemas.microsoft.com/office/drawing/2014/main" id="{79D29710-E882-4540-B5A3-F6AEAF5FAE47}"/>
                </a:ext>
              </a:extLst>
            </p:cNvPr>
            <p:cNvSpPr/>
            <p:nvPr/>
          </p:nvSpPr>
          <p:spPr>
            <a:xfrm>
              <a:off x="6921054" y="2796747"/>
              <a:ext cx="1368000" cy="360000"/>
            </a:xfrm>
            <a:prstGeom prst="borderCallout1">
              <a:avLst>
                <a:gd name="adj1" fmla="val 44021"/>
                <a:gd name="adj2" fmla="val -3183"/>
                <a:gd name="adj3" fmla="val 82378"/>
                <a:gd name="adj4" fmla="val -9590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4" name="Выноска 1 18">
              <a:extLst>
                <a:ext uri="{FF2B5EF4-FFF2-40B4-BE49-F238E27FC236}">
                  <a16:creationId xmlns:a16="http://schemas.microsoft.com/office/drawing/2014/main" id="{065CADA9-5D9D-4D7F-8652-42AD7973CAD5}"/>
                </a:ext>
              </a:extLst>
            </p:cNvPr>
            <p:cNvSpPr/>
            <p:nvPr/>
          </p:nvSpPr>
          <p:spPr>
            <a:xfrm>
              <a:off x="2112298" y="5570595"/>
              <a:ext cx="1368000" cy="360000"/>
            </a:xfrm>
            <a:prstGeom prst="borderCallout1">
              <a:avLst>
                <a:gd name="adj1" fmla="val -16137"/>
                <a:gd name="adj2" fmla="val 102357"/>
                <a:gd name="adj3" fmla="val -361008"/>
                <a:gd name="adj4" fmla="val 18729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AR-</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grpSp>
    </p:spTree>
    <p:extLst>
      <p:ext uri="{BB962C8B-B14F-4D97-AF65-F5344CB8AC3E}">
        <p14:creationId xmlns:p14="http://schemas.microsoft.com/office/powerpoint/2010/main" val="3418581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2"/>
          <p:cNvSpPr txBox="1">
            <a:spLocks noChangeArrowheads="1"/>
          </p:cNvSpPr>
          <p:nvPr/>
        </p:nvSpPr>
        <p:spPr bwMode="auto">
          <a:xfrm>
            <a:off x="2249516" y="181254"/>
            <a:ext cx="7775575" cy="461665"/>
          </a:xfrm>
          <a:prstGeom prst="rect">
            <a:avLst/>
          </a:prstGeom>
          <a:noFill/>
          <a:ln w="9525">
            <a:noFill/>
            <a:miter lim="800000"/>
            <a:headEnd/>
            <a:tailEnd/>
          </a:ln>
        </p:spPr>
        <p:txBody>
          <a:bodyPr anchor="b">
            <a:spAutoFit/>
          </a:bodyPr>
          <a:lstStyle/>
          <a:p>
            <a:pPr algn="ctr"/>
            <a:r>
              <a:rPr lang="en-US" sz="2400" b="1" dirty="0">
                <a:solidFill>
                  <a:srgbClr val="002060"/>
                </a:solidFill>
                <a:latin typeface="Times New Roman" pitchFamily="18" charset="0"/>
                <a:cs typeface="Times New Roman" pitchFamily="18" charset="0"/>
              </a:rPr>
              <a:t>Spectrometers – Moderators: Optimization task</a:t>
            </a:r>
            <a:endParaRPr lang="ru-RU" sz="2400" b="1" dirty="0">
              <a:solidFill>
                <a:srgbClr val="002060"/>
              </a:solidFill>
              <a:latin typeface="Times New Roman" pitchFamily="18" charset="0"/>
              <a:cs typeface="Times New Roman" pitchFamily="18" charset="0"/>
            </a:endParaRPr>
          </a:p>
        </p:txBody>
      </p:sp>
      <p:sp>
        <p:nvSpPr>
          <p:cNvPr id="6" name="TextBox 7"/>
          <p:cNvSpPr txBox="1">
            <a:spLocks noChangeArrowheads="1"/>
          </p:cNvSpPr>
          <p:nvPr/>
        </p:nvSpPr>
        <p:spPr bwMode="auto">
          <a:xfrm>
            <a:off x="2024033" y="817469"/>
            <a:ext cx="8966019" cy="5669309"/>
          </a:xfrm>
          <a:prstGeom prst="rect">
            <a:avLst/>
          </a:prstGeom>
          <a:solidFill>
            <a:srgbClr val="FFFFFF">
              <a:alpha val="69019"/>
            </a:srgbClr>
          </a:solidFill>
          <a:ln w="12700">
            <a:noFill/>
            <a:miter lim="800000"/>
            <a:headEnd/>
            <a:tailEnd/>
          </a:ln>
        </p:spPr>
        <p:txBody>
          <a:bodyPr wrap="square">
            <a:spAutoFit/>
          </a:bodyPr>
          <a:lstStyle/>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The basic set of spectrometers can include </a:t>
            </a:r>
            <a:r>
              <a:rPr lang="en-US" sz="2400" b="1" dirty="0">
                <a:solidFill>
                  <a:srgbClr val="C00000"/>
                </a:solidFill>
                <a:latin typeface="Times New Roman" pitchFamily="18" charset="0"/>
                <a:cs typeface="Times New Roman" pitchFamily="18" charset="0"/>
                <a:sym typeface="Symbol" pitchFamily="18" charset="2"/>
              </a:rPr>
              <a:t>15</a:t>
            </a:r>
            <a:r>
              <a:rPr lang="en-US" sz="2400" b="1" dirty="0">
                <a:solidFill>
                  <a:srgbClr val="002060"/>
                </a:solidFill>
                <a:latin typeface="Times New Roman" pitchFamily="18" charset="0"/>
                <a:cs typeface="Times New Roman" pitchFamily="18" charset="0"/>
                <a:sym typeface="Symbol" pitchFamily="18" charset="2"/>
              </a:rPr>
              <a:t> </a:t>
            </a:r>
            <a:r>
              <a:rPr lang="en-US" sz="2000" b="1" dirty="0">
                <a:solidFill>
                  <a:srgbClr val="002060"/>
                </a:solidFill>
                <a:latin typeface="Times New Roman" pitchFamily="18" charset="0"/>
                <a:cs typeface="Times New Roman" pitchFamily="18" charset="0"/>
                <a:sym typeface="Symbol" pitchFamily="18" charset="2"/>
              </a:rPr>
              <a:t>the most called-for instruments, with ~</a:t>
            </a:r>
            <a:r>
              <a:rPr lang="en-US" sz="2000" b="1" dirty="0">
                <a:solidFill>
                  <a:srgbClr val="C00000"/>
                </a:solidFill>
                <a:latin typeface="Times New Roman" pitchFamily="18" charset="0"/>
                <a:cs typeface="Times New Roman" pitchFamily="18" charset="0"/>
                <a:sym typeface="Symbol" pitchFamily="18" charset="2"/>
              </a:rPr>
              <a:t>10</a:t>
            </a:r>
            <a:r>
              <a:rPr lang="en-US" sz="2000" b="1" dirty="0">
                <a:solidFill>
                  <a:srgbClr val="002060"/>
                </a:solidFill>
                <a:latin typeface="Times New Roman" pitchFamily="18" charset="0"/>
                <a:cs typeface="Times New Roman" pitchFamily="18" charset="0"/>
                <a:sym typeface="Symbol" pitchFamily="18" charset="2"/>
              </a:rPr>
              <a:t> additional ones as the second stage</a:t>
            </a:r>
          </a:p>
          <a:p>
            <a:pPr marL="342900" indent="-342900">
              <a:lnSpc>
                <a:spcPct val="150000"/>
              </a:lnSpc>
              <a:buFontTx/>
              <a:buAutoNum type="arabicPeriod"/>
            </a:pPr>
            <a:endParaRPr lang="en-US"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Spectrometers at moderators for the first stage: </a:t>
            </a:r>
            <a:r>
              <a:rPr lang="en-US" sz="2400" b="1" dirty="0">
                <a:solidFill>
                  <a:srgbClr val="C00000"/>
                </a:solidFill>
                <a:latin typeface="Times New Roman" pitchFamily="18" charset="0"/>
                <a:cs typeface="Times New Roman" pitchFamily="18" charset="0"/>
                <a:sym typeface="Symbol" pitchFamily="18" charset="2"/>
              </a:rPr>
              <a:t>2</a:t>
            </a:r>
            <a:r>
              <a:rPr lang="en-US" sz="2000" b="1" dirty="0">
                <a:solidFill>
                  <a:srgbClr val="002060"/>
                </a:solidFill>
                <a:latin typeface="Times New Roman" pitchFamily="18" charset="0"/>
                <a:cs typeface="Times New Roman" pitchFamily="18" charset="0"/>
                <a:sym typeface="Symbol" pitchFamily="18" charset="2"/>
              </a:rPr>
              <a:t> (80-90K+300 K) – small</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bi-spectral, </a:t>
            </a:r>
            <a:r>
              <a:rPr lang="en-US" sz="2400" b="1" dirty="0">
                <a:solidFill>
                  <a:srgbClr val="C00000"/>
                </a:solidFill>
                <a:latin typeface="Times New Roman" pitchFamily="18" charset="0"/>
                <a:cs typeface="Times New Roman" pitchFamily="18" charset="0"/>
                <a:sym typeface="Symbol" pitchFamily="18" charset="2"/>
              </a:rPr>
              <a:t>4</a:t>
            </a:r>
            <a:r>
              <a:rPr lang="en-US" sz="2000" b="1" dirty="0">
                <a:solidFill>
                  <a:srgbClr val="002060"/>
                </a:solidFill>
                <a:latin typeface="Times New Roman" pitchFamily="18" charset="0"/>
                <a:cs typeface="Times New Roman" pitchFamily="18" charset="0"/>
                <a:sym typeface="Symbol" pitchFamily="18" charset="2"/>
              </a:rPr>
              <a:t> (80-90 K)– large</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cold, </a:t>
            </a:r>
            <a:r>
              <a:rPr lang="en-US" sz="2400" b="1" dirty="0">
                <a:solidFill>
                  <a:srgbClr val="C00000"/>
                </a:solidFill>
                <a:latin typeface="Times New Roman" pitchFamily="18" charset="0"/>
                <a:cs typeface="Times New Roman" pitchFamily="18" charset="0"/>
                <a:sym typeface="Symbol" pitchFamily="18" charset="2"/>
              </a:rPr>
              <a:t>9 </a:t>
            </a:r>
            <a:r>
              <a:rPr lang="en-US" sz="2000" b="1" dirty="0">
                <a:solidFill>
                  <a:srgbClr val="002060"/>
                </a:solidFill>
                <a:latin typeface="Times New Roman" pitchFamily="18" charset="0"/>
                <a:cs typeface="Times New Roman" pitchFamily="18" charset="0"/>
                <a:sym typeface="Symbol" pitchFamily="18" charset="2"/>
              </a:rPr>
              <a:t>(&lt;30K) – small</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very cold</a:t>
            </a:r>
          </a:p>
          <a:p>
            <a:pPr marL="342900" indent="-342900">
              <a:lnSpc>
                <a:spcPct val="150000"/>
              </a:lnSpc>
              <a:buFontTx/>
              <a:buAutoNum type="arabicPeriod"/>
            </a:pPr>
            <a:endParaRPr lang="ru-RU"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Moderator size: </a:t>
            </a:r>
            <a:r>
              <a:rPr lang="en-US" sz="2400" b="1" dirty="0">
                <a:solidFill>
                  <a:srgbClr val="C00000"/>
                </a:solidFill>
                <a:latin typeface="Times New Roman" pitchFamily="18" charset="0"/>
                <a:cs typeface="Times New Roman" pitchFamily="18" charset="0"/>
                <a:sym typeface="Symbol" pitchFamily="18" charset="2"/>
              </a:rPr>
              <a:t>8</a:t>
            </a:r>
            <a:r>
              <a:rPr lang="en-US" sz="2000" b="1" dirty="0">
                <a:solidFill>
                  <a:srgbClr val="002060"/>
                </a:solidFill>
                <a:latin typeface="Times New Roman" pitchFamily="18" charset="0"/>
                <a:cs typeface="Times New Roman" pitchFamily="18" charset="0"/>
                <a:sym typeface="Symbol" pitchFamily="18" charset="2"/>
              </a:rPr>
              <a:t> – small (~10 x 10 cm or d=10 cm), </a:t>
            </a:r>
            <a:r>
              <a:rPr lang="en-US" sz="2400" b="1" dirty="0">
                <a:solidFill>
                  <a:srgbClr val="C00000"/>
                </a:solidFill>
                <a:latin typeface="Times New Roman" pitchFamily="18" charset="0"/>
                <a:cs typeface="Times New Roman" pitchFamily="18" charset="0"/>
                <a:sym typeface="Symbol" pitchFamily="18" charset="2"/>
              </a:rPr>
              <a:t>7</a:t>
            </a:r>
            <a:r>
              <a:rPr lang="en-US" sz="2000" b="1" dirty="0">
                <a:solidFill>
                  <a:srgbClr val="002060"/>
                </a:solidFill>
                <a:latin typeface="Times New Roman" pitchFamily="18" charset="0"/>
                <a:cs typeface="Times New Roman" pitchFamily="18" charset="0"/>
                <a:sym typeface="Symbol" pitchFamily="18" charset="2"/>
              </a:rPr>
              <a:t> – large (~20 x 20 cm)</a:t>
            </a:r>
            <a:r>
              <a:rPr lang="ru-RU" sz="2000" b="1" dirty="0">
                <a:solidFill>
                  <a:srgbClr val="002060"/>
                </a:solidFill>
                <a:latin typeface="Times New Roman" pitchFamily="18" charset="0"/>
                <a:cs typeface="Times New Roman" pitchFamily="18" charset="0"/>
                <a:sym typeface="Symbol" pitchFamily="18" charset="2"/>
              </a:rPr>
              <a:t> </a:t>
            </a:r>
            <a:endParaRPr lang="en-US"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endParaRPr lang="en-US"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The optimal “Moderator – NG” distance is around </a:t>
            </a:r>
            <a:r>
              <a:rPr lang="en-US" sz="2400" b="1" i="1" dirty="0">
                <a:solidFill>
                  <a:srgbClr val="002060"/>
                </a:solidFill>
                <a:latin typeface="Times New Roman" pitchFamily="18" charset="0"/>
                <a:cs typeface="Times New Roman" pitchFamily="18" charset="0"/>
                <a:sym typeface="Symbol" pitchFamily="18" charset="2"/>
              </a:rPr>
              <a:t>L</a:t>
            </a:r>
            <a:r>
              <a:rPr lang="en-US" sz="2400" b="1" dirty="0">
                <a:solidFill>
                  <a:srgbClr val="002060"/>
                </a:solidFill>
                <a:latin typeface="Times New Roman" pitchFamily="18" charset="0"/>
                <a:cs typeface="Times New Roman" pitchFamily="18" charset="0"/>
                <a:sym typeface="Symbol" pitchFamily="18" charset="2"/>
              </a:rPr>
              <a:t> = (2 </a:t>
            </a:r>
            <a:r>
              <a:rPr lang="en-US" sz="2400" b="1" dirty="0">
                <a:solidFill>
                  <a:srgbClr val="002060"/>
                </a:solidFill>
                <a:latin typeface="Times New Roman" pitchFamily="18" charset="0"/>
                <a:cs typeface="Times New Roman" pitchFamily="18" charset="0"/>
                <a:sym typeface="Symbol"/>
              </a:rPr>
              <a:t> 3)</a:t>
            </a:r>
            <a:r>
              <a:rPr lang="en-US" sz="2400" b="1" dirty="0">
                <a:solidFill>
                  <a:srgbClr val="002060"/>
                </a:solidFill>
                <a:latin typeface="Times New Roman" pitchFamily="18" charset="0"/>
                <a:cs typeface="Times New Roman" pitchFamily="18" charset="0"/>
                <a:sym typeface="Symbol" pitchFamily="18" charset="2"/>
              </a:rPr>
              <a:t> m</a:t>
            </a:r>
          </a:p>
          <a:p>
            <a:pPr marL="342900" indent="-342900">
              <a:lnSpc>
                <a:spcPct val="150000"/>
              </a:lnSpc>
              <a:buFontTx/>
              <a:buAutoNum type="arabicPeriod"/>
            </a:pPr>
            <a:endParaRPr lang="en-US" sz="24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Instruments can be grouped to take a full advantage of moderators</a:t>
            </a:r>
            <a:endParaRPr lang="en-US" b="1" dirty="0">
              <a:solidFill>
                <a:srgbClr val="002060"/>
              </a:solidFill>
              <a:latin typeface="Times New Roman" pitchFamily="18" charset="0"/>
              <a:cs typeface="Times New Roman" pitchFamily="18" charset="0"/>
              <a:sym typeface="Symbol" pitchFamily="18" charset="2"/>
            </a:endParaRPr>
          </a:p>
        </p:txBody>
      </p:sp>
      <p:sp>
        <p:nvSpPr>
          <p:cNvPr id="5" name="Заголовок 4">
            <a:extLst>
              <a:ext uri="{FF2B5EF4-FFF2-40B4-BE49-F238E27FC236}">
                <a16:creationId xmlns:a16="http://schemas.microsoft.com/office/drawing/2014/main" id="{234B47ED-918D-46C2-A3DF-E026A8CF10D5}"/>
              </a:ext>
            </a:extLst>
          </p:cNvPr>
          <p:cNvSpPr>
            <a:spLocks noGrp="1"/>
          </p:cNvSpPr>
          <p:nvPr>
            <p:ph type="title"/>
          </p:nvPr>
        </p:nvSpPr>
        <p:spPr/>
        <p:txBody>
          <a:bodyPr/>
          <a:lstStyle/>
          <a:p>
            <a:endParaRPr lang="ru-RU"/>
          </a:p>
        </p:txBody>
      </p:sp>
      <p:sp>
        <p:nvSpPr>
          <p:cNvPr id="7" name="Текст 6">
            <a:extLst>
              <a:ext uri="{FF2B5EF4-FFF2-40B4-BE49-F238E27FC236}">
                <a16:creationId xmlns:a16="http://schemas.microsoft.com/office/drawing/2014/main" id="{139AA2EC-DED6-48E6-BCB4-BAEC22A14DDA}"/>
              </a:ext>
            </a:extLst>
          </p:cNvPr>
          <p:cNvSpPr>
            <a:spLocks noGrp="1"/>
          </p:cNvSpPr>
          <p:nvPr>
            <p:ph type="body" idx="1"/>
          </p:nvPr>
        </p:nvSpPr>
        <p:spPr/>
        <p:txBody>
          <a:bodyPr/>
          <a:lstStyle/>
          <a:p>
            <a:endParaRPr lang="ru-RU"/>
          </a:p>
        </p:txBody>
      </p:sp>
      <p:sp>
        <p:nvSpPr>
          <p:cNvPr id="2" name="Номер слайда 1">
            <a:extLst>
              <a:ext uri="{FF2B5EF4-FFF2-40B4-BE49-F238E27FC236}">
                <a16:creationId xmlns:a16="http://schemas.microsoft.com/office/drawing/2014/main" id="{40CD2BA0-5C93-5647-AA0F-F97A2DF14CD4}"/>
              </a:ext>
            </a:extLst>
          </p:cNvPr>
          <p:cNvSpPr>
            <a:spLocks noGrp="1"/>
          </p:cNvSpPr>
          <p:nvPr>
            <p:ph type="sldNum" sz="quarter" idx="12"/>
          </p:nvPr>
        </p:nvSpPr>
        <p:spPr/>
        <p:txBody>
          <a:bodyPr/>
          <a:lstStyle/>
          <a:p>
            <a:fld id="{5E28894E-A863-A342-B535-911FADA3DEB0}" type="slidenum">
              <a:rPr lang="ru-RU" smtClean="0"/>
              <a:t>26</a:t>
            </a:fld>
            <a:endParaRPr lang="ru-RU"/>
          </a:p>
        </p:txBody>
      </p:sp>
      <p:sp>
        <p:nvSpPr>
          <p:cNvPr id="3" name="Прямоугольник 2">
            <a:extLst>
              <a:ext uri="{FF2B5EF4-FFF2-40B4-BE49-F238E27FC236}">
                <a16:creationId xmlns:a16="http://schemas.microsoft.com/office/drawing/2014/main" id="{362D6600-F8D8-BC45-BC8A-3AE7474F4C63}"/>
              </a:ext>
            </a:extLst>
          </p:cNvPr>
          <p:cNvSpPr/>
          <p:nvPr/>
        </p:nvSpPr>
        <p:spPr>
          <a:xfrm>
            <a:off x="7848754" y="6419461"/>
            <a:ext cx="3031664"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 from report of A. </a:t>
            </a:r>
            <a:r>
              <a:rPr lang="en-US" dirty="0" err="1">
                <a:solidFill>
                  <a:srgbClr val="002060"/>
                </a:solidFill>
                <a:latin typeface="Times New Roman" panose="02020603050405020304" pitchFamily="18" charset="0"/>
                <a:ea typeface="Calibri" panose="020F0502020204030204" pitchFamily="34" charset="0"/>
              </a:rPr>
              <a:t>Balagurov</a:t>
            </a:r>
            <a:endParaRPr lang="ru-RU" dirty="0"/>
          </a:p>
        </p:txBody>
      </p:sp>
    </p:spTree>
    <p:extLst>
      <p:ext uri="{BB962C8B-B14F-4D97-AF65-F5344CB8AC3E}">
        <p14:creationId xmlns:p14="http://schemas.microsoft.com/office/powerpoint/2010/main" val="4081867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BF888A-AAFA-8745-A235-330009D95264}"/>
              </a:ext>
            </a:extLst>
          </p:cNvPr>
          <p:cNvPicPr>
            <a:picLocks noChangeAspect="1"/>
          </p:cNvPicPr>
          <p:nvPr/>
        </p:nvPicPr>
        <p:blipFill rotWithShape="1">
          <a:blip r:embed="rId2"/>
          <a:srcRect b="3159"/>
          <a:stretch/>
        </p:blipFill>
        <p:spPr>
          <a:xfrm>
            <a:off x="1969204" y="316546"/>
            <a:ext cx="7930126" cy="6541454"/>
          </a:xfrm>
          <a:prstGeom prst="rect">
            <a:avLst/>
          </a:prstGeom>
        </p:spPr>
      </p:pic>
      <p:sp>
        <p:nvSpPr>
          <p:cNvPr id="2" name="Заголовок 1">
            <a:extLst>
              <a:ext uri="{FF2B5EF4-FFF2-40B4-BE49-F238E27FC236}">
                <a16:creationId xmlns:a16="http://schemas.microsoft.com/office/drawing/2014/main" id="{2AD5B30E-2BD6-1649-94F3-66ADC581F402}"/>
              </a:ext>
            </a:extLst>
          </p:cNvPr>
          <p:cNvSpPr>
            <a:spLocks noGrp="1"/>
          </p:cNvSpPr>
          <p:nvPr>
            <p:ph type="title"/>
          </p:nvPr>
        </p:nvSpPr>
        <p:spPr>
          <a:xfrm>
            <a:off x="67056" y="0"/>
            <a:ext cx="1326971" cy="6541453"/>
          </a:xfrm>
        </p:spPr>
        <p:txBody>
          <a:bodyPr vert="vert270">
            <a:normAutofit/>
          </a:bodyPr>
          <a:lstStyle/>
          <a:p>
            <a:pPr algn="ctr"/>
            <a:r>
              <a:rPr lang="en-US" sz="2800" dirty="0">
                <a:solidFill>
                  <a:srgbClr val="002060"/>
                </a:solidFill>
              </a:rPr>
              <a:t>Beam ports arrangement at the IBR-2 reactor</a:t>
            </a:r>
            <a:endParaRPr lang="ru-RU" sz="2800" dirty="0">
              <a:solidFill>
                <a:srgbClr val="002060"/>
              </a:solidFill>
            </a:endParaRPr>
          </a:p>
        </p:txBody>
      </p:sp>
      <p:sp>
        <p:nvSpPr>
          <p:cNvPr id="23" name="Номер слайда 22">
            <a:extLst>
              <a:ext uri="{FF2B5EF4-FFF2-40B4-BE49-F238E27FC236}">
                <a16:creationId xmlns:a16="http://schemas.microsoft.com/office/drawing/2014/main" id="{8FE51DC5-71F4-B544-A93A-76DECA2B4A4D}"/>
              </a:ext>
            </a:extLst>
          </p:cNvPr>
          <p:cNvSpPr>
            <a:spLocks noGrp="1"/>
          </p:cNvSpPr>
          <p:nvPr>
            <p:ph type="sldNum" sz="quarter" idx="12"/>
          </p:nvPr>
        </p:nvSpPr>
        <p:spPr/>
        <p:txBody>
          <a:bodyPr/>
          <a:lstStyle/>
          <a:p>
            <a:fld id="{5E28894E-A863-A342-B535-911FADA3DEB0}" type="slidenum">
              <a:rPr lang="ru-RU" smtClean="0"/>
              <a:t>27</a:t>
            </a:fld>
            <a:endParaRPr lang="ru-RU"/>
          </a:p>
        </p:txBody>
      </p:sp>
      <p:sp>
        <p:nvSpPr>
          <p:cNvPr id="15" name="Дуга 14">
            <a:extLst>
              <a:ext uri="{FF2B5EF4-FFF2-40B4-BE49-F238E27FC236}">
                <a16:creationId xmlns:a16="http://schemas.microsoft.com/office/drawing/2014/main" id="{123604D2-50F7-9E4D-BD0C-FF809ABE0211}"/>
              </a:ext>
            </a:extLst>
          </p:cNvPr>
          <p:cNvSpPr/>
          <p:nvPr/>
        </p:nvSpPr>
        <p:spPr>
          <a:xfrm rot="15969183">
            <a:off x="2297241" y="979856"/>
            <a:ext cx="1216198" cy="1040377"/>
          </a:xfrm>
          <a:prstGeom prst="arc">
            <a:avLst/>
          </a:prstGeom>
          <a:ln w="31750" cap="flat">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Дуга 15">
            <a:extLst>
              <a:ext uri="{FF2B5EF4-FFF2-40B4-BE49-F238E27FC236}">
                <a16:creationId xmlns:a16="http://schemas.microsoft.com/office/drawing/2014/main" id="{563636AB-9F34-1841-B343-55047B075858}"/>
              </a:ext>
            </a:extLst>
          </p:cNvPr>
          <p:cNvSpPr/>
          <p:nvPr/>
        </p:nvSpPr>
        <p:spPr>
          <a:xfrm rot="13793194">
            <a:off x="1767479" y="2173913"/>
            <a:ext cx="2284200" cy="1935478"/>
          </a:xfrm>
          <a:prstGeom prst="arc">
            <a:avLst/>
          </a:prstGeom>
          <a:ln w="31750" cap="flat">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9" name="Дуга 18">
            <a:extLst>
              <a:ext uri="{FF2B5EF4-FFF2-40B4-BE49-F238E27FC236}">
                <a16:creationId xmlns:a16="http://schemas.microsoft.com/office/drawing/2014/main" id="{53B2074A-26D7-744F-8C2B-23601AC61500}"/>
              </a:ext>
            </a:extLst>
          </p:cNvPr>
          <p:cNvSpPr/>
          <p:nvPr/>
        </p:nvSpPr>
        <p:spPr>
          <a:xfrm rot="9423765">
            <a:off x="3330018" y="4036232"/>
            <a:ext cx="1866122" cy="1610748"/>
          </a:xfrm>
          <a:prstGeom prst="arc">
            <a:avLst/>
          </a:prstGeom>
          <a:ln w="31750" cap="flat">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TextBox 19">
            <a:extLst>
              <a:ext uri="{FF2B5EF4-FFF2-40B4-BE49-F238E27FC236}">
                <a16:creationId xmlns:a16="http://schemas.microsoft.com/office/drawing/2014/main" id="{C33C0C0A-384C-964A-818D-FA64B5D961CC}"/>
              </a:ext>
            </a:extLst>
          </p:cNvPr>
          <p:cNvSpPr txBox="1"/>
          <p:nvPr/>
        </p:nvSpPr>
        <p:spPr>
          <a:xfrm rot="923075">
            <a:off x="3604660" y="5621692"/>
            <a:ext cx="719528" cy="369332"/>
          </a:xfrm>
          <a:prstGeom prst="rect">
            <a:avLst/>
          </a:prstGeom>
          <a:noFill/>
        </p:spPr>
        <p:txBody>
          <a:bodyPr wrap="square" rtlCol="0">
            <a:spAutoFit/>
          </a:bodyPr>
          <a:lstStyle/>
          <a:p>
            <a:r>
              <a:rPr lang="en-US" dirty="0">
                <a:solidFill>
                  <a:srgbClr val="002060"/>
                </a:solidFill>
              </a:rPr>
              <a:t>30 </a:t>
            </a:r>
            <a:r>
              <a:rPr lang="en-US" baseline="30000" dirty="0">
                <a:solidFill>
                  <a:srgbClr val="002060"/>
                </a:solidFill>
              </a:rPr>
              <a:t>0</a:t>
            </a:r>
            <a:endParaRPr lang="ru-RU" baseline="30000" dirty="0">
              <a:solidFill>
                <a:srgbClr val="002060"/>
              </a:solidFill>
            </a:endParaRPr>
          </a:p>
        </p:txBody>
      </p:sp>
      <p:sp>
        <p:nvSpPr>
          <p:cNvPr id="21" name="TextBox 20">
            <a:extLst>
              <a:ext uri="{FF2B5EF4-FFF2-40B4-BE49-F238E27FC236}">
                <a16:creationId xmlns:a16="http://schemas.microsoft.com/office/drawing/2014/main" id="{64921674-5DBE-C943-B350-5E236585B5FB}"/>
              </a:ext>
            </a:extLst>
          </p:cNvPr>
          <p:cNvSpPr txBox="1"/>
          <p:nvPr/>
        </p:nvSpPr>
        <p:spPr>
          <a:xfrm>
            <a:off x="1359937" y="2772320"/>
            <a:ext cx="719528" cy="369332"/>
          </a:xfrm>
          <a:prstGeom prst="rect">
            <a:avLst/>
          </a:prstGeom>
          <a:noFill/>
        </p:spPr>
        <p:txBody>
          <a:bodyPr wrap="square" rtlCol="0">
            <a:spAutoFit/>
          </a:bodyPr>
          <a:lstStyle/>
          <a:p>
            <a:r>
              <a:rPr lang="en-US" dirty="0"/>
              <a:t>36 </a:t>
            </a:r>
            <a:r>
              <a:rPr lang="en-US" baseline="30000" dirty="0"/>
              <a:t>0</a:t>
            </a:r>
            <a:endParaRPr lang="ru-RU" baseline="30000" dirty="0"/>
          </a:p>
        </p:txBody>
      </p:sp>
      <p:sp>
        <p:nvSpPr>
          <p:cNvPr id="22" name="TextBox 21">
            <a:extLst>
              <a:ext uri="{FF2B5EF4-FFF2-40B4-BE49-F238E27FC236}">
                <a16:creationId xmlns:a16="http://schemas.microsoft.com/office/drawing/2014/main" id="{37D9D48D-063C-EE47-8C3F-D672262B2AE2}"/>
              </a:ext>
            </a:extLst>
          </p:cNvPr>
          <p:cNvSpPr txBox="1"/>
          <p:nvPr/>
        </p:nvSpPr>
        <p:spPr>
          <a:xfrm rot="18733432">
            <a:off x="2069827" y="702033"/>
            <a:ext cx="719528" cy="369332"/>
          </a:xfrm>
          <a:prstGeom prst="rect">
            <a:avLst/>
          </a:prstGeom>
          <a:noFill/>
        </p:spPr>
        <p:txBody>
          <a:bodyPr wrap="square" rtlCol="0">
            <a:spAutoFit/>
          </a:bodyPr>
          <a:lstStyle/>
          <a:p>
            <a:r>
              <a:rPr lang="en-US" dirty="0"/>
              <a:t>18 </a:t>
            </a:r>
            <a:r>
              <a:rPr lang="en-US" baseline="30000" dirty="0"/>
              <a:t>0</a:t>
            </a:r>
            <a:endParaRPr lang="ru-RU" baseline="30000" dirty="0"/>
          </a:p>
        </p:txBody>
      </p:sp>
      <p:sp>
        <p:nvSpPr>
          <p:cNvPr id="24" name="Прямоугольник 23">
            <a:extLst>
              <a:ext uri="{FF2B5EF4-FFF2-40B4-BE49-F238E27FC236}">
                <a16:creationId xmlns:a16="http://schemas.microsoft.com/office/drawing/2014/main" id="{74CF3C67-EC81-0C4E-9153-EBB441B73961}"/>
              </a:ext>
            </a:extLst>
          </p:cNvPr>
          <p:cNvSpPr/>
          <p:nvPr/>
        </p:nvSpPr>
        <p:spPr>
          <a:xfrm>
            <a:off x="9718531" y="1280067"/>
            <a:ext cx="1511952" cy="369332"/>
          </a:xfrm>
          <a:prstGeom prst="rect">
            <a:avLst/>
          </a:prstGeom>
        </p:spPr>
        <p:txBody>
          <a:bodyPr wrap="none">
            <a:spAutoFit/>
          </a:bodyPr>
          <a:lstStyle/>
          <a:p>
            <a:r>
              <a:rPr lang="en-US" b="1" dirty="0">
                <a:solidFill>
                  <a:srgbClr val="002060"/>
                </a:solidFill>
                <a:latin typeface="Calibri" panose="020F0502020204030204" pitchFamily="34" charset="0"/>
              </a:rPr>
              <a:t>14 </a:t>
            </a:r>
            <a:r>
              <a:rPr lang="en-US" b="1" dirty="0" err="1">
                <a:solidFill>
                  <a:srgbClr val="002060"/>
                </a:solidFill>
                <a:latin typeface="Calibri" panose="020F0502020204030204" pitchFamily="34" charset="0"/>
              </a:rPr>
              <a:t>beamports</a:t>
            </a:r>
            <a:endParaRPr lang="ru-RU" dirty="0"/>
          </a:p>
        </p:txBody>
      </p:sp>
    </p:spTree>
    <p:extLst>
      <p:ext uri="{BB962C8B-B14F-4D97-AF65-F5344CB8AC3E}">
        <p14:creationId xmlns:p14="http://schemas.microsoft.com/office/powerpoint/2010/main" val="11085503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p:bldP spid="21" grpId="0"/>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A82960-68E5-EB40-9D65-EFA00E865084}"/>
              </a:ext>
            </a:extLst>
          </p:cNvPr>
          <p:cNvSpPr>
            <a:spLocks noGrp="1"/>
          </p:cNvSpPr>
          <p:nvPr>
            <p:ph type="title"/>
          </p:nvPr>
        </p:nvSpPr>
        <p:spPr>
          <a:xfrm>
            <a:off x="838200" y="1"/>
            <a:ext cx="10515600" cy="883920"/>
          </a:xfrm>
        </p:spPr>
        <p:txBody>
          <a:bodyPr>
            <a:normAutofit/>
          </a:bodyPr>
          <a:lstStyle/>
          <a:p>
            <a:pPr algn="ctr"/>
            <a:r>
              <a:rPr lang="en-US" sz="2800" b="1" dirty="0">
                <a:solidFill>
                  <a:srgbClr val="002060"/>
                </a:solidFill>
              </a:rPr>
              <a:t>Beams arrangements of ESS</a:t>
            </a:r>
            <a:endParaRPr lang="ru-RU" sz="2800" b="1" dirty="0">
              <a:solidFill>
                <a:srgbClr val="002060"/>
              </a:solidFill>
            </a:endParaRPr>
          </a:p>
        </p:txBody>
      </p:sp>
      <p:sp>
        <p:nvSpPr>
          <p:cNvPr id="6" name="Номер слайда 5">
            <a:extLst>
              <a:ext uri="{FF2B5EF4-FFF2-40B4-BE49-F238E27FC236}">
                <a16:creationId xmlns:a16="http://schemas.microsoft.com/office/drawing/2014/main" id="{AAB28FC8-A562-264D-98A3-D8DB52E15DCA}"/>
              </a:ext>
            </a:extLst>
          </p:cNvPr>
          <p:cNvSpPr>
            <a:spLocks noGrp="1"/>
          </p:cNvSpPr>
          <p:nvPr>
            <p:ph type="sldNum" sz="quarter" idx="12"/>
          </p:nvPr>
        </p:nvSpPr>
        <p:spPr/>
        <p:txBody>
          <a:bodyPr/>
          <a:lstStyle/>
          <a:p>
            <a:fld id="{5E28894E-A863-A342-B535-911FADA3DEB0}" type="slidenum">
              <a:rPr lang="ru-RU" smtClean="0"/>
              <a:t>28</a:t>
            </a:fld>
            <a:endParaRPr lang="ru-RU" dirty="0"/>
          </a:p>
        </p:txBody>
      </p:sp>
      <p:pic>
        <p:nvPicPr>
          <p:cNvPr id="3" name="Рисунок 2">
            <a:extLst>
              <a:ext uri="{FF2B5EF4-FFF2-40B4-BE49-F238E27FC236}">
                <a16:creationId xmlns:a16="http://schemas.microsoft.com/office/drawing/2014/main" id="{E17904DC-CD5D-424B-9BD7-E6C3669A94A3}"/>
              </a:ext>
            </a:extLst>
          </p:cNvPr>
          <p:cNvPicPr>
            <a:picLocks noChangeAspect="1"/>
          </p:cNvPicPr>
          <p:nvPr/>
        </p:nvPicPr>
        <p:blipFill>
          <a:blip r:embed="rId2"/>
          <a:stretch>
            <a:fillRect/>
          </a:stretch>
        </p:blipFill>
        <p:spPr>
          <a:xfrm>
            <a:off x="3295290" y="962610"/>
            <a:ext cx="6117160" cy="5895390"/>
          </a:xfrm>
          <a:prstGeom prst="rect">
            <a:avLst/>
          </a:prstGeom>
        </p:spPr>
      </p:pic>
      <p:sp>
        <p:nvSpPr>
          <p:cNvPr id="4" name="Прямоугольник 3">
            <a:extLst>
              <a:ext uri="{FF2B5EF4-FFF2-40B4-BE49-F238E27FC236}">
                <a16:creationId xmlns:a16="http://schemas.microsoft.com/office/drawing/2014/main" id="{02873DD7-B7F3-A344-87C8-6613032C2F38}"/>
              </a:ext>
            </a:extLst>
          </p:cNvPr>
          <p:cNvSpPr/>
          <p:nvPr/>
        </p:nvSpPr>
        <p:spPr>
          <a:xfrm>
            <a:off x="8336514" y="6488668"/>
            <a:ext cx="2659702"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 from report of L. </a:t>
            </a:r>
            <a:r>
              <a:rPr lang="en-US" dirty="0" err="1">
                <a:solidFill>
                  <a:srgbClr val="002060"/>
                </a:solidFill>
                <a:latin typeface="Times New Roman" panose="02020603050405020304" pitchFamily="18" charset="0"/>
                <a:ea typeface="Calibri" panose="020F0502020204030204" pitchFamily="34" charset="0"/>
              </a:rPr>
              <a:t>Zanini</a:t>
            </a:r>
            <a:endParaRPr lang="ru-RU" dirty="0"/>
          </a:p>
        </p:txBody>
      </p:sp>
      <p:sp>
        <p:nvSpPr>
          <p:cNvPr id="5" name="Прямоугольник 4">
            <a:extLst>
              <a:ext uri="{FF2B5EF4-FFF2-40B4-BE49-F238E27FC236}">
                <a16:creationId xmlns:a16="http://schemas.microsoft.com/office/drawing/2014/main" id="{2E909B32-4301-E54F-B7EE-D2E90C51A71E}"/>
              </a:ext>
            </a:extLst>
          </p:cNvPr>
          <p:cNvSpPr/>
          <p:nvPr/>
        </p:nvSpPr>
        <p:spPr>
          <a:xfrm>
            <a:off x="0" y="3768616"/>
            <a:ext cx="6096000" cy="646331"/>
          </a:xfrm>
          <a:prstGeom prst="rect">
            <a:avLst/>
          </a:prstGeom>
        </p:spPr>
        <p:txBody>
          <a:bodyPr>
            <a:spAutoFit/>
          </a:bodyPr>
          <a:lstStyle/>
          <a:p>
            <a:r>
              <a:rPr lang="en-US" b="1" dirty="0">
                <a:solidFill>
                  <a:srgbClr val="002060"/>
                </a:solidFill>
                <a:latin typeface="Calibri" panose="020F0502020204030204" pitchFamily="34" charset="0"/>
              </a:rPr>
              <a:t>42 </a:t>
            </a:r>
            <a:r>
              <a:rPr lang="en-US" b="1" dirty="0" err="1">
                <a:solidFill>
                  <a:srgbClr val="002060"/>
                </a:solidFill>
                <a:latin typeface="Calibri" panose="020F0502020204030204" pitchFamily="34" charset="0"/>
              </a:rPr>
              <a:t>beamports</a:t>
            </a:r>
            <a:r>
              <a:rPr lang="en-US" b="1" dirty="0">
                <a:solidFill>
                  <a:srgbClr val="002060"/>
                </a:solidFill>
                <a:latin typeface="Calibri" panose="020F0502020204030204" pitchFamily="34" charset="0"/>
              </a:rPr>
              <a:t> with ~6° separation</a:t>
            </a:r>
            <a:br>
              <a:rPr lang="en-US" dirty="0">
                <a:latin typeface="Calibri" panose="020F0502020204030204" pitchFamily="34" charset="0"/>
              </a:rPr>
            </a:br>
            <a:endParaRPr lang="en-US" dirty="0"/>
          </a:p>
        </p:txBody>
      </p:sp>
    </p:spTree>
    <p:extLst>
      <p:ext uri="{BB962C8B-B14F-4D97-AF65-F5344CB8AC3E}">
        <p14:creationId xmlns:p14="http://schemas.microsoft.com/office/powerpoint/2010/main" val="713682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DD2E5D2-1703-9C44-AA43-9759A5D3188B}"/>
              </a:ext>
            </a:extLst>
          </p:cNvPr>
          <p:cNvPicPr>
            <a:picLocks noChangeAspect="1"/>
          </p:cNvPicPr>
          <p:nvPr/>
        </p:nvPicPr>
        <p:blipFill>
          <a:blip r:embed="rId2"/>
          <a:stretch>
            <a:fillRect/>
          </a:stretch>
        </p:blipFill>
        <p:spPr>
          <a:xfrm>
            <a:off x="2586944" y="921101"/>
            <a:ext cx="5277192" cy="5562937"/>
          </a:xfrm>
          <a:prstGeom prst="rect">
            <a:avLst/>
          </a:prstGeom>
        </p:spPr>
      </p:pic>
      <p:sp>
        <p:nvSpPr>
          <p:cNvPr id="2" name="Заголовок 1">
            <a:extLst>
              <a:ext uri="{FF2B5EF4-FFF2-40B4-BE49-F238E27FC236}">
                <a16:creationId xmlns:a16="http://schemas.microsoft.com/office/drawing/2014/main" id="{E1D36C48-81EA-134E-A736-EEA3DBF3CEBD}"/>
              </a:ext>
            </a:extLst>
          </p:cNvPr>
          <p:cNvSpPr>
            <a:spLocks noGrp="1"/>
          </p:cNvSpPr>
          <p:nvPr>
            <p:ph type="title"/>
          </p:nvPr>
        </p:nvSpPr>
        <p:spPr>
          <a:xfrm>
            <a:off x="349179" y="610345"/>
            <a:ext cx="2675887" cy="1325563"/>
          </a:xfrm>
        </p:spPr>
        <p:txBody>
          <a:bodyPr>
            <a:normAutofit/>
          </a:bodyPr>
          <a:lstStyle/>
          <a:p>
            <a:r>
              <a:rPr lang="en-US" sz="2800" dirty="0">
                <a:solidFill>
                  <a:srgbClr val="002060"/>
                </a:solidFill>
              </a:rPr>
              <a:t>Neutron fluxes at ”</a:t>
            </a:r>
            <a:r>
              <a:rPr lang="en-US" sz="2800" dirty="0" err="1">
                <a:solidFill>
                  <a:srgbClr val="002060"/>
                </a:solidFill>
              </a:rPr>
              <a:t>Neptun</a:t>
            </a:r>
            <a:r>
              <a:rPr lang="en-US" sz="2800" dirty="0">
                <a:solidFill>
                  <a:srgbClr val="002060"/>
                </a:solidFill>
              </a:rPr>
              <a:t>”</a:t>
            </a:r>
            <a:r>
              <a:rPr lang="ru-RU" sz="2800" dirty="0">
                <a:solidFill>
                  <a:srgbClr val="002060"/>
                </a:solidFill>
              </a:rPr>
              <a:t> </a:t>
            </a:r>
            <a:r>
              <a:rPr lang="en-US" sz="2800" dirty="0">
                <a:solidFill>
                  <a:srgbClr val="002060"/>
                </a:solidFill>
              </a:rPr>
              <a:t>neutron source</a:t>
            </a:r>
            <a:endParaRPr lang="ru-RU" sz="2800" dirty="0">
              <a:solidFill>
                <a:srgbClr val="002060"/>
              </a:solidFill>
            </a:endParaRPr>
          </a:p>
        </p:txBody>
      </p:sp>
      <p:sp>
        <p:nvSpPr>
          <p:cNvPr id="35" name="Номер слайда 34">
            <a:extLst>
              <a:ext uri="{FF2B5EF4-FFF2-40B4-BE49-F238E27FC236}">
                <a16:creationId xmlns:a16="http://schemas.microsoft.com/office/drawing/2014/main" id="{E4C194DF-E417-4A4B-BDD5-F5718218E01A}"/>
              </a:ext>
            </a:extLst>
          </p:cNvPr>
          <p:cNvSpPr>
            <a:spLocks noGrp="1"/>
          </p:cNvSpPr>
          <p:nvPr>
            <p:ph type="sldNum" sz="quarter" idx="12"/>
          </p:nvPr>
        </p:nvSpPr>
        <p:spPr/>
        <p:txBody>
          <a:bodyPr/>
          <a:lstStyle/>
          <a:p>
            <a:fld id="{5E28894E-A863-A342-B535-911FADA3DEB0}" type="slidenum">
              <a:rPr lang="ru-RU" smtClean="0"/>
              <a:t>29</a:t>
            </a:fld>
            <a:endParaRPr lang="ru-RU" dirty="0"/>
          </a:p>
        </p:txBody>
      </p:sp>
      <p:sp>
        <p:nvSpPr>
          <p:cNvPr id="4" name="TextBox 3">
            <a:extLst>
              <a:ext uri="{FF2B5EF4-FFF2-40B4-BE49-F238E27FC236}">
                <a16:creationId xmlns:a16="http://schemas.microsoft.com/office/drawing/2014/main" id="{DDC1D8BB-AD58-BB48-8978-D3E3C2883554}"/>
              </a:ext>
            </a:extLst>
          </p:cNvPr>
          <p:cNvSpPr txBox="1"/>
          <p:nvPr/>
        </p:nvSpPr>
        <p:spPr>
          <a:xfrm>
            <a:off x="6528861" y="3386318"/>
            <a:ext cx="988476" cy="646331"/>
          </a:xfrm>
          <a:prstGeom prst="rect">
            <a:avLst/>
          </a:prstGeom>
          <a:noFill/>
        </p:spPr>
        <p:txBody>
          <a:bodyPr wrap="none" rtlCol="0">
            <a:spAutoFit/>
          </a:bodyPr>
          <a:lstStyle/>
          <a:p>
            <a:r>
              <a:rPr lang="en-US" dirty="0"/>
              <a:t>Be </a:t>
            </a:r>
          </a:p>
          <a:p>
            <a:r>
              <a:rPr lang="en-US" dirty="0"/>
              <a:t>reflector</a:t>
            </a:r>
            <a:endParaRPr lang="ru-RU" dirty="0"/>
          </a:p>
        </p:txBody>
      </p:sp>
      <p:sp>
        <p:nvSpPr>
          <p:cNvPr id="5" name="TextBox 4">
            <a:extLst>
              <a:ext uri="{FF2B5EF4-FFF2-40B4-BE49-F238E27FC236}">
                <a16:creationId xmlns:a16="http://schemas.microsoft.com/office/drawing/2014/main" id="{DBFEC84B-9928-3A4D-828C-B7DA80D2ACEE}"/>
              </a:ext>
            </a:extLst>
          </p:cNvPr>
          <p:cNvSpPr txBox="1"/>
          <p:nvPr/>
        </p:nvSpPr>
        <p:spPr>
          <a:xfrm>
            <a:off x="7560166" y="735429"/>
            <a:ext cx="2758191" cy="923330"/>
          </a:xfrm>
          <a:prstGeom prst="rect">
            <a:avLst/>
          </a:prstGeom>
          <a:noFill/>
        </p:spPr>
        <p:txBody>
          <a:bodyPr wrap="square" rtlCol="0">
            <a:spAutoFit/>
          </a:bodyPr>
          <a:lstStyle/>
          <a:p>
            <a:pPr algn="ctr"/>
            <a:r>
              <a:rPr lang="en-US" dirty="0">
                <a:solidFill>
                  <a:srgbClr val="002060"/>
                </a:solidFill>
              </a:rPr>
              <a:t>Water moderators </a:t>
            </a:r>
          </a:p>
          <a:p>
            <a:pPr algn="ctr"/>
            <a:r>
              <a:rPr lang="en-US" dirty="0">
                <a:solidFill>
                  <a:srgbClr val="002060"/>
                </a:solidFill>
              </a:rPr>
              <a:t>(ambient temperature, size d120 mm, h=60 mm )</a:t>
            </a:r>
            <a:endParaRPr lang="ru-RU" dirty="0">
              <a:solidFill>
                <a:srgbClr val="002060"/>
              </a:solidFill>
            </a:endParaRPr>
          </a:p>
        </p:txBody>
      </p:sp>
      <p:sp>
        <p:nvSpPr>
          <p:cNvPr id="6" name="TextBox 5">
            <a:extLst>
              <a:ext uri="{FF2B5EF4-FFF2-40B4-BE49-F238E27FC236}">
                <a16:creationId xmlns:a16="http://schemas.microsoft.com/office/drawing/2014/main" id="{65FED535-82BC-3D4C-9FA1-B1584ADFA41F}"/>
              </a:ext>
            </a:extLst>
          </p:cNvPr>
          <p:cNvSpPr txBox="1"/>
          <p:nvPr/>
        </p:nvSpPr>
        <p:spPr>
          <a:xfrm>
            <a:off x="5511677" y="3650179"/>
            <a:ext cx="622478" cy="369332"/>
          </a:xfrm>
          <a:prstGeom prst="rect">
            <a:avLst/>
          </a:prstGeom>
          <a:noFill/>
        </p:spPr>
        <p:txBody>
          <a:bodyPr wrap="none" rtlCol="0">
            <a:spAutoFit/>
          </a:bodyPr>
          <a:lstStyle/>
          <a:p>
            <a:r>
              <a:rPr lang="en-US" dirty="0"/>
              <a:t>Core</a:t>
            </a:r>
            <a:endParaRPr lang="ru-RU" dirty="0"/>
          </a:p>
        </p:txBody>
      </p:sp>
      <p:cxnSp>
        <p:nvCxnSpPr>
          <p:cNvPr id="8" name="Прямая со стрелкой 7">
            <a:extLst>
              <a:ext uri="{FF2B5EF4-FFF2-40B4-BE49-F238E27FC236}">
                <a16:creationId xmlns:a16="http://schemas.microsoft.com/office/drawing/2014/main" id="{EB68B099-7705-7249-9F31-9AC4442B970A}"/>
              </a:ext>
            </a:extLst>
          </p:cNvPr>
          <p:cNvCxnSpPr>
            <a:cxnSpLocks/>
          </p:cNvCxnSpPr>
          <p:nvPr/>
        </p:nvCxnSpPr>
        <p:spPr>
          <a:xfrm flipV="1">
            <a:off x="6250897" y="1584190"/>
            <a:ext cx="1858961" cy="1533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6659331D-337D-804A-810A-A2B36FBB6B38}"/>
              </a:ext>
            </a:extLst>
          </p:cNvPr>
          <p:cNvCxnSpPr>
            <a:cxnSpLocks/>
          </p:cNvCxnSpPr>
          <p:nvPr/>
        </p:nvCxnSpPr>
        <p:spPr>
          <a:xfrm flipV="1">
            <a:off x="5511677" y="1560872"/>
            <a:ext cx="2555325" cy="1068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68A319D0-42D5-1A4A-A3D6-F8947D61CC3C}"/>
              </a:ext>
            </a:extLst>
          </p:cNvPr>
          <p:cNvCxnSpPr>
            <a:cxnSpLocks/>
          </p:cNvCxnSpPr>
          <p:nvPr/>
        </p:nvCxnSpPr>
        <p:spPr>
          <a:xfrm flipV="1">
            <a:off x="6250897" y="1652755"/>
            <a:ext cx="1858961" cy="2419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id="{B1BF97C1-5109-DC4E-ABBB-1912E83B2497}"/>
              </a:ext>
            </a:extLst>
          </p:cNvPr>
          <p:cNvSpPr/>
          <p:nvPr/>
        </p:nvSpPr>
        <p:spPr>
          <a:xfrm>
            <a:off x="3514087" y="569538"/>
            <a:ext cx="4134209" cy="338554"/>
          </a:xfrm>
          <a:prstGeom prst="rect">
            <a:avLst/>
          </a:prstGeom>
        </p:spPr>
        <p:txBody>
          <a:bodyPr wrap="none">
            <a:spAutoFit/>
          </a:bodyPr>
          <a:lstStyle/>
          <a:p>
            <a:r>
              <a:rPr lang="en-US" sz="1600" dirty="0">
                <a:solidFill>
                  <a:srgbClr val="002060"/>
                </a:solidFill>
              </a:rPr>
              <a:t>arb. units:  </a:t>
            </a:r>
            <a:r>
              <a:rPr lang="ru-RU" sz="1600" dirty="0">
                <a:solidFill>
                  <a:srgbClr val="002060"/>
                </a:solidFill>
              </a:rPr>
              <a:t>2</a:t>
            </a:r>
            <a:r>
              <a:rPr lang="en-US" sz="1600" dirty="0">
                <a:solidFill>
                  <a:srgbClr val="002060"/>
                </a:solidFill>
              </a:rPr>
              <a:t>.</a:t>
            </a:r>
            <a:r>
              <a:rPr lang="ru-RU" sz="1600" dirty="0">
                <a:solidFill>
                  <a:srgbClr val="002060"/>
                </a:solidFill>
              </a:rPr>
              <a:t>25E-08</a:t>
            </a:r>
            <a:r>
              <a:rPr lang="en-US" sz="1600" dirty="0"/>
              <a:t> </a:t>
            </a:r>
            <a:r>
              <a:rPr lang="en-US" sz="1600" dirty="0">
                <a:solidFill>
                  <a:srgbClr val="002060"/>
                </a:solidFill>
              </a:rPr>
              <a:t>(Energy range: </a:t>
            </a:r>
            <a:r>
              <a:rPr lang="ru-RU" sz="1600" dirty="0">
                <a:solidFill>
                  <a:srgbClr val="002060"/>
                </a:solidFill>
              </a:rPr>
              <a:t>0 - 0.5 </a:t>
            </a:r>
            <a:r>
              <a:rPr lang="ru-RU" sz="1600" dirty="0" err="1">
                <a:solidFill>
                  <a:srgbClr val="002060"/>
                </a:solidFill>
              </a:rPr>
              <a:t>eV</a:t>
            </a:r>
            <a:r>
              <a:rPr lang="en-US" sz="1600" dirty="0">
                <a:solidFill>
                  <a:srgbClr val="002060"/>
                </a:solidFill>
              </a:rPr>
              <a:t>)</a:t>
            </a:r>
            <a:r>
              <a:rPr lang="en-US" sz="1600" dirty="0"/>
              <a:t> </a:t>
            </a:r>
            <a:endParaRPr lang="ru-RU" sz="1600" dirty="0"/>
          </a:p>
        </p:txBody>
      </p:sp>
      <p:sp>
        <p:nvSpPr>
          <p:cNvPr id="33" name="Прямоугольник 32">
            <a:extLst>
              <a:ext uri="{FF2B5EF4-FFF2-40B4-BE49-F238E27FC236}">
                <a16:creationId xmlns:a16="http://schemas.microsoft.com/office/drawing/2014/main" id="{25109763-2BA0-6C49-893A-67D7C6D06CD6}"/>
              </a:ext>
            </a:extLst>
          </p:cNvPr>
          <p:cNvSpPr/>
          <p:nvPr/>
        </p:nvSpPr>
        <p:spPr>
          <a:xfrm>
            <a:off x="7906992" y="1935908"/>
            <a:ext cx="4041235" cy="584775"/>
          </a:xfrm>
          <a:prstGeom prst="rect">
            <a:avLst/>
          </a:prstGeom>
        </p:spPr>
        <p:txBody>
          <a:bodyPr wrap="none">
            <a:spAutoFit/>
          </a:bodyPr>
          <a:lstStyle/>
          <a:p>
            <a:r>
              <a:rPr lang="en-US" sz="1600" dirty="0">
                <a:solidFill>
                  <a:srgbClr val="002060"/>
                </a:solidFill>
              </a:rPr>
              <a:t>arb. units:  </a:t>
            </a:r>
            <a:r>
              <a:rPr lang="ru-RU" sz="1600" dirty="0">
                <a:solidFill>
                  <a:srgbClr val="002060"/>
                </a:solidFill>
              </a:rPr>
              <a:t>2</a:t>
            </a:r>
            <a:r>
              <a:rPr lang="en-US" sz="1600" dirty="0">
                <a:solidFill>
                  <a:srgbClr val="002060"/>
                </a:solidFill>
              </a:rPr>
              <a:t>.89</a:t>
            </a:r>
            <a:r>
              <a:rPr lang="ru-RU" sz="1600" dirty="0">
                <a:solidFill>
                  <a:srgbClr val="002060"/>
                </a:solidFill>
              </a:rPr>
              <a:t>E-08</a:t>
            </a:r>
            <a:r>
              <a:rPr lang="en-US" sz="1600" dirty="0">
                <a:solidFill>
                  <a:srgbClr val="002060"/>
                </a:solidFill>
              </a:rPr>
              <a:t>  (Energy range: </a:t>
            </a:r>
            <a:r>
              <a:rPr lang="ru-RU" sz="1600" dirty="0">
                <a:solidFill>
                  <a:srgbClr val="002060"/>
                </a:solidFill>
              </a:rPr>
              <a:t>0 - 0.5 </a:t>
            </a:r>
            <a:r>
              <a:rPr lang="ru-RU" sz="1600" dirty="0" err="1">
                <a:solidFill>
                  <a:srgbClr val="002060"/>
                </a:solidFill>
              </a:rPr>
              <a:t>eV</a:t>
            </a:r>
            <a:r>
              <a:rPr lang="en-US" sz="1600" dirty="0">
                <a:solidFill>
                  <a:srgbClr val="002060"/>
                </a:solidFill>
              </a:rPr>
              <a:t>)</a:t>
            </a:r>
          </a:p>
          <a:p>
            <a:r>
              <a:rPr lang="en-US" sz="1600" dirty="0">
                <a:solidFill>
                  <a:srgbClr val="002060"/>
                </a:solidFill>
              </a:rPr>
              <a:t>~ 10</a:t>
            </a:r>
            <a:r>
              <a:rPr lang="en-US" sz="1600" baseline="30000" dirty="0">
                <a:solidFill>
                  <a:srgbClr val="002060"/>
                </a:solidFill>
              </a:rPr>
              <a:t>14 </a:t>
            </a:r>
            <a:r>
              <a:rPr lang="en-US" sz="1600" dirty="0">
                <a:solidFill>
                  <a:srgbClr val="002060"/>
                </a:solidFill>
              </a:rPr>
              <a:t>n/cm^2/sec </a:t>
            </a:r>
            <a:endParaRPr lang="ru-RU" sz="1600" dirty="0">
              <a:solidFill>
                <a:srgbClr val="002060"/>
              </a:solidFill>
            </a:endParaRPr>
          </a:p>
        </p:txBody>
      </p:sp>
      <p:sp>
        <p:nvSpPr>
          <p:cNvPr id="34" name="Прямоугольник 33">
            <a:extLst>
              <a:ext uri="{FF2B5EF4-FFF2-40B4-BE49-F238E27FC236}">
                <a16:creationId xmlns:a16="http://schemas.microsoft.com/office/drawing/2014/main" id="{AEB59C89-D315-E44E-AD57-CF87A68DAD61}"/>
              </a:ext>
            </a:extLst>
          </p:cNvPr>
          <p:cNvSpPr/>
          <p:nvPr/>
        </p:nvSpPr>
        <p:spPr>
          <a:xfrm>
            <a:off x="7907444" y="4976438"/>
            <a:ext cx="4087722" cy="338554"/>
          </a:xfrm>
          <a:prstGeom prst="rect">
            <a:avLst/>
          </a:prstGeom>
        </p:spPr>
        <p:txBody>
          <a:bodyPr wrap="none">
            <a:spAutoFit/>
          </a:bodyPr>
          <a:lstStyle/>
          <a:p>
            <a:r>
              <a:rPr lang="en-US" sz="1600" dirty="0">
                <a:solidFill>
                  <a:srgbClr val="002060"/>
                </a:solidFill>
              </a:rPr>
              <a:t>arb. units:  </a:t>
            </a:r>
            <a:r>
              <a:rPr lang="ru-RU" sz="1600" dirty="0">
                <a:solidFill>
                  <a:srgbClr val="002060"/>
                </a:solidFill>
              </a:rPr>
              <a:t>2</a:t>
            </a:r>
            <a:r>
              <a:rPr lang="en-US" sz="1600" dirty="0">
                <a:solidFill>
                  <a:srgbClr val="002060"/>
                </a:solidFill>
              </a:rPr>
              <a:t>.86</a:t>
            </a:r>
            <a:r>
              <a:rPr lang="ru-RU" sz="1600" dirty="0">
                <a:solidFill>
                  <a:srgbClr val="002060"/>
                </a:solidFill>
              </a:rPr>
              <a:t>E-08</a:t>
            </a:r>
            <a:r>
              <a:rPr lang="en-US" sz="1600" dirty="0">
                <a:solidFill>
                  <a:srgbClr val="002060"/>
                </a:solidFill>
              </a:rPr>
              <a:t> (Energy range: </a:t>
            </a:r>
            <a:r>
              <a:rPr lang="ru-RU" sz="1600" dirty="0">
                <a:solidFill>
                  <a:srgbClr val="002060"/>
                </a:solidFill>
              </a:rPr>
              <a:t>0 - 0.5 </a:t>
            </a:r>
            <a:r>
              <a:rPr lang="ru-RU" sz="1600" dirty="0" err="1">
                <a:solidFill>
                  <a:srgbClr val="002060"/>
                </a:solidFill>
              </a:rPr>
              <a:t>eV</a:t>
            </a:r>
            <a:r>
              <a:rPr lang="en-US" sz="1600" dirty="0">
                <a:solidFill>
                  <a:srgbClr val="002060"/>
                </a:solidFill>
              </a:rPr>
              <a:t>)  </a:t>
            </a:r>
            <a:endParaRPr lang="ru-RU" sz="1600" dirty="0">
              <a:solidFill>
                <a:srgbClr val="002060"/>
              </a:solidFill>
            </a:endParaRPr>
          </a:p>
        </p:txBody>
      </p:sp>
      <p:cxnSp>
        <p:nvCxnSpPr>
          <p:cNvPr id="36" name="Прямая со стрелкой 35">
            <a:extLst>
              <a:ext uri="{FF2B5EF4-FFF2-40B4-BE49-F238E27FC236}">
                <a16:creationId xmlns:a16="http://schemas.microsoft.com/office/drawing/2014/main" id="{E2A5318C-0B22-F54E-849A-5CCBE26736D7}"/>
              </a:ext>
            </a:extLst>
          </p:cNvPr>
          <p:cNvCxnSpPr>
            <a:cxnSpLocks/>
          </p:cNvCxnSpPr>
          <p:nvPr/>
        </p:nvCxnSpPr>
        <p:spPr>
          <a:xfrm flipH="1" flipV="1">
            <a:off x="5366549" y="4841501"/>
            <a:ext cx="1546160" cy="1217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EB3382A-59B4-094C-859B-6D106F213FB4}"/>
              </a:ext>
            </a:extLst>
          </p:cNvPr>
          <p:cNvSpPr txBox="1"/>
          <p:nvPr/>
        </p:nvSpPr>
        <p:spPr>
          <a:xfrm>
            <a:off x="6312926" y="5995178"/>
            <a:ext cx="2758191" cy="369332"/>
          </a:xfrm>
          <a:prstGeom prst="rect">
            <a:avLst/>
          </a:prstGeom>
          <a:noFill/>
        </p:spPr>
        <p:txBody>
          <a:bodyPr wrap="square" rtlCol="0">
            <a:spAutoFit/>
          </a:bodyPr>
          <a:lstStyle/>
          <a:p>
            <a:pPr algn="ctr"/>
            <a:r>
              <a:rPr lang="en-US" dirty="0">
                <a:solidFill>
                  <a:srgbClr val="002060"/>
                </a:solidFill>
              </a:rPr>
              <a:t>The wheel of modulator</a:t>
            </a:r>
            <a:endParaRPr lang="ru-RU" dirty="0">
              <a:solidFill>
                <a:srgbClr val="002060"/>
              </a:solidFill>
            </a:endParaRPr>
          </a:p>
        </p:txBody>
      </p:sp>
      <p:sp>
        <p:nvSpPr>
          <p:cNvPr id="9" name="Стрелка вверх 8">
            <a:extLst>
              <a:ext uri="{FF2B5EF4-FFF2-40B4-BE49-F238E27FC236}">
                <a16:creationId xmlns:a16="http://schemas.microsoft.com/office/drawing/2014/main" id="{882FA799-E9BD-4E48-BC86-AC3B99A11AC2}"/>
              </a:ext>
            </a:extLst>
          </p:cNvPr>
          <p:cNvSpPr/>
          <p:nvPr/>
        </p:nvSpPr>
        <p:spPr>
          <a:xfrm>
            <a:off x="5220235" y="980533"/>
            <a:ext cx="292628" cy="8638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верх 19">
            <a:extLst>
              <a:ext uri="{FF2B5EF4-FFF2-40B4-BE49-F238E27FC236}">
                <a16:creationId xmlns:a16="http://schemas.microsoft.com/office/drawing/2014/main" id="{5A299AFD-08D5-8148-95AD-0A080844A42B}"/>
              </a:ext>
            </a:extLst>
          </p:cNvPr>
          <p:cNvSpPr/>
          <p:nvPr/>
        </p:nvSpPr>
        <p:spPr>
          <a:xfrm rot="7204104">
            <a:off x="7313549" y="4411332"/>
            <a:ext cx="292628" cy="8638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верх 20">
            <a:extLst>
              <a:ext uri="{FF2B5EF4-FFF2-40B4-BE49-F238E27FC236}">
                <a16:creationId xmlns:a16="http://schemas.microsoft.com/office/drawing/2014/main" id="{D788A1FB-E727-2A41-B56A-9B581F7B21EA}"/>
              </a:ext>
            </a:extLst>
          </p:cNvPr>
          <p:cNvSpPr/>
          <p:nvPr/>
        </p:nvSpPr>
        <p:spPr>
          <a:xfrm rot="3585568">
            <a:off x="7370989" y="1998801"/>
            <a:ext cx="292628" cy="8638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197625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4" grpId="0"/>
      <p:bldP spid="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ED7E74C-4980-4471-A594-E7A1F79D7F7F}"/>
              </a:ext>
            </a:extLst>
          </p:cNvPr>
          <p:cNvSpPr>
            <a:spLocks noGrp="1"/>
          </p:cNvSpPr>
          <p:nvPr>
            <p:ph type="title"/>
          </p:nvPr>
        </p:nvSpPr>
        <p:spPr/>
        <p:txBody>
          <a:bodyPr/>
          <a:lstStyle/>
          <a:p>
            <a:r>
              <a:rPr lang="en-US" dirty="0"/>
              <a:t>Historical introduction</a:t>
            </a:r>
            <a:endParaRPr lang="ru-RU" dirty="0"/>
          </a:p>
        </p:txBody>
      </p:sp>
      <p:sp>
        <p:nvSpPr>
          <p:cNvPr id="8" name="Текст 7">
            <a:extLst>
              <a:ext uri="{FF2B5EF4-FFF2-40B4-BE49-F238E27FC236}">
                <a16:creationId xmlns:a16="http://schemas.microsoft.com/office/drawing/2014/main" id="{650601E3-ED4B-4999-8DF9-658E49684E40}"/>
              </a:ext>
            </a:extLst>
          </p:cNvPr>
          <p:cNvSpPr>
            <a:spLocks noGrp="1"/>
          </p:cNvSpPr>
          <p:nvPr>
            <p:ph type="body" idx="1"/>
          </p:nvPr>
        </p:nvSpPr>
        <p:spPr/>
        <p:txBody>
          <a:bodyPr/>
          <a:lstStyle/>
          <a:p>
            <a:endParaRPr lang="ru-RU"/>
          </a:p>
        </p:txBody>
      </p:sp>
      <p:sp>
        <p:nvSpPr>
          <p:cNvPr id="4" name="Дата 3">
            <a:extLst>
              <a:ext uri="{FF2B5EF4-FFF2-40B4-BE49-F238E27FC236}">
                <a16:creationId xmlns:a16="http://schemas.microsoft.com/office/drawing/2014/main" id="{5FEFC712-6D47-40B2-BF5C-62A20A062C67}"/>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BD8C7825-81A5-449A-BD98-8A82B5C12FC5}"/>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B6048B4A-B820-4B6E-A5B2-95086FC11BB8}"/>
              </a:ext>
            </a:extLst>
          </p:cNvPr>
          <p:cNvSpPr>
            <a:spLocks noGrp="1"/>
          </p:cNvSpPr>
          <p:nvPr>
            <p:ph type="sldNum" sz="quarter" idx="12"/>
          </p:nvPr>
        </p:nvSpPr>
        <p:spPr/>
        <p:txBody>
          <a:bodyPr/>
          <a:lstStyle/>
          <a:p>
            <a:fld id="{94F9FB71-0296-451D-85D1-E1D1B34210C6}" type="slidenum">
              <a:rPr lang="ru-RU" smtClean="0"/>
              <a:t>3</a:t>
            </a:fld>
            <a:endParaRPr lang="ru-RU"/>
          </a:p>
        </p:txBody>
      </p:sp>
    </p:spTree>
    <p:extLst>
      <p:ext uri="{BB962C8B-B14F-4D97-AF65-F5344CB8AC3E}">
        <p14:creationId xmlns:p14="http://schemas.microsoft.com/office/powerpoint/2010/main" val="3635543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4"/>
          <p:cNvSpPr txBox="1">
            <a:spLocks noChangeArrowheads="1"/>
          </p:cNvSpPr>
          <p:nvPr/>
        </p:nvSpPr>
        <p:spPr bwMode="auto">
          <a:xfrm>
            <a:off x="2125573" y="68149"/>
            <a:ext cx="8205760" cy="461665"/>
          </a:xfrm>
          <a:prstGeom prst="rect">
            <a:avLst/>
          </a:prstGeom>
          <a:noFill/>
          <a:ln w="9525">
            <a:noFill/>
            <a:miter lim="800000"/>
            <a:headEnd/>
            <a:tailEnd/>
          </a:ln>
        </p:spPr>
        <p:txBody>
          <a:bodyPr wrap="square" anchor="b">
            <a:spAutoFit/>
          </a:bodyPr>
          <a:lstStyle/>
          <a:p>
            <a:pPr algn="ctr"/>
            <a:r>
              <a:rPr lang="en-US" sz="2400" b="1" dirty="0">
                <a:solidFill>
                  <a:srgbClr val="002060"/>
                </a:solidFill>
                <a:latin typeface="Times New Roman" pitchFamily="18" charset="0"/>
                <a:cs typeface="Times New Roman" pitchFamily="18" charset="0"/>
              </a:rPr>
              <a:t>The basic</a:t>
            </a:r>
            <a:r>
              <a:rPr lang="en-GB" sz="2400" b="1" dirty="0">
                <a:solidFill>
                  <a:srgbClr val="002060"/>
                </a:solidFill>
                <a:latin typeface="Times New Roman" pitchFamily="18" charset="0"/>
                <a:cs typeface="Times New Roman" pitchFamily="18" charset="0"/>
              </a:rPr>
              <a:t> set</a:t>
            </a:r>
            <a:r>
              <a:rPr lang="ru-RU" sz="2400" b="1" dirty="0">
                <a:solidFill>
                  <a:srgbClr val="002060"/>
                </a:solidFill>
                <a:latin typeface="Times New Roman" pitchFamily="18" charset="0"/>
                <a:cs typeface="Times New Roman" pitchFamily="18" charset="0"/>
              </a:rPr>
              <a:t> </a:t>
            </a:r>
            <a:r>
              <a:rPr lang="en-GB" sz="2400" b="1" dirty="0">
                <a:solidFill>
                  <a:srgbClr val="002060"/>
                </a:solidFill>
                <a:latin typeface="Times New Roman" pitchFamily="18" charset="0"/>
                <a:cs typeface="Times New Roman" pitchFamily="18" charset="0"/>
              </a:rPr>
              <a:t>of 15 neutron</a:t>
            </a:r>
            <a:r>
              <a:rPr lang="en-US" sz="2400" b="1" dirty="0">
                <a:solidFill>
                  <a:srgbClr val="002060"/>
                </a:solidFill>
                <a:latin typeface="Times New Roman" pitchFamily="18" charset="0"/>
                <a:cs typeface="Times New Roman" pitchFamily="18" charset="0"/>
              </a:rPr>
              <a:t> TOF instruments (the first stage)</a:t>
            </a:r>
            <a:endParaRPr lang="ru-RU" sz="2400" b="1" dirty="0">
              <a:solidFill>
                <a:srgbClr val="002060"/>
              </a:solidFill>
              <a:latin typeface="Times New Roman" pitchFamily="18" charset="0"/>
              <a:cs typeface="Times New Roman" pitchFamily="18" charset="0"/>
            </a:endParaRPr>
          </a:p>
        </p:txBody>
      </p:sp>
      <p:sp>
        <p:nvSpPr>
          <p:cNvPr id="5" name="TextBox 4"/>
          <p:cNvSpPr txBox="1">
            <a:spLocks noChangeArrowheads="1"/>
          </p:cNvSpPr>
          <p:nvPr/>
        </p:nvSpPr>
        <p:spPr bwMode="auto">
          <a:xfrm>
            <a:off x="2212919" y="530211"/>
            <a:ext cx="8031070" cy="2646878"/>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chemeClr val="tx2"/>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Moderator</a:t>
            </a:r>
            <a:endParaRPr lang="en-US" b="1" dirty="0">
              <a:solidFill>
                <a:srgbClr val="002060"/>
              </a:solidFill>
              <a:latin typeface="Times New Roman" pitchFamily="18" charset="0"/>
              <a:cs typeface="Times New Roman" pitchFamily="18" charset="0"/>
            </a:endParaRPr>
          </a:p>
          <a:p>
            <a:pPr marL="342900" indent="-342900"/>
            <a:r>
              <a:rPr lang="en-US" sz="2000" b="1" dirty="0">
                <a:solidFill>
                  <a:srgbClr val="002060"/>
                </a:solidFill>
                <a:latin typeface="Times New Roman" pitchFamily="18" charset="0"/>
                <a:cs typeface="Times New Roman" pitchFamily="18" charset="0"/>
              </a:rPr>
              <a:t>	 Instrument		Main issue</a:t>
            </a:r>
            <a:r>
              <a:rPr lang="en-US" b="1" dirty="0">
                <a:solidFill>
                  <a:srgbClr val="002060"/>
                </a:solidFill>
                <a:latin typeface="Times New Roman" pitchFamily="18" charset="0"/>
                <a:cs typeface="Times New Roman" pitchFamily="18" charset="0"/>
              </a:rPr>
              <a:t> 		</a:t>
            </a:r>
            <a:r>
              <a:rPr lang="en-US" b="1" i="1" dirty="0">
                <a:solidFill>
                  <a:srgbClr val="002060"/>
                </a:solidFill>
                <a:latin typeface="Times New Roman" pitchFamily="18" charset="0"/>
                <a:cs typeface="Times New Roman" pitchFamily="18" charset="0"/>
              </a:rPr>
              <a:t>T</a:t>
            </a:r>
            <a:r>
              <a:rPr lang="en-US" b="1" dirty="0">
                <a:solidFill>
                  <a:srgbClr val="002060"/>
                </a:solidFill>
                <a:latin typeface="Times New Roman" pitchFamily="18" charset="0"/>
                <a:cs typeface="Times New Roman" pitchFamily="18" charset="0"/>
              </a:rPr>
              <a:t>, K</a:t>
            </a:r>
            <a:r>
              <a:rPr lang="en-US" b="1" baseline="30000" dirty="0">
                <a:solidFill>
                  <a:srgbClr val="002060"/>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Size, cm</a:t>
            </a:r>
          </a:p>
          <a:p>
            <a:pPr marL="342900" indent="-342900"/>
            <a:endParaRPr lang="en-US" b="1" dirty="0">
              <a:solidFill>
                <a:schemeClr val="tx2"/>
              </a:solidFill>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1.  Material science</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Internal stresses	</a:t>
            </a:r>
            <a:r>
              <a:rPr lang="en-US" b="1" dirty="0">
                <a:solidFill>
                  <a:srgbClr val="FF0000"/>
                </a:solidFill>
                <a:latin typeface="Times New Roman" pitchFamily="18" charset="0"/>
                <a:cs typeface="Times New Roman" pitchFamily="18" charset="0"/>
              </a:rPr>
              <a:t>             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a:t>
            </a:r>
            <a:r>
              <a:rPr lang="en-US" b="1" dirty="0">
                <a:solidFill>
                  <a:srgbClr val="0221BE"/>
                </a:solidFill>
                <a:latin typeface="Times New Roman" pitchFamily="18" charset="0"/>
                <a:cs typeface="Times New Roman" pitchFamily="18" charset="0"/>
              </a:rPr>
              <a:t> </a:t>
            </a:r>
          </a:p>
          <a:p>
            <a:pPr marL="342900" indent="-342900"/>
            <a:r>
              <a:rPr lang="en-US" b="1" dirty="0">
                <a:solidFill>
                  <a:srgbClr val="0221BE"/>
                </a:solidFill>
                <a:latin typeface="Times New Roman" pitchFamily="18" charset="0"/>
                <a:cs typeface="Times New Roman" pitchFamily="18" charset="0"/>
              </a:rPr>
              <a:t>2.  High-resolution</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Crystal structure	             </a:t>
            </a:r>
            <a:r>
              <a:rPr lang="en-US" b="1" dirty="0">
                <a:solidFill>
                  <a:srgbClr val="FF0000"/>
                </a:solidFill>
                <a:latin typeface="Times New Roman" pitchFamily="18" charset="0"/>
                <a:cs typeface="Times New Roman" pitchFamily="18" charset="0"/>
              </a:rPr>
              <a:t>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 </a:t>
            </a:r>
            <a:endParaRPr lang="ru-RU" b="1" dirty="0">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3.  High-intensity 		In situ, real-time</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20x20</a:t>
            </a:r>
            <a:endParaRPr lang="ru-RU" b="1" dirty="0">
              <a:latin typeface="Times New Roman" pitchFamily="18" charset="0"/>
              <a:cs typeface="Times New Roman" pitchFamily="18" charset="0"/>
            </a:endParaRPr>
          </a:p>
          <a:p>
            <a:pPr marL="342900" indent="-342900">
              <a:buAutoNum type="arabicPeriod" startAt="4"/>
            </a:pPr>
            <a:r>
              <a:rPr lang="en-US" b="1" dirty="0">
                <a:solidFill>
                  <a:srgbClr val="0221BE"/>
                </a:solidFill>
                <a:latin typeface="Times New Roman" pitchFamily="18" charset="0"/>
                <a:cs typeface="Times New Roman" pitchFamily="18" charset="0"/>
              </a:rPr>
              <a:t>High-pressure 		Micro samples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a:t>
            </a:r>
          </a:p>
          <a:p>
            <a:pPr marL="342900" indent="-342900">
              <a:buFontTx/>
              <a:buAutoNum type="arabicPeriod" startAt="4"/>
            </a:pPr>
            <a:r>
              <a:rPr lang="en-US" b="1" dirty="0">
                <a:solidFill>
                  <a:srgbClr val="0221BE"/>
                </a:solidFill>
                <a:latin typeface="Times New Roman" pitchFamily="18" charset="0"/>
                <a:cs typeface="Times New Roman" pitchFamily="18" charset="0"/>
              </a:rPr>
              <a:t>Direct geometry-I</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a:t>
            </a:r>
            <a:r>
              <a:rPr lang="en-US" b="1" dirty="0">
                <a:latin typeface="Times New Roman" pitchFamily="18" charset="0"/>
                <a:cs typeface="Times New Roman" pitchFamily="18" charset="0"/>
              </a:rPr>
              <a:t>80 K                 20x20</a:t>
            </a:r>
          </a:p>
          <a:p>
            <a:pPr marL="342900" indent="-342900">
              <a:buFontTx/>
              <a:buAutoNum type="arabicPeriod" startAt="4"/>
            </a:pPr>
            <a:r>
              <a:rPr lang="en-US" b="1" dirty="0">
                <a:solidFill>
                  <a:srgbClr val="0221BE"/>
                </a:solidFill>
                <a:latin typeface="Times New Roman" pitchFamily="18" charset="0"/>
                <a:cs typeface="Times New Roman" pitchFamily="18" charset="0"/>
              </a:rPr>
              <a:t>Inverse geometry	Molecular systems	</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  </a:t>
            </a:r>
            <a:r>
              <a:rPr lang="en-US" b="1" dirty="0">
                <a:solidFill>
                  <a:srgbClr val="0221BE"/>
                </a:solidFill>
                <a:latin typeface="Times New Roman" pitchFamily="18" charset="0"/>
                <a:cs typeface="Times New Roman" pitchFamily="18" charset="0"/>
              </a:rPr>
              <a:t> </a:t>
            </a:r>
            <a:endParaRPr lang="ru-RU" b="1" dirty="0">
              <a:solidFill>
                <a:srgbClr val="0221BE"/>
              </a:solidFill>
              <a:latin typeface="Times New Roman" pitchFamily="18" charset="0"/>
              <a:cs typeface="Times New Roman" pitchFamily="18" charset="0"/>
            </a:endParaRPr>
          </a:p>
        </p:txBody>
      </p:sp>
      <p:cxnSp>
        <p:nvCxnSpPr>
          <p:cNvPr id="12" name="Прямая соединительная линия 11"/>
          <p:cNvCxnSpPr>
            <a:cxnSpLocks/>
          </p:cNvCxnSpPr>
          <p:nvPr/>
        </p:nvCxnSpPr>
        <p:spPr bwMode="auto">
          <a:xfrm>
            <a:off x="2212920" y="1314044"/>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13" name="TextBox 12"/>
          <p:cNvSpPr txBox="1">
            <a:spLocks noChangeArrowheads="1"/>
          </p:cNvSpPr>
          <p:nvPr/>
        </p:nvSpPr>
        <p:spPr bwMode="auto">
          <a:xfrm>
            <a:off x="2213616" y="3177883"/>
            <a:ext cx="8030372" cy="923330"/>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7. Magnetic		Magnetic structure	30 K	</a:t>
            </a:r>
            <a:r>
              <a:rPr lang="en-US" b="1" dirty="0">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20x20 </a:t>
            </a:r>
          </a:p>
          <a:p>
            <a:pPr marL="342900" indent="-342900"/>
            <a:r>
              <a:rPr lang="en-US" b="1" dirty="0">
                <a:solidFill>
                  <a:srgbClr val="0221BE"/>
                </a:solidFill>
                <a:latin typeface="Times New Roman" pitchFamily="18" charset="0"/>
                <a:cs typeface="Times New Roman" pitchFamily="18" charset="0"/>
              </a:rPr>
              <a:t>8. Direct geometry-II***) 	General purpose 		30 K	         20x20</a:t>
            </a:r>
          </a:p>
          <a:p>
            <a:pPr marL="342900" indent="-342900"/>
            <a:r>
              <a:rPr lang="en-US" b="1" dirty="0">
                <a:solidFill>
                  <a:srgbClr val="0221BE"/>
                </a:solidFill>
                <a:latin typeface="Times New Roman" pitchFamily="18" charset="0"/>
                <a:cs typeface="Times New Roman" pitchFamily="18" charset="0"/>
              </a:rPr>
              <a:t>9. Energy dispersive	Complex media  		30 K	         20x20</a:t>
            </a:r>
            <a:endParaRPr lang="ru-RU" b="1" dirty="0">
              <a:solidFill>
                <a:srgbClr val="0221BE"/>
              </a:solidFill>
              <a:latin typeface="Times New Roman" pitchFamily="18" charset="0"/>
              <a:cs typeface="Times New Roman" pitchFamily="18" charset="0"/>
            </a:endParaRPr>
          </a:p>
        </p:txBody>
      </p:sp>
      <p:sp>
        <p:nvSpPr>
          <p:cNvPr id="14" name="TextBox 13"/>
          <p:cNvSpPr txBox="1"/>
          <p:nvPr/>
        </p:nvSpPr>
        <p:spPr>
          <a:xfrm>
            <a:off x="2216232" y="5832874"/>
            <a:ext cx="8027756" cy="369332"/>
          </a:xfrm>
          <a:prstGeom prst="rect">
            <a:avLst/>
          </a:prstGeom>
          <a:noFill/>
          <a:ln>
            <a:solidFill>
              <a:srgbClr val="0000FF"/>
            </a:solidFill>
          </a:ln>
        </p:spPr>
        <p:txBody>
          <a:bodyPr wrap="square" rtlCol="0">
            <a:spAutoFit/>
          </a:bodyPr>
          <a:lstStyle/>
          <a:p>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Fourier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Fermi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Set of choppers</a:t>
            </a:r>
            <a:endParaRPr lang="ru-RU" b="1" dirty="0">
              <a:solidFill>
                <a:srgbClr val="C0000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2212920" y="4089125"/>
            <a:ext cx="8031069" cy="1754326"/>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10. High-resolution	General purpose		30 K                 10x10</a:t>
            </a:r>
          </a:p>
          <a:p>
            <a:pPr marL="342900" indent="-342900"/>
            <a:r>
              <a:rPr lang="en-US" b="1" dirty="0">
                <a:solidFill>
                  <a:srgbClr val="0221BE"/>
                </a:solidFill>
                <a:latin typeface="Times New Roman" pitchFamily="18" charset="0"/>
                <a:cs typeface="Times New Roman" pitchFamily="18" charset="0"/>
              </a:rPr>
              <a:t>11. High-intensity-I	In situ, real-time 		30 K	         10x10</a:t>
            </a:r>
          </a:p>
          <a:p>
            <a:pPr marL="342900" indent="-342900"/>
            <a:r>
              <a:rPr lang="en-US" b="1" dirty="0">
                <a:solidFill>
                  <a:srgbClr val="0221BE"/>
                </a:solidFill>
                <a:latin typeface="Times New Roman" pitchFamily="18" charset="0"/>
                <a:cs typeface="Times New Roman" pitchFamily="18" charset="0"/>
              </a:rPr>
              <a:t>12. High-intensity-II 	Micro samples		30 K	         10x10</a:t>
            </a:r>
          </a:p>
          <a:p>
            <a:pPr marL="342900" indent="-342900"/>
            <a:r>
              <a:rPr lang="en-US" b="1" dirty="0">
                <a:solidFill>
                  <a:srgbClr val="0221BE"/>
                </a:solidFill>
                <a:latin typeface="Times New Roman" pitchFamily="18" charset="0"/>
                <a:cs typeface="Times New Roman" pitchFamily="18" charset="0"/>
              </a:rPr>
              <a:t>13. Horizontal plane</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a:p>
            <a:pPr marL="342900" indent="-342900"/>
            <a:r>
              <a:rPr lang="en-US" b="1" dirty="0">
                <a:solidFill>
                  <a:srgbClr val="0221BE"/>
                </a:solidFill>
                <a:latin typeface="Times New Roman" pitchFamily="18" charset="0"/>
                <a:cs typeface="Times New Roman" pitchFamily="18" charset="0"/>
              </a:rPr>
              <a:t>14. Vertical plane 		Liquid media  		30 K	         10x10 </a:t>
            </a:r>
          </a:p>
          <a:p>
            <a:pPr marL="342900" indent="-342900"/>
            <a:r>
              <a:rPr lang="en-US" b="1" dirty="0">
                <a:solidFill>
                  <a:srgbClr val="0221BE"/>
                </a:solidFill>
                <a:latin typeface="Times New Roman" pitchFamily="18" charset="0"/>
                <a:cs typeface="Times New Roman" pitchFamily="18" charset="0"/>
              </a:rPr>
              <a:t>15. “White” beam	</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p:txBody>
      </p:sp>
      <p:cxnSp>
        <p:nvCxnSpPr>
          <p:cNvPr id="18" name="Прямая соединительная линия 17"/>
          <p:cNvCxnSpPr>
            <a:cxnSpLocks/>
          </p:cNvCxnSpPr>
          <p:nvPr/>
        </p:nvCxnSpPr>
        <p:spPr bwMode="auto">
          <a:xfrm>
            <a:off x="7382678" y="881278"/>
            <a:ext cx="2890010" cy="0"/>
          </a:xfrm>
          <a:prstGeom prst="line">
            <a:avLst/>
          </a:prstGeom>
          <a:noFill/>
          <a:ln w="9525" cap="flat" cmpd="sng" algn="ctr">
            <a:solidFill>
              <a:srgbClr val="C00000"/>
            </a:solidFill>
            <a:prstDash val="solid"/>
            <a:round/>
            <a:headEnd type="none" w="med" len="med"/>
            <a:tailEnd type="none" w="med" len="med"/>
          </a:ln>
          <a:effectLst/>
        </p:spPr>
      </p:cxnSp>
      <p:cxnSp>
        <p:nvCxnSpPr>
          <p:cNvPr id="22" name="Прямая соединительная линия 21"/>
          <p:cNvCxnSpPr>
            <a:cxnSpLocks/>
          </p:cNvCxnSpPr>
          <p:nvPr/>
        </p:nvCxnSpPr>
        <p:spPr bwMode="auto">
          <a:xfrm>
            <a:off x="8738809" y="881278"/>
            <a:ext cx="0" cy="4932798"/>
          </a:xfrm>
          <a:prstGeom prst="line">
            <a:avLst/>
          </a:prstGeom>
          <a:noFill/>
          <a:ln w="9525" cap="flat" cmpd="sng" algn="ctr">
            <a:solidFill>
              <a:srgbClr val="C00000"/>
            </a:solidFill>
            <a:prstDash val="solid"/>
            <a:round/>
            <a:headEnd type="none" w="med" len="med"/>
            <a:tailEnd type="none" w="med" len="med"/>
          </a:ln>
          <a:effectLst/>
        </p:spPr>
      </p:cxnSp>
      <p:cxnSp>
        <p:nvCxnSpPr>
          <p:cNvPr id="25" name="Прямая соединительная линия 24"/>
          <p:cNvCxnSpPr>
            <a:cxnSpLocks/>
          </p:cNvCxnSpPr>
          <p:nvPr/>
        </p:nvCxnSpPr>
        <p:spPr bwMode="auto">
          <a:xfrm>
            <a:off x="7382678" y="530212"/>
            <a:ext cx="0" cy="5283865"/>
          </a:xfrm>
          <a:prstGeom prst="line">
            <a:avLst/>
          </a:prstGeom>
          <a:noFill/>
          <a:ln w="9525" cap="flat" cmpd="sng" algn="ctr">
            <a:solidFill>
              <a:srgbClr val="C00000"/>
            </a:solidFill>
            <a:prstDash val="solid"/>
            <a:round/>
            <a:headEnd type="none" w="med" len="med"/>
            <a:tailEnd type="none" w="med" len="med"/>
          </a:ln>
          <a:effectLst/>
        </p:spPr>
      </p:cxnSp>
      <p:sp>
        <p:nvSpPr>
          <p:cNvPr id="2" name="Номер слайда 1">
            <a:extLst>
              <a:ext uri="{FF2B5EF4-FFF2-40B4-BE49-F238E27FC236}">
                <a16:creationId xmlns:a16="http://schemas.microsoft.com/office/drawing/2014/main" id="{5AFF39A8-95B6-FC4F-9C0B-2C1A888EE7A3}"/>
              </a:ext>
            </a:extLst>
          </p:cNvPr>
          <p:cNvSpPr>
            <a:spLocks noGrp="1"/>
          </p:cNvSpPr>
          <p:nvPr>
            <p:ph type="sldNum" sz="quarter" idx="12"/>
          </p:nvPr>
        </p:nvSpPr>
        <p:spPr/>
        <p:txBody>
          <a:bodyPr/>
          <a:lstStyle/>
          <a:p>
            <a:fld id="{5E28894E-A863-A342-B535-911FADA3DEB0}" type="slidenum">
              <a:rPr lang="ru-RU" smtClean="0"/>
              <a:t>30</a:t>
            </a:fld>
            <a:endParaRPr lang="ru-RU"/>
          </a:p>
        </p:txBody>
      </p:sp>
      <p:cxnSp>
        <p:nvCxnSpPr>
          <p:cNvPr id="16" name="Прямая соединительная линия 15">
            <a:extLst>
              <a:ext uri="{FF2B5EF4-FFF2-40B4-BE49-F238E27FC236}">
                <a16:creationId xmlns:a16="http://schemas.microsoft.com/office/drawing/2014/main" id="{C034B5D0-3121-2149-9C4A-F64740A331EB}"/>
              </a:ext>
            </a:extLst>
          </p:cNvPr>
          <p:cNvCxnSpPr>
            <a:cxnSpLocks/>
          </p:cNvCxnSpPr>
          <p:nvPr/>
        </p:nvCxnSpPr>
        <p:spPr bwMode="auto">
          <a:xfrm>
            <a:off x="2212919" y="2050644"/>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1441A7A2-562F-554E-9322-1ACAA304A2A3}"/>
              </a:ext>
            </a:extLst>
          </p:cNvPr>
          <p:cNvSpPr txBox="1"/>
          <p:nvPr/>
        </p:nvSpPr>
        <p:spPr>
          <a:xfrm>
            <a:off x="10517092" y="1556016"/>
            <a:ext cx="301686" cy="369332"/>
          </a:xfrm>
          <a:prstGeom prst="rect">
            <a:avLst/>
          </a:prstGeom>
          <a:noFill/>
        </p:spPr>
        <p:txBody>
          <a:bodyPr wrap="none" rtlCol="0">
            <a:spAutoFit/>
          </a:bodyPr>
          <a:lstStyle/>
          <a:p>
            <a:r>
              <a:rPr lang="en-US" dirty="0"/>
              <a:t>2</a:t>
            </a:r>
            <a:endParaRPr lang="ru-RU" dirty="0"/>
          </a:p>
        </p:txBody>
      </p:sp>
      <p:sp>
        <p:nvSpPr>
          <p:cNvPr id="4" name="TextBox 3">
            <a:extLst>
              <a:ext uri="{FF2B5EF4-FFF2-40B4-BE49-F238E27FC236}">
                <a16:creationId xmlns:a16="http://schemas.microsoft.com/office/drawing/2014/main" id="{D0B2A659-9A93-2D43-98E2-23EE58C4575D}"/>
              </a:ext>
            </a:extLst>
          </p:cNvPr>
          <p:cNvSpPr txBox="1"/>
          <p:nvPr/>
        </p:nvSpPr>
        <p:spPr>
          <a:xfrm>
            <a:off x="10515600" y="2350136"/>
            <a:ext cx="301686" cy="369332"/>
          </a:xfrm>
          <a:prstGeom prst="rect">
            <a:avLst/>
          </a:prstGeom>
          <a:noFill/>
        </p:spPr>
        <p:txBody>
          <a:bodyPr wrap="none" rtlCol="0">
            <a:spAutoFit/>
          </a:bodyPr>
          <a:lstStyle/>
          <a:p>
            <a:r>
              <a:rPr lang="en-US" dirty="0"/>
              <a:t>4</a:t>
            </a:r>
            <a:endParaRPr lang="ru-RU" dirty="0"/>
          </a:p>
        </p:txBody>
      </p:sp>
      <p:sp>
        <p:nvSpPr>
          <p:cNvPr id="6" name="TextBox 5">
            <a:extLst>
              <a:ext uri="{FF2B5EF4-FFF2-40B4-BE49-F238E27FC236}">
                <a16:creationId xmlns:a16="http://schemas.microsoft.com/office/drawing/2014/main" id="{9FC8B104-6EDE-6649-A990-3A08C193C9D6}"/>
              </a:ext>
            </a:extLst>
          </p:cNvPr>
          <p:cNvSpPr txBox="1"/>
          <p:nvPr/>
        </p:nvSpPr>
        <p:spPr>
          <a:xfrm>
            <a:off x="10515600" y="3434149"/>
            <a:ext cx="301686" cy="369332"/>
          </a:xfrm>
          <a:prstGeom prst="rect">
            <a:avLst/>
          </a:prstGeom>
          <a:noFill/>
        </p:spPr>
        <p:txBody>
          <a:bodyPr wrap="none" rtlCol="0">
            <a:spAutoFit/>
          </a:bodyPr>
          <a:lstStyle/>
          <a:p>
            <a:r>
              <a:rPr lang="en-US" dirty="0"/>
              <a:t>3</a:t>
            </a:r>
            <a:endParaRPr lang="ru-RU" dirty="0"/>
          </a:p>
        </p:txBody>
      </p:sp>
      <p:sp>
        <p:nvSpPr>
          <p:cNvPr id="7" name="TextBox 6">
            <a:extLst>
              <a:ext uri="{FF2B5EF4-FFF2-40B4-BE49-F238E27FC236}">
                <a16:creationId xmlns:a16="http://schemas.microsoft.com/office/drawing/2014/main" id="{0AD251F4-1141-8042-9E6B-F2A10EB5D753}"/>
              </a:ext>
            </a:extLst>
          </p:cNvPr>
          <p:cNvSpPr txBox="1"/>
          <p:nvPr/>
        </p:nvSpPr>
        <p:spPr>
          <a:xfrm>
            <a:off x="10515600" y="4781622"/>
            <a:ext cx="301686" cy="369332"/>
          </a:xfrm>
          <a:prstGeom prst="rect">
            <a:avLst/>
          </a:prstGeom>
          <a:noFill/>
        </p:spPr>
        <p:txBody>
          <a:bodyPr wrap="none" rtlCol="0">
            <a:spAutoFit/>
          </a:bodyPr>
          <a:lstStyle/>
          <a:p>
            <a:r>
              <a:rPr lang="en-US" dirty="0"/>
              <a:t>6</a:t>
            </a:r>
            <a:endParaRPr lang="ru-RU" dirty="0"/>
          </a:p>
        </p:txBody>
      </p:sp>
      <p:cxnSp>
        <p:nvCxnSpPr>
          <p:cNvPr id="9" name="Прямая со стрелкой 8">
            <a:extLst>
              <a:ext uri="{FF2B5EF4-FFF2-40B4-BE49-F238E27FC236}">
                <a16:creationId xmlns:a16="http://schemas.microsoft.com/office/drawing/2014/main" id="{9933C74E-8392-084C-BD1D-F314D9F35910}"/>
              </a:ext>
            </a:extLst>
          </p:cNvPr>
          <p:cNvCxnSpPr>
            <a:cxnSpLocks/>
          </p:cNvCxnSpPr>
          <p:nvPr/>
        </p:nvCxnSpPr>
        <p:spPr>
          <a:xfrm>
            <a:off x="10401300" y="1418276"/>
            <a:ext cx="0" cy="60945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DDDBD6F6-7F39-2D42-AA1E-92D5A10AEA29}"/>
              </a:ext>
            </a:extLst>
          </p:cNvPr>
          <p:cNvCxnSpPr>
            <a:cxnSpLocks/>
          </p:cNvCxnSpPr>
          <p:nvPr/>
        </p:nvCxnSpPr>
        <p:spPr>
          <a:xfrm>
            <a:off x="10401300" y="2050644"/>
            <a:ext cx="0" cy="106948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C691875B-43A5-764D-A86F-6D9959CAF8F8}"/>
              </a:ext>
            </a:extLst>
          </p:cNvPr>
          <p:cNvCxnSpPr>
            <a:cxnSpLocks/>
          </p:cNvCxnSpPr>
          <p:nvPr/>
        </p:nvCxnSpPr>
        <p:spPr>
          <a:xfrm>
            <a:off x="10401300" y="3172144"/>
            <a:ext cx="0" cy="929069"/>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8ABAE4D-6B2C-5448-BAD4-759109CBD751}"/>
              </a:ext>
            </a:extLst>
          </p:cNvPr>
          <p:cNvCxnSpPr>
            <a:cxnSpLocks/>
          </p:cNvCxnSpPr>
          <p:nvPr/>
        </p:nvCxnSpPr>
        <p:spPr>
          <a:xfrm>
            <a:off x="10401009" y="4108843"/>
            <a:ext cx="0" cy="170523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77B6FA-90BF-8447-8482-E8FC0CF7E779}"/>
              </a:ext>
            </a:extLst>
          </p:cNvPr>
          <p:cNvSpPr txBox="1"/>
          <p:nvPr/>
        </p:nvSpPr>
        <p:spPr>
          <a:xfrm>
            <a:off x="13762299" y="1620456"/>
            <a:ext cx="184731" cy="369332"/>
          </a:xfrm>
          <a:prstGeom prst="rect">
            <a:avLst/>
          </a:prstGeom>
          <a:noFill/>
        </p:spPr>
        <p:txBody>
          <a:bodyPr wrap="none" rtlCol="0">
            <a:spAutoFit/>
          </a:bodyPr>
          <a:lstStyle/>
          <a:p>
            <a:endParaRPr lang="ru-RU"/>
          </a:p>
        </p:txBody>
      </p:sp>
      <p:sp>
        <p:nvSpPr>
          <p:cNvPr id="8" name="Прямоугольник 7">
            <a:extLst>
              <a:ext uri="{FF2B5EF4-FFF2-40B4-BE49-F238E27FC236}">
                <a16:creationId xmlns:a16="http://schemas.microsoft.com/office/drawing/2014/main" id="{382FE4A6-9A1C-2E40-BCAE-C1342475352E}"/>
              </a:ext>
            </a:extLst>
          </p:cNvPr>
          <p:cNvSpPr/>
          <p:nvPr/>
        </p:nvSpPr>
        <p:spPr>
          <a:xfrm>
            <a:off x="7785622" y="6375148"/>
            <a:ext cx="3031664"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*)from  report of A. </a:t>
            </a:r>
            <a:r>
              <a:rPr lang="en-US" dirty="0" err="1">
                <a:solidFill>
                  <a:srgbClr val="002060"/>
                </a:solidFill>
                <a:latin typeface="Times New Roman" panose="02020603050405020304" pitchFamily="18" charset="0"/>
                <a:ea typeface="Calibri" panose="020F0502020204030204" pitchFamily="34" charset="0"/>
              </a:rPr>
              <a:t>Balagurov</a:t>
            </a:r>
            <a:endParaRPr lang="ru-RU" dirty="0"/>
          </a:p>
        </p:txBody>
      </p:sp>
      <p:cxnSp>
        <p:nvCxnSpPr>
          <p:cNvPr id="24" name="Прямая соединительная линия 23">
            <a:extLst>
              <a:ext uri="{FF2B5EF4-FFF2-40B4-BE49-F238E27FC236}">
                <a16:creationId xmlns:a16="http://schemas.microsoft.com/office/drawing/2014/main" id="{CA1E6230-18CC-5340-9C92-34B6A8F84A74}"/>
              </a:ext>
            </a:extLst>
          </p:cNvPr>
          <p:cNvCxnSpPr>
            <a:cxnSpLocks/>
          </p:cNvCxnSpPr>
          <p:nvPr/>
        </p:nvCxnSpPr>
        <p:spPr bwMode="auto">
          <a:xfrm>
            <a:off x="4872560" y="530211"/>
            <a:ext cx="0" cy="5313240"/>
          </a:xfrm>
          <a:prstGeom prst="line">
            <a:avLst/>
          </a:prstGeom>
          <a:noFill/>
          <a:ln w="952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5100030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2"/>
          <p:cNvSpPr txBox="1">
            <a:spLocks noChangeArrowheads="1"/>
          </p:cNvSpPr>
          <p:nvPr/>
        </p:nvSpPr>
        <p:spPr bwMode="auto">
          <a:xfrm>
            <a:off x="2249514" y="294466"/>
            <a:ext cx="7775575" cy="461665"/>
          </a:xfrm>
          <a:prstGeom prst="rect">
            <a:avLst/>
          </a:prstGeom>
          <a:noFill/>
          <a:ln w="9525">
            <a:noFill/>
            <a:miter lim="800000"/>
            <a:headEnd/>
            <a:tailEnd/>
          </a:ln>
        </p:spPr>
        <p:txBody>
          <a:bodyPr anchor="b">
            <a:spAutoFit/>
          </a:bodyPr>
          <a:lstStyle/>
          <a:p>
            <a:pPr algn="ctr"/>
            <a:r>
              <a:rPr lang="en-US" sz="2400" b="1" dirty="0">
                <a:solidFill>
                  <a:srgbClr val="002060"/>
                </a:solidFill>
                <a:latin typeface="Times New Roman" pitchFamily="18" charset="0"/>
                <a:cs typeface="Times New Roman" pitchFamily="18" charset="0"/>
              </a:rPr>
              <a:t>Beams – Moderators</a:t>
            </a:r>
            <a:endParaRPr lang="ru-RU" sz="2400" b="1" dirty="0">
              <a:solidFill>
                <a:srgbClr val="002060"/>
              </a:solidFill>
              <a:latin typeface="Times New Roman" pitchFamily="18" charset="0"/>
              <a:cs typeface="Times New Roman" pitchFamily="18" charset="0"/>
            </a:endParaRPr>
          </a:p>
        </p:txBody>
      </p:sp>
      <p:sp>
        <p:nvSpPr>
          <p:cNvPr id="3" name="Номер слайда 2">
            <a:extLst>
              <a:ext uri="{FF2B5EF4-FFF2-40B4-BE49-F238E27FC236}">
                <a16:creationId xmlns:a16="http://schemas.microsoft.com/office/drawing/2014/main" id="{067FC554-79F5-FE46-A50D-02A1EA762850}"/>
              </a:ext>
            </a:extLst>
          </p:cNvPr>
          <p:cNvSpPr>
            <a:spLocks noGrp="1"/>
          </p:cNvSpPr>
          <p:nvPr>
            <p:ph type="sldNum" sz="quarter" idx="12"/>
          </p:nvPr>
        </p:nvSpPr>
        <p:spPr/>
        <p:txBody>
          <a:bodyPr/>
          <a:lstStyle/>
          <a:p>
            <a:fld id="{5E28894E-A863-A342-B535-911FADA3DEB0}" type="slidenum">
              <a:rPr lang="ru-RU" smtClean="0"/>
              <a:t>31</a:t>
            </a:fld>
            <a:endParaRPr lang="ru-RU"/>
          </a:p>
        </p:txBody>
      </p:sp>
      <p:graphicFrame>
        <p:nvGraphicFramePr>
          <p:cNvPr id="5" name="Таблица 4">
            <a:extLst>
              <a:ext uri="{FF2B5EF4-FFF2-40B4-BE49-F238E27FC236}">
                <a16:creationId xmlns:a16="http://schemas.microsoft.com/office/drawing/2014/main" id="{C648F696-B721-4C49-957E-DD4E2B20F6CE}"/>
              </a:ext>
            </a:extLst>
          </p:cNvPr>
          <p:cNvGraphicFramePr>
            <a:graphicFrameLocks noGrp="1"/>
          </p:cNvGraphicFramePr>
          <p:nvPr/>
        </p:nvGraphicFramePr>
        <p:xfrm>
          <a:off x="1203350" y="1258961"/>
          <a:ext cx="9867901" cy="4541755"/>
        </p:xfrm>
        <a:graphic>
          <a:graphicData uri="http://schemas.openxmlformats.org/drawingml/2006/table">
            <a:tbl>
              <a:tblPr firstRow="1" firstCol="1" bandRow="1">
                <a:tableStyleId>{5C22544A-7EE6-4342-B048-85BDC9FD1C3A}</a:tableStyleId>
              </a:tblPr>
              <a:tblGrid>
                <a:gridCol w="1273150">
                  <a:extLst>
                    <a:ext uri="{9D8B030D-6E8A-4147-A177-3AD203B41FA5}">
                      <a16:colId xmlns:a16="http://schemas.microsoft.com/office/drawing/2014/main" val="3673558504"/>
                    </a:ext>
                  </a:extLst>
                </a:gridCol>
                <a:gridCol w="1701800">
                  <a:extLst>
                    <a:ext uri="{9D8B030D-6E8A-4147-A177-3AD203B41FA5}">
                      <a16:colId xmlns:a16="http://schemas.microsoft.com/office/drawing/2014/main" val="4171305666"/>
                    </a:ext>
                  </a:extLst>
                </a:gridCol>
                <a:gridCol w="2488903">
                  <a:extLst>
                    <a:ext uri="{9D8B030D-6E8A-4147-A177-3AD203B41FA5}">
                      <a16:colId xmlns:a16="http://schemas.microsoft.com/office/drawing/2014/main" val="65194567"/>
                    </a:ext>
                  </a:extLst>
                </a:gridCol>
                <a:gridCol w="2147079">
                  <a:extLst>
                    <a:ext uri="{9D8B030D-6E8A-4147-A177-3AD203B41FA5}">
                      <a16:colId xmlns:a16="http://schemas.microsoft.com/office/drawing/2014/main" val="1219273943"/>
                    </a:ext>
                  </a:extLst>
                </a:gridCol>
                <a:gridCol w="2256969">
                  <a:extLst>
                    <a:ext uri="{9D8B030D-6E8A-4147-A177-3AD203B41FA5}">
                      <a16:colId xmlns:a16="http://schemas.microsoft.com/office/drawing/2014/main" val="3891380994"/>
                    </a:ext>
                  </a:extLst>
                </a:gridCol>
              </a:tblGrid>
              <a:tr h="717119">
                <a:tc>
                  <a:txBody>
                    <a:bodyPr/>
                    <a:lstStyle/>
                    <a:p>
                      <a:pPr algn="ctr">
                        <a:spcAft>
                          <a:spcPts val="0"/>
                        </a:spcAft>
                      </a:pPr>
                      <a:r>
                        <a:rPr lang="en-US" sz="1600" dirty="0">
                          <a:effectLst/>
                        </a:rPr>
                        <a:t>Moderator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Amount of beams (first stage)</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Temperature, 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Size, mm</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Possible material</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5204223"/>
                  </a:ext>
                </a:extLst>
              </a:tr>
              <a:tr h="956159">
                <a:tc>
                  <a:txBody>
                    <a:bodyPr/>
                    <a:lstStyle/>
                    <a:p>
                      <a:pPr>
                        <a:spcAft>
                          <a:spcPts val="0"/>
                        </a:spcAft>
                      </a:pPr>
                      <a:r>
                        <a:rPr lang="en-US" sz="1600">
                          <a:effectLst/>
                        </a:rPr>
                        <a:t>bi-spectral </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Cold 80-90 K + warm 300 K (one above the other)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100x100 + 100x100</a:t>
                      </a:r>
                      <a:endParaRPr lang="ru-RU" sz="1600" dirty="0">
                        <a:effectLst/>
                      </a:endParaRPr>
                    </a:p>
                    <a:p>
                      <a:pPr algn="ctr">
                        <a:spcAft>
                          <a:spcPts val="0"/>
                        </a:spcAft>
                      </a:pPr>
                      <a:r>
                        <a:rPr lang="en-US" sz="1600" dirty="0">
                          <a:effectLst/>
                        </a:rPr>
                        <a:t>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ru-RU" sz="1600" dirty="0">
                          <a:effectLst/>
                        </a:rPr>
                        <a:t>(</a:t>
                      </a:r>
                      <a:r>
                        <a:rPr lang="en-US" sz="1600" dirty="0">
                          <a:effectLst/>
                        </a:rPr>
                        <a:t>Liquid methane/ethane/ pelletized mesitylene</a:t>
                      </a:r>
                      <a:r>
                        <a:rPr lang="ru-RU" sz="1600" dirty="0">
                          <a:effectLst/>
                        </a:rPr>
                        <a:t>)</a:t>
                      </a:r>
                      <a:r>
                        <a:rPr lang="en-US" sz="1600" dirty="0">
                          <a:effectLst/>
                        </a:rPr>
                        <a:t>+water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7956985"/>
                  </a:ext>
                </a:extLst>
              </a:tr>
              <a:tr h="956159">
                <a:tc>
                  <a:txBody>
                    <a:bodyPr/>
                    <a:lstStyle/>
                    <a:p>
                      <a:pPr>
                        <a:spcAft>
                          <a:spcPts val="0"/>
                        </a:spcAft>
                      </a:pPr>
                      <a:r>
                        <a:rPr lang="en-US" sz="1600">
                          <a:effectLst/>
                        </a:rPr>
                        <a:t>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80-90K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Liquid methane/ethane/ 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2843041"/>
                  </a:ext>
                </a:extLst>
              </a:tr>
              <a:tr h="956159">
                <a:tc>
                  <a:txBody>
                    <a:bodyPr/>
                    <a:lstStyle/>
                    <a:p>
                      <a:pPr>
                        <a:spcAft>
                          <a:spcPts val="0"/>
                        </a:spcAft>
                      </a:pPr>
                      <a:r>
                        <a:rPr lang="en-US" sz="1600" dirty="0">
                          <a:effectLst/>
                        </a:rPr>
                        <a:t>very cold</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3877708"/>
                  </a:ext>
                </a:extLst>
              </a:tr>
              <a:tr h="956159">
                <a:tc>
                  <a:txBody>
                    <a:bodyPr/>
                    <a:lstStyle/>
                    <a:p>
                      <a:pPr>
                        <a:spcAft>
                          <a:spcPts val="0"/>
                        </a:spcAft>
                      </a:pPr>
                      <a:r>
                        <a:rPr lang="en-US" sz="1600">
                          <a:effectLst/>
                        </a:rPr>
                        <a:t>very 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 x 100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4523898"/>
                  </a:ext>
                </a:extLst>
              </a:tr>
            </a:tbl>
          </a:graphicData>
        </a:graphic>
      </p:graphicFrame>
    </p:spTree>
    <p:extLst>
      <p:ext uri="{BB962C8B-B14F-4D97-AF65-F5344CB8AC3E}">
        <p14:creationId xmlns:p14="http://schemas.microsoft.com/office/powerpoint/2010/main" val="12048613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86B1BADB-8976-F343-98A7-2337BC95B3FF}"/>
              </a:ext>
            </a:extLst>
          </p:cNvPr>
          <p:cNvSpPr>
            <a:spLocks noGrp="1"/>
          </p:cNvSpPr>
          <p:nvPr>
            <p:ph type="sldNum" sz="quarter" idx="12"/>
          </p:nvPr>
        </p:nvSpPr>
        <p:spPr/>
        <p:txBody>
          <a:bodyPr/>
          <a:lstStyle/>
          <a:p>
            <a:fld id="{5E28894E-A863-A342-B535-911FADA3DEB0}" type="slidenum">
              <a:rPr lang="ru-RU" smtClean="0"/>
              <a:t>32</a:t>
            </a:fld>
            <a:endParaRPr lang="ru-RU"/>
          </a:p>
        </p:txBody>
      </p:sp>
      <p:pic>
        <p:nvPicPr>
          <p:cNvPr id="4" name="Рисунок 3">
            <a:extLst>
              <a:ext uri="{FF2B5EF4-FFF2-40B4-BE49-F238E27FC236}">
                <a16:creationId xmlns:a16="http://schemas.microsoft.com/office/drawing/2014/main" id="{87E6890F-341D-9041-AC6C-8C206572BE97}"/>
              </a:ext>
            </a:extLst>
          </p:cNvPr>
          <p:cNvPicPr>
            <a:picLocks noChangeAspect="1"/>
          </p:cNvPicPr>
          <p:nvPr/>
        </p:nvPicPr>
        <p:blipFill>
          <a:blip r:embed="rId2"/>
          <a:stretch>
            <a:fillRect/>
          </a:stretch>
        </p:blipFill>
        <p:spPr>
          <a:xfrm rot="10800000">
            <a:off x="2457478" y="-136526"/>
            <a:ext cx="7812366" cy="7362497"/>
          </a:xfrm>
          <a:prstGeom prst="rect">
            <a:avLst/>
          </a:prstGeom>
        </p:spPr>
      </p:pic>
      <p:sp>
        <p:nvSpPr>
          <p:cNvPr id="6" name="Прямоугольник 5">
            <a:extLst>
              <a:ext uri="{FF2B5EF4-FFF2-40B4-BE49-F238E27FC236}">
                <a16:creationId xmlns:a16="http://schemas.microsoft.com/office/drawing/2014/main" id="{0F7093AF-6584-F843-87F1-807E651599C8}"/>
              </a:ext>
            </a:extLst>
          </p:cNvPr>
          <p:cNvSpPr/>
          <p:nvPr/>
        </p:nvSpPr>
        <p:spPr>
          <a:xfrm>
            <a:off x="-21488" y="4393919"/>
            <a:ext cx="2343808" cy="2308324"/>
          </a:xfrm>
          <a:prstGeom prst="rect">
            <a:avLst/>
          </a:prstGeom>
          <a:solidFill>
            <a:schemeClr val="bg1"/>
          </a:solidFill>
        </p:spPr>
        <p:txBody>
          <a:bodyPr wrap="square">
            <a:spAutoFit/>
          </a:bodyPr>
          <a:lstStyle/>
          <a:p>
            <a:r>
              <a:rPr lang="en-US" sz="1600" b="1" dirty="0">
                <a:solidFill>
                  <a:srgbClr val="002060"/>
                </a:solidFill>
                <a:latin typeface="Calibri" panose="020F0502020204030204" pitchFamily="34" charset="0"/>
              </a:rPr>
              <a:t>32 </a:t>
            </a:r>
            <a:r>
              <a:rPr lang="en-US" sz="1600" b="1" dirty="0" err="1">
                <a:solidFill>
                  <a:srgbClr val="002060"/>
                </a:solidFill>
                <a:latin typeface="Calibri" panose="020F0502020204030204" pitchFamily="34" charset="0"/>
              </a:rPr>
              <a:t>beamports</a:t>
            </a:r>
            <a:r>
              <a:rPr lang="en-US" sz="1600" b="1" dirty="0">
                <a:solidFill>
                  <a:srgbClr val="002060"/>
                </a:solidFill>
                <a:latin typeface="Calibri" panose="020F0502020204030204" pitchFamily="34" charset="0"/>
              </a:rPr>
              <a:t> with </a:t>
            </a:r>
          </a:p>
          <a:p>
            <a:r>
              <a:rPr lang="en-US" sz="1600" b="1" dirty="0">
                <a:solidFill>
                  <a:srgbClr val="002060"/>
                </a:solidFill>
                <a:latin typeface="Calibri" panose="020F0502020204030204" pitchFamily="34" charset="0"/>
              </a:rPr>
              <a:t>10° separation:</a:t>
            </a:r>
          </a:p>
          <a:p>
            <a:endParaRPr lang="en-US" sz="1600" b="1" dirty="0">
              <a:solidFill>
                <a:srgbClr val="002060"/>
              </a:solidFill>
              <a:latin typeface="Calibri" panose="020F0502020204030204" pitchFamily="34" charset="0"/>
            </a:endParaRPr>
          </a:p>
          <a:p>
            <a:r>
              <a:rPr lang="en-US" sz="1600" b="1" dirty="0">
                <a:solidFill>
                  <a:srgbClr val="002060"/>
                </a:solidFill>
                <a:latin typeface="Calibri" panose="020F0502020204030204" pitchFamily="34" charset="0"/>
              </a:rPr>
              <a:t>For instruments:</a:t>
            </a:r>
          </a:p>
          <a:p>
            <a:r>
              <a:rPr lang="en-US" sz="1600" b="1" dirty="0">
                <a:solidFill>
                  <a:srgbClr val="002060"/>
                </a:solidFill>
                <a:latin typeface="Calibri" panose="020F0502020204030204" pitchFamily="34" charset="0"/>
              </a:rPr>
              <a:t>4 – bi spectral</a:t>
            </a:r>
          </a:p>
          <a:p>
            <a:r>
              <a:rPr lang="en-US" sz="1600" b="1" dirty="0">
                <a:solidFill>
                  <a:srgbClr val="002060"/>
                </a:solidFill>
                <a:latin typeface="Calibri" panose="020F0502020204030204" pitchFamily="34" charset="0"/>
              </a:rPr>
              <a:t>8 – large cold</a:t>
            </a:r>
          </a:p>
          <a:p>
            <a:r>
              <a:rPr lang="en-US" sz="1600" b="1" dirty="0">
                <a:solidFill>
                  <a:srgbClr val="002060"/>
                </a:solidFill>
                <a:latin typeface="Calibri" panose="020F0502020204030204" pitchFamily="34" charset="0"/>
              </a:rPr>
              <a:t>8 – large very cold</a:t>
            </a:r>
          </a:p>
          <a:p>
            <a:r>
              <a:rPr lang="en-US" sz="1600" b="1" dirty="0">
                <a:solidFill>
                  <a:srgbClr val="002060"/>
                </a:solidFill>
                <a:latin typeface="Calibri" panose="020F0502020204030204" pitchFamily="34" charset="0"/>
              </a:rPr>
              <a:t>8 – small cold</a:t>
            </a:r>
          </a:p>
          <a:p>
            <a:r>
              <a:rPr lang="en-US" sz="1600" b="1" dirty="0">
                <a:solidFill>
                  <a:srgbClr val="002060"/>
                </a:solidFill>
                <a:latin typeface="Calibri" panose="020F0502020204030204" pitchFamily="34" charset="0"/>
              </a:rPr>
              <a:t>4- small tangential cold</a:t>
            </a:r>
            <a:endParaRPr lang="ru-RU" sz="1600" dirty="0"/>
          </a:p>
        </p:txBody>
      </p:sp>
      <p:pic>
        <p:nvPicPr>
          <p:cNvPr id="9" name="Рисунок 8">
            <a:extLst>
              <a:ext uri="{FF2B5EF4-FFF2-40B4-BE49-F238E27FC236}">
                <a16:creationId xmlns:a16="http://schemas.microsoft.com/office/drawing/2014/main" id="{3563C867-BAAC-CC44-9C38-61EBB9850806}"/>
              </a:ext>
            </a:extLst>
          </p:cNvPr>
          <p:cNvPicPr>
            <a:picLocks noChangeAspect="1"/>
          </p:cNvPicPr>
          <p:nvPr/>
        </p:nvPicPr>
        <p:blipFill>
          <a:blip r:embed="rId3"/>
          <a:stretch>
            <a:fillRect/>
          </a:stretch>
        </p:blipFill>
        <p:spPr>
          <a:xfrm rot="10800000">
            <a:off x="2157137" y="-58719"/>
            <a:ext cx="8304310" cy="6858000"/>
          </a:xfrm>
          <a:prstGeom prst="rect">
            <a:avLst/>
          </a:prstGeom>
        </p:spPr>
      </p:pic>
      <p:sp>
        <p:nvSpPr>
          <p:cNvPr id="3" name="Прямоугольник 2">
            <a:extLst>
              <a:ext uri="{FF2B5EF4-FFF2-40B4-BE49-F238E27FC236}">
                <a16:creationId xmlns:a16="http://schemas.microsoft.com/office/drawing/2014/main" id="{6E88E0BA-4BF6-8647-8D72-37AEC318AD81}"/>
              </a:ext>
            </a:extLst>
          </p:cNvPr>
          <p:cNvSpPr/>
          <p:nvPr/>
        </p:nvSpPr>
        <p:spPr>
          <a:xfrm>
            <a:off x="1343915" y="3746607"/>
            <a:ext cx="306194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small/tangential/cold (80K) </a:t>
            </a:r>
            <a:endParaRPr lang="ru-RU" dirty="0"/>
          </a:p>
        </p:txBody>
      </p:sp>
      <p:sp>
        <p:nvSpPr>
          <p:cNvPr id="10" name="Прямоугольник 9">
            <a:extLst>
              <a:ext uri="{FF2B5EF4-FFF2-40B4-BE49-F238E27FC236}">
                <a16:creationId xmlns:a16="http://schemas.microsoft.com/office/drawing/2014/main" id="{FDA57100-F4EE-AA44-9D63-0306F8A7D2AD}"/>
              </a:ext>
            </a:extLst>
          </p:cNvPr>
          <p:cNvSpPr/>
          <p:nvPr/>
        </p:nvSpPr>
        <p:spPr>
          <a:xfrm>
            <a:off x="8475572" y="3669900"/>
            <a:ext cx="371642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 tangential/ very cold (&lt;30K)</a:t>
            </a:r>
            <a:endParaRPr lang="ru-RU" dirty="0"/>
          </a:p>
        </p:txBody>
      </p:sp>
      <p:sp>
        <p:nvSpPr>
          <p:cNvPr id="8" name="Прямоугольник 7">
            <a:extLst>
              <a:ext uri="{FF2B5EF4-FFF2-40B4-BE49-F238E27FC236}">
                <a16:creationId xmlns:a16="http://schemas.microsoft.com/office/drawing/2014/main" id="{2C3BDDD0-0B81-DC45-890C-E6CBA2A8A366}"/>
              </a:ext>
            </a:extLst>
          </p:cNvPr>
          <p:cNvSpPr/>
          <p:nvPr/>
        </p:nvSpPr>
        <p:spPr>
          <a:xfrm>
            <a:off x="7056260" y="4936030"/>
            <a:ext cx="1508490" cy="646331"/>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bi spectral</a:t>
            </a:r>
          </a:p>
          <a:p>
            <a:r>
              <a:rPr lang="en-US" b="1" dirty="0">
                <a:solidFill>
                  <a:srgbClr val="002060"/>
                </a:solidFill>
                <a:latin typeface="Calibri" panose="020F0502020204030204" pitchFamily="34" charset="0"/>
              </a:rPr>
              <a:t>(300+80K)</a:t>
            </a:r>
          </a:p>
        </p:txBody>
      </p:sp>
      <p:sp>
        <p:nvSpPr>
          <p:cNvPr id="11" name="Прямоугольник 10">
            <a:extLst>
              <a:ext uri="{FF2B5EF4-FFF2-40B4-BE49-F238E27FC236}">
                <a16:creationId xmlns:a16="http://schemas.microsoft.com/office/drawing/2014/main" id="{E70E5A64-6308-9C4A-8CAF-B233440A5AF6}"/>
              </a:ext>
            </a:extLst>
          </p:cNvPr>
          <p:cNvSpPr/>
          <p:nvPr/>
        </p:nvSpPr>
        <p:spPr>
          <a:xfrm>
            <a:off x="4326606" y="4936030"/>
            <a:ext cx="1535243" cy="646331"/>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4– small /cold </a:t>
            </a:r>
          </a:p>
          <a:p>
            <a:r>
              <a:rPr lang="en-US" b="1" dirty="0">
                <a:solidFill>
                  <a:srgbClr val="002060"/>
                </a:solidFill>
                <a:latin typeface="Calibri" panose="020F0502020204030204" pitchFamily="34" charset="0"/>
              </a:rPr>
              <a:t>(80K)</a:t>
            </a:r>
          </a:p>
        </p:txBody>
      </p:sp>
      <p:sp>
        <p:nvSpPr>
          <p:cNvPr id="12" name="Прямоугольник 11">
            <a:extLst>
              <a:ext uri="{FF2B5EF4-FFF2-40B4-BE49-F238E27FC236}">
                <a16:creationId xmlns:a16="http://schemas.microsoft.com/office/drawing/2014/main" id="{078E5E77-A03D-4741-B425-1E8D1AE8BA19}"/>
              </a:ext>
            </a:extLst>
          </p:cNvPr>
          <p:cNvSpPr/>
          <p:nvPr/>
        </p:nvSpPr>
        <p:spPr>
          <a:xfrm>
            <a:off x="6718826" y="330278"/>
            <a:ext cx="2135969"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small/ cold (80K)</a:t>
            </a:r>
          </a:p>
        </p:txBody>
      </p:sp>
      <p:sp>
        <p:nvSpPr>
          <p:cNvPr id="13" name="Прямоугольник 12">
            <a:extLst>
              <a:ext uri="{FF2B5EF4-FFF2-40B4-BE49-F238E27FC236}">
                <a16:creationId xmlns:a16="http://schemas.microsoft.com/office/drawing/2014/main" id="{17DF7F94-B794-5247-8D21-B992A8C306E1}"/>
              </a:ext>
            </a:extLst>
          </p:cNvPr>
          <p:cNvSpPr/>
          <p:nvPr/>
        </p:nvSpPr>
        <p:spPr>
          <a:xfrm>
            <a:off x="8689731" y="1960989"/>
            <a:ext cx="2684325"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very cold (&lt;30K)</a:t>
            </a:r>
          </a:p>
        </p:txBody>
      </p:sp>
      <p:sp>
        <p:nvSpPr>
          <p:cNvPr id="14" name="Прямоугольник 13">
            <a:extLst>
              <a:ext uri="{FF2B5EF4-FFF2-40B4-BE49-F238E27FC236}">
                <a16:creationId xmlns:a16="http://schemas.microsoft.com/office/drawing/2014/main" id="{95EBFC5F-4BE7-B04A-A5AE-1E6C6F0C2D23}"/>
              </a:ext>
            </a:extLst>
          </p:cNvPr>
          <p:cNvSpPr/>
          <p:nvPr/>
        </p:nvSpPr>
        <p:spPr>
          <a:xfrm>
            <a:off x="2266212" y="1982650"/>
            <a:ext cx="2002536"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cold (80K)</a:t>
            </a:r>
          </a:p>
        </p:txBody>
      </p:sp>
      <p:sp>
        <p:nvSpPr>
          <p:cNvPr id="15" name="TextBox 14">
            <a:extLst>
              <a:ext uri="{FF2B5EF4-FFF2-40B4-BE49-F238E27FC236}">
                <a16:creationId xmlns:a16="http://schemas.microsoft.com/office/drawing/2014/main" id="{182C31F6-E32D-5142-B3A2-B07E11713714}"/>
              </a:ext>
            </a:extLst>
          </p:cNvPr>
          <p:cNvSpPr txBox="1"/>
          <p:nvPr/>
        </p:nvSpPr>
        <p:spPr>
          <a:xfrm>
            <a:off x="6928801" y="5794308"/>
            <a:ext cx="1429366" cy="400110"/>
          </a:xfrm>
          <a:prstGeom prst="rect">
            <a:avLst/>
          </a:prstGeom>
          <a:noFill/>
        </p:spPr>
        <p:txBody>
          <a:bodyPr wrap="none" rtlCol="0">
            <a:spAutoFit/>
          </a:bodyPr>
          <a:lstStyle/>
          <a:p>
            <a:r>
              <a:rPr lang="en-US" sz="2000" b="1" dirty="0">
                <a:solidFill>
                  <a:schemeClr val="bg1"/>
                </a:solidFill>
              </a:rPr>
              <a:t>Be reflector</a:t>
            </a:r>
            <a:endParaRPr lang="ru-RU" sz="2000" b="1" dirty="0">
              <a:solidFill>
                <a:schemeClr val="bg1"/>
              </a:solidFill>
            </a:endParaRPr>
          </a:p>
        </p:txBody>
      </p:sp>
      <p:sp>
        <p:nvSpPr>
          <p:cNvPr id="16" name="TextBox 15">
            <a:extLst>
              <a:ext uri="{FF2B5EF4-FFF2-40B4-BE49-F238E27FC236}">
                <a16:creationId xmlns:a16="http://schemas.microsoft.com/office/drawing/2014/main" id="{DD2500E5-F7BC-6C41-9CC0-68F842DAAAD4}"/>
              </a:ext>
            </a:extLst>
          </p:cNvPr>
          <p:cNvSpPr txBox="1"/>
          <p:nvPr/>
        </p:nvSpPr>
        <p:spPr>
          <a:xfrm>
            <a:off x="5283372" y="4631822"/>
            <a:ext cx="2287934" cy="369332"/>
          </a:xfrm>
          <a:prstGeom prst="rect">
            <a:avLst/>
          </a:prstGeom>
          <a:solidFill>
            <a:schemeClr val="bg1"/>
          </a:solidFill>
        </p:spPr>
        <p:txBody>
          <a:bodyPr wrap="none" rtlCol="0">
            <a:spAutoFit/>
          </a:bodyPr>
          <a:lstStyle/>
          <a:p>
            <a:r>
              <a:rPr lang="en-US" dirty="0"/>
              <a:t>Water pre-moderators</a:t>
            </a:r>
            <a:endParaRPr lang="ru-RU" dirty="0"/>
          </a:p>
        </p:txBody>
      </p:sp>
      <p:sp>
        <p:nvSpPr>
          <p:cNvPr id="17" name="TextBox 16">
            <a:extLst>
              <a:ext uri="{FF2B5EF4-FFF2-40B4-BE49-F238E27FC236}">
                <a16:creationId xmlns:a16="http://schemas.microsoft.com/office/drawing/2014/main" id="{C79E0127-B9BB-9648-8430-B9A07ACB6643}"/>
              </a:ext>
            </a:extLst>
          </p:cNvPr>
          <p:cNvSpPr txBox="1"/>
          <p:nvPr/>
        </p:nvSpPr>
        <p:spPr>
          <a:xfrm>
            <a:off x="6718826" y="3339287"/>
            <a:ext cx="622478" cy="369332"/>
          </a:xfrm>
          <a:prstGeom prst="rect">
            <a:avLst/>
          </a:prstGeom>
          <a:noFill/>
        </p:spPr>
        <p:txBody>
          <a:bodyPr wrap="none" rtlCol="0">
            <a:spAutoFit/>
          </a:bodyPr>
          <a:lstStyle/>
          <a:p>
            <a:r>
              <a:rPr lang="en-US" dirty="0">
                <a:solidFill>
                  <a:schemeClr val="bg1"/>
                </a:solidFill>
              </a:rPr>
              <a:t>Core</a:t>
            </a:r>
            <a:endParaRPr lang="ru-RU" dirty="0">
              <a:solidFill>
                <a:schemeClr val="bg1"/>
              </a:solidFill>
            </a:endParaRPr>
          </a:p>
        </p:txBody>
      </p:sp>
      <p:cxnSp>
        <p:nvCxnSpPr>
          <p:cNvPr id="20" name="Прямая со стрелкой 19">
            <a:extLst>
              <a:ext uri="{FF2B5EF4-FFF2-40B4-BE49-F238E27FC236}">
                <a16:creationId xmlns:a16="http://schemas.microsoft.com/office/drawing/2014/main" id="{6D53D289-9B33-0642-8862-5E306E8A4878}"/>
              </a:ext>
            </a:extLst>
          </p:cNvPr>
          <p:cNvCxnSpPr>
            <a:cxnSpLocks/>
          </p:cNvCxnSpPr>
          <p:nvPr/>
        </p:nvCxnSpPr>
        <p:spPr>
          <a:xfrm flipH="1">
            <a:off x="6972426" y="3909051"/>
            <a:ext cx="677920" cy="812111"/>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3BBC0CA6-64EE-DD42-9C43-F6A67F9C3DBF}"/>
              </a:ext>
            </a:extLst>
          </p:cNvPr>
          <p:cNvCxnSpPr>
            <a:cxnSpLocks/>
          </p:cNvCxnSpPr>
          <p:nvPr/>
        </p:nvCxnSpPr>
        <p:spPr>
          <a:xfrm>
            <a:off x="5108471" y="3726149"/>
            <a:ext cx="591289" cy="995013"/>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5FB8F367-2B95-DC45-B3BA-815CDC0595A9}"/>
              </a:ext>
            </a:extLst>
          </p:cNvPr>
          <p:cNvCxnSpPr>
            <a:cxnSpLocks/>
          </p:cNvCxnSpPr>
          <p:nvPr/>
        </p:nvCxnSpPr>
        <p:spPr>
          <a:xfrm flipV="1">
            <a:off x="6526918" y="699610"/>
            <a:ext cx="1116566" cy="1243726"/>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555376D-90CA-2C44-8B25-72C258033F60}"/>
              </a:ext>
            </a:extLst>
          </p:cNvPr>
          <p:cNvCxnSpPr>
            <a:cxnSpLocks/>
          </p:cNvCxnSpPr>
          <p:nvPr/>
        </p:nvCxnSpPr>
        <p:spPr>
          <a:xfrm flipV="1">
            <a:off x="7708018" y="2350268"/>
            <a:ext cx="1922136" cy="529240"/>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9A1F1A23-1D6D-7D45-877F-55EC1C8DD59F}"/>
              </a:ext>
            </a:extLst>
          </p:cNvPr>
          <p:cNvCxnSpPr>
            <a:cxnSpLocks/>
          </p:cNvCxnSpPr>
          <p:nvPr/>
        </p:nvCxnSpPr>
        <p:spPr>
          <a:xfrm>
            <a:off x="7810505" y="3013277"/>
            <a:ext cx="1766641" cy="64427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AAE34C74-2D91-0745-B2DD-75E23E1E6B1B}"/>
              </a:ext>
            </a:extLst>
          </p:cNvPr>
          <p:cNvCxnSpPr>
            <a:cxnSpLocks/>
          </p:cNvCxnSpPr>
          <p:nvPr/>
        </p:nvCxnSpPr>
        <p:spPr>
          <a:xfrm flipH="1">
            <a:off x="7625443" y="4110596"/>
            <a:ext cx="111674" cy="7226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4067E84F-B54C-364D-9F7F-2C85A5DCAED1}"/>
              </a:ext>
            </a:extLst>
          </p:cNvPr>
          <p:cNvCxnSpPr>
            <a:cxnSpLocks/>
          </p:cNvCxnSpPr>
          <p:nvPr/>
        </p:nvCxnSpPr>
        <p:spPr>
          <a:xfrm>
            <a:off x="5081003" y="4148696"/>
            <a:ext cx="270163" cy="6845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98CD48FC-B309-6B4A-8F1D-49155DECC6BE}"/>
              </a:ext>
            </a:extLst>
          </p:cNvPr>
          <p:cNvCxnSpPr>
            <a:cxnSpLocks/>
            <a:endCxn id="14" idx="2"/>
          </p:cNvCxnSpPr>
          <p:nvPr/>
        </p:nvCxnSpPr>
        <p:spPr>
          <a:xfrm flipH="1" flipV="1">
            <a:off x="3267480" y="2351982"/>
            <a:ext cx="1857708" cy="530584"/>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1BB5BC4D-6544-984D-881B-0E1D507055F7}"/>
              </a:ext>
            </a:extLst>
          </p:cNvPr>
          <p:cNvCxnSpPr>
            <a:cxnSpLocks/>
          </p:cNvCxnSpPr>
          <p:nvPr/>
        </p:nvCxnSpPr>
        <p:spPr>
          <a:xfrm flipH="1">
            <a:off x="3396343" y="3067232"/>
            <a:ext cx="1572642" cy="602668"/>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5224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41"/>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par>
                                <p:cTn id="98" presetID="1" presetClass="exit" presetSubtype="0" fill="hold" nodeType="withEffect">
                                  <p:stCondLst>
                                    <p:cond delay="0"/>
                                  </p:stCondLst>
                                  <p:childTnLst>
                                    <p:set>
                                      <p:cBhvr>
                                        <p:cTn id="99" dur="1" fill="hold">
                                          <p:stCondLst>
                                            <p:cond delay="0"/>
                                          </p:stCondLst>
                                        </p:cTn>
                                        <p:tgtEl>
                                          <p:spTgt spid="43"/>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10" grpId="0" animBg="1"/>
      <p:bldP spid="10"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animBg="1"/>
      <p:bldP spid="16" grpId="1" animBg="1"/>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4"/>
          <p:cNvSpPr txBox="1">
            <a:spLocks noChangeArrowheads="1"/>
          </p:cNvSpPr>
          <p:nvPr/>
        </p:nvSpPr>
        <p:spPr bwMode="auto">
          <a:xfrm>
            <a:off x="1779814" y="-70033"/>
            <a:ext cx="9186103" cy="830997"/>
          </a:xfrm>
          <a:prstGeom prst="rect">
            <a:avLst/>
          </a:prstGeom>
          <a:noFill/>
          <a:ln w="9525">
            <a:noFill/>
            <a:miter lim="800000"/>
            <a:headEnd/>
            <a:tailEnd/>
          </a:ln>
        </p:spPr>
        <p:txBody>
          <a:bodyPr wrap="square" anchor="b">
            <a:spAutoFit/>
          </a:bodyPr>
          <a:lstStyle/>
          <a:p>
            <a:pPr algn="ctr"/>
            <a:r>
              <a:rPr lang="en-US" sz="2400" b="1" dirty="0">
                <a:solidFill>
                  <a:srgbClr val="002060"/>
                </a:solidFill>
                <a:latin typeface="Times New Roman" pitchFamily="18" charset="0"/>
                <a:cs typeface="Times New Roman" pitchFamily="18" charset="0"/>
              </a:rPr>
              <a:t>The basic</a:t>
            </a:r>
            <a:r>
              <a:rPr lang="en-GB" sz="2400" b="1" dirty="0">
                <a:solidFill>
                  <a:srgbClr val="002060"/>
                </a:solidFill>
                <a:latin typeface="Times New Roman" pitchFamily="18" charset="0"/>
                <a:cs typeface="Times New Roman" pitchFamily="18" charset="0"/>
              </a:rPr>
              <a:t> set</a:t>
            </a:r>
            <a:r>
              <a:rPr lang="ru-RU" sz="2400" b="1" dirty="0">
                <a:solidFill>
                  <a:srgbClr val="002060"/>
                </a:solidFill>
                <a:latin typeface="Times New Roman" pitchFamily="18" charset="0"/>
                <a:cs typeface="Times New Roman" pitchFamily="18" charset="0"/>
              </a:rPr>
              <a:t> </a:t>
            </a:r>
            <a:r>
              <a:rPr lang="en-GB" sz="2400" b="1" dirty="0">
                <a:solidFill>
                  <a:srgbClr val="002060"/>
                </a:solidFill>
                <a:latin typeface="Times New Roman" pitchFamily="18" charset="0"/>
                <a:cs typeface="Times New Roman" pitchFamily="18" charset="0"/>
              </a:rPr>
              <a:t>of 15 neutron</a:t>
            </a:r>
            <a:r>
              <a:rPr lang="en-US" sz="2400" b="1" dirty="0">
                <a:solidFill>
                  <a:srgbClr val="002060"/>
                </a:solidFill>
                <a:latin typeface="Times New Roman" pitchFamily="18" charset="0"/>
                <a:cs typeface="Times New Roman" pitchFamily="18" charset="0"/>
              </a:rPr>
              <a:t> TOF instruments for the first stage</a:t>
            </a:r>
            <a:r>
              <a:rPr lang="ru-RU" sz="2400" b="1" dirty="0">
                <a:solidFill>
                  <a:srgbClr val="002060"/>
                </a:solidFill>
                <a:latin typeface="Times New Roman" pitchFamily="18" charset="0"/>
                <a:cs typeface="Times New Roman" pitchFamily="18" charset="0"/>
              </a:rPr>
              <a:t> + </a:t>
            </a:r>
            <a:endParaRPr lang="en-US" sz="2400" b="1" dirty="0">
              <a:solidFill>
                <a:srgbClr val="002060"/>
              </a:solidFill>
              <a:latin typeface="Times New Roman" pitchFamily="18" charset="0"/>
              <a:cs typeface="Times New Roman" pitchFamily="18" charset="0"/>
            </a:endParaRPr>
          </a:p>
          <a:p>
            <a:pPr algn="ctr"/>
            <a:r>
              <a:rPr lang="en-US" sz="2400" b="1" dirty="0">
                <a:solidFill>
                  <a:srgbClr val="00206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10 </a:t>
            </a:r>
            <a:r>
              <a:rPr lang="en-US" sz="2400" b="1" dirty="0">
                <a:solidFill>
                  <a:srgbClr val="002060"/>
                </a:solidFill>
                <a:latin typeface="Times New Roman" pitchFamily="18" charset="0"/>
                <a:cs typeface="Times New Roman" pitchFamily="18" charset="0"/>
              </a:rPr>
              <a:t>instruments for the second stage</a:t>
            </a:r>
            <a:endParaRPr lang="ru-RU" sz="2400" b="1" dirty="0">
              <a:solidFill>
                <a:srgbClr val="002060"/>
              </a:solidFill>
              <a:latin typeface="Times New Roman" pitchFamily="18" charset="0"/>
              <a:cs typeface="Times New Roman" pitchFamily="18" charset="0"/>
            </a:endParaRPr>
          </a:p>
        </p:txBody>
      </p:sp>
      <p:sp>
        <p:nvSpPr>
          <p:cNvPr id="5" name="TextBox 4"/>
          <p:cNvSpPr txBox="1">
            <a:spLocks noChangeArrowheads="1"/>
          </p:cNvSpPr>
          <p:nvPr/>
        </p:nvSpPr>
        <p:spPr bwMode="auto">
          <a:xfrm>
            <a:off x="2212919" y="713730"/>
            <a:ext cx="8031070" cy="2646878"/>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chemeClr val="tx2"/>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Moderator</a:t>
            </a:r>
            <a:endParaRPr lang="en-US" b="1" dirty="0">
              <a:solidFill>
                <a:srgbClr val="002060"/>
              </a:solidFill>
              <a:latin typeface="Times New Roman" pitchFamily="18" charset="0"/>
              <a:cs typeface="Times New Roman" pitchFamily="18" charset="0"/>
            </a:endParaRPr>
          </a:p>
          <a:p>
            <a:pPr marL="342900" indent="-342900"/>
            <a:r>
              <a:rPr lang="en-US" sz="2000" b="1" dirty="0">
                <a:solidFill>
                  <a:srgbClr val="002060"/>
                </a:solidFill>
                <a:latin typeface="Times New Roman" pitchFamily="18" charset="0"/>
                <a:cs typeface="Times New Roman" pitchFamily="18" charset="0"/>
              </a:rPr>
              <a:t>	 Instrument		Main issue</a:t>
            </a:r>
            <a:r>
              <a:rPr lang="en-US" b="1" dirty="0">
                <a:solidFill>
                  <a:srgbClr val="002060"/>
                </a:solidFill>
                <a:latin typeface="Times New Roman" pitchFamily="18" charset="0"/>
                <a:cs typeface="Times New Roman" pitchFamily="18" charset="0"/>
              </a:rPr>
              <a:t> 		</a:t>
            </a:r>
            <a:r>
              <a:rPr lang="en-US" b="1" i="1" dirty="0">
                <a:solidFill>
                  <a:srgbClr val="002060"/>
                </a:solidFill>
                <a:latin typeface="Times New Roman" pitchFamily="18" charset="0"/>
                <a:cs typeface="Times New Roman" pitchFamily="18" charset="0"/>
              </a:rPr>
              <a:t>T</a:t>
            </a:r>
            <a:r>
              <a:rPr lang="en-US" b="1" dirty="0">
                <a:solidFill>
                  <a:srgbClr val="002060"/>
                </a:solidFill>
                <a:latin typeface="Times New Roman" pitchFamily="18" charset="0"/>
                <a:cs typeface="Times New Roman" pitchFamily="18" charset="0"/>
              </a:rPr>
              <a:t>, K</a:t>
            </a:r>
            <a:r>
              <a:rPr lang="en-US" b="1" baseline="30000" dirty="0">
                <a:solidFill>
                  <a:srgbClr val="002060"/>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	      Size, cm</a:t>
            </a:r>
          </a:p>
          <a:p>
            <a:pPr marL="342900" indent="-342900"/>
            <a:endParaRPr lang="en-US" b="1" dirty="0">
              <a:solidFill>
                <a:schemeClr val="tx2"/>
              </a:solidFill>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1.  Material science</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Internal stresses	</a:t>
            </a:r>
            <a:r>
              <a:rPr lang="en-US" b="1" dirty="0">
                <a:solidFill>
                  <a:srgbClr val="FF0000"/>
                </a:solidFill>
                <a:latin typeface="Times New Roman" pitchFamily="18" charset="0"/>
                <a:cs typeface="Times New Roman" pitchFamily="18" charset="0"/>
              </a:rPr>
              <a:t>             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a:t>
            </a:r>
            <a:r>
              <a:rPr lang="en-US" b="1" dirty="0">
                <a:solidFill>
                  <a:srgbClr val="0221BE"/>
                </a:solidFill>
                <a:latin typeface="Times New Roman" pitchFamily="18" charset="0"/>
                <a:cs typeface="Times New Roman" pitchFamily="18" charset="0"/>
              </a:rPr>
              <a:t> </a:t>
            </a:r>
          </a:p>
          <a:p>
            <a:pPr marL="342900" indent="-342900"/>
            <a:r>
              <a:rPr lang="en-US" b="1" dirty="0">
                <a:solidFill>
                  <a:srgbClr val="0221BE"/>
                </a:solidFill>
                <a:latin typeface="Times New Roman" pitchFamily="18" charset="0"/>
                <a:cs typeface="Times New Roman" pitchFamily="18" charset="0"/>
              </a:rPr>
              <a:t>2.  High-resolution</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Crystal structure	             </a:t>
            </a:r>
            <a:r>
              <a:rPr lang="en-US" b="1" dirty="0">
                <a:solidFill>
                  <a:srgbClr val="FF0000"/>
                </a:solidFill>
                <a:latin typeface="Times New Roman" pitchFamily="18" charset="0"/>
                <a:cs typeface="Times New Roman" pitchFamily="18" charset="0"/>
              </a:rPr>
              <a:t>300</a:t>
            </a:r>
            <a:r>
              <a:rPr lang="en-US" b="1" dirty="0">
                <a:solidFill>
                  <a:srgbClr val="0221BE"/>
                </a:solidFill>
                <a:latin typeface="Times New Roman" pitchFamily="18" charset="0"/>
                <a:cs typeface="Times New Roman" pitchFamily="18" charset="0"/>
              </a:rPr>
              <a:t> </a:t>
            </a:r>
            <a:r>
              <a:rPr lang="en-US" b="1" dirty="0">
                <a:solidFill>
                  <a:schemeClr val="tx2"/>
                </a:solidFill>
                <a:latin typeface="Times New Roman" pitchFamily="18" charset="0"/>
                <a:cs typeface="Times New Roman" pitchFamily="18" charset="0"/>
              </a:rPr>
              <a:t>/</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 </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10x10 </a:t>
            </a:r>
            <a:endParaRPr lang="ru-RU" b="1" dirty="0">
              <a:latin typeface="Times New Roman" pitchFamily="18" charset="0"/>
              <a:cs typeface="Times New Roman" pitchFamily="18" charset="0"/>
            </a:endParaRPr>
          </a:p>
          <a:p>
            <a:pPr marL="342900" indent="-342900"/>
            <a:r>
              <a:rPr lang="en-US" b="1" dirty="0">
                <a:solidFill>
                  <a:srgbClr val="0221BE"/>
                </a:solidFill>
                <a:latin typeface="Times New Roman" pitchFamily="18" charset="0"/>
                <a:cs typeface="Times New Roman" pitchFamily="18" charset="0"/>
              </a:rPr>
              <a:t>3.  High-intensity 		In situ, real-time</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20x20</a:t>
            </a:r>
            <a:endParaRPr lang="ru-RU" b="1" dirty="0">
              <a:latin typeface="Times New Roman" pitchFamily="18" charset="0"/>
              <a:cs typeface="Times New Roman" pitchFamily="18" charset="0"/>
            </a:endParaRPr>
          </a:p>
          <a:p>
            <a:pPr marL="342900" indent="-342900">
              <a:buAutoNum type="arabicPeriod" startAt="4"/>
            </a:pPr>
            <a:r>
              <a:rPr lang="en-US" b="1" dirty="0">
                <a:solidFill>
                  <a:srgbClr val="0221BE"/>
                </a:solidFill>
                <a:latin typeface="Times New Roman" pitchFamily="18" charset="0"/>
                <a:cs typeface="Times New Roman" pitchFamily="18" charset="0"/>
              </a:rPr>
              <a:t>High-pressure 		Micro samples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a:t>
            </a:r>
          </a:p>
          <a:p>
            <a:pPr marL="342900" indent="-342900">
              <a:buFontTx/>
              <a:buAutoNum type="arabicPeriod" startAt="4"/>
            </a:pPr>
            <a:r>
              <a:rPr lang="en-US" b="1" dirty="0">
                <a:solidFill>
                  <a:srgbClr val="0221BE"/>
                </a:solidFill>
                <a:latin typeface="Times New Roman" pitchFamily="18" charset="0"/>
                <a:cs typeface="Times New Roman" pitchFamily="18" charset="0"/>
              </a:rPr>
              <a:t>Direct geometry-I</a:t>
            </a:r>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a:t>
            </a:r>
            <a:r>
              <a:rPr lang="en-US" b="1" dirty="0">
                <a:latin typeface="Times New Roman" pitchFamily="18" charset="0"/>
                <a:cs typeface="Times New Roman" pitchFamily="18" charset="0"/>
              </a:rPr>
              <a:t>80 K                 20x20</a:t>
            </a:r>
          </a:p>
          <a:p>
            <a:pPr marL="342900" indent="-342900">
              <a:buFontTx/>
              <a:buAutoNum type="arabicPeriod" startAt="4"/>
            </a:pPr>
            <a:r>
              <a:rPr lang="en-US" b="1" dirty="0">
                <a:solidFill>
                  <a:srgbClr val="0221BE"/>
                </a:solidFill>
                <a:latin typeface="Times New Roman" pitchFamily="18" charset="0"/>
                <a:cs typeface="Times New Roman" pitchFamily="18" charset="0"/>
              </a:rPr>
              <a:t>Inverse geometry	Molecular systems	</a:t>
            </a:r>
            <a:r>
              <a:rPr lang="en-US" b="1" i="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80 K</a:t>
            </a:r>
            <a:r>
              <a:rPr lang="en-US" b="1" dirty="0">
                <a:solidFill>
                  <a:srgbClr val="0221BE"/>
                </a:solidFill>
                <a:latin typeface="Times New Roman" pitchFamily="18" charset="0"/>
                <a:cs typeface="Times New Roman" pitchFamily="18" charset="0"/>
              </a:rPr>
              <a:t>	</a:t>
            </a:r>
            <a:r>
              <a:rPr lang="en-US" b="1" dirty="0">
                <a:latin typeface="Times New Roman" pitchFamily="18" charset="0"/>
                <a:cs typeface="Times New Roman" pitchFamily="18" charset="0"/>
              </a:rPr>
              <a:t>         20x20  </a:t>
            </a:r>
            <a:r>
              <a:rPr lang="en-US" b="1" dirty="0">
                <a:solidFill>
                  <a:srgbClr val="0221BE"/>
                </a:solidFill>
                <a:latin typeface="Times New Roman" pitchFamily="18" charset="0"/>
                <a:cs typeface="Times New Roman" pitchFamily="18" charset="0"/>
              </a:rPr>
              <a:t> </a:t>
            </a:r>
            <a:endParaRPr lang="ru-RU" b="1" dirty="0">
              <a:solidFill>
                <a:srgbClr val="0221BE"/>
              </a:solidFill>
              <a:latin typeface="Times New Roman" pitchFamily="18" charset="0"/>
              <a:cs typeface="Times New Roman" pitchFamily="18" charset="0"/>
            </a:endParaRPr>
          </a:p>
        </p:txBody>
      </p:sp>
      <p:cxnSp>
        <p:nvCxnSpPr>
          <p:cNvPr id="12" name="Прямая соединительная линия 11"/>
          <p:cNvCxnSpPr>
            <a:cxnSpLocks/>
          </p:cNvCxnSpPr>
          <p:nvPr/>
        </p:nvCxnSpPr>
        <p:spPr bwMode="auto">
          <a:xfrm>
            <a:off x="2212920" y="1497563"/>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13" name="TextBox 12"/>
          <p:cNvSpPr txBox="1">
            <a:spLocks noChangeArrowheads="1"/>
          </p:cNvSpPr>
          <p:nvPr/>
        </p:nvSpPr>
        <p:spPr bwMode="auto">
          <a:xfrm>
            <a:off x="2213616" y="3361402"/>
            <a:ext cx="8030372" cy="923330"/>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7. Magnetic		Magnetic structure	30 K	</a:t>
            </a:r>
            <a:r>
              <a:rPr lang="en-US" b="1" dirty="0">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20x20 </a:t>
            </a:r>
          </a:p>
          <a:p>
            <a:pPr marL="342900" indent="-342900"/>
            <a:r>
              <a:rPr lang="en-US" b="1" dirty="0">
                <a:solidFill>
                  <a:srgbClr val="0221BE"/>
                </a:solidFill>
                <a:latin typeface="Times New Roman" pitchFamily="18" charset="0"/>
                <a:cs typeface="Times New Roman" pitchFamily="18" charset="0"/>
              </a:rPr>
              <a:t>8. Direct geometry-II***) 	General purpose 		30 K	         20x20</a:t>
            </a:r>
          </a:p>
          <a:p>
            <a:pPr marL="342900" indent="-342900"/>
            <a:r>
              <a:rPr lang="en-US" b="1" dirty="0">
                <a:solidFill>
                  <a:srgbClr val="0221BE"/>
                </a:solidFill>
                <a:latin typeface="Times New Roman" pitchFamily="18" charset="0"/>
                <a:cs typeface="Times New Roman" pitchFamily="18" charset="0"/>
              </a:rPr>
              <a:t>9. Energy dispersive	Complex media  		30 K	         20x20</a:t>
            </a:r>
            <a:endParaRPr lang="ru-RU" b="1" dirty="0">
              <a:solidFill>
                <a:srgbClr val="0221BE"/>
              </a:solidFill>
              <a:latin typeface="Times New Roman" pitchFamily="18" charset="0"/>
              <a:cs typeface="Times New Roman" pitchFamily="18" charset="0"/>
            </a:endParaRPr>
          </a:p>
        </p:txBody>
      </p:sp>
      <p:sp>
        <p:nvSpPr>
          <p:cNvPr id="14" name="TextBox 13"/>
          <p:cNvSpPr txBox="1"/>
          <p:nvPr/>
        </p:nvSpPr>
        <p:spPr>
          <a:xfrm>
            <a:off x="2216232" y="6016393"/>
            <a:ext cx="8027756" cy="369332"/>
          </a:xfrm>
          <a:prstGeom prst="rect">
            <a:avLst/>
          </a:prstGeom>
          <a:noFill/>
          <a:ln>
            <a:solidFill>
              <a:srgbClr val="0000FF"/>
            </a:solidFill>
          </a:ln>
        </p:spPr>
        <p:txBody>
          <a:bodyPr wrap="square" rtlCol="0">
            <a:spAutoFit/>
          </a:bodyPr>
          <a:lstStyle/>
          <a:p>
            <a:r>
              <a:rPr lang="en-US" b="1" dirty="0">
                <a:solidFill>
                  <a:srgbClr val="C00000"/>
                </a:solidFill>
                <a:latin typeface="Times New Roman" pitchFamily="18" charset="0"/>
                <a:cs typeface="Times New Roman" pitchFamily="18" charset="0"/>
              </a:rPr>
              <a:t>*</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Fourier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Fermi chopper		***</a:t>
            </a:r>
            <a:r>
              <a:rPr lang="en-US" b="1" baseline="3000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Set of choppers</a:t>
            </a:r>
            <a:endParaRPr lang="ru-RU" b="1" dirty="0">
              <a:solidFill>
                <a:srgbClr val="C00000"/>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2212920" y="4272644"/>
            <a:ext cx="8031069" cy="1754326"/>
          </a:xfrm>
          <a:prstGeom prst="rect">
            <a:avLst/>
          </a:prstGeom>
          <a:solidFill>
            <a:srgbClr val="FFFFFF">
              <a:alpha val="69019"/>
            </a:srgbClr>
          </a:solidFill>
          <a:ln w="9525">
            <a:solidFill>
              <a:srgbClr val="C00000"/>
            </a:solidFill>
            <a:miter lim="800000"/>
            <a:headEnd/>
            <a:tailEnd/>
          </a:ln>
        </p:spPr>
        <p:txBody>
          <a:bodyPr wrap="square">
            <a:spAutoFit/>
          </a:bodyPr>
          <a:lstStyle/>
          <a:p>
            <a:pPr marL="342900" indent="-342900"/>
            <a:r>
              <a:rPr lang="en-US" b="1" dirty="0">
                <a:solidFill>
                  <a:srgbClr val="0221BE"/>
                </a:solidFill>
                <a:latin typeface="Times New Roman" pitchFamily="18" charset="0"/>
                <a:cs typeface="Times New Roman" pitchFamily="18" charset="0"/>
              </a:rPr>
              <a:t>10. High-resolution	General purpose		30 K                 10x10</a:t>
            </a:r>
          </a:p>
          <a:p>
            <a:pPr marL="342900" indent="-342900"/>
            <a:r>
              <a:rPr lang="en-US" b="1" dirty="0">
                <a:solidFill>
                  <a:srgbClr val="0221BE"/>
                </a:solidFill>
                <a:latin typeface="Times New Roman" pitchFamily="18" charset="0"/>
                <a:cs typeface="Times New Roman" pitchFamily="18" charset="0"/>
              </a:rPr>
              <a:t>11. High-intensity-I	In situ, real-time 		30 K	         10x10</a:t>
            </a:r>
          </a:p>
          <a:p>
            <a:pPr marL="342900" indent="-342900"/>
            <a:r>
              <a:rPr lang="en-US" b="1" dirty="0">
                <a:solidFill>
                  <a:srgbClr val="0221BE"/>
                </a:solidFill>
                <a:latin typeface="Times New Roman" pitchFamily="18" charset="0"/>
                <a:cs typeface="Times New Roman" pitchFamily="18" charset="0"/>
              </a:rPr>
              <a:t>12. High-intensity-II 	Micro samples		30 K	         10x10</a:t>
            </a:r>
          </a:p>
          <a:p>
            <a:pPr marL="342900" indent="-342900"/>
            <a:r>
              <a:rPr lang="en-US" b="1" dirty="0">
                <a:solidFill>
                  <a:srgbClr val="0221BE"/>
                </a:solidFill>
                <a:latin typeface="Times New Roman" pitchFamily="18" charset="0"/>
                <a:cs typeface="Times New Roman" pitchFamily="18" charset="0"/>
              </a:rPr>
              <a:t>13. Horizontal plane</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a:p>
            <a:pPr marL="342900" indent="-342900"/>
            <a:r>
              <a:rPr lang="en-US" b="1" dirty="0">
                <a:solidFill>
                  <a:srgbClr val="0221BE"/>
                </a:solidFill>
                <a:latin typeface="Times New Roman" pitchFamily="18" charset="0"/>
                <a:cs typeface="Times New Roman" pitchFamily="18" charset="0"/>
              </a:rPr>
              <a:t>14. Vertical plane 		Liquid media  		30 K	         10x10 </a:t>
            </a:r>
          </a:p>
          <a:p>
            <a:pPr marL="342900" indent="-342900"/>
            <a:r>
              <a:rPr lang="en-US" b="1" dirty="0">
                <a:solidFill>
                  <a:srgbClr val="0221BE"/>
                </a:solidFill>
                <a:latin typeface="Times New Roman" pitchFamily="18" charset="0"/>
                <a:cs typeface="Times New Roman" pitchFamily="18" charset="0"/>
              </a:rPr>
              <a:t>15. “White” beam	</a:t>
            </a:r>
            <a:r>
              <a:rPr lang="en-US" b="1" baseline="30000" dirty="0">
                <a:solidFill>
                  <a:srgbClr val="C00000"/>
                </a:solidFill>
                <a:latin typeface="Times New Roman" pitchFamily="18" charset="0"/>
                <a:cs typeface="Times New Roman" pitchFamily="18" charset="0"/>
              </a:rPr>
              <a:t> </a:t>
            </a:r>
            <a:r>
              <a:rPr lang="en-US" b="1" dirty="0">
                <a:solidFill>
                  <a:srgbClr val="0221BE"/>
                </a:solidFill>
                <a:latin typeface="Times New Roman" pitchFamily="18" charset="0"/>
                <a:cs typeface="Times New Roman" pitchFamily="18" charset="0"/>
              </a:rPr>
              <a:t>	General purpose		30 K                 10x10</a:t>
            </a:r>
          </a:p>
        </p:txBody>
      </p:sp>
      <p:cxnSp>
        <p:nvCxnSpPr>
          <p:cNvPr id="18" name="Прямая соединительная линия 17"/>
          <p:cNvCxnSpPr>
            <a:cxnSpLocks/>
          </p:cNvCxnSpPr>
          <p:nvPr/>
        </p:nvCxnSpPr>
        <p:spPr bwMode="auto">
          <a:xfrm>
            <a:off x="7382678" y="1064797"/>
            <a:ext cx="2890010" cy="0"/>
          </a:xfrm>
          <a:prstGeom prst="line">
            <a:avLst/>
          </a:prstGeom>
          <a:noFill/>
          <a:ln w="9525" cap="flat" cmpd="sng" algn="ctr">
            <a:solidFill>
              <a:srgbClr val="C00000"/>
            </a:solidFill>
            <a:prstDash val="solid"/>
            <a:round/>
            <a:headEnd type="none" w="med" len="med"/>
            <a:tailEnd type="none" w="med" len="med"/>
          </a:ln>
          <a:effectLst/>
        </p:spPr>
      </p:cxnSp>
      <p:cxnSp>
        <p:nvCxnSpPr>
          <p:cNvPr id="22" name="Прямая соединительная линия 21"/>
          <p:cNvCxnSpPr>
            <a:cxnSpLocks/>
          </p:cNvCxnSpPr>
          <p:nvPr/>
        </p:nvCxnSpPr>
        <p:spPr bwMode="auto">
          <a:xfrm>
            <a:off x="8738809" y="1064797"/>
            <a:ext cx="0" cy="4932798"/>
          </a:xfrm>
          <a:prstGeom prst="line">
            <a:avLst/>
          </a:prstGeom>
          <a:noFill/>
          <a:ln w="9525" cap="flat" cmpd="sng" algn="ctr">
            <a:solidFill>
              <a:srgbClr val="C00000"/>
            </a:solidFill>
            <a:prstDash val="solid"/>
            <a:round/>
            <a:headEnd type="none" w="med" len="med"/>
            <a:tailEnd type="none" w="med" len="med"/>
          </a:ln>
          <a:effectLst/>
        </p:spPr>
      </p:cxnSp>
      <p:cxnSp>
        <p:nvCxnSpPr>
          <p:cNvPr id="25" name="Прямая соединительная линия 24"/>
          <p:cNvCxnSpPr>
            <a:cxnSpLocks/>
          </p:cNvCxnSpPr>
          <p:nvPr/>
        </p:nvCxnSpPr>
        <p:spPr bwMode="auto">
          <a:xfrm>
            <a:off x="7382678" y="713731"/>
            <a:ext cx="0" cy="5283865"/>
          </a:xfrm>
          <a:prstGeom prst="line">
            <a:avLst/>
          </a:prstGeom>
          <a:noFill/>
          <a:ln w="9525" cap="flat" cmpd="sng" algn="ctr">
            <a:solidFill>
              <a:srgbClr val="C00000"/>
            </a:solidFill>
            <a:prstDash val="solid"/>
            <a:round/>
            <a:headEnd type="none" w="med" len="med"/>
            <a:tailEnd type="none" w="med" len="med"/>
          </a:ln>
          <a:effectLst/>
        </p:spPr>
      </p:cxnSp>
      <p:sp>
        <p:nvSpPr>
          <p:cNvPr id="2" name="Номер слайда 1">
            <a:extLst>
              <a:ext uri="{FF2B5EF4-FFF2-40B4-BE49-F238E27FC236}">
                <a16:creationId xmlns:a16="http://schemas.microsoft.com/office/drawing/2014/main" id="{5AFF39A8-95B6-FC4F-9C0B-2C1A888EE7A3}"/>
              </a:ext>
            </a:extLst>
          </p:cNvPr>
          <p:cNvSpPr>
            <a:spLocks noGrp="1"/>
          </p:cNvSpPr>
          <p:nvPr>
            <p:ph type="sldNum" sz="quarter" idx="12"/>
          </p:nvPr>
        </p:nvSpPr>
        <p:spPr/>
        <p:txBody>
          <a:bodyPr/>
          <a:lstStyle/>
          <a:p>
            <a:fld id="{5E28894E-A863-A342-B535-911FADA3DEB0}" type="slidenum">
              <a:rPr lang="ru-RU" smtClean="0"/>
              <a:t>33</a:t>
            </a:fld>
            <a:endParaRPr lang="ru-RU"/>
          </a:p>
        </p:txBody>
      </p:sp>
      <p:cxnSp>
        <p:nvCxnSpPr>
          <p:cNvPr id="16" name="Прямая соединительная линия 15">
            <a:extLst>
              <a:ext uri="{FF2B5EF4-FFF2-40B4-BE49-F238E27FC236}">
                <a16:creationId xmlns:a16="http://schemas.microsoft.com/office/drawing/2014/main" id="{C034B5D0-3121-2149-9C4A-F64740A331EB}"/>
              </a:ext>
            </a:extLst>
          </p:cNvPr>
          <p:cNvCxnSpPr>
            <a:cxnSpLocks/>
          </p:cNvCxnSpPr>
          <p:nvPr/>
        </p:nvCxnSpPr>
        <p:spPr bwMode="auto">
          <a:xfrm>
            <a:off x="2212919" y="2234163"/>
            <a:ext cx="8031069" cy="0"/>
          </a:xfrm>
          <a:prstGeom prst="line">
            <a:avLst/>
          </a:prstGeom>
          <a:noFill/>
          <a:ln w="9525" cap="flat" cmpd="sng" algn="ctr">
            <a:solidFill>
              <a:srgbClr val="C0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1441A7A2-562F-554E-9322-1ACAA304A2A3}"/>
              </a:ext>
            </a:extLst>
          </p:cNvPr>
          <p:cNvSpPr txBox="1"/>
          <p:nvPr/>
        </p:nvSpPr>
        <p:spPr>
          <a:xfrm>
            <a:off x="10517092" y="1739535"/>
            <a:ext cx="301686" cy="369332"/>
          </a:xfrm>
          <a:prstGeom prst="rect">
            <a:avLst/>
          </a:prstGeom>
          <a:noFill/>
        </p:spPr>
        <p:txBody>
          <a:bodyPr wrap="none" rtlCol="0">
            <a:spAutoFit/>
          </a:bodyPr>
          <a:lstStyle/>
          <a:p>
            <a:r>
              <a:rPr lang="en-US" dirty="0"/>
              <a:t>2</a:t>
            </a:r>
            <a:endParaRPr lang="ru-RU" dirty="0"/>
          </a:p>
        </p:txBody>
      </p:sp>
      <p:sp>
        <p:nvSpPr>
          <p:cNvPr id="4" name="TextBox 3">
            <a:extLst>
              <a:ext uri="{FF2B5EF4-FFF2-40B4-BE49-F238E27FC236}">
                <a16:creationId xmlns:a16="http://schemas.microsoft.com/office/drawing/2014/main" id="{D0B2A659-9A93-2D43-98E2-23EE58C4575D}"/>
              </a:ext>
            </a:extLst>
          </p:cNvPr>
          <p:cNvSpPr txBox="1"/>
          <p:nvPr/>
        </p:nvSpPr>
        <p:spPr>
          <a:xfrm>
            <a:off x="10515600" y="2533655"/>
            <a:ext cx="301686" cy="369332"/>
          </a:xfrm>
          <a:prstGeom prst="rect">
            <a:avLst/>
          </a:prstGeom>
          <a:noFill/>
        </p:spPr>
        <p:txBody>
          <a:bodyPr wrap="none" rtlCol="0">
            <a:spAutoFit/>
          </a:bodyPr>
          <a:lstStyle/>
          <a:p>
            <a:r>
              <a:rPr lang="en-US" dirty="0"/>
              <a:t>4</a:t>
            </a:r>
            <a:endParaRPr lang="ru-RU" dirty="0"/>
          </a:p>
        </p:txBody>
      </p:sp>
      <p:sp>
        <p:nvSpPr>
          <p:cNvPr id="6" name="TextBox 5">
            <a:extLst>
              <a:ext uri="{FF2B5EF4-FFF2-40B4-BE49-F238E27FC236}">
                <a16:creationId xmlns:a16="http://schemas.microsoft.com/office/drawing/2014/main" id="{9FC8B104-6EDE-6649-A990-3A08C193C9D6}"/>
              </a:ext>
            </a:extLst>
          </p:cNvPr>
          <p:cNvSpPr txBox="1"/>
          <p:nvPr/>
        </p:nvSpPr>
        <p:spPr>
          <a:xfrm>
            <a:off x="10515600" y="3617668"/>
            <a:ext cx="301686" cy="369332"/>
          </a:xfrm>
          <a:prstGeom prst="rect">
            <a:avLst/>
          </a:prstGeom>
          <a:noFill/>
        </p:spPr>
        <p:txBody>
          <a:bodyPr wrap="none" rtlCol="0">
            <a:spAutoFit/>
          </a:bodyPr>
          <a:lstStyle/>
          <a:p>
            <a:r>
              <a:rPr lang="en-US" dirty="0"/>
              <a:t>3</a:t>
            </a:r>
            <a:endParaRPr lang="ru-RU" dirty="0"/>
          </a:p>
        </p:txBody>
      </p:sp>
      <p:sp>
        <p:nvSpPr>
          <p:cNvPr id="7" name="TextBox 6">
            <a:extLst>
              <a:ext uri="{FF2B5EF4-FFF2-40B4-BE49-F238E27FC236}">
                <a16:creationId xmlns:a16="http://schemas.microsoft.com/office/drawing/2014/main" id="{0AD251F4-1141-8042-9E6B-F2A10EB5D753}"/>
              </a:ext>
            </a:extLst>
          </p:cNvPr>
          <p:cNvSpPr txBox="1"/>
          <p:nvPr/>
        </p:nvSpPr>
        <p:spPr>
          <a:xfrm>
            <a:off x="10515600" y="4965141"/>
            <a:ext cx="301686" cy="369332"/>
          </a:xfrm>
          <a:prstGeom prst="rect">
            <a:avLst/>
          </a:prstGeom>
          <a:noFill/>
        </p:spPr>
        <p:txBody>
          <a:bodyPr wrap="none" rtlCol="0">
            <a:spAutoFit/>
          </a:bodyPr>
          <a:lstStyle/>
          <a:p>
            <a:r>
              <a:rPr lang="en-US" dirty="0"/>
              <a:t>6</a:t>
            </a:r>
            <a:endParaRPr lang="ru-RU" dirty="0"/>
          </a:p>
        </p:txBody>
      </p:sp>
      <p:cxnSp>
        <p:nvCxnSpPr>
          <p:cNvPr id="9" name="Прямая со стрелкой 8">
            <a:extLst>
              <a:ext uri="{FF2B5EF4-FFF2-40B4-BE49-F238E27FC236}">
                <a16:creationId xmlns:a16="http://schemas.microsoft.com/office/drawing/2014/main" id="{9933C74E-8392-084C-BD1D-F314D9F35910}"/>
              </a:ext>
            </a:extLst>
          </p:cNvPr>
          <p:cNvCxnSpPr>
            <a:cxnSpLocks/>
          </p:cNvCxnSpPr>
          <p:nvPr/>
        </p:nvCxnSpPr>
        <p:spPr>
          <a:xfrm>
            <a:off x="10401300" y="1601795"/>
            <a:ext cx="0" cy="60945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DDDBD6F6-7F39-2D42-AA1E-92D5A10AEA29}"/>
              </a:ext>
            </a:extLst>
          </p:cNvPr>
          <p:cNvCxnSpPr>
            <a:cxnSpLocks/>
          </p:cNvCxnSpPr>
          <p:nvPr/>
        </p:nvCxnSpPr>
        <p:spPr>
          <a:xfrm>
            <a:off x="10401300" y="2234163"/>
            <a:ext cx="0" cy="1069484"/>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C691875B-43A5-764D-A86F-6D9959CAF8F8}"/>
              </a:ext>
            </a:extLst>
          </p:cNvPr>
          <p:cNvCxnSpPr>
            <a:cxnSpLocks/>
          </p:cNvCxnSpPr>
          <p:nvPr/>
        </p:nvCxnSpPr>
        <p:spPr>
          <a:xfrm>
            <a:off x="10401300" y="3355663"/>
            <a:ext cx="0" cy="929069"/>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28ABAE4D-6B2C-5448-BAD4-759109CBD751}"/>
              </a:ext>
            </a:extLst>
          </p:cNvPr>
          <p:cNvCxnSpPr>
            <a:cxnSpLocks/>
          </p:cNvCxnSpPr>
          <p:nvPr/>
        </p:nvCxnSpPr>
        <p:spPr>
          <a:xfrm>
            <a:off x="10401009" y="4292362"/>
            <a:ext cx="0" cy="170523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77B6FA-90BF-8447-8482-E8FC0CF7E779}"/>
              </a:ext>
            </a:extLst>
          </p:cNvPr>
          <p:cNvSpPr txBox="1"/>
          <p:nvPr/>
        </p:nvSpPr>
        <p:spPr>
          <a:xfrm>
            <a:off x="13762299" y="1620456"/>
            <a:ext cx="184731" cy="369332"/>
          </a:xfrm>
          <a:prstGeom prst="rect">
            <a:avLst/>
          </a:prstGeom>
          <a:noFill/>
        </p:spPr>
        <p:txBody>
          <a:bodyPr wrap="none" rtlCol="0">
            <a:spAutoFit/>
          </a:bodyPr>
          <a:lstStyle/>
          <a:p>
            <a:endParaRPr lang="ru-RU"/>
          </a:p>
        </p:txBody>
      </p:sp>
      <p:sp>
        <p:nvSpPr>
          <p:cNvPr id="8" name="Прямоугольник 7">
            <a:extLst>
              <a:ext uri="{FF2B5EF4-FFF2-40B4-BE49-F238E27FC236}">
                <a16:creationId xmlns:a16="http://schemas.microsoft.com/office/drawing/2014/main" id="{382FE4A6-9A1C-2E40-BCAE-C1342475352E}"/>
              </a:ext>
            </a:extLst>
          </p:cNvPr>
          <p:cNvSpPr/>
          <p:nvPr/>
        </p:nvSpPr>
        <p:spPr>
          <a:xfrm>
            <a:off x="8690871" y="6385725"/>
            <a:ext cx="2275046"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 report A. </a:t>
            </a:r>
            <a:r>
              <a:rPr lang="en-US" dirty="0" err="1">
                <a:solidFill>
                  <a:srgbClr val="002060"/>
                </a:solidFill>
                <a:latin typeface="Times New Roman" panose="02020603050405020304" pitchFamily="18" charset="0"/>
                <a:ea typeface="Calibri" panose="020F0502020204030204" pitchFamily="34" charset="0"/>
              </a:rPr>
              <a:t>Balagurov</a:t>
            </a:r>
            <a:endParaRPr lang="ru-RU" dirty="0"/>
          </a:p>
        </p:txBody>
      </p:sp>
      <p:cxnSp>
        <p:nvCxnSpPr>
          <p:cNvPr id="24" name="Прямая соединительная линия 23">
            <a:extLst>
              <a:ext uri="{FF2B5EF4-FFF2-40B4-BE49-F238E27FC236}">
                <a16:creationId xmlns:a16="http://schemas.microsoft.com/office/drawing/2014/main" id="{CA1E6230-18CC-5340-9C92-34B6A8F84A74}"/>
              </a:ext>
            </a:extLst>
          </p:cNvPr>
          <p:cNvCxnSpPr>
            <a:cxnSpLocks/>
          </p:cNvCxnSpPr>
          <p:nvPr/>
        </p:nvCxnSpPr>
        <p:spPr bwMode="auto">
          <a:xfrm>
            <a:off x="4872560" y="713730"/>
            <a:ext cx="0" cy="5313240"/>
          </a:xfrm>
          <a:prstGeom prst="line">
            <a:avLst/>
          </a:prstGeom>
          <a:noFill/>
          <a:ln w="9525" cap="flat" cmpd="sng" algn="ctr">
            <a:solidFill>
              <a:srgbClr val="C00000"/>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37228690-F7BD-DE42-8F53-A3069B96F425}"/>
              </a:ext>
            </a:extLst>
          </p:cNvPr>
          <p:cNvSpPr txBox="1"/>
          <p:nvPr/>
        </p:nvSpPr>
        <p:spPr>
          <a:xfrm>
            <a:off x="11263965" y="1741276"/>
            <a:ext cx="301686" cy="369332"/>
          </a:xfrm>
          <a:prstGeom prst="rect">
            <a:avLst/>
          </a:prstGeom>
          <a:noFill/>
        </p:spPr>
        <p:txBody>
          <a:bodyPr wrap="none" rtlCol="0">
            <a:spAutoFit/>
          </a:bodyPr>
          <a:lstStyle/>
          <a:p>
            <a:r>
              <a:rPr lang="ru-RU" dirty="0"/>
              <a:t>4</a:t>
            </a:r>
          </a:p>
        </p:txBody>
      </p:sp>
      <p:sp>
        <p:nvSpPr>
          <p:cNvPr id="30" name="TextBox 29">
            <a:extLst>
              <a:ext uri="{FF2B5EF4-FFF2-40B4-BE49-F238E27FC236}">
                <a16:creationId xmlns:a16="http://schemas.microsoft.com/office/drawing/2014/main" id="{A5736760-D1B3-D247-A75D-A245DEB874F9}"/>
              </a:ext>
            </a:extLst>
          </p:cNvPr>
          <p:cNvSpPr txBox="1"/>
          <p:nvPr/>
        </p:nvSpPr>
        <p:spPr>
          <a:xfrm>
            <a:off x="11262473" y="2535396"/>
            <a:ext cx="301686" cy="369332"/>
          </a:xfrm>
          <a:prstGeom prst="rect">
            <a:avLst/>
          </a:prstGeom>
          <a:noFill/>
        </p:spPr>
        <p:txBody>
          <a:bodyPr wrap="none" rtlCol="0">
            <a:spAutoFit/>
          </a:bodyPr>
          <a:lstStyle/>
          <a:p>
            <a:r>
              <a:rPr lang="en-US" dirty="0"/>
              <a:t>8</a:t>
            </a:r>
            <a:endParaRPr lang="ru-RU" dirty="0"/>
          </a:p>
        </p:txBody>
      </p:sp>
      <p:sp>
        <p:nvSpPr>
          <p:cNvPr id="31" name="TextBox 30">
            <a:extLst>
              <a:ext uri="{FF2B5EF4-FFF2-40B4-BE49-F238E27FC236}">
                <a16:creationId xmlns:a16="http://schemas.microsoft.com/office/drawing/2014/main" id="{F65C8757-9074-A546-8C66-C2461D9538EF}"/>
              </a:ext>
            </a:extLst>
          </p:cNvPr>
          <p:cNvSpPr txBox="1"/>
          <p:nvPr/>
        </p:nvSpPr>
        <p:spPr>
          <a:xfrm>
            <a:off x="11262473" y="3619409"/>
            <a:ext cx="301686" cy="369332"/>
          </a:xfrm>
          <a:prstGeom prst="rect">
            <a:avLst/>
          </a:prstGeom>
          <a:noFill/>
        </p:spPr>
        <p:txBody>
          <a:bodyPr wrap="none" rtlCol="0">
            <a:spAutoFit/>
          </a:bodyPr>
          <a:lstStyle/>
          <a:p>
            <a:r>
              <a:rPr lang="en-US" dirty="0"/>
              <a:t>8</a:t>
            </a:r>
            <a:endParaRPr lang="ru-RU" dirty="0"/>
          </a:p>
        </p:txBody>
      </p:sp>
      <p:sp>
        <p:nvSpPr>
          <p:cNvPr id="32" name="TextBox 31">
            <a:extLst>
              <a:ext uri="{FF2B5EF4-FFF2-40B4-BE49-F238E27FC236}">
                <a16:creationId xmlns:a16="http://schemas.microsoft.com/office/drawing/2014/main" id="{B23F62E3-5A66-E144-91B5-F922F16D6366}"/>
              </a:ext>
            </a:extLst>
          </p:cNvPr>
          <p:cNvSpPr txBox="1"/>
          <p:nvPr/>
        </p:nvSpPr>
        <p:spPr>
          <a:xfrm>
            <a:off x="11262473" y="4966882"/>
            <a:ext cx="651140" cy="369332"/>
          </a:xfrm>
          <a:prstGeom prst="rect">
            <a:avLst/>
          </a:prstGeom>
          <a:noFill/>
        </p:spPr>
        <p:txBody>
          <a:bodyPr wrap="none" rtlCol="0">
            <a:spAutoFit/>
          </a:bodyPr>
          <a:lstStyle/>
          <a:p>
            <a:r>
              <a:rPr lang="ru-RU" dirty="0"/>
              <a:t>1</a:t>
            </a:r>
            <a:r>
              <a:rPr lang="en-US" dirty="0"/>
              <a:t>0+2</a:t>
            </a:r>
            <a:endParaRPr lang="ru-RU" dirty="0"/>
          </a:p>
        </p:txBody>
      </p:sp>
      <p:cxnSp>
        <p:nvCxnSpPr>
          <p:cNvPr id="33" name="Прямая со стрелкой 32">
            <a:extLst>
              <a:ext uri="{FF2B5EF4-FFF2-40B4-BE49-F238E27FC236}">
                <a16:creationId xmlns:a16="http://schemas.microsoft.com/office/drawing/2014/main" id="{E87723FC-7FCF-2840-B9D2-F90BC73CEBF3}"/>
              </a:ext>
            </a:extLst>
          </p:cNvPr>
          <p:cNvCxnSpPr>
            <a:cxnSpLocks/>
          </p:cNvCxnSpPr>
          <p:nvPr/>
        </p:nvCxnSpPr>
        <p:spPr>
          <a:xfrm>
            <a:off x="11148173" y="1603536"/>
            <a:ext cx="0" cy="609454"/>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B460C086-88AB-C247-8236-1D8BA9687A72}"/>
              </a:ext>
            </a:extLst>
          </p:cNvPr>
          <p:cNvCxnSpPr>
            <a:cxnSpLocks/>
          </p:cNvCxnSpPr>
          <p:nvPr/>
        </p:nvCxnSpPr>
        <p:spPr>
          <a:xfrm>
            <a:off x="11148173" y="2235904"/>
            <a:ext cx="0" cy="1069484"/>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579B937D-DAD0-904F-837C-E79ED6B224C3}"/>
              </a:ext>
            </a:extLst>
          </p:cNvPr>
          <p:cNvCxnSpPr>
            <a:cxnSpLocks/>
          </p:cNvCxnSpPr>
          <p:nvPr/>
        </p:nvCxnSpPr>
        <p:spPr>
          <a:xfrm>
            <a:off x="11148173" y="3357404"/>
            <a:ext cx="0" cy="929069"/>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F137349F-BB91-F346-9446-B1863A5552B5}"/>
              </a:ext>
            </a:extLst>
          </p:cNvPr>
          <p:cNvCxnSpPr>
            <a:cxnSpLocks/>
          </p:cNvCxnSpPr>
          <p:nvPr/>
        </p:nvCxnSpPr>
        <p:spPr>
          <a:xfrm>
            <a:off x="11147882" y="4294103"/>
            <a:ext cx="0" cy="1705233"/>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6226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73CEC01-937D-4AE7-84AF-F42C7007874F}"/>
              </a:ext>
            </a:extLst>
          </p:cNvPr>
          <p:cNvPicPr>
            <a:picLocks noChangeAspect="1"/>
          </p:cNvPicPr>
          <p:nvPr/>
        </p:nvPicPr>
        <p:blipFill rotWithShape="1">
          <a:blip r:embed="rId3"/>
          <a:srcRect l="937" t="2222" b="6387"/>
          <a:stretch/>
        </p:blipFill>
        <p:spPr>
          <a:xfrm>
            <a:off x="114300" y="152400"/>
            <a:ext cx="12077700" cy="6267450"/>
          </a:xfrm>
          <a:prstGeom prst="rect">
            <a:avLst/>
          </a:prstGeom>
        </p:spPr>
      </p:pic>
    </p:spTree>
    <p:extLst>
      <p:ext uri="{BB962C8B-B14F-4D97-AF65-F5344CB8AC3E}">
        <p14:creationId xmlns:p14="http://schemas.microsoft.com/office/powerpoint/2010/main" val="42035714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AEB296AF-9232-41C7-BAF4-4FBEE574E747}"/>
              </a:ext>
            </a:extLst>
          </p:cNvPr>
          <p:cNvSpPr>
            <a:spLocks noGrp="1"/>
          </p:cNvSpPr>
          <p:nvPr>
            <p:ph type="title"/>
          </p:nvPr>
        </p:nvSpPr>
        <p:spPr/>
        <p:txBody>
          <a:bodyPr/>
          <a:lstStyle/>
          <a:p>
            <a:r>
              <a:rPr lang="en-US" dirty="0"/>
              <a:t>Resource requirements</a:t>
            </a:r>
          </a:p>
        </p:txBody>
      </p:sp>
      <p:sp>
        <p:nvSpPr>
          <p:cNvPr id="8" name="Текст 7">
            <a:extLst>
              <a:ext uri="{FF2B5EF4-FFF2-40B4-BE49-F238E27FC236}">
                <a16:creationId xmlns:a16="http://schemas.microsoft.com/office/drawing/2014/main" id="{9EE20177-0358-4147-9951-704CEA9F9416}"/>
              </a:ext>
            </a:extLst>
          </p:cNvPr>
          <p:cNvSpPr>
            <a:spLocks noGrp="1"/>
          </p:cNvSpPr>
          <p:nvPr>
            <p:ph type="body" idx="1"/>
          </p:nvPr>
        </p:nvSpPr>
        <p:spPr/>
        <p:txBody>
          <a:bodyPr/>
          <a:lstStyle/>
          <a:p>
            <a:endParaRPr lang="en-US"/>
          </a:p>
        </p:txBody>
      </p:sp>
      <p:sp>
        <p:nvSpPr>
          <p:cNvPr id="4" name="Дата 3">
            <a:extLst>
              <a:ext uri="{FF2B5EF4-FFF2-40B4-BE49-F238E27FC236}">
                <a16:creationId xmlns:a16="http://schemas.microsoft.com/office/drawing/2014/main" id="{67192504-4A22-4948-8C0A-86A3F8F10811}"/>
              </a:ext>
            </a:extLst>
          </p:cNvPr>
          <p:cNvSpPr>
            <a:spLocks noGrp="1"/>
          </p:cNvSpPr>
          <p:nvPr>
            <p:ph type="dt" sz="half" idx="10"/>
          </p:nvPr>
        </p:nvSpPr>
        <p:spPr/>
        <p:txBody>
          <a:bodyPr/>
          <a:lstStyle/>
          <a:p>
            <a:fld id="{1ADB6700-3AA5-44A2-B7BD-ED9457F6E2F4}" type="datetime1">
              <a:rPr lang="ru-RU" smtClean="0"/>
              <a:t>17.06.2019</a:t>
            </a:fld>
            <a:endParaRPr lang="ru-RU"/>
          </a:p>
        </p:txBody>
      </p:sp>
      <p:sp>
        <p:nvSpPr>
          <p:cNvPr id="5" name="Нижний колонтитул 4">
            <a:extLst>
              <a:ext uri="{FF2B5EF4-FFF2-40B4-BE49-F238E27FC236}">
                <a16:creationId xmlns:a16="http://schemas.microsoft.com/office/drawing/2014/main" id="{0E03BD5F-AA74-420A-BB0F-EB93B1776311}"/>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B42277C2-BCB6-4B0C-A56B-29C68E67DE50}"/>
              </a:ext>
            </a:extLst>
          </p:cNvPr>
          <p:cNvSpPr>
            <a:spLocks noGrp="1"/>
          </p:cNvSpPr>
          <p:nvPr>
            <p:ph type="sldNum" sz="quarter" idx="12"/>
          </p:nvPr>
        </p:nvSpPr>
        <p:spPr/>
        <p:txBody>
          <a:bodyPr/>
          <a:lstStyle/>
          <a:p>
            <a:fld id="{94F9FB71-0296-451D-85D1-E1D1B34210C6}" type="slidenum">
              <a:rPr lang="ru-RU" smtClean="0"/>
              <a:t>35</a:t>
            </a:fld>
            <a:endParaRPr lang="ru-RU"/>
          </a:p>
        </p:txBody>
      </p:sp>
    </p:spTree>
    <p:extLst>
      <p:ext uri="{BB962C8B-B14F-4D97-AF65-F5344CB8AC3E}">
        <p14:creationId xmlns:p14="http://schemas.microsoft.com/office/powerpoint/2010/main" val="26269024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3C61EA06-5ABA-4812-BCAC-779F2664D7F5}"/>
              </a:ext>
            </a:extLst>
          </p:cNvPr>
          <p:cNvSpPr>
            <a:spLocks noGrp="1"/>
          </p:cNvSpPr>
          <p:nvPr>
            <p:ph type="dt" sz="half" idx="10"/>
          </p:nvPr>
        </p:nvSpPr>
        <p:spPr/>
        <p:txBody>
          <a:bodyPr/>
          <a:lstStyle/>
          <a:p>
            <a:fld id="{1ADB6700-3AA5-44A2-B7BD-ED9457F6E2F4}" type="datetime1">
              <a:rPr lang="ru-RU" smtClean="0"/>
              <a:t>17.06.2019</a:t>
            </a:fld>
            <a:endParaRPr lang="ru-RU"/>
          </a:p>
        </p:txBody>
      </p:sp>
      <p:sp>
        <p:nvSpPr>
          <p:cNvPr id="5" name="Нижний колонтитул 4">
            <a:extLst>
              <a:ext uri="{FF2B5EF4-FFF2-40B4-BE49-F238E27FC236}">
                <a16:creationId xmlns:a16="http://schemas.microsoft.com/office/drawing/2014/main" id="{1A28A914-A54B-40B0-90A9-93059D9271B1}"/>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73891416-F1A1-4890-B999-527E1748D96C}"/>
              </a:ext>
            </a:extLst>
          </p:cNvPr>
          <p:cNvSpPr>
            <a:spLocks noGrp="1"/>
          </p:cNvSpPr>
          <p:nvPr>
            <p:ph type="sldNum" sz="quarter" idx="12"/>
          </p:nvPr>
        </p:nvSpPr>
        <p:spPr/>
        <p:txBody>
          <a:bodyPr/>
          <a:lstStyle/>
          <a:p>
            <a:fld id="{94F9FB71-0296-451D-85D1-E1D1B34210C6}" type="slidenum">
              <a:rPr lang="ru-RU" smtClean="0"/>
              <a:t>36</a:t>
            </a:fld>
            <a:endParaRPr lang="ru-RU"/>
          </a:p>
        </p:txBody>
      </p:sp>
      <p:graphicFrame>
        <p:nvGraphicFramePr>
          <p:cNvPr id="7" name="Объект 6">
            <a:extLst>
              <a:ext uri="{FF2B5EF4-FFF2-40B4-BE49-F238E27FC236}">
                <a16:creationId xmlns:a16="http://schemas.microsoft.com/office/drawing/2014/main" id="{9333C136-8796-45B8-AC90-CCDC47DC6003}"/>
              </a:ext>
            </a:extLst>
          </p:cNvPr>
          <p:cNvGraphicFramePr>
            <a:graphicFrameLocks noChangeAspect="1"/>
          </p:cNvGraphicFramePr>
          <p:nvPr>
            <p:extLst>
              <p:ext uri="{D42A27DB-BD31-4B8C-83A1-F6EECF244321}">
                <p14:modId xmlns:p14="http://schemas.microsoft.com/office/powerpoint/2010/main" val="3446308827"/>
              </p:ext>
            </p:extLst>
          </p:nvPr>
        </p:nvGraphicFramePr>
        <p:xfrm>
          <a:off x="329961" y="349250"/>
          <a:ext cx="6307137" cy="3079750"/>
        </p:xfrm>
        <a:graphic>
          <a:graphicData uri="http://schemas.openxmlformats.org/presentationml/2006/ole">
            <mc:AlternateContent xmlns:mc="http://schemas.openxmlformats.org/markup-compatibility/2006">
              <mc:Choice xmlns:v="urn:schemas-microsoft-com:vml" Requires="v">
                <p:oleObj spid="_x0000_s1046" name="Document" r:id="rId3" imgW="6306567" imgH="3079092" progId="Word.Document.12">
                  <p:embed/>
                </p:oleObj>
              </mc:Choice>
              <mc:Fallback>
                <p:oleObj name="Document" r:id="rId3" imgW="6306567" imgH="3079092" progId="Word.Document.12">
                  <p:embed/>
                  <p:pic>
                    <p:nvPicPr>
                      <p:cNvPr id="0" name=""/>
                      <p:cNvPicPr/>
                      <p:nvPr/>
                    </p:nvPicPr>
                    <p:blipFill>
                      <a:blip r:embed="rId4"/>
                      <a:stretch>
                        <a:fillRect/>
                      </a:stretch>
                    </p:blipFill>
                    <p:spPr>
                      <a:xfrm>
                        <a:off x="329961" y="349250"/>
                        <a:ext cx="6307137" cy="3079750"/>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74D21B95-9821-4C57-879D-D6916865ABA9}"/>
              </a:ext>
            </a:extLst>
          </p:cNvPr>
          <p:cNvGraphicFramePr>
            <a:graphicFrameLocks noChangeAspect="1"/>
          </p:cNvGraphicFramePr>
          <p:nvPr>
            <p:extLst>
              <p:ext uri="{D42A27DB-BD31-4B8C-83A1-F6EECF244321}">
                <p14:modId xmlns:p14="http://schemas.microsoft.com/office/powerpoint/2010/main" val="2008479744"/>
              </p:ext>
            </p:extLst>
          </p:nvPr>
        </p:nvGraphicFramePr>
        <p:xfrm>
          <a:off x="5046662" y="3912362"/>
          <a:ext cx="6307137" cy="2351087"/>
        </p:xfrm>
        <a:graphic>
          <a:graphicData uri="http://schemas.openxmlformats.org/presentationml/2006/ole">
            <mc:AlternateContent xmlns:mc="http://schemas.openxmlformats.org/markup-compatibility/2006">
              <mc:Choice xmlns:v="urn:schemas-microsoft-com:vml" Requires="v">
                <p:oleObj spid="_x0000_s1047" name="Document" r:id="rId5" imgW="6306567" imgH="2351614" progId="Word.Document.12">
                  <p:embed/>
                </p:oleObj>
              </mc:Choice>
              <mc:Fallback>
                <p:oleObj name="Document" r:id="rId5" imgW="6306567" imgH="2351614" progId="Word.Document.12">
                  <p:embed/>
                  <p:pic>
                    <p:nvPicPr>
                      <p:cNvPr id="0" name=""/>
                      <p:cNvPicPr/>
                      <p:nvPr/>
                    </p:nvPicPr>
                    <p:blipFill>
                      <a:blip r:embed="rId6"/>
                      <a:stretch>
                        <a:fillRect/>
                      </a:stretch>
                    </p:blipFill>
                    <p:spPr>
                      <a:xfrm>
                        <a:off x="5046662" y="3912362"/>
                        <a:ext cx="6307137" cy="2351087"/>
                      </a:xfrm>
                      <a:prstGeom prst="rect">
                        <a:avLst/>
                      </a:prstGeom>
                    </p:spPr>
                  </p:pic>
                </p:oleObj>
              </mc:Fallback>
            </mc:AlternateContent>
          </a:graphicData>
        </a:graphic>
      </p:graphicFrame>
    </p:spTree>
    <p:extLst>
      <p:ext uri="{BB962C8B-B14F-4D97-AF65-F5344CB8AC3E}">
        <p14:creationId xmlns:p14="http://schemas.microsoft.com/office/powerpoint/2010/main" val="10348396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0609F9E9-BBA2-400D-8EDC-77CBE4EFDE6F}"/>
              </a:ext>
            </a:extLst>
          </p:cNvPr>
          <p:cNvSpPr>
            <a:spLocks noGrp="1"/>
          </p:cNvSpPr>
          <p:nvPr>
            <p:ph type="title"/>
          </p:nvPr>
        </p:nvSpPr>
        <p:spPr/>
        <p:txBody>
          <a:bodyPr/>
          <a:lstStyle/>
          <a:p>
            <a:r>
              <a:rPr lang="en-US" dirty="0"/>
              <a:t>Conclusion</a:t>
            </a:r>
          </a:p>
        </p:txBody>
      </p:sp>
      <p:sp>
        <p:nvSpPr>
          <p:cNvPr id="8" name="Текст 7">
            <a:extLst>
              <a:ext uri="{FF2B5EF4-FFF2-40B4-BE49-F238E27FC236}">
                <a16:creationId xmlns:a16="http://schemas.microsoft.com/office/drawing/2014/main" id="{B70F1ABA-7CFB-4885-8D2E-7FD8ADFC9727}"/>
              </a:ext>
            </a:extLst>
          </p:cNvPr>
          <p:cNvSpPr>
            <a:spLocks noGrp="1"/>
          </p:cNvSpPr>
          <p:nvPr>
            <p:ph type="body" idx="1"/>
          </p:nvPr>
        </p:nvSpPr>
        <p:spPr/>
        <p:txBody>
          <a:bodyPr/>
          <a:lstStyle/>
          <a:p>
            <a:endParaRPr lang="en-US"/>
          </a:p>
        </p:txBody>
      </p:sp>
      <p:sp>
        <p:nvSpPr>
          <p:cNvPr id="4" name="Дата 3">
            <a:extLst>
              <a:ext uri="{FF2B5EF4-FFF2-40B4-BE49-F238E27FC236}">
                <a16:creationId xmlns:a16="http://schemas.microsoft.com/office/drawing/2014/main" id="{E593F1DF-25FA-42B7-9677-9593514A9BE8}"/>
              </a:ext>
            </a:extLst>
          </p:cNvPr>
          <p:cNvSpPr>
            <a:spLocks noGrp="1"/>
          </p:cNvSpPr>
          <p:nvPr>
            <p:ph type="dt" sz="half" idx="10"/>
          </p:nvPr>
        </p:nvSpPr>
        <p:spPr/>
        <p:txBody>
          <a:bodyPr/>
          <a:lstStyle/>
          <a:p>
            <a:fld id="{1ADB6700-3AA5-44A2-B7BD-ED9457F6E2F4}" type="datetime1">
              <a:rPr lang="ru-RU" smtClean="0"/>
              <a:t>17.06.2019</a:t>
            </a:fld>
            <a:endParaRPr lang="ru-RU"/>
          </a:p>
        </p:txBody>
      </p:sp>
      <p:sp>
        <p:nvSpPr>
          <p:cNvPr id="5" name="Нижний колонтитул 4">
            <a:extLst>
              <a:ext uri="{FF2B5EF4-FFF2-40B4-BE49-F238E27FC236}">
                <a16:creationId xmlns:a16="http://schemas.microsoft.com/office/drawing/2014/main" id="{273F8509-E3A6-4218-A57C-26B05D75F554}"/>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02F2205C-EB0B-4D0D-9445-074DC127A3C6}"/>
              </a:ext>
            </a:extLst>
          </p:cNvPr>
          <p:cNvSpPr>
            <a:spLocks noGrp="1"/>
          </p:cNvSpPr>
          <p:nvPr>
            <p:ph type="sldNum" sz="quarter" idx="12"/>
          </p:nvPr>
        </p:nvSpPr>
        <p:spPr/>
        <p:txBody>
          <a:bodyPr/>
          <a:lstStyle/>
          <a:p>
            <a:fld id="{94F9FB71-0296-451D-85D1-E1D1B34210C6}" type="slidenum">
              <a:rPr lang="ru-RU" smtClean="0"/>
              <a:t>37</a:t>
            </a:fld>
            <a:endParaRPr lang="ru-RU"/>
          </a:p>
        </p:txBody>
      </p:sp>
    </p:spTree>
    <p:extLst>
      <p:ext uri="{BB962C8B-B14F-4D97-AF65-F5344CB8AC3E}">
        <p14:creationId xmlns:p14="http://schemas.microsoft.com/office/powerpoint/2010/main" val="17437025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size of Montage neu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Дата 1">
            <a:extLst>
              <a:ext uri="{FF2B5EF4-FFF2-40B4-BE49-F238E27FC236}">
                <a16:creationId xmlns:a16="http://schemas.microsoft.com/office/drawing/2014/main" id="{FA9B6575-0120-4F42-B890-6F0F048340CE}"/>
              </a:ext>
            </a:extLst>
          </p:cNvPr>
          <p:cNvSpPr>
            <a:spLocks noGrp="1"/>
          </p:cNvSpPr>
          <p:nvPr>
            <p:ph type="dt" sz="half" idx="10"/>
          </p:nvPr>
        </p:nvSpPr>
        <p:spPr/>
        <p:txBody>
          <a:bodyPr/>
          <a:lstStyle/>
          <a:p>
            <a:fld id="{4A9902DB-F5C3-49D3-B6C2-247E34DBF426}" type="datetime1">
              <a:rPr lang="ru-RU" smtClean="0"/>
              <a:t>17.06.2019</a:t>
            </a:fld>
            <a:endParaRPr lang="ru-RU"/>
          </a:p>
        </p:txBody>
      </p:sp>
      <p:sp>
        <p:nvSpPr>
          <p:cNvPr id="3" name="Нижний колонтитул 2">
            <a:extLst>
              <a:ext uri="{FF2B5EF4-FFF2-40B4-BE49-F238E27FC236}">
                <a16:creationId xmlns:a16="http://schemas.microsoft.com/office/drawing/2014/main" id="{C9A885EC-C5FD-4F05-8044-84C26601E1F1}"/>
              </a:ext>
            </a:extLst>
          </p:cNvPr>
          <p:cNvSpPr>
            <a:spLocks noGrp="1"/>
          </p:cNvSpPr>
          <p:nvPr>
            <p:ph type="ftr" sz="quarter" idx="11"/>
          </p:nvPr>
        </p:nvSpPr>
        <p:spPr/>
        <p:txBody>
          <a:bodyPr/>
          <a:lstStyle/>
          <a:p>
            <a:r>
              <a:rPr lang="ru-RU"/>
              <a:t>ФИНАНСОВЫЙ КОМИТЕТ ОИЯИ 22 МАРТА 2019г.</a:t>
            </a:r>
          </a:p>
        </p:txBody>
      </p:sp>
      <p:sp>
        <p:nvSpPr>
          <p:cNvPr id="4" name="Номер слайда 3">
            <a:extLst>
              <a:ext uri="{FF2B5EF4-FFF2-40B4-BE49-F238E27FC236}">
                <a16:creationId xmlns:a16="http://schemas.microsoft.com/office/drawing/2014/main" id="{04372ED3-F040-45C7-96D5-8C24C138C2DB}"/>
              </a:ext>
            </a:extLst>
          </p:cNvPr>
          <p:cNvSpPr>
            <a:spLocks noGrp="1"/>
          </p:cNvSpPr>
          <p:nvPr>
            <p:ph type="sldNum" sz="quarter" idx="12"/>
          </p:nvPr>
        </p:nvSpPr>
        <p:spPr/>
        <p:txBody>
          <a:bodyPr/>
          <a:lstStyle/>
          <a:p>
            <a:fld id="{6EB38E67-FCB0-4161-895A-33B5C4E5E6C3}" type="slidenum">
              <a:rPr lang="ru-RU" smtClean="0"/>
              <a:t>38</a:t>
            </a:fld>
            <a:endParaRPr lang="ru-RU"/>
          </a:p>
        </p:txBody>
      </p:sp>
    </p:spTree>
    <p:extLst>
      <p:ext uri="{BB962C8B-B14F-4D97-AF65-F5344CB8AC3E}">
        <p14:creationId xmlns:p14="http://schemas.microsoft.com/office/powerpoint/2010/main" val="159673342"/>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8E731B6-781D-49A2-9199-7208A8C6B579}"/>
              </a:ext>
            </a:extLst>
          </p:cNvPr>
          <p:cNvSpPr>
            <a:spLocks noGrp="1"/>
          </p:cNvSpPr>
          <p:nvPr>
            <p:ph type="dt" sz="half" idx="10"/>
          </p:nvPr>
        </p:nvSpPr>
        <p:spPr/>
        <p:txBody>
          <a:bodyPr/>
          <a:lstStyle/>
          <a:p>
            <a:fld id="{573EA224-5C11-4757-A4F2-11563F995402}" type="datetime1">
              <a:rPr lang="ru-RU" smtClean="0"/>
              <a:t>17.06.2019</a:t>
            </a:fld>
            <a:endParaRPr lang="ru-RU"/>
          </a:p>
        </p:txBody>
      </p:sp>
      <p:sp>
        <p:nvSpPr>
          <p:cNvPr id="3" name="Нижний колонтитул 2">
            <a:extLst>
              <a:ext uri="{FF2B5EF4-FFF2-40B4-BE49-F238E27FC236}">
                <a16:creationId xmlns:a16="http://schemas.microsoft.com/office/drawing/2014/main" id="{F89D44F9-5113-42E9-8603-0F683FB34FFD}"/>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4" name="Номер слайда 3">
            <a:extLst>
              <a:ext uri="{FF2B5EF4-FFF2-40B4-BE49-F238E27FC236}">
                <a16:creationId xmlns:a16="http://schemas.microsoft.com/office/drawing/2014/main" id="{51624301-33F0-41E5-A898-ECFD04B82437}"/>
              </a:ext>
            </a:extLst>
          </p:cNvPr>
          <p:cNvSpPr>
            <a:spLocks noGrp="1"/>
          </p:cNvSpPr>
          <p:nvPr>
            <p:ph type="sldNum" sz="quarter" idx="12"/>
          </p:nvPr>
        </p:nvSpPr>
        <p:spPr/>
        <p:txBody>
          <a:bodyPr/>
          <a:lstStyle/>
          <a:p>
            <a:fld id="{94F9FB71-0296-451D-85D1-E1D1B34210C6}" type="slidenum">
              <a:rPr lang="ru-RU" smtClean="0"/>
              <a:t>39</a:t>
            </a:fld>
            <a:endParaRPr lang="ru-RU"/>
          </a:p>
        </p:txBody>
      </p:sp>
      <p:sp>
        <p:nvSpPr>
          <p:cNvPr id="5" name="TextBox 4">
            <a:extLst>
              <a:ext uri="{FF2B5EF4-FFF2-40B4-BE49-F238E27FC236}">
                <a16:creationId xmlns:a16="http://schemas.microsoft.com/office/drawing/2014/main" id="{1B221921-F0AA-4102-AC3F-8406F23F5B90}"/>
              </a:ext>
            </a:extLst>
          </p:cNvPr>
          <p:cNvSpPr txBox="1"/>
          <p:nvPr/>
        </p:nvSpPr>
        <p:spPr>
          <a:xfrm>
            <a:off x="2786110" y="2949880"/>
            <a:ext cx="6829883"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Thanks a lot for your attention!</a:t>
            </a:r>
          </a:p>
        </p:txBody>
      </p:sp>
    </p:spTree>
    <p:extLst>
      <p:ext uri="{BB962C8B-B14F-4D97-AF65-F5344CB8AC3E}">
        <p14:creationId xmlns:p14="http://schemas.microsoft.com/office/powerpoint/2010/main" val="233346924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F007C3A6-2A0F-4FE5-96C9-8B8204046492}"/>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ABDCE085-E1F3-4CAF-9D0D-E334423DAD68}"/>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7A490343-21B5-461D-B828-838230C1F29F}"/>
              </a:ext>
            </a:extLst>
          </p:cNvPr>
          <p:cNvSpPr>
            <a:spLocks noGrp="1"/>
          </p:cNvSpPr>
          <p:nvPr>
            <p:ph type="sldNum" sz="quarter" idx="12"/>
          </p:nvPr>
        </p:nvSpPr>
        <p:spPr/>
        <p:txBody>
          <a:bodyPr/>
          <a:lstStyle/>
          <a:p>
            <a:fld id="{94F9FB71-0296-451D-85D1-E1D1B34210C6}" type="slidenum">
              <a:rPr lang="ru-RU" smtClean="0"/>
              <a:t>4</a:t>
            </a:fld>
            <a:endParaRPr lang="ru-RU"/>
          </a:p>
        </p:txBody>
      </p:sp>
      <p:sp>
        <p:nvSpPr>
          <p:cNvPr id="2" name="Заголовок 1">
            <a:extLst>
              <a:ext uri="{FF2B5EF4-FFF2-40B4-BE49-F238E27FC236}">
                <a16:creationId xmlns:a16="http://schemas.microsoft.com/office/drawing/2014/main" id="{9DE9FC76-B76B-40E7-A886-F770949DC630}"/>
              </a:ext>
            </a:extLst>
          </p:cNvPr>
          <p:cNvSpPr>
            <a:spLocks noGrp="1"/>
          </p:cNvSpPr>
          <p:nvPr>
            <p:ph type="title" idx="4294967295"/>
          </p:nvPr>
        </p:nvSpPr>
        <p:spPr>
          <a:xfrm>
            <a:off x="0" y="365125"/>
            <a:ext cx="10515600" cy="1325563"/>
          </a:xfrm>
        </p:spPr>
        <p:txBody>
          <a:bodyPr/>
          <a:lstStyle/>
          <a:p>
            <a:r>
              <a:rPr lang="en-US" dirty="0"/>
              <a:t>Historical introduction</a:t>
            </a:r>
            <a:endParaRPr lang="ru-RU" dirty="0"/>
          </a:p>
        </p:txBody>
      </p:sp>
      <p:pic>
        <p:nvPicPr>
          <p:cNvPr id="7" name="Рисунок 6">
            <a:extLst>
              <a:ext uri="{FF2B5EF4-FFF2-40B4-BE49-F238E27FC236}">
                <a16:creationId xmlns:a16="http://schemas.microsoft.com/office/drawing/2014/main" id="{CCB69E24-66FE-4763-916A-0BA9B37F2C2D}"/>
              </a:ext>
            </a:extLst>
          </p:cNvPr>
          <p:cNvPicPr>
            <a:picLocks noChangeAspect="1"/>
          </p:cNvPicPr>
          <p:nvPr/>
        </p:nvPicPr>
        <p:blipFill rotWithShape="1">
          <a:blip r:embed="rId2"/>
          <a:srcRect l="4339" t="6925" r="6490"/>
          <a:stretch/>
        </p:blipFill>
        <p:spPr>
          <a:xfrm>
            <a:off x="0" y="29685"/>
            <a:ext cx="4681963" cy="6383045"/>
          </a:xfrm>
          <a:prstGeom prst="rect">
            <a:avLst/>
          </a:prstGeom>
        </p:spPr>
      </p:pic>
      <p:pic>
        <p:nvPicPr>
          <p:cNvPr id="8" name="Рисунок 7">
            <a:extLst>
              <a:ext uri="{FF2B5EF4-FFF2-40B4-BE49-F238E27FC236}">
                <a16:creationId xmlns:a16="http://schemas.microsoft.com/office/drawing/2014/main" id="{FF33EB2F-689B-4F34-B15F-DDD5FEBC1EB3}"/>
              </a:ext>
            </a:extLst>
          </p:cNvPr>
          <p:cNvPicPr>
            <a:picLocks noChangeAspect="1"/>
          </p:cNvPicPr>
          <p:nvPr/>
        </p:nvPicPr>
        <p:blipFill rotWithShape="1">
          <a:blip r:embed="rId3"/>
          <a:srcRect l="7963" t="6344" r="8512" b="6925"/>
          <a:stretch/>
        </p:blipFill>
        <p:spPr>
          <a:xfrm>
            <a:off x="3950564" y="29685"/>
            <a:ext cx="4977598" cy="6824383"/>
          </a:xfrm>
          <a:prstGeom prst="rect">
            <a:avLst/>
          </a:prstGeom>
        </p:spPr>
      </p:pic>
      <p:grpSp>
        <p:nvGrpSpPr>
          <p:cNvPr id="9" name="Группа 8">
            <a:extLst>
              <a:ext uri="{FF2B5EF4-FFF2-40B4-BE49-F238E27FC236}">
                <a16:creationId xmlns:a16="http://schemas.microsoft.com/office/drawing/2014/main" id="{AE58A0EC-020B-4F54-BE16-A608070E123A}"/>
              </a:ext>
            </a:extLst>
          </p:cNvPr>
          <p:cNvGrpSpPr/>
          <p:nvPr/>
        </p:nvGrpSpPr>
        <p:grpSpPr>
          <a:xfrm>
            <a:off x="7679184" y="547891"/>
            <a:ext cx="4150655" cy="5231472"/>
            <a:chOff x="8928161" y="547891"/>
            <a:chExt cx="2901678" cy="3430287"/>
          </a:xfrm>
        </p:grpSpPr>
        <p:pic>
          <p:nvPicPr>
            <p:cNvPr id="10" name="Рисунок 9">
              <a:extLst>
                <a:ext uri="{FF2B5EF4-FFF2-40B4-BE49-F238E27FC236}">
                  <a16:creationId xmlns:a16="http://schemas.microsoft.com/office/drawing/2014/main" id="{C29B9F41-0F6D-471C-9013-6D22B2C73DBD}"/>
                </a:ext>
              </a:extLst>
            </p:cNvPr>
            <p:cNvPicPr>
              <a:picLocks noChangeAspect="1"/>
            </p:cNvPicPr>
            <p:nvPr/>
          </p:nvPicPr>
          <p:blipFill>
            <a:blip r:embed="rId4"/>
            <a:stretch>
              <a:fillRect/>
            </a:stretch>
          </p:blipFill>
          <p:spPr>
            <a:xfrm>
              <a:off x="8928161" y="547891"/>
              <a:ext cx="2867775" cy="1507922"/>
            </a:xfrm>
            <a:prstGeom prst="rect">
              <a:avLst/>
            </a:prstGeom>
          </p:spPr>
        </p:pic>
        <p:pic>
          <p:nvPicPr>
            <p:cNvPr id="11" name="Рисунок 10">
              <a:extLst>
                <a:ext uri="{FF2B5EF4-FFF2-40B4-BE49-F238E27FC236}">
                  <a16:creationId xmlns:a16="http://schemas.microsoft.com/office/drawing/2014/main" id="{F6911FCC-DFF9-4FD6-B345-A30A77ADDCD8}"/>
                </a:ext>
              </a:extLst>
            </p:cNvPr>
            <p:cNvPicPr>
              <a:picLocks noChangeAspect="1"/>
            </p:cNvPicPr>
            <p:nvPr/>
          </p:nvPicPr>
          <p:blipFill>
            <a:blip r:embed="rId5"/>
            <a:stretch>
              <a:fillRect/>
            </a:stretch>
          </p:blipFill>
          <p:spPr>
            <a:xfrm>
              <a:off x="8928161" y="2055813"/>
              <a:ext cx="2901678" cy="1922365"/>
            </a:xfrm>
            <a:prstGeom prst="rect">
              <a:avLst/>
            </a:prstGeom>
          </p:spPr>
        </p:pic>
      </p:grpSp>
    </p:spTree>
    <p:extLst>
      <p:ext uri="{BB962C8B-B14F-4D97-AF65-F5344CB8AC3E}">
        <p14:creationId xmlns:p14="http://schemas.microsoft.com/office/powerpoint/2010/main" val="6758387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9FC76-B76B-40E7-A886-F770949DC630}"/>
              </a:ext>
            </a:extLst>
          </p:cNvPr>
          <p:cNvSpPr>
            <a:spLocks noGrp="1"/>
          </p:cNvSpPr>
          <p:nvPr>
            <p:ph type="title"/>
          </p:nvPr>
        </p:nvSpPr>
        <p:spPr/>
        <p:txBody>
          <a:bodyPr/>
          <a:lstStyle/>
          <a:p>
            <a:r>
              <a:rPr lang="en-US" dirty="0"/>
              <a:t>IBR, IBR-30, IBR-2 </a:t>
            </a:r>
            <a:endParaRPr lang="ru-RU" dirty="0"/>
          </a:p>
        </p:txBody>
      </p:sp>
      <p:sp>
        <p:nvSpPr>
          <p:cNvPr id="3" name="Объект 2">
            <a:extLst>
              <a:ext uri="{FF2B5EF4-FFF2-40B4-BE49-F238E27FC236}">
                <a16:creationId xmlns:a16="http://schemas.microsoft.com/office/drawing/2014/main" id="{ACF1069E-AFC0-47B9-A1D4-D655FC187195}"/>
              </a:ext>
            </a:extLst>
          </p:cNvPr>
          <p:cNvSpPr>
            <a:spLocks noGrp="1"/>
          </p:cNvSpPr>
          <p:nvPr>
            <p:ph idx="1"/>
          </p:nvPr>
        </p:nvSpPr>
        <p:spPr/>
        <p:txBody>
          <a:bodyPr/>
          <a:lstStyle/>
          <a:p>
            <a:pPr>
              <a:lnSpc>
                <a:spcPct val="110000"/>
              </a:lnSpc>
            </a:pPr>
            <a:r>
              <a:rPr lang="en-US" dirty="0"/>
              <a:t>IBR reactor – one of the worlds first dedicated for experiments on extracted beams;</a:t>
            </a:r>
          </a:p>
          <a:p>
            <a:pPr>
              <a:lnSpc>
                <a:spcPct val="110000"/>
              </a:lnSpc>
            </a:pPr>
            <a:r>
              <a:rPr lang="en-US" dirty="0"/>
              <a:t>Condensed matter physics – one of the three scientific “pillars” of the Joint Institute;</a:t>
            </a:r>
          </a:p>
          <a:p>
            <a:pPr>
              <a:lnSpc>
                <a:spcPct val="110000"/>
              </a:lnSpc>
            </a:pPr>
            <a:r>
              <a:rPr lang="en-US" dirty="0"/>
              <a:t> First experiments on CMP at the Laboratory of Neutron Physics of JINR started in early 60-th by initiative of </a:t>
            </a:r>
            <a:r>
              <a:rPr lang="en-US" dirty="0" err="1"/>
              <a:t>F.Shapiro</a:t>
            </a:r>
            <a:r>
              <a:rPr lang="en-US" dirty="0"/>
              <a:t>, </a:t>
            </a:r>
            <a:r>
              <a:rPr lang="en-US" dirty="0" err="1"/>
              <a:t>J.Janik</a:t>
            </a:r>
            <a:r>
              <a:rPr lang="ru-RU" dirty="0"/>
              <a:t> </a:t>
            </a:r>
            <a:r>
              <a:rPr lang="en-US" dirty="0"/>
              <a:t>and </a:t>
            </a:r>
            <a:r>
              <a:rPr lang="en-US" dirty="0" err="1"/>
              <a:t>B.Buras</a:t>
            </a:r>
            <a:r>
              <a:rPr lang="en-US" dirty="0"/>
              <a:t>;</a:t>
            </a:r>
          </a:p>
          <a:p>
            <a:pPr>
              <a:lnSpc>
                <a:spcPct val="110000"/>
              </a:lnSpc>
            </a:pPr>
            <a:r>
              <a:rPr lang="en-US" dirty="0"/>
              <a:t>Effective development of the neutron instrumentation in parallel with construction of the new neutron sources;</a:t>
            </a:r>
            <a:endParaRPr lang="ru-RU" dirty="0"/>
          </a:p>
        </p:txBody>
      </p:sp>
      <p:sp>
        <p:nvSpPr>
          <p:cNvPr id="4" name="Дата 3">
            <a:extLst>
              <a:ext uri="{FF2B5EF4-FFF2-40B4-BE49-F238E27FC236}">
                <a16:creationId xmlns:a16="http://schemas.microsoft.com/office/drawing/2014/main" id="{F007C3A6-2A0F-4FE5-96C9-8B8204046492}"/>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ABDCE085-E1F3-4CAF-9D0D-E334423DAD68}"/>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7A490343-21B5-461D-B828-838230C1F29F}"/>
              </a:ext>
            </a:extLst>
          </p:cNvPr>
          <p:cNvSpPr>
            <a:spLocks noGrp="1"/>
          </p:cNvSpPr>
          <p:nvPr>
            <p:ph type="sldNum" sz="quarter" idx="12"/>
          </p:nvPr>
        </p:nvSpPr>
        <p:spPr/>
        <p:txBody>
          <a:bodyPr/>
          <a:lstStyle/>
          <a:p>
            <a:fld id="{94F9FB71-0296-451D-85D1-E1D1B34210C6}" type="slidenum">
              <a:rPr lang="ru-RU" smtClean="0"/>
              <a:t>5</a:t>
            </a:fld>
            <a:endParaRPr lang="ru-RU"/>
          </a:p>
        </p:txBody>
      </p:sp>
    </p:spTree>
    <p:extLst>
      <p:ext uri="{BB962C8B-B14F-4D97-AF65-F5344CB8AC3E}">
        <p14:creationId xmlns:p14="http://schemas.microsoft.com/office/powerpoint/2010/main" val="1745840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BA3A93E-3BF3-44E7-86DF-36C17A11E347}"/>
              </a:ext>
            </a:extLst>
          </p:cNvPr>
          <p:cNvSpPr>
            <a:spLocks noGrp="1"/>
          </p:cNvSpPr>
          <p:nvPr>
            <p:ph type="title"/>
          </p:nvPr>
        </p:nvSpPr>
        <p:spPr/>
        <p:txBody>
          <a:bodyPr/>
          <a:lstStyle/>
          <a:p>
            <a:r>
              <a:rPr lang="en-US" dirty="0"/>
              <a:t>Research in the field of condensed matter physics in Dubna</a:t>
            </a:r>
            <a:endParaRPr lang="ru-RU" dirty="0"/>
          </a:p>
        </p:txBody>
      </p:sp>
      <p:sp>
        <p:nvSpPr>
          <p:cNvPr id="6" name="Текст 5">
            <a:extLst>
              <a:ext uri="{FF2B5EF4-FFF2-40B4-BE49-F238E27FC236}">
                <a16:creationId xmlns:a16="http://schemas.microsoft.com/office/drawing/2014/main" id="{0A0E9168-91E0-4B5E-B776-2E8507D8A0FD}"/>
              </a:ext>
            </a:extLst>
          </p:cNvPr>
          <p:cNvSpPr>
            <a:spLocks noGrp="1"/>
          </p:cNvSpPr>
          <p:nvPr>
            <p:ph type="body" idx="1"/>
          </p:nvPr>
        </p:nvSpPr>
        <p:spPr/>
        <p:txBody>
          <a:bodyPr/>
          <a:lstStyle/>
          <a:p>
            <a:endParaRPr lang="ru-RU"/>
          </a:p>
        </p:txBody>
      </p:sp>
      <p:sp>
        <p:nvSpPr>
          <p:cNvPr id="2" name="Дата 1">
            <a:extLst>
              <a:ext uri="{FF2B5EF4-FFF2-40B4-BE49-F238E27FC236}">
                <a16:creationId xmlns:a16="http://schemas.microsoft.com/office/drawing/2014/main" id="{E46A924B-E686-4B05-8D34-1B0D91412911}"/>
              </a:ext>
            </a:extLst>
          </p:cNvPr>
          <p:cNvSpPr>
            <a:spLocks noGrp="1"/>
          </p:cNvSpPr>
          <p:nvPr>
            <p:ph type="dt" sz="half" idx="10"/>
          </p:nvPr>
        </p:nvSpPr>
        <p:spPr/>
        <p:txBody>
          <a:bodyPr/>
          <a:lstStyle/>
          <a:p>
            <a:fld id="{573EA224-5C11-4757-A4F2-11563F995402}" type="datetime1">
              <a:rPr lang="ru-RU" smtClean="0"/>
              <a:t>17.06.2019</a:t>
            </a:fld>
            <a:endParaRPr lang="ru-RU"/>
          </a:p>
        </p:txBody>
      </p:sp>
      <p:sp>
        <p:nvSpPr>
          <p:cNvPr id="3" name="Нижний колонтитул 2">
            <a:extLst>
              <a:ext uri="{FF2B5EF4-FFF2-40B4-BE49-F238E27FC236}">
                <a16:creationId xmlns:a16="http://schemas.microsoft.com/office/drawing/2014/main" id="{24475317-A92E-4E36-8666-CCBA4F1B336A}"/>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4" name="Номер слайда 3">
            <a:extLst>
              <a:ext uri="{FF2B5EF4-FFF2-40B4-BE49-F238E27FC236}">
                <a16:creationId xmlns:a16="http://schemas.microsoft.com/office/drawing/2014/main" id="{04D21A89-0EAA-4CC7-A4DB-F2C2F1324853}"/>
              </a:ext>
            </a:extLst>
          </p:cNvPr>
          <p:cNvSpPr>
            <a:spLocks noGrp="1"/>
          </p:cNvSpPr>
          <p:nvPr>
            <p:ph type="sldNum" sz="quarter" idx="12"/>
          </p:nvPr>
        </p:nvSpPr>
        <p:spPr/>
        <p:txBody>
          <a:bodyPr/>
          <a:lstStyle/>
          <a:p>
            <a:fld id="{94F9FB71-0296-451D-85D1-E1D1B34210C6}" type="slidenum">
              <a:rPr lang="ru-RU" smtClean="0"/>
              <a:t>6</a:t>
            </a:fld>
            <a:endParaRPr lang="ru-RU"/>
          </a:p>
        </p:txBody>
      </p:sp>
    </p:spTree>
    <p:extLst>
      <p:ext uri="{BB962C8B-B14F-4D97-AF65-F5344CB8AC3E}">
        <p14:creationId xmlns:p14="http://schemas.microsoft.com/office/powerpoint/2010/main" val="10254581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a:xfrm>
            <a:off x="838200" y="365126"/>
            <a:ext cx="10515600" cy="882650"/>
          </a:xfrm>
        </p:spPr>
        <p:txBody>
          <a:bodyPr>
            <a:normAutofit/>
          </a:bodyPr>
          <a:lstStyle/>
          <a:p>
            <a:r>
              <a:rPr lang="en-US" sz="3200" dirty="0"/>
              <a:t>Research directions and instrumentation development</a:t>
            </a:r>
            <a:endParaRPr lang="ru-RU" sz="3200" dirty="0"/>
          </a:p>
        </p:txBody>
      </p:sp>
      <p:sp>
        <p:nvSpPr>
          <p:cNvPr id="7" name="Объект 6">
            <a:extLst>
              <a:ext uri="{FF2B5EF4-FFF2-40B4-BE49-F238E27FC236}">
                <a16:creationId xmlns:a16="http://schemas.microsoft.com/office/drawing/2014/main" id="{E5961FDB-AF96-452E-8D29-E4B995A1B2C7}"/>
              </a:ext>
            </a:extLst>
          </p:cNvPr>
          <p:cNvSpPr>
            <a:spLocks noGrp="1"/>
          </p:cNvSpPr>
          <p:nvPr>
            <p:ph sz="half" idx="1"/>
          </p:nvPr>
        </p:nvSpPr>
        <p:spPr>
          <a:xfrm>
            <a:off x="838200" y="1247776"/>
            <a:ext cx="5181600" cy="4929187"/>
          </a:xfrm>
        </p:spPr>
        <p:txBody>
          <a:bodyPr/>
          <a:lstStyle/>
          <a:p>
            <a:r>
              <a:rPr lang="en-US" dirty="0"/>
              <a:t>High temperature superconductors;</a:t>
            </a:r>
          </a:p>
          <a:p>
            <a:r>
              <a:rPr lang="en-US" dirty="0"/>
              <a:t>Soft matter, gels, polymers;</a:t>
            </a:r>
          </a:p>
          <a:p>
            <a:r>
              <a:rPr lang="en-US" dirty="0"/>
              <a:t>Chemistry, real time experiments;</a:t>
            </a:r>
          </a:p>
          <a:p>
            <a:r>
              <a:rPr lang="en-US" dirty="0"/>
              <a:t>Biology, ribosome and proteins structure;</a:t>
            </a:r>
          </a:p>
          <a:p>
            <a:r>
              <a:rPr lang="en-US" dirty="0"/>
              <a:t>Materials science, engineering analysis, mechanical stresses;</a:t>
            </a:r>
          </a:p>
          <a:p>
            <a:r>
              <a:rPr lang="en-US" dirty="0"/>
              <a:t>Neutron diffraction at extreme conditions;</a:t>
            </a:r>
            <a:endParaRPr lang="ru-RU" dirty="0"/>
          </a:p>
        </p:txBody>
      </p:sp>
      <p:sp>
        <p:nvSpPr>
          <p:cNvPr id="8" name="Объект 7">
            <a:extLst>
              <a:ext uri="{FF2B5EF4-FFF2-40B4-BE49-F238E27FC236}">
                <a16:creationId xmlns:a16="http://schemas.microsoft.com/office/drawing/2014/main" id="{F1CFDD6B-5D09-4428-8CEB-5522E612D9FE}"/>
              </a:ext>
            </a:extLst>
          </p:cNvPr>
          <p:cNvSpPr>
            <a:spLocks noGrp="1"/>
          </p:cNvSpPr>
          <p:nvPr>
            <p:ph sz="half" idx="2"/>
          </p:nvPr>
        </p:nvSpPr>
        <p:spPr>
          <a:xfrm>
            <a:off x="6172200" y="1247776"/>
            <a:ext cx="5181600" cy="4929187"/>
          </a:xfrm>
        </p:spPr>
        <p:txBody>
          <a:bodyPr/>
          <a:lstStyle/>
          <a:p>
            <a:r>
              <a:rPr lang="en-US" dirty="0"/>
              <a:t>Small angle scattering;</a:t>
            </a:r>
          </a:p>
          <a:p>
            <a:r>
              <a:rPr lang="en-US" dirty="0"/>
              <a:t>Inelastic scattering spectrometers;</a:t>
            </a:r>
          </a:p>
          <a:p>
            <a:r>
              <a:rPr lang="en-US" dirty="0"/>
              <a:t>TOF Fourier</a:t>
            </a:r>
            <a:r>
              <a:rPr lang="ru-RU" dirty="0"/>
              <a:t> </a:t>
            </a:r>
            <a:r>
              <a:rPr lang="en-US" dirty="0"/>
              <a:t>diffractometry;</a:t>
            </a:r>
          </a:p>
          <a:p>
            <a:r>
              <a:rPr lang="en-US" dirty="0"/>
              <a:t>Reflectometry of polarized neutrons;</a:t>
            </a:r>
          </a:p>
          <a:p>
            <a:r>
              <a:rPr lang="en-US" dirty="0"/>
              <a:t>Pulsed action on the sample, synchronized with the neutron pulse;</a:t>
            </a:r>
            <a:endParaRPr lang="ru-RU" dirty="0"/>
          </a:p>
        </p:txBody>
      </p:sp>
      <p:sp>
        <p:nvSpPr>
          <p:cNvPr id="4" name="Дата 3">
            <a:extLst>
              <a:ext uri="{FF2B5EF4-FFF2-40B4-BE49-F238E27FC236}">
                <a16:creationId xmlns:a16="http://schemas.microsoft.com/office/drawing/2014/main" id="{DD1AF9F1-A355-48FA-9F5D-041863CB1AF7}"/>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AE7D4C2A-EFD2-4BE5-836E-2F96F885130B}"/>
              </a:ext>
            </a:extLst>
          </p:cNvPr>
          <p:cNvSpPr>
            <a:spLocks noGrp="1"/>
          </p:cNvSpPr>
          <p:nvPr>
            <p:ph type="sldNum" sz="quarter" idx="12"/>
          </p:nvPr>
        </p:nvSpPr>
        <p:spPr/>
        <p:txBody>
          <a:bodyPr/>
          <a:lstStyle/>
          <a:p>
            <a:fld id="{94F9FB71-0296-451D-85D1-E1D1B34210C6}" type="slidenum">
              <a:rPr lang="ru-RU" smtClean="0"/>
              <a:t>7</a:t>
            </a:fld>
            <a:endParaRPr lang="ru-RU"/>
          </a:p>
        </p:txBody>
      </p:sp>
    </p:spTree>
    <p:extLst>
      <p:ext uri="{BB962C8B-B14F-4D97-AF65-F5344CB8AC3E}">
        <p14:creationId xmlns:p14="http://schemas.microsoft.com/office/powerpoint/2010/main" val="4973642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оловок 7">
            <a:extLst>
              <a:ext uri="{FF2B5EF4-FFF2-40B4-BE49-F238E27FC236}">
                <a16:creationId xmlns:a16="http://schemas.microsoft.com/office/drawing/2014/main" id="{97BB83C2-778D-445D-8706-58E850215E9A}"/>
              </a:ext>
            </a:extLst>
          </p:cNvPr>
          <p:cNvSpPr>
            <a:spLocks noGrp="1"/>
          </p:cNvSpPr>
          <p:nvPr>
            <p:ph type="title"/>
          </p:nvPr>
        </p:nvSpPr>
        <p:spPr>
          <a:xfrm>
            <a:off x="640079" y="2053641"/>
            <a:ext cx="3669161" cy="2760098"/>
          </a:xfrm>
        </p:spPr>
        <p:txBody>
          <a:bodyPr>
            <a:normAutofit/>
          </a:bodyPr>
          <a:lstStyle/>
          <a:p>
            <a:r>
              <a:rPr lang="en-US">
                <a:solidFill>
                  <a:srgbClr val="FFFFFF"/>
                </a:solidFill>
              </a:rPr>
              <a:t>2018 results</a:t>
            </a:r>
            <a:endParaRPr lang="ru-RU">
              <a:solidFill>
                <a:srgbClr val="FFFFFF"/>
              </a:solidFill>
            </a:endParaRPr>
          </a:p>
        </p:txBody>
      </p:sp>
      <p:sp>
        <p:nvSpPr>
          <p:cNvPr id="5" name="Дата 4">
            <a:extLst>
              <a:ext uri="{FF2B5EF4-FFF2-40B4-BE49-F238E27FC236}">
                <a16:creationId xmlns:a16="http://schemas.microsoft.com/office/drawing/2014/main" id="{5B673A9C-5CE3-47BB-BA53-DA86466A7190}"/>
              </a:ext>
            </a:extLst>
          </p:cNvPr>
          <p:cNvSpPr>
            <a:spLocks noGrp="1"/>
          </p:cNvSpPr>
          <p:nvPr>
            <p:ph type="dt" sz="half" idx="10"/>
          </p:nvPr>
        </p:nvSpPr>
        <p:spPr>
          <a:xfrm>
            <a:off x="7717864" y="341916"/>
            <a:ext cx="3108065" cy="314067"/>
          </a:xfrm>
        </p:spPr>
        <p:txBody>
          <a:bodyPr>
            <a:normAutofit/>
          </a:bodyPr>
          <a:lstStyle/>
          <a:p>
            <a:pPr algn="r">
              <a:spcAft>
                <a:spcPts val="600"/>
              </a:spcAft>
            </a:pPr>
            <a:fld id="{69AACF9E-196C-494F-95B7-57CB7E949989}" type="datetime1">
              <a:rPr lang="ru-RU" sz="1000">
                <a:solidFill>
                  <a:srgbClr val="898989"/>
                </a:solidFill>
              </a:rPr>
              <a:pPr algn="r">
                <a:spcAft>
                  <a:spcPts val="600"/>
                </a:spcAft>
              </a:pPr>
              <a:t>17.06.2019</a:t>
            </a:fld>
            <a:endParaRPr lang="ru-RU" sz="1000">
              <a:solidFill>
                <a:srgbClr val="898989"/>
              </a:solidFill>
            </a:endParaRPr>
          </a:p>
        </p:txBody>
      </p:sp>
      <p:sp>
        <p:nvSpPr>
          <p:cNvPr id="9" name="Объект 8">
            <a:extLst>
              <a:ext uri="{FF2B5EF4-FFF2-40B4-BE49-F238E27FC236}">
                <a16:creationId xmlns:a16="http://schemas.microsoft.com/office/drawing/2014/main" id="{364A30EE-78D7-42EA-906F-DE9642C1F59B}"/>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203 papers in referred magazines;</a:t>
            </a:r>
          </a:p>
          <a:p>
            <a:r>
              <a:rPr lang="en-US" sz="2400">
                <a:solidFill>
                  <a:srgbClr val="000000"/>
                </a:solidFill>
              </a:rPr>
              <a:t>208 reports at the international conferences;</a:t>
            </a:r>
          </a:p>
          <a:p>
            <a:r>
              <a:rPr lang="en-US" sz="2400">
                <a:solidFill>
                  <a:srgbClr val="000000"/>
                </a:solidFill>
              </a:rPr>
              <a:t>3 patents;</a:t>
            </a:r>
          </a:p>
          <a:p>
            <a:r>
              <a:rPr lang="en-US" sz="2400">
                <a:solidFill>
                  <a:srgbClr val="000000"/>
                </a:solidFill>
              </a:rPr>
              <a:t>40 students participated in the research;</a:t>
            </a:r>
            <a:endParaRPr lang="ru-RU" sz="2400">
              <a:solidFill>
                <a:srgbClr val="000000"/>
              </a:solidFill>
            </a:endParaRPr>
          </a:p>
        </p:txBody>
      </p:sp>
      <p:sp>
        <p:nvSpPr>
          <p:cNvPr id="6" name="Нижний колонтитул 5">
            <a:extLst>
              <a:ext uri="{FF2B5EF4-FFF2-40B4-BE49-F238E27FC236}">
                <a16:creationId xmlns:a16="http://schemas.microsoft.com/office/drawing/2014/main" id="{0A8E93CC-86C8-49A1-84CF-B5E6789FFF56}"/>
              </a:ext>
            </a:extLst>
          </p:cNvPr>
          <p:cNvSpPr>
            <a:spLocks noGrp="1"/>
          </p:cNvSpPr>
          <p:nvPr>
            <p:ph type="ftr" sz="quarter" idx="11"/>
          </p:nvPr>
        </p:nvSpPr>
        <p:spPr>
          <a:xfrm>
            <a:off x="5536367" y="6223702"/>
            <a:ext cx="5289562" cy="314067"/>
          </a:xfrm>
        </p:spPr>
        <p:txBody>
          <a:bodyPr>
            <a:normAutofit/>
          </a:bodyPr>
          <a:lstStyle/>
          <a:p>
            <a:pPr algn="r">
              <a:spcAft>
                <a:spcPts val="600"/>
              </a:spcAft>
            </a:pPr>
            <a:r>
              <a:rPr lang="en-US" sz="1000">
                <a:solidFill>
                  <a:srgbClr val="898989"/>
                </a:solidFill>
              </a:rPr>
              <a:t>50th meeting of the PAC for Condensed Matter Physics, June 17-18, 2019, JINR, Dubna, Russia</a:t>
            </a:r>
            <a:endParaRPr lang="ru-RU" sz="1000">
              <a:solidFill>
                <a:srgbClr val="898989"/>
              </a:solidFill>
            </a:endParaRPr>
          </a:p>
        </p:txBody>
      </p:sp>
      <p:sp>
        <p:nvSpPr>
          <p:cNvPr id="7" name="Номер слайда 6">
            <a:extLst>
              <a:ext uri="{FF2B5EF4-FFF2-40B4-BE49-F238E27FC236}">
                <a16:creationId xmlns:a16="http://schemas.microsoft.com/office/drawing/2014/main" id="{FB651C16-B4A8-49E2-B526-BFC8D828E739}"/>
              </a:ext>
            </a:extLst>
          </p:cNvPr>
          <p:cNvSpPr>
            <a:spLocks noGrp="1"/>
          </p:cNvSpPr>
          <p:nvPr>
            <p:ph type="sldNum" sz="quarter" idx="12"/>
          </p:nvPr>
        </p:nvSpPr>
        <p:spPr>
          <a:xfrm>
            <a:off x="10825930" y="6223702"/>
            <a:ext cx="570728" cy="314067"/>
          </a:xfrm>
        </p:spPr>
        <p:txBody>
          <a:bodyPr>
            <a:normAutofit/>
          </a:bodyPr>
          <a:lstStyle/>
          <a:p>
            <a:pPr>
              <a:spcAft>
                <a:spcPts val="600"/>
              </a:spcAft>
            </a:pPr>
            <a:fld id="{94F9FB71-0296-451D-85D1-E1D1B34210C6}" type="slidenum">
              <a:rPr lang="ru-RU" sz="1000">
                <a:solidFill>
                  <a:srgbClr val="898989"/>
                </a:solidFill>
              </a:rPr>
              <a:pPr>
                <a:spcAft>
                  <a:spcPts val="600"/>
                </a:spcAft>
              </a:pPr>
              <a:t>8</a:t>
            </a:fld>
            <a:endParaRPr lang="ru-RU" sz="1000">
              <a:solidFill>
                <a:srgbClr val="898989"/>
              </a:solidFill>
            </a:endParaRPr>
          </a:p>
        </p:txBody>
      </p:sp>
    </p:spTree>
    <p:extLst>
      <p:ext uri="{BB962C8B-B14F-4D97-AF65-F5344CB8AC3E}">
        <p14:creationId xmlns:p14="http://schemas.microsoft.com/office/powerpoint/2010/main" val="261091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p:txBody>
          <a:bodyPr>
            <a:normAutofit/>
          </a:bodyPr>
          <a:lstStyle/>
          <a:p>
            <a:r>
              <a:rPr lang="en-US" sz="3200" dirty="0"/>
              <a:t>Comparison of the effectiveness of the IBR-2 instruments with the instruments at European sources</a:t>
            </a:r>
            <a:endParaRPr lang="ru-RU" sz="3200" dirty="0"/>
          </a:p>
        </p:txBody>
      </p:sp>
      <p:sp>
        <p:nvSpPr>
          <p:cNvPr id="4" name="Дата 3">
            <a:extLst>
              <a:ext uri="{FF2B5EF4-FFF2-40B4-BE49-F238E27FC236}">
                <a16:creationId xmlns:a16="http://schemas.microsoft.com/office/drawing/2014/main" id="{DD1AF9F1-A355-48FA-9F5D-041863CB1AF7}"/>
              </a:ext>
            </a:extLst>
          </p:cNvPr>
          <p:cNvSpPr>
            <a:spLocks noGrp="1"/>
          </p:cNvSpPr>
          <p:nvPr>
            <p:ph type="dt" sz="half" idx="10"/>
          </p:nvPr>
        </p:nvSpPr>
        <p:spPr/>
        <p:txBody>
          <a:bodyPr/>
          <a:lstStyle/>
          <a:p>
            <a:fld id="{29511120-9C20-44FB-AC0A-762655D82E78}" type="datetime1">
              <a:rPr lang="ru-RU" smtClean="0"/>
              <a:t>17.06.2019</a:t>
            </a:fld>
            <a:endParaRPr lang="ru-RU"/>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50th meeting of the PAC for Condensed Matter Physics, June 17-18, 2019, JINR, Dubna, Russia</a:t>
            </a:r>
            <a:endParaRPr lang="ru-RU"/>
          </a:p>
        </p:txBody>
      </p:sp>
      <p:sp>
        <p:nvSpPr>
          <p:cNvPr id="6" name="Номер слайда 5">
            <a:extLst>
              <a:ext uri="{FF2B5EF4-FFF2-40B4-BE49-F238E27FC236}">
                <a16:creationId xmlns:a16="http://schemas.microsoft.com/office/drawing/2014/main" id="{AE7D4C2A-EFD2-4BE5-836E-2F96F885130B}"/>
              </a:ext>
            </a:extLst>
          </p:cNvPr>
          <p:cNvSpPr>
            <a:spLocks noGrp="1"/>
          </p:cNvSpPr>
          <p:nvPr>
            <p:ph type="sldNum" sz="quarter" idx="12"/>
          </p:nvPr>
        </p:nvSpPr>
        <p:spPr/>
        <p:txBody>
          <a:bodyPr/>
          <a:lstStyle/>
          <a:p>
            <a:fld id="{94F9FB71-0296-451D-85D1-E1D1B34210C6}" type="slidenum">
              <a:rPr lang="ru-RU" smtClean="0"/>
              <a:t>9</a:t>
            </a:fld>
            <a:endParaRPr lang="ru-RU"/>
          </a:p>
        </p:txBody>
      </p:sp>
      <p:pic>
        <p:nvPicPr>
          <p:cNvPr id="10" name="Рисунок 9">
            <a:extLst>
              <a:ext uri="{FF2B5EF4-FFF2-40B4-BE49-F238E27FC236}">
                <a16:creationId xmlns:a16="http://schemas.microsoft.com/office/drawing/2014/main" id="{CC8A6A0B-EAD2-4F9F-9F2C-53C1DDCB4DC9}"/>
              </a:ext>
            </a:extLst>
          </p:cNvPr>
          <p:cNvPicPr>
            <a:picLocks noChangeAspect="1"/>
          </p:cNvPicPr>
          <p:nvPr/>
        </p:nvPicPr>
        <p:blipFill>
          <a:blip r:embed="rId2"/>
          <a:stretch>
            <a:fillRect/>
          </a:stretch>
        </p:blipFill>
        <p:spPr>
          <a:xfrm>
            <a:off x="739493" y="1604665"/>
            <a:ext cx="2758309" cy="3249712"/>
          </a:xfrm>
          <a:prstGeom prst="rect">
            <a:avLst/>
          </a:prstGeom>
        </p:spPr>
      </p:pic>
      <p:sp>
        <p:nvSpPr>
          <p:cNvPr id="11" name="TextBox 10">
            <a:extLst>
              <a:ext uri="{FF2B5EF4-FFF2-40B4-BE49-F238E27FC236}">
                <a16:creationId xmlns:a16="http://schemas.microsoft.com/office/drawing/2014/main" id="{53D8A1AD-67D0-40B0-84D9-47406F034AF6}"/>
              </a:ext>
            </a:extLst>
          </p:cNvPr>
          <p:cNvSpPr txBox="1"/>
          <p:nvPr/>
        </p:nvSpPr>
        <p:spPr>
          <a:xfrm>
            <a:off x="3497802" y="1518344"/>
            <a:ext cx="6067425" cy="923330"/>
          </a:xfrm>
          <a:prstGeom prst="rect">
            <a:avLst/>
          </a:prstGeom>
          <a:noFill/>
        </p:spPr>
        <p:txBody>
          <a:bodyPr wrap="square" rtlCol="0">
            <a:spAutoFit/>
          </a:bodyPr>
          <a:lstStyle/>
          <a:p>
            <a:r>
              <a:rPr lang="en-US" dirty="0"/>
              <a:t>We have about 160 neutron instruments at 13 European neutron sources, generating almost 30000 instrument</a:t>
            </a:r>
            <a:r>
              <a:rPr lang="en-US" dirty="0">
                <a:sym typeface="Symbol" panose="05050102010706020507" pitchFamily="18" charset="2"/>
              </a:rPr>
              <a:t> days, </a:t>
            </a:r>
            <a:r>
              <a:rPr lang="en-US" dirty="0"/>
              <a:t>resulting 1900 scientific papers each year;</a:t>
            </a:r>
            <a:endParaRPr lang="ru-RU" dirty="0"/>
          </a:p>
        </p:txBody>
      </p:sp>
      <p:sp>
        <p:nvSpPr>
          <p:cNvPr id="12" name="Стрелка: вниз 11">
            <a:extLst>
              <a:ext uri="{FF2B5EF4-FFF2-40B4-BE49-F238E27FC236}">
                <a16:creationId xmlns:a16="http://schemas.microsoft.com/office/drawing/2014/main" id="{B381B2E5-6038-40A0-917C-C07E8BCD9D6C}"/>
              </a:ext>
            </a:extLst>
          </p:cNvPr>
          <p:cNvSpPr/>
          <p:nvPr/>
        </p:nvSpPr>
        <p:spPr>
          <a:xfrm>
            <a:off x="4643853" y="2580680"/>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90A5298A-68EA-4A5E-B76E-5C0916E4EA17}"/>
              </a:ext>
            </a:extLst>
          </p:cNvPr>
          <p:cNvSpPr txBox="1"/>
          <p:nvPr/>
        </p:nvSpPr>
        <p:spPr>
          <a:xfrm>
            <a:off x="3755254" y="3568820"/>
            <a:ext cx="2148396" cy="923330"/>
          </a:xfrm>
          <a:prstGeom prst="rect">
            <a:avLst/>
          </a:prstGeom>
          <a:noFill/>
        </p:spPr>
        <p:txBody>
          <a:bodyPr wrap="square" rtlCol="0">
            <a:spAutoFit/>
          </a:bodyPr>
          <a:lstStyle/>
          <a:p>
            <a:pPr algn="ctr"/>
            <a:r>
              <a:rPr lang="en-US" b="1" dirty="0">
                <a:solidFill>
                  <a:srgbClr val="002060"/>
                </a:solidFill>
              </a:rPr>
              <a:t>16 instrument</a:t>
            </a:r>
            <a:r>
              <a:rPr lang="en-US" b="1" dirty="0">
                <a:solidFill>
                  <a:srgbClr val="002060"/>
                </a:solidFill>
                <a:sym typeface="Symbol" panose="05050102010706020507" pitchFamily="18" charset="2"/>
              </a:rPr>
              <a:t> days/paper in Europe</a:t>
            </a:r>
            <a:endParaRPr lang="ru-RU" b="1" dirty="0">
              <a:solidFill>
                <a:srgbClr val="002060"/>
              </a:solidFill>
            </a:endParaRPr>
          </a:p>
        </p:txBody>
      </p:sp>
      <p:pic>
        <p:nvPicPr>
          <p:cNvPr id="14" name="Рисунок 13">
            <a:extLst>
              <a:ext uri="{FF2B5EF4-FFF2-40B4-BE49-F238E27FC236}">
                <a16:creationId xmlns:a16="http://schemas.microsoft.com/office/drawing/2014/main" id="{B3D1F4DC-8D3B-4059-A82B-76397F7D8D4F}"/>
              </a:ext>
            </a:extLst>
          </p:cNvPr>
          <p:cNvPicPr>
            <a:picLocks noChangeAspect="1"/>
          </p:cNvPicPr>
          <p:nvPr/>
        </p:nvPicPr>
        <p:blipFill>
          <a:blip r:embed="rId3"/>
          <a:stretch>
            <a:fillRect/>
          </a:stretch>
        </p:blipFill>
        <p:spPr>
          <a:xfrm>
            <a:off x="9756560" y="3058952"/>
            <a:ext cx="2317072" cy="3270817"/>
          </a:xfrm>
          <a:prstGeom prst="rect">
            <a:avLst/>
          </a:prstGeom>
        </p:spPr>
      </p:pic>
      <p:sp>
        <p:nvSpPr>
          <p:cNvPr id="15" name="TextBox 14">
            <a:extLst>
              <a:ext uri="{FF2B5EF4-FFF2-40B4-BE49-F238E27FC236}">
                <a16:creationId xmlns:a16="http://schemas.microsoft.com/office/drawing/2014/main" id="{CDB98333-F171-41D2-AC8B-254905125549}"/>
              </a:ext>
            </a:extLst>
          </p:cNvPr>
          <p:cNvSpPr txBox="1"/>
          <p:nvPr/>
        </p:nvSpPr>
        <p:spPr>
          <a:xfrm>
            <a:off x="3755254" y="5250606"/>
            <a:ext cx="5912529" cy="923330"/>
          </a:xfrm>
          <a:prstGeom prst="rect">
            <a:avLst/>
          </a:prstGeom>
          <a:noFill/>
        </p:spPr>
        <p:txBody>
          <a:bodyPr wrap="square" rtlCol="0">
            <a:spAutoFit/>
          </a:bodyPr>
          <a:lstStyle/>
          <a:p>
            <a:pPr algn="r"/>
            <a:r>
              <a:rPr lang="en-US" dirty="0"/>
              <a:t>At IBR-2 we have 15 instruments, operating about 2500 hours per year, that generates about 1563 instrument</a:t>
            </a:r>
            <a:r>
              <a:rPr lang="en-US" dirty="0">
                <a:sym typeface="Symbol" panose="05050102010706020507" pitchFamily="18" charset="2"/>
              </a:rPr>
              <a:t> days, resulting about 90 </a:t>
            </a:r>
            <a:r>
              <a:rPr lang="en-US" dirty="0"/>
              <a:t>scientific papers each year;</a:t>
            </a:r>
            <a:r>
              <a:rPr lang="en-US" dirty="0">
                <a:sym typeface="Symbol" panose="05050102010706020507" pitchFamily="18" charset="2"/>
              </a:rPr>
              <a:t>  </a:t>
            </a:r>
            <a:r>
              <a:rPr lang="en-US" dirty="0"/>
              <a:t>   </a:t>
            </a:r>
            <a:endParaRPr lang="ru-RU" dirty="0"/>
          </a:p>
        </p:txBody>
      </p:sp>
      <p:sp>
        <p:nvSpPr>
          <p:cNvPr id="16" name="Стрелка: вниз 15">
            <a:extLst>
              <a:ext uri="{FF2B5EF4-FFF2-40B4-BE49-F238E27FC236}">
                <a16:creationId xmlns:a16="http://schemas.microsoft.com/office/drawing/2014/main" id="{00084ED9-BA7D-417C-9049-BFEBFBC5E38C}"/>
              </a:ext>
            </a:extLst>
          </p:cNvPr>
          <p:cNvSpPr/>
          <p:nvPr/>
        </p:nvSpPr>
        <p:spPr>
          <a:xfrm rot="10800000">
            <a:off x="7768797" y="4304395"/>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B37E1AAE-6AA2-4CC7-B81E-2B6D1F0E82E2}"/>
              </a:ext>
            </a:extLst>
          </p:cNvPr>
          <p:cNvSpPr txBox="1"/>
          <p:nvPr/>
        </p:nvSpPr>
        <p:spPr>
          <a:xfrm>
            <a:off x="6815092" y="3568820"/>
            <a:ext cx="2148396" cy="646331"/>
          </a:xfrm>
          <a:prstGeom prst="rect">
            <a:avLst/>
          </a:prstGeom>
          <a:noFill/>
        </p:spPr>
        <p:txBody>
          <a:bodyPr wrap="square" rtlCol="0">
            <a:spAutoFit/>
          </a:bodyPr>
          <a:lstStyle/>
          <a:p>
            <a:pPr algn="ctr"/>
            <a:r>
              <a:rPr lang="en-US" b="1" dirty="0">
                <a:solidFill>
                  <a:srgbClr val="002060"/>
                </a:solidFill>
              </a:rPr>
              <a:t>17 instrument</a:t>
            </a:r>
            <a:r>
              <a:rPr lang="en-US" b="1" dirty="0">
                <a:solidFill>
                  <a:srgbClr val="002060"/>
                </a:solidFill>
                <a:sym typeface="Symbol" panose="05050102010706020507" pitchFamily="18" charset="2"/>
              </a:rPr>
              <a:t> days/paper at IBR-2</a:t>
            </a:r>
            <a:endParaRPr lang="ru-RU" b="1" dirty="0">
              <a:solidFill>
                <a:srgbClr val="002060"/>
              </a:solidFill>
            </a:endParaRPr>
          </a:p>
        </p:txBody>
      </p:sp>
    </p:spTree>
    <p:extLst>
      <p:ext uri="{BB962C8B-B14F-4D97-AF65-F5344CB8AC3E}">
        <p14:creationId xmlns:p14="http://schemas.microsoft.com/office/powerpoint/2010/main" val="14723310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2353</Words>
  <Application>Microsoft Office PowerPoint</Application>
  <PresentationFormat>Широкоэкранный</PresentationFormat>
  <Paragraphs>369</Paragraphs>
  <Slides>39</Slides>
  <Notes>3</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39</vt:i4>
      </vt:variant>
    </vt:vector>
  </HeadingPairs>
  <TitlesOfParts>
    <vt:vector size="46" baseType="lpstr">
      <vt:lpstr>Arial</vt:lpstr>
      <vt:lpstr>Arial Narrow</vt:lpstr>
      <vt:lpstr>Calibri</vt:lpstr>
      <vt:lpstr>Comic Sans MS</vt:lpstr>
      <vt:lpstr>Times New Roman</vt:lpstr>
      <vt:lpstr>Тема Office</vt:lpstr>
      <vt:lpstr>Document</vt:lpstr>
      <vt:lpstr>Proposal for the opening of a new theme «Development of the Conceptual Design of a New Advanced Neutron Source at JINR»</vt:lpstr>
      <vt:lpstr>Content</vt:lpstr>
      <vt:lpstr>Historical introduction</vt:lpstr>
      <vt:lpstr>Historical introduction</vt:lpstr>
      <vt:lpstr>IBR, IBR-30, IBR-2 </vt:lpstr>
      <vt:lpstr>Research in the field of condensed matter physics in Dubna</vt:lpstr>
      <vt:lpstr>Research directions and instrumentation development</vt:lpstr>
      <vt:lpstr>2018 results</vt:lpstr>
      <vt:lpstr>Comparison of the effectiveness of the IBR-2 instruments with the instruments at European sources</vt:lpstr>
      <vt:lpstr>Презентация PowerPoint</vt:lpstr>
      <vt:lpstr>The IBR-2 pulsed reactor, status and prospects</vt:lpstr>
      <vt:lpstr>Topic was reported at the 49-th PAC meeting</vt:lpstr>
      <vt:lpstr>World trends in the development of the neutron sources</vt:lpstr>
      <vt:lpstr>Why do we need new source?</vt:lpstr>
      <vt:lpstr>Презентация PowerPoint</vt:lpstr>
      <vt:lpstr>Презентация PowerPoint</vt:lpstr>
      <vt:lpstr>Презентация PowerPoint</vt:lpstr>
      <vt:lpstr>Презентация PowerPoint</vt:lpstr>
      <vt:lpstr>Current status of the development of conceptual design of a new neutron source at JINR</vt:lpstr>
      <vt:lpstr>Презентация PowerPoint</vt:lpstr>
      <vt:lpstr>At present we have contract with NIKIET on feasibility study of the: </vt:lpstr>
      <vt:lpstr>PROJECT ROADMAP (preliminary)</vt:lpstr>
      <vt:lpstr>Basic parameters of the reactor</vt:lpstr>
      <vt:lpstr>General view of the reactor in the bulk concrete</vt:lpstr>
      <vt:lpstr>Control</vt:lpstr>
      <vt:lpstr>Презентация PowerPoint</vt:lpstr>
      <vt:lpstr>Beam ports arrangement at the IBR-2 reactor</vt:lpstr>
      <vt:lpstr>Beams arrangements of ESS</vt:lpstr>
      <vt:lpstr>Neutron fluxes at ”Neptun” neutron source</vt:lpstr>
      <vt:lpstr>Презентация PowerPoint</vt:lpstr>
      <vt:lpstr>Презентация PowerPoint</vt:lpstr>
      <vt:lpstr>Презентация PowerPoint</vt:lpstr>
      <vt:lpstr>Презентация PowerPoint</vt:lpstr>
      <vt:lpstr>Презентация PowerPoint</vt:lpstr>
      <vt:lpstr>Resource requirements</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for the opening of a new theme «Development of the Conceptual Design of a New Advanced Neutron Source at JINR»</dc:title>
  <dc:creator>Valery Shvetsov</dc:creator>
  <cp:lastModifiedBy>Valery Shvetsov</cp:lastModifiedBy>
  <cp:revision>18</cp:revision>
  <dcterms:created xsi:type="dcterms:W3CDTF">2019-06-16T09:19:35Z</dcterms:created>
  <dcterms:modified xsi:type="dcterms:W3CDTF">2019-06-17T05:08:58Z</dcterms:modified>
</cp:coreProperties>
</file>