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6"/>
  </p:notesMasterIdLst>
  <p:handoutMasterIdLst>
    <p:handoutMasterId r:id="rId27"/>
  </p:handoutMasterIdLst>
  <p:sldIdLst>
    <p:sldId id="433" r:id="rId2"/>
    <p:sldId id="450" r:id="rId3"/>
    <p:sldId id="439" r:id="rId4"/>
    <p:sldId id="418" r:id="rId5"/>
    <p:sldId id="461" r:id="rId6"/>
    <p:sldId id="452" r:id="rId7"/>
    <p:sldId id="436" r:id="rId8"/>
    <p:sldId id="442" r:id="rId9"/>
    <p:sldId id="443" r:id="rId10"/>
    <p:sldId id="445" r:id="rId11"/>
    <p:sldId id="421" r:id="rId12"/>
    <p:sldId id="463" r:id="rId13"/>
    <p:sldId id="427" r:id="rId14"/>
    <p:sldId id="456" r:id="rId15"/>
    <p:sldId id="458" r:id="rId16"/>
    <p:sldId id="429" r:id="rId17"/>
    <p:sldId id="447" r:id="rId18"/>
    <p:sldId id="454" r:id="rId19"/>
    <p:sldId id="449" r:id="rId20"/>
    <p:sldId id="448" r:id="rId21"/>
    <p:sldId id="462" r:id="rId22"/>
    <p:sldId id="446" r:id="rId23"/>
    <p:sldId id="409" r:id="rId24"/>
    <p:sldId id="406" r:id="rId25"/>
  </p:sldIdLst>
  <p:sldSz cx="9144000" cy="6858000" type="screen4x3"/>
  <p:notesSz cx="6858000" cy="9945688"/>
  <p:defaultTex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0B4"/>
    <a:srgbClr val="FFC000"/>
    <a:srgbClr val="04576F"/>
    <a:srgbClr val="2DE0F3"/>
    <a:srgbClr val="87CCF3"/>
    <a:srgbClr val="00518E"/>
    <a:srgbClr val="FFFFFF"/>
    <a:srgbClr val="CCECFF"/>
    <a:srgbClr val="B0CFE1"/>
    <a:srgbClr val="AFD0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87477" autoAdjust="0"/>
  </p:normalViewPr>
  <p:slideViewPr>
    <p:cSldViewPr>
      <p:cViewPr varScale="1">
        <p:scale>
          <a:sx n="79" d="100"/>
          <a:sy n="79" d="100"/>
        </p:scale>
        <p:origin x="155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46"/>
    </p:cViewPr>
  </p:sorterViewPr>
  <p:notesViewPr>
    <p:cSldViewPr>
      <p:cViewPr varScale="1">
        <p:scale>
          <a:sx n="84" d="100"/>
          <a:sy n="84" d="100"/>
        </p:scale>
        <p:origin x="2130" y="84"/>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CA"/>
          </a:p>
        </p:txBody>
      </p:sp>
      <p:sp>
        <p:nvSpPr>
          <p:cNvPr id="32771" name="Rectangle 3"/>
          <p:cNvSpPr>
            <a:spLocks noGrp="1" noChangeArrowheads="1"/>
          </p:cNvSpPr>
          <p:nvPr>
            <p:ph type="dt" sz="quarter" idx="1"/>
          </p:nvPr>
        </p:nvSpPr>
        <p:spPr bwMode="auto">
          <a:xfrm>
            <a:off x="3886200" y="0"/>
            <a:ext cx="2971800" cy="4972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CA"/>
          </a:p>
        </p:txBody>
      </p:sp>
      <p:sp>
        <p:nvSpPr>
          <p:cNvPr id="32773" name="Rectangle 5"/>
          <p:cNvSpPr>
            <a:spLocks noGrp="1" noChangeArrowheads="1"/>
          </p:cNvSpPr>
          <p:nvPr>
            <p:ph type="sldNum" sz="quarter" idx="3"/>
          </p:nvPr>
        </p:nvSpPr>
        <p:spPr bwMode="auto">
          <a:xfrm>
            <a:off x="5029200" y="9448404"/>
            <a:ext cx="1828800" cy="4972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02EEE-09D2-4125-9EF9-B486845F9D45}" type="slidenum">
              <a:rPr lang="en-CA"/>
              <a:pPr/>
              <a:t>‹#›</a:t>
            </a:fld>
            <a:endParaRPr lang="en-CA"/>
          </a:p>
        </p:txBody>
      </p:sp>
    </p:spTree>
    <p:extLst>
      <p:ext uri="{BB962C8B-B14F-4D97-AF65-F5344CB8AC3E}">
        <p14:creationId xmlns:p14="http://schemas.microsoft.com/office/powerpoint/2010/main" val="1269900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97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CA"/>
          </a:p>
        </p:txBody>
      </p:sp>
      <p:sp>
        <p:nvSpPr>
          <p:cNvPr id="22531" name="Rectangle 3"/>
          <p:cNvSpPr>
            <a:spLocks noGrp="1" noChangeArrowheads="1"/>
          </p:cNvSpPr>
          <p:nvPr>
            <p:ph type="dt" idx="1"/>
          </p:nvPr>
        </p:nvSpPr>
        <p:spPr bwMode="auto">
          <a:xfrm>
            <a:off x="3886200" y="0"/>
            <a:ext cx="2971800" cy="4972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CA"/>
          </a:p>
        </p:txBody>
      </p:sp>
      <p:sp>
        <p:nvSpPr>
          <p:cNvPr id="22532"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914400" y="4724202"/>
            <a:ext cx="5029200" cy="447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22535" name="Rectangle 7"/>
          <p:cNvSpPr>
            <a:spLocks noGrp="1" noChangeArrowheads="1"/>
          </p:cNvSpPr>
          <p:nvPr>
            <p:ph type="sldNum" sz="quarter" idx="5"/>
          </p:nvPr>
        </p:nvSpPr>
        <p:spPr bwMode="auto">
          <a:xfrm>
            <a:off x="3886200" y="9448404"/>
            <a:ext cx="2971800" cy="497284"/>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404F05-4F59-493F-BDDB-8D8ABAD8E224}" type="slidenum">
              <a:rPr lang="en-CA"/>
              <a:pPr/>
              <a:t>‹#›</a:t>
            </a:fld>
            <a:endParaRPr lang="en-CA"/>
          </a:p>
        </p:txBody>
      </p:sp>
    </p:spTree>
    <p:extLst>
      <p:ext uri="{BB962C8B-B14F-4D97-AF65-F5344CB8AC3E}">
        <p14:creationId xmlns:p14="http://schemas.microsoft.com/office/powerpoint/2010/main" val="3654148398"/>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1pPr>
    <a:lvl2pPr marL="4572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2pPr>
    <a:lvl3pPr marL="9144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3pPr>
    <a:lvl4pPr marL="13716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4pPr>
    <a:lvl5pPr marL="18288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4404F05-4F59-493F-BDDB-8D8ABAD8E224}" type="slidenum">
              <a:rPr lang="en-CA" smtClean="0"/>
              <a:pPr/>
              <a:t>1</a:t>
            </a:fld>
            <a:endParaRPr lang="en-CA"/>
          </a:p>
        </p:txBody>
      </p:sp>
    </p:spTree>
    <p:extLst>
      <p:ext uri="{BB962C8B-B14F-4D97-AF65-F5344CB8AC3E}">
        <p14:creationId xmlns:p14="http://schemas.microsoft.com/office/powerpoint/2010/main" val="305417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18</a:t>
            </a:fld>
            <a:endParaRPr lang="en-CA"/>
          </a:p>
        </p:txBody>
      </p:sp>
    </p:spTree>
    <p:extLst>
      <p:ext uri="{BB962C8B-B14F-4D97-AF65-F5344CB8AC3E}">
        <p14:creationId xmlns:p14="http://schemas.microsoft.com/office/powerpoint/2010/main" val="177054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19</a:t>
            </a:fld>
            <a:endParaRPr lang="en-CA"/>
          </a:p>
        </p:txBody>
      </p:sp>
    </p:spTree>
    <p:extLst>
      <p:ext uri="{BB962C8B-B14F-4D97-AF65-F5344CB8AC3E}">
        <p14:creationId xmlns:p14="http://schemas.microsoft.com/office/powerpoint/2010/main" val="893174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20</a:t>
            </a:fld>
            <a:endParaRPr lang="en-CA"/>
          </a:p>
        </p:txBody>
      </p:sp>
    </p:spTree>
    <p:extLst>
      <p:ext uri="{BB962C8B-B14F-4D97-AF65-F5344CB8AC3E}">
        <p14:creationId xmlns:p14="http://schemas.microsoft.com/office/powerpoint/2010/main" val="317159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21</a:t>
            </a:fld>
            <a:endParaRPr lang="en-CA"/>
          </a:p>
        </p:txBody>
      </p:sp>
    </p:spTree>
    <p:extLst>
      <p:ext uri="{BB962C8B-B14F-4D97-AF65-F5344CB8AC3E}">
        <p14:creationId xmlns:p14="http://schemas.microsoft.com/office/powerpoint/2010/main" val="1150646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24</a:t>
            </a:fld>
            <a:endParaRPr lang="en-CA"/>
          </a:p>
        </p:txBody>
      </p:sp>
    </p:spTree>
    <p:extLst>
      <p:ext uri="{BB962C8B-B14F-4D97-AF65-F5344CB8AC3E}">
        <p14:creationId xmlns:p14="http://schemas.microsoft.com/office/powerpoint/2010/main" val="425401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4</a:t>
            </a:fld>
            <a:endParaRPr lang="en-CA"/>
          </a:p>
        </p:txBody>
      </p:sp>
    </p:spTree>
    <p:extLst>
      <p:ext uri="{BB962C8B-B14F-4D97-AF65-F5344CB8AC3E}">
        <p14:creationId xmlns:p14="http://schemas.microsoft.com/office/powerpoint/2010/main" val="353105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5</a:t>
            </a:fld>
            <a:endParaRPr lang="en-CA"/>
          </a:p>
        </p:txBody>
      </p:sp>
    </p:spTree>
    <p:extLst>
      <p:ext uri="{BB962C8B-B14F-4D97-AF65-F5344CB8AC3E}">
        <p14:creationId xmlns:p14="http://schemas.microsoft.com/office/powerpoint/2010/main" val="315800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6</a:t>
            </a:fld>
            <a:endParaRPr lang="en-CA"/>
          </a:p>
        </p:txBody>
      </p:sp>
    </p:spTree>
    <p:extLst>
      <p:ext uri="{BB962C8B-B14F-4D97-AF65-F5344CB8AC3E}">
        <p14:creationId xmlns:p14="http://schemas.microsoft.com/office/powerpoint/2010/main" val="82074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12</a:t>
            </a:fld>
            <a:endParaRPr lang="en-CA"/>
          </a:p>
        </p:txBody>
      </p:sp>
    </p:spTree>
    <p:extLst>
      <p:ext uri="{BB962C8B-B14F-4D97-AF65-F5344CB8AC3E}">
        <p14:creationId xmlns:p14="http://schemas.microsoft.com/office/powerpoint/2010/main" val="1808630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13</a:t>
            </a:fld>
            <a:endParaRPr lang="en-CA"/>
          </a:p>
        </p:txBody>
      </p:sp>
    </p:spTree>
    <p:extLst>
      <p:ext uri="{BB962C8B-B14F-4D97-AF65-F5344CB8AC3E}">
        <p14:creationId xmlns:p14="http://schemas.microsoft.com/office/powerpoint/2010/main" val="1150646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14</a:t>
            </a:fld>
            <a:endParaRPr lang="en-CA"/>
          </a:p>
        </p:txBody>
      </p:sp>
    </p:spTree>
    <p:extLst>
      <p:ext uri="{BB962C8B-B14F-4D97-AF65-F5344CB8AC3E}">
        <p14:creationId xmlns:p14="http://schemas.microsoft.com/office/powerpoint/2010/main" val="3250704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16</a:t>
            </a:fld>
            <a:endParaRPr lang="en-CA"/>
          </a:p>
        </p:txBody>
      </p:sp>
    </p:spTree>
    <p:extLst>
      <p:ext uri="{BB962C8B-B14F-4D97-AF65-F5344CB8AC3E}">
        <p14:creationId xmlns:p14="http://schemas.microsoft.com/office/powerpoint/2010/main" val="94140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17</a:t>
            </a:fld>
            <a:endParaRPr lang="en-CA"/>
          </a:p>
        </p:txBody>
      </p:sp>
    </p:spTree>
    <p:extLst>
      <p:ext uri="{BB962C8B-B14F-4D97-AF65-F5344CB8AC3E}">
        <p14:creationId xmlns:p14="http://schemas.microsoft.com/office/powerpoint/2010/main" val="326942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Placeholder 8">
            <a:extLst>
              <a:ext uri="{FF2B5EF4-FFF2-40B4-BE49-F238E27FC236}">
                <a16:creationId xmlns:a16="http://schemas.microsoft.com/office/drawing/2014/main" id="{039BAC6F-964E-43FB-86EC-D0607AEB9640}"/>
              </a:ext>
            </a:extLst>
          </p:cNvPr>
          <p:cNvSpPr>
            <a:spLocks noGrp="1"/>
          </p:cNvSpPr>
          <p:nvPr>
            <p:ph type="title"/>
          </p:nvPr>
        </p:nvSpPr>
        <p:spPr>
          <a:xfrm>
            <a:off x="540000" y="1080000"/>
            <a:ext cx="8064000" cy="2520000"/>
          </a:xfrm>
          <a:prstGeom prst="rect">
            <a:avLst/>
          </a:prstGeom>
        </p:spPr>
        <p:txBody>
          <a:bodyPr vert="horz" lIns="0" tIns="0" rIns="0" bIns="0" anchor="b">
            <a:noAutofit/>
          </a:bodyPr>
          <a:lstStyle>
            <a:lvl1pPr algn="ctr">
              <a:defRPr kumimoji="0" lang="en-US" sz="5200" b="1" kern="1200" dirty="0">
                <a:ln>
                  <a:solidFill>
                    <a:schemeClr val="bg1"/>
                  </a:solidFill>
                </a:ln>
                <a:solidFill>
                  <a:srgbClr val="C00000"/>
                </a:solidFill>
                <a:effectLst>
                  <a:outerShdw blurRad="38100" dist="25400" dir="5400000" algn="ctr" rotWithShape="0">
                    <a:schemeClr val="bg1">
                      <a:alpha val="43000"/>
                    </a:schemeClr>
                  </a:outerShdw>
                </a:effectLst>
                <a:latin typeface="+mj-lt"/>
                <a:ea typeface="+mj-ea"/>
                <a:cs typeface="+mj-cs"/>
              </a:defRPr>
            </a:lvl1pPr>
          </a:lstStyle>
          <a:p>
            <a:r>
              <a:rPr kumimoji="0" lang="en-US" dirty="0"/>
              <a:t>Click to edit Master title style</a:t>
            </a:r>
          </a:p>
        </p:txBody>
      </p:sp>
      <p:sp>
        <p:nvSpPr>
          <p:cNvPr id="20" name="Text Placeholder 19">
            <a:extLst>
              <a:ext uri="{FF2B5EF4-FFF2-40B4-BE49-F238E27FC236}">
                <a16:creationId xmlns:a16="http://schemas.microsoft.com/office/drawing/2014/main" id="{07CD2A23-83EE-445C-9131-B7C57080086D}"/>
              </a:ext>
            </a:extLst>
          </p:cNvPr>
          <p:cNvSpPr>
            <a:spLocks noGrp="1"/>
          </p:cNvSpPr>
          <p:nvPr>
            <p:ph type="body" sz="quarter" idx="10"/>
          </p:nvPr>
        </p:nvSpPr>
        <p:spPr>
          <a:xfrm>
            <a:off x="540000" y="3960000"/>
            <a:ext cx="8064000" cy="865187"/>
          </a:xfrm>
          <a:prstGeom prst="rect">
            <a:avLst/>
          </a:prstGeom>
        </p:spPr>
        <p:txBody>
          <a:bodyPr lIns="0" tIns="0" rIns="0" bIns="0"/>
          <a:lstStyle>
            <a:lvl1pPr>
              <a:spcBef>
                <a:spcPts val="0"/>
              </a:spcBef>
              <a:defRPr/>
            </a:lvl1pPr>
          </a:lstStyle>
          <a:p>
            <a:pPr lvl="0"/>
            <a:r>
              <a:rPr lang="en-US" dirty="0"/>
              <a:t>Edit Master text styles</a:t>
            </a:r>
            <a:endParaRPr lang="en-CA" dirty="0"/>
          </a:p>
        </p:txBody>
      </p:sp>
      <p:sp>
        <p:nvSpPr>
          <p:cNvPr id="21" name="Text Placeholder 19">
            <a:extLst>
              <a:ext uri="{FF2B5EF4-FFF2-40B4-BE49-F238E27FC236}">
                <a16:creationId xmlns:a16="http://schemas.microsoft.com/office/drawing/2014/main" id="{B379A3BA-2662-4F3C-9406-CFBB767B7EC0}"/>
              </a:ext>
            </a:extLst>
          </p:cNvPr>
          <p:cNvSpPr>
            <a:spLocks noGrp="1"/>
          </p:cNvSpPr>
          <p:nvPr>
            <p:ph type="body" sz="quarter" idx="11"/>
          </p:nvPr>
        </p:nvSpPr>
        <p:spPr>
          <a:xfrm>
            <a:off x="540000" y="5004000"/>
            <a:ext cx="8071648" cy="865187"/>
          </a:xfrm>
          <a:prstGeom prst="rect">
            <a:avLst/>
          </a:prstGeom>
        </p:spPr>
        <p:txBody>
          <a:bodyPr lIns="0" tIns="0" rIns="0" bIns="0"/>
          <a:lstStyle>
            <a:lvl1pPr>
              <a:spcBef>
                <a:spcPts val="0"/>
              </a:spcBef>
              <a:defRPr sz="2500"/>
            </a:lvl1pPr>
          </a:lstStyle>
          <a:p>
            <a:pPr lvl="0"/>
            <a:r>
              <a:rPr lang="en-US" dirty="0"/>
              <a:t>Edit Master text styles</a:t>
            </a:r>
            <a:endParaRPr lang="en-CA" dirty="0"/>
          </a:p>
        </p:txBody>
      </p:sp>
      <p:sp>
        <p:nvSpPr>
          <p:cNvPr id="22" name="Text Placeholder 19">
            <a:extLst>
              <a:ext uri="{FF2B5EF4-FFF2-40B4-BE49-F238E27FC236}">
                <a16:creationId xmlns:a16="http://schemas.microsoft.com/office/drawing/2014/main" id="{A4A96A64-2CA4-4716-85AD-227947A4CE69}"/>
              </a:ext>
            </a:extLst>
          </p:cNvPr>
          <p:cNvSpPr>
            <a:spLocks noGrp="1"/>
          </p:cNvSpPr>
          <p:nvPr>
            <p:ph type="body" sz="quarter" idx="12"/>
          </p:nvPr>
        </p:nvSpPr>
        <p:spPr>
          <a:xfrm>
            <a:off x="539552" y="6192000"/>
            <a:ext cx="8071648" cy="361131"/>
          </a:xfrm>
          <a:prstGeom prst="rect">
            <a:avLst/>
          </a:prstGeom>
        </p:spPr>
        <p:txBody>
          <a:bodyPr lIns="0" tIns="0" rIns="0" bIns="0"/>
          <a:lstStyle>
            <a:lvl1pPr algn="l">
              <a:spcBef>
                <a:spcPts val="0"/>
              </a:spcBef>
              <a:defRPr sz="1800" b="0">
                <a:solidFill>
                  <a:schemeClr val="bg1"/>
                </a:solidFill>
              </a:defRPr>
            </a:lvl1pPr>
          </a:lstStyle>
          <a:p>
            <a:pPr lvl="0"/>
            <a:r>
              <a:rPr lang="en-US" dirty="0"/>
              <a:t>Edit Master text styles</a:t>
            </a:r>
            <a:endParaRPr lang="en-CA" dirty="0"/>
          </a:p>
        </p:txBody>
      </p:sp>
    </p:spTree>
    <p:extLst>
      <p:ext uri="{BB962C8B-B14F-4D97-AF65-F5344CB8AC3E}">
        <p14:creationId xmlns:p14="http://schemas.microsoft.com/office/powerpoint/2010/main" val="156093483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B8E195-7640-4ED1-A61D-B5743A7654F6}"/>
              </a:ext>
            </a:extLst>
          </p:cNvPr>
          <p:cNvSpPr>
            <a:spLocks noGrp="1"/>
          </p:cNvSpPr>
          <p:nvPr>
            <p:ph type="body" sz="quarter" idx="12"/>
          </p:nvPr>
        </p:nvSpPr>
        <p:spPr>
          <a:xfrm>
            <a:off x="576000" y="2710800"/>
            <a:ext cx="8010000" cy="3477600"/>
          </a:xfrm>
          <a:prstGeom prst="rect">
            <a:avLst/>
          </a:prstGeom>
        </p:spPr>
        <p:txBody>
          <a:bodyPr/>
          <a:lstStyle>
            <a:lvl1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latin typeface="+mj-lt"/>
                <a:ea typeface="+mn-ea"/>
                <a:cs typeface="+mn-cs"/>
              </a:defRPr>
            </a:lvl1pPr>
            <a:lvl2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2pPr>
            <a:lvl3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3pPr>
            <a:lvl4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US" sz="2400" b="1" kern="1200" dirty="0" smtClean="0">
                <a:solidFill>
                  <a:schemeClr val="tx1"/>
                </a:solidFill>
                <a:effectLst>
                  <a:outerShdw blurRad="38100" dist="38100" dir="2700000" algn="tl">
                    <a:srgbClr val="C0C0C0"/>
                  </a:outerShdw>
                </a:effectLst>
                <a:latin typeface="+mj-lt"/>
                <a:ea typeface="+mn-ea"/>
                <a:cs typeface="+mn-cs"/>
              </a:defRPr>
            </a:lvl4pPr>
            <a:lvl5pPr marL="342900" indent="-342900" algn="l" rtl="0" eaLnBrk="1" fontAlgn="auto" latinLnBrk="0" hangingPunct="1">
              <a:lnSpc>
                <a:spcPct val="100000"/>
              </a:lnSpc>
              <a:spcBef>
                <a:spcPct val="20000"/>
              </a:spcBef>
              <a:spcAft>
                <a:spcPts val="1800"/>
              </a:spcAft>
              <a:buClrTx/>
              <a:buSzPct val="95000"/>
              <a:buFont typeface="Arial" panose="020B0604020202020204" pitchFamily="34" charset="0"/>
              <a:buChar char="•"/>
              <a:defRPr kumimoji="0" lang="en-CA" sz="2400" b="1" kern="1200" dirty="0">
                <a:solidFill>
                  <a:schemeClr val="tx1"/>
                </a:solidFill>
                <a:effectLst>
                  <a:outerShdw blurRad="38100" dist="38100" dir="2700000" algn="tl">
                    <a:srgbClr val="C0C0C0"/>
                  </a:outerShdw>
                </a:effectLst>
                <a:latin typeface="+mj-lt"/>
                <a:ea typeface="+mn-ea"/>
                <a:cs typeface="+mn-cs"/>
              </a:defRPr>
            </a:lvl5pPr>
          </a:lstStyle>
          <a:p>
            <a:pPr lvl="0"/>
            <a:r>
              <a:rPr lang="en-US" dirty="0"/>
              <a:t>Edit Master text styles</a:t>
            </a:r>
            <a:endParaRPr lang="en-CA" dirty="0"/>
          </a:p>
        </p:txBody>
      </p:sp>
      <p:sp>
        <p:nvSpPr>
          <p:cNvPr id="11" name="Title 10">
            <a:extLst>
              <a:ext uri="{FF2B5EF4-FFF2-40B4-BE49-F238E27FC236}">
                <a16:creationId xmlns:a16="http://schemas.microsoft.com/office/drawing/2014/main" id="{678D1A7F-BACF-4B49-A4F6-2E8D14706E6C}"/>
              </a:ext>
            </a:extLst>
          </p:cNvPr>
          <p:cNvSpPr>
            <a:spLocks noGrp="1"/>
          </p:cNvSpPr>
          <p:nvPr>
            <p:ph type="title" hasCustomPrompt="1"/>
          </p:nvPr>
        </p:nvSpPr>
        <p:spPr>
          <a:xfrm>
            <a:off x="6228000" y="914400"/>
            <a:ext cx="2304000" cy="792000"/>
          </a:xfrm>
          <a:prstGeom prst="rect">
            <a:avLst/>
          </a:prstGeom>
        </p:spPr>
        <p:txBody>
          <a:bodyPr wrap="none" lIns="0" tIns="0" rIns="0" bIns="0"/>
          <a:lstStyle>
            <a:lvl1pPr algn="r">
              <a:defRPr kumimoji="0" lang="en-CA" sz="5000" b="1" kern="1200" dirty="0">
                <a:ln>
                  <a:solidFill>
                    <a:schemeClr val="tx1"/>
                  </a:solidFill>
                </a:ln>
                <a:solidFill>
                  <a:srgbClr val="87CCF3"/>
                </a:solidFill>
                <a:effectLst>
                  <a:outerShdw blurRad="38100" dist="25400" dir="5400000" algn="tl" rotWithShape="0">
                    <a:schemeClr val="tx1">
                      <a:alpha val="43000"/>
                    </a:schemeClr>
                  </a:outerShdw>
                </a:effectLst>
                <a:latin typeface="+mj-lt"/>
                <a:ea typeface="+mj-ea"/>
                <a:cs typeface="+mj-cs"/>
              </a:defRPr>
            </a:lvl1pPr>
          </a:lstStyle>
          <a:p>
            <a:r>
              <a:rPr lang="en-US" dirty="0"/>
              <a:t>Title</a:t>
            </a:r>
            <a:endParaRPr lang="en-CA" dirty="0"/>
          </a:p>
        </p:txBody>
      </p:sp>
    </p:spTree>
    <p:extLst>
      <p:ext uri="{BB962C8B-B14F-4D97-AF65-F5344CB8AC3E}">
        <p14:creationId xmlns:p14="http://schemas.microsoft.com/office/powerpoint/2010/main" val="3360968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A094D55-230C-40D7-9AAE-2B7994239B6D}"/>
              </a:ext>
            </a:extLst>
          </p:cNvPr>
          <p:cNvSpPr>
            <a:spLocks noGrp="1"/>
          </p:cNvSpPr>
          <p:nvPr>
            <p:ph type="title"/>
          </p:nvPr>
        </p:nvSpPr>
        <p:spPr>
          <a:xfrm>
            <a:off x="457200" y="720000"/>
            <a:ext cx="8002800" cy="475200"/>
          </a:xfrm>
          <a:prstGeom prst="rect">
            <a:avLst/>
          </a:prstGeom>
        </p:spPr>
        <p:txBody>
          <a:bodyPr lIns="0" rIns="0" bIns="0"/>
          <a:lstStyle>
            <a:lvl1pPr algn="l" rtl="0" eaLnBrk="1" latinLnBrk="0" hangingPunct="1">
              <a:spcBef>
                <a:spcPct val="0"/>
              </a:spcBef>
              <a:buNone/>
              <a:defRPr kumimoji="0" lang="en-CA" sz="3000" b="1" kern="1200" dirty="0">
                <a:ln>
                  <a:noFill/>
                </a:ln>
                <a:solidFill>
                  <a:schemeClr val="tx2">
                    <a:lumMod val="90000"/>
                  </a:schemeClr>
                </a:solidFill>
                <a:effectLst>
                  <a:outerShdw blurRad="38100" dist="38100" dir="2700000" algn="tl">
                    <a:srgbClr val="000000">
                      <a:alpha val="43137"/>
                    </a:srgbClr>
                  </a:outerShdw>
                </a:effectLst>
                <a:latin typeface="+mj-lt"/>
                <a:ea typeface="+mj-ea"/>
                <a:cs typeface="+mj-cs"/>
              </a:defRPr>
            </a:lvl1pPr>
          </a:lstStyle>
          <a:p>
            <a:r>
              <a:rPr lang="en-US" dirty="0"/>
              <a:t>Click to edit Master title style</a:t>
            </a:r>
            <a:endParaRPr lang="en-CA" dirty="0"/>
          </a:p>
        </p:txBody>
      </p:sp>
      <p:sp>
        <p:nvSpPr>
          <p:cNvPr id="62" name="Slide Number Placeholder 61">
            <a:extLst>
              <a:ext uri="{FF2B5EF4-FFF2-40B4-BE49-F238E27FC236}">
                <a16:creationId xmlns:a16="http://schemas.microsoft.com/office/drawing/2014/main" id="{F3B4695D-025E-4E2A-9CD7-FA4DD8E246EB}"/>
              </a:ext>
            </a:extLst>
          </p:cNvPr>
          <p:cNvSpPr>
            <a:spLocks noGrp="1"/>
          </p:cNvSpPr>
          <p:nvPr>
            <p:ph type="sldNum" sz="quarter" idx="10"/>
          </p:nvPr>
        </p:nvSpPr>
        <p:spPr>
          <a:xfrm>
            <a:off x="8532000" y="6526800"/>
            <a:ext cx="504000" cy="216000"/>
          </a:xfrm>
        </p:spPr>
        <p:txBody>
          <a:bodyPr lIns="0" tIns="0" rIns="0" bIns="0"/>
          <a:lstStyle>
            <a:lvl1pP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a:t>
            </a:fld>
            <a:endParaRPr dirty="0"/>
          </a:p>
        </p:txBody>
      </p:sp>
    </p:spTree>
    <p:extLst>
      <p:ext uri="{BB962C8B-B14F-4D97-AF65-F5344CB8AC3E}">
        <p14:creationId xmlns:p14="http://schemas.microsoft.com/office/powerpoint/2010/main" val="718936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675AD8-21D2-4BBB-BF36-4AF60B5CC3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54"/>
            <a:ext cx="9144000" cy="958596"/>
          </a:xfrm>
          <a:prstGeom prst="rect">
            <a:avLst/>
          </a:prstGeom>
        </p:spPr>
      </p:pic>
      <p:sp>
        <p:nvSpPr>
          <p:cNvPr id="10" name="Slide Number Placeholder 9">
            <a:extLst>
              <a:ext uri="{FF2B5EF4-FFF2-40B4-BE49-F238E27FC236}">
                <a16:creationId xmlns:a16="http://schemas.microsoft.com/office/drawing/2014/main" id="{9E173260-8FDD-4536-A8EB-542E550D36B2}"/>
              </a:ext>
            </a:extLst>
          </p:cNvPr>
          <p:cNvSpPr>
            <a:spLocks noGrp="1"/>
          </p:cNvSpPr>
          <p:nvPr>
            <p:ph type="sldNum" sz="quarter" idx="4"/>
          </p:nvPr>
        </p:nvSpPr>
        <p:spPr>
          <a:xfrm>
            <a:off x="8532000" y="6526800"/>
            <a:ext cx="504000" cy="216000"/>
          </a:xfrm>
          <a:prstGeom prst="rect">
            <a:avLst/>
          </a:prstGeom>
        </p:spPr>
        <p:txBody>
          <a:bodyPr vert="horz" lIns="0" tIns="0" rIns="0" bIns="0" rtlCol="0" anchor="ctr"/>
          <a:lstStyle>
            <a:lvl1pPr algn="r">
              <a:defRPr kumimoji="0" lang="en-CA" sz="1300" kern="1200" dirty="0">
                <a:solidFill>
                  <a:srgbClr val="87CCF3"/>
                </a:solidFill>
                <a:latin typeface="+mn-lt"/>
                <a:ea typeface="ヒラギノ角ゴ Pro W3" pitchFamily="84" charset="-128"/>
                <a:cs typeface="+mn-cs"/>
              </a:defRPr>
            </a:lvl1pPr>
          </a:lstStyle>
          <a:p>
            <a:r>
              <a:rPr lang="en-CA" dirty="0"/>
              <a:t>p. </a:t>
            </a:r>
            <a:fld id="{437AA501-59D8-4B68-A59B-ECA8EDC684B2}" type="slidenum">
              <a:rPr smtClean="0"/>
              <a:pPr/>
              <a:t>‹#›</a:t>
            </a:fld>
            <a:endParaRPr dirty="0"/>
          </a:p>
        </p:txBody>
      </p:sp>
      <p:pic>
        <p:nvPicPr>
          <p:cNvPr id="5" name="Picture 4">
            <a:extLst>
              <a:ext uri="{FF2B5EF4-FFF2-40B4-BE49-F238E27FC236}">
                <a16:creationId xmlns:a16="http://schemas.microsoft.com/office/drawing/2014/main" id="{8E52EF27-6A6C-431F-AABF-24389CA6DC39}"/>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7727" y="0"/>
            <a:ext cx="1390257" cy="502144"/>
          </a:xfrm>
          <a:prstGeom prst="rect">
            <a:avLst/>
          </a:prstGeom>
        </p:spPr>
      </p:pic>
    </p:spTree>
    <p:extLst>
      <p:ext uri="{BB962C8B-B14F-4D97-AF65-F5344CB8AC3E}">
        <p14:creationId xmlns:p14="http://schemas.microsoft.com/office/powerpoint/2010/main" val="28584461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dt="0"/>
  <p:txStyles>
    <p:titleStyle>
      <a:lvl1pPr algn="l" rtl="0" eaLnBrk="1" latinLnBrk="0" hangingPunct="1">
        <a:spcBef>
          <a:spcPct val="0"/>
        </a:spcBef>
        <a:buNone/>
        <a:defRPr kumimoji="0" lang="en-US" sz="5200" b="1" kern="1200" dirty="0">
          <a:ln>
            <a:solidFill>
              <a:schemeClr val="tx1"/>
            </a:solidFill>
          </a:ln>
          <a:solidFill>
            <a:srgbClr val="C00000"/>
          </a:solidFill>
          <a:effectLst>
            <a:outerShdw blurRad="38100" dist="25400" dir="5400000" algn="tl" rotWithShape="0">
              <a:srgbClr val="000000">
                <a:alpha val="43000"/>
              </a:srgbClr>
            </a:outerShdw>
          </a:effectLst>
          <a:latin typeface="+mj-lt"/>
          <a:ea typeface="+mj-ea"/>
          <a:cs typeface="+mj-cs"/>
        </a:defRPr>
      </a:lvl1pPr>
    </p:titleStyle>
    <p:body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8.emf"/><Relationship Id="rId3" Type="http://schemas.openxmlformats.org/officeDocument/2006/relationships/notesSlide" Target="../notesSlides/notesSlide13.xml"/><Relationship Id="rId7" Type="http://schemas.openxmlformats.org/officeDocument/2006/relationships/image" Target="../media/image23.emf"/><Relationship Id="rId12" Type="http://schemas.openxmlformats.org/officeDocument/2006/relationships/image" Target="../media/image27.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emf"/><Relationship Id="rId5" Type="http://schemas.openxmlformats.org/officeDocument/2006/relationships/image" Target="../media/image22.emf"/><Relationship Id="rId10" Type="http://schemas.openxmlformats.org/officeDocument/2006/relationships/image" Target="../media/image24.emf"/><Relationship Id="rId4" Type="http://schemas.openxmlformats.org/officeDocument/2006/relationships/oleObject" Target="../embeddings/oleObject1.bin"/><Relationship Id="rId9" Type="http://schemas.openxmlformats.org/officeDocument/2006/relationships/oleObject" Target="../embeddings/oleObject3.bin"/><Relationship Id="rId1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080000"/>
            <a:ext cx="8424936" cy="2520000"/>
          </a:xfrm>
        </p:spPr>
        <p:txBody>
          <a:bodyPr>
            <a:noAutofit/>
          </a:bodyPr>
          <a:lstStyle/>
          <a:p>
            <a:r>
              <a:rPr lang="en-US" sz="5200" dirty="0">
                <a:solidFill>
                  <a:srgbClr val="04576F"/>
                </a:solidFill>
              </a:rPr>
              <a:t>Development of the SOLCRYS structural research laboratory </a:t>
            </a:r>
            <a:r>
              <a:rPr lang="en-US" dirty="0">
                <a:solidFill>
                  <a:srgbClr val="04576F"/>
                </a:solidFill>
              </a:rPr>
              <a:t>at SOLARIS synchrotron</a:t>
            </a:r>
            <a:endParaRPr lang="en-CA" sz="5200" dirty="0">
              <a:solidFill>
                <a:srgbClr val="04576F"/>
              </a:solidFill>
            </a:endParaRPr>
          </a:p>
        </p:txBody>
      </p:sp>
      <p:sp>
        <p:nvSpPr>
          <p:cNvPr id="5" name="Subtitle 4"/>
          <p:cNvSpPr>
            <a:spLocks noGrp="1"/>
          </p:cNvSpPr>
          <p:nvPr>
            <p:ph type="body" sz="quarter" idx="10"/>
          </p:nvPr>
        </p:nvSpPr>
        <p:spPr/>
        <p:txBody>
          <a:bodyPr>
            <a:normAutofit/>
          </a:bodyPr>
          <a:lstStyle/>
          <a:p>
            <a:pPr algn="ctr"/>
            <a:r>
              <a:rPr lang="en-US" sz="3600" b="1" dirty="0">
                <a:solidFill>
                  <a:srgbClr val="223E7E"/>
                </a:solidFill>
              </a:rPr>
              <a:t>Norbert Ku</a:t>
            </a:r>
            <a:r>
              <a:rPr lang="sk-SK" sz="3600" b="1" dirty="0">
                <a:solidFill>
                  <a:srgbClr val="223E7E"/>
                </a:solidFill>
              </a:rPr>
              <a:t>č</a:t>
            </a:r>
            <a:r>
              <a:rPr lang="en-US" sz="3600" b="1" dirty="0" err="1">
                <a:solidFill>
                  <a:srgbClr val="223E7E"/>
                </a:solidFill>
              </a:rPr>
              <a:t>erka</a:t>
            </a:r>
            <a:endParaRPr lang="en-US" sz="1500" dirty="0"/>
          </a:p>
        </p:txBody>
      </p:sp>
      <p:sp>
        <p:nvSpPr>
          <p:cNvPr id="2" name="Text Placeholder 1">
            <a:extLst>
              <a:ext uri="{FF2B5EF4-FFF2-40B4-BE49-F238E27FC236}">
                <a16:creationId xmlns:a16="http://schemas.microsoft.com/office/drawing/2014/main" id="{ED12D427-27C2-40B1-A74B-FFA1B0B86EBB}"/>
              </a:ext>
            </a:extLst>
          </p:cNvPr>
          <p:cNvSpPr>
            <a:spLocks noGrp="1"/>
          </p:cNvSpPr>
          <p:nvPr>
            <p:ph type="body" sz="quarter" idx="11"/>
          </p:nvPr>
        </p:nvSpPr>
        <p:spPr/>
        <p:txBody>
          <a:bodyPr/>
          <a:lstStyle/>
          <a:p>
            <a:r>
              <a:rPr lang="en-US" dirty="0"/>
              <a:t>Frank Laboratory of Neutron Physics</a:t>
            </a:r>
          </a:p>
          <a:p>
            <a:r>
              <a:rPr lang="en-US" dirty="0"/>
              <a:t>at Joint Institute for Nuclear Research in Dubna</a:t>
            </a:r>
          </a:p>
          <a:p>
            <a:pPr algn="l"/>
            <a:endParaRPr lang="en-US" dirty="0"/>
          </a:p>
          <a:p>
            <a:pPr algn="l"/>
            <a:r>
              <a:rPr lang="en-US" sz="1500" dirty="0"/>
              <a:t>50th meeting of the PAC for CMP at JINR</a:t>
            </a:r>
          </a:p>
          <a:p>
            <a:pPr algn="l"/>
            <a:r>
              <a:rPr lang="en-US" sz="1500" dirty="0"/>
              <a:t>Dubna: June 17, 2019</a:t>
            </a:r>
          </a:p>
        </p:txBody>
      </p:sp>
    </p:spTree>
    <p:extLst>
      <p:ext uri="{BB962C8B-B14F-4D97-AF65-F5344CB8AC3E}">
        <p14:creationId xmlns:p14="http://schemas.microsoft.com/office/powerpoint/2010/main" val="273526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just" fontAlgn="auto">
              <a:spcAft>
                <a:spcPts val="0"/>
              </a:spcAft>
            </a:pPr>
            <a:r>
              <a:rPr lang="en-US" altLang="ko-KR" dirty="0"/>
              <a:t>Beam line proposal for JINR</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10</a:t>
            </a:fld>
            <a:endParaRPr lang="en-CA" sz="1300" dirty="0">
              <a:solidFill>
                <a:srgbClr val="87CCF3"/>
              </a:solidFill>
            </a:endParaRPr>
          </a:p>
        </p:txBody>
      </p:sp>
      <p:graphicFrame>
        <p:nvGraphicFramePr>
          <p:cNvPr id="26" name="Tabela 15">
            <a:extLst>
              <a:ext uri="{FF2B5EF4-FFF2-40B4-BE49-F238E27FC236}">
                <a16:creationId xmlns:a16="http://schemas.microsoft.com/office/drawing/2014/main" id="{BF72BAB8-BF1B-4E7D-A047-990FAB6197B3}"/>
              </a:ext>
            </a:extLst>
          </p:cNvPr>
          <p:cNvGraphicFramePr>
            <a:graphicFrameLocks noGrp="1"/>
          </p:cNvGraphicFramePr>
          <p:nvPr>
            <p:extLst>
              <p:ext uri="{D42A27DB-BD31-4B8C-83A1-F6EECF244321}">
                <p14:modId xmlns:p14="http://schemas.microsoft.com/office/powerpoint/2010/main" val="3614250141"/>
              </p:ext>
            </p:extLst>
          </p:nvPr>
        </p:nvGraphicFramePr>
        <p:xfrm>
          <a:off x="35496" y="1268760"/>
          <a:ext cx="9073008" cy="1763321"/>
        </p:xfrm>
        <a:graphic>
          <a:graphicData uri="http://schemas.openxmlformats.org/drawingml/2006/table">
            <a:tbl>
              <a:tblPr/>
              <a:tblGrid>
                <a:gridCol w="2081284">
                  <a:extLst>
                    <a:ext uri="{9D8B030D-6E8A-4147-A177-3AD203B41FA5}">
                      <a16:colId xmlns:a16="http://schemas.microsoft.com/office/drawing/2014/main" val="851875073"/>
                    </a:ext>
                  </a:extLst>
                </a:gridCol>
                <a:gridCol w="4399436">
                  <a:extLst>
                    <a:ext uri="{9D8B030D-6E8A-4147-A177-3AD203B41FA5}">
                      <a16:colId xmlns:a16="http://schemas.microsoft.com/office/drawing/2014/main" val="934738731"/>
                    </a:ext>
                  </a:extLst>
                </a:gridCol>
                <a:gridCol w="1008112">
                  <a:extLst>
                    <a:ext uri="{9D8B030D-6E8A-4147-A177-3AD203B41FA5}">
                      <a16:colId xmlns:a16="http://schemas.microsoft.com/office/drawing/2014/main" val="3998246933"/>
                    </a:ext>
                  </a:extLst>
                </a:gridCol>
                <a:gridCol w="1584176">
                  <a:extLst>
                    <a:ext uri="{9D8B030D-6E8A-4147-A177-3AD203B41FA5}">
                      <a16:colId xmlns:a16="http://schemas.microsoft.com/office/drawing/2014/main" val="465129319"/>
                    </a:ext>
                  </a:extLst>
                </a:gridCol>
              </a:tblGrid>
              <a:tr h="213350">
                <a:tc>
                  <a:txBody>
                    <a:bodyPr/>
                    <a:lstStyle/>
                    <a:p>
                      <a:pPr algn="l" fontAlgn="t"/>
                      <a:r>
                        <a:rPr lang="en-US" sz="1600" b="1" i="0" u="none" strike="noStrike">
                          <a:solidFill>
                            <a:srgbClr val="000000"/>
                          </a:solidFill>
                          <a:effectLst/>
                          <a:latin typeface="Calibri" panose="020F0502020204030204" pitchFamily="34" charset="0"/>
                        </a:rPr>
                        <a:t>Name</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Techinques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source</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energy range [eV]</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630966"/>
                  </a:ext>
                </a:extLst>
              </a:tr>
              <a:tr h="1029966">
                <a:tc>
                  <a:txBody>
                    <a:bodyPr/>
                    <a:lstStyle/>
                    <a:p>
                      <a:r>
                        <a:rPr lang="pl-PL" sz="1600" b="1" i="0" u="none" strike="noStrike" dirty="0">
                          <a:solidFill>
                            <a:srgbClr val="000000"/>
                          </a:solidFill>
                          <a:effectLst/>
                          <a:latin typeface="Calibri" panose="020F0502020204030204" pitchFamily="34" charset="0"/>
                        </a:rPr>
                        <a:t>MX-BioSAXS-PD</a:t>
                      </a:r>
                      <a:endParaRPr lang="en-US" sz="1800" dirty="0"/>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00" b="0" i="0" u="none" strike="noStrike" dirty="0">
                          <a:solidFill>
                            <a:srgbClr val="000000"/>
                          </a:solidFill>
                          <a:effectLst/>
                          <a:latin typeface="Calibri" panose="020F0502020204030204" pitchFamily="34" charset="0"/>
                        </a:rPr>
                        <a:t>MX – </a:t>
                      </a:r>
                      <a:r>
                        <a:rPr lang="pl-PL" sz="1600" b="0" i="0" u="none" strike="noStrike" dirty="0" err="1">
                          <a:solidFill>
                            <a:srgbClr val="000000"/>
                          </a:solidFill>
                          <a:effectLst/>
                          <a:latin typeface="Calibri" panose="020F0502020204030204" pitchFamily="34" charset="0"/>
                        </a:rPr>
                        <a:t>Macromolecular</a:t>
                      </a:r>
                      <a:r>
                        <a:rPr lang="pl-PL" sz="1600" b="0" i="0" u="none" strike="noStrike" dirty="0">
                          <a:solidFill>
                            <a:srgbClr val="000000"/>
                          </a:solidFill>
                          <a:effectLst/>
                          <a:latin typeface="Calibri" panose="020F0502020204030204" pitchFamily="34" charset="0"/>
                        </a:rPr>
                        <a:t> </a:t>
                      </a:r>
                      <a:r>
                        <a:rPr lang="pl-PL" sz="1600" b="0" i="0" u="none" strike="noStrike" dirty="0" err="1">
                          <a:solidFill>
                            <a:srgbClr val="000000"/>
                          </a:solidFill>
                          <a:effectLst/>
                          <a:latin typeface="Calibri" panose="020F0502020204030204" pitchFamily="34" charset="0"/>
                        </a:rPr>
                        <a:t>Crystallography</a:t>
                      </a:r>
                      <a:r>
                        <a:rPr lang="pl-PL" sz="1600" b="0" i="0"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diffraction of single crystals</a:t>
                      </a:r>
                      <a:br>
                        <a:rPr lang="en-US" sz="1600" b="0" i="0" u="none" strike="noStrike" dirty="0">
                          <a:solidFill>
                            <a:srgbClr val="000000"/>
                          </a:solidFill>
                          <a:effectLst/>
                          <a:latin typeface="Calibri" panose="020F0502020204030204" pitchFamily="34" charset="0"/>
                        </a:rPr>
                      </a:br>
                      <a:r>
                        <a:rPr lang="pl-PL" sz="1600" b="0" i="0" u="none" strike="noStrike" dirty="0" err="1">
                          <a:solidFill>
                            <a:srgbClr val="000000"/>
                          </a:solidFill>
                          <a:effectLst/>
                          <a:latin typeface="Calibri" panose="020F0502020204030204" pitchFamily="34" charset="0"/>
                        </a:rPr>
                        <a:t>SAXS</a:t>
                      </a:r>
                      <a:r>
                        <a:rPr lang="pl-PL" sz="1600" b="0" i="0" u="none" strike="noStrike" baseline="0" dirty="0">
                          <a:solidFill>
                            <a:srgbClr val="000000"/>
                          </a:solidFill>
                          <a:effectLst/>
                          <a:latin typeface="Calibri" panose="020F0502020204030204" pitchFamily="34" charset="0"/>
                        </a:rPr>
                        <a:t> - </a:t>
                      </a:r>
                      <a:r>
                        <a:rPr lang="pl-PL" sz="1600" b="0" i="0" u="none" strike="noStrike" dirty="0">
                          <a:solidFill>
                            <a:srgbClr val="000000"/>
                          </a:solidFill>
                          <a:effectLst/>
                          <a:latin typeface="Calibri" panose="020F0502020204030204" pitchFamily="34" charset="0"/>
                        </a:rPr>
                        <a:t>S</a:t>
                      </a:r>
                      <a:r>
                        <a:rPr lang="en-US" sz="1600" b="0" i="0" u="none" strike="noStrike" dirty="0">
                          <a:solidFill>
                            <a:srgbClr val="000000"/>
                          </a:solidFill>
                          <a:effectLst/>
                          <a:latin typeface="Calibri" panose="020F0502020204030204" pitchFamily="34" charset="0"/>
                        </a:rPr>
                        <a:t>mall </a:t>
                      </a:r>
                      <a:r>
                        <a:rPr lang="pl-PL" sz="1600" b="0" i="0" u="none" strike="noStrike" dirty="0">
                          <a:solidFill>
                            <a:srgbClr val="000000"/>
                          </a:solidFill>
                          <a:effectLst/>
                          <a:latin typeface="Calibri" panose="020F0502020204030204" pitchFamily="34" charset="0"/>
                        </a:rPr>
                        <a:t>A</a:t>
                      </a:r>
                      <a:r>
                        <a:rPr lang="en-US" sz="1600" b="0" i="0" u="none" strike="noStrike" dirty="0" err="1">
                          <a:solidFill>
                            <a:srgbClr val="000000"/>
                          </a:solidFill>
                          <a:effectLst/>
                          <a:latin typeface="Calibri" panose="020F0502020204030204" pitchFamily="34" charset="0"/>
                        </a:rPr>
                        <a:t>ngle</a:t>
                      </a:r>
                      <a:r>
                        <a:rPr lang="en-US" sz="1600" b="0" i="0" u="none" strike="noStrike" dirty="0">
                          <a:solidFill>
                            <a:srgbClr val="000000"/>
                          </a:solidFill>
                          <a:effectLst/>
                          <a:latin typeface="Calibri" panose="020F0502020204030204" pitchFamily="34" charset="0"/>
                        </a:rPr>
                        <a:t> X-ray</a:t>
                      </a:r>
                      <a:r>
                        <a:rPr lang="pl-PL" sz="1600" b="0" i="0" u="none" strike="noStrike" dirty="0">
                          <a:solidFill>
                            <a:srgbClr val="000000"/>
                          </a:solidFill>
                          <a:effectLst/>
                          <a:latin typeface="Calibri" panose="020F0502020204030204" pitchFamily="34" charset="0"/>
                        </a:rPr>
                        <a:t> S</a:t>
                      </a:r>
                      <a:r>
                        <a:rPr lang="en-US" sz="1600" b="0" i="0" u="none" strike="noStrike" dirty="0" err="1">
                          <a:solidFill>
                            <a:srgbClr val="000000"/>
                          </a:solidFill>
                          <a:effectLst/>
                          <a:latin typeface="Calibri" panose="020F0502020204030204" pitchFamily="34" charset="0"/>
                        </a:rPr>
                        <a:t>cattering</a:t>
                      </a:r>
                      <a:br>
                        <a:rPr lang="en-US" sz="1600" b="0" i="0" u="none" strike="noStrike" dirty="0">
                          <a:solidFill>
                            <a:srgbClr val="000000"/>
                          </a:solidFill>
                          <a:effectLst/>
                          <a:latin typeface="Calibri" panose="020F0502020204030204" pitchFamily="34" charset="0"/>
                        </a:rPr>
                      </a:br>
                      <a:r>
                        <a:rPr lang="pl-PL" sz="1600" b="0" i="0" u="none" strike="noStrike" dirty="0">
                          <a:solidFill>
                            <a:srgbClr val="000000"/>
                          </a:solidFill>
                          <a:effectLst/>
                          <a:latin typeface="Calibri" panose="020F0502020204030204" pitchFamily="34" charset="0"/>
                        </a:rPr>
                        <a:t>PD</a:t>
                      </a:r>
                      <a:r>
                        <a:rPr lang="pl-PL" sz="1600" b="0" i="0" u="none" strike="noStrike" baseline="0" dirty="0">
                          <a:solidFill>
                            <a:srgbClr val="000000"/>
                          </a:solidFill>
                          <a:effectLst/>
                          <a:latin typeface="Calibri" panose="020F0502020204030204" pitchFamily="34" charset="0"/>
                        </a:rPr>
                        <a:t> - P</a:t>
                      </a:r>
                      <a:r>
                        <a:rPr lang="en-US" sz="1600" b="0" i="0" u="none" strike="noStrike" dirty="0" err="1">
                          <a:solidFill>
                            <a:srgbClr val="000000"/>
                          </a:solidFill>
                          <a:effectLst/>
                          <a:latin typeface="Calibri" panose="020F0502020204030204" pitchFamily="34" charset="0"/>
                        </a:rPr>
                        <a:t>owder</a:t>
                      </a:r>
                      <a:r>
                        <a:rPr lang="en-US" sz="1600" b="0" i="0" u="none" strike="noStrike" dirty="0">
                          <a:solidFill>
                            <a:srgbClr val="000000"/>
                          </a:solidFill>
                          <a:effectLst/>
                          <a:latin typeface="Calibri" panose="020F0502020204030204" pitchFamily="34" charset="0"/>
                        </a:rPr>
                        <a:t> </a:t>
                      </a:r>
                      <a:r>
                        <a:rPr lang="pl-PL" sz="1600" b="0" i="0" u="none" strike="noStrike" dirty="0">
                          <a:solidFill>
                            <a:srgbClr val="000000"/>
                          </a:solidFill>
                          <a:effectLst/>
                          <a:latin typeface="Calibri" panose="020F0502020204030204" pitchFamily="34" charset="0"/>
                        </a:rPr>
                        <a:t>D</a:t>
                      </a:r>
                      <a:r>
                        <a:rPr lang="en-US" sz="1600" b="0" i="0" u="none" strike="noStrike" dirty="0" err="1">
                          <a:solidFill>
                            <a:srgbClr val="000000"/>
                          </a:solidFill>
                          <a:effectLst/>
                          <a:latin typeface="Calibri" panose="020F0502020204030204" pitchFamily="34" charset="0"/>
                        </a:rPr>
                        <a:t>iffraction</a:t>
                      </a:r>
                      <a:r>
                        <a:rPr lang="en-US" sz="1600" b="0" i="0" u="none" strike="noStrike" dirty="0">
                          <a:solidFill>
                            <a:srgbClr val="000000"/>
                          </a:solidFill>
                          <a:effectLst/>
                          <a:latin typeface="Calibri" panose="020F0502020204030204" pitchFamily="34" charset="0"/>
                        </a:rPr>
                        <a:t> in wide range of temperatures and pressures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absorption spectroscopy</a:t>
                      </a:r>
                      <a:endParaRPr lang="en-US" sz="1600" dirty="0"/>
                    </a:p>
                  </a:txBody>
                  <a:tcPr marL="49084" marR="49084" marT="24542" marB="245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pl-PL" sz="1600" dirty="0">
                          <a:latin typeface="Calibri" panose="020F0502020204030204" pitchFamily="34" charset="0"/>
                          <a:cs typeface="Calibri" panose="020F0502020204030204" pitchFamily="34" charset="0"/>
                        </a:rPr>
                        <a:t>SC</a:t>
                      </a:r>
                    </a:p>
                    <a:p>
                      <a:r>
                        <a:rPr lang="pl-PL" sz="1600" dirty="0">
                          <a:latin typeface="Calibri" panose="020F0502020204030204" pitchFamily="34" charset="0"/>
                          <a:cs typeface="Calibri" panose="020F0502020204030204" pitchFamily="34" charset="0"/>
                        </a:rPr>
                        <a:t>Wiggler</a:t>
                      </a:r>
                    </a:p>
                  </a:txBody>
                  <a:tcPr marL="49084" marR="49084" marT="24542" marB="2454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pl-PL" sz="1600" dirty="0">
                          <a:latin typeface="Calibri" panose="020F0502020204030204" pitchFamily="34" charset="0"/>
                          <a:cs typeface="Calibri" panose="020F0502020204030204" pitchFamily="34" charset="0"/>
                        </a:rPr>
                        <a:t>6000-25000</a:t>
                      </a:r>
                      <a:endParaRPr lang="en-US" sz="1600" dirty="0">
                        <a:latin typeface="Calibri" panose="020F0502020204030204" pitchFamily="34" charset="0"/>
                        <a:cs typeface="Calibri" panose="020F0502020204030204" pitchFamily="34" charset="0"/>
                      </a:endParaRPr>
                    </a:p>
                  </a:txBody>
                  <a:tcPr marL="49084" marR="49084" marT="24542" marB="24542">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817797"/>
                  </a:ext>
                </a:extLst>
              </a:tr>
            </a:tbl>
          </a:graphicData>
        </a:graphic>
      </p:graphicFrame>
      <p:sp>
        <p:nvSpPr>
          <p:cNvPr id="6" name="Rectangle 3">
            <a:extLst>
              <a:ext uri="{FF2B5EF4-FFF2-40B4-BE49-F238E27FC236}">
                <a16:creationId xmlns:a16="http://schemas.microsoft.com/office/drawing/2014/main" id="{CB4995CF-C37C-4318-9BD1-F1837928423B}"/>
              </a:ext>
            </a:extLst>
          </p:cNvPr>
          <p:cNvSpPr txBox="1">
            <a:spLocks noChangeArrowheads="1"/>
          </p:cNvSpPr>
          <p:nvPr/>
        </p:nvSpPr>
        <p:spPr>
          <a:xfrm>
            <a:off x="0" y="3284984"/>
            <a:ext cx="9144000" cy="3544560"/>
          </a:xfrm>
          <a:prstGeom prst="rect">
            <a:avLst/>
          </a:prstGeom>
        </p:spPr>
        <p:txBody>
          <a:bodyPr wrap="square">
            <a:spAutoFit/>
          </a:bodyPr>
          <a:lstStyle/>
          <a:p>
            <a:pPr marL="342900" indent="-342900">
              <a:spcBef>
                <a:spcPts val="600"/>
              </a:spcBef>
              <a:spcAft>
                <a:spcPts val="400"/>
              </a:spcAft>
              <a:buFont typeface="Arial" panose="020B0604020202020204" pitchFamily="34" charset="0"/>
              <a:buChar char="•"/>
            </a:pPr>
            <a:r>
              <a:rPr lang="en-US" b="1" dirty="0">
                <a:latin typeface="+mj-lt"/>
                <a:ea typeface="+mn-ea"/>
              </a:rPr>
              <a:t>Materials science</a:t>
            </a:r>
          </a:p>
          <a:p>
            <a:pPr>
              <a:spcAft>
                <a:spcPts val="400"/>
              </a:spcAft>
            </a:pPr>
            <a:r>
              <a:rPr lang="en-US" sz="1800" b="1" dirty="0">
                <a:latin typeface="+mj-lt"/>
              </a:rPr>
              <a:t>structure of crystalline materials,  </a:t>
            </a:r>
            <a:r>
              <a:rPr lang="en-US" sz="1800" b="1" dirty="0">
                <a:latin typeface="+mj-lt"/>
                <a:ea typeface="+mn-ea"/>
              </a:rPr>
              <a:t>semiconductors and new electronic materials, alloys and nanocomposites, polymers and fibers</a:t>
            </a:r>
          </a:p>
          <a:p>
            <a:pPr marL="342900" indent="-342900">
              <a:spcBef>
                <a:spcPts val="600"/>
              </a:spcBef>
              <a:spcAft>
                <a:spcPts val="400"/>
              </a:spcAft>
              <a:buFont typeface="Arial" panose="020B0604020202020204" pitchFamily="34" charset="0"/>
              <a:buChar char="•"/>
            </a:pPr>
            <a:r>
              <a:rPr lang="en-US" b="1" dirty="0">
                <a:latin typeface="+mj-lt"/>
                <a:ea typeface="+mn-ea"/>
              </a:rPr>
              <a:t>Chemistry</a:t>
            </a:r>
          </a:p>
          <a:p>
            <a:pPr>
              <a:spcAft>
                <a:spcPts val="400"/>
              </a:spcAft>
            </a:pPr>
            <a:r>
              <a:rPr lang="en-US" sz="1800" b="1" dirty="0">
                <a:latin typeface="+mj-lt"/>
                <a:ea typeface="+mn-ea"/>
              </a:rPr>
              <a:t>catalysis, porous materials</a:t>
            </a:r>
          </a:p>
          <a:p>
            <a:pPr marL="342900" indent="-342900">
              <a:spcBef>
                <a:spcPts val="600"/>
              </a:spcBef>
              <a:spcAft>
                <a:spcPts val="400"/>
              </a:spcAft>
              <a:buFont typeface="Arial" panose="020B0604020202020204" pitchFamily="34" charset="0"/>
              <a:buChar char="•"/>
            </a:pPr>
            <a:r>
              <a:rPr lang="en-US" b="1" dirty="0">
                <a:latin typeface="+mj-lt"/>
                <a:ea typeface="+mn-ea"/>
              </a:rPr>
              <a:t>Pharmacy</a:t>
            </a:r>
          </a:p>
          <a:p>
            <a:pPr>
              <a:spcAft>
                <a:spcPts val="400"/>
              </a:spcAft>
            </a:pPr>
            <a:r>
              <a:rPr lang="en-US" sz="1800" b="1" dirty="0">
                <a:latin typeface="+mj-lt"/>
                <a:ea typeface="+mn-ea"/>
              </a:rPr>
              <a:t>drug polymorphism, drug carriers, gels, lotions, creams</a:t>
            </a:r>
          </a:p>
          <a:p>
            <a:pPr marL="342900" indent="-342900">
              <a:spcBef>
                <a:spcPts val="600"/>
              </a:spcBef>
              <a:spcAft>
                <a:spcPts val="400"/>
              </a:spcAft>
              <a:buFont typeface="Arial" panose="020B0604020202020204" pitchFamily="34" charset="0"/>
              <a:buChar char="•"/>
            </a:pPr>
            <a:r>
              <a:rPr lang="en-US" b="1" dirty="0">
                <a:latin typeface="+mj-lt"/>
                <a:ea typeface="+mn-ea"/>
              </a:rPr>
              <a:t>Structural biology</a:t>
            </a:r>
          </a:p>
          <a:p>
            <a:pPr>
              <a:spcAft>
                <a:spcPts val="400"/>
              </a:spcAft>
            </a:pPr>
            <a:r>
              <a:rPr lang="en-US" sz="1800" b="1" dirty="0">
                <a:latin typeface="+mj-lt"/>
                <a:ea typeface="+mn-ea"/>
              </a:rPr>
              <a:t>proteins and nucleic acids, </a:t>
            </a:r>
            <a:r>
              <a:rPr lang="en-US" sz="1800" b="1" dirty="0" err="1">
                <a:latin typeface="+mj-lt"/>
                <a:ea typeface="+mn-ea"/>
              </a:rPr>
              <a:t>biomacromolecular</a:t>
            </a:r>
            <a:r>
              <a:rPr lang="en-US" sz="1800" b="1" dirty="0">
                <a:latin typeface="+mj-lt"/>
                <a:ea typeface="+mn-ea"/>
              </a:rPr>
              <a:t> solutions</a:t>
            </a:r>
          </a:p>
        </p:txBody>
      </p:sp>
    </p:spTree>
    <p:extLst>
      <p:ext uri="{BB962C8B-B14F-4D97-AF65-F5344CB8AC3E}">
        <p14:creationId xmlns:p14="http://schemas.microsoft.com/office/powerpoint/2010/main" val="358004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F5FFA2-2C77-499D-8C1C-64CD01B7ACA2}"/>
              </a:ext>
            </a:extLst>
          </p:cNvPr>
          <p:cNvPicPr>
            <a:picLocks noChangeAspect="1"/>
          </p:cNvPicPr>
          <p:nvPr/>
        </p:nvPicPr>
        <p:blipFill rotWithShape="1">
          <a:blip r:embed="rId2"/>
          <a:srcRect t="80817" r="60237" b="2551"/>
          <a:stretch/>
        </p:blipFill>
        <p:spPr>
          <a:xfrm>
            <a:off x="-1" y="4957976"/>
            <a:ext cx="3635898" cy="2151091"/>
          </a:xfrm>
          <a:prstGeom prst="rect">
            <a:avLst/>
          </a:prstGeom>
        </p:spPr>
      </p:pic>
      <p:pic>
        <p:nvPicPr>
          <p:cNvPr id="9" name="Picture 8">
            <a:extLst>
              <a:ext uri="{FF2B5EF4-FFF2-40B4-BE49-F238E27FC236}">
                <a16:creationId xmlns:a16="http://schemas.microsoft.com/office/drawing/2014/main" id="{4EC8B1B4-D620-4C79-8F4C-C3EC0F3E59A8}"/>
              </a:ext>
            </a:extLst>
          </p:cNvPr>
          <p:cNvPicPr>
            <a:picLocks noChangeAspect="1"/>
          </p:cNvPicPr>
          <p:nvPr/>
        </p:nvPicPr>
        <p:blipFill rotWithShape="1">
          <a:blip r:embed="rId2"/>
          <a:srcRect l="61063" t="80817" b="2551"/>
          <a:stretch/>
        </p:blipFill>
        <p:spPr>
          <a:xfrm>
            <a:off x="4179912" y="4941168"/>
            <a:ext cx="3560440" cy="2151091"/>
          </a:xfrm>
          <a:prstGeom prst="rect">
            <a:avLst/>
          </a:prstGeom>
        </p:spPr>
      </p:pic>
      <p:pic>
        <p:nvPicPr>
          <p:cNvPr id="5" name="Picture 4">
            <a:extLst>
              <a:ext uri="{FF2B5EF4-FFF2-40B4-BE49-F238E27FC236}">
                <a16:creationId xmlns:a16="http://schemas.microsoft.com/office/drawing/2014/main" id="{5B569D0A-563D-40B0-96F6-6EEEC20F5264}"/>
              </a:ext>
            </a:extLst>
          </p:cNvPr>
          <p:cNvPicPr>
            <a:picLocks noChangeAspect="1"/>
          </p:cNvPicPr>
          <p:nvPr/>
        </p:nvPicPr>
        <p:blipFill rotWithShape="1">
          <a:blip r:embed="rId3"/>
          <a:srcRect l="10625" t="3897" b="65345"/>
          <a:stretch/>
        </p:blipFill>
        <p:spPr>
          <a:xfrm>
            <a:off x="-3449" y="1052736"/>
            <a:ext cx="8172399" cy="3978091"/>
          </a:xfrm>
          <a:prstGeom prst="rect">
            <a:avLst/>
          </a:prstGeom>
        </p:spPr>
      </p:pic>
      <p:sp>
        <p:nvSpPr>
          <p:cNvPr id="4" name="Title 3"/>
          <p:cNvSpPr>
            <a:spLocks noGrp="1"/>
          </p:cNvSpPr>
          <p:nvPr>
            <p:ph type="title"/>
          </p:nvPr>
        </p:nvSpPr>
        <p:spPr/>
        <p:txBody>
          <a:bodyPr/>
          <a:lstStyle/>
          <a:p>
            <a:r>
              <a:rPr lang="en-US" altLang="ko-KR" dirty="0"/>
              <a:t>June 2018</a:t>
            </a:r>
            <a:endParaRPr lang="en-US" dirty="0"/>
          </a:p>
        </p:txBody>
      </p:sp>
      <p:pic>
        <p:nvPicPr>
          <p:cNvPr id="7" name="Picture 6">
            <a:extLst>
              <a:ext uri="{FF2B5EF4-FFF2-40B4-BE49-F238E27FC236}">
                <a16:creationId xmlns:a16="http://schemas.microsoft.com/office/drawing/2014/main" id="{A024D626-88EC-4FF3-B2EB-E2A6DF79F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0" y="4448175"/>
            <a:ext cx="2857500" cy="2409825"/>
          </a:xfrm>
          <a:prstGeom prst="rect">
            <a:avLst/>
          </a:prstGeom>
        </p:spPr>
      </p:pic>
      <p:sp>
        <p:nvSpPr>
          <p:cNvPr id="10" name="Slide Number Placeholder 2">
            <a:extLst>
              <a:ext uri="{FF2B5EF4-FFF2-40B4-BE49-F238E27FC236}">
                <a16:creationId xmlns:a16="http://schemas.microsoft.com/office/drawing/2014/main" id="{B82635B1-C779-4826-A25C-AC61F897A1E3}"/>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11</a:t>
            </a:fld>
            <a:endParaRPr lang="en-CA" sz="1300" dirty="0">
              <a:solidFill>
                <a:srgbClr val="87CCF3"/>
              </a:solidFill>
            </a:endParaRPr>
          </a:p>
        </p:txBody>
      </p:sp>
    </p:spTree>
    <p:extLst>
      <p:ext uri="{BB962C8B-B14F-4D97-AF65-F5344CB8AC3E}">
        <p14:creationId xmlns:p14="http://schemas.microsoft.com/office/powerpoint/2010/main" val="264721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8B7B8-B63A-4DD2-88C0-4A7BF2DEFD17}"/>
              </a:ext>
            </a:extLst>
          </p:cNvPr>
          <p:cNvPicPr>
            <a:picLocks noChangeAspect="1"/>
          </p:cNvPicPr>
          <p:nvPr/>
        </p:nvPicPr>
        <p:blipFill>
          <a:blip r:embed="rId3"/>
          <a:stretch>
            <a:fillRect/>
          </a:stretch>
        </p:blipFill>
        <p:spPr>
          <a:xfrm>
            <a:off x="359532" y="1342888"/>
            <a:ext cx="8424936" cy="5289679"/>
          </a:xfrm>
          <a:prstGeom prst="rect">
            <a:avLst/>
          </a:prstGeom>
        </p:spPr>
      </p:pic>
      <p:sp>
        <p:nvSpPr>
          <p:cNvPr id="4" name="Title 3"/>
          <p:cNvSpPr>
            <a:spLocks noGrp="1"/>
          </p:cNvSpPr>
          <p:nvPr>
            <p:ph type="title"/>
          </p:nvPr>
        </p:nvSpPr>
        <p:spPr/>
        <p:txBody>
          <a:bodyPr>
            <a:noAutofit/>
          </a:bodyPr>
          <a:lstStyle/>
          <a:p>
            <a:r>
              <a:rPr lang="en-US" dirty="0"/>
              <a:t>Financial Commitment</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12</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01430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148A3-97DC-4549-B24E-4831112F81FE}"/>
              </a:ext>
            </a:extLst>
          </p:cNvPr>
          <p:cNvPicPr>
            <a:picLocks noChangeAspect="1"/>
          </p:cNvPicPr>
          <p:nvPr/>
        </p:nvPicPr>
        <p:blipFill>
          <a:blip r:embed="rId3"/>
          <a:stretch>
            <a:fillRect/>
          </a:stretch>
        </p:blipFill>
        <p:spPr>
          <a:xfrm>
            <a:off x="0" y="1195200"/>
            <a:ext cx="9144000" cy="5658112"/>
          </a:xfrm>
          <a:prstGeom prst="rect">
            <a:avLst/>
          </a:prstGeom>
        </p:spPr>
      </p:pic>
      <p:sp>
        <p:nvSpPr>
          <p:cNvPr id="4" name="Title 3"/>
          <p:cNvSpPr>
            <a:spLocks noGrp="1"/>
          </p:cNvSpPr>
          <p:nvPr>
            <p:ph type="title"/>
          </p:nvPr>
        </p:nvSpPr>
        <p:spPr/>
        <p:txBody>
          <a:bodyPr>
            <a:noAutofit/>
          </a:bodyPr>
          <a:lstStyle/>
          <a:p>
            <a:r>
              <a:rPr lang="en-US" dirty="0"/>
              <a:t>A New Theme Within The Topical Plan of JINR</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13</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0152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rostokąt 4">
            <a:extLst>
              <a:ext uri="{FF2B5EF4-FFF2-40B4-BE49-F238E27FC236}">
                <a16:creationId xmlns:a16="http://schemas.microsoft.com/office/drawing/2014/main" id="{3D82ABFE-35C6-46FE-8AE3-CD14418F2936}"/>
              </a:ext>
            </a:extLst>
          </p:cNvPr>
          <p:cNvSpPr/>
          <p:nvPr/>
        </p:nvSpPr>
        <p:spPr>
          <a:xfrm>
            <a:off x="3556800" y="1555200"/>
            <a:ext cx="1296000" cy="5112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rostokąt 4">
            <a:extLst>
              <a:ext uri="{FF2B5EF4-FFF2-40B4-BE49-F238E27FC236}">
                <a16:creationId xmlns:a16="http://schemas.microsoft.com/office/drawing/2014/main" id="{E6E431EF-01FA-4FF5-9781-22F15A631227}"/>
              </a:ext>
            </a:extLst>
          </p:cNvPr>
          <p:cNvSpPr/>
          <p:nvPr/>
        </p:nvSpPr>
        <p:spPr>
          <a:xfrm>
            <a:off x="4852800" y="1555200"/>
            <a:ext cx="1296000" cy="5112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rostokąt 4">
            <a:extLst>
              <a:ext uri="{FF2B5EF4-FFF2-40B4-BE49-F238E27FC236}">
                <a16:creationId xmlns:a16="http://schemas.microsoft.com/office/drawing/2014/main" id="{CA450972-511A-4839-91CD-E53ECD0758ED}"/>
              </a:ext>
            </a:extLst>
          </p:cNvPr>
          <p:cNvSpPr/>
          <p:nvPr/>
        </p:nvSpPr>
        <p:spPr>
          <a:xfrm>
            <a:off x="6148800" y="1555200"/>
            <a:ext cx="1296000" cy="5112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4">
            <a:extLst>
              <a:ext uri="{FF2B5EF4-FFF2-40B4-BE49-F238E27FC236}">
                <a16:creationId xmlns:a16="http://schemas.microsoft.com/office/drawing/2014/main" id="{689582F5-B8CA-407C-8FE3-9ACD3FF51226}"/>
              </a:ext>
            </a:extLst>
          </p:cNvPr>
          <p:cNvSpPr/>
          <p:nvPr/>
        </p:nvSpPr>
        <p:spPr>
          <a:xfrm>
            <a:off x="7444800" y="1555200"/>
            <a:ext cx="1296000" cy="5112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itle 3"/>
          <p:cNvSpPr>
            <a:spLocks noGrp="1"/>
          </p:cNvSpPr>
          <p:nvPr>
            <p:ph type="title"/>
          </p:nvPr>
        </p:nvSpPr>
        <p:spPr/>
        <p:txBody>
          <a:bodyPr>
            <a:noAutofit/>
          </a:bodyPr>
          <a:lstStyle/>
          <a:p>
            <a:r>
              <a:rPr lang="en-US" sz="3000" b="1" dirty="0">
                <a:solidFill>
                  <a:schemeClr val="tx2">
                    <a:lumMod val="90000"/>
                  </a:schemeClr>
                </a:solidFill>
                <a:effectLst>
                  <a:outerShdw blurRad="38100" dist="25400" dir="5400000" algn="tl" rotWithShape="0">
                    <a:srgbClr val="000000">
                      <a:alpha val="43000"/>
                    </a:srgbClr>
                  </a:outerShdw>
                </a:effectLst>
              </a:rPr>
              <a:t>Main activities</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14</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8" name="Symbol zastępczy zawartości 2">
            <a:extLst>
              <a:ext uri="{FF2B5EF4-FFF2-40B4-BE49-F238E27FC236}">
                <a16:creationId xmlns:a16="http://schemas.microsoft.com/office/drawing/2014/main" id="{069A8858-D784-40AE-B3E0-E89B37488496}"/>
              </a:ext>
            </a:extLst>
          </p:cNvPr>
          <p:cNvSpPr txBox="1">
            <a:spLocks/>
          </p:cNvSpPr>
          <p:nvPr/>
        </p:nvSpPr>
        <p:spPr>
          <a:xfrm>
            <a:off x="151196" y="1749666"/>
            <a:ext cx="2154211" cy="4559654"/>
          </a:xfrm>
          <a:prstGeom prst="rect">
            <a:avLst/>
          </a:prstGeom>
        </p:spPr>
        <p:txBody>
          <a:bodyPr>
            <a:no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4290" fontAlgn="auto">
              <a:spcAft>
                <a:spcPts val="0"/>
              </a:spcAft>
            </a:pPr>
            <a:r>
              <a:rPr lang="en-CA" sz="1600" dirty="0">
                <a:solidFill>
                  <a:schemeClr val="tx1"/>
                </a:solidFill>
                <a:latin typeface="+mj-lt"/>
              </a:rPr>
              <a:t>Design of extended experimental hall, construction works</a:t>
            </a:r>
          </a:p>
          <a:p>
            <a:pPr marL="34290" fontAlgn="auto">
              <a:spcAft>
                <a:spcPts val="0"/>
              </a:spcAft>
            </a:pPr>
            <a:endParaRPr lang="en-CA" sz="1600" dirty="0">
              <a:solidFill>
                <a:schemeClr val="tx1"/>
              </a:solidFill>
              <a:latin typeface="+mj-lt"/>
            </a:endParaRPr>
          </a:p>
          <a:p>
            <a:pPr marL="34290" fontAlgn="auto">
              <a:spcAft>
                <a:spcPts val="0"/>
              </a:spcAft>
            </a:pPr>
            <a:r>
              <a:rPr lang="en-CA" sz="1600" dirty="0">
                <a:solidFill>
                  <a:schemeClr val="tx1"/>
                </a:solidFill>
                <a:latin typeface="+mj-lt"/>
              </a:rPr>
              <a:t>Insertion device</a:t>
            </a:r>
          </a:p>
          <a:p>
            <a:pPr marL="34290" fontAlgn="auto">
              <a:spcAft>
                <a:spcPts val="0"/>
              </a:spcAft>
            </a:pPr>
            <a:r>
              <a:rPr lang="en-CA" sz="1600" dirty="0">
                <a:solidFill>
                  <a:schemeClr val="tx1"/>
                </a:solidFill>
                <a:latin typeface="+mj-lt"/>
              </a:rPr>
              <a:t>(SCW)</a:t>
            </a:r>
          </a:p>
          <a:p>
            <a:pPr marL="34290" fontAlgn="auto">
              <a:spcAft>
                <a:spcPts val="0"/>
              </a:spcAft>
            </a:pPr>
            <a:endParaRPr lang="en-CA" sz="1600" dirty="0">
              <a:solidFill>
                <a:schemeClr val="tx1"/>
              </a:solidFill>
              <a:latin typeface="+mj-lt"/>
            </a:endParaRPr>
          </a:p>
          <a:p>
            <a:pPr marL="34290" fontAlgn="auto">
              <a:spcAft>
                <a:spcPts val="0"/>
              </a:spcAft>
            </a:pPr>
            <a:r>
              <a:rPr lang="en-CA" sz="1600" dirty="0">
                <a:solidFill>
                  <a:schemeClr val="tx1"/>
                </a:solidFill>
                <a:latin typeface="+mj-lt"/>
              </a:rPr>
              <a:t>Beamline construction works</a:t>
            </a:r>
          </a:p>
          <a:p>
            <a:pPr marL="34290" fontAlgn="auto">
              <a:spcAft>
                <a:spcPts val="0"/>
              </a:spcAft>
            </a:pPr>
            <a:endParaRPr lang="en-CA" sz="1600" dirty="0">
              <a:solidFill>
                <a:schemeClr val="tx1"/>
              </a:solidFill>
              <a:latin typeface="+mj-lt"/>
            </a:endParaRPr>
          </a:p>
          <a:p>
            <a:pPr marL="34290" fontAlgn="auto">
              <a:spcAft>
                <a:spcPts val="0"/>
              </a:spcAft>
            </a:pPr>
            <a:endParaRPr lang="en-CA" sz="600" dirty="0">
              <a:solidFill>
                <a:schemeClr val="tx1"/>
              </a:solidFill>
              <a:latin typeface="+mj-lt"/>
            </a:endParaRPr>
          </a:p>
          <a:p>
            <a:pPr marL="34290" fontAlgn="auto">
              <a:spcAft>
                <a:spcPts val="0"/>
              </a:spcAft>
            </a:pPr>
            <a:r>
              <a:rPr lang="en-CA" sz="1600" dirty="0">
                <a:solidFill>
                  <a:schemeClr val="tx1"/>
                </a:solidFill>
                <a:latin typeface="+mj-lt"/>
              </a:rPr>
              <a:t>Equipment for end stations and additional facilities, commissioning</a:t>
            </a:r>
          </a:p>
          <a:p>
            <a:pPr marL="34290" fontAlgn="auto">
              <a:spcAft>
                <a:spcPts val="0"/>
              </a:spcAft>
            </a:pPr>
            <a:endParaRPr lang="en-CA" sz="1600" dirty="0">
              <a:solidFill>
                <a:schemeClr val="tx1"/>
              </a:solidFill>
              <a:latin typeface="+mj-lt"/>
            </a:endParaRPr>
          </a:p>
          <a:p>
            <a:pPr marL="34290" fontAlgn="auto">
              <a:spcAft>
                <a:spcPts val="0"/>
              </a:spcAft>
            </a:pPr>
            <a:r>
              <a:rPr lang="en-CA" sz="1600" dirty="0">
                <a:solidFill>
                  <a:schemeClr val="tx1"/>
                </a:solidFill>
                <a:latin typeface="+mj-lt"/>
              </a:rPr>
              <a:t>Utilization, user program</a:t>
            </a:r>
          </a:p>
        </p:txBody>
      </p:sp>
      <p:sp>
        <p:nvSpPr>
          <p:cNvPr id="9" name="Prostokąt 4">
            <a:extLst>
              <a:ext uri="{FF2B5EF4-FFF2-40B4-BE49-F238E27FC236}">
                <a16:creationId xmlns:a16="http://schemas.microsoft.com/office/drawing/2014/main" id="{C05BB998-5E65-4A7A-9BC1-B31435F5C70E}"/>
              </a:ext>
            </a:extLst>
          </p:cNvPr>
          <p:cNvSpPr/>
          <p:nvPr/>
        </p:nvSpPr>
        <p:spPr>
          <a:xfrm>
            <a:off x="2259108" y="1556793"/>
            <a:ext cx="1296000" cy="51125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8">
            <a:extLst>
              <a:ext uri="{FF2B5EF4-FFF2-40B4-BE49-F238E27FC236}">
                <a16:creationId xmlns:a16="http://schemas.microsoft.com/office/drawing/2014/main" id="{FC112D1D-E2FC-4930-952D-8F2246F5D855}"/>
              </a:ext>
            </a:extLst>
          </p:cNvPr>
          <p:cNvSpPr txBox="1"/>
          <p:nvPr/>
        </p:nvSpPr>
        <p:spPr>
          <a:xfrm>
            <a:off x="2088208" y="980728"/>
            <a:ext cx="7055792" cy="615553"/>
          </a:xfrm>
          <a:prstGeom prst="rect">
            <a:avLst/>
          </a:prstGeom>
          <a:noFill/>
        </p:spPr>
        <p:txBody>
          <a:bodyPr wrap="square" rtlCol="0">
            <a:spAutoFit/>
          </a:bodyPr>
          <a:lstStyle/>
          <a:p>
            <a:pPr algn="ctr"/>
            <a:r>
              <a:rPr lang="en-CA" sz="1700" b="1" spc="800" dirty="0">
                <a:latin typeface="+mj-lt"/>
              </a:rPr>
              <a:t>years</a:t>
            </a:r>
          </a:p>
          <a:p>
            <a:r>
              <a:rPr lang="en-US" sz="1700" b="1" dirty="0">
                <a:latin typeface="+mj-lt"/>
              </a:rPr>
              <a:t>202</a:t>
            </a:r>
            <a:r>
              <a:rPr lang="pl-PL" sz="1700" b="1" dirty="0">
                <a:latin typeface="+mj-lt"/>
              </a:rPr>
              <a:t>0                 </a:t>
            </a:r>
            <a:r>
              <a:rPr lang="en-US" sz="1700" b="1" dirty="0">
                <a:latin typeface="+mj-lt"/>
              </a:rPr>
              <a:t>202</a:t>
            </a:r>
            <a:r>
              <a:rPr lang="pl-PL" sz="1700" b="1" dirty="0">
                <a:latin typeface="+mj-lt"/>
              </a:rPr>
              <a:t>1                </a:t>
            </a:r>
            <a:r>
              <a:rPr lang="en-US" sz="1700" b="1" dirty="0">
                <a:latin typeface="+mj-lt"/>
              </a:rPr>
              <a:t> </a:t>
            </a:r>
            <a:r>
              <a:rPr lang="pl-PL" sz="1700" b="1" dirty="0">
                <a:latin typeface="+mj-lt"/>
              </a:rPr>
              <a:t>2</a:t>
            </a:r>
            <a:r>
              <a:rPr lang="en-US" sz="1700" b="1" dirty="0">
                <a:latin typeface="+mj-lt"/>
              </a:rPr>
              <a:t>022</a:t>
            </a:r>
            <a:r>
              <a:rPr lang="pl-PL" sz="1700" b="1" dirty="0">
                <a:latin typeface="+mj-lt"/>
              </a:rPr>
              <a:t>                 </a:t>
            </a:r>
            <a:r>
              <a:rPr lang="en-US" sz="1700" b="1" dirty="0">
                <a:latin typeface="+mj-lt"/>
              </a:rPr>
              <a:t>202</a:t>
            </a:r>
            <a:r>
              <a:rPr lang="pl-PL" sz="1700" b="1" dirty="0">
                <a:latin typeface="+mj-lt"/>
              </a:rPr>
              <a:t>3                 </a:t>
            </a:r>
            <a:r>
              <a:rPr lang="en-US" sz="1700" b="1" dirty="0">
                <a:latin typeface="+mj-lt"/>
              </a:rPr>
              <a:t>202</a:t>
            </a:r>
            <a:r>
              <a:rPr lang="pl-PL" sz="1700" b="1" dirty="0">
                <a:latin typeface="+mj-lt"/>
              </a:rPr>
              <a:t>4            </a:t>
            </a:r>
            <a:r>
              <a:rPr lang="en-CA" sz="1700" b="1" dirty="0">
                <a:latin typeface="+mj-lt"/>
              </a:rPr>
              <a:t>     2025</a:t>
            </a:r>
            <a:endParaRPr lang="pl-PL" sz="1700" b="1" dirty="0">
              <a:latin typeface="+mj-lt"/>
            </a:endParaRPr>
          </a:p>
        </p:txBody>
      </p:sp>
      <p:sp>
        <p:nvSpPr>
          <p:cNvPr id="15" name="Prostokąt 9">
            <a:extLst>
              <a:ext uri="{FF2B5EF4-FFF2-40B4-BE49-F238E27FC236}">
                <a16:creationId xmlns:a16="http://schemas.microsoft.com/office/drawing/2014/main" id="{97FC45C8-3197-447C-BC1C-9F89D5073599}"/>
              </a:ext>
            </a:extLst>
          </p:cNvPr>
          <p:cNvSpPr/>
          <p:nvPr/>
        </p:nvSpPr>
        <p:spPr>
          <a:xfrm>
            <a:off x="2261561" y="1783630"/>
            <a:ext cx="1937384"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0">
            <a:extLst>
              <a:ext uri="{FF2B5EF4-FFF2-40B4-BE49-F238E27FC236}">
                <a16:creationId xmlns:a16="http://schemas.microsoft.com/office/drawing/2014/main" id="{FD5F6630-60E5-4AE0-A47D-B6B4D20A261F}"/>
              </a:ext>
            </a:extLst>
          </p:cNvPr>
          <p:cNvSpPr/>
          <p:nvPr/>
        </p:nvSpPr>
        <p:spPr>
          <a:xfrm>
            <a:off x="2259107" y="2777468"/>
            <a:ext cx="2601427"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1">
            <a:extLst>
              <a:ext uri="{FF2B5EF4-FFF2-40B4-BE49-F238E27FC236}">
                <a16:creationId xmlns:a16="http://schemas.microsoft.com/office/drawing/2014/main" id="{94CF7AFC-1F93-472A-BF58-B4471DDA050D}"/>
              </a:ext>
            </a:extLst>
          </p:cNvPr>
          <p:cNvSpPr/>
          <p:nvPr/>
        </p:nvSpPr>
        <p:spPr>
          <a:xfrm>
            <a:off x="2259108" y="3813679"/>
            <a:ext cx="3879675"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2">
            <a:extLst>
              <a:ext uri="{FF2B5EF4-FFF2-40B4-BE49-F238E27FC236}">
                <a16:creationId xmlns:a16="http://schemas.microsoft.com/office/drawing/2014/main" id="{0A04B609-E108-421E-A613-8CA836AEB806}"/>
              </a:ext>
            </a:extLst>
          </p:cNvPr>
          <p:cNvSpPr/>
          <p:nvPr/>
        </p:nvSpPr>
        <p:spPr>
          <a:xfrm>
            <a:off x="4848236" y="4807517"/>
            <a:ext cx="2594282"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2">
            <a:extLst>
              <a:ext uri="{FF2B5EF4-FFF2-40B4-BE49-F238E27FC236}">
                <a16:creationId xmlns:a16="http://schemas.microsoft.com/office/drawing/2014/main" id="{E93B4C8C-7BD4-4A81-81CD-83EE7C46B24D}"/>
              </a:ext>
            </a:extLst>
          </p:cNvPr>
          <p:cNvSpPr/>
          <p:nvPr/>
        </p:nvSpPr>
        <p:spPr>
          <a:xfrm>
            <a:off x="6138783" y="5796779"/>
            <a:ext cx="2594282"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72020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AFA502-748F-4B2A-9AC3-BE4A459E14B7}"/>
              </a:ext>
            </a:extLst>
          </p:cNvPr>
          <p:cNvGrpSpPr/>
          <p:nvPr/>
        </p:nvGrpSpPr>
        <p:grpSpPr>
          <a:xfrm>
            <a:off x="179512" y="1012385"/>
            <a:ext cx="5559466" cy="5845615"/>
            <a:chOff x="1606024" y="1012385"/>
            <a:chExt cx="5559466" cy="5845615"/>
          </a:xfrm>
        </p:grpSpPr>
        <p:pic>
          <p:nvPicPr>
            <p:cNvPr id="12" name="Picture 2">
              <a:extLst>
                <a:ext uri="{FF2B5EF4-FFF2-40B4-BE49-F238E27FC236}">
                  <a16:creationId xmlns:a16="http://schemas.microsoft.com/office/drawing/2014/main" id="{B93D7402-969C-470C-AF56-1F04CAAE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024" y="1012385"/>
              <a:ext cx="5559466" cy="5845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Down Arrow 8">
              <a:extLst>
                <a:ext uri="{FF2B5EF4-FFF2-40B4-BE49-F238E27FC236}">
                  <a16:creationId xmlns:a16="http://schemas.microsoft.com/office/drawing/2014/main" id="{90C69591-C697-4B23-BDA6-3986302B9605}"/>
                </a:ext>
              </a:extLst>
            </p:cNvPr>
            <p:cNvSpPr/>
            <p:nvPr/>
          </p:nvSpPr>
          <p:spPr>
            <a:xfrm rot="423024">
              <a:off x="6039499" y="4373220"/>
              <a:ext cx="187411" cy="206585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Down Arrow 11">
              <a:extLst>
                <a:ext uri="{FF2B5EF4-FFF2-40B4-BE49-F238E27FC236}">
                  <a16:creationId xmlns:a16="http://schemas.microsoft.com/office/drawing/2014/main" id="{A28510D5-7E49-42C9-A2E0-600EC99AE433}"/>
                </a:ext>
              </a:extLst>
            </p:cNvPr>
            <p:cNvSpPr/>
            <p:nvPr/>
          </p:nvSpPr>
          <p:spPr>
            <a:xfrm rot="1798990">
              <a:off x="5166569" y="4848462"/>
              <a:ext cx="189106" cy="172011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 name="Title 3"/>
          <p:cNvSpPr>
            <a:spLocks noGrp="1"/>
          </p:cNvSpPr>
          <p:nvPr>
            <p:ph type="title"/>
          </p:nvPr>
        </p:nvSpPr>
        <p:spPr>
          <a:xfrm>
            <a:off x="457200" y="720000"/>
            <a:ext cx="8363272" cy="475200"/>
          </a:xfrm>
        </p:spPr>
        <p:txBody>
          <a:bodyPr/>
          <a:lstStyle/>
          <a:p>
            <a:pPr algn="just" fontAlgn="auto">
              <a:spcAft>
                <a:spcPts val="0"/>
              </a:spcAft>
            </a:pPr>
            <a:r>
              <a:rPr lang="en-US" altLang="ko-KR" dirty="0"/>
              <a:t>SOLCRYS laboratory</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15</a:t>
            </a:fld>
            <a:endParaRPr lang="en-CA" sz="1300" dirty="0">
              <a:solidFill>
                <a:srgbClr val="87CCF3"/>
              </a:solidFill>
            </a:endParaRPr>
          </a:p>
        </p:txBody>
      </p:sp>
      <p:grpSp>
        <p:nvGrpSpPr>
          <p:cNvPr id="32" name="Grupa 72">
            <a:extLst>
              <a:ext uri="{FF2B5EF4-FFF2-40B4-BE49-F238E27FC236}">
                <a16:creationId xmlns:a16="http://schemas.microsoft.com/office/drawing/2014/main" id="{8E24D231-2E6D-4F0F-9BF5-26B828EB27B1}"/>
              </a:ext>
            </a:extLst>
          </p:cNvPr>
          <p:cNvGrpSpPr/>
          <p:nvPr/>
        </p:nvGrpSpPr>
        <p:grpSpPr>
          <a:xfrm>
            <a:off x="2057662" y="2049374"/>
            <a:ext cx="2964484" cy="2764268"/>
            <a:chOff x="4001878" y="1974118"/>
            <a:chExt cx="2964484" cy="2764268"/>
          </a:xfrm>
        </p:grpSpPr>
        <p:sp>
          <p:nvSpPr>
            <p:cNvPr id="33" name="Prostokąt 73">
              <a:extLst>
                <a:ext uri="{FF2B5EF4-FFF2-40B4-BE49-F238E27FC236}">
                  <a16:creationId xmlns:a16="http://schemas.microsoft.com/office/drawing/2014/main" id="{53CEF7EA-E8DD-4F3B-880E-858DB45A9AD2}"/>
                </a:ext>
              </a:extLst>
            </p:cNvPr>
            <p:cNvSpPr/>
            <p:nvPr/>
          </p:nvSpPr>
          <p:spPr>
            <a:xfrm rot="3185752">
              <a:off x="6669729" y="2526691"/>
              <a:ext cx="128458" cy="87934"/>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4" name="Prostokąt 74">
              <a:extLst>
                <a:ext uri="{FF2B5EF4-FFF2-40B4-BE49-F238E27FC236}">
                  <a16:creationId xmlns:a16="http://schemas.microsoft.com/office/drawing/2014/main" id="{A4BBFA69-2DB5-4480-AA12-3FFDA1F04D0E}"/>
                </a:ext>
              </a:extLst>
            </p:cNvPr>
            <p:cNvSpPr/>
            <p:nvPr/>
          </p:nvSpPr>
          <p:spPr>
            <a:xfrm rot="2307680">
              <a:off x="6087471" y="1974118"/>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5" name="Prostokąt 75">
              <a:extLst>
                <a:ext uri="{FF2B5EF4-FFF2-40B4-BE49-F238E27FC236}">
                  <a16:creationId xmlns:a16="http://schemas.microsoft.com/office/drawing/2014/main" id="{945BA557-CA3F-433B-838E-A9A7D18B16C3}"/>
                </a:ext>
              </a:extLst>
            </p:cNvPr>
            <p:cNvSpPr/>
            <p:nvPr/>
          </p:nvSpPr>
          <p:spPr>
            <a:xfrm rot="5204585">
              <a:off x="6818489" y="3206898"/>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6" name="Prostokąt 76">
              <a:extLst>
                <a:ext uri="{FF2B5EF4-FFF2-40B4-BE49-F238E27FC236}">
                  <a16:creationId xmlns:a16="http://schemas.microsoft.com/office/drawing/2014/main" id="{CE0BA19A-C32A-4D61-B2BB-536ED3B7F148}"/>
                </a:ext>
              </a:extLst>
            </p:cNvPr>
            <p:cNvSpPr/>
            <p:nvPr/>
          </p:nvSpPr>
          <p:spPr>
            <a:xfrm rot="5204585">
              <a:off x="3938168" y="3206899"/>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7" name="Prostokąt 77">
              <a:extLst>
                <a:ext uri="{FF2B5EF4-FFF2-40B4-BE49-F238E27FC236}">
                  <a16:creationId xmlns:a16="http://schemas.microsoft.com/office/drawing/2014/main" id="{C2A67329-161D-4BEF-807D-45D21CEA641B}"/>
                </a:ext>
              </a:extLst>
            </p:cNvPr>
            <p:cNvSpPr/>
            <p:nvPr/>
          </p:nvSpPr>
          <p:spPr>
            <a:xfrm rot="2307680">
              <a:off x="4647310" y="442239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8" name="Prostokąt 78">
              <a:extLst>
                <a:ext uri="{FF2B5EF4-FFF2-40B4-BE49-F238E27FC236}">
                  <a16:creationId xmlns:a16="http://schemas.microsoft.com/office/drawing/2014/main" id="{22069C0C-B598-48D2-84EF-92E1E0B47453}"/>
                </a:ext>
              </a:extLst>
            </p:cNvPr>
            <p:cNvSpPr/>
            <p:nvPr/>
          </p:nvSpPr>
          <p:spPr>
            <a:xfrm rot="3768311">
              <a:off x="4119782" y="393305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9" name="Prostokąt 79">
              <a:extLst>
                <a:ext uri="{FF2B5EF4-FFF2-40B4-BE49-F238E27FC236}">
                  <a16:creationId xmlns:a16="http://schemas.microsoft.com/office/drawing/2014/main" id="{EAE942A3-C234-4933-9DB3-B3AD7C9934E5}"/>
                </a:ext>
              </a:extLst>
            </p:cNvPr>
            <p:cNvSpPr/>
            <p:nvPr/>
          </p:nvSpPr>
          <p:spPr>
            <a:xfrm>
              <a:off x="5364088" y="4653136"/>
              <a:ext cx="213942" cy="85250"/>
            </a:xfrm>
            <a:prstGeom prst="rect">
              <a:avLst/>
            </a:prstGeom>
            <a:pattFill prst="dkVert">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40" name="Prostokąt 80">
              <a:extLst>
                <a:ext uri="{FF2B5EF4-FFF2-40B4-BE49-F238E27FC236}">
                  <a16:creationId xmlns:a16="http://schemas.microsoft.com/office/drawing/2014/main" id="{02259590-368C-4F5C-AC23-0C26F44843F1}"/>
                </a:ext>
              </a:extLst>
            </p:cNvPr>
            <p:cNvSpPr/>
            <p:nvPr/>
          </p:nvSpPr>
          <p:spPr>
            <a:xfrm rot="7206670">
              <a:off x="4082185" y="248681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grpSp>
      <p:sp>
        <p:nvSpPr>
          <p:cNvPr id="41" name="Prostokąt 81">
            <a:extLst>
              <a:ext uri="{FF2B5EF4-FFF2-40B4-BE49-F238E27FC236}">
                <a16:creationId xmlns:a16="http://schemas.microsoft.com/office/drawing/2014/main" id="{F112B929-A432-4677-BF25-A96C40D95650}"/>
              </a:ext>
            </a:extLst>
          </p:cNvPr>
          <p:cNvSpPr/>
          <p:nvPr/>
        </p:nvSpPr>
        <p:spPr>
          <a:xfrm rot="7342199">
            <a:off x="4658248" y="4002236"/>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42" name="Prostokąt 82">
            <a:extLst>
              <a:ext uri="{FF2B5EF4-FFF2-40B4-BE49-F238E27FC236}">
                <a16:creationId xmlns:a16="http://schemas.microsoft.com/office/drawing/2014/main" id="{965DA49B-A991-4437-AB3B-07CB999310D3}"/>
              </a:ext>
            </a:extLst>
          </p:cNvPr>
          <p:cNvSpPr/>
          <p:nvPr/>
        </p:nvSpPr>
        <p:spPr>
          <a:xfrm rot="8855782">
            <a:off x="4151088" y="4489031"/>
            <a:ext cx="211584" cy="103039"/>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56" name="Down Arrow 21">
            <a:extLst>
              <a:ext uri="{FF2B5EF4-FFF2-40B4-BE49-F238E27FC236}">
                <a16:creationId xmlns:a16="http://schemas.microsoft.com/office/drawing/2014/main" id="{AB36B5B3-D5EE-49B7-9A72-CF13F835B91C}"/>
              </a:ext>
            </a:extLst>
          </p:cNvPr>
          <p:cNvSpPr/>
          <p:nvPr/>
        </p:nvSpPr>
        <p:spPr>
          <a:xfrm>
            <a:off x="4881664" y="4369527"/>
            <a:ext cx="188906" cy="2073236"/>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Down Arrow 17">
            <a:extLst>
              <a:ext uri="{FF2B5EF4-FFF2-40B4-BE49-F238E27FC236}">
                <a16:creationId xmlns:a16="http://schemas.microsoft.com/office/drawing/2014/main" id="{C0078CE7-C477-49F4-84B7-5AA129661122}"/>
              </a:ext>
            </a:extLst>
          </p:cNvPr>
          <p:cNvSpPr/>
          <p:nvPr/>
        </p:nvSpPr>
        <p:spPr>
          <a:xfrm rot="3600000">
            <a:off x="2214543" y="4469970"/>
            <a:ext cx="188906" cy="2411211"/>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Rectangle 1">
            <a:extLst>
              <a:ext uri="{FF2B5EF4-FFF2-40B4-BE49-F238E27FC236}">
                <a16:creationId xmlns:a16="http://schemas.microsoft.com/office/drawing/2014/main" id="{99FD82B3-A159-4A4F-BC47-5FBD06C1ABF8}"/>
              </a:ext>
            </a:extLst>
          </p:cNvPr>
          <p:cNvSpPr/>
          <p:nvPr/>
        </p:nvSpPr>
        <p:spPr>
          <a:xfrm>
            <a:off x="5697013" y="2636911"/>
            <a:ext cx="2325616" cy="4104456"/>
          </a:xfrm>
          <a:prstGeom prst="rect">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Down Arrow 12">
            <a:extLst>
              <a:ext uri="{FF2B5EF4-FFF2-40B4-BE49-F238E27FC236}">
                <a16:creationId xmlns:a16="http://schemas.microsoft.com/office/drawing/2014/main" id="{F34A87C0-9E84-4075-8157-C7F2C37E452F}"/>
              </a:ext>
            </a:extLst>
          </p:cNvPr>
          <p:cNvSpPr/>
          <p:nvPr/>
        </p:nvSpPr>
        <p:spPr>
          <a:xfrm rot="18048339">
            <a:off x="6049007" y="1971789"/>
            <a:ext cx="137160" cy="2559750"/>
          </a:xfrm>
          <a:prstGeom prst="downArrow">
            <a:avLst>
              <a:gd name="adj1" fmla="val 50000"/>
              <a:gd name="adj2" fmla="val 119011"/>
            </a:avLst>
          </a:prstGeom>
          <a:solidFill>
            <a:srgbClr val="92D05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Down Arrow 13">
            <a:extLst>
              <a:ext uri="{FF2B5EF4-FFF2-40B4-BE49-F238E27FC236}">
                <a16:creationId xmlns:a16="http://schemas.microsoft.com/office/drawing/2014/main" id="{D7888510-E79A-4FF4-A8A1-BB5F3CBC31A6}"/>
              </a:ext>
            </a:extLst>
          </p:cNvPr>
          <p:cNvSpPr/>
          <p:nvPr/>
        </p:nvSpPr>
        <p:spPr>
          <a:xfrm rot="18572419">
            <a:off x="6009824" y="2129296"/>
            <a:ext cx="137160" cy="2834640"/>
          </a:xfrm>
          <a:prstGeom prst="downArrow">
            <a:avLst>
              <a:gd name="adj1" fmla="val 50000"/>
              <a:gd name="adj2" fmla="val 119011"/>
            </a:avLst>
          </a:prstGeom>
          <a:solidFill>
            <a:srgbClr val="92D05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pole tekstowe 3">
            <a:extLst>
              <a:ext uri="{FF2B5EF4-FFF2-40B4-BE49-F238E27FC236}">
                <a16:creationId xmlns:a16="http://schemas.microsoft.com/office/drawing/2014/main" id="{95CE322B-7E60-4EAF-A9E9-A47E6A8351F0}"/>
              </a:ext>
            </a:extLst>
          </p:cNvPr>
          <p:cNvSpPr txBox="1"/>
          <p:nvPr/>
        </p:nvSpPr>
        <p:spPr>
          <a:xfrm rot="18180000">
            <a:off x="6582406" y="3889825"/>
            <a:ext cx="1571456" cy="553998"/>
          </a:xfrm>
          <a:prstGeom prst="rect">
            <a:avLst/>
          </a:prstGeom>
          <a:noFill/>
        </p:spPr>
        <p:txBody>
          <a:bodyPr wrap="none" rtlCol="0">
            <a:spAutoFit/>
          </a:bodyPr>
          <a:lstStyle/>
          <a:p>
            <a:r>
              <a:rPr lang="pl-PL" sz="3000" b="1" dirty="0">
                <a:solidFill>
                  <a:schemeClr val="tx2">
                    <a:lumMod val="90000"/>
                  </a:schemeClr>
                </a:solidFill>
                <a:effectLst>
                  <a:outerShdw blurRad="38100" dist="38100" dir="2700000" algn="tl">
                    <a:srgbClr val="000000">
                      <a:alpha val="43137"/>
                    </a:srgbClr>
                  </a:outerShdw>
                </a:effectLst>
                <a:latin typeface="+mj-lt"/>
                <a:ea typeface="+mj-ea"/>
                <a:cs typeface="+mj-cs"/>
              </a:rPr>
              <a:t>SOLCRYS</a:t>
            </a:r>
            <a:endPar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endParaRPr>
          </a:p>
        </p:txBody>
      </p:sp>
      <p:sp>
        <p:nvSpPr>
          <p:cNvPr id="67" name="Schemat blokowy: wyodrębnianie 2">
            <a:extLst>
              <a:ext uri="{FF2B5EF4-FFF2-40B4-BE49-F238E27FC236}">
                <a16:creationId xmlns:a16="http://schemas.microsoft.com/office/drawing/2014/main" id="{D8F7B771-3811-4363-B87E-4E27115A14B7}"/>
              </a:ext>
            </a:extLst>
          </p:cNvPr>
          <p:cNvSpPr/>
          <p:nvPr/>
        </p:nvSpPr>
        <p:spPr>
          <a:xfrm rot="18162444">
            <a:off x="5039581" y="1263912"/>
            <a:ext cx="1780098" cy="3845348"/>
          </a:xfrm>
          <a:prstGeom prst="flowChartExtract">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57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Рисунок 8">
            <a:extLst>
              <a:ext uri="{FF2B5EF4-FFF2-40B4-BE49-F238E27FC236}">
                <a16:creationId xmlns:a16="http://schemas.microsoft.com/office/drawing/2014/main" id="{31E727CE-B120-45A3-8A31-CC25A765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627" y="1195200"/>
            <a:ext cx="7028373" cy="51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noAutofit/>
          </a:bodyPr>
          <a:lstStyle/>
          <a:p>
            <a:r>
              <a:rPr lang="en-US" sz="3000" b="1" dirty="0">
                <a:solidFill>
                  <a:schemeClr val="tx2">
                    <a:lumMod val="90000"/>
                  </a:schemeClr>
                </a:solidFill>
                <a:effectLst>
                  <a:outerShdw blurRad="38100" dist="25400" dir="5400000" algn="tl" rotWithShape="0">
                    <a:srgbClr val="000000">
                      <a:alpha val="43000"/>
                    </a:srgbClr>
                  </a:outerShdw>
                </a:effectLst>
              </a:rPr>
              <a:t>Super-Conducting Wiggler for energy 5-20 </a:t>
            </a:r>
            <a:r>
              <a:rPr lang="en-US" sz="3000" b="1" dirty="0" err="1">
                <a:solidFill>
                  <a:schemeClr val="tx2">
                    <a:lumMod val="90000"/>
                  </a:schemeClr>
                </a:solidFill>
                <a:effectLst>
                  <a:outerShdw blurRad="38100" dist="25400" dir="5400000" algn="tl" rotWithShape="0">
                    <a:srgbClr val="000000">
                      <a:alpha val="43000"/>
                    </a:srgbClr>
                  </a:outerShdw>
                </a:effectLst>
              </a:rPr>
              <a:t>keV</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16</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26" name="Picture 2">
            <a:extLst>
              <a:ext uri="{FF2B5EF4-FFF2-40B4-BE49-F238E27FC236}">
                <a16:creationId xmlns:a16="http://schemas.microsoft.com/office/drawing/2014/main" id="{CC932D6E-B5D7-4D0D-82CB-DF4DE63CA9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362700"/>
            <a:ext cx="5676900" cy="4953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EA6C7F76-E0C0-49AE-B5B2-DFEBE41D17F4}"/>
              </a:ext>
            </a:extLst>
          </p:cNvPr>
          <p:cNvCxnSpPr/>
          <p:nvPr/>
        </p:nvCxnSpPr>
        <p:spPr>
          <a:xfrm>
            <a:off x="5580112" y="1628800"/>
            <a:ext cx="0" cy="3744416"/>
          </a:xfrm>
          <a:prstGeom prst="line">
            <a:avLst/>
          </a:prstGeom>
          <a:ln w="25400">
            <a:solidFill>
              <a:srgbClr val="0457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9EAB6A-802C-4064-9B5D-65C06D1CA579}"/>
              </a:ext>
            </a:extLst>
          </p:cNvPr>
          <p:cNvCxnSpPr/>
          <p:nvPr/>
        </p:nvCxnSpPr>
        <p:spPr>
          <a:xfrm>
            <a:off x="6444208" y="1628800"/>
            <a:ext cx="0" cy="3744416"/>
          </a:xfrm>
          <a:prstGeom prst="line">
            <a:avLst/>
          </a:prstGeom>
          <a:ln w="25400">
            <a:solidFill>
              <a:srgbClr val="04576F"/>
            </a:solidFill>
          </a:ln>
        </p:spPr>
        <p:style>
          <a:lnRef idx="1">
            <a:schemeClr val="accent1"/>
          </a:lnRef>
          <a:fillRef idx="0">
            <a:schemeClr val="accent1"/>
          </a:fillRef>
          <a:effectRef idx="0">
            <a:schemeClr val="accent1"/>
          </a:effectRef>
          <a:fontRef idx="minor">
            <a:schemeClr val="tx1"/>
          </a:fontRef>
        </p:style>
      </p:cxnSp>
      <p:sp>
        <p:nvSpPr>
          <p:cNvPr id="14" name="Symbol zastępczy zawartości 2">
            <a:extLst>
              <a:ext uri="{FF2B5EF4-FFF2-40B4-BE49-F238E27FC236}">
                <a16:creationId xmlns:a16="http://schemas.microsoft.com/office/drawing/2014/main" id="{D3BCE2BD-723A-412E-8FB7-7070D9FE681E}"/>
              </a:ext>
            </a:extLst>
          </p:cNvPr>
          <p:cNvSpPr txBox="1">
            <a:spLocks/>
          </p:cNvSpPr>
          <p:nvPr/>
        </p:nvSpPr>
        <p:spPr>
          <a:xfrm>
            <a:off x="0" y="2068975"/>
            <a:ext cx="2195737" cy="4441784"/>
          </a:xfrm>
          <a:prstGeom prst="rect">
            <a:avLst/>
          </a:prstGeom>
        </p:spPr>
        <p:txBody>
          <a:bodyPr>
            <a:norm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Aft>
                <a:spcPts val="0"/>
              </a:spcAft>
            </a:pPr>
            <a:r>
              <a:rPr lang="en-US" sz="1800" dirty="0">
                <a:solidFill>
                  <a:schemeClr val="tx1"/>
                </a:solidFill>
                <a:latin typeface="+mj-lt"/>
              </a:rPr>
              <a:t>B =</a:t>
            </a:r>
            <a:r>
              <a:rPr lang="pl-PL" sz="1800" dirty="0">
                <a:solidFill>
                  <a:schemeClr val="tx1"/>
                </a:solidFill>
                <a:latin typeface="+mj-lt"/>
              </a:rPr>
              <a:t> 4</a:t>
            </a:r>
            <a:r>
              <a:rPr lang="en-US" sz="1800" dirty="0">
                <a:solidFill>
                  <a:schemeClr val="tx1"/>
                </a:solidFill>
                <a:latin typeface="+mj-lt"/>
              </a:rPr>
              <a:t>.5</a:t>
            </a:r>
            <a:r>
              <a:rPr lang="pl-PL" sz="1800" dirty="0">
                <a:solidFill>
                  <a:schemeClr val="tx1"/>
                </a:solidFill>
                <a:latin typeface="+mj-lt"/>
              </a:rPr>
              <a:t>T</a:t>
            </a:r>
            <a:endParaRPr lang="en-US" sz="1800" dirty="0">
              <a:solidFill>
                <a:schemeClr val="tx1"/>
              </a:solidFill>
              <a:latin typeface="+mj-lt"/>
            </a:endParaRPr>
          </a:p>
          <a:p>
            <a:pPr fontAlgn="auto">
              <a:spcAft>
                <a:spcPts val="0"/>
              </a:spcAft>
            </a:pPr>
            <a:r>
              <a:rPr lang="pl-PL" sz="1800" dirty="0">
                <a:solidFill>
                  <a:schemeClr val="tx1"/>
                </a:solidFill>
                <a:latin typeface="+mj-lt"/>
              </a:rPr>
              <a:t>Period </a:t>
            </a:r>
            <a:r>
              <a:rPr lang="en-US" sz="1800" dirty="0">
                <a:solidFill>
                  <a:schemeClr val="tx1"/>
                </a:solidFill>
                <a:latin typeface="+mj-lt"/>
              </a:rPr>
              <a:t>= 51.4</a:t>
            </a:r>
            <a:r>
              <a:rPr lang="pl-PL" sz="1800" dirty="0">
                <a:solidFill>
                  <a:schemeClr val="tx1"/>
                </a:solidFill>
                <a:latin typeface="+mj-lt"/>
              </a:rPr>
              <a:t>mm</a:t>
            </a:r>
            <a:endParaRPr lang="en-US" sz="1800" dirty="0">
              <a:solidFill>
                <a:schemeClr val="tx1"/>
              </a:solidFill>
              <a:latin typeface="+mj-lt"/>
            </a:endParaRPr>
          </a:p>
          <a:p>
            <a:pPr fontAlgn="auto">
              <a:spcAft>
                <a:spcPts val="0"/>
              </a:spcAft>
            </a:pPr>
            <a:endParaRPr lang="en-US" sz="1800" dirty="0">
              <a:solidFill>
                <a:schemeClr val="tx1"/>
              </a:solidFill>
              <a:latin typeface="+mj-lt"/>
            </a:endParaRPr>
          </a:p>
          <a:p>
            <a:pPr fontAlgn="auto">
              <a:spcAft>
                <a:spcPts val="0"/>
              </a:spcAft>
            </a:pPr>
            <a:r>
              <a:rPr lang="pl-PL" sz="1800" dirty="0">
                <a:solidFill>
                  <a:schemeClr val="tx1"/>
                </a:solidFill>
                <a:latin typeface="+mj-lt"/>
              </a:rPr>
              <a:t>Flux </a:t>
            </a:r>
            <a:r>
              <a:rPr lang="en-US" sz="1800" dirty="0">
                <a:solidFill>
                  <a:schemeClr val="tx1"/>
                </a:solidFill>
                <a:latin typeface="+mj-lt"/>
              </a:rPr>
              <a:t>= </a:t>
            </a:r>
            <a:r>
              <a:rPr lang="ru-RU" sz="1800" dirty="0">
                <a:solidFill>
                  <a:schemeClr val="tx1"/>
                </a:solidFill>
              </a:rPr>
              <a:t>(</a:t>
            </a:r>
            <a:r>
              <a:rPr lang="ru-RU" sz="1800" dirty="0">
                <a:solidFill>
                  <a:schemeClr val="tx1"/>
                </a:solidFill>
                <a:latin typeface="+mj-lt"/>
              </a:rPr>
              <a:t>2-3)*10</a:t>
            </a:r>
            <a:r>
              <a:rPr lang="ru-RU" sz="1800" baseline="30000" dirty="0">
                <a:solidFill>
                  <a:schemeClr val="tx1"/>
                </a:solidFill>
                <a:latin typeface="+mj-lt"/>
              </a:rPr>
              <a:t>14</a:t>
            </a:r>
            <a:r>
              <a:rPr lang="ru-RU" sz="1800" dirty="0">
                <a:solidFill>
                  <a:schemeClr val="tx1"/>
                </a:solidFill>
                <a:latin typeface="+mj-lt"/>
              </a:rPr>
              <a:t> </a:t>
            </a:r>
            <a:r>
              <a:rPr lang="ru-RU" sz="1800" dirty="0" err="1">
                <a:solidFill>
                  <a:schemeClr val="tx1"/>
                </a:solidFill>
                <a:latin typeface="+mj-lt"/>
              </a:rPr>
              <a:t>ph</a:t>
            </a:r>
            <a:r>
              <a:rPr lang="ru-RU" sz="1800" dirty="0">
                <a:solidFill>
                  <a:schemeClr val="tx1"/>
                </a:solidFill>
                <a:latin typeface="+mj-lt"/>
              </a:rPr>
              <a:t>/s/mrad/0.1%</a:t>
            </a:r>
            <a:endParaRPr lang="pl-PL" sz="1800" dirty="0">
              <a:solidFill>
                <a:schemeClr val="tx1"/>
              </a:solidFill>
              <a:latin typeface="+mj-lt"/>
            </a:endParaRPr>
          </a:p>
        </p:txBody>
      </p:sp>
    </p:spTree>
    <p:extLst>
      <p:ext uri="{BB962C8B-B14F-4D97-AF65-F5344CB8AC3E}">
        <p14:creationId xmlns:p14="http://schemas.microsoft.com/office/powerpoint/2010/main" val="2283082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effectLst>
                  <a:outerShdw blurRad="38100" dist="25400" dir="5400000" algn="tl" rotWithShape="0">
                    <a:srgbClr val="000000">
                      <a:alpha val="43000"/>
                    </a:srgbClr>
                  </a:outerShdw>
                </a:effectLst>
              </a:rPr>
              <a:t>Main results</a:t>
            </a:r>
            <a:endParaRPr lang="en-CA" dirty="0">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17</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3" name="Symbol zastępczy zawartości 2">
            <a:extLst>
              <a:ext uri="{FF2B5EF4-FFF2-40B4-BE49-F238E27FC236}">
                <a16:creationId xmlns:a16="http://schemas.microsoft.com/office/drawing/2014/main" id="{116FDF77-42BA-43E8-923C-1AC666C78547}"/>
              </a:ext>
            </a:extLst>
          </p:cNvPr>
          <p:cNvSpPr txBox="1">
            <a:spLocks/>
          </p:cNvSpPr>
          <p:nvPr/>
        </p:nvSpPr>
        <p:spPr>
          <a:xfrm>
            <a:off x="395536" y="1484784"/>
            <a:ext cx="8324961" cy="5256583"/>
          </a:xfrm>
          <a:prstGeom prst="rect">
            <a:avLst/>
          </a:prstGeom>
        </p:spPr>
        <p:txBody>
          <a:bodyPr>
            <a:no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85750" lvl="0" indent="-285750" algn="l">
              <a:buClrTx/>
              <a:buFont typeface="Arial" panose="020B0604020202020204" pitchFamily="34" charset="0"/>
              <a:buChar char="•"/>
            </a:pPr>
            <a:r>
              <a:rPr lang="en-CA" sz="1800" dirty="0">
                <a:solidFill>
                  <a:schemeClr val="tx1"/>
                </a:solidFill>
                <a:latin typeface="+mj-lt"/>
              </a:rPr>
              <a:t>Technical infrastructure for the SOLCRYS laboratory.</a:t>
            </a:r>
          </a:p>
          <a:p>
            <a:pPr marL="285750" lvl="0" indent="-285750" algn="l">
              <a:buClrTx/>
              <a:buFont typeface="Arial" panose="020B0604020202020204" pitchFamily="34" charset="0"/>
              <a:buChar char="•"/>
            </a:pPr>
            <a:r>
              <a:rPr lang="en-CA" sz="1800" dirty="0">
                <a:solidFill>
                  <a:schemeClr val="tx1"/>
                </a:solidFill>
                <a:latin typeface="+mj-lt"/>
              </a:rPr>
              <a:t>Superconducting wiggler as a radiation source.</a:t>
            </a:r>
          </a:p>
          <a:p>
            <a:pPr marL="285750" lvl="0" indent="-285750" algn="l">
              <a:buClrTx/>
              <a:buFont typeface="Arial" panose="020B0604020202020204" pitchFamily="34" charset="0"/>
              <a:buChar char="•"/>
            </a:pPr>
            <a:r>
              <a:rPr lang="en-CA" sz="1800" dirty="0">
                <a:solidFill>
                  <a:schemeClr val="tx1"/>
                </a:solidFill>
                <a:latin typeface="+mj-lt"/>
              </a:rPr>
              <a:t>X-ray beamline for diffraction studies.</a:t>
            </a:r>
          </a:p>
          <a:p>
            <a:pPr marL="285750" lvl="0" indent="-285750" algn="l">
              <a:buClrTx/>
              <a:buFont typeface="Arial" panose="020B0604020202020204" pitchFamily="34" charset="0"/>
              <a:buChar char="•"/>
            </a:pPr>
            <a:r>
              <a:rPr lang="en-CA" sz="1800" dirty="0">
                <a:solidFill>
                  <a:schemeClr val="tx1"/>
                </a:solidFill>
                <a:latin typeface="+mj-lt"/>
              </a:rPr>
              <a:t>X-ray beamline for small-angle and wide-angle X-ray scattering studies.</a:t>
            </a:r>
          </a:p>
          <a:p>
            <a:pPr marL="285750" lvl="0" indent="-285750" algn="l">
              <a:buClrTx/>
              <a:buFont typeface="Arial" panose="020B0604020202020204" pitchFamily="34" charset="0"/>
              <a:buChar char="•"/>
            </a:pPr>
            <a:r>
              <a:rPr lang="en-CA" sz="1800" dirty="0">
                <a:solidFill>
                  <a:schemeClr val="tx1"/>
                </a:solidFill>
                <a:latin typeface="+mj-lt"/>
              </a:rPr>
              <a:t>Facilities for sample preparation.</a:t>
            </a:r>
          </a:p>
          <a:p>
            <a:pPr marL="285750" lvl="0" indent="-285750" algn="l">
              <a:buClrTx/>
              <a:buFont typeface="Arial" panose="020B0604020202020204" pitchFamily="34" charset="0"/>
              <a:buChar char="•"/>
            </a:pPr>
            <a:r>
              <a:rPr lang="en-CA" sz="2500" dirty="0">
                <a:solidFill>
                  <a:schemeClr val="tx1"/>
                </a:solidFill>
                <a:latin typeface="+mj-lt"/>
              </a:rPr>
              <a:t>Access to the constructed SOLCRYS laboratory for JINR scientists (including all the member states).</a:t>
            </a:r>
          </a:p>
        </p:txBody>
      </p:sp>
    </p:spTree>
    <p:extLst>
      <p:ext uri="{BB962C8B-B14F-4D97-AF65-F5344CB8AC3E}">
        <p14:creationId xmlns:p14="http://schemas.microsoft.com/office/powerpoint/2010/main" val="4100423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effectLst>
                  <a:outerShdw blurRad="38100" dist="25400" dir="5400000" algn="tl" rotWithShape="0">
                    <a:srgbClr val="000000">
                      <a:alpha val="43000"/>
                    </a:srgbClr>
                  </a:outerShdw>
                </a:effectLst>
              </a:rPr>
              <a:t>Small-Angle X-ray Scattering beamline</a:t>
            </a:r>
            <a:endParaRPr lang="en-CA" dirty="0">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18</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3" name="Symbol zastępczy zawartości 2">
            <a:extLst>
              <a:ext uri="{FF2B5EF4-FFF2-40B4-BE49-F238E27FC236}">
                <a16:creationId xmlns:a16="http://schemas.microsoft.com/office/drawing/2014/main" id="{116FDF77-42BA-43E8-923C-1AC666C78547}"/>
              </a:ext>
            </a:extLst>
          </p:cNvPr>
          <p:cNvSpPr txBox="1">
            <a:spLocks/>
          </p:cNvSpPr>
          <p:nvPr/>
        </p:nvSpPr>
        <p:spPr>
          <a:xfrm>
            <a:off x="395536" y="1484784"/>
            <a:ext cx="8324961" cy="5256583"/>
          </a:xfrm>
          <a:prstGeom prst="rect">
            <a:avLst/>
          </a:prstGeom>
        </p:spPr>
        <p:txBody>
          <a:bodyPr>
            <a:no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fontAlgn="auto">
              <a:spcAft>
                <a:spcPts val="0"/>
              </a:spcAft>
            </a:pPr>
            <a:r>
              <a:rPr lang="en-CA" sz="1800" dirty="0">
                <a:solidFill>
                  <a:schemeClr val="tx1"/>
                </a:solidFill>
                <a:latin typeface="+mj-lt"/>
              </a:rPr>
              <a:t>Wavelength range: 0.75 – 2.0 Å (16.5 – 6 keV)</a:t>
            </a:r>
          </a:p>
          <a:p>
            <a:pPr algn="l" fontAlgn="auto">
              <a:spcAft>
                <a:spcPts val="0"/>
              </a:spcAft>
            </a:pPr>
            <a:r>
              <a:rPr lang="en-CA" sz="1800" dirty="0">
                <a:solidFill>
                  <a:schemeClr val="tx1"/>
                </a:solidFill>
                <a:latin typeface="+mj-lt"/>
              </a:rPr>
              <a:t>Energy resolution ~ 1-2 </a:t>
            </a:r>
            <a:r>
              <a:rPr lang="en-CA" sz="1800" baseline="30000" dirty="0">
                <a:solidFill>
                  <a:schemeClr val="tx1"/>
                </a:solidFill>
                <a:latin typeface="+mj-lt"/>
              </a:rPr>
              <a:t>x</a:t>
            </a:r>
            <a:r>
              <a:rPr lang="en-CA" sz="1800" dirty="0">
                <a:solidFill>
                  <a:schemeClr val="tx1"/>
                </a:solidFill>
                <a:latin typeface="+mj-lt"/>
              </a:rPr>
              <a:t> 10</a:t>
            </a:r>
            <a:r>
              <a:rPr lang="en-CA" sz="1800" baseline="30000" dirty="0">
                <a:solidFill>
                  <a:schemeClr val="tx1"/>
                </a:solidFill>
                <a:latin typeface="+mj-lt"/>
              </a:rPr>
              <a:t>-4</a:t>
            </a:r>
            <a:endParaRPr lang="en-CA" sz="1800" dirty="0">
              <a:solidFill>
                <a:schemeClr val="tx1"/>
              </a:solidFill>
              <a:latin typeface="+mj-lt"/>
            </a:endParaRPr>
          </a:p>
          <a:p>
            <a:pPr algn="l" fontAlgn="auto">
              <a:spcAft>
                <a:spcPts val="0"/>
              </a:spcAft>
            </a:pPr>
            <a:r>
              <a:rPr lang="en-CA" sz="1800" dirty="0">
                <a:solidFill>
                  <a:schemeClr val="tx1"/>
                </a:solidFill>
                <a:latin typeface="+mj-lt"/>
              </a:rPr>
              <a:t>Expected beam size ~100-150 </a:t>
            </a:r>
            <a:r>
              <a:rPr lang="el-GR" sz="1800" dirty="0">
                <a:solidFill>
                  <a:schemeClr val="tx1"/>
                </a:solidFill>
                <a:latin typeface="+mj-lt"/>
              </a:rPr>
              <a:t>μ</a:t>
            </a:r>
            <a:r>
              <a:rPr lang="en-CA" sz="1800" dirty="0">
                <a:solidFill>
                  <a:schemeClr val="tx1"/>
                </a:solidFill>
                <a:latin typeface="+mj-lt"/>
              </a:rPr>
              <a:t>m</a:t>
            </a:r>
          </a:p>
          <a:p>
            <a:pPr algn="l" fontAlgn="auto">
              <a:spcAft>
                <a:spcPts val="0"/>
              </a:spcAft>
            </a:pPr>
            <a:endParaRPr lang="en-CA" sz="1800" dirty="0">
              <a:solidFill>
                <a:schemeClr val="tx1"/>
              </a:solidFill>
              <a:latin typeface="+mj-lt"/>
            </a:endParaRPr>
          </a:p>
          <a:p>
            <a:pPr algn="l" fontAlgn="auto">
              <a:spcAft>
                <a:spcPts val="0"/>
              </a:spcAft>
            </a:pPr>
            <a:r>
              <a:rPr lang="en-CA" sz="1800" dirty="0">
                <a:solidFill>
                  <a:schemeClr val="tx1"/>
                </a:solidFill>
                <a:latin typeface="+mj-lt"/>
              </a:rPr>
              <a:t>Main components:</a:t>
            </a:r>
          </a:p>
          <a:p>
            <a:pPr marL="285750" indent="-285750" algn="l" fontAlgn="auto">
              <a:spcAft>
                <a:spcPts val="0"/>
              </a:spcAft>
              <a:buClrTx/>
              <a:buFont typeface="Arial" panose="020B0604020202020204" pitchFamily="34" charset="0"/>
              <a:buChar char="•"/>
            </a:pPr>
            <a:r>
              <a:rPr lang="en-CA" sz="1800" dirty="0">
                <a:solidFill>
                  <a:schemeClr val="tx1"/>
                </a:solidFill>
                <a:latin typeface="+mj-lt"/>
              </a:rPr>
              <a:t>Toroidal Collimating Mirror (Si and Rh)</a:t>
            </a:r>
          </a:p>
          <a:p>
            <a:pPr marL="285750" indent="-285750" algn="l" fontAlgn="auto">
              <a:spcAft>
                <a:spcPts val="0"/>
              </a:spcAft>
              <a:buClrTx/>
              <a:buFont typeface="Arial" panose="020B0604020202020204" pitchFamily="34" charset="0"/>
              <a:buChar char="•"/>
            </a:pPr>
            <a:r>
              <a:rPr lang="en-CA" sz="1800" dirty="0">
                <a:solidFill>
                  <a:schemeClr val="tx1"/>
                </a:solidFill>
                <a:latin typeface="+mj-lt"/>
              </a:rPr>
              <a:t>Water-cooled or Cryogenically-cooled (preferred) Double Crystal Monochromator (DCM) (~0.75 –2.0 Å &lt;&gt; 16.5-6 keV) </a:t>
            </a:r>
          </a:p>
          <a:p>
            <a:pPr marL="285750" indent="-285750" algn="l" fontAlgn="auto">
              <a:spcAft>
                <a:spcPts val="0"/>
              </a:spcAft>
              <a:buClrTx/>
              <a:buFont typeface="Arial" panose="020B0604020202020204" pitchFamily="34" charset="0"/>
              <a:buChar char="•"/>
            </a:pPr>
            <a:r>
              <a:rPr lang="en-US" sz="1800" dirty="0">
                <a:solidFill>
                  <a:schemeClr val="tx1"/>
                </a:solidFill>
                <a:latin typeface="+mj-lt"/>
              </a:rPr>
              <a:t>Detectors (for SAXS/WAXS) – Pilatus 3S 2M or </a:t>
            </a:r>
            <a:r>
              <a:rPr lang="en-US" sz="1800" dirty="0" err="1">
                <a:solidFill>
                  <a:schemeClr val="tx1"/>
                </a:solidFill>
                <a:latin typeface="+mj-lt"/>
              </a:rPr>
              <a:t>EigerX</a:t>
            </a:r>
            <a:r>
              <a:rPr lang="en-US" sz="1800" dirty="0">
                <a:solidFill>
                  <a:schemeClr val="tx1"/>
                </a:solidFill>
                <a:latin typeface="+mj-lt"/>
              </a:rPr>
              <a:t> 4M</a:t>
            </a:r>
          </a:p>
          <a:p>
            <a:pPr algn="l" fontAlgn="auto">
              <a:spcAft>
                <a:spcPts val="0"/>
              </a:spcAft>
            </a:pPr>
            <a:endParaRPr lang="en-US" sz="1800" dirty="0">
              <a:solidFill>
                <a:schemeClr val="tx1"/>
              </a:solidFill>
              <a:latin typeface="+mj-lt"/>
            </a:endParaRPr>
          </a:p>
          <a:p>
            <a:pPr algn="l"/>
            <a:r>
              <a:rPr lang="en-US" sz="1800" dirty="0">
                <a:solidFill>
                  <a:schemeClr val="tx1"/>
                </a:solidFill>
                <a:latin typeface="+mj-lt"/>
              </a:rPr>
              <a:t>Studies at this station will include wide range of</a:t>
            </a:r>
            <a:r>
              <a:rPr lang="pl-PL" sz="1800" dirty="0">
                <a:solidFill>
                  <a:schemeClr val="tx1"/>
                </a:solidFill>
                <a:latin typeface="+mj-lt"/>
              </a:rPr>
              <a:t> research on:</a:t>
            </a:r>
          </a:p>
          <a:p>
            <a:pPr marL="285750" indent="-285750" algn="l">
              <a:buClrTx/>
              <a:buFont typeface="Arial" panose="020B0604020202020204" pitchFamily="34" charset="0"/>
              <a:buChar char="•"/>
            </a:pPr>
            <a:r>
              <a:rPr lang="pl-PL" sz="1800" dirty="0">
                <a:solidFill>
                  <a:schemeClr val="tx1"/>
                </a:solidFill>
                <a:latin typeface="+mj-lt"/>
              </a:rPr>
              <a:t>new materials</a:t>
            </a:r>
          </a:p>
          <a:p>
            <a:pPr marL="285750" indent="-285750" algn="l">
              <a:buClrTx/>
              <a:buFont typeface="Arial" panose="020B0604020202020204" pitchFamily="34" charset="0"/>
              <a:buChar char="•"/>
            </a:pPr>
            <a:r>
              <a:rPr lang="en-US" sz="1800" dirty="0">
                <a:solidFill>
                  <a:schemeClr val="tx1"/>
                </a:solidFill>
                <a:latin typeface="+mj-lt"/>
              </a:rPr>
              <a:t>biological objects</a:t>
            </a:r>
            <a:endParaRPr lang="pl-PL" sz="1800" dirty="0">
              <a:solidFill>
                <a:schemeClr val="tx1"/>
              </a:solidFill>
              <a:latin typeface="+mj-lt"/>
            </a:endParaRPr>
          </a:p>
          <a:p>
            <a:pPr marL="285750" indent="-285750" algn="l">
              <a:buClrTx/>
              <a:buFont typeface="Arial" panose="020B0604020202020204" pitchFamily="34" charset="0"/>
              <a:buChar char="•"/>
            </a:pPr>
            <a:r>
              <a:rPr lang="pl-PL" sz="1800" dirty="0">
                <a:solidFill>
                  <a:schemeClr val="tx1"/>
                </a:solidFill>
                <a:latin typeface="+mj-lt"/>
              </a:rPr>
              <a:t>nanoparticles and nanocomposites (in solution or in solid state)</a:t>
            </a:r>
          </a:p>
        </p:txBody>
      </p:sp>
    </p:spTree>
    <p:extLst>
      <p:ext uri="{BB962C8B-B14F-4D97-AF65-F5344CB8AC3E}">
        <p14:creationId xmlns:p14="http://schemas.microsoft.com/office/powerpoint/2010/main" val="132806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effectLst>
                  <a:outerShdw blurRad="38100" dist="25400" dir="5400000" algn="tl" rotWithShape="0">
                    <a:srgbClr val="000000">
                      <a:alpha val="43000"/>
                    </a:srgbClr>
                  </a:outerShdw>
                </a:effectLst>
              </a:rPr>
              <a:t>Macromolecular Crystallography beamline</a:t>
            </a:r>
            <a:endParaRPr lang="en-CA" dirty="0">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19</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3" name="Symbol zastępczy zawartości 2">
            <a:extLst>
              <a:ext uri="{FF2B5EF4-FFF2-40B4-BE49-F238E27FC236}">
                <a16:creationId xmlns:a16="http://schemas.microsoft.com/office/drawing/2014/main" id="{116FDF77-42BA-43E8-923C-1AC666C78547}"/>
              </a:ext>
            </a:extLst>
          </p:cNvPr>
          <p:cNvSpPr txBox="1">
            <a:spLocks/>
          </p:cNvSpPr>
          <p:nvPr/>
        </p:nvSpPr>
        <p:spPr>
          <a:xfrm>
            <a:off x="395536" y="1484784"/>
            <a:ext cx="8324961" cy="5256583"/>
          </a:xfrm>
          <a:prstGeom prst="rect">
            <a:avLst/>
          </a:prstGeom>
        </p:spPr>
        <p:txBody>
          <a:bodyPr>
            <a:no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l" fontAlgn="auto">
              <a:spcAft>
                <a:spcPts val="0"/>
              </a:spcAft>
            </a:pPr>
            <a:r>
              <a:rPr lang="en-CA" sz="1800" dirty="0">
                <a:solidFill>
                  <a:schemeClr val="tx1"/>
                </a:solidFill>
                <a:latin typeface="+mj-lt"/>
              </a:rPr>
              <a:t>Wavelength range: 0.6 – 3.0 Å (20 – 4 keV)</a:t>
            </a:r>
          </a:p>
          <a:p>
            <a:pPr algn="l" fontAlgn="auto">
              <a:spcAft>
                <a:spcPts val="0"/>
              </a:spcAft>
            </a:pPr>
            <a:r>
              <a:rPr lang="en-CA" sz="1800" dirty="0">
                <a:solidFill>
                  <a:schemeClr val="tx1"/>
                </a:solidFill>
                <a:latin typeface="+mj-lt"/>
              </a:rPr>
              <a:t>Energy resolution ~ 1 </a:t>
            </a:r>
            <a:r>
              <a:rPr lang="en-CA" sz="1800" baseline="30000" dirty="0">
                <a:solidFill>
                  <a:schemeClr val="tx1"/>
                </a:solidFill>
                <a:latin typeface="+mj-lt"/>
              </a:rPr>
              <a:t>x</a:t>
            </a:r>
            <a:r>
              <a:rPr lang="en-CA" sz="1800" dirty="0">
                <a:solidFill>
                  <a:schemeClr val="tx1"/>
                </a:solidFill>
                <a:latin typeface="+mj-lt"/>
              </a:rPr>
              <a:t> 10</a:t>
            </a:r>
            <a:r>
              <a:rPr lang="en-CA" sz="1800" baseline="30000" dirty="0">
                <a:solidFill>
                  <a:schemeClr val="tx1"/>
                </a:solidFill>
                <a:latin typeface="+mj-lt"/>
              </a:rPr>
              <a:t>-4</a:t>
            </a:r>
            <a:endParaRPr lang="en-CA" sz="1800" dirty="0">
              <a:solidFill>
                <a:schemeClr val="tx1"/>
              </a:solidFill>
              <a:latin typeface="+mj-lt"/>
            </a:endParaRPr>
          </a:p>
          <a:p>
            <a:pPr algn="l" fontAlgn="auto">
              <a:spcAft>
                <a:spcPts val="0"/>
              </a:spcAft>
            </a:pPr>
            <a:r>
              <a:rPr lang="en-CA" sz="1800" dirty="0">
                <a:solidFill>
                  <a:schemeClr val="tx1"/>
                </a:solidFill>
                <a:latin typeface="+mj-lt"/>
              </a:rPr>
              <a:t>Expected beam size ~50 </a:t>
            </a:r>
            <a:r>
              <a:rPr lang="el-GR" sz="1800" dirty="0">
                <a:solidFill>
                  <a:schemeClr val="tx1"/>
                </a:solidFill>
                <a:latin typeface="+mj-lt"/>
              </a:rPr>
              <a:t>μ</a:t>
            </a:r>
            <a:r>
              <a:rPr lang="en-CA" sz="1800" dirty="0">
                <a:solidFill>
                  <a:schemeClr val="tx1"/>
                </a:solidFill>
                <a:latin typeface="+mj-lt"/>
              </a:rPr>
              <a:t>m</a:t>
            </a:r>
          </a:p>
          <a:p>
            <a:pPr algn="l" fontAlgn="auto">
              <a:spcAft>
                <a:spcPts val="0"/>
              </a:spcAft>
            </a:pPr>
            <a:endParaRPr lang="en-CA" sz="1800" dirty="0">
              <a:solidFill>
                <a:schemeClr val="tx1"/>
              </a:solidFill>
              <a:latin typeface="+mj-lt"/>
            </a:endParaRPr>
          </a:p>
          <a:p>
            <a:pPr algn="l" fontAlgn="auto">
              <a:spcAft>
                <a:spcPts val="0"/>
              </a:spcAft>
            </a:pPr>
            <a:r>
              <a:rPr lang="en-CA" sz="1800" dirty="0">
                <a:solidFill>
                  <a:schemeClr val="tx1"/>
                </a:solidFill>
                <a:latin typeface="+mj-lt"/>
              </a:rPr>
              <a:t>Main components:</a:t>
            </a:r>
          </a:p>
          <a:p>
            <a:pPr marL="285750" indent="-285750" algn="l">
              <a:buClrTx/>
              <a:buFont typeface="Arial" panose="020B0604020202020204" pitchFamily="34" charset="0"/>
              <a:buChar char="•"/>
            </a:pPr>
            <a:r>
              <a:rPr lang="en-US" sz="1800" dirty="0">
                <a:solidFill>
                  <a:schemeClr val="tx1"/>
                </a:solidFill>
                <a:latin typeface="+mj-lt"/>
              </a:rPr>
              <a:t>Vertically Collimating Mirror (Si and Rh)</a:t>
            </a:r>
          </a:p>
          <a:p>
            <a:pPr marL="285750" indent="-285750" algn="l">
              <a:buClrTx/>
              <a:buFont typeface="Arial" panose="020B0604020202020204" pitchFamily="34" charset="0"/>
              <a:buChar char="•"/>
            </a:pPr>
            <a:r>
              <a:rPr lang="en-US" sz="1800" dirty="0">
                <a:solidFill>
                  <a:schemeClr val="tx1"/>
                </a:solidFill>
                <a:latin typeface="+mj-lt"/>
              </a:rPr>
              <a:t>Cryogenically-cooled Double Crystal Monochromator operating at 4-20 keV (~0.6 –3.0 Å) </a:t>
            </a:r>
          </a:p>
          <a:p>
            <a:pPr marL="285750" indent="-285750" algn="l">
              <a:buClrTx/>
              <a:buFont typeface="Arial" panose="020B0604020202020204" pitchFamily="34" charset="0"/>
              <a:buChar char="•"/>
            </a:pPr>
            <a:r>
              <a:rPr lang="en-US" sz="1800" dirty="0">
                <a:solidFill>
                  <a:schemeClr val="tx1"/>
                </a:solidFill>
                <a:latin typeface="+mj-lt"/>
              </a:rPr>
              <a:t>Toroidal Focusing Mirror</a:t>
            </a:r>
          </a:p>
          <a:p>
            <a:pPr marL="285750" indent="-285750" algn="l">
              <a:buClrTx/>
              <a:buFont typeface="Arial" panose="020B0604020202020204" pitchFamily="34" charset="0"/>
              <a:buChar char="•"/>
            </a:pPr>
            <a:r>
              <a:rPr lang="en-US" sz="1800" dirty="0">
                <a:solidFill>
                  <a:schemeClr val="tx1"/>
                </a:solidFill>
                <a:latin typeface="+mj-lt"/>
              </a:rPr>
              <a:t>Detectors – Pilatus 3X 6M or </a:t>
            </a:r>
            <a:r>
              <a:rPr lang="en-US" sz="1800" dirty="0" err="1">
                <a:solidFill>
                  <a:schemeClr val="tx1"/>
                </a:solidFill>
                <a:latin typeface="+mj-lt"/>
              </a:rPr>
              <a:t>EigerX</a:t>
            </a:r>
            <a:r>
              <a:rPr lang="en-US" sz="1800" dirty="0">
                <a:solidFill>
                  <a:schemeClr val="tx1"/>
                </a:solidFill>
                <a:latin typeface="+mj-lt"/>
              </a:rPr>
              <a:t> 9M (</a:t>
            </a:r>
            <a:r>
              <a:rPr lang="en-US" sz="1800" dirty="0" err="1">
                <a:solidFill>
                  <a:schemeClr val="tx1"/>
                </a:solidFill>
                <a:latin typeface="+mj-lt"/>
              </a:rPr>
              <a:t>Dectris</a:t>
            </a:r>
            <a:r>
              <a:rPr lang="en-US" sz="1800" dirty="0">
                <a:solidFill>
                  <a:schemeClr val="tx1"/>
                </a:solidFill>
                <a:latin typeface="+mj-lt"/>
              </a:rPr>
              <a:t>)</a:t>
            </a:r>
          </a:p>
          <a:p>
            <a:pPr algn="l" fontAlgn="auto">
              <a:spcAft>
                <a:spcPts val="0"/>
              </a:spcAft>
            </a:pPr>
            <a:endParaRPr lang="en-US" sz="1800" dirty="0">
              <a:solidFill>
                <a:schemeClr val="tx1"/>
              </a:solidFill>
              <a:latin typeface="+mj-lt"/>
            </a:endParaRPr>
          </a:p>
          <a:p>
            <a:pPr algn="l"/>
            <a:r>
              <a:rPr lang="en-US" sz="1800" dirty="0">
                <a:solidFill>
                  <a:schemeClr val="tx1"/>
                </a:solidFill>
                <a:latin typeface="+mj-lt"/>
              </a:rPr>
              <a:t>Studies at this station will include wide range of</a:t>
            </a:r>
            <a:r>
              <a:rPr lang="pl-PL" sz="1800" dirty="0">
                <a:solidFill>
                  <a:schemeClr val="tx1"/>
                </a:solidFill>
                <a:latin typeface="+mj-lt"/>
              </a:rPr>
              <a:t> research on:</a:t>
            </a:r>
          </a:p>
          <a:p>
            <a:pPr marL="285750" indent="-285750" algn="l">
              <a:buClrTx/>
              <a:buFont typeface="Arial" panose="020B0604020202020204" pitchFamily="34" charset="0"/>
              <a:buChar char="•"/>
            </a:pPr>
            <a:r>
              <a:rPr lang="pl-PL" sz="1800" dirty="0">
                <a:solidFill>
                  <a:schemeClr val="tx1"/>
                </a:solidFill>
                <a:latin typeface="+mj-lt"/>
              </a:rPr>
              <a:t>new materials</a:t>
            </a:r>
          </a:p>
          <a:p>
            <a:pPr marL="285750" indent="-285750" algn="l">
              <a:buClrTx/>
              <a:buFont typeface="Arial" panose="020B0604020202020204" pitchFamily="34" charset="0"/>
              <a:buChar char="•"/>
            </a:pPr>
            <a:r>
              <a:rPr lang="en-US" sz="1800" dirty="0">
                <a:solidFill>
                  <a:schemeClr val="tx1"/>
                </a:solidFill>
                <a:latin typeface="+mj-lt"/>
              </a:rPr>
              <a:t>biological objects</a:t>
            </a:r>
            <a:endParaRPr lang="pl-PL" sz="1800" dirty="0">
              <a:solidFill>
                <a:schemeClr val="tx1"/>
              </a:solidFill>
              <a:latin typeface="+mj-lt"/>
            </a:endParaRPr>
          </a:p>
          <a:p>
            <a:pPr marL="285750" indent="-285750" algn="l">
              <a:buClrTx/>
              <a:buFont typeface="Arial" panose="020B0604020202020204" pitchFamily="34" charset="0"/>
              <a:buChar char="•"/>
            </a:pPr>
            <a:r>
              <a:rPr lang="en-US" sz="1800" dirty="0">
                <a:solidFill>
                  <a:schemeClr val="tx1"/>
                </a:solidFill>
                <a:latin typeface="+mj-lt"/>
              </a:rPr>
              <a:t>cryo-crystallography</a:t>
            </a:r>
          </a:p>
          <a:p>
            <a:pPr marL="285750" indent="-285750" algn="l">
              <a:buClrTx/>
              <a:buFont typeface="Arial" panose="020B0604020202020204" pitchFamily="34" charset="0"/>
              <a:buChar char="•"/>
            </a:pPr>
            <a:r>
              <a:rPr lang="en-US" sz="1800" dirty="0">
                <a:solidFill>
                  <a:schemeClr val="tx1"/>
                </a:solidFill>
                <a:latin typeface="+mj-lt"/>
              </a:rPr>
              <a:t>diffraction from samples at extreme conditions</a:t>
            </a:r>
            <a:endParaRPr lang="pl-PL" sz="1800" dirty="0">
              <a:solidFill>
                <a:schemeClr val="tx1"/>
              </a:solidFill>
              <a:latin typeface="+mj-lt"/>
            </a:endParaRPr>
          </a:p>
        </p:txBody>
      </p:sp>
    </p:spTree>
    <p:extLst>
      <p:ext uri="{BB962C8B-B14F-4D97-AF65-F5344CB8AC3E}">
        <p14:creationId xmlns:p14="http://schemas.microsoft.com/office/powerpoint/2010/main" val="248515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23908-7016-4BBF-BEBA-178C5F938E8D}"/>
              </a:ext>
            </a:extLst>
          </p:cNvPr>
          <p:cNvSpPr>
            <a:spLocks noGrp="1"/>
          </p:cNvSpPr>
          <p:nvPr>
            <p:ph type="body" sz="quarter" idx="12"/>
          </p:nvPr>
        </p:nvSpPr>
        <p:spPr/>
        <p:txBody>
          <a:bodyPr/>
          <a:lstStyle/>
          <a:p>
            <a:r>
              <a:rPr lang="en-US" dirty="0"/>
              <a:t>Condensed Matter Research with Nuclear Methods</a:t>
            </a:r>
          </a:p>
          <a:p>
            <a:r>
              <a:rPr lang="en-US" dirty="0"/>
              <a:t>SOLARIS machine and beamlines</a:t>
            </a:r>
          </a:p>
          <a:p>
            <a:r>
              <a:rPr lang="en-US" dirty="0"/>
              <a:t>SOLCRYS laboratory for Condensed Matter Research</a:t>
            </a:r>
          </a:p>
          <a:p>
            <a:r>
              <a:rPr lang="en-US" dirty="0"/>
              <a:t>Theme main activities</a:t>
            </a:r>
          </a:p>
          <a:p>
            <a:r>
              <a:rPr lang="en-US" dirty="0"/>
              <a:t>Theme results expected</a:t>
            </a:r>
          </a:p>
          <a:p>
            <a:endParaRPr lang="en-CA" dirty="0"/>
          </a:p>
        </p:txBody>
      </p:sp>
      <p:sp>
        <p:nvSpPr>
          <p:cNvPr id="3" name="Title 2">
            <a:extLst>
              <a:ext uri="{FF2B5EF4-FFF2-40B4-BE49-F238E27FC236}">
                <a16:creationId xmlns:a16="http://schemas.microsoft.com/office/drawing/2014/main" id="{BDC81BDD-C3AD-4786-A8E6-AAB7B7C66495}"/>
              </a:ext>
            </a:extLst>
          </p:cNvPr>
          <p:cNvSpPr>
            <a:spLocks noGrp="1"/>
          </p:cNvSpPr>
          <p:nvPr>
            <p:ph type="title"/>
          </p:nvPr>
        </p:nvSpPr>
        <p:spPr/>
        <p:txBody>
          <a:bodyPr/>
          <a:lstStyle/>
          <a:p>
            <a:r>
              <a:rPr lang="en-US" dirty="0"/>
              <a:t>Outline</a:t>
            </a:r>
            <a:endParaRPr lang="en-CA" dirty="0"/>
          </a:p>
        </p:txBody>
      </p:sp>
    </p:spTree>
    <p:extLst>
      <p:ext uri="{BB962C8B-B14F-4D97-AF65-F5344CB8AC3E}">
        <p14:creationId xmlns:p14="http://schemas.microsoft.com/office/powerpoint/2010/main" val="685956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effectLst>
                  <a:outerShdw blurRad="38100" dist="25400" dir="5400000" algn="tl" rotWithShape="0">
                    <a:srgbClr val="000000">
                      <a:alpha val="43000"/>
                    </a:srgbClr>
                  </a:outerShdw>
                </a:effectLst>
              </a:rPr>
              <a:t>Sample preparation facility</a:t>
            </a:r>
            <a:endParaRPr lang="en-CA" dirty="0">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20</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5" name="Symbol zastępczy zawartości 2">
            <a:extLst>
              <a:ext uri="{FF2B5EF4-FFF2-40B4-BE49-F238E27FC236}">
                <a16:creationId xmlns:a16="http://schemas.microsoft.com/office/drawing/2014/main" id="{7182D87B-434E-414B-8E0C-38ECF535D67B}"/>
              </a:ext>
            </a:extLst>
          </p:cNvPr>
          <p:cNvSpPr txBox="1">
            <a:spLocks/>
          </p:cNvSpPr>
          <p:nvPr/>
        </p:nvSpPr>
        <p:spPr>
          <a:xfrm>
            <a:off x="395536" y="1484784"/>
            <a:ext cx="8324961" cy="5256583"/>
          </a:xfrm>
          <a:prstGeom prst="rect">
            <a:avLst/>
          </a:prstGeom>
        </p:spPr>
        <p:txBody>
          <a:bodyPr>
            <a:noAutofit/>
          </a:bodyPr>
          <a:lstStyle>
            <a:lvl1pPr marL="0" indent="0" algn="ctr" rtl="0" eaLnBrk="1" latinLnBrk="0" hangingPunct="1">
              <a:spcBef>
                <a:spcPct val="20000"/>
              </a:spcBef>
              <a:buClr>
                <a:srgbClr val="87CCF3"/>
              </a:buClr>
              <a:buSzPct val="95000"/>
              <a:buFontTx/>
              <a:buNone/>
              <a:defRPr kumimoji="0" lang="en-US" sz="3600" b="1" kern="1200" dirty="0">
                <a:solidFill>
                  <a:srgbClr val="223E7E"/>
                </a:solidFill>
                <a:latin typeface="+mn-lt"/>
                <a:ea typeface="+mn-ea"/>
                <a:cs typeface="+mn-cs"/>
              </a:defRPr>
            </a:lvl1pPr>
            <a:lvl2pPr marL="0" indent="0" algn="ctr" rtl="0" eaLnBrk="1" latinLnBrk="0" hangingPunct="1">
              <a:spcBef>
                <a:spcPct val="20000"/>
              </a:spcBef>
              <a:buClr>
                <a:srgbClr val="87CCF3"/>
              </a:buClr>
              <a:buSzPct val="85000"/>
              <a:buFontTx/>
              <a:buNone/>
              <a:defRPr kumimoji="0" lang="en-US" sz="2500" b="1" kern="1200" dirty="0">
                <a:solidFill>
                  <a:srgbClr val="223E7E"/>
                </a:solidFill>
                <a:latin typeface="+mn-lt"/>
                <a:ea typeface="+mn-ea"/>
                <a:cs typeface="+mn-cs"/>
              </a:defRPr>
            </a:lvl2pPr>
            <a:lvl3pPr marL="0" indent="0" algn="l" rtl="0" eaLnBrk="1" latinLnBrk="0" hangingPunct="1">
              <a:spcBef>
                <a:spcPct val="20000"/>
              </a:spcBef>
              <a:buClr>
                <a:srgbClr val="87CCF3"/>
              </a:buClr>
              <a:buSzPct val="70000"/>
              <a:buFontTx/>
              <a:buNone/>
              <a:defRPr kumimoji="0" sz="17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85750" indent="-285750" algn="l">
              <a:buClrTx/>
              <a:buFont typeface="Arial" panose="020B0604020202020204" pitchFamily="34" charset="0"/>
              <a:buChar char="•"/>
            </a:pPr>
            <a:r>
              <a:rPr lang="en-US" sz="1800" dirty="0">
                <a:solidFill>
                  <a:schemeClr val="tx1"/>
                </a:solidFill>
                <a:latin typeface="+mj-lt"/>
              </a:rPr>
              <a:t>cryo-cooling system</a:t>
            </a:r>
          </a:p>
          <a:p>
            <a:pPr marL="285750" indent="-285750" algn="l">
              <a:buClrTx/>
              <a:buFont typeface="Arial" panose="020B0604020202020204" pitchFamily="34" charset="0"/>
              <a:buChar char="•"/>
            </a:pPr>
            <a:r>
              <a:rPr lang="en-US" sz="1800" dirty="0">
                <a:solidFill>
                  <a:schemeClr val="tx1"/>
                </a:solidFill>
                <a:latin typeface="+mj-lt"/>
              </a:rPr>
              <a:t>robotic autosampler for remote access</a:t>
            </a:r>
          </a:p>
          <a:p>
            <a:pPr marL="285750" indent="-285750" algn="l">
              <a:buClrTx/>
              <a:buFont typeface="Arial" panose="020B0604020202020204" pitchFamily="34" charset="0"/>
              <a:buChar char="•"/>
            </a:pPr>
            <a:r>
              <a:rPr lang="en-US" sz="1800" dirty="0">
                <a:solidFill>
                  <a:schemeClr val="tx1"/>
                </a:solidFill>
                <a:latin typeface="+mj-lt"/>
              </a:rPr>
              <a:t>high pressure cell (mini hp cell)</a:t>
            </a:r>
          </a:p>
          <a:p>
            <a:pPr marL="285750" indent="-285750" algn="l">
              <a:buClrTx/>
              <a:buFont typeface="Arial" panose="020B0604020202020204" pitchFamily="34" charset="0"/>
              <a:buChar char="•"/>
            </a:pPr>
            <a:r>
              <a:rPr lang="en-US" sz="1800" dirty="0">
                <a:solidFill>
                  <a:schemeClr val="tx1"/>
                </a:solidFill>
                <a:latin typeface="+mj-lt"/>
              </a:rPr>
              <a:t>temperature attachments</a:t>
            </a:r>
          </a:p>
          <a:p>
            <a:pPr marL="285750" indent="-285750" algn="l">
              <a:buClrTx/>
              <a:buFont typeface="Arial" panose="020B0604020202020204" pitchFamily="34" charset="0"/>
              <a:buChar char="•"/>
            </a:pPr>
            <a:r>
              <a:rPr lang="en-US" sz="1800" dirty="0">
                <a:solidFill>
                  <a:schemeClr val="tx1"/>
                </a:solidFill>
                <a:latin typeface="+mj-lt"/>
              </a:rPr>
              <a:t>diamond anvil cell preparation laboratory (DAC holder, ultrasonic cleaner, driller, gas loading system)</a:t>
            </a:r>
          </a:p>
          <a:p>
            <a:pPr marL="285750" indent="-285750" algn="l">
              <a:buClrTx/>
              <a:buFont typeface="Arial" panose="020B0604020202020204" pitchFamily="34" charset="0"/>
              <a:buChar char="•"/>
            </a:pPr>
            <a:endParaRPr lang="en-US" sz="1800" dirty="0">
              <a:solidFill>
                <a:schemeClr val="tx1"/>
              </a:solidFill>
              <a:latin typeface="+mj-lt"/>
            </a:endParaRPr>
          </a:p>
        </p:txBody>
      </p:sp>
    </p:spTree>
    <p:extLst>
      <p:ext uri="{BB962C8B-B14F-4D97-AF65-F5344CB8AC3E}">
        <p14:creationId xmlns:p14="http://schemas.microsoft.com/office/powerpoint/2010/main" val="212124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F6C602D7-9946-40D8-8E6C-B2BD8062A730}"/>
              </a:ext>
            </a:extLst>
          </p:cNvPr>
          <p:cNvGraphicFramePr>
            <a:graphicFrameLocks noChangeAspect="1"/>
          </p:cNvGraphicFramePr>
          <p:nvPr/>
        </p:nvGraphicFramePr>
        <p:xfrm>
          <a:off x="-435751" y="601200"/>
          <a:ext cx="4003331" cy="5655600"/>
        </p:xfrm>
        <a:graphic>
          <a:graphicData uri="http://schemas.openxmlformats.org/presentationml/2006/ole">
            <mc:AlternateContent xmlns:mc="http://schemas.openxmlformats.org/markup-compatibility/2006">
              <mc:Choice xmlns:v="urn:schemas-microsoft-com:vml" Requires="v">
                <p:oleObj spid="_x0000_s1074" name="Acrobat Document" r:id="rId4" imgW="5676844" imgH="8019810" progId="AcroExch.Document.DC">
                  <p:embed/>
                </p:oleObj>
              </mc:Choice>
              <mc:Fallback>
                <p:oleObj name="Acrobat Document" r:id="rId4" imgW="5676844" imgH="8019810" progId="AcroExch.Document.DC">
                  <p:embed/>
                  <p:pic>
                    <p:nvPicPr>
                      <p:cNvPr id="5" name="Object 4">
                        <a:extLst>
                          <a:ext uri="{FF2B5EF4-FFF2-40B4-BE49-F238E27FC236}">
                            <a16:creationId xmlns:a16="http://schemas.microsoft.com/office/drawing/2014/main" id="{F6C602D7-9946-40D8-8E6C-B2BD8062A730}"/>
                          </a:ext>
                        </a:extLst>
                      </p:cNvPr>
                      <p:cNvPicPr/>
                      <p:nvPr/>
                    </p:nvPicPr>
                    <p:blipFill>
                      <a:blip r:embed="rId5"/>
                      <a:stretch>
                        <a:fillRect/>
                      </a:stretch>
                    </p:blipFill>
                    <p:spPr>
                      <a:xfrm>
                        <a:off x="-435751" y="601200"/>
                        <a:ext cx="4003331" cy="56556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F4F80EB-4DEA-49F7-8E33-AA88B3D9ADFA}"/>
              </a:ext>
            </a:extLst>
          </p:cNvPr>
          <p:cNvGraphicFramePr>
            <a:graphicFrameLocks noChangeAspect="1"/>
          </p:cNvGraphicFramePr>
          <p:nvPr/>
        </p:nvGraphicFramePr>
        <p:xfrm>
          <a:off x="2168785" y="899895"/>
          <a:ext cx="3995936" cy="5654834"/>
        </p:xfrm>
        <a:graphic>
          <a:graphicData uri="http://schemas.openxmlformats.org/presentationml/2006/ole">
            <mc:AlternateContent xmlns:mc="http://schemas.openxmlformats.org/markup-compatibility/2006">
              <mc:Choice xmlns:v="urn:schemas-microsoft-com:vml" Requires="v">
                <p:oleObj spid="_x0000_s1075" name="Acrobat Document" r:id="rId6" imgW="5667119" imgH="8019810" progId="AcroExch.Document.DC">
                  <p:embed/>
                </p:oleObj>
              </mc:Choice>
              <mc:Fallback>
                <p:oleObj name="Acrobat Document" r:id="rId6" imgW="5667119" imgH="8019810" progId="AcroExch.Document.DC">
                  <p:embed/>
                  <p:pic>
                    <p:nvPicPr>
                      <p:cNvPr id="3" name="Object 2">
                        <a:extLst>
                          <a:ext uri="{FF2B5EF4-FFF2-40B4-BE49-F238E27FC236}">
                            <a16:creationId xmlns:a16="http://schemas.microsoft.com/office/drawing/2014/main" id="{4F4F80EB-4DEA-49F7-8E33-AA88B3D9ADFA}"/>
                          </a:ext>
                        </a:extLst>
                      </p:cNvPr>
                      <p:cNvPicPr/>
                      <p:nvPr/>
                    </p:nvPicPr>
                    <p:blipFill>
                      <a:blip r:embed="rId7"/>
                      <a:stretch>
                        <a:fillRect/>
                      </a:stretch>
                    </p:blipFill>
                    <p:spPr>
                      <a:xfrm>
                        <a:off x="2168785" y="899895"/>
                        <a:ext cx="3995936" cy="5654834"/>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655A041-B8C8-477C-8F32-DE492573588E}"/>
              </a:ext>
            </a:extLst>
          </p:cNvPr>
          <p:cNvPicPr>
            <a:picLocks noChangeAspect="1"/>
          </p:cNvPicPr>
          <p:nvPr/>
        </p:nvPicPr>
        <p:blipFill>
          <a:blip r:embed="rId8"/>
          <a:stretch>
            <a:fillRect/>
          </a:stretch>
        </p:blipFill>
        <p:spPr>
          <a:xfrm>
            <a:off x="3526898" y="1772816"/>
            <a:ext cx="3997430" cy="5655600"/>
          </a:xfrm>
          <a:prstGeom prst="rect">
            <a:avLst/>
          </a:prstGeom>
        </p:spPr>
      </p:pic>
      <p:graphicFrame>
        <p:nvGraphicFramePr>
          <p:cNvPr id="18" name="Object 17">
            <a:extLst>
              <a:ext uri="{FF2B5EF4-FFF2-40B4-BE49-F238E27FC236}">
                <a16:creationId xmlns:a16="http://schemas.microsoft.com/office/drawing/2014/main" id="{B5F2879E-2603-4D2B-9F72-D6E9590587D0}"/>
              </a:ext>
            </a:extLst>
          </p:cNvPr>
          <p:cNvGraphicFramePr>
            <a:graphicFrameLocks noChangeAspect="1"/>
          </p:cNvGraphicFramePr>
          <p:nvPr/>
        </p:nvGraphicFramePr>
        <p:xfrm>
          <a:off x="5485699" y="2276872"/>
          <a:ext cx="3996476" cy="5655600"/>
        </p:xfrm>
        <a:graphic>
          <a:graphicData uri="http://schemas.openxmlformats.org/presentationml/2006/ole">
            <mc:AlternateContent xmlns:mc="http://schemas.openxmlformats.org/markup-compatibility/2006">
              <mc:Choice xmlns:v="urn:schemas-microsoft-com:vml" Requires="v">
                <p:oleObj spid="_x0000_s1076" name="Acrobat Document" r:id="rId9" imgW="5667119" imgH="8019810" progId="AcroExch.Document.DC">
                  <p:embed/>
                </p:oleObj>
              </mc:Choice>
              <mc:Fallback>
                <p:oleObj name="Acrobat Document" r:id="rId9" imgW="5667119" imgH="8019810" progId="AcroExch.Document.DC">
                  <p:embed/>
                  <p:pic>
                    <p:nvPicPr>
                      <p:cNvPr id="18" name="Object 17">
                        <a:extLst>
                          <a:ext uri="{FF2B5EF4-FFF2-40B4-BE49-F238E27FC236}">
                            <a16:creationId xmlns:a16="http://schemas.microsoft.com/office/drawing/2014/main" id="{B5F2879E-2603-4D2B-9F72-D6E9590587D0}"/>
                          </a:ext>
                        </a:extLst>
                      </p:cNvPr>
                      <p:cNvPicPr/>
                      <p:nvPr/>
                    </p:nvPicPr>
                    <p:blipFill>
                      <a:blip r:embed="rId10"/>
                      <a:stretch>
                        <a:fillRect/>
                      </a:stretch>
                    </p:blipFill>
                    <p:spPr>
                      <a:xfrm>
                        <a:off x="5485699" y="2276872"/>
                        <a:ext cx="3996476" cy="5655600"/>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35A7FEC8-A17A-409B-8A6F-E41B4BF81C2B}"/>
              </a:ext>
            </a:extLst>
          </p:cNvPr>
          <p:cNvPicPr>
            <a:picLocks noChangeAspect="1"/>
          </p:cNvPicPr>
          <p:nvPr/>
        </p:nvPicPr>
        <p:blipFill>
          <a:blip r:embed="rId11"/>
          <a:stretch>
            <a:fillRect/>
          </a:stretch>
        </p:blipFill>
        <p:spPr>
          <a:xfrm>
            <a:off x="2217140" y="5086973"/>
            <a:ext cx="6894000" cy="1710663"/>
          </a:xfrm>
          <a:prstGeom prst="rect">
            <a:avLst/>
          </a:prstGeom>
          <a:noFill/>
          <a:ln w="25400">
            <a:solidFill>
              <a:srgbClr val="C00000"/>
            </a:solidFill>
          </a:ln>
        </p:spPr>
      </p:pic>
      <p:sp>
        <p:nvSpPr>
          <p:cNvPr id="4" name="Title 3"/>
          <p:cNvSpPr>
            <a:spLocks noGrp="1"/>
          </p:cNvSpPr>
          <p:nvPr>
            <p:ph type="title"/>
          </p:nvPr>
        </p:nvSpPr>
        <p:spPr/>
        <p:txBody>
          <a:bodyPr>
            <a:noAutofit/>
          </a:bodyPr>
          <a:lstStyle/>
          <a:p>
            <a:r>
              <a:rPr lang="en-US" sz="3000" b="1" dirty="0">
                <a:solidFill>
                  <a:schemeClr val="tx2">
                    <a:lumMod val="90000"/>
                  </a:schemeClr>
                </a:solidFill>
                <a:effectLst>
                  <a:outerShdw blurRad="38100" dist="25400" dir="5400000" algn="tl" rotWithShape="0">
                    <a:srgbClr val="000000">
                      <a:alpha val="43000"/>
                    </a:srgbClr>
                  </a:outerShdw>
                </a:effectLst>
              </a:rPr>
              <a:t>Interest of users from JINR member states</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12" name="Slide Number Placeholder 2">
            <a:extLst>
              <a:ext uri="{FF2B5EF4-FFF2-40B4-BE49-F238E27FC236}">
                <a16:creationId xmlns:a16="http://schemas.microsoft.com/office/drawing/2014/main" id="{C36B5AC0-1C96-46C1-B536-0C7D2AB8D68B}"/>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21</a:t>
            </a:fld>
            <a:endParaRPr lang="en-CA" sz="1300" dirty="0">
              <a:solidFill>
                <a:srgbClr val="87CCF3"/>
              </a:solidFil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9" name="Picture 18">
            <a:extLst>
              <a:ext uri="{FF2B5EF4-FFF2-40B4-BE49-F238E27FC236}">
                <a16:creationId xmlns:a16="http://schemas.microsoft.com/office/drawing/2014/main" id="{E0E51BCB-9E00-4D91-A9FA-05E8B4EC55CF}"/>
              </a:ext>
            </a:extLst>
          </p:cNvPr>
          <p:cNvPicPr>
            <a:picLocks noChangeAspect="1"/>
          </p:cNvPicPr>
          <p:nvPr/>
        </p:nvPicPr>
        <p:blipFill>
          <a:blip r:embed="rId12"/>
          <a:stretch>
            <a:fillRect/>
          </a:stretch>
        </p:blipFill>
        <p:spPr>
          <a:xfrm>
            <a:off x="53227" y="1700808"/>
            <a:ext cx="6894000" cy="1717586"/>
          </a:xfrm>
          <a:prstGeom prst="rect">
            <a:avLst/>
          </a:prstGeom>
          <a:ln w="25400">
            <a:solidFill>
              <a:srgbClr val="C00000"/>
            </a:solidFill>
          </a:ln>
        </p:spPr>
      </p:pic>
      <p:pic>
        <p:nvPicPr>
          <p:cNvPr id="20" name="Picture 19">
            <a:extLst>
              <a:ext uri="{FF2B5EF4-FFF2-40B4-BE49-F238E27FC236}">
                <a16:creationId xmlns:a16="http://schemas.microsoft.com/office/drawing/2014/main" id="{176EB6FB-8D28-4637-B434-A0B6E60C38A0}"/>
              </a:ext>
            </a:extLst>
          </p:cNvPr>
          <p:cNvPicPr>
            <a:picLocks noChangeAspect="1"/>
          </p:cNvPicPr>
          <p:nvPr/>
        </p:nvPicPr>
        <p:blipFill>
          <a:blip r:embed="rId13"/>
          <a:stretch>
            <a:fillRect/>
          </a:stretch>
        </p:blipFill>
        <p:spPr>
          <a:xfrm>
            <a:off x="1475656" y="3573016"/>
            <a:ext cx="6894000" cy="767159"/>
          </a:xfrm>
          <a:prstGeom prst="rect">
            <a:avLst/>
          </a:prstGeom>
          <a:ln w="25400">
            <a:solidFill>
              <a:srgbClr val="C00000"/>
            </a:solidFill>
          </a:ln>
        </p:spPr>
      </p:pic>
      <p:pic>
        <p:nvPicPr>
          <p:cNvPr id="21" name="Picture 20">
            <a:extLst>
              <a:ext uri="{FF2B5EF4-FFF2-40B4-BE49-F238E27FC236}">
                <a16:creationId xmlns:a16="http://schemas.microsoft.com/office/drawing/2014/main" id="{5837AF2E-EF25-482F-BEA2-B6CA6CD76F52}"/>
              </a:ext>
            </a:extLst>
          </p:cNvPr>
          <p:cNvPicPr>
            <a:picLocks noChangeAspect="1"/>
          </p:cNvPicPr>
          <p:nvPr/>
        </p:nvPicPr>
        <p:blipFill>
          <a:blip r:embed="rId14"/>
          <a:stretch>
            <a:fillRect/>
          </a:stretch>
        </p:blipFill>
        <p:spPr>
          <a:xfrm>
            <a:off x="1598593" y="4415452"/>
            <a:ext cx="6894000" cy="525716"/>
          </a:xfrm>
          <a:prstGeom prst="rect">
            <a:avLst/>
          </a:prstGeom>
          <a:ln w="25400">
            <a:solidFill>
              <a:srgbClr val="C00000"/>
            </a:solidFill>
          </a:ln>
        </p:spPr>
      </p:pic>
    </p:spTree>
    <p:extLst>
      <p:ext uri="{BB962C8B-B14F-4D97-AF65-F5344CB8AC3E}">
        <p14:creationId xmlns:p14="http://schemas.microsoft.com/office/powerpoint/2010/main" val="20515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AFA502-748F-4B2A-9AC3-BE4A459E14B7}"/>
              </a:ext>
            </a:extLst>
          </p:cNvPr>
          <p:cNvGrpSpPr/>
          <p:nvPr/>
        </p:nvGrpSpPr>
        <p:grpSpPr>
          <a:xfrm>
            <a:off x="179512" y="1012385"/>
            <a:ext cx="5559466" cy="5845615"/>
            <a:chOff x="1606024" y="1012385"/>
            <a:chExt cx="5559466" cy="5845615"/>
          </a:xfrm>
        </p:grpSpPr>
        <p:pic>
          <p:nvPicPr>
            <p:cNvPr id="12" name="Picture 2">
              <a:extLst>
                <a:ext uri="{FF2B5EF4-FFF2-40B4-BE49-F238E27FC236}">
                  <a16:creationId xmlns:a16="http://schemas.microsoft.com/office/drawing/2014/main" id="{B93D7402-969C-470C-AF56-1F04CAAE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024" y="1012385"/>
              <a:ext cx="5559466" cy="5845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Down Arrow 8">
              <a:extLst>
                <a:ext uri="{FF2B5EF4-FFF2-40B4-BE49-F238E27FC236}">
                  <a16:creationId xmlns:a16="http://schemas.microsoft.com/office/drawing/2014/main" id="{90C69591-C697-4B23-BDA6-3986302B9605}"/>
                </a:ext>
              </a:extLst>
            </p:cNvPr>
            <p:cNvSpPr/>
            <p:nvPr/>
          </p:nvSpPr>
          <p:spPr>
            <a:xfrm rot="423024">
              <a:off x="6039499" y="4373220"/>
              <a:ext cx="187411" cy="206585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Down Arrow 11">
              <a:extLst>
                <a:ext uri="{FF2B5EF4-FFF2-40B4-BE49-F238E27FC236}">
                  <a16:creationId xmlns:a16="http://schemas.microsoft.com/office/drawing/2014/main" id="{A28510D5-7E49-42C9-A2E0-600EC99AE433}"/>
                </a:ext>
              </a:extLst>
            </p:cNvPr>
            <p:cNvSpPr/>
            <p:nvPr/>
          </p:nvSpPr>
          <p:spPr>
            <a:xfrm rot="1798990">
              <a:off x="5166569" y="4848462"/>
              <a:ext cx="189106" cy="172011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 name="Title 3"/>
          <p:cNvSpPr>
            <a:spLocks noGrp="1"/>
          </p:cNvSpPr>
          <p:nvPr>
            <p:ph type="title"/>
          </p:nvPr>
        </p:nvSpPr>
        <p:spPr>
          <a:xfrm>
            <a:off x="457200" y="720000"/>
            <a:ext cx="8363272" cy="475200"/>
          </a:xfrm>
        </p:spPr>
        <p:txBody>
          <a:bodyPr/>
          <a:lstStyle/>
          <a:p>
            <a:pPr algn="just" fontAlgn="auto">
              <a:spcAft>
                <a:spcPts val="0"/>
              </a:spcAft>
            </a:pPr>
            <a:r>
              <a:rPr lang="en-US" altLang="ko-KR" dirty="0"/>
              <a:t>SOLCRYS laboratory for JINR scientists</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22</a:t>
            </a:fld>
            <a:endParaRPr lang="en-CA" sz="1300" dirty="0">
              <a:solidFill>
                <a:srgbClr val="87CCF3"/>
              </a:solidFill>
            </a:endParaRPr>
          </a:p>
        </p:txBody>
      </p:sp>
      <p:grpSp>
        <p:nvGrpSpPr>
          <p:cNvPr id="32" name="Grupa 72">
            <a:extLst>
              <a:ext uri="{FF2B5EF4-FFF2-40B4-BE49-F238E27FC236}">
                <a16:creationId xmlns:a16="http://schemas.microsoft.com/office/drawing/2014/main" id="{8E24D231-2E6D-4F0F-9BF5-26B828EB27B1}"/>
              </a:ext>
            </a:extLst>
          </p:cNvPr>
          <p:cNvGrpSpPr/>
          <p:nvPr/>
        </p:nvGrpSpPr>
        <p:grpSpPr>
          <a:xfrm>
            <a:off x="2057662" y="2049374"/>
            <a:ext cx="2964484" cy="2764268"/>
            <a:chOff x="4001878" y="1974118"/>
            <a:chExt cx="2964484" cy="2764268"/>
          </a:xfrm>
        </p:grpSpPr>
        <p:sp>
          <p:nvSpPr>
            <p:cNvPr id="33" name="Prostokąt 73">
              <a:extLst>
                <a:ext uri="{FF2B5EF4-FFF2-40B4-BE49-F238E27FC236}">
                  <a16:creationId xmlns:a16="http://schemas.microsoft.com/office/drawing/2014/main" id="{53CEF7EA-E8DD-4F3B-880E-858DB45A9AD2}"/>
                </a:ext>
              </a:extLst>
            </p:cNvPr>
            <p:cNvSpPr/>
            <p:nvPr/>
          </p:nvSpPr>
          <p:spPr>
            <a:xfrm rot="3185752">
              <a:off x="6669729" y="2526691"/>
              <a:ext cx="128458" cy="87934"/>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4" name="Prostokąt 74">
              <a:extLst>
                <a:ext uri="{FF2B5EF4-FFF2-40B4-BE49-F238E27FC236}">
                  <a16:creationId xmlns:a16="http://schemas.microsoft.com/office/drawing/2014/main" id="{A4BBFA69-2DB5-4480-AA12-3FFDA1F04D0E}"/>
                </a:ext>
              </a:extLst>
            </p:cNvPr>
            <p:cNvSpPr/>
            <p:nvPr/>
          </p:nvSpPr>
          <p:spPr>
            <a:xfrm rot="2307680">
              <a:off x="6087471" y="1974118"/>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5" name="Prostokąt 75">
              <a:extLst>
                <a:ext uri="{FF2B5EF4-FFF2-40B4-BE49-F238E27FC236}">
                  <a16:creationId xmlns:a16="http://schemas.microsoft.com/office/drawing/2014/main" id="{945BA557-CA3F-433B-838E-A9A7D18B16C3}"/>
                </a:ext>
              </a:extLst>
            </p:cNvPr>
            <p:cNvSpPr/>
            <p:nvPr/>
          </p:nvSpPr>
          <p:spPr>
            <a:xfrm rot="5204585">
              <a:off x="6818489" y="3206898"/>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6" name="Prostokąt 76">
              <a:extLst>
                <a:ext uri="{FF2B5EF4-FFF2-40B4-BE49-F238E27FC236}">
                  <a16:creationId xmlns:a16="http://schemas.microsoft.com/office/drawing/2014/main" id="{CE0BA19A-C32A-4D61-B2BB-536ED3B7F148}"/>
                </a:ext>
              </a:extLst>
            </p:cNvPr>
            <p:cNvSpPr/>
            <p:nvPr/>
          </p:nvSpPr>
          <p:spPr>
            <a:xfrm rot="5204585">
              <a:off x="3938168" y="3206899"/>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7" name="Prostokąt 77">
              <a:extLst>
                <a:ext uri="{FF2B5EF4-FFF2-40B4-BE49-F238E27FC236}">
                  <a16:creationId xmlns:a16="http://schemas.microsoft.com/office/drawing/2014/main" id="{C2A67329-161D-4BEF-807D-45D21CEA641B}"/>
                </a:ext>
              </a:extLst>
            </p:cNvPr>
            <p:cNvSpPr/>
            <p:nvPr/>
          </p:nvSpPr>
          <p:spPr>
            <a:xfrm rot="2307680">
              <a:off x="4647310" y="442239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8" name="Prostokąt 78">
              <a:extLst>
                <a:ext uri="{FF2B5EF4-FFF2-40B4-BE49-F238E27FC236}">
                  <a16:creationId xmlns:a16="http://schemas.microsoft.com/office/drawing/2014/main" id="{22069C0C-B598-48D2-84EF-92E1E0B47453}"/>
                </a:ext>
              </a:extLst>
            </p:cNvPr>
            <p:cNvSpPr/>
            <p:nvPr/>
          </p:nvSpPr>
          <p:spPr>
            <a:xfrm rot="3768311">
              <a:off x="4119782" y="393305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9" name="Prostokąt 79">
              <a:extLst>
                <a:ext uri="{FF2B5EF4-FFF2-40B4-BE49-F238E27FC236}">
                  <a16:creationId xmlns:a16="http://schemas.microsoft.com/office/drawing/2014/main" id="{EAE942A3-C234-4933-9DB3-B3AD7C9934E5}"/>
                </a:ext>
              </a:extLst>
            </p:cNvPr>
            <p:cNvSpPr/>
            <p:nvPr/>
          </p:nvSpPr>
          <p:spPr>
            <a:xfrm>
              <a:off x="5364088" y="4653136"/>
              <a:ext cx="213942" cy="85250"/>
            </a:xfrm>
            <a:prstGeom prst="rect">
              <a:avLst/>
            </a:prstGeom>
            <a:pattFill prst="dkVert">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40" name="Prostokąt 80">
              <a:extLst>
                <a:ext uri="{FF2B5EF4-FFF2-40B4-BE49-F238E27FC236}">
                  <a16:creationId xmlns:a16="http://schemas.microsoft.com/office/drawing/2014/main" id="{02259590-368C-4F5C-AC23-0C26F44843F1}"/>
                </a:ext>
              </a:extLst>
            </p:cNvPr>
            <p:cNvSpPr/>
            <p:nvPr/>
          </p:nvSpPr>
          <p:spPr>
            <a:xfrm rot="7206670">
              <a:off x="4082185" y="248681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grpSp>
      <p:sp>
        <p:nvSpPr>
          <p:cNvPr id="41" name="Prostokąt 81">
            <a:extLst>
              <a:ext uri="{FF2B5EF4-FFF2-40B4-BE49-F238E27FC236}">
                <a16:creationId xmlns:a16="http://schemas.microsoft.com/office/drawing/2014/main" id="{F112B929-A432-4677-BF25-A96C40D95650}"/>
              </a:ext>
            </a:extLst>
          </p:cNvPr>
          <p:cNvSpPr/>
          <p:nvPr/>
        </p:nvSpPr>
        <p:spPr>
          <a:xfrm rot="7342199">
            <a:off x="4658248" y="4002236"/>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42" name="Prostokąt 82">
            <a:extLst>
              <a:ext uri="{FF2B5EF4-FFF2-40B4-BE49-F238E27FC236}">
                <a16:creationId xmlns:a16="http://schemas.microsoft.com/office/drawing/2014/main" id="{965DA49B-A991-4437-AB3B-07CB999310D3}"/>
              </a:ext>
            </a:extLst>
          </p:cNvPr>
          <p:cNvSpPr/>
          <p:nvPr/>
        </p:nvSpPr>
        <p:spPr>
          <a:xfrm rot="8855782">
            <a:off x="4151088" y="4489031"/>
            <a:ext cx="211584" cy="103039"/>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43" name="Słońce 16">
            <a:extLst>
              <a:ext uri="{FF2B5EF4-FFF2-40B4-BE49-F238E27FC236}">
                <a16:creationId xmlns:a16="http://schemas.microsoft.com/office/drawing/2014/main" id="{64E428ED-CFF2-4B48-A9A9-46F48741C530}"/>
              </a:ext>
            </a:extLst>
          </p:cNvPr>
          <p:cNvSpPr/>
          <p:nvPr/>
        </p:nvSpPr>
        <p:spPr>
          <a:xfrm>
            <a:off x="4572000" y="3864296"/>
            <a:ext cx="432048" cy="432048"/>
          </a:xfrm>
          <a:prstGeom prst="sun">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cxnSp>
        <p:nvCxnSpPr>
          <p:cNvPr id="44" name="Łącznik prosty 84">
            <a:extLst>
              <a:ext uri="{FF2B5EF4-FFF2-40B4-BE49-F238E27FC236}">
                <a16:creationId xmlns:a16="http://schemas.microsoft.com/office/drawing/2014/main" id="{CD4E5B7B-6B5F-410E-AB9C-9F0354EB38D7}"/>
              </a:ext>
            </a:extLst>
          </p:cNvPr>
          <p:cNvCxnSpPr/>
          <p:nvPr/>
        </p:nvCxnSpPr>
        <p:spPr>
          <a:xfrm flipH="1" flipV="1">
            <a:off x="4355976" y="3720280"/>
            <a:ext cx="216024" cy="21602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4" name="PoleTekstowe 47">
            <a:extLst>
              <a:ext uri="{FF2B5EF4-FFF2-40B4-BE49-F238E27FC236}">
                <a16:creationId xmlns:a16="http://schemas.microsoft.com/office/drawing/2014/main" id="{637D8442-A723-4C57-8A0A-11D5778C1783}"/>
              </a:ext>
            </a:extLst>
          </p:cNvPr>
          <p:cNvSpPr txBox="1"/>
          <p:nvPr/>
        </p:nvSpPr>
        <p:spPr>
          <a:xfrm>
            <a:off x="3707904" y="2496144"/>
            <a:ext cx="1082348" cy="369332"/>
          </a:xfrm>
          <a:prstGeom prst="rect">
            <a:avLst/>
          </a:prstGeom>
          <a:noFill/>
        </p:spPr>
        <p:txBody>
          <a:bodyPr wrap="none" rtlCol="0">
            <a:spAutoFit/>
          </a:bodyPr>
          <a:lstStyle/>
          <a:p>
            <a:r>
              <a:rPr lang="pl-PL" sz="1800" b="1" dirty="0" err="1">
                <a:solidFill>
                  <a:srgbClr val="FF0000"/>
                </a:solidFill>
                <a:cs typeface="Arial" panose="020B0604020202020204" pitchFamily="34" charset="0"/>
              </a:rPr>
              <a:t>Short</a:t>
            </a:r>
            <a:r>
              <a:rPr lang="pl-PL" sz="1800" b="1" dirty="0">
                <a:solidFill>
                  <a:srgbClr val="FF0000"/>
                </a:solidFill>
                <a:cs typeface="Arial" panose="020B0604020202020204" pitchFamily="34" charset="0"/>
              </a:rPr>
              <a:t> ID</a:t>
            </a:r>
          </a:p>
        </p:txBody>
      </p:sp>
      <p:cxnSp>
        <p:nvCxnSpPr>
          <p:cNvPr id="55" name="Łącznik prosty 87">
            <a:extLst>
              <a:ext uri="{FF2B5EF4-FFF2-40B4-BE49-F238E27FC236}">
                <a16:creationId xmlns:a16="http://schemas.microsoft.com/office/drawing/2014/main" id="{CEB2BE7A-2942-46FA-B42A-57FB006CE99D}"/>
              </a:ext>
            </a:extLst>
          </p:cNvPr>
          <p:cNvCxnSpPr>
            <a:cxnSpLocks/>
          </p:cNvCxnSpPr>
          <p:nvPr/>
        </p:nvCxnSpPr>
        <p:spPr>
          <a:xfrm flipH="1">
            <a:off x="4572000" y="2672315"/>
            <a:ext cx="182584" cy="60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6" name="Down Arrow 21">
            <a:extLst>
              <a:ext uri="{FF2B5EF4-FFF2-40B4-BE49-F238E27FC236}">
                <a16:creationId xmlns:a16="http://schemas.microsoft.com/office/drawing/2014/main" id="{AB36B5B3-D5EE-49B7-9A72-CF13F835B91C}"/>
              </a:ext>
            </a:extLst>
          </p:cNvPr>
          <p:cNvSpPr/>
          <p:nvPr/>
        </p:nvSpPr>
        <p:spPr>
          <a:xfrm>
            <a:off x="4881664" y="4369527"/>
            <a:ext cx="188906" cy="2073236"/>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9" name="Down Arrow 17">
            <a:extLst>
              <a:ext uri="{FF2B5EF4-FFF2-40B4-BE49-F238E27FC236}">
                <a16:creationId xmlns:a16="http://schemas.microsoft.com/office/drawing/2014/main" id="{C0078CE7-C477-49F4-84B7-5AA129661122}"/>
              </a:ext>
            </a:extLst>
          </p:cNvPr>
          <p:cNvSpPr/>
          <p:nvPr/>
        </p:nvSpPr>
        <p:spPr>
          <a:xfrm rot="3600000">
            <a:off x="2214543" y="4469970"/>
            <a:ext cx="188906" cy="2411211"/>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Down Arrow 18">
            <a:extLst>
              <a:ext uri="{FF2B5EF4-FFF2-40B4-BE49-F238E27FC236}">
                <a16:creationId xmlns:a16="http://schemas.microsoft.com/office/drawing/2014/main" id="{DDCAC2F5-2E45-4157-B057-D8FF8C6BA782}"/>
              </a:ext>
            </a:extLst>
          </p:cNvPr>
          <p:cNvSpPr/>
          <p:nvPr/>
        </p:nvSpPr>
        <p:spPr>
          <a:xfrm rot="5400000">
            <a:off x="1799079" y="4140406"/>
            <a:ext cx="188908" cy="128637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Down Arrow 19">
            <a:extLst>
              <a:ext uri="{FF2B5EF4-FFF2-40B4-BE49-F238E27FC236}">
                <a16:creationId xmlns:a16="http://schemas.microsoft.com/office/drawing/2014/main" id="{A59778F7-3BD5-4749-BC37-84E7FAD6AAB1}"/>
              </a:ext>
            </a:extLst>
          </p:cNvPr>
          <p:cNvSpPr/>
          <p:nvPr/>
        </p:nvSpPr>
        <p:spPr>
          <a:xfrm rot="9000000">
            <a:off x="1139022" y="1035687"/>
            <a:ext cx="221465" cy="228948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Down Arrow 20">
            <a:extLst>
              <a:ext uri="{FF2B5EF4-FFF2-40B4-BE49-F238E27FC236}">
                <a16:creationId xmlns:a16="http://schemas.microsoft.com/office/drawing/2014/main" id="{708322B0-080F-4070-B684-53C02CA75EC3}"/>
              </a:ext>
            </a:extLst>
          </p:cNvPr>
          <p:cNvSpPr/>
          <p:nvPr/>
        </p:nvSpPr>
        <p:spPr>
          <a:xfrm rot="7200000">
            <a:off x="1523058" y="3517065"/>
            <a:ext cx="198360" cy="74432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Down Arrow 22">
            <a:extLst>
              <a:ext uri="{FF2B5EF4-FFF2-40B4-BE49-F238E27FC236}">
                <a16:creationId xmlns:a16="http://schemas.microsoft.com/office/drawing/2014/main" id="{54660BB8-F3AF-4116-B10A-273F2D180626}"/>
              </a:ext>
            </a:extLst>
          </p:cNvPr>
          <p:cNvSpPr/>
          <p:nvPr/>
        </p:nvSpPr>
        <p:spPr>
          <a:xfrm rot="10800000">
            <a:off x="1998723" y="1185112"/>
            <a:ext cx="198360" cy="111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Down Arrow 24">
            <a:extLst>
              <a:ext uri="{FF2B5EF4-FFF2-40B4-BE49-F238E27FC236}">
                <a16:creationId xmlns:a16="http://schemas.microsoft.com/office/drawing/2014/main" id="{70713B29-5812-422A-9A40-35D96279EAE5}"/>
              </a:ext>
            </a:extLst>
          </p:cNvPr>
          <p:cNvSpPr/>
          <p:nvPr/>
        </p:nvSpPr>
        <p:spPr>
          <a:xfrm rot="4020000">
            <a:off x="2206963" y="4294773"/>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Down Arrow 27">
            <a:extLst>
              <a:ext uri="{FF2B5EF4-FFF2-40B4-BE49-F238E27FC236}">
                <a16:creationId xmlns:a16="http://schemas.microsoft.com/office/drawing/2014/main" id="{7D3308F1-FFF0-4D99-ADA7-B14CA14582C0}"/>
              </a:ext>
            </a:extLst>
          </p:cNvPr>
          <p:cNvSpPr/>
          <p:nvPr/>
        </p:nvSpPr>
        <p:spPr>
          <a:xfrm rot="9420000">
            <a:off x="1370021" y="983975"/>
            <a:ext cx="194271" cy="222274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Down Arrow 28">
            <a:extLst>
              <a:ext uri="{FF2B5EF4-FFF2-40B4-BE49-F238E27FC236}">
                <a16:creationId xmlns:a16="http://schemas.microsoft.com/office/drawing/2014/main" id="{E4178129-FA26-491A-8AEE-DD19B105B57A}"/>
              </a:ext>
            </a:extLst>
          </p:cNvPr>
          <p:cNvSpPr/>
          <p:nvPr/>
        </p:nvSpPr>
        <p:spPr>
          <a:xfrm rot="11220000">
            <a:off x="2167192" y="1158869"/>
            <a:ext cx="198360" cy="1152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Down Arrow 31">
            <a:extLst>
              <a:ext uri="{FF2B5EF4-FFF2-40B4-BE49-F238E27FC236}">
                <a16:creationId xmlns:a16="http://schemas.microsoft.com/office/drawing/2014/main" id="{23153574-5BB3-4A48-8C7C-697E836D3342}"/>
              </a:ext>
            </a:extLst>
          </p:cNvPr>
          <p:cNvSpPr/>
          <p:nvPr/>
        </p:nvSpPr>
        <p:spPr>
          <a:xfrm rot="7620000">
            <a:off x="1531662" y="3203998"/>
            <a:ext cx="198360" cy="936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0" name="Down Arrow 23">
            <a:extLst>
              <a:ext uri="{FF2B5EF4-FFF2-40B4-BE49-F238E27FC236}">
                <a16:creationId xmlns:a16="http://schemas.microsoft.com/office/drawing/2014/main" id="{20989187-111A-4833-9B4C-6C209EAE4199}"/>
              </a:ext>
            </a:extLst>
          </p:cNvPr>
          <p:cNvSpPr/>
          <p:nvPr/>
        </p:nvSpPr>
        <p:spPr>
          <a:xfrm rot="2220000">
            <a:off x="3486052" y="4684234"/>
            <a:ext cx="187411" cy="1980000"/>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1" name="Down Arrow 29">
            <a:extLst>
              <a:ext uri="{FF2B5EF4-FFF2-40B4-BE49-F238E27FC236}">
                <a16:creationId xmlns:a16="http://schemas.microsoft.com/office/drawing/2014/main" id="{0EB0FA02-CEDB-42D5-9CC4-18D132EFD303}"/>
              </a:ext>
            </a:extLst>
          </p:cNvPr>
          <p:cNvSpPr/>
          <p:nvPr/>
        </p:nvSpPr>
        <p:spPr>
          <a:xfrm rot="5820000">
            <a:off x="1773132" y="3940391"/>
            <a:ext cx="188908" cy="1286373"/>
          </a:xfrm>
          <a:prstGeom prst="downArrow">
            <a:avLst>
              <a:gd name="adj1" fmla="val 50000"/>
              <a:gd name="adj2" fmla="val 119011"/>
            </a:avLst>
          </a:prstGeom>
          <a:solidFill>
            <a:srgbClr val="2DE0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Rectangle 1">
            <a:extLst>
              <a:ext uri="{FF2B5EF4-FFF2-40B4-BE49-F238E27FC236}">
                <a16:creationId xmlns:a16="http://schemas.microsoft.com/office/drawing/2014/main" id="{99FD82B3-A159-4A4F-BC47-5FBD06C1ABF8}"/>
              </a:ext>
            </a:extLst>
          </p:cNvPr>
          <p:cNvSpPr/>
          <p:nvPr/>
        </p:nvSpPr>
        <p:spPr>
          <a:xfrm>
            <a:off x="5697013" y="2636911"/>
            <a:ext cx="2325616" cy="4104456"/>
          </a:xfrm>
          <a:prstGeom prst="rect">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Down Arrow 12">
            <a:extLst>
              <a:ext uri="{FF2B5EF4-FFF2-40B4-BE49-F238E27FC236}">
                <a16:creationId xmlns:a16="http://schemas.microsoft.com/office/drawing/2014/main" id="{F34A87C0-9E84-4075-8157-C7F2C37E452F}"/>
              </a:ext>
            </a:extLst>
          </p:cNvPr>
          <p:cNvSpPr/>
          <p:nvPr/>
        </p:nvSpPr>
        <p:spPr>
          <a:xfrm rot="18048339">
            <a:off x="6049007" y="1971789"/>
            <a:ext cx="137160" cy="2559750"/>
          </a:xfrm>
          <a:prstGeom prst="downArrow">
            <a:avLst>
              <a:gd name="adj1" fmla="val 50000"/>
              <a:gd name="adj2" fmla="val 119011"/>
            </a:avLst>
          </a:prstGeom>
          <a:solidFill>
            <a:srgbClr val="92D05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4" name="Down Arrow 7">
            <a:extLst>
              <a:ext uri="{FF2B5EF4-FFF2-40B4-BE49-F238E27FC236}">
                <a16:creationId xmlns:a16="http://schemas.microsoft.com/office/drawing/2014/main" id="{DBA9D758-4A8B-4E6D-B890-CEADF81FC66E}"/>
              </a:ext>
            </a:extLst>
          </p:cNvPr>
          <p:cNvSpPr/>
          <p:nvPr/>
        </p:nvSpPr>
        <p:spPr>
          <a:xfrm rot="19813096">
            <a:off x="6073181" y="3297098"/>
            <a:ext cx="137160" cy="3432431"/>
          </a:xfrm>
          <a:prstGeom prst="downArrow">
            <a:avLst>
              <a:gd name="adj1" fmla="val 50000"/>
              <a:gd name="adj2" fmla="val 119011"/>
            </a:avLst>
          </a:prstGeom>
          <a:solidFill>
            <a:srgbClr val="2DE0F3"/>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5" name="Down Arrow 13">
            <a:extLst>
              <a:ext uri="{FF2B5EF4-FFF2-40B4-BE49-F238E27FC236}">
                <a16:creationId xmlns:a16="http://schemas.microsoft.com/office/drawing/2014/main" id="{D7888510-E79A-4FF4-A8A1-BB5F3CBC31A6}"/>
              </a:ext>
            </a:extLst>
          </p:cNvPr>
          <p:cNvSpPr/>
          <p:nvPr/>
        </p:nvSpPr>
        <p:spPr>
          <a:xfrm rot="18572419">
            <a:off x="6009824" y="2129296"/>
            <a:ext cx="137160" cy="2834640"/>
          </a:xfrm>
          <a:prstGeom prst="downArrow">
            <a:avLst>
              <a:gd name="adj1" fmla="val 50000"/>
              <a:gd name="adj2" fmla="val 119011"/>
            </a:avLst>
          </a:prstGeom>
          <a:solidFill>
            <a:srgbClr val="92D050"/>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Down Arrow 14">
            <a:extLst>
              <a:ext uri="{FF2B5EF4-FFF2-40B4-BE49-F238E27FC236}">
                <a16:creationId xmlns:a16="http://schemas.microsoft.com/office/drawing/2014/main" id="{13AC0187-C924-4B1C-8F36-B55C97EEF71F}"/>
              </a:ext>
            </a:extLst>
          </p:cNvPr>
          <p:cNvSpPr/>
          <p:nvPr/>
        </p:nvSpPr>
        <p:spPr>
          <a:xfrm rot="20177767">
            <a:off x="5792237" y="3434476"/>
            <a:ext cx="137160" cy="3348992"/>
          </a:xfrm>
          <a:prstGeom prst="downArrow">
            <a:avLst>
              <a:gd name="adj1" fmla="val 50000"/>
              <a:gd name="adj2" fmla="val 119011"/>
            </a:avLst>
          </a:prstGeom>
          <a:solidFill>
            <a:srgbClr val="2DE0F3"/>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8" name="pole tekstowe 3">
            <a:extLst>
              <a:ext uri="{FF2B5EF4-FFF2-40B4-BE49-F238E27FC236}">
                <a16:creationId xmlns:a16="http://schemas.microsoft.com/office/drawing/2014/main" id="{95CE322B-7E60-4EAF-A9E9-A47E6A8351F0}"/>
              </a:ext>
            </a:extLst>
          </p:cNvPr>
          <p:cNvSpPr txBox="1"/>
          <p:nvPr/>
        </p:nvSpPr>
        <p:spPr>
          <a:xfrm rot="18180000">
            <a:off x="6582406" y="3889825"/>
            <a:ext cx="1571456" cy="553998"/>
          </a:xfrm>
          <a:prstGeom prst="rect">
            <a:avLst/>
          </a:prstGeom>
          <a:noFill/>
        </p:spPr>
        <p:txBody>
          <a:bodyPr wrap="none" rtlCol="0">
            <a:spAutoFit/>
          </a:bodyPr>
          <a:lstStyle/>
          <a:p>
            <a:r>
              <a:rPr lang="pl-PL" sz="3000" b="1" dirty="0">
                <a:solidFill>
                  <a:schemeClr val="tx2">
                    <a:lumMod val="90000"/>
                  </a:schemeClr>
                </a:solidFill>
                <a:effectLst>
                  <a:outerShdw blurRad="38100" dist="38100" dir="2700000" algn="tl">
                    <a:srgbClr val="000000">
                      <a:alpha val="43137"/>
                    </a:srgbClr>
                  </a:outerShdw>
                </a:effectLst>
                <a:latin typeface="+mj-lt"/>
                <a:ea typeface="+mj-ea"/>
                <a:cs typeface="+mj-cs"/>
              </a:rPr>
              <a:t>SOLCRYS</a:t>
            </a:r>
            <a:endPar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endParaRPr>
          </a:p>
        </p:txBody>
      </p:sp>
      <p:pic>
        <p:nvPicPr>
          <p:cNvPr id="69" name="Obraz 5">
            <a:extLst>
              <a:ext uri="{FF2B5EF4-FFF2-40B4-BE49-F238E27FC236}">
                <a16:creationId xmlns:a16="http://schemas.microsoft.com/office/drawing/2014/main" id="{773B5E8E-6C05-4770-97F5-7743C9B9AAEC}"/>
              </a:ext>
            </a:extLst>
          </p:cNvPr>
          <p:cNvPicPr>
            <a:picLocks noChangeAspect="1"/>
          </p:cNvPicPr>
          <p:nvPr/>
        </p:nvPicPr>
        <p:blipFill>
          <a:blip r:embed="rId3"/>
          <a:stretch>
            <a:fillRect/>
          </a:stretch>
        </p:blipFill>
        <p:spPr>
          <a:xfrm rot="18180000">
            <a:off x="6603691" y="3999167"/>
            <a:ext cx="2765679" cy="1023366"/>
          </a:xfrm>
          <a:prstGeom prst="rect">
            <a:avLst/>
          </a:prstGeom>
        </p:spPr>
      </p:pic>
      <p:sp>
        <p:nvSpPr>
          <p:cNvPr id="67" name="Schemat blokowy: wyodrębnianie 2">
            <a:extLst>
              <a:ext uri="{FF2B5EF4-FFF2-40B4-BE49-F238E27FC236}">
                <a16:creationId xmlns:a16="http://schemas.microsoft.com/office/drawing/2014/main" id="{D8F7B771-3811-4363-B87E-4E27115A14B7}"/>
              </a:ext>
            </a:extLst>
          </p:cNvPr>
          <p:cNvSpPr/>
          <p:nvPr/>
        </p:nvSpPr>
        <p:spPr>
          <a:xfrm rot="18162444">
            <a:off x="5039581" y="1263912"/>
            <a:ext cx="1780098" cy="3845348"/>
          </a:xfrm>
          <a:prstGeom prst="flowChartExtract">
            <a:avLst/>
          </a:prstGeom>
          <a:solidFill>
            <a:srgbClr val="FFFF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70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1474F8-DBCE-435F-AB97-72A626A648EC}"/>
              </a:ext>
            </a:extLst>
          </p:cNvPr>
          <p:cNvSpPr>
            <a:spLocks noGrp="1"/>
          </p:cNvSpPr>
          <p:nvPr>
            <p:ph sz="quarter" idx="12"/>
          </p:nvPr>
        </p:nvSpPr>
        <p:spPr>
          <a:xfrm>
            <a:off x="576263" y="2711450"/>
            <a:ext cx="8244209" cy="3476625"/>
          </a:xfrm>
        </p:spPr>
        <p:txBody>
          <a:bodyPr/>
          <a:lstStyle/>
          <a:p>
            <a:r>
              <a:rPr lang="en-CA" dirty="0"/>
              <a:t>The joint JINR-JU interests on the construction of SOLCRYS structural laboratory at SOLARIS has been established</a:t>
            </a:r>
          </a:p>
          <a:p>
            <a:r>
              <a:rPr lang="en-US" dirty="0"/>
              <a:t>FLNP directorate appeals to the PAC on Condensed Matter Physics looking for support in our decision to open the new theme within JINR topical plan  “Development of the SOLCRYS structural research laboratory at the SOLARIS National Synchrotron Centre“ for the period of 5 years</a:t>
            </a:r>
          </a:p>
        </p:txBody>
      </p:sp>
      <p:sp>
        <p:nvSpPr>
          <p:cNvPr id="4" name="Title 3"/>
          <p:cNvSpPr>
            <a:spLocks noGrp="1"/>
          </p:cNvSpPr>
          <p:nvPr>
            <p:ph type="title"/>
          </p:nvPr>
        </p:nvSpPr>
        <p:spPr/>
        <p:txBody>
          <a:bodyPr/>
          <a:lstStyle/>
          <a:p>
            <a:r>
              <a:rPr lang="en-US"/>
              <a:t>Summary</a:t>
            </a:r>
            <a:endParaRPr lang="en-CA" dirty="0"/>
          </a:p>
        </p:txBody>
      </p:sp>
    </p:spTree>
    <p:extLst>
      <p:ext uri="{BB962C8B-B14F-4D97-AF65-F5344CB8AC3E}">
        <p14:creationId xmlns:p14="http://schemas.microsoft.com/office/powerpoint/2010/main" val="293869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67C246A-C4A2-466A-AD68-472DAE0E8BAA}"/>
              </a:ext>
            </a:extLst>
          </p:cNvPr>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p:blipFill>
        <p:spPr>
          <a:xfrm>
            <a:off x="0" y="1817440"/>
            <a:ext cx="9144000" cy="5040560"/>
          </a:xfrm>
          <a:prstGeom prst="roundRect">
            <a:avLst>
              <a:gd name="adj" fmla="val 34279"/>
            </a:avLst>
          </a:prstGeom>
        </p:spPr>
      </p:pic>
      <p:sp>
        <p:nvSpPr>
          <p:cNvPr id="3" name="Title 2">
            <a:extLst>
              <a:ext uri="{FF2B5EF4-FFF2-40B4-BE49-F238E27FC236}">
                <a16:creationId xmlns:a16="http://schemas.microsoft.com/office/drawing/2014/main" id="{D2D2A7CE-5CDA-4C5E-8A4C-8250B77B7A02}"/>
              </a:ext>
            </a:extLst>
          </p:cNvPr>
          <p:cNvSpPr>
            <a:spLocks noGrp="1"/>
          </p:cNvSpPr>
          <p:nvPr>
            <p:ph type="title"/>
          </p:nvPr>
        </p:nvSpPr>
        <p:spPr/>
        <p:txBody>
          <a:bodyPr/>
          <a:lstStyle/>
          <a:p>
            <a:pPr lvl="0">
              <a:defRPr/>
            </a:pPr>
            <a:r>
              <a:rPr lang="en-US" sz="5400" dirty="0">
                <a:solidFill>
                  <a:srgbClr val="04576F"/>
                </a:solidFill>
                <a:effectLst>
                  <a:outerShdw blurRad="38100" dist="25400" dir="5400000" algn="tl" rotWithShape="0">
                    <a:srgbClr val="000000">
                      <a:alpha val="43000"/>
                    </a:srgbClr>
                  </a:outerShdw>
                </a:effectLst>
              </a:rPr>
              <a:t>Thank You</a:t>
            </a:r>
            <a:br>
              <a:rPr lang="en-US" sz="5400" dirty="0">
                <a:solidFill>
                  <a:srgbClr val="04576F"/>
                </a:solidFill>
                <a:effectLst>
                  <a:outerShdw blurRad="38100" dist="25400" dir="5400000" algn="tl" rotWithShape="0">
                    <a:srgbClr val="000000">
                      <a:alpha val="43000"/>
                    </a:srgbClr>
                  </a:outerShdw>
                </a:effectLst>
              </a:rPr>
            </a:br>
            <a:r>
              <a:rPr lang="en-US" sz="5400" dirty="0">
                <a:solidFill>
                  <a:srgbClr val="04576F"/>
                </a:solidFill>
                <a:effectLst>
                  <a:outerShdw blurRad="38100" dist="25400" dir="5400000" algn="tl" rotWithShape="0">
                    <a:srgbClr val="000000">
                      <a:alpha val="43000"/>
                    </a:srgbClr>
                  </a:outerShdw>
                </a:effectLst>
              </a:rPr>
              <a:t>for Your Attention!</a:t>
            </a:r>
            <a:endParaRPr lang="en-CA" dirty="0">
              <a:solidFill>
                <a:srgbClr val="04576F"/>
              </a:solidFill>
            </a:endParaRPr>
          </a:p>
        </p:txBody>
      </p:sp>
      <p:pic>
        <p:nvPicPr>
          <p:cNvPr id="31" name="Picture 30">
            <a:extLst>
              <a:ext uri="{FF2B5EF4-FFF2-40B4-BE49-F238E27FC236}">
                <a16:creationId xmlns:a16="http://schemas.microsoft.com/office/drawing/2014/main" id="{4C30C24B-8CBC-4F59-904D-8AF9C6087865}"/>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4000" y="666000"/>
            <a:ext cx="2449500" cy="884729"/>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7" name="Picture 26">
            <a:extLst>
              <a:ext uri="{FF2B5EF4-FFF2-40B4-BE49-F238E27FC236}">
                <a16:creationId xmlns:a16="http://schemas.microsoft.com/office/drawing/2014/main" id="{FA18D61F-5535-4F37-853D-3E6D3EC5E613}"/>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431324">
            <a:off x="5065272" y="556590"/>
            <a:ext cx="4018040" cy="1863714"/>
          </a:xfrm>
          <a:prstGeom prst="rect">
            <a:avLst/>
          </a:prstGeom>
        </p:spPr>
      </p:pic>
      <p:pic>
        <p:nvPicPr>
          <p:cNvPr id="33" name="Picture 32">
            <a:extLst>
              <a:ext uri="{FF2B5EF4-FFF2-40B4-BE49-F238E27FC236}">
                <a16:creationId xmlns:a16="http://schemas.microsoft.com/office/drawing/2014/main" id="{E4BA8287-1F03-4BA3-8329-7F9E6B8E8B37}"/>
              </a:ext>
            </a:extLst>
          </p:cNvPr>
          <p:cNvPicPr>
            <a:picLocks noChangeAspect="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669389" y="666000"/>
            <a:ext cx="2024754" cy="885600"/>
          </a:xfrm>
          <a:prstGeom prst="rect">
            <a:avLst/>
          </a:prstGeom>
        </p:spPr>
      </p:pic>
      <p:pic>
        <p:nvPicPr>
          <p:cNvPr id="8" name="Picture 7">
            <a:extLst>
              <a:ext uri="{FF2B5EF4-FFF2-40B4-BE49-F238E27FC236}">
                <a16:creationId xmlns:a16="http://schemas.microsoft.com/office/drawing/2014/main" id="{7B99D0DD-AA82-C548-AD7C-8FF73E500CC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462" t="43390" r="42913" b="46610"/>
          <a:stretch/>
        </p:blipFill>
        <p:spPr>
          <a:xfrm>
            <a:off x="3059832" y="4005064"/>
            <a:ext cx="2160240" cy="504056"/>
          </a:xfrm>
          <a:prstGeom prst="roundRect">
            <a:avLst>
              <a:gd name="adj" fmla="val 34279"/>
            </a:avLst>
          </a:prstGeom>
        </p:spPr>
      </p:pic>
    </p:spTree>
    <p:extLst>
      <p:ext uri="{BB962C8B-B14F-4D97-AF65-F5344CB8AC3E}">
        <p14:creationId xmlns:p14="http://schemas.microsoft.com/office/powerpoint/2010/main" val="146580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3C8317-E46B-40FC-85B7-BDDA72405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294" y="3573017"/>
            <a:ext cx="5474972" cy="3284984"/>
          </a:xfrm>
          <a:prstGeom prst="rect">
            <a:avLst/>
          </a:prstGeom>
        </p:spPr>
      </p:pic>
      <p:sp>
        <p:nvSpPr>
          <p:cNvPr id="2" name="Title 1">
            <a:extLst>
              <a:ext uri="{FF2B5EF4-FFF2-40B4-BE49-F238E27FC236}">
                <a16:creationId xmlns:a16="http://schemas.microsoft.com/office/drawing/2014/main" id="{5DB32658-BE8A-4363-A9A5-4D70F1F0270F}"/>
              </a:ext>
            </a:extLst>
          </p:cNvPr>
          <p:cNvSpPr>
            <a:spLocks noGrp="1"/>
          </p:cNvSpPr>
          <p:nvPr>
            <p:ph type="title"/>
          </p:nvPr>
        </p:nvSpPr>
        <p:spPr/>
        <p:txBody>
          <a:bodyPr/>
          <a:lstStyle/>
          <a:p>
            <a:r>
              <a:rPr lang="en-US" dirty="0"/>
              <a:t>Condensed Matter Research Fields at JINR</a:t>
            </a:r>
            <a:endParaRPr lang="en-CA" dirty="0"/>
          </a:p>
        </p:txBody>
      </p:sp>
      <p:sp>
        <p:nvSpPr>
          <p:cNvPr id="3" name="Slide Number Placeholder 2">
            <a:extLst>
              <a:ext uri="{FF2B5EF4-FFF2-40B4-BE49-F238E27FC236}">
                <a16:creationId xmlns:a16="http://schemas.microsoft.com/office/drawing/2014/main" id="{25D672A2-F7B3-415C-BAA1-A8CF35257EE3}"/>
              </a:ext>
            </a:extLst>
          </p:cNvPr>
          <p:cNvSpPr>
            <a:spLocks noGrp="1"/>
          </p:cNvSpPr>
          <p:nvPr>
            <p:ph type="sldNum" sz="quarter" idx="10"/>
          </p:nvPr>
        </p:nvSpPr>
        <p:spPr/>
        <p:txBody>
          <a:bodyPr/>
          <a:lstStyle/>
          <a:p>
            <a:r>
              <a:rPr lang="en-CA"/>
              <a:t>p. </a:t>
            </a:r>
            <a:fld id="{437AA501-59D8-4B68-A59B-ECA8EDC684B2}" type="slidenum">
              <a:rPr smtClean="0"/>
              <a:pPr/>
              <a:t>3</a:t>
            </a:fld>
            <a:endParaRPr dirty="0"/>
          </a:p>
        </p:txBody>
      </p:sp>
      <p:sp>
        <p:nvSpPr>
          <p:cNvPr id="4" name="Rectangle 3">
            <a:extLst>
              <a:ext uri="{FF2B5EF4-FFF2-40B4-BE49-F238E27FC236}">
                <a16:creationId xmlns:a16="http://schemas.microsoft.com/office/drawing/2014/main" id="{0A50DE95-09C8-49D8-BF2D-A951EEC692BF}"/>
              </a:ext>
            </a:extLst>
          </p:cNvPr>
          <p:cNvSpPr txBox="1">
            <a:spLocks noChangeArrowheads="1"/>
          </p:cNvSpPr>
          <p:nvPr/>
        </p:nvSpPr>
        <p:spPr>
          <a:xfrm>
            <a:off x="107504" y="1628800"/>
            <a:ext cx="8928848" cy="2677656"/>
          </a:xfrm>
          <a:prstGeom prst="rect">
            <a:avLst/>
          </a:prstGeom>
        </p:spPr>
        <p:txBody>
          <a:bodyPr wrap="square">
            <a:spAutoFit/>
          </a:bodyPr>
          <a:lstStyle/>
          <a:p>
            <a:pPr marL="342900" indent="-342900">
              <a:buFont typeface="Arial" panose="020B0604020202020204" pitchFamily="34" charset="0"/>
              <a:buChar char="•"/>
            </a:pPr>
            <a:r>
              <a:rPr lang="en-CA" b="1" dirty="0">
                <a:latin typeface="+mj-lt"/>
                <a:ea typeface="+mn-ea"/>
              </a:rPr>
              <a:t>solid and liquid states of matter</a:t>
            </a:r>
          </a:p>
          <a:p>
            <a:pPr marL="342900" indent="-342900">
              <a:buFont typeface="Arial" panose="020B0604020202020204" pitchFamily="34" charset="0"/>
              <a:buChar char="•"/>
            </a:pPr>
            <a:r>
              <a:rPr lang="en-CA" b="1" dirty="0">
                <a:latin typeface="+mj-lt"/>
                <a:ea typeface="+mn-ea"/>
              </a:rPr>
              <a:t>novel functional materials &amp; materials under extreme conditions</a:t>
            </a:r>
          </a:p>
          <a:p>
            <a:pPr marL="342900" indent="-342900">
              <a:buFont typeface="Arial" panose="020B0604020202020204" pitchFamily="34" charset="0"/>
              <a:buChar char="•"/>
            </a:pPr>
            <a:r>
              <a:rPr lang="en-CA" b="1" dirty="0">
                <a:latin typeface="+mj-lt"/>
                <a:ea typeface="+mn-ea"/>
              </a:rPr>
              <a:t>nanomaterials</a:t>
            </a:r>
          </a:p>
          <a:p>
            <a:pPr marL="342900" indent="-342900">
              <a:buFont typeface="Arial" panose="020B0604020202020204" pitchFamily="34" charset="0"/>
              <a:buChar char="•"/>
            </a:pPr>
            <a:r>
              <a:rPr lang="en-US" b="1" dirty="0">
                <a:latin typeface="+mj-lt"/>
                <a:ea typeface="+mn-ea"/>
              </a:rPr>
              <a:t>surfaces and interfaces</a:t>
            </a:r>
            <a:endParaRPr lang="en-CA" b="1" dirty="0">
              <a:latin typeface="+mj-lt"/>
              <a:ea typeface="+mn-ea"/>
            </a:endParaRPr>
          </a:p>
          <a:p>
            <a:pPr marL="342900" indent="-342900">
              <a:buFont typeface="Arial" panose="020B0604020202020204" pitchFamily="34" charset="0"/>
              <a:buChar char="•"/>
            </a:pPr>
            <a:r>
              <a:rPr lang="en-CA" b="1" dirty="0">
                <a:latin typeface="+mj-lt"/>
                <a:ea typeface="+mn-ea"/>
              </a:rPr>
              <a:t>polymers and soft matter</a:t>
            </a:r>
          </a:p>
          <a:p>
            <a:pPr marL="342900" indent="-342900">
              <a:buFont typeface="Arial" panose="020B0604020202020204" pitchFamily="34" charset="0"/>
              <a:buChar char="•"/>
            </a:pPr>
            <a:r>
              <a:rPr lang="en-CA" b="1" dirty="0">
                <a:latin typeface="+mj-lt"/>
                <a:ea typeface="+mn-ea"/>
              </a:rPr>
              <a:t>solutions and chemical reactions</a:t>
            </a:r>
          </a:p>
          <a:p>
            <a:pPr marL="342900" indent="-342900">
              <a:buFont typeface="Arial" panose="020B0604020202020204" pitchFamily="34" charset="0"/>
              <a:buChar char="•"/>
            </a:pPr>
            <a:r>
              <a:rPr lang="en-CA" b="1" dirty="0">
                <a:latin typeface="+mj-lt"/>
                <a:ea typeface="+mn-ea"/>
              </a:rPr>
              <a:t>engineering structures</a:t>
            </a:r>
          </a:p>
        </p:txBody>
      </p:sp>
      <p:sp>
        <p:nvSpPr>
          <p:cNvPr id="6" name="TextBox 5">
            <a:extLst>
              <a:ext uri="{FF2B5EF4-FFF2-40B4-BE49-F238E27FC236}">
                <a16:creationId xmlns:a16="http://schemas.microsoft.com/office/drawing/2014/main" id="{3D4BF452-8A6B-408B-B634-CF189D406B78}"/>
              </a:ext>
            </a:extLst>
          </p:cNvPr>
          <p:cNvSpPr txBox="1"/>
          <p:nvPr/>
        </p:nvSpPr>
        <p:spPr>
          <a:xfrm>
            <a:off x="4033266" y="6519446"/>
            <a:ext cx="1438214" cy="338554"/>
          </a:xfrm>
          <a:prstGeom prst="rect">
            <a:avLst/>
          </a:prstGeom>
          <a:noFill/>
        </p:spPr>
        <p:txBody>
          <a:bodyPr wrap="none" rtlCol="0">
            <a:spAutoFit/>
          </a:bodyPr>
          <a:lstStyle/>
          <a:p>
            <a:r>
              <a:rPr lang="en-US" sz="1600" dirty="0"/>
              <a:t>source: FLNP</a:t>
            </a:r>
            <a:endParaRPr lang="en-CA" sz="1600" dirty="0"/>
          </a:p>
        </p:txBody>
      </p:sp>
    </p:spTree>
    <p:extLst>
      <p:ext uri="{BB962C8B-B14F-4D97-AF65-F5344CB8AC3E}">
        <p14:creationId xmlns:p14="http://schemas.microsoft.com/office/powerpoint/2010/main" val="131405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ko-KR" sz="3000" b="1" dirty="0">
                <a:solidFill>
                  <a:schemeClr val="tx2">
                    <a:lumMod val="90000"/>
                  </a:schemeClr>
                </a:solidFill>
                <a:effectLst>
                  <a:outerShdw blurRad="38100" dist="38100" dir="2700000" algn="tl">
                    <a:srgbClr val="000000">
                      <a:alpha val="43137"/>
                    </a:srgbClr>
                  </a:outerShdw>
                </a:effectLst>
              </a:rPr>
              <a:t>Neutrons vs. X-rays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0" name="Slide Number Placeholder 2">
            <a:extLst>
              <a:ext uri="{FF2B5EF4-FFF2-40B4-BE49-F238E27FC236}">
                <a16:creationId xmlns:a16="http://schemas.microsoft.com/office/drawing/2014/main" id="{C8959D95-3065-4EBC-8947-6C7BC47B69DC}"/>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4</a:t>
            </a:fld>
            <a:endParaRPr lang="en-CA" sz="1300" dirty="0">
              <a:solidFill>
                <a:srgbClr val="87CCF3"/>
              </a:solidFill>
            </a:endParaRPr>
          </a:p>
        </p:txBody>
      </p:sp>
      <p:sp>
        <p:nvSpPr>
          <p:cNvPr id="6" name="Rectangle 2052"/>
          <p:cNvSpPr>
            <a:spLocks noChangeArrowheads="1"/>
          </p:cNvSpPr>
          <p:nvPr/>
        </p:nvSpPr>
        <p:spPr bwMode="auto">
          <a:xfrm>
            <a:off x="107504" y="1412776"/>
            <a:ext cx="8928992" cy="3359061"/>
          </a:xfrm>
          <a:prstGeom prst="rect">
            <a:avLst/>
          </a:prstGeom>
          <a:noFill/>
          <a:ln w="9525">
            <a:noFill/>
            <a:miter lim="800000"/>
            <a:headEnd/>
            <a:tailEnd/>
          </a:ln>
        </p:spPr>
        <p:txBody>
          <a:bodyPr wrap="square">
            <a:spAutoFit/>
          </a:bodyPr>
          <a:lstStyle/>
          <a:p>
            <a:pPr marL="342900" indent="-342900" eaLnBrk="1" hangingPunct="1">
              <a:lnSpc>
                <a:spcPct val="150000"/>
              </a:lnSpc>
              <a:spcBef>
                <a:spcPts val="0"/>
              </a:spcBef>
              <a:spcAft>
                <a:spcPts val="0"/>
              </a:spcAft>
              <a:buFont typeface="Arial" panose="020B0604020202020204" pitchFamily="34" charset="0"/>
              <a:buChar char="•"/>
            </a:pPr>
            <a:r>
              <a:rPr lang="en-US" b="1" dirty="0">
                <a:latin typeface="+mj-lt"/>
                <a:cs typeface="Arial" charset="0"/>
              </a:rPr>
              <a:t>neutrons:		==&gt; deep penetration into matter</a:t>
            </a:r>
          </a:p>
          <a:p>
            <a:pPr lvl="6">
              <a:lnSpc>
                <a:spcPct val="150000"/>
              </a:lnSpc>
            </a:pPr>
            <a:r>
              <a:rPr lang="en-US" b="1" dirty="0">
                <a:latin typeface="+mj-lt"/>
                <a:cs typeface="Arial" charset="0"/>
              </a:rPr>
              <a:t>==&gt; sensitivity to magnetism, light elements and isotope exchange</a:t>
            </a:r>
          </a:p>
          <a:p>
            <a:pPr lvl="6">
              <a:lnSpc>
                <a:spcPct val="150000"/>
              </a:lnSpc>
            </a:pPr>
            <a:endParaRPr lang="en-US" b="1" dirty="0">
              <a:latin typeface="+mj-lt"/>
              <a:cs typeface="Arial" charset="0"/>
            </a:endParaRPr>
          </a:p>
          <a:p>
            <a:pPr marL="342900" indent="-342900" eaLnBrk="1" hangingPunct="1">
              <a:lnSpc>
                <a:spcPct val="150000"/>
              </a:lnSpc>
              <a:spcBef>
                <a:spcPts val="0"/>
              </a:spcBef>
              <a:spcAft>
                <a:spcPts val="0"/>
              </a:spcAft>
              <a:buFont typeface="Arial" panose="020B0604020202020204" pitchFamily="34" charset="0"/>
              <a:buChar char="•"/>
            </a:pPr>
            <a:r>
              <a:rPr lang="en-US" b="1" dirty="0">
                <a:latin typeface="+mj-lt"/>
                <a:cs typeface="Arial" charset="0"/>
              </a:rPr>
              <a:t>X-rays:		==&gt; high flux</a:t>
            </a:r>
          </a:p>
          <a:p>
            <a:pPr eaLnBrk="1" hangingPunct="1">
              <a:lnSpc>
                <a:spcPct val="150000"/>
              </a:lnSpc>
              <a:spcBef>
                <a:spcPts val="0"/>
              </a:spcBef>
              <a:spcAft>
                <a:spcPts val="0"/>
              </a:spcAft>
            </a:pPr>
            <a:r>
              <a:rPr lang="en-US" b="1" dirty="0">
                <a:latin typeface="+mj-lt"/>
                <a:cs typeface="Arial" charset="0"/>
              </a:rPr>
              <a:t>			==&gt; high resolution</a:t>
            </a:r>
          </a:p>
        </p:txBody>
      </p:sp>
    </p:spTree>
    <p:extLst>
      <p:ext uri="{BB962C8B-B14F-4D97-AF65-F5344CB8AC3E}">
        <p14:creationId xmlns:p14="http://schemas.microsoft.com/office/powerpoint/2010/main" val="28139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ko-KR" sz="3000" b="1" dirty="0">
                <a:solidFill>
                  <a:schemeClr val="tx2">
                    <a:lumMod val="90000"/>
                  </a:schemeClr>
                </a:solidFill>
                <a:effectLst>
                  <a:outerShdw blurRad="38100" dist="38100" dir="2700000" algn="tl">
                    <a:srgbClr val="000000">
                      <a:alpha val="43137"/>
                    </a:srgbClr>
                  </a:outerShdw>
                </a:effectLst>
              </a:rPr>
              <a:t>X-rays in the Condensed Matter Research of JINR</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0" name="Slide Number Placeholder 2">
            <a:extLst>
              <a:ext uri="{FF2B5EF4-FFF2-40B4-BE49-F238E27FC236}">
                <a16:creationId xmlns:a16="http://schemas.microsoft.com/office/drawing/2014/main" id="{C8959D95-3065-4EBC-8947-6C7BC47B69DC}"/>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5</a:t>
            </a:fld>
            <a:endParaRPr lang="en-CA" sz="1300" dirty="0">
              <a:solidFill>
                <a:srgbClr val="87CCF3"/>
              </a:solidFill>
            </a:endParaRPr>
          </a:p>
        </p:txBody>
      </p:sp>
      <p:sp>
        <p:nvSpPr>
          <p:cNvPr id="19" name="BlokTextu 1">
            <a:extLst>
              <a:ext uri="{FF2B5EF4-FFF2-40B4-BE49-F238E27FC236}">
                <a16:creationId xmlns:a16="http://schemas.microsoft.com/office/drawing/2014/main" id="{2E6B4A15-1536-4577-ADBB-2EC506CB37F6}"/>
              </a:ext>
            </a:extLst>
          </p:cNvPr>
          <p:cNvSpPr txBox="1"/>
          <p:nvPr/>
        </p:nvSpPr>
        <p:spPr>
          <a:xfrm>
            <a:off x="236768" y="6023029"/>
            <a:ext cx="8443664" cy="646331"/>
          </a:xfrm>
          <a:prstGeom prst="rect">
            <a:avLst/>
          </a:prstGeom>
          <a:noFill/>
        </p:spPr>
        <p:txBody>
          <a:bodyPr wrap="square" rtlCol="0">
            <a:spAutoFit/>
          </a:bodyPr>
          <a:lstStyle/>
          <a:p>
            <a:r>
              <a:rPr lang="en-US" sz="2200" b="1" dirty="0">
                <a:latin typeface="+mj-lt"/>
              </a:rPr>
              <a:t>Crystal and Magnetic Structures of Novel Materials.</a:t>
            </a:r>
            <a:endParaRPr lang="en-US" sz="2200" b="1" i="1" dirty="0">
              <a:latin typeface="+mj-lt"/>
            </a:endParaRPr>
          </a:p>
          <a:p>
            <a:r>
              <a:rPr lang="en-US" sz="1400" b="1" i="1" dirty="0"/>
              <a:t>J. of Alloys and Compounds (2017).</a:t>
            </a:r>
          </a:p>
        </p:txBody>
      </p:sp>
      <p:sp>
        <p:nvSpPr>
          <p:cNvPr id="10" name="Rectangle 2052">
            <a:extLst>
              <a:ext uri="{FF2B5EF4-FFF2-40B4-BE49-F238E27FC236}">
                <a16:creationId xmlns:a16="http://schemas.microsoft.com/office/drawing/2014/main" id="{9CF61D9D-A5D0-46E8-AD49-E97D2B027F22}"/>
              </a:ext>
            </a:extLst>
          </p:cNvPr>
          <p:cNvSpPr>
            <a:spLocks noChangeArrowheads="1"/>
          </p:cNvSpPr>
          <p:nvPr/>
        </p:nvSpPr>
        <p:spPr bwMode="auto">
          <a:xfrm>
            <a:off x="4572000" y="1754155"/>
            <a:ext cx="4566792" cy="1241365"/>
          </a:xfrm>
          <a:prstGeom prst="rect">
            <a:avLst/>
          </a:prstGeom>
          <a:noFill/>
          <a:ln w="9525">
            <a:noFill/>
            <a:miter lim="800000"/>
            <a:headEnd/>
            <a:tailEnd/>
          </a:ln>
        </p:spPr>
        <p:txBody>
          <a:bodyPr wrap="square">
            <a:spAutoFit/>
          </a:bodyPr>
          <a:lstStyle/>
          <a:p>
            <a:pPr algn="ctr" eaLnBrk="1" hangingPunct="1">
              <a:spcBef>
                <a:spcPts val="0"/>
              </a:spcBef>
              <a:spcAft>
                <a:spcPts val="0"/>
              </a:spcAft>
              <a:buClr>
                <a:srgbClr val="87CCF3"/>
              </a:buClr>
            </a:pPr>
            <a:r>
              <a:rPr lang="en-US" sz="1600" b="1" dirty="0">
                <a:latin typeface="Comic Sans MS" pitchFamily="66" charset="0"/>
                <a:cs typeface="Arial" charset="0"/>
              </a:rPr>
              <a:t>Crystal and magnetic structures of Cr</a:t>
            </a:r>
            <a:r>
              <a:rPr lang="en-US" sz="1600" b="1" baseline="-25000" dirty="0">
                <a:latin typeface="Comic Sans MS" pitchFamily="66" charset="0"/>
                <a:cs typeface="Arial" charset="0"/>
              </a:rPr>
              <a:t>2</a:t>
            </a:r>
            <a:r>
              <a:rPr lang="en-US" sz="1600" b="1" dirty="0">
                <a:latin typeface="Comic Sans MS" pitchFamily="66" charset="0"/>
                <a:cs typeface="Arial" charset="0"/>
              </a:rPr>
              <a:t>O</a:t>
            </a:r>
            <a:r>
              <a:rPr lang="en-US" sz="1600" b="1" baseline="-25000" dirty="0">
                <a:latin typeface="Comic Sans MS" pitchFamily="66" charset="0"/>
                <a:cs typeface="Arial" charset="0"/>
              </a:rPr>
              <a:t>3</a:t>
            </a:r>
          </a:p>
          <a:p>
            <a:pPr eaLnBrk="1" hangingPunct="1">
              <a:spcBef>
                <a:spcPts val="0"/>
              </a:spcBef>
              <a:spcAft>
                <a:spcPts val="0"/>
              </a:spcAft>
              <a:buClr>
                <a:srgbClr val="87CCF3"/>
              </a:buClr>
            </a:pPr>
            <a:endParaRPr lang="ru-RU" sz="1600" baseline="-25000" dirty="0">
              <a:latin typeface="Comic Sans MS" pitchFamily="66" charset="0"/>
              <a:cs typeface="Arial" charset="0"/>
            </a:endParaRPr>
          </a:p>
          <a:p>
            <a:pPr eaLnBrk="1" hangingPunct="1">
              <a:spcBef>
                <a:spcPts val="0"/>
              </a:spcBef>
              <a:spcAft>
                <a:spcPts val="0"/>
              </a:spcAft>
              <a:buClr>
                <a:srgbClr val="87CCF3"/>
              </a:buClr>
            </a:pPr>
            <a:r>
              <a:rPr lang="en-US" sz="1600" dirty="0">
                <a:latin typeface="Comic Sans MS" pitchFamily="66" charset="0"/>
                <a:cs typeface="Arial" charset="0"/>
              </a:rPr>
              <a:t>- one of the first discovered magnetoelectric materials with ferroelectric polarization induced by external magnetic field</a:t>
            </a:r>
            <a:endParaRPr lang="en-CA" altLang="ru-RU" sz="1600" dirty="0">
              <a:latin typeface="Comic Sans MS" pitchFamily="66" charset="0"/>
              <a:cs typeface="Arial" charset="0"/>
            </a:endParaRPr>
          </a:p>
        </p:txBody>
      </p:sp>
      <p:pic>
        <p:nvPicPr>
          <p:cNvPr id="12" name="Рисунок 2" descr="Fig 1.tif">
            <a:extLst>
              <a:ext uri="{FF2B5EF4-FFF2-40B4-BE49-F238E27FC236}">
                <a16:creationId xmlns:a16="http://schemas.microsoft.com/office/drawing/2014/main" id="{7C721066-1019-431E-B071-83C4480AF287}"/>
              </a:ext>
            </a:extLst>
          </p:cNvPr>
          <p:cNvPicPr/>
          <p:nvPr/>
        </p:nvPicPr>
        <p:blipFill>
          <a:blip r:embed="rId3" cstate="print">
            <a:clrChange>
              <a:clrFrom>
                <a:srgbClr val="FEFEFE"/>
              </a:clrFrom>
              <a:clrTo>
                <a:srgbClr val="FEFEFE">
                  <a:alpha val="0"/>
                </a:srgbClr>
              </a:clrTo>
            </a:clrChange>
          </a:blip>
          <a:stretch>
            <a:fillRect/>
          </a:stretch>
        </p:blipFill>
        <p:spPr>
          <a:xfrm>
            <a:off x="4644008" y="3068960"/>
            <a:ext cx="3852428" cy="2449728"/>
          </a:xfrm>
          <a:prstGeom prst="rect">
            <a:avLst/>
          </a:prstGeom>
        </p:spPr>
      </p:pic>
      <p:pic>
        <p:nvPicPr>
          <p:cNvPr id="13" name="Picture 12">
            <a:extLst>
              <a:ext uri="{FF2B5EF4-FFF2-40B4-BE49-F238E27FC236}">
                <a16:creationId xmlns:a16="http://schemas.microsoft.com/office/drawing/2014/main" id="{458CEAF9-E883-4997-887A-AF308EFA2AFC}"/>
              </a:ext>
            </a:extLst>
          </p:cNvPr>
          <p:cNvPicPr>
            <a:picLocks/>
          </p:cNvPicPr>
          <p:nvPr/>
        </p:nvPicPr>
        <p:blipFill>
          <a:blip r:embed="rId4"/>
          <a:stretch>
            <a:fillRect/>
          </a:stretch>
        </p:blipFill>
        <p:spPr>
          <a:xfrm>
            <a:off x="569840" y="1322758"/>
            <a:ext cx="1936064" cy="2268000"/>
          </a:xfrm>
          <a:prstGeom prst="rect">
            <a:avLst/>
          </a:prstGeom>
        </p:spPr>
      </p:pic>
      <p:pic>
        <p:nvPicPr>
          <p:cNvPr id="14" name="Picture 13">
            <a:extLst>
              <a:ext uri="{FF2B5EF4-FFF2-40B4-BE49-F238E27FC236}">
                <a16:creationId xmlns:a16="http://schemas.microsoft.com/office/drawing/2014/main" id="{B72AA570-209F-4080-A00D-BD5C9080CC98}"/>
              </a:ext>
            </a:extLst>
          </p:cNvPr>
          <p:cNvPicPr>
            <a:picLocks/>
          </p:cNvPicPr>
          <p:nvPr/>
        </p:nvPicPr>
        <p:blipFill>
          <a:blip r:embed="rId5"/>
          <a:stretch>
            <a:fillRect/>
          </a:stretch>
        </p:blipFill>
        <p:spPr>
          <a:xfrm>
            <a:off x="2658072" y="1322758"/>
            <a:ext cx="1913928" cy="2268000"/>
          </a:xfrm>
          <a:prstGeom prst="rect">
            <a:avLst/>
          </a:prstGeom>
        </p:spPr>
      </p:pic>
      <p:sp>
        <p:nvSpPr>
          <p:cNvPr id="16" name="Rectangle 2052">
            <a:extLst>
              <a:ext uri="{FF2B5EF4-FFF2-40B4-BE49-F238E27FC236}">
                <a16:creationId xmlns:a16="http://schemas.microsoft.com/office/drawing/2014/main" id="{2CF37CB1-47C1-45CD-89D6-317D687AC402}"/>
              </a:ext>
            </a:extLst>
          </p:cNvPr>
          <p:cNvSpPr>
            <a:spLocks noChangeArrowheads="1"/>
          </p:cNvSpPr>
          <p:nvPr/>
        </p:nvSpPr>
        <p:spPr bwMode="auto">
          <a:xfrm>
            <a:off x="716128" y="3501008"/>
            <a:ext cx="1653912" cy="338554"/>
          </a:xfrm>
          <a:prstGeom prst="rect">
            <a:avLst/>
          </a:prstGeom>
          <a:noFill/>
          <a:ln w="9525">
            <a:noFill/>
            <a:miter lim="800000"/>
            <a:headEnd/>
            <a:tailEnd/>
          </a:ln>
        </p:spPr>
        <p:txBody>
          <a:bodyPr wrap="square">
            <a:spAutoFit/>
          </a:bodyPr>
          <a:lstStyle/>
          <a:p>
            <a:pPr eaLnBrk="1" hangingPunct="1">
              <a:spcBef>
                <a:spcPts val="0"/>
              </a:spcBef>
              <a:spcAft>
                <a:spcPts val="0"/>
              </a:spcAft>
              <a:buClr>
                <a:srgbClr val="87CCF3"/>
              </a:buClr>
            </a:pPr>
            <a:r>
              <a:rPr lang="en-US" sz="1600" dirty="0">
                <a:latin typeface="Comic Sans MS" pitchFamily="66" charset="0"/>
                <a:cs typeface="Arial" charset="0"/>
              </a:rPr>
              <a:t>Sapphire anvils</a:t>
            </a:r>
            <a:endParaRPr lang="en-CA" altLang="ru-RU" sz="1600" dirty="0">
              <a:latin typeface="Comic Sans MS" pitchFamily="66" charset="0"/>
              <a:cs typeface="Arial" charset="0"/>
            </a:endParaRPr>
          </a:p>
        </p:txBody>
      </p:sp>
      <p:sp>
        <p:nvSpPr>
          <p:cNvPr id="17" name="Rectangle 2052">
            <a:extLst>
              <a:ext uri="{FF2B5EF4-FFF2-40B4-BE49-F238E27FC236}">
                <a16:creationId xmlns:a16="http://schemas.microsoft.com/office/drawing/2014/main" id="{309E2AD0-5B26-4ADB-A894-62B201BE812F}"/>
              </a:ext>
            </a:extLst>
          </p:cNvPr>
          <p:cNvSpPr>
            <a:spLocks noChangeArrowheads="1"/>
          </p:cNvSpPr>
          <p:nvPr/>
        </p:nvSpPr>
        <p:spPr bwMode="auto">
          <a:xfrm>
            <a:off x="2745664" y="3501008"/>
            <a:ext cx="1653912" cy="338554"/>
          </a:xfrm>
          <a:prstGeom prst="rect">
            <a:avLst/>
          </a:prstGeom>
          <a:noFill/>
          <a:ln w="9525">
            <a:noFill/>
            <a:miter lim="800000"/>
            <a:headEnd/>
            <a:tailEnd/>
          </a:ln>
        </p:spPr>
        <p:txBody>
          <a:bodyPr wrap="square">
            <a:spAutoFit/>
          </a:bodyPr>
          <a:lstStyle/>
          <a:p>
            <a:pPr eaLnBrk="1" hangingPunct="1">
              <a:spcBef>
                <a:spcPts val="0"/>
              </a:spcBef>
              <a:spcAft>
                <a:spcPts val="0"/>
              </a:spcAft>
              <a:buClr>
                <a:srgbClr val="87CCF3"/>
              </a:buClr>
            </a:pPr>
            <a:r>
              <a:rPr lang="en-US" sz="1600" dirty="0">
                <a:latin typeface="Comic Sans MS" pitchFamily="66" charset="0"/>
                <a:cs typeface="Arial" charset="0"/>
              </a:rPr>
              <a:t>Diamond anvils</a:t>
            </a:r>
            <a:endParaRPr lang="en-CA" altLang="ru-RU" sz="1600" dirty="0">
              <a:latin typeface="Comic Sans MS" pitchFamily="66" charset="0"/>
              <a:cs typeface="Arial" charset="0"/>
            </a:endParaRPr>
          </a:p>
        </p:txBody>
      </p:sp>
      <p:pic>
        <p:nvPicPr>
          <p:cNvPr id="3" name="Picture 2">
            <a:extLst>
              <a:ext uri="{FF2B5EF4-FFF2-40B4-BE49-F238E27FC236}">
                <a16:creationId xmlns:a16="http://schemas.microsoft.com/office/drawing/2014/main" id="{D17DDD6B-0C1C-4383-87ED-38329861E4C1}"/>
              </a:ext>
            </a:extLst>
          </p:cNvPr>
          <p:cNvPicPr>
            <a:picLocks/>
          </p:cNvPicPr>
          <p:nvPr/>
        </p:nvPicPr>
        <p:blipFill rotWithShape="1">
          <a:blip r:embed="rId6"/>
          <a:srcRect r="52460"/>
          <a:stretch/>
        </p:blipFill>
        <p:spPr>
          <a:xfrm>
            <a:off x="2633280" y="3789040"/>
            <a:ext cx="1936800" cy="2268000"/>
          </a:xfrm>
          <a:prstGeom prst="rect">
            <a:avLst/>
          </a:prstGeom>
        </p:spPr>
      </p:pic>
      <p:sp>
        <p:nvSpPr>
          <p:cNvPr id="21" name="Rectangle 2052">
            <a:extLst>
              <a:ext uri="{FF2B5EF4-FFF2-40B4-BE49-F238E27FC236}">
                <a16:creationId xmlns:a16="http://schemas.microsoft.com/office/drawing/2014/main" id="{00B51DB2-26C9-457D-A5FD-2A53C838E914}"/>
              </a:ext>
            </a:extLst>
          </p:cNvPr>
          <p:cNvSpPr>
            <a:spLocks noChangeArrowheads="1"/>
          </p:cNvSpPr>
          <p:nvPr/>
        </p:nvSpPr>
        <p:spPr bwMode="auto">
          <a:xfrm rot="16200000">
            <a:off x="-1651013" y="3198168"/>
            <a:ext cx="3754760" cy="461665"/>
          </a:xfrm>
          <a:prstGeom prst="rect">
            <a:avLst/>
          </a:prstGeom>
          <a:noFill/>
          <a:ln w="9525">
            <a:noFill/>
            <a:miter lim="800000"/>
            <a:headEnd/>
            <a:tailEnd/>
          </a:ln>
        </p:spPr>
        <p:txBody>
          <a:bodyPr wrap="square">
            <a:spAutoFit/>
          </a:bodyPr>
          <a:lstStyle/>
          <a:p>
            <a:pPr algn="ctr" eaLnBrk="1" hangingPunct="1">
              <a:spcBef>
                <a:spcPts val="0"/>
              </a:spcBef>
              <a:spcAft>
                <a:spcPts val="0"/>
              </a:spcAft>
              <a:buClr>
                <a:srgbClr val="87CCF3"/>
              </a:buClr>
            </a:pPr>
            <a:r>
              <a:rPr lang="en-US" altLang="ru-RU" b="1" dirty="0">
                <a:latin typeface="Comic Sans MS" pitchFamily="66" charset="0"/>
                <a:cs typeface="Arial" charset="0"/>
              </a:rPr>
              <a:t>X-rays 	Neutrons</a:t>
            </a:r>
            <a:endParaRPr lang="en-CA" altLang="ru-RU" b="1" dirty="0">
              <a:latin typeface="Comic Sans MS" pitchFamily="66" charset="0"/>
              <a:cs typeface="Arial" charset="0"/>
            </a:endParaRPr>
          </a:p>
        </p:txBody>
      </p:sp>
    </p:spTree>
    <p:extLst>
      <p:ext uri="{BB962C8B-B14F-4D97-AF65-F5344CB8AC3E}">
        <p14:creationId xmlns:p14="http://schemas.microsoft.com/office/powerpoint/2010/main" val="3025145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ko-KR" sz="3000" b="1" dirty="0">
                <a:solidFill>
                  <a:schemeClr val="tx2">
                    <a:lumMod val="90000"/>
                  </a:schemeClr>
                </a:solidFill>
                <a:effectLst>
                  <a:outerShdw blurRad="38100" dist="38100" dir="2700000" algn="tl">
                    <a:srgbClr val="000000">
                      <a:alpha val="43137"/>
                    </a:srgbClr>
                  </a:outerShdw>
                </a:effectLst>
              </a:rPr>
              <a:t>X-rays in the Condensed Matter Research of JINR</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0" name="Slide Number Placeholder 2">
            <a:extLst>
              <a:ext uri="{FF2B5EF4-FFF2-40B4-BE49-F238E27FC236}">
                <a16:creationId xmlns:a16="http://schemas.microsoft.com/office/drawing/2014/main" id="{C8959D95-3065-4EBC-8947-6C7BC47B69DC}"/>
              </a:ext>
            </a:extLst>
          </p:cNvPr>
          <p:cNvSpPr>
            <a:spLocks noGrp="1"/>
          </p:cNvSpPr>
          <p:nvPr>
            <p:ph type="sldNum" sz="quarter" idx="10"/>
          </p:nvPr>
        </p:nvSpPr>
        <p:spPr/>
        <p:txBody>
          <a:bodyPr wrap="none"/>
          <a:lstStyle/>
          <a:p>
            <a:r>
              <a:rPr lang="en-CA" sz="1300" dirty="0">
                <a:solidFill>
                  <a:srgbClr val="87CCF3"/>
                </a:solidFill>
              </a:rPr>
              <a:t>p.</a:t>
            </a:r>
            <a:fld id="{B26D0A97-99EA-4F59-82E1-B6372FA01846}" type="slidenum">
              <a:rPr lang="en-CA" sz="1300" smtClean="0">
                <a:solidFill>
                  <a:srgbClr val="87CCF3"/>
                </a:solidFill>
              </a:rPr>
              <a:pPr/>
              <a:t>6</a:t>
            </a:fld>
            <a:endParaRPr lang="en-CA" sz="1300" dirty="0">
              <a:solidFill>
                <a:srgbClr val="87CCF3"/>
              </a:solidFill>
            </a:endParaRPr>
          </a:p>
        </p:txBody>
      </p:sp>
      <p:sp>
        <p:nvSpPr>
          <p:cNvPr id="19" name="BlokTextu 1">
            <a:extLst>
              <a:ext uri="{FF2B5EF4-FFF2-40B4-BE49-F238E27FC236}">
                <a16:creationId xmlns:a16="http://schemas.microsoft.com/office/drawing/2014/main" id="{2E6B4A15-1536-4577-ADBB-2EC506CB37F6}"/>
              </a:ext>
            </a:extLst>
          </p:cNvPr>
          <p:cNvSpPr txBox="1"/>
          <p:nvPr/>
        </p:nvSpPr>
        <p:spPr>
          <a:xfrm>
            <a:off x="236768" y="6023029"/>
            <a:ext cx="8443664" cy="646331"/>
          </a:xfrm>
          <a:prstGeom prst="rect">
            <a:avLst/>
          </a:prstGeom>
          <a:noFill/>
        </p:spPr>
        <p:txBody>
          <a:bodyPr wrap="square" rtlCol="0">
            <a:spAutoFit/>
          </a:bodyPr>
          <a:lstStyle/>
          <a:p>
            <a:r>
              <a:rPr lang="en-US" altLang="ru-RU" sz="2200" b="1" dirty="0">
                <a:latin typeface="+mj-lt"/>
              </a:rPr>
              <a:t>Dynamics and the Mechanism of Passive Transport in Lipid Bilayers</a:t>
            </a:r>
            <a:r>
              <a:rPr lang="en-US" sz="2200" b="1" dirty="0">
                <a:latin typeface="+mj-lt"/>
              </a:rPr>
              <a:t>.</a:t>
            </a:r>
          </a:p>
          <a:p>
            <a:r>
              <a:rPr lang="en-US" sz="1400" b="1" i="1" dirty="0"/>
              <a:t>Nature Communications, 7 (2016) 1-9.</a:t>
            </a:r>
          </a:p>
        </p:txBody>
      </p:sp>
      <p:pic>
        <p:nvPicPr>
          <p:cNvPr id="23" name="Picture 2" descr="F:\Work\IXS_projects\ID28\Figure3.jpg">
            <a:extLst>
              <a:ext uri="{FF2B5EF4-FFF2-40B4-BE49-F238E27FC236}">
                <a16:creationId xmlns:a16="http://schemas.microsoft.com/office/drawing/2014/main" id="{AFBD99EA-10D1-4AF4-BEA8-F15BB786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139876"/>
            <a:ext cx="2466975"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D:\Work\IXS_projects\ID28\DPPC__solute.jpg">
            <a:extLst>
              <a:ext uri="{FF2B5EF4-FFF2-40B4-BE49-F238E27FC236}">
                <a16:creationId xmlns:a16="http://schemas.microsoft.com/office/drawing/2014/main" id="{645154A4-D16F-40CA-ADBC-081E13E70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275" y="4649564"/>
            <a:ext cx="29352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29">
            <a:extLst>
              <a:ext uri="{FF2B5EF4-FFF2-40B4-BE49-F238E27FC236}">
                <a16:creationId xmlns:a16="http://schemas.microsoft.com/office/drawing/2014/main" id="{5E67A27D-2707-445B-BAE7-962A26FA290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571576"/>
            <a:ext cx="240665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D:\Work\IXS_projects\ID28\ACS_nano\Figure5.jpg">
            <a:extLst>
              <a:ext uri="{FF2B5EF4-FFF2-40B4-BE49-F238E27FC236}">
                <a16:creationId xmlns:a16="http://schemas.microsoft.com/office/drawing/2014/main" id="{2F5D5522-0181-4464-8AD5-7D504F9976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219" y="3134668"/>
            <a:ext cx="30734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a:extLst>
              <a:ext uri="{FF2B5EF4-FFF2-40B4-BE49-F238E27FC236}">
                <a16:creationId xmlns:a16="http://schemas.microsoft.com/office/drawing/2014/main" id="{8C9A4A53-3F59-4179-A4B4-BBDCAA851AC2}"/>
              </a:ext>
            </a:extLst>
          </p:cNvPr>
          <p:cNvSpPr txBox="1">
            <a:spLocks noChangeArrowheads="1"/>
          </p:cNvSpPr>
          <p:nvPr/>
        </p:nvSpPr>
        <p:spPr bwMode="auto">
          <a:xfrm>
            <a:off x="155500" y="4437112"/>
            <a:ext cx="5208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200" b="1" dirty="0">
                <a:solidFill>
                  <a:srgbClr val="0070C0"/>
                </a:solidFill>
                <a:latin typeface="Comic Sans MS" panose="030F0702030302020204" pitchFamily="66" charset="0"/>
              </a:rPr>
              <a:t>X-rays reveal:</a:t>
            </a:r>
          </a:p>
          <a:p>
            <a:pPr eaLnBrk="1" hangingPunct="1">
              <a:spcBef>
                <a:spcPct val="0"/>
              </a:spcBef>
              <a:buFont typeface="Wingdings" panose="05000000000000000000" pitchFamily="2" charset="2"/>
              <a:buChar char="ü"/>
            </a:pPr>
            <a:r>
              <a:rPr lang="en-US" altLang="ru-RU" sz="1200" b="1" dirty="0">
                <a:solidFill>
                  <a:srgbClr val="0070C0"/>
                </a:solidFill>
                <a:latin typeface="Comic Sans MS" panose="030F0702030302020204" pitchFamily="66" charset="0"/>
              </a:rPr>
              <a:t>nm-scaled short-lived molecular clusters </a:t>
            </a:r>
            <a:r>
              <a:rPr lang="en-US" altLang="ru-RU" sz="1200" b="1" dirty="0">
                <a:solidFill>
                  <a:srgbClr val="0070C0"/>
                </a:solidFill>
                <a:latin typeface="Comic Sans MS" panose="030F0702030302020204" pitchFamily="66" charset="0"/>
                <a:sym typeface="Wingdings" panose="05000000000000000000" pitchFamily="2" charset="2"/>
              </a:rPr>
              <a:t> local chain ordering, or density fluctuations</a:t>
            </a:r>
          </a:p>
          <a:p>
            <a:pPr eaLnBrk="1" hangingPunct="1">
              <a:spcBef>
                <a:spcPct val="0"/>
              </a:spcBef>
              <a:buFont typeface="Wingdings" panose="05000000000000000000" pitchFamily="2" charset="2"/>
              <a:buChar char="ü"/>
            </a:pPr>
            <a:r>
              <a:rPr lang="en-US" altLang="ru-RU" sz="1200" b="1" dirty="0">
                <a:solidFill>
                  <a:srgbClr val="0070C0"/>
                </a:solidFill>
                <a:latin typeface="Comic Sans MS" panose="030F0702030302020204" pitchFamily="66" charset="0"/>
                <a:sym typeface="Wingdings" panose="05000000000000000000" pitchFamily="2" charset="2"/>
              </a:rPr>
              <a:t>Increased disorder beyond the cluster size   indication of the transient voids formation</a:t>
            </a:r>
          </a:p>
        </p:txBody>
      </p:sp>
    </p:spTree>
    <p:extLst>
      <p:ext uri="{BB962C8B-B14F-4D97-AF65-F5344CB8AC3E}">
        <p14:creationId xmlns:p14="http://schemas.microsoft.com/office/powerpoint/2010/main" val="3344910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3DC18-5FDC-455F-BC97-49B56B39B63D}"/>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915842"/>
            <a:ext cx="9144000" cy="5942158"/>
          </a:xfrm>
          <a:prstGeom prst="rect">
            <a:avLst/>
          </a:prstGeom>
        </p:spPr>
      </p:pic>
      <p:sp>
        <p:nvSpPr>
          <p:cNvPr id="19" name="TextBox 1">
            <a:extLst>
              <a:ext uri="{FF2B5EF4-FFF2-40B4-BE49-F238E27FC236}">
                <a16:creationId xmlns:a16="http://schemas.microsoft.com/office/drawing/2014/main" id="{CB30CDFE-CF2B-4F8B-ADAE-B69A3A5A63CC}"/>
              </a:ext>
            </a:extLst>
          </p:cNvPr>
          <p:cNvSpPr txBox="1">
            <a:spLocks noChangeArrowheads="1"/>
          </p:cNvSpPr>
          <p:nvPr/>
        </p:nvSpPr>
        <p:spPr bwMode="auto">
          <a:xfrm>
            <a:off x="5863248" y="1654929"/>
            <a:ext cx="3168352" cy="2062103"/>
          </a:xfrm>
          <a:prstGeom prst="rect">
            <a:avLst/>
          </a:prstGeom>
          <a:solidFill>
            <a:schemeClr val="bg1"/>
          </a:solidFill>
          <a:ln w="9525">
            <a:solidFill>
              <a:srgbClr val="000000"/>
            </a:solidFill>
            <a:miter lim="800000"/>
            <a:headEnd/>
            <a:tailEnd/>
          </a:ln>
          <a:effectLst>
            <a:outerShdw blurRad="50800" dist="38100" dir="2700000" algn="tl" rotWithShape="0">
              <a:srgbClr val="000000">
                <a:alpha val="43000"/>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1600" b="1" dirty="0">
                <a:solidFill>
                  <a:srgbClr val="00518E"/>
                </a:solidFill>
                <a:latin typeface="Calibri" panose="020F0502020204030204" pitchFamily="34" charset="0"/>
                <a:cs typeface="Calibri" panose="020F0502020204030204" pitchFamily="34" charset="0"/>
              </a:rPr>
              <a:t>1.5GeV Storage ring </a:t>
            </a:r>
          </a:p>
          <a:p>
            <a:pPr eaLnBrk="1" hangingPunct="1">
              <a:defRPr/>
            </a:pPr>
            <a:r>
              <a:rPr lang="en-GB" sz="1600" b="1" dirty="0">
                <a:solidFill>
                  <a:srgbClr val="00518E"/>
                </a:solidFill>
                <a:latin typeface="Calibri" panose="020F0502020204030204" pitchFamily="34" charset="0"/>
                <a:cs typeface="Calibri" panose="020F0502020204030204" pitchFamily="34" charset="0"/>
              </a:rPr>
              <a:t>12 DBA Cells – 96 m circ.</a:t>
            </a:r>
          </a:p>
          <a:p>
            <a:pPr eaLnBrk="1" hangingPunct="1">
              <a:defRPr/>
            </a:pPr>
            <a:r>
              <a:rPr lang="en-GB" sz="1600" b="1" dirty="0">
                <a:solidFill>
                  <a:srgbClr val="00518E"/>
                </a:solidFill>
                <a:latin typeface="Calibri" panose="020F0502020204030204" pitchFamily="34" charset="0"/>
                <a:cs typeface="Calibri" panose="020F0502020204030204" pitchFamily="34" charset="0"/>
              </a:rPr>
              <a:t>Space for ID’s (10 sections) ~ 3.5 m</a:t>
            </a:r>
            <a:endParaRPr lang="pl-PL" sz="1600" b="1" dirty="0">
              <a:solidFill>
                <a:srgbClr val="00518E"/>
              </a:solidFill>
              <a:latin typeface="Calibri" panose="020F0502020204030204" pitchFamily="34" charset="0"/>
              <a:cs typeface="Calibri" panose="020F0502020204030204" pitchFamily="34" charset="0"/>
            </a:endParaRPr>
          </a:p>
          <a:p>
            <a:pPr eaLnBrk="1" hangingPunct="1">
              <a:defRPr/>
            </a:pPr>
            <a:r>
              <a:rPr lang="pl-PL" sz="1600" b="1" dirty="0">
                <a:solidFill>
                  <a:srgbClr val="00518E"/>
                </a:solidFill>
                <a:latin typeface="Calibri" panose="020F0502020204030204" pitchFamily="34" charset="0"/>
                <a:cs typeface="Calibri" panose="020F0502020204030204" pitchFamily="34" charset="0"/>
              </a:rPr>
              <a:t>10 </a:t>
            </a:r>
            <a:r>
              <a:rPr lang="en-US" sz="1600" b="1" dirty="0">
                <a:solidFill>
                  <a:srgbClr val="00518E"/>
                </a:solidFill>
                <a:latin typeface="Calibri" panose="020F0502020204030204" pitchFamily="34" charset="0"/>
                <a:cs typeface="Calibri" panose="020F0502020204030204" pitchFamily="34" charset="0"/>
              </a:rPr>
              <a:t>straight</a:t>
            </a:r>
            <a:r>
              <a:rPr lang="pl-PL" sz="1600" b="1" dirty="0">
                <a:solidFill>
                  <a:srgbClr val="00518E"/>
                </a:solidFill>
                <a:latin typeface="Calibri" panose="020F0502020204030204" pitchFamily="34" charset="0"/>
                <a:cs typeface="Calibri" panose="020F0502020204030204" pitchFamily="34" charset="0"/>
              </a:rPr>
              <a:t> </a:t>
            </a:r>
            <a:r>
              <a:rPr lang="en-US" sz="1600" b="1" dirty="0">
                <a:solidFill>
                  <a:srgbClr val="00518E"/>
                </a:solidFill>
                <a:latin typeface="Calibri" panose="020F0502020204030204" pitchFamily="34" charset="0"/>
                <a:cs typeface="Calibri" panose="020F0502020204030204" pitchFamily="34" charset="0"/>
              </a:rPr>
              <a:t>sections</a:t>
            </a:r>
            <a:r>
              <a:rPr lang="pl-PL" sz="1600" b="1" dirty="0">
                <a:solidFill>
                  <a:srgbClr val="00518E"/>
                </a:solidFill>
                <a:latin typeface="Calibri" panose="020F0502020204030204" pitchFamily="34" charset="0"/>
                <a:cs typeface="Calibri" panose="020F0502020204030204" pitchFamily="34" charset="0"/>
              </a:rPr>
              <a:t> for </a:t>
            </a:r>
            <a:r>
              <a:rPr lang="pl-PL" sz="1600" b="1" dirty="0" err="1">
                <a:solidFill>
                  <a:srgbClr val="00518E"/>
                </a:solidFill>
                <a:latin typeface="Calibri" panose="020F0502020204030204" pitchFamily="34" charset="0"/>
                <a:cs typeface="Calibri" panose="020F0502020204030204" pitchFamily="34" charset="0"/>
              </a:rPr>
              <a:t>Ids</a:t>
            </a:r>
            <a:endParaRPr lang="pl-PL" sz="1600" b="1" dirty="0">
              <a:solidFill>
                <a:srgbClr val="00518E"/>
              </a:solidFill>
              <a:latin typeface="Calibri" panose="020F0502020204030204" pitchFamily="34" charset="0"/>
              <a:cs typeface="Calibri" panose="020F0502020204030204" pitchFamily="34" charset="0"/>
            </a:endParaRPr>
          </a:p>
          <a:p>
            <a:r>
              <a:rPr lang="pl-PL" sz="1600" b="1" dirty="0">
                <a:solidFill>
                  <a:srgbClr val="00518E"/>
                </a:solidFill>
                <a:latin typeface="Calibri" panose="020F0502020204030204" pitchFamily="34" charset="0"/>
                <a:cs typeface="Calibri" panose="020F0502020204030204" pitchFamily="34" charset="0"/>
              </a:rPr>
              <a:t>100 MHz RF system</a:t>
            </a:r>
          </a:p>
          <a:p>
            <a:r>
              <a:rPr lang="pl-PL" sz="1600" b="1" dirty="0">
                <a:solidFill>
                  <a:srgbClr val="00518E"/>
                </a:solidFill>
                <a:latin typeface="Calibri" panose="020F0502020204030204" pitchFamily="34" charset="0"/>
                <a:cs typeface="Calibri" panose="020F0502020204030204" pitchFamily="34" charset="0"/>
              </a:rPr>
              <a:t>300 MHz </a:t>
            </a:r>
            <a:r>
              <a:rPr lang="pl-PL" sz="1600" b="1" dirty="0" err="1">
                <a:solidFill>
                  <a:srgbClr val="00518E"/>
                </a:solidFill>
                <a:latin typeface="Calibri" panose="020F0502020204030204" pitchFamily="34" charset="0"/>
                <a:cs typeface="Calibri" panose="020F0502020204030204" pitchFamily="34" charset="0"/>
              </a:rPr>
              <a:t>Landau</a:t>
            </a:r>
            <a:r>
              <a:rPr lang="pl-PL" sz="1600" b="1" dirty="0">
                <a:solidFill>
                  <a:srgbClr val="00518E"/>
                </a:solidFill>
                <a:latin typeface="Calibri" panose="020F0502020204030204" pitchFamily="34" charset="0"/>
                <a:cs typeface="Calibri" panose="020F0502020204030204" pitchFamily="34" charset="0"/>
              </a:rPr>
              <a:t> </a:t>
            </a:r>
            <a:r>
              <a:rPr lang="pl-PL" sz="1600" b="1" dirty="0" err="1">
                <a:solidFill>
                  <a:srgbClr val="00518E"/>
                </a:solidFill>
                <a:latin typeface="Calibri" panose="020F0502020204030204" pitchFamily="34" charset="0"/>
                <a:cs typeface="Calibri" panose="020F0502020204030204" pitchFamily="34" charset="0"/>
              </a:rPr>
              <a:t>Cavities</a:t>
            </a:r>
            <a:endParaRPr lang="pl-PL" sz="1600" b="1" dirty="0">
              <a:solidFill>
                <a:srgbClr val="00518E"/>
              </a:solidFill>
              <a:latin typeface="Calibri" panose="020F0502020204030204" pitchFamily="34" charset="0"/>
              <a:cs typeface="Calibri" panose="020F0502020204030204" pitchFamily="34" charset="0"/>
            </a:endParaRPr>
          </a:p>
          <a:p>
            <a:r>
              <a:rPr lang="en-US" sz="1600" b="1" dirty="0">
                <a:solidFill>
                  <a:srgbClr val="00518E"/>
                </a:solidFill>
                <a:latin typeface="Calibri" panose="020F0502020204030204" pitchFamily="34" charset="0"/>
                <a:cs typeface="Calibri" panose="020F0502020204030204" pitchFamily="34" charset="0"/>
              </a:rPr>
              <a:t>Current: 500mA</a:t>
            </a:r>
          </a:p>
          <a:p>
            <a:r>
              <a:rPr lang="en-US" sz="1600" b="1" dirty="0" err="1">
                <a:solidFill>
                  <a:srgbClr val="00518E"/>
                </a:solidFill>
                <a:latin typeface="Calibri" panose="020F0502020204030204" pitchFamily="34" charset="0"/>
                <a:cs typeface="Calibri" panose="020F0502020204030204" pitchFamily="34" charset="0"/>
              </a:rPr>
              <a:t>Emmitance</a:t>
            </a:r>
            <a:r>
              <a:rPr lang="en-US" sz="1600" b="1" dirty="0">
                <a:solidFill>
                  <a:srgbClr val="00518E"/>
                </a:solidFill>
                <a:latin typeface="Calibri" panose="020F0502020204030204" pitchFamily="34" charset="0"/>
                <a:cs typeface="Calibri" panose="020F0502020204030204" pitchFamily="34" charset="0"/>
              </a:rPr>
              <a:t> (bare Lattice): 6nmrad</a:t>
            </a:r>
            <a:endParaRPr lang="pl-PL" sz="1600" b="1" dirty="0">
              <a:solidFill>
                <a:srgbClr val="00518E"/>
              </a:solidFill>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pPr algn="just" fontAlgn="auto">
              <a:spcAft>
                <a:spcPts val="0"/>
              </a:spcAft>
            </a:pPr>
            <a:r>
              <a:rPr lang="en-US" altLang="ko-KR" dirty="0"/>
              <a:t>SOLARIS machine</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7</a:t>
            </a:fld>
            <a:endParaRPr lang="en-CA" sz="1300" dirty="0">
              <a:solidFill>
                <a:srgbClr val="87CCF3"/>
              </a:solidFill>
            </a:endParaRPr>
          </a:p>
        </p:txBody>
      </p:sp>
      <p:sp>
        <p:nvSpPr>
          <p:cNvPr id="13" name="TextBox 12">
            <a:extLst>
              <a:ext uri="{FF2B5EF4-FFF2-40B4-BE49-F238E27FC236}">
                <a16:creationId xmlns:a16="http://schemas.microsoft.com/office/drawing/2014/main" id="{A7B01350-9A01-4780-850F-C440E3C2D9E4}"/>
              </a:ext>
            </a:extLst>
          </p:cNvPr>
          <p:cNvSpPr txBox="1"/>
          <p:nvPr/>
        </p:nvSpPr>
        <p:spPr>
          <a:xfrm>
            <a:off x="27910" y="1289129"/>
            <a:ext cx="8375667" cy="461665"/>
          </a:xfrm>
          <a:prstGeom prst="rect">
            <a:avLst/>
          </a:prstGeom>
          <a:noFill/>
        </p:spPr>
        <p:txBody>
          <a:bodyPr wrap="square" rtlCol="0">
            <a:spAutoFit/>
          </a:bodyPr>
          <a:lstStyle/>
          <a:p>
            <a:pPr marL="285750" marR="0" lvl="0" indent="-285750" algn="just" defTabSz="914400" rtl="0" eaLnBrk="1" fontAlgn="base" latinLnBrk="0" hangingPunct="1">
              <a:lnSpc>
                <a:spcPct val="100000"/>
              </a:lnSpc>
              <a:spcBef>
                <a:spcPct val="50000"/>
              </a:spcBef>
              <a:spcAft>
                <a:spcPct val="0"/>
              </a:spcAft>
              <a:buClrTx/>
              <a:buSzTx/>
              <a:buFont typeface="Wingdings" pitchFamily="2" charset="2"/>
              <a:buChar char="Ø"/>
              <a:tabLst/>
              <a:defRPr/>
            </a:pPr>
            <a:r>
              <a:rPr kumimoji="0" lang="en-GB"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rPr>
              <a:t>Polish National Project, executed by Jagiellonian University</a:t>
            </a:r>
          </a:p>
        </p:txBody>
      </p:sp>
      <p:sp>
        <p:nvSpPr>
          <p:cNvPr id="14" name="TextBox 13">
            <a:extLst>
              <a:ext uri="{FF2B5EF4-FFF2-40B4-BE49-F238E27FC236}">
                <a16:creationId xmlns:a16="http://schemas.microsoft.com/office/drawing/2014/main" id="{06348A5B-6F5A-4781-9BF3-45E838A73686}"/>
              </a:ext>
            </a:extLst>
          </p:cNvPr>
          <p:cNvSpPr txBox="1"/>
          <p:nvPr/>
        </p:nvSpPr>
        <p:spPr>
          <a:xfrm>
            <a:off x="24389" y="1826438"/>
            <a:ext cx="8511480" cy="1384995"/>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rPr>
              <a:t>Timetable</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Conceptual design 2009</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Project approved 2010 (started in</a:t>
            </a:r>
            <a:r>
              <a:rPr kumimoji="0" lang="en-US" sz="2000" b="1" i="0" u="none" strike="noStrike" kern="1200" cap="none" spc="0" normalizeH="0" noProof="0" dirty="0">
                <a:ln>
                  <a:noFill/>
                </a:ln>
                <a:solidFill>
                  <a:srgbClr val="00518E"/>
                </a:solidFill>
                <a:effectLst/>
                <a:uLnTx/>
                <a:uFillTx/>
                <a:latin typeface="Calibri" panose="020F0502020204030204" pitchFamily="34" charset="0"/>
                <a:ea typeface="Tahoma" pitchFamily="34" charset="0"/>
                <a:cs typeface="Tahoma" pitchFamily="34" charset="0"/>
              </a:rPr>
              <a:t> April)</a:t>
            </a:r>
            <a:endPar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Project completed</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December</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2015</a:t>
            </a:r>
          </a:p>
        </p:txBody>
      </p:sp>
      <p:sp>
        <p:nvSpPr>
          <p:cNvPr id="15" name="TextBox 14">
            <a:extLst>
              <a:ext uri="{FF2B5EF4-FFF2-40B4-BE49-F238E27FC236}">
                <a16:creationId xmlns:a16="http://schemas.microsoft.com/office/drawing/2014/main" id="{2DE25C5A-E17C-44C6-8ECF-A4C0D7C3A89A}"/>
              </a:ext>
            </a:extLst>
          </p:cNvPr>
          <p:cNvSpPr txBox="1"/>
          <p:nvPr/>
        </p:nvSpPr>
        <p:spPr>
          <a:xfrm>
            <a:off x="38934" y="4440014"/>
            <a:ext cx="8511480" cy="1384995"/>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ct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rPr>
              <a:t>Deliverables</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Building</a:t>
            </a: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Machine (linac + synchrotron)</a:t>
            </a:r>
          </a:p>
          <a:p>
            <a:pPr marL="857250" indent="-285750" algn="just" eaLnBrk="1" hangingPunct="1">
              <a:spcBef>
                <a:spcPts val="0"/>
              </a:spcBef>
              <a:buFont typeface="Arial" panose="020B0604020202020204" pitchFamily="34" charset="0"/>
              <a:buChar char="•"/>
              <a:defRPr/>
            </a:pPr>
            <a:r>
              <a:rPr lang="en-US" sz="2000" b="1" dirty="0">
                <a:solidFill>
                  <a:srgbClr val="00518E"/>
                </a:solidFill>
                <a:latin typeface="Calibri" panose="020F0502020204030204" pitchFamily="34" charset="0"/>
                <a:ea typeface="Tahoma" pitchFamily="34" charset="0"/>
                <a:cs typeface="Tahoma" pitchFamily="34" charset="0"/>
              </a:rPr>
              <a:t>2 experimental beamlines</a:t>
            </a:r>
          </a:p>
        </p:txBody>
      </p:sp>
      <p:sp>
        <p:nvSpPr>
          <p:cNvPr id="16" name="TextBox 15">
            <a:extLst>
              <a:ext uri="{FF2B5EF4-FFF2-40B4-BE49-F238E27FC236}">
                <a16:creationId xmlns:a16="http://schemas.microsoft.com/office/drawing/2014/main" id="{CD88880F-32AB-43FE-8577-A5DE3D9811B1}"/>
              </a:ext>
            </a:extLst>
          </p:cNvPr>
          <p:cNvSpPr txBox="1"/>
          <p:nvPr/>
        </p:nvSpPr>
        <p:spPr>
          <a:xfrm>
            <a:off x="29665" y="3287077"/>
            <a:ext cx="8790807" cy="1077218"/>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ct val="50000"/>
              </a:spcBef>
              <a:spcAft>
                <a:spcPct val="0"/>
              </a:spcAft>
              <a:buClrTx/>
              <a:buSzTx/>
              <a:buFont typeface="Wingdings" panose="05000000000000000000" pitchFamily="2" charset="2"/>
              <a:buChar char="Ø"/>
              <a:tabLst/>
              <a:defRPr/>
            </a:pPr>
            <a:r>
              <a:rPr kumimoji="0" lang="pl-PL"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rPr>
              <a:t>Budget</a:t>
            </a:r>
            <a:endPar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ahoma" pitchFamily="34" charset="0"/>
              <a:cs typeface="Tahoma" pitchFamily="34" charset="0"/>
            </a:endParaRPr>
          </a:p>
          <a:p>
            <a:pPr marL="857250" marR="0" lvl="0" indent="-285750" algn="just" defTabSz="9144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50 M€</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 	</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European Union Regional Development Fund</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a:t>
            </a:r>
          </a:p>
          <a:p>
            <a:pPr marL="571500" marR="0" lvl="0" indent="0" algn="just" defTabSz="914400" rtl="0" eaLnBrk="1" fontAlgn="base" latinLnBrk="0" hangingPunct="1">
              <a:lnSpc>
                <a:spcPct val="100000"/>
              </a:lnSpc>
              <a:spcBef>
                <a:spcPts val="0"/>
              </a:spcBef>
              <a:spcAft>
                <a:spcPct val="0"/>
              </a:spcAft>
              <a:buClrTx/>
              <a:buSzTx/>
              <a:buFontTx/>
              <a:buNone/>
              <a:tabLst/>
              <a:defRPr/>
            </a:pP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Innovative</a:t>
            </a:r>
            <a:r>
              <a:rPr kumimoji="0" lang="pl-PL"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 </a:t>
            </a:r>
            <a:r>
              <a:rPr kumimoji="0" lang="en-US" sz="2000" b="1" i="0" u="none" strike="noStrike" kern="1200" cap="none" spc="0" normalizeH="0" baseline="0" noProof="0" dirty="0">
                <a:ln>
                  <a:noFill/>
                </a:ln>
                <a:solidFill>
                  <a:srgbClr val="00518E"/>
                </a:solidFill>
                <a:effectLst/>
                <a:uLnTx/>
                <a:uFillTx/>
                <a:latin typeface="Calibri" panose="020F0502020204030204" pitchFamily="34" charset="0"/>
                <a:ea typeface="Tahoma" pitchFamily="34" charset="0"/>
                <a:cs typeface="Tahoma" pitchFamily="34" charset="0"/>
              </a:rPr>
              <a:t>Economy Operational Program</a:t>
            </a:r>
          </a:p>
        </p:txBody>
      </p:sp>
      <p:sp>
        <p:nvSpPr>
          <p:cNvPr id="11" name="Rectangle 10">
            <a:extLst>
              <a:ext uri="{FF2B5EF4-FFF2-40B4-BE49-F238E27FC236}">
                <a16:creationId xmlns:a16="http://schemas.microsoft.com/office/drawing/2014/main" id="{99BBC66E-DD56-4812-A4CF-DA0A6FD9DD54}"/>
              </a:ext>
            </a:extLst>
          </p:cNvPr>
          <p:cNvSpPr/>
          <p:nvPr/>
        </p:nvSpPr>
        <p:spPr>
          <a:xfrm>
            <a:off x="0" y="6396335"/>
            <a:ext cx="2323072" cy="461665"/>
          </a:xfrm>
          <a:prstGeom prst="rect">
            <a:avLst/>
          </a:prstGeom>
        </p:spPr>
        <p:txBody>
          <a:bodyPr wrap="none">
            <a:spAutoFit/>
          </a:bodyPr>
          <a:lstStyle/>
          <a:p>
            <a:pPr fontAlgn="auto">
              <a:spcAft>
                <a:spcPts val="0"/>
              </a:spcAft>
            </a:pPr>
            <a:r>
              <a:rPr lang="en-CA" dirty="0">
                <a:solidFill>
                  <a:schemeClr val="tx2">
                    <a:lumMod val="90000"/>
                  </a:schemeClr>
                </a:solidFill>
                <a:effectLst>
                  <a:outerShdw blurRad="38100" dist="38100" dir="2700000" algn="tl">
                    <a:srgbClr val="000000">
                      <a:alpha val="43137"/>
                    </a:srgbClr>
                  </a:outerShdw>
                </a:effectLst>
              </a:rPr>
              <a:t>M. Stankiewicz</a:t>
            </a:r>
            <a:endParaRPr lang="en-US" dirty="0">
              <a:solidFill>
                <a:schemeClr val="tx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8414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AFA502-748F-4B2A-9AC3-BE4A459E14B7}"/>
              </a:ext>
            </a:extLst>
          </p:cNvPr>
          <p:cNvGrpSpPr/>
          <p:nvPr/>
        </p:nvGrpSpPr>
        <p:grpSpPr>
          <a:xfrm>
            <a:off x="2468918" y="1012385"/>
            <a:ext cx="5559466" cy="5845615"/>
            <a:chOff x="1606024" y="1012385"/>
            <a:chExt cx="5559466" cy="5845615"/>
          </a:xfrm>
        </p:grpSpPr>
        <p:pic>
          <p:nvPicPr>
            <p:cNvPr id="12" name="Picture 2">
              <a:extLst>
                <a:ext uri="{FF2B5EF4-FFF2-40B4-BE49-F238E27FC236}">
                  <a16:creationId xmlns:a16="http://schemas.microsoft.com/office/drawing/2014/main" id="{B93D7402-969C-470C-AF56-1F04CAAE0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024" y="1012385"/>
              <a:ext cx="5559466" cy="58456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Down Arrow 8">
              <a:extLst>
                <a:ext uri="{FF2B5EF4-FFF2-40B4-BE49-F238E27FC236}">
                  <a16:creationId xmlns:a16="http://schemas.microsoft.com/office/drawing/2014/main" id="{90C69591-C697-4B23-BDA6-3986302B9605}"/>
                </a:ext>
              </a:extLst>
            </p:cNvPr>
            <p:cNvSpPr/>
            <p:nvPr/>
          </p:nvSpPr>
          <p:spPr>
            <a:xfrm rot="423024">
              <a:off x="6039499" y="4373220"/>
              <a:ext cx="187411" cy="206585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Down Arrow 11">
              <a:extLst>
                <a:ext uri="{FF2B5EF4-FFF2-40B4-BE49-F238E27FC236}">
                  <a16:creationId xmlns:a16="http://schemas.microsoft.com/office/drawing/2014/main" id="{A28510D5-7E49-42C9-A2E0-600EC99AE433}"/>
                </a:ext>
              </a:extLst>
            </p:cNvPr>
            <p:cNvSpPr/>
            <p:nvPr/>
          </p:nvSpPr>
          <p:spPr>
            <a:xfrm rot="1798990">
              <a:off x="5166569" y="4848462"/>
              <a:ext cx="189106" cy="1720112"/>
            </a:xfrm>
            <a:prstGeom prst="downArrow">
              <a:avLst>
                <a:gd name="adj1" fmla="val 50000"/>
                <a:gd name="adj2" fmla="val 11901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4" name="Title 3"/>
          <p:cNvSpPr>
            <a:spLocks noGrp="1"/>
          </p:cNvSpPr>
          <p:nvPr>
            <p:ph type="title"/>
          </p:nvPr>
        </p:nvSpPr>
        <p:spPr/>
        <p:txBody>
          <a:bodyPr/>
          <a:lstStyle/>
          <a:p>
            <a:pPr algn="just" fontAlgn="auto">
              <a:spcAft>
                <a:spcPts val="0"/>
              </a:spcAft>
            </a:pPr>
            <a:r>
              <a:rPr lang="en-US" altLang="ko-KR" dirty="0"/>
              <a:t>SOLARIS beam lines</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8</a:t>
            </a:fld>
            <a:endParaRPr lang="en-CA" sz="1300" dirty="0">
              <a:solidFill>
                <a:srgbClr val="87CCF3"/>
              </a:solidFill>
            </a:endParaRPr>
          </a:p>
        </p:txBody>
      </p:sp>
      <p:grpSp>
        <p:nvGrpSpPr>
          <p:cNvPr id="32" name="Grupa 72">
            <a:extLst>
              <a:ext uri="{FF2B5EF4-FFF2-40B4-BE49-F238E27FC236}">
                <a16:creationId xmlns:a16="http://schemas.microsoft.com/office/drawing/2014/main" id="{8E24D231-2E6D-4F0F-9BF5-26B828EB27B1}"/>
              </a:ext>
            </a:extLst>
          </p:cNvPr>
          <p:cNvGrpSpPr/>
          <p:nvPr/>
        </p:nvGrpSpPr>
        <p:grpSpPr>
          <a:xfrm>
            <a:off x="4347068" y="2049374"/>
            <a:ext cx="2964484" cy="2764268"/>
            <a:chOff x="4001878" y="1974118"/>
            <a:chExt cx="2964484" cy="2764268"/>
          </a:xfrm>
        </p:grpSpPr>
        <p:sp>
          <p:nvSpPr>
            <p:cNvPr id="33" name="Prostokąt 73">
              <a:extLst>
                <a:ext uri="{FF2B5EF4-FFF2-40B4-BE49-F238E27FC236}">
                  <a16:creationId xmlns:a16="http://schemas.microsoft.com/office/drawing/2014/main" id="{53CEF7EA-E8DD-4F3B-880E-858DB45A9AD2}"/>
                </a:ext>
              </a:extLst>
            </p:cNvPr>
            <p:cNvSpPr/>
            <p:nvPr/>
          </p:nvSpPr>
          <p:spPr>
            <a:xfrm rot="3185752">
              <a:off x="6669729" y="2526691"/>
              <a:ext cx="128458" cy="87934"/>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4" name="Prostokąt 74">
              <a:extLst>
                <a:ext uri="{FF2B5EF4-FFF2-40B4-BE49-F238E27FC236}">
                  <a16:creationId xmlns:a16="http://schemas.microsoft.com/office/drawing/2014/main" id="{A4BBFA69-2DB5-4480-AA12-3FFDA1F04D0E}"/>
                </a:ext>
              </a:extLst>
            </p:cNvPr>
            <p:cNvSpPr/>
            <p:nvPr/>
          </p:nvSpPr>
          <p:spPr>
            <a:xfrm rot="2307680">
              <a:off x="6087471" y="1974118"/>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5" name="Prostokąt 75">
              <a:extLst>
                <a:ext uri="{FF2B5EF4-FFF2-40B4-BE49-F238E27FC236}">
                  <a16:creationId xmlns:a16="http://schemas.microsoft.com/office/drawing/2014/main" id="{945BA557-CA3F-433B-838E-A9A7D18B16C3}"/>
                </a:ext>
              </a:extLst>
            </p:cNvPr>
            <p:cNvSpPr/>
            <p:nvPr/>
          </p:nvSpPr>
          <p:spPr>
            <a:xfrm rot="5204585">
              <a:off x="6818489" y="3206898"/>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6" name="Prostokąt 76">
              <a:extLst>
                <a:ext uri="{FF2B5EF4-FFF2-40B4-BE49-F238E27FC236}">
                  <a16:creationId xmlns:a16="http://schemas.microsoft.com/office/drawing/2014/main" id="{CE0BA19A-C32A-4D61-B2BB-536ED3B7F148}"/>
                </a:ext>
              </a:extLst>
            </p:cNvPr>
            <p:cNvSpPr/>
            <p:nvPr/>
          </p:nvSpPr>
          <p:spPr>
            <a:xfrm rot="5204585">
              <a:off x="3938168" y="3206899"/>
              <a:ext cx="211584" cy="84163"/>
            </a:xfrm>
            <a:prstGeom prst="rect">
              <a:avLst/>
            </a:prstGeom>
            <a:pattFill prst="dkHorz">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37" name="Prostokąt 77">
              <a:extLst>
                <a:ext uri="{FF2B5EF4-FFF2-40B4-BE49-F238E27FC236}">
                  <a16:creationId xmlns:a16="http://schemas.microsoft.com/office/drawing/2014/main" id="{C2A67329-161D-4BEF-807D-45D21CEA641B}"/>
                </a:ext>
              </a:extLst>
            </p:cNvPr>
            <p:cNvSpPr/>
            <p:nvPr/>
          </p:nvSpPr>
          <p:spPr>
            <a:xfrm rot="2307680">
              <a:off x="4647310" y="442239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8" name="Prostokąt 78">
              <a:extLst>
                <a:ext uri="{FF2B5EF4-FFF2-40B4-BE49-F238E27FC236}">
                  <a16:creationId xmlns:a16="http://schemas.microsoft.com/office/drawing/2014/main" id="{22069C0C-B598-48D2-84EF-92E1E0B47453}"/>
                </a:ext>
              </a:extLst>
            </p:cNvPr>
            <p:cNvSpPr/>
            <p:nvPr/>
          </p:nvSpPr>
          <p:spPr>
            <a:xfrm rot="3768311">
              <a:off x="4119782" y="3933051"/>
              <a:ext cx="213942" cy="85250"/>
            </a:xfrm>
            <a:prstGeom prst="rect">
              <a:avLst/>
            </a:prstGeom>
            <a:pattFill prst="wdUp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39" name="Prostokąt 79">
              <a:extLst>
                <a:ext uri="{FF2B5EF4-FFF2-40B4-BE49-F238E27FC236}">
                  <a16:creationId xmlns:a16="http://schemas.microsoft.com/office/drawing/2014/main" id="{EAE942A3-C234-4933-9DB3-B3AD7C9934E5}"/>
                </a:ext>
              </a:extLst>
            </p:cNvPr>
            <p:cNvSpPr/>
            <p:nvPr/>
          </p:nvSpPr>
          <p:spPr>
            <a:xfrm>
              <a:off x="5364088" y="4653136"/>
              <a:ext cx="213942" cy="85250"/>
            </a:xfrm>
            <a:prstGeom prst="rect">
              <a:avLst/>
            </a:prstGeom>
            <a:pattFill prst="dkVert">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a:p>
              <a:pPr algn="ctr"/>
              <a:endParaRPr lang="pl-PL" dirty="0"/>
            </a:p>
          </p:txBody>
        </p:sp>
        <p:sp>
          <p:nvSpPr>
            <p:cNvPr id="40" name="Prostokąt 80">
              <a:extLst>
                <a:ext uri="{FF2B5EF4-FFF2-40B4-BE49-F238E27FC236}">
                  <a16:creationId xmlns:a16="http://schemas.microsoft.com/office/drawing/2014/main" id="{02259590-368C-4F5C-AC23-0C26F44843F1}"/>
                </a:ext>
              </a:extLst>
            </p:cNvPr>
            <p:cNvSpPr/>
            <p:nvPr/>
          </p:nvSpPr>
          <p:spPr>
            <a:xfrm rot="7206670">
              <a:off x="4082185" y="2486818"/>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grpSp>
      <p:sp>
        <p:nvSpPr>
          <p:cNvPr id="41" name="Prostokąt 81">
            <a:extLst>
              <a:ext uri="{FF2B5EF4-FFF2-40B4-BE49-F238E27FC236}">
                <a16:creationId xmlns:a16="http://schemas.microsoft.com/office/drawing/2014/main" id="{F112B929-A432-4677-BF25-A96C40D95650}"/>
              </a:ext>
            </a:extLst>
          </p:cNvPr>
          <p:cNvSpPr/>
          <p:nvPr/>
        </p:nvSpPr>
        <p:spPr>
          <a:xfrm rot="7342199">
            <a:off x="6947654" y="4002236"/>
            <a:ext cx="211584" cy="84163"/>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42" name="Prostokąt 82">
            <a:extLst>
              <a:ext uri="{FF2B5EF4-FFF2-40B4-BE49-F238E27FC236}">
                <a16:creationId xmlns:a16="http://schemas.microsoft.com/office/drawing/2014/main" id="{965DA49B-A991-4437-AB3B-07CB999310D3}"/>
              </a:ext>
            </a:extLst>
          </p:cNvPr>
          <p:cNvSpPr/>
          <p:nvPr/>
        </p:nvSpPr>
        <p:spPr>
          <a:xfrm rot="8855782">
            <a:off x="6440494" y="4489031"/>
            <a:ext cx="211584" cy="103039"/>
          </a:xfrm>
          <a:prstGeom prst="rect">
            <a:avLst/>
          </a:prstGeom>
          <a:pattFill prst="wdDnDiag">
            <a:fgClr>
              <a:srgbClr val="FF0000"/>
            </a:fgClr>
            <a:bgClr>
              <a:srgbClr val="3366FF"/>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45" name="PoleTekstowe 45">
            <a:extLst>
              <a:ext uri="{FF2B5EF4-FFF2-40B4-BE49-F238E27FC236}">
                <a16:creationId xmlns:a16="http://schemas.microsoft.com/office/drawing/2014/main" id="{42FB03B4-CFDB-4EA0-ABAF-86B8D97CD3A5}"/>
              </a:ext>
            </a:extLst>
          </p:cNvPr>
          <p:cNvSpPr txBox="1"/>
          <p:nvPr/>
        </p:nvSpPr>
        <p:spPr>
          <a:xfrm>
            <a:off x="4909134" y="6478771"/>
            <a:ext cx="1210460" cy="338554"/>
          </a:xfrm>
          <a:prstGeom prst="rect">
            <a:avLst/>
          </a:prstGeom>
          <a:noFill/>
        </p:spPr>
        <p:txBody>
          <a:bodyPr wrap="square" rtlCol="0">
            <a:spAutoFit/>
          </a:bodyPr>
          <a:lstStyle/>
          <a:p>
            <a:r>
              <a:rPr lang="pl-PL" sz="1600" b="1" dirty="0" err="1">
                <a:latin typeface="+mj-lt"/>
              </a:rPr>
              <a:t>UARPE</a:t>
            </a:r>
            <a:r>
              <a:rPr lang="en-US" sz="1600" b="1" dirty="0">
                <a:latin typeface="+mj-lt"/>
              </a:rPr>
              <a:t>S</a:t>
            </a:r>
            <a:endParaRPr lang="pl-PL" b="1" dirty="0">
              <a:latin typeface="+mj-lt"/>
            </a:endParaRPr>
          </a:p>
        </p:txBody>
      </p:sp>
      <p:sp>
        <p:nvSpPr>
          <p:cNvPr id="46" name="PoleTekstowe 45">
            <a:extLst>
              <a:ext uri="{FF2B5EF4-FFF2-40B4-BE49-F238E27FC236}">
                <a16:creationId xmlns:a16="http://schemas.microsoft.com/office/drawing/2014/main" id="{B9D211A2-B4D8-47FE-9261-A2BD9FDCE2BD}"/>
              </a:ext>
            </a:extLst>
          </p:cNvPr>
          <p:cNvSpPr txBox="1"/>
          <p:nvPr/>
        </p:nvSpPr>
        <p:spPr>
          <a:xfrm>
            <a:off x="6038937" y="6463515"/>
            <a:ext cx="1302152" cy="338554"/>
          </a:xfrm>
          <a:prstGeom prst="rect">
            <a:avLst/>
          </a:prstGeom>
          <a:noFill/>
        </p:spPr>
        <p:txBody>
          <a:bodyPr wrap="square" rtlCol="0">
            <a:spAutoFit/>
          </a:bodyPr>
          <a:lstStyle/>
          <a:p>
            <a:r>
              <a:rPr lang="en-US" sz="1600" b="1" dirty="0" err="1">
                <a:latin typeface="+mj-lt"/>
              </a:rPr>
              <a:t>PEEM</a:t>
            </a:r>
            <a:r>
              <a:rPr lang="en-US" sz="1600" b="1" dirty="0">
                <a:latin typeface="+mj-lt"/>
              </a:rPr>
              <a:t>/</a:t>
            </a:r>
            <a:r>
              <a:rPr lang="en-US" sz="1600" b="1" dirty="0" err="1">
                <a:latin typeface="+mj-lt"/>
              </a:rPr>
              <a:t>XAS</a:t>
            </a:r>
            <a:endParaRPr lang="pl-PL" b="1" dirty="0">
              <a:latin typeface="+mj-lt"/>
            </a:endParaRPr>
          </a:p>
        </p:txBody>
      </p:sp>
      <p:sp>
        <p:nvSpPr>
          <p:cNvPr id="53" name="PoleTekstowe 51">
            <a:extLst>
              <a:ext uri="{FF2B5EF4-FFF2-40B4-BE49-F238E27FC236}">
                <a16:creationId xmlns:a16="http://schemas.microsoft.com/office/drawing/2014/main" id="{9F2035C7-584D-4E79-8F8C-B1234096B7C7}"/>
              </a:ext>
            </a:extLst>
          </p:cNvPr>
          <p:cNvSpPr txBox="1"/>
          <p:nvPr/>
        </p:nvSpPr>
        <p:spPr>
          <a:xfrm>
            <a:off x="84631" y="2564904"/>
            <a:ext cx="3047209" cy="4247317"/>
          </a:xfrm>
          <a:prstGeom prst="rect">
            <a:avLst/>
          </a:prstGeom>
          <a:solidFill>
            <a:schemeClr val="bg1">
              <a:lumMod val="95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pl-PL" sz="1800" dirty="0">
                <a:solidFill>
                  <a:srgbClr val="00518E"/>
                </a:solidFill>
                <a:latin typeface="Calibri" panose="020F0502020204030204" pitchFamily="34" charset="0"/>
                <a:cs typeface="Calibri" panose="020F0502020204030204" pitchFamily="34" charset="0"/>
              </a:rPr>
              <a:t>Beamlines</a:t>
            </a:r>
            <a:r>
              <a:rPr lang="en-US" sz="1800" dirty="0">
                <a:solidFill>
                  <a:srgbClr val="00518E"/>
                </a:solidFill>
                <a:latin typeface="Calibri" panose="020F0502020204030204" pitchFamily="34" charset="0"/>
                <a:cs typeface="Calibri" panose="020F0502020204030204" pitchFamily="34" charset="0"/>
              </a:rPr>
              <a:t> at the delivery</a:t>
            </a:r>
            <a:r>
              <a:rPr lang="pl-PL" sz="1800" dirty="0">
                <a:solidFill>
                  <a:srgbClr val="00518E"/>
                </a:solidFill>
                <a:latin typeface="Calibri" panose="020F0502020204030204" pitchFamily="34" charset="0"/>
                <a:cs typeface="Calibri" panose="020F0502020204030204" pitchFamily="34" charset="0"/>
              </a:rPr>
              <a:t>:</a:t>
            </a:r>
          </a:p>
          <a:p>
            <a:pPr marL="342900" indent="-342900">
              <a:buFont typeface="+mj-lt"/>
              <a:buAutoNum type="arabicParenR"/>
            </a:pPr>
            <a:r>
              <a:rPr lang="en-US" sz="1800" dirty="0">
                <a:solidFill>
                  <a:srgbClr val="000000"/>
                </a:solidFill>
                <a:effectLst>
                  <a:innerShdw blurRad="114300">
                    <a:srgbClr val="FFC000"/>
                  </a:innerShdw>
                </a:effectLst>
                <a:latin typeface="Calibri" panose="020F0502020204030204" pitchFamily="34" charset="0"/>
              </a:rPr>
              <a:t>Ultra Angle-Resolved Photoelectron Spectroscopy</a:t>
            </a:r>
          </a:p>
          <a:p>
            <a:pPr marL="342900" indent="-342900">
              <a:buFont typeface="+mj-lt"/>
              <a:buAutoNum type="arabicParenR"/>
            </a:pPr>
            <a:r>
              <a:rPr lang="en-US" sz="1800" dirty="0">
                <a:solidFill>
                  <a:srgbClr val="000000"/>
                </a:solidFill>
                <a:effectLst>
                  <a:innerShdw blurRad="114300">
                    <a:srgbClr val="FFC000"/>
                  </a:innerShdw>
                </a:effectLst>
                <a:latin typeface="Calibri" panose="020F0502020204030204" pitchFamily="34" charset="0"/>
              </a:rPr>
              <a:t>Photoemission Electron Microscopy</a:t>
            </a:r>
            <a:br>
              <a:rPr lang="en-US" sz="1800" dirty="0">
                <a:solidFill>
                  <a:srgbClr val="000000"/>
                </a:solidFill>
                <a:effectLst>
                  <a:innerShdw blurRad="114300">
                    <a:srgbClr val="FFC000"/>
                  </a:innerShdw>
                </a:effectLst>
                <a:latin typeface="Calibri" panose="020F0502020204030204" pitchFamily="34" charset="0"/>
              </a:rPr>
            </a:br>
            <a:r>
              <a:rPr lang="en-US" sz="1800" dirty="0">
                <a:solidFill>
                  <a:srgbClr val="000000"/>
                </a:solidFill>
                <a:effectLst>
                  <a:innerShdw blurRad="114300">
                    <a:srgbClr val="FFC000"/>
                  </a:innerShdw>
                </a:effectLst>
                <a:latin typeface="Calibri" panose="020F0502020204030204" pitchFamily="34" charset="0"/>
              </a:rPr>
              <a:t>X-ray Absorption Spectroscopy</a:t>
            </a:r>
          </a:p>
          <a:p>
            <a:pPr marL="342900" indent="-342900">
              <a:buFont typeface="+mj-lt"/>
              <a:buAutoNum type="arabicParenR"/>
            </a:pPr>
            <a:endParaRPr lang="en-US" sz="1800" dirty="0">
              <a:solidFill>
                <a:srgbClr val="000000"/>
              </a:solidFill>
              <a:latin typeface="Calibri" panose="020F0502020204030204" pitchFamily="34" charset="0"/>
            </a:endParaRPr>
          </a:p>
          <a:p>
            <a:r>
              <a:rPr lang="pl-PL" sz="1800" dirty="0">
                <a:solidFill>
                  <a:srgbClr val="00518E"/>
                </a:solidFill>
                <a:latin typeface="Calibri" panose="020F0502020204030204" pitchFamily="34" charset="0"/>
                <a:cs typeface="Calibri" panose="020F0502020204030204" pitchFamily="34" charset="0"/>
              </a:rPr>
              <a:t>Beamlines</a:t>
            </a:r>
            <a:r>
              <a:rPr lang="en-US" sz="1800" dirty="0">
                <a:solidFill>
                  <a:srgbClr val="00518E"/>
                </a:solidFill>
                <a:latin typeface="Calibri" panose="020F0502020204030204" pitchFamily="34" charset="0"/>
                <a:cs typeface="Calibri" panose="020F0502020204030204" pitchFamily="34" charset="0"/>
              </a:rPr>
              <a:t> under construction</a:t>
            </a:r>
            <a:r>
              <a:rPr lang="pl-PL" sz="1800" dirty="0">
                <a:solidFill>
                  <a:srgbClr val="00518E"/>
                </a:solidFill>
                <a:latin typeface="Calibri" panose="020F0502020204030204" pitchFamily="34" charset="0"/>
                <a:cs typeface="Calibri" panose="020F0502020204030204" pitchFamily="34" charset="0"/>
              </a:rPr>
              <a:t>:</a:t>
            </a:r>
          </a:p>
          <a:p>
            <a:pPr marL="342900" indent="-342900">
              <a:buFont typeface="+mj-lt"/>
              <a:buAutoNum type="arabicParenR"/>
            </a:pPr>
            <a:r>
              <a:rPr lang="en-US" sz="1800" dirty="0">
                <a:solidFill>
                  <a:srgbClr val="000000"/>
                </a:solidFill>
                <a:effectLst>
                  <a:innerShdw blurRad="114300">
                    <a:srgbClr val="C6E0B4"/>
                  </a:innerShdw>
                </a:effectLst>
                <a:latin typeface="Calibri" panose="020F0502020204030204" pitchFamily="34" charset="0"/>
              </a:rPr>
              <a:t>angle integrated photoelectron spectroscopy</a:t>
            </a:r>
          </a:p>
          <a:p>
            <a:pPr marL="342900" indent="-342900">
              <a:buFont typeface="+mj-lt"/>
              <a:buAutoNum type="arabicParenR"/>
            </a:pPr>
            <a:r>
              <a:rPr lang="en-US" sz="1800" dirty="0">
                <a:solidFill>
                  <a:srgbClr val="000000"/>
                </a:solidFill>
                <a:effectLst>
                  <a:innerShdw blurRad="114300">
                    <a:srgbClr val="C6E0B4"/>
                  </a:innerShdw>
                </a:effectLst>
                <a:latin typeface="Calibri" panose="020F0502020204030204" pitchFamily="34" charset="0"/>
              </a:rPr>
              <a:t>X-ray Magnetic Circular Dichroism</a:t>
            </a:r>
          </a:p>
        </p:txBody>
      </p:sp>
      <p:sp>
        <p:nvSpPr>
          <p:cNvPr id="56" name="Down Arrow 21">
            <a:extLst>
              <a:ext uri="{FF2B5EF4-FFF2-40B4-BE49-F238E27FC236}">
                <a16:creationId xmlns:a16="http://schemas.microsoft.com/office/drawing/2014/main" id="{AB36B5B3-D5EE-49B7-9A72-CF13F835B91C}"/>
              </a:ext>
            </a:extLst>
          </p:cNvPr>
          <p:cNvSpPr/>
          <p:nvPr/>
        </p:nvSpPr>
        <p:spPr>
          <a:xfrm>
            <a:off x="7171070" y="4369527"/>
            <a:ext cx="188906" cy="2073236"/>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PoleTekstowe 45">
            <a:extLst>
              <a:ext uri="{FF2B5EF4-FFF2-40B4-BE49-F238E27FC236}">
                <a16:creationId xmlns:a16="http://schemas.microsoft.com/office/drawing/2014/main" id="{0D2ED80A-324E-4195-8F75-28EFF7467A4F}"/>
              </a:ext>
            </a:extLst>
          </p:cNvPr>
          <p:cNvSpPr txBox="1"/>
          <p:nvPr/>
        </p:nvSpPr>
        <p:spPr>
          <a:xfrm>
            <a:off x="3195106" y="6495026"/>
            <a:ext cx="1210460" cy="338554"/>
          </a:xfrm>
          <a:prstGeom prst="rect">
            <a:avLst/>
          </a:prstGeom>
          <a:noFill/>
        </p:spPr>
        <p:txBody>
          <a:bodyPr wrap="square" rtlCol="0">
            <a:spAutoFit/>
          </a:bodyPr>
          <a:lstStyle/>
          <a:p>
            <a:r>
              <a:rPr lang="en-US" sz="1600" b="1" dirty="0">
                <a:latin typeface="+mj-lt"/>
              </a:rPr>
              <a:t>PHELIX</a:t>
            </a:r>
            <a:endParaRPr lang="pl-PL" b="1" dirty="0">
              <a:latin typeface="+mj-lt"/>
            </a:endParaRPr>
          </a:p>
        </p:txBody>
      </p:sp>
      <p:sp>
        <p:nvSpPr>
          <p:cNvPr id="58" name="pole tekstowe 93">
            <a:extLst>
              <a:ext uri="{FF2B5EF4-FFF2-40B4-BE49-F238E27FC236}">
                <a16:creationId xmlns:a16="http://schemas.microsoft.com/office/drawing/2014/main" id="{CD8C8CAC-04AE-4CE2-9D20-949494681208}"/>
              </a:ext>
            </a:extLst>
          </p:cNvPr>
          <p:cNvSpPr txBox="1"/>
          <p:nvPr/>
        </p:nvSpPr>
        <p:spPr>
          <a:xfrm>
            <a:off x="7137383" y="6461760"/>
            <a:ext cx="787395" cy="338554"/>
          </a:xfrm>
          <a:prstGeom prst="rect">
            <a:avLst/>
          </a:prstGeom>
          <a:noFill/>
        </p:spPr>
        <p:txBody>
          <a:bodyPr wrap="none" rtlCol="0">
            <a:spAutoFit/>
          </a:bodyPr>
          <a:lstStyle/>
          <a:p>
            <a:r>
              <a:rPr lang="pl-PL" sz="1600" b="1" dirty="0" err="1"/>
              <a:t>XMCD</a:t>
            </a:r>
            <a:endParaRPr lang="pl-PL" sz="1600" b="1" dirty="0"/>
          </a:p>
        </p:txBody>
      </p:sp>
      <p:sp>
        <p:nvSpPr>
          <p:cNvPr id="59" name="Down Arrow 17">
            <a:extLst>
              <a:ext uri="{FF2B5EF4-FFF2-40B4-BE49-F238E27FC236}">
                <a16:creationId xmlns:a16="http://schemas.microsoft.com/office/drawing/2014/main" id="{C0078CE7-C477-49F4-84B7-5AA129661122}"/>
              </a:ext>
            </a:extLst>
          </p:cNvPr>
          <p:cNvSpPr/>
          <p:nvPr/>
        </p:nvSpPr>
        <p:spPr>
          <a:xfrm rot="3600000">
            <a:off x="4503949" y="4469970"/>
            <a:ext cx="188906" cy="2411211"/>
          </a:xfrm>
          <a:prstGeom prst="downArrow">
            <a:avLst>
              <a:gd name="adj1" fmla="val 50000"/>
              <a:gd name="adj2" fmla="val 119011"/>
            </a:avLst>
          </a:prstGeom>
          <a:solidFill>
            <a:srgbClr val="C6E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35840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just" fontAlgn="auto">
              <a:spcAft>
                <a:spcPts val="0"/>
              </a:spcAft>
            </a:pPr>
            <a:r>
              <a:rPr lang="en-US" altLang="ko-KR" dirty="0"/>
              <a:t>Beam line proposals</a:t>
            </a:r>
            <a:endParaRPr lang="en-US" dirty="0"/>
          </a:p>
        </p:txBody>
      </p:sp>
      <p:sp>
        <p:nvSpPr>
          <p:cNvPr id="10" name="Slide Number Placeholder 2">
            <a:extLst>
              <a:ext uri="{FF2B5EF4-FFF2-40B4-BE49-F238E27FC236}">
                <a16:creationId xmlns:a16="http://schemas.microsoft.com/office/drawing/2014/main" id="{AA96141B-7E26-4DE0-9838-5ED14BCA47D8}"/>
              </a:ext>
            </a:extLst>
          </p:cNvPr>
          <p:cNvSpPr txBox="1">
            <a:spLocks/>
          </p:cNvSpPr>
          <p:nvPr/>
        </p:nvSpPr>
        <p:spPr>
          <a:xfrm>
            <a:off x="8532000" y="6526800"/>
            <a:ext cx="504000" cy="216000"/>
          </a:xfrm>
          <a:prstGeom prst="rect">
            <a:avLst/>
          </a:prstGeom>
        </p:spPr>
        <p:txBody>
          <a:bodyPr wrap="none"/>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9</a:t>
            </a:fld>
            <a:endParaRPr lang="en-CA" sz="1300" dirty="0">
              <a:solidFill>
                <a:srgbClr val="87CCF3"/>
              </a:solidFill>
            </a:endParaRPr>
          </a:p>
        </p:txBody>
      </p:sp>
      <p:graphicFrame>
        <p:nvGraphicFramePr>
          <p:cNvPr id="26" name="Tabela 15">
            <a:extLst>
              <a:ext uri="{FF2B5EF4-FFF2-40B4-BE49-F238E27FC236}">
                <a16:creationId xmlns:a16="http://schemas.microsoft.com/office/drawing/2014/main" id="{BF72BAB8-BF1B-4E7D-A047-990FAB6197B3}"/>
              </a:ext>
            </a:extLst>
          </p:cNvPr>
          <p:cNvGraphicFramePr>
            <a:graphicFrameLocks noGrp="1"/>
          </p:cNvGraphicFramePr>
          <p:nvPr>
            <p:extLst>
              <p:ext uri="{D42A27DB-BD31-4B8C-83A1-F6EECF244321}">
                <p14:modId xmlns:p14="http://schemas.microsoft.com/office/powerpoint/2010/main" val="3771757880"/>
              </p:ext>
            </p:extLst>
          </p:nvPr>
        </p:nvGraphicFramePr>
        <p:xfrm>
          <a:off x="35496" y="1268760"/>
          <a:ext cx="9073008" cy="5511004"/>
        </p:xfrm>
        <a:graphic>
          <a:graphicData uri="http://schemas.openxmlformats.org/drawingml/2006/table">
            <a:tbl>
              <a:tblPr/>
              <a:tblGrid>
                <a:gridCol w="2081284">
                  <a:extLst>
                    <a:ext uri="{9D8B030D-6E8A-4147-A177-3AD203B41FA5}">
                      <a16:colId xmlns:a16="http://schemas.microsoft.com/office/drawing/2014/main" val="851875073"/>
                    </a:ext>
                  </a:extLst>
                </a:gridCol>
                <a:gridCol w="4399436">
                  <a:extLst>
                    <a:ext uri="{9D8B030D-6E8A-4147-A177-3AD203B41FA5}">
                      <a16:colId xmlns:a16="http://schemas.microsoft.com/office/drawing/2014/main" val="934738731"/>
                    </a:ext>
                  </a:extLst>
                </a:gridCol>
                <a:gridCol w="1008112">
                  <a:extLst>
                    <a:ext uri="{9D8B030D-6E8A-4147-A177-3AD203B41FA5}">
                      <a16:colId xmlns:a16="http://schemas.microsoft.com/office/drawing/2014/main" val="3998246933"/>
                    </a:ext>
                  </a:extLst>
                </a:gridCol>
                <a:gridCol w="1584176">
                  <a:extLst>
                    <a:ext uri="{9D8B030D-6E8A-4147-A177-3AD203B41FA5}">
                      <a16:colId xmlns:a16="http://schemas.microsoft.com/office/drawing/2014/main" val="465129319"/>
                    </a:ext>
                  </a:extLst>
                </a:gridCol>
              </a:tblGrid>
              <a:tr h="213350">
                <a:tc>
                  <a:txBody>
                    <a:bodyPr/>
                    <a:lstStyle/>
                    <a:p>
                      <a:pPr algn="l" fontAlgn="t"/>
                      <a:r>
                        <a:rPr lang="en-US" sz="1600" b="1" i="0" u="none" strike="noStrike">
                          <a:solidFill>
                            <a:srgbClr val="000000"/>
                          </a:solidFill>
                          <a:effectLst/>
                          <a:latin typeface="Calibri" panose="020F0502020204030204" pitchFamily="34" charset="0"/>
                        </a:rPr>
                        <a:t>Name</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Techinques</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source</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1600" b="1" i="0" u="none" strike="noStrike">
                          <a:solidFill>
                            <a:srgbClr val="000000"/>
                          </a:solidFill>
                          <a:effectLst/>
                          <a:latin typeface="Calibri" panose="020F0502020204030204" pitchFamily="34" charset="0"/>
                        </a:rPr>
                        <a:t>energy range [eV]</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630966"/>
                  </a:ext>
                </a:extLst>
              </a:tr>
              <a:tr h="1029966">
                <a:tc>
                  <a:txBody>
                    <a:bodyPr/>
                    <a:lstStyle/>
                    <a:p>
                      <a:pPr algn="l" fontAlgn="t"/>
                      <a:r>
                        <a:rPr lang="en-US" sz="1600" b="1" i="0" u="none" strike="noStrike" dirty="0">
                          <a:solidFill>
                            <a:srgbClr val="000000"/>
                          </a:solidFill>
                          <a:effectLst/>
                          <a:latin typeface="Calibri" panose="020F0502020204030204" pitchFamily="34" charset="0"/>
                        </a:rPr>
                        <a:t>SX</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X-ray absorption spectroscopy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XANES (X-ray Near Edge Absorption Spectroscopy)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EXAFS (Extended X-ray Absorption Fine Structure Spectroscopy)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XES (X-ray emission spectroscopy) </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2.4 - 10000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0817797"/>
                  </a:ext>
                </a:extLst>
              </a:tr>
              <a:tr h="366638">
                <a:tc>
                  <a:txBody>
                    <a:bodyPr/>
                    <a:lstStyle/>
                    <a:p>
                      <a:pPr algn="l" fontAlgn="t"/>
                      <a:r>
                        <a:rPr lang="en-US" sz="1600" b="1" i="0" u="none" strike="noStrike" dirty="0">
                          <a:solidFill>
                            <a:srgbClr val="000000"/>
                          </a:solidFill>
                          <a:effectLst/>
                          <a:latin typeface="Calibri" panose="020F0502020204030204" pitchFamily="34" charset="0"/>
                        </a:rPr>
                        <a:t>FTIR</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Absorption </a:t>
                      </a:r>
                      <a:r>
                        <a:rPr lang="en-US" sz="1600" b="0" i="0" u="none" strike="noStrike" dirty="0" err="1">
                          <a:solidFill>
                            <a:srgbClr val="000000"/>
                          </a:solidFill>
                          <a:effectLst/>
                          <a:latin typeface="Calibri" panose="020F0502020204030204" pitchFamily="34" charset="0"/>
                        </a:rPr>
                        <a:t>microspectroscopy</a:t>
                      </a:r>
                      <a:r>
                        <a:rPr lang="en-US" sz="1600" b="0" i="0" u="none" strike="noStrike" dirty="0">
                          <a:solidFill>
                            <a:srgbClr val="000000"/>
                          </a:solidFill>
                          <a:effectLst/>
                          <a:latin typeface="Calibri" panose="020F0502020204030204" pitchFamily="34" charset="0"/>
                        </a:rPr>
                        <a:t> Imaging</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0.05 - 0.5</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529778"/>
                  </a:ext>
                </a:extLst>
              </a:tr>
              <a:tr h="360040">
                <a:tc>
                  <a:txBody>
                    <a:bodyPr/>
                    <a:lstStyle/>
                    <a:p>
                      <a:pPr algn="l" fontAlgn="t"/>
                      <a:r>
                        <a:rPr lang="en-US" sz="1600" b="1" i="0" u="none" strike="noStrike" dirty="0">
                          <a:solidFill>
                            <a:srgbClr val="000000"/>
                          </a:solidFill>
                          <a:effectLst/>
                          <a:latin typeface="Calibri" panose="020F0502020204030204" pitchFamily="34" charset="0"/>
                        </a:rPr>
                        <a:t>STXM (XMCD branch)</a:t>
                      </a:r>
                    </a:p>
                  </a:txBody>
                  <a:tcPr marL="7357" marR="7357" marT="735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Scanning </a:t>
                      </a:r>
                      <a:r>
                        <a:rPr lang="en-US" sz="1600" b="0" i="0" u="none" strike="noStrike" dirty="0" err="1">
                          <a:solidFill>
                            <a:srgbClr val="000000"/>
                          </a:solidFill>
                          <a:effectLst/>
                          <a:latin typeface="Calibri" panose="020F0502020204030204" pitchFamily="34" charset="0"/>
                        </a:rPr>
                        <a:t>Trensmission</a:t>
                      </a:r>
                      <a:r>
                        <a:rPr lang="en-US" sz="1600" b="0" i="0" u="none" strike="noStrike" dirty="0">
                          <a:solidFill>
                            <a:srgbClr val="000000"/>
                          </a:solidFill>
                          <a:effectLst/>
                          <a:latin typeface="Calibri" panose="020F0502020204030204" pitchFamily="34" charset="0"/>
                        </a:rPr>
                        <a:t> X-ray Microscopy</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EPU</a:t>
                      </a:r>
                    </a:p>
                  </a:txBody>
                  <a:tcPr marL="7357" marR="7357" marT="735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100 - 2000</a:t>
                      </a:r>
                    </a:p>
                  </a:txBody>
                  <a:tcPr marL="7357" marR="7357" marT="735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032310"/>
                  </a:ext>
                </a:extLst>
              </a:tr>
              <a:tr h="419343">
                <a:tc>
                  <a:txBody>
                    <a:bodyPr/>
                    <a:lstStyle/>
                    <a:p>
                      <a:pPr algn="l" fontAlgn="t"/>
                      <a:r>
                        <a:rPr lang="en-US" sz="1600" b="1" i="0" u="none" strike="noStrike" dirty="0">
                          <a:solidFill>
                            <a:srgbClr val="000000"/>
                          </a:solidFill>
                          <a:effectLst/>
                          <a:latin typeface="Calibri" panose="020F0502020204030204" pitchFamily="34" charset="0"/>
                        </a:rPr>
                        <a:t>MIDAMAX</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X-ray absorption</a:t>
                      </a:r>
                      <a:r>
                        <a:rPr lang="pl-PL" sz="1600" b="0" i="0"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micro imaging</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diffraction</a:t>
                      </a:r>
                      <a:r>
                        <a:rPr lang="pl-PL" sz="1600" b="0" i="0" u="none" strike="noStrike" dirty="0">
                          <a:solidFill>
                            <a:srgbClr val="000000"/>
                          </a:solidFill>
                          <a:effectLst/>
                          <a:latin typeface="Calibri" panose="020F0502020204030204" pitchFamily="34" charset="0"/>
                        </a:rPr>
                        <a:t>, </a:t>
                      </a:r>
                      <a:r>
                        <a:rPr lang="en-US" sz="1600" b="0" i="0" u="none" strike="noStrike" dirty="0">
                          <a:solidFill>
                            <a:srgbClr val="000000"/>
                          </a:solidFill>
                          <a:effectLst/>
                          <a:latin typeface="Calibri" panose="020F0502020204030204" pitchFamily="34" charset="0"/>
                        </a:rPr>
                        <a:t>magnetic dichroism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1000 - 15000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372187"/>
                  </a:ext>
                </a:extLst>
              </a:tr>
              <a:tr h="419343">
                <a:tc>
                  <a:txBody>
                    <a:bodyPr/>
                    <a:lstStyle/>
                    <a:p>
                      <a:pPr algn="l" fontAlgn="t"/>
                      <a:r>
                        <a:rPr lang="en-US" sz="1600" b="1" i="0" u="none" strike="noStrike" dirty="0">
                          <a:solidFill>
                            <a:srgbClr val="000000"/>
                          </a:solidFill>
                          <a:effectLst/>
                          <a:latin typeface="Calibri" panose="020F0502020204030204" pitchFamily="34" charset="0"/>
                        </a:rPr>
                        <a:t>XAS/XES</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Resonant X-ray Emission Spectroscopy (</a:t>
                      </a:r>
                      <a:r>
                        <a:rPr lang="en-US" sz="1600" b="0" i="0" u="none" strike="noStrike" dirty="0" err="1">
                          <a:solidFill>
                            <a:srgbClr val="000000"/>
                          </a:solidFill>
                          <a:effectLst/>
                          <a:latin typeface="Calibri" panose="020F0502020204030204" pitchFamily="34" charset="0"/>
                        </a:rPr>
                        <a:t>RXES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HR X-ray Absorption Spectroscopy  (HR-</a:t>
                      </a:r>
                      <a:r>
                        <a:rPr lang="en-US" sz="1600" b="0" i="0" u="none" strike="noStrike" dirty="0" err="1">
                          <a:solidFill>
                            <a:srgbClr val="000000"/>
                          </a:solidFill>
                          <a:effectLst/>
                          <a:latin typeface="Calibri" panose="020F0502020204030204" pitchFamily="34" charset="0"/>
                        </a:rPr>
                        <a:t>XAS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High Energy Resolution Off-</a:t>
                      </a:r>
                      <a:r>
                        <a:rPr lang="en-US" sz="1600" b="0" i="0" u="none" strike="noStrike" dirty="0" err="1">
                          <a:solidFill>
                            <a:srgbClr val="000000"/>
                          </a:solidFill>
                          <a:effectLst/>
                          <a:latin typeface="Calibri" panose="020F0502020204030204" pitchFamily="34" charset="0"/>
                        </a:rPr>
                        <a:t>Resonanat</a:t>
                      </a:r>
                      <a:r>
                        <a:rPr lang="en-US" sz="1600" b="0" i="0" u="none" strike="noStrike" dirty="0">
                          <a:solidFill>
                            <a:srgbClr val="000000"/>
                          </a:solidFill>
                          <a:effectLst/>
                          <a:latin typeface="Calibri" panose="020F0502020204030204" pitchFamily="34" charset="0"/>
                        </a:rPr>
                        <a:t> Spectroscopy (</a:t>
                      </a:r>
                      <a:r>
                        <a:rPr lang="en-US" sz="1600" b="0" i="0" u="none" strike="noStrike" dirty="0" err="1">
                          <a:solidFill>
                            <a:srgbClr val="000000"/>
                          </a:solidFill>
                          <a:effectLst/>
                          <a:latin typeface="Calibri" panose="020F0502020204030204" pitchFamily="34" charset="0"/>
                        </a:rPr>
                        <a:t>HEROS</a:t>
                      </a:r>
                      <a:r>
                        <a:rPr lang="en-US" sz="16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Emission Spectroscopy (</a:t>
                      </a:r>
                      <a:r>
                        <a:rPr lang="en-US" sz="1600" b="0" i="0" u="none" strike="noStrike" dirty="0" err="1">
                          <a:solidFill>
                            <a:srgbClr val="000000"/>
                          </a:solidFill>
                          <a:effectLst/>
                          <a:latin typeface="Calibri" panose="020F0502020204030204" pitchFamily="34" charset="0"/>
                        </a:rPr>
                        <a:t>XES</a:t>
                      </a:r>
                      <a:r>
                        <a:rPr lang="en-US" sz="1600" b="0" i="0" u="none" strike="noStrike" dirty="0">
                          <a:solidFill>
                            <a:srgbClr val="000000"/>
                          </a:solidFill>
                          <a:effectLst/>
                          <a:latin typeface="Calibri" panose="020F0502020204030204" pitchFamily="34" charset="0"/>
                        </a:rPr>
                        <a:t>)</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IN VAC UND</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2000 -  10000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946880"/>
                  </a:ext>
                </a:extLst>
              </a:tr>
              <a:tr h="419343">
                <a:tc>
                  <a:txBody>
                    <a:bodyPr/>
                    <a:lstStyle/>
                    <a:p>
                      <a:pPr algn="l" fontAlgn="t"/>
                      <a:r>
                        <a:rPr lang="en-US" sz="1600" b="1" i="0" u="none" strike="noStrike" dirty="0">
                          <a:solidFill>
                            <a:srgbClr val="000000"/>
                          </a:solidFill>
                          <a:effectLst/>
                          <a:latin typeface="Calibri" panose="020F0502020204030204" pitchFamily="34" charset="0"/>
                        </a:rPr>
                        <a:t>POLYX</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X-ray </a:t>
                      </a:r>
                      <a:r>
                        <a:rPr lang="en-US" sz="1600" b="0" i="0" u="none" strike="noStrike" dirty="0" err="1">
                          <a:solidFill>
                            <a:srgbClr val="000000"/>
                          </a:solidFill>
                          <a:effectLst/>
                          <a:latin typeface="Calibri" panose="020F0502020204030204" pitchFamily="34" charset="0"/>
                        </a:rPr>
                        <a:t>microimaging</a:t>
                      </a:r>
                      <a:r>
                        <a:rPr lang="pl-PL"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Microtomography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X-ray </a:t>
                      </a:r>
                      <a:r>
                        <a:rPr lang="en-US" sz="1600" b="0" i="0" u="none" strike="noStrike" dirty="0" err="1">
                          <a:solidFill>
                            <a:srgbClr val="000000"/>
                          </a:solidFill>
                          <a:effectLst/>
                          <a:latin typeface="Calibri" panose="020F0502020204030204" pitchFamily="34" charset="0"/>
                        </a:rPr>
                        <a:t>fluorescsence</a:t>
                      </a:r>
                      <a:r>
                        <a:rPr lang="pl-PL" sz="1600" b="0" i="0" u="none" strike="noStrike" dirty="0">
                          <a:solidFill>
                            <a:srgbClr val="000000"/>
                          </a:solidFill>
                          <a:effectLst/>
                          <a:latin typeface="Calibri" panose="020F0502020204030204" pitchFamily="34" charset="0"/>
                        </a:rPr>
                        <a:t>,</a:t>
                      </a:r>
                      <a:r>
                        <a:rPr lang="pl-PL" sz="1600" b="0" i="0" u="none" strike="noStrike" baseline="0"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Fluorescsence</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tompography</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Diffraction/topography</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5000 - 16000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188581"/>
                  </a:ext>
                </a:extLst>
              </a:tr>
              <a:tr h="354573">
                <a:tc>
                  <a:txBody>
                    <a:bodyPr/>
                    <a:lstStyle/>
                    <a:p>
                      <a:pPr algn="l" fontAlgn="t"/>
                      <a:r>
                        <a:rPr lang="en-US" sz="1600" b="1" i="0" u="none" strike="noStrike" dirty="0">
                          <a:solidFill>
                            <a:srgbClr val="000000"/>
                          </a:solidFill>
                          <a:effectLst/>
                          <a:latin typeface="Calibri" panose="020F0502020204030204" pitchFamily="34" charset="0"/>
                        </a:rPr>
                        <a:t>NAPXPS (PHELIX branch)</a:t>
                      </a: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near ambient pressure X-ray photoelectron spectroscopy</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EPU</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a:solidFill>
                            <a:srgbClr val="000000"/>
                          </a:solidFill>
                          <a:effectLst/>
                          <a:latin typeface="Calibri" panose="020F0502020204030204" pitchFamily="34" charset="0"/>
                        </a:rPr>
                        <a:t>50 - 1500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9553583"/>
                  </a:ext>
                </a:extLst>
              </a:tr>
              <a:tr h="360040">
                <a:tc>
                  <a:txBody>
                    <a:bodyPr/>
                    <a:lstStyle/>
                    <a:p>
                      <a:pPr algn="l" fontAlgn="t"/>
                      <a:r>
                        <a:rPr lang="pl-PL" sz="1600" b="1" i="0" u="none" strike="noStrike" dirty="0">
                          <a:solidFill>
                            <a:srgbClr val="000000"/>
                          </a:solidFill>
                          <a:effectLst/>
                          <a:latin typeface="Calibri" panose="020F0502020204030204" pitchFamily="34" charset="0"/>
                        </a:rPr>
                        <a:t>XRF/XAS</a:t>
                      </a:r>
                      <a:endParaRPr lang="en-US" sz="1600" b="1" i="0" u="none" strike="noStrike" dirty="0">
                        <a:solidFill>
                          <a:srgbClr val="000000"/>
                        </a:solidFill>
                        <a:effectLst/>
                        <a:latin typeface="Calibri" panose="020F0502020204030204" pitchFamily="34" charset="0"/>
                      </a:endParaRPr>
                    </a:p>
                  </a:txBody>
                  <a:tcPr marL="5113" marR="5113" marT="5113"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1600" b="0" i="0" u="none" strike="noStrike" dirty="0">
                          <a:solidFill>
                            <a:srgbClr val="000000"/>
                          </a:solidFill>
                          <a:effectLst/>
                          <a:latin typeface="Calibri" panose="020F0502020204030204" pitchFamily="34" charset="0"/>
                        </a:rPr>
                        <a:t>XAS: transmission, fluorescence, electron yield</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BM</a:t>
                      </a:r>
                    </a:p>
                  </a:txBody>
                  <a:tcPr marL="5113" marR="5113" marT="511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600" b="0" i="0" u="none" strike="noStrike" dirty="0">
                          <a:solidFill>
                            <a:srgbClr val="000000"/>
                          </a:solidFill>
                          <a:effectLst/>
                          <a:latin typeface="Calibri" panose="020F0502020204030204" pitchFamily="34" charset="0"/>
                        </a:rPr>
                        <a:t>1300 - 12000</a:t>
                      </a:r>
                    </a:p>
                  </a:txBody>
                  <a:tcPr marL="5113" marR="5113" marT="5113"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60421"/>
                  </a:ext>
                </a:extLst>
              </a:tr>
            </a:tbl>
          </a:graphicData>
        </a:graphic>
      </p:graphicFrame>
    </p:spTree>
    <p:extLst>
      <p:ext uri="{BB962C8B-B14F-4D97-AF65-F5344CB8AC3E}">
        <p14:creationId xmlns:p14="http://schemas.microsoft.com/office/powerpoint/2010/main" val="17637542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Kucerka - JINR+FaFUK+FLN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Kucerka - JINR+FaFUK+FLNP</Template>
  <TotalTime>15956</TotalTime>
  <Words>1056</Words>
  <Application>Microsoft Macintosh PowerPoint</Application>
  <PresentationFormat>On-screen Show (4:3)</PresentationFormat>
  <Paragraphs>254</Paragraphs>
  <Slides>24</Slides>
  <Notes>14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Calibri</vt:lpstr>
      <vt:lpstr>Comic Sans MS</vt:lpstr>
      <vt:lpstr>Constantia</vt:lpstr>
      <vt:lpstr>Wingdings</vt:lpstr>
      <vt:lpstr>Wingdings 2</vt:lpstr>
      <vt:lpstr>1_Kucerka - JINR+FaFUK+FLNP</vt:lpstr>
      <vt:lpstr>Acrobat Document</vt:lpstr>
      <vt:lpstr>Development of the SOLCRYS structural research laboratory at SOLARIS synchrotron</vt:lpstr>
      <vt:lpstr>Outline</vt:lpstr>
      <vt:lpstr>Condensed Matter Research Fields at JINR</vt:lpstr>
      <vt:lpstr>Neutrons vs. X-rays</vt:lpstr>
      <vt:lpstr>X-rays in the Condensed Matter Research of JINR</vt:lpstr>
      <vt:lpstr>X-rays in the Condensed Matter Research of JINR</vt:lpstr>
      <vt:lpstr>SOLARIS machine</vt:lpstr>
      <vt:lpstr>SOLARIS beam lines</vt:lpstr>
      <vt:lpstr>Beam line proposals</vt:lpstr>
      <vt:lpstr>Beam line proposal for JINR</vt:lpstr>
      <vt:lpstr>June 2018</vt:lpstr>
      <vt:lpstr>Financial Commitment</vt:lpstr>
      <vt:lpstr>A New Theme Within The Topical Plan of JINR</vt:lpstr>
      <vt:lpstr>Main activities</vt:lpstr>
      <vt:lpstr>SOLCRYS laboratory</vt:lpstr>
      <vt:lpstr>Super-Conducting Wiggler for energy 5-20 keV</vt:lpstr>
      <vt:lpstr>Main results</vt:lpstr>
      <vt:lpstr>Small-Angle X-ray Scattering beamline</vt:lpstr>
      <vt:lpstr>Macromolecular Crystallography beamline</vt:lpstr>
      <vt:lpstr>Sample preparation facility</vt:lpstr>
      <vt:lpstr>Interest of users from JINR member states</vt:lpstr>
      <vt:lpstr>SOLCRYS laboratory for JINR scientists</vt:lpstr>
      <vt:lpstr>Summary</vt:lpstr>
      <vt:lpstr>Thank You for Your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title title</dc:title>
  <dc:creator>Kučerka Norbert</dc:creator>
  <cp:lastModifiedBy>Kučerka Norbert</cp:lastModifiedBy>
  <cp:revision>1001</cp:revision>
  <cp:lastPrinted>2018-05-25T11:17:04Z</cp:lastPrinted>
  <dcterms:created xsi:type="dcterms:W3CDTF">2014-09-17T07:20:34Z</dcterms:created>
  <dcterms:modified xsi:type="dcterms:W3CDTF">2019-06-17T01:58:50Z</dcterms:modified>
</cp:coreProperties>
</file>