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64" r:id="rId4"/>
    <p:sldId id="265" r:id="rId5"/>
    <p:sldId id="266" r:id="rId6"/>
    <p:sldId id="268" r:id="rId7"/>
    <p:sldId id="269" r:id="rId8"/>
    <p:sldId id="267" r:id="rId9"/>
    <p:sldId id="275" r:id="rId10"/>
    <p:sldId id="272" r:id="rId11"/>
    <p:sldId id="257" r:id="rId12"/>
    <p:sldId id="271" r:id="rId13"/>
    <p:sldId id="256" r:id="rId14"/>
    <p:sldId id="262" r:id="rId15"/>
    <p:sldId id="258" r:id="rId16"/>
    <p:sldId id="259" r:id="rId17"/>
    <p:sldId id="260" r:id="rId18"/>
    <p:sldId id="277" r:id="rId19"/>
    <p:sldId id="278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54" autoAdjust="0"/>
  </p:normalViewPr>
  <p:slideViewPr>
    <p:cSldViewPr snapToGrid="0">
      <p:cViewPr varScale="1">
        <p:scale>
          <a:sx n="69" d="100"/>
          <a:sy n="69" d="100"/>
        </p:scale>
        <p:origin x="75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9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50B1-4EE7-469F-AF09-7E7C7DD080BF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F51E-CB84-4279-B5FC-B9821C111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821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50B1-4EE7-469F-AF09-7E7C7DD080BF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F51E-CB84-4279-B5FC-B9821C111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2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50B1-4EE7-469F-AF09-7E7C7DD080BF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F51E-CB84-4279-B5FC-B9821C111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50B1-4EE7-469F-AF09-7E7C7DD080BF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F51E-CB84-4279-B5FC-B9821C111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521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50B1-4EE7-469F-AF09-7E7C7DD080BF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F51E-CB84-4279-B5FC-B9821C111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23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50B1-4EE7-469F-AF09-7E7C7DD080BF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F51E-CB84-4279-B5FC-B9821C111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4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50B1-4EE7-469F-AF09-7E7C7DD080BF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F51E-CB84-4279-B5FC-B9821C111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18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50B1-4EE7-469F-AF09-7E7C7DD080BF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F51E-CB84-4279-B5FC-B9821C111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61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50B1-4EE7-469F-AF09-7E7C7DD080BF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F51E-CB84-4279-B5FC-B9821C111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100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50B1-4EE7-469F-AF09-7E7C7DD080BF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F51E-CB84-4279-B5FC-B9821C111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152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50B1-4EE7-469F-AF09-7E7C7DD080BF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0F51E-CB84-4279-B5FC-B9821C111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585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850B1-4EE7-469F-AF09-7E7C7DD080BF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F51E-CB84-4279-B5FC-B9821C111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3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.png"/><Relationship Id="rId5" Type="http://schemas.openxmlformats.org/officeDocument/2006/relationships/image" Target="../media/image6.jpg"/><Relationship Id="rId10" Type="http://schemas.openxmlformats.org/officeDocument/2006/relationships/image" Target="../media/image19.jp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7606" y="10111"/>
            <a:ext cx="55120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JOINT INSTITUTE FOR NUCLEAR RESEARCH</a:t>
            </a:r>
          </a:p>
          <a:p>
            <a:pPr algn="ctr"/>
            <a:r>
              <a:rPr lang="en-US" sz="2400" dirty="0" err="1" smtClean="0"/>
              <a:t>Dzhelepov</a:t>
            </a:r>
            <a:r>
              <a:rPr lang="en-US" sz="2400" dirty="0" smtClean="0"/>
              <a:t> Laboratory of Nuclear Problems</a:t>
            </a:r>
          </a:p>
          <a:p>
            <a:pPr algn="ctr"/>
            <a:r>
              <a:rPr lang="en-US" sz="2400" dirty="0">
                <a:cs typeface="Times New Roman" panose="02020603050405020304" pitchFamily="18" charset="0"/>
              </a:rPr>
              <a:t>Molecular and radiation genetic group</a:t>
            </a:r>
            <a:r>
              <a:rPr lang="en-US" sz="2400" dirty="0" smtClean="0"/>
              <a:t> </a:t>
            </a:r>
            <a:endParaRPr lang="ru-RU" sz="24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75670" y="1949817"/>
            <a:ext cx="1103985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/>
              <a:t>The molecular genetics of radiation-induced changes at the gene, genome and transcriptome level in Drosophila melanogaster</a:t>
            </a:r>
            <a:endParaRPr lang="ru-RU" sz="3200" dirty="0"/>
          </a:p>
          <a:p>
            <a:pPr algn="ctr"/>
            <a:r>
              <a:rPr lang="en-US" sz="3200" b="1" cap="all" dirty="0"/>
              <a:t>Project RADIOGENE</a:t>
            </a:r>
            <a:endParaRPr lang="ru-RU" sz="32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684917" y="4751297"/>
            <a:ext cx="5210565" cy="121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Project </a:t>
            </a:r>
            <a:r>
              <a:rPr lang="en-US" sz="2400" dirty="0"/>
              <a:t>Head		</a:t>
            </a:r>
            <a:r>
              <a:rPr lang="en-US" sz="2400" dirty="0" smtClean="0"/>
              <a:t>   I.D. </a:t>
            </a:r>
            <a:r>
              <a:rPr lang="en-US" sz="2400" dirty="0" err="1" smtClean="0"/>
              <a:t>Alexandrov</a:t>
            </a:r>
            <a:endParaRPr lang="ru-RU" sz="2400" dirty="0"/>
          </a:p>
          <a:p>
            <a:r>
              <a:rPr lang="en-US" sz="2400" dirty="0"/>
              <a:t>Project Head Deputy	</a:t>
            </a:r>
            <a:r>
              <a:rPr lang="en-US" sz="2400" dirty="0" smtClean="0"/>
              <a:t>   K.P. </a:t>
            </a:r>
            <a:r>
              <a:rPr lang="en-US" sz="2400" dirty="0" err="1" smtClean="0"/>
              <a:t>Afanasyeva</a:t>
            </a:r>
            <a:endParaRPr lang="en-US" sz="2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59896" y="6334780"/>
            <a:ext cx="2071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cs typeface="Times New Roman" panose="02020603050405020304" pitchFamily="18" charset="0"/>
              </a:rPr>
              <a:t>Dubna</a:t>
            </a:r>
            <a:r>
              <a:rPr lang="en-US" sz="2800" b="1" dirty="0" smtClean="0"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cs typeface="Times New Roman" panose="02020603050405020304" pitchFamily="18" charset="0"/>
              </a:rPr>
              <a:t>201</a:t>
            </a:r>
            <a:r>
              <a:rPr lang="en-US" sz="2800" b="1" dirty="0" smtClean="0">
                <a:cs typeface="Times New Roman" panose="02020603050405020304" pitchFamily="18" charset="0"/>
              </a:rPr>
              <a:t>9</a:t>
            </a:r>
            <a:endParaRPr lang="ru-RU" sz="2800" dirty="0"/>
          </a:p>
        </p:txBody>
      </p:sp>
      <p:pic>
        <p:nvPicPr>
          <p:cNvPr id="8" name="Picture 2" descr="http://nuweb.jinr.ru/img/ly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50" y="107703"/>
            <a:ext cx="955412" cy="92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t="13649" r="7819" b="13558"/>
          <a:stretch/>
        </p:blipFill>
        <p:spPr>
          <a:xfrm>
            <a:off x="164891" y="10111"/>
            <a:ext cx="1531580" cy="11027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2367" r="9318" b="-2367"/>
          <a:stretch/>
        </p:blipFill>
        <p:spPr>
          <a:xfrm>
            <a:off x="9998439" y="10111"/>
            <a:ext cx="2193561" cy="1513109"/>
          </a:xfrm>
          <a:prstGeom prst="flowChartPreparation">
            <a:avLst/>
          </a:prstGeom>
        </p:spPr>
      </p:pic>
    </p:spTree>
    <p:extLst>
      <p:ext uri="{BB962C8B-B14F-4D97-AF65-F5344CB8AC3E}">
        <p14:creationId xmlns:p14="http://schemas.microsoft.com/office/powerpoint/2010/main" val="17360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2080" y="356271"/>
            <a:ext cx="11135893" cy="6018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600" b="1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 of journal publications (2016-2019)</a:t>
            </a:r>
            <a:endParaRPr lang="ru-RU" sz="1600" b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E.V. </a:t>
            </a:r>
            <a:r>
              <a:rPr lang="en-US" sz="1600" dirty="0" err="1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Kravchenko</a:t>
            </a:r>
            <a:r>
              <a:rPr lang="en-US" sz="16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A.N. </a:t>
            </a:r>
            <a:r>
              <a:rPr lang="en-US" sz="1600" dirty="0" err="1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Rusokovich</a:t>
            </a:r>
            <a:r>
              <a:rPr lang="en-US" sz="16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al. Radiation biology of structurally different genes of Drosophila melanogaster. Message 8. White gene: general characteristics of radio-mutability and PCR analysis of “point” mutations // Rad. biology. Radioecology, 2019 (in print)</a:t>
            </a:r>
            <a:endParaRPr lang="ru-RU" sz="16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E.V. </a:t>
            </a:r>
            <a:r>
              <a:rPr lang="en-US" sz="1600" dirty="0" err="1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Kravchenko</a:t>
            </a:r>
            <a:r>
              <a:rPr lang="en-US" sz="16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S.V. </a:t>
            </a:r>
            <a:r>
              <a:rPr lang="en-US" sz="1600" dirty="0" err="1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Dubovik</a:t>
            </a:r>
            <a:r>
              <a:rPr lang="en-US" sz="16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al., Message 7: gene yellow. General characteristics of mutability and PCR analysis of “point” mutations // Rad. biology. Radioecology, 2018, t. 58, No. 4, p. 341-351</a:t>
            </a:r>
            <a:endParaRPr lang="ru-RU" sz="16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1600" dirty="0" err="1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I.D.Alexandrov</a:t>
            </a:r>
            <a:r>
              <a:rPr lang="en-US" sz="16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M.V. </a:t>
            </a:r>
            <a:r>
              <a:rPr lang="en-US" sz="1600" dirty="0" err="1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Alexandrova</a:t>
            </a:r>
            <a:r>
              <a:rPr lang="en-US" sz="16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Radiation biology of structurally different genes of Drosophila melanogaster. Message 6: The cinnabar </a:t>
            </a:r>
            <a:r>
              <a:rPr lang="en-US" sz="16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gene: sequencing of γ- and neutron-induced "point" mutations // Rad. biology. Radioecology, 2018, t. 58, No. 1, p.15-25</a:t>
            </a:r>
            <a:endParaRPr lang="ru-RU" sz="1600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1600" dirty="0" err="1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Afanasyeva</a:t>
            </a:r>
            <a:r>
              <a:rPr lang="en-US" sz="16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KP, </a:t>
            </a:r>
            <a:r>
              <a:rPr lang="en-US" sz="1600" dirty="0" err="1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Alexandrova</a:t>
            </a:r>
            <a:r>
              <a:rPr lang="en-US" sz="16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MV, </a:t>
            </a:r>
            <a:r>
              <a:rPr lang="en-US" sz="1600" dirty="0" err="1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Alexandrov</a:t>
            </a:r>
            <a:r>
              <a:rPr lang="en-US" sz="1600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I.D. Molecular genetic studies of the radiation genetics of Drosophila at JINR, Ecological Bulletin, 2016, No. 3 (37) p. 75-79.</a:t>
            </a:r>
          </a:p>
          <a:p>
            <a:pPr indent="450850"/>
            <a:endParaRPr lang="en-US" sz="1600" b="1" dirty="0" smtClean="0">
              <a:latin typeface="+mj-lt"/>
            </a:endParaRPr>
          </a:p>
          <a:p>
            <a:pPr indent="450850"/>
            <a:r>
              <a:rPr lang="en-US" sz="1600" b="1" dirty="0" smtClean="0">
                <a:latin typeface="+mj-lt"/>
              </a:rPr>
              <a:t>List </a:t>
            </a:r>
            <a:r>
              <a:rPr lang="en-US" sz="1600" b="1" dirty="0">
                <a:latin typeface="+mj-lt"/>
              </a:rPr>
              <a:t>of presentations at conferences</a:t>
            </a:r>
            <a:endParaRPr lang="ru-RU" sz="1600" b="1" dirty="0">
              <a:latin typeface="+mj-lt"/>
            </a:endParaRPr>
          </a:p>
          <a:p>
            <a:r>
              <a:rPr lang="en-US" sz="1600" dirty="0">
                <a:latin typeface="+mj-lt"/>
              </a:rPr>
              <a:t>1. I.D. </a:t>
            </a:r>
            <a:r>
              <a:rPr lang="en-US" sz="1600" dirty="0" err="1">
                <a:latin typeface="+mj-lt"/>
              </a:rPr>
              <a:t>Alexandrov</a:t>
            </a:r>
            <a:r>
              <a:rPr lang="en-US" sz="1600" dirty="0">
                <a:latin typeface="+mj-lt"/>
              </a:rPr>
              <a:t>, M.V. </a:t>
            </a:r>
            <a:r>
              <a:rPr lang="en-US" sz="1600" dirty="0" err="1">
                <a:latin typeface="+mj-lt"/>
              </a:rPr>
              <a:t>Alexandrova</a:t>
            </a:r>
            <a:r>
              <a:rPr lang="en-US" sz="1600" dirty="0">
                <a:latin typeface="+mj-lt"/>
              </a:rPr>
              <a:t>, K.P. </a:t>
            </a:r>
            <a:r>
              <a:rPr lang="en-US" sz="1600" dirty="0" err="1">
                <a:latin typeface="+mj-lt"/>
              </a:rPr>
              <a:t>Afanasyeva</a:t>
            </a:r>
            <a:r>
              <a:rPr lang="en-US" sz="1600" dirty="0">
                <a:latin typeface="+mj-lt"/>
              </a:rPr>
              <a:t>, et al. Radiation biology of Drosophila melanogaster structural genes / Abstracts of the All-Russian Conference "Drosophila in Genetics and Medicine", p.8, </a:t>
            </a:r>
            <a:r>
              <a:rPr lang="en-US" sz="1600" dirty="0" err="1">
                <a:latin typeface="+mj-lt"/>
              </a:rPr>
              <a:t>Gatchina</a:t>
            </a:r>
            <a:r>
              <a:rPr lang="en-US" sz="1600" dirty="0">
                <a:latin typeface="+mj-lt"/>
              </a:rPr>
              <a:t>, October, 2017.</a:t>
            </a:r>
            <a:endParaRPr lang="ru-RU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2. </a:t>
            </a:r>
            <a:r>
              <a:rPr lang="en-US" sz="1600" dirty="0" err="1">
                <a:latin typeface="+mj-lt"/>
              </a:rPr>
              <a:t>Afanasyeva</a:t>
            </a:r>
            <a:r>
              <a:rPr lang="en-US" sz="1600" dirty="0">
                <a:latin typeface="+mj-lt"/>
              </a:rPr>
              <a:t> KP, </a:t>
            </a:r>
            <a:r>
              <a:rPr lang="en-US" sz="1600" dirty="0" err="1">
                <a:latin typeface="+mj-lt"/>
              </a:rPr>
              <a:t>Alexandrova</a:t>
            </a:r>
            <a:r>
              <a:rPr lang="en-US" sz="1600" dirty="0">
                <a:latin typeface="+mj-lt"/>
              </a:rPr>
              <a:t> MV, </a:t>
            </a:r>
            <a:r>
              <a:rPr lang="en-US" sz="1600" dirty="0" err="1">
                <a:latin typeface="+mj-lt"/>
              </a:rPr>
              <a:t>Alexandrov</a:t>
            </a:r>
            <a:r>
              <a:rPr lang="en-US" sz="1600" dirty="0">
                <a:latin typeface="+mj-lt"/>
              </a:rPr>
              <a:t> I.D. Molecular genetic analysis of γ- and neutron-induced "point" and structural mutations of the vestigial </a:t>
            </a:r>
            <a:r>
              <a:rPr lang="en-US" sz="1600" i="1" dirty="0">
                <a:latin typeface="+mj-lt"/>
              </a:rPr>
              <a:t>D. melanogaster</a:t>
            </a:r>
            <a:r>
              <a:rPr lang="en-US" sz="1600" dirty="0">
                <a:latin typeface="+mj-lt"/>
              </a:rPr>
              <a:t> gene / theses of the All-Russian conference "Drosophila in genetics and medicine", p.11, </a:t>
            </a:r>
            <a:r>
              <a:rPr lang="en-US" sz="1600" dirty="0" err="1">
                <a:latin typeface="+mj-lt"/>
              </a:rPr>
              <a:t>Gatchina</a:t>
            </a:r>
            <a:r>
              <a:rPr lang="en-US" sz="1600" dirty="0">
                <a:latin typeface="+mj-lt"/>
              </a:rPr>
              <a:t>, October, 2017.</a:t>
            </a:r>
            <a:endParaRPr lang="ru-RU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3. </a:t>
            </a:r>
            <a:r>
              <a:rPr lang="en-US" sz="1600" dirty="0" err="1">
                <a:latin typeface="+mj-lt"/>
              </a:rPr>
              <a:t>Afanasyeva</a:t>
            </a:r>
            <a:r>
              <a:rPr lang="en-US" sz="1600" dirty="0">
                <a:latin typeface="+mj-lt"/>
              </a:rPr>
              <a:t> K.P., I.D. </a:t>
            </a:r>
            <a:r>
              <a:rPr lang="en-US" sz="1600" dirty="0" err="1">
                <a:latin typeface="+mj-lt"/>
              </a:rPr>
              <a:t>Alexandrov</a:t>
            </a:r>
            <a:r>
              <a:rPr lang="en-US" sz="1600" dirty="0">
                <a:latin typeface="+mj-lt"/>
              </a:rPr>
              <a:t>, M.V. </a:t>
            </a:r>
            <a:r>
              <a:rPr lang="en-US" sz="1600" dirty="0" err="1">
                <a:latin typeface="+mj-lt"/>
              </a:rPr>
              <a:t>Alexandrova</a:t>
            </a:r>
            <a:r>
              <a:rPr lang="en-US" sz="1600" dirty="0">
                <a:latin typeface="+mj-lt"/>
              </a:rPr>
              <a:t> Comparative characteristics of the damaging effects of γ-quanta, fission neutrons and 12C ions at different levels of the genome of </a:t>
            </a:r>
            <a:r>
              <a:rPr lang="en-US" sz="1600" i="1" dirty="0">
                <a:latin typeface="+mj-lt"/>
              </a:rPr>
              <a:t>D. melanogaster</a:t>
            </a:r>
            <a:r>
              <a:rPr lang="en-US" sz="1600" dirty="0">
                <a:latin typeface="+mj-lt"/>
              </a:rPr>
              <a:t> generative cells. Abstracts on the materials of the First All-Russian Scientific Conference "Toxicology and Radiobiology of the XXI Century", St. Petersburg, May, 2017</a:t>
            </a:r>
            <a:endParaRPr lang="ru-RU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4. </a:t>
            </a:r>
            <a:r>
              <a:rPr lang="en-US" sz="1600" dirty="0" err="1">
                <a:latin typeface="+mj-lt"/>
              </a:rPr>
              <a:t>Afanasyeva</a:t>
            </a:r>
            <a:r>
              <a:rPr lang="en-US" sz="1600" dirty="0">
                <a:latin typeface="+mj-lt"/>
              </a:rPr>
              <a:t> KP, </a:t>
            </a:r>
            <a:r>
              <a:rPr lang="en-US" sz="1600" dirty="0" err="1">
                <a:latin typeface="+mj-lt"/>
              </a:rPr>
              <a:t>Alexandrova</a:t>
            </a:r>
            <a:r>
              <a:rPr lang="en-US" sz="1600" dirty="0">
                <a:latin typeface="+mj-lt"/>
              </a:rPr>
              <a:t> MV, </a:t>
            </a:r>
            <a:r>
              <a:rPr lang="en-US" sz="1600" dirty="0" err="1">
                <a:latin typeface="+mj-lt"/>
              </a:rPr>
              <a:t>Alexandrov</a:t>
            </a:r>
            <a:r>
              <a:rPr lang="en-US" sz="1600" dirty="0">
                <a:latin typeface="+mj-lt"/>
              </a:rPr>
              <a:t> I.D. Molecular genetic studies on radiation genetics of Drosophila at JINR // abstracts in the Materials of the 16th International Scientific Conference Sakharov Readings 2016: Ecological problems of the XXI century, Minsk, May 2016. s.200-201.</a:t>
            </a:r>
            <a:endParaRPr lang="ru-RU" sz="1600" dirty="0">
              <a:latin typeface="+mj-lt"/>
            </a:endParaRPr>
          </a:p>
          <a:p>
            <a:pPr>
              <a:spcAft>
                <a:spcPts val="0"/>
              </a:spcAft>
            </a:pP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nuweb.jinr.ru/img/ly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" y="107703"/>
            <a:ext cx="8382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7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2561" b="2997"/>
          <a:stretch/>
        </p:blipFill>
        <p:spPr>
          <a:xfrm>
            <a:off x="343883" y="65298"/>
            <a:ext cx="11633258" cy="6704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46" y="5180421"/>
            <a:ext cx="1975886" cy="1323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90" b="47013"/>
          <a:stretch/>
        </p:blipFill>
        <p:spPr>
          <a:xfrm>
            <a:off x="5293025" y="5167258"/>
            <a:ext cx="2165736" cy="160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9" r="-3633"/>
          <a:stretch/>
        </p:blipFill>
        <p:spPr>
          <a:xfrm>
            <a:off x="1897292" y="394711"/>
            <a:ext cx="9470249" cy="5249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36199" b="47951"/>
          <a:stretch/>
        </p:blipFill>
        <p:spPr>
          <a:xfrm>
            <a:off x="2202286" y="303165"/>
            <a:ext cx="8815483" cy="5536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9" r="5696" b="17672"/>
          <a:stretch/>
        </p:blipFill>
        <p:spPr>
          <a:xfrm>
            <a:off x="10203988" y="2052620"/>
            <a:ext cx="1826130" cy="1530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76" y="88753"/>
            <a:ext cx="6901901" cy="6616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489" y="3527961"/>
            <a:ext cx="1885188" cy="1807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069" r="-146" b="17672"/>
          <a:stretch/>
        </p:blipFill>
        <p:spPr>
          <a:xfrm>
            <a:off x="2675776" y="610442"/>
            <a:ext cx="6883349" cy="5430832"/>
          </a:xfrm>
          <a:prstGeom prst="rect">
            <a:avLst/>
          </a:prstGeom>
        </p:spPr>
      </p:pic>
      <p:pic>
        <p:nvPicPr>
          <p:cNvPr id="20" name="Picture 2" descr="http://nuweb.jinr.ru/img/lyap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" y="107703"/>
            <a:ext cx="8382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93 L -0.18307 -0.00093 C -0.26615 -0.00093 -0.36523 0.08703 -0.36523 0.15903 L -0.36523 0.32153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7451E-17 L -0.0082 1.47451E-17 C -0.01172 1.47451E-17 -0.01601 0.1169 -0.01601 0.21296 L -0.01601 0.42731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972 L 0.10417 0.00972 C 0.15066 0.00972 0.20821 0.05139 0.20821 0.08542 L 0.20821 0.16134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21276 -3.7037E-6 C 0.30847 -3.7037E-6 0.42696 -0.01828 0.42696 -0.03402 L 0.42696 -0.06736 " pathEditMode="relative" rAng="0" ptsTypes="AAA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41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2738" y="10770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u="sng" dirty="0"/>
              <a:t>Expected </a:t>
            </a:r>
            <a:r>
              <a:rPr lang="en-US" sz="4000" u="sng" dirty="0" smtClean="0"/>
              <a:t>results</a:t>
            </a:r>
            <a:endParaRPr lang="ru-RU" sz="40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068" y="1732686"/>
            <a:ext cx="10515600" cy="4351338"/>
          </a:xfrm>
        </p:spPr>
        <p:txBody>
          <a:bodyPr/>
          <a:lstStyle/>
          <a:p>
            <a:pPr lvl="0"/>
            <a:r>
              <a:rPr lang="en-US" dirty="0">
                <a:latin typeface="+mj-lt"/>
              </a:rPr>
              <a:t>T</a:t>
            </a:r>
            <a:r>
              <a:rPr lang="en-US" dirty="0" smtClean="0">
                <a:latin typeface="+mj-lt"/>
              </a:rPr>
              <a:t>he </a:t>
            </a:r>
            <a:r>
              <a:rPr lang="en-US" dirty="0">
                <a:latin typeface="+mj-lt"/>
              </a:rPr>
              <a:t>nature of structural gene changes in point and chromosomal mutations induced by γ-rays and neutrons</a:t>
            </a:r>
            <a:endParaRPr lang="ru-RU" dirty="0">
              <a:latin typeface="+mj-lt"/>
            </a:endParaRPr>
          </a:p>
          <a:p>
            <a:pPr lvl="0"/>
            <a:r>
              <a:rPr lang="en-US" dirty="0" smtClean="0">
                <a:latin typeface="+mj-lt"/>
              </a:rPr>
              <a:t>The results of genome-wide sequencing of offspring from irradiated males will be obtained for the first time ever</a:t>
            </a:r>
            <a:endParaRPr lang="ru-RU" dirty="0" smtClean="0">
              <a:latin typeface="+mj-lt"/>
            </a:endParaRPr>
          </a:p>
          <a:p>
            <a:pPr lvl="0"/>
            <a:r>
              <a:rPr lang="en-US" dirty="0" smtClean="0">
                <a:latin typeface="+mj-lt"/>
              </a:rPr>
              <a:t>The estimating the genetic consequences of parental germline cells irradiation for the progeny</a:t>
            </a:r>
            <a:endParaRPr lang="ru-RU" dirty="0" smtClean="0">
              <a:latin typeface="+mj-lt"/>
            </a:endParaRPr>
          </a:p>
          <a:p>
            <a:r>
              <a:rPr lang="en-US" dirty="0">
                <a:latin typeface="+mj-lt"/>
              </a:rPr>
              <a:t>T</a:t>
            </a:r>
            <a:r>
              <a:rPr lang="en-US" dirty="0" smtClean="0">
                <a:latin typeface="+mj-lt"/>
              </a:rPr>
              <a:t>he </a:t>
            </a:r>
            <a:r>
              <a:rPr lang="en-US" dirty="0">
                <a:latin typeface="+mj-lt"/>
              </a:rPr>
              <a:t>transcriptome analysis will allow to identify the gene sets responsible for </a:t>
            </a:r>
            <a:r>
              <a:rPr lang="en-US" dirty="0" err="1" smtClean="0">
                <a:latin typeface="+mj-lt"/>
              </a:rPr>
              <a:t>radiosensitivity</a:t>
            </a:r>
            <a:r>
              <a:rPr lang="en-US" dirty="0" smtClean="0">
                <a:latin typeface="+mj-lt"/>
              </a:rPr>
              <a:t> in </a:t>
            </a:r>
            <a:r>
              <a:rPr lang="en-US" dirty="0">
                <a:latin typeface="+mj-lt"/>
              </a:rPr>
              <a:t>Drosophila </a:t>
            </a:r>
            <a:r>
              <a:rPr lang="en-US" dirty="0" smtClean="0">
                <a:latin typeface="+mj-lt"/>
              </a:rPr>
              <a:t>genome</a:t>
            </a:r>
            <a:endParaRPr lang="ru-RU" dirty="0"/>
          </a:p>
        </p:txBody>
      </p:sp>
      <p:pic>
        <p:nvPicPr>
          <p:cNvPr id="4" name="Picture 2" descr="http://nuweb.jinr.ru/img/ly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" y="107703"/>
            <a:ext cx="8382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38004" y="200234"/>
            <a:ext cx="10515600" cy="759137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Project strengths are:</a:t>
            </a:r>
            <a:endParaRPr lang="ru-RU" sz="4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124262"/>
            <a:ext cx="6610662" cy="559133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Long-term </a:t>
            </a:r>
            <a:r>
              <a:rPr lang="en-US" dirty="0">
                <a:latin typeface="+mj-lt"/>
              </a:rPr>
              <a:t>experience of the main implementers of the project in the field of general, radiation and molecular </a:t>
            </a:r>
            <a:r>
              <a:rPr lang="en-US" dirty="0" smtClean="0">
                <a:latin typeface="+mj-lt"/>
              </a:rPr>
              <a:t>genetics</a:t>
            </a:r>
          </a:p>
          <a:p>
            <a:r>
              <a:rPr lang="en-US" dirty="0" smtClean="0">
                <a:latin typeface="+mj-lt"/>
              </a:rPr>
              <a:t>The </a:t>
            </a:r>
            <a:r>
              <a:rPr lang="en-US" dirty="0">
                <a:latin typeface="+mj-lt"/>
              </a:rPr>
              <a:t>u</a:t>
            </a:r>
            <a:r>
              <a:rPr lang="en-US" dirty="0" smtClean="0">
                <a:latin typeface="+mj-lt"/>
              </a:rPr>
              <a:t>nique </a:t>
            </a:r>
            <a:r>
              <a:rPr lang="en-US" dirty="0">
                <a:latin typeface="+mj-lt"/>
              </a:rPr>
              <a:t>collection of radiation-induced mutations of five different </a:t>
            </a:r>
            <a:r>
              <a:rPr lang="en-US" i="1" dirty="0">
                <a:latin typeface="+mj-lt"/>
              </a:rPr>
              <a:t>D. melanogaster </a:t>
            </a:r>
            <a:r>
              <a:rPr lang="en-US" dirty="0" smtClean="0">
                <a:latin typeface="+mj-lt"/>
              </a:rPr>
              <a:t>genes</a:t>
            </a:r>
            <a:endParaRPr lang="ru-RU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Great </a:t>
            </a:r>
            <a:r>
              <a:rPr lang="en-US" dirty="0">
                <a:latin typeface="+mj-lt"/>
              </a:rPr>
              <a:t>experience in the first project </a:t>
            </a:r>
            <a:r>
              <a:rPr lang="en-US" dirty="0" err="1">
                <a:latin typeface="+mj-lt"/>
              </a:rPr>
              <a:t>Radiogene</a:t>
            </a:r>
            <a:endParaRPr lang="ru-RU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The </a:t>
            </a:r>
            <a:r>
              <a:rPr lang="en-US" dirty="0">
                <a:latin typeface="+mj-lt"/>
              </a:rPr>
              <a:t>combination of advanced scientific </a:t>
            </a:r>
            <a:r>
              <a:rPr lang="en-US" dirty="0" smtClean="0">
                <a:latin typeface="+mj-lt"/>
              </a:rPr>
              <a:t>ideas with </a:t>
            </a:r>
            <a:r>
              <a:rPr lang="en-US" dirty="0">
                <a:latin typeface="+mj-lt"/>
              </a:rPr>
              <a:t>the most </a:t>
            </a:r>
            <a:r>
              <a:rPr lang="en-US" dirty="0" smtClean="0">
                <a:latin typeface="+mj-lt"/>
              </a:rPr>
              <a:t>up-to-date </a:t>
            </a:r>
            <a:r>
              <a:rPr lang="en-US" dirty="0">
                <a:latin typeface="+mj-lt"/>
              </a:rPr>
              <a:t>DNA technology</a:t>
            </a:r>
            <a:endParaRPr lang="ru-RU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Scientific </a:t>
            </a:r>
            <a:r>
              <a:rPr lang="en-US" dirty="0">
                <a:latin typeface="+mj-lt"/>
              </a:rPr>
              <a:t>support of </a:t>
            </a:r>
            <a:r>
              <a:rPr lang="en-US" dirty="0" err="1" smtClean="0">
                <a:latin typeface="+mj-lt"/>
              </a:rPr>
              <a:t>uncoming</a:t>
            </a:r>
            <a:r>
              <a:rPr lang="en-US" dirty="0" smtClean="0">
                <a:latin typeface="+mj-lt"/>
              </a:rPr>
              <a:t> research </a:t>
            </a:r>
            <a:r>
              <a:rPr lang="en-US" dirty="0">
                <a:latin typeface="+mj-lt"/>
              </a:rPr>
              <a:t>by a member of the Russian Academy of </a:t>
            </a:r>
            <a:r>
              <a:rPr lang="en-US" dirty="0" smtClean="0">
                <a:latin typeface="+mj-lt"/>
              </a:rPr>
              <a:t>Sciences</a:t>
            </a:r>
            <a:endParaRPr lang="ru-RU" dirty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2"/>
          <a:stretch/>
        </p:blipFill>
        <p:spPr>
          <a:xfrm>
            <a:off x="7372206" y="1124261"/>
            <a:ext cx="4281397" cy="53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8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572" y="0"/>
            <a:ext cx="10515600" cy="1016131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/>
              <a:t>Timetable</a:t>
            </a:r>
            <a:r>
              <a:rPr lang="ru-RU" sz="4000" dirty="0"/>
              <a:t> </a:t>
            </a:r>
            <a:r>
              <a:rPr lang="ru-RU" sz="4000" dirty="0" err="1"/>
              <a:t>on</a:t>
            </a:r>
            <a:r>
              <a:rPr lang="ru-RU" sz="4000" dirty="0"/>
              <a:t> </a:t>
            </a:r>
            <a:r>
              <a:rPr lang="ru-RU" sz="4000" dirty="0" err="1" smtClean="0"/>
              <a:t>Project</a:t>
            </a:r>
            <a:endParaRPr lang="ru-RU" sz="4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133410"/>
              </p:ext>
            </p:extLst>
          </p:nvPr>
        </p:nvGraphicFramePr>
        <p:xfrm>
          <a:off x="130629" y="786668"/>
          <a:ext cx="11669486" cy="6078249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827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8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06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Stages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Content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indent="1333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Institute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021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2020 г.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marL="0" indent="904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 p</a:t>
                      </a:r>
                      <a:r>
                        <a:rPr lang="ru-RU" sz="1400" dirty="0" err="1">
                          <a:effectLst/>
                        </a:rPr>
                        <a:t>erform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works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on</a:t>
                      </a:r>
                      <a:r>
                        <a:rPr lang="ru-RU" sz="1400" dirty="0">
                          <a:effectLst/>
                        </a:rPr>
                        <a:t> PCR </a:t>
                      </a:r>
                      <a:r>
                        <a:rPr lang="ru-RU" sz="1400" dirty="0" err="1">
                          <a:effectLst/>
                        </a:rPr>
                        <a:t>analysis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structural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intragenic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changes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in</a:t>
                      </a:r>
                      <a:r>
                        <a:rPr lang="ru-RU" sz="1400" dirty="0">
                          <a:effectLst/>
                        </a:rPr>
                        <a:t> γ- </a:t>
                      </a:r>
                      <a:r>
                        <a:rPr lang="ru-RU" sz="1400" dirty="0" err="1">
                          <a:effectLst/>
                        </a:rPr>
                        <a:t>and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neutron-induced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mutants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for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five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genes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studied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marL="0" indent="904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To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obtain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isogenic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lines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for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genomic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analysis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mutations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inherited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offspring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marL="0" indent="904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 c</a:t>
                      </a:r>
                      <a:r>
                        <a:rPr lang="ru-RU" sz="1400" dirty="0" err="1">
                          <a:effectLst/>
                        </a:rPr>
                        <a:t>onduct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preliminary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work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assessment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radiosensitivity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D. </a:t>
                      </a:r>
                      <a:r>
                        <a:rPr lang="ru-RU" sz="1400" dirty="0" err="1">
                          <a:effectLst/>
                        </a:rPr>
                        <a:t>melanogaster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lines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from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LNP </a:t>
                      </a:r>
                      <a:r>
                        <a:rPr lang="ru-RU" sz="1400" dirty="0" err="1">
                          <a:effectLst/>
                        </a:rPr>
                        <a:t>genetic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collection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marL="0" indent="904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To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work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out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method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situ</a:t>
                      </a:r>
                      <a:r>
                        <a:rPr lang="ru-RU" sz="1400" dirty="0">
                          <a:effectLst/>
                        </a:rPr>
                        <a:t> FISH </a:t>
                      </a:r>
                      <a:r>
                        <a:rPr lang="ru-RU" sz="1400" dirty="0" err="1">
                          <a:effectLst/>
                        </a:rPr>
                        <a:t>hybridization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Drosophila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polytene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chromosomes</a:t>
                      </a:r>
                      <a:endParaRPr lang="ru-RU" sz="1400" dirty="0">
                        <a:effectLst/>
                      </a:endParaRPr>
                    </a:p>
                    <a:p>
                      <a:pPr marL="0" indent="904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Perform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sample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work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at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Afimetrix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indent="1333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JINR</a:t>
                      </a:r>
                      <a:endParaRPr lang="ru-RU" sz="1400">
                        <a:effectLst/>
                      </a:endParaRPr>
                    </a:p>
                    <a:p>
                      <a:pPr indent="1333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955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2021г.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marL="0" indent="1793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Sequencing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intragenic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deletion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ends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γ-</a:t>
                      </a:r>
                      <a:r>
                        <a:rPr lang="ru-RU" sz="1400" dirty="0" err="1">
                          <a:effectLst/>
                        </a:rPr>
                        <a:t>ray</a:t>
                      </a:r>
                      <a:r>
                        <a:rPr lang="ru-RU" sz="1400" dirty="0">
                          <a:effectLst/>
                        </a:rPr>
                        <a:t>- </a:t>
                      </a:r>
                      <a:r>
                        <a:rPr lang="ru-RU" sz="1400" dirty="0" err="1">
                          <a:effectLst/>
                        </a:rPr>
                        <a:t>and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neutron-induced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mutations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genes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studied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</a:p>
                    <a:p>
                      <a:pPr marL="0" indent="1793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Sequencing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genomic</a:t>
                      </a:r>
                      <a:r>
                        <a:rPr lang="ru-RU" sz="1400" dirty="0">
                          <a:effectLst/>
                        </a:rPr>
                        <a:t> DNA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offspring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from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isogenic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males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irradiated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by</a:t>
                      </a:r>
                      <a:r>
                        <a:rPr lang="ru-RU" sz="1400" dirty="0">
                          <a:effectLst/>
                        </a:rPr>
                        <a:t> 20-40 </a:t>
                      </a:r>
                      <a:r>
                        <a:rPr lang="ru-RU" sz="1400" dirty="0" err="1">
                          <a:effectLst/>
                        </a:rPr>
                        <a:t>Gy</a:t>
                      </a:r>
                      <a:r>
                        <a:rPr lang="ru-RU" sz="1400" dirty="0">
                          <a:effectLst/>
                        </a:rPr>
                        <a:t> γ </a:t>
                      </a:r>
                      <a:r>
                        <a:rPr lang="ru-RU" sz="1400" dirty="0" err="1">
                          <a:effectLst/>
                        </a:rPr>
                        <a:t>rays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baseline="30000" dirty="0">
                          <a:effectLst/>
                        </a:rPr>
                        <a:t>60</a:t>
                      </a:r>
                      <a:r>
                        <a:rPr lang="ru-RU" sz="1400" dirty="0">
                          <a:effectLst/>
                        </a:rPr>
                        <a:t>Co.</a:t>
                      </a:r>
                    </a:p>
                    <a:p>
                      <a:pPr marL="0" indent="1793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To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conduct</a:t>
                      </a:r>
                      <a:r>
                        <a:rPr lang="ru-RU" sz="1400" dirty="0">
                          <a:effectLst/>
                        </a:rPr>
                        <a:t> a </a:t>
                      </a:r>
                      <a:r>
                        <a:rPr lang="ru-RU" sz="1400" dirty="0" err="1">
                          <a:effectLst/>
                        </a:rPr>
                        <a:t>comparative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computer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analysis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obtained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sequencing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results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using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program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from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resource</a:t>
                      </a:r>
                      <a:r>
                        <a:rPr lang="ru-RU" sz="1400" dirty="0">
                          <a:effectLst/>
                        </a:rPr>
                        <a:t> EMBL-EBI.</a:t>
                      </a:r>
                    </a:p>
                    <a:p>
                      <a:pPr marL="0" indent="1793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To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begin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work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situ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hybridization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using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mutants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with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chromosomal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changes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marL="0" indent="1793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To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test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transcriptome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analysis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technique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Drosophila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control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lines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using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Afimetrix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indent="1333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JINR</a:t>
                      </a:r>
                      <a:endParaRPr lang="ru-RU" sz="1400" dirty="0">
                        <a:effectLst/>
                      </a:endParaRPr>
                    </a:p>
                    <a:p>
                      <a:pPr indent="1333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1333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1333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1333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1333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1333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indent="1333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695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2022 г.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marL="0" indent="1793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 </a:t>
                      </a:r>
                      <a:r>
                        <a:rPr lang="ru-RU" sz="1400" dirty="0" err="1">
                          <a:effectLst/>
                        </a:rPr>
                        <a:t>complete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work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situ</a:t>
                      </a:r>
                      <a:r>
                        <a:rPr lang="ru-RU" sz="1400" dirty="0">
                          <a:effectLst/>
                        </a:rPr>
                        <a:t> FISH </a:t>
                      </a:r>
                      <a:r>
                        <a:rPr lang="ru-RU" sz="1400" dirty="0" err="1">
                          <a:effectLst/>
                        </a:rPr>
                        <a:t>hybridization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and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sequencing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introgenic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structural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changes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for</a:t>
                      </a:r>
                      <a:r>
                        <a:rPr lang="ru-RU" sz="1400" dirty="0">
                          <a:effectLst/>
                        </a:rPr>
                        <a:t> γ</a:t>
                      </a:r>
                      <a:r>
                        <a:rPr lang="en-US" sz="1400" dirty="0">
                          <a:effectLst/>
                        </a:rPr>
                        <a:t>- and neutron-</a:t>
                      </a:r>
                      <a:r>
                        <a:rPr lang="en-US" sz="1400" dirty="0" err="1">
                          <a:effectLst/>
                        </a:rPr>
                        <a:t>indused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mutants</a:t>
                      </a:r>
                      <a:endParaRPr lang="ru-RU" sz="1400" dirty="0">
                        <a:effectLst/>
                      </a:endParaRPr>
                    </a:p>
                    <a:p>
                      <a:pPr marL="0" indent="1793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Conduct</a:t>
                      </a:r>
                      <a:r>
                        <a:rPr lang="ru-RU" sz="1400" dirty="0">
                          <a:effectLst/>
                        </a:rPr>
                        <a:t> a </a:t>
                      </a:r>
                      <a:r>
                        <a:rPr lang="ru-RU" sz="1400" dirty="0" err="1">
                          <a:effectLst/>
                        </a:rPr>
                        <a:t>comparative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statistical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analysis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results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obtained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marL="0" indent="1793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 carry out 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sequencing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offstring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genome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from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males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irradiated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by</a:t>
                      </a:r>
                      <a:r>
                        <a:rPr lang="ru-RU" sz="1400" dirty="0">
                          <a:effectLst/>
                        </a:rPr>
                        <a:t> 10 </a:t>
                      </a:r>
                      <a:r>
                        <a:rPr lang="ru-RU" sz="1400" dirty="0" err="1">
                          <a:effectLst/>
                        </a:rPr>
                        <a:t>Gy</a:t>
                      </a:r>
                      <a:r>
                        <a:rPr lang="ru-RU" sz="1400" dirty="0">
                          <a:effectLst/>
                        </a:rPr>
                        <a:t> γ </a:t>
                      </a:r>
                      <a:r>
                        <a:rPr lang="ru-RU" sz="1400" dirty="0" err="1">
                          <a:effectLst/>
                        </a:rPr>
                        <a:t>rays</a:t>
                      </a:r>
                      <a:endParaRPr lang="ru-RU" sz="1400" dirty="0">
                        <a:effectLst/>
                      </a:endParaRPr>
                    </a:p>
                    <a:p>
                      <a:pPr marL="0" indent="1793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</a:t>
                      </a:r>
                      <a:r>
                        <a:rPr lang="ru-RU" sz="1400" dirty="0">
                          <a:effectLst/>
                        </a:rPr>
                        <a:t>o </a:t>
                      </a:r>
                      <a:r>
                        <a:rPr lang="ru-RU" sz="1400" dirty="0" err="1">
                          <a:effectLst/>
                        </a:rPr>
                        <a:t>assess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nature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dose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dependence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for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inherited</a:t>
                      </a:r>
                      <a:r>
                        <a:rPr lang="ru-RU" sz="1400" dirty="0">
                          <a:effectLst/>
                        </a:rPr>
                        <a:t> DNA </a:t>
                      </a:r>
                      <a:r>
                        <a:rPr lang="ru-RU" sz="1400" dirty="0" err="1">
                          <a:effectLst/>
                        </a:rPr>
                        <a:t>micro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changes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marL="0" indent="1793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Compare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these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results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with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data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available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literature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mice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marL="0" indent="1793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To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carry out</a:t>
                      </a:r>
                      <a:r>
                        <a:rPr lang="ru-RU" sz="1400" dirty="0">
                          <a:effectLst/>
                        </a:rPr>
                        <a:t> a </a:t>
                      </a:r>
                      <a:r>
                        <a:rPr lang="ru-RU" sz="1400" dirty="0" err="1">
                          <a:effectLst/>
                        </a:rPr>
                        <a:t>comparative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analysis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of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transcriptomes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from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Drosophila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lines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with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different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radiosensitivity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marL="0" indent="179388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To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identify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the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gene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sets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which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are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responsible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for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different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radiation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response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  <a:endParaRPr lang="ru-RU" sz="1400" dirty="0">
                        <a:effectLst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indent="1333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JINR</a:t>
                      </a:r>
                      <a:endParaRPr lang="ru-RU" sz="1400" dirty="0">
                        <a:effectLst/>
                      </a:endParaRPr>
                    </a:p>
                    <a:p>
                      <a:pPr indent="1333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cap="all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</a:endParaRPr>
                    </a:p>
                    <a:p>
                      <a:pPr indent="1333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cap="all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</a:endParaRPr>
                    </a:p>
                    <a:p>
                      <a:pPr indent="1333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cap="all" dirty="0" err="1">
                          <a:effectLst/>
                        </a:rPr>
                        <a:t>vigg</a:t>
                      </a:r>
                      <a:r>
                        <a:rPr lang="en-US" sz="1400" cap="all" dirty="0">
                          <a:effectLst/>
                        </a:rPr>
                        <a:t>, </a:t>
                      </a:r>
                      <a:r>
                        <a:rPr lang="ru-RU" sz="1400" cap="all" dirty="0">
                          <a:effectLst/>
                        </a:rPr>
                        <a:t>RAS</a:t>
                      </a:r>
                      <a:r>
                        <a:rPr lang="en-US" sz="1400" cap="all" dirty="0">
                          <a:effectLst/>
                        </a:rPr>
                        <a:t>, </a:t>
                      </a:r>
                      <a:endParaRPr lang="ru-RU" sz="1400" dirty="0">
                        <a:effectLst/>
                      </a:endParaRPr>
                    </a:p>
                    <a:p>
                      <a:pPr indent="1333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(Moscow)</a:t>
                      </a:r>
                      <a:endParaRPr lang="ru-RU" sz="1400" dirty="0">
                        <a:effectLst/>
                      </a:endParaRPr>
                    </a:p>
                    <a:p>
                      <a:pPr indent="1333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SFU</a:t>
                      </a:r>
                      <a:endParaRPr lang="ru-RU" sz="1400" dirty="0">
                        <a:effectLst/>
                      </a:endParaRPr>
                    </a:p>
                    <a:p>
                      <a:pPr indent="1333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Rostov-on – Don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4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03" y="844810"/>
            <a:ext cx="11707318" cy="564265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/>
              <a:t>The</a:t>
            </a:r>
            <a:r>
              <a:rPr lang="ru-RU" sz="4000" dirty="0"/>
              <a:t> </a:t>
            </a:r>
            <a:r>
              <a:rPr lang="ru-RU" sz="4000" dirty="0" err="1"/>
              <a:t>proposed</a:t>
            </a:r>
            <a:r>
              <a:rPr lang="ru-RU" sz="4000" dirty="0"/>
              <a:t> </a:t>
            </a:r>
            <a:r>
              <a:rPr lang="ru-RU" sz="4000" dirty="0" err="1"/>
              <a:t>timetable</a:t>
            </a:r>
            <a:r>
              <a:rPr lang="ru-RU" sz="4000" dirty="0"/>
              <a:t> </a:t>
            </a:r>
            <a:r>
              <a:rPr lang="ru-RU" sz="4000" dirty="0" err="1"/>
              <a:t>and</a:t>
            </a:r>
            <a:r>
              <a:rPr lang="ru-RU" sz="4000" dirty="0"/>
              <a:t> </a:t>
            </a:r>
            <a:r>
              <a:rPr lang="ru-RU" sz="4000" dirty="0" err="1"/>
              <a:t>resources</a:t>
            </a:r>
            <a:r>
              <a:rPr lang="ru-RU" sz="4000" dirty="0"/>
              <a:t> </a:t>
            </a:r>
            <a:r>
              <a:rPr lang="ru-RU" sz="4000" dirty="0" err="1"/>
              <a:t>needed</a:t>
            </a:r>
            <a:r>
              <a:rPr lang="ru-RU" sz="4000" dirty="0"/>
              <a:t> </a:t>
            </a:r>
            <a:r>
              <a:rPr lang="ru-RU" sz="4000" dirty="0" err="1"/>
              <a:t>for</a:t>
            </a:r>
            <a:r>
              <a:rPr lang="ru-RU" sz="4000" dirty="0"/>
              <a:t> </a:t>
            </a:r>
            <a:r>
              <a:rPr lang="ru-RU" sz="4000" dirty="0" err="1"/>
              <a:t>the</a:t>
            </a:r>
            <a:r>
              <a:rPr lang="ru-RU" sz="4000" dirty="0"/>
              <a:t> </a:t>
            </a:r>
            <a:r>
              <a:rPr lang="ru-RU" sz="4000" dirty="0" err="1"/>
              <a:t>Project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705564"/>
              </p:ext>
            </p:extLst>
          </p:nvPr>
        </p:nvGraphicFramePr>
        <p:xfrm>
          <a:off x="629588" y="1828799"/>
          <a:ext cx="10732958" cy="463196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220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4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6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6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8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72164"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Required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equipment</a:t>
                      </a:r>
                      <a:r>
                        <a:rPr lang="ru-RU" sz="2000" dirty="0">
                          <a:effectLst/>
                        </a:rPr>
                        <a:t>, </a:t>
                      </a:r>
                      <a:r>
                        <a:rPr lang="ru-RU" sz="2000" dirty="0" err="1">
                          <a:effectLst/>
                        </a:rPr>
                        <a:t>funding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sources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Cost</a:t>
                      </a:r>
                    </a:p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(ths.</a:t>
                      </a:r>
                      <a:r>
                        <a:rPr lang="en-US" sz="2000">
                          <a:effectLst/>
                        </a:rPr>
                        <a:t>$)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The 1</a:t>
                      </a:r>
                      <a:r>
                        <a:rPr lang="en-US" sz="2000" baseline="30000" dirty="0">
                          <a:effectLst/>
                        </a:rPr>
                        <a:t>st</a:t>
                      </a:r>
                      <a:r>
                        <a:rPr lang="en-US" sz="2000" dirty="0">
                          <a:effectLst/>
                        </a:rPr>
                        <a:t> year </a:t>
                      </a:r>
                      <a:r>
                        <a:rPr lang="ru-RU" sz="2000" dirty="0">
                          <a:effectLst/>
                        </a:rPr>
                        <a:t>20</a:t>
                      </a:r>
                      <a:r>
                        <a:rPr lang="en-US" sz="2000" dirty="0">
                          <a:effectLst/>
                        </a:rPr>
                        <a:t>20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The 2</a:t>
                      </a:r>
                      <a:r>
                        <a:rPr lang="en-US" sz="2000" baseline="30000" dirty="0">
                          <a:effectLst/>
                        </a:rPr>
                        <a:t>nd</a:t>
                      </a:r>
                      <a:r>
                        <a:rPr lang="en-US" sz="2000" dirty="0">
                          <a:effectLst/>
                        </a:rPr>
                        <a:t> year </a:t>
                      </a:r>
                      <a:r>
                        <a:rPr lang="ru-RU" sz="2000" dirty="0">
                          <a:effectLst/>
                        </a:rPr>
                        <a:t>20</a:t>
                      </a:r>
                      <a:r>
                        <a:rPr lang="en-US" sz="2000" dirty="0">
                          <a:effectLst/>
                        </a:rPr>
                        <a:t>21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The 3</a:t>
                      </a:r>
                      <a:r>
                        <a:rPr lang="en-US" sz="2000" baseline="30000" dirty="0">
                          <a:effectLst/>
                        </a:rPr>
                        <a:t>rd</a:t>
                      </a:r>
                      <a:r>
                        <a:rPr lang="en-US" sz="2000" dirty="0">
                          <a:effectLst/>
                        </a:rPr>
                        <a:t> year </a:t>
                      </a:r>
                      <a:r>
                        <a:rPr lang="ru-RU" sz="2000" dirty="0">
                          <a:effectLst/>
                        </a:rPr>
                        <a:t>20</a:t>
                      </a:r>
                      <a:r>
                        <a:rPr lang="en-US" sz="2000" dirty="0">
                          <a:effectLst/>
                        </a:rPr>
                        <a:t>22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0780">
                <a:tc>
                  <a:txBody>
                    <a:bodyPr/>
                    <a:lstStyle/>
                    <a:p>
                      <a:pPr marL="71755" marR="71755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Equipment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1. </a:t>
                      </a:r>
                      <a:r>
                        <a:rPr lang="ru-RU" sz="2000" dirty="0" err="1" smtClean="0">
                          <a:effectLst/>
                        </a:rPr>
                        <a:t>Microcentrifuge</a:t>
                      </a:r>
                      <a:endParaRPr lang="ru-RU" sz="2000" dirty="0">
                        <a:effectLst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2. PH </a:t>
                      </a:r>
                      <a:r>
                        <a:rPr lang="ru-RU" sz="2000" dirty="0" err="1">
                          <a:effectLst/>
                        </a:rPr>
                        <a:t>meter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3. </a:t>
                      </a:r>
                      <a:r>
                        <a:rPr lang="ru-RU" sz="2000" dirty="0" err="1" smtClean="0">
                          <a:effectLst/>
                        </a:rPr>
                        <a:t>Autoclave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</a:p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0.6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</a:t>
                      </a:r>
                    </a:p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0.6</a:t>
                      </a:r>
                    </a:p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5.6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9016">
                <a:tc>
                  <a:txBody>
                    <a:bodyPr/>
                    <a:lstStyle/>
                    <a:p>
                      <a:pPr marL="71755" marR="71755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</a:t>
                      </a:r>
                      <a:r>
                        <a:rPr lang="ru-RU" sz="2000" dirty="0" err="1" smtClean="0">
                          <a:effectLst/>
                        </a:rPr>
                        <a:t>ources</a:t>
                      </a:r>
                      <a:r>
                        <a:rPr lang="ru-RU" sz="2000" dirty="0">
                          <a:effectLst/>
                        </a:rPr>
                        <a:t/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 err="1">
                          <a:effectLst/>
                        </a:rPr>
                        <a:t>funding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The costs from the budget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11.2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5.6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5.6 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47675" algn="l"/>
                        </a:tabLst>
                      </a:pPr>
                      <a:r>
                        <a:rPr lang="ru-RU" sz="2000" dirty="0">
                          <a:effectLst/>
                        </a:rPr>
                        <a:t> 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95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095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kern="0" dirty="0" err="1" smtClean="0">
                <a:effectLst/>
                <a:ea typeface="Times New Roman" panose="02020603050405020304" pitchFamily="18" charset="0"/>
              </a:rPr>
              <a:t>Estimated</a:t>
            </a:r>
            <a:r>
              <a:rPr lang="ru-RU" sz="4000" kern="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ru-RU" sz="4000" kern="0" dirty="0" err="1" smtClean="0">
                <a:effectLst/>
                <a:ea typeface="Times New Roman" panose="02020603050405020304" pitchFamily="18" charset="0"/>
              </a:rPr>
              <a:t>Project</a:t>
            </a:r>
            <a:r>
              <a:rPr lang="ru-RU" sz="4000" kern="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ru-RU" sz="4000" kern="0" dirty="0" err="1" smtClean="0">
                <a:effectLst/>
                <a:ea typeface="Times New Roman" panose="02020603050405020304" pitchFamily="18" charset="0"/>
              </a:rPr>
              <a:t>Cost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535354"/>
              </p:ext>
            </p:extLst>
          </p:nvPr>
        </p:nvGraphicFramePr>
        <p:xfrm>
          <a:off x="488016" y="1168537"/>
          <a:ext cx="10799576" cy="478028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496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5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5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042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j-lt"/>
                        </a:rPr>
                        <a:t>Name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+mj-lt"/>
                        </a:rPr>
                        <a:t>of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+mj-lt"/>
                        </a:rPr>
                        <a:t>cost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+mj-lt"/>
                        </a:rPr>
                        <a:t>items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j-lt"/>
                        </a:rPr>
                        <a:t>full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+mj-lt"/>
                        </a:rPr>
                        <a:t>cost</a:t>
                      </a:r>
                      <a:endParaRPr lang="ru-RU" sz="20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2020 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year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2021 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year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2022 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year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60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j-lt"/>
                        </a:rPr>
                        <a:t>Direct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+mj-lt"/>
                        </a:rPr>
                        <a:t>project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+mj-lt"/>
                        </a:rPr>
                        <a:t>costs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 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 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 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 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29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j-lt"/>
                        </a:rPr>
                        <a:t>Materials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 (</a:t>
                      </a:r>
                      <a:r>
                        <a:rPr lang="ru-RU" sz="2000" dirty="0" err="1">
                          <a:effectLst/>
                          <a:latin typeface="+mj-lt"/>
                        </a:rPr>
                        <a:t>ths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. $)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117,8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39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39,8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39</a:t>
                      </a:r>
                      <a:r>
                        <a:rPr lang="en-US" sz="2000">
                          <a:effectLst/>
                          <a:latin typeface="+mj-lt"/>
                        </a:rPr>
                        <a:t>,0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29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j-lt"/>
                        </a:rPr>
                        <a:t>Equipment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 (</a:t>
                      </a:r>
                      <a:r>
                        <a:rPr lang="ru-RU" sz="2000" dirty="0" err="1">
                          <a:effectLst/>
                          <a:latin typeface="+mj-lt"/>
                        </a:rPr>
                        <a:t>ths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.$)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11,2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5,6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5,6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-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29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Travel expenses (</a:t>
                      </a:r>
                      <a:r>
                        <a:rPr lang="ru-RU" sz="2000" dirty="0" err="1">
                          <a:effectLst/>
                          <a:latin typeface="+mj-lt"/>
                        </a:rPr>
                        <a:t>ths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. 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$)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15.0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5.0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5.0 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5.0 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629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j-lt"/>
                        </a:rPr>
                        <a:t>Total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+mj-lt"/>
                        </a:rPr>
                        <a:t>direct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+mj-lt"/>
                        </a:rPr>
                        <a:t>costs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: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144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4</a:t>
                      </a:r>
                      <a:r>
                        <a:rPr lang="ru-RU" sz="2000">
                          <a:effectLst/>
                          <a:latin typeface="+mj-lt"/>
                        </a:rPr>
                        <a:t>9</a:t>
                      </a:r>
                      <a:r>
                        <a:rPr lang="en-US" sz="2000">
                          <a:effectLst/>
                          <a:latin typeface="+mj-lt"/>
                        </a:rPr>
                        <a:t>,6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50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,4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44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,0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629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j-lt"/>
                        </a:rPr>
                        <a:t>Including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+mj-lt"/>
                        </a:rPr>
                        <a:t>from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+mj-lt"/>
                        </a:rPr>
                        <a:t>the</a:t>
                      </a:r>
                      <a:r>
                        <a:rPr lang="ru-RU" sz="2000" dirty="0">
                          <a:effectLst/>
                          <a:latin typeface="+mj-lt"/>
                        </a:rPr>
                        <a:t> LNP </a:t>
                      </a:r>
                      <a:r>
                        <a:rPr lang="ru-RU" sz="2000" dirty="0" err="1">
                          <a:effectLst/>
                          <a:latin typeface="+mj-lt"/>
                        </a:rPr>
                        <a:t>budget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j-lt"/>
                        </a:rPr>
                        <a:t>144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4</a:t>
                      </a:r>
                      <a:r>
                        <a:rPr lang="ru-RU" sz="2000">
                          <a:effectLst/>
                          <a:latin typeface="+mj-lt"/>
                        </a:rPr>
                        <a:t>9</a:t>
                      </a:r>
                      <a:r>
                        <a:rPr lang="en-US" sz="2000">
                          <a:effectLst/>
                          <a:latin typeface="+mj-lt"/>
                        </a:rPr>
                        <a:t>,6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 </a:t>
                      </a:r>
                      <a:r>
                        <a:rPr lang="ru-RU" sz="2000">
                          <a:effectLst/>
                          <a:latin typeface="+mj-lt"/>
                        </a:rPr>
                        <a:t>50</a:t>
                      </a:r>
                      <a:r>
                        <a:rPr lang="en-US" sz="2000">
                          <a:effectLst/>
                          <a:latin typeface="+mj-lt"/>
                        </a:rPr>
                        <a:t>,4</a:t>
                      </a:r>
                      <a:endParaRPr lang="ru-RU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j-lt"/>
                        </a:rPr>
                        <a:t>44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,0</a:t>
                      </a: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12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6728" y="4120261"/>
            <a:ext cx="6940296" cy="1325563"/>
          </a:xfrm>
        </p:spPr>
        <p:txBody>
          <a:bodyPr/>
          <a:lstStyle/>
          <a:p>
            <a:r>
              <a:rPr lang="en-US" dirty="0" smtClean="0"/>
              <a:t>Thank you for your attention!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5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/>
          <p:cNvSpPr/>
          <p:nvPr/>
        </p:nvSpPr>
        <p:spPr>
          <a:xfrm>
            <a:off x="3204644" y="2000852"/>
            <a:ext cx="612469" cy="196247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204644" y="2954754"/>
            <a:ext cx="549840" cy="30782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Стрелка вправо 12"/>
          <p:cNvSpPr/>
          <p:nvPr/>
        </p:nvSpPr>
        <p:spPr>
          <a:xfrm>
            <a:off x="3198294" y="3895270"/>
            <a:ext cx="618819" cy="15712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6376786" y="2608486"/>
            <a:ext cx="677527" cy="12613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Стрелка вниз 13"/>
          <p:cNvSpPr/>
          <p:nvPr/>
        </p:nvSpPr>
        <p:spPr>
          <a:xfrm>
            <a:off x="9314913" y="3919761"/>
            <a:ext cx="45719" cy="367396"/>
          </a:xfrm>
          <a:prstGeom prst="downArrow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0140" y="5721254"/>
            <a:ext cx="115161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dirty="0" smtClean="0"/>
              <a:t>PCR permits to generate </a:t>
            </a:r>
            <a:r>
              <a:rPr lang="en-US" sz="2500" dirty="0"/>
              <a:t>sufficient amount</a:t>
            </a:r>
            <a:r>
              <a:rPr lang="en-US" sz="2500" dirty="0" smtClean="0"/>
              <a:t> of copies </a:t>
            </a:r>
            <a:r>
              <a:rPr lang="en-US" sz="2500" dirty="0"/>
              <a:t>of the DNA fragment of the gene under </a:t>
            </a:r>
            <a:r>
              <a:rPr lang="en-US" sz="2500" dirty="0" smtClean="0"/>
              <a:t>study</a:t>
            </a:r>
            <a:r>
              <a:rPr lang="en-US" sz="2500" dirty="0"/>
              <a:t>. </a:t>
            </a:r>
            <a:r>
              <a:rPr lang="en-US" sz="2500" dirty="0" smtClean="0"/>
              <a:t>This </a:t>
            </a:r>
            <a:r>
              <a:rPr lang="en-US" sz="2500" dirty="0"/>
              <a:t>DNA </a:t>
            </a:r>
            <a:r>
              <a:rPr lang="en-US" sz="2500" dirty="0" smtClean="0"/>
              <a:t>is than visualized and analyzed with </a:t>
            </a:r>
            <a:r>
              <a:rPr lang="en-US" sz="2500" dirty="0"/>
              <a:t>agarose gel </a:t>
            </a:r>
            <a:r>
              <a:rPr lang="en-US" sz="2500" dirty="0" smtClean="0"/>
              <a:t>electrophoresis.</a:t>
            </a:r>
            <a:endParaRPr lang="ru-RU" sz="2500" dirty="0" smtClean="0"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638" y="117950"/>
            <a:ext cx="10972800" cy="879419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Our molecular methods: polymerase </a:t>
            </a:r>
            <a:r>
              <a:rPr lang="en-US" sz="4000" dirty="0"/>
              <a:t>chain reaction (PCR) </a:t>
            </a:r>
            <a:endParaRPr lang="ru-RU" sz="4000" dirty="0"/>
          </a:p>
        </p:txBody>
      </p:sp>
      <p:pic>
        <p:nvPicPr>
          <p:cNvPr id="23" name="Picture 2" descr="http://nuweb.jinr.ru/img/ly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" y="107703"/>
            <a:ext cx="8382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tream1.gifsoup.com/view6/4839941/dna-gel-electrophoresis-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307" y="1322610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9" y="1347468"/>
            <a:ext cx="2828925" cy="15811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13" y="1357153"/>
            <a:ext cx="2828925" cy="15811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5" y="3262582"/>
            <a:ext cx="2828925" cy="15811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06" y="3272930"/>
            <a:ext cx="2828925" cy="15811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1929" y="4942486"/>
            <a:ext cx="28552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https://www.youtube.com/watch?v=2KoLnIwoZKU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091936" y="3663529"/>
            <a:ext cx="10791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/>
              <a:t>http://gifsoup.com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5" t="56112" r="28056" b="22592"/>
          <a:stretch/>
        </p:blipFill>
        <p:spPr>
          <a:xfrm>
            <a:off x="7749369" y="4371413"/>
            <a:ext cx="3131087" cy="13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877" y="5964383"/>
            <a:ext cx="120005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/>
              <a:t>DNA sequencing is the process of determining the precise order </a:t>
            </a:r>
            <a:r>
              <a:rPr lang="en-US" sz="2500" dirty="0" smtClean="0"/>
              <a:t>of nucleotides </a:t>
            </a:r>
            <a:r>
              <a:rPr lang="en-US" sz="2500" dirty="0"/>
              <a:t>within </a:t>
            </a:r>
            <a:r>
              <a:rPr lang="en-US" sz="2500" dirty="0" smtClean="0"/>
              <a:t>a DNA </a:t>
            </a:r>
            <a:r>
              <a:rPr lang="en-US" sz="2500" dirty="0"/>
              <a:t>molecule</a:t>
            </a:r>
            <a:endParaRPr lang="ru-RU" sz="25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19200" y="107703"/>
            <a:ext cx="10112188" cy="87941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Our molecular methods: </a:t>
            </a:r>
            <a:r>
              <a:rPr lang="en-US" sz="4000" dirty="0"/>
              <a:t>DNA </a:t>
            </a:r>
            <a:r>
              <a:rPr lang="en-US" sz="4000" dirty="0" smtClean="0"/>
              <a:t>sequencing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" b="4181"/>
          <a:stretch/>
        </p:blipFill>
        <p:spPr>
          <a:xfrm>
            <a:off x="2344912" y="841075"/>
            <a:ext cx="7462475" cy="5145741"/>
          </a:xfrm>
          <a:prstGeom prst="rect">
            <a:avLst/>
          </a:prstGeom>
        </p:spPr>
      </p:pic>
      <p:pic>
        <p:nvPicPr>
          <p:cNvPr id="7" name="Picture 2" descr="http://nuweb.jinr.ru/img/ly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" y="107703"/>
            <a:ext cx="8382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27800" y="5351476"/>
            <a:ext cx="4978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https://</a:t>
            </a:r>
            <a:r>
              <a:rPr lang="ru-RU" sz="1000" dirty="0" smtClean="0"/>
              <a:t>www.engrade.com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09595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uweb.jinr.ru/img/ly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" y="107703"/>
            <a:ext cx="8382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081191"/>
              </p:ext>
            </p:extLst>
          </p:nvPr>
        </p:nvGraphicFramePr>
        <p:xfrm>
          <a:off x="962080" y="107703"/>
          <a:ext cx="11123920" cy="560106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927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6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047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effectLst/>
                        </a:rPr>
                        <a:t>Topic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047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effectLst/>
                        </a:rPr>
                        <a:t>Laboratory 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Dzhelepov</a:t>
                      </a:r>
                      <a:r>
                        <a:rPr lang="en-US" sz="2000" dirty="0">
                          <a:effectLst/>
                        </a:rPr>
                        <a:t> Laboratory </a:t>
                      </a:r>
                      <a:r>
                        <a:rPr lang="en-US" sz="2000" dirty="0" smtClean="0">
                          <a:effectLst/>
                        </a:rPr>
                        <a:t>of Nuclear Problems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047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effectLst/>
                        </a:rPr>
                        <a:t>Area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>
                          <a:effectLst/>
                        </a:rPr>
                        <a:t>Condensed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Matter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b="0" dirty="0" err="1" smtClean="0">
                          <a:effectLst/>
                        </a:rPr>
                        <a:t>Physics</a:t>
                      </a:r>
                      <a:r>
                        <a:rPr lang="en-US" sz="2000" b="0" dirty="0" smtClean="0">
                          <a:effectLst/>
                        </a:rPr>
                        <a:t>, </a:t>
                      </a:r>
                      <a:r>
                        <a:rPr lang="en-US" sz="2000" b="0" dirty="0" smtClean="0"/>
                        <a:t>Radiation and Radiobiological Research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38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 smtClean="0">
                        <a:effectLst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cap="all" dirty="0" smtClean="0"/>
                        <a:t>"RADIOGENE Project: Experimental justification of radiation genetic risk estimation according to the frequency of heritable DNA changes in human and animal structural genes“</a:t>
                      </a:r>
                      <a:r>
                        <a:rPr lang="en-US" sz="2000" b="1" cap="all" baseline="0" dirty="0" smtClean="0"/>
                        <a:t> </a:t>
                      </a:r>
                      <a:r>
                        <a:rPr lang="en-US" sz="2000" b="1" cap="all" baseline="0" dirty="0" smtClean="0">
                          <a:solidFill>
                            <a:srgbClr val="C00000"/>
                          </a:solidFill>
                        </a:rPr>
                        <a:t>2017-2019</a:t>
                      </a:r>
                      <a:endParaRPr lang="ru-RU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04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u="sng" dirty="0">
                          <a:effectLst/>
                        </a:rPr>
                        <a:t>Authors</a:t>
                      </a:r>
                      <a:r>
                        <a:rPr lang="ru-RU" sz="2000" b="0" u="sng" dirty="0">
                          <a:effectLst/>
                        </a:rPr>
                        <a:t>:</a:t>
                      </a:r>
                      <a:endParaRPr lang="ru-RU" sz="2000" b="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5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JINR</a:t>
                      </a:r>
                      <a:r>
                        <a:rPr lang="ru-RU" sz="1800" b="0" dirty="0">
                          <a:effectLst/>
                        </a:rPr>
                        <a:t>,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</a:rPr>
                        <a:t>(</a:t>
                      </a:r>
                      <a:r>
                        <a:rPr lang="en-US" sz="1800" b="0" dirty="0" err="1">
                          <a:effectLst/>
                        </a:rPr>
                        <a:t>Dubna</a:t>
                      </a:r>
                      <a:r>
                        <a:rPr lang="ru-RU" sz="1800" b="0" dirty="0">
                          <a:effectLst/>
                        </a:rPr>
                        <a:t>)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effectLst/>
                        </a:rPr>
                        <a:t>D</a:t>
                      </a:r>
                      <a:r>
                        <a:rPr lang="ru-RU" sz="1800" dirty="0">
                          <a:effectLst/>
                        </a:rPr>
                        <a:t>. </a:t>
                      </a:r>
                      <a:r>
                        <a:rPr lang="en-US" sz="1800" dirty="0" err="1">
                          <a:effectLst/>
                        </a:rPr>
                        <a:t>Alexandrov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>
                          <a:effectLst/>
                        </a:rPr>
                        <a:t>M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effectLst/>
                        </a:rPr>
                        <a:t>V</a:t>
                      </a:r>
                      <a:r>
                        <a:rPr lang="ru-RU" sz="1800" dirty="0">
                          <a:effectLst/>
                        </a:rPr>
                        <a:t>. </a:t>
                      </a:r>
                      <a:r>
                        <a:rPr lang="en-US" sz="1800" dirty="0" err="1">
                          <a:effectLst/>
                        </a:rPr>
                        <a:t>Alexandrova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>
                          <a:effectLst/>
                        </a:rPr>
                        <a:t>K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effectLst/>
                        </a:rPr>
                        <a:t>P</a:t>
                      </a:r>
                      <a:r>
                        <a:rPr lang="ru-RU" sz="1800" dirty="0">
                          <a:effectLst/>
                        </a:rPr>
                        <a:t>. </a:t>
                      </a:r>
                      <a:r>
                        <a:rPr lang="en-US" sz="1800" dirty="0" err="1">
                          <a:effectLst/>
                        </a:rPr>
                        <a:t>Afanasyeva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 smtClean="0">
                          <a:effectLst/>
                        </a:rPr>
                        <a:t>S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effectLst/>
                        </a:rPr>
                        <a:t>V</a:t>
                      </a:r>
                      <a:r>
                        <a:rPr lang="ru-RU" sz="1800" dirty="0">
                          <a:effectLst/>
                        </a:rPr>
                        <a:t>. </a:t>
                      </a:r>
                      <a:r>
                        <a:rPr lang="en-US" sz="1800" dirty="0" err="1">
                          <a:effectLst/>
                        </a:rPr>
                        <a:t>Korablinova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endParaRPr lang="en-US" sz="1800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L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effectLst/>
                        </a:rPr>
                        <a:t>N</a:t>
                      </a:r>
                      <a:r>
                        <a:rPr lang="ru-RU" sz="1800" dirty="0">
                          <a:effectLst/>
                        </a:rPr>
                        <a:t>. </a:t>
                      </a:r>
                      <a:r>
                        <a:rPr lang="en-US" sz="1800" dirty="0" err="1">
                          <a:effectLst/>
                        </a:rPr>
                        <a:t>Korovina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>
                          <a:effectLst/>
                        </a:rPr>
                        <a:t>E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effectLst/>
                        </a:rPr>
                        <a:t>V</a:t>
                      </a:r>
                      <a:r>
                        <a:rPr lang="ru-RU" sz="1800" dirty="0">
                          <a:effectLst/>
                        </a:rPr>
                        <a:t>. </a:t>
                      </a:r>
                      <a:r>
                        <a:rPr lang="en-US" sz="1800" dirty="0" err="1">
                          <a:effectLst/>
                        </a:rPr>
                        <a:t>Kravchenko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>
                          <a:effectLst/>
                        </a:rPr>
                        <a:t>A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effectLst/>
                        </a:rPr>
                        <a:t>N</a:t>
                      </a:r>
                      <a:r>
                        <a:rPr lang="ru-RU" sz="1800" dirty="0">
                          <a:effectLst/>
                        </a:rPr>
                        <a:t>. </a:t>
                      </a:r>
                      <a:r>
                        <a:rPr lang="en-US" sz="1800" dirty="0" err="1" smtClean="0">
                          <a:effectLst/>
                        </a:rPr>
                        <a:t>Rusakovich</a:t>
                      </a:r>
                      <a:endParaRPr lang="en-US" sz="1800" dirty="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65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cap="all" dirty="0" err="1">
                          <a:effectLst/>
                        </a:rPr>
                        <a:t>vigg</a:t>
                      </a:r>
                      <a:r>
                        <a:rPr lang="en-US" sz="1800" b="0" cap="all" dirty="0">
                          <a:effectLst/>
                        </a:rPr>
                        <a:t>, </a:t>
                      </a:r>
                      <a:r>
                        <a:rPr lang="ru-RU" sz="1800" b="0" cap="all" dirty="0">
                          <a:effectLst/>
                        </a:rPr>
                        <a:t>RAS</a:t>
                      </a:r>
                      <a:r>
                        <a:rPr lang="en-US" sz="1800" b="0" cap="all" dirty="0">
                          <a:effectLst/>
                        </a:rPr>
                        <a:t>, </a:t>
                      </a:r>
                      <a:endParaRPr lang="ru-RU" sz="1800" b="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(Moscow</a:t>
                      </a:r>
                      <a:r>
                        <a:rPr lang="en-US" sz="1800" b="0" dirty="0" smtClean="0">
                          <a:effectLst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I.A. </a:t>
                      </a:r>
                      <a:r>
                        <a:rPr lang="en-US" sz="1800" dirty="0" err="1" smtClean="0">
                          <a:effectLst/>
                        </a:rPr>
                        <a:t>Zakharov-Gezekhus</a:t>
                      </a:r>
                      <a:endParaRPr lang="en-US" sz="1800" dirty="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1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</a:rPr>
                        <a:t>Southern</a:t>
                      </a:r>
                      <a:r>
                        <a:rPr lang="en-US" sz="1800" b="0" baseline="0" dirty="0" smtClean="0">
                          <a:effectLst/>
                        </a:rPr>
                        <a:t> Federal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effectLst/>
                        </a:rPr>
                        <a:t>University,</a:t>
                      </a:r>
                      <a:endParaRPr lang="ru-RU" sz="1800" b="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(Rostov-on-Don)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effectLst/>
                        </a:rPr>
                        <a:t>A</a:t>
                      </a:r>
                      <a:r>
                        <a:rPr lang="ru-RU" sz="1800" dirty="0">
                          <a:effectLst/>
                        </a:rPr>
                        <a:t>. </a:t>
                      </a:r>
                      <a:r>
                        <a:rPr lang="en-US" sz="1800" dirty="0" err="1">
                          <a:effectLst/>
                        </a:rPr>
                        <a:t>Chistyakov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34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73966" y="45812"/>
            <a:ext cx="9779833" cy="4912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Tasks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62080" y="537030"/>
            <a:ext cx="11229919" cy="2731860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To study the spectrum and frequency of the inherited DNA changes induced by γ- rays and neutrons at five genes using PCR </a:t>
            </a:r>
            <a:r>
              <a:rPr lang="en-US" sz="2000" dirty="0" smtClean="0"/>
              <a:t>method</a:t>
            </a:r>
          </a:p>
          <a:p>
            <a:pPr lvl="0"/>
            <a:r>
              <a:rPr lang="en-US" sz="2000" dirty="0" smtClean="0"/>
              <a:t>To </a:t>
            </a:r>
            <a:r>
              <a:rPr lang="en-US" sz="2000" dirty="0"/>
              <a:t>study the quality and </a:t>
            </a:r>
            <a:r>
              <a:rPr lang="en-US" sz="2000" dirty="0" smtClean="0"/>
              <a:t>the frequency </a:t>
            </a:r>
            <a:r>
              <a:rPr lang="en-US" sz="2000" dirty="0"/>
              <a:t>of DNA micro-changes using the </a:t>
            </a:r>
            <a:r>
              <a:rPr lang="en-US" sz="2000" dirty="0" smtClean="0"/>
              <a:t>sequencing</a:t>
            </a:r>
            <a:endParaRPr lang="ru-RU" sz="2000" dirty="0"/>
          </a:p>
          <a:p>
            <a:pPr lvl="0"/>
            <a:r>
              <a:rPr lang="ru-RU" sz="2000" dirty="0" err="1"/>
              <a:t>To</a:t>
            </a:r>
            <a:r>
              <a:rPr lang="ru-RU" sz="2000" dirty="0"/>
              <a:t> </a:t>
            </a:r>
            <a:r>
              <a:rPr lang="en-US" sz="2000" dirty="0" smtClean="0"/>
              <a:t>assess</a:t>
            </a:r>
            <a:r>
              <a:rPr lang="ru-RU" sz="2000" dirty="0" smtClean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frequency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inherited</a:t>
            </a:r>
            <a:r>
              <a:rPr lang="ru-RU" sz="2000" dirty="0"/>
              <a:t> DNA </a:t>
            </a:r>
            <a:r>
              <a:rPr lang="ru-RU" sz="2000" dirty="0" err="1"/>
              <a:t>base</a:t>
            </a:r>
            <a:r>
              <a:rPr lang="ru-RU" sz="2000" dirty="0"/>
              <a:t> </a:t>
            </a:r>
            <a:r>
              <a:rPr lang="ru-RU" sz="2000" dirty="0" err="1"/>
              <a:t>substitution</a:t>
            </a:r>
            <a:r>
              <a:rPr lang="ru-RU" sz="2000" dirty="0"/>
              <a:t> </a:t>
            </a:r>
            <a:r>
              <a:rPr lang="ru-RU" sz="2000" dirty="0" err="1"/>
              <a:t>induction</a:t>
            </a:r>
            <a:r>
              <a:rPr lang="ru-RU" sz="2000" dirty="0"/>
              <a:t> </a:t>
            </a:r>
            <a:r>
              <a:rPr lang="en-US" sz="2000" dirty="0" smtClean="0"/>
              <a:t>using the </a:t>
            </a:r>
            <a:r>
              <a:rPr lang="ru-RU" sz="2000" dirty="0" smtClean="0"/>
              <a:t>1Gy </a:t>
            </a:r>
            <a:r>
              <a:rPr lang="ru-RU" sz="2000" dirty="0" err="1"/>
              <a:t>per</a:t>
            </a:r>
            <a:r>
              <a:rPr lang="ru-RU" sz="2000" dirty="0"/>
              <a:t> 1 </a:t>
            </a:r>
            <a:r>
              <a:rPr lang="ru-RU" sz="2000" dirty="0" err="1"/>
              <a:t>nucleotide</a:t>
            </a:r>
            <a:r>
              <a:rPr lang="ru-RU" sz="2000" dirty="0"/>
              <a:t> </a:t>
            </a:r>
            <a:r>
              <a:rPr lang="en-US" sz="2000" dirty="0" smtClean="0"/>
              <a:t>approach</a:t>
            </a:r>
            <a:r>
              <a:rPr lang="ru-RU" sz="2000" dirty="0" smtClean="0"/>
              <a:t>.</a:t>
            </a:r>
            <a:endParaRPr lang="ru-RU" sz="2000" dirty="0"/>
          </a:p>
          <a:p>
            <a:pPr lvl="0"/>
            <a:r>
              <a:rPr lang="ru-RU" sz="2000" dirty="0" err="1"/>
              <a:t>Taking</a:t>
            </a:r>
            <a:r>
              <a:rPr lang="ru-RU" sz="2000" dirty="0"/>
              <a:t> </a:t>
            </a:r>
            <a:r>
              <a:rPr lang="ru-RU" sz="2000" dirty="0" err="1"/>
              <a:t>into</a:t>
            </a:r>
            <a:r>
              <a:rPr lang="ru-RU" sz="2000" dirty="0"/>
              <a:t> </a:t>
            </a:r>
            <a:r>
              <a:rPr lang="ru-RU" sz="2000" dirty="0" err="1"/>
              <a:t>account</a:t>
            </a:r>
            <a:r>
              <a:rPr lang="ru-RU" sz="2000" dirty="0"/>
              <a:t> </a:t>
            </a:r>
            <a:r>
              <a:rPr lang="ru-RU" sz="2000" dirty="0" err="1"/>
              <a:t>this</a:t>
            </a:r>
            <a:r>
              <a:rPr lang="ru-RU" sz="2000" dirty="0"/>
              <a:t> </a:t>
            </a:r>
            <a:r>
              <a:rPr lang="en-US" sz="2000" dirty="0" smtClean="0"/>
              <a:t>discovered </a:t>
            </a:r>
            <a:r>
              <a:rPr lang="ru-RU" sz="2000" dirty="0" err="1" smtClean="0"/>
              <a:t>induced</a:t>
            </a:r>
            <a:r>
              <a:rPr lang="ru-RU" sz="2000" dirty="0" smtClean="0"/>
              <a:t> </a:t>
            </a:r>
            <a:r>
              <a:rPr lang="ru-RU" sz="2000" dirty="0" err="1" smtClean="0"/>
              <a:t>frequency</a:t>
            </a:r>
            <a:r>
              <a:rPr lang="en-US" sz="2000" dirty="0" smtClean="0"/>
              <a:t> </a:t>
            </a:r>
            <a:r>
              <a:rPr lang="ru-RU" sz="2000" dirty="0" err="1" smtClean="0"/>
              <a:t>and</a:t>
            </a:r>
            <a:r>
              <a:rPr lang="ru-RU" sz="2000" dirty="0" smtClean="0"/>
              <a:t> </a:t>
            </a:r>
            <a:r>
              <a:rPr lang="ru-RU" sz="2000" dirty="0" err="1"/>
              <a:t>spontaneous</a:t>
            </a:r>
            <a:r>
              <a:rPr lang="ru-RU" sz="2000" dirty="0"/>
              <a:t> </a:t>
            </a:r>
            <a:r>
              <a:rPr lang="ru-RU" sz="2000" dirty="0" err="1"/>
              <a:t>rate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this</a:t>
            </a:r>
            <a:r>
              <a:rPr lang="ru-RU" sz="2000" dirty="0"/>
              <a:t> </a:t>
            </a:r>
            <a:r>
              <a:rPr lang="ru-RU" sz="2000" dirty="0" err="1"/>
              <a:t>changes</a:t>
            </a:r>
            <a:r>
              <a:rPr lang="ru-RU" sz="2000" dirty="0"/>
              <a:t> </a:t>
            </a:r>
            <a:r>
              <a:rPr lang="ru-RU" sz="2000" dirty="0" err="1"/>
              <a:t>to</a:t>
            </a:r>
            <a:r>
              <a:rPr lang="ru-RU" sz="2000" dirty="0"/>
              <a:t> </a:t>
            </a:r>
            <a:r>
              <a:rPr lang="ru-RU" sz="2000" dirty="0" err="1"/>
              <a:t>determine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doubling</a:t>
            </a:r>
            <a:r>
              <a:rPr lang="ru-RU" sz="2000" dirty="0"/>
              <a:t> </a:t>
            </a:r>
            <a:r>
              <a:rPr lang="ru-RU" sz="2000" dirty="0" err="1"/>
              <a:t>dose</a:t>
            </a:r>
            <a:r>
              <a:rPr lang="ru-RU" sz="2000" dirty="0"/>
              <a:t> </a:t>
            </a:r>
            <a:r>
              <a:rPr lang="ru-RU" sz="2000" dirty="0" err="1"/>
              <a:t>as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basic</a:t>
            </a:r>
            <a:r>
              <a:rPr lang="ru-RU" sz="2000" dirty="0"/>
              <a:t> </a:t>
            </a:r>
            <a:r>
              <a:rPr lang="ru-RU" sz="2000" dirty="0" err="1"/>
              <a:t>criteria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genetic</a:t>
            </a:r>
            <a:r>
              <a:rPr lang="ru-RU" sz="2000" dirty="0"/>
              <a:t> </a:t>
            </a:r>
            <a:r>
              <a:rPr lang="ru-RU" sz="2000" dirty="0" err="1"/>
              <a:t>risk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ionizing</a:t>
            </a:r>
            <a:r>
              <a:rPr lang="ru-RU" sz="2000" dirty="0"/>
              <a:t> </a:t>
            </a:r>
            <a:r>
              <a:rPr lang="ru-RU" sz="2000" dirty="0" err="1"/>
              <a:t>radiation</a:t>
            </a:r>
            <a:r>
              <a:rPr lang="ru-RU" sz="2000" dirty="0"/>
              <a:t> </a:t>
            </a:r>
            <a:r>
              <a:rPr lang="en-US" sz="2000" dirty="0" smtClean="0"/>
              <a:t>on</a:t>
            </a:r>
            <a:r>
              <a:rPr lang="ru-RU" sz="2000" dirty="0" smtClean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molecular</a:t>
            </a:r>
            <a:r>
              <a:rPr lang="ru-RU" sz="2000" dirty="0"/>
              <a:t> </a:t>
            </a:r>
            <a:r>
              <a:rPr lang="ru-RU" sz="2000" dirty="0" err="1"/>
              <a:t>level</a:t>
            </a:r>
            <a:r>
              <a:rPr lang="ru-RU" sz="2000" dirty="0"/>
              <a:t> </a:t>
            </a:r>
            <a:r>
              <a:rPr lang="ru-RU" sz="2000" dirty="0" err="1"/>
              <a:t>for</a:t>
            </a:r>
            <a:r>
              <a:rPr lang="ru-RU" sz="2000" dirty="0"/>
              <a:t> </a:t>
            </a:r>
            <a:r>
              <a:rPr lang="ru-RU" sz="2000" dirty="0" err="1" smtClean="0"/>
              <a:t>animal</a:t>
            </a:r>
            <a:r>
              <a:rPr lang="en-US" sz="2000" dirty="0" smtClean="0"/>
              <a:t>s</a:t>
            </a:r>
            <a:r>
              <a:rPr lang="ru-RU" sz="2000" dirty="0" smtClean="0"/>
              <a:t> </a:t>
            </a:r>
            <a:r>
              <a:rPr lang="ru-RU" sz="2000" dirty="0" err="1"/>
              <a:t>and</a:t>
            </a:r>
            <a:r>
              <a:rPr lang="ru-RU" sz="2000" dirty="0"/>
              <a:t> </a:t>
            </a:r>
            <a:r>
              <a:rPr lang="ru-RU" sz="2000" dirty="0" err="1" smtClean="0"/>
              <a:t>humans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pic>
        <p:nvPicPr>
          <p:cNvPr id="6" name="Рисунок 5" descr="приложение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10" y="3102963"/>
            <a:ext cx="5920648" cy="345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://nuweb.jinr.ru/img/ly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" y="107703"/>
            <a:ext cx="8382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uweb.jinr.ru/img/ly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" y="107703"/>
            <a:ext cx="8382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34" b="48687"/>
          <a:stretch/>
        </p:blipFill>
        <p:spPr>
          <a:xfrm>
            <a:off x="1631852" y="0"/>
            <a:ext cx="9563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3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61912"/>
            <a:ext cx="11268075" cy="6734175"/>
          </a:xfrm>
          <a:prstGeom prst="rect">
            <a:avLst/>
          </a:prstGeom>
        </p:spPr>
      </p:pic>
      <p:pic>
        <p:nvPicPr>
          <p:cNvPr id="3" name="Picture 2" descr="http://nuweb.jinr.ru/img/ly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" y="107703"/>
            <a:ext cx="8382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2080" y="2466110"/>
            <a:ext cx="10953506" cy="26323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7523018" y="1039090"/>
            <a:ext cx="4392568" cy="3893344"/>
            <a:chOff x="7523018" y="1039090"/>
            <a:chExt cx="4392568" cy="389334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523018" y="1039090"/>
              <a:ext cx="554182" cy="34636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7523018" y="3366656"/>
              <a:ext cx="2230582" cy="38099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8783782" y="4544291"/>
              <a:ext cx="3131804" cy="38814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8845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t="16032" r="13328" b="15186"/>
          <a:stretch/>
        </p:blipFill>
        <p:spPr>
          <a:xfrm>
            <a:off x="6095722" y="1154368"/>
            <a:ext cx="5327682" cy="3715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t="15661" r="19590" b="11746"/>
          <a:stretch/>
        </p:blipFill>
        <p:spPr>
          <a:xfrm>
            <a:off x="510645" y="1106726"/>
            <a:ext cx="4775199" cy="3946731"/>
          </a:xfrm>
          <a:prstGeom prst="rect">
            <a:avLst/>
          </a:prstGeom>
        </p:spPr>
      </p:pic>
      <p:sp>
        <p:nvSpPr>
          <p:cNvPr id="6" name="Объект 4"/>
          <p:cNvSpPr txBox="1">
            <a:spLocks/>
          </p:cNvSpPr>
          <p:nvPr/>
        </p:nvSpPr>
        <p:spPr>
          <a:xfrm>
            <a:off x="510645" y="5767398"/>
            <a:ext cx="5284973" cy="68217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The dose-effect dependence of PCR</a:t>
            </a:r>
            <a:r>
              <a:rPr lang="en-US" sz="1800" baseline="30000" dirty="0"/>
              <a:t>+ </a:t>
            </a:r>
            <a:r>
              <a:rPr lang="en-US" sz="1800" dirty="0"/>
              <a:t>and </a:t>
            </a:r>
            <a:r>
              <a:rPr lang="en-US" sz="1800" baseline="30000" dirty="0"/>
              <a:t> </a:t>
            </a:r>
            <a:r>
              <a:rPr lang="en-US" sz="1800" dirty="0"/>
              <a:t>PCR</a:t>
            </a:r>
            <a:r>
              <a:rPr lang="en-US" sz="1800" baseline="30000" dirty="0"/>
              <a:t>- </a:t>
            </a:r>
            <a:r>
              <a:rPr lang="en-US" sz="1800" dirty="0"/>
              <a:t> mutants for five </a:t>
            </a:r>
            <a:r>
              <a:rPr lang="en-US" sz="1800" i="1" dirty="0"/>
              <a:t>Drosophila melanogaster</a:t>
            </a:r>
            <a:r>
              <a:rPr lang="en-US" sz="1800" dirty="0"/>
              <a:t> gene studied after action of  </a:t>
            </a:r>
            <a:r>
              <a:rPr lang="en-US" sz="1800" baseline="30000" dirty="0"/>
              <a:t>60 </a:t>
            </a:r>
            <a:r>
              <a:rPr lang="en-US" sz="1800" dirty="0"/>
              <a:t>Co </a:t>
            </a:r>
            <a:r>
              <a:rPr lang="ru-RU" sz="1800" dirty="0"/>
              <a:t>γ</a:t>
            </a:r>
            <a:r>
              <a:rPr lang="en-US" sz="1800" dirty="0"/>
              <a:t>- irradiation</a:t>
            </a:r>
            <a:endParaRPr lang="ru-RU" dirty="0"/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6261976" y="5767398"/>
            <a:ext cx="5553734" cy="68217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The dose-effect dependence of PCR</a:t>
            </a:r>
            <a:r>
              <a:rPr lang="en-US" sz="1800" baseline="30000" dirty="0"/>
              <a:t>+ </a:t>
            </a:r>
            <a:r>
              <a:rPr lang="en-US" sz="1800" dirty="0"/>
              <a:t>and </a:t>
            </a:r>
            <a:r>
              <a:rPr lang="en-US" sz="1800" baseline="30000" dirty="0"/>
              <a:t> </a:t>
            </a:r>
            <a:r>
              <a:rPr lang="en-US" sz="1800" dirty="0"/>
              <a:t>PCR</a:t>
            </a:r>
            <a:r>
              <a:rPr lang="en-US" sz="1800" baseline="30000" dirty="0"/>
              <a:t>- </a:t>
            </a:r>
            <a:r>
              <a:rPr lang="en-US" sz="1800" dirty="0"/>
              <a:t> mutants for five </a:t>
            </a:r>
            <a:r>
              <a:rPr lang="en-US" sz="1800" i="1" dirty="0"/>
              <a:t>Drosophila melanogaster</a:t>
            </a:r>
            <a:r>
              <a:rPr lang="en-US" sz="1800" dirty="0"/>
              <a:t> gene studied after action of  </a:t>
            </a:r>
            <a:r>
              <a:rPr lang="en-US" sz="1800" dirty="0" smtClean="0"/>
              <a:t>neutron-irradiation</a:t>
            </a:r>
            <a:endParaRPr lang="ru-RU" dirty="0"/>
          </a:p>
        </p:txBody>
      </p:sp>
      <p:pic>
        <p:nvPicPr>
          <p:cNvPr id="8" name="Picture 2" descr="http://nuweb.jinr.ru/img/ly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" y="107703"/>
            <a:ext cx="8382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2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3" r="15107" b="12804"/>
          <a:stretch/>
        </p:blipFill>
        <p:spPr>
          <a:xfrm>
            <a:off x="2396659" y="756742"/>
            <a:ext cx="7698164" cy="5239657"/>
          </a:xfrm>
          <a:prstGeom prst="rect">
            <a:avLst/>
          </a:prstGeom>
        </p:spPr>
      </p:pic>
      <p:sp>
        <p:nvSpPr>
          <p:cNvPr id="4" name="Объект 4"/>
          <p:cNvSpPr txBox="1">
            <a:spLocks/>
          </p:cNvSpPr>
          <p:nvPr/>
        </p:nvSpPr>
        <p:spPr>
          <a:xfrm>
            <a:off x="0" y="6131643"/>
            <a:ext cx="12192000" cy="6821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Spectra </a:t>
            </a:r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of </a:t>
            </a:r>
            <a:r>
              <a:rPr lang="el-GR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γ</a:t>
            </a:r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-ray-induced DNA changes at the </a:t>
            </a:r>
            <a:r>
              <a:rPr lang="en-US" sz="1800" i="1" dirty="0">
                <a:solidFill>
                  <a:srgbClr val="000000"/>
                </a:solidFill>
                <a:ea typeface="Times New Roman" panose="02020603050405020304" pitchFamily="18" charset="0"/>
              </a:rPr>
              <a:t>yellow </a:t>
            </a:r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and </a:t>
            </a:r>
            <a:r>
              <a:rPr lang="en-US" sz="1800" i="1" dirty="0">
                <a:solidFill>
                  <a:srgbClr val="000000"/>
                </a:solidFill>
                <a:ea typeface="Times New Roman" panose="02020603050405020304" pitchFamily="18" charset="0"/>
              </a:rPr>
              <a:t>black</a:t>
            </a:r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genes of </a:t>
            </a:r>
            <a:r>
              <a:rPr lang="en-US" sz="1800" i="1" dirty="0">
                <a:solidFill>
                  <a:srgbClr val="000000"/>
                </a:solidFill>
                <a:ea typeface="Times New Roman" panose="02020603050405020304" pitchFamily="18" charset="0"/>
              </a:rPr>
              <a:t>Drosophila melanogaster</a:t>
            </a:r>
            <a:endParaRPr lang="ru-RU" sz="1800" dirty="0"/>
          </a:p>
        </p:txBody>
      </p:sp>
      <p:pic>
        <p:nvPicPr>
          <p:cNvPr id="5" name="Picture 2" descr="http://nuweb.jinr.ru/img/ly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" y="107703"/>
            <a:ext cx="8382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1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5" b="26772"/>
          <a:stretch/>
        </p:blipFill>
        <p:spPr>
          <a:xfrm>
            <a:off x="1416808" y="943429"/>
            <a:ext cx="8148106" cy="5021943"/>
          </a:xfrm>
          <a:prstGeom prst="rect">
            <a:avLst/>
          </a:prstGeom>
        </p:spPr>
      </p:pic>
      <p:sp>
        <p:nvSpPr>
          <p:cNvPr id="3" name="Объект 4"/>
          <p:cNvSpPr txBox="1">
            <a:spLocks/>
          </p:cNvSpPr>
          <p:nvPr/>
        </p:nvSpPr>
        <p:spPr>
          <a:xfrm>
            <a:off x="674698" y="6116320"/>
            <a:ext cx="11151542" cy="6821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The relative frequency of different DNA changes induced by </a:t>
            </a:r>
            <a:r>
              <a:rPr lang="el-GR" sz="1800" dirty="0"/>
              <a:t>γ</a:t>
            </a:r>
            <a:r>
              <a:rPr lang="en-US" sz="1800" dirty="0"/>
              <a:t>-rays and neutrons at the </a:t>
            </a:r>
            <a:r>
              <a:rPr lang="en-US" sz="1800" i="1" dirty="0"/>
              <a:t>black</a:t>
            </a:r>
            <a:r>
              <a:rPr lang="en-US" sz="1800" dirty="0"/>
              <a:t> gene of in </a:t>
            </a:r>
            <a:r>
              <a:rPr lang="en-US" sz="1800" i="1" dirty="0"/>
              <a:t>Drosophila melanogaster</a:t>
            </a:r>
            <a:endParaRPr lang="ru-RU" sz="1800" dirty="0"/>
          </a:p>
        </p:txBody>
      </p:sp>
      <p:pic>
        <p:nvPicPr>
          <p:cNvPr id="5" name="Picture 2" descr="http://nuweb.jinr.ru/img/ly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" y="107703"/>
            <a:ext cx="8382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87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4347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Doubling dose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1570765"/>
            <a:ext cx="10515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frequency of base substitutions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nucleotide approach)  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 – number of base substitutions</a:t>
            </a:r>
          </a:p>
          <a:p>
            <a:r>
              <a:rPr lang="en-US" dirty="0" smtClean="0"/>
              <a:t>N - number </a:t>
            </a:r>
            <a:r>
              <a:rPr lang="en-US" dirty="0"/>
              <a:t>of bases </a:t>
            </a:r>
            <a:r>
              <a:rPr lang="en-US" dirty="0" smtClean="0"/>
              <a:t>analyzed</a:t>
            </a:r>
          </a:p>
          <a:p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 – dose</a:t>
            </a:r>
          </a:p>
          <a:p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Doubling dose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Fs - spontaneous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frequency </a:t>
            </a:r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l-G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l-GR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-induced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frequency </a:t>
            </a:r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6845" r="5521" b="79288"/>
          <a:stretch/>
        </p:blipFill>
        <p:spPr>
          <a:xfrm>
            <a:off x="5071872" y="1455847"/>
            <a:ext cx="6790944" cy="792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t="23912" r="6801" b="62221"/>
          <a:stretch/>
        </p:blipFill>
        <p:spPr>
          <a:xfrm>
            <a:off x="2383536" y="3877057"/>
            <a:ext cx="6790944" cy="792480"/>
          </a:xfrm>
          <a:prstGeom prst="rect">
            <a:avLst/>
          </a:prstGeom>
        </p:spPr>
      </p:pic>
      <p:pic>
        <p:nvPicPr>
          <p:cNvPr id="8" name="Picture 2" descr="http://nuweb.jinr.ru/img/ly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" y="107703"/>
            <a:ext cx="8382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0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1381</Words>
  <Application>Microsoft Office PowerPoint</Application>
  <PresentationFormat>Широкоэкранный</PresentationFormat>
  <Paragraphs>188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Tasks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Doubling dose</vt:lpstr>
      <vt:lpstr>Презентация PowerPoint</vt:lpstr>
      <vt:lpstr>Презентация PowerPoint</vt:lpstr>
      <vt:lpstr>Expected results</vt:lpstr>
      <vt:lpstr>Project strengths are:</vt:lpstr>
      <vt:lpstr>Timetable on Project</vt:lpstr>
      <vt:lpstr>The proposed timetable and resources needed for the Project </vt:lpstr>
      <vt:lpstr>Estimated Project Cost</vt:lpstr>
      <vt:lpstr>Thank you for your attention!</vt:lpstr>
      <vt:lpstr>Our molecular methods: polymerase chain reaction (PCR)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47</cp:revision>
  <dcterms:created xsi:type="dcterms:W3CDTF">2019-06-05T07:36:51Z</dcterms:created>
  <dcterms:modified xsi:type="dcterms:W3CDTF">2019-06-17T04:25:42Z</dcterms:modified>
</cp:coreProperties>
</file>