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13" r:id="rId3"/>
    <p:sldId id="273" r:id="rId4"/>
    <p:sldId id="285" r:id="rId5"/>
    <p:sldId id="291" r:id="rId6"/>
    <p:sldId id="283" r:id="rId7"/>
    <p:sldId id="294" r:id="rId8"/>
    <p:sldId id="307" r:id="rId9"/>
    <p:sldId id="308" r:id="rId10"/>
    <p:sldId id="309" r:id="rId11"/>
    <p:sldId id="299" r:id="rId12"/>
    <p:sldId id="314" r:id="rId13"/>
    <p:sldId id="315" r:id="rId14"/>
    <p:sldId id="269" r:id="rId15"/>
    <p:sldId id="319" r:id="rId16"/>
    <p:sldId id="301" r:id="rId17"/>
    <p:sldId id="320" r:id="rId18"/>
    <p:sldId id="304" r:id="rId19"/>
    <p:sldId id="322" r:id="rId20"/>
    <p:sldId id="321" r:id="rId21"/>
    <p:sldId id="317" r:id="rId22"/>
    <p:sldId id="266" r:id="rId23"/>
    <p:sldId id="265" r:id="rId24"/>
    <p:sldId id="270" r:id="rId25"/>
    <p:sldId id="310" r:id="rId26"/>
    <p:sldId id="311" r:id="rId27"/>
    <p:sldId id="318" r:id="rId28"/>
    <p:sldId id="296" r:id="rId29"/>
    <p:sldId id="287" r:id="rId30"/>
    <p:sldId id="29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>
      <p:cViewPr varScale="1">
        <p:scale>
          <a:sx n="71" d="100"/>
          <a:sy n="71" d="100"/>
        </p:scale>
        <p:origin x="132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5716F-0A3A-43D6-941F-16AC264C88EB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C5C9B-ECC9-40BB-93DD-DC921C10C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621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b="1" dirty="0" smtClean="0"/>
              <a:t>For</a:t>
            </a:r>
            <a:r>
              <a:rPr lang="en-US" b="1" baseline="0" dirty="0" smtClean="0"/>
              <a:t> that reason we have studied two systems: </a:t>
            </a:r>
            <a:r>
              <a:rPr lang="en-US" baseline="0" dirty="0" smtClean="0"/>
              <a:t>1) real commercial battery based on NCA cathode for third and consequent cycles. We could not study the first cycle in commercial battery because first cycle is a procedure which is always done at a factory. 2) special designed electrochemical cell to check the same but at first cycle after cell assembling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2037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b="1" dirty="0" smtClean="0"/>
              <a:t>Commercial</a:t>
            </a:r>
            <a:r>
              <a:rPr lang="en-US" b="1" baseline="0" dirty="0" smtClean="0"/>
              <a:t> battery </a:t>
            </a:r>
            <a:r>
              <a:rPr lang="en-US" baseline="0" dirty="0" smtClean="0"/>
              <a:t>18650 type as it is with capacity 3100 </a:t>
            </a:r>
            <a:r>
              <a:rPr lang="en-US" baseline="0" dirty="0" err="1" smtClean="0"/>
              <a:t>mAh</a:t>
            </a:r>
            <a:r>
              <a:rPr lang="en-US" baseline="0" dirty="0" smtClean="0"/>
              <a:t> has been measured at different C-rate. Exposition time was from 1.5 up to 5 minutes for every diffraction pattern in high intensity. On these color picture you see diffraction pattern evolution in dependence on time or state of charge. Red color charge-discharge curve. Here I would like to mark so call cathode window where only cathode’s peaks are visualized and the same for anode window. One can see that without dependence on C-rate (speed of charge-discharge) there are significant changes of cathode and anode crystal structures. </a:t>
            </a:r>
            <a:r>
              <a:rPr lang="ru-RU" baseline="0" dirty="0" err="1" smtClean="0"/>
              <a:t>Тайпикал</a:t>
            </a:r>
            <a:r>
              <a:rPr lang="ru-RU" baseline="0" dirty="0" smtClean="0"/>
              <a:t>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3168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C3601-28C8-4A6A-9631-482B95FB0D71}" type="datetime1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264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BB27E-8A44-4E10-AE07-05ACF5543039}" type="datetime1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399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4125-3F49-4422-998E-443110960EC2}" type="datetime1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57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6277E-9DC6-4437-A26D-C310A4E3A3F6}" type="datetime1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35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25A9-DE18-41FD-8DF3-B5999751C2D0}" type="datetime1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660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4AEE-5C3C-456A-A923-04C22BBBB89F}" type="datetime1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709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A3808-C324-40A7-9EBB-74BC8AAAD8FD}" type="datetime1">
              <a:rPr lang="ru-RU" smtClean="0"/>
              <a:t>17.06.2019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37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6020-897C-431F-8836-DC9145A1DEC4}" type="datetime1">
              <a:rPr lang="ru-RU" smtClean="0"/>
              <a:t>17.06.2019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59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F4AA-9F88-4062-B511-C4E0062B797D}" type="datetime1">
              <a:rPr lang="ru-RU" smtClean="0"/>
              <a:t>17.06.2019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65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27BBF-B02F-472C-A822-FEAEAA67935B}" type="datetime1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801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D26CF-840E-4B1C-BD95-91FC1D29B0BC}" type="datetime1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01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1CBD-E8C0-4CAF-90D7-8EE65D1C5D74}" type="datetime1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7EEA9-ED24-4656-AB98-5733D5EBD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10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2.wdp"/><Relationship Id="rId7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20661" y="2680117"/>
            <a:ext cx="135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ELCHEM</a:t>
            </a:r>
            <a:r>
              <a:rPr lang="ru-RU" b="1" dirty="0" smtClean="0"/>
              <a:t>_</a:t>
            </a:r>
            <a:r>
              <a:rPr lang="en-US" b="1" dirty="0" smtClean="0"/>
              <a:t>NS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3397" y="2861750"/>
            <a:ext cx="8804474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 </a:t>
            </a:r>
          </a:p>
          <a:p>
            <a:pPr algn="ctr">
              <a:lnSpc>
                <a:spcPct val="120000"/>
              </a:lnSpc>
            </a:pPr>
            <a:r>
              <a:rPr lang="en-US" u="sng" dirty="0"/>
              <a:t>M.V. </a:t>
            </a:r>
            <a:r>
              <a:rPr lang="en-US" u="sng" dirty="0" err="1" smtClean="0"/>
              <a:t>Avdeev</a:t>
            </a:r>
            <a:r>
              <a:rPr lang="en-US" dirty="0" smtClean="0"/>
              <a:t>, </a:t>
            </a:r>
            <a:r>
              <a:rPr lang="en-US" dirty="0"/>
              <a:t>I.A. </a:t>
            </a:r>
            <a:r>
              <a:rPr lang="en-US" dirty="0" err="1" smtClean="0"/>
              <a:t>Bobrikov</a:t>
            </a:r>
            <a:r>
              <a:rPr lang="en-US" dirty="0" smtClean="0"/>
              <a:t>, </a:t>
            </a:r>
            <a:r>
              <a:rPr lang="en-US" dirty="0"/>
              <a:t>I.V. </a:t>
            </a:r>
            <a:r>
              <a:rPr lang="en-US" dirty="0" err="1" smtClean="0"/>
              <a:t>Gapon</a:t>
            </a:r>
            <a:r>
              <a:rPr lang="en-US" dirty="0" smtClean="0"/>
              <a:t>, </a:t>
            </a:r>
            <a:r>
              <a:rPr lang="en-US" dirty="0"/>
              <a:t>A.I. </a:t>
            </a:r>
            <a:r>
              <a:rPr lang="en-US" dirty="0" err="1" smtClean="0"/>
              <a:t>Ivankov</a:t>
            </a:r>
            <a:r>
              <a:rPr lang="en-US" dirty="0" smtClean="0"/>
              <a:t>, </a:t>
            </a:r>
            <a:r>
              <a:rPr lang="en-US" dirty="0"/>
              <a:t>V.I. </a:t>
            </a:r>
            <a:r>
              <a:rPr lang="en-US" dirty="0" err="1" smtClean="0"/>
              <a:t>Petrenko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D.V</a:t>
            </a:r>
            <a:r>
              <a:rPr lang="en-US" dirty="0"/>
              <a:t>. </a:t>
            </a:r>
            <a:r>
              <a:rPr lang="en-US" dirty="0" err="1" smtClean="0"/>
              <a:t>Soloviev</a:t>
            </a:r>
            <a:r>
              <a:rPr lang="en-US" dirty="0" smtClean="0"/>
              <a:t>, </a:t>
            </a:r>
            <a:r>
              <a:rPr lang="en-US" dirty="0"/>
              <a:t>S.V. </a:t>
            </a:r>
            <a:r>
              <a:rPr lang="en-US" dirty="0" err="1" smtClean="0"/>
              <a:t>Sumnikov</a:t>
            </a:r>
            <a:r>
              <a:rPr lang="en-US" dirty="0" smtClean="0"/>
              <a:t>, </a:t>
            </a:r>
            <a:r>
              <a:rPr lang="en-US" dirty="0"/>
              <a:t>A.V. </a:t>
            </a:r>
            <a:r>
              <a:rPr lang="en-US" dirty="0" err="1" smtClean="0"/>
              <a:t>Tomchuk</a:t>
            </a:r>
            <a:r>
              <a:rPr lang="en-US" dirty="0" smtClean="0"/>
              <a:t> (FLNP JINR) </a:t>
            </a:r>
          </a:p>
          <a:p>
            <a:pPr algn="ctr">
              <a:lnSpc>
                <a:spcPct val="120000"/>
              </a:lnSpc>
            </a:pPr>
            <a:r>
              <a:rPr lang="en-US" dirty="0" smtClean="0"/>
              <a:t>D.M</a:t>
            </a:r>
            <a:r>
              <a:rPr lang="en-US" dirty="0"/>
              <a:t>. </a:t>
            </a:r>
            <a:r>
              <a:rPr lang="en-US" dirty="0" err="1" smtClean="0"/>
              <a:t>Itkis</a:t>
            </a:r>
            <a:r>
              <a:rPr lang="en-US" dirty="0" smtClean="0"/>
              <a:t> (MSU)</a:t>
            </a:r>
          </a:p>
          <a:p>
            <a:pPr algn="ctr">
              <a:lnSpc>
                <a:spcPct val="120000"/>
              </a:lnSpc>
            </a:pPr>
            <a:r>
              <a:rPr lang="en-US" dirty="0" smtClean="0"/>
              <a:t>F.S</a:t>
            </a:r>
            <a:r>
              <a:rPr lang="en-US" dirty="0"/>
              <a:t>. </a:t>
            </a:r>
            <a:r>
              <a:rPr lang="en-US" dirty="0" err="1" smtClean="0"/>
              <a:t>Napolsky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Dubna</a:t>
            </a:r>
            <a:r>
              <a:rPr lang="en-US" dirty="0" smtClean="0"/>
              <a:t> University)</a:t>
            </a:r>
            <a:r>
              <a:rPr lang="ru-RU" dirty="0"/>
              <a:t> </a:t>
            </a:r>
          </a:p>
          <a:p>
            <a:pPr algn="ctr"/>
            <a:r>
              <a:rPr lang="ru-RU" dirty="0"/>
              <a:t> </a:t>
            </a:r>
          </a:p>
          <a:p>
            <a:pPr algn="ctr"/>
            <a:r>
              <a:rPr lang="en-US" u="sng" dirty="0" smtClean="0"/>
              <a:t>Leader</a:t>
            </a:r>
            <a:r>
              <a:rPr lang="en-US" dirty="0" smtClean="0"/>
              <a:t>:</a:t>
            </a:r>
            <a:r>
              <a:rPr lang="ru-RU" dirty="0" smtClean="0"/>
              <a:t> </a:t>
            </a:r>
            <a:r>
              <a:rPr lang="en-US" dirty="0" smtClean="0"/>
              <a:t>Mikhail V</a:t>
            </a:r>
            <a:r>
              <a:rPr lang="en-US" dirty="0"/>
              <a:t>. </a:t>
            </a:r>
            <a:r>
              <a:rPr lang="en-US" dirty="0" err="1"/>
              <a:t>Avdeev</a:t>
            </a:r>
            <a:endParaRPr lang="ru-RU" dirty="0"/>
          </a:p>
          <a:p>
            <a:pPr algn="ctr"/>
            <a:r>
              <a:rPr lang="ru-RU" dirty="0"/>
              <a:t> </a:t>
            </a:r>
            <a:r>
              <a:rPr lang="en-US" u="sng" dirty="0" smtClean="0"/>
              <a:t>Leader’s assistants</a:t>
            </a:r>
            <a:r>
              <a:rPr lang="ru-RU" dirty="0" smtClean="0"/>
              <a:t>: </a:t>
            </a:r>
            <a:r>
              <a:rPr lang="en-US" dirty="0" smtClean="0"/>
              <a:t>Ivan A</a:t>
            </a:r>
            <a:r>
              <a:rPr lang="en-US" dirty="0"/>
              <a:t>. </a:t>
            </a:r>
            <a:r>
              <a:rPr lang="en-US" dirty="0" err="1"/>
              <a:t>Bobrikov</a:t>
            </a:r>
            <a:r>
              <a:rPr lang="ru-RU" dirty="0" smtClean="0"/>
              <a:t>, </a:t>
            </a:r>
            <a:r>
              <a:rPr lang="en-US" dirty="0" smtClean="0"/>
              <a:t>Viktor I</a:t>
            </a:r>
            <a:r>
              <a:rPr lang="en-US" dirty="0"/>
              <a:t>. </a:t>
            </a:r>
            <a:r>
              <a:rPr lang="en-US" dirty="0" err="1"/>
              <a:t>Petrenko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3885" y="1340768"/>
            <a:ext cx="8983986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/>
              <a:t>A system for neutron </a:t>
            </a:r>
            <a:r>
              <a:rPr lang="en-US" sz="2400" b="1" i="1" dirty="0"/>
              <a:t>operando </a:t>
            </a:r>
            <a:r>
              <a:rPr lang="en-US" sz="2400" b="1" dirty="0"/>
              <a:t>monitoring and diagnostics of materials and interfaces for electrochemical energy storage devices at the IBR-2 reactor</a:t>
            </a:r>
            <a:endParaRPr kumimoji="0" lang="ru-RU" alt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7824" y="421116"/>
            <a:ext cx="2996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Theme  </a:t>
            </a:r>
            <a:r>
              <a:rPr lang="ru-RU" dirty="0"/>
              <a:t>04-4-1121-2015/2020</a:t>
            </a:r>
          </a:p>
          <a:p>
            <a:endParaRPr lang="en-US" dirty="0" smtClean="0"/>
          </a:p>
          <a:p>
            <a:pPr algn="ctr"/>
            <a:r>
              <a:rPr lang="en-US" dirty="0" smtClean="0"/>
              <a:t>Project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341217" y="6352143"/>
            <a:ext cx="2481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state: June 2019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902551" y="5627467"/>
            <a:ext cx="3566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2018-2020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2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CDB0E1D-CD12-47D1-9439-151ED2874608}"/>
              </a:ext>
            </a:extLst>
          </p:cNvPr>
          <p:cNvSpPr txBox="1"/>
          <p:nvPr/>
        </p:nvSpPr>
        <p:spPr>
          <a:xfrm>
            <a:off x="7440089" y="6297270"/>
            <a:ext cx="1635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Bobrikov</a:t>
            </a:r>
            <a:r>
              <a:rPr lang="en-GB" sz="1400" dirty="0"/>
              <a:t> et al,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DF3F78-E681-4116-B67F-1656E0CF6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83" y="3244796"/>
            <a:ext cx="4423928" cy="2488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CF5DBE-BE57-4B2C-AA49-74C58D0A7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3" y="763011"/>
            <a:ext cx="4624265" cy="260114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30F9AAB-BD84-4346-8927-8C7C85CFFDE8}"/>
              </a:ext>
            </a:extLst>
          </p:cNvPr>
          <p:cNvSpPr txBox="1"/>
          <p:nvPr/>
        </p:nvSpPr>
        <p:spPr>
          <a:xfrm>
            <a:off x="210202" y="108819"/>
            <a:ext cx="537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E</a:t>
            </a:r>
            <a:r>
              <a:rPr lang="en-GB" sz="2400" b="1" dirty="0" smtClean="0"/>
              <a:t>lectrochemical laboratory development</a:t>
            </a:r>
            <a:endParaRPr lang="en-GB" sz="2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FFA32DC-FBD9-447C-AE18-DD0425B04023}"/>
              </a:ext>
            </a:extLst>
          </p:cNvPr>
          <p:cNvSpPr txBox="1"/>
          <p:nvPr/>
        </p:nvSpPr>
        <p:spPr>
          <a:xfrm>
            <a:off x="4834467" y="692696"/>
            <a:ext cx="4198044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u="sng" dirty="0" smtClean="0"/>
              <a:t>New Equipment</a:t>
            </a:r>
            <a:r>
              <a:rPr lang="en-GB" sz="1400" dirty="0" smtClean="0"/>
              <a:t>:</a:t>
            </a:r>
            <a:endParaRPr lang="en-GB" sz="1400" dirty="0"/>
          </a:p>
          <a:p>
            <a:pPr marL="257175" indent="-257175">
              <a:buAutoNum type="arabicPeriod"/>
            </a:pPr>
            <a:r>
              <a:rPr lang="en-GB" sz="1400" dirty="0" err="1" smtClean="0"/>
              <a:t>Metrohm</a:t>
            </a:r>
            <a:r>
              <a:rPr lang="en-GB" sz="1400" dirty="0" smtClean="0"/>
              <a:t> </a:t>
            </a:r>
            <a:r>
              <a:rPr lang="en-GB" sz="1400" dirty="0"/>
              <a:t>Fischer titrator 917</a:t>
            </a:r>
          </a:p>
          <a:p>
            <a:pPr marL="257175" indent="-257175">
              <a:buAutoNum type="arabicPeriod"/>
            </a:pPr>
            <a:r>
              <a:rPr lang="en-GB" sz="1400" dirty="0" err="1"/>
              <a:t>Despergator</a:t>
            </a:r>
            <a:r>
              <a:rPr lang="en-GB" sz="1400" dirty="0"/>
              <a:t> up to 25000 rpm</a:t>
            </a:r>
          </a:p>
          <a:p>
            <a:pPr marL="257175" indent="-257175">
              <a:buAutoNum type="arabicPeriod"/>
            </a:pPr>
            <a:r>
              <a:rPr lang="en-GB" sz="1400" dirty="0" err="1"/>
              <a:t>P</a:t>
            </a:r>
            <a:r>
              <a:rPr lang="en-GB" sz="1400" dirty="0" err="1" smtClean="0"/>
              <a:t>otentiostat</a:t>
            </a:r>
            <a:r>
              <a:rPr lang="en-GB" sz="1400" dirty="0"/>
              <a:t> </a:t>
            </a:r>
            <a:r>
              <a:rPr lang="en-GB" sz="1400" dirty="0" smtClean="0"/>
              <a:t>BIOLOGIC </a:t>
            </a:r>
            <a:r>
              <a:rPr lang="en-GB" sz="1400" dirty="0"/>
              <a:t>SP-300</a:t>
            </a:r>
          </a:p>
          <a:p>
            <a:pPr marL="257175" indent="-257175">
              <a:buAutoNum type="arabicPeriod"/>
            </a:pPr>
            <a:r>
              <a:rPr lang="en-GB" sz="1400" dirty="0"/>
              <a:t>High temperature inert gas furnace up to 1200˚ C</a:t>
            </a:r>
          </a:p>
          <a:p>
            <a:pPr marL="257175" indent="-257175">
              <a:buAutoNum type="arabicPeriod"/>
            </a:pPr>
            <a:r>
              <a:rPr lang="en-US" sz="1400" dirty="0" smtClean="0"/>
              <a:t>Storage of </a:t>
            </a:r>
            <a:r>
              <a:rPr lang="en-GB" sz="1400" dirty="0" smtClean="0"/>
              <a:t>d-electrolytes </a:t>
            </a:r>
            <a:r>
              <a:rPr lang="en-GB" sz="1400" dirty="0"/>
              <a:t>for neutron scattering experiments (DMC, PC, EC)</a:t>
            </a:r>
          </a:p>
          <a:p>
            <a:pPr marL="257175" indent="-257175">
              <a:buAutoNum type="arabicPeriod"/>
            </a:pPr>
            <a:r>
              <a:rPr lang="en-GB" sz="1400" dirty="0" smtClean="0"/>
              <a:t>3-axes for non-standard </a:t>
            </a:r>
            <a:r>
              <a:rPr lang="en-GB" sz="1400" dirty="0"/>
              <a:t>samples and electrochemical cells at X-ray </a:t>
            </a:r>
            <a:r>
              <a:rPr lang="en-GB" sz="1400" dirty="0" smtClean="0"/>
              <a:t>diffractometer </a:t>
            </a:r>
            <a:endParaRPr lang="en-GB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5" y="3364160"/>
            <a:ext cx="3316180" cy="2487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4" y="3075470"/>
            <a:ext cx="2447395" cy="18355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52" y="4813412"/>
            <a:ext cx="2474598" cy="185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5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837" y="110195"/>
            <a:ext cx="2772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X-ray diffractometer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5227216" y="619584"/>
            <a:ext cx="2006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XRD experiments</a:t>
            </a:r>
            <a:endParaRPr lang="ru-RU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E1C79D00-487D-4B9F-8C80-6F62DC8DDF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93" b="9132"/>
          <a:stretch/>
        </p:blipFill>
        <p:spPr>
          <a:xfrm>
            <a:off x="256899" y="1052736"/>
            <a:ext cx="3560862" cy="52716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2086" y="619584"/>
            <a:ext cx="2933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Malvern </a:t>
            </a:r>
            <a:r>
              <a:rPr lang="en-GB" dirty="0" err="1"/>
              <a:t>PANalytical</a:t>
            </a:r>
            <a:r>
              <a:rPr lang="en-GB" dirty="0"/>
              <a:t> </a:t>
            </a:r>
            <a:r>
              <a:rPr lang="en-GB" dirty="0" err="1"/>
              <a:t>Emyrean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6804F1-87F1-4AE9-88AE-620044F5A3DB}"/>
              </a:ext>
            </a:extLst>
          </p:cNvPr>
          <p:cNvSpPr txBox="1"/>
          <p:nvPr/>
        </p:nvSpPr>
        <p:spPr>
          <a:xfrm>
            <a:off x="3967363" y="3375243"/>
            <a:ext cx="4180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X-Ray operando diffraction scan of </a:t>
            </a:r>
            <a:r>
              <a:rPr lang="en-GB" sz="1400" dirty="0" smtClean="0"/>
              <a:t>electrochemical </a:t>
            </a:r>
            <a:r>
              <a:rPr lang="en-GB" sz="1400" dirty="0"/>
              <a:t>cell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D7E5C8E-CA75-4DA5-ABDA-7160EFCD9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67539"/>
            <a:ext cx="3774785" cy="227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Full_first_cycle2_report">
            <a:extLst>
              <a:ext uri="{FF2B5EF4-FFF2-40B4-BE49-F238E27FC236}">
                <a16:creationId xmlns:a16="http://schemas.microsoft.com/office/drawing/2014/main" xmlns="" id="{91B5B9B1-3D74-44A3-BA38-1D8D8ED28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9"/>
          <a:stretch/>
        </p:blipFill>
        <p:spPr bwMode="auto">
          <a:xfrm>
            <a:off x="3925409" y="3819725"/>
            <a:ext cx="4499026" cy="240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DB0E1D-CD12-47D1-9439-151ED2874608}"/>
              </a:ext>
            </a:extLst>
          </p:cNvPr>
          <p:cNvSpPr txBox="1"/>
          <p:nvPr/>
        </p:nvSpPr>
        <p:spPr>
          <a:xfrm>
            <a:off x="7234123" y="6358632"/>
            <a:ext cx="1635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Bobrikov</a:t>
            </a:r>
            <a:r>
              <a:rPr lang="en-GB" sz="1400" dirty="0"/>
              <a:t> et al, 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90C479D-F756-4284-9425-ABBC4DC46783}"/>
              </a:ext>
            </a:extLst>
          </p:cNvPr>
          <p:cNvSpPr txBox="1"/>
          <p:nvPr/>
        </p:nvSpPr>
        <p:spPr>
          <a:xfrm>
            <a:off x="4050250" y="6257094"/>
            <a:ext cx="2342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Diffraction </a:t>
            </a:r>
            <a:r>
              <a:rPr lang="en-GB" sz="1400" dirty="0" smtClean="0"/>
              <a:t>pattern </a:t>
            </a:r>
            <a:r>
              <a:rPr lang="en-GB" sz="1400" dirty="0"/>
              <a:t>evolution</a:t>
            </a:r>
          </a:p>
        </p:txBody>
      </p:sp>
    </p:spTree>
    <p:extLst>
      <p:ext uri="{BB962C8B-B14F-4D97-AF65-F5344CB8AC3E}">
        <p14:creationId xmlns:p14="http://schemas.microsoft.com/office/powerpoint/2010/main" val="36433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7"/>
          <p:cNvSpPr/>
          <p:nvPr/>
        </p:nvSpPr>
        <p:spPr>
          <a:xfrm>
            <a:off x="5226094" y="913250"/>
            <a:ext cx="391790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Candara" pitchFamily="34" charset="0"/>
                <a:ea typeface="Arial" charset="0"/>
              </a:rPr>
              <a:t>NCA (+) opposite to graphite (-)</a:t>
            </a:r>
            <a:endParaRPr lang="en-US" sz="2000" b="1" dirty="0">
              <a:solidFill>
                <a:srgbClr val="0070C0"/>
              </a:solidFill>
              <a:latin typeface="Candara" pitchFamily="34" charset="0"/>
              <a:ea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329850" y="1460489"/>
            <a:ext cx="3490622" cy="4670556"/>
            <a:chOff x="4959845" y="1028441"/>
            <a:chExt cx="3490622" cy="4670556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332" y="1514827"/>
              <a:ext cx="2268135" cy="2268135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734" y="4187101"/>
              <a:ext cx="1289333" cy="1511896"/>
            </a:xfrm>
            <a:prstGeom prst="rect">
              <a:avLst/>
            </a:prstGeom>
          </p:spPr>
        </p:pic>
        <p:cxnSp>
          <p:nvCxnSpPr>
            <p:cNvPr id="14347" name="Прямая соединительная линия 14346"/>
            <p:cNvCxnSpPr/>
            <p:nvPr/>
          </p:nvCxnSpPr>
          <p:spPr>
            <a:xfrm flipH="1">
              <a:off x="7930847" y="4703044"/>
              <a:ext cx="3716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50" name="Прямая соединительная линия 14349"/>
            <p:cNvCxnSpPr/>
            <p:nvPr/>
          </p:nvCxnSpPr>
          <p:spPr>
            <a:xfrm flipV="1">
              <a:off x="8302456" y="1028441"/>
              <a:ext cx="0" cy="36746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52" name="Прямая соединительная линия 14351"/>
            <p:cNvCxnSpPr/>
            <p:nvPr/>
          </p:nvCxnSpPr>
          <p:spPr>
            <a:xfrm flipH="1">
              <a:off x="7316400" y="1028441"/>
              <a:ext cx="9860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54" name="Прямая соединительная линия 14353"/>
            <p:cNvCxnSpPr/>
            <p:nvPr/>
          </p:nvCxnSpPr>
          <p:spPr>
            <a:xfrm>
              <a:off x="7316400" y="1028441"/>
              <a:ext cx="0" cy="434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56" name="Прямая соединительная линия 14355"/>
            <p:cNvCxnSpPr>
              <a:stCxn id="28" idx="0"/>
            </p:cNvCxnSpPr>
            <p:nvPr/>
          </p:nvCxnSpPr>
          <p:spPr>
            <a:xfrm flipH="1" flipV="1">
              <a:off x="7316400" y="3540121"/>
              <a:ext cx="1" cy="6469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62" name="TextBox 14361"/>
            <p:cNvSpPr txBox="1"/>
            <p:nvPr/>
          </p:nvSpPr>
          <p:spPr>
            <a:xfrm>
              <a:off x="4959845" y="1245562"/>
              <a:ext cx="158417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dirty="0" smtClean="0"/>
                <a:t>Phase stability during operation.</a:t>
              </a:r>
            </a:p>
            <a:p>
              <a:pPr marL="342900" indent="-342900">
                <a:buAutoNum type="arabicPeriod"/>
              </a:pPr>
              <a:endParaRPr lang="en-US" dirty="0"/>
            </a:p>
            <a:p>
              <a:pPr marL="342900" indent="-342900">
                <a:buAutoNum type="arabicPeriod"/>
              </a:pPr>
              <a:r>
                <a:rPr lang="en-US" dirty="0" smtClean="0"/>
                <a:t>Trace of structural changes in electrodes</a:t>
              </a:r>
              <a:endParaRPr lang="ru-RU" dirty="0"/>
            </a:p>
          </p:txBody>
        </p:sp>
        <p:sp>
          <p:nvSpPr>
            <p:cNvPr id="14365" name="TextBox 14364"/>
            <p:cNvSpPr txBox="1"/>
            <p:nvPr/>
          </p:nvSpPr>
          <p:spPr>
            <a:xfrm>
              <a:off x="7366374" y="1028441"/>
              <a:ext cx="53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+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338603" y="3213061"/>
              <a:ext cx="53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-</a:t>
              </a:r>
              <a:endParaRPr lang="ru-RU" sz="2400" b="1" dirty="0"/>
            </a:p>
          </p:txBody>
        </p:sp>
      </p:grpSp>
      <p:sp>
        <p:nvSpPr>
          <p:cNvPr id="65" name="Rectangle 7"/>
          <p:cNvSpPr/>
          <p:nvPr/>
        </p:nvSpPr>
        <p:spPr>
          <a:xfrm>
            <a:off x="833606" y="908720"/>
            <a:ext cx="402642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Candara" pitchFamily="34" charset="0"/>
                <a:ea typeface="Arial" charset="0"/>
              </a:rPr>
              <a:t>NCA (+) opposite to Li (-)</a:t>
            </a:r>
            <a:endParaRPr lang="en-US" sz="2000" b="1" dirty="0">
              <a:solidFill>
                <a:srgbClr val="0070C0"/>
              </a:solidFill>
              <a:latin typeface="Candara" pitchFamily="34" charset="0"/>
              <a:ea typeface="Arial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43694" y="1449765"/>
            <a:ext cx="4212282" cy="4676750"/>
            <a:chOff x="7708" y="1032246"/>
            <a:chExt cx="4212282" cy="46767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964"/>
            <a:stretch/>
          </p:blipFill>
          <p:spPr bwMode="auto">
            <a:xfrm>
              <a:off x="7708" y="1038440"/>
              <a:ext cx="3985188" cy="2835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782" y="4197100"/>
              <a:ext cx="1289333" cy="1511896"/>
            </a:xfrm>
            <a:prstGeom prst="rect">
              <a:avLst/>
            </a:prstGeom>
          </p:spPr>
        </p:pic>
        <p:cxnSp>
          <p:nvCxnSpPr>
            <p:cNvPr id="10" name="Прямая соединительная линия 9"/>
            <p:cNvCxnSpPr/>
            <p:nvPr/>
          </p:nvCxnSpPr>
          <p:spPr>
            <a:xfrm>
              <a:off x="2992448" y="1038440"/>
              <a:ext cx="0" cy="434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2992448" y="3453893"/>
              <a:ext cx="0" cy="8394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39" name="Прямая соединительная линия 14338"/>
            <p:cNvCxnSpPr/>
            <p:nvPr/>
          </p:nvCxnSpPr>
          <p:spPr>
            <a:xfrm>
              <a:off x="3637115" y="4713043"/>
              <a:ext cx="582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41" name="Прямая соединительная линия 14340"/>
            <p:cNvCxnSpPr/>
            <p:nvPr/>
          </p:nvCxnSpPr>
          <p:spPr>
            <a:xfrm flipV="1">
              <a:off x="4219990" y="1038440"/>
              <a:ext cx="0" cy="36746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43" name="Прямая соединительная линия 14342"/>
            <p:cNvCxnSpPr/>
            <p:nvPr/>
          </p:nvCxnSpPr>
          <p:spPr>
            <a:xfrm flipH="1">
              <a:off x="2992448" y="1032246"/>
              <a:ext cx="1227542" cy="61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66551" y="1271654"/>
              <a:ext cx="1585268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dirty="0" smtClean="0"/>
                <a:t>Phase stability during  </a:t>
              </a:r>
              <a:r>
                <a:rPr lang="en-US" b="1" dirty="0" smtClean="0"/>
                <a:t>first cycle</a:t>
              </a:r>
              <a:r>
                <a:rPr lang="en-US" dirty="0" smtClean="0"/>
                <a:t>.</a:t>
              </a:r>
            </a:p>
            <a:p>
              <a:pPr marL="342900" indent="-342900">
                <a:buAutoNum type="arabicPeriod"/>
              </a:pPr>
              <a:endParaRPr lang="en-US" dirty="0"/>
            </a:p>
            <a:p>
              <a:pPr marL="342900" indent="-342900">
                <a:buAutoNum type="arabicPeriod"/>
              </a:pPr>
              <a:r>
                <a:rPr lang="en-US" dirty="0" smtClean="0"/>
                <a:t>Trace of structural changes in cathode</a:t>
              </a:r>
              <a:endParaRPr lang="ru-RU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010890" y="1048044"/>
              <a:ext cx="53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+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983119" y="3388823"/>
              <a:ext cx="53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-</a:t>
              </a:r>
              <a:endParaRPr lang="ru-RU" sz="2400" b="1" dirty="0"/>
            </a:p>
          </p:txBody>
        </p:sp>
      </p:grpSp>
      <p:sp>
        <p:nvSpPr>
          <p:cNvPr id="27" name="Rectangle 7"/>
          <p:cNvSpPr/>
          <p:nvPr/>
        </p:nvSpPr>
        <p:spPr>
          <a:xfrm>
            <a:off x="268193" y="116632"/>
            <a:ext cx="873403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ndara" pitchFamily="34" charset="0"/>
                <a:ea typeface="Arial" charset="0"/>
              </a:rPr>
              <a:t>From model to real systems</a:t>
            </a:r>
            <a:endParaRPr lang="en-US" sz="2400" b="1" baseline="-25000" dirty="0">
              <a:latin typeface="Candara" pitchFamily="34" charset="0"/>
              <a:ea typeface="Arial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4573620" y="2134909"/>
            <a:ext cx="576939" cy="151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7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12" y="2792007"/>
            <a:ext cx="4080182" cy="195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56" y="873897"/>
            <a:ext cx="4020310" cy="195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59" y="3676750"/>
            <a:ext cx="3471134" cy="23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3419872" y="3906263"/>
            <a:ext cx="792088" cy="62976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211960" y="3906263"/>
            <a:ext cx="4821151" cy="8711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3801" y="1074010"/>
            <a:ext cx="3869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U=2.5-4.33 V</a:t>
            </a:r>
            <a:endParaRPr lang="ru-RU" dirty="0" smtClean="0"/>
          </a:p>
          <a:p>
            <a:pPr algn="l"/>
            <a:r>
              <a:rPr lang="en-US" dirty="0" smtClean="0"/>
              <a:t>C=3100mAh</a:t>
            </a:r>
          </a:p>
          <a:p>
            <a:pPr algn="l"/>
            <a:r>
              <a:rPr lang="en-US" dirty="0" err="1" smtClean="0"/>
              <a:t>Δt</a:t>
            </a:r>
            <a:r>
              <a:rPr lang="en-US" dirty="0" smtClean="0"/>
              <a:t> = 1.5-5 min</a:t>
            </a:r>
            <a:endParaRPr lang="ru-RU" dirty="0"/>
          </a:p>
        </p:txBody>
      </p:sp>
      <p:sp>
        <p:nvSpPr>
          <p:cNvPr id="20" name="Rectangle 7"/>
          <p:cNvSpPr/>
          <p:nvPr/>
        </p:nvSpPr>
        <p:spPr>
          <a:xfrm>
            <a:off x="268193" y="116632"/>
            <a:ext cx="873403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b="1" dirty="0" smtClean="0">
                <a:latin typeface="Candara" pitchFamily="34" charset="0"/>
                <a:ea typeface="Arial" charset="0"/>
              </a:rPr>
              <a:t>Operando Neutron Diffraction  study of industrial batteries</a:t>
            </a:r>
            <a:endParaRPr lang="en-US" sz="2400" b="1" baseline="-25000" dirty="0">
              <a:latin typeface="Candara" pitchFamily="34" charset="0"/>
              <a:ea typeface="Arial" charset="0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645" y="4765400"/>
            <a:ext cx="4039749" cy="197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7164288" y="1119226"/>
            <a:ext cx="480394" cy="1517687"/>
          </a:xfrm>
          <a:prstGeom prst="round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36967" y="1119227"/>
            <a:ext cx="410580" cy="15176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5075339" y="6042004"/>
            <a:ext cx="1983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C=3105 </a:t>
            </a:r>
            <a:r>
              <a:rPr lang="en-US" b="1" dirty="0" err="1" smtClean="0">
                <a:solidFill>
                  <a:schemeClr val="bg1"/>
                </a:solidFill>
              </a:rPr>
              <a:t>mAh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04048" y="4065622"/>
            <a:ext cx="1846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C=2990 </a:t>
            </a:r>
            <a:r>
              <a:rPr lang="en-US" b="1" dirty="0" err="1" smtClean="0">
                <a:solidFill>
                  <a:schemeClr val="bg1"/>
                </a:solidFill>
              </a:rPr>
              <a:t>mAh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9458" y="471582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NCA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2369493" y="3721597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LiC</a:t>
            </a:r>
            <a:r>
              <a:rPr lang="en-US" baseline="-25000" dirty="0" smtClean="0"/>
              <a:t>6</a:t>
            </a:r>
            <a:endParaRPr lang="ru-RU" baseline="-25000" dirty="0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67" y="2088840"/>
            <a:ext cx="1407953" cy="140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45495" y="2838709"/>
            <a:ext cx="1973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</a:t>
            </a:r>
            <a:r>
              <a:rPr lang="ru-RU" dirty="0" smtClean="0"/>
              <a:t>т=278.9 </a:t>
            </a:r>
            <a:r>
              <a:rPr lang="en-US" dirty="0" err="1" smtClean="0"/>
              <a:t>mAh</a:t>
            </a:r>
            <a:r>
              <a:rPr lang="en-US" dirty="0" smtClean="0"/>
              <a:t>/g</a:t>
            </a:r>
          </a:p>
          <a:p>
            <a:r>
              <a:rPr lang="en-US" dirty="0" err="1" smtClean="0"/>
              <a:t>m</a:t>
            </a:r>
            <a:r>
              <a:rPr lang="en-US" baseline="-25000" dirty="0" err="1" smtClean="0"/>
              <a:t>cathode</a:t>
            </a:r>
            <a:r>
              <a:rPr lang="en-US" dirty="0" smtClean="0"/>
              <a:t>=</a:t>
            </a:r>
            <a:r>
              <a:rPr lang="ru-RU" dirty="0" smtClean="0"/>
              <a:t>14.</a:t>
            </a:r>
            <a:r>
              <a:rPr lang="en-US" dirty="0" smtClean="0"/>
              <a:t>6 g</a:t>
            </a:r>
            <a:endParaRPr lang="ru-RU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156177" y="1107121"/>
            <a:ext cx="180270" cy="1517687"/>
          </a:xfrm>
          <a:prstGeom prst="round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931704" y="2129016"/>
            <a:ext cx="1719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C=1852 </a:t>
            </a:r>
            <a:r>
              <a:rPr lang="en-US" b="1" dirty="0" err="1" smtClean="0">
                <a:solidFill>
                  <a:schemeClr val="bg1"/>
                </a:solidFill>
              </a:rPr>
              <a:t>mAh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50477" y="737789"/>
            <a:ext cx="1894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 (101)</a:t>
            </a:r>
            <a:endParaRPr lang="ru-RU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27" b="97710" l="9924" r="89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25408">
            <a:off x="2281735" y="848703"/>
            <a:ext cx="2330402" cy="233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223275" y="737789"/>
            <a:ext cx="209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2</a:t>
            </a:r>
            <a:r>
              <a:rPr lang="ru-RU" dirty="0" smtClean="0"/>
              <a:t>    </a:t>
            </a:r>
            <a:r>
              <a:rPr lang="en-US" dirty="0"/>
              <a:t>1</a:t>
            </a:r>
            <a:r>
              <a:rPr lang="en-US" dirty="0" smtClean="0"/>
              <a:t> (003)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98056" y="6147150"/>
            <a:ext cx="20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Candara" pitchFamily="34" charset="0"/>
                <a:ea typeface="Arial" charset="0"/>
              </a:rPr>
              <a:t>Li</a:t>
            </a:r>
            <a:r>
              <a:rPr lang="en-US" b="1" baseline="-25000" dirty="0" err="1">
                <a:latin typeface="Candara" pitchFamily="34" charset="0"/>
                <a:ea typeface="Arial" charset="0"/>
              </a:rPr>
              <a:t>x</a:t>
            </a:r>
            <a:r>
              <a:rPr lang="en-US" b="1" dirty="0" err="1">
                <a:latin typeface="Candara" pitchFamily="34" charset="0"/>
                <a:ea typeface="Arial" charset="0"/>
              </a:rPr>
              <a:t>Ni</a:t>
            </a:r>
            <a:r>
              <a:rPr lang="ru-RU" b="1" baseline="-25000" dirty="0">
                <a:latin typeface="Candara" pitchFamily="34" charset="0"/>
                <a:ea typeface="Arial" charset="0"/>
              </a:rPr>
              <a:t>0.8</a:t>
            </a:r>
            <a:r>
              <a:rPr lang="en-US" b="1" dirty="0">
                <a:latin typeface="Candara" pitchFamily="34" charset="0"/>
                <a:ea typeface="Arial" charset="0"/>
              </a:rPr>
              <a:t>Co</a:t>
            </a:r>
            <a:r>
              <a:rPr lang="ru-RU" b="1" baseline="-25000" dirty="0">
                <a:latin typeface="Candara" pitchFamily="34" charset="0"/>
                <a:ea typeface="Arial" charset="0"/>
              </a:rPr>
              <a:t>0.1</a:t>
            </a:r>
            <a:r>
              <a:rPr lang="en-US" b="1" baseline="-25000" dirty="0">
                <a:latin typeface="Candara" pitchFamily="34" charset="0"/>
                <a:ea typeface="Arial" charset="0"/>
              </a:rPr>
              <a:t>5</a:t>
            </a:r>
            <a:r>
              <a:rPr lang="en-US" b="1" dirty="0">
                <a:latin typeface="Candara" pitchFamily="34" charset="0"/>
                <a:ea typeface="Arial" charset="0"/>
              </a:rPr>
              <a:t>Al</a:t>
            </a:r>
            <a:r>
              <a:rPr lang="en-US" b="1" baseline="-25000" dirty="0">
                <a:latin typeface="Candara" pitchFamily="34" charset="0"/>
                <a:ea typeface="Arial" charset="0"/>
              </a:rPr>
              <a:t>0.05</a:t>
            </a:r>
            <a:r>
              <a:rPr lang="en-US" b="1" dirty="0">
                <a:latin typeface="Candara" pitchFamily="34" charset="0"/>
                <a:ea typeface="Arial" charset="0"/>
              </a:rPr>
              <a:t>O</a:t>
            </a:r>
            <a:r>
              <a:rPr lang="en-US" b="1" baseline="-25000" dirty="0">
                <a:latin typeface="Candara" pitchFamily="34" charset="0"/>
                <a:ea typeface="Arial" charset="0"/>
              </a:rPr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335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7" y="5364995"/>
            <a:ext cx="86409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FF0000"/>
                </a:solidFill>
              </a:rPr>
              <a:t>Optimization </a:t>
            </a:r>
            <a:r>
              <a:rPr lang="en-US" sz="1700" dirty="0">
                <a:solidFill>
                  <a:srgbClr val="FF0000"/>
                </a:solidFill>
              </a:rPr>
              <a:t>of </a:t>
            </a:r>
            <a:r>
              <a:rPr lang="en-US" sz="1700" dirty="0" smtClean="0">
                <a:solidFill>
                  <a:srgbClr val="FF0000"/>
                </a:solidFill>
              </a:rPr>
              <a:t>reflectometry cells and sample environment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0000"/>
                </a:solidFill>
              </a:rPr>
              <a:t>S</a:t>
            </a:r>
            <a:r>
              <a:rPr lang="en-US" sz="1700" dirty="0" smtClean="0">
                <a:solidFill>
                  <a:srgbClr val="FF0000"/>
                </a:solidFill>
              </a:rPr>
              <a:t>ynthesis </a:t>
            </a:r>
            <a:r>
              <a:rPr lang="en-US" sz="1700" dirty="0">
                <a:solidFill>
                  <a:srgbClr val="FF0000"/>
                </a:solidFill>
              </a:rPr>
              <a:t>of complex heterogeneous film electrodes</a:t>
            </a:r>
            <a:endParaRPr lang="ru-RU" sz="17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Complimentary diagnostics </a:t>
            </a:r>
            <a:r>
              <a:rPr lang="en-US" sz="1700" dirty="0"/>
              <a:t>of </a:t>
            </a:r>
            <a:r>
              <a:rPr lang="en-US" sz="1700" dirty="0" smtClean="0"/>
              <a:t>electrode surfaces after </a:t>
            </a:r>
            <a:r>
              <a:rPr lang="en-US" sz="1700" dirty="0"/>
              <a:t>neutron scattering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Processing </a:t>
            </a:r>
            <a:r>
              <a:rPr lang="en-US" sz="1700" dirty="0"/>
              <a:t>of </a:t>
            </a:r>
            <a:r>
              <a:rPr lang="en-US" sz="1700" dirty="0" smtClean="0"/>
              <a:t>crystalline </a:t>
            </a:r>
            <a:r>
              <a:rPr lang="en-US" sz="1700" dirty="0"/>
              <a:t>substrates after neutron scattering </a:t>
            </a:r>
            <a:r>
              <a:rPr lang="en-US" sz="1700" dirty="0" smtClean="0"/>
              <a:t>experiments</a:t>
            </a:r>
            <a:endParaRPr lang="en-US" sz="1700" dirty="0"/>
          </a:p>
        </p:txBody>
      </p:sp>
      <p:pic>
        <p:nvPicPr>
          <p:cNvPr id="8" name="Picture 2" descr="Figure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r="4753"/>
          <a:stretch/>
        </p:blipFill>
        <p:spPr bwMode="auto">
          <a:xfrm>
            <a:off x="5555265" y="1072499"/>
            <a:ext cx="3588735" cy="40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" y="1171094"/>
            <a:ext cx="5701401" cy="376248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02897" y="6407476"/>
            <a:ext cx="2133600" cy="365125"/>
          </a:xfrm>
        </p:spPr>
        <p:txBody>
          <a:bodyPr/>
          <a:lstStyle/>
          <a:p>
            <a:fld id="{AF17EEA9-ED24-4656-AB98-5733D5EBD225}" type="slidenum">
              <a:rPr lang="ru-RU" smtClean="0"/>
              <a:t>14</a:t>
            </a:fld>
            <a:endParaRPr lang="ru-RU" dirty="0"/>
          </a:p>
        </p:txBody>
      </p:sp>
      <p:pic>
        <p:nvPicPr>
          <p:cNvPr id="9" name="Picture 2" descr="http://hummingbirdscientific.com/wp-content/uploads/SP-200-Potentiosta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277" y="752421"/>
            <a:ext cx="768277" cy="86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47915" y="771510"/>
            <a:ext cx="795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Remote </a:t>
            </a:r>
            <a:br>
              <a:rPr lang="en-US" sz="1400" dirty="0" smtClean="0"/>
            </a:br>
            <a:r>
              <a:rPr lang="en-US" sz="1400" dirty="0" smtClean="0"/>
              <a:t>control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14168" y="1184777"/>
            <a:ext cx="145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Principal scheme </a:t>
            </a:r>
            <a:br>
              <a:rPr lang="en-US" sz="1400" dirty="0" smtClean="0"/>
            </a:br>
            <a:r>
              <a:rPr lang="en-US" sz="1400" dirty="0" smtClean="0"/>
              <a:t>of experiment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60837" y="136484"/>
            <a:ext cx="29560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Neutron Reflectometry </a:t>
            </a:r>
            <a:endParaRPr lang="ru-RU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165821" y="665966"/>
            <a:ext cx="5512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Li-ion batteries with metal anodes and liquid electrolytes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35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8" t="11939" r="38677" b="19768"/>
          <a:stretch/>
        </p:blipFill>
        <p:spPr>
          <a:xfrm rot="16200000">
            <a:off x="469671" y="201358"/>
            <a:ext cx="2609896" cy="28584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837" y="110195"/>
            <a:ext cx="33856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Neutron Reflectometry</a:t>
            </a:r>
            <a:r>
              <a:rPr lang="ru-RU" sz="2200" b="1" dirty="0" smtClean="0"/>
              <a:t> </a:t>
            </a:r>
            <a:r>
              <a:rPr lang="en-US" sz="2200" b="1" dirty="0" smtClean="0"/>
              <a:t>Cell</a:t>
            </a:r>
            <a:endParaRPr lang="ru-RU" sz="2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402854"/>
            <a:ext cx="5468100" cy="3075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7" r="15351" b="9051"/>
          <a:stretch/>
        </p:blipFill>
        <p:spPr>
          <a:xfrm>
            <a:off x="866737" y="3408462"/>
            <a:ext cx="1680081" cy="30963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8430" r="45275" b="27731"/>
          <a:stretch/>
        </p:blipFill>
        <p:spPr>
          <a:xfrm rot="15895204">
            <a:off x="3467060" y="445458"/>
            <a:ext cx="2259018" cy="26982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4" t="15662" r="38189" b="24043"/>
          <a:stretch/>
        </p:blipFill>
        <p:spPr>
          <a:xfrm rot="15436570">
            <a:off x="6102898" y="466841"/>
            <a:ext cx="2809578" cy="26555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9094" y="602613"/>
            <a:ext cx="1011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PEEK case</a:t>
            </a:r>
            <a:endParaRPr lang="ru-RU" sz="16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00461" y="987606"/>
            <a:ext cx="19860" cy="4551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2890607" y="987606"/>
            <a:ext cx="447742" cy="3531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47811" y="2784797"/>
            <a:ext cx="1940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Single crystal block Si</a:t>
            </a:r>
            <a:endParaRPr lang="ru-RU" sz="16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837716" y="2431635"/>
            <a:ext cx="143098" cy="3531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0288" y="2954074"/>
            <a:ext cx="1698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Counter electrode</a:t>
            </a:r>
            <a:endParaRPr lang="ru-RU" sz="1600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169778" y="2506612"/>
            <a:ext cx="100506" cy="4474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02243" y="2876484"/>
            <a:ext cx="1148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Seal groove</a:t>
            </a:r>
            <a:endParaRPr lang="ru-RU" sz="1600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2790203" y="2409291"/>
            <a:ext cx="60022" cy="508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749688" y="310923"/>
            <a:ext cx="131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 connector</a:t>
            </a:r>
            <a:endParaRPr lang="ru-RU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6316823" y="15230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WE/CE connectors</a:t>
            </a:r>
            <a:endParaRPr lang="ru-RU" sz="1400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7113399" y="696968"/>
            <a:ext cx="233582" cy="9318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432171" y="3038257"/>
            <a:ext cx="1755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Pressing plates (Al)</a:t>
            </a:r>
            <a:endParaRPr lang="ru-RU" sz="1600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8118770" y="2784797"/>
            <a:ext cx="113598" cy="1507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8175569" y="2125207"/>
            <a:ext cx="230720" cy="9205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910264" y="195027"/>
            <a:ext cx="1576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Electrolyte filling</a:t>
            </a:r>
            <a:endParaRPr lang="ru-RU" sz="1600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3921397" y="602613"/>
            <a:ext cx="675172" cy="738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4791815" y="633641"/>
            <a:ext cx="345719" cy="3539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6969288" y="692696"/>
            <a:ext cx="144111" cy="793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34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4467908" cy="5450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837" y="136484"/>
            <a:ext cx="29560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Neutron Reflectometry </a:t>
            </a:r>
            <a:endParaRPr lang="ru-RU" sz="2200" dirty="0"/>
          </a:p>
        </p:txBody>
      </p:sp>
      <p:pic>
        <p:nvPicPr>
          <p:cNvPr id="1027" name="Picture 3" descr="fig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431" y="2464258"/>
            <a:ext cx="512056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C:\Users\Алексей\Documents\_ФНМ\FML\1 магистратура\reflectometry\reflect. summary\neutron experiment sche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37" y="692696"/>
            <a:ext cx="4846637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8604448" y="417204"/>
            <a:ext cx="0" cy="214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685392" y="371582"/>
            <a:ext cx="296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z</a:t>
            </a:r>
            <a:endParaRPr lang="ru-RU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240458" y="6268869"/>
            <a:ext cx="8343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M.V. </a:t>
            </a:r>
            <a:r>
              <a:rPr lang="en-US" sz="1400" dirty="0" err="1" smtClean="0"/>
              <a:t>Avdeev</a:t>
            </a:r>
            <a:r>
              <a:rPr lang="en-US" sz="1400" dirty="0" smtClean="0"/>
              <a:t>, </a:t>
            </a:r>
            <a:r>
              <a:rPr lang="en-US" sz="1400" dirty="0"/>
              <a:t>A.A. </a:t>
            </a:r>
            <a:r>
              <a:rPr lang="en-US" sz="1400" dirty="0" err="1" smtClean="0"/>
              <a:t>Rulev</a:t>
            </a:r>
            <a:r>
              <a:rPr lang="en-US" sz="1400" dirty="0" smtClean="0"/>
              <a:t>, </a:t>
            </a:r>
            <a:r>
              <a:rPr lang="en-US" sz="1400" dirty="0"/>
              <a:t>E.E. </a:t>
            </a:r>
            <a:r>
              <a:rPr lang="en-US" sz="1400" dirty="0" err="1" smtClean="0"/>
              <a:t>Ushakova</a:t>
            </a:r>
            <a:r>
              <a:rPr lang="en-US" sz="1400" dirty="0" smtClean="0"/>
              <a:t>, </a:t>
            </a:r>
            <a:r>
              <a:rPr lang="en-US" sz="1400" dirty="0" err="1"/>
              <a:t>Ye.N</a:t>
            </a:r>
            <a:r>
              <a:rPr lang="en-US" sz="1400" dirty="0"/>
              <a:t>. </a:t>
            </a:r>
            <a:r>
              <a:rPr lang="en-US" sz="1400" dirty="0" err="1" smtClean="0"/>
              <a:t>Kosiachkin</a:t>
            </a:r>
            <a:r>
              <a:rPr lang="en-US" sz="1400" dirty="0" smtClean="0"/>
              <a:t>, </a:t>
            </a:r>
            <a:r>
              <a:rPr lang="en-US" sz="1400" dirty="0"/>
              <a:t>V.I. </a:t>
            </a:r>
            <a:r>
              <a:rPr lang="en-US" sz="1400" dirty="0" err="1" smtClean="0"/>
              <a:t>Petrenko</a:t>
            </a:r>
            <a:r>
              <a:rPr lang="en-US" sz="1400" dirty="0" smtClean="0"/>
              <a:t>, I.V</a:t>
            </a:r>
            <a:r>
              <a:rPr lang="en-US" sz="1400" dirty="0"/>
              <a:t>. </a:t>
            </a:r>
            <a:r>
              <a:rPr lang="en-US" sz="1400" dirty="0" err="1" smtClean="0"/>
              <a:t>Gapon</a:t>
            </a:r>
            <a:r>
              <a:rPr lang="en-US" sz="1400" dirty="0" smtClean="0"/>
              <a:t>, </a:t>
            </a:r>
            <a:r>
              <a:rPr lang="en-US" sz="1400" dirty="0" err="1"/>
              <a:t>E.Yu</a:t>
            </a:r>
            <a:r>
              <a:rPr lang="en-US" sz="1400" dirty="0"/>
              <a:t>. </a:t>
            </a:r>
            <a:r>
              <a:rPr lang="en-US" sz="1400" dirty="0" err="1" smtClean="0"/>
              <a:t>Kataev</a:t>
            </a:r>
            <a:r>
              <a:rPr lang="en-US" sz="1400" dirty="0" smtClean="0"/>
              <a:t>, </a:t>
            </a:r>
            <a:r>
              <a:rPr lang="en-US" sz="1400" dirty="0"/>
              <a:t>V.A. </a:t>
            </a:r>
            <a:r>
              <a:rPr lang="en-US" sz="1400" dirty="0" err="1" smtClean="0"/>
              <a:t>Matveev</a:t>
            </a:r>
            <a:r>
              <a:rPr lang="en-US" sz="1400" dirty="0" smtClean="0"/>
              <a:t>, </a:t>
            </a:r>
            <a:br>
              <a:rPr lang="en-US" sz="1400" dirty="0" smtClean="0"/>
            </a:br>
            <a:r>
              <a:rPr lang="en-US" sz="1400" dirty="0" smtClean="0"/>
              <a:t>L.V</a:t>
            </a:r>
            <a:r>
              <a:rPr lang="en-US" sz="1400" dirty="0"/>
              <a:t>. </a:t>
            </a:r>
            <a:r>
              <a:rPr lang="en-US" sz="1400" dirty="0" err="1" smtClean="0"/>
              <a:t>Yashina</a:t>
            </a:r>
            <a:r>
              <a:rPr lang="en-US" sz="1400" dirty="0" smtClean="0"/>
              <a:t>, </a:t>
            </a:r>
            <a:r>
              <a:rPr lang="en-US" sz="1400" dirty="0"/>
              <a:t>D.M. </a:t>
            </a:r>
            <a:r>
              <a:rPr lang="en-US" sz="1400" dirty="0" err="1" smtClean="0"/>
              <a:t>Itkis</a:t>
            </a:r>
            <a:r>
              <a:rPr lang="en-US" sz="1400" dirty="0" smtClean="0"/>
              <a:t>, </a:t>
            </a:r>
            <a:r>
              <a:rPr lang="en-US" sz="1400" i="1" dirty="0" smtClean="0"/>
              <a:t>Appl. Surf. Sci. </a:t>
            </a:r>
            <a:r>
              <a:rPr lang="en-US" sz="1400" dirty="0" smtClean="0"/>
              <a:t>486 (2019) 287-291</a:t>
            </a: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93845" y="613810"/>
            <a:ext cx="4061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Formation of Solid Electrolyte Interphase (SEI) </a:t>
            </a:r>
          </a:p>
          <a:p>
            <a:r>
              <a:rPr lang="en-US" sz="1600" dirty="0" smtClean="0"/>
              <a:t>on plane metal anodes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2040" y="389512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08104" y="4941168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dirty="0" err="1" smtClean="0"/>
              <a:t>i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340323" y="2852936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430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17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0837" y="136484"/>
            <a:ext cx="29560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Neutron Reflectometry </a:t>
            </a:r>
            <a:endParaRPr lang="ru-RU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3707904" y="413863"/>
            <a:ext cx="4281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Effect of </a:t>
            </a:r>
            <a:r>
              <a:rPr lang="en-US" dirty="0"/>
              <a:t>concentrating electrolyte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 interface structure</a:t>
            </a: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261363" y="746947"/>
            <a:ext cx="4294588" cy="2807277"/>
            <a:chOff x="261363" y="746947"/>
            <a:chExt cx="4294588" cy="2807277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2"/>
            <a:srcRect r="36324"/>
            <a:stretch/>
          </p:blipFill>
          <p:spPr bwMode="auto">
            <a:xfrm>
              <a:off x="261363" y="746947"/>
              <a:ext cx="4287300" cy="2807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Прямоугольник 10"/>
            <p:cNvSpPr/>
            <p:nvPr/>
          </p:nvSpPr>
          <p:spPr>
            <a:xfrm>
              <a:off x="3907879" y="1683637"/>
              <a:ext cx="648072" cy="4768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57200" y="3860700"/>
            <a:ext cx="4258816" cy="2880668"/>
            <a:chOff x="457200" y="3733800"/>
            <a:chExt cx="4258816" cy="2880668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3"/>
            <a:srcRect r="39208"/>
            <a:stretch/>
          </p:blipFill>
          <p:spPr bwMode="auto">
            <a:xfrm>
              <a:off x="457200" y="3733800"/>
              <a:ext cx="4258816" cy="2880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Прямоугольник 13"/>
            <p:cNvSpPr/>
            <p:nvPr/>
          </p:nvSpPr>
          <p:spPr>
            <a:xfrm>
              <a:off x="4067944" y="4437112"/>
              <a:ext cx="648072" cy="4768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405013" y="2410439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0.1M LiClO</a:t>
            </a:r>
            <a:r>
              <a:rPr lang="en-US" sz="2000" b="1" baseline="-25000" dirty="0" smtClean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/d-PC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5492" y="5490869"/>
            <a:ext cx="1906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5M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LiTFSI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/d-PC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4746394" y="3294713"/>
            <a:ext cx="50405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C:\Users\Алексей\Documents\_ФНМ\FML\1 магистратура\reflectometry\reflect. summary\SLD schem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133" y="1196752"/>
            <a:ext cx="3317681" cy="37896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5012775" y="5179663"/>
            <a:ext cx="39854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Visual control at micron-size scale is required!</a:t>
            </a:r>
          </a:p>
          <a:p>
            <a:pPr algn="ctr"/>
            <a:r>
              <a:rPr lang="en-US" sz="1600" dirty="0" smtClean="0"/>
              <a:t>Solution under consideration – </a:t>
            </a:r>
          </a:p>
          <a:p>
            <a:pPr algn="ctr"/>
            <a:r>
              <a:rPr lang="en-US" sz="1600" dirty="0" smtClean="0"/>
              <a:t>cell with transparent window</a:t>
            </a:r>
            <a:endParaRPr lang="ru-RU" sz="1600" dirty="0" smtClean="0"/>
          </a:p>
          <a:p>
            <a:pPr algn="ctr"/>
            <a:r>
              <a:rPr lang="ru-RU" sz="1600" dirty="0" smtClean="0"/>
              <a:t>(</a:t>
            </a:r>
            <a:r>
              <a:rPr lang="en-US" sz="1600" dirty="0" smtClean="0"/>
              <a:t>control of </a:t>
            </a:r>
            <a:r>
              <a:rPr lang="en-US" sz="1600" dirty="0" smtClean="0"/>
              <a:t>dendrite</a:t>
            </a:r>
            <a:r>
              <a:rPr lang="ru-RU" sz="1600" dirty="0" smtClean="0"/>
              <a:t> </a:t>
            </a:r>
            <a:r>
              <a:rPr lang="en-US" sz="1600" dirty="0" smtClean="0"/>
              <a:t>growth </a:t>
            </a:r>
            <a:r>
              <a:rPr lang="en-US" sz="1600" dirty="0" smtClean="0"/>
              <a:t>and </a:t>
            </a:r>
            <a:endParaRPr lang="en-US" sz="1600" dirty="0" smtClean="0"/>
          </a:p>
          <a:p>
            <a:pPr algn="ctr"/>
            <a:r>
              <a:rPr lang="en-US" sz="1600" dirty="0" smtClean="0"/>
              <a:t>subsidiary </a:t>
            </a:r>
            <a:r>
              <a:rPr lang="en-US" sz="1600" dirty="0" smtClean="0"/>
              <a:t>gas </a:t>
            </a:r>
            <a:r>
              <a:rPr lang="en-US" sz="1600" dirty="0" smtClean="0"/>
              <a:t>bubble formation)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2531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837" y="136484"/>
            <a:ext cx="29560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Neutron Reflectometry </a:t>
            </a:r>
            <a:endParaRPr lang="ru-RU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539552" y="6413091"/>
            <a:ext cx="7204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V. I. </a:t>
            </a:r>
            <a:r>
              <a:rPr lang="en-US" sz="1400" dirty="0" err="1"/>
              <a:t>Petrenko</a:t>
            </a:r>
            <a:r>
              <a:rPr lang="en-US" sz="1400" dirty="0"/>
              <a:t>, Ye. N. </a:t>
            </a:r>
            <a:r>
              <a:rPr lang="en-US" sz="1400" dirty="0" err="1"/>
              <a:t>Kosiachkin</a:t>
            </a:r>
            <a:r>
              <a:rPr lang="en-US" sz="1400" dirty="0"/>
              <a:t>, L. A. </a:t>
            </a:r>
            <a:r>
              <a:rPr lang="en-US" sz="1400" dirty="0" err="1"/>
              <a:t>Bulavin</a:t>
            </a:r>
            <a:r>
              <a:rPr lang="en-US" sz="1400" dirty="0"/>
              <a:t>, M. V. </a:t>
            </a:r>
            <a:r>
              <a:rPr lang="en-US" sz="1400" dirty="0" err="1" smtClean="0"/>
              <a:t>Avdeev</a:t>
            </a:r>
            <a:r>
              <a:rPr lang="en-US" sz="1400" dirty="0" smtClean="0"/>
              <a:t>, </a:t>
            </a:r>
            <a:r>
              <a:rPr lang="en-US" sz="1400" i="1" dirty="0" smtClean="0"/>
              <a:t>J. Surf. Investigation</a:t>
            </a:r>
            <a:r>
              <a:rPr lang="en-US" sz="1400" dirty="0" smtClean="0"/>
              <a:t> (2019) in press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4335" y="3359132"/>
            <a:ext cx="1523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Maximization of</a:t>
            </a:r>
            <a:endParaRPr lang="ru-RU" sz="1600" dirty="0"/>
          </a:p>
        </p:txBody>
      </p:sp>
      <p:grpSp>
        <p:nvGrpSpPr>
          <p:cNvPr id="36" name="Группа 35"/>
          <p:cNvGrpSpPr/>
          <p:nvPr/>
        </p:nvGrpSpPr>
        <p:grpSpPr>
          <a:xfrm>
            <a:off x="5359500" y="3673807"/>
            <a:ext cx="3486843" cy="2616875"/>
            <a:chOff x="5189874" y="3573371"/>
            <a:chExt cx="3486843" cy="2616875"/>
          </a:xfrm>
        </p:grpSpPr>
        <p:pic>
          <p:nvPicPr>
            <p:cNvPr id="10" name="Рисунок 9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340" y="3625077"/>
              <a:ext cx="3384377" cy="256516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 rot="16200000">
              <a:off x="4287246" y="4943839"/>
              <a:ext cx="205147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d</a:t>
              </a:r>
              <a:r>
                <a:rPr lang="en-US" sz="1000" baseline="-25000" dirty="0" smtClean="0"/>
                <a:t>2</a:t>
              </a:r>
              <a:r>
                <a:rPr lang="en-US" sz="1000" dirty="0" smtClean="0"/>
                <a:t>, nm</a:t>
              </a:r>
              <a:endParaRPr lang="ru-RU" sz="1000" baseline="30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09246" y="3573371"/>
              <a:ext cx="89931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ym typeface="Symbol" panose="05050102010706020507" pitchFamily="18" charset="2"/>
                </a:rPr>
                <a:t></a:t>
              </a:r>
              <a:r>
                <a:rPr lang="en-US" sz="1000" baseline="-25000" dirty="0" smtClean="0">
                  <a:sym typeface="Symbol" panose="05050102010706020507" pitchFamily="18" charset="2"/>
                </a:rPr>
                <a:t>2</a:t>
              </a:r>
              <a:r>
                <a:rPr lang="en-US" sz="1000" dirty="0" smtClean="0"/>
                <a:t>, </a:t>
              </a:r>
              <a:r>
                <a:rPr lang="en-US" sz="1000" dirty="0" smtClean="0">
                  <a:sym typeface="Symbol" panose="05050102010706020507" pitchFamily="18" charset="2"/>
                </a:rPr>
                <a:t>10</a:t>
              </a:r>
              <a:r>
                <a:rPr lang="en-US" sz="1000" baseline="30000" dirty="0" smtClean="0">
                  <a:sym typeface="Symbol" panose="05050102010706020507" pitchFamily="18" charset="2"/>
                </a:rPr>
                <a:t>-6</a:t>
              </a:r>
              <a:r>
                <a:rPr lang="en-US" sz="1000" dirty="0" smtClean="0">
                  <a:sym typeface="Symbol" panose="05050102010706020507" pitchFamily="18" charset="2"/>
                </a:rPr>
                <a:t> Å</a:t>
              </a:r>
              <a:r>
                <a:rPr lang="en-US" sz="1000" baseline="30000" dirty="0" smtClean="0">
                  <a:sym typeface="Symbol" panose="05050102010706020507" pitchFamily="18" charset="2"/>
                </a:rPr>
                <a:t>-2</a:t>
              </a:r>
              <a:endParaRPr lang="ru-RU" sz="1000" baseline="300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715825" y="3196602"/>
            <a:ext cx="23717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ym typeface="Symbol" panose="05050102010706020507" pitchFamily="18" charset="2"/>
              </a:rPr>
              <a:t></a:t>
            </a:r>
            <a:r>
              <a:rPr lang="en-US" sz="1400" baseline="30000" dirty="0" smtClean="0">
                <a:sym typeface="Symbol" panose="05050102010706020507" pitchFamily="18" charset="2"/>
              </a:rPr>
              <a:t>2</a:t>
            </a:r>
            <a:r>
              <a:rPr lang="en-US" sz="1400" dirty="0" smtClean="0">
                <a:sym typeface="Symbol" panose="05050102010706020507" pitchFamily="18" charset="2"/>
              </a:rPr>
              <a:t> </a:t>
            </a:r>
            <a:r>
              <a:rPr lang="en-US" sz="1400" dirty="0" smtClean="0"/>
              <a:t>map </a:t>
            </a:r>
          </a:p>
          <a:p>
            <a:pPr algn="ctr"/>
            <a:r>
              <a:rPr lang="en-US" sz="1200" dirty="0" smtClean="0"/>
              <a:t>(electrode Cu, 50 nm, best choice!)</a:t>
            </a:r>
            <a:endParaRPr lang="ru-RU" sz="1200" dirty="0"/>
          </a:p>
        </p:txBody>
      </p:sp>
      <p:grpSp>
        <p:nvGrpSpPr>
          <p:cNvPr id="33" name="Группа 32"/>
          <p:cNvGrpSpPr/>
          <p:nvPr/>
        </p:nvGrpSpPr>
        <p:grpSpPr>
          <a:xfrm>
            <a:off x="611560" y="611396"/>
            <a:ext cx="7776864" cy="2462797"/>
            <a:chOff x="611560" y="611396"/>
            <a:chExt cx="7776864" cy="2462797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611560" y="684150"/>
              <a:ext cx="3456384" cy="2331842"/>
              <a:chOff x="611560" y="684150"/>
              <a:chExt cx="3456384" cy="2331842"/>
            </a:xfrm>
          </p:grpSpPr>
          <p:pic>
            <p:nvPicPr>
              <p:cNvPr id="7" name="Рисунок 6"/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6"/>
              <a:stretch/>
            </p:blipFill>
            <p:spPr bwMode="auto">
              <a:xfrm>
                <a:off x="683568" y="684150"/>
                <a:ext cx="3384376" cy="2312802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296678" y="820508"/>
                <a:ext cx="154713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Electrode</a:t>
                </a:r>
                <a:endParaRPr lang="ru-RU" sz="12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953389" y="1154827"/>
                <a:ext cx="106159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Electrolyte</a:t>
                </a:r>
                <a:endParaRPr lang="ru-RU" sz="12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313898" y="2769771"/>
                <a:ext cx="154713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Interface depth</a:t>
                </a:r>
                <a:endParaRPr lang="ru-RU" sz="10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6200000">
                <a:off x="-38894" y="1870577"/>
                <a:ext cx="154713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SLD, </a:t>
                </a:r>
                <a:r>
                  <a:rPr lang="en-US" sz="1000" dirty="0" smtClean="0">
                    <a:sym typeface="Symbol" panose="05050102010706020507" pitchFamily="18" charset="2"/>
                  </a:rPr>
                  <a:t>10</a:t>
                </a:r>
                <a:r>
                  <a:rPr lang="en-US" sz="1000" baseline="30000" dirty="0" smtClean="0">
                    <a:sym typeface="Symbol" panose="05050102010706020507" pitchFamily="18" charset="2"/>
                  </a:rPr>
                  <a:t>-6</a:t>
                </a:r>
                <a:r>
                  <a:rPr lang="en-US" sz="1000" dirty="0" smtClean="0">
                    <a:sym typeface="Symbol" panose="05050102010706020507" pitchFamily="18" charset="2"/>
                  </a:rPr>
                  <a:t> Å</a:t>
                </a:r>
                <a:r>
                  <a:rPr lang="en-US" sz="1000" baseline="30000" dirty="0" smtClean="0">
                    <a:sym typeface="Symbol" panose="05050102010706020507" pitchFamily="18" charset="2"/>
                  </a:rPr>
                  <a:t>-2</a:t>
                </a:r>
                <a:endParaRPr lang="ru-RU" sz="1000" baseline="30000" dirty="0"/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4572000" y="753925"/>
              <a:ext cx="3816424" cy="2320268"/>
              <a:chOff x="4572000" y="753925"/>
              <a:chExt cx="3816424" cy="2320268"/>
            </a:xfrm>
          </p:grpSpPr>
          <p:pic>
            <p:nvPicPr>
              <p:cNvPr id="8" name="Рисунок 7"/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3238" y="753925"/>
                <a:ext cx="3795186" cy="224302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5940152" y="2827972"/>
                <a:ext cx="154713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Interface depth</a:t>
                </a:r>
                <a:endParaRPr lang="ru-RU" sz="10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16200000">
                <a:off x="3921546" y="1743418"/>
                <a:ext cx="154713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SLD, </a:t>
                </a:r>
                <a:r>
                  <a:rPr lang="en-US" sz="1000" dirty="0" smtClean="0">
                    <a:sym typeface="Symbol" panose="05050102010706020507" pitchFamily="18" charset="2"/>
                  </a:rPr>
                  <a:t>10</a:t>
                </a:r>
                <a:r>
                  <a:rPr lang="en-US" sz="1000" baseline="30000" dirty="0" smtClean="0">
                    <a:sym typeface="Symbol" panose="05050102010706020507" pitchFamily="18" charset="2"/>
                  </a:rPr>
                  <a:t>-6</a:t>
                </a:r>
                <a:r>
                  <a:rPr lang="en-US" sz="1000" dirty="0" smtClean="0">
                    <a:sym typeface="Symbol" panose="05050102010706020507" pitchFamily="18" charset="2"/>
                  </a:rPr>
                  <a:t> Å</a:t>
                </a:r>
                <a:r>
                  <a:rPr lang="en-US" sz="1000" baseline="30000" dirty="0" smtClean="0">
                    <a:sym typeface="Symbol" panose="05050102010706020507" pitchFamily="18" charset="2"/>
                  </a:rPr>
                  <a:t>-2</a:t>
                </a:r>
                <a:endParaRPr lang="ru-RU" sz="1000" baseline="300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147165" y="905692"/>
                <a:ext cx="154713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Electrode</a:t>
                </a:r>
                <a:endParaRPr lang="ru-RU" sz="12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487282" y="1240011"/>
                <a:ext cx="90114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Electrolyte</a:t>
                </a:r>
                <a:endParaRPr lang="ru-RU" sz="12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885028" y="941391"/>
                <a:ext cx="145429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  Adsorption layer</a:t>
                </a:r>
                <a:endParaRPr lang="ru-RU" sz="1200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013151" y="611396"/>
              <a:ext cx="50152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Optimization of electrode structure</a:t>
              </a:r>
              <a:endParaRPr lang="ru-RU" dirty="0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828491" y="3730499"/>
            <a:ext cx="3262661" cy="2563170"/>
            <a:chOff x="828491" y="3730499"/>
            <a:chExt cx="3262661" cy="2563170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828491" y="3985851"/>
              <a:ext cx="3262661" cy="2307818"/>
              <a:chOff x="828491" y="3985851"/>
              <a:chExt cx="3262661" cy="2307818"/>
            </a:xfrm>
          </p:grpSpPr>
          <p:pic>
            <p:nvPicPr>
              <p:cNvPr id="9" name="Рисунок 8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1965" y="3985851"/>
                <a:ext cx="3179187" cy="23078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347864" y="4365104"/>
                <a:ext cx="34015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d</a:t>
                </a:r>
                <a:r>
                  <a:rPr lang="en-US" sz="1400" baseline="-25000" dirty="0" smtClean="0"/>
                  <a:t>1</a:t>
                </a:r>
                <a:endParaRPr lang="ru-RU" sz="1400" baseline="-250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347864" y="5065439"/>
                <a:ext cx="34015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ym typeface="Symbol" panose="05050102010706020507" pitchFamily="18" charset="2"/>
                  </a:rPr>
                  <a:t></a:t>
                </a:r>
                <a:r>
                  <a:rPr lang="en-US" sz="1400" baseline="-25000" dirty="0" smtClean="0"/>
                  <a:t>1</a:t>
                </a:r>
                <a:endParaRPr lang="ru-RU" sz="1400" baseline="-250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367746" y="5661248"/>
                <a:ext cx="34015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ym typeface="Symbol" panose="05050102010706020507" pitchFamily="18" charset="2"/>
                  </a:rPr>
                  <a:t></a:t>
                </a:r>
                <a:r>
                  <a:rPr lang="en-US" sz="1400" baseline="-25000" dirty="0" smtClean="0"/>
                  <a:t>s</a:t>
                </a:r>
                <a:endParaRPr lang="ru-RU" sz="1400" baseline="-250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6200000">
                <a:off x="178037" y="4862569"/>
                <a:ext cx="154713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SLD, </a:t>
                </a:r>
                <a:r>
                  <a:rPr lang="en-US" sz="1000" dirty="0" smtClean="0">
                    <a:sym typeface="Symbol" panose="05050102010706020507" pitchFamily="18" charset="2"/>
                  </a:rPr>
                  <a:t>10</a:t>
                </a:r>
                <a:r>
                  <a:rPr lang="en-US" sz="1000" baseline="30000" dirty="0" smtClean="0">
                    <a:sym typeface="Symbol" panose="05050102010706020507" pitchFamily="18" charset="2"/>
                  </a:rPr>
                  <a:t>-6</a:t>
                </a:r>
                <a:r>
                  <a:rPr lang="en-US" sz="1000" dirty="0" smtClean="0">
                    <a:sym typeface="Symbol" panose="05050102010706020507" pitchFamily="18" charset="2"/>
                  </a:rPr>
                  <a:t> Å</a:t>
                </a:r>
                <a:r>
                  <a:rPr lang="en-US" sz="1000" baseline="30000" dirty="0" smtClean="0">
                    <a:sym typeface="Symbol" panose="05050102010706020507" pitchFamily="18" charset="2"/>
                  </a:rPr>
                  <a:t>-2</a:t>
                </a:r>
                <a:endParaRPr lang="ru-RU" sz="1000" baseline="30000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899313" y="3730499"/>
              <a:ext cx="12023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Optimal value</a:t>
              </a:r>
              <a:endParaRPr lang="ru-RU" sz="1400" dirty="0"/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/>
          <a:srcRect r="647"/>
          <a:stretch/>
        </p:blipFill>
        <p:spPr>
          <a:xfrm>
            <a:off x="1686237" y="3217540"/>
            <a:ext cx="4901987" cy="571500"/>
          </a:xfrm>
          <a:prstGeom prst="rect">
            <a:avLst/>
          </a:prstGeom>
        </p:spPr>
      </p:pic>
      <p:sp>
        <p:nvSpPr>
          <p:cNvPr id="38" name="Стрелка вправо 37"/>
          <p:cNvSpPr/>
          <p:nvPr/>
        </p:nvSpPr>
        <p:spPr>
          <a:xfrm>
            <a:off x="4411663" y="4999260"/>
            <a:ext cx="647173" cy="163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31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837" y="136484"/>
            <a:ext cx="29560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Neutron Reflectometry </a:t>
            </a:r>
            <a:endParaRPr lang="ru-RU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105869" y="620778"/>
            <a:ext cx="3025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Optimization of electrode structure: minimizing </a:t>
            </a:r>
            <a:r>
              <a:rPr lang="en-US" dirty="0" err="1" smtClean="0"/>
              <a:t>Ti</a:t>
            </a:r>
            <a:r>
              <a:rPr lang="en-US" dirty="0" err="1"/>
              <a:t>-</a:t>
            </a:r>
            <a:r>
              <a:rPr lang="en-US" dirty="0" err="1" smtClean="0"/>
              <a:t>lyer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48" y="2802229"/>
            <a:ext cx="3025971" cy="2079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833" y="1950976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Magnetron Sp</a:t>
            </a:r>
            <a:r>
              <a:rPr lang="en-US" sz="1600"/>
              <a:t>u</a:t>
            </a:r>
            <a:r>
              <a:rPr lang="en-US" sz="1600" smtClean="0"/>
              <a:t>ttering </a:t>
            </a:r>
            <a:r>
              <a:rPr lang="en-US" sz="1600" dirty="0" smtClean="0"/>
              <a:t>Facility, </a:t>
            </a:r>
            <a:br>
              <a:rPr lang="en-US" sz="1600" dirty="0" smtClean="0"/>
            </a:br>
            <a:r>
              <a:rPr lang="en-US" sz="1600" dirty="0" smtClean="0"/>
              <a:t>MIRROTRON Ltd., </a:t>
            </a:r>
            <a:br>
              <a:rPr lang="en-US" sz="1600" dirty="0" smtClean="0"/>
            </a:br>
            <a:r>
              <a:rPr lang="en-US" sz="1600" dirty="0" smtClean="0"/>
              <a:t>Budapest, Hungary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23249"/>
          <a:stretch/>
        </p:blipFill>
        <p:spPr>
          <a:xfrm>
            <a:off x="3232028" y="1224862"/>
            <a:ext cx="2435281" cy="16447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0934" y="71298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NR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35215" y="728374"/>
            <a:ext cx="1949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GINA, BNC, Budapest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268940" y="712985"/>
            <a:ext cx="570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XRR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877289" y="620688"/>
            <a:ext cx="1946174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/>
              <a:t>Malvern </a:t>
            </a:r>
            <a:r>
              <a:rPr lang="en-GB" sz="1600" dirty="0" err="1" smtClean="0"/>
              <a:t>PANalytical</a:t>
            </a:r>
            <a:r>
              <a:rPr lang="en-GB" sz="1600" dirty="0" smtClean="0"/>
              <a:t>, </a:t>
            </a:r>
          </a:p>
          <a:p>
            <a:r>
              <a:rPr lang="en-GB" sz="1600" dirty="0" smtClean="0"/>
              <a:t>FLNP JINR, </a:t>
            </a:r>
            <a:r>
              <a:rPr lang="en-GB" sz="1600" dirty="0" err="1" smtClean="0"/>
              <a:t>Dubna</a:t>
            </a: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r="24873"/>
          <a:stretch/>
        </p:blipFill>
        <p:spPr>
          <a:xfrm>
            <a:off x="3289757" y="3027567"/>
            <a:ext cx="2434371" cy="16900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7" y="3027566"/>
            <a:ext cx="3347863" cy="17213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r="20112"/>
          <a:stretch/>
        </p:blipFill>
        <p:spPr>
          <a:xfrm>
            <a:off x="3232029" y="4898151"/>
            <a:ext cx="2564108" cy="16845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4922" y="4867873"/>
            <a:ext cx="3359078" cy="1767225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5852955" y="1221831"/>
            <a:ext cx="3255549" cy="1686800"/>
            <a:chOff x="5852955" y="1221831"/>
            <a:chExt cx="3255549" cy="168680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8"/>
            <a:srcRect b="-3216"/>
            <a:stretch/>
          </p:blipFill>
          <p:spPr>
            <a:xfrm>
              <a:off x="5852955" y="1221831"/>
              <a:ext cx="3255549" cy="1629818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5852955" y="2131569"/>
              <a:ext cx="1239325" cy="738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053688" y="1291959"/>
              <a:ext cx="0" cy="1413794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>
              <a:off x="6012160" y="2652413"/>
              <a:ext cx="2982808" cy="0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5"/>
            <a:srcRect l="8353" t="93873" r="5612" b="-2239"/>
            <a:stretch/>
          </p:blipFill>
          <p:spPr>
            <a:xfrm>
              <a:off x="6114648" y="2764615"/>
              <a:ext cx="2880320" cy="144016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105869" y="1268760"/>
            <a:ext cx="2751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Si(crystal)/</a:t>
            </a:r>
          </a:p>
          <a:p>
            <a:r>
              <a:rPr lang="en-US" dirty="0"/>
              <a:t>/</a:t>
            </a:r>
            <a:r>
              <a:rPr lang="en-US" dirty="0" err="1" smtClean="0"/>
              <a:t>Ti</a:t>
            </a:r>
            <a:r>
              <a:rPr lang="en-US" dirty="0" smtClean="0"/>
              <a:t> [0-10 nm ]Cu[10-50 nm]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5652" y="4993089"/>
            <a:ext cx="3289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Uniform deposition of </a:t>
            </a:r>
            <a:r>
              <a:rPr lang="en-US" sz="1600" dirty="0" err="1" smtClean="0"/>
              <a:t>Ti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>down to  thickness of 1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Good adhesion Cu on Si </a:t>
            </a:r>
            <a:br>
              <a:rPr lang="en-US" sz="1600" dirty="0" smtClean="0"/>
            </a:br>
            <a:r>
              <a:rPr lang="en-US" sz="1600" dirty="0" smtClean="0"/>
              <a:t>without </a:t>
            </a:r>
            <a:r>
              <a:rPr lang="en-US" sz="1600" dirty="0" err="1" smtClean="0"/>
              <a:t>Ti</a:t>
            </a:r>
            <a:r>
              <a:rPr lang="en-US" sz="1600" dirty="0" smtClean="0"/>
              <a:t>; low stability in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Best </a:t>
            </a:r>
            <a:r>
              <a:rPr lang="en-US" sz="1600" dirty="0"/>
              <a:t>choice </a:t>
            </a:r>
            <a:r>
              <a:rPr lang="en-US" sz="1600" dirty="0" smtClean="0">
                <a:sym typeface="Symbol" panose="05050102010706020507" pitchFamily="18" charset="2"/>
              </a:rPr>
              <a:t> C</a:t>
            </a:r>
            <a:r>
              <a:rPr lang="en-US" sz="1600" dirty="0" smtClean="0"/>
              <a:t>u electrode, </a:t>
            </a:r>
            <a:br>
              <a:rPr lang="en-US" sz="1600" dirty="0" smtClean="0"/>
            </a:br>
            <a:r>
              <a:rPr lang="en-US" sz="1600" dirty="0" smtClean="0"/>
              <a:t>50 nm thick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73096" y="1291959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Ti</a:t>
            </a:r>
            <a:r>
              <a:rPr lang="en-US" sz="1600" dirty="0" smtClean="0"/>
              <a:t> [5 nm]</a:t>
            </a:r>
            <a:endParaRPr lang="ru-RU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4673096" y="3150639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Ti</a:t>
            </a:r>
            <a:r>
              <a:rPr lang="en-US" sz="1600" dirty="0" smtClean="0"/>
              <a:t> [1 nm]</a:t>
            </a:r>
            <a:endParaRPr lang="ru-RU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4673096" y="4993266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Ti</a:t>
            </a:r>
            <a:r>
              <a:rPr lang="en-US" sz="1600" dirty="0" smtClean="0"/>
              <a:t> [0 nm]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3037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11823" y="5652859"/>
            <a:ext cx="462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Study of operating electrodes and interfaces </a:t>
            </a:r>
            <a:r>
              <a:rPr lang="ru-RU" b="1" dirty="0" smtClean="0"/>
              <a:t>(</a:t>
            </a:r>
            <a:r>
              <a:rPr lang="en-US" b="1" i="1" dirty="0" smtClean="0"/>
              <a:t>operando</a:t>
            </a:r>
            <a:r>
              <a:rPr lang="en-US" b="1" dirty="0" smtClean="0"/>
              <a:t> mode)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697219" y="5278933"/>
            <a:ext cx="1578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Main objective</a:t>
            </a:r>
            <a:endParaRPr lang="ru-RU" u="sng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27"/>
          <a:stretch/>
        </p:blipFill>
        <p:spPr bwMode="auto">
          <a:xfrm>
            <a:off x="4558058" y="4762667"/>
            <a:ext cx="4464496" cy="200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221995" y="4561347"/>
            <a:ext cx="1873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Growth of dendrites</a:t>
            </a:r>
            <a:endParaRPr lang="ru-RU" sz="1600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107504" y="1844824"/>
            <a:ext cx="4474799" cy="2885440"/>
            <a:chOff x="25193" y="1089422"/>
            <a:chExt cx="4950220" cy="3428594"/>
          </a:xfrm>
        </p:grpSpPr>
        <p:pic>
          <p:nvPicPr>
            <p:cNvPr id="29" name="Picture 2" descr="http://www.gaston-lithium.com/images/tech-liion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845" b="36845"/>
            <a:stretch/>
          </p:blipFill>
          <p:spPr bwMode="auto">
            <a:xfrm>
              <a:off x="25193" y="1089422"/>
              <a:ext cx="4950220" cy="3428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24066" y="1560796"/>
              <a:ext cx="839845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b="1" dirty="0" smtClean="0"/>
                <a:t>Negative</a:t>
              </a:r>
            </a:p>
            <a:p>
              <a:pPr algn="r"/>
              <a:r>
                <a:rPr lang="en-US" sz="1300" b="1" dirty="0" smtClean="0"/>
                <a:t>Electrode</a:t>
              </a:r>
              <a:endParaRPr lang="ru-RU" sz="1300" b="1" dirty="0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2075186" y="3229084"/>
            <a:ext cx="107652" cy="2622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2182838" y="1202929"/>
            <a:ext cx="3070489" cy="20059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182838" y="3491309"/>
            <a:ext cx="3077331" cy="7475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/>
          <p:cNvGrpSpPr/>
          <p:nvPr/>
        </p:nvGrpSpPr>
        <p:grpSpPr>
          <a:xfrm>
            <a:off x="5260169" y="1209151"/>
            <a:ext cx="2552191" cy="3029723"/>
            <a:chOff x="5434970" y="422062"/>
            <a:chExt cx="3309904" cy="4149938"/>
          </a:xfrm>
        </p:grpSpPr>
        <p:pic>
          <p:nvPicPr>
            <p:cNvPr id="35" name="Picture 2" descr="Solid-electrolyte interfac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30"/>
            <a:stretch/>
          </p:blipFill>
          <p:spPr bwMode="auto">
            <a:xfrm>
              <a:off x="5434970" y="422062"/>
              <a:ext cx="3309904" cy="41499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Прямоугольник 35"/>
            <p:cNvSpPr/>
            <p:nvPr/>
          </p:nvSpPr>
          <p:spPr>
            <a:xfrm>
              <a:off x="7570692" y="4276169"/>
              <a:ext cx="174812" cy="26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642980" y="692696"/>
            <a:ext cx="4033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Formation of solid electrolyte interphase (SEI)</a:t>
            </a:r>
            <a:endParaRPr lang="ru-RU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874059" y="4722224"/>
            <a:ext cx="1930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Lithium intercalation</a:t>
            </a:r>
            <a:endParaRPr lang="ru-RU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-27003" y="98048"/>
            <a:ext cx="4959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Structural </a:t>
            </a:r>
            <a:r>
              <a:rPr lang="en-US" sz="2400" b="1" dirty="0"/>
              <a:t>Research </a:t>
            </a:r>
            <a:r>
              <a:rPr lang="en-US" sz="2400" b="1" dirty="0" smtClean="0"/>
              <a:t>of Electrochemical Accumulators</a:t>
            </a:r>
            <a:endParaRPr lang="ru-RU" sz="2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36388" y="1198493"/>
            <a:ext cx="305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Electrode structure evolution</a:t>
            </a:r>
            <a:endParaRPr lang="ru-RU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5553344" y="277314"/>
            <a:ext cx="1996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Interface evolution</a:t>
            </a:r>
            <a:endParaRPr lang="ru-RU" b="1" dirty="0"/>
          </a:p>
        </p:txBody>
      </p:sp>
      <p:sp>
        <p:nvSpPr>
          <p:cNvPr id="47" name="Стрелка вниз 46"/>
          <p:cNvSpPr/>
          <p:nvPr/>
        </p:nvSpPr>
        <p:spPr>
          <a:xfrm>
            <a:off x="1835696" y="980728"/>
            <a:ext cx="303223" cy="1708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право 47"/>
          <p:cNvSpPr/>
          <p:nvPr/>
        </p:nvSpPr>
        <p:spPr>
          <a:xfrm>
            <a:off x="5292079" y="332656"/>
            <a:ext cx="144017" cy="313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117554" y="6165304"/>
            <a:ext cx="1905000" cy="457200"/>
          </a:xfrm>
        </p:spPr>
        <p:txBody>
          <a:bodyPr/>
          <a:lstStyle/>
          <a:p>
            <a:fld id="{AF17EEA9-ED24-4656-AB98-5733D5EBD225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93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837" y="136484"/>
            <a:ext cx="29560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Neutron Reflectometry </a:t>
            </a:r>
            <a:endParaRPr lang="ru-RU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60837" y="539388"/>
            <a:ext cx="3610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Optimization of electrode structure: </a:t>
            </a:r>
            <a:br>
              <a:rPr lang="en-US" dirty="0" smtClean="0"/>
            </a:br>
            <a:r>
              <a:rPr lang="en-US" dirty="0" smtClean="0"/>
              <a:t>quasi-homogeneous electrode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83873" y="1318506"/>
            <a:ext cx="4245299" cy="3406638"/>
            <a:chOff x="0" y="2176301"/>
            <a:chExt cx="4245299" cy="3406638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2204864"/>
              <a:ext cx="4245299" cy="3378075"/>
              <a:chOff x="94472" y="1436907"/>
              <a:chExt cx="3778624" cy="3212314"/>
            </a:xfrm>
          </p:grpSpPr>
          <p:pic>
            <p:nvPicPr>
              <p:cNvPr id="8" name="Picture 2" descr="Fig1b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63" r="8469"/>
              <a:stretch/>
            </p:blipFill>
            <p:spPr bwMode="auto">
              <a:xfrm>
                <a:off x="94472" y="1436907"/>
                <a:ext cx="3778624" cy="3212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3174116" y="1686409"/>
                <a:ext cx="510037" cy="3763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773058" y="2176301"/>
              <a:ext cx="296735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Si (crystal)/[</a:t>
              </a:r>
              <a:r>
                <a:rPr lang="en-US" sz="1400" b="1" dirty="0" err="1"/>
                <a:t>Ti</a:t>
              </a:r>
              <a:r>
                <a:rPr lang="en-US" sz="1400" b="1" dirty="0"/>
                <a:t> </a:t>
              </a:r>
              <a:r>
                <a:rPr lang="ru-RU" sz="1400" b="1" dirty="0"/>
                <a:t>0.</a:t>
              </a:r>
              <a:r>
                <a:rPr lang="en-US" sz="1400" b="1" dirty="0"/>
                <a:t>5 nm/</a:t>
              </a:r>
              <a:r>
                <a:rPr lang="en-US" sz="1400" b="1" dirty="0" err="1"/>
                <a:t>NiMo</a:t>
              </a:r>
              <a:r>
                <a:rPr lang="en-US" sz="1400" b="1" dirty="0"/>
                <a:t> </a:t>
              </a:r>
              <a:r>
                <a:rPr lang="ru-RU" sz="1400" b="1" dirty="0"/>
                <a:t>1.</a:t>
              </a:r>
              <a:r>
                <a:rPr lang="en-US" sz="1400" b="1" dirty="0"/>
                <a:t>0 nm]</a:t>
              </a:r>
              <a:r>
                <a:rPr lang="en-US" sz="1400" b="1" baseline="-25000" dirty="0"/>
                <a:t>20</a:t>
              </a:r>
              <a:endParaRPr lang="en-US" sz="1400" dirty="0" smtClean="0"/>
            </a:p>
            <a:p>
              <a:r>
                <a:rPr lang="en-US" sz="1400" dirty="0" smtClean="0"/>
                <a:t>Si </a:t>
              </a:r>
              <a:r>
                <a:rPr lang="en-US" sz="1400" dirty="0"/>
                <a:t>(crystal)/[</a:t>
              </a:r>
              <a:r>
                <a:rPr lang="en-US" sz="1400" b="1" dirty="0" err="1"/>
                <a:t>Ti</a:t>
              </a:r>
              <a:r>
                <a:rPr lang="en-US" sz="1400" b="1" dirty="0"/>
                <a:t> </a:t>
              </a:r>
              <a:r>
                <a:rPr lang="ru-RU" sz="1400" b="1" dirty="0"/>
                <a:t>0.</a:t>
              </a:r>
              <a:r>
                <a:rPr lang="en-US" sz="1400" b="1" dirty="0"/>
                <a:t>7 nm/</a:t>
              </a:r>
              <a:r>
                <a:rPr lang="en-US" sz="1400" b="1" dirty="0" err="1"/>
                <a:t>NiMo</a:t>
              </a:r>
              <a:r>
                <a:rPr lang="en-US" sz="1400" b="1" dirty="0"/>
                <a:t> </a:t>
              </a:r>
              <a:r>
                <a:rPr lang="ru-RU" sz="1400" b="1" dirty="0"/>
                <a:t>0.</a:t>
              </a:r>
              <a:r>
                <a:rPr lang="en-US" sz="1400" b="1" dirty="0"/>
                <a:t>7 nm]</a:t>
              </a:r>
              <a:r>
                <a:rPr lang="en-US" sz="1400" b="1" baseline="-25000" dirty="0"/>
                <a:t>20</a:t>
              </a:r>
              <a:endParaRPr lang="ru-RU" sz="1400" dirty="0"/>
            </a:p>
          </p:txBody>
        </p:sp>
      </p:grpSp>
      <p:pic>
        <p:nvPicPr>
          <p:cNvPr id="10" name="Рисунок 9"/>
          <p:cNvPicPr/>
          <p:nvPr/>
        </p:nvPicPr>
        <p:blipFill rotWithShape="1">
          <a:blip r:embed="rId3"/>
          <a:srcRect l="553" t="8526" r="32959" b="37003"/>
          <a:stretch/>
        </p:blipFill>
        <p:spPr bwMode="auto">
          <a:xfrm>
            <a:off x="4355977" y="1093386"/>
            <a:ext cx="4644538" cy="2474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6956" y="111501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NR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32200" y="418051"/>
            <a:ext cx="296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Homogeneous approximation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678246" y="1115014"/>
            <a:ext cx="1949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GINA, BNC, Budapest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08782" y="4725144"/>
            <a:ext cx="3229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Deposition by MIRROTRON Ltd., </a:t>
            </a:r>
          </a:p>
          <a:p>
            <a:r>
              <a:rPr lang="en-US" dirty="0" smtClean="0"/>
              <a:t>Budapest</a:t>
            </a:r>
            <a:endParaRPr lang="ru-RU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4"/>
          <a:srcRect t="8112" r="33194" b="45218"/>
          <a:stretch/>
        </p:blipFill>
        <p:spPr bwMode="auto">
          <a:xfrm>
            <a:off x="4355976" y="4044331"/>
            <a:ext cx="4656115" cy="23369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938964" y="3929426"/>
            <a:ext cx="570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XRR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817029" y="3781586"/>
            <a:ext cx="1946174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/>
              <a:t>Malvern </a:t>
            </a:r>
            <a:r>
              <a:rPr lang="en-GB" sz="1600" dirty="0" err="1" smtClean="0"/>
              <a:t>PANalytical</a:t>
            </a:r>
            <a:r>
              <a:rPr lang="en-GB" sz="1600" dirty="0" smtClean="0"/>
              <a:t>, </a:t>
            </a:r>
          </a:p>
          <a:p>
            <a:r>
              <a:rPr lang="en-GB" sz="1600" dirty="0" smtClean="0"/>
              <a:t>FLNP JINR, </a:t>
            </a:r>
            <a:r>
              <a:rPr lang="en-GB" sz="1600" dirty="0" err="1" smtClean="0"/>
              <a:t>Dubna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734620" y="1635069"/>
            <a:ext cx="2028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 = </a:t>
            </a:r>
            <a:r>
              <a:rPr lang="ru-RU" sz="1400" dirty="0" smtClean="0"/>
              <a:t>32.7 </a:t>
            </a:r>
            <a:r>
              <a:rPr lang="en-US" sz="1400" dirty="0" smtClean="0"/>
              <a:t>(</a:t>
            </a:r>
            <a:r>
              <a:rPr lang="ru-RU" sz="1400" dirty="0" smtClean="0"/>
              <a:t>30</a:t>
            </a:r>
            <a:r>
              <a:rPr lang="en-US" sz="1400" dirty="0" smtClean="0"/>
              <a:t>) nm</a:t>
            </a:r>
          </a:p>
          <a:p>
            <a:r>
              <a:rPr lang="en-US" sz="1400" dirty="0" smtClean="0">
                <a:sym typeface="Symbol" panose="05050102010706020507" pitchFamily="18" charset="2"/>
              </a:rPr>
              <a:t></a:t>
            </a:r>
            <a:r>
              <a:rPr lang="en-US" sz="1400" baseline="-25000" dirty="0"/>
              <a:t>1</a:t>
            </a:r>
            <a:r>
              <a:rPr lang="en-US" sz="1400" dirty="0" smtClean="0">
                <a:sym typeface="Symbol" panose="05050102010706020507" pitchFamily="18" charset="2"/>
              </a:rPr>
              <a:t> = </a:t>
            </a:r>
            <a:r>
              <a:rPr lang="ru-RU" sz="1400" dirty="0" smtClean="0">
                <a:sym typeface="Symbol" panose="05050102010706020507" pitchFamily="18" charset="2"/>
              </a:rPr>
              <a:t>6.47 </a:t>
            </a:r>
            <a:r>
              <a:rPr lang="en-US" sz="1400" dirty="0" smtClean="0">
                <a:sym typeface="Symbol" panose="05050102010706020507" pitchFamily="18" charset="2"/>
              </a:rPr>
              <a:t>(</a:t>
            </a:r>
            <a:r>
              <a:rPr lang="ru-RU" sz="1400" dirty="0" smtClean="0">
                <a:sym typeface="Symbol" panose="05050102010706020507" pitchFamily="18" charset="2"/>
              </a:rPr>
              <a:t>6.49</a:t>
            </a:r>
            <a:r>
              <a:rPr lang="en-US" sz="1400" dirty="0" smtClean="0">
                <a:sym typeface="Symbol" panose="05050102010706020507" pitchFamily="18" charset="2"/>
              </a:rPr>
              <a:t>)</a:t>
            </a:r>
            <a:r>
              <a:rPr lang="ru-RU" sz="1400" dirty="0" smtClean="0">
                <a:sym typeface="Symbol" panose="05050102010706020507" pitchFamily="18" charset="2"/>
              </a:rPr>
              <a:t>  10</a:t>
            </a:r>
            <a:r>
              <a:rPr lang="ru-RU" sz="1400" baseline="30000" dirty="0" smtClean="0">
                <a:sym typeface="Symbol" panose="05050102010706020507" pitchFamily="18" charset="2"/>
              </a:rPr>
              <a:t>-6</a:t>
            </a:r>
            <a:r>
              <a:rPr lang="ru-RU" sz="1400" dirty="0" smtClean="0">
                <a:sym typeface="Symbol" panose="05050102010706020507" pitchFamily="18" charset="2"/>
              </a:rPr>
              <a:t> </a:t>
            </a:r>
            <a:r>
              <a:rPr lang="en-GB" sz="1400" dirty="0" smtClean="0">
                <a:sym typeface="Symbol" panose="05050102010706020507" pitchFamily="18" charset="2"/>
              </a:rPr>
              <a:t>Å</a:t>
            </a:r>
            <a:r>
              <a:rPr lang="ru-RU" sz="1400" baseline="30000" dirty="0" smtClean="0">
                <a:sym typeface="Symbol" panose="05050102010706020507" pitchFamily="18" charset="2"/>
              </a:rPr>
              <a:t>-2</a:t>
            </a:r>
            <a:endParaRPr lang="ru-RU" sz="1400" baseline="30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361644" y="755412"/>
            <a:ext cx="2967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Si (crystal)/[</a:t>
            </a:r>
            <a:r>
              <a:rPr lang="en-US" sz="1400" b="1" dirty="0" err="1"/>
              <a:t>Ti</a:t>
            </a:r>
            <a:r>
              <a:rPr lang="en-US" sz="1400" b="1" dirty="0"/>
              <a:t> </a:t>
            </a:r>
            <a:r>
              <a:rPr lang="ru-RU" sz="1400" b="1" dirty="0"/>
              <a:t>0.</a:t>
            </a:r>
            <a:r>
              <a:rPr lang="en-US" sz="1400" b="1" dirty="0"/>
              <a:t>5 nm/</a:t>
            </a:r>
            <a:r>
              <a:rPr lang="en-US" sz="1400" b="1" dirty="0" err="1"/>
              <a:t>NiMo</a:t>
            </a:r>
            <a:r>
              <a:rPr lang="en-US" sz="1400" b="1" dirty="0"/>
              <a:t> </a:t>
            </a:r>
            <a:r>
              <a:rPr lang="ru-RU" sz="1400" b="1" dirty="0"/>
              <a:t>1.</a:t>
            </a:r>
            <a:r>
              <a:rPr lang="en-US" sz="1400" b="1" dirty="0"/>
              <a:t>0 nm]</a:t>
            </a:r>
            <a:r>
              <a:rPr lang="en-US" sz="1400" b="1" baseline="-25000" dirty="0"/>
              <a:t>20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863947" y="4455636"/>
            <a:ext cx="200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 = </a:t>
            </a:r>
            <a:r>
              <a:rPr lang="ru-RU" sz="1400" dirty="0" smtClean="0"/>
              <a:t>31.3 </a:t>
            </a:r>
            <a:r>
              <a:rPr lang="en-US" sz="1400" dirty="0" smtClean="0"/>
              <a:t>(</a:t>
            </a:r>
            <a:r>
              <a:rPr lang="ru-RU" sz="1400" dirty="0" smtClean="0"/>
              <a:t>30</a:t>
            </a:r>
            <a:r>
              <a:rPr lang="en-US" sz="1400" dirty="0" smtClean="0"/>
              <a:t>) nm</a:t>
            </a:r>
          </a:p>
          <a:p>
            <a:r>
              <a:rPr lang="en-US" sz="1400" dirty="0" smtClean="0">
                <a:sym typeface="Symbol" panose="05050102010706020507" pitchFamily="18" charset="2"/>
              </a:rPr>
              <a:t></a:t>
            </a:r>
            <a:r>
              <a:rPr lang="en-US" sz="1400" baseline="-25000" dirty="0"/>
              <a:t>1</a:t>
            </a:r>
            <a:r>
              <a:rPr lang="en-US" sz="1400" dirty="0" smtClean="0">
                <a:sym typeface="Symbol" panose="05050102010706020507" pitchFamily="18" charset="2"/>
              </a:rPr>
              <a:t> = </a:t>
            </a:r>
            <a:r>
              <a:rPr lang="ru-RU" sz="1400" dirty="0" smtClean="0">
                <a:sym typeface="Symbol" panose="05050102010706020507" pitchFamily="18" charset="2"/>
              </a:rPr>
              <a:t>51.7 </a:t>
            </a:r>
            <a:r>
              <a:rPr lang="en-US" sz="1400" dirty="0" smtClean="0">
                <a:sym typeface="Symbol" panose="05050102010706020507" pitchFamily="18" charset="2"/>
              </a:rPr>
              <a:t>(</a:t>
            </a:r>
            <a:r>
              <a:rPr lang="ru-RU" sz="1400" dirty="0" smtClean="0">
                <a:sym typeface="Symbol" panose="05050102010706020507" pitchFamily="18" charset="2"/>
              </a:rPr>
              <a:t>54.9</a:t>
            </a:r>
            <a:r>
              <a:rPr lang="en-US" sz="1400" dirty="0">
                <a:sym typeface="Symbol" panose="05050102010706020507" pitchFamily="18" charset="2"/>
              </a:rPr>
              <a:t>)</a:t>
            </a:r>
            <a:r>
              <a:rPr lang="ru-RU" sz="1400" dirty="0">
                <a:sym typeface="Symbol" panose="05050102010706020507" pitchFamily="18" charset="2"/>
              </a:rPr>
              <a:t>  10</a:t>
            </a:r>
            <a:r>
              <a:rPr lang="ru-RU" sz="1400" baseline="30000" dirty="0">
                <a:sym typeface="Symbol" panose="05050102010706020507" pitchFamily="18" charset="2"/>
              </a:rPr>
              <a:t>-6</a:t>
            </a:r>
            <a:r>
              <a:rPr lang="ru-RU" sz="1400" dirty="0">
                <a:sym typeface="Symbol" panose="05050102010706020507" pitchFamily="18" charset="2"/>
              </a:rPr>
              <a:t> </a:t>
            </a:r>
            <a:r>
              <a:rPr lang="en-GB" sz="1400" dirty="0">
                <a:sym typeface="Symbol" panose="05050102010706020507" pitchFamily="18" charset="2"/>
              </a:rPr>
              <a:t>Å</a:t>
            </a:r>
            <a:r>
              <a:rPr lang="ru-RU" sz="1400" baseline="30000" dirty="0">
                <a:sym typeface="Symbol" panose="05050102010706020507" pitchFamily="18" charset="2"/>
              </a:rPr>
              <a:t>-2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-21121" y="5445224"/>
            <a:ext cx="4305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Uniform deposition at thickness 0.5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Homogeneous approximation works well</a:t>
            </a:r>
            <a:br>
              <a:rPr lang="en-US" dirty="0" smtClean="0"/>
            </a:br>
            <a:r>
              <a:rPr lang="en-US" dirty="0" smtClean="0"/>
              <a:t>(systematic errors &lt; 10%)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58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3369" t="37500" r="40904" b="13051"/>
          <a:stretch/>
        </p:blipFill>
        <p:spPr>
          <a:xfrm>
            <a:off x="323528" y="1482717"/>
            <a:ext cx="3600400" cy="3890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752" y="188640"/>
            <a:ext cx="4189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Small-Angle Neutron Scattering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37588" y="620688"/>
            <a:ext cx="6208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/>
              <a:t>Li-O batteries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(Maximum Theoretical Capacity ~900 </a:t>
            </a:r>
            <a:r>
              <a:rPr lang="en-US" dirty="0" err="1" smtClean="0"/>
              <a:t>Wh</a:t>
            </a:r>
            <a:r>
              <a:rPr lang="en-US" dirty="0" smtClean="0"/>
              <a:t>/kg)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59096" t="50052" r="23924" b="26153"/>
          <a:stretch/>
        </p:blipFill>
        <p:spPr>
          <a:xfrm>
            <a:off x="2879813" y="4869160"/>
            <a:ext cx="2376264" cy="18722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2426806"/>
            <a:ext cx="3456384" cy="36961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8064" y="1484784"/>
            <a:ext cx="3389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Parasitic effect </a:t>
            </a:r>
            <a:r>
              <a:rPr lang="en-US" dirty="0" smtClean="0">
                <a:sym typeface="Symbol" panose="05050102010706020507" pitchFamily="18" charset="2"/>
              </a:rPr>
              <a:t> </a:t>
            </a:r>
            <a:endParaRPr lang="en-US" dirty="0" smtClean="0"/>
          </a:p>
          <a:p>
            <a:pPr algn="ctr"/>
            <a:r>
              <a:rPr lang="en-US" dirty="0"/>
              <a:t>p</a:t>
            </a:r>
            <a:r>
              <a:rPr lang="en-US" dirty="0" smtClean="0"/>
              <a:t>assivation of porous carbon electrode by </a:t>
            </a:r>
            <a:r>
              <a:rPr lang="en-US" dirty="0"/>
              <a:t>Li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89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22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03847" y="76162"/>
            <a:ext cx="4189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Small-Angle Neutron Scattering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043540" y="729839"/>
            <a:ext cx="168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Ex-situ studies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4"/>
          <a:stretch/>
        </p:blipFill>
        <p:spPr>
          <a:xfrm>
            <a:off x="714631" y="1926259"/>
            <a:ext cx="2520280" cy="25957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634" y="5184388"/>
            <a:ext cx="4233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Engineering </a:t>
            </a:r>
            <a:r>
              <a:rPr lang="en-US" sz="1600" dirty="0" smtClean="0"/>
              <a:t>Center,</a:t>
            </a:r>
            <a:r>
              <a:rPr lang="en-US" sz="1600" b="1" dirty="0" smtClean="0"/>
              <a:t> </a:t>
            </a:r>
            <a:r>
              <a:rPr lang="en-US" sz="1600" dirty="0" smtClean="0"/>
              <a:t>State University ‘</a:t>
            </a:r>
            <a:r>
              <a:rPr lang="en-US" sz="1600" dirty="0" err="1" smtClean="0"/>
              <a:t>Dubna</a:t>
            </a:r>
            <a:r>
              <a:rPr lang="en-US" sz="1600" dirty="0" smtClean="0"/>
              <a:t>’; </a:t>
            </a:r>
          </a:p>
          <a:p>
            <a:r>
              <a:rPr lang="en-US" sz="1600" dirty="0" smtClean="0"/>
              <a:t>Chemical Department, Moscow State University 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22888" y="4897938"/>
            <a:ext cx="7209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8052" y="4591563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cm</a:t>
            </a:r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2" t="41600" r="24013" b="23751"/>
          <a:stretch/>
        </p:blipFill>
        <p:spPr>
          <a:xfrm>
            <a:off x="4377535" y="2492896"/>
            <a:ext cx="4309265" cy="2154633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>
            <a:off x="3491880" y="3068960"/>
            <a:ext cx="504056" cy="37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77535" y="1844028"/>
            <a:ext cx="1170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Background</a:t>
            </a:r>
          </a:p>
          <a:p>
            <a:r>
              <a:rPr lang="en-US" sz="1600" dirty="0" smtClean="0"/>
              <a:t>(quartz cell)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872723" y="1844028"/>
            <a:ext cx="1318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Dry electrode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308304" y="1844028"/>
            <a:ext cx="1623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Soaked electrode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539552" y="1403484"/>
            <a:ext cx="313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Laboratory Electrochemical </a:t>
            </a:r>
            <a:r>
              <a:rPr lang="en-US" dirty="0"/>
              <a:t>C</a:t>
            </a:r>
            <a:r>
              <a:rPr lang="en-US" dirty="0" smtClean="0"/>
              <a:t>ell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683245" y="1412776"/>
            <a:ext cx="183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Samples for SANS</a:t>
            </a:r>
            <a:endParaRPr lang="ru-RU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7824119" y="5023336"/>
            <a:ext cx="592211" cy="14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53163" y="4715559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cm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265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794257" y="1196752"/>
            <a:ext cx="3434800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dirty="0" err="1" smtClean="0">
                <a:latin typeface="Arial" panose="020B0604020202020204" pitchFamily="34" charset="0"/>
              </a:rPr>
              <a:t>YuMO</a:t>
            </a:r>
            <a:r>
              <a:rPr lang="en-US" altLang="ru-RU" sz="1400" b="1" dirty="0" smtClean="0">
                <a:latin typeface="Arial" panose="020B0604020202020204" pitchFamily="34" charset="0"/>
              </a:rPr>
              <a:t>, IBR-2 (</a:t>
            </a:r>
            <a:r>
              <a:rPr lang="en-US" altLang="ru-RU" sz="1400" b="1" dirty="0" err="1" smtClean="0">
                <a:latin typeface="Arial" panose="020B0604020202020204" pitchFamily="34" charset="0"/>
              </a:rPr>
              <a:t>Dubna</a:t>
            </a:r>
            <a:r>
              <a:rPr lang="en-US" altLang="ru-RU" sz="1400" b="1" dirty="0" smtClean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6786845" y="6454558"/>
            <a:ext cx="2133600" cy="365125"/>
          </a:xfrm>
        </p:spPr>
        <p:txBody>
          <a:bodyPr/>
          <a:lstStyle/>
          <a:p>
            <a:fld id="{AF17EEA9-ED24-4656-AB98-5733D5EBD225}" type="slidenum">
              <a:rPr lang="ru-RU" smtClean="0"/>
              <a:t>23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539552" y="1486006"/>
            <a:ext cx="8280920" cy="4536504"/>
            <a:chOff x="539552" y="1268760"/>
            <a:chExt cx="7920880" cy="4320480"/>
          </a:xfrm>
        </p:grpSpPr>
        <p:pic>
          <p:nvPicPr>
            <p:cNvPr id="20" name="Picture 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39552" y="1268760"/>
              <a:ext cx="7920880" cy="432048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539552" y="1268760"/>
              <a:ext cx="288032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8152819" y="1452669"/>
              <a:ext cx="288032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56243" y="165835"/>
            <a:ext cx="4189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Small-Angle Neutron Scattering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743656" y="712651"/>
            <a:ext cx="168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Ex-situ studies</a:t>
            </a: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840676" y="6199676"/>
            <a:ext cx="6584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T.K</a:t>
            </a:r>
            <a:r>
              <a:rPr lang="en-US" sz="1400" dirty="0"/>
              <a:t>. </a:t>
            </a:r>
            <a:r>
              <a:rPr lang="en-US" sz="1400" dirty="0" smtClean="0"/>
              <a:t>Zakharchenko, M.V</a:t>
            </a:r>
            <a:r>
              <a:rPr lang="en-US" sz="1400" dirty="0"/>
              <a:t>. </a:t>
            </a:r>
            <a:r>
              <a:rPr lang="en-US" sz="1400" dirty="0" err="1" smtClean="0"/>
              <a:t>Avdeev</a:t>
            </a:r>
            <a:r>
              <a:rPr lang="en-US" sz="1400" dirty="0" smtClean="0"/>
              <a:t>, A.V</a:t>
            </a:r>
            <a:r>
              <a:rPr lang="en-US" sz="1400" dirty="0"/>
              <a:t>. </a:t>
            </a:r>
            <a:r>
              <a:rPr lang="en-US" sz="1400" dirty="0" err="1" smtClean="0"/>
              <a:t>Sergeev</a:t>
            </a:r>
            <a:r>
              <a:rPr lang="en-US" sz="1400" dirty="0" smtClean="0"/>
              <a:t>, A.V</a:t>
            </a:r>
            <a:r>
              <a:rPr lang="en-US" sz="1400" dirty="0"/>
              <a:t>. </a:t>
            </a:r>
            <a:r>
              <a:rPr lang="en-US" sz="1400" dirty="0" err="1" smtClean="0"/>
              <a:t>Chertovich</a:t>
            </a:r>
            <a:r>
              <a:rPr lang="en-US" sz="1400" dirty="0" smtClean="0"/>
              <a:t>, O.I</a:t>
            </a:r>
            <a:r>
              <a:rPr lang="en-US" sz="1400" dirty="0"/>
              <a:t>. </a:t>
            </a:r>
            <a:r>
              <a:rPr lang="en-US" sz="1400" dirty="0" err="1" smtClean="0"/>
              <a:t>Ivankov</a:t>
            </a:r>
            <a:r>
              <a:rPr lang="en-US" sz="1400" dirty="0" smtClean="0"/>
              <a:t>, V.I</a:t>
            </a:r>
            <a:r>
              <a:rPr lang="en-US" sz="1400" dirty="0"/>
              <a:t>. </a:t>
            </a:r>
            <a:r>
              <a:rPr lang="en-US" sz="1400" dirty="0" err="1" smtClean="0"/>
              <a:t>Petrenko</a:t>
            </a:r>
            <a:r>
              <a:rPr lang="en-US" sz="1400" dirty="0" smtClean="0"/>
              <a:t>, </a:t>
            </a:r>
            <a:br>
              <a:rPr lang="en-US" sz="1400" dirty="0" smtClean="0"/>
            </a:br>
            <a:r>
              <a:rPr lang="en-US" sz="1400" dirty="0" smtClean="0"/>
              <a:t>Y. Shao-Horn, L.V</a:t>
            </a:r>
            <a:r>
              <a:rPr lang="en-US" sz="1400" dirty="0"/>
              <a:t>. </a:t>
            </a:r>
            <a:r>
              <a:rPr lang="en-US" sz="1400" dirty="0" err="1" smtClean="0"/>
              <a:t>Yashina</a:t>
            </a:r>
            <a:r>
              <a:rPr lang="en-US" sz="1400" dirty="0" smtClean="0"/>
              <a:t>, D.M</a:t>
            </a:r>
            <a:r>
              <a:rPr lang="en-US" sz="1400" dirty="0"/>
              <a:t>. </a:t>
            </a:r>
            <a:r>
              <a:rPr lang="en-US" sz="1400" dirty="0" err="1" smtClean="0"/>
              <a:t>Itkis</a:t>
            </a:r>
            <a:r>
              <a:rPr lang="en-US" sz="1400" dirty="0" smtClean="0"/>
              <a:t>, </a:t>
            </a:r>
            <a:r>
              <a:rPr lang="en-GB" sz="1400" i="1" dirty="0" smtClean="0"/>
              <a:t>Nanoscale</a:t>
            </a:r>
            <a:r>
              <a:rPr lang="en-GB" sz="1400" dirty="0"/>
              <a:t> </a:t>
            </a:r>
            <a:r>
              <a:rPr lang="en-GB" sz="1400" dirty="0" smtClean="0"/>
              <a:t>11</a:t>
            </a:r>
            <a:r>
              <a:rPr lang="en-GB" sz="1400" dirty="0"/>
              <a:t> </a:t>
            </a:r>
            <a:r>
              <a:rPr lang="en-GB" sz="1400" dirty="0" smtClean="0"/>
              <a:t>(2019) </a:t>
            </a:r>
            <a:r>
              <a:rPr lang="en-GB" sz="1400" dirty="0"/>
              <a:t>6838-6845 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600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24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83768" y="96430"/>
            <a:ext cx="4155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Small-angle Neutron Scattering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28212" y="5509940"/>
            <a:ext cx="2433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Requirements to SANS cell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7864" y="5048118"/>
            <a:ext cx="39748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low coherent scattering from separators;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sufficiently thick carbon electrode;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sufficiently </a:t>
            </a:r>
            <a:r>
              <a:rPr lang="en-US" sz="1600" dirty="0" smtClean="0"/>
              <a:t>thin separator, electrolyte region and lithium electrode;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low incoherent background from all components;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air-tight construction;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28212" y="1224604"/>
            <a:ext cx="2659612" cy="4004596"/>
            <a:chOff x="6248124" y="701292"/>
            <a:chExt cx="2200432" cy="380347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627438" y="1542515"/>
              <a:ext cx="207797" cy="215351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423917" y="1532449"/>
              <a:ext cx="207797" cy="215351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6861240" y="1228806"/>
              <a:ext cx="149618" cy="2728052"/>
            </a:xfrm>
            <a:custGeom>
              <a:avLst/>
              <a:gdLst>
                <a:gd name="connsiteX0" fmla="*/ 268942 w 510989"/>
                <a:gd name="connsiteY0" fmla="*/ 0 h 2783542"/>
                <a:gd name="connsiteX1" fmla="*/ 282389 w 510989"/>
                <a:gd name="connsiteY1" fmla="*/ 349624 h 2783542"/>
                <a:gd name="connsiteX2" fmla="*/ 0 w 510989"/>
                <a:gd name="connsiteY2" fmla="*/ 349624 h 2783542"/>
                <a:gd name="connsiteX3" fmla="*/ 13447 w 510989"/>
                <a:gd name="connsiteY3" fmla="*/ 2487706 h 2783542"/>
                <a:gd name="connsiteX4" fmla="*/ 295836 w 510989"/>
                <a:gd name="connsiteY4" fmla="*/ 2487706 h 2783542"/>
                <a:gd name="connsiteX5" fmla="*/ 295836 w 510989"/>
                <a:gd name="connsiteY5" fmla="*/ 2770094 h 2783542"/>
                <a:gd name="connsiteX6" fmla="*/ 457200 w 510989"/>
                <a:gd name="connsiteY6" fmla="*/ 2783542 h 2783542"/>
                <a:gd name="connsiteX7" fmla="*/ 510989 w 510989"/>
                <a:gd name="connsiteY7" fmla="*/ 2756647 h 2783542"/>
                <a:gd name="connsiteX0" fmla="*/ 268942 w 457200"/>
                <a:gd name="connsiteY0" fmla="*/ 0 h 2783542"/>
                <a:gd name="connsiteX1" fmla="*/ 282389 w 457200"/>
                <a:gd name="connsiteY1" fmla="*/ 349624 h 2783542"/>
                <a:gd name="connsiteX2" fmla="*/ 0 w 457200"/>
                <a:gd name="connsiteY2" fmla="*/ 349624 h 2783542"/>
                <a:gd name="connsiteX3" fmla="*/ 13447 w 457200"/>
                <a:gd name="connsiteY3" fmla="*/ 2487706 h 2783542"/>
                <a:gd name="connsiteX4" fmla="*/ 295836 w 457200"/>
                <a:gd name="connsiteY4" fmla="*/ 2487706 h 2783542"/>
                <a:gd name="connsiteX5" fmla="*/ 295836 w 457200"/>
                <a:gd name="connsiteY5" fmla="*/ 2770094 h 2783542"/>
                <a:gd name="connsiteX6" fmla="*/ 457200 w 457200"/>
                <a:gd name="connsiteY6" fmla="*/ 2783542 h 2783542"/>
                <a:gd name="connsiteX0" fmla="*/ 268942 w 295836"/>
                <a:gd name="connsiteY0" fmla="*/ 0 h 2770094"/>
                <a:gd name="connsiteX1" fmla="*/ 282389 w 295836"/>
                <a:gd name="connsiteY1" fmla="*/ 349624 h 2770094"/>
                <a:gd name="connsiteX2" fmla="*/ 0 w 295836"/>
                <a:gd name="connsiteY2" fmla="*/ 349624 h 2770094"/>
                <a:gd name="connsiteX3" fmla="*/ 13447 w 295836"/>
                <a:gd name="connsiteY3" fmla="*/ 2487706 h 2770094"/>
                <a:gd name="connsiteX4" fmla="*/ 295836 w 295836"/>
                <a:gd name="connsiteY4" fmla="*/ 2487706 h 2770094"/>
                <a:gd name="connsiteX5" fmla="*/ 295836 w 295836"/>
                <a:gd name="connsiteY5" fmla="*/ 2770094 h 2770094"/>
                <a:gd name="connsiteX0" fmla="*/ 268942 w 295836"/>
                <a:gd name="connsiteY0" fmla="*/ 0 h 2770094"/>
                <a:gd name="connsiteX1" fmla="*/ 268942 w 295836"/>
                <a:gd name="connsiteY1" fmla="*/ 363071 h 2770094"/>
                <a:gd name="connsiteX2" fmla="*/ 0 w 295836"/>
                <a:gd name="connsiteY2" fmla="*/ 349624 h 2770094"/>
                <a:gd name="connsiteX3" fmla="*/ 13447 w 295836"/>
                <a:gd name="connsiteY3" fmla="*/ 2487706 h 2770094"/>
                <a:gd name="connsiteX4" fmla="*/ 295836 w 295836"/>
                <a:gd name="connsiteY4" fmla="*/ 2487706 h 2770094"/>
                <a:gd name="connsiteX5" fmla="*/ 295836 w 295836"/>
                <a:gd name="connsiteY5" fmla="*/ 2770094 h 2770094"/>
                <a:gd name="connsiteX0" fmla="*/ 268942 w 295836"/>
                <a:gd name="connsiteY0" fmla="*/ 0 h 2770094"/>
                <a:gd name="connsiteX1" fmla="*/ 279452 w 295836"/>
                <a:gd name="connsiteY1" fmla="*/ 352560 h 2770094"/>
                <a:gd name="connsiteX2" fmla="*/ 0 w 295836"/>
                <a:gd name="connsiteY2" fmla="*/ 349624 h 2770094"/>
                <a:gd name="connsiteX3" fmla="*/ 13447 w 295836"/>
                <a:gd name="connsiteY3" fmla="*/ 2487706 h 2770094"/>
                <a:gd name="connsiteX4" fmla="*/ 295836 w 295836"/>
                <a:gd name="connsiteY4" fmla="*/ 2487706 h 2770094"/>
                <a:gd name="connsiteX5" fmla="*/ 295836 w 295836"/>
                <a:gd name="connsiteY5" fmla="*/ 2770094 h 2770094"/>
                <a:gd name="connsiteX0" fmla="*/ 268942 w 310983"/>
                <a:gd name="connsiteY0" fmla="*/ 0 h 2770094"/>
                <a:gd name="connsiteX1" fmla="*/ 310983 w 310983"/>
                <a:gd name="connsiteY1" fmla="*/ 352560 h 2770094"/>
                <a:gd name="connsiteX2" fmla="*/ 0 w 310983"/>
                <a:gd name="connsiteY2" fmla="*/ 349624 h 2770094"/>
                <a:gd name="connsiteX3" fmla="*/ 13447 w 310983"/>
                <a:gd name="connsiteY3" fmla="*/ 2487706 h 2770094"/>
                <a:gd name="connsiteX4" fmla="*/ 295836 w 310983"/>
                <a:gd name="connsiteY4" fmla="*/ 2487706 h 2770094"/>
                <a:gd name="connsiteX5" fmla="*/ 295836 w 310983"/>
                <a:gd name="connsiteY5" fmla="*/ 2770094 h 2770094"/>
                <a:gd name="connsiteX0" fmla="*/ 268942 w 300472"/>
                <a:gd name="connsiteY0" fmla="*/ 0 h 2770094"/>
                <a:gd name="connsiteX1" fmla="*/ 300472 w 300472"/>
                <a:gd name="connsiteY1" fmla="*/ 363070 h 2770094"/>
                <a:gd name="connsiteX2" fmla="*/ 0 w 300472"/>
                <a:gd name="connsiteY2" fmla="*/ 349624 h 2770094"/>
                <a:gd name="connsiteX3" fmla="*/ 13447 w 300472"/>
                <a:gd name="connsiteY3" fmla="*/ 2487706 h 2770094"/>
                <a:gd name="connsiteX4" fmla="*/ 295836 w 300472"/>
                <a:gd name="connsiteY4" fmla="*/ 2487706 h 2770094"/>
                <a:gd name="connsiteX5" fmla="*/ 295836 w 300472"/>
                <a:gd name="connsiteY5" fmla="*/ 2770094 h 2770094"/>
                <a:gd name="connsiteX0" fmla="*/ 310983 w 310983"/>
                <a:gd name="connsiteY0" fmla="*/ 0 h 2770094"/>
                <a:gd name="connsiteX1" fmla="*/ 300472 w 310983"/>
                <a:gd name="connsiteY1" fmla="*/ 363070 h 2770094"/>
                <a:gd name="connsiteX2" fmla="*/ 0 w 310983"/>
                <a:gd name="connsiteY2" fmla="*/ 349624 h 2770094"/>
                <a:gd name="connsiteX3" fmla="*/ 13447 w 310983"/>
                <a:gd name="connsiteY3" fmla="*/ 2487706 h 2770094"/>
                <a:gd name="connsiteX4" fmla="*/ 295836 w 310983"/>
                <a:gd name="connsiteY4" fmla="*/ 2487706 h 2770094"/>
                <a:gd name="connsiteX5" fmla="*/ 295836 w 310983"/>
                <a:gd name="connsiteY5" fmla="*/ 2770094 h 2770094"/>
                <a:gd name="connsiteX0" fmla="*/ 310983 w 310983"/>
                <a:gd name="connsiteY0" fmla="*/ 0 h 2770094"/>
                <a:gd name="connsiteX1" fmla="*/ 310982 w 310983"/>
                <a:gd name="connsiteY1" fmla="*/ 342049 h 2770094"/>
                <a:gd name="connsiteX2" fmla="*/ 0 w 310983"/>
                <a:gd name="connsiteY2" fmla="*/ 349624 h 2770094"/>
                <a:gd name="connsiteX3" fmla="*/ 13447 w 310983"/>
                <a:gd name="connsiteY3" fmla="*/ 2487706 h 2770094"/>
                <a:gd name="connsiteX4" fmla="*/ 295836 w 310983"/>
                <a:gd name="connsiteY4" fmla="*/ 2487706 h 2770094"/>
                <a:gd name="connsiteX5" fmla="*/ 295836 w 310983"/>
                <a:gd name="connsiteY5" fmla="*/ 2770094 h 2770094"/>
                <a:gd name="connsiteX0" fmla="*/ 310983 w 310983"/>
                <a:gd name="connsiteY0" fmla="*/ 0 h 2770094"/>
                <a:gd name="connsiteX1" fmla="*/ 310982 w 310983"/>
                <a:gd name="connsiteY1" fmla="*/ 352559 h 2770094"/>
                <a:gd name="connsiteX2" fmla="*/ 0 w 310983"/>
                <a:gd name="connsiteY2" fmla="*/ 349624 h 2770094"/>
                <a:gd name="connsiteX3" fmla="*/ 13447 w 310983"/>
                <a:gd name="connsiteY3" fmla="*/ 2487706 h 2770094"/>
                <a:gd name="connsiteX4" fmla="*/ 295836 w 310983"/>
                <a:gd name="connsiteY4" fmla="*/ 2487706 h 2770094"/>
                <a:gd name="connsiteX5" fmla="*/ 295836 w 310983"/>
                <a:gd name="connsiteY5" fmla="*/ 2770094 h 2770094"/>
                <a:gd name="connsiteX0" fmla="*/ 310983 w 310983"/>
                <a:gd name="connsiteY0" fmla="*/ 0 h 2728052"/>
                <a:gd name="connsiteX1" fmla="*/ 310982 w 310983"/>
                <a:gd name="connsiteY1" fmla="*/ 310517 h 2728052"/>
                <a:gd name="connsiteX2" fmla="*/ 0 w 310983"/>
                <a:gd name="connsiteY2" fmla="*/ 307582 h 2728052"/>
                <a:gd name="connsiteX3" fmla="*/ 13447 w 310983"/>
                <a:gd name="connsiteY3" fmla="*/ 2445664 h 2728052"/>
                <a:gd name="connsiteX4" fmla="*/ 295836 w 310983"/>
                <a:gd name="connsiteY4" fmla="*/ 2445664 h 2728052"/>
                <a:gd name="connsiteX5" fmla="*/ 295836 w 310983"/>
                <a:gd name="connsiteY5" fmla="*/ 2728052 h 2728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983" h="2728052">
                  <a:moveTo>
                    <a:pt x="310983" y="0"/>
                  </a:moveTo>
                  <a:cubicBezTo>
                    <a:pt x="310983" y="114016"/>
                    <a:pt x="310982" y="196501"/>
                    <a:pt x="310982" y="310517"/>
                  </a:cubicBezTo>
                  <a:lnTo>
                    <a:pt x="0" y="307582"/>
                  </a:lnTo>
                  <a:cubicBezTo>
                    <a:pt x="4482" y="1020276"/>
                    <a:pt x="8965" y="1732970"/>
                    <a:pt x="13447" y="2445664"/>
                  </a:cubicBezTo>
                  <a:lnTo>
                    <a:pt x="295836" y="2445664"/>
                  </a:lnTo>
                  <a:lnTo>
                    <a:pt x="295836" y="272805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152840" y="1548209"/>
              <a:ext cx="271077" cy="214448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7811206" y="1532449"/>
              <a:ext cx="226873" cy="216024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107129" y="1229027"/>
              <a:ext cx="922084" cy="2720147"/>
            </a:xfrm>
            <a:custGeom>
              <a:avLst/>
              <a:gdLst>
                <a:gd name="connsiteX0" fmla="*/ 0 w 922084"/>
                <a:gd name="connsiteY0" fmla="*/ 0 h 2720147"/>
                <a:gd name="connsiteX1" fmla="*/ 0 w 922084"/>
                <a:gd name="connsiteY1" fmla="*/ 315045 h 2720147"/>
                <a:gd name="connsiteX2" fmla="*/ 922084 w 922084"/>
                <a:gd name="connsiteY2" fmla="*/ 315045 h 2720147"/>
                <a:gd name="connsiteX3" fmla="*/ 914400 w 922084"/>
                <a:gd name="connsiteY3" fmla="*/ 2458890 h 2720147"/>
                <a:gd name="connsiteX4" fmla="*/ 7684 w 922084"/>
                <a:gd name="connsiteY4" fmla="*/ 2458890 h 2720147"/>
                <a:gd name="connsiteX5" fmla="*/ 0 w 922084"/>
                <a:gd name="connsiteY5" fmla="*/ 2720147 h 2720147"/>
                <a:gd name="connsiteX6" fmla="*/ 0 w 922084"/>
                <a:gd name="connsiteY6" fmla="*/ 2720147 h 272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2084" h="2720147">
                  <a:moveTo>
                    <a:pt x="0" y="0"/>
                  </a:moveTo>
                  <a:lnTo>
                    <a:pt x="0" y="315045"/>
                  </a:lnTo>
                  <a:lnTo>
                    <a:pt x="922084" y="315045"/>
                  </a:lnTo>
                  <a:cubicBezTo>
                    <a:pt x="919523" y="1029660"/>
                    <a:pt x="916961" y="1744275"/>
                    <a:pt x="914400" y="2458890"/>
                  </a:cubicBezTo>
                  <a:lnTo>
                    <a:pt x="7684" y="2458890"/>
                  </a:lnTo>
                  <a:lnTo>
                    <a:pt x="0" y="2720147"/>
                  </a:lnTo>
                  <a:lnTo>
                    <a:pt x="0" y="272014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 flipV="1">
              <a:off x="7056962" y="3991970"/>
              <a:ext cx="0" cy="28803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 flipV="1">
              <a:off x="7056962" y="701292"/>
              <a:ext cx="0" cy="28803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560714" y="3972604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</a:t>
              </a:r>
              <a:r>
                <a:rPr lang="en-US" baseline="-25000" dirty="0" smtClean="0"/>
                <a:t>2</a:t>
              </a:r>
              <a:endParaRPr lang="ru-RU" baseline="-25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05384" y="83671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</a:t>
              </a:r>
              <a:r>
                <a:rPr lang="en-US" baseline="-25000" dirty="0" smtClean="0"/>
                <a:t>2</a:t>
              </a:r>
              <a:endParaRPr lang="ru-RU" baseline="-25000" dirty="0"/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7536311" y="2458680"/>
              <a:ext cx="7360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Lithium</a:t>
              </a:r>
              <a:endParaRPr lang="ru-RU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7257316" y="2435211"/>
              <a:ext cx="8973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Separator</a:t>
              </a:r>
              <a:endParaRPr lang="ru-RU" sz="1400" dirty="0"/>
            </a:p>
          </p:txBody>
        </p:sp>
        <p:cxnSp>
          <p:nvCxnSpPr>
            <p:cNvPr id="32" name="Прямая со стрелкой 31"/>
            <p:cNvCxnSpPr/>
            <p:nvPr/>
          </p:nvCxnSpPr>
          <p:spPr>
            <a:xfrm flipV="1">
              <a:off x="7020882" y="2423146"/>
              <a:ext cx="0" cy="28803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7281766" y="3683094"/>
              <a:ext cx="6863" cy="4691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7962416" y="3692687"/>
              <a:ext cx="7856" cy="4684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7281055" y="4152273"/>
              <a:ext cx="2160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Овал 35"/>
            <p:cNvSpPr>
              <a:spLocks/>
            </p:cNvSpPr>
            <p:nvPr/>
          </p:nvSpPr>
          <p:spPr>
            <a:xfrm>
              <a:off x="7477816" y="4114646"/>
              <a:ext cx="80576" cy="736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Прямая соединительная линия 36"/>
            <p:cNvCxnSpPr/>
            <p:nvPr/>
          </p:nvCxnSpPr>
          <p:spPr>
            <a:xfrm>
              <a:off x="7782086" y="4152222"/>
              <a:ext cx="1803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Овал 37"/>
            <p:cNvSpPr>
              <a:spLocks/>
            </p:cNvSpPr>
            <p:nvPr/>
          </p:nvSpPr>
          <p:spPr>
            <a:xfrm>
              <a:off x="7706054" y="4115409"/>
              <a:ext cx="80576" cy="736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596301" y="412649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ru-RU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398382" y="4135433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ru-RU" dirty="0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6248124" y="2288927"/>
              <a:ext cx="1040505" cy="576064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Трапеция 43"/>
            <p:cNvSpPr/>
            <p:nvPr/>
          </p:nvSpPr>
          <p:spPr>
            <a:xfrm rot="16200000">
              <a:off x="7288742" y="1993208"/>
              <a:ext cx="1152128" cy="1167501"/>
            </a:xfrm>
            <a:prstGeom prst="trapezoid">
              <a:avLst/>
            </a:prstGeom>
            <a:solidFill>
              <a:srgbClr val="92D05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6563503" y="2453883"/>
              <a:ext cx="14497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Carbon electrode</a:t>
              </a:r>
              <a:endParaRPr lang="ru-RU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64908" y="282575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ru-RU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7036992" y="2413273"/>
              <a:ext cx="9678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Electrolyte</a:t>
              </a:r>
              <a:endParaRPr lang="ru-RU" sz="14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28936" y="778132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situ cell</a:t>
            </a:r>
            <a:endParaRPr lang="ru-RU" dirty="0"/>
          </a:p>
        </p:txBody>
      </p:sp>
      <p:pic>
        <p:nvPicPr>
          <p:cNvPr id="47" name="Рисунок 4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6"/>
          <a:stretch/>
        </p:blipFill>
        <p:spPr>
          <a:xfrm>
            <a:off x="3347864" y="882597"/>
            <a:ext cx="5338936" cy="4098815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119545" y="629166"/>
            <a:ext cx="198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Choice of materials</a:t>
            </a:r>
            <a:endParaRPr lang="ru-RU" dirty="0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6455282" y="759578"/>
            <a:ext cx="2170583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dirty="0" err="1" smtClean="0">
                <a:latin typeface="Arial" panose="020B0604020202020204" pitchFamily="34" charset="0"/>
              </a:rPr>
              <a:t>YuMO</a:t>
            </a:r>
            <a:r>
              <a:rPr lang="en-US" altLang="ru-RU" sz="1400" b="1" dirty="0" smtClean="0">
                <a:latin typeface="Arial" panose="020B0604020202020204" pitchFamily="34" charset="0"/>
              </a:rPr>
              <a:t>, IBR-2 (</a:t>
            </a:r>
            <a:r>
              <a:rPr lang="en-US" altLang="ru-RU" sz="1400" b="1" dirty="0" err="1" smtClean="0">
                <a:latin typeface="Arial" panose="020B0604020202020204" pitchFamily="34" charset="0"/>
              </a:rPr>
              <a:t>Dubna</a:t>
            </a:r>
            <a:r>
              <a:rPr lang="en-US" altLang="ru-RU" sz="1400" b="1" dirty="0" smtClean="0"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509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635" y="955740"/>
            <a:ext cx="5886692" cy="420145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25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42241" y="107975"/>
            <a:ext cx="4155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Small-angle Neutron Scattering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944825" y="698340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situ cell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5004047" y="2780927"/>
            <a:ext cx="4123511" cy="4077073"/>
            <a:chOff x="1907704" y="1628800"/>
            <a:chExt cx="3545436" cy="352235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7704" y="1772816"/>
              <a:ext cx="3545436" cy="3378337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1907704" y="1628800"/>
              <a:ext cx="264810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5536" y="3356992"/>
            <a:ext cx="14308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r>
              <a:rPr lang="en-US" sz="1200" dirty="0" smtClean="0"/>
              <a:t>Sapphire (0.8 mm)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63235" y="1307178"/>
            <a:ext cx="162604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Sealing (</a:t>
            </a:r>
            <a:r>
              <a:rPr lang="en-US" sz="1200" dirty="0" err="1" smtClean="0"/>
              <a:t>Torr</a:t>
            </a:r>
            <a:r>
              <a:rPr lang="en-US" sz="1200" dirty="0" smtClean="0"/>
              <a:t> Seal glue)</a:t>
            </a:r>
            <a:endParaRPr lang="ru-RU" sz="1200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467544" y="2978959"/>
            <a:ext cx="914414" cy="306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8000" y="2630886"/>
            <a:ext cx="1266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Neutron beam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288625" y="1783849"/>
            <a:ext cx="14308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Sapphire (0.8 mm)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378438" y="2243767"/>
            <a:ext cx="14308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Spring for WE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158040" y="2630886"/>
            <a:ext cx="651241" cy="150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091402" y="4764311"/>
            <a:ext cx="14308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Spring for CE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3657963" y="4154628"/>
            <a:ext cx="10397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Cu ring for CE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3491093" y="4433580"/>
            <a:ext cx="12716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Insulating collar</a:t>
            </a:r>
            <a:endParaRPr lang="ru-RU" sz="1200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4075797" y="4798106"/>
            <a:ext cx="752757" cy="243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351031" y="2687608"/>
            <a:ext cx="187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Assembled chamber</a:t>
            </a:r>
            <a:endParaRPr lang="ru-RU" sz="1600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5557126" y="107975"/>
            <a:ext cx="3735821" cy="2614384"/>
            <a:chOff x="5557126" y="107975"/>
            <a:chExt cx="3735821" cy="2614384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/>
            <a:srcRect r="14469"/>
            <a:stretch/>
          </p:blipFill>
          <p:spPr>
            <a:xfrm rot="19310393">
              <a:off x="7416243" y="628259"/>
              <a:ext cx="1532584" cy="1664473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5"/>
            <a:srcRect t="6483"/>
            <a:stretch/>
          </p:blipFill>
          <p:spPr>
            <a:xfrm rot="5400000">
              <a:off x="5202909" y="472949"/>
              <a:ext cx="2603627" cy="189519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206613" y="2106483"/>
              <a:ext cx="143084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Mounting rods</a:t>
              </a:r>
              <a:endParaRPr lang="ru-RU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51405" y="107975"/>
              <a:ext cx="128996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Beam window </a:t>
              </a:r>
              <a:br>
                <a:rPr lang="en-US" sz="1200" dirty="0" smtClean="0"/>
              </a:br>
              <a:r>
                <a:rPr lang="en-US" sz="1200" dirty="0" smtClean="0"/>
                <a:t>(</a:t>
              </a:r>
              <a:r>
                <a:rPr lang="en-US" sz="1200" dirty="0" smtClean="0">
                  <a:sym typeface="Symbol" panose="05050102010706020507" pitchFamily="18" charset="2"/>
                </a:rPr>
                <a:t> 13 mm)</a:t>
              </a:r>
              <a:endParaRPr lang="ru-RU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97858" y="2175387"/>
              <a:ext cx="9950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Holes for </a:t>
              </a:r>
              <a:br>
                <a:rPr lang="en-US" sz="1200" dirty="0" smtClean="0"/>
              </a:br>
              <a:r>
                <a:rPr lang="en-US" sz="1200" dirty="0" smtClean="0"/>
                <a:t>flange rods</a:t>
              </a:r>
              <a:endParaRPr lang="ru-RU" sz="12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52133" y="5370679"/>
            <a:ext cx="45479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Cathode </a:t>
            </a:r>
            <a:r>
              <a:rPr lang="en-US" dirty="0" smtClean="0"/>
              <a:t>: SIGRACET Carbon paper (0.32 </a:t>
            </a:r>
            <a:r>
              <a:rPr lang="en-US" dirty="0" smtClean="0">
                <a:sym typeface="Symbol" panose="05050102010706020507" pitchFamily="18" charset="2"/>
              </a:rPr>
              <a:t>mm)</a:t>
            </a:r>
            <a:endParaRPr lang="en-US" dirty="0" smtClean="0"/>
          </a:p>
          <a:p>
            <a:r>
              <a:rPr lang="en-US" b="1" dirty="0" smtClean="0"/>
              <a:t>Separator</a:t>
            </a:r>
            <a:r>
              <a:rPr lang="en-US" dirty="0" smtClean="0"/>
              <a:t>: </a:t>
            </a:r>
            <a:r>
              <a:rPr lang="ru-RU" dirty="0" err="1"/>
              <a:t>Dupont</a:t>
            </a:r>
            <a:r>
              <a:rPr lang="ru-RU" dirty="0"/>
              <a:t> </a:t>
            </a:r>
            <a:r>
              <a:rPr lang="en-US" dirty="0" smtClean="0"/>
              <a:t>polyimide (0.02 mm)</a:t>
            </a:r>
          </a:p>
          <a:p>
            <a:r>
              <a:rPr lang="en-US" b="1" dirty="0" smtClean="0"/>
              <a:t>Anode</a:t>
            </a:r>
            <a:r>
              <a:rPr lang="en-US" dirty="0" smtClean="0"/>
              <a:t>: Li foil (0.2 mm) on Al support (0.5 m</a:t>
            </a:r>
            <a:r>
              <a:rPr lang="en-US" dirty="0" smtClean="0">
                <a:sym typeface="Symbol" panose="05050102010706020507" pitchFamily="18" charset="2"/>
              </a:rPr>
              <a:t>m)</a:t>
            </a:r>
            <a:endParaRPr lang="en-US" dirty="0" smtClean="0"/>
          </a:p>
          <a:p>
            <a:r>
              <a:rPr lang="en-US" b="1" dirty="0" smtClean="0"/>
              <a:t>Windows</a:t>
            </a:r>
            <a:r>
              <a:rPr lang="en-US" dirty="0" smtClean="0"/>
              <a:t>: Sapphire (0.8 mm)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49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26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9" y="1332846"/>
            <a:ext cx="4392488" cy="5740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8540" y="215971"/>
            <a:ext cx="4155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Small-angle Neutron Scattering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620688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situ cell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361449" y="3234956"/>
            <a:ext cx="1440160" cy="18282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62350" y="1213008"/>
            <a:ext cx="2415522" cy="18116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994" y="911068"/>
            <a:ext cx="3220697" cy="2415523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2051720" y="990020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59789" y="10697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endParaRPr lang="ru-RU" baseline="-25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64" y="3497990"/>
            <a:ext cx="2683427" cy="2883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7213" y="5289590"/>
            <a:ext cx="1682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Planned Tests – </a:t>
            </a:r>
          </a:p>
          <a:p>
            <a:r>
              <a:rPr lang="en-US" dirty="0" smtClean="0"/>
              <a:t>October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261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27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58161" y="1021177"/>
            <a:ext cx="2923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real-time experiments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93523"/>
            <a:ext cx="6120680" cy="50628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81782" y="1707413"/>
            <a:ext cx="2170583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dirty="0" err="1" smtClean="0">
                <a:latin typeface="Arial" panose="020B0604020202020204" pitchFamily="34" charset="0"/>
              </a:rPr>
              <a:t>YuMO</a:t>
            </a:r>
            <a:r>
              <a:rPr lang="en-US" altLang="ru-RU" sz="1400" b="1" dirty="0" smtClean="0">
                <a:latin typeface="Arial" panose="020B0604020202020204" pitchFamily="34" charset="0"/>
              </a:rPr>
              <a:t>, IBR-2 (</a:t>
            </a:r>
            <a:r>
              <a:rPr lang="en-US" altLang="ru-RU" sz="1400" b="1" dirty="0" err="1" smtClean="0">
                <a:latin typeface="Arial" panose="020B0604020202020204" pitchFamily="34" charset="0"/>
              </a:rPr>
              <a:t>Dubna</a:t>
            </a:r>
            <a:r>
              <a:rPr lang="en-US" altLang="ru-RU" sz="1400" b="1" dirty="0" smtClean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1805" y="6220356"/>
            <a:ext cx="6036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Evaporation of electrolyte (</a:t>
            </a:r>
            <a:r>
              <a:rPr lang="en-US" sz="1600" dirty="0"/>
              <a:t>1 M </a:t>
            </a:r>
            <a:r>
              <a:rPr lang="en-US" sz="1600" dirty="0" err="1"/>
              <a:t>LiTFSI</a:t>
            </a:r>
            <a:r>
              <a:rPr lang="en-US" sz="1600" dirty="0"/>
              <a:t> in </a:t>
            </a:r>
            <a:r>
              <a:rPr lang="en-US" sz="1600" dirty="0" err="1" smtClean="0"/>
              <a:t>MeCN</a:t>
            </a:r>
            <a:r>
              <a:rPr lang="en-US" sz="1600" dirty="0" smtClean="0"/>
              <a:t>) from carbon electrode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753431" y="4221088"/>
            <a:ext cx="2417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Minimal time step ~10 min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508540" y="215971"/>
            <a:ext cx="4155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Small-angle Neutron Scattering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5053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75856" y="332656"/>
            <a:ext cx="2482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Practical activities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2809" y="980728"/>
            <a:ext cx="8568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Cooperation Agreement with </a:t>
            </a:r>
            <a:r>
              <a:rPr lang="en-GB" sz="2000" b="1" cap="all" dirty="0" smtClean="0"/>
              <a:t>Engineering Incubator</a:t>
            </a:r>
            <a:r>
              <a:rPr lang="en-GB" sz="2000" b="1" dirty="0" smtClean="0"/>
              <a:t> Ltd. (</a:t>
            </a:r>
            <a:r>
              <a:rPr lang="en-GB" sz="2000" b="1" dirty="0" err="1" smtClean="0"/>
              <a:t>Dubna</a:t>
            </a:r>
            <a:r>
              <a:rPr lang="en-GB" sz="2000" b="1" dirty="0" smtClean="0"/>
              <a:t>, Moscow Reg.)</a:t>
            </a:r>
            <a:br>
              <a:rPr lang="en-GB" sz="2000" b="1" dirty="0" smtClean="0"/>
            </a:br>
            <a:r>
              <a:rPr lang="en-GB" sz="2000" b="1" dirty="0" smtClean="0"/>
              <a:t>“Studies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of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the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influence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of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the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microstructure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of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electrodes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of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chemical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current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sources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on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their</a:t>
            </a:r>
            <a:r>
              <a:rPr lang="ru-RU" sz="2000" b="1" dirty="0" smtClean="0"/>
              <a:t> </a:t>
            </a:r>
            <a:r>
              <a:rPr lang="ru-RU" sz="2000" b="1" dirty="0" err="1"/>
              <a:t>functional</a:t>
            </a:r>
            <a:r>
              <a:rPr lang="ru-RU" sz="2000" b="1" dirty="0"/>
              <a:t> </a:t>
            </a:r>
            <a:r>
              <a:rPr lang="ru-RU" sz="2000" b="1" dirty="0" err="1" smtClean="0"/>
              <a:t>characteristics</a:t>
            </a:r>
            <a:r>
              <a:rPr lang="en-US" sz="2000" b="1" dirty="0" smtClean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Cooperation Agreement with LITION Ltd. (</a:t>
            </a:r>
            <a:r>
              <a:rPr lang="en-GB" sz="2000" b="1" dirty="0" err="1" smtClean="0"/>
              <a:t>Dubna</a:t>
            </a:r>
            <a:r>
              <a:rPr lang="en-GB" sz="2000" b="1" dirty="0"/>
              <a:t>, Moscow Reg</a:t>
            </a:r>
            <a:r>
              <a:rPr lang="en-GB" sz="2000" b="1" dirty="0" smtClean="0"/>
              <a:t>.)</a:t>
            </a:r>
            <a:br>
              <a:rPr lang="en-GB" sz="2000" b="1" dirty="0" smtClean="0"/>
            </a:br>
            <a:r>
              <a:rPr lang="en-GB" sz="2000" b="1" dirty="0" smtClean="0"/>
              <a:t>“Influence of evolution of electrode structures on </a:t>
            </a:r>
            <a:r>
              <a:rPr lang="ru-RU" sz="2000" b="1" dirty="0" err="1"/>
              <a:t>functional</a:t>
            </a:r>
            <a:r>
              <a:rPr lang="ru-RU" sz="2000" b="1" dirty="0"/>
              <a:t> </a:t>
            </a:r>
            <a:r>
              <a:rPr lang="ru-RU" sz="2000" b="1" dirty="0" err="1"/>
              <a:t>characteristics</a:t>
            </a:r>
            <a:r>
              <a:rPr lang="ru-RU" sz="2000" b="1" dirty="0"/>
              <a:t> </a:t>
            </a:r>
            <a:r>
              <a:rPr lang="en-GB" sz="2000" b="1" dirty="0" smtClean="0"/>
              <a:t>of </a:t>
            </a:r>
            <a:r>
              <a:rPr lang="ru-RU" sz="2000" b="1" dirty="0" err="1" smtClean="0"/>
              <a:t>chemical</a:t>
            </a:r>
            <a:r>
              <a:rPr lang="ru-RU" sz="2000" b="1" dirty="0" smtClean="0"/>
              <a:t> </a:t>
            </a:r>
            <a:r>
              <a:rPr lang="ru-RU" sz="2000" b="1" dirty="0" err="1"/>
              <a:t>current</a:t>
            </a:r>
            <a:r>
              <a:rPr lang="ru-RU" sz="2000" b="1" dirty="0"/>
              <a:t> </a:t>
            </a:r>
            <a:r>
              <a:rPr lang="ru-RU" sz="2000" b="1" dirty="0" err="1" smtClean="0"/>
              <a:t>sources</a:t>
            </a:r>
            <a:r>
              <a:rPr lang="en-US" sz="2000" b="1" dirty="0" smtClean="0"/>
              <a:t>”</a:t>
            </a:r>
            <a:r>
              <a:rPr lang="ru-RU" sz="2000" b="1" dirty="0" smtClean="0"/>
              <a:t> </a:t>
            </a:r>
            <a:r>
              <a:rPr lang="en-GB" sz="2000" b="1" dirty="0"/>
              <a:t/>
            </a:r>
            <a:br>
              <a:rPr lang="en-GB" sz="2000" b="1" dirty="0"/>
            </a:br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Visit of LG </a:t>
            </a:r>
            <a:r>
              <a:rPr lang="en-US" sz="2000" b="1" dirty="0"/>
              <a:t>Technology Center Moscow (LGTCM</a:t>
            </a:r>
            <a:r>
              <a:rPr lang="en-US" sz="2000" b="1" dirty="0" smtClean="0"/>
              <a:t>) delegation to JINR, </a:t>
            </a:r>
            <a:br>
              <a:rPr lang="en-US" sz="2000" b="1" dirty="0" smtClean="0"/>
            </a:br>
            <a:r>
              <a:rPr lang="en-US" sz="2000" b="1" dirty="0" err="1" smtClean="0"/>
              <a:t>Dubna</a:t>
            </a:r>
            <a:r>
              <a:rPr lang="en-US" sz="2000" b="1" dirty="0" smtClean="0"/>
              <a:t>, October 1, 2018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6874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89152"/>
            <a:ext cx="15727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Participants</a:t>
            </a:r>
            <a:endParaRPr lang="ru-RU" sz="2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29</a:t>
            </a:fld>
            <a:endParaRPr lang="ru-RU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3528" y="1068125"/>
            <a:ext cx="8625817" cy="12618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FLNP JINR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M.V.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Avdeev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V.I.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Petrenko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A.V.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Tomchuk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I.V.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Gapon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Y.N.</a:t>
            </a:r>
            <a:r>
              <a:rPr kumimoji="0" lang="en-US" alt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ru-RU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Kosiachkin</a:t>
            </a:r>
            <a:r>
              <a:rPr kumimoji="0" lang="en-US" alt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I.A.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Bobrykov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S.V.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Sumnikov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A.M.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Balagurov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O.Yu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Ivanshina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N.Yu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Samoylova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b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D.V.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Soloviev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A.I.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Ivankov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23528" y="2777589"/>
            <a:ext cx="5644687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MSU, Moscow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D.M.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Itkis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A.A.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Rulev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T.K. Zakharchenko, L.V.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Yashina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93440" y="3933056"/>
            <a:ext cx="6512167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ru-RU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Dubna</a:t>
            </a:r>
            <a:r>
              <a:rPr kumimoji="0" lang="en-US" alt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University, </a:t>
            </a:r>
            <a:r>
              <a:rPr kumimoji="0" lang="en-US" altLang="ru-RU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Dubna</a:t>
            </a:r>
            <a:endParaRPr kumimoji="0" lang="en-US" altLang="ru-RU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F.S.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Napolsky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E.E.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Ushakova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Erdauletov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V.A. 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Krivchenko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8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548680"/>
            <a:ext cx="2454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Project objectives</a:t>
            </a:r>
            <a:endParaRPr lang="ru-RU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1196752"/>
            <a:ext cx="77048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Development </a:t>
            </a:r>
            <a:r>
              <a:rPr lang="en-US" sz="2000" dirty="0"/>
              <a:t>of common approaches to the effective use of neutron scattering methods (diffraction, reflectometry, small-angle scattering) in the analysis of the </a:t>
            </a:r>
            <a:r>
              <a:rPr lang="en-US" sz="2000" dirty="0" smtClean="0"/>
              <a:t>structural evolution </a:t>
            </a:r>
            <a:r>
              <a:rPr lang="en-US" sz="2000" dirty="0"/>
              <a:t>of </a:t>
            </a:r>
            <a:r>
              <a:rPr lang="en-US" sz="2000" dirty="0" smtClean="0"/>
              <a:t>various </a:t>
            </a:r>
            <a:r>
              <a:rPr lang="en-US" sz="2000" dirty="0"/>
              <a:t>types of electrodes and interfaces for electrochemical energy storage devices </a:t>
            </a:r>
            <a:r>
              <a:rPr lang="en-US" sz="2000" dirty="0" smtClean="0"/>
              <a:t>during operation </a:t>
            </a:r>
            <a:r>
              <a:rPr lang="en-US" sz="2000" dirty="0"/>
              <a:t>(operando mode).</a:t>
            </a:r>
            <a:endParaRPr lang="ru-R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Design and development </a:t>
            </a:r>
            <a:r>
              <a:rPr lang="en-US" sz="2000" dirty="0"/>
              <a:t>of specialized electrochemical cells and sample environment systems for operando research in neutron scattering experiments.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81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6068" y="182735"/>
            <a:ext cx="1571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Conclusions</a:t>
            </a:r>
            <a:endParaRPr lang="ru-RU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474440" y="1371672"/>
            <a:ext cx="8173673" cy="347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Specialized </a:t>
            </a:r>
            <a:r>
              <a:rPr lang="en-US" b="1" dirty="0"/>
              <a:t>Li-ion cells for multiple </a:t>
            </a:r>
            <a:r>
              <a:rPr lang="en-US" b="1" dirty="0" smtClean="0"/>
              <a:t>charge/discharge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Sample environment system for operando experiments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     NR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Specialized Li-ion cells with heterogeneous </a:t>
            </a:r>
            <a:r>
              <a:rPr lang="en-US" b="1" dirty="0" smtClean="0"/>
              <a:t>electrodes/liquid electrolytes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      SANS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Prototype of specialized </a:t>
            </a:r>
            <a:r>
              <a:rPr lang="en-US" b="1" dirty="0"/>
              <a:t>Li-air cells for multiple </a:t>
            </a:r>
            <a:r>
              <a:rPr lang="en-US" b="1" dirty="0" smtClean="0"/>
              <a:t>charge/discharge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Sample environment system for ex-situ experiments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01620" y="798693"/>
            <a:ext cx="499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 implementation is in accordance with plan: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39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8307055" y="3554660"/>
            <a:ext cx="390765" cy="21836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2419617" y="3538918"/>
            <a:ext cx="380437" cy="22307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41751" y="1610405"/>
            <a:ext cx="11763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Diffraction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091473" y="1637907"/>
            <a:ext cx="151317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Reflectometry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393360" y="1434610"/>
            <a:ext cx="127150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Small-angle</a:t>
            </a:r>
          </a:p>
          <a:p>
            <a:pPr algn="ctr"/>
            <a:r>
              <a:rPr lang="en-US" dirty="0" smtClean="0"/>
              <a:t>scattering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90502" y="3525642"/>
            <a:ext cx="1154195" cy="22322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044697" y="3524641"/>
            <a:ext cx="144016" cy="22287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72943" y="3524641"/>
            <a:ext cx="252850" cy="222875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4890366" y="2877592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</a:t>
            </a:r>
            <a:r>
              <a:rPr lang="ru-RU" baseline="-25000" dirty="0"/>
              <a:t>1-</a:t>
            </a:r>
            <a:r>
              <a:rPr lang="en-US" baseline="-25000" dirty="0" err="1"/>
              <a:t>y</a:t>
            </a:r>
            <a:r>
              <a:rPr lang="en-US" dirty="0" err="1"/>
              <a:t>M</a:t>
            </a:r>
            <a:r>
              <a:rPr lang="en-US" baseline="-25000" dirty="0" err="1"/>
              <a:t>y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98684" y="1264223"/>
            <a:ext cx="1988095" cy="10627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67037" y="1244151"/>
            <a:ext cx="1951974" cy="10627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07026" y="1196752"/>
            <a:ext cx="1951974" cy="10627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4556424" y="2820138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</a:t>
            </a:r>
            <a:r>
              <a:rPr lang="en-US" dirty="0" smtClean="0"/>
              <a:t>u/Ni/</a:t>
            </a:r>
            <a:r>
              <a:rPr lang="en-US" dirty="0" err="1" smtClean="0"/>
              <a:t>Ti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4312344" y="287759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</a:t>
            </a:r>
            <a:endParaRPr lang="ru-RU" dirty="0"/>
          </a:p>
        </p:txBody>
      </p:sp>
      <p:sp>
        <p:nvSpPr>
          <p:cNvPr id="17" name="Двойная стрелка влево/вправо 16"/>
          <p:cNvSpPr/>
          <p:nvPr/>
        </p:nvSpPr>
        <p:spPr>
          <a:xfrm>
            <a:off x="5842229" y="1595067"/>
            <a:ext cx="1157039" cy="3693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войная стрелка влево/вправо 17"/>
          <p:cNvSpPr/>
          <p:nvPr/>
        </p:nvSpPr>
        <p:spPr>
          <a:xfrm>
            <a:off x="2709998" y="1610918"/>
            <a:ext cx="1157039" cy="3693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4711054" y="4361208"/>
            <a:ext cx="316523" cy="1817077"/>
          </a:xfrm>
          <a:custGeom>
            <a:avLst/>
            <a:gdLst>
              <a:gd name="connsiteX0" fmla="*/ 316523 w 316523"/>
              <a:gd name="connsiteY0" fmla="*/ 0 h 1817077"/>
              <a:gd name="connsiteX1" fmla="*/ 316523 w 316523"/>
              <a:gd name="connsiteY1" fmla="*/ 457200 h 1817077"/>
              <a:gd name="connsiteX2" fmla="*/ 11723 w 316523"/>
              <a:gd name="connsiteY2" fmla="*/ 1817077 h 1817077"/>
              <a:gd name="connsiteX3" fmla="*/ 0 w 316523"/>
              <a:gd name="connsiteY3" fmla="*/ 1488831 h 1817077"/>
              <a:gd name="connsiteX4" fmla="*/ 316523 w 316523"/>
              <a:gd name="connsiteY4" fmla="*/ 0 h 181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523" h="1817077">
                <a:moveTo>
                  <a:pt x="316523" y="0"/>
                </a:moveTo>
                <a:lnTo>
                  <a:pt x="316523" y="457200"/>
                </a:lnTo>
                <a:lnTo>
                  <a:pt x="11723" y="1817077"/>
                </a:lnTo>
                <a:lnTo>
                  <a:pt x="0" y="1488831"/>
                </a:lnTo>
                <a:lnTo>
                  <a:pt x="316523" y="0"/>
                </a:lnTo>
                <a:close/>
              </a:path>
            </a:pathLst>
          </a:custGeom>
          <a:solidFill>
            <a:srgbClr val="00B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 flipH="1">
            <a:off x="4678454" y="3062258"/>
            <a:ext cx="364254" cy="1817077"/>
          </a:xfrm>
          <a:custGeom>
            <a:avLst/>
            <a:gdLst>
              <a:gd name="connsiteX0" fmla="*/ 316523 w 316523"/>
              <a:gd name="connsiteY0" fmla="*/ 0 h 1817077"/>
              <a:gd name="connsiteX1" fmla="*/ 316523 w 316523"/>
              <a:gd name="connsiteY1" fmla="*/ 457200 h 1817077"/>
              <a:gd name="connsiteX2" fmla="*/ 11723 w 316523"/>
              <a:gd name="connsiteY2" fmla="*/ 1817077 h 1817077"/>
              <a:gd name="connsiteX3" fmla="*/ 0 w 316523"/>
              <a:gd name="connsiteY3" fmla="*/ 1488831 h 1817077"/>
              <a:gd name="connsiteX4" fmla="*/ 316523 w 316523"/>
              <a:gd name="connsiteY4" fmla="*/ 0 h 181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523" h="1817077">
                <a:moveTo>
                  <a:pt x="316523" y="0"/>
                </a:moveTo>
                <a:lnTo>
                  <a:pt x="316523" y="457200"/>
                </a:lnTo>
                <a:lnTo>
                  <a:pt x="11723" y="1817077"/>
                </a:lnTo>
                <a:lnTo>
                  <a:pt x="0" y="1488831"/>
                </a:lnTo>
                <a:lnTo>
                  <a:pt x="316523" y="0"/>
                </a:lnTo>
                <a:close/>
              </a:path>
            </a:pathLst>
          </a:custGeom>
          <a:solidFill>
            <a:srgbClr val="00B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4433051" y="575339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907705" y="3541056"/>
            <a:ext cx="1154195" cy="22322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061900" y="3540055"/>
            <a:ext cx="144016" cy="22287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203593" y="3540055"/>
            <a:ext cx="216024" cy="222875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1907569" y="2893006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</a:t>
            </a:r>
            <a:r>
              <a:rPr lang="ru-RU" baseline="-25000" dirty="0"/>
              <a:t>1-</a:t>
            </a:r>
            <a:r>
              <a:rPr lang="en-US" baseline="-25000" dirty="0" err="1"/>
              <a:t>y</a:t>
            </a:r>
            <a:r>
              <a:rPr lang="en-US" dirty="0" err="1"/>
              <a:t>M</a:t>
            </a:r>
            <a:r>
              <a:rPr lang="en-US" baseline="-25000" dirty="0" err="1"/>
              <a:t>y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1573627" y="2835552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</a:t>
            </a:r>
            <a:r>
              <a:rPr lang="en-US" dirty="0" smtClean="0"/>
              <a:t>u/Ni/</a:t>
            </a:r>
            <a:r>
              <a:rPr lang="en-US" dirty="0" err="1" smtClean="0"/>
              <a:t>Ti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1329547" y="289300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59439" y="4366402"/>
            <a:ext cx="2436224" cy="576064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04663" y="494246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ru-RU" dirty="0"/>
          </a:p>
        </p:txBody>
      </p:sp>
      <p:sp>
        <p:nvSpPr>
          <p:cNvPr id="33" name="Стрелка вниз 32"/>
          <p:cNvSpPr/>
          <p:nvPr/>
        </p:nvSpPr>
        <p:spPr>
          <a:xfrm rot="7540564">
            <a:off x="1282281" y="2945964"/>
            <a:ext cx="304560" cy="2175048"/>
          </a:xfrm>
          <a:prstGeom prst="downArrow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 rot="3377123">
            <a:off x="1255926" y="4067137"/>
            <a:ext cx="304560" cy="2175048"/>
          </a:xfrm>
          <a:prstGeom prst="downArrow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806508" y="3556161"/>
            <a:ext cx="1154195" cy="21865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7960703" y="3555160"/>
            <a:ext cx="144016" cy="218316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083579" y="3555160"/>
            <a:ext cx="223473" cy="218316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7806372" y="2908111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</a:t>
            </a:r>
            <a:r>
              <a:rPr lang="ru-RU" baseline="-25000" dirty="0"/>
              <a:t>1-</a:t>
            </a:r>
            <a:r>
              <a:rPr lang="en-US" baseline="-25000" dirty="0" err="1"/>
              <a:t>y</a:t>
            </a:r>
            <a:r>
              <a:rPr lang="en-US" dirty="0" err="1"/>
              <a:t>M</a:t>
            </a:r>
            <a:r>
              <a:rPr lang="en-US" baseline="-25000" dirty="0" err="1"/>
              <a:t>y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 rot="16200000">
            <a:off x="7228350" y="290811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482790" y="4381507"/>
            <a:ext cx="1718485" cy="576064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6403466" y="495757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7483145" y="2881719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</a:t>
            </a:r>
            <a:r>
              <a:rPr lang="en-US" dirty="0" smtClean="0"/>
              <a:t>u/Ni/</a:t>
            </a:r>
            <a:r>
              <a:rPr lang="en-US" dirty="0" err="1" smtClean="0"/>
              <a:t>Ti</a:t>
            </a:r>
            <a:endParaRPr lang="ru-RU" dirty="0"/>
          </a:p>
        </p:txBody>
      </p:sp>
      <p:sp>
        <p:nvSpPr>
          <p:cNvPr id="46" name="Трапеция 45"/>
          <p:cNvSpPr/>
          <p:nvPr/>
        </p:nvSpPr>
        <p:spPr>
          <a:xfrm rot="16200000">
            <a:off x="8095690" y="4296791"/>
            <a:ext cx="955755" cy="744581"/>
          </a:xfrm>
          <a:prstGeom prst="trapezoid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2069542" y="2733366"/>
            <a:ext cx="118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Electrolyte</a:t>
            </a:r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5396014" y="3521828"/>
            <a:ext cx="390765" cy="22307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5045939" y="2726928"/>
            <a:ext cx="118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Electrolyte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 rot="16200000">
            <a:off x="7956980" y="2759760"/>
            <a:ext cx="118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Electrolyte</a:t>
            </a:r>
            <a:endParaRPr lang="ru-RU" dirty="0"/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2113968" y="5741387"/>
            <a:ext cx="711" cy="4316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2795329" y="5713487"/>
            <a:ext cx="7856" cy="468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2113968" y="6173073"/>
            <a:ext cx="216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Овал 70"/>
          <p:cNvSpPr>
            <a:spLocks/>
          </p:cNvSpPr>
          <p:nvPr/>
        </p:nvSpPr>
        <p:spPr>
          <a:xfrm>
            <a:off x="2310729" y="6135446"/>
            <a:ext cx="80576" cy="736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>
            <a:off x="2614999" y="6173022"/>
            <a:ext cx="1803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Овал 72"/>
          <p:cNvSpPr>
            <a:spLocks/>
          </p:cNvSpPr>
          <p:nvPr/>
        </p:nvSpPr>
        <p:spPr>
          <a:xfrm>
            <a:off x="2538967" y="6136209"/>
            <a:ext cx="80576" cy="736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>
            <a:off x="5101490" y="5678617"/>
            <a:ext cx="711" cy="4316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5782851" y="5650717"/>
            <a:ext cx="7856" cy="468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5101490" y="6110303"/>
            <a:ext cx="216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Овал 78"/>
          <p:cNvSpPr>
            <a:spLocks/>
          </p:cNvSpPr>
          <p:nvPr/>
        </p:nvSpPr>
        <p:spPr>
          <a:xfrm>
            <a:off x="5298251" y="6072676"/>
            <a:ext cx="80576" cy="736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>
            <a:off x="5602521" y="6110252"/>
            <a:ext cx="1803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Овал 80"/>
          <p:cNvSpPr>
            <a:spLocks/>
          </p:cNvSpPr>
          <p:nvPr/>
        </p:nvSpPr>
        <p:spPr>
          <a:xfrm>
            <a:off x="5526489" y="6073439"/>
            <a:ext cx="80576" cy="736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>
            <a:off x="8016459" y="5650233"/>
            <a:ext cx="711" cy="4316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8697820" y="5622333"/>
            <a:ext cx="7856" cy="468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8016459" y="6081919"/>
            <a:ext cx="216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Овал 84"/>
          <p:cNvSpPr>
            <a:spLocks/>
          </p:cNvSpPr>
          <p:nvPr/>
        </p:nvSpPr>
        <p:spPr>
          <a:xfrm>
            <a:off x="8213220" y="6044292"/>
            <a:ext cx="80576" cy="736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8517490" y="6081868"/>
            <a:ext cx="1803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Овал 86"/>
          <p:cNvSpPr>
            <a:spLocks/>
          </p:cNvSpPr>
          <p:nvPr/>
        </p:nvSpPr>
        <p:spPr>
          <a:xfrm>
            <a:off x="8441458" y="6045055"/>
            <a:ext cx="80576" cy="736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29773" y="277166"/>
            <a:ext cx="271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ELCHEM</a:t>
            </a:r>
            <a:r>
              <a:rPr lang="ru-RU" sz="2400" b="1" dirty="0"/>
              <a:t>_</a:t>
            </a:r>
            <a:r>
              <a:rPr lang="en-US" sz="2400" b="1" dirty="0" smtClean="0"/>
              <a:t>NS Project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3072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793100" y="2195364"/>
            <a:ext cx="31321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u="sng" kern="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Neutron </a:t>
            </a:r>
            <a:r>
              <a:rPr lang="en-US" b="1" u="sng" kern="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Difftraction</a:t>
            </a:r>
            <a:r>
              <a:rPr lang="en-US" b="1" u="sng" kern="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(N</a:t>
            </a:r>
            <a:r>
              <a:rPr lang="en-US" b="1" u="sng" kern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u="sng" kern="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):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chemeClr val="accent5">
                    <a:lumMod val="75000"/>
                  </a:schemeClr>
                </a:solidFill>
                <a:cs typeface="+mn-cs"/>
              </a:rPr>
              <a:t>HRFD, RTD</a:t>
            </a:r>
            <a:endParaRPr lang="ru-RU" sz="1600" b="1" kern="0" dirty="0" smtClean="0">
              <a:solidFill>
                <a:schemeClr val="accent5">
                  <a:lumMod val="75000"/>
                </a:schemeClr>
              </a:solidFill>
              <a:cs typeface="+mn-cs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813420" y="3857813"/>
            <a:ext cx="291623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u="sng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Small-Angle Neutron Scattering (SANS):</a:t>
            </a:r>
            <a:r>
              <a:rPr lang="en-US" sz="1600" b="1" kern="0" dirty="0" smtClean="0">
                <a:solidFill>
                  <a:srgbClr val="FFFF00"/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kern="0" dirty="0" err="1" smtClean="0">
                <a:solidFill>
                  <a:srgbClr val="FFFF00"/>
                </a:solidFill>
                <a:cs typeface="+mn-cs"/>
              </a:rPr>
              <a:t>YuMO</a:t>
            </a:r>
            <a:endParaRPr lang="ru-RU" sz="1600" b="1" kern="0" dirty="0" smtClean="0">
              <a:solidFill>
                <a:srgbClr val="FFFF00"/>
              </a:solidFill>
              <a:cs typeface="+mn-cs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820900" y="2974874"/>
            <a:ext cx="334080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u="sng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Neutron Reflectometry (NR):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FFC000"/>
                </a:solidFill>
                <a:cs typeface="+mn-cs"/>
              </a:rPr>
              <a:t>GRAINS</a:t>
            </a:r>
            <a:endParaRPr lang="ru-RU" sz="1600" b="1" kern="0" dirty="0" smtClean="0">
              <a:solidFill>
                <a:srgbClr val="FFC000"/>
              </a:solidFill>
              <a:cs typeface="+mn-cs"/>
            </a:endParaRPr>
          </a:p>
        </p:txBody>
      </p:sp>
      <p:pic>
        <p:nvPicPr>
          <p:cNvPr id="8199" name="Picture 4" descr="D:\work\tomo_piter\results\experimental_facilities_big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CFD"/>
              </a:clrFrom>
              <a:clrTo>
                <a:srgbClr val="FF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69959"/>
            <a:ext cx="58674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8" y="404813"/>
            <a:ext cx="10033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2392334" y="2088963"/>
            <a:ext cx="986590" cy="85424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657124" y="1560129"/>
            <a:ext cx="144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YuMO</a:t>
            </a:r>
            <a:r>
              <a:rPr lang="en-US" dirty="0" smtClean="0">
                <a:solidFill>
                  <a:srgbClr val="FF0000"/>
                </a:solidFill>
              </a:rPr>
              <a:t> (SANS)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127" y="1675611"/>
            <a:ext cx="1670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HRFD, RTD (ND)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819664" y="2393763"/>
            <a:ext cx="986590" cy="85424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999713" y="5279922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GRAINS (NR)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124464" y="4350984"/>
            <a:ext cx="986590" cy="85424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091229" y="1023508"/>
            <a:ext cx="2890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</a:t>
            </a:r>
            <a:r>
              <a:rPr lang="en-US" sz="2400" b="1" dirty="0"/>
              <a:t>nstruments </a:t>
            </a:r>
            <a:r>
              <a:rPr lang="en-US" sz="2400" b="1" dirty="0" smtClean="0"/>
              <a:t>involved</a:t>
            </a:r>
            <a:endParaRPr lang="ru-RU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614324" y="1666895"/>
            <a:ext cx="3166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IBR-2 pulsed reactor, FLNP JINR</a:t>
            </a:r>
            <a:endParaRPr lang="ru-RU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5</a:t>
            </a:fld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29773" y="277166"/>
            <a:ext cx="271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ELCHEM</a:t>
            </a:r>
            <a:r>
              <a:rPr lang="ru-RU" sz="2400" b="1" dirty="0"/>
              <a:t>_</a:t>
            </a:r>
            <a:r>
              <a:rPr lang="en-US" sz="2400" b="1" dirty="0" smtClean="0"/>
              <a:t>NS Project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664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764704"/>
            <a:ext cx="19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Collaboration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423340" y="2204864"/>
            <a:ext cx="2615026" cy="317779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Dubna</a:t>
            </a:r>
            <a:r>
              <a:rPr lang="en-US" b="1" dirty="0" smtClean="0"/>
              <a:t> University/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/>
              <a:t>Engineering Center</a:t>
            </a:r>
            <a:endParaRPr lang="ru-RU" b="1" dirty="0" smtClean="0"/>
          </a:p>
          <a:p>
            <a:pPr algn="ctr"/>
            <a:endParaRPr lang="ru-RU" dirty="0"/>
          </a:p>
          <a:p>
            <a:pPr>
              <a:spcAft>
                <a:spcPts val="300"/>
              </a:spcAft>
            </a:pPr>
            <a:r>
              <a:rPr lang="en-US" sz="1600" dirty="0"/>
              <a:t>Test assembly and electrochemical measurements of the cells and </a:t>
            </a:r>
            <a:r>
              <a:rPr lang="en-US" sz="1600" dirty="0" smtClean="0"/>
              <a:t>sample environment systems for neutron scattering </a:t>
            </a:r>
            <a:r>
              <a:rPr lang="en-US" sz="1600" dirty="0"/>
              <a:t>experiments</a:t>
            </a:r>
            <a:r>
              <a:rPr lang="ru-RU" sz="1600" dirty="0" smtClean="0"/>
              <a:t>;</a:t>
            </a:r>
          </a:p>
          <a:p>
            <a:r>
              <a:rPr lang="en-US" sz="1600" dirty="0"/>
              <a:t>Electrochemical support </a:t>
            </a:r>
            <a:r>
              <a:rPr lang="en-US" sz="1600" dirty="0" smtClean="0"/>
              <a:t>of neutron scattering experiments</a:t>
            </a:r>
            <a:r>
              <a:rPr lang="ru-RU" sz="1600" dirty="0" smtClean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04" y="2308482"/>
            <a:ext cx="2492399" cy="28700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MSU</a:t>
            </a:r>
            <a:endParaRPr lang="ru-RU" b="1" dirty="0" smtClean="0"/>
          </a:p>
          <a:p>
            <a:pPr algn="ctr"/>
            <a:endParaRPr lang="ru-RU" sz="1600" dirty="0" smtClean="0"/>
          </a:p>
          <a:p>
            <a:r>
              <a:rPr lang="en-US" sz="1600" dirty="0" smtClean="0"/>
              <a:t>Design and draft projects</a:t>
            </a:r>
            <a:r>
              <a:rPr lang="ru-RU" sz="16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Electrochemical cells for neutron </a:t>
            </a:r>
            <a:r>
              <a:rPr lang="en-US" sz="1600" dirty="0" smtClean="0"/>
              <a:t>scattering experiments</a:t>
            </a:r>
            <a:r>
              <a:rPr lang="ru-RU" sz="1600" dirty="0" smtClean="0"/>
              <a:t>;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</a:t>
            </a:r>
            <a:r>
              <a:rPr lang="en-GB" sz="1600" dirty="0" smtClean="0"/>
              <a:t>ample </a:t>
            </a:r>
            <a:r>
              <a:rPr lang="en-GB" sz="1600" dirty="0"/>
              <a:t>environment </a:t>
            </a:r>
            <a:r>
              <a:rPr lang="en-GB" sz="1600" dirty="0" smtClean="0"/>
              <a:t>systems </a:t>
            </a:r>
            <a:r>
              <a:rPr lang="en-GB" sz="1600" dirty="0"/>
              <a:t>for in situ neutron scattering experiments</a:t>
            </a:r>
            <a:r>
              <a:rPr lang="ru-RU" sz="1600" dirty="0" smtClean="0"/>
              <a:t>.</a:t>
            </a:r>
          </a:p>
          <a:p>
            <a:r>
              <a:rPr lang="en-US" sz="1600" dirty="0" smtClean="0"/>
              <a:t>Scientific support.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097239" y="1404646"/>
            <a:ext cx="2807470" cy="51629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FLNP JINR</a:t>
            </a:r>
            <a:endParaRPr lang="ru-RU" b="1" dirty="0" smtClean="0"/>
          </a:p>
          <a:p>
            <a:pPr algn="ctr"/>
            <a:endParaRPr lang="ru-RU" sz="1600" dirty="0" smtClean="0"/>
          </a:p>
          <a:p>
            <a:r>
              <a:rPr lang="en-US" sz="1600" dirty="0" smtClean="0"/>
              <a:t>Manufacturing</a:t>
            </a:r>
            <a:r>
              <a:rPr lang="ru-RU" sz="16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Electrochemical cells for neutron scattering experiments</a:t>
            </a:r>
            <a:r>
              <a:rPr lang="ru-RU" sz="1600" dirty="0" smtClean="0"/>
              <a:t>;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Sample environment systems for</a:t>
            </a:r>
            <a:r>
              <a:rPr lang="ru-RU" sz="1600" dirty="0" smtClean="0"/>
              <a:t> </a:t>
            </a:r>
            <a:r>
              <a:rPr lang="en-US" sz="1600" dirty="0" smtClean="0"/>
              <a:t>in situ neutron scattering experiments</a:t>
            </a:r>
            <a:r>
              <a:rPr lang="ru-RU" sz="1600" dirty="0" smtClean="0"/>
              <a:t>.</a:t>
            </a:r>
          </a:p>
          <a:p>
            <a:pPr>
              <a:spcAft>
                <a:spcPts val="300"/>
              </a:spcAft>
            </a:pPr>
            <a:r>
              <a:rPr lang="en-US" sz="1600" dirty="0" smtClean="0"/>
              <a:t>Organization and support of R</a:t>
            </a:r>
            <a:r>
              <a:rPr lang="ru-RU" sz="1600" dirty="0"/>
              <a:t>&amp;</a:t>
            </a:r>
            <a:r>
              <a:rPr lang="en-US" sz="1600" dirty="0"/>
              <a:t>D</a:t>
            </a:r>
            <a:r>
              <a:rPr lang="ru-RU" sz="1600" dirty="0"/>
              <a:t> </a:t>
            </a:r>
            <a:r>
              <a:rPr lang="en-US" sz="1600" dirty="0" smtClean="0"/>
              <a:t>line</a:t>
            </a:r>
            <a:r>
              <a:rPr lang="ru-RU" sz="1600" dirty="0" smtClean="0"/>
              <a:t> </a:t>
            </a:r>
            <a:r>
              <a:rPr lang="en-US" sz="1600" dirty="0" smtClean="0"/>
              <a:t>for deposition and polishing of crystalline substrates;</a:t>
            </a:r>
          </a:p>
          <a:p>
            <a:pPr>
              <a:spcAft>
                <a:spcPts val="300"/>
              </a:spcAft>
            </a:pPr>
            <a:r>
              <a:rPr lang="en-US" sz="1600" dirty="0" smtClean="0"/>
              <a:t>Preparation and conduct of neutron scattering experiments at IBR-2;</a:t>
            </a:r>
            <a:endParaRPr lang="ru-RU" sz="1600" dirty="0" smtClean="0"/>
          </a:p>
          <a:p>
            <a:r>
              <a:rPr lang="en-US" sz="1600" dirty="0" smtClean="0"/>
              <a:t>Diagnostics </a:t>
            </a:r>
            <a:r>
              <a:rPr lang="en-US" sz="1600" dirty="0"/>
              <a:t>and special treatment </a:t>
            </a:r>
            <a:r>
              <a:rPr lang="en-US" sz="1600" dirty="0" smtClean="0"/>
              <a:t>of samples after neutron scattering experiments. </a:t>
            </a:r>
            <a:endParaRPr lang="en-US" sz="1600" dirty="0"/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5796229" y="3532618"/>
            <a:ext cx="682299" cy="556059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2483861" y="3480615"/>
            <a:ext cx="682299" cy="556059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EEA9-ED24-4656-AB98-5733D5EBD225}" type="slidenum">
              <a:rPr lang="ru-RU" smtClean="0"/>
              <a:t>6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29773" y="277166"/>
            <a:ext cx="271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ELCHEM</a:t>
            </a:r>
            <a:r>
              <a:rPr lang="ru-RU" sz="2400" b="1" dirty="0"/>
              <a:t>_</a:t>
            </a:r>
            <a:r>
              <a:rPr lang="en-US" sz="2400" b="1" dirty="0" smtClean="0"/>
              <a:t>NS Project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0435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21475"/>
              </p:ext>
            </p:extLst>
          </p:nvPr>
        </p:nvGraphicFramePr>
        <p:xfrm>
          <a:off x="395536" y="787271"/>
          <a:ext cx="8208912" cy="58100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3172"/>
                <a:gridCol w="3911193"/>
                <a:gridCol w="1221014"/>
                <a:gridCol w="1139238"/>
                <a:gridCol w="1204295"/>
              </a:tblGrid>
              <a:tr h="3739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2018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2019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</a:tr>
              <a:tr h="619132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ND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Specialized</a:t>
                      </a:r>
                      <a:r>
                        <a:rPr lang="en-US" sz="1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Li-ion cells for multiple charge/discharge</a:t>
                      </a:r>
                      <a:endParaRPr lang="ru-RU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</a:tr>
              <a:tr h="583247">
                <a:tc vMerge="1">
                  <a:txBody>
                    <a:bodyPr/>
                    <a:lstStyle/>
                    <a:p>
                      <a:pPr marL="11430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Sample environment system for operando experiments</a:t>
                      </a:r>
                      <a:endParaRPr lang="ru-RU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</a:tr>
              <a:tr h="644730">
                <a:tc vMerge="1">
                  <a:txBody>
                    <a:bodyPr/>
                    <a:lstStyle/>
                    <a:p>
                      <a:pPr marL="11430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Multichannel cell charge/discharge</a:t>
                      </a:r>
                      <a:br>
                        <a:rPr lang="en-US" sz="1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line</a:t>
                      </a:r>
                      <a:endParaRPr lang="ru-RU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</a:tr>
              <a:tr h="596305">
                <a:tc rowSpan="3">
                  <a:txBody>
                    <a:bodyPr/>
                    <a:lstStyle/>
                    <a:p>
                      <a:pPr marL="11430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800" b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1430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800" b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1430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NR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Specialized</a:t>
                      </a:r>
                      <a:r>
                        <a:rPr lang="en-US" sz="1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Li-ion cells with heterogeneous electrodes</a:t>
                      </a:r>
                      <a:endParaRPr lang="ru-RU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</a:tr>
              <a:tr h="596305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Sample environment system for operando experiments</a:t>
                      </a:r>
                      <a:endParaRPr lang="ru-RU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</a:tr>
              <a:tr h="596305">
                <a:tc vMerge="1">
                  <a:txBody>
                    <a:bodyPr/>
                    <a:lstStyle/>
                    <a:p>
                      <a:pPr marL="11430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System for post experiment sample diagnostics, storage and treatment</a:t>
                      </a:r>
                      <a:endParaRPr lang="ru-RU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</a:tr>
              <a:tr h="596305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SANS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Specialized</a:t>
                      </a:r>
                      <a:r>
                        <a:rPr lang="en-US" sz="1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Li-air cells for multiple charge/discharge</a:t>
                      </a:r>
                      <a:endParaRPr lang="ru-RU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</a:tr>
              <a:tr h="596305">
                <a:tc vMerge="1">
                  <a:txBody>
                    <a:bodyPr/>
                    <a:lstStyle/>
                    <a:p>
                      <a:pPr marL="12065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Sample environment system for ex-situ experiments</a:t>
                      </a:r>
                      <a:endParaRPr lang="ru-RU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</a:tr>
              <a:tr h="596305">
                <a:tc vMerge="1">
                  <a:txBody>
                    <a:bodyPr/>
                    <a:lstStyle/>
                    <a:p>
                      <a:pPr marL="12065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Sample environment system for operando experiments</a:t>
                      </a:r>
                      <a:endParaRPr lang="ru-RU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0" indent="-1143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88" marR="42688" marT="7446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137916" y="1374528"/>
            <a:ext cx="208823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1986596"/>
            <a:ext cx="208823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372200" y="2598664"/>
            <a:ext cx="208823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148064" y="3206968"/>
            <a:ext cx="208823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388431" y="3815272"/>
            <a:ext cx="208823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388431" y="4349620"/>
            <a:ext cx="208823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137916" y="5031880"/>
            <a:ext cx="208823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148064" y="5606128"/>
            <a:ext cx="208823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388431" y="6234969"/>
            <a:ext cx="208823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23528" y="189220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Schedule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4670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747C07C7-C756-40BA-9BAE-BF6DC2A30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627" y="4365104"/>
            <a:ext cx="3117151" cy="1753397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42A0CC63-45CF-433C-A3E9-CD7B58D9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" y="4981181"/>
            <a:ext cx="5315103" cy="154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E43FBBB-0F6C-4225-8E21-93008AB5309D}"/>
              </a:ext>
            </a:extLst>
          </p:cNvPr>
          <p:cNvSpPr txBox="1"/>
          <p:nvPr/>
        </p:nvSpPr>
        <p:spPr>
          <a:xfrm>
            <a:off x="330418" y="4437112"/>
            <a:ext cx="466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NCA/C pack loses 30% capacity after 700 Cycles,</a:t>
            </a:r>
          </a:p>
          <a:p>
            <a:r>
              <a:rPr lang="en-US" sz="1400" dirty="0"/>
              <a:t>Current leakage ~1</a:t>
            </a:r>
            <a:r>
              <a:rPr lang="el-GR" sz="1400" dirty="0"/>
              <a:t>μ</a:t>
            </a:r>
            <a:r>
              <a:rPr lang="en-US" sz="1400" dirty="0"/>
              <a:t>A per an hour for 500 </a:t>
            </a:r>
            <a:r>
              <a:rPr lang="en-US" sz="1400" dirty="0" err="1"/>
              <a:t>mAh</a:t>
            </a:r>
            <a:r>
              <a:rPr lang="en-US" sz="1400" dirty="0"/>
              <a:t> cell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30046D-79DF-4566-892B-9B7E162A83E3}"/>
              </a:ext>
            </a:extLst>
          </p:cNvPr>
          <p:cNvSpPr txBox="1"/>
          <p:nvPr/>
        </p:nvSpPr>
        <p:spPr>
          <a:xfrm>
            <a:off x="4887552" y="836712"/>
            <a:ext cx="414894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u="sng" dirty="0"/>
              <a:t>Cell </a:t>
            </a:r>
            <a:r>
              <a:rPr lang="en-GB" sz="1400" u="sng" dirty="0" smtClean="0"/>
              <a:t>upgrade</a:t>
            </a:r>
            <a:r>
              <a:rPr lang="en-GB" sz="1400" dirty="0" smtClean="0"/>
              <a:t>:</a:t>
            </a:r>
            <a:endParaRPr lang="en-GB" sz="1400" dirty="0"/>
          </a:p>
          <a:p>
            <a:pPr marL="257175" indent="-257175">
              <a:buAutoNum type="arabicPeriod"/>
            </a:pPr>
            <a:r>
              <a:rPr lang="en-GB" sz="1400" dirty="0" smtClean="0"/>
              <a:t>Old </a:t>
            </a:r>
            <a:r>
              <a:rPr lang="en-GB" sz="1400" dirty="0"/>
              <a:t>type PTFE </a:t>
            </a:r>
            <a:r>
              <a:rPr lang="en-GB" sz="1400" dirty="0" smtClean="0"/>
              <a:t>case was replaced with </a:t>
            </a:r>
            <a:r>
              <a:rPr lang="en-GB" sz="1400" dirty="0"/>
              <a:t>the PEEK type </a:t>
            </a:r>
            <a:r>
              <a:rPr lang="en-GB" sz="1400" dirty="0" smtClean="0"/>
              <a:t>case.</a:t>
            </a:r>
            <a:endParaRPr lang="en-GB" sz="1400" dirty="0"/>
          </a:p>
          <a:p>
            <a:pPr marL="257175" indent="-257175">
              <a:buAutoNum type="arabicPeriod"/>
            </a:pPr>
            <a:r>
              <a:rPr lang="en-GB" sz="1400" dirty="0" smtClean="0"/>
              <a:t>Inner </a:t>
            </a:r>
            <a:r>
              <a:rPr lang="en-GB" sz="1400" dirty="0"/>
              <a:t>case </a:t>
            </a:r>
            <a:r>
              <a:rPr lang="en-GB" sz="1400" dirty="0" smtClean="0"/>
              <a:t>construction was modified.</a:t>
            </a:r>
            <a:endParaRPr lang="en-GB" sz="1400" dirty="0"/>
          </a:p>
          <a:p>
            <a:pPr marL="257175" indent="-257175">
              <a:buAutoNum type="arabicPeriod"/>
            </a:pPr>
            <a:r>
              <a:rPr lang="en-GB" sz="1400" dirty="0"/>
              <a:t>Beam </a:t>
            </a:r>
            <a:r>
              <a:rPr lang="en-GB" sz="1400" dirty="0" smtClean="0"/>
              <a:t>attenuator </a:t>
            </a:r>
            <a:r>
              <a:rPr lang="en-GB" sz="1400" dirty="0"/>
              <a:t>(BN </a:t>
            </a:r>
            <a:r>
              <a:rPr lang="en-GB" sz="1400" dirty="0" smtClean="0"/>
              <a:t>plate</a:t>
            </a:r>
            <a:r>
              <a:rPr lang="en-GB" sz="1400" dirty="0"/>
              <a:t>) was replaced with B</a:t>
            </a:r>
            <a:r>
              <a:rPr lang="ru-RU" sz="1400" baseline="-25000" dirty="0"/>
              <a:t>4</a:t>
            </a:r>
            <a:r>
              <a:rPr lang="ru-RU" sz="1400" dirty="0"/>
              <a:t>С.</a:t>
            </a:r>
            <a:endParaRPr lang="en-GB" sz="1400" dirty="0"/>
          </a:p>
          <a:p>
            <a:pPr marL="257175" indent="-257175">
              <a:spcAft>
                <a:spcPts val="600"/>
              </a:spcAft>
              <a:buFontTx/>
              <a:buAutoNum type="arabicPeriod"/>
            </a:pPr>
            <a:r>
              <a:rPr lang="en-GB" sz="1400" dirty="0"/>
              <a:t>To make seals fitted to the PEEK cases the press forms were constructed </a:t>
            </a:r>
            <a:r>
              <a:rPr lang="en-GB" sz="1400" dirty="0" smtClean="0"/>
              <a:t>and were used for producing numerical seals</a:t>
            </a:r>
            <a:r>
              <a:rPr lang="en-GB" sz="1400" dirty="0"/>
              <a:t>.</a:t>
            </a:r>
          </a:p>
          <a:p>
            <a:pPr>
              <a:spcAft>
                <a:spcPts val="600"/>
              </a:spcAft>
            </a:pPr>
            <a:r>
              <a:rPr lang="en-GB" sz="1400" u="sng" dirty="0" smtClean="0"/>
              <a:t>Results</a:t>
            </a:r>
            <a:r>
              <a:rPr lang="en-GB" sz="1400" dirty="0"/>
              <a:t>: </a:t>
            </a:r>
            <a:endParaRPr lang="en-GB" sz="14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/>
              <a:t>less </a:t>
            </a:r>
            <a:r>
              <a:rPr lang="en-GB" sz="1400" dirty="0"/>
              <a:t>active materials are </a:t>
            </a:r>
            <a:r>
              <a:rPr lang="en-GB" sz="1400" dirty="0" smtClean="0"/>
              <a:t>used, cells </a:t>
            </a:r>
            <a:r>
              <a:rPr lang="en-GB" sz="1400" dirty="0"/>
              <a:t>are more chemically stable and easier to assembly.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</a:t>
            </a:r>
            <a:r>
              <a:rPr lang="en-GB" sz="1400" dirty="0" smtClean="0"/>
              <a:t>ests </a:t>
            </a:r>
            <a:r>
              <a:rPr lang="en-GB" sz="1400" dirty="0"/>
              <a:t>and real experiments with electrode and solid electrolyte materials have been done.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CDB0E1D-CD12-47D1-9439-151ED2874608}"/>
              </a:ext>
            </a:extLst>
          </p:cNvPr>
          <p:cNvSpPr txBox="1"/>
          <p:nvPr/>
        </p:nvSpPr>
        <p:spPr>
          <a:xfrm>
            <a:off x="7020272" y="6361583"/>
            <a:ext cx="1635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Bobrikov</a:t>
            </a:r>
            <a:r>
              <a:rPr lang="en-GB" sz="1400" dirty="0"/>
              <a:t> et al, 2019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6109BAAD-99D9-4287-BAAF-3E15F3490FEE}"/>
              </a:ext>
            </a:extLst>
          </p:cNvPr>
          <p:cNvSpPr txBox="1"/>
          <p:nvPr/>
        </p:nvSpPr>
        <p:spPr>
          <a:xfrm>
            <a:off x="260436" y="175491"/>
            <a:ext cx="4921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N</a:t>
            </a:r>
            <a:r>
              <a:rPr lang="en-GB" sz="2400" b="1" dirty="0" smtClean="0"/>
              <a:t>eutron </a:t>
            </a:r>
            <a:r>
              <a:rPr lang="en-GB" sz="2400" b="1" dirty="0"/>
              <a:t>diffraction cell development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36" y="637156"/>
            <a:ext cx="4599596" cy="3690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497" y="6392304"/>
            <a:ext cx="3959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Practical cathode material LiNi</a:t>
            </a:r>
            <a:r>
              <a:rPr lang="en-GB" sz="1400" baseline="-25000" dirty="0" smtClean="0"/>
              <a:t>0.8</a:t>
            </a:r>
            <a:r>
              <a:rPr lang="en-GB" sz="1400" dirty="0" smtClean="0"/>
              <a:t>Co</a:t>
            </a:r>
            <a:r>
              <a:rPr lang="en-GB" sz="1400" baseline="-25000" dirty="0" smtClean="0"/>
              <a:t>0.15</a:t>
            </a:r>
            <a:r>
              <a:rPr lang="en-GB" sz="1400" dirty="0" smtClean="0"/>
              <a:t>Al</a:t>
            </a:r>
            <a:r>
              <a:rPr lang="en-GB" sz="1400" baseline="-25000" dirty="0" smtClean="0"/>
              <a:t>0.05</a:t>
            </a:r>
            <a:r>
              <a:rPr lang="en-GB" sz="1400" dirty="0" smtClean="0"/>
              <a:t>O</a:t>
            </a:r>
            <a:r>
              <a:rPr lang="en-GB" sz="1400" baseline="-25000" dirty="0" smtClean="0"/>
              <a:t>2</a:t>
            </a:r>
            <a:r>
              <a:rPr lang="en-GB" sz="1400" dirty="0"/>
              <a:t> </a:t>
            </a:r>
            <a:r>
              <a:rPr lang="en-GB" sz="1400" dirty="0" smtClean="0"/>
              <a:t>(</a:t>
            </a:r>
            <a:r>
              <a:rPr lang="en-GB" sz="1400" dirty="0"/>
              <a:t>NCA)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4149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E4A081C-FC13-4AF0-A73F-296830528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63" y="595420"/>
            <a:ext cx="4694052" cy="2850131"/>
          </a:xfrm>
          <a:prstGeom prst="rect">
            <a:avLst/>
          </a:prstGeom>
        </p:spPr>
      </p:pic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xmlns="" id="{FEF1086A-E195-40EB-925F-9BF68FDA6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30408" y="6560167"/>
            <a:ext cx="1600200" cy="273844"/>
          </a:xfrm>
        </p:spPr>
        <p:txBody>
          <a:bodyPr/>
          <a:lstStyle/>
          <a:p>
            <a:fld id="{26BE678F-A525-4FDE-8A5D-E685F8031025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109BAAD-99D9-4287-BAAF-3E15F3490FEE}"/>
              </a:ext>
            </a:extLst>
          </p:cNvPr>
          <p:cNvSpPr txBox="1"/>
          <p:nvPr/>
        </p:nvSpPr>
        <p:spPr>
          <a:xfrm>
            <a:off x="260436" y="44624"/>
            <a:ext cx="4921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N</a:t>
            </a:r>
            <a:r>
              <a:rPr lang="en-GB" sz="2400" b="1" dirty="0" smtClean="0"/>
              <a:t>eutron </a:t>
            </a:r>
            <a:r>
              <a:rPr lang="en-GB" sz="2400" b="1" dirty="0"/>
              <a:t>diffraction cell development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E040C9AD-CA54-451C-B915-374DB17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1" y="4153825"/>
            <a:ext cx="1591683" cy="258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b="10195"/>
          <a:stretch/>
        </p:blipFill>
        <p:spPr>
          <a:xfrm>
            <a:off x="755576" y="565231"/>
            <a:ext cx="3567822" cy="32238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295" y="4021615"/>
            <a:ext cx="2821632" cy="18286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0C0D58A-3F63-4B73-B054-1D2A672FB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261" y="3517559"/>
            <a:ext cx="4383354" cy="2503729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A72BBC64-E402-4F91-BB67-F375D6E8AC56}"/>
              </a:ext>
            </a:extLst>
          </p:cNvPr>
          <p:cNvSpPr txBox="1"/>
          <p:nvPr/>
        </p:nvSpPr>
        <p:spPr>
          <a:xfrm>
            <a:off x="2051721" y="6067724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Bobrikov</a:t>
            </a:r>
            <a:r>
              <a:rPr lang="en-GB" sz="1400" dirty="0" smtClean="0"/>
              <a:t> </a:t>
            </a:r>
            <a:r>
              <a:rPr lang="en-GB" sz="1400" dirty="0"/>
              <a:t>I.A., </a:t>
            </a:r>
            <a:r>
              <a:rPr lang="en-GB" sz="1400" dirty="0" err="1"/>
              <a:t>Samoylova</a:t>
            </a:r>
            <a:r>
              <a:rPr lang="en-GB" sz="1400" dirty="0"/>
              <a:t> N.Y., </a:t>
            </a:r>
            <a:r>
              <a:rPr lang="en-GB" sz="1400" dirty="0" err="1"/>
              <a:t>Ivanshina</a:t>
            </a:r>
            <a:r>
              <a:rPr lang="en-GB" sz="1400" dirty="0"/>
              <a:t> O.Y., </a:t>
            </a:r>
            <a:r>
              <a:rPr lang="en-GB" sz="1400" dirty="0" err="1"/>
              <a:t>Vasin</a:t>
            </a:r>
            <a:r>
              <a:rPr lang="en-GB" sz="1400" dirty="0"/>
              <a:t> R.N., </a:t>
            </a:r>
            <a:r>
              <a:rPr lang="en-GB" sz="1400" dirty="0" err="1"/>
              <a:t>Sumnikov</a:t>
            </a:r>
            <a:r>
              <a:rPr lang="en-GB" sz="1400" dirty="0"/>
              <a:t> S.V., 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en-GB" sz="1400" dirty="0" err="1"/>
              <a:t>Kornieieva</a:t>
            </a:r>
            <a:r>
              <a:rPr lang="en-GB" sz="1400" dirty="0"/>
              <a:t> K.A., </a:t>
            </a:r>
            <a:r>
              <a:rPr lang="en-GB" sz="1400" dirty="0" err="1"/>
              <a:t>Balagurov</a:t>
            </a:r>
            <a:r>
              <a:rPr lang="en-GB" sz="1400" dirty="0"/>
              <a:t> A.M</a:t>
            </a:r>
            <a:r>
              <a:rPr lang="en-GB" sz="1400" dirty="0" smtClean="0"/>
              <a:t>.</a:t>
            </a:r>
            <a:r>
              <a:rPr lang="ru-RU" sz="1400" dirty="0" smtClean="0"/>
              <a:t> </a:t>
            </a:r>
            <a:r>
              <a:rPr lang="en-GB" sz="1400" i="1" dirty="0" smtClean="0"/>
              <a:t>Electrochimica </a:t>
            </a:r>
            <a:r>
              <a:rPr lang="en-GB" sz="1400" i="1" dirty="0" err="1"/>
              <a:t>Acta</a:t>
            </a:r>
            <a:r>
              <a:rPr lang="en-GB" sz="1400" dirty="0"/>
              <a:t>. 2018. </a:t>
            </a:r>
            <a:r>
              <a:rPr lang="ru-RU" sz="1400" dirty="0"/>
              <a:t>Т. 265. С. </a:t>
            </a:r>
            <a:r>
              <a:rPr lang="ru-RU" sz="1400" dirty="0" smtClean="0"/>
              <a:t>726-735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38435" y="3106997"/>
            <a:ext cx="2843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Maximum Capacity ~400 </a:t>
            </a:r>
            <a:r>
              <a:rPr lang="en-US" sz="1600" dirty="0" err="1" smtClean="0"/>
              <a:t>Wh</a:t>
            </a:r>
            <a:r>
              <a:rPr lang="en-US" sz="1600" dirty="0" smtClean="0"/>
              <a:t>/kg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627566" y="3789040"/>
            <a:ext cx="6767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ND cell</a:t>
            </a: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370910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4231</TotalTime>
  <Words>1681</Words>
  <Application>Microsoft Office PowerPoint</Application>
  <PresentationFormat>Экран (4:3)</PresentationFormat>
  <Paragraphs>362</Paragraphs>
  <Slides>30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Candara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Asus-pc</cp:lastModifiedBy>
  <cp:revision>363</cp:revision>
  <dcterms:created xsi:type="dcterms:W3CDTF">2017-03-06T15:20:39Z</dcterms:created>
  <dcterms:modified xsi:type="dcterms:W3CDTF">2019-06-17T09:28:09Z</dcterms:modified>
</cp:coreProperties>
</file>