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81" r:id="rId2"/>
    <p:sldMasterId id="2147483704" r:id="rId3"/>
    <p:sldMasterId id="2147483716" r:id="rId4"/>
    <p:sldMasterId id="2147483728" r:id="rId5"/>
    <p:sldMasterId id="2147483740" r:id="rId6"/>
  </p:sldMasterIdLst>
  <p:notesMasterIdLst>
    <p:notesMasterId r:id="rId84"/>
  </p:notesMasterIdLst>
  <p:sldIdLst>
    <p:sldId id="592" r:id="rId7"/>
    <p:sldId id="731" r:id="rId8"/>
    <p:sldId id="581" r:id="rId9"/>
    <p:sldId id="696" r:id="rId10"/>
    <p:sldId id="749" r:id="rId11"/>
    <p:sldId id="695" r:id="rId12"/>
    <p:sldId id="734" r:id="rId13"/>
    <p:sldId id="776" r:id="rId14"/>
    <p:sldId id="729" r:id="rId15"/>
    <p:sldId id="587" r:id="rId16"/>
    <p:sldId id="588" r:id="rId17"/>
    <p:sldId id="591" r:id="rId18"/>
    <p:sldId id="750" r:id="rId19"/>
    <p:sldId id="593" r:id="rId20"/>
    <p:sldId id="774" r:id="rId21"/>
    <p:sldId id="752" r:id="rId22"/>
    <p:sldId id="629" r:id="rId23"/>
    <p:sldId id="687" r:id="rId24"/>
    <p:sldId id="640" r:id="rId25"/>
    <p:sldId id="638" r:id="rId26"/>
    <p:sldId id="680" r:id="rId27"/>
    <p:sldId id="756" r:id="rId28"/>
    <p:sldId id="608" r:id="rId29"/>
    <p:sldId id="691" r:id="rId30"/>
    <p:sldId id="754" r:id="rId31"/>
    <p:sldId id="643" r:id="rId32"/>
    <p:sldId id="762" r:id="rId33"/>
    <p:sldId id="677" r:id="rId34"/>
    <p:sldId id="678" r:id="rId35"/>
    <p:sldId id="679" r:id="rId36"/>
    <p:sldId id="644" r:id="rId37"/>
    <p:sldId id="674" r:id="rId38"/>
    <p:sldId id="675" r:id="rId39"/>
    <p:sldId id="646" r:id="rId40"/>
    <p:sldId id="651" r:id="rId41"/>
    <p:sldId id="733" r:id="rId42"/>
    <p:sldId id="524" r:id="rId43"/>
    <p:sldId id="672" r:id="rId44"/>
    <p:sldId id="698" r:id="rId45"/>
    <p:sldId id="738" r:id="rId46"/>
    <p:sldId id="743" r:id="rId47"/>
    <p:sldId id="744" r:id="rId48"/>
    <p:sldId id="739" r:id="rId49"/>
    <p:sldId id="745" r:id="rId50"/>
    <p:sldId id="746" r:id="rId51"/>
    <p:sldId id="740" r:id="rId52"/>
    <p:sldId id="747" r:id="rId53"/>
    <p:sldId id="741" r:id="rId54"/>
    <p:sldId id="748" r:id="rId55"/>
    <p:sldId id="742" r:id="rId56"/>
    <p:sldId id="721" r:id="rId57"/>
    <p:sldId id="725" r:id="rId58"/>
    <p:sldId id="726" r:id="rId59"/>
    <p:sldId id="755" r:id="rId60"/>
    <p:sldId id="773" r:id="rId61"/>
    <p:sldId id="757" r:id="rId62"/>
    <p:sldId id="758" r:id="rId63"/>
    <p:sldId id="759" r:id="rId64"/>
    <p:sldId id="760" r:id="rId65"/>
    <p:sldId id="763" r:id="rId66"/>
    <p:sldId id="764" r:id="rId67"/>
    <p:sldId id="765" r:id="rId68"/>
    <p:sldId id="766" r:id="rId69"/>
    <p:sldId id="767" r:id="rId70"/>
    <p:sldId id="768" r:id="rId71"/>
    <p:sldId id="769" r:id="rId72"/>
    <p:sldId id="770" r:id="rId73"/>
    <p:sldId id="775" r:id="rId74"/>
    <p:sldId id="771" r:id="rId75"/>
    <p:sldId id="772" r:id="rId76"/>
    <p:sldId id="668" r:id="rId77"/>
    <p:sldId id="669" r:id="rId78"/>
    <p:sldId id="671" r:id="rId79"/>
    <p:sldId id="653" r:id="rId80"/>
    <p:sldId id="654" r:id="rId81"/>
    <p:sldId id="655" r:id="rId82"/>
    <p:sldId id="656" r:id="rId83"/>
  </p:sldIdLst>
  <p:sldSz cx="9144000" cy="6858000" type="screen4x3"/>
  <p:notesSz cx="7010400" cy="9296400"/>
  <p:defaultTextStyle>
    <a:defPPr>
      <a:defRPr lang="en-GB"/>
    </a:defPPr>
    <a:lvl1pPr algn="ctr" defTabSz="449263" rtl="0" fontAlgn="base">
      <a:lnSpc>
        <a:spcPct val="97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457200" algn="ctr" defTabSz="449263" rtl="0" fontAlgn="base">
      <a:lnSpc>
        <a:spcPct val="97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914400" algn="ctr" defTabSz="449263" rtl="0" fontAlgn="base">
      <a:lnSpc>
        <a:spcPct val="97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371600" algn="ctr" defTabSz="449263" rtl="0" fontAlgn="base">
      <a:lnSpc>
        <a:spcPct val="97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1828800" algn="ctr" defTabSz="449263" rtl="0" fontAlgn="base">
      <a:lnSpc>
        <a:spcPct val="97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CC"/>
    <a:srgbClr val="A50021"/>
    <a:srgbClr val="0000CC"/>
    <a:srgbClr val="6600CC"/>
    <a:srgbClr val="DEEBF7"/>
    <a:srgbClr val="006600"/>
    <a:srgbClr val="333399"/>
    <a:srgbClr val="00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p:scale>
          <a:sx n="100" d="100"/>
          <a:sy n="100" d="100"/>
        </p:scale>
        <p:origin x="-324" y="6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3950"/>
    </p:cViewPr>
  </p:sorterViewPr>
  <p:notesViewPr>
    <p:cSldViewPr>
      <p:cViewPr varScale="1">
        <p:scale>
          <a:sx n="59" d="100"/>
          <a:sy n="59" d="100"/>
        </p:scale>
        <p:origin x="-1752" y="-7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010400" cy="9296400"/>
          </a:xfrm>
          <a:prstGeom prst="roundRect">
            <a:avLst>
              <a:gd name="adj" fmla="val 23"/>
            </a:avLst>
          </a:prstGeom>
          <a:solidFill>
            <a:srgbClr val="FFFFFF"/>
          </a:solidFill>
          <a:ln w="9525">
            <a:noFill/>
            <a:round/>
            <a:headEnd/>
            <a:tailEnd/>
          </a:ln>
          <a:effectLst/>
        </p:spPr>
        <p:txBody>
          <a:bodyPr wrap="none" anchor="ctr"/>
          <a:lstStyle/>
          <a:p>
            <a:pPr algn="l">
              <a:defRPr/>
            </a:pPr>
            <a:endParaRPr lang="ru-RU"/>
          </a:p>
        </p:txBody>
      </p:sp>
      <p:sp>
        <p:nvSpPr>
          <p:cNvPr id="2050" name="Rectangle 2"/>
          <p:cNvSpPr>
            <a:spLocks noGrp="1" noChangeArrowheads="1"/>
          </p:cNvSpPr>
          <p:nvPr>
            <p:ph type="hdr"/>
          </p:nvPr>
        </p:nvSpPr>
        <p:spPr bwMode="auto">
          <a:xfrm>
            <a:off x="0" y="1"/>
            <a:ext cx="3035871" cy="462737"/>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DejaVu Sans" charset="0"/>
                <a:cs typeface="DejaVu Sans" charset="0"/>
              </a:defRPr>
            </a:lvl1pPr>
          </a:lstStyle>
          <a:p>
            <a:pPr>
              <a:defRPr/>
            </a:pPr>
            <a:endParaRPr lang="en-GB"/>
          </a:p>
        </p:txBody>
      </p:sp>
      <p:sp>
        <p:nvSpPr>
          <p:cNvPr id="2051" name="Rectangle 3"/>
          <p:cNvSpPr>
            <a:spLocks noGrp="1" noChangeArrowheads="1"/>
          </p:cNvSpPr>
          <p:nvPr>
            <p:ph type="dt"/>
          </p:nvPr>
        </p:nvSpPr>
        <p:spPr bwMode="auto">
          <a:xfrm>
            <a:off x="3972889" y="1"/>
            <a:ext cx="3035871" cy="462737"/>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DejaVu Sans" charset="0"/>
                <a:cs typeface="DejaVu Sans" charset="0"/>
              </a:defRPr>
            </a:lvl1pPr>
          </a:lstStyle>
          <a:p>
            <a:pPr>
              <a:defRPr/>
            </a:pPr>
            <a:endParaRPr lang="en-GB"/>
          </a:p>
        </p:txBody>
      </p:sp>
      <p:sp>
        <p:nvSpPr>
          <p:cNvPr id="28677" name="Rectangle 4"/>
          <p:cNvSpPr>
            <a:spLocks noGrp="1" noRot="1" noChangeAspect="1" noChangeArrowheads="1"/>
          </p:cNvSpPr>
          <p:nvPr>
            <p:ph type="sldImg"/>
          </p:nvPr>
        </p:nvSpPr>
        <p:spPr bwMode="auto">
          <a:xfrm>
            <a:off x="1169988" y="688975"/>
            <a:ext cx="4668837" cy="3502025"/>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935377" y="4416088"/>
            <a:ext cx="5138007" cy="4180999"/>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ru-RU" noProof="0" smtClean="0"/>
          </a:p>
        </p:txBody>
      </p:sp>
      <p:sp>
        <p:nvSpPr>
          <p:cNvPr id="2054" name="Rectangle 6"/>
          <p:cNvSpPr>
            <a:spLocks noGrp="1" noChangeArrowheads="1"/>
          </p:cNvSpPr>
          <p:nvPr>
            <p:ph type="ftr"/>
          </p:nvPr>
        </p:nvSpPr>
        <p:spPr bwMode="auto">
          <a:xfrm>
            <a:off x="0" y="8832176"/>
            <a:ext cx="3035871" cy="4627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DejaVu Sans" charset="0"/>
                <a:cs typeface="DejaVu Sans" charset="0"/>
              </a:defRPr>
            </a:lvl1pPr>
          </a:lstStyle>
          <a:p>
            <a:pPr>
              <a:defRPr/>
            </a:pPr>
            <a:endParaRPr lang="en-GB"/>
          </a:p>
        </p:txBody>
      </p:sp>
      <p:sp>
        <p:nvSpPr>
          <p:cNvPr id="2055" name="Rectangle 7"/>
          <p:cNvSpPr>
            <a:spLocks noGrp="1" noChangeArrowheads="1"/>
          </p:cNvSpPr>
          <p:nvPr>
            <p:ph type="sldNum"/>
          </p:nvPr>
        </p:nvSpPr>
        <p:spPr bwMode="auto">
          <a:xfrm>
            <a:off x="3972889" y="8832176"/>
            <a:ext cx="3035871" cy="4627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DejaVu Sans" charset="0"/>
                <a:cs typeface="DejaVu Sans" charset="0"/>
              </a:defRPr>
            </a:lvl1pPr>
          </a:lstStyle>
          <a:p>
            <a:pPr>
              <a:defRPr/>
            </a:pPr>
            <a:fld id="{2CCFCFA1-F25D-4E39-A3A0-482DF89BE4A0}" type="slidenum">
              <a:rPr lang="en-GB"/>
              <a:pPr>
                <a:defRPr/>
              </a:pPr>
              <a:t>‹#›</a:t>
            </a:fld>
            <a:endParaRPr lang="en-GB"/>
          </a:p>
        </p:txBody>
      </p:sp>
    </p:spTree>
    <p:extLst>
      <p:ext uri="{BB962C8B-B14F-4D97-AF65-F5344CB8AC3E}">
        <p14:creationId xmlns:p14="http://schemas.microsoft.com/office/powerpoint/2010/main" val="202627170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5970"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CF5156E1-4C9D-4DD4-A193-D178DA94A5B8}" type="slidenum">
              <a:rPr lang="en-GB" altLang="en-US" sz="1200">
                <a:solidFill>
                  <a:srgbClr val="000000"/>
                </a:solidFill>
              </a:rPr>
              <a:pPr algn="r" eaLnBrk="1" hangingPunct="1">
                <a:lnSpc>
                  <a:spcPct val="100000"/>
                </a:lnSpc>
              </a:pPr>
              <a:t>1</a:t>
            </a:fld>
            <a:endParaRPr lang="en-GB" altLang="en-US" sz="1200">
              <a:solidFill>
                <a:srgbClr val="000000"/>
              </a:solidFill>
            </a:endParaRPr>
          </a:p>
        </p:txBody>
      </p:sp>
      <p:sp>
        <p:nvSpPr>
          <p:cNvPr id="595971" name="Rectangle 1"/>
          <p:cNvSpPr>
            <a:spLocks noGrp="1" noRot="1" noChangeAspect="1" noChangeArrowheads="1" noTextEdit="1"/>
          </p:cNvSpPr>
          <p:nvPr>
            <p:ph type="sldImg"/>
          </p:nvPr>
        </p:nvSpPr>
        <p:spPr>
          <a:xfrm>
            <a:off x="1169988" y="688975"/>
            <a:ext cx="4670425" cy="3503613"/>
          </a:xfrm>
          <a:ln/>
        </p:spPr>
      </p:sp>
      <p:sp>
        <p:nvSpPr>
          <p:cNvPr id="595972"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18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7"/>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5" tIns="46798" rIns="89995" bIns="46798"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defTabSz="449238" eaLnBrk="1" hangingPunct="1">
              <a:lnSpc>
                <a:spcPct val="100000"/>
              </a:lnSpc>
            </a:pPr>
            <a:fld id="{E3462262-6343-4238-B439-27E3C0B24541}" type="slidenum">
              <a:rPr lang="en-GB" altLang="en-US" sz="1200">
                <a:solidFill>
                  <a:srgbClr val="000000"/>
                </a:solidFill>
              </a:rPr>
              <a:pPr algn="r" defTabSz="449238" eaLnBrk="1" hangingPunct="1">
                <a:lnSpc>
                  <a:spcPct val="100000"/>
                </a:lnSpc>
              </a:pPr>
              <a:t>19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8" y="4416089"/>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29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39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49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59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64</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65</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66</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69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70</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71</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7</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72</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73</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51DD8-16AE-4820-9505-2B655D8A27D8}" type="slidenum">
              <a:rPr lang="en-US" altLang="en-US">
                <a:solidFill>
                  <a:prstClr val="black"/>
                </a:solidFill>
              </a:rPr>
              <a:pPr/>
              <a:t>76</a:t>
            </a:fld>
            <a:endParaRPr lang="en-US" altLang="en-US">
              <a:solidFill>
                <a:prstClr val="black"/>
              </a:solidFill>
            </a:endParaRPr>
          </a:p>
        </p:txBody>
      </p:sp>
      <p:sp>
        <p:nvSpPr>
          <p:cNvPr id="34818" name="Rectangle 2"/>
          <p:cNvSpPr>
            <a:spLocks noGrp="1" noRot="1" noChangeAspect="1" noChangeArrowheads="1" noTextEdit="1"/>
          </p:cNvSpPr>
          <p:nvPr>
            <p:ph type="sldImg"/>
          </p:nvPr>
        </p:nvSpPr>
        <p:spPr>
          <a:xfrm>
            <a:off x="1181100" y="696913"/>
            <a:ext cx="4648200" cy="3486150"/>
          </a:xfrm>
          <a:ln/>
        </p:spPr>
      </p:sp>
      <mc:AlternateContent xmlns:mc="http://schemas.openxmlformats.org/markup-compatibility/2006" xmlns:a14="http://schemas.microsoft.com/office/drawing/2010/main">
        <mc:Choice Requires="a14">
          <p:sp>
            <p:nvSpPr>
              <p:cNvPr id="34819" name="Rectangle 3"/>
              <p:cNvSpPr>
                <a:spLocks noGrp="1" noChangeArrowheads="1"/>
              </p:cNvSpPr>
              <p:nvPr>
                <p:ph type="body" idx="1"/>
              </p:nvPr>
            </p:nvSpPr>
            <p:spPr/>
            <p:txBody>
              <a:bodyPr/>
              <a:lstStyle/>
              <a:p>
                <a:pPr defTabSz="931715">
                  <a:lnSpc>
                    <a:spcPct val="90000"/>
                  </a:lnSpc>
                  <a:defRPr/>
                </a:pPr>
                <a:r>
                  <a:rPr lang="en-US" altLang="en-US" sz="800" b="1" dirty="0">
                    <a:solidFill>
                      <a:schemeClr val="accent2"/>
                    </a:solidFill>
                  </a:rPr>
                  <a:t>Corrections to the </a:t>
                </a:r>
                <a:r>
                  <a:rPr lang="en-US" sz="800" b="1" dirty="0">
                    <a:solidFill>
                      <a:schemeClr val="accent6"/>
                    </a:solidFill>
                  </a:rPr>
                  <a:t>higher moments of the relativistic ion energy-loss distributions beyond the Born approximation.</a:t>
                </a:r>
                <a:r>
                  <a:rPr lang="en-US" altLang="en-US" sz="800" b="1" dirty="0">
                    <a:solidFill>
                      <a:schemeClr val="accent6"/>
                    </a:solidFill>
                  </a:rPr>
                  <a:t> </a:t>
                </a:r>
                <a:r>
                  <a:rPr lang="en-US" altLang="en-US" sz="700" b="1" dirty="0" err="1"/>
                  <a:t>Voskresenskaya</a:t>
                </a:r>
                <a:r>
                  <a:rPr lang="en-US" altLang="en-US" sz="700" b="1" dirty="0"/>
                  <a:t> O. (LIT)</a:t>
                </a:r>
                <a:r>
                  <a:rPr lang="en-US" altLang="en-US" sz="500" b="1" dirty="0"/>
                  <a:t>.</a:t>
                </a:r>
                <a:r>
                  <a:rPr lang="en-US" altLang="en-US" sz="600" b="1" dirty="0">
                    <a:solidFill>
                      <a:schemeClr val="accent2"/>
                    </a:solidFill>
                  </a:rPr>
                  <a:t> </a:t>
                </a:r>
                <a:r>
                  <a:rPr lang="en-US" altLang="en-US" sz="800" b="1" dirty="0"/>
                  <a:t>arXiv:1711.11572 v1  [</a:t>
                </a:r>
                <a:r>
                  <a:rPr lang="en-US" altLang="en-US" sz="800" b="1" dirty="0" err="1"/>
                  <a:t>hep-ph</a:t>
                </a:r>
                <a:r>
                  <a:rPr lang="en-US" altLang="en-US" sz="800" b="1" dirty="0"/>
                  <a:t>]  30  Nov  2017</a:t>
                </a:r>
                <a:r>
                  <a:rPr lang="en-US" altLang="en-US" sz="800" dirty="0"/>
                  <a:t>.</a:t>
                </a:r>
                <a:endParaRPr lang="en-US" altLang="en-US" sz="500" dirty="0"/>
              </a:p>
              <a:p>
                <a:pPr defTabSz="931715">
                  <a:lnSpc>
                    <a:spcPct val="90000"/>
                  </a:lnSpc>
                  <a:spcBef>
                    <a:spcPct val="50000"/>
                  </a:spcBef>
                  <a:defRPr/>
                </a:pPr>
                <a:r>
                  <a:rPr lang="en-US" altLang="en-US" sz="1000" dirty="0"/>
                  <a:t>Using the Mott exact cross section for moderate relativistic energies</a:t>
                </a:r>
                <a:r>
                  <a:rPr lang="ru-RU" altLang="en-US" sz="1000" dirty="0"/>
                  <a:t> </a:t>
                </a:r>
                <a14:m>
                  <m:oMath xmlns:m="http://schemas.openxmlformats.org/officeDocument/2006/math">
                    <m:r>
                      <a:rPr lang="ru-RU" i="1">
                        <a:latin typeface="Cambria Math"/>
                      </a:rPr>
                      <m:t>(</m:t>
                    </m:r>
                    <m:r>
                      <a:rPr lang="ru-RU" i="1">
                        <a:latin typeface="Cambria Math"/>
                      </a:rPr>
                      <m:t>𝛾</m:t>
                    </m:r>
                    <m:r>
                      <a:rPr lang="ru-RU" i="1">
                        <a:latin typeface="Cambria Math"/>
                      </a:rPr>
                      <m:t>≡</m:t>
                    </m:r>
                    <m:sSup>
                      <m:sSupPr>
                        <m:ctrlPr>
                          <a:rPr lang="ru-RU" i="1">
                            <a:latin typeface="Cambria Math"/>
                          </a:rPr>
                        </m:ctrlPr>
                      </m:sSupPr>
                      <m:e>
                        <m:r>
                          <a:rPr lang="en-US" i="1">
                            <a:latin typeface="Cambria Math"/>
                          </a:rPr>
                          <m:t>(1−</m:t>
                        </m:r>
                        <m:r>
                          <m:rPr>
                            <m:sty m:val="p"/>
                          </m:rPr>
                          <a:rPr lang="el-GR">
                            <a:latin typeface="Cambria Math"/>
                          </a:rPr>
                          <m:t>β</m:t>
                        </m:r>
                        <m:r>
                          <a:rPr lang="en-US" i="1">
                            <a:latin typeface="Cambria Math"/>
                          </a:rPr>
                          <m:t>)</m:t>
                        </m:r>
                      </m:e>
                      <m:sup>
                        <m:r>
                          <a:rPr lang="en-US" i="1">
                            <a:latin typeface="Cambria Math"/>
                          </a:rPr>
                          <m:t>−1/2</m:t>
                        </m:r>
                      </m:sup>
                    </m:sSup>
                    <m:r>
                      <a:rPr lang="en-US" i="1">
                        <a:latin typeface="Cambria Math"/>
                      </a:rPr>
                      <m:t>≪</m:t>
                    </m:r>
                    <m:r>
                      <a:rPr lang="ru-RU" i="1">
                        <a:latin typeface="Cambria Math"/>
                      </a:rPr>
                      <m:t>200 </m:t>
                    </m:r>
                    <m:sSup>
                      <m:sSupPr>
                        <m:ctrlPr>
                          <a:rPr lang="ru-RU" i="1">
                            <a:latin typeface="Cambria Math"/>
                          </a:rPr>
                        </m:ctrlPr>
                      </m:sSupPr>
                      <m:e>
                        <m:r>
                          <a:rPr lang="en-US" i="1">
                            <a:latin typeface="Cambria Math"/>
                          </a:rPr>
                          <m:t>𝑍</m:t>
                        </m:r>
                      </m:e>
                      <m:sup>
                        <m:r>
                          <a:rPr lang="en-US" i="1">
                            <a:latin typeface="Cambria Math"/>
                          </a:rPr>
                          <m:t>−2/3</m:t>
                        </m:r>
                      </m:sup>
                    </m:sSup>
                  </m:oMath>
                </a14:m>
                <a:r>
                  <a:rPr lang="ru-RU" dirty="0"/>
                  <a:t>)</a:t>
                </a:r>
                <a:r>
                  <a:rPr lang="en-US" altLang="en-US" sz="1000" dirty="0"/>
                  <a:t>, we obtained the corrections to the first-order Born higher moments of the energy-loss distribution in the irradiated material for incident charged of charge number Z from 5 to 95 and  relative velocity </a:t>
                </a:r>
                <a:r>
                  <a:rPr lang="el-GR" sz="1000" dirty="0"/>
                  <a:t>β</a:t>
                </a:r>
                <a:r>
                  <a:rPr lang="en-US" altLang="en-US" sz="1000" dirty="0"/>
                  <a:t> </a:t>
                </a:r>
                <a:r>
                  <a:rPr lang="ru-RU" altLang="en-US" sz="1000" dirty="0"/>
                  <a:t> </a:t>
                </a:r>
                <a:r>
                  <a:rPr lang="en-US" altLang="en-US" sz="1000" dirty="0"/>
                  <a:t>from 0.05  to 0.95.</a:t>
                </a:r>
                <a:endParaRPr lang="ru-RU" altLang="en-US" sz="1000" dirty="0"/>
              </a:p>
              <a:p>
                <a:pPr defTabSz="931715">
                  <a:lnSpc>
                    <a:spcPct val="90000"/>
                  </a:lnSpc>
                  <a:spcBef>
                    <a:spcPct val="50000"/>
                  </a:spcBef>
                  <a:defRPr/>
                </a:pPr>
                <a:r>
                  <a:rPr lang="ru-RU" altLang="en-US" sz="1000" dirty="0"/>
                  <a:t>С использованием точного </a:t>
                </a:r>
                <a:r>
                  <a:rPr lang="ru-RU" altLang="en-US" sz="1000" dirty="0" err="1"/>
                  <a:t>моттовского</a:t>
                </a:r>
                <a:r>
                  <a:rPr lang="ru-RU" altLang="en-US" sz="1000" dirty="0"/>
                  <a:t> сечения рассеяния для умеренно-релятивистских энергий </a:t>
                </a:r>
                <a14:m>
                  <m:oMath xmlns:m="http://schemas.openxmlformats.org/officeDocument/2006/math">
                    <m:r>
                      <a:rPr lang="ru-RU" i="1">
                        <a:latin typeface="Cambria Math"/>
                      </a:rPr>
                      <m:t>(</m:t>
                    </m:r>
                    <m:r>
                      <a:rPr lang="ru-RU" i="1">
                        <a:latin typeface="Cambria Math"/>
                      </a:rPr>
                      <m:t>𝛾</m:t>
                    </m:r>
                    <m:r>
                      <a:rPr lang="ru-RU" i="1">
                        <a:latin typeface="Cambria Math"/>
                      </a:rPr>
                      <m:t>≡</m:t>
                    </m:r>
                    <m:sSup>
                      <m:sSupPr>
                        <m:ctrlPr>
                          <a:rPr lang="ru-RU" i="1">
                            <a:latin typeface="Cambria Math"/>
                          </a:rPr>
                        </m:ctrlPr>
                      </m:sSupPr>
                      <m:e>
                        <m:r>
                          <a:rPr lang="en-US" i="1">
                            <a:latin typeface="Cambria Math"/>
                          </a:rPr>
                          <m:t>(1−</m:t>
                        </m:r>
                        <m:r>
                          <m:rPr>
                            <m:sty m:val="p"/>
                          </m:rPr>
                          <a:rPr lang="el-GR">
                            <a:latin typeface="Cambria Math"/>
                          </a:rPr>
                          <m:t>β</m:t>
                        </m:r>
                        <m:r>
                          <a:rPr lang="en-US" i="1">
                            <a:latin typeface="Cambria Math"/>
                          </a:rPr>
                          <m:t>)</m:t>
                        </m:r>
                      </m:e>
                      <m:sup>
                        <m:r>
                          <a:rPr lang="en-US" i="1">
                            <a:latin typeface="Cambria Math"/>
                          </a:rPr>
                          <m:t>−1/2</m:t>
                        </m:r>
                      </m:sup>
                    </m:sSup>
                    <m:r>
                      <a:rPr lang="en-US" i="1">
                        <a:latin typeface="Cambria Math"/>
                      </a:rPr>
                      <m:t>≪</m:t>
                    </m:r>
                    <m:r>
                      <a:rPr lang="ru-RU" i="1">
                        <a:latin typeface="Cambria Math"/>
                      </a:rPr>
                      <m:t>200 </m:t>
                    </m:r>
                    <m:sSup>
                      <m:sSupPr>
                        <m:ctrlPr>
                          <a:rPr lang="ru-RU" i="1">
                            <a:latin typeface="Cambria Math"/>
                          </a:rPr>
                        </m:ctrlPr>
                      </m:sSupPr>
                      <m:e>
                        <m:r>
                          <a:rPr lang="en-US" i="1">
                            <a:latin typeface="Cambria Math"/>
                          </a:rPr>
                          <m:t>𝑍</m:t>
                        </m:r>
                      </m:e>
                      <m:sup>
                        <m:r>
                          <a:rPr lang="en-US" i="1">
                            <a:latin typeface="Cambria Math"/>
                          </a:rPr>
                          <m:t>−2/3</m:t>
                        </m:r>
                      </m:sup>
                    </m:sSup>
                  </m:oMath>
                </a14:m>
                <a:r>
                  <a:rPr lang="ru-RU" dirty="0"/>
                  <a:t>)</a:t>
                </a:r>
                <a:r>
                  <a:rPr lang="en-US" dirty="0"/>
                  <a:t> </a:t>
                </a:r>
                <a:r>
                  <a:rPr lang="ru-RU" altLang="en-US" sz="1000" dirty="0"/>
                  <a:t>получены поправки к </a:t>
                </a:r>
                <a:r>
                  <a:rPr lang="ru-RU" altLang="en-US" sz="1000" dirty="0" err="1"/>
                  <a:t>борновским</a:t>
                </a:r>
                <a:r>
                  <a:rPr lang="ru-RU" altLang="en-US" sz="1000" dirty="0"/>
                  <a:t> высшим моментам распределений </a:t>
                </a:r>
                <a:r>
                  <a:rPr lang="ru-RU" dirty="0"/>
                  <a:t>средних потерь энергии </a:t>
                </a:r>
                <a:r>
                  <a:rPr lang="en-US" dirty="0"/>
                  <a:t> </a:t>
                </a:r>
                <a:r>
                  <a:rPr lang="ru-RU" dirty="0"/>
                  <a:t>в облучаемом материале пучками заряженных частиц с зарядовым</a:t>
                </a:r>
                <a:r>
                  <a:rPr lang="en-US" dirty="0"/>
                  <a:t> </a:t>
                </a:r>
                <a:r>
                  <a:rPr lang="ru-RU" dirty="0"/>
                  <a:t>номером </a:t>
                </a:r>
                <a:r>
                  <a:rPr lang="en-US" dirty="0"/>
                  <a:t> 5</a:t>
                </a:r>
                <a:r>
                  <a:rPr lang="ru-RU" dirty="0"/>
                  <a:t> </a:t>
                </a:r>
                <a:r>
                  <a:rPr lang="en-US" altLang="en-US" dirty="0"/>
                  <a:t>≤</a:t>
                </a:r>
                <a:r>
                  <a:rPr lang="ru-RU" altLang="en-US" dirty="0"/>
                  <a:t> </a:t>
                </a:r>
                <a:r>
                  <a:rPr lang="en-US" dirty="0"/>
                  <a:t>Z</a:t>
                </a:r>
                <a:r>
                  <a:rPr lang="ru-RU" dirty="0"/>
                  <a:t> </a:t>
                </a:r>
                <a:r>
                  <a:rPr lang="en-US" altLang="en-US" dirty="0"/>
                  <a:t>≤</a:t>
                </a:r>
                <a:r>
                  <a:rPr lang="ru-RU" altLang="en-US" dirty="0"/>
                  <a:t> </a:t>
                </a:r>
                <a:r>
                  <a:rPr lang="en-US" dirty="0"/>
                  <a:t>95</a:t>
                </a:r>
                <a:r>
                  <a:rPr lang="ru-RU" dirty="0"/>
                  <a:t> и относительной скоростью </a:t>
                </a:r>
                <a:r>
                  <a:rPr lang="en-US" altLang="en-US" sz="1000" dirty="0"/>
                  <a:t>0.05</a:t>
                </a:r>
                <a:r>
                  <a:rPr lang="ru-RU" altLang="en-US" sz="1000" dirty="0"/>
                  <a:t> </a:t>
                </a:r>
                <a:r>
                  <a:rPr lang="en-US" altLang="en-US" sz="1000" dirty="0"/>
                  <a:t>≤</a:t>
                </a:r>
                <a:r>
                  <a:rPr lang="ru-RU" altLang="en-US" sz="1000" dirty="0"/>
                  <a:t> </a:t>
                </a:r>
                <a:r>
                  <a:rPr lang="el-GR" sz="1000" dirty="0"/>
                  <a:t>β</a:t>
                </a:r>
                <a:r>
                  <a:rPr lang="ru-RU" sz="1000" dirty="0"/>
                  <a:t> </a:t>
                </a:r>
                <a:r>
                  <a:rPr lang="en-US" altLang="en-US" sz="1000" dirty="0"/>
                  <a:t>≤ 0.95.</a:t>
                </a:r>
                <a:endParaRPr lang="en-US" altLang="en-US" sz="1000" b="1" dirty="0"/>
              </a:p>
            </p:txBody>
          </p:sp>
        </mc:Choice>
        <mc:Fallback xmlns="">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en-US" sz="800" b="1" dirty="0" smtClean="0">
                    <a:solidFill>
                      <a:schemeClr val="accent2"/>
                    </a:solidFill>
                  </a:rPr>
                  <a:t>Corrections </a:t>
                </a:r>
                <a:r>
                  <a:rPr lang="en-US" altLang="en-US" sz="800" b="1" dirty="0" smtClean="0">
                    <a:solidFill>
                      <a:schemeClr val="accent2"/>
                    </a:solidFill>
                  </a:rPr>
                  <a:t>to the </a:t>
                </a:r>
                <a:r>
                  <a:rPr lang="en-US" sz="800" b="1" dirty="0" smtClean="0">
                    <a:solidFill>
                      <a:schemeClr val="accent6"/>
                    </a:solidFill>
                  </a:rPr>
                  <a:t>higher moments of the relativistic ion energy-loss distributions beyond the Born approximation.</a:t>
                </a:r>
                <a:r>
                  <a:rPr lang="en-US" altLang="en-US" sz="800" b="1" dirty="0" smtClean="0">
                    <a:solidFill>
                      <a:schemeClr val="accent6"/>
                    </a:solidFill>
                  </a:rPr>
                  <a:t> </a:t>
                </a:r>
                <a:r>
                  <a:rPr lang="en-US" altLang="en-US" sz="700" b="1" dirty="0" err="1" smtClean="0">
                    <a:solidFill>
                      <a:schemeClr val="tx1"/>
                    </a:solidFill>
                  </a:rPr>
                  <a:t>Voskresenskaya</a:t>
                </a:r>
                <a:r>
                  <a:rPr lang="en-US" altLang="en-US" sz="700" b="1" dirty="0" smtClean="0">
                    <a:solidFill>
                      <a:schemeClr val="tx1"/>
                    </a:solidFill>
                  </a:rPr>
                  <a:t> O. (LIT)</a:t>
                </a:r>
                <a:r>
                  <a:rPr lang="en-US" altLang="en-US" sz="500" b="1" dirty="0" smtClean="0"/>
                  <a:t>.</a:t>
                </a:r>
                <a:r>
                  <a:rPr lang="en-US" altLang="en-US" sz="600" b="1" dirty="0" smtClean="0">
                    <a:solidFill>
                      <a:schemeClr val="accent2"/>
                    </a:solidFill>
                  </a:rPr>
                  <a:t> </a:t>
                </a:r>
                <a:r>
                  <a:rPr lang="en-US" altLang="en-US" sz="800" b="1" dirty="0" smtClean="0">
                    <a:solidFill>
                      <a:schemeClr val="tx1"/>
                    </a:solidFill>
                  </a:rPr>
                  <a:t>arXiv:1711.11572 v1  [</a:t>
                </a:r>
                <a:r>
                  <a:rPr lang="en-US" altLang="en-US" sz="800" b="1" dirty="0" err="1" smtClean="0">
                    <a:solidFill>
                      <a:schemeClr val="tx1"/>
                    </a:solidFill>
                  </a:rPr>
                  <a:t>hep-ph</a:t>
                </a:r>
                <a:r>
                  <a:rPr lang="en-US" altLang="en-US" sz="800" b="1" dirty="0" smtClean="0">
                    <a:solidFill>
                      <a:schemeClr val="tx1"/>
                    </a:solidFill>
                  </a:rPr>
                  <a:t>]  30  Nov  2017</a:t>
                </a:r>
                <a:r>
                  <a:rPr lang="en-US" altLang="en-US" sz="800" b="0" i="0" dirty="0" smtClean="0">
                    <a:solidFill>
                      <a:schemeClr val="tx1"/>
                    </a:solidFill>
                  </a:rPr>
                  <a:t>.</a:t>
                </a:r>
                <a:endParaRPr lang="en-US" altLang="en-US" sz="500" dirty="0"/>
              </a:p>
              <a:p>
                <a:pPr marL="0" marR="0" indent="0" algn="l" defTabSz="914400" rtl="0" eaLnBrk="1" fontAlgn="auto" latinLnBrk="0" hangingPunct="1">
                  <a:lnSpc>
                    <a:spcPct val="90000"/>
                  </a:lnSpc>
                  <a:spcBef>
                    <a:spcPct val="50000"/>
                  </a:spcBef>
                  <a:spcAft>
                    <a:spcPts val="0"/>
                  </a:spcAft>
                  <a:buClrTx/>
                  <a:buSzTx/>
                  <a:buFontTx/>
                  <a:buNone/>
                  <a:tabLst/>
                  <a:defRPr/>
                </a:pPr>
                <a:r>
                  <a:rPr lang="en-US" altLang="en-US" sz="1000" dirty="0" smtClean="0">
                    <a:solidFill>
                      <a:schemeClr val="tx1"/>
                    </a:solidFill>
                  </a:rPr>
                  <a:t>Using the Mott exact cross section for moderate relativistic energies</a:t>
                </a:r>
                <a:r>
                  <a:rPr lang="ru-RU" altLang="en-US" sz="1000" dirty="0" smtClean="0">
                    <a:solidFill>
                      <a:schemeClr val="tx1"/>
                    </a:solidFill>
                  </a:rPr>
                  <a:t> </a:t>
                </a:r>
                <a:r>
                  <a:rPr lang="ru-RU" sz="1200" i="0" kern="1200" smtClean="0">
                    <a:solidFill>
                      <a:schemeClr val="tx1"/>
                    </a:solidFill>
                    <a:effectLst/>
                    <a:latin typeface="+mn-lt"/>
                    <a:ea typeface="+mn-ea"/>
                    <a:cs typeface="+mn-cs"/>
                  </a:rPr>
                  <a:t>(𝛾≡</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a:t>
                </a:r>
                <a:r>
                  <a:rPr lang="el-GR" sz="1200" i="0" kern="1200">
                    <a:solidFill>
                      <a:schemeClr val="tx1"/>
                    </a:solidFill>
                    <a:effectLst/>
                    <a:latin typeface="+mn-lt"/>
                    <a:ea typeface="+mn-ea"/>
                    <a:cs typeface="+mn-cs"/>
                  </a:rPr>
                  <a:t>β</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−1/2</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200 </a:t>
                </a:r>
                <a:r>
                  <a:rPr lang="en-US" sz="1200" i="0" kern="1200">
                    <a:solidFill>
                      <a:schemeClr val="tx1"/>
                    </a:solidFill>
                    <a:effectLst/>
                    <a:latin typeface="+mn-lt"/>
                    <a:ea typeface="+mn-ea"/>
                    <a:cs typeface="+mn-cs"/>
                  </a:rPr>
                  <a:t>𝑍</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−2/3</a:t>
                </a:r>
                <a:r>
                  <a:rPr lang="ru-RU" sz="1200" i="0" kern="120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altLang="en-US" sz="1000" dirty="0" smtClean="0">
                    <a:solidFill>
                      <a:schemeClr val="tx1"/>
                    </a:solidFill>
                  </a:rPr>
                  <a:t>, we obtained the corrections to the first-order Born higher moments of</a:t>
                </a:r>
                <a:r>
                  <a:rPr lang="en-US" altLang="en-US" sz="1000" baseline="0" dirty="0" smtClean="0">
                    <a:solidFill>
                      <a:schemeClr val="tx1"/>
                    </a:solidFill>
                  </a:rPr>
                  <a:t> </a:t>
                </a:r>
                <a:r>
                  <a:rPr lang="en-US" altLang="en-US" sz="1000" dirty="0" smtClean="0">
                    <a:solidFill>
                      <a:schemeClr val="tx1"/>
                    </a:solidFill>
                  </a:rPr>
                  <a:t>the energy-loss distribution in the irradiated material for incident charged of charge</a:t>
                </a:r>
                <a:r>
                  <a:rPr lang="en-US" altLang="en-US" sz="1000" baseline="0" dirty="0" smtClean="0">
                    <a:solidFill>
                      <a:schemeClr val="tx1"/>
                    </a:solidFill>
                  </a:rPr>
                  <a:t> </a:t>
                </a:r>
                <a:r>
                  <a:rPr lang="en-US" altLang="en-US" sz="1000" dirty="0" smtClean="0">
                    <a:solidFill>
                      <a:schemeClr val="tx1"/>
                    </a:solidFill>
                  </a:rPr>
                  <a:t>number Z from 5 to 95 and  relative velocity </a:t>
                </a:r>
                <a:r>
                  <a:rPr lang="el-GR" sz="1000" dirty="0" smtClean="0"/>
                  <a:t>β</a:t>
                </a:r>
                <a:r>
                  <a:rPr lang="en-US" altLang="en-US" sz="1000" dirty="0" smtClean="0">
                    <a:solidFill>
                      <a:schemeClr val="tx1"/>
                    </a:solidFill>
                  </a:rPr>
                  <a:t> </a:t>
                </a:r>
                <a:r>
                  <a:rPr lang="ru-RU" altLang="en-US" sz="1000" dirty="0" smtClean="0">
                    <a:solidFill>
                      <a:schemeClr val="tx1"/>
                    </a:solidFill>
                  </a:rPr>
                  <a:t> </a:t>
                </a:r>
                <a:r>
                  <a:rPr lang="en-US" altLang="en-US" sz="1000" dirty="0" smtClean="0">
                    <a:solidFill>
                      <a:schemeClr val="tx1"/>
                    </a:solidFill>
                  </a:rPr>
                  <a:t>from 0.05  to 0.95.</a:t>
                </a:r>
                <a:endParaRPr lang="ru-RU" altLang="en-US" sz="1000" dirty="0" smtClean="0">
                  <a:solidFill>
                    <a:schemeClr val="tx1"/>
                  </a:solidFill>
                </a:endParaRPr>
              </a:p>
              <a:p>
                <a:pPr marL="0" marR="0" indent="0" algn="l" defTabSz="914400" rtl="0" eaLnBrk="1" fontAlgn="auto" latinLnBrk="0" hangingPunct="1">
                  <a:lnSpc>
                    <a:spcPct val="90000"/>
                  </a:lnSpc>
                  <a:spcBef>
                    <a:spcPct val="50000"/>
                  </a:spcBef>
                  <a:spcAft>
                    <a:spcPts val="0"/>
                  </a:spcAft>
                  <a:buClrTx/>
                  <a:buSzTx/>
                  <a:buFontTx/>
                  <a:buNone/>
                  <a:tabLst/>
                  <a:defRPr/>
                </a:pPr>
                <a:endParaRPr lang="en-US" altLang="en-US" sz="1000" dirty="0" smtClean="0">
                  <a:solidFill>
                    <a:schemeClr val="tx1"/>
                  </a:solidFill>
                </a:endParaRPr>
              </a:p>
              <a:p>
                <a:pPr marL="0" marR="0" indent="0" algn="l" defTabSz="914400" rtl="0" eaLnBrk="1" fontAlgn="auto" latinLnBrk="0" hangingPunct="1">
                  <a:lnSpc>
                    <a:spcPct val="90000"/>
                  </a:lnSpc>
                  <a:spcBef>
                    <a:spcPct val="50000"/>
                  </a:spcBef>
                  <a:spcAft>
                    <a:spcPts val="0"/>
                  </a:spcAft>
                  <a:buClrTx/>
                  <a:buSzTx/>
                  <a:buFontTx/>
                  <a:buNone/>
                  <a:tabLst/>
                  <a:defRPr/>
                </a:pPr>
                <a:r>
                  <a:rPr lang="ru-RU" altLang="en-US" sz="1000" dirty="0" smtClean="0">
                    <a:solidFill>
                      <a:schemeClr val="tx1"/>
                    </a:solidFill>
                  </a:rPr>
                  <a:t>С</a:t>
                </a:r>
                <a:r>
                  <a:rPr lang="ru-RU" altLang="en-US" sz="1000" baseline="0" dirty="0" smtClean="0">
                    <a:solidFill>
                      <a:schemeClr val="tx1"/>
                    </a:solidFill>
                  </a:rPr>
                  <a:t> использованием точного </a:t>
                </a:r>
                <a:r>
                  <a:rPr lang="ru-RU" altLang="en-US" sz="1000" baseline="0" dirty="0" err="1" smtClean="0">
                    <a:solidFill>
                      <a:schemeClr val="tx1"/>
                    </a:solidFill>
                  </a:rPr>
                  <a:t>моттовского</a:t>
                </a:r>
                <a:r>
                  <a:rPr lang="ru-RU" altLang="en-US" sz="1000" baseline="0" dirty="0" smtClean="0">
                    <a:solidFill>
                      <a:schemeClr val="tx1"/>
                    </a:solidFill>
                  </a:rPr>
                  <a:t> сечения рассеяния для умеренно-релятивистских энергий </a:t>
                </a:r>
                <a:r>
                  <a:rPr lang="ru-RU" sz="1200" i="0" kern="1200" smtClean="0">
                    <a:solidFill>
                      <a:schemeClr val="tx1"/>
                    </a:solidFill>
                    <a:effectLst/>
                    <a:latin typeface="+mn-lt"/>
                    <a:ea typeface="+mn-ea"/>
                    <a:cs typeface="+mn-cs"/>
                  </a:rPr>
                  <a:t>(𝛾≡</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a:t>
                </a:r>
                <a:r>
                  <a:rPr lang="el-GR" sz="1200" i="0" kern="1200">
                    <a:solidFill>
                      <a:schemeClr val="tx1"/>
                    </a:solidFill>
                    <a:effectLst/>
                    <a:latin typeface="+mn-lt"/>
                    <a:ea typeface="+mn-ea"/>
                    <a:cs typeface="+mn-cs"/>
                  </a:rPr>
                  <a:t>β</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−1/2</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200 </a:t>
                </a:r>
                <a:r>
                  <a:rPr lang="en-US" sz="1200" i="0" kern="1200">
                    <a:solidFill>
                      <a:schemeClr val="tx1"/>
                    </a:solidFill>
                    <a:effectLst/>
                    <a:latin typeface="+mn-lt"/>
                    <a:ea typeface="+mn-ea"/>
                    <a:cs typeface="+mn-cs"/>
                  </a:rPr>
                  <a:t>𝑍</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−2/3</a:t>
                </a:r>
                <a:r>
                  <a:rPr lang="ru-RU" sz="1200" i="0" kern="120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altLang="en-US" sz="1000" baseline="0" dirty="0" smtClean="0">
                    <a:solidFill>
                      <a:schemeClr val="tx1"/>
                    </a:solidFill>
                  </a:rPr>
                  <a:t>получены поправки </a:t>
                </a:r>
                <a:endParaRPr lang="en-US" altLang="en-US" sz="1000" baseline="0" dirty="0" smtClean="0">
                  <a:solidFill>
                    <a:schemeClr val="tx1"/>
                  </a:solidFill>
                </a:endParaRPr>
              </a:p>
              <a:p>
                <a:pPr marL="0" marR="0" indent="0" algn="l" defTabSz="914400" rtl="0" eaLnBrk="1" fontAlgn="auto" latinLnBrk="0" hangingPunct="1">
                  <a:lnSpc>
                    <a:spcPct val="90000"/>
                  </a:lnSpc>
                  <a:spcBef>
                    <a:spcPct val="50000"/>
                  </a:spcBef>
                  <a:spcAft>
                    <a:spcPts val="0"/>
                  </a:spcAft>
                  <a:buClrTx/>
                  <a:buSzTx/>
                  <a:buFontTx/>
                  <a:buNone/>
                  <a:tabLst/>
                  <a:defRPr/>
                </a:pPr>
                <a:r>
                  <a:rPr lang="ru-RU" altLang="en-US" sz="1000" baseline="0" dirty="0" smtClean="0">
                    <a:solidFill>
                      <a:schemeClr val="tx1"/>
                    </a:solidFill>
                  </a:rPr>
                  <a:t>к </a:t>
                </a:r>
                <a:r>
                  <a:rPr lang="ru-RU" altLang="en-US" sz="1000" baseline="0" dirty="0" err="1" smtClean="0">
                    <a:solidFill>
                      <a:schemeClr val="tx1"/>
                    </a:solidFill>
                  </a:rPr>
                  <a:t>борновским</a:t>
                </a:r>
                <a:r>
                  <a:rPr lang="ru-RU" altLang="en-US" sz="1000" baseline="0" dirty="0" smtClean="0">
                    <a:solidFill>
                      <a:schemeClr val="tx1"/>
                    </a:solidFill>
                  </a:rPr>
                  <a:t> высшим моментам распределений </a:t>
                </a:r>
                <a:r>
                  <a:rPr lang="ru-RU" sz="1200" b="0" i="0" u="none" strike="noStrike" kern="1200" baseline="0" dirty="0" smtClean="0">
                    <a:solidFill>
                      <a:schemeClr val="tx1"/>
                    </a:solidFill>
                    <a:latin typeface="+mn-lt"/>
                    <a:ea typeface="+mn-ea"/>
                    <a:cs typeface="+mn-cs"/>
                  </a:rPr>
                  <a:t>средних потерь энергии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90000"/>
                  </a:lnSpc>
                  <a:spcBef>
                    <a:spcPct val="50000"/>
                  </a:spcBef>
                  <a:spcAft>
                    <a:spcPts val="0"/>
                  </a:spcAft>
                  <a:buClrTx/>
                  <a:buSzTx/>
                  <a:buFontTx/>
                  <a:buNone/>
                  <a:tabLst/>
                  <a:defRPr/>
                </a:pPr>
                <a:r>
                  <a:rPr lang="ru-RU" sz="1200" b="0" i="0" u="none" strike="noStrike" kern="1200" baseline="0" dirty="0" smtClean="0">
                    <a:solidFill>
                      <a:schemeClr val="tx1"/>
                    </a:solidFill>
                    <a:latin typeface="+mn-lt"/>
                    <a:ea typeface="+mn-ea"/>
                    <a:cs typeface="+mn-cs"/>
                  </a:rPr>
                  <a:t>в облучаемом материале пучками заряженных частиц с зарядовым номером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90000"/>
                  </a:lnSpc>
                  <a:spcBef>
                    <a:spcPct val="5000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5</a:t>
                </a:r>
                <a:r>
                  <a:rPr lang="ru-RU" sz="1200" b="0" i="0" u="none" strike="noStrike" kern="1200" baseline="0" dirty="0" smtClean="0">
                    <a:solidFill>
                      <a:schemeClr val="tx1"/>
                    </a:solidFill>
                    <a:latin typeface="+mn-lt"/>
                    <a:ea typeface="+mn-ea"/>
                    <a:cs typeface="+mn-cs"/>
                  </a:rPr>
                  <a:t> </a:t>
                </a:r>
                <a:r>
                  <a:rPr lang="en-US" altLang="en-US" sz="1200" dirty="0" smtClean="0">
                    <a:solidFill>
                      <a:schemeClr val="tx1"/>
                    </a:solidFill>
                  </a:rPr>
                  <a:t>≤</a:t>
                </a:r>
                <a:r>
                  <a:rPr lang="ru-RU" altLang="en-US" sz="1200" dirty="0" smtClean="0">
                    <a:solidFill>
                      <a:schemeClr val="tx1"/>
                    </a:solidFill>
                  </a:rPr>
                  <a:t> </a:t>
                </a:r>
                <a:r>
                  <a:rPr lang="en-US" sz="1200" b="0" i="0" u="none" strike="noStrike" kern="1200" baseline="0" dirty="0" smtClean="0">
                    <a:solidFill>
                      <a:schemeClr val="tx1"/>
                    </a:solidFill>
                    <a:latin typeface="+mn-lt"/>
                    <a:ea typeface="+mn-ea"/>
                    <a:cs typeface="+mn-cs"/>
                  </a:rPr>
                  <a:t>Z</a:t>
                </a:r>
                <a:r>
                  <a:rPr lang="ru-RU" sz="1200" b="0" i="0" u="none" strike="noStrike" kern="1200" baseline="0" dirty="0" smtClean="0">
                    <a:solidFill>
                      <a:schemeClr val="tx1"/>
                    </a:solidFill>
                    <a:latin typeface="+mn-lt"/>
                    <a:ea typeface="+mn-ea"/>
                    <a:cs typeface="+mn-cs"/>
                  </a:rPr>
                  <a:t> </a:t>
                </a:r>
                <a:r>
                  <a:rPr lang="en-US" altLang="en-US" sz="1200" dirty="0" smtClean="0">
                    <a:solidFill>
                      <a:schemeClr val="tx1"/>
                    </a:solidFill>
                  </a:rPr>
                  <a:t>≤</a:t>
                </a:r>
                <a:r>
                  <a:rPr lang="ru-RU" altLang="en-US" sz="1200" dirty="0" smtClean="0">
                    <a:solidFill>
                      <a:schemeClr val="tx1"/>
                    </a:solidFill>
                  </a:rPr>
                  <a:t> </a:t>
                </a:r>
                <a:r>
                  <a:rPr lang="en-US" sz="1200" b="0" i="0" u="none" strike="noStrike" kern="1200" baseline="0" dirty="0" smtClean="0">
                    <a:solidFill>
                      <a:schemeClr val="tx1"/>
                    </a:solidFill>
                    <a:latin typeface="+mn-lt"/>
                    <a:ea typeface="+mn-ea"/>
                    <a:cs typeface="+mn-cs"/>
                  </a:rPr>
                  <a:t>95</a:t>
                </a:r>
                <a:r>
                  <a:rPr lang="ru-RU" sz="1200" b="0" i="0" u="none" strike="noStrike" kern="1200" baseline="0" dirty="0" smtClean="0">
                    <a:solidFill>
                      <a:schemeClr val="tx1"/>
                    </a:solidFill>
                    <a:latin typeface="+mn-lt"/>
                    <a:ea typeface="+mn-ea"/>
                    <a:cs typeface="+mn-cs"/>
                  </a:rPr>
                  <a:t> и относительной скоростью </a:t>
                </a:r>
                <a:r>
                  <a:rPr lang="en-US" altLang="en-US" sz="1000" dirty="0" smtClean="0">
                    <a:solidFill>
                      <a:schemeClr val="tx1"/>
                    </a:solidFill>
                  </a:rPr>
                  <a:t>0.05</a:t>
                </a:r>
                <a:r>
                  <a:rPr lang="ru-RU" altLang="en-US" sz="1000" dirty="0" smtClean="0">
                    <a:solidFill>
                      <a:schemeClr val="tx1"/>
                    </a:solidFill>
                  </a:rPr>
                  <a:t> </a:t>
                </a:r>
                <a:r>
                  <a:rPr lang="en-US" altLang="en-US" sz="1000" dirty="0" smtClean="0">
                    <a:solidFill>
                      <a:schemeClr val="tx1"/>
                    </a:solidFill>
                  </a:rPr>
                  <a:t>≤</a:t>
                </a:r>
                <a:r>
                  <a:rPr lang="ru-RU" altLang="en-US" sz="1000" dirty="0" smtClean="0">
                    <a:solidFill>
                      <a:schemeClr val="tx1"/>
                    </a:solidFill>
                  </a:rPr>
                  <a:t> </a:t>
                </a:r>
                <a:r>
                  <a:rPr lang="el-GR" sz="1000" dirty="0" smtClean="0"/>
                  <a:t>β</a:t>
                </a:r>
                <a:r>
                  <a:rPr lang="ru-RU" sz="1000" dirty="0" smtClean="0"/>
                  <a:t> </a:t>
                </a:r>
                <a:r>
                  <a:rPr lang="en-US" altLang="en-US" sz="1000" dirty="0" smtClean="0">
                    <a:solidFill>
                      <a:schemeClr val="tx1"/>
                    </a:solidFill>
                  </a:rPr>
                  <a:t>≤ 0.95.</a:t>
                </a:r>
              </a:p>
              <a:p>
                <a:pPr>
                  <a:lnSpc>
                    <a:spcPct val="90000"/>
                  </a:lnSpc>
                  <a:spcBef>
                    <a:spcPct val="50000"/>
                  </a:spcBef>
                </a:pPr>
                <a:endParaRPr lang="en-US" altLang="en-US" sz="1000" dirty="0" smtClean="0">
                  <a:solidFill>
                    <a:schemeClr val="tx1"/>
                  </a:solidFill>
                </a:endParaRPr>
              </a:p>
              <a:p>
                <a:pPr>
                  <a:lnSpc>
                    <a:spcPct val="90000"/>
                  </a:lnSpc>
                  <a:spcBef>
                    <a:spcPct val="50000"/>
                  </a:spcBef>
                </a:pPr>
                <a:endParaRPr lang="en-US" altLang="en-US" sz="1000"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sz="1000" b="1" dirty="0" smtClean="0">
                  <a:solidFill>
                    <a:srgbClr val="3333CC"/>
                  </a:solidFill>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sz="1000" b="1" dirty="0" smtClean="0">
                  <a:solidFill>
                    <a:srgbClr val="3333CC"/>
                  </a:solidFill>
                </a:endParaRP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sz="1000" b="1" dirty="0" err="1" smtClean="0">
                  <a:solidFill>
                    <a:srgbClr val="000000"/>
                  </a:solidFill>
                </a:endParaRPr>
              </a:p>
            </p:txBody>
          </p:sp>
        </mc:Fallback>
      </mc:AlternateContent>
    </p:spTree>
    <p:extLst>
      <p:ext uri="{BB962C8B-B14F-4D97-AF65-F5344CB8AC3E}">
        <p14:creationId xmlns:p14="http://schemas.microsoft.com/office/powerpoint/2010/main" val="118275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8</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889" y="8832176"/>
            <a:ext cx="3035871" cy="4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marL="742950" indent="-28575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marL="11430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marL="16002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marL="2057400" indent="-228600" algn="l"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marL="25146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marL="29718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marL="34290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marL="3886200" indent="-228600" defTabSz="449263"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r" eaLnBrk="1" hangingPunct="1">
              <a:lnSpc>
                <a:spcPct val="100000"/>
              </a:lnSpc>
            </a:pPr>
            <a:fld id="{E3462262-6343-4238-B439-27E3C0B24541}" type="slidenum">
              <a:rPr lang="en-GB" altLang="en-US" sz="1200">
                <a:solidFill>
                  <a:srgbClr val="000000"/>
                </a:solidFill>
              </a:rPr>
              <a:pPr algn="r" eaLnBrk="1" hangingPunct="1">
                <a:lnSpc>
                  <a:spcPct val="100000"/>
                </a:lnSpc>
              </a:pPr>
              <a:t>9</a:t>
            </a:fld>
            <a:endParaRPr lang="en-GB" altLang="en-US" sz="1200">
              <a:solidFill>
                <a:srgbClr val="000000"/>
              </a:solidFill>
            </a:endParaRPr>
          </a:p>
        </p:txBody>
      </p:sp>
      <p:sp>
        <p:nvSpPr>
          <p:cNvPr id="131075" name="Rectangle 1"/>
          <p:cNvSpPr>
            <a:spLocks noGrp="1" noRot="1" noChangeAspect="1" noChangeArrowheads="1" noTextEdit="1"/>
          </p:cNvSpPr>
          <p:nvPr>
            <p:ph type="sldImg"/>
          </p:nvPr>
        </p:nvSpPr>
        <p:spPr>
          <a:xfrm>
            <a:off x="1169988" y="688975"/>
            <a:ext cx="4670425" cy="3503613"/>
          </a:xfrm>
          <a:ln/>
        </p:spPr>
      </p:sp>
      <p:sp>
        <p:nvSpPr>
          <p:cNvPr id="131076" name="Rectangle 2"/>
          <p:cNvSpPr>
            <a:spLocks noGrp="1" noChangeArrowheads="1"/>
          </p:cNvSpPr>
          <p:nvPr>
            <p:ph type="body" idx="1"/>
          </p:nvPr>
        </p:nvSpPr>
        <p:spPr>
          <a:xfrm>
            <a:off x="935377" y="4416088"/>
            <a:ext cx="5139647" cy="418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en-US"/>
          </a:p>
        </p:txBody>
      </p:sp>
      <p:sp>
        <p:nvSpPr>
          <p:cNvPr id="4" name="Дата 3"/>
          <p:cNvSpPr>
            <a:spLocks noGrp="1"/>
          </p:cNvSpPr>
          <p:nvPr>
            <p:ph type="dt" idx="10"/>
          </p:nvPr>
        </p:nvSpPr>
        <p:spPr/>
        <p:txBody>
          <a:bodyPr/>
          <a:lstStyle>
            <a:lvl1pPr>
              <a:defRPr/>
            </a:lvl1pPr>
          </a:lstStyle>
          <a:p>
            <a:pPr>
              <a:defRPr/>
            </a:pPr>
            <a:endParaRPr lang="en-GB"/>
          </a:p>
        </p:txBody>
      </p:sp>
      <p:sp>
        <p:nvSpPr>
          <p:cNvPr id="5" name="Нижний колонтитул 4"/>
          <p:cNvSpPr>
            <a:spLocks noGrp="1"/>
          </p:cNvSpPr>
          <p:nvPr>
            <p:ph type="ftr" idx="11"/>
          </p:nvPr>
        </p:nvSpPr>
        <p:spPr/>
        <p:txBody>
          <a:bodyPr/>
          <a:lstStyle>
            <a:lvl1pPr>
              <a:defRPr/>
            </a:lvl1pPr>
          </a:lstStyle>
          <a:p>
            <a:pPr>
              <a:defRPr/>
            </a:pPr>
            <a:endParaRPr lang="en-GB"/>
          </a:p>
        </p:txBody>
      </p:sp>
      <p:sp>
        <p:nvSpPr>
          <p:cNvPr id="6" name="Номер слайда 5"/>
          <p:cNvSpPr>
            <a:spLocks noGrp="1"/>
          </p:cNvSpPr>
          <p:nvPr>
            <p:ph type="sldNum" idx="12"/>
          </p:nvPr>
        </p:nvSpPr>
        <p:spPr/>
        <p:txBody>
          <a:bodyPr/>
          <a:lstStyle>
            <a:lvl1pPr>
              <a:defRPr smtClean="0"/>
            </a:lvl1pPr>
          </a:lstStyle>
          <a:p>
            <a:pPr>
              <a:defRPr/>
            </a:pPr>
            <a:fld id="{971D9843-20FF-4C29-9689-D91C1063804E}" type="slidenum">
              <a:rPr lang="en-GB"/>
              <a:pPr>
                <a:defRPr/>
              </a:pPr>
              <a:t>‹#›</a:t>
            </a:fld>
            <a:endParaRPr lang="en-GB"/>
          </a:p>
        </p:txBody>
      </p:sp>
    </p:spTree>
    <p:extLst>
      <p:ext uri="{BB962C8B-B14F-4D97-AF65-F5344CB8AC3E}">
        <p14:creationId xmlns:p14="http://schemas.microsoft.com/office/powerpoint/2010/main" val="1857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idx="10"/>
          </p:nvPr>
        </p:nvSpPr>
        <p:spPr/>
        <p:txBody>
          <a:bodyPr/>
          <a:lstStyle>
            <a:lvl1pPr>
              <a:defRPr/>
            </a:lvl1pPr>
          </a:lstStyle>
          <a:p>
            <a:pPr>
              <a:defRPr/>
            </a:pPr>
            <a:endParaRPr lang="en-GB"/>
          </a:p>
        </p:txBody>
      </p:sp>
      <p:sp>
        <p:nvSpPr>
          <p:cNvPr id="5" name="Нижний колонтитул 4"/>
          <p:cNvSpPr>
            <a:spLocks noGrp="1"/>
          </p:cNvSpPr>
          <p:nvPr>
            <p:ph type="ftr" idx="11"/>
          </p:nvPr>
        </p:nvSpPr>
        <p:spPr/>
        <p:txBody>
          <a:bodyPr/>
          <a:lstStyle>
            <a:lvl1pPr>
              <a:defRPr/>
            </a:lvl1pPr>
          </a:lstStyle>
          <a:p>
            <a:pPr>
              <a:defRPr/>
            </a:pPr>
            <a:endParaRPr lang="en-GB"/>
          </a:p>
        </p:txBody>
      </p:sp>
      <p:sp>
        <p:nvSpPr>
          <p:cNvPr id="6" name="Номер слайда 5"/>
          <p:cNvSpPr>
            <a:spLocks noGrp="1"/>
          </p:cNvSpPr>
          <p:nvPr>
            <p:ph type="sldNum" idx="12"/>
          </p:nvPr>
        </p:nvSpPr>
        <p:spPr/>
        <p:txBody>
          <a:bodyPr/>
          <a:lstStyle>
            <a:lvl1pPr>
              <a:defRPr smtClean="0"/>
            </a:lvl1pPr>
          </a:lstStyle>
          <a:p>
            <a:pPr>
              <a:defRPr/>
            </a:pPr>
            <a:fld id="{F42015D0-44BD-4BA2-8648-D4F28BD3D0D9}" type="slidenum">
              <a:rPr lang="en-GB"/>
              <a:pPr>
                <a:defRPr/>
              </a:pPr>
              <a:t>‹#›</a:t>
            </a:fld>
            <a:endParaRPr lang="en-GB"/>
          </a:p>
        </p:txBody>
      </p:sp>
    </p:spTree>
    <p:extLst>
      <p:ext uri="{BB962C8B-B14F-4D97-AF65-F5344CB8AC3E}">
        <p14:creationId xmlns:p14="http://schemas.microsoft.com/office/powerpoint/2010/main" val="72220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128588"/>
            <a:ext cx="1941513" cy="608647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85800" y="128588"/>
            <a:ext cx="5676900" cy="608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idx="10"/>
          </p:nvPr>
        </p:nvSpPr>
        <p:spPr/>
        <p:txBody>
          <a:bodyPr/>
          <a:lstStyle>
            <a:lvl1pPr>
              <a:defRPr/>
            </a:lvl1pPr>
          </a:lstStyle>
          <a:p>
            <a:pPr>
              <a:defRPr/>
            </a:pPr>
            <a:endParaRPr lang="en-GB"/>
          </a:p>
        </p:txBody>
      </p:sp>
      <p:sp>
        <p:nvSpPr>
          <p:cNvPr id="5" name="Нижний колонтитул 4"/>
          <p:cNvSpPr>
            <a:spLocks noGrp="1"/>
          </p:cNvSpPr>
          <p:nvPr>
            <p:ph type="ftr" idx="11"/>
          </p:nvPr>
        </p:nvSpPr>
        <p:spPr/>
        <p:txBody>
          <a:bodyPr/>
          <a:lstStyle>
            <a:lvl1pPr>
              <a:defRPr/>
            </a:lvl1pPr>
          </a:lstStyle>
          <a:p>
            <a:pPr>
              <a:defRPr/>
            </a:pPr>
            <a:endParaRPr lang="en-GB"/>
          </a:p>
        </p:txBody>
      </p:sp>
      <p:sp>
        <p:nvSpPr>
          <p:cNvPr id="6" name="Номер слайда 5"/>
          <p:cNvSpPr>
            <a:spLocks noGrp="1"/>
          </p:cNvSpPr>
          <p:nvPr>
            <p:ph type="sldNum" idx="12"/>
          </p:nvPr>
        </p:nvSpPr>
        <p:spPr/>
        <p:txBody>
          <a:bodyPr/>
          <a:lstStyle>
            <a:lvl1pPr>
              <a:defRPr smtClean="0"/>
            </a:lvl1pPr>
          </a:lstStyle>
          <a:p>
            <a:pPr>
              <a:defRPr/>
            </a:pPr>
            <a:fld id="{3D721387-CAAE-47F4-BFD0-4FD641B1F094}" type="slidenum">
              <a:rPr lang="en-GB"/>
              <a:pPr>
                <a:defRPr/>
              </a:pPr>
              <a:t>‹#›</a:t>
            </a:fld>
            <a:endParaRPr lang="en-GB"/>
          </a:p>
        </p:txBody>
      </p:sp>
    </p:spTree>
    <p:extLst>
      <p:ext uri="{BB962C8B-B14F-4D97-AF65-F5344CB8AC3E}">
        <p14:creationId xmlns:p14="http://schemas.microsoft.com/office/powerpoint/2010/main" val="251362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en-US"/>
          </a:p>
        </p:txBody>
      </p:sp>
    </p:spTree>
    <p:extLst>
      <p:ext uri="{BB962C8B-B14F-4D97-AF65-F5344CB8AC3E}">
        <p14:creationId xmlns:p14="http://schemas.microsoft.com/office/powerpoint/2010/main" val="3114508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4262395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930651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1400175" y="868363"/>
            <a:ext cx="3551238"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5103813" y="868363"/>
            <a:ext cx="3552825" cy="574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886953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170913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298669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67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39298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idx="10"/>
          </p:nvPr>
        </p:nvSpPr>
        <p:spPr/>
        <p:txBody>
          <a:bodyPr/>
          <a:lstStyle>
            <a:lvl1pPr>
              <a:defRPr/>
            </a:lvl1pPr>
          </a:lstStyle>
          <a:p>
            <a:pPr>
              <a:defRPr/>
            </a:pPr>
            <a:endParaRPr lang="en-GB"/>
          </a:p>
        </p:txBody>
      </p:sp>
      <p:sp>
        <p:nvSpPr>
          <p:cNvPr id="5" name="Нижний колонтитул 4"/>
          <p:cNvSpPr>
            <a:spLocks noGrp="1"/>
          </p:cNvSpPr>
          <p:nvPr>
            <p:ph type="ftr" idx="11"/>
          </p:nvPr>
        </p:nvSpPr>
        <p:spPr/>
        <p:txBody>
          <a:bodyPr/>
          <a:lstStyle>
            <a:lvl1pPr>
              <a:defRPr/>
            </a:lvl1pPr>
          </a:lstStyle>
          <a:p>
            <a:pPr>
              <a:defRPr/>
            </a:pPr>
            <a:endParaRPr lang="en-GB"/>
          </a:p>
        </p:txBody>
      </p:sp>
      <p:sp>
        <p:nvSpPr>
          <p:cNvPr id="6" name="Номер слайда 5"/>
          <p:cNvSpPr>
            <a:spLocks noGrp="1"/>
          </p:cNvSpPr>
          <p:nvPr>
            <p:ph type="sldNum" idx="12"/>
          </p:nvPr>
        </p:nvSpPr>
        <p:spPr/>
        <p:txBody>
          <a:bodyPr/>
          <a:lstStyle>
            <a:lvl1pPr>
              <a:defRPr smtClean="0"/>
            </a:lvl1pPr>
          </a:lstStyle>
          <a:p>
            <a:pPr>
              <a:defRPr/>
            </a:pPr>
            <a:fld id="{B944E75E-5568-4309-AE13-8BBC195D9EEC}" type="slidenum">
              <a:rPr lang="en-GB"/>
              <a:pPr>
                <a:defRPr/>
              </a:pPr>
              <a:t>‹#›</a:t>
            </a:fld>
            <a:endParaRPr lang="en-GB"/>
          </a:p>
        </p:txBody>
      </p:sp>
    </p:spTree>
    <p:extLst>
      <p:ext uri="{BB962C8B-B14F-4D97-AF65-F5344CB8AC3E}">
        <p14:creationId xmlns:p14="http://schemas.microsoft.com/office/powerpoint/2010/main" val="301546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4002630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2979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35763" y="0"/>
            <a:ext cx="1920875" cy="6608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969963" y="0"/>
            <a:ext cx="5613400" cy="6608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802656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8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F4ED4DF-4A88-4AFA-AD30-10ED48DE6853}"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B015DCB-4B70-446F-8EBE-206A4C4C95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9148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A26AA25-27A7-495C-9DB5-E48841F5ED50}"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42B18E1-CB54-4132-910C-C4B636D55B8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01649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6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73F3A92-6E25-4A01-97B1-66C4D25A0B5D}"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747F4CF-68CC-4A56-ABEA-B20C4069D49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9659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C3E72FA-2EF6-4B16-8448-C827EB8C3027}"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2ED0F95-FBAB-4ED8-9FA3-201E27B1F1F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5421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9203B3D-5880-4025-B968-A7B1F6868D28}" type="datetimeFigureOut">
              <a:rPr lang="ru-RU">
                <a:solidFill>
                  <a:prstClr val="black">
                    <a:tint val="75000"/>
                  </a:prstClr>
                </a:solidFill>
              </a:rPr>
              <a:pPr>
                <a:defRPr/>
              </a:pPr>
              <a:t>17.06.2019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AFD78662-372A-426E-BDCE-1E6C5C26338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15599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BDC338C-35C7-45AA-BF69-770FA994F9EF}" type="datetimeFigureOut">
              <a:rPr lang="ru-RU">
                <a:solidFill>
                  <a:prstClr val="black">
                    <a:tint val="75000"/>
                  </a:prstClr>
                </a:solidFill>
              </a:rPr>
              <a:pPr>
                <a:defRPr/>
              </a:pPr>
              <a:t>17.06.2019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7186B7F-8FF3-4522-B09F-945E4CFAF42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9959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C4478B5-9A5D-4267-9117-11BDFFF2E08D}" type="datetimeFigureOut">
              <a:rPr lang="ru-RU">
                <a:solidFill>
                  <a:prstClr val="black">
                    <a:tint val="75000"/>
                  </a:prstClr>
                </a:solidFill>
              </a:rPr>
              <a:pPr>
                <a:defRPr/>
              </a:pPr>
              <a:t>17.06.2019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229C009E-578B-49AE-8DE9-1B57A9D47B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6009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pPr>
              <a:defRPr/>
            </a:pPr>
            <a:endParaRPr lang="en-GB"/>
          </a:p>
        </p:txBody>
      </p:sp>
      <p:sp>
        <p:nvSpPr>
          <p:cNvPr id="5" name="Нижний колонтитул 4"/>
          <p:cNvSpPr>
            <a:spLocks noGrp="1"/>
          </p:cNvSpPr>
          <p:nvPr>
            <p:ph type="ftr" idx="11"/>
          </p:nvPr>
        </p:nvSpPr>
        <p:spPr/>
        <p:txBody>
          <a:bodyPr/>
          <a:lstStyle>
            <a:lvl1pPr>
              <a:defRPr/>
            </a:lvl1pPr>
          </a:lstStyle>
          <a:p>
            <a:pPr>
              <a:defRPr/>
            </a:pPr>
            <a:endParaRPr lang="en-GB"/>
          </a:p>
        </p:txBody>
      </p:sp>
      <p:sp>
        <p:nvSpPr>
          <p:cNvPr id="6" name="Номер слайда 5"/>
          <p:cNvSpPr>
            <a:spLocks noGrp="1"/>
          </p:cNvSpPr>
          <p:nvPr>
            <p:ph type="sldNum" idx="12"/>
          </p:nvPr>
        </p:nvSpPr>
        <p:spPr/>
        <p:txBody>
          <a:bodyPr/>
          <a:lstStyle>
            <a:lvl1pPr>
              <a:defRPr smtClean="0"/>
            </a:lvl1pPr>
          </a:lstStyle>
          <a:p>
            <a:pPr>
              <a:defRPr/>
            </a:pPr>
            <a:fld id="{51826B79-EE1A-4CD2-AA90-C13AE54DBBA9}" type="slidenum">
              <a:rPr lang="en-GB"/>
              <a:pPr>
                <a:defRPr/>
              </a:pPr>
              <a:t>‹#›</a:t>
            </a:fld>
            <a:endParaRPr lang="en-GB"/>
          </a:p>
        </p:txBody>
      </p:sp>
    </p:spTree>
    <p:extLst>
      <p:ext uri="{BB962C8B-B14F-4D97-AF65-F5344CB8AC3E}">
        <p14:creationId xmlns:p14="http://schemas.microsoft.com/office/powerpoint/2010/main" val="1604080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2109C8C-395C-4FD4-826A-F270D23E032A}"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B1470D4-9D26-43F5-BED7-A12207CC6F2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457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B390C0E-C1A1-42BE-9EA1-E9A78B73FD2A}"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F6E4CE0-E617-4BA3-9963-A8AABF200D2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2905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ABE3823-97A7-4804-8B09-D8505308839E}"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44C835C-80E8-4043-9B20-EF87661863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39392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0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0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770B437-1397-4BC5-B247-C59F18E724EB}"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40C7B06-DE61-4330-806C-D0D2F9A84B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0013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B17F19D-D8FC-4EB4-B12D-D286FCBC674B}"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916702A-DB92-43CD-A1FB-B5960B8D708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09515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D02117B-2E3F-43FB-9D1D-12E9492A6DA2}"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0C2426F-D2A1-4DC8-AAA0-BB70281B56A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59013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DA1F133-B2EE-4A46-B19F-29E1D05C870A}"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C2D9BD9-E259-4D1C-80CA-BD3853CBF20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88929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E070A28-C0C1-4C31-8CA7-7D9AAA7D2923}"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6E3EF3F-C06D-4E68-AD4E-B64D9289BD7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51223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5F23483-1B12-467E-9DD0-AD555B452E85}" type="datetimeFigureOut">
              <a:rPr lang="ru-RU">
                <a:solidFill>
                  <a:prstClr val="black">
                    <a:tint val="75000"/>
                  </a:prstClr>
                </a:solidFill>
              </a:rPr>
              <a:pPr>
                <a:defRPr/>
              </a:pPr>
              <a:t>17.06.2019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AE3BACFC-C6CF-42D4-8193-C1C533436BE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15289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B15F7A7-EE40-4969-A16D-412D0439F1C9}" type="datetimeFigureOut">
              <a:rPr lang="ru-RU">
                <a:solidFill>
                  <a:prstClr val="black">
                    <a:tint val="75000"/>
                  </a:prstClr>
                </a:solidFill>
              </a:rPr>
              <a:pPr>
                <a:defRPr/>
              </a:pPr>
              <a:t>17.06.2019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A8083EB-2725-4F55-9A44-E6C233FFAF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8071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idx="10"/>
          </p:nvPr>
        </p:nvSpPr>
        <p:spPr/>
        <p:txBody>
          <a:bodyPr/>
          <a:lstStyle>
            <a:lvl1pPr>
              <a:defRPr/>
            </a:lvl1pPr>
          </a:lstStyle>
          <a:p>
            <a:pPr>
              <a:defRPr/>
            </a:pPr>
            <a:endParaRPr lang="en-GB"/>
          </a:p>
        </p:txBody>
      </p:sp>
      <p:sp>
        <p:nvSpPr>
          <p:cNvPr id="6" name="Нижний колонтитул 5"/>
          <p:cNvSpPr>
            <a:spLocks noGrp="1"/>
          </p:cNvSpPr>
          <p:nvPr>
            <p:ph type="ftr" idx="11"/>
          </p:nvPr>
        </p:nvSpPr>
        <p:spPr/>
        <p:txBody>
          <a:bodyPr/>
          <a:lstStyle>
            <a:lvl1pPr>
              <a:defRPr/>
            </a:lvl1pPr>
          </a:lstStyle>
          <a:p>
            <a:pPr>
              <a:defRPr/>
            </a:pPr>
            <a:endParaRPr lang="en-GB"/>
          </a:p>
        </p:txBody>
      </p:sp>
      <p:sp>
        <p:nvSpPr>
          <p:cNvPr id="7" name="Номер слайда 6"/>
          <p:cNvSpPr>
            <a:spLocks noGrp="1"/>
          </p:cNvSpPr>
          <p:nvPr>
            <p:ph type="sldNum" idx="12"/>
          </p:nvPr>
        </p:nvSpPr>
        <p:spPr/>
        <p:txBody>
          <a:bodyPr/>
          <a:lstStyle>
            <a:lvl1pPr>
              <a:defRPr smtClean="0"/>
            </a:lvl1pPr>
          </a:lstStyle>
          <a:p>
            <a:pPr>
              <a:defRPr/>
            </a:pPr>
            <a:fld id="{0A7BBF12-4636-4FDD-9A5F-A0FCE238BB91}" type="slidenum">
              <a:rPr lang="en-GB"/>
              <a:pPr>
                <a:defRPr/>
              </a:pPr>
              <a:t>‹#›</a:t>
            </a:fld>
            <a:endParaRPr lang="en-GB"/>
          </a:p>
        </p:txBody>
      </p:sp>
    </p:spTree>
    <p:extLst>
      <p:ext uri="{BB962C8B-B14F-4D97-AF65-F5344CB8AC3E}">
        <p14:creationId xmlns:p14="http://schemas.microsoft.com/office/powerpoint/2010/main" val="153488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511C2A1-6E44-4A94-8556-34334959A274}" type="datetimeFigureOut">
              <a:rPr lang="ru-RU">
                <a:solidFill>
                  <a:prstClr val="black">
                    <a:tint val="75000"/>
                  </a:prstClr>
                </a:solidFill>
              </a:rPr>
              <a:pPr>
                <a:defRPr/>
              </a:pPr>
              <a:t>17.06.2019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624BCD1-7DBA-4843-8C47-42C7CD55E9C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41438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2C52511-43FF-4373-AE3C-9B5126DDB9FB}"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4EE1E20-AFB5-4E80-99EB-ED3447A0030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25632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524FAC7-1D2C-4021-92FC-BFAE5464EF37}"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40D1673-F4B8-405D-9149-E16184FD58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380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609A089-A841-4675-85BD-637BD649DB97}"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FD3B6E3-F016-4E7D-818A-49944E4F161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77582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E9E1526-9251-4C95-A0B6-B8728C9D7B33}"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70D0B09-97C7-4277-87A9-C9BB911CF0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62287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1C521DB-5F48-4F0E-BA64-055B08605FA9}"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B0EF670-5503-40EE-8410-2E6DBB662F0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34746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3E844B2-9D9F-49D7-BBC8-5C4120BF4371}"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5D641D7-8BD8-453B-9503-79C5E052D69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81215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23119FC-205C-44E2-98A4-74B688D07756}"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509B432-6CD0-4094-BA8A-E9C5B2E62B1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8951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0CF133D-970C-4194-97DF-F9C458665F3B}"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834F398-A864-4282-9477-9915D19B7C0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23914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A6AD11B-5341-4BDB-B39C-4937DE7B4402}" type="datetimeFigureOut">
              <a:rPr lang="ru-RU">
                <a:solidFill>
                  <a:prstClr val="black">
                    <a:tint val="75000"/>
                  </a:prstClr>
                </a:solidFill>
              </a:rPr>
              <a:pPr>
                <a:defRPr/>
              </a:pPr>
              <a:t>17.06.2019</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E893F23-9774-4018-A254-34D8E05A1B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2054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idx="10"/>
          </p:nvPr>
        </p:nvSpPr>
        <p:spPr/>
        <p:txBody>
          <a:bodyPr/>
          <a:lstStyle>
            <a:lvl1pPr>
              <a:defRPr/>
            </a:lvl1pPr>
          </a:lstStyle>
          <a:p>
            <a:pPr>
              <a:defRPr/>
            </a:pPr>
            <a:endParaRPr lang="en-GB"/>
          </a:p>
        </p:txBody>
      </p:sp>
      <p:sp>
        <p:nvSpPr>
          <p:cNvPr id="8" name="Нижний колонтитул 7"/>
          <p:cNvSpPr>
            <a:spLocks noGrp="1"/>
          </p:cNvSpPr>
          <p:nvPr>
            <p:ph type="ftr" idx="11"/>
          </p:nvPr>
        </p:nvSpPr>
        <p:spPr/>
        <p:txBody>
          <a:bodyPr/>
          <a:lstStyle>
            <a:lvl1pPr>
              <a:defRPr/>
            </a:lvl1pPr>
          </a:lstStyle>
          <a:p>
            <a:pPr>
              <a:defRPr/>
            </a:pPr>
            <a:endParaRPr lang="en-GB"/>
          </a:p>
        </p:txBody>
      </p:sp>
      <p:sp>
        <p:nvSpPr>
          <p:cNvPr id="9" name="Номер слайда 8"/>
          <p:cNvSpPr>
            <a:spLocks noGrp="1"/>
          </p:cNvSpPr>
          <p:nvPr>
            <p:ph type="sldNum" idx="12"/>
          </p:nvPr>
        </p:nvSpPr>
        <p:spPr/>
        <p:txBody>
          <a:bodyPr/>
          <a:lstStyle>
            <a:lvl1pPr>
              <a:defRPr smtClean="0"/>
            </a:lvl1pPr>
          </a:lstStyle>
          <a:p>
            <a:pPr>
              <a:defRPr/>
            </a:pPr>
            <a:fld id="{A81B9418-9D1B-40F2-AEED-222859F5AF94}" type="slidenum">
              <a:rPr lang="en-GB"/>
              <a:pPr>
                <a:defRPr/>
              </a:pPr>
              <a:t>‹#›</a:t>
            </a:fld>
            <a:endParaRPr lang="en-GB"/>
          </a:p>
        </p:txBody>
      </p:sp>
    </p:spTree>
    <p:extLst>
      <p:ext uri="{BB962C8B-B14F-4D97-AF65-F5344CB8AC3E}">
        <p14:creationId xmlns:p14="http://schemas.microsoft.com/office/powerpoint/2010/main" val="3576999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95E4B7F-7CF6-41CF-BEE2-B076702F8184}" type="datetimeFigureOut">
              <a:rPr lang="ru-RU">
                <a:solidFill>
                  <a:prstClr val="black">
                    <a:tint val="75000"/>
                  </a:prstClr>
                </a:solidFill>
              </a:rPr>
              <a:pPr>
                <a:defRPr/>
              </a:pPr>
              <a:t>17.06.2019</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F060638-C875-4DEE-B0C6-D8F0AD8B7A1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33335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6EF024E-51F5-4A9F-8732-A0D02973327F}" type="datetimeFigureOut">
              <a:rPr lang="ru-RU">
                <a:solidFill>
                  <a:prstClr val="black">
                    <a:tint val="75000"/>
                  </a:prstClr>
                </a:solidFill>
              </a:rPr>
              <a:pPr>
                <a:defRPr/>
              </a:pPr>
              <a:t>17.06.2019</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CF9EA138-AC36-44A8-BBA9-6323B1EEA12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78491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A89B6F4-5317-477A-B5EE-1A79FE5A5B73}"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B554A4B-DC0D-485F-8565-50DA49B8DA0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60528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E2793F8-D7DE-460E-BFCB-C3B9D2A67D3F}" type="datetimeFigureOut">
              <a:rPr lang="ru-RU">
                <a:solidFill>
                  <a:prstClr val="black">
                    <a:tint val="75000"/>
                  </a:prstClr>
                </a:solidFill>
              </a:rPr>
              <a:pPr>
                <a:defRPr/>
              </a:pPr>
              <a:t>17.06.2019</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0DFAC70-5E04-44EA-A0B1-98CC4B44E8F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29147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9C44BBD-CE7B-4D80-AE7B-10637FA7B8EC}"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CCDDE68-0B18-4B5B-98B3-962102279D1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65683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22ED741-527E-473F-B1F4-597888396A7B}" type="datetimeFigureOut">
              <a:rPr lang="ru-RU">
                <a:solidFill>
                  <a:prstClr val="black">
                    <a:tint val="75000"/>
                  </a:prstClr>
                </a:solidFill>
              </a:rPr>
              <a:pPr>
                <a:defRPr/>
              </a:pPr>
              <a:t>17.06.2019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E918D20-5859-4C57-8274-F0B7FDB1E3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12630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509"/>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8" indent="0" algn="ctr">
              <a:buNone/>
              <a:defRPr>
                <a:solidFill>
                  <a:schemeClr val="tx1">
                    <a:tint val="75000"/>
                  </a:schemeClr>
                </a:solidFill>
              </a:defRPr>
            </a:lvl3pPr>
            <a:lvl4pPr marL="1370322" indent="0" algn="ctr">
              <a:buNone/>
              <a:defRPr>
                <a:solidFill>
                  <a:schemeClr val="tx1">
                    <a:tint val="75000"/>
                  </a:schemeClr>
                </a:solidFill>
              </a:defRPr>
            </a:lvl4pPr>
            <a:lvl5pPr marL="1827094" indent="0" algn="ctr">
              <a:buNone/>
              <a:defRPr>
                <a:solidFill>
                  <a:schemeClr val="tx1">
                    <a:tint val="75000"/>
                  </a:schemeClr>
                </a:solidFill>
              </a:defRPr>
            </a:lvl5pPr>
            <a:lvl6pPr marL="2283868" indent="0" algn="ctr">
              <a:buNone/>
              <a:defRPr>
                <a:solidFill>
                  <a:schemeClr val="tx1">
                    <a:tint val="75000"/>
                  </a:schemeClr>
                </a:solidFill>
              </a:defRPr>
            </a:lvl6pPr>
            <a:lvl7pPr marL="2740642" indent="0" algn="ctr">
              <a:buNone/>
              <a:defRPr>
                <a:solidFill>
                  <a:schemeClr val="tx1">
                    <a:tint val="75000"/>
                  </a:schemeClr>
                </a:solidFill>
              </a:defRPr>
            </a:lvl7pPr>
            <a:lvl8pPr marL="3197412" indent="0" algn="ctr">
              <a:buNone/>
              <a:defRPr>
                <a:solidFill>
                  <a:schemeClr val="tx1">
                    <a:tint val="75000"/>
                  </a:schemeClr>
                </a:solidFill>
              </a:defRPr>
            </a:lvl8pPr>
            <a:lvl9pPr marL="3654188"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7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316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89"/>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8" indent="0">
              <a:buNone/>
              <a:defRPr sz="1600">
                <a:solidFill>
                  <a:schemeClr val="tx1">
                    <a:tint val="75000"/>
                  </a:schemeClr>
                </a:solidFill>
              </a:defRPr>
            </a:lvl3pPr>
            <a:lvl4pPr marL="1370322" indent="0">
              <a:buNone/>
              <a:defRPr sz="1400">
                <a:solidFill>
                  <a:schemeClr val="tx1">
                    <a:tint val="75000"/>
                  </a:schemeClr>
                </a:solidFill>
              </a:defRPr>
            </a:lvl4pPr>
            <a:lvl5pPr marL="1827094" indent="0">
              <a:buNone/>
              <a:defRPr sz="1400">
                <a:solidFill>
                  <a:schemeClr val="tx1">
                    <a:tint val="75000"/>
                  </a:schemeClr>
                </a:solidFill>
              </a:defRPr>
            </a:lvl5pPr>
            <a:lvl6pPr marL="2283868" indent="0">
              <a:buNone/>
              <a:defRPr sz="1400">
                <a:solidFill>
                  <a:schemeClr val="tx1">
                    <a:tint val="75000"/>
                  </a:schemeClr>
                </a:solidFill>
              </a:defRPr>
            </a:lvl6pPr>
            <a:lvl7pPr marL="2740642" indent="0">
              <a:buNone/>
              <a:defRPr sz="1400">
                <a:solidFill>
                  <a:schemeClr val="tx1">
                    <a:tint val="75000"/>
                  </a:schemeClr>
                </a:solidFill>
              </a:defRPr>
            </a:lvl7pPr>
            <a:lvl8pPr marL="3197412" indent="0">
              <a:buNone/>
              <a:defRPr sz="1400">
                <a:solidFill>
                  <a:schemeClr val="tx1">
                    <a:tint val="75000"/>
                  </a:schemeClr>
                </a:solidFill>
              </a:defRPr>
            </a:lvl8pPr>
            <a:lvl9pPr marL="3654188"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384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10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idx="10"/>
          </p:nvPr>
        </p:nvSpPr>
        <p:spPr/>
        <p:txBody>
          <a:bodyPr/>
          <a:lstStyle>
            <a:lvl1pPr>
              <a:defRPr/>
            </a:lvl1pPr>
          </a:lstStyle>
          <a:p>
            <a:pPr>
              <a:defRPr/>
            </a:pPr>
            <a:endParaRPr lang="en-GB"/>
          </a:p>
        </p:txBody>
      </p:sp>
      <p:sp>
        <p:nvSpPr>
          <p:cNvPr id="4" name="Нижний колонтитул 3"/>
          <p:cNvSpPr>
            <a:spLocks noGrp="1"/>
          </p:cNvSpPr>
          <p:nvPr>
            <p:ph type="ftr" idx="11"/>
          </p:nvPr>
        </p:nvSpPr>
        <p:spPr/>
        <p:txBody>
          <a:bodyPr/>
          <a:lstStyle>
            <a:lvl1pPr>
              <a:defRPr/>
            </a:lvl1pPr>
          </a:lstStyle>
          <a:p>
            <a:pPr>
              <a:defRPr/>
            </a:pPr>
            <a:endParaRPr lang="en-GB"/>
          </a:p>
        </p:txBody>
      </p:sp>
      <p:sp>
        <p:nvSpPr>
          <p:cNvPr id="5" name="Номер слайда 4"/>
          <p:cNvSpPr>
            <a:spLocks noGrp="1"/>
          </p:cNvSpPr>
          <p:nvPr>
            <p:ph type="sldNum" idx="12"/>
          </p:nvPr>
        </p:nvSpPr>
        <p:spPr/>
        <p:txBody>
          <a:bodyPr/>
          <a:lstStyle>
            <a:lvl1pPr>
              <a:defRPr smtClean="0"/>
            </a:lvl1pPr>
          </a:lstStyle>
          <a:p>
            <a:pPr>
              <a:defRPr/>
            </a:pPr>
            <a:fld id="{D7238E17-3429-4E21-B136-2A4E81C84117}" type="slidenum">
              <a:rPr lang="en-GB"/>
              <a:pPr>
                <a:defRPr/>
              </a:pPr>
              <a:t>‹#›</a:t>
            </a:fld>
            <a:endParaRPr lang="en-GB"/>
          </a:p>
        </p:txBody>
      </p:sp>
    </p:spTree>
    <p:extLst>
      <p:ext uri="{BB962C8B-B14F-4D97-AF65-F5344CB8AC3E}">
        <p14:creationId xmlns:p14="http://schemas.microsoft.com/office/powerpoint/2010/main" val="1710060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65"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6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063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739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135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6" y="27312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799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772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5033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1" y="274710"/>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71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7B7930AC-2846-4731-A968-33044A4DACB4}" type="datetimeFigureOut">
              <a:rPr lang="en-US" smtClean="0">
                <a:solidFill>
                  <a:prstClr val="black">
                    <a:tint val="75000"/>
                  </a:prstClr>
                </a:solidFill>
              </a:rPr>
              <a:pPr/>
              <a:t>6/17/2019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99CB3DE0-B6C6-44AC-B9ED-D690C6F608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44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pPr>
              <a:defRPr/>
            </a:pPr>
            <a:endParaRPr lang="en-GB"/>
          </a:p>
        </p:txBody>
      </p:sp>
      <p:sp>
        <p:nvSpPr>
          <p:cNvPr id="3" name="Нижний колонтитул 2"/>
          <p:cNvSpPr>
            <a:spLocks noGrp="1"/>
          </p:cNvSpPr>
          <p:nvPr>
            <p:ph type="ftr" idx="11"/>
          </p:nvPr>
        </p:nvSpPr>
        <p:spPr/>
        <p:txBody>
          <a:bodyPr/>
          <a:lstStyle>
            <a:lvl1pPr>
              <a:defRPr/>
            </a:lvl1pPr>
          </a:lstStyle>
          <a:p>
            <a:pPr>
              <a:defRPr/>
            </a:pPr>
            <a:endParaRPr lang="en-GB"/>
          </a:p>
        </p:txBody>
      </p:sp>
      <p:sp>
        <p:nvSpPr>
          <p:cNvPr id="4" name="Номер слайда 3"/>
          <p:cNvSpPr>
            <a:spLocks noGrp="1"/>
          </p:cNvSpPr>
          <p:nvPr>
            <p:ph type="sldNum" idx="12"/>
          </p:nvPr>
        </p:nvSpPr>
        <p:spPr/>
        <p:txBody>
          <a:bodyPr/>
          <a:lstStyle>
            <a:lvl1pPr>
              <a:defRPr smtClean="0"/>
            </a:lvl1pPr>
          </a:lstStyle>
          <a:p>
            <a:pPr>
              <a:defRPr/>
            </a:pPr>
            <a:fld id="{67617C97-EB89-4561-BC34-95EE9A12D28C}" type="slidenum">
              <a:rPr lang="en-GB"/>
              <a:pPr>
                <a:defRPr/>
              </a:pPr>
              <a:t>‹#›</a:t>
            </a:fld>
            <a:endParaRPr lang="en-GB"/>
          </a:p>
        </p:txBody>
      </p:sp>
    </p:spTree>
    <p:extLst>
      <p:ext uri="{BB962C8B-B14F-4D97-AF65-F5344CB8AC3E}">
        <p14:creationId xmlns:p14="http://schemas.microsoft.com/office/powerpoint/2010/main" val="15740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pPr>
              <a:defRPr/>
            </a:pPr>
            <a:endParaRPr lang="en-GB"/>
          </a:p>
        </p:txBody>
      </p:sp>
      <p:sp>
        <p:nvSpPr>
          <p:cNvPr id="6" name="Нижний колонтитул 5"/>
          <p:cNvSpPr>
            <a:spLocks noGrp="1"/>
          </p:cNvSpPr>
          <p:nvPr>
            <p:ph type="ftr" idx="11"/>
          </p:nvPr>
        </p:nvSpPr>
        <p:spPr/>
        <p:txBody>
          <a:bodyPr/>
          <a:lstStyle>
            <a:lvl1pPr>
              <a:defRPr/>
            </a:lvl1pPr>
          </a:lstStyle>
          <a:p>
            <a:pPr>
              <a:defRPr/>
            </a:pPr>
            <a:endParaRPr lang="en-GB"/>
          </a:p>
        </p:txBody>
      </p:sp>
      <p:sp>
        <p:nvSpPr>
          <p:cNvPr id="7" name="Номер слайда 6"/>
          <p:cNvSpPr>
            <a:spLocks noGrp="1"/>
          </p:cNvSpPr>
          <p:nvPr>
            <p:ph type="sldNum" idx="12"/>
          </p:nvPr>
        </p:nvSpPr>
        <p:spPr/>
        <p:txBody>
          <a:bodyPr/>
          <a:lstStyle>
            <a:lvl1pPr>
              <a:defRPr smtClean="0"/>
            </a:lvl1pPr>
          </a:lstStyle>
          <a:p>
            <a:pPr>
              <a:defRPr/>
            </a:pPr>
            <a:fld id="{3FB7CF46-41A8-49A1-954A-7722573DED1F}" type="slidenum">
              <a:rPr lang="en-GB"/>
              <a:pPr>
                <a:defRPr/>
              </a:pPr>
              <a:t>‹#›</a:t>
            </a:fld>
            <a:endParaRPr lang="en-GB"/>
          </a:p>
        </p:txBody>
      </p:sp>
    </p:spTree>
    <p:extLst>
      <p:ext uri="{BB962C8B-B14F-4D97-AF65-F5344CB8AC3E}">
        <p14:creationId xmlns:p14="http://schemas.microsoft.com/office/powerpoint/2010/main" val="42844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pPr>
              <a:defRPr/>
            </a:pPr>
            <a:endParaRPr lang="en-GB"/>
          </a:p>
        </p:txBody>
      </p:sp>
      <p:sp>
        <p:nvSpPr>
          <p:cNvPr id="6" name="Нижний колонтитул 5"/>
          <p:cNvSpPr>
            <a:spLocks noGrp="1"/>
          </p:cNvSpPr>
          <p:nvPr>
            <p:ph type="ftr" idx="11"/>
          </p:nvPr>
        </p:nvSpPr>
        <p:spPr/>
        <p:txBody>
          <a:bodyPr/>
          <a:lstStyle>
            <a:lvl1pPr>
              <a:defRPr/>
            </a:lvl1pPr>
          </a:lstStyle>
          <a:p>
            <a:pPr>
              <a:defRPr/>
            </a:pPr>
            <a:endParaRPr lang="en-GB"/>
          </a:p>
        </p:txBody>
      </p:sp>
      <p:sp>
        <p:nvSpPr>
          <p:cNvPr id="7" name="Номер слайда 6"/>
          <p:cNvSpPr>
            <a:spLocks noGrp="1"/>
          </p:cNvSpPr>
          <p:nvPr>
            <p:ph type="sldNum" idx="12"/>
          </p:nvPr>
        </p:nvSpPr>
        <p:spPr/>
        <p:txBody>
          <a:bodyPr/>
          <a:lstStyle>
            <a:lvl1pPr>
              <a:defRPr smtClean="0"/>
            </a:lvl1pPr>
          </a:lstStyle>
          <a:p>
            <a:pPr>
              <a:defRPr/>
            </a:pPr>
            <a:fld id="{72B2C1B0-8DBC-41D1-AB25-E881096D60BF}" type="slidenum">
              <a:rPr lang="en-GB"/>
              <a:pPr>
                <a:defRPr/>
              </a:pPr>
              <a:t>‹#›</a:t>
            </a:fld>
            <a:endParaRPr lang="en-GB"/>
          </a:p>
        </p:txBody>
      </p:sp>
    </p:spTree>
    <p:extLst>
      <p:ext uri="{BB962C8B-B14F-4D97-AF65-F5344CB8AC3E}">
        <p14:creationId xmlns:p14="http://schemas.microsoft.com/office/powerpoint/2010/main" val="300327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1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jpeg"/><Relationship Id="rId2" Type="http://schemas.openxmlformats.org/officeDocument/2006/relationships/slideLayout" Target="../slideLayouts/slideLayout13.xml"/><Relationship Id="rId16" Type="http://schemas.openxmlformats.org/officeDocument/2006/relationships/image" Target="../media/image4.jpeg"/><Relationship Id="rId20"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19" Type="http://schemas.openxmlformats.org/officeDocument/2006/relationships/oleObject" Target="../embeddings/oleObject1.bin"/><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CCFF"/>
            </a:gs>
          </a:gsLst>
          <a:lin ang="13500000" scaled="1"/>
        </a:gradFill>
        <a:effectLst/>
      </p:bgPr>
    </p:bg>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bwMode="auto">
          <a:xfrm>
            <a:off x="685800" y="128588"/>
            <a:ext cx="77708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66563" name="Rectangle 2"/>
          <p:cNvSpPr>
            <a:spLocks noGrp="1" noChangeArrowheads="1"/>
          </p:cNvSpPr>
          <p:nvPr>
            <p:ph type="body" idx="1"/>
          </p:nvPr>
        </p:nvSpPr>
        <p:spPr bwMode="auto">
          <a:xfrm>
            <a:off x="685800" y="1981200"/>
            <a:ext cx="77708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Четвертый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
        <p:nvSpPr>
          <p:cNvPr id="1027" name="Rectangle 3"/>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endParaRPr lang="en-GB"/>
          </a:p>
        </p:txBody>
      </p:sp>
      <p:sp>
        <p:nvSpPr>
          <p:cNvPr id="1028" name="Rectangle 4"/>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mn-ea"/>
                <a:cs typeface="+mn-cs"/>
              </a:defRPr>
            </a:lvl1pPr>
          </a:lstStyle>
          <a:p>
            <a:pPr>
              <a:defRPr/>
            </a:pPr>
            <a:fld id="{024D78A2-349C-4C8C-8E07-3DF0C092203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fontAlgn="base">
        <a:lnSpc>
          <a:spcPct val="97000"/>
        </a:lnSpc>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49263" rtl="0" fontAlgn="base">
        <a:lnSpc>
          <a:spcPct val="97000"/>
        </a:lnSpc>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49263" rtl="0" fontAlgn="base">
        <a:lnSpc>
          <a:spcPct val="97000"/>
        </a:lnSpc>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FF99"/>
            </a:gs>
            <a:gs pos="100000">
              <a:schemeClr val="folHlink"/>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69963" y="0"/>
            <a:ext cx="7470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prstTxWarp prst="textNoShape">
              <a:avLst/>
            </a:prstTxWarp>
          </a:bodyPr>
          <a:lstStyle/>
          <a:p>
            <a:pPr lvl="0"/>
            <a:r>
              <a:rPr lang="ru-RU" altLang="en-US" smtClean="0"/>
              <a:t>Образец заголовка</a:t>
            </a:r>
          </a:p>
        </p:txBody>
      </p:sp>
      <p:sp>
        <p:nvSpPr>
          <p:cNvPr id="417795" name="Rectangle 3"/>
          <p:cNvSpPr>
            <a:spLocks noGrp="1" noChangeArrowheads="1"/>
          </p:cNvSpPr>
          <p:nvPr>
            <p:ph type="body" idx="1"/>
          </p:nvPr>
        </p:nvSpPr>
        <p:spPr bwMode="auto">
          <a:xfrm>
            <a:off x="1400175" y="868363"/>
            <a:ext cx="7256463"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pic>
        <p:nvPicPr>
          <p:cNvPr id="417796" name="Picture 21" descr="03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3" y="0"/>
            <a:ext cx="11223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16" descr="0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3" y="1430338"/>
            <a:ext cx="1127126"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8" name="Picture 13" descr="0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63" y="2668588"/>
            <a:ext cx="1127126"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9" name="Picture 14" descr="04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63" y="3886200"/>
            <a:ext cx="11239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00" name="Picture 17" descr="04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63" y="5141913"/>
            <a:ext cx="1127126"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7801" name="Object 23"/>
          <p:cNvGraphicFramePr>
            <a:graphicFrameLocks noChangeAspect="1"/>
          </p:cNvGraphicFramePr>
          <p:nvPr/>
        </p:nvGraphicFramePr>
        <p:xfrm>
          <a:off x="8008938" y="50800"/>
          <a:ext cx="747712" cy="566738"/>
        </p:xfrm>
        <a:graphic>
          <a:graphicData uri="http://schemas.openxmlformats.org/presentationml/2006/ole">
            <mc:AlternateContent xmlns:mc="http://schemas.openxmlformats.org/markup-compatibility/2006">
              <mc:Choice xmlns:v="urn:schemas-microsoft-com:vml" Requires="v">
                <p:oleObj spid="_x0000_s418157" name="CorelDRAW" r:id="rId19" imgW="4093920" imgH="3102120" progId="CorelDraw.Graphic.12">
                  <p:embed/>
                </p:oleObj>
              </mc:Choice>
              <mc:Fallback>
                <p:oleObj name="CorelDRAW" r:id="rId19" imgW="4093920" imgH="3102120" progId="CorelDraw.Graphic.12">
                  <p:embed/>
                  <p:pic>
                    <p:nvPicPr>
                      <p:cNvPr id="0" name="Object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8938" y="50800"/>
                        <a:ext cx="747712" cy="56673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2700" b="1">
          <a:solidFill>
            <a:schemeClr val="accent2"/>
          </a:solidFill>
          <a:latin typeface="+mj-lt"/>
          <a:ea typeface="+mj-ea"/>
          <a:cs typeface="+mj-cs"/>
        </a:defRPr>
      </a:lvl1pPr>
      <a:lvl2pPr algn="ctr" rtl="0" fontAlgn="base">
        <a:spcBef>
          <a:spcPct val="0"/>
        </a:spcBef>
        <a:spcAft>
          <a:spcPct val="0"/>
        </a:spcAft>
        <a:defRPr sz="2700" b="1">
          <a:solidFill>
            <a:schemeClr val="accent2"/>
          </a:solidFill>
          <a:latin typeface="Arial" pitchFamily="34" charset="0"/>
        </a:defRPr>
      </a:lvl2pPr>
      <a:lvl3pPr algn="ctr" rtl="0" fontAlgn="base">
        <a:spcBef>
          <a:spcPct val="0"/>
        </a:spcBef>
        <a:spcAft>
          <a:spcPct val="0"/>
        </a:spcAft>
        <a:defRPr sz="2700" b="1">
          <a:solidFill>
            <a:schemeClr val="accent2"/>
          </a:solidFill>
          <a:latin typeface="Arial" pitchFamily="34" charset="0"/>
        </a:defRPr>
      </a:lvl3pPr>
      <a:lvl4pPr algn="ctr" rtl="0" fontAlgn="base">
        <a:spcBef>
          <a:spcPct val="0"/>
        </a:spcBef>
        <a:spcAft>
          <a:spcPct val="0"/>
        </a:spcAft>
        <a:defRPr sz="2700" b="1">
          <a:solidFill>
            <a:schemeClr val="accent2"/>
          </a:solidFill>
          <a:latin typeface="Arial" pitchFamily="34" charset="0"/>
        </a:defRPr>
      </a:lvl4pPr>
      <a:lvl5pPr algn="ctr" rtl="0" fontAlgn="base">
        <a:spcBef>
          <a:spcPct val="0"/>
        </a:spcBef>
        <a:spcAft>
          <a:spcPct val="0"/>
        </a:spcAft>
        <a:defRPr sz="2700" b="1">
          <a:solidFill>
            <a:schemeClr val="accent2"/>
          </a:solidFill>
          <a:latin typeface="Arial" pitchFamily="34" charset="0"/>
        </a:defRPr>
      </a:lvl5pPr>
      <a:lvl6pPr marL="457200" algn="ctr" rtl="0" fontAlgn="base">
        <a:spcBef>
          <a:spcPct val="0"/>
        </a:spcBef>
        <a:spcAft>
          <a:spcPct val="0"/>
        </a:spcAft>
        <a:defRPr sz="2700" b="1">
          <a:solidFill>
            <a:schemeClr val="accent2"/>
          </a:solidFill>
          <a:latin typeface="Arial" pitchFamily="34" charset="0"/>
        </a:defRPr>
      </a:lvl6pPr>
      <a:lvl7pPr marL="914400" algn="ctr" rtl="0" fontAlgn="base">
        <a:spcBef>
          <a:spcPct val="0"/>
        </a:spcBef>
        <a:spcAft>
          <a:spcPct val="0"/>
        </a:spcAft>
        <a:defRPr sz="2700" b="1">
          <a:solidFill>
            <a:schemeClr val="accent2"/>
          </a:solidFill>
          <a:latin typeface="Arial" pitchFamily="34" charset="0"/>
        </a:defRPr>
      </a:lvl7pPr>
      <a:lvl8pPr marL="1371600" algn="ctr" rtl="0" fontAlgn="base">
        <a:spcBef>
          <a:spcPct val="0"/>
        </a:spcBef>
        <a:spcAft>
          <a:spcPct val="0"/>
        </a:spcAft>
        <a:defRPr sz="2700" b="1">
          <a:solidFill>
            <a:schemeClr val="accent2"/>
          </a:solidFill>
          <a:latin typeface="Arial" pitchFamily="34" charset="0"/>
        </a:defRPr>
      </a:lvl8pPr>
      <a:lvl9pPr marL="1828800" algn="ctr" rtl="0" fontAlgn="base">
        <a:spcBef>
          <a:spcPct val="0"/>
        </a:spcBef>
        <a:spcAft>
          <a:spcPct val="0"/>
        </a:spcAft>
        <a:defRPr sz="2700" b="1">
          <a:solidFill>
            <a:schemeClr val="accent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027" name="Текст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lnSpc>
                <a:spcPct val="100000"/>
              </a:lnSpc>
              <a:buClrTx/>
              <a:buSzTx/>
              <a:buFontTx/>
              <a:buNone/>
              <a:defRPr/>
            </a:pPr>
            <a:fld id="{EDDFC805-9053-4613-B566-8DE9A7CEAFD2}" type="datetimeFigureOut">
              <a:rPr lang="ru-RU">
                <a:solidFill>
                  <a:prstClr val="black">
                    <a:tint val="75000"/>
                  </a:prstClr>
                </a:solidFill>
              </a:rPr>
              <a:pPr defTabSz="914400">
                <a:lnSpc>
                  <a:spcPct val="100000"/>
                </a:lnSpc>
                <a:buClrTx/>
                <a:buSzTx/>
                <a:buFontTx/>
                <a:buNone/>
                <a:defRPr/>
              </a:pPr>
              <a:t>17.06.2019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lnSpc>
                <a:spcPct val="100000"/>
              </a:lnSpc>
              <a:buClrTx/>
              <a:buSzTx/>
              <a:buFontTx/>
              <a:buNone/>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lnSpc>
                <a:spcPct val="100000"/>
              </a:lnSpc>
              <a:buClrTx/>
              <a:buSzTx/>
              <a:buFontTx/>
              <a:buNone/>
              <a:defRPr/>
            </a:pPr>
            <a:fld id="{D81DF947-B41A-4E0D-B498-7EFA4D0449B6}" type="slidenum">
              <a:rPr lang="ru-RU">
                <a:solidFill>
                  <a:prstClr val="black">
                    <a:tint val="75000"/>
                  </a:prstClr>
                </a:solidFill>
              </a:rPr>
              <a:pPr defTabSz="914400">
                <a:lnSpc>
                  <a:spcPct val="100000"/>
                </a:lnSpc>
                <a:buClrTx/>
                <a:buSzTx/>
                <a:buFontTx/>
                <a:buNone/>
                <a:defRPr/>
              </a:pPr>
              <a:t>‹#›</a:t>
            </a:fld>
            <a:endParaRPr lang="ru-RU">
              <a:solidFill>
                <a:prstClr val="black">
                  <a:tint val="75000"/>
                </a:prstClr>
              </a:solidFill>
            </a:endParaRPr>
          </a:p>
        </p:txBody>
      </p:sp>
    </p:spTree>
    <p:extLst>
      <p:ext uri="{BB962C8B-B14F-4D97-AF65-F5344CB8AC3E}">
        <p14:creationId xmlns:p14="http://schemas.microsoft.com/office/powerpoint/2010/main" val="201943036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defTabSz="914400">
              <a:lnSpc>
                <a:spcPct val="100000"/>
              </a:lnSpc>
              <a:buClrTx/>
              <a:buSzTx/>
              <a:buFontTx/>
              <a:buNone/>
              <a:defRPr/>
            </a:pPr>
            <a:fld id="{F83BB804-F006-4484-BD3E-2E674688C272}" type="datetimeFigureOut">
              <a:rPr lang="ru-RU">
                <a:solidFill>
                  <a:prstClr val="black">
                    <a:tint val="75000"/>
                  </a:prstClr>
                </a:solidFill>
              </a:rPr>
              <a:pPr defTabSz="914400">
                <a:lnSpc>
                  <a:spcPct val="100000"/>
                </a:lnSpc>
                <a:buClrTx/>
                <a:buSzTx/>
                <a:buFontTx/>
                <a:buNone/>
                <a:defRPr/>
              </a:pPr>
              <a:t>17.06.2019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defTabSz="914400">
              <a:lnSpc>
                <a:spcPct val="100000"/>
              </a:lnSpc>
              <a:buClrTx/>
              <a:buSzTx/>
              <a:buFontTx/>
              <a:buNone/>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defTabSz="914400">
              <a:lnSpc>
                <a:spcPct val="100000"/>
              </a:lnSpc>
              <a:buClrTx/>
              <a:buSzTx/>
              <a:buFontTx/>
              <a:buNone/>
              <a:defRPr/>
            </a:pPr>
            <a:fld id="{A42178EC-B043-42E6-ADAD-3B93698B1E2B}" type="slidenum">
              <a:rPr lang="ru-RU">
                <a:solidFill>
                  <a:prstClr val="black">
                    <a:tint val="75000"/>
                  </a:prstClr>
                </a:solidFill>
              </a:rPr>
              <a:pPr defTabSz="914400">
                <a:lnSpc>
                  <a:spcPct val="100000"/>
                </a:lnSpc>
                <a:buClrTx/>
                <a:buSzTx/>
                <a:buFontTx/>
                <a:buNone/>
                <a:defRPr/>
              </a:pPr>
              <a:t>‹#›</a:t>
            </a:fld>
            <a:endParaRPr lang="ru-RU">
              <a:solidFill>
                <a:prstClr val="black">
                  <a:tint val="75000"/>
                </a:prstClr>
              </a:solidFill>
            </a:endParaRPr>
          </a:p>
        </p:txBody>
      </p:sp>
    </p:spTree>
    <p:extLst>
      <p:ext uri="{BB962C8B-B14F-4D97-AF65-F5344CB8AC3E}">
        <p14:creationId xmlns:p14="http://schemas.microsoft.com/office/powerpoint/2010/main" val="342768137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914400">
              <a:lnSpc>
                <a:spcPct val="100000"/>
              </a:lnSpc>
              <a:buClrTx/>
              <a:buSzTx/>
              <a:buFontTx/>
              <a:buNone/>
              <a:defRPr/>
            </a:pPr>
            <a:fld id="{2ECA60C7-4140-4F77-B479-2A5AF46C8BFD}" type="datetimeFigureOut">
              <a:rPr lang="ru-RU">
                <a:solidFill>
                  <a:prstClr val="black">
                    <a:tint val="75000"/>
                  </a:prstClr>
                </a:solidFill>
              </a:rPr>
              <a:pPr defTabSz="914400">
                <a:lnSpc>
                  <a:spcPct val="100000"/>
                </a:lnSpc>
                <a:buClrTx/>
                <a:buSzTx/>
                <a:buFontTx/>
                <a:buNone/>
                <a:defRPr/>
              </a:pPr>
              <a:t>17.06.2019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lnSpc>
                <a:spcPct val="100000"/>
              </a:lnSpc>
              <a:buClrTx/>
              <a:buSzTx/>
              <a:buFontTx/>
              <a:buNone/>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914400">
              <a:lnSpc>
                <a:spcPct val="100000"/>
              </a:lnSpc>
              <a:buClrTx/>
              <a:buSzTx/>
              <a:buFontTx/>
              <a:buNone/>
              <a:defRPr/>
            </a:pPr>
            <a:fld id="{768D2A73-091E-468D-831D-31B48C50A97E}" type="slidenum">
              <a:rPr lang="ru-RU">
                <a:solidFill>
                  <a:prstClr val="black">
                    <a:tint val="75000"/>
                  </a:prstClr>
                </a:solidFill>
              </a:rPr>
              <a:pPr defTabSz="914400">
                <a:lnSpc>
                  <a:spcPct val="100000"/>
                </a:lnSpc>
                <a:buClrTx/>
                <a:buSzTx/>
                <a:buFontTx/>
                <a:buNone/>
                <a:defRPr/>
              </a:pPr>
              <a:t>‹#›</a:t>
            </a:fld>
            <a:endParaRPr lang="ru-RU">
              <a:solidFill>
                <a:prstClr val="black">
                  <a:tint val="75000"/>
                </a:prstClr>
              </a:solidFill>
            </a:endParaRPr>
          </a:p>
        </p:txBody>
      </p:sp>
    </p:spTree>
    <p:extLst>
      <p:ext uri="{BB962C8B-B14F-4D97-AF65-F5344CB8AC3E}">
        <p14:creationId xmlns:p14="http://schemas.microsoft.com/office/powerpoint/2010/main" val="10088361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350" tIns="45677" rIns="91350" bIns="45677"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6"/>
            <a:ext cx="8229600" cy="4525963"/>
          </a:xfrm>
          <a:prstGeom prst="rect">
            <a:avLst/>
          </a:prstGeom>
        </p:spPr>
        <p:txBody>
          <a:bodyPr vert="horz" lIns="91350" tIns="45677" rIns="91350" bIns="4567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439"/>
            <a:ext cx="2133600" cy="365125"/>
          </a:xfrm>
          <a:prstGeom prst="rect">
            <a:avLst/>
          </a:prstGeom>
        </p:spPr>
        <p:txBody>
          <a:bodyPr vert="horz" lIns="91350" tIns="45677" rIns="91350" bIns="45677" rtlCol="0" anchor="ctr"/>
          <a:lstStyle>
            <a:lvl1pPr algn="l">
              <a:defRPr sz="1200">
                <a:solidFill>
                  <a:schemeClr val="tx1">
                    <a:tint val="75000"/>
                  </a:schemeClr>
                </a:solidFill>
              </a:defRPr>
            </a:lvl1pPr>
          </a:lstStyle>
          <a:p>
            <a:pPr defTabSz="913548" fontAlgn="auto">
              <a:lnSpc>
                <a:spcPct val="100000"/>
              </a:lnSpc>
              <a:spcBef>
                <a:spcPts val="0"/>
              </a:spcBef>
              <a:spcAft>
                <a:spcPts val="0"/>
              </a:spcAft>
              <a:buClrTx/>
              <a:buSzTx/>
              <a:buFontTx/>
              <a:buNone/>
            </a:pPr>
            <a:fld id="{7B7930AC-2846-4731-A968-33044A4DACB4}" type="datetimeFigureOut">
              <a:rPr lang="en-US" smtClean="0">
                <a:solidFill>
                  <a:prstClr val="black">
                    <a:tint val="75000"/>
                  </a:prstClr>
                </a:solidFill>
                <a:latin typeface="Calibri"/>
              </a:rPr>
              <a:pPr defTabSz="913548" fontAlgn="auto">
                <a:lnSpc>
                  <a:spcPct val="100000"/>
                </a:lnSpc>
                <a:spcBef>
                  <a:spcPts val="0"/>
                </a:spcBef>
                <a:spcAft>
                  <a:spcPts val="0"/>
                </a:spcAft>
                <a:buClrTx/>
                <a:buSzTx/>
                <a:buFontTx/>
                <a:buNone/>
              </a:pPr>
              <a:t>6/17/2019</a:t>
            </a:fld>
            <a:endParaRPr lang="en-US">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439"/>
            <a:ext cx="2895600" cy="365125"/>
          </a:xfrm>
          <a:prstGeom prst="rect">
            <a:avLst/>
          </a:prstGeom>
        </p:spPr>
        <p:txBody>
          <a:bodyPr vert="horz" lIns="91350" tIns="45677" rIns="91350" bIns="45677" rtlCol="0" anchor="ctr"/>
          <a:lstStyle>
            <a:lvl1pPr algn="ctr">
              <a:defRPr sz="1200">
                <a:solidFill>
                  <a:schemeClr val="tx1">
                    <a:tint val="75000"/>
                  </a:schemeClr>
                </a:solidFill>
              </a:defRPr>
            </a:lvl1pPr>
          </a:lstStyle>
          <a:p>
            <a:pPr defTabSz="913548" fontAlgn="auto">
              <a:lnSpc>
                <a:spcPct val="100000"/>
              </a:lnSpc>
              <a:spcBef>
                <a:spcPts val="0"/>
              </a:spcBef>
              <a:spcAft>
                <a:spcPts val="0"/>
              </a:spcAft>
              <a:buClrTx/>
              <a:buSzTx/>
              <a:buFontTx/>
              <a:buNone/>
            </a:pPr>
            <a:endParaRPr lang="en-US">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439"/>
            <a:ext cx="2133600" cy="365125"/>
          </a:xfrm>
          <a:prstGeom prst="rect">
            <a:avLst/>
          </a:prstGeom>
        </p:spPr>
        <p:txBody>
          <a:bodyPr vert="horz" lIns="91350" tIns="45677" rIns="91350" bIns="45677" rtlCol="0" anchor="ctr"/>
          <a:lstStyle>
            <a:lvl1pPr algn="r">
              <a:defRPr sz="1200">
                <a:solidFill>
                  <a:schemeClr val="tx1">
                    <a:tint val="75000"/>
                  </a:schemeClr>
                </a:solidFill>
              </a:defRPr>
            </a:lvl1pPr>
          </a:lstStyle>
          <a:p>
            <a:pPr defTabSz="913548" fontAlgn="auto">
              <a:lnSpc>
                <a:spcPct val="100000"/>
              </a:lnSpc>
              <a:spcBef>
                <a:spcPts val="0"/>
              </a:spcBef>
              <a:spcAft>
                <a:spcPts val="0"/>
              </a:spcAft>
              <a:buClrTx/>
              <a:buSzTx/>
              <a:buFontTx/>
              <a:buNone/>
            </a:pPr>
            <a:fld id="{99CB3DE0-B6C6-44AC-B9ED-D690C6F60869}" type="slidenum">
              <a:rPr lang="en-US" smtClean="0">
                <a:solidFill>
                  <a:prstClr val="black">
                    <a:tint val="75000"/>
                  </a:prstClr>
                </a:solidFill>
                <a:latin typeface="Calibri"/>
              </a:rPr>
              <a:pPr defTabSz="913548" fontAlgn="auto">
                <a:lnSpc>
                  <a:spcPct val="100000"/>
                </a:lnSpc>
                <a:spcBef>
                  <a:spcPts val="0"/>
                </a:spcBef>
                <a:spcAft>
                  <a:spcPts val="0"/>
                </a:spcAft>
                <a:buClrTx/>
                <a:buSzTx/>
                <a:buFontTx/>
                <a:buNone/>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28511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3548" rtl="0" eaLnBrk="1" latinLnBrk="0" hangingPunct="1">
        <a:spcBef>
          <a:spcPct val="0"/>
        </a:spcBef>
        <a:buNone/>
        <a:defRPr sz="4400" kern="1200">
          <a:solidFill>
            <a:schemeClr val="tx1"/>
          </a:solidFill>
          <a:latin typeface="+mj-lt"/>
          <a:ea typeface="+mj-ea"/>
          <a:cs typeface="+mj-cs"/>
        </a:defRPr>
      </a:lvl1pPr>
    </p:titleStyle>
    <p:bodyStyle>
      <a:lvl1pPr marL="342580" indent="-342580" algn="l" defTabSz="9135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257" indent="-285483" algn="l" defTabSz="9135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935" indent="-228387" algn="l" defTabSz="9135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708"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482"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255"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029"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803"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576" indent="-228387" algn="l" defTabSz="9135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306454919301860" TargetMode="External"/><Relationship Id="rId7" Type="http://schemas.openxmlformats.org/officeDocument/2006/relationships/image" Target="../media/image14.png"/><Relationship Id="rId2" Type="http://schemas.openxmlformats.org/officeDocument/2006/relationships/hyperlink" Target="https://www.sciencedirect.com/science/journal/03064549/131/supp/C" TargetMode="Externa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wwwinfo.jinr.ru/programs/jinrlib/psd2sas/indexe.html"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134/S106377961705032X"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4.xml"/><Relationship Id="rId7" Type="http://schemas.openxmlformats.org/officeDocument/2006/relationships/image" Target="../media/image5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7.jpeg"/><Relationship Id="rId4" Type="http://schemas.openxmlformats.org/officeDocument/2006/relationships/hyperlink" Target="http://www.issac-conference.org/2017/awards.php" TargetMode="External"/><Relationship Id="rId9" Type="http://schemas.openxmlformats.org/officeDocument/2006/relationships/image" Target="../media/image56.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s://www.epj-conferences.org/articles/epjconf/abs/2018/08/contents/contents.html" TargetMode="External"/><Relationship Id="rId5" Type="http://schemas.openxmlformats.org/officeDocument/2006/relationships/hyperlink" Target="http://www.epj-conferences.org/articles/epjconf/abs/2016/03/contents/contents.html" TargetMode="External"/><Relationship Id="rId4" Type="http://schemas.openxmlformats.org/officeDocument/2006/relationships/hyperlink" Target="http://www.bookmetrix.com/detail_full/book/8717d9eb-2653-4a3c-a8d9-adf82bdcd1d5#download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ff-sans.jinr.ru/"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zafar@jinr.ru"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04.emf"/><Relationship Id="rId4" Type="http://schemas.openxmlformats.org/officeDocument/2006/relationships/image" Target="../media/image103.e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0.xml"/><Relationship Id="rId1" Type="http://schemas.openxmlformats.org/officeDocument/2006/relationships/vmlDrawing" Target="../drawings/vmlDrawing4.vml"/><Relationship Id="rId5" Type="http://schemas.openxmlformats.org/officeDocument/2006/relationships/image" Target="../media/image105.wmf"/><Relationship Id="rId4" Type="http://schemas.openxmlformats.org/officeDocument/2006/relationships/oleObject" Target="../embeddings/oleObject5.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0.xml"/><Relationship Id="rId1" Type="http://schemas.openxmlformats.org/officeDocument/2006/relationships/vmlDrawing" Target="../drawings/vmlDrawing5.vml"/><Relationship Id="rId4" Type="http://schemas.openxmlformats.org/officeDocument/2006/relationships/image" Target="../media/image106.wmf"/></Relationships>
</file>

<file path=ppt/slides/_rels/slide76.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73.xml"/><Relationship Id="rId1" Type="http://schemas.openxmlformats.org/officeDocument/2006/relationships/slideLayout" Target="../slideLayouts/slideLayout48.xml"/><Relationship Id="rId5" Type="http://schemas.openxmlformats.org/officeDocument/2006/relationships/image" Target="../media/image108.jpeg"/><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epj-conferences.org/articles/epjconf/abs/2018/08/contents/contents.html" TargetMode="External"/><Relationship Id="rId5" Type="http://schemas.openxmlformats.org/officeDocument/2006/relationships/hyperlink" Target="http://www.epj-conferences.org/articles/epjconf/abs/2016/03/contents/contents.html" TargetMode="External"/><Relationship Id="rId4" Type="http://schemas.openxmlformats.org/officeDocument/2006/relationships/hyperlink" Target="http://www.bookmetrix.com/detail_full/book/8717d9eb-2653-4a3c-a8d9-adf82bdcd1d5#downloa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8" name="Text Box 8" descr="Голубая тисненая бумага"/>
          <p:cNvSpPr txBox="1">
            <a:spLocks noChangeAspect="1" noChangeArrowheads="1"/>
          </p:cNvSpPr>
          <p:nvPr/>
        </p:nvSpPr>
        <p:spPr bwMode="auto">
          <a:xfrm>
            <a:off x="310896" y="6021287"/>
            <a:ext cx="8723376" cy="723275"/>
          </a:xfrm>
          <a:prstGeom prst="rect">
            <a:avLst/>
          </a:prstGeom>
          <a:ln>
            <a:solidFill>
              <a:srgbClr val="FFC000"/>
            </a:solidFill>
            <a:headEnd/>
            <a:tailEnd/>
          </a:ln>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defTabSz="914400" eaLnBrk="1" hangingPunct="1">
              <a:lnSpc>
                <a:spcPct val="100000"/>
              </a:lnSpc>
              <a:spcAft>
                <a:spcPts val="600"/>
              </a:spcAft>
              <a:buClrTx/>
              <a:buSzTx/>
              <a:buFontTx/>
              <a:buNone/>
            </a:pPr>
            <a:r>
              <a:rPr lang="en-US" altLang="en-US" sz="1800" i="1" dirty="0" err="1">
                <a:solidFill>
                  <a:srgbClr val="0000CC"/>
                </a:solidFill>
                <a:effectLst>
                  <a:outerShdw blurRad="38100" dist="38100" dir="2700000" algn="tl">
                    <a:srgbClr val="000000"/>
                  </a:outerShdw>
                </a:effectLst>
              </a:rPr>
              <a:t>Programme</a:t>
            </a:r>
            <a:r>
              <a:rPr lang="en-US" altLang="en-US" sz="1800" i="1" dirty="0">
                <a:solidFill>
                  <a:srgbClr val="0000CC"/>
                </a:solidFill>
                <a:effectLst>
                  <a:outerShdw blurRad="38100" dist="38100" dir="2700000" algn="tl">
                    <a:srgbClr val="000000"/>
                  </a:outerShdw>
                </a:effectLst>
              </a:rPr>
              <a:t> Advisory Committee for Condensed Matter Physics </a:t>
            </a:r>
          </a:p>
          <a:p>
            <a:pPr algn="ctr" defTabSz="914400" eaLnBrk="1" hangingPunct="1">
              <a:lnSpc>
                <a:spcPct val="100000"/>
              </a:lnSpc>
              <a:spcAft>
                <a:spcPts val="600"/>
              </a:spcAft>
              <a:buClrTx/>
              <a:buSzTx/>
              <a:buFontTx/>
              <a:buNone/>
            </a:pPr>
            <a:r>
              <a:rPr lang="en-US" altLang="en-US" sz="1800" i="1" dirty="0" smtClean="0">
                <a:solidFill>
                  <a:srgbClr val="0000CC"/>
                </a:solidFill>
                <a:effectLst>
                  <a:outerShdw blurRad="38100" dist="38100" dir="2700000" algn="tl">
                    <a:srgbClr val="000000"/>
                  </a:outerShdw>
                </a:effectLst>
              </a:rPr>
              <a:t>50-th </a:t>
            </a:r>
            <a:r>
              <a:rPr lang="en-US" altLang="en-US" sz="1800" i="1" dirty="0">
                <a:solidFill>
                  <a:srgbClr val="0000CC"/>
                </a:solidFill>
                <a:effectLst>
                  <a:outerShdw blurRad="38100" dist="38100" dir="2700000" algn="tl">
                    <a:srgbClr val="000000"/>
                  </a:outerShdw>
                </a:effectLst>
              </a:rPr>
              <a:t>Meeting, </a:t>
            </a:r>
            <a:r>
              <a:rPr lang="en-US" altLang="en-US" sz="1800" dirty="0" smtClean="0">
                <a:solidFill>
                  <a:srgbClr val="0000CC"/>
                </a:solidFill>
                <a:effectLst>
                  <a:outerShdw blurRad="38100" dist="38100" dir="2700000" algn="tl">
                    <a:srgbClr val="000000"/>
                  </a:outerShdw>
                </a:effectLst>
              </a:rPr>
              <a:t>17-18</a:t>
            </a:r>
            <a:r>
              <a:rPr lang="en-US" altLang="en-US" sz="1800" i="1" dirty="0" smtClean="0">
                <a:solidFill>
                  <a:srgbClr val="0000CC"/>
                </a:solidFill>
                <a:effectLst>
                  <a:outerShdw blurRad="38100" dist="38100" dir="2700000" algn="tl">
                    <a:srgbClr val="000000"/>
                  </a:outerShdw>
                </a:effectLst>
              </a:rPr>
              <a:t> June </a:t>
            </a:r>
            <a:r>
              <a:rPr lang="en-US" altLang="en-US" sz="1800" dirty="0" smtClean="0">
                <a:solidFill>
                  <a:srgbClr val="0000CC"/>
                </a:solidFill>
                <a:effectLst>
                  <a:outerShdw blurRad="38100" dist="38100" dir="2700000" algn="tl">
                    <a:srgbClr val="000000"/>
                  </a:outerShdw>
                </a:effectLst>
              </a:rPr>
              <a:t>2019</a:t>
            </a:r>
            <a:endParaRPr lang="en-US" altLang="en-US" sz="1800" dirty="0">
              <a:solidFill>
                <a:srgbClr val="0000CC"/>
              </a:solidFill>
              <a:effectLst>
                <a:outerShdw blurRad="38100" dist="38100" dir="2700000" algn="tl">
                  <a:srgbClr val="000000"/>
                </a:outerShdw>
              </a:effectLst>
            </a:endParaRPr>
          </a:p>
        </p:txBody>
      </p:sp>
      <p:sp>
        <p:nvSpPr>
          <p:cNvPr id="594950" name="Text Box 6"/>
          <p:cNvSpPr txBox="1">
            <a:spLocks noChangeArrowheads="1"/>
          </p:cNvSpPr>
          <p:nvPr/>
        </p:nvSpPr>
        <p:spPr bwMode="auto">
          <a:xfrm>
            <a:off x="109728" y="733481"/>
            <a:ext cx="8998776" cy="458805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gradFill rotWithShape="0">
                  <a:gsLst>
                    <a:gs pos="0">
                      <a:srgbClr val="749174"/>
                    </a:gs>
                    <a:gs pos="100000">
                      <a:srgbClr val="CCFFCC"/>
                    </a:gs>
                  </a:gsLst>
                  <a:lin ang="5400000" scaled="1"/>
                </a:gra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lgn="l"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1pPr>
            <a:lvl2pPr algn="l"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2pPr>
            <a:lvl3pPr algn="l"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3pPr>
            <a:lvl4pPr algn="l"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4pPr>
            <a:lvl5pPr algn="l"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5pPr>
            <a:lvl6pPr defTabSz="457200"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6pPr>
            <a:lvl7pPr defTabSz="457200"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7pPr>
            <a:lvl8pPr defTabSz="457200"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8pPr>
            <a:lvl9pPr defTabSz="457200" eaLnBrk="0" fontAlgn="base" hangingPunct="0">
              <a:lnSpc>
                <a:spcPct val="97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defRPr>
            </a:lvl9pPr>
          </a:lstStyle>
          <a:p>
            <a:pPr algn="ctr" eaLnBrk="1" hangingPunct="1">
              <a:lnSpc>
                <a:spcPct val="100000"/>
              </a:lnSpc>
              <a:buFont typeface="Arial" pitchFamily="34" charset="0"/>
              <a:buNone/>
            </a:pPr>
            <a:r>
              <a:rPr lang="en-US" altLang="en-US" sz="3600" b="1" i="1" dirty="0">
                <a:solidFill>
                  <a:srgbClr val="0000CC"/>
                </a:solidFill>
                <a:effectLst>
                  <a:outerShdw blurRad="38100" dist="38100" dir="2700000" algn="tl">
                    <a:srgbClr val="C0C0C0"/>
                  </a:outerShdw>
                </a:effectLst>
                <a:ea typeface="Times New Roman" pitchFamily="18" charset="0"/>
                <a:cs typeface="Lucida Sans Unicode" pitchFamily="34" charset="0"/>
              </a:rPr>
              <a:t>Methods, Algorithms and Software for Modeling Physical Systems, Mathematical Processing and Analysis of Experimental </a:t>
            </a:r>
            <a:r>
              <a:rPr lang="en-US" altLang="en-US" sz="3600" b="1" i="1" dirty="0" smtClean="0">
                <a:solidFill>
                  <a:srgbClr val="0000CC"/>
                </a:solidFill>
                <a:effectLst>
                  <a:outerShdw blurRad="38100" dist="38100" dir="2700000" algn="tl">
                    <a:srgbClr val="C0C0C0"/>
                  </a:outerShdw>
                </a:effectLst>
                <a:ea typeface="Times New Roman" pitchFamily="18" charset="0"/>
                <a:cs typeface="Lucida Sans Unicode" pitchFamily="34" charset="0"/>
              </a:rPr>
              <a:t>Data</a:t>
            </a:r>
          </a:p>
          <a:p>
            <a:pPr algn="ctr" eaLnBrk="1" hangingPunct="1">
              <a:lnSpc>
                <a:spcPct val="100000"/>
              </a:lnSpc>
              <a:buFont typeface="Arial" pitchFamily="34" charset="0"/>
              <a:buNone/>
            </a:pPr>
            <a:r>
              <a:rPr lang="en-US" altLang="en-US" sz="1000" b="1" i="1" dirty="0" smtClean="0">
                <a:solidFill>
                  <a:srgbClr val="0000CC"/>
                </a:solidFill>
                <a:effectLst>
                  <a:outerShdw blurRad="38100" dist="38100" dir="2700000" algn="tl">
                    <a:srgbClr val="C0C0C0"/>
                  </a:outerShdw>
                </a:effectLst>
                <a:ea typeface="Times New Roman" pitchFamily="18" charset="0"/>
                <a:cs typeface="Lucida Sans Unicode" pitchFamily="34" charset="0"/>
              </a:rPr>
              <a:t> </a:t>
            </a:r>
            <a:r>
              <a:rPr lang="en-US" altLang="en-US" sz="3600" b="1" i="1" dirty="0">
                <a:solidFill>
                  <a:srgbClr val="0000CC"/>
                </a:solidFill>
                <a:effectLst>
                  <a:outerShdw blurRad="38100" dist="38100" dir="2700000" algn="tl">
                    <a:srgbClr val="C0C0C0"/>
                  </a:outerShdw>
                </a:effectLst>
                <a:ea typeface="Times New Roman" pitchFamily="18" charset="0"/>
                <a:cs typeface="Lucida Sans Unicode" pitchFamily="34" charset="0"/>
              </a:rPr>
              <a:t/>
            </a:r>
            <a:br>
              <a:rPr lang="en-US" altLang="en-US" sz="3600" b="1" i="1" dirty="0">
                <a:solidFill>
                  <a:srgbClr val="0000CC"/>
                </a:solidFill>
                <a:effectLst>
                  <a:outerShdw blurRad="38100" dist="38100" dir="2700000" algn="tl">
                    <a:srgbClr val="C0C0C0"/>
                  </a:outerShdw>
                </a:effectLst>
                <a:ea typeface="Times New Roman" pitchFamily="18" charset="0"/>
                <a:cs typeface="Lucida Sans Unicode" pitchFamily="34" charset="0"/>
              </a:rPr>
            </a:br>
            <a:r>
              <a:rPr lang="en-US" altLang="en-US" dirty="0">
                <a:solidFill>
                  <a:srgbClr val="0000CC"/>
                </a:solidFill>
                <a:effectLst>
                  <a:outerShdw blurRad="38100" dist="38100" dir="2700000" algn="tl">
                    <a:srgbClr val="C0C0C0"/>
                  </a:outerShdw>
                </a:effectLst>
                <a:ea typeface="Times New Roman" pitchFamily="18" charset="0"/>
                <a:cs typeface="Lucida Sans Unicode" pitchFamily="34" charset="0"/>
              </a:rPr>
              <a:t>(</a:t>
            </a:r>
            <a:r>
              <a:rPr lang="en-US" altLang="en-US" i="1" dirty="0">
                <a:solidFill>
                  <a:srgbClr val="0000CC"/>
                </a:solidFill>
                <a:effectLst>
                  <a:outerShdw blurRad="38100" dist="38100" dir="2700000" algn="tl">
                    <a:srgbClr val="C0C0C0"/>
                  </a:outerShdw>
                </a:effectLst>
                <a:ea typeface="Times New Roman" pitchFamily="18" charset="0"/>
                <a:cs typeface="Lucida Sans Unicode" pitchFamily="34" charset="0"/>
              </a:rPr>
              <a:t>Theme </a:t>
            </a:r>
            <a:r>
              <a:rPr lang="en-US" altLang="en-US" dirty="0" smtClean="0">
                <a:solidFill>
                  <a:srgbClr val="0000CC"/>
                </a:solidFill>
                <a:effectLst>
                  <a:outerShdw blurRad="38100" dist="38100" dir="2700000" algn="tl">
                    <a:srgbClr val="C0C0C0"/>
                  </a:outerShdw>
                </a:effectLst>
                <a:ea typeface="Times New Roman" pitchFamily="18" charset="0"/>
                <a:cs typeface="Lucida Sans Unicode" pitchFamily="34" charset="0"/>
              </a:rPr>
              <a:t>05-6-1119-2014/2019)</a:t>
            </a:r>
          </a:p>
          <a:p>
            <a:pPr algn="ctr" eaLnBrk="1" hangingPunct="1">
              <a:lnSpc>
                <a:spcPct val="100000"/>
              </a:lnSpc>
              <a:buFont typeface="Arial" pitchFamily="34" charset="0"/>
              <a:buNone/>
            </a:pPr>
            <a:r>
              <a:rPr lang="en-US" altLang="en-US" b="1" i="1" dirty="0">
                <a:solidFill>
                  <a:srgbClr val="0000CC"/>
                </a:solidFill>
                <a:effectLst>
                  <a:outerShdw blurRad="38100" dist="38100" dir="2700000" algn="tl">
                    <a:srgbClr val="C0C0C0"/>
                  </a:outerShdw>
                </a:effectLst>
                <a:ea typeface="Times New Roman" pitchFamily="18" charset="0"/>
                <a:cs typeface="Lucida Sans Unicode" pitchFamily="34" charset="0"/>
              </a:rPr>
              <a:t/>
            </a:r>
            <a:br>
              <a:rPr lang="en-US" altLang="en-US" b="1" i="1" dirty="0">
                <a:solidFill>
                  <a:srgbClr val="0000CC"/>
                </a:solidFill>
                <a:effectLst>
                  <a:outerShdw blurRad="38100" dist="38100" dir="2700000" algn="tl">
                    <a:srgbClr val="C0C0C0"/>
                  </a:outerShdw>
                </a:effectLst>
                <a:ea typeface="Times New Roman" pitchFamily="18" charset="0"/>
                <a:cs typeface="Lucida Sans Unicode" pitchFamily="34" charset="0"/>
              </a:rPr>
            </a:br>
            <a:r>
              <a:rPr lang="en-US" altLang="en-US" sz="2800" b="1" i="1" dirty="0">
                <a:solidFill>
                  <a:srgbClr val="0000CC"/>
                </a:solidFill>
                <a:effectLst>
                  <a:outerShdw blurRad="38100" dist="38100" dir="2700000" algn="tl">
                    <a:srgbClr val="C0C0C0"/>
                  </a:outerShdw>
                </a:effectLst>
                <a:ea typeface="Times New Roman" pitchFamily="18" charset="0"/>
                <a:cs typeface="Lucida Sans Unicode" pitchFamily="34" charset="0"/>
              </a:rPr>
              <a:t>Report on </a:t>
            </a:r>
            <a:r>
              <a:rPr lang="en-US" altLang="en-US" sz="2800" b="1" dirty="0" smtClean="0">
                <a:solidFill>
                  <a:srgbClr val="0000CC"/>
                </a:solidFill>
                <a:effectLst>
                  <a:outerShdw blurRad="38100" dist="38100" dir="2700000" algn="tl">
                    <a:srgbClr val="C0C0C0"/>
                  </a:outerShdw>
                </a:effectLst>
                <a:ea typeface="Times New Roman" pitchFamily="18" charset="0"/>
                <a:cs typeface="Lucida Sans Unicode" pitchFamily="34" charset="0"/>
              </a:rPr>
              <a:t>2017</a:t>
            </a:r>
            <a:r>
              <a:rPr lang="en-US" altLang="en-US" sz="2800" b="1" i="1" dirty="0" smtClean="0">
                <a:solidFill>
                  <a:srgbClr val="0000CC"/>
                </a:solidFill>
                <a:effectLst>
                  <a:outerShdw blurRad="38100" dist="38100" dir="2700000" algn="tl">
                    <a:srgbClr val="C0C0C0"/>
                  </a:outerShdw>
                </a:effectLst>
                <a:ea typeface="Times New Roman" pitchFamily="18" charset="0"/>
                <a:cs typeface="Lucida Sans Unicode" pitchFamily="34" charset="0"/>
              </a:rPr>
              <a:t> </a:t>
            </a:r>
            <a:r>
              <a:rPr lang="en-US" altLang="en-US" sz="2800" b="1" i="1" dirty="0">
                <a:solidFill>
                  <a:srgbClr val="0000CC"/>
                </a:solidFill>
                <a:effectLst>
                  <a:outerShdw blurRad="38100" dist="38100" dir="2700000" algn="tl">
                    <a:srgbClr val="C0C0C0"/>
                  </a:outerShdw>
                </a:effectLst>
                <a:ea typeface="Times New Roman" pitchFamily="18" charset="0"/>
                <a:cs typeface="Lucida Sans Unicode" pitchFamily="34" charset="0"/>
              </a:rPr>
              <a:t>– </a:t>
            </a:r>
            <a:r>
              <a:rPr lang="en-US" altLang="en-US" sz="2800" b="1" dirty="0" smtClean="0">
                <a:solidFill>
                  <a:srgbClr val="0000CC"/>
                </a:solidFill>
                <a:effectLst>
                  <a:outerShdw blurRad="38100" dist="38100" dir="2700000" algn="tl">
                    <a:srgbClr val="C0C0C0"/>
                  </a:outerShdw>
                </a:effectLst>
                <a:ea typeface="Times New Roman" pitchFamily="18" charset="0"/>
                <a:cs typeface="Lucida Sans Unicode" pitchFamily="34" charset="0"/>
              </a:rPr>
              <a:t>2019</a:t>
            </a:r>
            <a:r>
              <a:rPr lang="en-US" altLang="en-US" sz="2800" b="1" i="1" dirty="0" smtClean="0">
                <a:solidFill>
                  <a:srgbClr val="0000CC"/>
                </a:solidFill>
                <a:effectLst>
                  <a:outerShdw blurRad="38100" dist="38100" dir="2700000" algn="tl">
                    <a:srgbClr val="C0C0C0"/>
                  </a:outerShdw>
                </a:effectLst>
                <a:ea typeface="Times New Roman" pitchFamily="18" charset="0"/>
                <a:cs typeface="Lucida Sans Unicode" pitchFamily="34" charset="0"/>
              </a:rPr>
              <a:t>, </a:t>
            </a:r>
            <a:r>
              <a:rPr lang="en-US" altLang="en-US" sz="2800" b="1" i="1" dirty="0">
                <a:solidFill>
                  <a:srgbClr val="0000CC"/>
                </a:solidFill>
                <a:effectLst>
                  <a:outerShdw blurRad="38100" dist="38100" dir="2700000" algn="tl">
                    <a:srgbClr val="C0C0C0"/>
                  </a:outerShdw>
                </a:effectLst>
                <a:ea typeface="Times New Roman" pitchFamily="18" charset="0"/>
                <a:cs typeface="Lucida Sans Unicode" pitchFamily="34" charset="0"/>
              </a:rPr>
              <a:t>proposal for extension </a:t>
            </a:r>
            <a:r>
              <a:rPr lang="en-US" altLang="en-US" sz="2800" b="1" dirty="0" smtClean="0">
                <a:solidFill>
                  <a:srgbClr val="0000CC"/>
                </a:solidFill>
                <a:effectLst>
                  <a:outerShdw blurRad="38100" dist="38100" dir="2700000" algn="tl">
                    <a:srgbClr val="C0C0C0"/>
                  </a:outerShdw>
                </a:effectLst>
                <a:ea typeface="Times New Roman" pitchFamily="18" charset="0"/>
                <a:cs typeface="Lucida Sans Unicode" pitchFamily="34" charset="0"/>
              </a:rPr>
              <a:t>2020 </a:t>
            </a:r>
            <a:r>
              <a:rPr lang="en-US" altLang="en-US" sz="2800" b="1" dirty="0">
                <a:solidFill>
                  <a:srgbClr val="0000CC"/>
                </a:solidFill>
                <a:effectLst>
                  <a:outerShdw blurRad="38100" dist="38100" dir="2700000" algn="tl">
                    <a:srgbClr val="C0C0C0"/>
                  </a:outerShdw>
                </a:effectLst>
                <a:ea typeface="Times New Roman" pitchFamily="18" charset="0"/>
                <a:cs typeface="Lucida Sans Unicode" pitchFamily="34" charset="0"/>
              </a:rPr>
              <a:t>– </a:t>
            </a:r>
            <a:r>
              <a:rPr lang="en-US" altLang="en-US" sz="2800" b="1" dirty="0" smtClean="0">
                <a:solidFill>
                  <a:srgbClr val="0000CC"/>
                </a:solidFill>
                <a:effectLst>
                  <a:outerShdw blurRad="38100" dist="38100" dir="2700000" algn="tl">
                    <a:srgbClr val="C0C0C0"/>
                  </a:outerShdw>
                </a:effectLst>
                <a:ea typeface="Times New Roman" pitchFamily="18" charset="0"/>
                <a:cs typeface="Lucida Sans Unicode" pitchFamily="34" charset="0"/>
              </a:rPr>
              <a:t>2023</a:t>
            </a:r>
          </a:p>
          <a:p>
            <a:pPr algn="ctr" eaLnBrk="1" hangingPunct="1">
              <a:lnSpc>
                <a:spcPct val="100000"/>
              </a:lnSpc>
              <a:buFont typeface="Arial" pitchFamily="34" charset="0"/>
              <a:buNone/>
            </a:pPr>
            <a:endParaRPr lang="en-US" altLang="en-US" sz="2800" b="1" i="1" dirty="0">
              <a:solidFill>
                <a:srgbClr val="0000CC"/>
              </a:solidFill>
              <a:effectLst>
                <a:outerShdw blurRad="38100" dist="38100" dir="2700000" algn="tl">
                  <a:srgbClr val="C0C0C0"/>
                </a:outerShdw>
              </a:effectLst>
              <a:ea typeface="Times New Roman" pitchFamily="18" charset="0"/>
              <a:cs typeface="Lucida Sans Unicode" pitchFamily="34" charset="0"/>
            </a:endParaRPr>
          </a:p>
          <a:p>
            <a:pPr algn="ctr" eaLnBrk="1" hangingPunct="1">
              <a:lnSpc>
                <a:spcPct val="100000"/>
              </a:lnSpc>
              <a:buFont typeface="Arial" pitchFamily="34" charset="0"/>
              <a:buNone/>
            </a:pPr>
            <a:r>
              <a:rPr lang="en-US" altLang="en-US" b="1" i="1" dirty="0" smtClean="0">
                <a:solidFill>
                  <a:srgbClr val="0000CC"/>
                </a:solidFill>
                <a:effectLst>
                  <a:outerShdw blurRad="38100" dist="38100" dir="2700000" algn="tl">
                    <a:srgbClr val="C0C0C0"/>
                  </a:outerShdw>
                </a:effectLst>
                <a:ea typeface="Times New Roman" pitchFamily="18" charset="0"/>
                <a:cs typeface="Lucida Sans Unicode" pitchFamily="34" charset="0"/>
              </a:rPr>
              <a:t> </a:t>
            </a:r>
            <a:endParaRPr lang="en-GB" altLang="en-US" b="1" i="1" dirty="0">
              <a:solidFill>
                <a:srgbClr val="0000CC"/>
              </a:solidFill>
              <a:effectLst>
                <a:outerShdw blurRad="38100" dist="38100" dir="2700000" algn="tl">
                  <a:srgbClr val="C0C0C0"/>
                </a:outerShdw>
              </a:effectLst>
              <a:cs typeface="Lucida Sans Unicode" pitchFamily="34" charset="0"/>
            </a:endParaRPr>
          </a:p>
          <a:p>
            <a:pPr algn="ctr" eaLnBrk="1" hangingPunct="1">
              <a:lnSpc>
                <a:spcPct val="100000"/>
              </a:lnSpc>
              <a:buFont typeface="Arial" pitchFamily="34" charset="0"/>
              <a:buNone/>
            </a:pPr>
            <a:r>
              <a:rPr lang="en-GB" altLang="en-US" sz="2800" b="1" i="1" dirty="0" err="1">
                <a:solidFill>
                  <a:srgbClr val="0000FF"/>
                </a:solidFill>
                <a:effectLst>
                  <a:outerShdw blurRad="38100" dist="38100" dir="2700000" algn="tl">
                    <a:srgbClr val="C0C0C0"/>
                  </a:outerShdw>
                </a:effectLst>
                <a:cs typeface="Lucida Sans Unicode" pitchFamily="34" charset="0"/>
              </a:rPr>
              <a:t>Gh</a:t>
            </a:r>
            <a:r>
              <a:rPr lang="en-GB" altLang="en-US" sz="2800" b="1" i="1" dirty="0">
                <a:solidFill>
                  <a:srgbClr val="0000FF"/>
                </a:solidFill>
                <a:effectLst>
                  <a:outerShdw blurRad="38100" dist="38100" dir="2700000" algn="tl">
                    <a:srgbClr val="C0C0C0"/>
                  </a:outerShdw>
                </a:effectLst>
                <a:cs typeface="Lucida Sans Unicode" pitchFamily="34" charset="0"/>
              </a:rPr>
              <a:t>. </a:t>
            </a:r>
            <a:r>
              <a:rPr lang="en-GB" altLang="en-US" sz="2800" b="1" i="1" dirty="0" smtClean="0">
                <a:solidFill>
                  <a:srgbClr val="0000FF"/>
                </a:solidFill>
                <a:effectLst>
                  <a:outerShdw blurRad="38100" dist="38100" dir="2700000" algn="tl">
                    <a:srgbClr val="C0C0C0"/>
                  </a:outerShdw>
                </a:effectLst>
                <a:cs typeface="Lucida Sans Unicode" pitchFamily="34" charset="0"/>
              </a:rPr>
              <a:t>Adam, </a:t>
            </a:r>
            <a:r>
              <a:rPr lang="en-GB" altLang="en-US" sz="1800" dirty="0" smtClean="0">
                <a:solidFill>
                  <a:srgbClr val="0000FF"/>
                </a:solidFill>
                <a:effectLst>
                  <a:outerShdw blurRad="38100" dist="38100" dir="2700000" algn="tl">
                    <a:srgbClr val="C0C0C0"/>
                  </a:outerShdw>
                </a:effectLst>
                <a:cs typeface="Lucida Sans Unicode" pitchFamily="34" charset="0"/>
              </a:rPr>
              <a:t>On behalf Theme Leaders</a:t>
            </a:r>
            <a:endParaRPr lang="en-GB" altLang="en-US" sz="1800" dirty="0">
              <a:solidFill>
                <a:srgbClr val="FFFFFF"/>
              </a:solidFill>
              <a:effectLst>
                <a:outerShdw blurRad="38100" dist="38100" dir="2700000" algn="tl">
                  <a:srgbClr val="C0C0C0"/>
                </a:outerShdw>
              </a:effectLst>
              <a:cs typeface="Lucida Sans Unicode" pitchFamily="34" charset="0"/>
            </a:endParaRPr>
          </a:p>
          <a:p>
            <a:pPr algn="ctr" eaLnBrk="1" hangingPunct="1">
              <a:lnSpc>
                <a:spcPct val="100000"/>
              </a:lnSpc>
              <a:buClr>
                <a:srgbClr val="FFFFFF"/>
              </a:buClr>
              <a:buFont typeface="Arial" pitchFamily="34" charset="0"/>
              <a:buNone/>
            </a:pPr>
            <a:endParaRPr lang="en-GB" altLang="en-US" sz="1800" b="1" dirty="0">
              <a:solidFill>
                <a:srgbClr val="FFFFFF"/>
              </a:solidFill>
              <a:latin typeface="Arial" pitchFamily="34" charset="0"/>
              <a:cs typeface="Lucida Sans Unicode" pitchFamily="34" charset="0"/>
            </a:endParaRPr>
          </a:p>
        </p:txBody>
      </p:sp>
    </p:spTree>
    <p:extLst>
      <p:ext uri="{BB962C8B-B14F-4D97-AF65-F5344CB8AC3E}">
        <p14:creationId xmlns:p14="http://schemas.microsoft.com/office/powerpoint/2010/main" val="85942631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71884" y="44624"/>
            <a:ext cx="8964612"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smtClean="0">
                <a:solidFill>
                  <a:srgbClr val="0000CC"/>
                </a:solidFill>
                <a:effectLst>
                  <a:outerShdw blurRad="38100" dist="38100" dir="2700000" algn="tl">
                    <a:srgbClr val="000000"/>
                  </a:outerShdw>
                </a:effectLst>
              </a:rPr>
              <a:t>Exceptional </a:t>
            </a:r>
            <a:r>
              <a:rPr lang="en-US" altLang="en-US" sz="3200" b="1" dirty="0">
                <a:solidFill>
                  <a:srgbClr val="0000CC"/>
                </a:solidFill>
                <a:effectLst>
                  <a:outerShdw blurRad="38100" dist="38100" dir="2700000" algn="tl">
                    <a:srgbClr val="000000"/>
                  </a:outerShdw>
                </a:effectLst>
              </a:rPr>
              <a:t>role of </a:t>
            </a:r>
            <a:r>
              <a:rPr lang="en-US" altLang="en-US" sz="3200" b="1" dirty="0" smtClean="0">
                <a:solidFill>
                  <a:srgbClr val="0000CC"/>
                </a:solidFill>
                <a:effectLst>
                  <a:outerShdw blurRad="38100" dist="38100" dir="2700000" algn="tl">
                    <a:srgbClr val="000000"/>
                  </a:outerShdw>
                </a:effectLst>
              </a:rPr>
              <a:t>“</a:t>
            </a:r>
            <a:r>
              <a:rPr lang="en-US" altLang="en-US" sz="3200" b="1" dirty="0">
                <a:solidFill>
                  <a:srgbClr val="0000CC"/>
                </a:solidFill>
                <a:effectLst>
                  <a:outerShdw blurRad="38100" dist="38100" dir="2700000" algn="tl">
                    <a:srgbClr val="000000"/>
                  </a:outerShdw>
                </a:effectLst>
              </a:rPr>
              <a:t>GOVORUN” supercomputer</a:t>
            </a:r>
            <a:endParaRPr lang="ru-RU" altLang="en-US" sz="3200" b="1" dirty="0">
              <a:solidFill>
                <a:srgbClr val="0000CC"/>
              </a:solidFill>
              <a:effectLst>
                <a:outerShdw blurRad="38100" dist="38100" dir="2700000" algn="tl">
                  <a:srgbClr val="000000"/>
                </a:outerShdw>
              </a:effectLst>
            </a:endParaRPr>
          </a:p>
        </p:txBody>
      </p:sp>
      <p:pic>
        <p:nvPicPr>
          <p:cNvPr id="427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8069810"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61751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71884" y="44624"/>
            <a:ext cx="8964612"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smtClean="0">
                <a:solidFill>
                  <a:srgbClr val="0000CC"/>
                </a:solidFill>
                <a:effectLst>
                  <a:outerShdw blurRad="38100" dist="38100" dir="2700000" algn="tl">
                    <a:srgbClr val="000000"/>
                  </a:outerShdw>
                </a:effectLst>
              </a:rPr>
              <a:t>Exceptional </a:t>
            </a:r>
            <a:r>
              <a:rPr lang="en-US" altLang="en-US" sz="3200" b="1" dirty="0">
                <a:solidFill>
                  <a:srgbClr val="0000CC"/>
                </a:solidFill>
                <a:effectLst>
                  <a:outerShdw blurRad="38100" dist="38100" dir="2700000" algn="tl">
                    <a:srgbClr val="000000"/>
                  </a:outerShdw>
                </a:effectLst>
              </a:rPr>
              <a:t>role of </a:t>
            </a:r>
            <a:r>
              <a:rPr lang="en-US" altLang="en-US" sz="3200" b="1" dirty="0" smtClean="0">
                <a:solidFill>
                  <a:srgbClr val="0000CC"/>
                </a:solidFill>
                <a:effectLst>
                  <a:outerShdw blurRad="38100" dist="38100" dir="2700000" algn="tl">
                    <a:srgbClr val="000000"/>
                  </a:outerShdw>
                </a:effectLst>
              </a:rPr>
              <a:t>“</a:t>
            </a:r>
            <a:r>
              <a:rPr lang="en-US" altLang="en-US" sz="3200" b="1" dirty="0">
                <a:solidFill>
                  <a:srgbClr val="0000CC"/>
                </a:solidFill>
                <a:effectLst>
                  <a:outerShdw blurRad="38100" dist="38100" dir="2700000" algn="tl">
                    <a:srgbClr val="000000"/>
                  </a:outerShdw>
                </a:effectLst>
              </a:rPr>
              <a:t>GOVORUN” supercomputer</a:t>
            </a:r>
            <a:endParaRPr lang="ru-RU" altLang="en-US" sz="3200" b="1" dirty="0">
              <a:solidFill>
                <a:srgbClr val="0000CC"/>
              </a:solidFill>
              <a:effectLst>
                <a:outerShdw blurRad="38100" dist="38100" dir="2700000" algn="tl">
                  <a:srgbClr val="000000"/>
                </a:outerShdw>
              </a:effectLst>
            </a:endParaRPr>
          </a:p>
        </p:txBody>
      </p:sp>
      <p:pic>
        <p:nvPicPr>
          <p:cNvPr id="428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54" y="764704"/>
            <a:ext cx="8032386"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06900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9388" y="1268760"/>
            <a:ext cx="8713093" cy="475252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65000"/>
              <a:buFont typeface="Wingdings" pitchFamily="2" charset="2"/>
              <a:defRPr sz="3200">
                <a:solidFill>
                  <a:schemeClr val="tx1"/>
                </a:solidFill>
                <a:effectLst>
                  <a:outerShdw blurRad="38100" dist="38100" dir="2700000" algn="tl">
                    <a:srgbClr val="000000"/>
                  </a:outerShdw>
                </a:effectLst>
                <a:latin typeface="Tahoma" pitchFamily="34" charset="0"/>
              </a:defRPr>
            </a:lvl1pPr>
            <a:lvl2pPr algn="ctr">
              <a:spcBef>
                <a:spcPct val="20000"/>
              </a:spcBef>
              <a:buClr>
                <a:schemeClr val="fo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buClr>
                <a:schemeClr val="fo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a:lnSpc>
                <a:spcPct val="90000"/>
              </a:lnSpc>
              <a:spcBef>
                <a:spcPts val="0"/>
              </a:spcBef>
              <a:spcAft>
                <a:spcPts val="600"/>
              </a:spcAft>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Role of Big Data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analytics and quantum computing</a:t>
            </a:r>
            <a:r>
              <a:rPr lang="en-US" altLang="en-US" sz="2000" dirty="0" smtClean="0">
                <a:solidFill>
                  <a:srgbClr val="0000CC"/>
                </a:solidFill>
                <a:effectLst/>
                <a:latin typeface="Times New Roman" pitchFamily="18" charset="0"/>
              </a:rPr>
              <a:t>: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Search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for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breakthroughs in large scale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projects</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with the aim to alleviate the huge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pressure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on the costs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coming from the need of resources for offline data storage, processing and analysis</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p>
          <a:p>
            <a:pPr algn="l">
              <a:lnSpc>
                <a:spcPct val="90000"/>
              </a:lnSpc>
              <a:spcBef>
                <a:spcPts val="0"/>
              </a:spcBef>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For </a:t>
            </a:r>
            <a:r>
              <a:rPr lang="en-US" altLang="en-US" sz="2000" b="1" dirty="0" smtClean="0">
                <a:solidFill>
                  <a:srgbClr val="0000CC"/>
                </a:solidFill>
                <a:effectLst>
                  <a:outerShdw blurRad="38100" dist="38100" dir="2700000" algn="tl">
                    <a:srgbClr val="000000">
                      <a:alpha val="43137"/>
                    </a:srgbClr>
                  </a:outerShdw>
                </a:effectLst>
                <a:latin typeface="Times New Roman" pitchFamily="18" charset="0"/>
              </a:rPr>
              <a:t>2020–2023</a:t>
            </a:r>
            <a:r>
              <a:rPr lang="en-US" altLang="en-US" sz="20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D</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ata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accumulation during the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future Run </a:t>
            </a:r>
            <a:r>
              <a:rPr lang="en-US" altLang="en-US" sz="2000" b="1" dirty="0">
                <a:solidFill>
                  <a:srgbClr val="0000CC"/>
                </a:solidFill>
                <a:effectLst>
                  <a:outerShdw blurRad="38100" dist="38100" dir="2700000" algn="tl">
                    <a:srgbClr val="000000">
                      <a:alpha val="43137"/>
                    </a:srgbClr>
                  </a:outerShdw>
                </a:effectLst>
                <a:latin typeface="Times New Roman" pitchFamily="18" charset="0"/>
              </a:rPr>
              <a:t>3</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 of the HL-LHC megaprojects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done with the active JINR participation </a:t>
            </a:r>
            <a:r>
              <a:rPr lang="en-US" altLang="en-US" sz="2000" dirty="0">
                <a:solidFill>
                  <a:srgbClr val="0000CC"/>
                </a:solidFill>
                <a:effectLst>
                  <a:outerShdw blurRad="38100" dist="38100" dir="2700000" algn="tl">
                    <a:srgbClr val="000000">
                      <a:alpha val="43137"/>
                    </a:srgbClr>
                  </a:outerShdw>
                </a:effectLst>
                <a:latin typeface="Times New Roman" pitchFamily="18" charset="0"/>
              </a:rPr>
              <a:t>(</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ATLAS, ALICE, CMS</a:t>
            </a:r>
            <a:r>
              <a:rPr lang="en-US" altLang="en-US" sz="20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p>
          <a:p>
            <a:pPr algn="l">
              <a:lnSpc>
                <a:spcPct val="90000"/>
              </a:lnSpc>
              <a:spcBef>
                <a:spcPts val="0"/>
              </a:spcBef>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Start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of the NICA accelerator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and the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MPD/NICA project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in the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JINR;</a:t>
            </a:r>
          </a:p>
          <a:p>
            <a:pPr algn="l">
              <a:lnSpc>
                <a:spcPct val="90000"/>
              </a:lnSpc>
              <a:spcBef>
                <a:spcPts val="0"/>
              </a:spcBef>
              <a:spcAft>
                <a:spcPts val="600"/>
              </a:spcAft>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Start of BAIKAL GVD</a:t>
            </a:r>
            <a:r>
              <a:rPr lang="en-US" altLang="en-US" sz="2000" i="1" dirty="0" smtClean="0">
                <a:solidFill>
                  <a:srgbClr val="0000CC"/>
                </a:solidFill>
                <a:effectLst/>
                <a:latin typeface="Times New Roman" pitchFamily="18" charset="0"/>
              </a:rPr>
              <a:t>.</a:t>
            </a:r>
            <a:endParaRPr lang="en-US" altLang="en-US" sz="2000" i="1" dirty="0">
              <a:solidFill>
                <a:srgbClr val="0000CC"/>
              </a:solidFill>
              <a:effectLst/>
              <a:latin typeface="Times New Roman" pitchFamily="18" charset="0"/>
            </a:endParaRPr>
          </a:p>
          <a:p>
            <a:pPr algn="l">
              <a:lnSpc>
                <a:spcPct val="90000"/>
              </a:lnSpc>
              <a:spcBef>
                <a:spcPts val="0"/>
              </a:spcBef>
              <a:spcAft>
                <a:spcPts val="600"/>
              </a:spcAft>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Big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Data analytics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in LIT-JINR</a:t>
            </a:r>
            <a:r>
              <a:rPr lang="en-US" altLang="en-US" sz="20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Conceptual developments and their step-by-step implementation within the Big Data approach for solving tasks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in large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scale JINR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projects</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Are done based on the classical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principle of the computing, “divide and conquer</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Tasks are divided in two groups. First group attributed to the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theme </a:t>
            </a:r>
            <a:r>
              <a:rPr lang="en-US" altLang="en-US" sz="2000" dirty="0" smtClean="0">
                <a:solidFill>
                  <a:srgbClr val="0000CC"/>
                </a:solidFill>
                <a:effectLst>
                  <a:outerShdw blurRad="38100" dist="38100" dir="2700000" algn="tl">
                    <a:srgbClr val="000000">
                      <a:alpha val="43137"/>
                    </a:srgbClr>
                  </a:outerShdw>
                </a:effectLst>
                <a:latin typeface="Times New Roman" pitchFamily="18" charset="0"/>
              </a:rPr>
              <a:t>1118</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and its MICC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project. Second group, concerning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data processing and </a:t>
            </a: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analysis</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attributed to the theme </a:t>
            </a:r>
            <a:r>
              <a:rPr lang="en-US" altLang="en-US" sz="2000" dirty="0" smtClean="0">
                <a:solidFill>
                  <a:srgbClr val="0000CC"/>
                </a:solidFill>
                <a:effectLst>
                  <a:outerShdw blurRad="38100" dist="38100" dir="2700000" algn="tl">
                    <a:srgbClr val="000000">
                      <a:alpha val="43137"/>
                    </a:srgbClr>
                  </a:outerShdw>
                </a:effectLst>
                <a:latin typeface="Times New Roman" pitchFamily="18" charset="0"/>
              </a:rPr>
              <a:t>1119</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All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the possible doors of communication in both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senses are wide open. </a:t>
            </a:r>
            <a:endParaRPr lang="en-US" altLang="en-US" sz="2000"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spcBef>
                <a:spcPts val="0"/>
              </a:spcBef>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Intensive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training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through the dedicated educational program “Big Data Analytics” within the framework of the “International IT - School on Big Data</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endParaRPr lang="en-US" altLang="en-US" sz="2000" i="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Text Box 8" descr="Голубая тисненая бумага"/>
          <p:cNvSpPr txBox="1">
            <a:spLocks noChangeArrowheads="1"/>
          </p:cNvSpPr>
          <p:nvPr/>
        </p:nvSpPr>
        <p:spPr bwMode="auto">
          <a:xfrm>
            <a:off x="179388" y="115888"/>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Big Data analytics and quantum </a:t>
            </a:r>
            <a:r>
              <a:rPr lang="en-US" altLang="en-US" sz="3200" b="1" dirty="0" smtClean="0">
                <a:solidFill>
                  <a:srgbClr val="0000CC"/>
                </a:solidFill>
                <a:effectLst>
                  <a:outerShdw blurRad="38100" dist="38100" dir="2700000" algn="tl">
                    <a:srgbClr val="000000"/>
                  </a:outerShdw>
                </a:effectLst>
              </a:rPr>
              <a:t>computing </a:t>
            </a:r>
            <a:r>
              <a:rPr lang="en-US" altLang="en-US" sz="3200" dirty="0" smtClean="0">
                <a:solidFill>
                  <a:srgbClr val="0000CC"/>
                </a:solidFill>
              </a:rPr>
              <a:t>(1)</a:t>
            </a:r>
            <a:endParaRPr lang="ru-RU" altLang="en-US" sz="3200" dirty="0">
              <a:solidFill>
                <a:srgbClr val="0000CC"/>
              </a:solidFill>
            </a:endParaRPr>
          </a:p>
        </p:txBody>
      </p:sp>
    </p:spTree>
    <p:extLst>
      <p:ext uri="{BB962C8B-B14F-4D97-AF65-F5344CB8AC3E}">
        <p14:creationId xmlns:p14="http://schemas.microsoft.com/office/powerpoint/2010/main" val="322272925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9388" y="2132856"/>
            <a:ext cx="8713093" cy="302433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65000"/>
              <a:buFont typeface="Wingdings" pitchFamily="2" charset="2"/>
              <a:defRPr sz="3200">
                <a:solidFill>
                  <a:schemeClr val="tx1"/>
                </a:solidFill>
                <a:effectLst>
                  <a:outerShdw blurRad="38100" dist="38100" dir="2700000" algn="tl">
                    <a:srgbClr val="000000"/>
                  </a:outerShdw>
                </a:effectLst>
                <a:latin typeface="Tahoma" pitchFamily="34" charset="0"/>
              </a:defRPr>
            </a:lvl1pPr>
            <a:lvl2pPr algn="ctr">
              <a:spcBef>
                <a:spcPct val="20000"/>
              </a:spcBef>
              <a:buClr>
                <a:schemeClr val="fo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buClr>
                <a:schemeClr val="fo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a:lnSpc>
                <a:spcPct val="90000"/>
              </a:lnSpc>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Quantum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computing developments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are to be done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in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the computer algebra group, where there is the largest expertise based on previous achievements. </a:t>
            </a:r>
            <a:endParaRPr lang="en-US" altLang="en-US" sz="2000" i="1" dirty="0" smtClean="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buClr>
                <a:srgbClr val="0000CC"/>
              </a:buClr>
              <a:buSzTx/>
            </a:pPr>
            <a:r>
              <a:rPr lang="en-US" altLang="en-US" sz="2000" b="1" i="1" dirty="0" smtClean="0">
                <a:solidFill>
                  <a:srgbClr val="0000CC"/>
                </a:solidFill>
                <a:effectLst>
                  <a:outerShdw blurRad="38100" dist="38100" dir="2700000" algn="tl">
                    <a:srgbClr val="000000">
                      <a:alpha val="43137"/>
                    </a:srgbClr>
                  </a:outerShdw>
                </a:effectLst>
                <a:latin typeface="Times New Roman" pitchFamily="18" charset="0"/>
              </a:rPr>
              <a:t>Features</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which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deserve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to be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mentioned: the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very high technicality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and the </a:t>
            </a:r>
            <a:r>
              <a:rPr lang="en-US" altLang="en-US" sz="2000" b="1" i="1" dirty="0">
                <a:solidFill>
                  <a:srgbClr val="0000CC"/>
                </a:solidFill>
                <a:effectLst>
                  <a:outerShdw blurRad="38100" dist="38100" dir="2700000" algn="tl">
                    <a:srgbClr val="000000">
                      <a:alpha val="43137"/>
                    </a:srgbClr>
                  </a:outerShdw>
                </a:effectLst>
                <a:latin typeface="Times New Roman" pitchFamily="18" charset="0"/>
              </a:rPr>
              <a:t>counter-intuitive character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of this research</a:t>
            </a:r>
            <a:r>
              <a:rPr lang="en-US" altLang="en-US" sz="2000" i="1" dirty="0">
                <a:solidFill>
                  <a:srgbClr val="0000CC"/>
                </a:solidFill>
                <a:effectLst/>
                <a:latin typeface="Times New Roman" pitchFamily="18" charset="0"/>
              </a:rPr>
              <a:t>.</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 </a:t>
            </a:r>
            <a:endParaRPr lang="en-US" altLang="en-US" sz="2000" i="1" dirty="0" smtClean="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buClr>
                <a:srgbClr val="0000CC"/>
              </a:buClr>
              <a:buSzTx/>
            </a:pP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The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crazy hopes connected to the quantum computing come from the perspective to get simultaneously computed solutions to as many tasks as fitting the quantum multiplicity of the quantum computer. </a:t>
            </a:r>
            <a:endParaRPr lang="en-US" altLang="en-US" sz="2000" i="1" dirty="0" smtClean="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buClr>
                <a:srgbClr val="0000CC"/>
              </a:buClr>
              <a:buSzTx/>
            </a:pP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The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orders of magnitude accelerations obtained in this way is a huge incentive for this very risky line of research which is vigorously pursued in several </a:t>
            </a:r>
            <a:r>
              <a:rPr lang="en-US" altLang="en-US" sz="2000" i="1" dirty="0" smtClean="0">
                <a:solidFill>
                  <a:srgbClr val="0000CC"/>
                </a:solidFill>
                <a:effectLst>
                  <a:outerShdw blurRad="38100" dist="38100" dir="2700000" algn="tl">
                    <a:srgbClr val="000000">
                      <a:alpha val="43137"/>
                    </a:srgbClr>
                  </a:outerShdw>
                </a:effectLst>
                <a:latin typeface="Times New Roman" pitchFamily="18" charset="0"/>
              </a:rPr>
              <a:t>dozens </a:t>
            </a:r>
            <a:r>
              <a:rPr lang="en-US" altLang="en-US" sz="2000" i="1" dirty="0">
                <a:solidFill>
                  <a:srgbClr val="0000CC"/>
                </a:solidFill>
                <a:effectLst>
                  <a:outerShdw blurRad="38100" dist="38100" dir="2700000" algn="tl">
                    <a:srgbClr val="000000">
                      <a:alpha val="43137"/>
                    </a:srgbClr>
                  </a:outerShdw>
                </a:effectLst>
                <a:latin typeface="Times New Roman" pitchFamily="18" charset="0"/>
              </a:rPr>
              <a:t>of top research centers in the world.</a:t>
            </a:r>
          </a:p>
        </p:txBody>
      </p:sp>
      <p:sp>
        <p:nvSpPr>
          <p:cNvPr id="6" name="Text Box 8" descr="Голубая тисненая бумага"/>
          <p:cNvSpPr txBox="1">
            <a:spLocks noChangeArrowheads="1"/>
          </p:cNvSpPr>
          <p:nvPr/>
        </p:nvSpPr>
        <p:spPr bwMode="auto">
          <a:xfrm>
            <a:off x="179388" y="115888"/>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Big Data analytics and quantum </a:t>
            </a:r>
            <a:r>
              <a:rPr lang="en-US" altLang="en-US" sz="3200" b="1" dirty="0" smtClean="0">
                <a:solidFill>
                  <a:srgbClr val="0000CC"/>
                </a:solidFill>
                <a:effectLst>
                  <a:outerShdw blurRad="38100" dist="38100" dir="2700000" algn="tl">
                    <a:srgbClr val="000000"/>
                  </a:outerShdw>
                </a:effectLst>
              </a:rPr>
              <a:t>computing </a:t>
            </a:r>
            <a:r>
              <a:rPr lang="en-US" altLang="en-US" sz="3200" dirty="0" smtClean="0">
                <a:solidFill>
                  <a:srgbClr val="0000CC"/>
                </a:solidFill>
              </a:rPr>
              <a:t>(2)</a:t>
            </a:r>
            <a:r>
              <a:rPr lang="en-US" altLang="en-US" sz="3200" b="1" dirty="0" smtClean="0">
                <a:solidFill>
                  <a:srgbClr val="0000CC"/>
                </a:solidFill>
                <a:effectLst>
                  <a:outerShdw blurRad="38100" dist="38100" dir="2700000" algn="tl">
                    <a:srgbClr val="000000"/>
                  </a:outerShdw>
                </a:effectLst>
              </a:rPr>
              <a:t> </a:t>
            </a:r>
            <a:endParaRPr lang="ru-RU" altLang="en-US" sz="3200" b="1" dirty="0">
              <a:solidFill>
                <a:srgbClr val="0000CC"/>
              </a:solidFill>
              <a:effectLst>
                <a:outerShdw blurRad="38100" dist="38100" dir="2700000" algn="tl">
                  <a:srgbClr val="000000"/>
                </a:outerShdw>
              </a:effectLst>
            </a:endParaRPr>
          </a:p>
        </p:txBody>
      </p:sp>
    </p:spTree>
    <p:extLst>
      <p:ext uri="{BB962C8B-B14F-4D97-AF65-F5344CB8AC3E}">
        <p14:creationId xmlns:p14="http://schemas.microsoft.com/office/powerpoint/2010/main" val="3095855455"/>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896" y="548680"/>
            <a:ext cx="7589520" cy="794064"/>
          </a:xfrm>
          <a:prstGeom prst="rect">
            <a:avLst/>
          </a:prstGeom>
          <a:noFill/>
        </p:spPr>
        <p:txBody>
          <a:bodyPr wrap="square" rtlCol="0">
            <a:spAutoFit/>
          </a:bodyPr>
          <a:lstStyle/>
          <a:p>
            <a:pPr lvl="0" algn="l">
              <a:lnSpc>
                <a:spcPct val="95000"/>
              </a:lnSpc>
              <a:spcBef>
                <a:spcPts val="600"/>
              </a:spcBef>
            </a:pPr>
            <a:r>
              <a:rPr lang="en-US" sz="1600" b="1" dirty="0">
                <a:solidFill>
                  <a:srgbClr val="0000CC"/>
                </a:solidFill>
                <a:sym typeface="Symbol"/>
              </a:rPr>
              <a:t> </a:t>
            </a:r>
            <a:r>
              <a:rPr lang="en-US" sz="1600" b="1" dirty="0">
                <a:solidFill>
                  <a:srgbClr val="A50021"/>
                </a:solidFill>
                <a:sym typeface="Symbol"/>
              </a:rPr>
              <a:t>The requested financing</a:t>
            </a:r>
            <a:r>
              <a:rPr lang="en-US" sz="1600" b="1" dirty="0">
                <a:solidFill>
                  <a:srgbClr val="0000CC"/>
                </a:solidFill>
                <a:sym typeface="Symbol"/>
              </a:rPr>
              <a:t>: </a:t>
            </a:r>
            <a:r>
              <a:rPr lang="en-US" sz="1600" b="1" dirty="0">
                <a:solidFill>
                  <a:srgbClr val="0000CC"/>
                </a:solidFill>
              </a:rPr>
              <a:t>will cover </a:t>
            </a:r>
            <a:r>
              <a:rPr lang="en-US" sz="1600" b="1" dirty="0">
                <a:solidFill>
                  <a:srgbClr val="0000CC"/>
                </a:solidFill>
                <a:effectLst>
                  <a:outerShdw blurRad="38100" dist="38100" dir="2700000" algn="tl">
                    <a:srgbClr val="000000">
                      <a:alpha val="43137"/>
                    </a:srgbClr>
                  </a:outerShdw>
                </a:effectLst>
              </a:rPr>
              <a:t>salaries</a:t>
            </a:r>
            <a:r>
              <a:rPr lang="en-US" sz="1600" b="1" dirty="0">
                <a:solidFill>
                  <a:srgbClr val="0000CC"/>
                </a:solidFill>
              </a:rPr>
              <a:t>, </a:t>
            </a:r>
            <a:r>
              <a:rPr lang="en-US" sz="1600" b="1" dirty="0">
                <a:solidFill>
                  <a:srgbClr val="0000CC"/>
                </a:solidFill>
                <a:effectLst>
                  <a:outerShdw blurRad="38100" dist="38100" dir="2700000" algn="tl">
                    <a:srgbClr val="000000">
                      <a:alpha val="43137"/>
                    </a:srgbClr>
                  </a:outerShdw>
                </a:effectLst>
              </a:rPr>
              <a:t>participations in scientific conferences</a:t>
            </a:r>
            <a:r>
              <a:rPr lang="en-US" sz="1600" dirty="0">
                <a:solidFill>
                  <a:srgbClr val="0000CC"/>
                </a:solidFill>
              </a:rPr>
              <a:t>,</a:t>
            </a:r>
            <a:r>
              <a:rPr lang="en-US" sz="1600" b="1" dirty="0">
                <a:solidFill>
                  <a:srgbClr val="0000CC"/>
                </a:solidFill>
              </a:rPr>
              <a:t> </a:t>
            </a:r>
            <a:r>
              <a:rPr lang="en-US" sz="1600" b="1" dirty="0">
                <a:solidFill>
                  <a:srgbClr val="0000CC"/>
                </a:solidFill>
                <a:effectLst>
                  <a:outerShdw blurRad="38100" dist="38100" dir="2700000" algn="tl">
                    <a:srgbClr val="000000">
                      <a:alpha val="43137"/>
                    </a:srgbClr>
                  </a:outerShdw>
                </a:effectLst>
              </a:rPr>
              <a:t>scientific </a:t>
            </a:r>
            <a:r>
              <a:rPr lang="en-US" sz="1600" b="1" dirty="0" smtClean="0">
                <a:solidFill>
                  <a:srgbClr val="0000CC"/>
                </a:solidFill>
                <a:effectLst>
                  <a:outerShdw blurRad="38100" dist="38100" dir="2700000" algn="tl">
                    <a:srgbClr val="000000">
                      <a:alpha val="43137"/>
                    </a:srgbClr>
                  </a:outerShdw>
                </a:effectLst>
              </a:rPr>
              <a:t>visits</a:t>
            </a:r>
            <a:r>
              <a:rPr lang="en-US" sz="1600" dirty="0" smtClean="0">
                <a:solidFill>
                  <a:srgbClr val="0000CC"/>
                </a:solidFill>
              </a:rPr>
              <a:t>,</a:t>
            </a:r>
            <a:r>
              <a:rPr lang="en-US" sz="1600" b="1" dirty="0" smtClean="0">
                <a:solidFill>
                  <a:srgbClr val="0000CC"/>
                </a:solidFill>
                <a:effectLst>
                  <a:outerShdw blurRad="38100" dist="38100" dir="2700000" algn="tl">
                    <a:srgbClr val="000000">
                      <a:alpha val="43137"/>
                    </a:srgbClr>
                  </a:outerShdw>
                </a:effectLst>
              </a:rPr>
              <a:t> </a:t>
            </a:r>
            <a:r>
              <a:rPr lang="en-US" sz="1600" b="1" dirty="0" smtClean="0">
                <a:solidFill>
                  <a:srgbClr val="0000CC"/>
                </a:solidFill>
              </a:rPr>
              <a:t>acquisition </a:t>
            </a:r>
            <a:r>
              <a:rPr lang="en-US" sz="1600" b="1" dirty="0">
                <a:solidFill>
                  <a:srgbClr val="0000CC"/>
                </a:solidFill>
              </a:rPr>
              <a:t>of a minimal number of </a:t>
            </a:r>
            <a:r>
              <a:rPr lang="en-US" sz="1600" b="1" dirty="0">
                <a:solidFill>
                  <a:srgbClr val="0000CC"/>
                </a:solidFill>
                <a:effectLst>
                  <a:outerShdw blurRad="38100" dist="38100" dir="2700000" algn="tl">
                    <a:srgbClr val="000000">
                      <a:alpha val="43137"/>
                    </a:srgbClr>
                  </a:outerShdw>
                </a:effectLst>
              </a:rPr>
              <a:t>personal computers and licenses</a:t>
            </a:r>
            <a:r>
              <a:rPr lang="en-US" sz="1600" dirty="0">
                <a:solidFill>
                  <a:srgbClr val="0000CC"/>
                </a:solidFill>
              </a:rPr>
              <a:t>,</a:t>
            </a:r>
            <a:r>
              <a:rPr lang="en-US" sz="1600" b="1" dirty="0">
                <a:solidFill>
                  <a:srgbClr val="0000CC"/>
                </a:solidFill>
              </a:rPr>
              <a:t> within the approved resources for LIT-JINR</a:t>
            </a:r>
            <a:r>
              <a:rPr lang="en-US" sz="1600" dirty="0">
                <a:solidFill>
                  <a:srgbClr val="0000CC"/>
                </a:solidFill>
              </a:rPr>
              <a:t>.</a:t>
            </a:r>
            <a:r>
              <a:rPr lang="en-US" sz="1600" b="1" dirty="0">
                <a:solidFill>
                  <a:srgbClr val="0000CC"/>
                </a:solidFill>
              </a:rPr>
              <a:t> </a:t>
            </a:r>
          </a:p>
        </p:txBody>
      </p:sp>
      <p:sp>
        <p:nvSpPr>
          <p:cNvPr id="6" name="Text Box 8" descr="Голубая тисненая бумага"/>
          <p:cNvSpPr txBox="1">
            <a:spLocks noChangeArrowheads="1"/>
          </p:cNvSpPr>
          <p:nvPr/>
        </p:nvSpPr>
        <p:spPr bwMode="auto">
          <a:xfrm>
            <a:off x="179388" y="-27384"/>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Budget </a:t>
            </a:r>
            <a:r>
              <a:rPr lang="en-US" altLang="en-US" sz="3200" b="1" dirty="0" smtClean="0">
                <a:solidFill>
                  <a:srgbClr val="0000CC"/>
                </a:solidFill>
                <a:effectLst>
                  <a:outerShdw blurRad="38100" dist="38100" dir="2700000" algn="tl">
                    <a:srgbClr val="000000"/>
                  </a:outerShdw>
                </a:effectLst>
              </a:rPr>
              <a:t>estimation  </a:t>
            </a:r>
            <a:r>
              <a:rPr lang="en-US" altLang="en-US" sz="2800" b="1" dirty="0" smtClean="0">
                <a:solidFill>
                  <a:srgbClr val="0000CC"/>
                </a:solidFill>
                <a:effectLst>
                  <a:outerShdw blurRad="38100" dist="38100" dir="2700000" algn="tl">
                    <a:srgbClr val="000000"/>
                  </a:outerShdw>
                </a:effectLst>
              </a:rPr>
              <a:t>(k$)</a:t>
            </a:r>
            <a:r>
              <a:rPr lang="en-US" altLang="en-US" sz="3200" b="1" dirty="0" smtClean="0">
                <a:solidFill>
                  <a:srgbClr val="0000CC"/>
                </a:solidFill>
                <a:effectLst>
                  <a:outerShdw blurRad="38100" dist="38100" dir="2700000" algn="tl">
                    <a:srgbClr val="000000"/>
                  </a:outerShdw>
                </a:effectLst>
              </a:rPr>
              <a:t> </a:t>
            </a:r>
            <a:endParaRPr lang="ru-RU" altLang="en-US" sz="3200" b="1" dirty="0">
              <a:solidFill>
                <a:srgbClr val="0000CC"/>
              </a:solidFill>
              <a:effectLst>
                <a:outerShdw blurRad="38100" dist="38100" dir="2700000" algn="tl">
                  <a:srgbClr val="000000"/>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510140250"/>
              </p:ext>
            </p:extLst>
          </p:nvPr>
        </p:nvGraphicFramePr>
        <p:xfrm>
          <a:off x="467544" y="1340768"/>
          <a:ext cx="8321040" cy="5337810"/>
        </p:xfrm>
        <a:graphic>
          <a:graphicData uri="http://schemas.openxmlformats.org/drawingml/2006/table">
            <a:tbl>
              <a:tblPr firstRow="1" firstCol="1" bandRow="1"/>
              <a:tblGrid>
                <a:gridCol w="404218"/>
                <a:gridCol w="3553990"/>
                <a:gridCol w="1243982"/>
                <a:gridCol w="779499"/>
                <a:gridCol w="779499"/>
                <a:gridCol w="779499"/>
                <a:gridCol w="780353"/>
              </a:tblGrid>
              <a:tr h="365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 </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nSpc>
                          <a:spcPct val="115000"/>
                        </a:lnSpc>
                        <a:spcBef>
                          <a:spcPts val="0"/>
                        </a:spcBef>
                        <a:spcAft>
                          <a:spcPts val="0"/>
                        </a:spcAft>
                      </a:pPr>
                      <a:r>
                        <a:rPr lang="en-US" sz="1800" dirty="0">
                          <a:effectLst/>
                          <a:latin typeface="+mn-lt"/>
                          <a:ea typeface="Calibri"/>
                          <a:cs typeface="Calibri"/>
                        </a:rPr>
                        <a:t>Chapters of the JINR budget</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800" b="1" dirty="0" smtClean="0">
                          <a:effectLst/>
                          <a:latin typeface="+mj-lt"/>
                          <a:cs typeface="Arial CYR" panose="020B0604020202020204" pitchFamily="34" charset="0"/>
                        </a:rPr>
                        <a:t>Previsions</a:t>
                      </a:r>
                    </a:p>
                  </a:txBody>
                  <a:tcPr marL="91589" marR="9158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800" b="1" kern="1200" dirty="0" smtClean="0">
                          <a:solidFill>
                            <a:schemeClr val="lt1"/>
                          </a:solidFill>
                          <a:effectLst/>
                          <a:latin typeface="+mn-lt"/>
                          <a:ea typeface="+mn-ea"/>
                          <a:cs typeface="+mn-cs"/>
                        </a:rPr>
                        <a:t>Yearly distribution  </a:t>
                      </a:r>
                      <a:r>
                        <a:rPr lang="en-US" sz="1800" b="0" kern="1200" dirty="0" smtClean="0">
                          <a:solidFill>
                            <a:schemeClr val="lt1"/>
                          </a:solidFill>
                          <a:effectLst/>
                          <a:latin typeface="+mn-lt"/>
                          <a:ea typeface="+mn-ea"/>
                          <a:cs typeface="+mn-cs"/>
                        </a:rPr>
                        <a:t>(</a:t>
                      </a:r>
                      <a:r>
                        <a:rPr lang="en-US" sz="1800" b="1" kern="1200" dirty="0" smtClean="0">
                          <a:solidFill>
                            <a:schemeClr val="lt1"/>
                          </a:solidFill>
                          <a:effectLst/>
                          <a:latin typeface="+mn-lt"/>
                          <a:ea typeface="+mn-ea"/>
                          <a:cs typeface="+mn-cs"/>
                        </a:rPr>
                        <a:t>k$</a:t>
                      </a:r>
                      <a:r>
                        <a:rPr lang="en-US" sz="1800" b="0" kern="1200" dirty="0" smtClean="0">
                          <a:solidFill>
                            <a:schemeClr val="lt1"/>
                          </a:solidFill>
                          <a:effectLst/>
                          <a:latin typeface="+mn-lt"/>
                          <a:ea typeface="+mn-ea"/>
                          <a:cs typeface="+mn-cs"/>
                        </a:rPr>
                        <a:t>)</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43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 </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nSpc>
                          <a:spcPct val="115000"/>
                        </a:lnSpc>
                        <a:spcBef>
                          <a:spcPts val="0"/>
                        </a:spcBef>
                        <a:spcAft>
                          <a:spcPts val="0"/>
                        </a:spcAft>
                      </a:pPr>
                      <a:endParaRPr lang="en-US" sz="1100" dirty="0">
                        <a:effectLst/>
                        <a:latin typeface="Calibri"/>
                        <a:ea typeface="Calibri"/>
                        <a:cs typeface="Calibri"/>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2020–2023</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2020</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2021</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2022</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1" dirty="0">
                          <a:effectLst/>
                          <a:latin typeface="Arial CYR" panose="020B0604020202020204" pitchFamily="34" charset="0"/>
                          <a:cs typeface="Arial CYR" panose="020B0604020202020204" pitchFamily="34" charset="0"/>
                        </a:rPr>
                        <a:t>2023</a:t>
                      </a:r>
                      <a:endParaRPr lang="en-US" sz="1300" b="1"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828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300" b="0" dirty="0">
                          <a:effectLst/>
                          <a:latin typeface="Arial CYR" panose="020B0604020202020204" pitchFamily="34" charset="0"/>
                          <a:cs typeface="Arial CYR" panose="020B0604020202020204" pitchFamily="34" charset="0"/>
                        </a:rPr>
                        <a:t>1</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0" dirty="0">
                          <a:effectLst/>
                          <a:latin typeface="Arial CYR" panose="020B0604020202020204" pitchFamily="34" charset="0"/>
                          <a:cs typeface="Arial CYR" panose="020B0604020202020204" pitchFamily="34" charset="0"/>
                        </a:rPr>
                        <a:t>2</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0" dirty="0">
                          <a:effectLst/>
                          <a:latin typeface="Arial CYR" panose="020B0604020202020204" pitchFamily="34" charset="0"/>
                          <a:cs typeface="Arial CYR" panose="020B0604020202020204" pitchFamily="34" charset="0"/>
                        </a:rPr>
                        <a:t>3</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0" dirty="0">
                          <a:effectLst/>
                          <a:latin typeface="Arial CYR" panose="020B0604020202020204" pitchFamily="34" charset="0"/>
                          <a:cs typeface="Arial CYR" panose="020B0604020202020204" pitchFamily="34" charset="0"/>
                        </a:rPr>
                        <a:t>4</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ru-RU" sz="1300" b="0" dirty="0">
                          <a:effectLst/>
                          <a:latin typeface="Arial CYR" panose="020B0604020202020204" pitchFamily="34" charset="0"/>
                          <a:cs typeface="Arial CYR" panose="020B0604020202020204" pitchFamily="34" charset="0"/>
                        </a:rPr>
                        <a:t>5</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300" b="0" dirty="0" smtClean="0">
                          <a:effectLst/>
                          <a:latin typeface="Arial CYR" panose="020B0604020202020204" pitchFamily="34" charset="0"/>
                          <a:cs typeface="Arial CYR" panose="020B0604020202020204" pitchFamily="34" charset="0"/>
                        </a:rPr>
                        <a:t>6</a:t>
                      </a:r>
                      <a:r>
                        <a:rPr lang="ru-RU" sz="1300" b="0" dirty="0">
                          <a:effectLst/>
                          <a:latin typeface="Arial CYR" panose="020B0604020202020204" pitchFamily="34" charset="0"/>
                          <a:cs typeface="Arial CYR" panose="020B0604020202020204" pitchFamily="34" charset="0"/>
                        </a:rPr>
                        <a:t> </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300" b="0" dirty="0" smtClean="0">
                          <a:effectLst/>
                          <a:latin typeface="Arial CYR" panose="020B0604020202020204" pitchFamily="34" charset="0"/>
                          <a:cs typeface="Arial CYR" panose="020B0604020202020204" pitchFamily="34" charset="0"/>
                        </a:rPr>
                        <a:t>7</a:t>
                      </a:r>
                      <a:endParaRPr lang="en-US" sz="1300" b="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1</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Salaries</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8761.8</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1887.9</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2076.7</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2284.4</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2512.8</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2</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Unified social tax</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2646.1</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570.1</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627.2</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689.9</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758.9</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3</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Social national fund</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569.5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122.7</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135.0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148.5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163.3</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4</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International cooperation expenses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238.8</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59.7</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59.7</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59.7</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59.7</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a)</a:t>
                      </a:r>
                      <a:r>
                        <a:rPr lang="en-US" sz="1250" b="1" dirty="0">
                          <a:solidFill>
                            <a:srgbClr val="0000FF"/>
                          </a:solidFill>
                          <a:effectLst/>
                          <a:latin typeface="Arial CYR" panose="020B0604020202020204" pitchFamily="34" charset="0"/>
                          <a:ea typeface="Calibri"/>
                          <a:cs typeface="Arial CYR" panose="020B0604020202020204" pitchFamily="34" charset="0"/>
                        </a:rPr>
                        <a:t> </a:t>
                      </a:r>
                      <a:r>
                        <a:rPr lang="en-US" sz="1250" b="1" dirty="0">
                          <a:solidFill>
                            <a:srgbClr val="0000FF"/>
                          </a:solidFill>
                          <a:effectLst/>
                          <a:latin typeface="Arial CYR" panose="020B0604020202020204" pitchFamily="34" charset="0"/>
                          <a:ea typeface="Times New Roman"/>
                          <a:cs typeface="Arial CYR" panose="020B0604020202020204" pitchFamily="34" charset="0"/>
                        </a:rPr>
                        <a:t>business trips to Member States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60.8</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15.2</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15.2</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15.2</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15.2</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b) business trips to Non-Member States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72.0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18.0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18.0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18.0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18.0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c) business trips in Russia</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28.0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7.0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7.0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d) arrivals to JINR</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50.0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12.5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12.5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12.5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12.5</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e</a:t>
                      </a:r>
                      <a:r>
                        <a:rPr lang="ru-RU" sz="1250" b="1" dirty="0">
                          <a:solidFill>
                            <a:srgbClr val="0000FF"/>
                          </a:solidFill>
                          <a:effectLst/>
                          <a:latin typeface="Arial CYR" panose="020B0604020202020204" pitchFamily="34" charset="0"/>
                          <a:ea typeface="Times New Roman"/>
                          <a:cs typeface="Arial CYR" panose="020B0604020202020204" pitchFamily="34" charset="0"/>
                        </a:rPr>
                        <a:t>) </a:t>
                      </a:r>
                      <a:r>
                        <a:rPr lang="en-US" sz="1250" b="1" dirty="0">
                          <a:solidFill>
                            <a:srgbClr val="0000FF"/>
                          </a:solidFill>
                          <a:effectLst/>
                          <a:latin typeface="Arial CYR" panose="020B0604020202020204" pitchFamily="34" charset="0"/>
                          <a:ea typeface="Times New Roman"/>
                          <a:cs typeface="Arial CYR" panose="020B0604020202020204" pitchFamily="34" charset="0"/>
                        </a:rPr>
                        <a:t>Conferences, protocol expenses </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28.0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7.0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7.0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5</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Materials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104.0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20.0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24.0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28.0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32.0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6</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Equipment</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365.0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80.0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90.0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a:solidFill>
                            <a:srgbClr val="0000FF"/>
                          </a:solidFill>
                          <a:effectLst/>
                          <a:latin typeface="Arial CYR" panose="020B0604020202020204" pitchFamily="34" charset="0"/>
                          <a:cs typeface="Arial CYR" panose="020B0604020202020204" pitchFamily="34" charset="0"/>
                        </a:rPr>
                        <a:t>95.0</a:t>
                      </a:r>
                      <a:endParaRPr lang="en-US" sz="1250" b="1">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a:solidFill>
                            <a:srgbClr val="0000FF"/>
                          </a:solidFill>
                          <a:effectLst/>
                          <a:latin typeface="Arial CYR" panose="020B0604020202020204" pitchFamily="34" charset="0"/>
                          <a:cs typeface="Arial CYR" panose="020B0604020202020204" pitchFamily="34" charset="0"/>
                        </a:rPr>
                        <a:t>100.0</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7</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Electro energy costs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8</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Heating and water supply costs </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9</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Payment of commissioning and adjustment works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10</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Service payments to scientific-research organizations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200" dirty="0" smtClean="0">
                          <a:effectLst/>
                          <a:latin typeface="Arial CYR" panose="020B0604020202020204" pitchFamily="34" charset="0"/>
                          <a:cs typeface="Arial CYR" panose="020B0604020202020204" pitchFamily="34" charset="0"/>
                        </a:rPr>
                        <a:t>11</a:t>
                      </a: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Scientific and information support</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914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smtClean="0">
                          <a:effectLst/>
                          <a:latin typeface="Arial CYR" panose="020B0604020202020204" pitchFamily="34" charset="0"/>
                          <a:cs typeface="Arial CYR" panose="020B0604020202020204" pitchFamily="34" charset="0"/>
                        </a:rPr>
                        <a:t>1</a:t>
                      </a:r>
                      <a:r>
                        <a:rPr lang="en-US" sz="1200" dirty="0" smtClean="0">
                          <a:effectLst/>
                          <a:latin typeface="Arial CYR" panose="020B0604020202020204" pitchFamily="34" charset="0"/>
                          <a:cs typeface="Arial CYR" panose="020B0604020202020204" pitchFamily="34" charset="0"/>
                        </a:rPr>
                        <a:t>5</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a:lnSpc>
                          <a:spcPct val="115000"/>
                        </a:lnSpc>
                        <a:spcBef>
                          <a:spcPts val="0"/>
                        </a:spcBef>
                        <a:spcAft>
                          <a:spcPts val="0"/>
                        </a:spcAft>
                      </a:pPr>
                      <a:r>
                        <a:rPr lang="en-US" sz="1250" b="1" dirty="0">
                          <a:solidFill>
                            <a:srgbClr val="0000FF"/>
                          </a:solidFill>
                          <a:effectLst/>
                          <a:latin typeface="Arial CYR" panose="020B0604020202020204" pitchFamily="34" charset="0"/>
                          <a:ea typeface="Times New Roman"/>
                          <a:cs typeface="Arial CYR" panose="020B0604020202020204" pitchFamily="34" charset="0"/>
                        </a:rPr>
                        <a:t>Payment of communication services</a:t>
                      </a:r>
                      <a:endParaRPr lang="en-US" sz="1250" b="1" dirty="0">
                        <a:solidFill>
                          <a:srgbClr val="0000FF"/>
                        </a:solidFill>
                        <a:effectLst/>
                        <a:latin typeface="Arial CYR" panose="020B0604020202020204" pitchFamily="34" charset="0"/>
                        <a:ea typeface="Calibri"/>
                        <a:cs typeface="Arial CYR" panose="020B060402020202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250" b="1" dirty="0" smtClean="0">
                          <a:solidFill>
                            <a:srgbClr val="0000FF"/>
                          </a:solidFill>
                          <a:effectLst/>
                          <a:latin typeface="Arial CYR" panose="020B0604020202020204" pitchFamily="34" charset="0"/>
                          <a:cs typeface="Arial CYR" panose="020B0604020202020204" pitchFamily="34" charset="0"/>
                        </a:rPr>
                        <a:t>−</a:t>
                      </a:r>
                      <a:r>
                        <a:rPr lang="ru-RU" sz="1250" b="1" dirty="0">
                          <a:solidFill>
                            <a:srgbClr val="0000FF"/>
                          </a:solidFill>
                          <a:effectLst/>
                          <a:latin typeface="Arial CYR" panose="020B0604020202020204" pitchFamily="34" charset="0"/>
                          <a:cs typeface="Arial CYR" panose="020B0604020202020204" pitchFamily="34" charset="0"/>
                        </a:rPr>
                        <a:t> </a:t>
                      </a:r>
                      <a:endParaRPr lang="en-US" sz="1250" b="1" dirty="0">
                        <a:solidFill>
                          <a:srgbClr val="0000FF"/>
                        </a:solidFill>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65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ru-RU" sz="1200" dirty="0">
                          <a:effectLst/>
                          <a:latin typeface="Arial CYR" panose="020B0604020202020204" pitchFamily="34" charset="0"/>
                          <a:cs typeface="Arial CYR" panose="020B0604020202020204" pitchFamily="34" charset="0"/>
                        </a:rPr>
                        <a:t> </a:t>
                      </a:r>
                      <a:endParaRPr lang="en-US" sz="1200" dirty="0">
                        <a:effectLst/>
                        <a:latin typeface="Arial CYR" panose="020B0604020202020204" pitchFamily="34" charset="0"/>
                        <a:ea typeface="Times New Roman"/>
                        <a:cs typeface="Arial CYR" panose="020B0604020202020204" pitchFamily="34" charset="0"/>
                      </a:endParaRPr>
                    </a:p>
                  </a:txBody>
                  <a:tcPr marL="91589" marR="91589"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en-US" sz="1400" b="1" dirty="0" smtClean="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TOTALS</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400" b="1" dirty="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12685.2</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400" b="1" dirty="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2740.4</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400" b="1" dirty="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3012.6</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400" b="1" dirty="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3305.5</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r">
                        <a:spcBef>
                          <a:spcPts val="0"/>
                        </a:spcBef>
                        <a:spcAft>
                          <a:spcPts val="0"/>
                        </a:spcAft>
                      </a:pPr>
                      <a:r>
                        <a:rPr lang="ru-RU" sz="1400" b="1" dirty="0">
                          <a:solidFill>
                            <a:srgbClr val="6600CC"/>
                          </a:solidFill>
                          <a:effectLst>
                            <a:outerShdw blurRad="38100" dist="38100" dir="2700000" algn="tl">
                              <a:srgbClr val="000000">
                                <a:alpha val="43137"/>
                              </a:srgbClr>
                            </a:outerShdw>
                          </a:effectLst>
                          <a:latin typeface="Arial CYR" panose="020B0604020202020204" pitchFamily="34" charset="0"/>
                          <a:cs typeface="Arial CYR" panose="020B0604020202020204" pitchFamily="34" charset="0"/>
                        </a:rPr>
                        <a:t>3626.7</a:t>
                      </a:r>
                      <a:endParaRPr lang="en-US" sz="1400" b="1" dirty="0">
                        <a:solidFill>
                          <a:srgbClr val="6600CC"/>
                        </a:solidFill>
                        <a:effectLst>
                          <a:outerShdw blurRad="38100" dist="38100" dir="2700000" algn="tl">
                            <a:srgbClr val="000000">
                              <a:alpha val="43137"/>
                            </a:srgbClr>
                          </a:outerShdw>
                        </a:effectLst>
                        <a:latin typeface="Arial CYR" panose="020B0604020202020204" pitchFamily="34" charset="0"/>
                        <a:ea typeface="Times New Roman"/>
                        <a:cs typeface="Arial CYR" panose="020B0604020202020204" pitchFamily="34" charset="0"/>
                      </a:endParaRPr>
                    </a:p>
                  </a:txBody>
                  <a:tcPr marL="91589" marR="91589"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extLst>
      <p:ext uri="{BB962C8B-B14F-4D97-AF65-F5344CB8AC3E}">
        <p14:creationId xmlns:p14="http://schemas.microsoft.com/office/powerpoint/2010/main" val="2205512691"/>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331640" y="798959"/>
            <a:ext cx="6840760" cy="507831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Part II:</a:t>
            </a:r>
          </a:p>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Achievements during</a:t>
            </a:r>
          </a:p>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2017-2019:</a:t>
            </a:r>
          </a:p>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Selected results</a:t>
            </a:r>
            <a:endParaRPr lang="en-US" altLang="en-US" sz="7200" dirty="0">
              <a:solidFill>
                <a:srgbClr val="A50021"/>
              </a:solidFill>
            </a:endParaRPr>
          </a:p>
        </p:txBody>
      </p:sp>
    </p:spTree>
    <p:extLst>
      <p:ext uri="{BB962C8B-B14F-4D97-AF65-F5344CB8AC3E}">
        <p14:creationId xmlns:p14="http://schemas.microsoft.com/office/powerpoint/2010/main" val="630575439"/>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463520" y="6156593"/>
            <a:ext cx="8572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defTabSz="914400" eaLnBrk="1" hangingPunct="1">
              <a:lnSpc>
                <a:spcPct val="100000"/>
              </a:lnSpc>
              <a:buClrTx/>
              <a:buSzTx/>
              <a:buFontTx/>
              <a:buNone/>
            </a:pPr>
            <a:r>
              <a:rPr lang="en-US" altLang="en-US" sz="1600" i="1" dirty="0">
                <a:solidFill>
                  <a:prstClr val="black"/>
                </a:solidFill>
                <a:latin typeface="Times New Roman" pitchFamily="18" charset="0"/>
                <a:cs typeface="Times New Roman" pitchFamily="18" charset="0"/>
              </a:rPr>
              <a:t>Neutron Noise Analysis Using the Basic Elements </a:t>
            </a:r>
            <a:r>
              <a:rPr lang="en-US" altLang="en-US" sz="1600" i="1" dirty="0" smtClean="0">
                <a:solidFill>
                  <a:prstClr val="black"/>
                </a:solidFill>
                <a:latin typeface="Times New Roman" pitchFamily="18" charset="0"/>
                <a:cs typeface="Times New Roman" pitchFamily="18" charset="0"/>
              </a:rPr>
              <a:t>Method</a:t>
            </a:r>
            <a:r>
              <a:rPr lang="en-US" altLang="en-US" sz="1600" dirty="0">
                <a:solidFill>
                  <a:prstClr val="black"/>
                </a:solidFill>
                <a:latin typeface="Times New Roman" pitchFamily="18" charset="0"/>
                <a:cs typeface="Times New Roman" pitchFamily="18" charset="0"/>
              </a:rPr>
              <a:t>,</a:t>
            </a:r>
            <a:r>
              <a:rPr lang="en-US" altLang="en-US" sz="1600" dirty="0" smtClean="0">
                <a:solidFill>
                  <a:prstClr val="black"/>
                </a:solidFill>
                <a:latin typeface="Times New Roman" pitchFamily="18" charset="0"/>
                <a:cs typeface="Times New Roman" pitchFamily="18" charset="0"/>
              </a:rPr>
              <a:t> </a:t>
            </a:r>
            <a:r>
              <a:rPr lang="en-US" altLang="en-US" sz="1600" dirty="0">
                <a:solidFill>
                  <a:prstClr val="black"/>
                </a:solidFill>
                <a:latin typeface="Times New Roman" pitchFamily="18" charset="0"/>
                <a:cs typeface="Times New Roman" pitchFamily="18" charset="0"/>
              </a:rPr>
              <a:t>N.V. </a:t>
            </a:r>
            <a:r>
              <a:rPr lang="en-US" altLang="en-US" sz="1600" dirty="0" err="1" smtClean="0">
                <a:solidFill>
                  <a:prstClr val="black"/>
                </a:solidFill>
                <a:latin typeface="Times New Roman" pitchFamily="18" charset="0"/>
                <a:cs typeface="Times New Roman" pitchFamily="18" charset="0"/>
              </a:rPr>
              <a:t>Korepanova</a:t>
            </a:r>
            <a:r>
              <a:rPr lang="en-US" altLang="en-US" sz="1600" dirty="0" smtClean="0">
                <a:solidFill>
                  <a:prstClr val="black"/>
                </a:solidFill>
                <a:latin typeface="Times New Roman" pitchFamily="18" charset="0"/>
                <a:cs typeface="Times New Roman" pitchFamily="18" charset="0"/>
              </a:rPr>
              <a:t>,</a:t>
            </a:r>
            <a:r>
              <a:rPr lang="en-US" altLang="en-US" sz="1600" dirty="0" smtClean="0">
                <a:solidFill>
                  <a:prstClr val="black"/>
                </a:solidFill>
              </a:rPr>
              <a:t> </a:t>
            </a:r>
            <a:r>
              <a:rPr lang="en-US" altLang="en-US" sz="1600" dirty="0">
                <a:solidFill>
                  <a:prstClr val="black"/>
                </a:solidFill>
                <a:latin typeface="Times New Roman" pitchFamily="18" charset="0"/>
                <a:cs typeface="Times New Roman" pitchFamily="18" charset="0"/>
              </a:rPr>
              <a:t>N.D. </a:t>
            </a:r>
            <a:r>
              <a:rPr lang="en-US" altLang="en-US" sz="1600" dirty="0" err="1">
                <a:solidFill>
                  <a:prstClr val="black"/>
                </a:solidFill>
                <a:latin typeface="Times New Roman" pitchFamily="18" charset="0"/>
                <a:cs typeface="Times New Roman" pitchFamily="18" charset="0"/>
              </a:rPr>
              <a:t>Dikusar</a:t>
            </a:r>
            <a:r>
              <a:rPr lang="en-US" altLang="en-US" sz="1600" dirty="0">
                <a:solidFill>
                  <a:prstClr val="black"/>
                </a:solidFill>
                <a:latin typeface="Times New Roman" pitchFamily="18" charset="0"/>
                <a:cs typeface="Times New Roman" pitchFamily="18" charset="0"/>
              </a:rPr>
              <a:t>, Y.N. </a:t>
            </a:r>
            <a:r>
              <a:rPr lang="en-US" altLang="en-US" sz="1600" dirty="0" err="1">
                <a:solidFill>
                  <a:prstClr val="black"/>
                </a:solidFill>
                <a:latin typeface="Times New Roman" pitchFamily="18" charset="0"/>
                <a:cs typeface="Times New Roman" pitchFamily="18" charset="0"/>
              </a:rPr>
              <a:t>Pepelyshev</a:t>
            </a:r>
            <a:r>
              <a:rPr lang="en-US" altLang="en-US" sz="1600" dirty="0">
                <a:solidFill>
                  <a:prstClr val="black"/>
                </a:solidFill>
                <a:latin typeface="Times New Roman" pitchFamily="18" charset="0"/>
                <a:cs typeface="Times New Roman" pitchFamily="18" charset="0"/>
              </a:rPr>
              <a:t>, M. </a:t>
            </a:r>
            <a:r>
              <a:rPr lang="en-US" altLang="en-US" sz="1600" dirty="0" smtClean="0">
                <a:solidFill>
                  <a:prstClr val="black"/>
                </a:solidFill>
                <a:latin typeface="Times New Roman" pitchFamily="18" charset="0"/>
                <a:cs typeface="Times New Roman" pitchFamily="18" charset="0"/>
              </a:rPr>
              <a:t>Dima</a:t>
            </a:r>
            <a:r>
              <a:rPr lang="en-US" altLang="en-US" sz="1600" dirty="0">
                <a:solidFill>
                  <a:prstClr val="black"/>
                </a:solidFill>
                <a:latin typeface="Times New Roman" pitchFamily="18" charset="0"/>
                <a:cs typeface="Times New Roman" pitchFamily="18" charset="0"/>
              </a:rPr>
              <a:t>,</a:t>
            </a:r>
            <a:r>
              <a:rPr lang="en-US" altLang="en-US" sz="1600" dirty="0" smtClean="0">
                <a:solidFill>
                  <a:prstClr val="black"/>
                </a:solidFill>
                <a:latin typeface="Times New Roman" pitchFamily="18" charset="0"/>
                <a:cs typeface="Times New Roman" pitchFamily="18" charset="0"/>
              </a:rPr>
              <a:t> </a:t>
            </a:r>
            <a:r>
              <a:rPr lang="en-US" altLang="en-US" sz="1600" dirty="0" smtClean="0">
                <a:solidFill>
                  <a:prstClr val="black"/>
                </a:solidFill>
              </a:rPr>
              <a:t>E13-2018-22</a:t>
            </a:r>
            <a:r>
              <a:rPr lang="en-US" altLang="en-US" sz="1600" dirty="0">
                <a:solidFill>
                  <a:prstClr val="black"/>
                </a:solidFill>
              </a:rPr>
              <a:t>, </a:t>
            </a:r>
            <a:r>
              <a:rPr lang="en-US" altLang="en-US" sz="1600" b="1" dirty="0" smtClean="0">
                <a:solidFill>
                  <a:prstClr val="black"/>
                </a:solidFill>
              </a:rPr>
              <a:t>Annals </a:t>
            </a:r>
            <a:r>
              <a:rPr lang="en-US" altLang="en-US" sz="1600" b="1" dirty="0">
                <a:solidFill>
                  <a:prstClr val="black"/>
                </a:solidFill>
              </a:rPr>
              <a:t>of Nuclear </a:t>
            </a:r>
            <a:r>
              <a:rPr lang="en-US" altLang="en-US" sz="1600" b="1" dirty="0" smtClean="0">
                <a:solidFill>
                  <a:prstClr val="black"/>
                </a:solidFill>
              </a:rPr>
              <a:t>Energy, </a:t>
            </a:r>
            <a:r>
              <a:rPr lang="fr-FR" sz="1600" dirty="0">
                <a:hlinkClick r:id="rId2" tooltip="Go to table of contents for this volume/issue"/>
              </a:rPr>
              <a:t>Volume 131</a:t>
            </a:r>
            <a:r>
              <a:rPr lang="fr-FR" sz="1600" dirty="0"/>
              <a:t>, </a:t>
            </a:r>
            <a:r>
              <a:rPr lang="fr-FR" sz="1600" dirty="0" smtClean="0"/>
              <a:t>Sept. </a:t>
            </a:r>
            <a:r>
              <a:rPr lang="fr-FR" sz="1600" dirty="0"/>
              <a:t>2019, </a:t>
            </a:r>
            <a:r>
              <a:rPr lang="fr-FR" sz="1600" dirty="0" smtClean="0">
                <a:hlinkClick r:id="rId3"/>
              </a:rPr>
              <a:t>pp. </a:t>
            </a:r>
            <a:r>
              <a:rPr lang="fr-FR" sz="1600" dirty="0">
                <a:hlinkClick r:id="rId3"/>
              </a:rPr>
              <a:t>475-482</a:t>
            </a:r>
            <a:endParaRPr lang="en-US" altLang="en-US" sz="1600" b="1"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l="13136" t="32121" r="27831" b="31831"/>
          <a:stretch>
            <a:fillRect/>
          </a:stretch>
        </p:blipFill>
        <p:spPr bwMode="auto">
          <a:xfrm>
            <a:off x="35496" y="692150"/>
            <a:ext cx="46847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l="29971" t="21667" r="42841" b="40303"/>
          <a:stretch>
            <a:fillRect/>
          </a:stretch>
        </p:blipFill>
        <p:spPr bwMode="auto">
          <a:xfrm>
            <a:off x="4738816" y="2279713"/>
            <a:ext cx="4297680" cy="338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13438" t="18332" r="27841" b="20303"/>
          <a:stretch>
            <a:fillRect/>
          </a:stretch>
        </p:blipFill>
        <p:spPr bwMode="auto">
          <a:xfrm>
            <a:off x="44481" y="2803533"/>
            <a:ext cx="4435475"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a:spLocks noChangeArrowheads="1"/>
          </p:cNvSpPr>
          <p:nvPr/>
        </p:nvSpPr>
        <p:spPr bwMode="auto">
          <a:xfrm>
            <a:off x="179512" y="5373588"/>
            <a:ext cx="4387850"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5000"/>
              </a:lnSpc>
              <a:buClrTx/>
              <a:buSzTx/>
              <a:buFontTx/>
              <a:buNone/>
            </a:pPr>
            <a:r>
              <a:rPr lang="en-US" altLang="en-US" sz="1600" b="1" dirty="0">
                <a:solidFill>
                  <a:srgbClr val="0000FF"/>
                </a:solidFill>
              </a:rPr>
              <a:t>Different approximating curves and positions </a:t>
            </a:r>
          </a:p>
          <a:p>
            <a:pPr defTabSz="914400" eaLnBrk="1" hangingPunct="1">
              <a:lnSpc>
                <a:spcPct val="85000"/>
              </a:lnSpc>
              <a:buClrTx/>
              <a:buSzTx/>
              <a:buFontTx/>
              <a:buNone/>
            </a:pPr>
            <a:r>
              <a:rPr lang="en-US" altLang="en-US" sz="1600" b="1" dirty="0">
                <a:solidFill>
                  <a:srgbClr val="0000FF"/>
                </a:solidFill>
              </a:rPr>
              <a:t>of the automatic regulator (bottom)</a:t>
            </a:r>
            <a:endParaRPr lang="ru-RU" altLang="en-US" sz="1600" b="1" dirty="0">
              <a:solidFill>
                <a:srgbClr val="0000FF"/>
              </a:solidFill>
            </a:endParaRPr>
          </a:p>
        </p:txBody>
      </p:sp>
      <p:sp>
        <p:nvSpPr>
          <p:cNvPr id="6" name="Прямоугольник 5"/>
          <p:cNvSpPr>
            <a:spLocks noChangeArrowheads="1"/>
          </p:cNvSpPr>
          <p:nvPr/>
        </p:nvSpPr>
        <p:spPr bwMode="auto">
          <a:xfrm>
            <a:off x="5477321" y="5517232"/>
            <a:ext cx="3415159"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5000"/>
              </a:lnSpc>
              <a:buClrTx/>
              <a:buSzTx/>
              <a:buFontTx/>
              <a:buNone/>
            </a:pPr>
            <a:r>
              <a:rPr lang="en-US" altLang="en-US" sz="1600" b="1" dirty="0">
                <a:solidFill>
                  <a:srgbClr val="0000FF"/>
                </a:solidFill>
              </a:rPr>
              <a:t>Approximating curve as function of parameters M and K</a:t>
            </a:r>
            <a:endParaRPr lang="ru-RU" altLang="en-US" sz="1600" b="1" dirty="0">
              <a:solidFill>
                <a:srgbClr val="0000FF"/>
              </a:solidFill>
            </a:endParaRPr>
          </a:p>
        </p:txBody>
      </p:sp>
      <p:sp>
        <p:nvSpPr>
          <p:cNvPr id="7" name="Прямоугольник 6"/>
          <p:cNvSpPr>
            <a:spLocks noChangeArrowheads="1"/>
          </p:cNvSpPr>
          <p:nvPr/>
        </p:nvSpPr>
        <p:spPr bwMode="auto">
          <a:xfrm>
            <a:off x="539553" y="2157413"/>
            <a:ext cx="3600400" cy="51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5000"/>
              </a:lnSpc>
              <a:buClrTx/>
              <a:buSzTx/>
              <a:buFontTx/>
              <a:buNone/>
            </a:pPr>
            <a:r>
              <a:rPr lang="en-US" altLang="en-US" sz="1600" b="1" dirty="0">
                <a:solidFill>
                  <a:srgbClr val="0000FF"/>
                </a:solidFill>
              </a:rPr>
              <a:t>The basis functions and geometrical interpretation of BEM-polynomial </a:t>
            </a:r>
            <a:endParaRPr lang="ru-RU" altLang="en-US" sz="1600" b="1" dirty="0">
              <a:solidFill>
                <a:srgbClr val="0000FF"/>
              </a:solidFill>
            </a:endParaRPr>
          </a:p>
        </p:txBody>
      </p:sp>
      <p:sp>
        <p:nvSpPr>
          <p:cNvPr id="8" name="Прямоугольник 7"/>
          <p:cNvSpPr>
            <a:spLocks noChangeArrowheads="1"/>
          </p:cNvSpPr>
          <p:nvPr/>
        </p:nvSpPr>
        <p:spPr bwMode="auto">
          <a:xfrm>
            <a:off x="44481" y="116632"/>
            <a:ext cx="78476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100000"/>
              </a:lnSpc>
              <a:buClrTx/>
              <a:buSzTx/>
              <a:buFontTx/>
              <a:buNone/>
            </a:pPr>
            <a:r>
              <a:rPr lang="en-US" altLang="en-US" sz="2200" b="1" dirty="0">
                <a:solidFill>
                  <a:srgbClr val="0000FF"/>
                </a:solidFill>
                <a:effectLst>
                  <a:outerShdw blurRad="38100" dist="38100" dir="2700000" algn="tl">
                    <a:srgbClr val="000000">
                      <a:alpha val="43137"/>
                    </a:srgbClr>
                  </a:outerShdw>
                </a:effectLst>
                <a:latin typeface="Century Gothic" pitchFamily="34" charset="0"/>
                <a:cs typeface="Times New Roman" pitchFamily="18" charset="0"/>
              </a:rPr>
              <a:t>Neutron Noise Analysis Using the Basic Elements Method</a:t>
            </a:r>
          </a:p>
        </p:txBody>
      </p:sp>
      <p:pic>
        <p:nvPicPr>
          <p:cNvPr id="1029"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41185" t="41364" r="40691" b="36514"/>
          <a:stretch>
            <a:fillRect/>
          </a:stretch>
        </p:blipFill>
        <p:spPr bwMode="auto">
          <a:xfrm>
            <a:off x="7892179" y="44624"/>
            <a:ext cx="1144317" cy="8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a:spLocks noChangeArrowheads="1"/>
          </p:cNvSpPr>
          <p:nvPr/>
        </p:nvSpPr>
        <p:spPr bwMode="auto">
          <a:xfrm>
            <a:off x="250824" y="506475"/>
            <a:ext cx="7345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l" defTabSz="914400" eaLnBrk="1" hangingPunct="1">
              <a:lnSpc>
                <a:spcPct val="100000"/>
              </a:lnSpc>
              <a:buClrTx/>
              <a:buSzTx/>
              <a:buFontTx/>
              <a:buNone/>
            </a:pPr>
            <a:r>
              <a:rPr lang="en-US" altLang="en-US" sz="1800" dirty="0">
                <a:solidFill>
                  <a:srgbClr val="0000FF"/>
                </a:solidFill>
              </a:rPr>
              <a:t>(</a:t>
            </a:r>
            <a:r>
              <a:rPr lang="en-US" altLang="en-US" sz="1800" b="1" dirty="0">
                <a:solidFill>
                  <a:srgbClr val="0000FF"/>
                </a:solidFill>
                <a:effectLst>
                  <a:outerShdw blurRad="38100" dist="38100" dir="2700000" algn="tl">
                    <a:srgbClr val="000000">
                      <a:alpha val="43137"/>
                    </a:srgbClr>
                  </a:outerShdw>
                </a:effectLst>
              </a:rPr>
              <a:t>The algorithm to </a:t>
            </a:r>
            <a:r>
              <a:rPr lang="en-US" altLang="en-US" sz="1800" b="1" dirty="0" smtClean="0">
                <a:solidFill>
                  <a:srgbClr val="0000FF"/>
                </a:solidFill>
                <a:effectLst>
                  <a:outerShdw blurRad="38100" dist="38100" dir="2700000" algn="tl">
                    <a:srgbClr val="000000">
                      <a:alpha val="43137"/>
                    </a:srgbClr>
                  </a:outerShdw>
                </a:effectLst>
              </a:rPr>
              <a:t>disentangle </a:t>
            </a:r>
            <a:r>
              <a:rPr lang="en-US" altLang="en-US" sz="1800" b="1" dirty="0">
                <a:solidFill>
                  <a:srgbClr val="0000FF"/>
                </a:solidFill>
                <a:effectLst>
                  <a:outerShdw blurRad="38100" dist="38100" dir="2700000" algn="tl">
                    <a:srgbClr val="000000">
                      <a:alpha val="43137"/>
                    </a:srgbClr>
                  </a:outerShdw>
                </a:effectLst>
              </a:rPr>
              <a:t>neutron noise from the slow power-changes</a:t>
            </a:r>
            <a:r>
              <a:rPr lang="en-US" altLang="en-US" sz="1800" dirty="0">
                <a:solidFill>
                  <a:srgbClr val="0000FF"/>
                </a:solidFill>
              </a:rPr>
              <a:t>)</a:t>
            </a:r>
          </a:p>
        </p:txBody>
      </p:sp>
      <p:sp>
        <p:nvSpPr>
          <p:cNvPr id="2" name="Прямоугольник 1"/>
          <p:cNvSpPr/>
          <p:nvPr/>
        </p:nvSpPr>
        <p:spPr>
          <a:xfrm>
            <a:off x="54864" y="2276872"/>
            <a:ext cx="4527550" cy="3637150"/>
          </a:xfrm>
          <a:prstGeom prst="rect">
            <a:avLst/>
          </a:prstGeom>
          <a:solidFill>
            <a:schemeClr val="bg1">
              <a:lumMod val="95000"/>
            </a:schemeClr>
          </a:solidFill>
        </p:spPr>
        <p:txBody>
          <a:bodyPr>
            <a:spAutoFit/>
          </a:bodyPr>
          <a:lstStyle/>
          <a:p>
            <a:pPr indent="228600" defTabSz="914400">
              <a:lnSpc>
                <a:spcPct val="85000"/>
              </a:lnSpc>
              <a:buClrTx/>
              <a:buSzTx/>
              <a:buFontTx/>
              <a:buNone/>
              <a:defRPr/>
            </a:pPr>
            <a:r>
              <a:rPr lang="en-US" b="1" i="1" dirty="0" smtClean="0">
                <a:solidFill>
                  <a:srgbClr val="0000FF"/>
                </a:solidFill>
                <a:effectLst>
                  <a:outerShdw blurRad="38100" dist="38100" dir="2700000" algn="tl">
                    <a:srgbClr val="000000">
                      <a:alpha val="43137"/>
                    </a:srgbClr>
                  </a:outerShdw>
                </a:effectLst>
                <a:latin typeface="+mn-lt"/>
                <a:cs typeface="Arial" charset="0"/>
              </a:rPr>
              <a:t>Conclusions</a:t>
            </a:r>
          </a:p>
          <a:p>
            <a:pPr indent="228600" algn="just" defTabSz="914400">
              <a:lnSpc>
                <a:spcPct val="85000"/>
              </a:lnSpc>
              <a:buClrTx/>
              <a:buSzTx/>
              <a:buFontTx/>
              <a:buNone/>
              <a:defRPr/>
            </a:pPr>
            <a:r>
              <a:rPr lang="en-US" sz="1900" b="1" i="1" dirty="0" smtClean="0">
                <a:solidFill>
                  <a:srgbClr val="0000FF"/>
                </a:solidFill>
                <a:effectLst>
                  <a:outerShdw blurRad="38100" dist="38100" dir="2700000" algn="tl">
                    <a:srgbClr val="000000">
                      <a:alpha val="43137"/>
                    </a:srgbClr>
                  </a:outerShdw>
                </a:effectLst>
                <a:latin typeface="+mn-lt"/>
                <a:cs typeface="Arial" charset="0"/>
              </a:rPr>
              <a:t>BEM-polynomials</a:t>
            </a:r>
            <a:r>
              <a:rPr lang="en-US" sz="1900" b="1" dirty="0" smtClean="0">
                <a:solidFill>
                  <a:srgbClr val="0000FF"/>
                </a:solidFill>
                <a:latin typeface="+mn-lt"/>
                <a:cs typeface="Arial" charset="0"/>
              </a:rPr>
              <a:t> </a:t>
            </a:r>
            <a:r>
              <a:rPr lang="en-US" sz="1900" b="1" dirty="0">
                <a:solidFill>
                  <a:srgbClr val="0000FF"/>
                </a:solidFill>
                <a:latin typeface="+mn-lt"/>
                <a:cs typeface="Arial" charset="0"/>
              </a:rPr>
              <a:t>applied to a batch of data from the IBR-2M reactor </a:t>
            </a:r>
            <a:r>
              <a:rPr lang="en-US" sz="1900" b="1" i="1" dirty="0">
                <a:solidFill>
                  <a:srgbClr val="0000FF"/>
                </a:solidFill>
                <a:effectLst>
                  <a:outerShdw blurRad="38100" dist="38100" dir="2700000" algn="tl">
                    <a:srgbClr val="000000">
                      <a:alpha val="43137"/>
                    </a:srgbClr>
                  </a:outerShdw>
                </a:effectLst>
                <a:latin typeface="+mn-lt"/>
                <a:cs typeface="Arial" charset="0"/>
              </a:rPr>
              <a:t>revealed their usefulness in the analysis of slow trends</a:t>
            </a:r>
            <a:r>
              <a:rPr lang="en-US" sz="1900" dirty="0">
                <a:solidFill>
                  <a:srgbClr val="0000FF"/>
                </a:solidFill>
                <a:latin typeface="+mn-lt"/>
                <a:cs typeface="Arial" charset="0"/>
              </a:rPr>
              <a:t>.</a:t>
            </a:r>
            <a:r>
              <a:rPr lang="en-US" sz="1900" b="1" dirty="0">
                <a:solidFill>
                  <a:srgbClr val="0000FF"/>
                </a:solidFill>
                <a:latin typeface="+mn-lt"/>
                <a:cs typeface="Arial" charset="0"/>
              </a:rPr>
              <a:t> </a:t>
            </a:r>
            <a:r>
              <a:rPr lang="en-US" sz="1900" b="1" i="1" dirty="0">
                <a:solidFill>
                  <a:srgbClr val="0000FF"/>
                </a:solidFill>
                <a:effectLst>
                  <a:outerShdw blurRad="38100" dist="38100" dir="2700000" algn="tl">
                    <a:srgbClr val="000000">
                      <a:alpha val="43137"/>
                    </a:srgbClr>
                  </a:outerShdw>
                </a:effectLst>
                <a:latin typeface="+mn-lt"/>
                <a:cs typeface="Arial" charset="0"/>
              </a:rPr>
              <a:t>This is very important, as degradation in systems is a slow-trend process</a:t>
            </a:r>
            <a:r>
              <a:rPr lang="en-US" sz="1900" dirty="0" smtClean="0">
                <a:solidFill>
                  <a:srgbClr val="0000FF"/>
                </a:solidFill>
                <a:latin typeface="+mn-lt"/>
                <a:cs typeface="Arial" charset="0"/>
              </a:rPr>
              <a:t>.</a:t>
            </a:r>
          </a:p>
          <a:p>
            <a:pPr indent="228600" algn="just" defTabSz="914400">
              <a:lnSpc>
                <a:spcPct val="85000"/>
              </a:lnSpc>
              <a:buClrTx/>
              <a:buSzTx/>
              <a:buFontTx/>
              <a:buNone/>
              <a:defRPr/>
            </a:pPr>
            <a:r>
              <a:rPr lang="en-US" sz="1900" b="1" i="1" dirty="0">
                <a:solidFill>
                  <a:srgbClr val="0000FF"/>
                </a:solidFill>
                <a:effectLst>
                  <a:outerShdw blurRad="38100" dist="38100" dir="2700000" algn="tl">
                    <a:srgbClr val="000000">
                      <a:alpha val="43137"/>
                    </a:srgbClr>
                  </a:outerShdw>
                </a:effectLst>
                <a:latin typeface="+mn-lt"/>
                <a:cs typeface="Arial" charset="0"/>
              </a:rPr>
              <a:t>We </a:t>
            </a:r>
            <a:r>
              <a:rPr lang="en-US" sz="1900" b="1" i="1" dirty="0" smtClean="0">
                <a:solidFill>
                  <a:srgbClr val="0000FF"/>
                </a:solidFill>
                <a:effectLst>
                  <a:outerShdw blurRad="38100" dist="38100" dir="2700000" algn="tl">
                    <a:srgbClr val="000000">
                      <a:alpha val="43137"/>
                    </a:srgbClr>
                  </a:outerShdw>
                </a:effectLst>
                <a:latin typeface="+mn-lt"/>
                <a:cs typeface="Arial" charset="0"/>
              </a:rPr>
              <a:t>intend </a:t>
            </a:r>
            <a:r>
              <a:rPr lang="en-US" sz="1900" b="1" i="1" dirty="0">
                <a:solidFill>
                  <a:srgbClr val="0000FF"/>
                </a:solidFill>
                <a:effectLst>
                  <a:outerShdw blurRad="38100" dist="38100" dir="2700000" algn="tl">
                    <a:srgbClr val="000000">
                      <a:alpha val="43137"/>
                    </a:srgbClr>
                  </a:outerShdw>
                </a:effectLst>
                <a:latin typeface="+mn-lt"/>
                <a:cs typeface="Arial" charset="0"/>
              </a:rPr>
              <a:t>to continue this analysis</a:t>
            </a:r>
            <a:r>
              <a:rPr lang="en-US" sz="1900" b="1" dirty="0">
                <a:solidFill>
                  <a:srgbClr val="0000FF"/>
                </a:solidFill>
                <a:latin typeface="+mn-lt"/>
                <a:cs typeface="Arial" charset="0"/>
              </a:rPr>
              <a:t> with checking the separation baseline – noise and quantifying both for various periods in the functioning of the reactor</a:t>
            </a:r>
            <a:r>
              <a:rPr lang="en-US" sz="1900" dirty="0">
                <a:solidFill>
                  <a:srgbClr val="0000FF"/>
                </a:solidFill>
                <a:latin typeface="+mn-lt"/>
                <a:cs typeface="Arial" charset="0"/>
              </a:rPr>
              <a:t>.</a:t>
            </a:r>
            <a:r>
              <a:rPr lang="en-US" sz="1900" b="1" dirty="0">
                <a:solidFill>
                  <a:srgbClr val="0000FF"/>
                </a:solidFill>
                <a:latin typeface="+mn-lt"/>
                <a:cs typeface="Arial" charset="0"/>
              </a:rPr>
              <a:t> </a:t>
            </a:r>
            <a:r>
              <a:rPr lang="en-US" sz="1900" b="1" i="1" dirty="0">
                <a:solidFill>
                  <a:srgbClr val="0000FF"/>
                </a:solidFill>
                <a:effectLst>
                  <a:outerShdw blurRad="38100" dist="38100" dir="2700000" algn="tl">
                    <a:srgbClr val="000000">
                      <a:alpha val="43137"/>
                    </a:srgbClr>
                  </a:outerShdw>
                </a:effectLst>
                <a:latin typeface="+mn-lt"/>
                <a:cs typeface="Arial" charset="0"/>
              </a:rPr>
              <a:t>In particular we are interested in the degradation of the noise spectra in relation to hardware (of the movable reflectors) wear-out</a:t>
            </a:r>
            <a:r>
              <a:rPr lang="en-US" sz="1900" dirty="0" smtClean="0">
                <a:solidFill>
                  <a:srgbClr val="0000FF"/>
                </a:solidFill>
                <a:latin typeface="+mn-lt"/>
                <a:cs typeface="Arial" charset="0"/>
              </a:rPr>
              <a:t>.</a:t>
            </a:r>
            <a:endParaRPr lang="en-US" sz="1900" dirty="0">
              <a:solidFill>
                <a:srgbClr val="0000FF"/>
              </a:solidFill>
              <a:latin typeface="+mn-lt"/>
              <a:cs typeface="Arial" charset="0"/>
            </a:endParaRPr>
          </a:p>
        </p:txBody>
      </p:sp>
      <p:sp>
        <p:nvSpPr>
          <p:cNvPr id="3" name="TextBox 2"/>
          <p:cNvSpPr txBox="1"/>
          <p:nvPr/>
        </p:nvSpPr>
        <p:spPr>
          <a:xfrm>
            <a:off x="125837" y="885722"/>
            <a:ext cx="8766643" cy="1391150"/>
          </a:xfrm>
          <a:prstGeom prst="rect">
            <a:avLst/>
          </a:prstGeom>
          <a:solidFill>
            <a:srgbClr val="FFFFCC"/>
          </a:solidFill>
        </p:spPr>
        <p:txBody>
          <a:bodyPr wrap="square" rtlCol="0">
            <a:spAutoFit/>
          </a:bodyPr>
          <a:lstStyle/>
          <a:p>
            <a:pPr>
              <a:lnSpc>
                <a:spcPct val="80000"/>
              </a:lnSpc>
            </a:pPr>
            <a:r>
              <a:rPr lang="en-US" sz="2000" b="1" dirty="0">
                <a:solidFill>
                  <a:srgbClr val="0000FF"/>
                </a:solidFill>
                <a:effectLst>
                  <a:outerShdw blurRad="38100" dist="38100" dir="2700000" algn="tl">
                    <a:srgbClr val="000000">
                      <a:alpha val="43137"/>
                    </a:srgbClr>
                  </a:outerShdw>
                </a:effectLst>
              </a:rPr>
              <a:t>Highlights</a:t>
            </a:r>
          </a:p>
          <a:p>
            <a:pPr algn="l">
              <a:lnSpc>
                <a:spcPct val="95000"/>
              </a:lnSpc>
            </a:pPr>
            <a:r>
              <a:rPr lang="en-US" sz="1800" dirty="0" smtClean="0">
                <a:solidFill>
                  <a:srgbClr val="0000FF"/>
                </a:solidFill>
              </a:rPr>
              <a:t>•    </a:t>
            </a:r>
            <a:r>
              <a:rPr lang="en-US" sz="1800" b="1" i="1" dirty="0">
                <a:solidFill>
                  <a:srgbClr val="0000FF"/>
                </a:solidFill>
                <a:effectLst>
                  <a:outerShdw blurRad="38100" dist="38100" dir="2700000" algn="tl">
                    <a:srgbClr val="000000">
                      <a:alpha val="43137"/>
                    </a:srgbClr>
                  </a:outerShdw>
                </a:effectLst>
              </a:rPr>
              <a:t>Algorithm</a:t>
            </a:r>
            <a:r>
              <a:rPr lang="en-US" sz="1800" dirty="0">
                <a:solidFill>
                  <a:srgbClr val="0000FF"/>
                </a:solidFill>
                <a:effectLst>
                  <a:outerShdw blurRad="38100" dist="38100" dir="2700000" algn="tl">
                    <a:srgbClr val="000000">
                      <a:alpha val="43137"/>
                    </a:srgbClr>
                  </a:outerShdw>
                </a:effectLst>
              </a:rPr>
              <a:t> for disentangling </a:t>
            </a:r>
            <a:r>
              <a:rPr lang="en-US" sz="1800" b="1" i="1" dirty="0">
                <a:solidFill>
                  <a:srgbClr val="0000FF"/>
                </a:solidFill>
                <a:effectLst>
                  <a:outerShdw blurRad="38100" dist="38100" dir="2700000" algn="tl">
                    <a:srgbClr val="000000">
                      <a:alpha val="43137"/>
                    </a:srgbClr>
                  </a:outerShdw>
                </a:effectLst>
              </a:rPr>
              <a:t>neutron noise </a:t>
            </a:r>
            <a:r>
              <a:rPr lang="en-US" sz="1800" dirty="0">
                <a:solidFill>
                  <a:srgbClr val="0000FF"/>
                </a:solidFill>
                <a:effectLst>
                  <a:outerShdw blurRad="38100" dist="38100" dir="2700000" algn="tl">
                    <a:srgbClr val="000000">
                      <a:alpha val="43137"/>
                    </a:srgbClr>
                  </a:outerShdw>
                </a:effectLst>
              </a:rPr>
              <a:t>from reactor-operations’ power changes.</a:t>
            </a:r>
          </a:p>
          <a:p>
            <a:pPr algn="l">
              <a:lnSpc>
                <a:spcPct val="95000"/>
              </a:lnSpc>
            </a:pPr>
            <a:r>
              <a:rPr lang="en-US" sz="1800" dirty="0" smtClean="0">
                <a:solidFill>
                  <a:srgbClr val="0000FF"/>
                </a:solidFill>
                <a:effectLst>
                  <a:outerShdw blurRad="38100" dist="38100" dir="2700000" algn="tl">
                    <a:srgbClr val="000000">
                      <a:alpha val="43137"/>
                    </a:srgbClr>
                  </a:outerShdw>
                </a:effectLst>
              </a:rPr>
              <a:t>•    </a:t>
            </a:r>
            <a:r>
              <a:rPr lang="en-US" sz="1800" dirty="0">
                <a:solidFill>
                  <a:srgbClr val="0000FF"/>
                </a:solidFill>
                <a:effectLst>
                  <a:outerShdw blurRad="38100" dist="38100" dir="2700000" algn="tl">
                    <a:srgbClr val="000000">
                      <a:alpha val="43137"/>
                    </a:srgbClr>
                  </a:outerShdw>
                </a:effectLst>
              </a:rPr>
              <a:t>Algorithm tested on both </a:t>
            </a:r>
            <a:r>
              <a:rPr lang="en-US" sz="1800" b="1" i="1" dirty="0">
                <a:solidFill>
                  <a:srgbClr val="0000FF"/>
                </a:solidFill>
                <a:effectLst>
                  <a:outerShdw blurRad="38100" dist="38100" dir="2700000" algn="tl">
                    <a:srgbClr val="000000">
                      <a:alpha val="43137"/>
                    </a:srgbClr>
                  </a:outerShdw>
                </a:effectLst>
              </a:rPr>
              <a:t>static</a:t>
            </a:r>
            <a:r>
              <a:rPr lang="en-US" sz="1800" dirty="0">
                <a:solidFill>
                  <a:srgbClr val="0000FF"/>
                </a:solidFill>
                <a:effectLst>
                  <a:outerShdw blurRad="38100" dist="38100" dir="2700000" algn="tl">
                    <a:srgbClr val="000000">
                      <a:alpha val="43137"/>
                    </a:srgbClr>
                  </a:outerShdw>
                </a:effectLst>
              </a:rPr>
              <a:t> and </a:t>
            </a:r>
            <a:r>
              <a:rPr lang="en-US" sz="1800" b="1" i="1" dirty="0">
                <a:solidFill>
                  <a:srgbClr val="0000FF"/>
                </a:solidFill>
                <a:effectLst>
                  <a:outerShdw blurRad="38100" dist="38100" dir="2700000" algn="tl">
                    <a:srgbClr val="000000">
                      <a:alpha val="43137"/>
                    </a:srgbClr>
                  </a:outerShdw>
                </a:effectLst>
              </a:rPr>
              <a:t>dynamic</a:t>
            </a:r>
            <a:r>
              <a:rPr lang="en-US" sz="1800" dirty="0">
                <a:solidFill>
                  <a:srgbClr val="0000FF"/>
                </a:solidFill>
                <a:effectLst>
                  <a:outerShdw blurRad="38100" dist="38100" dir="2700000" algn="tl">
                    <a:srgbClr val="000000">
                      <a:alpha val="43137"/>
                    </a:srgbClr>
                  </a:outerShdw>
                </a:effectLst>
              </a:rPr>
              <a:t> </a:t>
            </a:r>
            <a:r>
              <a:rPr lang="en-US" sz="1800" b="1" i="1" dirty="0">
                <a:solidFill>
                  <a:srgbClr val="0000FF"/>
                </a:solidFill>
                <a:effectLst>
                  <a:outerShdw blurRad="38100" dist="38100" dir="2700000" algn="tl">
                    <a:srgbClr val="000000">
                      <a:alpha val="43137"/>
                    </a:srgbClr>
                  </a:outerShdw>
                </a:effectLst>
              </a:rPr>
              <a:t>states</a:t>
            </a:r>
            <a:r>
              <a:rPr lang="en-US" sz="1800" dirty="0">
                <a:solidFill>
                  <a:srgbClr val="0000FF"/>
                </a:solidFill>
                <a:effectLst>
                  <a:outerShdw blurRad="38100" dist="38100" dir="2700000" algn="tl">
                    <a:srgbClr val="000000">
                      <a:alpha val="43137"/>
                    </a:srgbClr>
                  </a:outerShdw>
                </a:effectLst>
              </a:rPr>
              <a:t> of the </a:t>
            </a:r>
            <a:r>
              <a:rPr lang="en-US" sz="1800" b="1" i="1" dirty="0">
                <a:solidFill>
                  <a:srgbClr val="0000FF"/>
                </a:solidFill>
                <a:effectLst>
                  <a:outerShdw blurRad="38100" dist="38100" dir="2700000" algn="tl">
                    <a:srgbClr val="000000">
                      <a:alpha val="43137"/>
                    </a:srgbClr>
                  </a:outerShdw>
                </a:effectLst>
              </a:rPr>
              <a:t>reactor</a:t>
            </a:r>
            <a:r>
              <a:rPr lang="en-US" sz="1800" dirty="0">
                <a:solidFill>
                  <a:srgbClr val="0000FF"/>
                </a:solidFill>
                <a:effectLst>
                  <a:outerShdw blurRad="38100" dist="38100" dir="2700000" algn="tl">
                    <a:srgbClr val="000000">
                      <a:alpha val="43137"/>
                    </a:srgbClr>
                  </a:outerShdw>
                </a:effectLst>
              </a:rPr>
              <a:t>.</a:t>
            </a:r>
          </a:p>
          <a:p>
            <a:pPr algn="l">
              <a:lnSpc>
                <a:spcPct val="95000"/>
              </a:lnSpc>
            </a:pPr>
            <a:r>
              <a:rPr lang="en-US" sz="1800" dirty="0" smtClean="0">
                <a:solidFill>
                  <a:srgbClr val="0000FF"/>
                </a:solidFill>
                <a:effectLst>
                  <a:outerShdw blurRad="38100" dist="38100" dir="2700000" algn="tl">
                    <a:srgbClr val="000000">
                      <a:alpha val="43137"/>
                    </a:srgbClr>
                  </a:outerShdw>
                </a:effectLst>
              </a:rPr>
              <a:t>•    </a:t>
            </a:r>
            <a:r>
              <a:rPr lang="en-US" sz="1800" dirty="0">
                <a:solidFill>
                  <a:srgbClr val="0000FF"/>
                </a:solidFill>
                <a:effectLst>
                  <a:outerShdw blurRad="38100" dist="38100" dir="2700000" algn="tl">
                    <a:srgbClr val="000000">
                      <a:alpha val="43137"/>
                    </a:srgbClr>
                  </a:outerShdw>
                </a:effectLst>
              </a:rPr>
              <a:t>Algorithm </a:t>
            </a:r>
            <a:r>
              <a:rPr lang="en-US" sz="1800" b="1" i="1" dirty="0">
                <a:solidFill>
                  <a:srgbClr val="0000FF"/>
                </a:solidFill>
                <a:effectLst>
                  <a:outerShdw blurRad="38100" dist="38100" dir="2700000" algn="tl">
                    <a:srgbClr val="000000">
                      <a:alpha val="43137"/>
                    </a:srgbClr>
                  </a:outerShdw>
                </a:effectLst>
              </a:rPr>
              <a:t>optimized</a:t>
            </a:r>
            <a:r>
              <a:rPr lang="en-US" sz="1800" dirty="0">
                <a:solidFill>
                  <a:srgbClr val="0000FF"/>
                </a:solidFill>
                <a:effectLst>
                  <a:outerShdw blurRad="38100" dist="38100" dir="2700000" algn="tl">
                    <a:srgbClr val="000000">
                      <a:alpha val="43137"/>
                    </a:srgbClr>
                  </a:outerShdw>
                </a:effectLst>
              </a:rPr>
              <a:t> for the </a:t>
            </a:r>
            <a:r>
              <a:rPr lang="en-US" sz="1800" b="1" i="1" dirty="0">
                <a:solidFill>
                  <a:srgbClr val="0000FF"/>
                </a:solidFill>
                <a:effectLst>
                  <a:outerShdw blurRad="38100" dist="38100" dir="2700000" algn="tl">
                    <a:srgbClr val="000000">
                      <a:alpha val="43137"/>
                    </a:srgbClr>
                  </a:outerShdw>
                </a:effectLst>
              </a:rPr>
              <a:t>best separation </a:t>
            </a:r>
            <a:r>
              <a:rPr lang="en-US" sz="1800" dirty="0">
                <a:solidFill>
                  <a:srgbClr val="0000FF"/>
                </a:solidFill>
                <a:effectLst>
                  <a:outerShdw blurRad="38100" dist="38100" dir="2700000" algn="tl">
                    <a:srgbClr val="000000">
                      <a:alpha val="43137"/>
                    </a:srgbClr>
                  </a:outerShdw>
                </a:effectLst>
              </a:rPr>
              <a:t>between </a:t>
            </a:r>
            <a:r>
              <a:rPr lang="en-US" sz="1800" b="1" i="1" dirty="0">
                <a:solidFill>
                  <a:srgbClr val="0000FF"/>
                </a:solidFill>
                <a:effectLst>
                  <a:outerShdw blurRad="38100" dist="38100" dir="2700000" algn="tl">
                    <a:srgbClr val="000000">
                      <a:alpha val="43137"/>
                    </a:srgbClr>
                  </a:outerShdw>
                </a:effectLst>
              </a:rPr>
              <a:t>neutron noise</a:t>
            </a:r>
            <a:r>
              <a:rPr lang="en-US" sz="1800" dirty="0">
                <a:solidFill>
                  <a:srgbClr val="0000FF"/>
                </a:solidFill>
                <a:effectLst>
                  <a:outerShdw blurRad="38100" dist="38100" dir="2700000" algn="tl">
                    <a:srgbClr val="000000">
                      <a:alpha val="43137"/>
                    </a:srgbClr>
                  </a:outerShdw>
                </a:effectLst>
              </a:rPr>
              <a:t> and </a:t>
            </a:r>
            <a:r>
              <a:rPr lang="en-US" sz="1800" b="1" i="1" dirty="0">
                <a:solidFill>
                  <a:srgbClr val="0000FF"/>
                </a:solidFill>
                <a:effectLst>
                  <a:outerShdw blurRad="38100" dist="38100" dir="2700000" algn="tl">
                    <a:srgbClr val="000000">
                      <a:alpha val="43137"/>
                    </a:srgbClr>
                  </a:outerShdw>
                </a:effectLst>
              </a:rPr>
              <a:t>power changes</a:t>
            </a:r>
            <a:r>
              <a:rPr lang="en-US" sz="1800" dirty="0">
                <a:solidFill>
                  <a:srgbClr val="0000FF"/>
                </a:solidFill>
                <a:effectLst>
                  <a:outerShdw blurRad="38100" dist="38100" dir="2700000" algn="tl">
                    <a:srgbClr val="000000">
                      <a:alpha val="43137"/>
                    </a:srgbClr>
                  </a:outerShdw>
                </a:effectLst>
              </a:rPr>
              <a:t>.</a:t>
            </a:r>
          </a:p>
          <a:p>
            <a:pPr algn="l">
              <a:lnSpc>
                <a:spcPct val="95000"/>
              </a:lnSpc>
            </a:pPr>
            <a:r>
              <a:rPr lang="en-US" sz="1800" dirty="0" smtClean="0">
                <a:solidFill>
                  <a:srgbClr val="0000FF"/>
                </a:solidFill>
                <a:effectLst>
                  <a:outerShdw blurRad="38100" dist="38100" dir="2700000" algn="tl">
                    <a:srgbClr val="000000">
                      <a:alpha val="43137"/>
                    </a:srgbClr>
                  </a:outerShdw>
                </a:effectLst>
              </a:rPr>
              <a:t>•    </a:t>
            </a:r>
            <a:r>
              <a:rPr lang="en-US" sz="1800" dirty="0">
                <a:solidFill>
                  <a:srgbClr val="0000FF"/>
                </a:solidFill>
                <a:effectLst>
                  <a:outerShdw blurRad="38100" dist="38100" dir="2700000" algn="tl">
                    <a:srgbClr val="000000">
                      <a:alpha val="43137"/>
                    </a:srgbClr>
                  </a:outerShdw>
                </a:effectLst>
              </a:rPr>
              <a:t>Algorithm speed adequate for </a:t>
            </a:r>
            <a:r>
              <a:rPr lang="en-US" sz="1800" b="1" i="1" dirty="0">
                <a:solidFill>
                  <a:srgbClr val="0000FF"/>
                </a:solidFill>
                <a:effectLst>
                  <a:outerShdw blurRad="38100" dist="38100" dir="2700000" algn="tl">
                    <a:srgbClr val="000000">
                      <a:alpha val="43137"/>
                    </a:srgbClr>
                  </a:outerShdw>
                </a:effectLst>
              </a:rPr>
              <a:t>real-time monitoring</a:t>
            </a:r>
            <a:r>
              <a:rPr lang="en-US" sz="1800" dirty="0">
                <a:solidFill>
                  <a:srgbClr val="0000FF"/>
                </a:solidFill>
              </a:rPr>
              <a:t>.</a:t>
            </a:r>
          </a:p>
        </p:txBody>
      </p:sp>
    </p:spTree>
    <p:extLst>
      <p:ext uri="{BB962C8B-B14F-4D97-AF65-F5344CB8AC3E}">
        <p14:creationId xmlns:p14="http://schemas.microsoft.com/office/powerpoint/2010/main" val="468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wipe(left)">
                                      <p:cBhvr>
                                        <p:cTn id="19" dur="500"/>
                                        <p:tgtEl>
                                          <p:spTgt spid="1029"/>
                                        </p:tgtEl>
                                      </p:cBhvr>
                                    </p:animEffect>
                                  </p:childTnLst>
                                </p:cTn>
                              </p:par>
                              <p:par>
                                <p:cTn id="20" presetID="22" presetClass="entr" presetSubtype="8"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left)">
                                      <p:cBhvr>
                                        <p:cTn id="22" dur="500"/>
                                        <p:tgtEl>
                                          <p:spTgt spid="10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left)">
                                      <p:cBhvr>
                                        <p:cTn id="28" dur="500"/>
                                        <p:tgtEl>
                                          <p:spTgt spid="102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323528" y="116632"/>
            <a:ext cx="8460432" cy="4801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800" b="1" dirty="0">
                <a:solidFill>
                  <a:srgbClr val="0000CC"/>
                </a:solidFill>
                <a:effectLst>
                  <a:outerShdw blurRad="38100" dist="38100" dir="2700000" algn="tl">
                    <a:srgbClr val="000000"/>
                  </a:outerShdw>
                </a:effectLst>
              </a:rPr>
              <a:t>Online Data Processing for the new </a:t>
            </a:r>
            <a:r>
              <a:rPr lang="en-US" altLang="en-US" sz="2800" b="1" dirty="0" smtClean="0">
                <a:solidFill>
                  <a:srgbClr val="0000CC"/>
                </a:solidFill>
                <a:effectLst>
                  <a:outerShdw blurRad="38100" dist="38100" dir="2700000" algn="tl">
                    <a:srgbClr val="000000"/>
                  </a:outerShdw>
                </a:effectLst>
              </a:rPr>
              <a:t>YUMO: </a:t>
            </a:r>
            <a:r>
              <a:rPr lang="en-US" altLang="en-US" sz="2800" b="1" dirty="0" smtClean="0">
                <a:solidFill>
                  <a:srgbClr val="FF0000"/>
                </a:solidFill>
                <a:effectLst>
                  <a:outerShdw blurRad="38100" dist="38100" dir="2700000" algn="tl">
                    <a:srgbClr val="000000"/>
                  </a:outerShdw>
                </a:effectLst>
              </a:rPr>
              <a:t>PSD2SAS</a:t>
            </a:r>
            <a:endParaRPr lang="en-US" altLang="en-US" sz="2800" b="1" dirty="0">
              <a:solidFill>
                <a:srgbClr val="FF0000"/>
              </a:solidFill>
              <a:effectLst>
                <a:outerShdw blurRad="38100" dist="38100" dir="2700000" algn="tl">
                  <a:srgbClr val="000000"/>
                </a:outerShdw>
              </a:effectLst>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05" y="2437978"/>
            <a:ext cx="3848417"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4" y="2437978"/>
            <a:ext cx="3833812"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Прямоугольник 28"/>
          <p:cNvSpPr/>
          <p:nvPr/>
        </p:nvSpPr>
        <p:spPr>
          <a:xfrm>
            <a:off x="35496" y="692696"/>
            <a:ext cx="9036495" cy="1144929"/>
          </a:xfrm>
          <a:prstGeom prst="rect">
            <a:avLst/>
          </a:prstGeom>
        </p:spPr>
        <p:txBody>
          <a:bodyPr wrap="square">
            <a:spAutoFit/>
          </a:bodyPr>
          <a:lstStyle/>
          <a:p>
            <a:pPr defTabSz="913548" fontAlgn="auto">
              <a:lnSpc>
                <a:spcPct val="90000"/>
              </a:lnSpc>
              <a:spcBef>
                <a:spcPts val="0"/>
              </a:spcBef>
              <a:spcAft>
                <a:spcPts val="0"/>
              </a:spcAft>
              <a:buClrTx/>
              <a:buSzTx/>
              <a:buFontTx/>
              <a:buNone/>
            </a:pPr>
            <a:r>
              <a:rPr lang="en-US" sz="1800" b="1" dirty="0" smtClean="0">
                <a:solidFill>
                  <a:srgbClr val="0000FF"/>
                </a:solidFill>
                <a:effectLst>
                  <a:outerShdw blurRad="38100" dist="38100" dir="2700000" algn="tl">
                    <a:srgbClr val="000000">
                      <a:alpha val="43137"/>
                    </a:srgbClr>
                  </a:outerShdw>
                </a:effectLst>
                <a:latin typeface="Calibri"/>
              </a:rPr>
              <a:t>Conversion of position-sensitive detector (PSD) data of </a:t>
            </a:r>
            <a:r>
              <a:rPr lang="en-US" sz="1800" b="1" dirty="0">
                <a:solidFill>
                  <a:srgbClr val="0000FF"/>
                </a:solidFill>
                <a:effectLst>
                  <a:outerShdw blurRad="38100" dist="38100" dir="2700000" algn="tl">
                    <a:srgbClr val="000000">
                      <a:alpha val="43137"/>
                    </a:srgbClr>
                  </a:outerShdw>
                </a:effectLst>
                <a:latin typeface="Calibri"/>
              </a:rPr>
              <a:t>small-angle neutron scattering spectrometer in </a:t>
            </a:r>
            <a:r>
              <a:rPr lang="en-US" sz="1800" b="1" i="1" dirty="0">
                <a:solidFill>
                  <a:srgbClr val="0000FF"/>
                </a:solidFill>
                <a:effectLst>
                  <a:outerShdw blurRad="38100" dist="38100" dir="2700000" algn="tl">
                    <a:srgbClr val="000000">
                      <a:alpha val="43137"/>
                    </a:srgbClr>
                  </a:outerShdw>
                </a:effectLst>
                <a:latin typeface="Calibri"/>
              </a:rPr>
              <a:t>isotropic pattern scattering </a:t>
            </a:r>
            <a:r>
              <a:rPr lang="en-US" sz="1800" b="1" dirty="0" smtClean="0">
                <a:solidFill>
                  <a:srgbClr val="0000FF"/>
                </a:solidFill>
                <a:effectLst>
                  <a:outerShdw blurRad="38100" dist="38100" dir="2700000" algn="tl">
                    <a:srgbClr val="000000">
                      <a:alpha val="43137"/>
                    </a:srgbClr>
                  </a:outerShdw>
                </a:effectLst>
                <a:latin typeface="Calibri"/>
              </a:rPr>
              <a:t>case </a:t>
            </a:r>
            <a:r>
              <a:rPr lang="en-US" sz="1800" b="1" i="1" dirty="0" smtClean="0">
                <a:solidFill>
                  <a:srgbClr val="0000FF"/>
                </a:solidFill>
                <a:effectLst>
                  <a:outerShdw blurRad="38100" dist="38100" dir="2700000" algn="tl">
                    <a:srgbClr val="000000">
                      <a:alpha val="43137"/>
                    </a:srgbClr>
                  </a:outerShdw>
                </a:effectLst>
                <a:latin typeface="Calibri"/>
              </a:rPr>
              <a:t>for automated SAS processing</a:t>
            </a:r>
          </a:p>
          <a:p>
            <a:pPr algn="l" defTabSz="913548" fontAlgn="auto">
              <a:lnSpc>
                <a:spcPct val="90000"/>
              </a:lnSpc>
              <a:spcBef>
                <a:spcPts val="0"/>
              </a:spcBef>
              <a:spcAft>
                <a:spcPts val="0"/>
              </a:spcAft>
              <a:buClrTx/>
              <a:buSzTx/>
              <a:buFontTx/>
              <a:buNone/>
            </a:pPr>
            <a:r>
              <a:rPr lang="en-US" b="1" dirty="0">
                <a:solidFill>
                  <a:srgbClr val="FF0000"/>
                </a:solidFill>
                <a:effectLst>
                  <a:outerShdw blurRad="38100" dist="38100" dir="2700000" algn="tl">
                    <a:srgbClr val="000000">
                      <a:alpha val="43137"/>
                    </a:srgbClr>
                  </a:outerShdw>
                </a:effectLst>
                <a:latin typeface="Calibri"/>
                <a:hlinkClick r:id="rId5"/>
              </a:rPr>
              <a:t>PSD2SAS</a:t>
            </a:r>
            <a:r>
              <a:rPr lang="en-US" b="1" dirty="0">
                <a:solidFill>
                  <a:srgbClr val="FF0000"/>
                </a:solidFill>
                <a:effectLst>
                  <a:outerShdw blurRad="38100" dist="38100" dir="2700000" algn="tl">
                    <a:srgbClr val="000000">
                      <a:alpha val="43137"/>
                    </a:srgbClr>
                  </a:outerShdw>
                </a:effectLst>
                <a:latin typeface="Calibri"/>
              </a:rPr>
              <a:t>:</a:t>
            </a:r>
            <a:r>
              <a:rPr lang="en-US" sz="1600" b="1" i="1" dirty="0" smtClean="0">
                <a:solidFill>
                  <a:srgbClr val="0000FF"/>
                </a:solidFill>
                <a:effectLst>
                  <a:outerShdw blurRad="38100" dist="38100" dir="2700000" algn="tl">
                    <a:srgbClr val="000000">
                      <a:alpha val="43137"/>
                    </a:srgbClr>
                  </a:outerShdw>
                </a:effectLst>
                <a:latin typeface="Calibri"/>
              </a:rPr>
              <a:t> - Data </a:t>
            </a:r>
            <a:r>
              <a:rPr lang="en-US" sz="1600" b="1" i="1" dirty="0">
                <a:solidFill>
                  <a:srgbClr val="0000FF"/>
                </a:solidFill>
                <a:effectLst>
                  <a:outerShdw blurRad="38100" dist="38100" dir="2700000" algn="tl">
                    <a:srgbClr val="000000">
                      <a:alpha val="43137"/>
                    </a:srgbClr>
                  </a:outerShdw>
                </a:effectLst>
                <a:latin typeface="Calibri"/>
              </a:rPr>
              <a:t>converter for position-sensitive detector of small-angle neutron scattering spectrometer in isotropic pattern scattering </a:t>
            </a:r>
            <a:r>
              <a:rPr lang="en-US" sz="1600" b="1" i="1" dirty="0" smtClean="0">
                <a:solidFill>
                  <a:srgbClr val="0000FF"/>
                </a:solidFill>
                <a:effectLst>
                  <a:outerShdw blurRad="38100" dist="38100" dir="2700000" algn="tl">
                    <a:srgbClr val="000000">
                      <a:alpha val="43137"/>
                    </a:srgbClr>
                  </a:outerShdw>
                </a:effectLst>
                <a:latin typeface="Calibri"/>
              </a:rPr>
              <a:t>case</a:t>
            </a:r>
            <a:r>
              <a:rPr lang="en-US" sz="1600" dirty="0">
                <a:solidFill>
                  <a:srgbClr val="0000FF"/>
                </a:solidFill>
                <a:latin typeface="Calibri"/>
              </a:rPr>
              <a:t> Authors: </a:t>
            </a:r>
            <a:r>
              <a:rPr lang="en-US" sz="1600" u="sng" dirty="0" err="1">
                <a:solidFill>
                  <a:srgbClr val="0000FF"/>
                </a:solidFill>
                <a:latin typeface="Calibri"/>
              </a:rPr>
              <a:t>A.G.Soloviev</a:t>
            </a:r>
            <a:r>
              <a:rPr lang="en-US" sz="1600" dirty="0">
                <a:solidFill>
                  <a:srgbClr val="0000FF"/>
                </a:solidFill>
                <a:latin typeface="Calibri"/>
              </a:rPr>
              <a:t>, </a:t>
            </a:r>
            <a:r>
              <a:rPr lang="en-US" sz="1600" dirty="0" err="1">
                <a:solidFill>
                  <a:srgbClr val="0000FF"/>
                </a:solidFill>
                <a:latin typeface="Calibri"/>
              </a:rPr>
              <a:t>S.A.Kutuzov</a:t>
            </a:r>
            <a:r>
              <a:rPr lang="en-US" sz="1600" dirty="0">
                <a:solidFill>
                  <a:srgbClr val="0000FF"/>
                </a:solidFill>
                <a:latin typeface="Calibri"/>
              </a:rPr>
              <a:t>, </a:t>
            </a:r>
            <a:r>
              <a:rPr lang="en-US" sz="1600" dirty="0" err="1">
                <a:solidFill>
                  <a:srgbClr val="0000FF"/>
                </a:solidFill>
                <a:latin typeface="Calibri"/>
              </a:rPr>
              <a:t>O.I.Ivankov</a:t>
            </a:r>
            <a:r>
              <a:rPr lang="en-US" sz="1600" dirty="0">
                <a:solidFill>
                  <a:srgbClr val="0000FF"/>
                </a:solidFill>
                <a:latin typeface="Calibri"/>
              </a:rPr>
              <a:t>, </a:t>
            </a:r>
            <a:r>
              <a:rPr lang="en-US" sz="1600" dirty="0" err="1">
                <a:solidFill>
                  <a:srgbClr val="0000FF"/>
                </a:solidFill>
                <a:latin typeface="Calibri"/>
              </a:rPr>
              <a:t>A.I.Kuklin</a:t>
            </a:r>
            <a:endParaRPr lang="en-US" sz="1600" b="1" i="1" dirty="0">
              <a:solidFill>
                <a:srgbClr val="0000FF"/>
              </a:solidFill>
              <a:effectLst>
                <a:outerShdw blurRad="38100" dist="38100" dir="2700000" algn="tl">
                  <a:srgbClr val="000000">
                    <a:alpha val="43137"/>
                  </a:srgbClr>
                </a:outerShdw>
              </a:effectLst>
              <a:latin typeface="Calibri"/>
            </a:endParaRPr>
          </a:p>
        </p:txBody>
      </p:sp>
      <p:sp>
        <p:nvSpPr>
          <p:cNvPr id="30" name="Прямоугольник 29"/>
          <p:cNvSpPr/>
          <p:nvPr/>
        </p:nvSpPr>
        <p:spPr>
          <a:xfrm>
            <a:off x="1066800" y="6428601"/>
            <a:ext cx="7924800" cy="276999"/>
          </a:xfrm>
          <a:prstGeom prst="rect">
            <a:avLst/>
          </a:prstGeom>
        </p:spPr>
        <p:txBody>
          <a:bodyPr wrap="square">
            <a:spAutoFit/>
          </a:bodyPr>
          <a:lstStyle/>
          <a:p>
            <a:pPr algn="l" defTabSz="913548" fontAlgn="auto">
              <a:lnSpc>
                <a:spcPct val="100000"/>
              </a:lnSpc>
              <a:spcBef>
                <a:spcPts val="0"/>
              </a:spcBef>
              <a:spcAft>
                <a:spcPts val="0"/>
              </a:spcAft>
              <a:buClrTx/>
              <a:buSzTx/>
              <a:buFontTx/>
              <a:buNone/>
            </a:pPr>
            <a:r>
              <a:rPr lang="en-US" sz="1200" dirty="0">
                <a:solidFill>
                  <a:prstClr val="white">
                    <a:lumMod val="50000"/>
                  </a:prstClr>
                </a:solidFill>
                <a:latin typeface="Calibri"/>
              </a:rPr>
              <a:t>A.G</a:t>
            </a:r>
            <a:r>
              <a:rPr lang="en-US" sz="1200" dirty="0" smtClean="0">
                <a:solidFill>
                  <a:prstClr val="white">
                    <a:lumMod val="50000"/>
                  </a:prstClr>
                </a:solidFill>
                <a:latin typeface="Calibri"/>
              </a:rPr>
              <a:t>. SOLOVIEV</a:t>
            </a:r>
            <a:r>
              <a:rPr lang="en-US" sz="1200" dirty="0">
                <a:solidFill>
                  <a:prstClr val="white">
                    <a:lumMod val="50000"/>
                  </a:prstClr>
                </a:solidFill>
                <a:latin typeface="Calibri"/>
              </a:rPr>
              <a:t>, S.A</a:t>
            </a:r>
            <a:r>
              <a:rPr lang="en-US" sz="1200" dirty="0" smtClean="0">
                <a:solidFill>
                  <a:prstClr val="white">
                    <a:lumMod val="50000"/>
                  </a:prstClr>
                </a:solidFill>
                <a:latin typeface="Calibri"/>
              </a:rPr>
              <a:t>. KUTUZOV</a:t>
            </a:r>
            <a:r>
              <a:rPr lang="en-US" sz="1200" dirty="0">
                <a:solidFill>
                  <a:prstClr val="white">
                    <a:lumMod val="50000"/>
                  </a:prstClr>
                </a:solidFill>
                <a:latin typeface="Calibri"/>
              </a:rPr>
              <a:t>, O.I</a:t>
            </a:r>
            <a:r>
              <a:rPr lang="en-US" sz="1200" dirty="0" smtClean="0">
                <a:solidFill>
                  <a:prstClr val="white">
                    <a:lumMod val="50000"/>
                  </a:prstClr>
                </a:solidFill>
                <a:latin typeface="Calibri"/>
              </a:rPr>
              <a:t>. IVANKOV</a:t>
            </a:r>
            <a:r>
              <a:rPr lang="en-US" sz="1200" dirty="0">
                <a:solidFill>
                  <a:prstClr val="white">
                    <a:lumMod val="50000"/>
                  </a:prstClr>
                </a:solidFill>
                <a:latin typeface="Calibri"/>
              </a:rPr>
              <a:t>, </a:t>
            </a:r>
            <a:r>
              <a:rPr lang="en-US" sz="1200" dirty="0" smtClean="0">
                <a:solidFill>
                  <a:prstClr val="white">
                    <a:lumMod val="50000"/>
                  </a:prstClr>
                </a:solidFill>
                <a:latin typeface="Calibri"/>
              </a:rPr>
              <a:t>A.I. KUKLIN, EPJ Web of Conferences, Vol. 173, paper 050151 – 05015-4 (2018) </a:t>
            </a:r>
            <a:endParaRPr lang="en-US" sz="1200" dirty="0">
              <a:solidFill>
                <a:prstClr val="white">
                  <a:lumMod val="50000"/>
                </a:prstClr>
              </a:solidFill>
              <a:latin typeface="Calibri"/>
            </a:endParaRPr>
          </a:p>
        </p:txBody>
      </p:sp>
      <p:sp>
        <p:nvSpPr>
          <p:cNvPr id="31" name="TextBox 30"/>
          <p:cNvSpPr txBox="1"/>
          <p:nvPr/>
        </p:nvSpPr>
        <p:spPr>
          <a:xfrm>
            <a:off x="1295426" y="2037928"/>
            <a:ext cx="1859933" cy="369332"/>
          </a:xfrm>
          <a:prstGeom prst="rect">
            <a:avLst/>
          </a:prstGeom>
          <a:noFill/>
        </p:spPr>
        <p:txBody>
          <a:bodyPr wrap="none" rtlCol="0">
            <a:spAutoFit/>
          </a:bodyPr>
          <a:lstStyle/>
          <a:p>
            <a:pPr algn="l" defTabSz="913548" fontAlgn="auto">
              <a:lnSpc>
                <a:spcPct val="100000"/>
              </a:lnSpc>
              <a:spcBef>
                <a:spcPts val="0"/>
              </a:spcBef>
              <a:spcAft>
                <a:spcPts val="0"/>
              </a:spcAft>
              <a:buClrTx/>
              <a:buSzTx/>
              <a:buFontTx/>
              <a:buNone/>
            </a:pPr>
            <a:r>
              <a:rPr lang="en-US" sz="1800" dirty="0" smtClean="0">
                <a:solidFill>
                  <a:prstClr val="black"/>
                </a:solidFill>
                <a:latin typeface="Calibri"/>
              </a:rPr>
              <a:t> </a:t>
            </a:r>
            <a:r>
              <a:rPr lang="en-US" sz="1800" dirty="0">
                <a:solidFill>
                  <a:srgbClr val="0000FF"/>
                </a:solidFill>
                <a:effectLst>
                  <a:outerShdw blurRad="38100" dist="38100" dir="2700000" algn="tl">
                    <a:srgbClr val="000000">
                      <a:alpha val="43137"/>
                    </a:srgbClr>
                  </a:outerShdw>
                </a:effectLst>
                <a:latin typeface="Calibri"/>
              </a:rPr>
              <a:t>PSD </a:t>
            </a:r>
            <a:r>
              <a:rPr lang="en-US" sz="1800" dirty="0" smtClean="0">
                <a:solidFill>
                  <a:srgbClr val="0000FF"/>
                </a:solidFill>
                <a:effectLst>
                  <a:outerShdw blurRad="38100" dist="38100" dir="2700000" algn="tl">
                    <a:srgbClr val="000000">
                      <a:alpha val="43137"/>
                    </a:srgbClr>
                  </a:outerShdw>
                </a:effectLst>
                <a:latin typeface="Calibri"/>
              </a:rPr>
              <a:t>rings pattern</a:t>
            </a:r>
            <a:endParaRPr lang="en-US" sz="1800" dirty="0">
              <a:solidFill>
                <a:srgbClr val="0000FF"/>
              </a:solidFill>
              <a:effectLst>
                <a:outerShdw blurRad="38100" dist="38100" dir="2700000" algn="tl">
                  <a:srgbClr val="000000">
                    <a:alpha val="43137"/>
                  </a:srgbClr>
                </a:outerShdw>
              </a:effectLst>
              <a:latin typeface="Calibri"/>
            </a:endParaRPr>
          </a:p>
        </p:txBody>
      </p:sp>
      <p:sp>
        <p:nvSpPr>
          <p:cNvPr id="32" name="TextBox 31"/>
          <p:cNvSpPr txBox="1"/>
          <p:nvPr/>
        </p:nvSpPr>
        <p:spPr>
          <a:xfrm>
            <a:off x="5084131" y="1827998"/>
            <a:ext cx="3366884" cy="590931"/>
          </a:xfrm>
          <a:prstGeom prst="rect">
            <a:avLst/>
          </a:prstGeom>
          <a:noFill/>
        </p:spPr>
        <p:txBody>
          <a:bodyPr wrap="none" rtlCol="0">
            <a:spAutoFit/>
          </a:bodyPr>
          <a:lstStyle/>
          <a:p>
            <a:pPr defTabSz="913548" fontAlgn="auto">
              <a:lnSpc>
                <a:spcPct val="100000"/>
              </a:lnSpc>
              <a:spcBef>
                <a:spcPts val="0"/>
              </a:spcBef>
              <a:spcAft>
                <a:spcPts val="0"/>
              </a:spcAft>
              <a:buClrTx/>
              <a:buSzTx/>
              <a:buFontTx/>
              <a:buNone/>
            </a:pPr>
            <a:r>
              <a:rPr lang="en-US" sz="1800" dirty="0" smtClean="0">
                <a:solidFill>
                  <a:srgbClr val="0000FF"/>
                </a:solidFill>
                <a:effectLst>
                  <a:outerShdw blurRad="38100" dist="38100" dir="2700000" algn="tl">
                    <a:srgbClr val="000000">
                      <a:alpha val="43137"/>
                    </a:srgbClr>
                  </a:outerShdw>
                </a:effectLst>
                <a:latin typeface="Calibri"/>
              </a:rPr>
              <a:t>Time spectra for left rings shown, </a:t>
            </a:r>
          </a:p>
          <a:p>
            <a:pPr defTabSz="913548" fontAlgn="auto">
              <a:lnSpc>
                <a:spcPct val="80000"/>
              </a:lnSpc>
              <a:spcBef>
                <a:spcPts val="0"/>
              </a:spcBef>
              <a:spcAft>
                <a:spcPts val="0"/>
              </a:spcAft>
              <a:buClrTx/>
              <a:buSzTx/>
              <a:buFontTx/>
              <a:buNone/>
            </a:pPr>
            <a:r>
              <a:rPr lang="en-US" sz="1800" dirty="0" smtClean="0">
                <a:solidFill>
                  <a:srgbClr val="0000FF"/>
                </a:solidFill>
                <a:effectLst>
                  <a:outerShdw blurRad="38100" dist="38100" dir="2700000" algn="tl">
                    <a:srgbClr val="000000">
                      <a:alpha val="43137"/>
                    </a:srgbClr>
                  </a:outerShdw>
                </a:effectLst>
                <a:latin typeface="Calibri"/>
              </a:rPr>
              <a:t>ready for processing in SAS</a:t>
            </a:r>
            <a:endParaRPr lang="en-US" sz="1800" dirty="0">
              <a:solidFill>
                <a:srgbClr val="0000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619551351"/>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7571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b="1" dirty="0">
                <a:solidFill>
                  <a:srgbClr val="0000CC"/>
                </a:solidFill>
                <a:effectLst>
                  <a:outerShdw blurRad="38100" dist="38100" dir="2700000" algn="tl">
                    <a:srgbClr val="000000"/>
                  </a:outerShdw>
                </a:effectLst>
              </a:rPr>
              <a:t>Development of batch processing of neutron diffraction spectra measured in real-time </a:t>
            </a:r>
            <a:r>
              <a:rPr lang="en-US" altLang="en-US" b="1" i="1" dirty="0">
                <a:solidFill>
                  <a:srgbClr val="0000CC"/>
                </a:solidFill>
                <a:effectLst>
                  <a:outerShdw blurRad="38100" dist="38100" dir="2700000" algn="tl">
                    <a:srgbClr val="000000"/>
                  </a:outerShdw>
                </a:effectLst>
              </a:rPr>
              <a:t>in situ </a:t>
            </a:r>
            <a:r>
              <a:rPr lang="en-US" altLang="en-US" b="1" dirty="0">
                <a:solidFill>
                  <a:srgbClr val="0000CC"/>
                </a:solidFill>
                <a:effectLst>
                  <a:outerShdw blurRad="38100" dist="38100" dir="2700000" algn="tl">
                    <a:srgbClr val="000000"/>
                  </a:outerShdw>
                </a:effectLst>
              </a:rPr>
              <a:t>mode (HRFD at IBR-2, FLNP)</a:t>
            </a:r>
            <a:endParaRPr lang="en-US" altLang="en-US" dirty="0">
              <a:solidFill>
                <a:srgbClr val="0000CC"/>
              </a:solidFill>
            </a:endParaRPr>
          </a:p>
        </p:txBody>
      </p:sp>
      <p:sp>
        <p:nvSpPr>
          <p:cNvPr id="2" name="TextBox 1"/>
          <p:cNvSpPr txBox="1"/>
          <p:nvPr/>
        </p:nvSpPr>
        <p:spPr>
          <a:xfrm>
            <a:off x="792089" y="6021288"/>
            <a:ext cx="8316415" cy="808876"/>
          </a:xfrm>
          <a:prstGeom prst="rect">
            <a:avLst/>
          </a:prstGeom>
          <a:noFill/>
        </p:spPr>
        <p:txBody>
          <a:bodyPr wrap="square" rtlCol="0">
            <a:spAutoFit/>
          </a:bodyPr>
          <a:lstStyle/>
          <a:p>
            <a:pPr algn="l"/>
            <a:r>
              <a:rPr lang="en-US" sz="1600" dirty="0" smtClean="0">
                <a:solidFill>
                  <a:schemeClr val="bg1">
                    <a:lumMod val="50000"/>
                  </a:schemeClr>
                </a:solidFill>
                <a:effectLst>
                  <a:outerShdw blurRad="38100" dist="38100" dir="2700000" algn="tl">
                    <a:srgbClr val="000000">
                      <a:alpha val="43137"/>
                    </a:srgbClr>
                  </a:outerShdw>
                </a:effectLst>
              </a:rPr>
              <a:t>A.M</a:t>
            </a:r>
            <a:r>
              <a:rPr lang="en-US" sz="1600" dirty="0">
                <a:solidFill>
                  <a:schemeClr val="bg1">
                    <a:lumMod val="50000"/>
                  </a:schemeClr>
                </a:solidFill>
                <a:effectLst>
                  <a:outerShdw blurRad="38100" dist="38100" dir="2700000" algn="tl">
                    <a:srgbClr val="000000">
                      <a:alpha val="43137"/>
                    </a:srgbClr>
                  </a:outerShdw>
                </a:effectLst>
              </a:rPr>
              <a:t>. </a:t>
            </a:r>
            <a:r>
              <a:rPr lang="en-US" sz="1600" dirty="0" err="1">
                <a:solidFill>
                  <a:schemeClr val="bg1">
                    <a:lumMod val="50000"/>
                  </a:schemeClr>
                </a:solidFill>
                <a:effectLst>
                  <a:outerShdw blurRad="38100" dist="38100" dir="2700000" algn="tl">
                    <a:srgbClr val="000000">
                      <a:alpha val="43137"/>
                    </a:srgbClr>
                  </a:outerShdw>
                </a:effectLst>
              </a:rPr>
              <a:t>Balagurov</a:t>
            </a:r>
            <a:r>
              <a:rPr lang="en-US" sz="1600" dirty="0">
                <a:solidFill>
                  <a:schemeClr val="bg1">
                    <a:lumMod val="50000"/>
                  </a:schemeClr>
                </a:solidFill>
                <a:effectLst>
                  <a:outerShdw blurRad="38100" dist="38100" dir="2700000" algn="tl">
                    <a:srgbClr val="000000">
                      <a:alpha val="43137"/>
                    </a:srgbClr>
                  </a:outerShdw>
                </a:effectLst>
              </a:rPr>
              <a:t>, </a:t>
            </a:r>
            <a:r>
              <a:rPr lang="en-US" sz="1600" dirty="0" smtClean="0">
                <a:solidFill>
                  <a:schemeClr val="bg1">
                    <a:lumMod val="50000"/>
                  </a:schemeClr>
                </a:solidFill>
                <a:effectLst>
                  <a:outerShdw blurRad="38100" dist="38100" dir="2700000" algn="tl">
                    <a:srgbClr val="000000">
                      <a:alpha val="43137"/>
                    </a:srgbClr>
                  </a:outerShdw>
                </a:effectLst>
              </a:rPr>
              <a:t>I.S</a:t>
            </a:r>
            <a:r>
              <a:rPr lang="en-US" sz="1600" dirty="0">
                <a:solidFill>
                  <a:schemeClr val="bg1">
                    <a:lumMod val="50000"/>
                  </a:schemeClr>
                </a:solidFill>
                <a:effectLst>
                  <a:outerShdw blurRad="38100" dist="38100" dir="2700000" algn="tl">
                    <a:srgbClr val="000000">
                      <a:alpha val="43137"/>
                    </a:srgbClr>
                  </a:outerShdw>
                </a:effectLst>
              </a:rPr>
              <a:t>. </a:t>
            </a:r>
            <a:r>
              <a:rPr lang="en-US" sz="1600" dirty="0" err="1">
                <a:solidFill>
                  <a:schemeClr val="bg1">
                    <a:lumMod val="50000"/>
                  </a:schemeClr>
                </a:solidFill>
                <a:effectLst>
                  <a:outerShdw blurRad="38100" dist="38100" dir="2700000" algn="tl">
                    <a:srgbClr val="000000">
                      <a:alpha val="43137"/>
                    </a:srgbClr>
                  </a:outerShdw>
                </a:effectLst>
              </a:rPr>
              <a:t>Golovin</a:t>
            </a:r>
            <a:r>
              <a:rPr lang="en-US" sz="1600" dirty="0">
                <a:solidFill>
                  <a:schemeClr val="bg1">
                    <a:lumMod val="50000"/>
                  </a:schemeClr>
                </a:solidFill>
                <a:effectLst>
                  <a:outerShdw blurRad="38100" dist="38100" dir="2700000" algn="tl">
                    <a:srgbClr val="000000">
                      <a:alpha val="43137"/>
                    </a:srgbClr>
                  </a:outerShdw>
                </a:effectLst>
              </a:rPr>
              <a:t>, </a:t>
            </a:r>
            <a:r>
              <a:rPr lang="en-US" sz="1600" dirty="0" smtClean="0">
                <a:solidFill>
                  <a:schemeClr val="bg1">
                    <a:lumMod val="50000"/>
                  </a:schemeClr>
                </a:solidFill>
                <a:effectLst>
                  <a:outerShdw blurRad="38100" dist="38100" dir="2700000" algn="tl">
                    <a:srgbClr val="000000">
                      <a:alpha val="43137"/>
                    </a:srgbClr>
                  </a:outerShdw>
                </a:effectLst>
              </a:rPr>
              <a:t>I.A</a:t>
            </a:r>
            <a:r>
              <a:rPr lang="en-US" sz="1600" dirty="0">
                <a:solidFill>
                  <a:schemeClr val="bg1">
                    <a:lumMod val="50000"/>
                  </a:schemeClr>
                </a:solidFill>
                <a:effectLst>
                  <a:outerShdw blurRad="38100" dist="38100" dir="2700000" algn="tl">
                    <a:srgbClr val="000000">
                      <a:alpha val="43137"/>
                    </a:srgbClr>
                  </a:outerShdw>
                </a:effectLst>
              </a:rPr>
              <a:t>. </a:t>
            </a:r>
            <a:r>
              <a:rPr lang="en-US" sz="1600" dirty="0" err="1">
                <a:solidFill>
                  <a:schemeClr val="bg1">
                    <a:lumMod val="50000"/>
                  </a:schemeClr>
                </a:solidFill>
                <a:effectLst>
                  <a:outerShdw blurRad="38100" dist="38100" dir="2700000" algn="tl">
                    <a:srgbClr val="000000">
                      <a:alpha val="43137"/>
                    </a:srgbClr>
                  </a:outerShdw>
                </a:effectLst>
              </a:rPr>
              <a:t>Bobrikov</a:t>
            </a:r>
            <a:r>
              <a:rPr lang="en-US" sz="1600" dirty="0">
                <a:solidFill>
                  <a:schemeClr val="bg1">
                    <a:lumMod val="50000"/>
                  </a:schemeClr>
                </a:solidFill>
                <a:effectLst>
                  <a:outerShdw blurRad="38100" dist="38100" dir="2700000" algn="tl">
                    <a:srgbClr val="000000">
                      <a:alpha val="43137"/>
                    </a:srgbClr>
                  </a:outerShdw>
                </a:effectLst>
              </a:rPr>
              <a:t>, </a:t>
            </a:r>
            <a:r>
              <a:rPr lang="en-US" sz="1600" dirty="0" smtClean="0">
                <a:solidFill>
                  <a:schemeClr val="bg1">
                    <a:lumMod val="50000"/>
                  </a:schemeClr>
                </a:solidFill>
                <a:effectLst>
                  <a:outerShdw blurRad="38100" dist="38100" dir="2700000" algn="tl">
                    <a:srgbClr val="000000">
                      <a:alpha val="43137"/>
                    </a:srgbClr>
                  </a:outerShdw>
                </a:effectLst>
              </a:rPr>
              <a:t>V.V. </a:t>
            </a:r>
            <a:r>
              <a:rPr lang="en-US" sz="1600" dirty="0" err="1" smtClean="0">
                <a:solidFill>
                  <a:schemeClr val="bg1">
                    <a:lumMod val="50000"/>
                  </a:schemeClr>
                </a:solidFill>
                <a:effectLst>
                  <a:outerShdw blurRad="38100" dist="38100" dir="2700000" algn="tl">
                    <a:srgbClr val="000000">
                      <a:alpha val="43137"/>
                    </a:srgbClr>
                  </a:outerShdw>
                </a:effectLst>
              </a:rPr>
              <a:t>Palacheva</a:t>
            </a:r>
            <a:r>
              <a:rPr lang="en-US" sz="1600" dirty="0">
                <a:solidFill>
                  <a:schemeClr val="bg1">
                    <a:lumMod val="50000"/>
                  </a:schemeClr>
                </a:solidFill>
                <a:effectLst>
                  <a:outerShdw blurRad="38100" dist="38100" dir="2700000" algn="tl">
                    <a:srgbClr val="000000">
                      <a:alpha val="43137"/>
                    </a:srgbClr>
                  </a:outerShdw>
                </a:effectLst>
              </a:rPr>
              <a:t>, </a:t>
            </a:r>
            <a:r>
              <a:rPr lang="en-US" sz="1600" dirty="0" smtClean="0">
                <a:solidFill>
                  <a:schemeClr val="bg1">
                    <a:lumMod val="50000"/>
                  </a:schemeClr>
                </a:solidFill>
                <a:effectLst>
                  <a:outerShdw blurRad="38100" dist="38100" dir="2700000" algn="tl">
                    <a:srgbClr val="000000">
                      <a:alpha val="43137"/>
                    </a:srgbClr>
                  </a:outerShdw>
                </a:effectLst>
              </a:rPr>
              <a:t>S.V</a:t>
            </a:r>
            <a:r>
              <a:rPr lang="en-US" sz="1600" dirty="0">
                <a:solidFill>
                  <a:schemeClr val="bg1">
                    <a:lumMod val="50000"/>
                  </a:schemeClr>
                </a:solidFill>
                <a:effectLst>
                  <a:outerShdw blurRad="38100" dist="38100" dir="2700000" algn="tl">
                    <a:srgbClr val="000000">
                      <a:alpha val="43137"/>
                    </a:srgbClr>
                  </a:outerShdw>
                </a:effectLst>
              </a:rPr>
              <a:t>. </a:t>
            </a:r>
            <a:r>
              <a:rPr lang="en-US" sz="1600" dirty="0" err="1" smtClean="0">
                <a:solidFill>
                  <a:schemeClr val="bg1">
                    <a:lumMod val="50000"/>
                  </a:schemeClr>
                </a:solidFill>
                <a:effectLst>
                  <a:outerShdw blurRad="38100" dist="38100" dir="2700000" algn="tl">
                    <a:srgbClr val="000000">
                      <a:alpha val="43137"/>
                    </a:srgbClr>
                  </a:outerShdw>
                </a:effectLst>
              </a:rPr>
              <a:t>Sumnikov</a:t>
            </a:r>
            <a:r>
              <a:rPr lang="en-US" sz="1600" dirty="0" smtClean="0">
                <a:solidFill>
                  <a:schemeClr val="bg1">
                    <a:lumMod val="50000"/>
                  </a:schemeClr>
                </a:solidFill>
                <a:effectLst>
                  <a:outerShdw blurRad="38100" dist="38100" dir="2700000" algn="tl">
                    <a:srgbClr val="000000">
                      <a:alpha val="43137"/>
                    </a:srgbClr>
                  </a:outerShdw>
                </a:effectLst>
              </a:rPr>
              <a:t>, </a:t>
            </a:r>
            <a:r>
              <a:rPr lang="en-US" sz="1600" u="sng" dirty="0" smtClean="0">
                <a:solidFill>
                  <a:schemeClr val="bg1">
                    <a:lumMod val="50000"/>
                  </a:schemeClr>
                </a:solidFill>
                <a:effectLst>
                  <a:outerShdw blurRad="38100" dist="38100" dir="2700000" algn="tl">
                    <a:srgbClr val="000000">
                      <a:alpha val="43137"/>
                    </a:srgbClr>
                  </a:outerShdw>
                </a:effectLst>
              </a:rPr>
              <a:t>V.B</a:t>
            </a:r>
            <a:r>
              <a:rPr lang="en-US" sz="1600" u="sng" dirty="0">
                <a:solidFill>
                  <a:schemeClr val="bg1">
                    <a:lumMod val="50000"/>
                  </a:schemeClr>
                </a:solidFill>
                <a:effectLst>
                  <a:outerShdw blurRad="38100" dist="38100" dir="2700000" algn="tl">
                    <a:srgbClr val="000000">
                      <a:alpha val="43137"/>
                    </a:srgbClr>
                  </a:outerShdw>
                </a:effectLst>
              </a:rPr>
              <a:t>. </a:t>
            </a:r>
            <a:r>
              <a:rPr lang="en-US" sz="1600" u="sng" dirty="0" err="1" smtClean="0">
                <a:solidFill>
                  <a:schemeClr val="bg1">
                    <a:lumMod val="50000"/>
                  </a:schemeClr>
                </a:solidFill>
                <a:effectLst>
                  <a:outerShdw blurRad="38100" dist="38100" dir="2700000" algn="tl">
                    <a:srgbClr val="000000">
                      <a:alpha val="43137"/>
                    </a:srgbClr>
                  </a:outerShdw>
                </a:effectLst>
              </a:rPr>
              <a:t>Zlokazov</a:t>
            </a:r>
            <a:r>
              <a:rPr lang="en-US" sz="1600" u="sng" dirty="0" smtClean="0">
                <a:solidFill>
                  <a:schemeClr val="bg1">
                    <a:lumMod val="50000"/>
                  </a:schemeClr>
                </a:solidFill>
                <a:effectLst>
                  <a:outerShdw blurRad="38100" dist="38100" dir="2700000" algn="tl">
                    <a:srgbClr val="000000">
                      <a:alpha val="43137"/>
                    </a:srgbClr>
                  </a:outerShdw>
                </a:effectLst>
              </a:rPr>
              <a:t> (LIT)</a:t>
            </a:r>
            <a:r>
              <a:rPr lang="en-US" sz="1600" dirty="0" smtClean="0">
                <a:solidFill>
                  <a:schemeClr val="bg1">
                    <a:lumMod val="50000"/>
                  </a:schemeClr>
                </a:solidFill>
              </a:rPr>
              <a:t>, </a:t>
            </a:r>
            <a:r>
              <a:rPr lang="en-US" sz="1600" dirty="0">
                <a:solidFill>
                  <a:schemeClr val="bg1">
                    <a:lumMod val="50000"/>
                  </a:schemeClr>
                </a:solidFill>
              </a:rPr>
              <a:t>Comparative study of structural phase transitions in bulk </a:t>
            </a:r>
            <a:r>
              <a:rPr lang="en-US" sz="1600" dirty="0" smtClean="0">
                <a:solidFill>
                  <a:schemeClr val="bg1">
                    <a:lumMod val="50000"/>
                  </a:schemeClr>
                </a:solidFill>
              </a:rPr>
              <a:t>and powdered </a:t>
            </a:r>
            <a:r>
              <a:rPr lang="en-US" sz="1600" dirty="0">
                <a:solidFill>
                  <a:schemeClr val="bg1">
                    <a:lumMod val="50000"/>
                  </a:schemeClr>
                </a:solidFill>
              </a:rPr>
              <a:t>Fe–27Ga alloy by real-time </a:t>
            </a:r>
            <a:r>
              <a:rPr lang="en-US" sz="1600" dirty="0" smtClean="0">
                <a:solidFill>
                  <a:schemeClr val="bg1">
                    <a:lumMod val="50000"/>
                  </a:schemeClr>
                </a:solidFill>
              </a:rPr>
              <a:t>neutron </a:t>
            </a:r>
            <a:r>
              <a:rPr lang="en-US" sz="1600" dirty="0" err="1" smtClean="0">
                <a:solidFill>
                  <a:schemeClr val="bg1">
                    <a:lumMod val="50000"/>
                  </a:schemeClr>
                </a:solidFill>
              </a:rPr>
              <a:t>thermodiffractometry</a:t>
            </a:r>
            <a:r>
              <a:rPr lang="en-US" sz="1600" dirty="0" smtClean="0">
                <a:solidFill>
                  <a:schemeClr val="bg1">
                    <a:lumMod val="50000"/>
                  </a:schemeClr>
                </a:solidFill>
              </a:rPr>
              <a:t>, </a:t>
            </a:r>
            <a:r>
              <a:rPr lang="it-IT" sz="1600" dirty="0">
                <a:solidFill>
                  <a:schemeClr val="bg1">
                    <a:lumMod val="50000"/>
                  </a:schemeClr>
                </a:solidFill>
              </a:rPr>
              <a:t>J. Appl. Cryst. (2017</a:t>
            </a:r>
            <a:r>
              <a:rPr lang="it-IT" sz="1600" dirty="0" smtClean="0">
                <a:solidFill>
                  <a:schemeClr val="bg1">
                    <a:lumMod val="50000"/>
                  </a:schemeClr>
                </a:solidFill>
              </a:rPr>
              <a:t>) </a:t>
            </a:r>
            <a:r>
              <a:rPr lang="it-IT" sz="1600" dirty="0">
                <a:solidFill>
                  <a:schemeClr val="bg1">
                    <a:lumMod val="50000"/>
                  </a:schemeClr>
                </a:solidFill>
              </a:rPr>
              <a:t>50, </a:t>
            </a:r>
            <a:r>
              <a:rPr lang="it-IT" sz="1600" dirty="0" smtClean="0">
                <a:solidFill>
                  <a:schemeClr val="bg1">
                    <a:lumMod val="50000"/>
                  </a:schemeClr>
                </a:solidFill>
              </a:rPr>
              <a:t>198–210</a:t>
            </a:r>
            <a:endParaRPr lang="en-US" sz="1600" dirty="0">
              <a:solidFill>
                <a:schemeClr val="bg1">
                  <a:lumMod val="50000"/>
                </a:schemeClr>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670" y="896342"/>
            <a:ext cx="5927834" cy="4260850"/>
          </a:xfrm>
          <a:prstGeom prst="rect">
            <a:avLst/>
          </a:prstGeom>
        </p:spPr>
      </p:pic>
      <p:sp>
        <p:nvSpPr>
          <p:cNvPr id="4" name="TextBox 3"/>
          <p:cNvSpPr txBox="1"/>
          <p:nvPr/>
        </p:nvSpPr>
        <p:spPr>
          <a:xfrm>
            <a:off x="3036654" y="5097958"/>
            <a:ext cx="6071850" cy="923330"/>
          </a:xfrm>
          <a:prstGeom prst="rect">
            <a:avLst/>
          </a:prstGeom>
          <a:noFill/>
        </p:spPr>
        <p:txBody>
          <a:bodyPr wrap="square" rtlCol="0">
            <a:spAutoFit/>
          </a:bodyPr>
          <a:lstStyle/>
          <a:p>
            <a:pPr algn="l">
              <a:lnSpc>
                <a:spcPct val="90000"/>
              </a:lnSpc>
            </a:pPr>
            <a:r>
              <a:rPr lang="en-US" sz="1500" dirty="0">
                <a:solidFill>
                  <a:srgbClr val="0000FF"/>
                </a:solidFill>
              </a:rPr>
              <a:t>Diffraction patterns </a:t>
            </a:r>
            <a:r>
              <a:rPr lang="en-US" sz="1500" dirty="0" smtClean="0">
                <a:solidFill>
                  <a:srgbClr val="0000FF"/>
                </a:solidFill>
              </a:rPr>
              <a:t>of SP </a:t>
            </a:r>
            <a:r>
              <a:rPr lang="en-US" sz="1500" dirty="0">
                <a:solidFill>
                  <a:srgbClr val="0000FF"/>
                </a:solidFill>
              </a:rPr>
              <a:t>sample measured upon heating for several </a:t>
            </a:r>
            <a:r>
              <a:rPr lang="en-US" sz="1500" dirty="0" smtClean="0">
                <a:solidFill>
                  <a:srgbClr val="0000FF"/>
                </a:solidFill>
              </a:rPr>
              <a:t>temperatures, processed </a:t>
            </a:r>
            <a:r>
              <a:rPr lang="en-US" sz="1500" dirty="0">
                <a:solidFill>
                  <a:srgbClr val="0000FF"/>
                </a:solidFill>
              </a:rPr>
              <a:t>by the </a:t>
            </a:r>
            <a:r>
              <a:rPr lang="en-US" sz="1500" b="1" i="1" dirty="0" smtClean="0">
                <a:solidFill>
                  <a:srgbClr val="0000FF"/>
                </a:solidFill>
              </a:rPr>
              <a:t>Rietveld method </a:t>
            </a:r>
            <a:r>
              <a:rPr lang="en-US" sz="1500" dirty="0" smtClean="0">
                <a:solidFill>
                  <a:srgbClr val="0000FF"/>
                </a:solidFill>
              </a:rPr>
              <a:t>(</a:t>
            </a:r>
            <a:r>
              <a:rPr lang="en-US" sz="1500" b="1" i="1" dirty="0" smtClean="0">
                <a:solidFill>
                  <a:srgbClr val="0000FF"/>
                </a:solidFill>
              </a:rPr>
              <a:t>MRIA</a:t>
            </a:r>
            <a:r>
              <a:rPr lang="en-US" sz="1500" dirty="0" smtClean="0">
                <a:solidFill>
                  <a:srgbClr val="0000FF"/>
                </a:solidFill>
              </a:rPr>
              <a:t>, </a:t>
            </a:r>
            <a:r>
              <a:rPr lang="en-US" sz="1500" dirty="0" err="1" smtClean="0">
                <a:solidFill>
                  <a:srgbClr val="0000FF"/>
                </a:solidFill>
              </a:rPr>
              <a:t>FullProof</a:t>
            </a:r>
            <a:r>
              <a:rPr lang="en-US" sz="1500" dirty="0" smtClean="0">
                <a:solidFill>
                  <a:srgbClr val="0000FF"/>
                </a:solidFill>
              </a:rPr>
              <a:t>, </a:t>
            </a:r>
            <a:r>
              <a:rPr lang="en-US" sz="1500" b="1" i="1" dirty="0" smtClean="0">
                <a:solidFill>
                  <a:srgbClr val="0000FF"/>
                </a:solidFill>
              </a:rPr>
              <a:t>SPEVA</a:t>
            </a:r>
            <a:r>
              <a:rPr lang="en-US" sz="1500" dirty="0" smtClean="0">
                <a:solidFill>
                  <a:srgbClr val="0000FF"/>
                </a:solidFill>
              </a:rPr>
              <a:t>). </a:t>
            </a:r>
            <a:r>
              <a:rPr lang="en-US" sz="1500" b="1" dirty="0">
                <a:solidFill>
                  <a:srgbClr val="FF0000"/>
                </a:solidFill>
              </a:rPr>
              <a:t>Experimental </a:t>
            </a:r>
            <a:r>
              <a:rPr lang="en-US" sz="1500" b="1" dirty="0" smtClean="0">
                <a:solidFill>
                  <a:srgbClr val="FF0000"/>
                </a:solidFill>
              </a:rPr>
              <a:t>points, </a:t>
            </a:r>
            <a:r>
              <a:rPr lang="en-US" sz="1500" b="1" dirty="0" smtClean="0">
                <a:solidFill>
                  <a:srgbClr val="333399"/>
                </a:solidFill>
              </a:rPr>
              <a:t>calculated lines </a:t>
            </a:r>
            <a:r>
              <a:rPr lang="en-US" sz="1500" dirty="0" smtClean="0">
                <a:solidFill>
                  <a:srgbClr val="0000FF"/>
                </a:solidFill>
              </a:rPr>
              <a:t>and</a:t>
            </a:r>
            <a:r>
              <a:rPr lang="en-US" sz="1500" b="1" dirty="0" smtClean="0">
                <a:solidFill>
                  <a:srgbClr val="0000FF"/>
                </a:solidFill>
              </a:rPr>
              <a:t> </a:t>
            </a:r>
            <a:r>
              <a:rPr lang="en-US" sz="1500" b="1" dirty="0" smtClean="0">
                <a:solidFill>
                  <a:srgbClr val="006600"/>
                </a:solidFill>
              </a:rPr>
              <a:t>difference lines</a:t>
            </a:r>
            <a:r>
              <a:rPr lang="en-US" sz="1500" dirty="0" smtClean="0">
                <a:solidFill>
                  <a:srgbClr val="0000FF"/>
                </a:solidFill>
              </a:rPr>
              <a:t> </a:t>
            </a:r>
            <a:r>
              <a:rPr lang="en-US" sz="1500" dirty="0">
                <a:solidFill>
                  <a:srgbClr val="0000FF"/>
                </a:solidFill>
              </a:rPr>
              <a:t>are shown. </a:t>
            </a:r>
            <a:r>
              <a:rPr lang="en-US" sz="1500" dirty="0" smtClean="0">
                <a:solidFill>
                  <a:srgbClr val="0000FF"/>
                </a:solidFill>
              </a:rPr>
              <a:t>Vertical </a:t>
            </a:r>
            <a:r>
              <a:rPr lang="en-US" sz="1500" dirty="0">
                <a:solidFill>
                  <a:srgbClr val="0000FF"/>
                </a:solidFill>
              </a:rPr>
              <a:t>bars indicate peak positions of the </a:t>
            </a:r>
            <a:r>
              <a:rPr lang="en-US" sz="1500" dirty="0" smtClean="0">
                <a:solidFill>
                  <a:srgbClr val="0000FF"/>
                </a:solidFill>
              </a:rPr>
              <a:t>resolved phases.</a:t>
            </a:r>
            <a:endParaRPr lang="en-US" sz="1500" dirty="0">
              <a:solidFill>
                <a:srgbClr val="0000FF"/>
              </a:solidFill>
            </a:endParaRPr>
          </a:p>
        </p:txBody>
      </p:sp>
      <p:sp>
        <p:nvSpPr>
          <p:cNvPr id="6" name="TextBox 5"/>
          <p:cNvSpPr txBox="1"/>
          <p:nvPr/>
        </p:nvSpPr>
        <p:spPr>
          <a:xfrm>
            <a:off x="-13334" y="971314"/>
            <a:ext cx="3145174" cy="4905958"/>
          </a:xfrm>
          <a:prstGeom prst="rect">
            <a:avLst/>
          </a:prstGeom>
          <a:noFill/>
        </p:spPr>
        <p:txBody>
          <a:bodyPr wrap="square" rtlCol="0">
            <a:spAutoFit/>
          </a:bodyPr>
          <a:lstStyle/>
          <a:p>
            <a:pPr algn="l">
              <a:lnSpc>
                <a:spcPct val="85000"/>
              </a:lnSpc>
            </a:pPr>
            <a:r>
              <a:rPr lang="en-US" sz="1600" b="1" dirty="0">
                <a:solidFill>
                  <a:srgbClr val="0000FF"/>
                </a:solidFill>
              </a:rPr>
              <a:t>The data</a:t>
            </a:r>
            <a:r>
              <a:rPr lang="en-US" sz="1600" dirty="0">
                <a:solidFill>
                  <a:srgbClr val="0000FF"/>
                </a:solidFill>
              </a:rPr>
              <a:t>: real time HRFD data for </a:t>
            </a:r>
            <a:r>
              <a:rPr lang="en-US" sz="1600" b="1" i="1" dirty="0">
                <a:solidFill>
                  <a:srgbClr val="0000FF"/>
                </a:solidFill>
              </a:rPr>
              <a:t>irreversible transient processes</a:t>
            </a:r>
            <a:r>
              <a:rPr lang="en-US" sz="1600" dirty="0">
                <a:solidFill>
                  <a:srgbClr val="0000FF"/>
                </a:solidFill>
              </a:rPr>
              <a:t> (solid-phase chemical reactions, structural phase transitions in metastable states, hydration of lipid membranes, etc.). </a:t>
            </a:r>
            <a:r>
              <a:rPr lang="en-US" sz="1600" dirty="0" smtClean="0">
                <a:solidFill>
                  <a:srgbClr val="0000FF"/>
                </a:solidFill>
              </a:rPr>
              <a:t>During </a:t>
            </a:r>
            <a:r>
              <a:rPr lang="en-US" sz="1600" dirty="0">
                <a:solidFill>
                  <a:srgbClr val="0000FF"/>
                </a:solidFill>
              </a:rPr>
              <a:t>such </a:t>
            </a:r>
            <a:r>
              <a:rPr lang="en-US" sz="1600" dirty="0" smtClean="0">
                <a:solidFill>
                  <a:srgbClr val="0000FF"/>
                </a:solidFill>
              </a:rPr>
              <a:t>processes, changes </a:t>
            </a:r>
            <a:r>
              <a:rPr lang="en-US" sz="1600" dirty="0">
                <a:solidFill>
                  <a:srgbClr val="0000FF"/>
                </a:solidFill>
              </a:rPr>
              <a:t>in </a:t>
            </a:r>
            <a:r>
              <a:rPr lang="en-US" sz="1600" dirty="0" smtClean="0">
                <a:solidFill>
                  <a:srgbClr val="0000FF"/>
                </a:solidFill>
              </a:rPr>
              <a:t>external parameters </a:t>
            </a:r>
            <a:r>
              <a:rPr lang="en-US" sz="1600" dirty="0">
                <a:solidFill>
                  <a:srgbClr val="0000FF"/>
                </a:solidFill>
              </a:rPr>
              <a:t>(temperature, humidity, etc.) </a:t>
            </a:r>
            <a:r>
              <a:rPr lang="en-US" sz="1600" dirty="0" smtClean="0">
                <a:solidFill>
                  <a:srgbClr val="0000FF"/>
                </a:solidFill>
              </a:rPr>
              <a:t>cause rearrangements </a:t>
            </a:r>
            <a:r>
              <a:rPr lang="en-US" sz="1600" dirty="0">
                <a:solidFill>
                  <a:srgbClr val="0000FF"/>
                </a:solidFill>
              </a:rPr>
              <a:t>of the atomic structure of the substance, which, in turn, </a:t>
            </a:r>
            <a:r>
              <a:rPr lang="en-US" sz="1600" dirty="0" smtClean="0">
                <a:solidFill>
                  <a:srgbClr val="0000FF"/>
                </a:solidFill>
              </a:rPr>
              <a:t>lead to changes </a:t>
            </a:r>
            <a:r>
              <a:rPr lang="en-US" sz="1600" dirty="0">
                <a:solidFill>
                  <a:srgbClr val="0000FF"/>
                </a:solidFill>
              </a:rPr>
              <a:t>in diffraction spectra.</a:t>
            </a:r>
          </a:p>
          <a:p>
            <a:pPr algn="l">
              <a:lnSpc>
                <a:spcPct val="85000"/>
              </a:lnSpc>
            </a:pPr>
            <a:r>
              <a:rPr lang="en-US" sz="1600" b="1" dirty="0">
                <a:solidFill>
                  <a:srgbClr val="0000FF"/>
                </a:solidFill>
              </a:rPr>
              <a:t>Mathematical problem</a:t>
            </a:r>
            <a:r>
              <a:rPr lang="en-US" sz="1600" dirty="0">
                <a:solidFill>
                  <a:srgbClr val="0000FF"/>
                </a:solidFill>
              </a:rPr>
              <a:t>: </a:t>
            </a:r>
            <a:r>
              <a:rPr lang="en-US" sz="1600" dirty="0" smtClean="0">
                <a:solidFill>
                  <a:srgbClr val="0000FF"/>
                </a:solidFill>
              </a:rPr>
              <a:t>Analysis </a:t>
            </a:r>
            <a:r>
              <a:rPr lang="en-US" sz="1600" dirty="0">
                <a:solidFill>
                  <a:srgbClr val="0000FF"/>
                </a:solidFill>
              </a:rPr>
              <a:t>of spectra (based on the Rietveld method) allows us to trace the restructuring of the atomic structure and associate it with changes in the external parameter. </a:t>
            </a:r>
            <a:r>
              <a:rPr lang="en-US" sz="1600" b="1" dirty="0" smtClean="0">
                <a:solidFill>
                  <a:srgbClr val="0000FF"/>
                </a:solidFill>
              </a:rPr>
              <a:t>Task</a:t>
            </a:r>
            <a:r>
              <a:rPr lang="en-US" sz="1600" dirty="0" smtClean="0">
                <a:solidFill>
                  <a:srgbClr val="0000FF"/>
                </a:solidFill>
              </a:rPr>
              <a:t>: Secure </a:t>
            </a:r>
            <a:r>
              <a:rPr lang="en-US" sz="1600" b="1" i="1" dirty="0" smtClean="0">
                <a:solidFill>
                  <a:srgbClr val="0000FF"/>
                </a:solidFill>
              </a:rPr>
              <a:t>correct</a:t>
            </a:r>
            <a:r>
              <a:rPr lang="en-US" sz="1600" dirty="0" smtClean="0">
                <a:solidFill>
                  <a:srgbClr val="0000FF"/>
                </a:solidFill>
              </a:rPr>
              <a:t> </a:t>
            </a:r>
            <a:r>
              <a:rPr lang="en-US" sz="1600" dirty="0">
                <a:solidFill>
                  <a:srgbClr val="0000FF"/>
                </a:solidFill>
              </a:rPr>
              <a:t>mathematical extraction of </a:t>
            </a:r>
            <a:r>
              <a:rPr lang="en-US" sz="1600" b="1" i="1" dirty="0">
                <a:solidFill>
                  <a:srgbClr val="0000FF"/>
                </a:solidFill>
              </a:rPr>
              <a:t>structural information</a:t>
            </a:r>
            <a:r>
              <a:rPr lang="en-US" sz="1600" dirty="0">
                <a:solidFill>
                  <a:srgbClr val="0000FF"/>
                </a:solidFill>
              </a:rPr>
              <a:t> contained in the geometric characteristics of the diffraction peaks, i.e., in their intensities, positions and widths.</a:t>
            </a:r>
          </a:p>
        </p:txBody>
      </p:sp>
    </p:spTree>
    <p:extLst>
      <p:ext uri="{BB962C8B-B14F-4D97-AF65-F5344CB8AC3E}">
        <p14:creationId xmlns:p14="http://schemas.microsoft.com/office/powerpoint/2010/main" val="336235625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8" descr="Голубая тисненая бумага"/>
          <p:cNvSpPr txBox="1">
            <a:spLocks noChangeArrowheads="1"/>
          </p:cNvSpPr>
          <p:nvPr/>
        </p:nvSpPr>
        <p:spPr bwMode="auto">
          <a:xfrm>
            <a:off x="0" y="44624"/>
            <a:ext cx="9144000" cy="420756"/>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200" b="1" dirty="0">
                <a:solidFill>
                  <a:srgbClr val="0000CC"/>
                </a:solidFill>
                <a:effectLst>
                  <a:outerShdw blurRad="38100" dist="38100" dir="2700000" algn="tl">
                    <a:srgbClr val="000000"/>
                  </a:outerShdw>
                </a:effectLst>
              </a:rPr>
              <a:t>Parallel simulation of the magnetization reversal </a:t>
            </a:r>
            <a:r>
              <a:rPr lang="en-US" altLang="en-US" sz="2200" b="1" dirty="0" smtClean="0">
                <a:solidFill>
                  <a:srgbClr val="0000CC"/>
                </a:solidFill>
                <a:effectLst>
                  <a:outerShdw blurRad="38100" dist="38100" dir="2700000" algn="tl">
                    <a:srgbClr val="000000"/>
                  </a:outerShdw>
                </a:effectLst>
              </a:rPr>
              <a:t>in φ</a:t>
            </a:r>
            <a:r>
              <a:rPr lang="en-US" altLang="en-US" sz="2200" b="1" baseline="-25000" dirty="0" smtClean="0">
                <a:solidFill>
                  <a:srgbClr val="0000CC"/>
                </a:solidFill>
                <a:effectLst>
                  <a:outerShdw blurRad="38100" dist="38100" dir="2700000" algn="tl">
                    <a:srgbClr val="000000"/>
                  </a:outerShdw>
                </a:effectLst>
              </a:rPr>
              <a:t>0</a:t>
            </a:r>
            <a:r>
              <a:rPr lang="en-US" altLang="en-US" sz="2200" b="1" dirty="0" smtClean="0">
                <a:solidFill>
                  <a:srgbClr val="0000CC"/>
                </a:solidFill>
                <a:effectLst>
                  <a:outerShdw blurRad="38100" dist="38100" dir="2700000" algn="tl">
                    <a:srgbClr val="000000"/>
                  </a:outerShdw>
                </a:effectLst>
              </a:rPr>
              <a:t>-Josephson </a:t>
            </a:r>
            <a:r>
              <a:rPr lang="en-US" altLang="en-US" sz="2200" b="1" dirty="0">
                <a:solidFill>
                  <a:srgbClr val="0000CC"/>
                </a:solidFill>
                <a:effectLst>
                  <a:outerShdw blurRad="38100" dist="38100" dir="2700000" algn="tl">
                    <a:srgbClr val="000000"/>
                  </a:outerShdw>
                </a:effectLst>
              </a:rPr>
              <a:t>junction</a:t>
            </a:r>
            <a:endParaRPr lang="en-US" altLang="en-US" sz="2200" dirty="0">
              <a:solidFill>
                <a:srgbClr val="0000CC"/>
              </a:solidFill>
            </a:endParaRPr>
          </a:p>
        </p:txBody>
      </p:sp>
      <p:pic>
        <p:nvPicPr>
          <p:cNvPr id="44" name="Рисунок 43"/>
          <p:cNvPicPr>
            <a:picLocks noChangeAspect="1"/>
          </p:cNvPicPr>
          <p:nvPr/>
        </p:nvPicPr>
        <p:blipFill rotWithShape="1">
          <a:blip r:embed="rId3" cstate="print">
            <a:extLst>
              <a:ext uri="{28A0092B-C50C-407E-A947-70E740481C1C}">
                <a14:useLocalDpi xmlns:a14="http://schemas.microsoft.com/office/drawing/2010/main" val="0"/>
              </a:ext>
            </a:extLst>
          </a:blip>
          <a:srcRect l="2752" t="4718" r="3728" b="3460"/>
          <a:stretch/>
        </p:blipFill>
        <p:spPr>
          <a:xfrm>
            <a:off x="91558" y="3501009"/>
            <a:ext cx="2996669" cy="1941074"/>
          </a:xfrm>
          <a:prstGeom prst="rect">
            <a:avLst/>
          </a:prstGeom>
        </p:spPr>
      </p:pic>
      <p:grpSp>
        <p:nvGrpSpPr>
          <p:cNvPr id="48" name="Группа 47"/>
          <p:cNvGrpSpPr>
            <a:grpSpLocks noChangeAspect="1"/>
          </p:cNvGrpSpPr>
          <p:nvPr/>
        </p:nvGrpSpPr>
        <p:grpSpPr>
          <a:xfrm>
            <a:off x="3275857" y="3501009"/>
            <a:ext cx="5543609" cy="2107890"/>
            <a:chOff x="35497" y="3305173"/>
            <a:chExt cx="6552727" cy="2491596"/>
          </a:xfrm>
        </p:grpSpPr>
        <p:pic>
          <p:nvPicPr>
            <p:cNvPr id="45" name="Рисунок 44"/>
            <p:cNvPicPr>
              <a:picLocks noChangeAspect="1"/>
            </p:cNvPicPr>
            <p:nvPr/>
          </p:nvPicPr>
          <p:blipFill rotWithShape="1">
            <a:blip r:embed="rId4" cstate="print">
              <a:extLst>
                <a:ext uri="{28A0092B-C50C-407E-A947-70E740481C1C}">
                  <a14:useLocalDpi xmlns:a14="http://schemas.microsoft.com/office/drawing/2010/main" val="0"/>
                </a:ext>
              </a:extLst>
            </a:blip>
            <a:srcRect t="2899" r="4627" b="-1"/>
            <a:stretch/>
          </p:blipFill>
          <p:spPr>
            <a:xfrm>
              <a:off x="35497" y="3305173"/>
              <a:ext cx="3222054" cy="2491595"/>
            </a:xfrm>
            <a:prstGeom prst="rect">
              <a:avLst/>
            </a:prstGeom>
          </p:spPr>
        </p:pic>
        <p:pic>
          <p:nvPicPr>
            <p:cNvPr id="46" name="Рисунок 45"/>
            <p:cNvPicPr>
              <a:picLocks noChangeAspect="1"/>
            </p:cNvPicPr>
            <p:nvPr/>
          </p:nvPicPr>
          <p:blipFill rotWithShape="1">
            <a:blip r:embed="rId5" cstate="print">
              <a:extLst>
                <a:ext uri="{28A0092B-C50C-407E-A947-70E740481C1C}">
                  <a14:useLocalDpi xmlns:a14="http://schemas.microsoft.com/office/drawing/2010/main" val="0"/>
                </a:ext>
              </a:extLst>
            </a:blip>
            <a:srcRect t="2889" r="6668" b="329"/>
            <a:stretch/>
          </p:blipFill>
          <p:spPr>
            <a:xfrm>
              <a:off x="3345929" y="3305174"/>
              <a:ext cx="3242295" cy="2491595"/>
            </a:xfrm>
            <a:prstGeom prst="rect">
              <a:avLst/>
            </a:prstGeom>
          </p:spPr>
        </p:pic>
      </p:grpSp>
      <p:sp>
        <p:nvSpPr>
          <p:cNvPr id="2" name="TextBox 1"/>
          <p:cNvSpPr txBox="1"/>
          <p:nvPr/>
        </p:nvSpPr>
        <p:spPr>
          <a:xfrm>
            <a:off x="53752" y="6459379"/>
            <a:ext cx="9036496" cy="246221"/>
          </a:xfrm>
          <a:prstGeom prst="rect">
            <a:avLst/>
          </a:prstGeom>
          <a:noFill/>
        </p:spPr>
        <p:txBody>
          <a:bodyPr wrap="square" rtlCol="0">
            <a:spAutoFit/>
          </a:bodyPr>
          <a:lstStyle/>
          <a:p>
            <a:pPr algn="just" defTabSz="914400" fontAlgn="auto">
              <a:lnSpc>
                <a:spcPct val="100000"/>
              </a:lnSpc>
              <a:spcBef>
                <a:spcPts val="0"/>
              </a:spcBef>
              <a:spcAft>
                <a:spcPts val="0"/>
              </a:spcAft>
              <a:buClrTx/>
              <a:buSzTx/>
              <a:buFontTx/>
              <a:buNone/>
            </a:pPr>
            <a:r>
              <a:rPr lang="en-US" sz="1000" dirty="0" smtClean="0">
                <a:solidFill>
                  <a:srgbClr val="000000"/>
                </a:solidFill>
                <a:latin typeface="Times New Roman"/>
              </a:rPr>
              <a:t>M.V. </a:t>
            </a:r>
            <a:r>
              <a:rPr lang="en-US" sz="1000" dirty="0" err="1">
                <a:solidFill>
                  <a:srgbClr val="000000"/>
                </a:solidFill>
                <a:latin typeface="Times New Roman"/>
              </a:rPr>
              <a:t>Bashashin</a:t>
            </a:r>
            <a:r>
              <a:rPr lang="en-US" sz="1000" dirty="0">
                <a:solidFill>
                  <a:srgbClr val="000000"/>
                </a:solidFill>
                <a:latin typeface="Times New Roman"/>
              </a:rPr>
              <a:t>, E.V. </a:t>
            </a:r>
            <a:r>
              <a:rPr lang="en-US" sz="1000" dirty="0" err="1">
                <a:solidFill>
                  <a:srgbClr val="000000"/>
                </a:solidFill>
                <a:latin typeface="Times New Roman"/>
              </a:rPr>
              <a:t>Zemlyanaya</a:t>
            </a:r>
            <a:r>
              <a:rPr lang="en-US" sz="1000" dirty="0" smtClean="0">
                <a:solidFill>
                  <a:srgbClr val="000000"/>
                </a:solidFill>
                <a:latin typeface="Times New Roman"/>
              </a:rPr>
              <a:t>, </a:t>
            </a:r>
            <a:r>
              <a:rPr lang="en-US" sz="1000" dirty="0" err="1">
                <a:solidFill>
                  <a:srgbClr val="000000"/>
                </a:solidFill>
                <a:latin typeface="Times New Roman"/>
              </a:rPr>
              <a:t>Yu.M</a:t>
            </a:r>
            <a:r>
              <a:rPr lang="en-US" sz="1000" dirty="0">
                <a:solidFill>
                  <a:srgbClr val="000000"/>
                </a:solidFill>
                <a:latin typeface="Times New Roman"/>
              </a:rPr>
              <a:t>. </a:t>
            </a:r>
            <a:r>
              <a:rPr lang="en-US" sz="1000" dirty="0" err="1">
                <a:solidFill>
                  <a:srgbClr val="000000"/>
                </a:solidFill>
                <a:latin typeface="Times New Roman"/>
              </a:rPr>
              <a:t>Shukrinov</a:t>
            </a:r>
            <a:r>
              <a:rPr lang="en-US" sz="1000" dirty="0" smtClean="0">
                <a:solidFill>
                  <a:srgbClr val="000000"/>
                </a:solidFill>
                <a:latin typeface="Times New Roman"/>
              </a:rPr>
              <a:t>, </a:t>
            </a:r>
            <a:r>
              <a:rPr lang="en-US" sz="1000" dirty="0">
                <a:solidFill>
                  <a:srgbClr val="000000"/>
                </a:solidFill>
                <a:latin typeface="Times New Roman"/>
              </a:rPr>
              <a:t>I.R. </a:t>
            </a:r>
            <a:r>
              <a:rPr lang="en-US" sz="1000" dirty="0" err="1">
                <a:solidFill>
                  <a:srgbClr val="000000"/>
                </a:solidFill>
                <a:latin typeface="Times New Roman"/>
              </a:rPr>
              <a:t>Rahmonov</a:t>
            </a:r>
            <a:r>
              <a:rPr lang="en-US" sz="1000" dirty="0" smtClean="0">
                <a:solidFill>
                  <a:srgbClr val="000000"/>
                </a:solidFill>
                <a:latin typeface="Times New Roman"/>
              </a:rPr>
              <a:t>, </a:t>
            </a:r>
            <a:r>
              <a:rPr lang="en-US" sz="1000" dirty="0" err="1" smtClean="0">
                <a:solidFill>
                  <a:srgbClr val="000000"/>
                </a:solidFill>
                <a:latin typeface="Times New Roman"/>
              </a:rPr>
              <a:t>P.Kh</a:t>
            </a:r>
            <a:r>
              <a:rPr lang="en-US" sz="1000" dirty="0" smtClean="0">
                <a:solidFill>
                  <a:srgbClr val="000000"/>
                </a:solidFill>
                <a:latin typeface="Times New Roman"/>
              </a:rPr>
              <a:t>. </a:t>
            </a:r>
            <a:r>
              <a:rPr lang="en-US" sz="1000" dirty="0" err="1" smtClean="0">
                <a:solidFill>
                  <a:srgbClr val="000000"/>
                </a:solidFill>
                <a:latin typeface="Times New Roman"/>
              </a:rPr>
              <a:t>Atanasova</a:t>
            </a:r>
            <a:r>
              <a:rPr lang="en-US" sz="1000" dirty="0" smtClean="0">
                <a:solidFill>
                  <a:srgbClr val="000000"/>
                </a:solidFill>
                <a:latin typeface="Times New Roman"/>
              </a:rPr>
              <a:t>, S.A. </a:t>
            </a:r>
            <a:r>
              <a:rPr lang="en-US" sz="1000" dirty="0" err="1" smtClean="0">
                <a:solidFill>
                  <a:srgbClr val="000000"/>
                </a:solidFill>
                <a:latin typeface="Times New Roman"/>
              </a:rPr>
              <a:t>Panayotova</a:t>
            </a:r>
            <a:r>
              <a:rPr lang="en-US" sz="1000" dirty="0" smtClean="0">
                <a:solidFill>
                  <a:srgbClr val="000000"/>
                </a:solidFill>
                <a:latin typeface="Times New Roman"/>
              </a:rPr>
              <a:t>, Procs. of International Conference </a:t>
            </a:r>
            <a:r>
              <a:rPr lang="en-US" sz="1000" b="1" dirty="0" smtClean="0">
                <a:solidFill>
                  <a:srgbClr val="000000"/>
                </a:solidFill>
                <a:latin typeface="Times New Roman"/>
              </a:rPr>
              <a:t>ITTMM-2019</a:t>
            </a:r>
            <a:r>
              <a:rPr lang="ru-RU" sz="1000" dirty="0" smtClean="0">
                <a:solidFill>
                  <a:srgbClr val="000000"/>
                </a:solidFill>
                <a:latin typeface="Times New Roman"/>
              </a:rPr>
              <a:t>, 367-371, 2019</a:t>
            </a:r>
            <a:endParaRPr lang="en-US" sz="1000" dirty="0">
              <a:solidFill>
                <a:srgbClr val="000000"/>
              </a:solidFill>
              <a:latin typeface="Times New Roman"/>
            </a:endParaRPr>
          </a:p>
        </p:txBody>
      </p:sp>
      <p:sp>
        <p:nvSpPr>
          <p:cNvPr id="49" name="TextBox 48"/>
          <p:cNvSpPr txBox="1"/>
          <p:nvPr/>
        </p:nvSpPr>
        <p:spPr>
          <a:xfrm>
            <a:off x="44787" y="5486400"/>
            <a:ext cx="3229744" cy="928203"/>
          </a:xfrm>
          <a:prstGeom prst="rect">
            <a:avLst/>
          </a:prstGeom>
          <a:noFill/>
        </p:spPr>
        <p:txBody>
          <a:bodyPr wrap="square" rtlCol="0">
            <a:spAutoFit/>
          </a:bodyPr>
          <a:lstStyle/>
          <a:p>
            <a:r>
              <a:rPr lang="en-US" sz="1400" b="1" dirty="0">
                <a:solidFill>
                  <a:srgbClr val="660066"/>
                </a:solidFill>
                <a:latin typeface="Times New Roman"/>
                <a:cs typeface="Arial" panose="020B0604020202020204" pitchFamily="34" charset="0"/>
              </a:rPr>
              <a:t>Time dependence of </a:t>
            </a:r>
            <a:r>
              <a:rPr lang="en-US" altLang="ru-RU" sz="1400" b="1" dirty="0" err="1">
                <a:solidFill>
                  <a:srgbClr val="FF0000"/>
                </a:solidFill>
                <a:latin typeface="Times New Roman"/>
                <a:cs typeface="Arial" panose="020B0604020202020204" pitchFamily="34" charset="0"/>
              </a:rPr>
              <a:t>m</a:t>
            </a:r>
            <a:r>
              <a:rPr lang="en-US" altLang="ru-RU" sz="1400" b="1" baseline="-25000" dirty="0" err="1">
                <a:solidFill>
                  <a:srgbClr val="FF0000"/>
                </a:solidFill>
                <a:latin typeface="Times New Roman"/>
                <a:cs typeface="Arial" panose="020B0604020202020204" pitchFamily="34" charset="0"/>
              </a:rPr>
              <a:t>z</a:t>
            </a:r>
            <a:r>
              <a:rPr lang="en-US" altLang="ru-RU" sz="1400" b="1" dirty="0">
                <a:solidFill>
                  <a:srgbClr val="660066"/>
                </a:solidFill>
                <a:latin typeface="Times New Roman"/>
                <a:cs typeface="Arial" panose="020B0604020202020204" pitchFamily="34" charset="0"/>
              </a:rPr>
              <a:t>–component.</a:t>
            </a:r>
          </a:p>
          <a:p>
            <a:r>
              <a:rPr lang="en-US" altLang="ru-RU" sz="1400" b="1" dirty="0">
                <a:solidFill>
                  <a:srgbClr val="660066"/>
                </a:solidFill>
                <a:latin typeface="Times New Roman"/>
                <a:cs typeface="Arial" panose="020B0604020202020204" pitchFamily="34" charset="0"/>
              </a:rPr>
              <a:t> </a:t>
            </a:r>
            <a:r>
              <a:rPr lang="el-GR" altLang="ru-RU" sz="1400" b="1" i="1" dirty="0">
                <a:solidFill>
                  <a:srgbClr val="FF0000"/>
                </a:solidFill>
                <a:latin typeface="Times New Roman"/>
                <a:cs typeface="Arial" panose="020B0604020202020204" pitchFamily="34" charset="0"/>
              </a:rPr>
              <a:t>α</a:t>
            </a:r>
            <a:r>
              <a:rPr lang="en-US" altLang="ru-RU" sz="1400" b="1" dirty="0">
                <a:solidFill>
                  <a:srgbClr val="660066"/>
                </a:solidFill>
                <a:latin typeface="Times New Roman"/>
                <a:cs typeface="Arial" panose="020B0604020202020204" pitchFamily="34" charset="0"/>
              </a:rPr>
              <a:t>=0.01, </a:t>
            </a:r>
            <a:r>
              <a:rPr lang="en-US" altLang="ru-RU" sz="1400" b="1" i="1" dirty="0">
                <a:solidFill>
                  <a:srgbClr val="FF0000"/>
                </a:solidFill>
                <a:latin typeface="Times New Roman"/>
                <a:cs typeface="Arial" panose="020B0604020202020204" pitchFamily="34" charset="0"/>
              </a:rPr>
              <a:t>G</a:t>
            </a:r>
            <a:r>
              <a:rPr lang="en-US" altLang="ru-RU" sz="1400" b="1" dirty="0">
                <a:solidFill>
                  <a:srgbClr val="660066"/>
                </a:solidFill>
                <a:latin typeface="Times New Roman"/>
                <a:cs typeface="Arial" panose="020B0604020202020204" pitchFamily="34" charset="0"/>
              </a:rPr>
              <a:t>=15, </a:t>
            </a:r>
            <a:r>
              <a:rPr lang="en-US" altLang="ru-RU" sz="1400" b="1" i="1" dirty="0">
                <a:solidFill>
                  <a:srgbClr val="FF0000"/>
                </a:solidFill>
                <a:latin typeface="Times New Roman"/>
                <a:cs typeface="Arial" panose="020B0604020202020204" pitchFamily="34" charset="0"/>
              </a:rPr>
              <a:t>G</a:t>
            </a:r>
            <a:r>
              <a:rPr lang="en-US" altLang="ru-RU" sz="1400" b="1" dirty="0">
                <a:solidFill>
                  <a:srgbClr val="660066"/>
                </a:solidFill>
                <a:latin typeface="Times New Roman"/>
                <a:cs typeface="Arial" panose="020B0604020202020204" pitchFamily="34" charset="0"/>
              </a:rPr>
              <a:t>=30, </a:t>
            </a:r>
            <a:r>
              <a:rPr lang="en-US" altLang="ru-RU" sz="1400" b="1" i="1" dirty="0">
                <a:solidFill>
                  <a:srgbClr val="FF0000"/>
                </a:solidFill>
                <a:latin typeface="Times New Roman"/>
                <a:cs typeface="Arial" panose="020B0604020202020204" pitchFamily="34" charset="0"/>
              </a:rPr>
              <a:t>G</a:t>
            </a:r>
            <a:r>
              <a:rPr lang="en-US" altLang="ru-RU" sz="1400" b="1" dirty="0">
                <a:solidFill>
                  <a:srgbClr val="660066"/>
                </a:solidFill>
                <a:latin typeface="Times New Roman"/>
                <a:cs typeface="Arial" panose="020B0604020202020204" pitchFamily="34" charset="0"/>
              </a:rPr>
              <a:t>=45, </a:t>
            </a:r>
            <a:r>
              <a:rPr lang="en-US" altLang="ru-RU" sz="1400" b="1" i="1" dirty="0">
                <a:solidFill>
                  <a:srgbClr val="FF0000"/>
                </a:solidFill>
                <a:latin typeface="Times New Roman"/>
                <a:cs typeface="Arial" panose="020B0604020202020204" pitchFamily="34" charset="0"/>
              </a:rPr>
              <a:t>G</a:t>
            </a:r>
            <a:r>
              <a:rPr lang="en-US" altLang="ru-RU" sz="1400" b="1" dirty="0">
                <a:solidFill>
                  <a:srgbClr val="660066"/>
                </a:solidFill>
                <a:latin typeface="Times New Roman"/>
                <a:cs typeface="Arial" panose="020B0604020202020204" pitchFamily="34" charset="0"/>
              </a:rPr>
              <a:t>=55. </a:t>
            </a:r>
            <a:r>
              <a:rPr lang="en-US" altLang="ru-RU" sz="1400" b="1" dirty="0" smtClean="0">
                <a:solidFill>
                  <a:srgbClr val="660066"/>
                </a:solidFill>
                <a:latin typeface="Times New Roman"/>
                <a:cs typeface="Arial" panose="020B0604020202020204" pitchFamily="34" charset="0"/>
              </a:rPr>
              <a:t>Magnetization </a:t>
            </a:r>
            <a:r>
              <a:rPr lang="en-US" altLang="ru-RU" sz="1400" b="1" dirty="0">
                <a:solidFill>
                  <a:srgbClr val="660066"/>
                </a:solidFill>
                <a:latin typeface="Times New Roman"/>
                <a:cs typeface="Arial" panose="020B0604020202020204" pitchFamily="34" charset="0"/>
              </a:rPr>
              <a:t>reversal occurs for </a:t>
            </a:r>
            <a:endParaRPr lang="en-US" altLang="ru-RU" sz="1400" b="1" dirty="0" smtClean="0">
              <a:solidFill>
                <a:srgbClr val="660066"/>
              </a:solidFill>
              <a:latin typeface="Times New Roman"/>
              <a:cs typeface="Arial" panose="020B0604020202020204" pitchFamily="34" charset="0"/>
            </a:endParaRPr>
          </a:p>
          <a:p>
            <a:r>
              <a:rPr lang="en-US" altLang="ru-RU" sz="1400" b="1" i="1" dirty="0" smtClean="0">
                <a:solidFill>
                  <a:srgbClr val="FF0000"/>
                </a:solidFill>
                <a:latin typeface="Times New Roman"/>
                <a:cs typeface="Arial" panose="020B0604020202020204" pitchFamily="34" charset="0"/>
              </a:rPr>
              <a:t>G</a:t>
            </a:r>
            <a:r>
              <a:rPr lang="en-US" altLang="ru-RU" sz="1400" b="1" dirty="0" smtClean="0">
                <a:solidFill>
                  <a:srgbClr val="660066"/>
                </a:solidFill>
                <a:latin typeface="Times New Roman"/>
                <a:cs typeface="Arial" panose="020B0604020202020204" pitchFamily="34" charset="0"/>
              </a:rPr>
              <a:t>=15 and </a:t>
            </a:r>
            <a:r>
              <a:rPr lang="en-US" altLang="ru-RU" sz="1400" b="1" i="1" dirty="0">
                <a:solidFill>
                  <a:srgbClr val="FF0000"/>
                </a:solidFill>
                <a:latin typeface="Times New Roman"/>
                <a:cs typeface="Arial" panose="020B0604020202020204" pitchFamily="34" charset="0"/>
              </a:rPr>
              <a:t>G</a:t>
            </a:r>
            <a:r>
              <a:rPr lang="en-US" altLang="ru-RU" sz="1400" b="1" dirty="0">
                <a:solidFill>
                  <a:srgbClr val="660066"/>
                </a:solidFill>
                <a:latin typeface="Times New Roman"/>
                <a:cs typeface="Arial" panose="020B0604020202020204" pitchFamily="34" charset="0"/>
              </a:rPr>
              <a:t>=</a:t>
            </a:r>
            <a:r>
              <a:rPr lang="en-US" altLang="ru-RU" sz="1400" b="1" dirty="0" smtClean="0">
                <a:solidFill>
                  <a:srgbClr val="660066"/>
                </a:solidFill>
                <a:latin typeface="Times New Roman"/>
                <a:cs typeface="Arial" panose="020B0604020202020204" pitchFamily="34" charset="0"/>
              </a:rPr>
              <a:t>45</a:t>
            </a:r>
            <a:endParaRPr lang="en-US" altLang="ru-RU" sz="1400" b="1" dirty="0">
              <a:solidFill>
                <a:srgbClr val="660066"/>
              </a:solidFill>
              <a:latin typeface="Times New Roman"/>
              <a:cs typeface="Arial" panose="020B0604020202020204" pitchFamily="34" charset="0"/>
            </a:endParaRPr>
          </a:p>
        </p:txBody>
      </p:sp>
      <p:sp>
        <p:nvSpPr>
          <p:cNvPr id="52" name="Прямоугольник 51"/>
          <p:cNvSpPr/>
          <p:nvPr/>
        </p:nvSpPr>
        <p:spPr>
          <a:xfrm>
            <a:off x="3259877" y="5634442"/>
            <a:ext cx="5543609" cy="719236"/>
          </a:xfrm>
          <a:prstGeom prst="rect">
            <a:avLst/>
          </a:prstGeom>
        </p:spPr>
        <p:txBody>
          <a:bodyPr wrap="square">
            <a:spAutoFit/>
          </a:bodyPr>
          <a:lstStyle/>
          <a:p>
            <a:pPr algn="just"/>
            <a:r>
              <a:rPr lang="en-US" altLang="ru-RU" sz="1400" b="1" dirty="0">
                <a:solidFill>
                  <a:srgbClr val="660066"/>
                </a:solidFill>
                <a:latin typeface="Times New Roman"/>
                <a:cs typeface="Arial" panose="020B0604020202020204" pitchFamily="34" charset="0"/>
              </a:rPr>
              <a:t>I</a:t>
            </a:r>
            <a:r>
              <a:rPr lang="en-US" sz="1400" b="1" dirty="0">
                <a:solidFill>
                  <a:srgbClr val="660066"/>
                </a:solidFill>
                <a:latin typeface="Times New Roman"/>
                <a:cs typeface="Arial" panose="020B0604020202020204" pitchFamily="34" charset="0"/>
              </a:rPr>
              <a:t>ntervals of complete magnetization reversal in (</a:t>
            </a:r>
            <a:r>
              <a:rPr lang="el-GR" sz="1400" b="1" i="1" dirty="0">
                <a:solidFill>
                  <a:srgbClr val="FF0000"/>
                </a:solidFill>
                <a:latin typeface="Times New Roman"/>
                <a:cs typeface="Arial" panose="020B0604020202020204" pitchFamily="34" charset="0"/>
              </a:rPr>
              <a:t>α</a:t>
            </a:r>
            <a:r>
              <a:rPr lang="en-US" sz="1400" b="1" dirty="0">
                <a:solidFill>
                  <a:srgbClr val="660066"/>
                </a:solidFill>
                <a:latin typeface="Times New Roman"/>
                <a:cs typeface="Arial" panose="020B0604020202020204" pitchFamily="34" charset="0"/>
              </a:rPr>
              <a:t>,</a:t>
            </a:r>
            <a:r>
              <a:rPr lang="en-US" sz="1400" b="1" i="1" dirty="0">
                <a:solidFill>
                  <a:srgbClr val="FF0000"/>
                </a:solidFill>
                <a:latin typeface="Times New Roman"/>
                <a:cs typeface="Arial" panose="020B0604020202020204" pitchFamily="34" charset="0"/>
              </a:rPr>
              <a:t>G</a:t>
            </a:r>
            <a:r>
              <a:rPr lang="en-US" sz="1400" b="1" dirty="0">
                <a:solidFill>
                  <a:srgbClr val="660066"/>
                </a:solidFill>
                <a:latin typeface="Times New Roman"/>
                <a:cs typeface="Arial" panose="020B0604020202020204" pitchFamily="34" charset="0"/>
              </a:rPr>
              <a:t>)-plane (left) </a:t>
            </a:r>
          </a:p>
          <a:p>
            <a:pPr algn="just"/>
            <a:r>
              <a:rPr lang="en-US" sz="1400" b="1" dirty="0">
                <a:solidFill>
                  <a:srgbClr val="660066"/>
                </a:solidFill>
                <a:latin typeface="Times New Roman"/>
                <a:cs typeface="Arial" panose="020B0604020202020204" pitchFamily="34" charset="0"/>
              </a:rPr>
              <a:t>and (</a:t>
            </a:r>
            <a:r>
              <a:rPr lang="en-US" sz="1400" b="1" i="1" dirty="0" err="1">
                <a:solidFill>
                  <a:srgbClr val="FF0000"/>
                </a:solidFill>
                <a:latin typeface="Times New Roman"/>
                <a:cs typeface="Arial" panose="020B0604020202020204" pitchFamily="34" charset="0"/>
              </a:rPr>
              <a:t>r</a:t>
            </a:r>
            <a:r>
              <a:rPr lang="en-US" sz="1400" b="1" dirty="0" err="1">
                <a:solidFill>
                  <a:srgbClr val="660066"/>
                </a:solidFill>
                <a:latin typeface="Times New Roman"/>
                <a:cs typeface="Arial" panose="020B0604020202020204" pitchFamily="34" charset="0"/>
              </a:rPr>
              <a:t>,</a:t>
            </a:r>
            <a:r>
              <a:rPr lang="en-US" sz="1400" b="1" i="1" dirty="0" err="1">
                <a:solidFill>
                  <a:srgbClr val="FF0000"/>
                </a:solidFill>
                <a:latin typeface="Times New Roman"/>
                <a:cs typeface="Arial" panose="020B0604020202020204" pitchFamily="34" charset="0"/>
              </a:rPr>
              <a:t>G</a:t>
            </a:r>
            <a:r>
              <a:rPr lang="en-US" sz="1400" b="1" dirty="0">
                <a:solidFill>
                  <a:srgbClr val="660066"/>
                </a:solidFill>
                <a:latin typeface="Times New Roman"/>
                <a:cs typeface="Arial" panose="020B0604020202020204" pitchFamily="34" charset="0"/>
              </a:rPr>
              <a:t>)-plane (right). The results are obtained with </a:t>
            </a:r>
            <a:r>
              <a:rPr lang="en-US" sz="1400" b="1" i="1" dirty="0">
                <a:solidFill>
                  <a:srgbClr val="FF0000"/>
                </a:solidFill>
                <a:latin typeface="Times New Roman"/>
                <a:cs typeface="Arial" panose="020B0604020202020204" pitchFamily="34" charset="0"/>
              </a:rPr>
              <a:t>G</a:t>
            </a:r>
            <a:r>
              <a:rPr lang="en-US" sz="1400" b="1" dirty="0">
                <a:solidFill>
                  <a:srgbClr val="660066"/>
                </a:solidFill>
                <a:latin typeface="Times New Roman"/>
                <a:cs typeface="Arial" panose="020B0604020202020204" pitchFamily="34" charset="0"/>
              </a:rPr>
              <a:t>-</a:t>
            </a:r>
            <a:r>
              <a:rPr lang="en-US" sz="1400" b="1" dirty="0" err="1">
                <a:solidFill>
                  <a:srgbClr val="660066"/>
                </a:solidFill>
                <a:latin typeface="Times New Roman"/>
                <a:cs typeface="Arial" panose="020B0604020202020204" pitchFamily="34" charset="0"/>
              </a:rPr>
              <a:t>stepsize</a:t>
            </a:r>
            <a:r>
              <a:rPr lang="en-US" sz="1400" b="1" dirty="0">
                <a:solidFill>
                  <a:srgbClr val="660066"/>
                </a:solidFill>
                <a:latin typeface="Times New Roman"/>
                <a:cs typeface="Arial" panose="020B0604020202020204" pitchFamily="34" charset="0"/>
              </a:rPr>
              <a:t> </a:t>
            </a:r>
            <a:r>
              <a:rPr lang="el-GR" sz="1400" b="1" dirty="0">
                <a:solidFill>
                  <a:srgbClr val="FF0000"/>
                </a:solidFill>
                <a:latin typeface="Times New Roman"/>
                <a:cs typeface="Arial" panose="020B0604020202020204" pitchFamily="34" charset="0"/>
              </a:rPr>
              <a:t>Δ</a:t>
            </a:r>
            <a:r>
              <a:rPr lang="en-US" sz="1400" b="1" i="1" dirty="0">
                <a:solidFill>
                  <a:srgbClr val="FF0000"/>
                </a:solidFill>
                <a:latin typeface="Times New Roman"/>
                <a:cs typeface="Arial" panose="020B0604020202020204" pitchFamily="34" charset="0"/>
              </a:rPr>
              <a:t>G</a:t>
            </a:r>
            <a:r>
              <a:rPr lang="en-US" sz="1400" b="1" dirty="0">
                <a:solidFill>
                  <a:srgbClr val="660066"/>
                </a:solidFill>
                <a:latin typeface="Times New Roman"/>
                <a:cs typeface="Arial" panose="020B0604020202020204" pitchFamily="34" charset="0"/>
              </a:rPr>
              <a:t>=1, </a:t>
            </a:r>
          </a:p>
          <a:p>
            <a:pPr algn="just"/>
            <a:r>
              <a:rPr lang="el-GR" sz="1400" b="1" i="1" dirty="0">
                <a:solidFill>
                  <a:srgbClr val="FF0000"/>
                </a:solidFill>
                <a:latin typeface="Times New Roman"/>
                <a:cs typeface="Arial" panose="020B0604020202020204" pitchFamily="34" charset="0"/>
              </a:rPr>
              <a:t>α</a:t>
            </a:r>
            <a:r>
              <a:rPr lang="en-US" sz="1400" b="1" dirty="0">
                <a:solidFill>
                  <a:srgbClr val="660066"/>
                </a:solidFill>
                <a:latin typeface="Times New Roman"/>
                <a:cs typeface="Arial" panose="020B0604020202020204" pitchFamily="34" charset="0"/>
              </a:rPr>
              <a:t>-</a:t>
            </a:r>
            <a:r>
              <a:rPr lang="en-US" sz="1400" b="1" dirty="0" err="1">
                <a:solidFill>
                  <a:srgbClr val="660066"/>
                </a:solidFill>
                <a:latin typeface="Times New Roman"/>
                <a:cs typeface="Arial" panose="020B0604020202020204" pitchFamily="34" charset="0"/>
              </a:rPr>
              <a:t>stepsize</a:t>
            </a:r>
            <a:r>
              <a:rPr lang="en-US" sz="1400" b="1" dirty="0">
                <a:solidFill>
                  <a:srgbClr val="660066"/>
                </a:solidFill>
                <a:latin typeface="Times New Roman"/>
                <a:cs typeface="Arial" panose="020B0604020202020204" pitchFamily="34" charset="0"/>
              </a:rPr>
              <a:t> </a:t>
            </a:r>
            <a:r>
              <a:rPr lang="el-GR" sz="1400" b="1" dirty="0">
                <a:solidFill>
                  <a:srgbClr val="FF0000"/>
                </a:solidFill>
                <a:latin typeface="Times New Roman"/>
                <a:cs typeface="Arial" panose="020B0604020202020204" pitchFamily="34" charset="0"/>
              </a:rPr>
              <a:t>Δ</a:t>
            </a:r>
            <a:r>
              <a:rPr lang="el-GR" sz="1400" b="1" i="1" dirty="0">
                <a:solidFill>
                  <a:srgbClr val="FF0000"/>
                </a:solidFill>
                <a:latin typeface="Times New Roman"/>
                <a:cs typeface="Arial" panose="020B0604020202020204" pitchFamily="34" charset="0"/>
              </a:rPr>
              <a:t>α</a:t>
            </a:r>
            <a:r>
              <a:rPr lang="en-US" sz="1400" b="1" dirty="0">
                <a:solidFill>
                  <a:srgbClr val="660066"/>
                </a:solidFill>
                <a:latin typeface="Times New Roman"/>
                <a:cs typeface="Arial" panose="020B0604020202020204" pitchFamily="34" charset="0"/>
              </a:rPr>
              <a:t>=0.01</a:t>
            </a:r>
            <a:r>
              <a:rPr lang="en-US" altLang="ru-RU" sz="1400" b="1" dirty="0">
                <a:solidFill>
                  <a:srgbClr val="660066"/>
                </a:solidFill>
                <a:latin typeface="Times New Roman"/>
                <a:cs typeface="Arial" panose="020B0604020202020204" pitchFamily="34" charset="0"/>
              </a:rPr>
              <a:t>  at  </a:t>
            </a:r>
            <a:r>
              <a:rPr lang="pt-BR" sz="1400" b="1" i="1" dirty="0">
                <a:solidFill>
                  <a:srgbClr val="FF0000"/>
                </a:solidFill>
                <a:latin typeface="Times New Roman"/>
                <a:cs typeface="Arial" panose="020B0604020202020204" pitchFamily="34" charset="0"/>
              </a:rPr>
              <a:t>A</a:t>
            </a:r>
            <a:r>
              <a:rPr lang="pt-BR" sz="1400" b="1" i="1" baseline="-25000" dirty="0">
                <a:solidFill>
                  <a:srgbClr val="FF0000"/>
                </a:solidFill>
                <a:latin typeface="Times New Roman"/>
                <a:cs typeface="Arial" panose="020B0604020202020204" pitchFamily="34" charset="0"/>
              </a:rPr>
              <a:t>s</a:t>
            </a:r>
            <a:r>
              <a:rPr lang="pt-BR" sz="1400" b="1" dirty="0">
                <a:solidFill>
                  <a:srgbClr val="660066"/>
                </a:solidFill>
                <a:latin typeface="Times New Roman"/>
                <a:cs typeface="Arial" panose="020B0604020202020204" pitchFamily="34" charset="0"/>
              </a:rPr>
              <a:t> = 1.5; </a:t>
            </a:r>
            <a:r>
              <a:rPr lang="pt-BR" sz="1400" b="1" i="1" dirty="0">
                <a:solidFill>
                  <a:srgbClr val="FF0000"/>
                </a:solidFill>
                <a:latin typeface="Times New Roman"/>
                <a:cs typeface="Arial" panose="020B0604020202020204" pitchFamily="34" charset="0"/>
              </a:rPr>
              <a:t>r</a:t>
            </a:r>
            <a:r>
              <a:rPr lang="pt-BR" sz="1400" b="1" dirty="0">
                <a:solidFill>
                  <a:srgbClr val="660066"/>
                </a:solidFill>
                <a:latin typeface="Times New Roman"/>
                <a:cs typeface="Arial" panose="020B0604020202020204" pitchFamily="34" charset="0"/>
              </a:rPr>
              <a:t> = 0.1; </a:t>
            </a:r>
            <a:r>
              <a:rPr lang="pt-BR" sz="1400" b="1" i="1" dirty="0">
                <a:solidFill>
                  <a:srgbClr val="FF0000"/>
                </a:solidFill>
                <a:latin typeface="Times New Roman"/>
                <a:cs typeface="Arial" panose="020B0604020202020204" pitchFamily="34" charset="0"/>
              </a:rPr>
              <a:t>t</a:t>
            </a:r>
            <a:r>
              <a:rPr lang="pt-BR" sz="1400" b="1" i="1" baseline="-25000" dirty="0">
                <a:solidFill>
                  <a:srgbClr val="FF0000"/>
                </a:solidFill>
                <a:latin typeface="Times New Roman"/>
                <a:cs typeface="Arial" panose="020B0604020202020204" pitchFamily="34" charset="0"/>
              </a:rPr>
              <a:t>0</a:t>
            </a:r>
            <a:r>
              <a:rPr lang="pt-BR" sz="1400" b="1" dirty="0">
                <a:solidFill>
                  <a:srgbClr val="660066"/>
                </a:solidFill>
                <a:latin typeface="Times New Roman"/>
                <a:cs typeface="Arial" panose="020B0604020202020204" pitchFamily="34" charset="0"/>
              </a:rPr>
              <a:t> =25; </a:t>
            </a:r>
            <a:r>
              <a:rPr lang="pt-BR" sz="1400" b="1" i="1" dirty="0">
                <a:solidFill>
                  <a:srgbClr val="FF0000"/>
                </a:solidFill>
                <a:latin typeface="Times New Roman"/>
                <a:cs typeface="Arial" panose="020B0604020202020204" pitchFamily="34" charset="0"/>
              </a:rPr>
              <a:t>Δt</a:t>
            </a:r>
            <a:r>
              <a:rPr lang="pt-BR" sz="1400" b="1" dirty="0">
                <a:solidFill>
                  <a:srgbClr val="660066"/>
                </a:solidFill>
                <a:latin typeface="Times New Roman"/>
                <a:cs typeface="Arial" panose="020B0604020202020204" pitchFamily="34" charset="0"/>
              </a:rPr>
              <a:t> = 6; </a:t>
            </a:r>
            <a:r>
              <a:rPr lang="pt-BR" sz="1400" b="1" i="1" dirty="0">
                <a:solidFill>
                  <a:srgbClr val="FF0000"/>
                </a:solidFill>
                <a:latin typeface="Times New Roman"/>
                <a:cs typeface="Arial" panose="020B0604020202020204" pitchFamily="34" charset="0"/>
              </a:rPr>
              <a:t>ω</a:t>
            </a:r>
            <a:r>
              <a:rPr lang="pt-BR" sz="1400" b="1" i="1" baseline="-25000" dirty="0">
                <a:solidFill>
                  <a:srgbClr val="FF0000"/>
                </a:solidFill>
                <a:latin typeface="Times New Roman"/>
                <a:cs typeface="Arial" panose="020B0604020202020204" pitchFamily="34" charset="0"/>
              </a:rPr>
              <a:t>F</a:t>
            </a:r>
            <a:r>
              <a:rPr lang="pt-BR" sz="1400" b="1" dirty="0">
                <a:solidFill>
                  <a:srgbClr val="660066"/>
                </a:solidFill>
                <a:latin typeface="Times New Roman"/>
                <a:cs typeface="Arial" panose="020B0604020202020204" pitchFamily="34" charset="0"/>
              </a:rPr>
              <a:t> = 1; </a:t>
            </a:r>
            <a:r>
              <a:rPr lang="pt-BR" sz="1400" b="1" i="1" dirty="0">
                <a:solidFill>
                  <a:srgbClr val="FF0000"/>
                </a:solidFill>
                <a:latin typeface="Times New Roman"/>
                <a:cs typeface="Arial" panose="020B0604020202020204" pitchFamily="34" charset="0"/>
              </a:rPr>
              <a:t>h</a:t>
            </a:r>
            <a:r>
              <a:rPr lang="pt-BR" sz="1400" b="1" dirty="0">
                <a:solidFill>
                  <a:srgbClr val="660066"/>
                </a:solidFill>
                <a:latin typeface="Times New Roman"/>
                <a:cs typeface="Arial" panose="020B0604020202020204" pitchFamily="34" charset="0"/>
              </a:rPr>
              <a:t> = 0.01.</a:t>
            </a:r>
          </a:p>
        </p:txBody>
      </p:sp>
      <p:sp>
        <p:nvSpPr>
          <p:cNvPr id="3" name="TextBox 2"/>
          <p:cNvSpPr txBox="1"/>
          <p:nvPr/>
        </p:nvSpPr>
        <p:spPr>
          <a:xfrm>
            <a:off x="6228184" y="2708920"/>
            <a:ext cx="2808312" cy="510268"/>
          </a:xfrm>
          <a:prstGeom prst="rect">
            <a:avLst/>
          </a:prstGeom>
          <a:noFill/>
        </p:spPr>
        <p:txBody>
          <a:bodyPr wrap="square" rtlCol="0">
            <a:spAutoFit/>
          </a:bodyPr>
          <a:lstStyle/>
          <a:p>
            <a:r>
              <a:rPr lang="en-US" sz="1400" b="1" dirty="0">
                <a:solidFill>
                  <a:srgbClr val="660066"/>
                </a:solidFill>
                <a:latin typeface="Times New Roman"/>
              </a:rPr>
              <a:t>Acceleration of computations in terms of the MPI processes</a:t>
            </a:r>
          </a:p>
        </p:txBody>
      </p:sp>
      <p:pic>
        <p:nvPicPr>
          <p:cNvPr id="42086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87" r="2963" b="5313"/>
          <a:stretch/>
        </p:blipFill>
        <p:spPr bwMode="auto">
          <a:xfrm>
            <a:off x="6153139" y="788680"/>
            <a:ext cx="295536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Объект 2"/>
          <p:cNvSpPr txBox="1">
            <a:spLocks/>
          </p:cNvSpPr>
          <p:nvPr/>
        </p:nvSpPr>
        <p:spPr>
          <a:xfrm>
            <a:off x="33064" y="548680"/>
            <a:ext cx="6195120" cy="29523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fontAlgn="auto">
              <a:lnSpc>
                <a:spcPct val="85000"/>
              </a:lnSpc>
              <a:spcBef>
                <a:spcPts val="0"/>
              </a:spcBef>
              <a:spcAft>
                <a:spcPts val="400"/>
              </a:spcAft>
              <a:buClrTx/>
              <a:buSzTx/>
              <a:defRPr/>
            </a:pPr>
            <a:r>
              <a:rPr lang="en-US" sz="1700" b="1" dirty="0" smtClean="0">
                <a:solidFill>
                  <a:srgbClr val="0000FF"/>
                </a:solidFill>
                <a:effectLst>
                  <a:outerShdw blurRad="38100" dist="38100" dir="2700000" algn="tl">
                    <a:srgbClr val="000000">
                      <a:alpha val="43137"/>
                    </a:srgbClr>
                  </a:outerShdw>
                </a:effectLst>
                <a:cs typeface="Arial" panose="020B0604020202020204" pitchFamily="34" charset="0"/>
              </a:rPr>
              <a:t>Topic</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superconducting </a:t>
            </a:r>
            <a:r>
              <a:rPr lang="en-US" sz="1700" dirty="0" err="1" smtClean="0">
                <a:solidFill>
                  <a:srgbClr val="0000FF"/>
                </a:solidFill>
                <a:effectLst>
                  <a:outerShdw blurRad="38100" dist="38100" dir="2700000" algn="tl">
                    <a:srgbClr val="000000">
                      <a:alpha val="43137"/>
                    </a:srgbClr>
                  </a:outerShdw>
                </a:effectLst>
                <a:cs typeface="Arial" panose="020B0604020202020204" pitchFamily="34" charset="0"/>
              </a:rPr>
              <a:t>spintronics</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(interaction of superconducting current with magnetic moments in Josephson superconductor-</a:t>
            </a:r>
            <a:r>
              <a:rPr lang="en-US" sz="1700" dirty="0" err="1" smtClean="0">
                <a:solidFill>
                  <a:srgbClr val="0000FF"/>
                </a:solidFill>
                <a:effectLst>
                  <a:outerShdw blurRad="38100" dist="38100" dir="2700000" algn="tl">
                    <a:srgbClr val="000000">
                      <a:alpha val="43137"/>
                    </a:srgbClr>
                  </a:outerShdw>
                </a:effectLst>
                <a:cs typeface="Arial" panose="020B0604020202020204" pitchFamily="34" charset="0"/>
              </a:rPr>
              <a:t>ferromagnet</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structures) enables the control of magnetism by superconductivity</a:t>
            </a:r>
            <a:r>
              <a:rPr lang="ru-RU" sz="1700" dirty="0" smtClean="0">
                <a:solidFill>
                  <a:srgbClr val="0000FF"/>
                </a:solidFill>
                <a:effectLst>
                  <a:outerShdw blurRad="38100" dist="38100" dir="2700000" algn="tl">
                    <a:srgbClr val="000000">
                      <a:alpha val="43137"/>
                    </a:srgbClr>
                  </a:outerShdw>
                </a:effectLst>
                <a:cs typeface="Arial" panose="020B0604020202020204" pitchFamily="34" charset="0"/>
              </a:rPr>
              <a:t> </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[of interest in quantum and </a:t>
            </a:r>
            <a:r>
              <a:rPr lang="en-US" sz="1700" dirty="0" err="1" smtClean="0">
                <a:solidFill>
                  <a:srgbClr val="0000FF"/>
                </a:solidFill>
                <a:effectLst>
                  <a:outerShdw blurRad="38100" dist="38100" dir="2700000" algn="tl">
                    <a:srgbClr val="000000">
                      <a:alpha val="43137"/>
                    </a:srgbClr>
                  </a:outerShdw>
                </a:effectLst>
                <a:cs typeface="Arial" panose="020B0604020202020204" pitchFamily="34" charset="0"/>
              </a:rPr>
              <a:t>nano</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-electronic technologies].</a:t>
            </a:r>
          </a:p>
          <a:p>
            <a:pPr marL="137160" indent="-137160" fontAlgn="auto">
              <a:lnSpc>
                <a:spcPct val="85000"/>
              </a:lnSpc>
              <a:spcBef>
                <a:spcPts val="0"/>
              </a:spcBef>
              <a:spcAft>
                <a:spcPts val="400"/>
              </a:spcAft>
              <a:buClrTx/>
              <a:buSzTx/>
              <a:defRPr/>
            </a:pPr>
            <a:r>
              <a:rPr lang="en-US" sz="1700" b="1" dirty="0" smtClean="0">
                <a:solidFill>
                  <a:srgbClr val="0000FF"/>
                </a:solidFill>
                <a:effectLst>
                  <a:outerShdw blurRad="38100" dist="38100" dir="2700000" algn="tl">
                    <a:srgbClr val="000000">
                      <a:alpha val="43137"/>
                    </a:srgbClr>
                  </a:outerShdw>
                </a:effectLst>
                <a:cs typeface="Arial" panose="020B0604020202020204" pitchFamily="34" charset="0"/>
              </a:rPr>
              <a:t>Method</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implicit two-stage Gauss-Legendre numerical solution of ODE system.</a:t>
            </a:r>
          </a:p>
          <a:p>
            <a:pPr marL="137160" indent="-137160" fontAlgn="auto">
              <a:lnSpc>
                <a:spcPct val="85000"/>
              </a:lnSpc>
              <a:spcBef>
                <a:spcPts val="0"/>
              </a:spcBef>
              <a:spcAft>
                <a:spcPts val="400"/>
              </a:spcAft>
              <a:buClrTx/>
              <a:buSzTx/>
              <a:defRPr/>
            </a:pPr>
            <a:r>
              <a:rPr lang="en-US" sz="1700" b="1" dirty="0" smtClean="0">
                <a:solidFill>
                  <a:srgbClr val="0000FF"/>
                </a:solidFill>
                <a:effectLst>
                  <a:outerShdw blurRad="38100" dist="38100" dir="2700000" algn="tl">
                    <a:srgbClr val="000000">
                      <a:alpha val="43137"/>
                    </a:srgbClr>
                  </a:outerShdw>
                </a:effectLst>
                <a:cs typeface="Arial" panose="020B0604020202020204" pitchFamily="34" charset="0"/>
              </a:rPr>
              <a:t>Results</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detailed pictures of intervals of the damping parameter </a:t>
            </a:r>
            <a:r>
              <a:rPr lang="en-US" sz="1700" b="1" dirty="0" smtClean="0">
                <a:solidFill>
                  <a:srgbClr val="FF0000"/>
                </a:solidFill>
                <a:effectLst>
                  <a:outerShdw blurRad="38100" dist="38100" dir="2700000" algn="tl">
                    <a:srgbClr val="000000">
                      <a:alpha val="43137"/>
                    </a:srgbClr>
                  </a:outerShdw>
                </a:effectLst>
                <a:cs typeface="Arial" panose="020B0604020202020204" pitchFamily="34" charset="0"/>
                <a:sym typeface="Symbol"/>
              </a:rPr>
              <a:t></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relation of Josephson to magnetic energy </a:t>
            </a:r>
            <a:r>
              <a:rPr lang="en-US" sz="1700" b="1" i="1" dirty="0" smtClean="0">
                <a:solidFill>
                  <a:srgbClr val="FF0000"/>
                </a:solidFill>
                <a:effectLst>
                  <a:outerShdw blurRad="38100" dist="38100" dir="2700000" algn="tl">
                    <a:srgbClr val="000000">
                      <a:alpha val="43137"/>
                    </a:srgbClr>
                  </a:outerShdw>
                </a:effectLst>
                <a:cs typeface="Arial" panose="020B0604020202020204" pitchFamily="34" charset="0"/>
              </a:rPr>
              <a:t>G</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and spin-orbit coupling</a:t>
            </a:r>
            <a:r>
              <a:rPr lang="ru-RU" sz="1700" dirty="0" smtClean="0">
                <a:solidFill>
                  <a:srgbClr val="0000FF"/>
                </a:solidFill>
                <a:effectLst>
                  <a:outerShdw blurRad="38100" dist="38100" dir="2700000" algn="tl">
                    <a:srgbClr val="000000">
                      <a:alpha val="43137"/>
                    </a:srgbClr>
                  </a:outerShdw>
                </a:effectLst>
                <a:cs typeface="Arial" panose="020B0604020202020204" pitchFamily="34" charset="0"/>
              </a:rPr>
              <a:t> </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parameter </a:t>
            </a:r>
            <a:r>
              <a:rPr lang="en-US" sz="1700" b="1" i="1" dirty="0" smtClean="0">
                <a:solidFill>
                  <a:srgbClr val="FF0000"/>
                </a:solidFill>
                <a:effectLst>
                  <a:outerShdw blurRad="38100" dist="38100" dir="2700000" algn="tl">
                    <a:srgbClr val="000000">
                      <a:alpha val="43137"/>
                    </a:srgbClr>
                  </a:outerShdw>
                </a:effectLst>
                <a:cs typeface="Arial" panose="020B0604020202020204" pitchFamily="34" charset="0"/>
              </a:rPr>
              <a:t>r</a:t>
            </a:r>
            <a:r>
              <a:rPr lang="en-US" sz="1700" dirty="0" smtClean="0">
                <a:solidFill>
                  <a:srgbClr val="0000FF"/>
                </a:solidFill>
                <a:effectLst>
                  <a:outerShdw blurRad="38100" dist="38100" dir="2700000" algn="tl">
                    <a:srgbClr val="000000">
                      <a:alpha val="43137"/>
                    </a:srgbClr>
                  </a:outerShdw>
                </a:effectLst>
                <a:cs typeface="Arial" panose="020B0604020202020204" pitchFamily="34" charset="0"/>
              </a:rPr>
              <a:t> where the full magnetization reversal occurs</a:t>
            </a:r>
            <a:r>
              <a:rPr lang="en-US" altLang="ru-RU" sz="1700" dirty="0" smtClean="0">
                <a:solidFill>
                  <a:srgbClr val="0000FF"/>
                </a:solidFill>
                <a:effectLst>
                  <a:outerShdw blurRad="38100" dist="38100" dir="2700000" algn="tl">
                    <a:srgbClr val="000000">
                      <a:alpha val="43137"/>
                    </a:srgbClr>
                  </a:outerShdw>
                </a:effectLst>
                <a:cs typeface="Arial" panose="020B0604020202020204" pitchFamily="34" charset="0"/>
              </a:rPr>
              <a:t>. </a:t>
            </a:r>
          </a:p>
          <a:p>
            <a:pPr marL="137160" indent="-137160" fontAlgn="auto">
              <a:lnSpc>
                <a:spcPct val="85000"/>
              </a:lnSpc>
              <a:spcBef>
                <a:spcPts val="0"/>
              </a:spcBef>
              <a:spcAft>
                <a:spcPts val="0"/>
              </a:spcAft>
              <a:buClrTx/>
              <a:buSzTx/>
              <a:defRPr/>
            </a:pPr>
            <a:r>
              <a:rPr lang="en-US" altLang="ru-RU" sz="1700" b="1" dirty="0" smtClean="0">
                <a:solidFill>
                  <a:srgbClr val="0000FF"/>
                </a:solidFill>
                <a:effectLst>
                  <a:outerShdw blurRad="38100" dist="38100" dir="2700000" algn="tl">
                    <a:srgbClr val="000000">
                      <a:alpha val="43137"/>
                    </a:srgbClr>
                  </a:outerShdw>
                </a:effectLst>
                <a:cs typeface="Arial" panose="020B0604020202020204" pitchFamily="34" charset="0"/>
              </a:rPr>
              <a:t>Parallel implementation</a:t>
            </a:r>
            <a:r>
              <a:rPr lang="en-US" altLang="ru-RU" sz="1700" dirty="0" smtClean="0">
                <a:solidFill>
                  <a:srgbClr val="0000FF"/>
                </a:solidFill>
                <a:effectLst>
                  <a:outerShdw blurRad="38100" dist="38100" dir="2700000" algn="tl">
                    <a:srgbClr val="000000">
                      <a:alpha val="43137"/>
                    </a:srgbClr>
                  </a:outerShdw>
                </a:effectLst>
                <a:cs typeface="Arial" panose="020B0604020202020204" pitchFamily="34" charset="0"/>
              </a:rPr>
              <a:t>: significantly accelerates simulations in the wide range of parameters of model.</a:t>
            </a:r>
            <a:endParaRPr lang="ru-RU" altLang="ru-RU" sz="1700" dirty="0" smtClean="0">
              <a:solidFill>
                <a:srgbClr val="0000FF"/>
              </a:solidFill>
              <a:effectLst>
                <a:outerShdw blurRad="38100" dist="38100" dir="2700000" algn="tl">
                  <a:srgbClr val="000000">
                    <a:alpha val="43137"/>
                  </a:srgbClr>
                </a:outerShdw>
              </a:effectLst>
              <a:cs typeface="Arial" panose="020B0604020202020204" pitchFamily="34" charset="0"/>
            </a:endParaRPr>
          </a:p>
          <a:p>
            <a:pPr fontAlgn="auto">
              <a:lnSpc>
                <a:spcPct val="85000"/>
              </a:lnSpc>
              <a:spcAft>
                <a:spcPts val="0"/>
              </a:spcAft>
              <a:buClrTx/>
              <a:buSzTx/>
              <a:defRPr/>
            </a:pPr>
            <a:endParaRPr lang="ru-RU" sz="1700" dirty="0">
              <a:solidFill>
                <a:sysClr val="windowText" lastClr="000000"/>
              </a:solidFill>
              <a:latin typeface="Calibri" panose="020F0502020204030204"/>
            </a:endParaRPr>
          </a:p>
        </p:txBody>
      </p:sp>
    </p:spTree>
    <p:extLst>
      <p:ext uri="{BB962C8B-B14F-4D97-AF65-F5344CB8AC3E}">
        <p14:creationId xmlns:p14="http://schemas.microsoft.com/office/powerpoint/2010/main" val="341168934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331640" y="836712"/>
            <a:ext cx="6552977" cy="507831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Part I:</a:t>
            </a:r>
          </a:p>
          <a:p>
            <a:pPr algn="ctr" eaLnBrk="1" hangingPunct="1">
              <a:lnSpc>
                <a:spcPct val="90000"/>
              </a:lnSpc>
            </a:pPr>
            <a:r>
              <a:rPr lang="en-US" altLang="en-US" sz="7200" b="1" dirty="0" smtClean="0">
                <a:solidFill>
                  <a:srgbClr val="A50021"/>
                </a:solidFill>
                <a:effectLst>
                  <a:outerShdw blurRad="38100" dist="38100" dir="2700000" algn="tl">
                    <a:srgbClr val="000000"/>
                  </a:outerShdw>
                </a:effectLst>
              </a:rPr>
              <a:t>Proposal for Extension of the Theme 1119 on 2020-2023</a:t>
            </a:r>
            <a:endParaRPr lang="en-US" altLang="en-US" sz="7200" dirty="0">
              <a:solidFill>
                <a:srgbClr val="A50021"/>
              </a:solidFill>
            </a:endParaRPr>
          </a:p>
        </p:txBody>
      </p:sp>
    </p:spTree>
    <p:extLst>
      <p:ext uri="{BB962C8B-B14F-4D97-AF65-F5344CB8AC3E}">
        <p14:creationId xmlns:p14="http://schemas.microsoft.com/office/powerpoint/2010/main" val="338042066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5355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lvl="0" algn="ctr" eaLnBrk="1" hangingPunct="1">
              <a:lnSpc>
                <a:spcPct val="90000"/>
              </a:lnSpc>
            </a:pPr>
            <a:r>
              <a:rPr lang="en-US" altLang="en-US" sz="3200" b="1" dirty="0">
                <a:solidFill>
                  <a:srgbClr val="0000CC"/>
                </a:solidFill>
                <a:effectLst>
                  <a:outerShdw blurRad="38100" dist="38100" dir="2700000" algn="tl">
                    <a:srgbClr val="000000"/>
                  </a:outerShdw>
                </a:effectLst>
                <a:latin typeface="Times New Roman"/>
              </a:rPr>
              <a:t>Progress in numerical simulation of the </a:t>
            </a:r>
            <a:r>
              <a:rPr lang="en-US" altLang="en-US" sz="3200" b="1" dirty="0" err="1">
                <a:solidFill>
                  <a:srgbClr val="0000CC"/>
                </a:solidFill>
                <a:effectLst>
                  <a:outerShdw blurRad="38100" dist="38100" dir="2700000" algn="tl">
                    <a:srgbClr val="000000"/>
                  </a:outerShdw>
                </a:effectLst>
                <a:latin typeface="Times New Roman"/>
              </a:rPr>
              <a:t>polaron</a:t>
            </a:r>
            <a:endParaRPr lang="en-US" altLang="en-US" sz="3200" dirty="0">
              <a:solidFill>
                <a:srgbClr val="0000CC"/>
              </a:solidFill>
              <a:latin typeface="Times New Roman"/>
            </a:endParaRPr>
          </a:p>
        </p:txBody>
      </p:sp>
      <p:sp>
        <p:nvSpPr>
          <p:cNvPr id="11" name="TextBox 10"/>
          <p:cNvSpPr txBox="1"/>
          <p:nvPr/>
        </p:nvSpPr>
        <p:spPr>
          <a:xfrm>
            <a:off x="35768" y="836712"/>
            <a:ext cx="3290800" cy="5262951"/>
          </a:xfrm>
          <a:prstGeom prst="rect">
            <a:avLst/>
          </a:prstGeom>
          <a:noFill/>
        </p:spPr>
        <p:txBody>
          <a:bodyPr wrap="square" lIns="91410" tIns="45706" rIns="91410" bIns="45706" rtlCol="0">
            <a:spAutoFit/>
          </a:bodyPr>
          <a:lstStyle/>
          <a:p>
            <a:pPr algn="l" defTabSz="914116" fontAlgn="auto">
              <a:lnSpc>
                <a:spcPct val="100000"/>
              </a:lnSpc>
              <a:spcBef>
                <a:spcPts val="0"/>
              </a:spcBef>
              <a:spcAft>
                <a:spcPts val="0"/>
              </a:spcAft>
              <a:buClrTx/>
              <a:buSzTx/>
              <a:buFontTx/>
              <a:buNone/>
            </a:pPr>
            <a:r>
              <a:rPr lang="en-US" sz="1600" b="1" dirty="0" smtClean="0">
                <a:solidFill>
                  <a:srgbClr val="6600CC"/>
                </a:solidFill>
                <a:effectLst>
                  <a:outerShdw blurRad="38100" dist="38100" dir="2700000" algn="tl">
                    <a:srgbClr val="000000">
                      <a:alpha val="43137"/>
                    </a:srgbClr>
                  </a:outerShdw>
                </a:effectLst>
                <a:latin typeface="Calibri" panose="020F0502020204030204" pitchFamily="34" charset="0"/>
              </a:rPr>
              <a:t>General frame</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a:t>
            </a:r>
            <a:r>
              <a:rPr lang="en-US" sz="1600" b="1" dirty="0" smtClean="0">
                <a:solidFill>
                  <a:srgbClr val="6600CC"/>
                </a:solidFill>
                <a:effectLst>
                  <a:outerShdw blurRad="38100" dist="38100" dir="2700000" algn="tl">
                    <a:srgbClr val="000000">
                      <a:alpha val="43137"/>
                    </a:srgbClr>
                  </a:outerShdw>
                </a:effectLst>
                <a:latin typeface="Calibri" panose="020F0502020204030204" pitchFamily="34" charset="0"/>
              </a:rPr>
              <a:t>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The </a:t>
            </a:r>
            <a:r>
              <a:rPr lang="en-US" sz="1600" dirty="0">
                <a:solidFill>
                  <a:srgbClr val="6600CC"/>
                </a:solidFill>
                <a:effectLst>
                  <a:outerShdw blurRad="38100" dist="38100" dir="2700000" algn="tl">
                    <a:srgbClr val="000000">
                      <a:alpha val="43137"/>
                    </a:srgbClr>
                  </a:outerShdw>
                </a:effectLst>
                <a:latin typeface="Calibri" panose="020F0502020204030204" pitchFamily="34" charset="0"/>
              </a:rPr>
              <a:t>boundary value problem of the polaron model was formulated and solved using our MPI/C++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code in 2015 (</a:t>
            </a:r>
            <a:r>
              <a:rPr lang="en-US" sz="1600" b="1" i="1" dirty="0" smtClean="0">
                <a:solidFill>
                  <a:srgbClr val="6600CC"/>
                </a:solidFill>
                <a:effectLst>
                  <a:outerShdw blurRad="38100" dist="38100" dir="2700000" algn="tl">
                    <a:srgbClr val="000000">
                      <a:alpha val="43137"/>
                    </a:srgbClr>
                  </a:outerShdw>
                </a:effectLst>
                <a:latin typeface="Calibri" panose="020F0502020204030204" pitchFamily="34" charset="0"/>
              </a:rPr>
              <a:t>up</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 [1]) and 2018 (</a:t>
            </a:r>
            <a:r>
              <a:rPr lang="en-US" sz="1600" b="1" i="1" dirty="0" smtClean="0">
                <a:solidFill>
                  <a:srgbClr val="6600CC"/>
                </a:solidFill>
                <a:effectLst>
                  <a:outerShdw blurRad="38100" dist="38100" dir="2700000" algn="tl">
                    <a:srgbClr val="000000">
                      <a:alpha val="43137"/>
                    </a:srgbClr>
                  </a:outerShdw>
                </a:effectLst>
                <a:latin typeface="Calibri" panose="020F0502020204030204" pitchFamily="34" charset="0"/>
              </a:rPr>
              <a:t>down</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 [2]).</a:t>
            </a:r>
          </a:p>
          <a:p>
            <a:pPr algn="l" defTabSz="914116" fontAlgn="auto">
              <a:lnSpc>
                <a:spcPct val="100000"/>
              </a:lnSpc>
              <a:spcBef>
                <a:spcPts val="0"/>
              </a:spcBef>
              <a:spcAft>
                <a:spcPts val="0"/>
              </a:spcAft>
              <a:buClrTx/>
              <a:buSzTx/>
              <a:buFontTx/>
              <a:buNone/>
            </a:pPr>
            <a:r>
              <a:rPr lang="en-US" sz="1600" b="1" dirty="0" smtClean="0">
                <a:solidFill>
                  <a:srgbClr val="6600CC"/>
                </a:solidFill>
                <a:effectLst>
                  <a:outerShdw blurRad="38100" dist="38100" dir="2700000" algn="tl">
                    <a:srgbClr val="000000">
                      <a:alpha val="43137"/>
                    </a:srgbClr>
                  </a:outerShdw>
                </a:effectLst>
                <a:latin typeface="Calibri" panose="020F0502020204030204" pitchFamily="34" charset="0"/>
              </a:rPr>
              <a:t>Improvement of agreement with data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was twofold: </a:t>
            </a:r>
            <a:endParaRPr lang="en-US" sz="1600" dirty="0">
              <a:solidFill>
                <a:srgbClr val="6600CC"/>
              </a:solidFill>
              <a:effectLst>
                <a:outerShdw blurRad="38100" dist="38100" dir="2700000" algn="tl">
                  <a:srgbClr val="000000">
                    <a:alpha val="43137"/>
                  </a:srgbClr>
                </a:outerShdw>
              </a:effectLst>
              <a:latin typeface="Calibri" panose="020F0502020204030204" pitchFamily="34" charset="0"/>
            </a:endParaRPr>
          </a:p>
          <a:p>
            <a:pPr algn="l" defTabSz="914116" fontAlgn="auto">
              <a:lnSpc>
                <a:spcPct val="100000"/>
              </a:lnSpc>
              <a:spcBef>
                <a:spcPts val="0"/>
              </a:spcBef>
              <a:spcAft>
                <a:spcPts val="0"/>
              </a:spcAft>
              <a:buClrTx/>
              <a:buSzTx/>
              <a:buFontTx/>
              <a:buNone/>
            </a:pP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 </a:t>
            </a:r>
            <a:r>
              <a:rPr lang="en-US" sz="1600" i="1" dirty="0" smtClean="0">
                <a:solidFill>
                  <a:srgbClr val="6600CC"/>
                </a:solidFill>
                <a:effectLst>
                  <a:outerShdw blurRad="38100" dist="38100" dir="2700000" algn="tl">
                    <a:srgbClr val="000000">
                      <a:alpha val="43137"/>
                    </a:srgbClr>
                  </a:outerShdw>
                </a:effectLst>
                <a:latin typeface="Calibri" panose="020F0502020204030204" pitchFamily="34" charset="0"/>
              </a:rPr>
              <a:t>Optimization </a:t>
            </a:r>
            <a:r>
              <a:rPr lang="en-US" sz="1600" i="1" dirty="0">
                <a:solidFill>
                  <a:srgbClr val="6600CC"/>
                </a:solidFill>
                <a:effectLst>
                  <a:outerShdw blurRad="38100" dist="38100" dir="2700000" algn="tl">
                    <a:srgbClr val="000000">
                      <a:alpha val="43137"/>
                    </a:srgbClr>
                  </a:outerShdw>
                </a:effectLst>
                <a:latin typeface="Calibri" panose="020F0502020204030204" pitchFamily="34" charset="0"/>
              </a:rPr>
              <a:t>of the computational scheme</a:t>
            </a:r>
            <a:r>
              <a:rPr lang="en-US" sz="1600" dirty="0">
                <a:solidFill>
                  <a:srgbClr val="6600CC"/>
                </a:solidFill>
                <a:effectLst>
                  <a:outerShdw blurRad="38100" dist="38100" dir="2700000" algn="tl">
                    <a:srgbClr val="000000">
                      <a:alpha val="43137"/>
                    </a:srgbClr>
                  </a:outerShdw>
                </a:effectLst>
                <a:latin typeface="Calibri" panose="020F0502020204030204" pitchFamily="34" charset="0"/>
              </a:rPr>
              <a:t>, including parallel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implementations</a:t>
            </a:r>
            <a:endParaRPr lang="en-US" sz="1600" dirty="0">
              <a:solidFill>
                <a:srgbClr val="6600CC"/>
              </a:solidFill>
              <a:effectLst>
                <a:outerShdw blurRad="38100" dist="38100" dir="2700000" algn="tl">
                  <a:srgbClr val="000000">
                    <a:alpha val="43137"/>
                  </a:srgbClr>
                </a:outerShdw>
              </a:effectLst>
              <a:latin typeface="Calibri" panose="020F0502020204030204" pitchFamily="34" charset="0"/>
            </a:endParaRPr>
          </a:p>
          <a:p>
            <a:pPr algn="l" defTabSz="914116" fontAlgn="auto">
              <a:lnSpc>
                <a:spcPct val="100000"/>
              </a:lnSpc>
              <a:spcBef>
                <a:spcPts val="0"/>
              </a:spcBef>
              <a:spcAft>
                <a:spcPts val="0"/>
              </a:spcAft>
              <a:buClrTx/>
              <a:buSzTx/>
              <a:buFontTx/>
              <a:buNone/>
            </a:pPr>
            <a:r>
              <a:rPr lang="en-US" sz="1600" i="1" dirty="0" smtClean="0">
                <a:solidFill>
                  <a:srgbClr val="6600CC"/>
                </a:solidFill>
                <a:effectLst>
                  <a:outerShdw blurRad="38100" dist="38100" dir="2700000" algn="tl">
                    <a:srgbClr val="000000">
                      <a:alpha val="43137"/>
                    </a:srgbClr>
                  </a:outerShdw>
                </a:effectLst>
                <a:latin typeface="Calibri" panose="020F0502020204030204" pitchFamily="34" charset="0"/>
              </a:rPr>
              <a:t>- Improvement </a:t>
            </a:r>
            <a:r>
              <a:rPr lang="en-US" sz="1600" i="1" dirty="0">
                <a:solidFill>
                  <a:srgbClr val="6600CC"/>
                </a:solidFill>
                <a:effectLst>
                  <a:outerShdw blurRad="38100" dist="38100" dir="2700000" algn="tl">
                    <a:srgbClr val="000000">
                      <a:alpha val="43137"/>
                    </a:srgbClr>
                  </a:outerShdw>
                </a:effectLst>
                <a:latin typeface="Calibri" panose="020F0502020204030204" pitchFamily="34" charset="0"/>
              </a:rPr>
              <a:t>of the polaron model </a:t>
            </a:r>
            <a:r>
              <a:rPr lang="en-US" sz="1600" dirty="0">
                <a:solidFill>
                  <a:srgbClr val="6600CC"/>
                </a:solidFill>
                <a:effectLst>
                  <a:outerShdw blurRad="38100" dist="38100" dir="2700000" algn="tl">
                    <a:srgbClr val="000000">
                      <a:alpha val="43137"/>
                    </a:srgbClr>
                  </a:outerShdw>
                </a:effectLst>
                <a:latin typeface="Calibri" panose="020F0502020204030204" pitchFamily="34" charset="0"/>
              </a:rPr>
              <a:t>by taking into account the time dependence of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the </a:t>
            </a:r>
            <a:r>
              <a:rPr lang="en-US" sz="1600" dirty="0">
                <a:solidFill>
                  <a:srgbClr val="6600CC"/>
                </a:solidFill>
                <a:effectLst>
                  <a:outerShdw blurRad="38100" dist="38100" dir="2700000" algn="tl">
                    <a:srgbClr val="000000">
                      <a:alpha val="43137"/>
                    </a:srgbClr>
                  </a:outerShdw>
                </a:effectLst>
                <a:latin typeface="Calibri" panose="020F0502020204030204" pitchFamily="34" charset="0"/>
              </a:rPr>
              <a:t>width of  the absorption band</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a:t>
            </a:r>
          </a:p>
          <a:p>
            <a:pPr algn="l" defTabSz="914116" fontAlgn="auto">
              <a:lnSpc>
                <a:spcPct val="100000"/>
              </a:lnSpc>
              <a:spcBef>
                <a:spcPts val="0"/>
              </a:spcBef>
              <a:spcAft>
                <a:spcPts val="0"/>
              </a:spcAft>
              <a:buClrTx/>
              <a:buSzTx/>
              <a:buFontTx/>
              <a:buNone/>
            </a:pPr>
            <a:r>
              <a:rPr lang="en-US" sz="1600" b="1" dirty="0" smtClean="0">
                <a:solidFill>
                  <a:srgbClr val="6600CC"/>
                </a:solidFill>
                <a:effectLst>
                  <a:outerShdw blurRad="38100" dist="38100" dir="2700000" algn="tl">
                    <a:srgbClr val="000000">
                      <a:alpha val="43137"/>
                    </a:srgbClr>
                  </a:outerShdw>
                </a:effectLst>
                <a:latin typeface="Calibri" panose="020F0502020204030204" pitchFamily="34" charset="0"/>
              </a:rPr>
              <a:t>Discussion</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 The </a:t>
            </a:r>
            <a:r>
              <a:rPr lang="en-US" sz="1600" dirty="0">
                <a:solidFill>
                  <a:srgbClr val="6600CC"/>
                </a:solidFill>
                <a:effectLst>
                  <a:outerShdw blurRad="38100" dist="38100" dir="2700000" algn="tl">
                    <a:srgbClr val="000000">
                      <a:alpha val="43137"/>
                    </a:srgbClr>
                  </a:outerShdw>
                </a:effectLst>
                <a:latin typeface="Calibri" panose="020F0502020204030204" pitchFamily="34" charset="0"/>
              </a:rPr>
              <a:t>dynamics of the electron photoemission in water under the laser radiation in the ultra-violet </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rPr>
              <a:t>range, which was qualitative (up) has become quantitative (down) after the inclusion of the two improvements.</a:t>
            </a:r>
            <a:endParaRPr lang="en-US" sz="1600" dirty="0">
              <a:solidFill>
                <a:srgbClr val="6600CC"/>
              </a:solidFill>
              <a:effectLst>
                <a:outerShdw blurRad="38100" dist="38100" dir="2700000" algn="tl">
                  <a:srgbClr val="000000">
                    <a:alpha val="43137"/>
                  </a:srgbClr>
                </a:outerShdw>
              </a:effectLst>
              <a:latin typeface="Calibri" panose="020F0502020204030204" pitchFamily="34" charset="0"/>
            </a:endParaRPr>
          </a:p>
        </p:txBody>
      </p:sp>
      <p:sp>
        <p:nvSpPr>
          <p:cNvPr id="12" name="TextBox 11"/>
          <p:cNvSpPr txBox="1"/>
          <p:nvPr/>
        </p:nvSpPr>
        <p:spPr>
          <a:xfrm>
            <a:off x="179388" y="6189257"/>
            <a:ext cx="8888414" cy="480103"/>
          </a:xfrm>
          <a:prstGeom prst="rect">
            <a:avLst/>
          </a:prstGeom>
          <a:noFill/>
        </p:spPr>
        <p:txBody>
          <a:bodyPr wrap="square" lIns="91410" tIns="45706" rIns="91410" bIns="45706" rtlCol="0">
            <a:spAutoFit/>
          </a:bodyPr>
          <a:lstStyle/>
          <a:p>
            <a:pPr algn="l" defTabSz="914116" fontAlgn="auto">
              <a:lnSpc>
                <a:spcPct val="100000"/>
              </a:lnSpc>
              <a:spcBef>
                <a:spcPts val="0"/>
              </a:spcBef>
              <a:spcAft>
                <a:spcPts val="0"/>
              </a:spcAft>
              <a:buClrTx/>
              <a:buSzTx/>
              <a:buFontTx/>
              <a:buNone/>
            </a:pPr>
            <a:r>
              <a:rPr lang="en-US" sz="1400" dirty="0" smtClean="0">
                <a:solidFill>
                  <a:srgbClr val="7F7F7F"/>
                </a:solidFill>
                <a:latin typeface="Calibri" panose="020F0502020204030204" pitchFamily="34" charset="0"/>
              </a:rPr>
              <a:t>1. </a:t>
            </a:r>
            <a:r>
              <a:rPr lang="ru-RU" sz="1400" dirty="0" err="1" smtClean="0">
                <a:solidFill>
                  <a:srgbClr val="7F7F7F"/>
                </a:solidFill>
                <a:latin typeface="Calibri" panose="020F0502020204030204" pitchFamily="34" charset="0"/>
              </a:rPr>
              <a:t>В.Д.Лахно</a:t>
            </a:r>
            <a:r>
              <a:rPr lang="ru-RU" sz="1400" dirty="0">
                <a:solidFill>
                  <a:srgbClr val="7F7F7F"/>
                </a:solidFill>
                <a:latin typeface="Calibri" panose="020F0502020204030204" pitchFamily="34" charset="0"/>
              </a:rPr>
              <a:t>, </a:t>
            </a:r>
            <a:r>
              <a:rPr lang="ru-RU" sz="1400" dirty="0" err="1">
                <a:solidFill>
                  <a:srgbClr val="7F7F7F"/>
                </a:solidFill>
                <a:latin typeface="Calibri" panose="020F0502020204030204" pitchFamily="34" charset="0"/>
              </a:rPr>
              <a:t>А.В.Волохова</a:t>
            </a:r>
            <a:r>
              <a:rPr lang="ru-RU" sz="1400" dirty="0">
                <a:solidFill>
                  <a:srgbClr val="7F7F7F"/>
                </a:solidFill>
                <a:latin typeface="Calibri" panose="020F0502020204030204" pitchFamily="34" charset="0"/>
              </a:rPr>
              <a:t>, </a:t>
            </a:r>
            <a:r>
              <a:rPr lang="ru-RU" sz="1400" dirty="0" err="1">
                <a:solidFill>
                  <a:srgbClr val="7F7F7F"/>
                </a:solidFill>
                <a:latin typeface="Calibri" panose="020F0502020204030204" pitchFamily="34" charset="0"/>
              </a:rPr>
              <a:t>Е.В.Земляная</a:t>
            </a:r>
            <a:r>
              <a:rPr lang="ru-RU" sz="1400" dirty="0">
                <a:solidFill>
                  <a:srgbClr val="7F7F7F"/>
                </a:solidFill>
                <a:latin typeface="Calibri" panose="020F0502020204030204" pitchFamily="34" charset="0"/>
              </a:rPr>
              <a:t>, </a:t>
            </a:r>
            <a:r>
              <a:rPr lang="ru-RU" sz="1400" dirty="0" err="1">
                <a:solidFill>
                  <a:srgbClr val="7F7F7F"/>
                </a:solidFill>
                <a:latin typeface="Calibri" panose="020F0502020204030204" pitchFamily="34" charset="0"/>
              </a:rPr>
              <a:t>И.В.Амирханов</a:t>
            </a:r>
            <a:r>
              <a:rPr lang="ru-RU" sz="1400" dirty="0">
                <a:solidFill>
                  <a:srgbClr val="7F7F7F"/>
                </a:solidFill>
                <a:latin typeface="Calibri" panose="020F0502020204030204" pitchFamily="34" charset="0"/>
              </a:rPr>
              <a:t>,</a:t>
            </a:r>
            <a:r>
              <a:rPr lang="en-US" sz="1400" dirty="0">
                <a:solidFill>
                  <a:srgbClr val="7F7F7F"/>
                </a:solidFill>
                <a:latin typeface="Calibri" panose="020F0502020204030204" pitchFamily="34" charset="0"/>
              </a:rPr>
              <a:t> </a:t>
            </a:r>
            <a:r>
              <a:rPr lang="ru-RU" sz="1400" dirty="0" err="1">
                <a:solidFill>
                  <a:srgbClr val="7F7F7F"/>
                </a:solidFill>
                <a:latin typeface="Calibri" panose="020F0502020204030204" pitchFamily="34" charset="0"/>
              </a:rPr>
              <a:t>И.В.Пузынин</a:t>
            </a:r>
            <a:r>
              <a:rPr lang="ru-RU" sz="1400" dirty="0">
                <a:solidFill>
                  <a:srgbClr val="7F7F7F"/>
                </a:solidFill>
                <a:latin typeface="Calibri" panose="020F0502020204030204" pitchFamily="34" charset="0"/>
              </a:rPr>
              <a:t>, </a:t>
            </a:r>
            <a:r>
              <a:rPr lang="ru-RU" sz="1400" dirty="0" err="1">
                <a:solidFill>
                  <a:srgbClr val="7F7F7F"/>
                </a:solidFill>
                <a:latin typeface="Calibri" panose="020F0502020204030204" pitchFamily="34" charset="0"/>
              </a:rPr>
              <a:t>Т.П.Пузынина</a:t>
            </a:r>
            <a:r>
              <a:rPr lang="ru-RU" sz="1400" dirty="0">
                <a:solidFill>
                  <a:srgbClr val="7F7F7F"/>
                </a:solidFill>
                <a:latin typeface="Calibri" panose="020F0502020204030204" pitchFamily="34" charset="0"/>
              </a:rPr>
              <a:t>. Поверхность,</a:t>
            </a:r>
            <a:r>
              <a:rPr lang="en-US" sz="1400" dirty="0">
                <a:solidFill>
                  <a:srgbClr val="7F7F7F"/>
                </a:solidFill>
                <a:latin typeface="Calibri" panose="020F0502020204030204" pitchFamily="34" charset="0"/>
              </a:rPr>
              <a:t> </a:t>
            </a:r>
            <a:r>
              <a:rPr lang="ru-RU" sz="1400" dirty="0">
                <a:solidFill>
                  <a:srgbClr val="7F7F7F"/>
                </a:solidFill>
                <a:latin typeface="Calibri" panose="020F0502020204030204" pitchFamily="34" charset="0"/>
              </a:rPr>
              <a:t>1, </a:t>
            </a:r>
            <a:r>
              <a:rPr lang="en-US" sz="1400" dirty="0">
                <a:solidFill>
                  <a:srgbClr val="7F7F7F"/>
                </a:solidFill>
                <a:latin typeface="Calibri" panose="020F0502020204030204" pitchFamily="34" charset="0"/>
              </a:rPr>
              <a:t>82-87, </a:t>
            </a:r>
            <a:r>
              <a:rPr lang="ru-RU" sz="1400" dirty="0" smtClean="0">
                <a:solidFill>
                  <a:srgbClr val="7F7F7F"/>
                </a:solidFill>
                <a:latin typeface="Calibri" panose="020F0502020204030204" pitchFamily="34" charset="0"/>
              </a:rPr>
              <a:t>2015</a:t>
            </a:r>
            <a:endParaRPr lang="en-US" sz="1400" dirty="0" smtClean="0">
              <a:solidFill>
                <a:srgbClr val="7F7F7F"/>
              </a:solidFill>
              <a:latin typeface="Calibri" panose="020F0502020204030204" pitchFamily="34" charset="0"/>
            </a:endParaRPr>
          </a:p>
          <a:p>
            <a:pPr lvl="0" algn="l" defTabSz="914400" fontAlgn="auto">
              <a:lnSpc>
                <a:spcPct val="80000"/>
              </a:lnSpc>
              <a:spcBef>
                <a:spcPts val="0"/>
              </a:spcBef>
              <a:spcAft>
                <a:spcPts val="0"/>
              </a:spcAft>
              <a:buClrTx/>
              <a:buSzTx/>
              <a:tabLst>
                <a:tab pos="176213" algn="l"/>
              </a:tabLst>
            </a:pPr>
            <a:r>
              <a:rPr lang="en-US" sz="1400" dirty="0" smtClean="0">
                <a:solidFill>
                  <a:srgbClr val="7F7F7F"/>
                </a:solidFill>
                <a:latin typeface="Calibri" panose="020F0502020204030204" pitchFamily="34" charset="0"/>
              </a:rPr>
              <a:t>2. </a:t>
            </a:r>
            <a:r>
              <a:rPr lang="en-US" sz="1200" dirty="0">
                <a:solidFill>
                  <a:prstClr val="white">
                    <a:lumMod val="50000"/>
                  </a:prstClr>
                </a:solidFill>
                <a:latin typeface="Calibri"/>
                <a:cs typeface="Calibri" panose="020F0502020204030204" pitchFamily="34" charset="0"/>
              </a:rPr>
              <a:t>A. </a:t>
            </a:r>
            <a:r>
              <a:rPr lang="en-US" sz="1200" dirty="0" err="1">
                <a:solidFill>
                  <a:prstClr val="white">
                    <a:lumMod val="50000"/>
                  </a:prstClr>
                </a:solidFill>
                <a:latin typeface="Calibri"/>
                <a:cs typeface="Calibri" panose="020F0502020204030204" pitchFamily="34" charset="0"/>
              </a:rPr>
              <a:t>Volokhova</a:t>
            </a:r>
            <a:r>
              <a:rPr lang="en-US" sz="1200" dirty="0">
                <a:solidFill>
                  <a:prstClr val="white">
                    <a:lumMod val="50000"/>
                  </a:prstClr>
                </a:solidFill>
                <a:latin typeface="Calibri"/>
                <a:cs typeface="Calibri" panose="020F0502020204030204" pitchFamily="34" charset="0"/>
              </a:rPr>
              <a:t>, </a:t>
            </a:r>
            <a:r>
              <a:rPr lang="ru-RU" sz="1200" dirty="0">
                <a:solidFill>
                  <a:prstClr val="white">
                    <a:lumMod val="50000"/>
                  </a:prstClr>
                </a:solidFill>
                <a:latin typeface="Calibri"/>
                <a:cs typeface="Calibri" panose="020F0502020204030204" pitchFamily="34" charset="0"/>
              </a:rPr>
              <a:t>E</a:t>
            </a:r>
            <a:r>
              <a:rPr lang="en-US" sz="1200" dirty="0">
                <a:solidFill>
                  <a:prstClr val="white">
                    <a:lumMod val="50000"/>
                  </a:prstClr>
                </a:solidFill>
                <a:latin typeface="Calibri"/>
                <a:cs typeface="Calibri" panose="020F0502020204030204" pitchFamily="34" charset="0"/>
              </a:rPr>
              <a:t>.</a:t>
            </a:r>
            <a:r>
              <a:rPr lang="ru-RU" sz="1200" dirty="0" err="1">
                <a:solidFill>
                  <a:prstClr val="white">
                    <a:lumMod val="50000"/>
                  </a:prstClr>
                </a:solidFill>
                <a:latin typeface="Calibri"/>
                <a:cs typeface="Calibri" panose="020F0502020204030204" pitchFamily="34" charset="0"/>
              </a:rPr>
              <a:t>Zemlyanaya</a:t>
            </a:r>
            <a:r>
              <a:rPr lang="ru-RU" sz="1200" dirty="0">
                <a:solidFill>
                  <a:prstClr val="white">
                    <a:lumMod val="50000"/>
                  </a:prstClr>
                </a:solidFill>
                <a:latin typeface="Calibri"/>
                <a:cs typeface="Calibri" panose="020F0502020204030204" pitchFamily="34" charset="0"/>
              </a:rPr>
              <a:t>, </a:t>
            </a:r>
            <a:r>
              <a:rPr lang="en-US" sz="1200" dirty="0">
                <a:solidFill>
                  <a:prstClr val="white">
                    <a:lumMod val="50000"/>
                  </a:prstClr>
                </a:solidFill>
                <a:latin typeface="Calibri"/>
                <a:cs typeface="Calibri" panose="020F0502020204030204" pitchFamily="34" charset="0"/>
              </a:rPr>
              <a:t>V. </a:t>
            </a:r>
            <a:r>
              <a:rPr lang="en-US" sz="1200" dirty="0" err="1">
                <a:solidFill>
                  <a:prstClr val="white">
                    <a:lumMod val="50000"/>
                  </a:prstClr>
                </a:solidFill>
                <a:latin typeface="Calibri"/>
                <a:cs typeface="Calibri" panose="020F0502020204030204" pitchFamily="34" charset="0"/>
              </a:rPr>
              <a:t>Lakhno</a:t>
            </a:r>
            <a:r>
              <a:rPr lang="en-US" sz="1200" dirty="0">
                <a:solidFill>
                  <a:prstClr val="white">
                    <a:lumMod val="50000"/>
                  </a:prstClr>
                </a:solidFill>
                <a:latin typeface="Calibri"/>
                <a:cs typeface="Calibri" panose="020F0502020204030204" pitchFamily="34" charset="0"/>
              </a:rPr>
              <a:t>, I. </a:t>
            </a:r>
            <a:r>
              <a:rPr lang="en-US" sz="1200" dirty="0" err="1">
                <a:solidFill>
                  <a:prstClr val="white">
                    <a:lumMod val="50000"/>
                  </a:prstClr>
                </a:solidFill>
                <a:latin typeface="Calibri"/>
                <a:cs typeface="Calibri" panose="020F0502020204030204" pitchFamily="34" charset="0"/>
              </a:rPr>
              <a:t>Amirkhanov</a:t>
            </a:r>
            <a:r>
              <a:rPr lang="en-US" sz="1200" dirty="0">
                <a:solidFill>
                  <a:prstClr val="white">
                    <a:lumMod val="50000"/>
                  </a:prstClr>
                </a:solidFill>
                <a:latin typeface="Calibri"/>
                <a:cs typeface="Calibri" panose="020F0502020204030204" pitchFamily="34" charset="0"/>
              </a:rPr>
              <a:t>, </a:t>
            </a:r>
            <a:r>
              <a:rPr lang="ru-RU" sz="1200" dirty="0">
                <a:solidFill>
                  <a:prstClr val="white">
                    <a:lumMod val="50000"/>
                  </a:prstClr>
                </a:solidFill>
                <a:latin typeface="Calibri"/>
                <a:cs typeface="Calibri" panose="020F0502020204030204" pitchFamily="34" charset="0"/>
              </a:rPr>
              <a:t>M</a:t>
            </a:r>
            <a:r>
              <a:rPr lang="en-US" sz="1200" dirty="0">
                <a:solidFill>
                  <a:prstClr val="white">
                    <a:lumMod val="50000"/>
                  </a:prstClr>
                </a:solidFill>
                <a:latin typeface="Calibri"/>
                <a:cs typeface="Calibri" panose="020F0502020204030204" pitchFamily="34" charset="0"/>
              </a:rPr>
              <a:t>.</a:t>
            </a:r>
            <a:r>
              <a:rPr lang="ru-RU" sz="1200" dirty="0" err="1">
                <a:solidFill>
                  <a:prstClr val="white">
                    <a:lumMod val="50000"/>
                  </a:prstClr>
                </a:solidFill>
                <a:latin typeface="Calibri"/>
                <a:cs typeface="Calibri" panose="020F0502020204030204" pitchFamily="34" charset="0"/>
              </a:rPr>
              <a:t>Bashashin</a:t>
            </a:r>
            <a:r>
              <a:rPr lang="ru-RU" sz="1200" dirty="0">
                <a:solidFill>
                  <a:prstClr val="white">
                    <a:lumMod val="50000"/>
                  </a:prstClr>
                </a:solidFill>
                <a:latin typeface="Calibri"/>
                <a:cs typeface="Calibri" panose="020F0502020204030204" pitchFamily="34" charset="0"/>
              </a:rPr>
              <a:t>, </a:t>
            </a:r>
            <a:r>
              <a:rPr lang="en-US" sz="1200" dirty="0">
                <a:solidFill>
                  <a:prstClr val="white">
                    <a:lumMod val="50000"/>
                  </a:prstClr>
                </a:solidFill>
                <a:latin typeface="Calibri"/>
                <a:cs typeface="Calibri" panose="020F0502020204030204" pitchFamily="34" charset="0"/>
              </a:rPr>
              <a:t>I. </a:t>
            </a:r>
            <a:r>
              <a:rPr lang="en-US" sz="1200" dirty="0" err="1">
                <a:solidFill>
                  <a:prstClr val="white">
                    <a:lumMod val="50000"/>
                  </a:prstClr>
                </a:solidFill>
                <a:latin typeface="Calibri"/>
                <a:cs typeface="Calibri" panose="020F0502020204030204" pitchFamily="34" charset="0"/>
              </a:rPr>
              <a:t>Puzynin</a:t>
            </a:r>
            <a:r>
              <a:rPr lang="en-US" sz="1200" dirty="0">
                <a:solidFill>
                  <a:prstClr val="white">
                    <a:lumMod val="50000"/>
                  </a:prstClr>
                </a:solidFill>
                <a:latin typeface="Calibri"/>
                <a:cs typeface="Calibri" panose="020F0502020204030204" pitchFamily="34" charset="0"/>
              </a:rPr>
              <a:t>, T. </a:t>
            </a:r>
            <a:r>
              <a:rPr lang="en-US" sz="1200" dirty="0" err="1">
                <a:solidFill>
                  <a:prstClr val="white">
                    <a:lumMod val="50000"/>
                  </a:prstClr>
                </a:solidFill>
                <a:latin typeface="Calibri"/>
                <a:cs typeface="Calibri" panose="020F0502020204030204" pitchFamily="34" charset="0"/>
              </a:rPr>
              <a:t>Puzynina</a:t>
            </a:r>
            <a:r>
              <a:rPr lang="en-US" sz="1200" dirty="0">
                <a:solidFill>
                  <a:prstClr val="white">
                    <a:lumMod val="50000"/>
                  </a:prstClr>
                </a:solidFill>
                <a:latin typeface="Calibri"/>
                <a:cs typeface="Calibri" panose="020F0502020204030204" pitchFamily="34" charset="0"/>
              </a:rPr>
              <a:t>, </a:t>
            </a:r>
            <a:r>
              <a:rPr lang="ru-RU" sz="1200" dirty="0">
                <a:solidFill>
                  <a:prstClr val="white">
                    <a:lumMod val="50000"/>
                  </a:prstClr>
                </a:solidFill>
                <a:latin typeface="Calibri"/>
                <a:cs typeface="Calibri" panose="020F0502020204030204" pitchFamily="34" charset="0"/>
              </a:rPr>
              <a:t>EPJ – </a:t>
            </a:r>
            <a:r>
              <a:rPr lang="ru-RU" sz="1200" dirty="0" err="1">
                <a:solidFill>
                  <a:prstClr val="white">
                    <a:lumMod val="50000"/>
                  </a:prstClr>
                </a:solidFill>
                <a:latin typeface="Calibri"/>
                <a:cs typeface="Calibri" panose="020F0502020204030204" pitchFamily="34" charset="0"/>
              </a:rPr>
              <a:t>WoC</a:t>
            </a:r>
            <a:r>
              <a:rPr lang="en-US" sz="1200" dirty="0">
                <a:solidFill>
                  <a:prstClr val="white">
                    <a:lumMod val="50000"/>
                  </a:prstClr>
                </a:solidFill>
                <a:latin typeface="Calibri"/>
                <a:cs typeface="Calibri" panose="020F0502020204030204" pitchFamily="34" charset="0"/>
              </a:rPr>
              <a:t>, Vol. 173 (</a:t>
            </a:r>
            <a:r>
              <a:rPr lang="ru-RU" sz="1200" dirty="0">
                <a:solidFill>
                  <a:prstClr val="white">
                    <a:lumMod val="50000"/>
                  </a:prstClr>
                </a:solidFill>
                <a:latin typeface="Calibri"/>
                <a:cs typeface="Calibri" panose="020F0502020204030204" pitchFamily="34" charset="0"/>
              </a:rPr>
              <a:t>201</a:t>
            </a:r>
            <a:r>
              <a:rPr lang="en-US" sz="1200" dirty="0">
                <a:solidFill>
                  <a:prstClr val="white">
                    <a:lumMod val="50000"/>
                  </a:prstClr>
                </a:solidFill>
                <a:latin typeface="Calibri"/>
                <a:cs typeface="Calibri" panose="020F0502020204030204" pitchFamily="34" charset="0"/>
              </a:rPr>
              <a:t>8), 06013 (1-4</a:t>
            </a:r>
            <a:r>
              <a:rPr lang="en-US" sz="1200" dirty="0" smtClean="0">
                <a:solidFill>
                  <a:prstClr val="white">
                    <a:lumMod val="50000"/>
                  </a:prstClr>
                </a:solidFill>
                <a:latin typeface="Calibri"/>
                <a:cs typeface="Calibri" panose="020F0502020204030204" pitchFamily="34" charset="0"/>
              </a:rPr>
              <a:t>)</a:t>
            </a:r>
            <a:endParaRPr lang="en-US" sz="1200" dirty="0">
              <a:solidFill>
                <a:prstClr val="white">
                  <a:lumMod val="50000"/>
                </a:prstClr>
              </a:solidFill>
              <a:latin typeface="Calibri"/>
              <a:cs typeface="Calibri" panose="020F0502020204030204" pitchFamily="34" charset="0"/>
            </a:endParaRPr>
          </a:p>
        </p:txBody>
      </p:sp>
      <p:grpSp>
        <p:nvGrpSpPr>
          <p:cNvPr id="3" name="Группа 2"/>
          <p:cNvGrpSpPr/>
          <p:nvPr/>
        </p:nvGrpSpPr>
        <p:grpSpPr>
          <a:xfrm>
            <a:off x="3314586" y="1166242"/>
            <a:ext cx="5721910" cy="4350990"/>
            <a:chOff x="923925" y="404665"/>
            <a:chExt cx="5721910" cy="4350990"/>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23" y="404665"/>
              <a:ext cx="2636624" cy="214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488" y="404666"/>
              <a:ext cx="2678346" cy="214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88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26" t="4181" r="1807" b="3892"/>
            <a:stretch/>
          </p:blipFill>
          <p:spPr bwMode="auto">
            <a:xfrm>
              <a:off x="923925" y="2564904"/>
              <a:ext cx="5721910" cy="219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0851366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200754" y="79582"/>
            <a:ext cx="8763734" cy="7571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b="1" dirty="0">
                <a:solidFill>
                  <a:srgbClr val="0000CC"/>
                </a:solidFill>
                <a:effectLst>
                  <a:outerShdw blurRad="38100" dist="38100" dir="2700000" algn="tl">
                    <a:srgbClr val="000000"/>
                  </a:outerShdw>
                </a:effectLst>
              </a:rPr>
              <a:t>Optimization </a:t>
            </a:r>
            <a:r>
              <a:rPr lang="en-US" altLang="en-US" b="1" dirty="0" smtClean="0">
                <a:solidFill>
                  <a:srgbClr val="0000CC"/>
                </a:solidFill>
                <a:effectLst>
                  <a:outerShdw blurRad="38100" dist="38100" dir="2700000" algn="tl">
                    <a:srgbClr val="000000"/>
                  </a:outerShdw>
                </a:effectLst>
              </a:rPr>
              <a:t>solution for </a:t>
            </a:r>
            <a:r>
              <a:rPr lang="en-US" altLang="en-US" b="1" dirty="0">
                <a:solidFill>
                  <a:srgbClr val="0000CC"/>
                </a:solidFill>
                <a:effectLst>
                  <a:outerShdw blurRad="38100" dist="38100" dir="2700000" algn="tl">
                    <a:srgbClr val="000000"/>
                  </a:outerShdw>
                </a:effectLst>
              </a:rPr>
              <a:t>the heat </a:t>
            </a:r>
            <a:r>
              <a:rPr lang="en-US" altLang="en-US" b="1" dirty="0" smtClean="0">
                <a:solidFill>
                  <a:srgbClr val="0000CC"/>
                </a:solidFill>
                <a:effectLst>
                  <a:outerShdw blurRad="38100" dist="38100" dir="2700000" algn="tl">
                    <a:srgbClr val="000000"/>
                  </a:outerShdw>
                </a:effectLst>
              </a:rPr>
              <a:t>equation problem towards </a:t>
            </a:r>
            <a:r>
              <a:rPr lang="en-US" altLang="en-US" b="1" dirty="0">
                <a:solidFill>
                  <a:srgbClr val="0000CC"/>
                </a:solidFill>
                <a:effectLst>
                  <a:outerShdw blurRad="38100" dist="38100" dir="2700000" algn="tl">
                    <a:srgbClr val="000000"/>
                  </a:outerShdw>
                </a:effectLst>
              </a:rPr>
              <a:t>an improvement of the </a:t>
            </a:r>
            <a:r>
              <a:rPr lang="en-US" altLang="en-US" b="1" dirty="0" smtClean="0">
                <a:solidFill>
                  <a:srgbClr val="0000CC"/>
                </a:solidFill>
                <a:effectLst>
                  <a:outerShdw blurRad="38100" dist="38100" dir="2700000" algn="tl">
                    <a:srgbClr val="000000"/>
                  </a:outerShdw>
                </a:effectLst>
              </a:rPr>
              <a:t>“thermal shutter” source </a:t>
            </a:r>
            <a:r>
              <a:rPr lang="en-US" altLang="en-US" b="1" dirty="0">
                <a:solidFill>
                  <a:srgbClr val="0000CC"/>
                </a:solidFill>
                <a:effectLst>
                  <a:outerShdw blurRad="38100" dist="38100" dir="2700000" algn="tl">
                    <a:srgbClr val="000000"/>
                  </a:outerShdw>
                </a:effectLst>
              </a:rPr>
              <a:t>characteristics</a:t>
            </a:r>
            <a:endParaRPr lang="en-US" altLang="en-US" dirty="0">
              <a:solidFill>
                <a:srgbClr val="0000CC"/>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916011"/>
            <a:ext cx="2743200" cy="229696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914399"/>
            <a:ext cx="2843758" cy="2295144"/>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040" y="914400"/>
            <a:ext cx="2728694" cy="2295144"/>
          </a:xfrm>
          <a:prstGeom prst="rect">
            <a:avLst/>
          </a:prstGeom>
        </p:spPr>
      </p:pic>
      <p:sp>
        <p:nvSpPr>
          <p:cNvPr id="5" name="TextBox 4"/>
          <p:cNvSpPr txBox="1"/>
          <p:nvPr/>
        </p:nvSpPr>
        <p:spPr>
          <a:xfrm>
            <a:off x="179512" y="3284984"/>
            <a:ext cx="5616624" cy="3003899"/>
          </a:xfrm>
          <a:prstGeom prst="rect">
            <a:avLst/>
          </a:prstGeom>
          <a:noFill/>
        </p:spPr>
        <p:txBody>
          <a:bodyPr wrap="square" rtlCol="0">
            <a:spAutoFit/>
          </a:bodyPr>
          <a:lstStyle/>
          <a:p>
            <a:pPr algn="l">
              <a:lnSpc>
                <a:spcPct val="80000"/>
              </a:lnSpc>
              <a:spcAft>
                <a:spcPts val="400"/>
              </a:spcAft>
            </a:pPr>
            <a:r>
              <a:rPr lang="en-US" sz="1600" b="1" dirty="0" smtClean="0">
                <a:solidFill>
                  <a:srgbClr val="0000FF"/>
                </a:solidFill>
                <a:effectLst>
                  <a:outerShdw blurRad="38100" dist="38100" dir="2700000" algn="tl">
                    <a:srgbClr val="000000">
                      <a:alpha val="43137"/>
                    </a:srgbClr>
                  </a:outerShdw>
                </a:effectLst>
              </a:rPr>
              <a:t>Problem</a:t>
            </a:r>
            <a:r>
              <a:rPr lang="en-US" sz="1600" dirty="0" smtClean="0">
                <a:solidFill>
                  <a:srgbClr val="0000FF"/>
                </a:solidFill>
                <a:effectLst>
                  <a:outerShdw blurRad="38100" dist="38100" dir="2700000" algn="tl">
                    <a:srgbClr val="000000">
                      <a:alpha val="43137"/>
                    </a:srgbClr>
                  </a:outerShdw>
                </a:effectLst>
              </a:rPr>
              <a:t>: optimization of </a:t>
            </a:r>
            <a:r>
              <a:rPr lang="en-US" sz="1600" dirty="0">
                <a:solidFill>
                  <a:srgbClr val="0000FF"/>
                </a:solidFill>
                <a:effectLst>
                  <a:outerShdw blurRad="38100" dist="38100" dir="2700000" algn="tl">
                    <a:srgbClr val="000000">
                      <a:alpha val="43137"/>
                    </a:srgbClr>
                  </a:outerShdw>
                </a:effectLst>
              </a:rPr>
              <a:t>the characteristics of the thermal source of a cryogenic cell, i.e. a multilayer cylindrical sandwich-type configuration designed for a pulsed dosed injection of the working substance into the ionization chamber of the source of multiply charged </a:t>
            </a:r>
            <a:r>
              <a:rPr lang="en-US" sz="1600" dirty="0" smtClean="0">
                <a:solidFill>
                  <a:srgbClr val="0000FF"/>
                </a:solidFill>
                <a:effectLst>
                  <a:outerShdw blurRad="38100" dist="38100" dir="2700000" algn="tl">
                    <a:srgbClr val="000000">
                      <a:alpha val="43137"/>
                    </a:srgbClr>
                  </a:outerShdw>
                </a:effectLst>
              </a:rPr>
              <a:t>ions.</a:t>
            </a:r>
          </a:p>
          <a:p>
            <a:pPr algn="l">
              <a:lnSpc>
                <a:spcPct val="80000"/>
              </a:lnSpc>
              <a:spcAft>
                <a:spcPts val="400"/>
              </a:spcAft>
            </a:pPr>
            <a:r>
              <a:rPr lang="en-US" sz="1600" b="1" dirty="0" smtClean="0">
                <a:solidFill>
                  <a:srgbClr val="0000FF"/>
                </a:solidFill>
                <a:effectLst>
                  <a:outerShdw blurRad="38100" dist="38100" dir="2700000" algn="tl">
                    <a:srgbClr val="000000">
                      <a:alpha val="43137"/>
                    </a:srgbClr>
                  </a:outerShdw>
                </a:effectLst>
              </a:rPr>
              <a:t>Brute force numerical solution</a:t>
            </a:r>
            <a:r>
              <a:rPr lang="en-US" sz="1600" dirty="0" smtClean="0">
                <a:solidFill>
                  <a:srgbClr val="0000FF"/>
                </a:solidFill>
                <a:effectLst>
                  <a:outerShdw blurRad="38100" dist="38100" dir="2700000" algn="tl">
                    <a:srgbClr val="000000">
                      <a:alpha val="43137"/>
                    </a:srgbClr>
                  </a:outerShdw>
                </a:effectLst>
              </a:rPr>
              <a:t>: an </a:t>
            </a:r>
            <a:r>
              <a:rPr lang="en-US" sz="1600" dirty="0" err="1">
                <a:solidFill>
                  <a:srgbClr val="0000FF"/>
                </a:solidFill>
                <a:effectLst>
                  <a:outerShdw blurRad="38100" dist="38100" dir="2700000" algn="tl">
                    <a:srgbClr val="000000">
                      <a:alpha val="43137"/>
                    </a:srgbClr>
                  </a:outerShdw>
                </a:effectLst>
              </a:rPr>
              <a:t>MPI+OpenMP</a:t>
            </a:r>
            <a:r>
              <a:rPr lang="en-US" sz="1600" dirty="0">
                <a:solidFill>
                  <a:srgbClr val="0000FF"/>
                </a:solidFill>
                <a:effectLst>
                  <a:outerShdw blurRad="38100" dist="38100" dir="2700000" algn="tl">
                    <a:srgbClr val="000000">
                      <a:alpha val="43137"/>
                    </a:srgbClr>
                  </a:outerShdw>
                </a:effectLst>
              </a:rPr>
              <a:t> hybrid </a:t>
            </a:r>
            <a:r>
              <a:rPr lang="en-US" sz="1600" dirty="0" smtClean="0">
                <a:solidFill>
                  <a:srgbClr val="0000FF"/>
                </a:solidFill>
                <a:effectLst>
                  <a:outerShdw blurRad="38100" dist="38100" dir="2700000" algn="tl">
                    <a:srgbClr val="000000">
                      <a:alpha val="43137"/>
                    </a:srgbClr>
                  </a:outerShdw>
                </a:effectLst>
              </a:rPr>
              <a:t>parallel algorithm was </a:t>
            </a:r>
            <a:r>
              <a:rPr lang="en-US" sz="1600" dirty="0">
                <a:solidFill>
                  <a:srgbClr val="0000FF"/>
                </a:solidFill>
                <a:effectLst>
                  <a:outerShdw blurRad="38100" dist="38100" dir="2700000" algn="tl">
                    <a:srgbClr val="000000">
                      <a:alpha val="43137"/>
                    </a:srgbClr>
                  </a:outerShdw>
                </a:effectLst>
              </a:rPr>
              <a:t>developed to get the maximum of the integral of proportionality to the volume of gas evaporated from the cell surface. </a:t>
            </a:r>
            <a:endParaRPr lang="en-US" sz="1600" dirty="0" smtClean="0">
              <a:solidFill>
                <a:srgbClr val="0000FF"/>
              </a:solidFill>
              <a:effectLst>
                <a:outerShdw blurRad="38100" dist="38100" dir="2700000" algn="tl">
                  <a:srgbClr val="000000">
                    <a:alpha val="43137"/>
                  </a:srgbClr>
                </a:outerShdw>
              </a:effectLst>
            </a:endParaRPr>
          </a:p>
          <a:p>
            <a:pPr algn="l">
              <a:lnSpc>
                <a:spcPct val="80000"/>
              </a:lnSpc>
              <a:spcAft>
                <a:spcPts val="400"/>
              </a:spcAft>
            </a:pPr>
            <a:r>
              <a:rPr lang="en-US" sz="1600" b="1" dirty="0" smtClean="0">
                <a:solidFill>
                  <a:srgbClr val="0000FF"/>
                </a:solidFill>
                <a:effectLst>
                  <a:outerShdw blurRad="38100" dist="38100" dir="2700000" algn="tl">
                    <a:srgbClr val="000000">
                      <a:alpha val="43137"/>
                    </a:srgbClr>
                  </a:outerShdw>
                </a:effectLst>
              </a:rPr>
              <a:t>Numerical solution predicts oscillatory </a:t>
            </a:r>
            <a:r>
              <a:rPr lang="en-US" sz="1600" b="1" dirty="0" err="1" smtClean="0">
                <a:solidFill>
                  <a:srgbClr val="0000FF"/>
                </a:solidFill>
                <a:effectLst>
                  <a:outerShdw blurRad="38100" dist="38100" dir="2700000" algn="tl">
                    <a:srgbClr val="000000">
                      <a:alpha val="43137"/>
                    </a:srgbClr>
                  </a:outerShdw>
                </a:effectLst>
              </a:rPr>
              <a:t>behaviour</a:t>
            </a:r>
            <a:r>
              <a:rPr lang="en-US" sz="1600" b="1" dirty="0" smtClean="0">
                <a:solidFill>
                  <a:srgbClr val="0000FF"/>
                </a:solidFill>
                <a:effectLst>
                  <a:outerShdw blurRad="38100" dist="38100" dir="2700000" algn="tl">
                    <a:srgbClr val="000000">
                      <a:alpha val="43137"/>
                    </a:srgbClr>
                  </a:outerShdw>
                </a:effectLst>
              </a:rPr>
              <a:t> of surface temperature which stabilizes through a transient period</a:t>
            </a:r>
            <a:r>
              <a:rPr lang="en-US" sz="1600" dirty="0" smtClean="0">
                <a:solidFill>
                  <a:srgbClr val="0000FF"/>
                </a:solidFill>
                <a:effectLst>
                  <a:outerShdw blurRad="38100" dist="38100" dir="2700000" algn="tl">
                    <a:srgbClr val="000000">
                      <a:alpha val="43137"/>
                    </a:srgbClr>
                  </a:outerShdw>
                </a:effectLst>
              </a:rPr>
              <a:t> (</a:t>
            </a:r>
            <a:r>
              <a:rPr lang="en-US" sz="1600" b="1" dirty="0" smtClean="0">
                <a:solidFill>
                  <a:srgbClr val="0000FF"/>
                </a:solidFill>
                <a:effectLst>
                  <a:outerShdw blurRad="38100" dist="38100" dir="2700000" algn="tl">
                    <a:srgbClr val="000000">
                      <a:alpha val="43137"/>
                    </a:srgbClr>
                  </a:outerShdw>
                </a:effectLst>
              </a:rPr>
              <a:t>top</a:t>
            </a:r>
            <a:r>
              <a:rPr lang="en-US" sz="1600" dirty="0" smtClean="0">
                <a:solidFill>
                  <a:srgbClr val="0000FF"/>
                </a:solidFill>
                <a:effectLst>
                  <a:outerShdw blurRad="38100" dist="38100" dir="2700000" algn="tl">
                    <a:srgbClr val="000000">
                      <a:alpha val="43137"/>
                    </a:srgbClr>
                  </a:outerShdw>
                </a:effectLst>
              </a:rPr>
              <a:t>):</a:t>
            </a:r>
            <a:r>
              <a:rPr lang="en-US" sz="1600" i="1" dirty="0" smtClean="0">
                <a:solidFill>
                  <a:srgbClr val="0000FF"/>
                </a:solidFill>
                <a:effectLst>
                  <a:outerShdw blurRad="38100" dist="38100" dir="2700000" algn="tl">
                    <a:srgbClr val="000000">
                      <a:alpha val="43137"/>
                    </a:srgbClr>
                  </a:outerShdw>
                </a:effectLst>
              </a:rPr>
              <a:t> </a:t>
            </a:r>
            <a:r>
              <a:rPr lang="en-US" sz="1600" b="1" i="1" dirty="0" smtClean="0">
                <a:solidFill>
                  <a:srgbClr val="0000FF"/>
                </a:solidFill>
                <a:effectLst>
                  <a:outerShdw blurRad="38100" dist="38100" dir="2700000" algn="tl">
                    <a:srgbClr val="000000">
                      <a:alpha val="43137"/>
                    </a:srgbClr>
                  </a:outerShdw>
                </a:effectLst>
              </a:rPr>
              <a:t>start</a:t>
            </a:r>
            <a:r>
              <a:rPr lang="en-US" sz="1600" i="1" dirty="0" smtClean="0">
                <a:solidFill>
                  <a:srgbClr val="0000FF"/>
                </a:solidFill>
                <a:effectLst>
                  <a:outerShdw blurRad="38100" dist="38100" dir="2700000" algn="tl">
                    <a:srgbClr val="000000">
                      <a:alpha val="43137"/>
                    </a:srgbClr>
                  </a:outerShdw>
                </a:effectLst>
              </a:rPr>
              <a:t> </a:t>
            </a:r>
            <a:r>
              <a:rPr lang="en-US" sz="1600" dirty="0" smtClean="0">
                <a:solidFill>
                  <a:srgbClr val="0000FF"/>
                </a:solidFill>
                <a:effectLst>
                  <a:outerShdw blurRad="38100" dist="38100" dir="2700000" algn="tl">
                    <a:srgbClr val="000000">
                      <a:alpha val="43137"/>
                    </a:srgbClr>
                  </a:outerShdw>
                </a:effectLst>
              </a:rPr>
              <a:t>(left), </a:t>
            </a:r>
            <a:r>
              <a:rPr lang="en-US" sz="1600" b="1" i="1" dirty="0" smtClean="0">
                <a:solidFill>
                  <a:srgbClr val="0000FF"/>
                </a:solidFill>
                <a:effectLst>
                  <a:outerShdw blurRad="38100" dist="38100" dir="2700000" algn="tl">
                    <a:srgbClr val="000000">
                      <a:alpha val="43137"/>
                    </a:srgbClr>
                  </a:outerShdw>
                </a:effectLst>
              </a:rPr>
              <a:t>stabilization</a:t>
            </a:r>
            <a:r>
              <a:rPr lang="en-US" sz="1600" dirty="0" smtClean="0">
                <a:solidFill>
                  <a:srgbClr val="0000FF"/>
                </a:solidFill>
                <a:effectLst>
                  <a:outerShdw blurRad="38100" dist="38100" dir="2700000" algn="tl">
                    <a:srgbClr val="000000">
                      <a:alpha val="43137"/>
                    </a:srgbClr>
                  </a:outerShdw>
                </a:effectLst>
              </a:rPr>
              <a:t> (center), </a:t>
            </a:r>
            <a:r>
              <a:rPr lang="en-US" sz="1600" b="1" i="1" dirty="0" smtClean="0">
                <a:solidFill>
                  <a:srgbClr val="0000FF"/>
                </a:solidFill>
                <a:effectLst>
                  <a:outerShdw blurRad="38100" dist="38100" dir="2700000" algn="tl">
                    <a:srgbClr val="000000">
                      <a:alpha val="43137"/>
                    </a:srgbClr>
                  </a:outerShdw>
                </a:effectLst>
              </a:rPr>
              <a:t>stationary regime </a:t>
            </a:r>
            <a:r>
              <a:rPr lang="en-US" sz="1600" dirty="0" smtClean="0">
                <a:solidFill>
                  <a:srgbClr val="0000FF"/>
                </a:solidFill>
                <a:effectLst>
                  <a:outerShdw blurRad="38100" dist="38100" dir="2700000" algn="tl">
                    <a:srgbClr val="000000">
                      <a:alpha val="43137"/>
                    </a:srgbClr>
                  </a:outerShdw>
                </a:effectLst>
              </a:rPr>
              <a:t>(right).</a:t>
            </a:r>
          </a:p>
          <a:p>
            <a:pPr algn="l">
              <a:lnSpc>
                <a:spcPct val="80000"/>
              </a:lnSpc>
            </a:pPr>
            <a:r>
              <a:rPr lang="en-US" sz="1600" b="1" dirty="0" smtClean="0">
                <a:solidFill>
                  <a:srgbClr val="0000FF"/>
                </a:solidFill>
                <a:effectLst>
                  <a:outerShdw blurRad="38100" dist="38100" dir="2700000" algn="tl">
                    <a:srgbClr val="000000">
                      <a:alpha val="43137"/>
                    </a:srgbClr>
                  </a:outerShdw>
                </a:effectLst>
              </a:rPr>
              <a:t>Solution on </a:t>
            </a:r>
            <a:r>
              <a:rPr lang="en-US" sz="1600" b="1" dirty="0">
                <a:solidFill>
                  <a:srgbClr val="0000FF"/>
                </a:solidFill>
                <a:effectLst>
                  <a:outerShdw blurRad="38100" dist="38100" dir="2700000" algn="tl">
                    <a:srgbClr val="000000">
                      <a:alpha val="43137"/>
                    </a:srgbClr>
                  </a:outerShdw>
                </a:effectLst>
              </a:rPr>
              <a:t>the GOVORUN supercomputer</a:t>
            </a:r>
            <a:r>
              <a:rPr lang="en-US" sz="1600" dirty="0">
                <a:solidFill>
                  <a:srgbClr val="0000FF"/>
                </a:solidFill>
                <a:effectLst>
                  <a:outerShdw blurRad="38100" dist="38100" dir="2700000" algn="tl">
                    <a:srgbClr val="000000">
                      <a:alpha val="43137"/>
                    </a:srgbClr>
                  </a:outerShdw>
                </a:effectLst>
              </a:rPr>
              <a:t> has demonstrated a </a:t>
            </a:r>
            <a:r>
              <a:rPr lang="en-US" sz="1600" dirty="0" smtClean="0">
                <a:solidFill>
                  <a:srgbClr val="0000FF"/>
                </a:solidFill>
                <a:effectLst>
                  <a:outerShdw blurRad="38100" dist="38100" dir="2700000" algn="tl">
                    <a:srgbClr val="000000">
                      <a:alpha val="43137"/>
                    </a:srgbClr>
                  </a:outerShdw>
                </a:effectLst>
              </a:rPr>
              <a:t>hundred </a:t>
            </a:r>
            <a:r>
              <a:rPr lang="en-US" sz="1600" dirty="0">
                <a:solidFill>
                  <a:srgbClr val="0000FF"/>
                </a:solidFill>
                <a:effectLst>
                  <a:outerShdw blurRad="38100" dist="38100" dir="2700000" algn="tl">
                    <a:srgbClr val="000000">
                      <a:alpha val="43137"/>
                    </a:srgbClr>
                  </a:outerShdw>
                </a:effectLst>
              </a:rPr>
              <a:t>fold acceleration of the calculations </a:t>
            </a:r>
            <a:r>
              <a:rPr lang="en-US" sz="1600" dirty="0" smtClean="0">
                <a:solidFill>
                  <a:srgbClr val="0000FF"/>
                </a:solidFill>
                <a:effectLst>
                  <a:outerShdw blurRad="38100" dist="38100" dir="2700000" algn="tl">
                    <a:srgbClr val="000000">
                      <a:alpha val="43137"/>
                    </a:srgbClr>
                  </a:outerShdw>
                </a:effectLst>
              </a:rPr>
              <a:t>(</a:t>
            </a:r>
            <a:r>
              <a:rPr lang="en-US" sz="1600" b="1" dirty="0" smtClean="0">
                <a:solidFill>
                  <a:srgbClr val="0000FF"/>
                </a:solidFill>
                <a:effectLst>
                  <a:outerShdw blurRad="38100" dist="38100" dir="2700000" algn="tl">
                    <a:srgbClr val="000000">
                      <a:alpha val="43137"/>
                    </a:srgbClr>
                  </a:outerShdw>
                </a:effectLst>
              </a:rPr>
              <a:t>bottom right</a:t>
            </a:r>
            <a:r>
              <a:rPr lang="en-US" sz="1600" dirty="0" smtClean="0">
                <a:solidFill>
                  <a:srgbClr val="0000FF"/>
                </a:solidFill>
                <a:effectLst>
                  <a:outerShdw blurRad="38100" dist="38100" dir="2700000" algn="tl">
                    <a:srgbClr val="000000">
                      <a:alpha val="43137"/>
                    </a:srgbClr>
                  </a:outerShdw>
                </a:effectLst>
              </a:rPr>
              <a:t>)</a:t>
            </a:r>
            <a:endParaRPr lang="en-US" sz="1600" dirty="0">
              <a:solidFill>
                <a:srgbClr val="0000FF"/>
              </a:solidFill>
              <a:effectLst>
                <a:outerShdw blurRad="38100" dist="38100" dir="2700000" algn="tl">
                  <a:srgbClr val="000000">
                    <a:alpha val="43137"/>
                  </a:srgbClr>
                </a:outerShdw>
              </a:effectLst>
            </a:endParaRPr>
          </a:p>
        </p:txBody>
      </p:sp>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136" y="3400003"/>
            <a:ext cx="3242786" cy="2587943"/>
          </a:xfrm>
          <a:prstGeom prst="rect">
            <a:avLst/>
          </a:prstGeom>
        </p:spPr>
      </p:pic>
      <p:sp>
        <p:nvSpPr>
          <p:cNvPr id="7" name="TextBox 6"/>
          <p:cNvSpPr txBox="1"/>
          <p:nvPr/>
        </p:nvSpPr>
        <p:spPr>
          <a:xfrm>
            <a:off x="3066728" y="6314778"/>
            <a:ext cx="6041776" cy="498598"/>
          </a:xfrm>
          <a:prstGeom prst="rect">
            <a:avLst/>
          </a:prstGeom>
          <a:noFill/>
        </p:spPr>
        <p:txBody>
          <a:bodyPr wrap="square" rtlCol="0">
            <a:spAutoFit/>
          </a:bodyPr>
          <a:lstStyle/>
          <a:p>
            <a:pPr algn="r">
              <a:lnSpc>
                <a:spcPct val="80000"/>
              </a:lnSpc>
            </a:pPr>
            <a:r>
              <a:rPr lang="en-US" sz="1100" dirty="0" smtClean="0">
                <a:solidFill>
                  <a:srgbClr val="808080">
                    <a:lumMod val="75000"/>
                  </a:srgbClr>
                </a:solidFill>
              </a:rPr>
              <a:t>A</a:t>
            </a:r>
            <a:r>
              <a:rPr lang="en-US" sz="1100" dirty="0">
                <a:solidFill>
                  <a:srgbClr val="808080">
                    <a:lumMod val="75000"/>
                  </a:srgbClr>
                </a:solidFill>
              </a:rPr>
              <a:t>. </a:t>
            </a:r>
            <a:r>
              <a:rPr lang="en-US" sz="1100" dirty="0" err="1">
                <a:solidFill>
                  <a:srgbClr val="808080">
                    <a:lumMod val="75000"/>
                  </a:srgbClr>
                </a:solidFill>
              </a:rPr>
              <a:t>Ayriyan</a:t>
            </a:r>
            <a:r>
              <a:rPr lang="en-US" sz="1100" dirty="0">
                <a:solidFill>
                  <a:srgbClr val="808080">
                    <a:lumMod val="75000"/>
                  </a:srgbClr>
                </a:solidFill>
              </a:rPr>
              <a:t> and J. </a:t>
            </a:r>
            <a:r>
              <a:rPr lang="en-US" sz="1100" dirty="0" err="1">
                <a:solidFill>
                  <a:srgbClr val="808080">
                    <a:lumMod val="75000"/>
                  </a:srgbClr>
                </a:solidFill>
              </a:rPr>
              <a:t>Busa</a:t>
            </a:r>
            <a:r>
              <a:rPr lang="en-US" sz="1100" dirty="0">
                <a:solidFill>
                  <a:srgbClr val="808080">
                    <a:lumMod val="75000"/>
                  </a:srgbClr>
                </a:solidFill>
              </a:rPr>
              <a:t> Jr., </a:t>
            </a:r>
            <a:r>
              <a:rPr lang="en-US" sz="1100" dirty="0" smtClean="0">
                <a:solidFill>
                  <a:srgbClr val="808080">
                    <a:lumMod val="75000"/>
                  </a:srgbClr>
                </a:solidFill>
              </a:rPr>
              <a:t>RUDN </a:t>
            </a:r>
            <a:r>
              <a:rPr lang="en-US" sz="1100" dirty="0" err="1" smtClean="0">
                <a:solidFill>
                  <a:srgbClr val="808080">
                    <a:lumMod val="75000"/>
                  </a:srgbClr>
                </a:solidFill>
              </a:rPr>
              <a:t>Journ</a:t>
            </a:r>
            <a:r>
              <a:rPr lang="en-US" sz="1100" dirty="0" smtClean="0">
                <a:solidFill>
                  <a:srgbClr val="808080">
                    <a:lumMod val="75000"/>
                  </a:srgbClr>
                </a:solidFill>
              </a:rPr>
              <a:t>. Math., </a:t>
            </a:r>
            <a:r>
              <a:rPr lang="en-US" sz="1100" dirty="0">
                <a:solidFill>
                  <a:srgbClr val="808080">
                    <a:lumMod val="75000"/>
                  </a:srgbClr>
                </a:solidFill>
              </a:rPr>
              <a:t>Information Sciences and Physics (accepted)</a:t>
            </a:r>
          </a:p>
          <a:p>
            <a:pPr algn="r">
              <a:lnSpc>
                <a:spcPct val="80000"/>
              </a:lnSpc>
            </a:pPr>
            <a:r>
              <a:rPr lang="en-US" sz="1100" dirty="0" smtClean="0">
                <a:solidFill>
                  <a:srgbClr val="808080">
                    <a:lumMod val="75000"/>
                  </a:srgbClr>
                </a:solidFill>
              </a:rPr>
              <a:t>A</a:t>
            </a:r>
            <a:r>
              <a:rPr lang="en-US" sz="1100" dirty="0">
                <a:solidFill>
                  <a:srgbClr val="808080">
                    <a:lumMod val="75000"/>
                  </a:srgbClr>
                </a:solidFill>
              </a:rPr>
              <a:t>. </a:t>
            </a:r>
            <a:r>
              <a:rPr lang="en-US" sz="1100" dirty="0" err="1">
                <a:solidFill>
                  <a:srgbClr val="808080">
                    <a:lumMod val="75000"/>
                  </a:srgbClr>
                </a:solidFill>
              </a:rPr>
              <a:t>Ayriyan</a:t>
            </a:r>
            <a:r>
              <a:rPr lang="en-US" sz="1100" dirty="0">
                <a:solidFill>
                  <a:srgbClr val="808080">
                    <a:lumMod val="75000"/>
                  </a:srgbClr>
                </a:solidFill>
              </a:rPr>
              <a:t>, J. </a:t>
            </a:r>
            <a:r>
              <a:rPr lang="en-US" sz="1100" dirty="0" err="1">
                <a:solidFill>
                  <a:srgbClr val="808080">
                    <a:lumMod val="75000"/>
                  </a:srgbClr>
                </a:solidFill>
              </a:rPr>
              <a:t>Busa</a:t>
            </a:r>
            <a:r>
              <a:rPr lang="en-US" sz="1100" dirty="0">
                <a:solidFill>
                  <a:srgbClr val="808080">
                    <a:lumMod val="75000"/>
                  </a:srgbClr>
                </a:solidFill>
              </a:rPr>
              <a:t> Jr., H. </a:t>
            </a:r>
            <a:r>
              <a:rPr lang="en-US" sz="1100" dirty="0" err="1">
                <a:solidFill>
                  <a:srgbClr val="808080">
                    <a:lumMod val="75000"/>
                  </a:srgbClr>
                </a:solidFill>
              </a:rPr>
              <a:t>Grigorian</a:t>
            </a:r>
            <a:r>
              <a:rPr lang="en-US" sz="1100" dirty="0">
                <a:solidFill>
                  <a:srgbClr val="808080">
                    <a:lumMod val="75000"/>
                  </a:srgbClr>
                </a:solidFill>
              </a:rPr>
              <a:t>, E. E. </a:t>
            </a:r>
            <a:r>
              <a:rPr lang="en-US" sz="1100" dirty="0" smtClean="0">
                <a:solidFill>
                  <a:srgbClr val="808080">
                    <a:lumMod val="75000"/>
                  </a:srgbClr>
                </a:solidFill>
              </a:rPr>
              <a:t>Donets, PEPAN Letters</a:t>
            </a:r>
            <a:r>
              <a:rPr lang="en-US" sz="1100" dirty="0">
                <a:solidFill>
                  <a:srgbClr val="808080">
                    <a:lumMod val="75000"/>
                  </a:srgbClr>
                </a:solidFill>
              </a:rPr>
              <a:t>, vol. 16, No. 3, pp. 300-309 (2019), </a:t>
            </a:r>
            <a:r>
              <a:rPr lang="en-US" sz="1100" dirty="0" err="1">
                <a:solidFill>
                  <a:srgbClr val="808080">
                    <a:lumMod val="75000"/>
                  </a:srgbClr>
                </a:solidFill>
              </a:rPr>
              <a:t>doi</a:t>
            </a:r>
            <a:r>
              <a:rPr lang="en-US" sz="1100" dirty="0">
                <a:solidFill>
                  <a:srgbClr val="808080">
                    <a:lumMod val="75000"/>
                  </a:srgbClr>
                </a:solidFill>
              </a:rPr>
              <a:t>: 10.1134/S1547477119030026; Russian version  Vol. 16, 3(222), 277-290 (2019)</a:t>
            </a:r>
          </a:p>
        </p:txBody>
      </p:sp>
      <p:sp>
        <p:nvSpPr>
          <p:cNvPr id="8" name="TextBox 7"/>
          <p:cNvSpPr txBox="1"/>
          <p:nvPr/>
        </p:nvSpPr>
        <p:spPr>
          <a:xfrm rot="19739057">
            <a:off x="-354395" y="3176948"/>
            <a:ext cx="9800632" cy="570028"/>
          </a:xfrm>
          <a:prstGeom prst="rect">
            <a:avLst/>
          </a:prstGeom>
          <a:solidFill>
            <a:srgbClr val="FFFF00"/>
          </a:solidFill>
        </p:spPr>
        <p:txBody>
          <a:bodyPr wrap="none" rtlCol="0">
            <a:spAutoFit/>
          </a:bodyPr>
          <a:lstStyle/>
          <a:p>
            <a:r>
              <a:rPr lang="en-US" sz="3200" b="1" dirty="0" smtClean="0">
                <a:solidFill>
                  <a:srgbClr val="0000FF"/>
                </a:solidFill>
                <a:effectLst>
                  <a:outerShdw blurRad="38100" dist="38100" dir="2700000" algn="tl">
                    <a:srgbClr val="000000">
                      <a:alpha val="43137"/>
                    </a:srgbClr>
                  </a:outerShdw>
                </a:effectLst>
              </a:rPr>
              <a:t>Computing time decrease: from 1.5 years to 3.75 days !</a:t>
            </a:r>
            <a:endParaRPr lang="en-US" sz="32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32017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Molecular Dynamic Modeling of Long-Range Effects in Metals Exposed to Nanoclusters</a:t>
            </a:r>
          </a:p>
        </p:txBody>
      </p:sp>
      <p:sp>
        <p:nvSpPr>
          <p:cNvPr id="3" name="Rectangle 2"/>
          <p:cNvSpPr>
            <a:spLocks noChangeArrowheads="1"/>
          </p:cNvSpPr>
          <p:nvPr/>
        </p:nvSpPr>
        <p:spPr bwMode="auto">
          <a:xfrm>
            <a:off x="606813" y="6289209"/>
            <a:ext cx="8035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a:lnSpc>
                <a:spcPct val="100000"/>
              </a:lnSpc>
              <a:spcBef>
                <a:spcPct val="0"/>
              </a:spcBef>
              <a:buClrTx/>
              <a:buSzTx/>
              <a:buFontTx/>
              <a:buNone/>
            </a:pPr>
            <a:r>
              <a:rPr lang="en-US" altLang="ru-RU" sz="1400" dirty="0">
                <a:solidFill>
                  <a:prstClr val="black"/>
                </a:solidFill>
                <a:latin typeface="Times New Roman" pitchFamily="18" charset="0"/>
                <a:cs typeface="Times New Roman" pitchFamily="18" charset="0"/>
              </a:rPr>
              <a:t>B. </a:t>
            </a:r>
            <a:r>
              <a:rPr lang="en-US" altLang="ru-RU" sz="1400" dirty="0" err="1" smtClean="0">
                <a:solidFill>
                  <a:prstClr val="black"/>
                </a:solidFill>
                <a:latin typeface="Times New Roman" pitchFamily="18" charset="0"/>
                <a:cs typeface="Times New Roman" pitchFamily="18" charset="0"/>
              </a:rPr>
              <a:t>Batgerel</a:t>
            </a:r>
            <a:r>
              <a:rPr lang="en-US" altLang="ru-RU" sz="1400" dirty="0" smtClean="0">
                <a:solidFill>
                  <a:prstClr val="black"/>
                </a:solidFill>
                <a:latin typeface="Times New Roman" pitchFamily="18" charset="0"/>
                <a:cs typeface="Times New Roman" pitchFamily="18" charset="0"/>
              </a:rPr>
              <a:t>, </a:t>
            </a:r>
            <a:r>
              <a:rPr lang="en-US" altLang="ru-RU" sz="1400" dirty="0">
                <a:solidFill>
                  <a:prstClr val="black"/>
                </a:solidFill>
                <a:latin typeface="Times New Roman" pitchFamily="18" charset="0"/>
                <a:cs typeface="Times New Roman" pitchFamily="18" charset="0"/>
              </a:rPr>
              <a:t>I.V. </a:t>
            </a:r>
            <a:r>
              <a:rPr lang="en-US" altLang="ru-RU" sz="1400" dirty="0" err="1" smtClean="0">
                <a:solidFill>
                  <a:prstClr val="black"/>
                </a:solidFill>
                <a:latin typeface="Times New Roman" pitchFamily="18" charset="0"/>
                <a:cs typeface="Times New Roman" pitchFamily="18" charset="0"/>
              </a:rPr>
              <a:t>Puzynin</a:t>
            </a:r>
            <a:r>
              <a:rPr lang="en-US" altLang="ru-RU" sz="1400" dirty="0" smtClean="0">
                <a:solidFill>
                  <a:prstClr val="black"/>
                </a:solidFill>
                <a:latin typeface="Times New Roman" pitchFamily="18" charset="0"/>
                <a:cs typeface="Times New Roman" pitchFamily="18" charset="0"/>
              </a:rPr>
              <a:t>, </a:t>
            </a:r>
            <a:r>
              <a:rPr lang="en-US" altLang="ru-RU" sz="1400" dirty="0">
                <a:solidFill>
                  <a:prstClr val="black"/>
                </a:solidFill>
                <a:latin typeface="Times New Roman" pitchFamily="18" charset="0"/>
                <a:cs typeface="Times New Roman" pitchFamily="18" charset="0"/>
              </a:rPr>
              <a:t>T.P. </a:t>
            </a:r>
            <a:r>
              <a:rPr lang="en-US" altLang="ru-RU" sz="1400" dirty="0" err="1" smtClean="0">
                <a:solidFill>
                  <a:prstClr val="black"/>
                </a:solidFill>
                <a:latin typeface="Times New Roman" pitchFamily="18" charset="0"/>
                <a:cs typeface="Times New Roman" pitchFamily="18" charset="0"/>
              </a:rPr>
              <a:t>Puzynina</a:t>
            </a:r>
            <a:r>
              <a:rPr lang="en-US" altLang="ru-RU" sz="1400" dirty="0" smtClean="0">
                <a:solidFill>
                  <a:prstClr val="black"/>
                </a:solidFill>
                <a:latin typeface="Times New Roman" pitchFamily="18" charset="0"/>
                <a:cs typeface="Times New Roman" pitchFamily="18" charset="0"/>
              </a:rPr>
              <a:t>,</a:t>
            </a:r>
            <a:r>
              <a:rPr lang="ru-RU" altLang="ru-RU" sz="1400" dirty="0" smtClean="0">
                <a:solidFill>
                  <a:prstClr val="black"/>
                </a:solidFill>
                <a:latin typeface="Times New Roman" pitchFamily="18" charset="0"/>
                <a:cs typeface="Times New Roman" pitchFamily="18" charset="0"/>
              </a:rPr>
              <a:t> </a:t>
            </a:r>
            <a:r>
              <a:rPr lang="en-US" altLang="ru-RU" sz="1400" dirty="0">
                <a:solidFill>
                  <a:prstClr val="black"/>
                </a:solidFill>
                <a:latin typeface="Times New Roman" pitchFamily="18" charset="0"/>
                <a:cs typeface="Times New Roman" pitchFamily="18" charset="0"/>
              </a:rPr>
              <a:t>I.G. </a:t>
            </a:r>
            <a:r>
              <a:rPr lang="en-US" altLang="ru-RU" sz="1400" dirty="0" err="1" smtClean="0">
                <a:solidFill>
                  <a:prstClr val="black"/>
                </a:solidFill>
                <a:latin typeface="Times New Roman" pitchFamily="18" charset="0"/>
                <a:cs typeface="Times New Roman" pitchFamily="18" charset="0"/>
              </a:rPr>
              <a:t>Hristov</a:t>
            </a:r>
            <a:r>
              <a:rPr lang="en-US" altLang="ru-RU" sz="1400" dirty="0" smtClean="0">
                <a:solidFill>
                  <a:prstClr val="black"/>
                </a:solidFill>
                <a:latin typeface="Times New Roman" pitchFamily="18" charset="0"/>
                <a:cs typeface="Times New Roman" pitchFamily="18" charset="0"/>
              </a:rPr>
              <a:t>, </a:t>
            </a:r>
            <a:r>
              <a:rPr lang="en-US" altLang="ru-RU" sz="1400" dirty="0">
                <a:solidFill>
                  <a:prstClr val="black"/>
                </a:solidFill>
                <a:latin typeface="Times New Roman" pitchFamily="18" charset="0"/>
                <a:cs typeface="Times New Roman" pitchFamily="18" charset="0"/>
              </a:rPr>
              <a:t>R.D. </a:t>
            </a:r>
            <a:r>
              <a:rPr lang="en-US" altLang="ru-RU" sz="1400" dirty="0" err="1" smtClean="0">
                <a:solidFill>
                  <a:prstClr val="black"/>
                </a:solidFill>
                <a:latin typeface="Times New Roman" pitchFamily="18" charset="0"/>
                <a:cs typeface="Times New Roman" pitchFamily="18" charset="0"/>
              </a:rPr>
              <a:t>Hristova</a:t>
            </a:r>
            <a:r>
              <a:rPr lang="en-US" altLang="ru-RU" sz="1400" dirty="0" smtClean="0">
                <a:solidFill>
                  <a:prstClr val="black"/>
                </a:solidFill>
                <a:latin typeface="Times New Roman" pitchFamily="18" charset="0"/>
                <a:cs typeface="Times New Roman" pitchFamily="18" charset="0"/>
              </a:rPr>
              <a:t>, Z.K</a:t>
            </a:r>
            <a:r>
              <a:rPr lang="en-US" altLang="ru-RU" sz="1400" dirty="0">
                <a:solidFill>
                  <a:prstClr val="black"/>
                </a:solidFill>
                <a:latin typeface="Times New Roman" pitchFamily="18" charset="0"/>
                <a:cs typeface="Times New Roman" pitchFamily="18" charset="0"/>
              </a:rPr>
              <a:t>. </a:t>
            </a:r>
            <a:r>
              <a:rPr lang="en-US" altLang="ru-RU" sz="1400" dirty="0" err="1" smtClean="0">
                <a:solidFill>
                  <a:prstClr val="black"/>
                </a:solidFill>
                <a:latin typeface="Times New Roman" pitchFamily="18" charset="0"/>
                <a:cs typeface="Times New Roman" pitchFamily="18" charset="0"/>
              </a:rPr>
              <a:t>Tukhliev</a:t>
            </a:r>
            <a:r>
              <a:rPr lang="en-US" altLang="ru-RU" sz="1400" dirty="0" smtClean="0">
                <a:solidFill>
                  <a:prstClr val="black"/>
                </a:solidFill>
                <a:latin typeface="Times New Roman" pitchFamily="18" charset="0"/>
                <a:cs typeface="Times New Roman" pitchFamily="18" charset="0"/>
              </a:rPr>
              <a:t>, </a:t>
            </a:r>
            <a:r>
              <a:rPr lang="en-US" altLang="ru-RU" sz="1400" dirty="0">
                <a:solidFill>
                  <a:prstClr val="black"/>
                </a:solidFill>
                <a:latin typeface="Times New Roman" pitchFamily="18" charset="0"/>
                <a:cs typeface="Times New Roman" pitchFamily="18" charset="0"/>
              </a:rPr>
              <a:t>Z.A. </a:t>
            </a:r>
            <a:r>
              <a:rPr lang="en-US" altLang="ru-RU" sz="1400" dirty="0" err="1" smtClean="0">
                <a:solidFill>
                  <a:prstClr val="black"/>
                </a:solidFill>
                <a:latin typeface="Times New Roman" pitchFamily="18" charset="0"/>
                <a:cs typeface="Times New Roman" pitchFamily="18" charset="0"/>
              </a:rPr>
              <a:t>Sharipov</a:t>
            </a:r>
            <a:r>
              <a:rPr lang="en-US" altLang="ru-RU" sz="1400" dirty="0">
                <a:solidFill>
                  <a:prstClr val="black"/>
                </a:solidFill>
                <a:latin typeface="Times New Roman" pitchFamily="18" charset="0"/>
                <a:cs typeface="Times New Roman" pitchFamily="18" charset="0"/>
              </a:rPr>
              <a:t>,</a:t>
            </a:r>
          </a:p>
          <a:p>
            <a:pPr defTabSz="914400">
              <a:lnSpc>
                <a:spcPct val="100000"/>
              </a:lnSpc>
              <a:spcBef>
                <a:spcPct val="0"/>
              </a:spcBef>
              <a:buClrTx/>
              <a:buSzTx/>
              <a:buFontTx/>
              <a:buNone/>
            </a:pPr>
            <a:r>
              <a:rPr lang="en-US" altLang="ru-RU" sz="1400" dirty="0" smtClean="0">
                <a:solidFill>
                  <a:prstClr val="black"/>
                </a:solidFill>
                <a:latin typeface="Times New Roman" pitchFamily="18" charset="0"/>
                <a:cs typeface="Times New Roman" pitchFamily="18" charset="0"/>
              </a:rPr>
              <a:t>Springer Nature Switzerland AG 2019, G. </a:t>
            </a:r>
            <a:r>
              <a:rPr lang="en-US" altLang="ru-RU" sz="1400" dirty="0" err="1" smtClean="0">
                <a:solidFill>
                  <a:prstClr val="black"/>
                </a:solidFill>
                <a:latin typeface="Times New Roman" pitchFamily="18" charset="0"/>
                <a:cs typeface="Times New Roman" pitchFamily="18" charset="0"/>
              </a:rPr>
              <a:t>Nikolov</a:t>
            </a:r>
            <a:r>
              <a:rPr lang="en-US" altLang="ru-RU" sz="1400" dirty="0" smtClean="0">
                <a:solidFill>
                  <a:prstClr val="black"/>
                </a:solidFill>
                <a:latin typeface="Times New Roman" pitchFamily="18" charset="0"/>
                <a:cs typeface="Times New Roman" pitchFamily="18" charset="0"/>
              </a:rPr>
              <a:t> et al. (Eds.): NMA 2018, LNCS 11189, pp. 318–325, 2019</a:t>
            </a:r>
            <a:endParaRPr lang="ru-RU" altLang="ru-RU" sz="1400" dirty="0" smtClean="0">
              <a:solidFill>
                <a:prstClr val="black"/>
              </a:solidFill>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rcRect l="22443" t="11900" r="7471" b="7600"/>
          <a:stretch>
            <a:fillRect/>
          </a:stretch>
        </p:blipFill>
        <p:spPr bwMode="auto">
          <a:xfrm>
            <a:off x="4849688" y="1052736"/>
            <a:ext cx="4114800" cy="243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53397"/>
            <a:ext cx="4417326" cy="243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p:cNvSpPr>
            <a:spLocks noChangeArrowheads="1"/>
          </p:cNvSpPr>
          <p:nvPr/>
        </p:nvSpPr>
        <p:spPr bwMode="auto">
          <a:xfrm>
            <a:off x="539552" y="3600716"/>
            <a:ext cx="820891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a:lnSpc>
                <a:spcPct val="85000"/>
              </a:lnSpc>
              <a:spcBef>
                <a:spcPct val="0"/>
              </a:spcBef>
              <a:buClrTx/>
              <a:buSzTx/>
              <a:buFontTx/>
              <a:buNone/>
            </a:pPr>
            <a:r>
              <a:rPr lang="en-US" altLang="ru-RU" sz="1800" b="1" dirty="0" smtClean="0">
                <a:solidFill>
                  <a:srgbClr val="0000FF"/>
                </a:solidFill>
                <a:effectLst>
                  <a:outerShdw blurRad="38100" dist="38100" dir="2700000" algn="tl">
                    <a:srgbClr val="000000">
                      <a:alpha val="43137"/>
                    </a:srgbClr>
                  </a:outerShdw>
                </a:effectLst>
                <a:latin typeface="Calibri"/>
                <a:cs typeface="Times New Roman" pitchFamily="18" charset="0"/>
              </a:rPr>
              <a:t>Structural changes of the copper target </a:t>
            </a:r>
            <a:r>
              <a:rPr lang="en-US" altLang="ru-RU" sz="1800" b="1" dirty="0" smtClean="0">
                <a:solidFill>
                  <a:srgbClr val="0000FF"/>
                </a:solidFill>
                <a:latin typeface="Calibri"/>
                <a:cs typeface="Times New Roman" pitchFamily="18" charset="0"/>
              </a:rPr>
              <a:t>and </a:t>
            </a:r>
            <a:r>
              <a:rPr lang="en-US" altLang="ru-RU" sz="1800" b="1" dirty="0" smtClean="0">
                <a:solidFill>
                  <a:srgbClr val="0000FF"/>
                </a:solidFill>
                <a:effectLst>
                  <a:outerShdw blurRad="38100" dist="38100" dir="2700000" algn="tl">
                    <a:srgbClr val="000000">
                      <a:alpha val="43137"/>
                    </a:srgbClr>
                  </a:outerShdw>
                </a:effectLst>
                <a:latin typeface="Calibri"/>
                <a:cs typeface="Times New Roman" pitchFamily="18" charset="0"/>
              </a:rPr>
              <a:t>formation of craters </a:t>
            </a:r>
            <a:r>
              <a:rPr lang="en-US" altLang="ru-RU" sz="1800" dirty="0" smtClean="0">
                <a:solidFill>
                  <a:srgbClr val="0000FF"/>
                </a:solidFill>
                <a:latin typeface="Calibri"/>
                <a:cs typeface="Times New Roman" pitchFamily="18" charset="0"/>
              </a:rPr>
              <a:t>at its surface under irradiation with</a:t>
            </a:r>
            <a:r>
              <a:rPr lang="en-US" altLang="ru-RU" sz="1800" b="1" dirty="0" smtClean="0">
                <a:solidFill>
                  <a:srgbClr val="0000FF"/>
                </a:solidFill>
                <a:effectLst>
                  <a:outerShdw blurRad="38100" dist="38100" dir="2700000" algn="tl">
                    <a:srgbClr val="000000">
                      <a:alpha val="43137"/>
                    </a:srgbClr>
                  </a:outerShdw>
                </a:effectLst>
                <a:latin typeface="Calibri"/>
                <a:cs typeface="Times New Roman" pitchFamily="18" charset="0"/>
              </a:rPr>
              <a:t> two copper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nanoclusters (</a:t>
            </a:r>
            <a:r>
              <a:rPr lang="en-US" altLang="ru-RU" sz="1800" i="1" dirty="0" smtClean="0">
                <a:solidFill>
                  <a:srgbClr val="0000FF"/>
                </a:solidFill>
                <a:effectLst>
                  <a:outerShdw blurRad="38100" dist="38100" dir="2700000" algn="tl">
                    <a:srgbClr val="000000">
                      <a:alpha val="43137"/>
                    </a:srgbClr>
                  </a:outerShdw>
                </a:effectLst>
                <a:latin typeface="Calibri"/>
                <a:cs typeface="Times New Roman" pitchFamily="18" charset="0"/>
              </a:rPr>
              <a:t>left</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 and </a:t>
            </a:r>
            <a:r>
              <a:rPr lang="en-US" altLang="ru-RU" sz="1800" b="1" dirty="0" smtClean="0">
                <a:solidFill>
                  <a:srgbClr val="0000FF"/>
                </a:solidFill>
                <a:effectLst>
                  <a:outerShdw blurRad="38100" dist="38100" dir="2700000" algn="tl">
                    <a:srgbClr val="000000">
                      <a:alpha val="43137"/>
                    </a:srgbClr>
                  </a:outerShdw>
                </a:effectLst>
                <a:latin typeface="Calibri"/>
                <a:cs typeface="Times New Roman" pitchFamily="18" charset="0"/>
              </a:rPr>
              <a:t>four copper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nanoclusters (</a:t>
            </a:r>
            <a:r>
              <a:rPr lang="en-US" altLang="ru-RU" sz="1800" i="1" dirty="0" smtClean="0">
                <a:solidFill>
                  <a:srgbClr val="0000FF"/>
                </a:solidFill>
                <a:effectLst>
                  <a:outerShdw blurRad="38100" dist="38100" dir="2700000" algn="tl">
                    <a:srgbClr val="000000">
                      <a:alpha val="43137"/>
                    </a:srgbClr>
                  </a:outerShdw>
                </a:effectLst>
                <a:latin typeface="Calibri"/>
                <a:cs typeface="Times New Roman" pitchFamily="18" charset="0"/>
              </a:rPr>
              <a:t>right</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 </a:t>
            </a:r>
          </a:p>
          <a:p>
            <a:pPr lvl="0" algn="l" defTabSz="914400">
              <a:lnSpc>
                <a:spcPct val="85000"/>
              </a:lnSpc>
              <a:spcBef>
                <a:spcPct val="0"/>
              </a:spcBef>
              <a:buClrTx/>
              <a:buSzTx/>
              <a:buNone/>
            </a:pP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Nanocluster  </a:t>
            </a:r>
            <a:r>
              <a:rPr lang="en-US" altLang="ru-RU" sz="1800" dirty="0" smtClean="0">
                <a:solidFill>
                  <a:srgbClr val="0000FF"/>
                </a:solidFill>
                <a:latin typeface="Calibri"/>
                <a:cs typeface="Times New Roman" pitchFamily="18" charset="0"/>
              </a:rPr>
              <a:t>energy: 50 eV/atom. </a:t>
            </a:r>
            <a:r>
              <a:rPr lang="en-US" altLang="ru-RU" sz="1800" dirty="0">
                <a:solidFill>
                  <a:srgbClr val="0000FF"/>
                </a:solidFill>
                <a:latin typeface="Calibri"/>
                <a:cs typeface="Times New Roman" pitchFamily="18" charset="0"/>
              </a:rPr>
              <a:t>The distance between clusters is 6 nm.</a:t>
            </a:r>
            <a:endParaRPr lang="ru-RU" altLang="ru-RU" sz="1800" dirty="0">
              <a:solidFill>
                <a:srgbClr val="0000FF"/>
              </a:solidFill>
              <a:latin typeface="Calibri"/>
              <a:cs typeface="Times New Roman" pitchFamily="18" charset="0"/>
            </a:endParaRPr>
          </a:p>
          <a:p>
            <a:pPr algn="l" defTabSz="914400">
              <a:lnSpc>
                <a:spcPct val="85000"/>
              </a:lnSpc>
              <a:spcBef>
                <a:spcPct val="0"/>
              </a:spcBef>
              <a:buClrTx/>
              <a:buSzTx/>
              <a:buFontTx/>
              <a:buNone/>
            </a:pP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Left and right </a:t>
            </a:r>
            <a:r>
              <a:rPr lang="en-US" altLang="ru-RU" sz="1800" dirty="0" smtClean="0">
                <a:solidFill>
                  <a:srgbClr val="0000FF"/>
                </a:solidFill>
                <a:latin typeface="Calibri"/>
                <a:cs typeface="Times New Roman" pitchFamily="18" charset="0"/>
              </a:rPr>
              <a:t>– time instants: 1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(a), 4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(b), 7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(c), and 10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(d). </a:t>
            </a:r>
            <a:endParaRPr lang="ru-RU" altLang="ru-RU" sz="1800" dirty="0" smtClean="0">
              <a:solidFill>
                <a:srgbClr val="0000FF"/>
              </a:solidFill>
              <a:latin typeface="Calibri"/>
              <a:cs typeface="Times New Roman" pitchFamily="18" charset="0"/>
            </a:endParaRPr>
          </a:p>
        </p:txBody>
      </p:sp>
      <p:sp>
        <p:nvSpPr>
          <p:cNvPr id="8" name="Rectangle 1"/>
          <p:cNvSpPr>
            <a:spLocks noChangeArrowheads="1"/>
          </p:cNvSpPr>
          <p:nvPr/>
        </p:nvSpPr>
        <p:spPr bwMode="auto">
          <a:xfrm>
            <a:off x="323529" y="4754468"/>
            <a:ext cx="842493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a:lnSpc>
                <a:spcPct val="90000"/>
              </a:lnSpc>
              <a:spcBef>
                <a:spcPct val="0"/>
              </a:spcBef>
              <a:buClrTx/>
              <a:buSzTx/>
              <a:buFontTx/>
              <a:buNone/>
            </a:pPr>
            <a:r>
              <a:rPr lang="en-US" altLang="ru-RU" sz="1800" b="1" dirty="0" smtClean="0">
                <a:solidFill>
                  <a:srgbClr val="0000FF"/>
                </a:solidFill>
                <a:effectLst>
                  <a:outerShdw blurRad="38100" dist="38100" dir="2700000" algn="tl">
                    <a:srgbClr val="000000">
                      <a:alpha val="43137"/>
                    </a:srgbClr>
                  </a:outerShdw>
                </a:effectLst>
                <a:latin typeface="Calibri"/>
                <a:cs typeface="Times New Roman" pitchFamily="18" charset="0"/>
              </a:rPr>
              <a:t>Long range effect simulation</a:t>
            </a:r>
            <a:r>
              <a:rPr lang="en-US" altLang="ru-RU" sz="1800" dirty="0" smtClean="0">
                <a:solidFill>
                  <a:srgbClr val="0000FF"/>
                </a:solidFill>
                <a:latin typeface="Calibri"/>
                <a:cs typeface="Times New Roman" pitchFamily="18" charset="0"/>
              </a:rPr>
              <a:t>:</a:t>
            </a:r>
            <a:r>
              <a:rPr lang="en-US" altLang="ru-RU" sz="1800" b="1" dirty="0" smtClean="0">
                <a:solidFill>
                  <a:srgbClr val="0000FF"/>
                </a:solidFill>
                <a:latin typeface="Calibri"/>
                <a:cs typeface="Times New Roman" pitchFamily="18" charset="0"/>
              </a:rPr>
              <a:t>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Under </a:t>
            </a:r>
            <a:r>
              <a:rPr lang="en-US" altLang="ru-RU" sz="1800" b="1" i="1" dirty="0">
                <a:solidFill>
                  <a:srgbClr val="A50021"/>
                </a:solidFill>
                <a:effectLst>
                  <a:outerShdw blurRad="38100" dist="38100" dir="2700000" algn="tl">
                    <a:srgbClr val="000000">
                      <a:alpha val="43137"/>
                    </a:srgbClr>
                  </a:outerShdw>
                </a:effectLst>
                <a:latin typeface="Calibri"/>
                <a:cs typeface="Times New Roman" pitchFamily="18" charset="0"/>
              </a:rPr>
              <a:t>simultaneous irradiation by several nanoclusters</a:t>
            </a:r>
            <a:r>
              <a:rPr lang="en-US" altLang="ru-RU" sz="1800" dirty="0">
                <a:solidFill>
                  <a:srgbClr val="0000FF"/>
                </a:solidFill>
                <a:effectLst>
                  <a:outerShdw blurRad="38100" dist="38100" dir="2700000" algn="tl">
                    <a:srgbClr val="000000">
                      <a:alpha val="43137"/>
                    </a:srgbClr>
                  </a:outerShdw>
                </a:effectLst>
                <a:latin typeface="Calibri"/>
                <a:cs typeface="Times New Roman" pitchFamily="18" charset="0"/>
              </a:rPr>
              <a:t>, long-range effects arise at </a:t>
            </a:r>
            <a:r>
              <a:rPr lang="en-US" altLang="ru-RU" sz="1800" b="1" i="1" dirty="0">
                <a:solidFill>
                  <a:srgbClr val="A50021"/>
                </a:solidFill>
                <a:effectLst>
                  <a:outerShdw blurRad="38100" dist="38100" dir="2700000" algn="tl">
                    <a:srgbClr val="000000">
                      <a:alpha val="43137"/>
                    </a:srgbClr>
                  </a:outerShdw>
                </a:effectLst>
                <a:latin typeface="Calibri"/>
                <a:cs typeface="Times New Roman" pitchFamily="18" charset="0"/>
              </a:rPr>
              <a:t>depths of the irradiated target which exceed the penetration depth of the particles</a:t>
            </a:r>
            <a:r>
              <a:rPr lang="en-US" altLang="ru-RU" sz="1800" dirty="0">
                <a:solidFill>
                  <a:srgbClr val="0000FF"/>
                </a:solidFill>
                <a:effectLst>
                  <a:outerShdw blurRad="38100" dist="38100" dir="2700000" algn="tl">
                    <a:srgbClr val="000000">
                      <a:alpha val="43137"/>
                    </a:srgbClr>
                  </a:outerShdw>
                </a:effectLst>
                <a:latin typeface="Calibri"/>
                <a:cs typeface="Times New Roman" pitchFamily="18" charset="0"/>
              </a:rPr>
              <a:t>.  These consist in the </a:t>
            </a:r>
            <a:r>
              <a:rPr lang="en-US" altLang="ru-RU" sz="1800" b="1" i="1" dirty="0">
                <a:solidFill>
                  <a:srgbClr val="A50021"/>
                </a:solidFill>
                <a:effectLst>
                  <a:outerShdw blurRad="38100" dist="38100" dir="2700000" algn="tl">
                    <a:srgbClr val="000000">
                      <a:alpha val="43137"/>
                    </a:srgbClr>
                  </a:outerShdw>
                </a:effectLst>
                <a:latin typeface="Calibri"/>
                <a:cs typeface="Times New Roman" pitchFamily="18" charset="0"/>
              </a:rPr>
              <a:t>fusion of high temperature moving regions </a:t>
            </a:r>
            <a:r>
              <a:rPr lang="en-US" altLang="ru-RU" sz="1800" dirty="0">
                <a:solidFill>
                  <a:srgbClr val="0000FF"/>
                </a:solidFill>
                <a:effectLst>
                  <a:outerShdw blurRad="38100" dist="38100" dir="2700000" algn="tl">
                    <a:srgbClr val="000000">
                      <a:alpha val="43137"/>
                    </a:srgbClr>
                  </a:outerShdw>
                </a:effectLst>
                <a:latin typeface="Calibri"/>
                <a:cs typeface="Times New Roman" pitchFamily="18" charset="0"/>
              </a:rPr>
              <a:t>at </a:t>
            </a:r>
            <a:r>
              <a:rPr lang="en-US" altLang="ru-RU" sz="1800" b="1" i="1" dirty="0">
                <a:solidFill>
                  <a:srgbClr val="0000FF"/>
                </a:solidFill>
                <a:effectLst>
                  <a:outerShdw blurRad="38100" dist="38100" dir="2700000" algn="tl">
                    <a:srgbClr val="000000">
                      <a:alpha val="43137"/>
                    </a:srgbClr>
                  </a:outerShdw>
                </a:effectLst>
                <a:latin typeface="Calibri"/>
                <a:cs typeface="Times New Roman" pitchFamily="18" charset="0"/>
              </a:rPr>
              <a:t>temperatures exceeding the melting temperature of the target</a:t>
            </a:r>
            <a:r>
              <a:rPr lang="en-US" altLang="ru-RU" sz="1800" dirty="0">
                <a:solidFill>
                  <a:srgbClr val="0000FF"/>
                </a:solidFill>
                <a:effectLst>
                  <a:outerShdw blurRad="38100" dist="38100" dir="2700000" algn="tl">
                    <a:srgbClr val="000000">
                      <a:alpha val="43137"/>
                    </a:srgbClr>
                  </a:outerShdw>
                </a:effectLst>
                <a:latin typeface="Calibri"/>
                <a:cs typeface="Times New Roman" pitchFamily="18" charset="0"/>
              </a:rPr>
              <a:t>, with subsequent </a:t>
            </a:r>
            <a:r>
              <a:rPr lang="en-US" altLang="ru-RU" sz="1800" b="1" dirty="0">
                <a:solidFill>
                  <a:srgbClr val="A50021"/>
                </a:solidFill>
                <a:effectLst>
                  <a:outerShdw blurRad="38100" dist="38100" dir="2700000" algn="tl">
                    <a:srgbClr val="000000">
                      <a:alpha val="43137"/>
                    </a:srgbClr>
                  </a:outerShdw>
                </a:effectLst>
                <a:latin typeface="Calibri"/>
                <a:cs typeface="Times New Roman" pitchFamily="18" charset="0"/>
              </a:rPr>
              <a:t>structural changes in the crystal lattice</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 </a:t>
            </a:r>
            <a:endParaRPr lang="ru-RU" altLang="ru-RU" sz="1800" dirty="0" smtClean="0">
              <a:solidFill>
                <a:srgbClr val="0000FF"/>
              </a:solidFill>
              <a:latin typeface="Calibri"/>
              <a:cs typeface="Times New Roman" pitchFamily="18" charset="0"/>
            </a:endParaRPr>
          </a:p>
        </p:txBody>
      </p:sp>
    </p:spTree>
    <p:extLst>
      <p:ext uri="{BB962C8B-B14F-4D97-AF65-F5344CB8AC3E}">
        <p14:creationId xmlns:p14="http://schemas.microsoft.com/office/powerpoint/2010/main" val="375378213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44624"/>
            <a:ext cx="8785225" cy="929485"/>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85000"/>
              </a:lnSpc>
            </a:pPr>
            <a:r>
              <a:rPr lang="en-US" altLang="en-US" sz="3200" b="1" dirty="0" smtClean="0">
                <a:solidFill>
                  <a:srgbClr val="0000CC"/>
                </a:solidFill>
                <a:effectLst>
                  <a:outerShdw blurRad="38100" dist="38100" dir="2700000" algn="tl">
                    <a:srgbClr val="000000"/>
                  </a:outerShdw>
                </a:effectLst>
              </a:rPr>
              <a:t>Magnetic field calculations for the </a:t>
            </a:r>
          </a:p>
          <a:p>
            <a:pPr algn="ctr" eaLnBrk="1" hangingPunct="1">
              <a:lnSpc>
                <a:spcPct val="85000"/>
              </a:lnSpc>
            </a:pPr>
            <a:r>
              <a:rPr lang="en-US" altLang="en-US" sz="3200" b="1" dirty="0" smtClean="0">
                <a:solidFill>
                  <a:srgbClr val="0000CC"/>
                </a:solidFill>
                <a:effectLst>
                  <a:outerShdw blurRad="38100" dist="38100" dir="2700000" algn="tl">
                    <a:srgbClr val="000000"/>
                  </a:outerShdw>
                </a:effectLst>
              </a:rPr>
              <a:t>SC202 </a:t>
            </a:r>
            <a:r>
              <a:rPr lang="en-US" altLang="en-US" sz="3200" b="1" dirty="0">
                <a:solidFill>
                  <a:srgbClr val="0000CC"/>
                </a:solidFill>
                <a:effectLst>
                  <a:outerShdw blurRad="38100" dist="38100" dir="2700000" algn="tl">
                    <a:srgbClr val="000000"/>
                  </a:outerShdw>
                </a:effectLst>
              </a:rPr>
              <a:t>cyclotron for proton therapy</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593" y="1104268"/>
            <a:ext cx="4216617" cy="3444417"/>
          </a:xfrm>
          <a:prstGeom prst="rect">
            <a:avLst/>
          </a:prstGeom>
        </p:spPr>
      </p:pic>
      <p:sp>
        <p:nvSpPr>
          <p:cNvPr id="4" name="TextBox 3"/>
          <p:cNvSpPr txBox="1"/>
          <p:nvPr/>
        </p:nvSpPr>
        <p:spPr>
          <a:xfrm>
            <a:off x="381000" y="4990468"/>
            <a:ext cx="8610600" cy="800732"/>
          </a:xfrm>
          <a:prstGeom prst="rect">
            <a:avLst/>
          </a:prstGeom>
          <a:noFill/>
        </p:spPr>
        <p:txBody>
          <a:bodyPr wrap="square" rtlCol="0">
            <a:spAutoFit/>
          </a:bodyPr>
          <a:lstStyle/>
          <a:p>
            <a:pPr algn="just" defTabSz="914400" fontAlgn="auto">
              <a:lnSpc>
                <a:spcPct val="85000"/>
              </a:lnSpc>
              <a:spcBef>
                <a:spcPts val="0"/>
              </a:spcBef>
              <a:spcAft>
                <a:spcPts val="0"/>
              </a:spcAft>
              <a:buClrTx/>
              <a:buSzTx/>
              <a:buFontTx/>
              <a:buNone/>
            </a:pPr>
            <a:r>
              <a:rPr lang="en-US" sz="1800" dirty="0">
                <a:solidFill>
                  <a:srgbClr val="0000FF"/>
                </a:solidFill>
                <a:effectLst>
                  <a:outerShdw blurRad="38100" dist="38100" dir="2700000" algn="tl">
                    <a:srgbClr val="000000">
                      <a:alpha val="43137"/>
                    </a:srgbClr>
                  </a:outerShdw>
                </a:effectLst>
                <a:latin typeface="Calibri" panose="020F0502020204030204"/>
                <a:cs typeface="Arial" panose="020B0604020202020204" pitchFamily="34" charset="0"/>
              </a:rPr>
              <a:t>Techniques and algorithms for accurate analysis of the electromagnetic field were developed for the R&amp;D of the SC202 cyclotron for proton therapy, which is under production by collaboration between DLNP JINR (</a:t>
            </a:r>
            <a:r>
              <a:rPr lang="en-US" sz="1800" dirty="0" err="1">
                <a:solidFill>
                  <a:srgbClr val="0000FF"/>
                </a:solidFill>
                <a:effectLst>
                  <a:outerShdw blurRad="38100" dist="38100" dir="2700000" algn="tl">
                    <a:srgbClr val="000000">
                      <a:alpha val="43137"/>
                    </a:srgbClr>
                  </a:outerShdw>
                </a:effectLst>
                <a:latin typeface="Calibri" panose="020F0502020204030204"/>
                <a:cs typeface="Arial" panose="020B0604020202020204" pitchFamily="34" charset="0"/>
              </a:rPr>
              <a:t>Dubna</a:t>
            </a:r>
            <a:r>
              <a:rPr lang="en-US" sz="1800" dirty="0">
                <a:solidFill>
                  <a:srgbClr val="0000FF"/>
                </a:solidFill>
                <a:effectLst>
                  <a:outerShdw blurRad="38100" dist="38100" dir="2700000" algn="tl">
                    <a:srgbClr val="000000">
                      <a:alpha val="43137"/>
                    </a:srgbClr>
                  </a:outerShdw>
                </a:effectLst>
                <a:latin typeface="Calibri" panose="020F0502020204030204"/>
                <a:cs typeface="Arial" panose="020B0604020202020204" pitchFamily="34" charset="0"/>
              </a:rPr>
              <a:t>, Russia) and ASIPP (Hefei, China). </a:t>
            </a:r>
            <a:endParaRPr lang="en-US" sz="1800" dirty="0" smtClean="0">
              <a:solidFill>
                <a:srgbClr val="0000FF"/>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 name="TextBox 4"/>
          <p:cNvSpPr txBox="1"/>
          <p:nvPr/>
        </p:nvSpPr>
        <p:spPr>
          <a:xfrm>
            <a:off x="6992620" y="1333880"/>
            <a:ext cx="2151380" cy="3046988"/>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600" dirty="0">
                <a:solidFill>
                  <a:srgbClr val="0000FF"/>
                </a:solidFill>
                <a:effectLst>
                  <a:outerShdw blurRad="38100" dist="38100" dir="2700000" algn="tl">
                    <a:srgbClr val="000000">
                      <a:alpha val="43137"/>
                    </a:srgbClr>
                  </a:outerShdw>
                </a:effectLst>
                <a:latin typeface="Calibri" panose="020F0502020204030204"/>
              </a:rPr>
              <a:t>Derivatives of the magnetic field in the median plane </a:t>
            </a:r>
            <a:r>
              <a:rPr lang="en-US" sz="1600" dirty="0" smtClean="0">
                <a:solidFill>
                  <a:srgbClr val="0000FF"/>
                </a:solidFill>
                <a:effectLst>
                  <a:outerShdw blurRad="38100" dist="38100" dir="2700000" algn="tl">
                    <a:srgbClr val="000000">
                      <a:alpha val="43137"/>
                    </a:srgbClr>
                  </a:outerShdw>
                </a:effectLst>
                <a:latin typeface="Calibri" panose="020F0502020204030204"/>
              </a:rPr>
              <a:t>adjusted  </a:t>
            </a:r>
            <a:r>
              <a:rPr lang="en-US" sz="1600" dirty="0">
                <a:solidFill>
                  <a:srgbClr val="0000FF"/>
                </a:solidFill>
                <a:effectLst>
                  <a:outerShdw blurRad="38100" dist="38100" dir="2700000" algn="tl">
                    <a:srgbClr val="000000">
                      <a:alpha val="43137"/>
                    </a:srgbClr>
                  </a:outerShdw>
                </a:effectLst>
                <a:latin typeface="Calibri" panose="020F0502020204030204"/>
              </a:rPr>
              <a:t>with smoothing algorithms.</a:t>
            </a:r>
          </a:p>
          <a:p>
            <a:pPr algn="l" defTabSz="914400" fontAlgn="auto">
              <a:lnSpc>
                <a:spcPct val="100000"/>
              </a:lnSpc>
              <a:spcBef>
                <a:spcPts val="0"/>
              </a:spcBef>
              <a:spcAft>
                <a:spcPts val="0"/>
              </a:spcAft>
              <a:buClrTx/>
              <a:buSzTx/>
              <a:buFontTx/>
              <a:buNone/>
            </a:pPr>
            <a:endParaRPr lang="en-US" sz="1600" dirty="0">
              <a:solidFill>
                <a:srgbClr val="0000FF"/>
              </a:solidFill>
              <a:effectLst>
                <a:outerShdw blurRad="38100" dist="38100" dir="2700000" algn="tl">
                  <a:srgbClr val="000000">
                    <a:alpha val="43137"/>
                  </a:srgbClr>
                </a:outerShdw>
              </a:effectLst>
              <a:latin typeface="Calibri" panose="020F0502020204030204"/>
            </a:endParaRPr>
          </a:p>
          <a:p>
            <a:pPr algn="l" defTabSz="914400" fontAlgn="auto">
              <a:lnSpc>
                <a:spcPct val="100000"/>
              </a:lnSpc>
              <a:spcBef>
                <a:spcPts val="0"/>
              </a:spcBef>
              <a:spcAft>
                <a:spcPts val="0"/>
              </a:spcAft>
              <a:buClrTx/>
              <a:buSzTx/>
              <a:buFontTx/>
              <a:buNone/>
            </a:pPr>
            <a:r>
              <a:rPr lang="en-US" sz="1600" dirty="0" smtClean="0">
                <a:solidFill>
                  <a:srgbClr val="0000FF"/>
                </a:solidFill>
                <a:effectLst>
                  <a:outerShdw blurRad="38100" dist="38100" dir="2700000" algn="tl">
                    <a:srgbClr val="000000">
                      <a:alpha val="43137"/>
                    </a:srgbClr>
                  </a:outerShdw>
                </a:effectLst>
                <a:latin typeface="Calibri" panose="020F0502020204030204"/>
              </a:rPr>
              <a:t>Such </a:t>
            </a:r>
            <a:r>
              <a:rPr lang="en-US" sz="1600" dirty="0">
                <a:solidFill>
                  <a:srgbClr val="0000FF"/>
                </a:solidFill>
                <a:effectLst>
                  <a:outerShdw blurRad="38100" dist="38100" dir="2700000" algn="tl">
                    <a:srgbClr val="000000">
                      <a:alpha val="43137"/>
                    </a:srgbClr>
                  </a:outerShdw>
                </a:effectLst>
                <a:latin typeface="Calibri" panose="020F0502020204030204"/>
              </a:rPr>
              <a:t>results were obtained by combining fitting of the field map by spline surface together with smoothing algorithms.</a:t>
            </a:r>
            <a:endParaRPr lang="ru-RU" sz="1600" dirty="0">
              <a:solidFill>
                <a:srgbClr val="0000FF"/>
              </a:solidFill>
              <a:effectLst>
                <a:outerShdw blurRad="38100" dist="38100" dir="2700000" algn="tl">
                  <a:srgbClr val="000000">
                    <a:alpha val="43137"/>
                  </a:srgbClr>
                </a:outerShdw>
              </a:effectLst>
              <a:latin typeface="Calibri" panose="020F0502020204030204"/>
            </a:endParaRPr>
          </a:p>
        </p:txBody>
      </p:sp>
      <p:sp>
        <p:nvSpPr>
          <p:cNvPr id="7" name="TextBox 6"/>
          <p:cNvSpPr txBox="1"/>
          <p:nvPr/>
        </p:nvSpPr>
        <p:spPr>
          <a:xfrm>
            <a:off x="119309" y="3923668"/>
            <a:ext cx="2585084" cy="688137"/>
          </a:xfrm>
          <a:prstGeom prst="rect">
            <a:avLst/>
          </a:prstGeom>
          <a:noFill/>
        </p:spPr>
        <p:txBody>
          <a:bodyPr wrap="square" rtlCol="0">
            <a:spAutoFit/>
          </a:bodyPr>
          <a:lstStyle/>
          <a:p>
            <a:pPr defTabSz="914400" fontAlgn="auto">
              <a:lnSpc>
                <a:spcPct val="80000"/>
              </a:lnSpc>
              <a:spcBef>
                <a:spcPts val="0"/>
              </a:spcBef>
              <a:spcAft>
                <a:spcPts val="0"/>
              </a:spcAft>
              <a:buClrTx/>
              <a:buSzTx/>
              <a:buFontTx/>
              <a:buNone/>
            </a:pPr>
            <a:r>
              <a:rPr lang="en-US" sz="1600" dirty="0">
                <a:solidFill>
                  <a:srgbClr val="0000CC"/>
                </a:solidFill>
                <a:latin typeface="Calibri" panose="020F0502020204030204"/>
              </a:rPr>
              <a:t>Magnetic field calculated by means of the </a:t>
            </a:r>
            <a:r>
              <a:rPr lang="en-US" sz="1600" b="1" dirty="0">
                <a:solidFill>
                  <a:srgbClr val="0000CC"/>
                </a:solidFill>
                <a:effectLst>
                  <a:outerShdw blurRad="38100" dist="38100" dir="2700000" algn="tl">
                    <a:srgbClr val="000000">
                      <a:alpha val="43137"/>
                    </a:srgbClr>
                  </a:outerShdw>
                </a:effectLst>
                <a:latin typeface="Calibri" panose="020F0502020204030204"/>
              </a:rPr>
              <a:t>CST Studio package</a:t>
            </a:r>
            <a:endParaRPr lang="ru-RU" sz="1600" b="1" dirty="0">
              <a:solidFill>
                <a:srgbClr val="0000CC"/>
              </a:solidFill>
              <a:effectLst>
                <a:outerShdw blurRad="38100" dist="38100" dir="2700000" algn="tl">
                  <a:srgbClr val="000000">
                    <a:alpha val="43137"/>
                  </a:srgbClr>
                </a:outerShdw>
              </a:effectLst>
              <a:latin typeface="Calibri" panose="020F0502020204030204"/>
            </a:endParaRPr>
          </a:p>
        </p:txBody>
      </p:sp>
      <p:sp>
        <p:nvSpPr>
          <p:cNvPr id="8" name="TextBox 7"/>
          <p:cNvSpPr txBox="1"/>
          <p:nvPr/>
        </p:nvSpPr>
        <p:spPr>
          <a:xfrm>
            <a:off x="1524000" y="6260068"/>
            <a:ext cx="5250027"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400" dirty="0" smtClean="0">
                <a:solidFill>
                  <a:prstClr val="white">
                    <a:lumMod val="50000"/>
                  </a:prstClr>
                </a:solidFill>
                <a:latin typeface="Calibri" panose="020F0502020204030204"/>
              </a:rPr>
              <a:t>T. </a:t>
            </a:r>
            <a:r>
              <a:rPr lang="en-US" sz="1400" dirty="0" err="1" smtClean="0">
                <a:solidFill>
                  <a:prstClr val="white">
                    <a:lumMod val="50000"/>
                  </a:prstClr>
                </a:solidFill>
                <a:latin typeface="Calibri" panose="020F0502020204030204"/>
              </a:rPr>
              <a:t>Karamysheva</a:t>
            </a:r>
            <a:r>
              <a:rPr lang="en-US" sz="1400" dirty="0" smtClean="0">
                <a:solidFill>
                  <a:prstClr val="white">
                    <a:lumMod val="50000"/>
                  </a:prstClr>
                </a:solidFill>
                <a:latin typeface="Calibri" panose="020F0502020204030204"/>
              </a:rPr>
              <a:t>, I. </a:t>
            </a:r>
            <a:r>
              <a:rPr lang="en-US" sz="1400" dirty="0" err="1" smtClean="0">
                <a:solidFill>
                  <a:prstClr val="white">
                    <a:lumMod val="50000"/>
                  </a:prstClr>
                </a:solidFill>
                <a:latin typeface="Calibri" panose="020F0502020204030204"/>
              </a:rPr>
              <a:t>Amirkhanov</a:t>
            </a:r>
            <a:r>
              <a:rPr lang="en-US" sz="1400" dirty="0" smtClean="0">
                <a:solidFill>
                  <a:prstClr val="white">
                    <a:lumMod val="50000"/>
                  </a:prstClr>
                </a:solidFill>
                <a:latin typeface="Calibri" panose="020F0502020204030204"/>
              </a:rPr>
              <a:t> (LIT), in collaboration with DLNP group</a:t>
            </a:r>
            <a:endParaRPr lang="en-US" sz="1400" dirty="0">
              <a:solidFill>
                <a:prstClr val="white">
                  <a:lumMod val="50000"/>
                </a:prstClr>
              </a:solidFill>
              <a:latin typeface="Calibri" panose="020F0502020204030204"/>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298108"/>
            <a:ext cx="2668897" cy="2435692"/>
          </a:xfrm>
          <a:prstGeom prst="rect">
            <a:avLst/>
          </a:prstGeom>
        </p:spPr>
      </p:pic>
    </p:spTree>
    <p:extLst>
      <p:ext uri="{BB962C8B-B14F-4D97-AF65-F5344CB8AC3E}">
        <p14:creationId xmlns:p14="http://schemas.microsoft.com/office/powerpoint/2010/main" val="427689021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81720" y="44624"/>
            <a:ext cx="8785225" cy="86857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600" b="1" dirty="0">
                <a:solidFill>
                  <a:srgbClr val="0000CC"/>
                </a:solidFill>
                <a:effectLst>
                  <a:outerShdw blurRad="38100" dist="38100" dir="2700000" algn="tl">
                    <a:srgbClr val="000000"/>
                  </a:outerShdw>
                </a:effectLst>
              </a:rPr>
              <a:t>COMSOL Multiphysics </a:t>
            </a:r>
            <a:r>
              <a:rPr lang="en-US" altLang="en-US" sz="2600" b="1" dirty="0" smtClean="0">
                <a:solidFill>
                  <a:srgbClr val="0000CC"/>
                </a:solidFill>
                <a:effectLst>
                  <a:outerShdw blurRad="38100" dist="38100" dir="2700000" algn="tl">
                    <a:srgbClr val="000000"/>
                  </a:outerShdw>
                </a:effectLst>
              </a:rPr>
              <a:t>3D Simulation </a:t>
            </a:r>
            <a:r>
              <a:rPr lang="en-US" altLang="en-US" sz="2600" b="1" dirty="0">
                <a:solidFill>
                  <a:srgbClr val="0000CC"/>
                </a:solidFill>
                <a:effectLst>
                  <a:outerShdw blurRad="38100" dist="38100" dir="2700000" algn="tl">
                    <a:srgbClr val="000000"/>
                  </a:outerShdw>
                </a:effectLst>
              </a:rPr>
              <a:t>of </a:t>
            </a:r>
            <a:r>
              <a:rPr lang="en-US" altLang="en-US" sz="2600" b="1" dirty="0" smtClean="0">
                <a:solidFill>
                  <a:srgbClr val="0000CC"/>
                </a:solidFill>
                <a:effectLst>
                  <a:outerShdw blurRad="38100" dist="38100" dir="2700000" algn="tl">
                    <a:srgbClr val="000000"/>
                  </a:outerShdw>
                </a:effectLst>
              </a:rPr>
              <a:t>the magnetic </a:t>
            </a:r>
            <a:r>
              <a:rPr lang="en-US" altLang="en-US" sz="2600" b="1" dirty="0">
                <a:solidFill>
                  <a:srgbClr val="0000CC"/>
                </a:solidFill>
                <a:effectLst>
                  <a:outerShdw blurRad="38100" dist="38100" dir="2700000" algn="tl">
                    <a:srgbClr val="000000"/>
                  </a:outerShdw>
                </a:effectLst>
              </a:rPr>
              <a:t>field distribution in </a:t>
            </a:r>
            <a:r>
              <a:rPr lang="en-US" altLang="en-US" sz="2600" b="1" dirty="0" smtClean="0">
                <a:solidFill>
                  <a:srgbClr val="0000CC"/>
                </a:solidFill>
                <a:effectLst>
                  <a:outerShdw blurRad="38100" dist="38100" dir="2700000" algn="tl">
                    <a:srgbClr val="000000"/>
                  </a:outerShdw>
                </a:effectLst>
              </a:rPr>
              <a:t>the superconducting </a:t>
            </a:r>
            <a:r>
              <a:rPr lang="en-US" altLang="en-US" sz="2600" b="1" dirty="0">
                <a:solidFill>
                  <a:srgbClr val="0000CC"/>
                </a:solidFill>
                <a:effectLst>
                  <a:outerShdw blurRad="38100" dist="38100" dir="2700000" algn="tl">
                    <a:srgbClr val="000000"/>
                  </a:outerShdw>
                </a:effectLst>
              </a:rPr>
              <a:t>cyclotron </a:t>
            </a:r>
            <a:r>
              <a:rPr lang="en-US" altLang="en-US" sz="2600" b="1" dirty="0" smtClean="0">
                <a:solidFill>
                  <a:srgbClr val="0000CC"/>
                </a:solidFill>
                <a:effectLst>
                  <a:outerShdw blurRad="38100" dist="38100" dir="2700000" algn="tl">
                    <a:srgbClr val="000000"/>
                  </a:outerShdw>
                </a:effectLst>
              </a:rPr>
              <a:t>SC202</a:t>
            </a:r>
            <a:endParaRPr lang="en-US" altLang="en-US" sz="2600" dirty="0">
              <a:solidFill>
                <a:srgbClr val="0000CC"/>
              </a:solidFill>
            </a:endParaRPr>
          </a:p>
        </p:txBody>
      </p:sp>
      <p:pic>
        <p:nvPicPr>
          <p:cNvPr id="3" name="Picture 3">
            <a:extLst>
              <a:ext uri="{FF2B5EF4-FFF2-40B4-BE49-F238E27FC236}">
                <a16:creationId xmlns:a16="http://schemas.microsoft.com/office/drawing/2014/main" xmlns="" id="{85984FDC-2DE8-419D-87A2-FAF61F03F6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035"/>
          <a:stretch/>
        </p:blipFill>
        <p:spPr>
          <a:xfrm>
            <a:off x="395536" y="1359736"/>
            <a:ext cx="3827947" cy="3108960"/>
          </a:xfrm>
          <a:prstGeom prst="rect">
            <a:avLst/>
          </a:prstGeom>
        </p:spPr>
      </p:pic>
      <p:sp>
        <p:nvSpPr>
          <p:cNvPr id="5" name="TextBox 4">
            <a:extLst>
              <a:ext uri="{FF2B5EF4-FFF2-40B4-BE49-F238E27FC236}">
                <a16:creationId xmlns:a16="http://schemas.microsoft.com/office/drawing/2014/main" xmlns="" id="{10590C68-7B3E-47BC-ACB0-1289AE0C5819}"/>
              </a:ext>
            </a:extLst>
          </p:cNvPr>
          <p:cNvSpPr txBox="1"/>
          <p:nvPr/>
        </p:nvSpPr>
        <p:spPr>
          <a:xfrm>
            <a:off x="1835696" y="980728"/>
            <a:ext cx="1008609" cy="369332"/>
          </a:xfrm>
          <a:prstGeom prst="rect">
            <a:avLst/>
          </a:prstGeom>
          <a:solidFill>
            <a:srgbClr val="5B9BD5">
              <a:lumMod val="20000"/>
              <a:lumOff val="80000"/>
            </a:srgbClr>
          </a:solidFill>
        </p:spPr>
        <p:txBody>
          <a:bodyPr wrap="none" rtlCol="0">
            <a:spAutoFit/>
          </a:bodyPr>
          <a:lstStyle/>
          <a:p>
            <a:pPr algn="l" defTabSz="914400" fontAlgn="auto">
              <a:lnSpc>
                <a:spcPct val="100000"/>
              </a:lnSpc>
              <a:spcBef>
                <a:spcPts val="0"/>
              </a:spcBef>
              <a:spcAft>
                <a:spcPts val="0"/>
              </a:spcAft>
              <a:buClrTx/>
              <a:buSzTx/>
              <a:buFontTx/>
              <a:buNone/>
              <a:defRPr/>
            </a:pPr>
            <a:r>
              <a:rPr lang="en-US" sz="1800" b="1" kern="0" dirty="0" smtClean="0">
                <a:solidFill>
                  <a:srgbClr val="0000FF"/>
                </a:solidFill>
                <a:effectLst>
                  <a:outerShdw blurRad="38100" dist="38100" dir="2700000" algn="tl">
                    <a:srgbClr val="000000">
                      <a:alpha val="43137"/>
                    </a:srgbClr>
                  </a:outerShdw>
                </a:effectLst>
                <a:latin typeface="Calibri Light" panose="020F0302020204030204"/>
              </a:rPr>
              <a:t>3D mesh</a:t>
            </a:r>
          </a:p>
        </p:txBody>
      </p:sp>
      <p:sp>
        <p:nvSpPr>
          <p:cNvPr id="9" name="Subtitle 2">
            <a:extLst>
              <a:ext uri="{FF2B5EF4-FFF2-40B4-BE49-F238E27FC236}">
                <a16:creationId xmlns:a16="http://schemas.microsoft.com/office/drawing/2014/main" xmlns="" id="{6B12927E-D50D-4261-ABCA-F9AC889BD3FC}"/>
              </a:ext>
            </a:extLst>
          </p:cNvPr>
          <p:cNvSpPr txBox="1">
            <a:spLocks/>
          </p:cNvSpPr>
          <p:nvPr/>
        </p:nvSpPr>
        <p:spPr>
          <a:xfrm>
            <a:off x="35496" y="6277312"/>
            <a:ext cx="9001000" cy="464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auto">
              <a:spcAft>
                <a:spcPts val="0"/>
              </a:spcAft>
              <a:buClrTx/>
              <a:buSzTx/>
              <a:buNone/>
            </a:pPr>
            <a:r>
              <a:rPr lang="en-US" sz="1400" dirty="0" smtClean="0">
                <a:solidFill>
                  <a:srgbClr val="E7E6E6">
                    <a:lumMod val="50000"/>
                  </a:srgbClr>
                </a:solidFill>
                <a:latin typeface="Calibri Light" panose="020F0302020204030204"/>
              </a:rPr>
              <a:t>A</a:t>
            </a:r>
            <a:r>
              <a:rPr lang="en-US" sz="1400" dirty="0">
                <a:solidFill>
                  <a:srgbClr val="E7E6E6">
                    <a:lumMod val="50000"/>
                  </a:srgbClr>
                </a:solidFill>
                <a:latin typeface="Calibri Light" panose="020F0302020204030204"/>
              </a:rPr>
              <a:t>. </a:t>
            </a:r>
            <a:r>
              <a:rPr lang="en-US" sz="1400" dirty="0" err="1">
                <a:solidFill>
                  <a:srgbClr val="E7E6E6">
                    <a:lumMod val="50000"/>
                  </a:srgbClr>
                </a:solidFill>
                <a:latin typeface="Calibri Light" panose="020F0302020204030204"/>
              </a:rPr>
              <a:t>Chervyakov</a:t>
            </a:r>
            <a:r>
              <a:rPr lang="en-US" sz="1400" dirty="0">
                <a:solidFill>
                  <a:srgbClr val="E7E6E6">
                    <a:lumMod val="50000"/>
                  </a:srgbClr>
                </a:solidFill>
                <a:latin typeface="Calibri Light" panose="020F0302020204030204"/>
              </a:rPr>
              <a:t> (JINR, </a:t>
            </a:r>
            <a:r>
              <a:rPr lang="en-US" sz="1400" dirty="0" err="1">
                <a:solidFill>
                  <a:srgbClr val="E7E6E6">
                    <a:lumMod val="50000"/>
                  </a:srgbClr>
                </a:solidFill>
                <a:latin typeface="Calibri Light" panose="020F0302020204030204"/>
              </a:rPr>
              <a:t>Dubna</a:t>
            </a:r>
            <a:r>
              <a:rPr lang="en-US" sz="1400" dirty="0">
                <a:solidFill>
                  <a:srgbClr val="E7E6E6">
                    <a:lumMod val="50000"/>
                  </a:srgbClr>
                </a:solidFill>
                <a:latin typeface="Calibri Light" panose="020F0302020204030204"/>
              </a:rPr>
              <a:t>) and S. </a:t>
            </a:r>
            <a:r>
              <a:rPr lang="en-US" sz="1400" dirty="0" err="1">
                <a:solidFill>
                  <a:srgbClr val="E7E6E6">
                    <a:lumMod val="50000"/>
                  </a:srgbClr>
                </a:solidFill>
                <a:latin typeface="Calibri Light" panose="020F0302020204030204"/>
              </a:rPr>
              <a:t>Yankin</a:t>
            </a:r>
            <a:r>
              <a:rPr lang="en-US" sz="1400" dirty="0">
                <a:solidFill>
                  <a:srgbClr val="E7E6E6">
                    <a:lumMod val="50000"/>
                  </a:srgbClr>
                </a:solidFill>
                <a:latin typeface="Calibri Light" panose="020F0302020204030204"/>
              </a:rPr>
              <a:t> (COMSOL, Russia), Optimization of the </a:t>
            </a:r>
            <a:r>
              <a:rPr lang="en-US" sz="1400" dirty="0" smtClean="0">
                <a:solidFill>
                  <a:srgbClr val="E7E6E6">
                    <a:lumMod val="50000"/>
                  </a:srgbClr>
                </a:solidFill>
                <a:latin typeface="Calibri Light" panose="020F0302020204030204"/>
              </a:rPr>
              <a:t>magnetostatics </a:t>
            </a:r>
            <a:r>
              <a:rPr lang="en-US" sz="1400" dirty="0">
                <a:solidFill>
                  <a:srgbClr val="E7E6E6">
                    <a:lumMod val="50000"/>
                  </a:srgbClr>
                </a:solidFill>
                <a:latin typeface="Calibri Light" panose="020F0302020204030204"/>
              </a:rPr>
              <a:t>simulations </a:t>
            </a:r>
            <a:r>
              <a:rPr lang="en-US" sz="1400" dirty="0" smtClean="0">
                <a:solidFill>
                  <a:srgbClr val="E7E6E6">
                    <a:lumMod val="50000"/>
                  </a:srgbClr>
                </a:solidFill>
                <a:latin typeface="Calibri Light" panose="020F0302020204030204"/>
              </a:rPr>
              <a:t>with COMSOL</a:t>
            </a:r>
            <a:r>
              <a:rPr lang="en-US" sz="1400" dirty="0">
                <a:solidFill>
                  <a:srgbClr val="E7E6E6">
                    <a:lumMod val="50000"/>
                  </a:srgbClr>
                </a:solidFill>
                <a:latin typeface="Calibri Light" panose="020F0302020204030204"/>
              </a:rPr>
              <a:t>, submitted to J. </a:t>
            </a:r>
            <a:r>
              <a:rPr lang="en-US" sz="1400" dirty="0" smtClean="0">
                <a:solidFill>
                  <a:srgbClr val="E7E6E6">
                    <a:lumMod val="50000"/>
                  </a:srgbClr>
                </a:solidFill>
                <a:latin typeface="Calibri Light" panose="020F0302020204030204"/>
              </a:rPr>
              <a:t>Physics</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Объект 9"/>
          <p:cNvGraphicFramePr>
            <a:graphicFrameLocks noChangeAspect="1"/>
          </p:cNvGraphicFramePr>
          <p:nvPr>
            <p:extLst>
              <p:ext uri="{D42A27DB-BD31-4B8C-83A1-F6EECF244321}">
                <p14:modId xmlns:p14="http://schemas.microsoft.com/office/powerpoint/2010/main" val="684947"/>
              </p:ext>
            </p:extLst>
          </p:nvPr>
        </p:nvGraphicFramePr>
        <p:xfrm>
          <a:off x="4284664" y="1368153"/>
          <a:ext cx="4442343" cy="3108960"/>
        </p:xfrm>
        <a:graphic>
          <a:graphicData uri="http://schemas.openxmlformats.org/presentationml/2006/ole">
            <mc:AlternateContent xmlns:mc="http://schemas.openxmlformats.org/markup-compatibility/2006">
              <mc:Choice xmlns:v="urn:schemas-microsoft-com:vml" Requires="v">
                <p:oleObj spid="_x0000_s423019" name="Bitmap Image" r:id="rId5" imgW="6219048" imgH="4352381" progId="Paint.Picture">
                  <p:embed/>
                </p:oleObj>
              </mc:Choice>
              <mc:Fallback>
                <p:oleObj name="Bitmap Image" r:id="rId5" imgW="6219048" imgH="4352381"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4" y="1368153"/>
                        <a:ext cx="4442343" cy="3108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a:extLst>
              <a:ext uri="{FF2B5EF4-FFF2-40B4-BE49-F238E27FC236}">
                <a16:creationId xmlns:a16="http://schemas.microsoft.com/office/drawing/2014/main" xmlns="" id="{A68870DB-A4F7-4A3F-9EED-06F4BE96B2D0}"/>
              </a:ext>
            </a:extLst>
          </p:cNvPr>
          <p:cNvSpPr txBox="1"/>
          <p:nvPr/>
        </p:nvSpPr>
        <p:spPr>
          <a:xfrm>
            <a:off x="4355976" y="980728"/>
            <a:ext cx="4379725" cy="369332"/>
          </a:xfrm>
          <a:prstGeom prst="rect">
            <a:avLst/>
          </a:prstGeom>
          <a:solidFill>
            <a:srgbClr val="DEEBF7"/>
          </a:solidFill>
        </p:spPr>
        <p:txBody>
          <a:bodyPr wrap="none" rtlCol="0">
            <a:spAutoFit/>
          </a:bodyPr>
          <a:lstStyle/>
          <a:p>
            <a:pPr algn="l" defTabSz="914400" fontAlgn="auto">
              <a:lnSpc>
                <a:spcPct val="100000"/>
              </a:lnSpc>
              <a:spcBef>
                <a:spcPts val="0"/>
              </a:spcBef>
              <a:spcAft>
                <a:spcPts val="0"/>
              </a:spcAft>
              <a:buClrTx/>
              <a:buSzTx/>
              <a:buFontTx/>
              <a:buNone/>
              <a:defRPr/>
            </a:pPr>
            <a:r>
              <a:rPr lang="en-US" sz="1800" b="1" kern="0" dirty="0">
                <a:solidFill>
                  <a:srgbClr val="0000FF"/>
                </a:solidFill>
                <a:effectLst>
                  <a:outerShdw blurRad="38100" dist="38100" dir="2700000" algn="tl">
                    <a:srgbClr val="000000">
                      <a:alpha val="43137"/>
                    </a:srgbClr>
                  </a:outerShdw>
                </a:effectLst>
                <a:latin typeface="Calibri Light" panose="020F0302020204030204"/>
              </a:rPr>
              <a:t>Field map in the median plane &amp; Convergence</a:t>
            </a:r>
          </a:p>
        </p:txBody>
      </p:sp>
      <p:sp>
        <p:nvSpPr>
          <p:cNvPr id="12" name="TextBox 11"/>
          <p:cNvSpPr txBox="1"/>
          <p:nvPr/>
        </p:nvSpPr>
        <p:spPr>
          <a:xfrm>
            <a:off x="4355976" y="4581128"/>
            <a:ext cx="4788024" cy="1555106"/>
          </a:xfrm>
          <a:prstGeom prst="rect">
            <a:avLst/>
          </a:prstGeom>
          <a:noFill/>
        </p:spPr>
        <p:txBody>
          <a:bodyPr wrap="square" rtlCol="0">
            <a:spAutoFit/>
          </a:bodyPr>
          <a:lstStyle/>
          <a:p>
            <a:pPr algn="l"/>
            <a:r>
              <a:rPr lang="en-US" sz="1400" dirty="0">
                <a:solidFill>
                  <a:srgbClr val="0000CC"/>
                </a:solidFill>
              </a:rPr>
              <a:t>Comparison of the results of the magnetic field map calculation in the median plane made in the COMSOL Multiphysics based on the A- formulation (a, b) and V- formulation (c, d) of the </a:t>
            </a:r>
            <a:r>
              <a:rPr lang="en-US" sz="1400" dirty="0" err="1">
                <a:solidFill>
                  <a:srgbClr val="0000CC"/>
                </a:solidFill>
              </a:rPr>
              <a:t>magnetostatic</a:t>
            </a:r>
            <a:r>
              <a:rPr lang="en-US" sz="1400" dirty="0">
                <a:solidFill>
                  <a:srgbClr val="0000CC"/>
                </a:solidFill>
              </a:rPr>
              <a:t> equations: </a:t>
            </a:r>
            <a:r>
              <a:rPr lang="en-US" sz="1400" dirty="0" smtClean="0">
                <a:solidFill>
                  <a:srgbClr val="0000CC"/>
                </a:solidFill>
              </a:rPr>
              <a:t> (</a:t>
            </a:r>
            <a:r>
              <a:rPr lang="en-US" sz="1400" dirty="0">
                <a:solidFill>
                  <a:srgbClr val="0000CC"/>
                </a:solidFill>
              </a:rPr>
              <a:t>а, b): Degrees of freedom (DOF) − 21 801 942, Solution time − 18h17m16s, Physical memory − 94.48GB; (c, d): Degrees of freedom (DOF) – 3 237 238, Solution time − 19m51s, Physical memory − 28.33 GB</a:t>
            </a:r>
          </a:p>
        </p:txBody>
      </p:sp>
      <p:sp>
        <p:nvSpPr>
          <p:cNvPr id="13" name="TextBox 12"/>
          <p:cNvSpPr txBox="1"/>
          <p:nvPr/>
        </p:nvSpPr>
        <p:spPr>
          <a:xfrm>
            <a:off x="35496" y="4581128"/>
            <a:ext cx="4187987" cy="1346138"/>
          </a:xfrm>
          <a:prstGeom prst="rect">
            <a:avLst/>
          </a:prstGeom>
          <a:noFill/>
        </p:spPr>
        <p:txBody>
          <a:bodyPr wrap="square" rtlCol="0">
            <a:spAutoFit/>
          </a:bodyPr>
          <a:lstStyle/>
          <a:p>
            <a:pPr algn="l" fontAlgn="t">
              <a:spcBef>
                <a:spcPts val="0"/>
              </a:spcBef>
              <a:spcAft>
                <a:spcPts val="0"/>
              </a:spcAft>
            </a:pPr>
            <a:r>
              <a:rPr lang="en-US" sz="1400" dirty="0">
                <a:solidFill>
                  <a:srgbClr val="0000CC"/>
                </a:solidFill>
              </a:rPr>
              <a:t>To achieve the required accuracy of </a:t>
            </a:r>
            <a:r>
              <a:rPr lang="en-US" sz="1400" dirty="0" smtClean="0">
                <a:solidFill>
                  <a:srgbClr val="0000CC"/>
                </a:solidFill>
              </a:rPr>
              <a:t>calculations (1 </a:t>
            </a:r>
            <a:r>
              <a:rPr lang="en-US" sz="1400" dirty="0" err="1" smtClean="0">
                <a:solidFill>
                  <a:srgbClr val="0000CC"/>
                </a:solidFill>
              </a:rPr>
              <a:t>Gs</a:t>
            </a:r>
            <a:r>
              <a:rPr lang="en-US" sz="1400" dirty="0" smtClean="0">
                <a:solidFill>
                  <a:srgbClr val="0000CC"/>
                </a:solidFill>
              </a:rPr>
              <a:t>), </a:t>
            </a:r>
            <a:r>
              <a:rPr lang="en-US" sz="1400" dirty="0">
                <a:solidFill>
                  <a:srgbClr val="0000CC"/>
                </a:solidFill>
              </a:rPr>
              <a:t>it was necessary to generate a finite element grid consisting of 18 445 665 </a:t>
            </a:r>
            <a:r>
              <a:rPr lang="en-US" sz="1400" dirty="0" smtClean="0">
                <a:solidFill>
                  <a:srgbClr val="0000CC"/>
                </a:solidFill>
              </a:rPr>
              <a:t>finite elements of seven kinds (</a:t>
            </a:r>
            <a:r>
              <a:rPr lang="en-US" sz="1400" dirty="0" err="1" smtClean="0">
                <a:solidFill>
                  <a:srgbClr val="000000"/>
                </a:solidFill>
                <a:latin typeface="Calibri"/>
              </a:rPr>
              <a:t>Tetrahedra</a:t>
            </a:r>
            <a:r>
              <a:rPr lang="en-US" sz="1400" dirty="0" smtClean="0">
                <a:solidFill>
                  <a:srgbClr val="000000"/>
                </a:solidFill>
                <a:latin typeface="Calibri"/>
              </a:rPr>
              <a:t>, Pyramids, Prisms, Triangles, Quads, Edge and Vertex elements</a:t>
            </a:r>
            <a:r>
              <a:rPr lang="en-US" sz="1400" dirty="0" smtClean="0">
                <a:solidFill>
                  <a:srgbClr val="0000CC"/>
                </a:solidFill>
              </a:rPr>
              <a:t>).  </a:t>
            </a:r>
          </a:p>
          <a:p>
            <a:pPr algn="l"/>
            <a:r>
              <a:rPr lang="en-US" sz="1400" b="1" dirty="0" smtClean="0">
                <a:solidFill>
                  <a:srgbClr val="0000CC"/>
                </a:solidFill>
              </a:rPr>
              <a:t>Computations </a:t>
            </a:r>
            <a:r>
              <a:rPr lang="en-US" sz="1400" b="1" dirty="0">
                <a:solidFill>
                  <a:srgbClr val="0000CC"/>
                </a:solidFill>
              </a:rPr>
              <a:t>were done on the </a:t>
            </a:r>
            <a:r>
              <a:rPr lang="en-US" sz="1400" b="1" dirty="0" err="1">
                <a:solidFill>
                  <a:srgbClr val="0000CC"/>
                </a:solidFill>
              </a:rPr>
              <a:t>HybriLIT</a:t>
            </a:r>
            <a:r>
              <a:rPr lang="en-US" sz="1400" b="1" dirty="0">
                <a:solidFill>
                  <a:srgbClr val="0000CC"/>
                </a:solidFill>
              </a:rPr>
              <a:t> platform</a:t>
            </a:r>
            <a:r>
              <a:rPr lang="en-US" sz="1400" dirty="0">
                <a:solidFill>
                  <a:srgbClr val="0000CC"/>
                </a:solidFill>
              </a:rPr>
              <a:t>.</a:t>
            </a:r>
          </a:p>
        </p:txBody>
      </p:sp>
      <p:sp>
        <p:nvSpPr>
          <p:cNvPr id="14" name="TextBox 13"/>
          <p:cNvSpPr txBox="1"/>
          <p:nvPr/>
        </p:nvSpPr>
        <p:spPr>
          <a:xfrm rot="19688964">
            <a:off x="-317019" y="3360090"/>
            <a:ext cx="9345990" cy="689420"/>
          </a:xfrm>
          <a:prstGeom prst="rect">
            <a:avLst/>
          </a:prstGeom>
          <a:solidFill>
            <a:srgbClr val="FFFF00"/>
          </a:solidFill>
        </p:spPr>
        <p:txBody>
          <a:bodyPr wrap="square" rtlCol="0">
            <a:spAutoFit/>
          </a:bodyPr>
          <a:lstStyle/>
          <a:p>
            <a:r>
              <a:rPr lang="en-US" sz="2000" b="1" dirty="0" smtClean="0">
                <a:solidFill>
                  <a:srgbClr val="0000FF"/>
                </a:solidFill>
                <a:effectLst>
                  <a:outerShdw blurRad="38100" dist="38100" dir="2700000" algn="tl">
                    <a:srgbClr val="000000">
                      <a:alpha val="43137"/>
                    </a:srgbClr>
                  </a:outerShdw>
                </a:effectLst>
              </a:rPr>
              <a:t>The new formulation </a:t>
            </a:r>
            <a:r>
              <a:rPr lang="en-US" sz="2000" dirty="0" smtClean="0">
                <a:solidFill>
                  <a:srgbClr val="0000FF"/>
                </a:solidFill>
                <a:effectLst>
                  <a:outerShdw blurRad="38100" dist="38100" dir="2700000" algn="tl">
                    <a:srgbClr val="000000">
                      <a:alpha val="43137"/>
                    </a:srgbClr>
                  </a:outerShdw>
                </a:effectLst>
              </a:rPr>
              <a:t>of the magnetostatics problem  </a:t>
            </a:r>
          </a:p>
          <a:p>
            <a:r>
              <a:rPr lang="en-US" sz="2000" dirty="0" smtClean="0">
                <a:solidFill>
                  <a:srgbClr val="0000FF"/>
                </a:solidFill>
                <a:effectLst>
                  <a:outerShdw blurRad="38100" dist="38100" dir="2700000" algn="tl">
                    <a:srgbClr val="000000">
                      <a:alpha val="43137"/>
                    </a:srgbClr>
                  </a:outerShdw>
                </a:effectLst>
              </a:rPr>
              <a:t>reduced </a:t>
            </a:r>
            <a:r>
              <a:rPr lang="en-US" sz="2000" dirty="0">
                <a:solidFill>
                  <a:srgbClr val="0000FF"/>
                </a:solidFill>
                <a:effectLst>
                  <a:outerShdw blurRad="38100" dist="38100" dir="2700000" algn="tl">
                    <a:srgbClr val="000000">
                      <a:alpha val="43137"/>
                    </a:srgbClr>
                  </a:outerShdw>
                </a:effectLst>
              </a:rPr>
              <a:t>the solution time from </a:t>
            </a:r>
            <a:r>
              <a:rPr lang="en-US" sz="2000" dirty="0">
                <a:solidFill>
                  <a:srgbClr val="FF0000"/>
                </a:solidFill>
                <a:effectLst>
                  <a:outerShdw blurRad="38100" dist="38100" dir="2700000" algn="tl">
                    <a:srgbClr val="000000">
                      <a:alpha val="43137"/>
                    </a:srgbClr>
                  </a:outerShdw>
                </a:effectLst>
              </a:rPr>
              <a:t>18 hours </a:t>
            </a:r>
            <a:r>
              <a:rPr lang="en-US" sz="2000" dirty="0">
                <a:solidFill>
                  <a:srgbClr val="0000FF"/>
                </a:solidFill>
                <a:effectLst>
                  <a:outerShdw blurRad="38100" dist="38100" dir="2700000" algn="tl">
                    <a:srgbClr val="000000">
                      <a:alpha val="43137"/>
                    </a:srgbClr>
                  </a:outerShdw>
                </a:effectLst>
              </a:rPr>
              <a:t>to </a:t>
            </a:r>
            <a:r>
              <a:rPr lang="en-US" sz="2000" dirty="0">
                <a:solidFill>
                  <a:srgbClr val="FF0000"/>
                </a:solidFill>
                <a:effectLst>
                  <a:outerShdw blurRad="38100" dist="38100" dir="2700000" algn="tl">
                    <a:srgbClr val="000000">
                      <a:alpha val="43137"/>
                    </a:srgbClr>
                  </a:outerShdw>
                </a:effectLst>
              </a:rPr>
              <a:t>19 </a:t>
            </a:r>
            <a:r>
              <a:rPr lang="en-US" sz="2000" dirty="0" smtClean="0">
                <a:solidFill>
                  <a:srgbClr val="FF0000"/>
                </a:solidFill>
                <a:effectLst>
                  <a:outerShdw blurRad="38100" dist="38100" dir="2700000" algn="tl">
                    <a:srgbClr val="000000">
                      <a:alpha val="43137"/>
                    </a:srgbClr>
                  </a:outerShdw>
                </a:effectLst>
              </a:rPr>
              <a:t>minutes </a:t>
            </a:r>
            <a:r>
              <a:rPr lang="en-US" sz="2000" dirty="0" smtClean="0">
                <a:solidFill>
                  <a:srgbClr val="0000FF"/>
                </a:solidFill>
                <a:effectLst>
                  <a:outerShdw blurRad="38100" dist="38100" dir="2700000" algn="tl">
                    <a:srgbClr val="000000">
                      <a:alpha val="43137"/>
                    </a:srgbClr>
                  </a:outerShdw>
                </a:effectLst>
              </a:rPr>
              <a:t>for the </a:t>
            </a:r>
            <a:r>
              <a:rPr lang="en-US" sz="2000" dirty="0">
                <a:solidFill>
                  <a:srgbClr val="0000FF"/>
                </a:solidFill>
                <a:effectLst>
                  <a:outerShdw blurRad="38100" dist="38100" dir="2700000" algn="tl">
                    <a:srgbClr val="000000">
                      <a:alpha val="43137"/>
                    </a:srgbClr>
                  </a:outerShdw>
                </a:effectLst>
              </a:rPr>
              <a:t>MPI parallel </a:t>
            </a:r>
            <a:r>
              <a:rPr lang="en-US" sz="2000" dirty="0" smtClean="0">
                <a:solidFill>
                  <a:srgbClr val="0000FF"/>
                </a:solidFill>
                <a:effectLst>
                  <a:outerShdw blurRad="38100" dist="38100" dir="2700000" algn="tl">
                    <a:srgbClr val="000000">
                      <a:alpha val="43137"/>
                    </a:srgbClr>
                  </a:outerShdw>
                </a:effectLst>
              </a:rPr>
              <a:t>runs</a:t>
            </a:r>
            <a:r>
              <a:rPr lang="en-US" sz="2000" dirty="0" smtClean="0">
                <a:solidFill>
                  <a:srgbClr val="FF0000"/>
                </a:solidFill>
                <a:effectLst>
                  <a:outerShdw blurRad="38100" dist="38100" dir="2700000" algn="tl">
                    <a:srgbClr val="000000">
                      <a:alpha val="43137"/>
                    </a:srgbClr>
                  </a:outerShdw>
                </a:effectLst>
              </a:rPr>
              <a:t> </a:t>
            </a:r>
            <a:endParaRPr lang="en-US" sz="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24257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4182"/>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Strange matter and kaon to pion ratio in the SU(3) </a:t>
            </a:r>
          </a:p>
          <a:p>
            <a:pPr algn="ctr" eaLnBrk="1" hangingPunct="1">
              <a:lnSpc>
                <a:spcPct val="90000"/>
              </a:lnSpc>
            </a:pPr>
            <a:r>
              <a:rPr lang="en-US" altLang="en-US" sz="2600" b="1" dirty="0" err="1">
                <a:solidFill>
                  <a:srgbClr val="0000CC"/>
                </a:solidFill>
                <a:effectLst>
                  <a:outerShdw blurRad="38100" dist="38100" dir="2700000" algn="tl">
                    <a:srgbClr val="000000"/>
                  </a:outerShdw>
                </a:effectLst>
              </a:rPr>
              <a:t>Polyakov</a:t>
            </a:r>
            <a:r>
              <a:rPr lang="en-US" altLang="en-US" sz="2600" b="1" dirty="0">
                <a:solidFill>
                  <a:srgbClr val="0000CC"/>
                </a:solidFill>
                <a:effectLst>
                  <a:outerShdw blurRad="38100" dist="38100" dir="2700000" algn="tl">
                    <a:srgbClr val="000000"/>
                  </a:outerShdw>
                </a:effectLst>
              </a:rPr>
              <a:t>–</a:t>
            </a:r>
            <a:r>
              <a:rPr lang="en-US" altLang="en-US" sz="2600" b="1" dirty="0" err="1">
                <a:solidFill>
                  <a:srgbClr val="0000CC"/>
                </a:solidFill>
                <a:effectLst>
                  <a:outerShdw blurRad="38100" dist="38100" dir="2700000" algn="tl">
                    <a:srgbClr val="000000"/>
                  </a:outerShdw>
                </a:effectLst>
              </a:rPr>
              <a:t>Nambu</a:t>
            </a:r>
            <a:r>
              <a:rPr lang="en-US" altLang="en-US" sz="2600" b="1" dirty="0">
                <a:solidFill>
                  <a:srgbClr val="0000CC"/>
                </a:solidFill>
                <a:effectLst>
                  <a:outerShdw blurRad="38100" dist="38100" dir="2700000" algn="tl">
                    <a:srgbClr val="000000"/>
                  </a:outerShdw>
                </a:effectLst>
              </a:rPr>
              <a:t>–</a:t>
            </a:r>
            <a:r>
              <a:rPr lang="en-US" altLang="en-US" sz="2600" b="1" dirty="0" err="1">
                <a:solidFill>
                  <a:srgbClr val="0000CC"/>
                </a:solidFill>
                <a:effectLst>
                  <a:outerShdw blurRad="38100" dist="38100" dir="2700000" algn="tl">
                    <a:srgbClr val="000000"/>
                  </a:outerShdw>
                </a:effectLst>
              </a:rPr>
              <a:t>Jona-Lasinio</a:t>
            </a:r>
            <a:r>
              <a:rPr lang="en-US" altLang="en-US" sz="2600" b="1" dirty="0">
                <a:solidFill>
                  <a:srgbClr val="0000CC"/>
                </a:solidFill>
                <a:effectLst>
                  <a:outerShdw blurRad="38100" dist="38100" dir="2700000" algn="tl">
                    <a:srgbClr val="000000"/>
                  </a:outerShdw>
                </a:effectLst>
              </a:rPr>
              <a:t> </a:t>
            </a:r>
            <a:r>
              <a:rPr lang="en-US" altLang="en-US" sz="2600" dirty="0" smtClean="0">
                <a:solidFill>
                  <a:srgbClr val="0000CC"/>
                </a:solidFill>
              </a:rPr>
              <a:t>(</a:t>
            </a:r>
            <a:r>
              <a:rPr lang="en-US" altLang="en-US" sz="2600" b="1" dirty="0" smtClean="0">
                <a:solidFill>
                  <a:srgbClr val="0000CC"/>
                </a:solidFill>
                <a:effectLst>
                  <a:outerShdw blurRad="38100" dist="38100" dir="2700000" algn="tl">
                    <a:srgbClr val="000000"/>
                  </a:outerShdw>
                </a:effectLst>
              </a:rPr>
              <a:t>PNJL</a:t>
            </a:r>
            <a:r>
              <a:rPr lang="en-US" altLang="en-US" sz="2600" dirty="0" smtClean="0">
                <a:solidFill>
                  <a:srgbClr val="0000CC"/>
                </a:solidFill>
              </a:rPr>
              <a:t>)</a:t>
            </a:r>
            <a:r>
              <a:rPr lang="en-US" altLang="en-US" sz="2600" b="1" dirty="0" smtClean="0">
                <a:solidFill>
                  <a:srgbClr val="0000CC"/>
                </a:solidFill>
                <a:effectLst>
                  <a:outerShdw blurRad="38100" dist="38100" dir="2700000" algn="tl">
                    <a:srgbClr val="000000"/>
                  </a:outerShdw>
                </a:effectLst>
              </a:rPr>
              <a:t> model </a:t>
            </a:r>
            <a:endParaRPr lang="en-US" altLang="en-US" sz="2600" b="1" dirty="0">
              <a:solidFill>
                <a:srgbClr val="0000CC"/>
              </a:solidFill>
              <a:effectLst>
                <a:outerShdw blurRad="38100" dist="38100" dir="2700000" algn="tl">
                  <a:srgbClr val="000000"/>
                </a:outerShdw>
              </a:effectLst>
            </a:endParaRPr>
          </a:p>
        </p:txBody>
      </p:sp>
      <p:sp>
        <p:nvSpPr>
          <p:cNvPr id="5" name="TextBox 4"/>
          <p:cNvSpPr txBox="1"/>
          <p:nvPr/>
        </p:nvSpPr>
        <p:spPr>
          <a:xfrm>
            <a:off x="526154" y="6309320"/>
            <a:ext cx="8582350" cy="523220"/>
          </a:xfrm>
          <a:prstGeom prst="rect">
            <a:avLst/>
          </a:prstGeom>
          <a:noFill/>
        </p:spPr>
        <p:txBody>
          <a:bodyPr wrap="square" rtlCol="0">
            <a:spAutoFit/>
          </a:bodyPr>
          <a:lstStyle/>
          <a:p>
            <a:pPr algn="r" defTabSz="913548" fontAlgn="auto">
              <a:lnSpc>
                <a:spcPct val="100000"/>
              </a:lnSpc>
              <a:spcBef>
                <a:spcPts val="0"/>
              </a:spcBef>
              <a:spcAft>
                <a:spcPts val="0"/>
              </a:spcAft>
              <a:buClrTx/>
              <a:buSzTx/>
              <a:buFontTx/>
              <a:buNone/>
            </a:pPr>
            <a:r>
              <a:rPr lang="en-US" sz="1400" dirty="0" smtClean="0">
                <a:solidFill>
                  <a:prstClr val="white">
                    <a:lumMod val="50000"/>
                  </a:prstClr>
                </a:solidFill>
                <a:latin typeface="Calibri" panose="020F0502020204030204"/>
              </a:rPr>
              <a:t>A. V</a:t>
            </a:r>
            <a:r>
              <a:rPr lang="en-US" sz="1400" dirty="0">
                <a:solidFill>
                  <a:prstClr val="white">
                    <a:lumMod val="50000"/>
                  </a:prstClr>
                </a:solidFill>
                <a:latin typeface="Calibri" panose="020F0502020204030204"/>
              </a:rPr>
              <a:t>. Friesen, Yu. L. </a:t>
            </a:r>
            <a:r>
              <a:rPr lang="en-US" sz="1400" dirty="0" err="1">
                <a:solidFill>
                  <a:prstClr val="white">
                    <a:lumMod val="50000"/>
                  </a:prstClr>
                </a:solidFill>
                <a:latin typeface="Calibri" panose="020F0502020204030204"/>
              </a:rPr>
              <a:t>Kalinovsky</a:t>
            </a:r>
            <a:r>
              <a:rPr lang="en-US" sz="1400" dirty="0">
                <a:solidFill>
                  <a:prstClr val="white">
                    <a:lumMod val="50000"/>
                  </a:prstClr>
                </a:solidFill>
                <a:latin typeface="Calibri" panose="020F0502020204030204"/>
              </a:rPr>
              <a:t>, and V. D. </a:t>
            </a:r>
            <a:r>
              <a:rPr lang="en-US" sz="1400" dirty="0" err="1" smtClean="0">
                <a:solidFill>
                  <a:prstClr val="white">
                    <a:lumMod val="50000"/>
                  </a:prstClr>
                </a:solidFill>
                <a:latin typeface="Calibri" panose="020F0502020204030204"/>
              </a:rPr>
              <a:t>Toneev</a:t>
            </a:r>
            <a:r>
              <a:rPr lang="en-US" sz="1400" dirty="0" smtClean="0">
                <a:solidFill>
                  <a:prstClr val="white">
                    <a:lumMod val="50000"/>
                  </a:prstClr>
                </a:solidFill>
                <a:latin typeface="Calibri" panose="020F0502020204030204"/>
              </a:rPr>
              <a:t>, VBLHEP Seminar 30.11.2018, arXiv:1808.04179, Communication at CPOD-2018</a:t>
            </a:r>
            <a:r>
              <a:rPr lang="en-US" sz="1400" dirty="0">
                <a:solidFill>
                  <a:prstClr val="white">
                    <a:lumMod val="50000"/>
                  </a:prstClr>
                </a:solidFill>
                <a:latin typeface="Calibri" panose="020F0502020204030204"/>
              </a:rPr>
              <a:t>, PHYSICAL REVIEW C99, 045201 </a:t>
            </a:r>
            <a:r>
              <a:rPr lang="en-US" sz="1400" dirty="0" smtClean="0">
                <a:solidFill>
                  <a:prstClr val="white">
                    <a:lumMod val="50000"/>
                  </a:prstClr>
                </a:solidFill>
                <a:latin typeface="Calibri" panose="020F0502020204030204"/>
              </a:rPr>
              <a:t>(</a:t>
            </a:r>
            <a:r>
              <a:rPr lang="en-US" sz="1400" dirty="0">
                <a:solidFill>
                  <a:prstClr val="white">
                    <a:lumMod val="50000"/>
                  </a:prstClr>
                </a:solidFill>
                <a:latin typeface="Calibri" panose="020F0502020204030204"/>
              </a:rPr>
              <a:t>February2019) </a:t>
            </a:r>
            <a:r>
              <a:rPr lang="en-US" sz="1400" dirty="0" smtClean="0">
                <a:solidFill>
                  <a:prstClr val="white">
                    <a:lumMod val="50000"/>
                  </a:prstClr>
                </a:solidFill>
                <a:latin typeface="Calibri" panose="020F0502020204030204"/>
              </a:rPr>
              <a:t> DOI: 10.1103/PhysRevC.99.045201 </a:t>
            </a:r>
            <a:endParaRPr lang="ru-RU" sz="1400" dirty="0">
              <a:solidFill>
                <a:prstClr val="white">
                  <a:lumMod val="50000"/>
                </a:prstClr>
              </a:solidFill>
              <a:latin typeface="Calibri" panose="020F0502020204030204"/>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1037" y="4003888"/>
            <a:ext cx="6567467" cy="2377440"/>
          </a:xfrm>
          <a:prstGeom prst="rect">
            <a:avLst/>
          </a:prstGeom>
          <a:noFill/>
          <a:ln>
            <a:noFill/>
          </a:ln>
        </p:spPr>
      </p:pic>
      <p:sp>
        <p:nvSpPr>
          <p:cNvPr id="2" name="TextBox 1"/>
          <p:cNvSpPr txBox="1"/>
          <p:nvPr/>
        </p:nvSpPr>
        <p:spPr>
          <a:xfrm>
            <a:off x="0" y="4613525"/>
            <a:ext cx="2555776" cy="1047723"/>
          </a:xfrm>
          <a:prstGeom prst="rect">
            <a:avLst/>
          </a:prstGeom>
          <a:noFill/>
        </p:spPr>
        <p:txBody>
          <a:bodyPr wrap="square" rtlCol="0">
            <a:spAutoFit/>
          </a:bodyPr>
          <a:lstStyle/>
          <a:p>
            <a:pPr algn="l"/>
            <a:r>
              <a:rPr lang="en-US" sz="1600" b="1" dirty="0">
                <a:solidFill>
                  <a:srgbClr val="0000FF"/>
                </a:solidFill>
                <a:effectLst>
                  <a:outerShdw blurRad="38100" dist="38100" dir="2700000" algn="tl">
                    <a:srgbClr val="000000">
                      <a:alpha val="43137"/>
                    </a:srgbClr>
                  </a:outerShdw>
                </a:effectLst>
              </a:rPr>
              <a:t>Dependence of the ratios </a:t>
            </a:r>
            <a:r>
              <a:rPr lang="en-US" sz="1600" b="1" dirty="0" smtClean="0">
                <a:solidFill>
                  <a:srgbClr val="0000FF"/>
                </a:solidFill>
                <a:effectLst>
                  <a:outerShdw blurRad="38100" dist="38100" dir="2700000" algn="tl">
                    <a:srgbClr val="000000">
                      <a:alpha val="43137"/>
                    </a:srgbClr>
                  </a:outerShdw>
                </a:effectLst>
              </a:rPr>
              <a:t>K</a:t>
            </a:r>
            <a:r>
              <a:rPr lang="en-US" sz="1600" b="1" baseline="30000" dirty="0" smtClean="0">
                <a:solidFill>
                  <a:srgbClr val="0000FF"/>
                </a:solidFill>
                <a:effectLst>
                  <a:outerShdw blurRad="38100" dist="38100" dir="2700000" algn="tl">
                    <a:srgbClr val="000000">
                      <a:alpha val="43137"/>
                    </a:srgbClr>
                  </a:outerShdw>
                </a:effectLst>
              </a:rPr>
              <a:t>+</a:t>
            </a:r>
            <a:r>
              <a:rPr lang="en-US" sz="1600" b="1" dirty="0" smtClean="0">
                <a:solidFill>
                  <a:srgbClr val="0000FF"/>
                </a:solidFill>
                <a:effectLst>
                  <a:outerShdw blurRad="38100" dist="38100" dir="2700000" algn="tl">
                    <a:srgbClr val="000000">
                      <a:alpha val="43137"/>
                    </a:srgbClr>
                  </a:outerShdw>
                </a:effectLst>
              </a:rPr>
              <a:t>/π</a:t>
            </a:r>
            <a:r>
              <a:rPr lang="en-US" sz="1600" b="1" baseline="30000" dirty="0" smtClean="0">
                <a:solidFill>
                  <a:srgbClr val="0000FF"/>
                </a:solidFill>
                <a:effectLst>
                  <a:outerShdw blurRad="38100" dist="38100" dir="2700000" algn="tl">
                    <a:srgbClr val="000000">
                      <a:alpha val="43137"/>
                    </a:srgbClr>
                  </a:outerShdw>
                </a:effectLst>
              </a:rPr>
              <a:t>+</a:t>
            </a:r>
            <a:r>
              <a:rPr lang="en-US" sz="1600" b="1" dirty="0" smtClean="0">
                <a:solidFill>
                  <a:srgbClr val="0000FF"/>
                </a:solidFill>
                <a:effectLst>
                  <a:outerShdw blurRad="38100" dist="38100" dir="2700000" algn="tl">
                    <a:srgbClr val="000000">
                      <a:alpha val="43137"/>
                    </a:srgbClr>
                  </a:outerShdw>
                </a:effectLst>
              </a:rPr>
              <a:t> </a:t>
            </a:r>
            <a:r>
              <a:rPr lang="en-US" sz="1600" b="1" dirty="0">
                <a:solidFill>
                  <a:srgbClr val="0000FF"/>
                </a:solidFill>
                <a:effectLst>
                  <a:outerShdw blurRad="38100" dist="38100" dir="2700000" algn="tl">
                    <a:srgbClr val="000000">
                      <a:alpha val="43137"/>
                    </a:srgbClr>
                  </a:outerShdw>
                </a:effectLst>
              </a:rPr>
              <a:t>and </a:t>
            </a:r>
            <a:r>
              <a:rPr lang="en-US" sz="1600" b="1" dirty="0" smtClean="0">
                <a:solidFill>
                  <a:srgbClr val="0000FF"/>
                </a:solidFill>
                <a:effectLst>
                  <a:outerShdw blurRad="38100" dist="38100" dir="2700000" algn="tl">
                    <a:srgbClr val="000000">
                      <a:alpha val="43137"/>
                    </a:srgbClr>
                  </a:outerShdw>
                </a:effectLst>
              </a:rPr>
              <a:t>K</a:t>
            </a:r>
            <a:r>
              <a:rPr lang="en-US" sz="1600" b="1" baseline="30000" dirty="0" smtClean="0">
                <a:solidFill>
                  <a:srgbClr val="0000FF"/>
                </a:solidFill>
                <a:effectLst>
                  <a:outerShdw blurRad="38100" dist="38100" dir="2700000" algn="tl">
                    <a:srgbClr val="000000">
                      <a:alpha val="43137"/>
                    </a:srgbClr>
                  </a:outerShdw>
                </a:effectLst>
                <a:latin typeface="Cambria Math"/>
                <a:ea typeface="Cambria Math"/>
              </a:rPr>
              <a:t>−</a:t>
            </a:r>
            <a:r>
              <a:rPr lang="en-US" sz="1600" b="1" dirty="0" smtClean="0">
                <a:solidFill>
                  <a:srgbClr val="0000FF"/>
                </a:solidFill>
                <a:effectLst>
                  <a:outerShdw blurRad="38100" dist="38100" dir="2700000" algn="tl">
                    <a:srgbClr val="000000">
                      <a:alpha val="43137"/>
                    </a:srgbClr>
                  </a:outerShdw>
                </a:effectLst>
              </a:rPr>
              <a:t>/π</a:t>
            </a:r>
            <a:r>
              <a:rPr lang="en-US" sz="1600" b="1" baseline="30000" dirty="0" smtClean="0">
                <a:solidFill>
                  <a:srgbClr val="0000FF"/>
                </a:solidFill>
                <a:effectLst>
                  <a:outerShdw blurRad="38100" dist="38100" dir="2700000" algn="tl">
                    <a:srgbClr val="000000">
                      <a:alpha val="43137"/>
                    </a:srgbClr>
                  </a:outerShdw>
                </a:effectLst>
                <a:latin typeface="Cambria Math"/>
                <a:ea typeface="Cambria Math"/>
              </a:rPr>
              <a:t>−</a:t>
            </a:r>
            <a:r>
              <a:rPr lang="en-US" sz="1600" b="1" dirty="0" smtClean="0">
                <a:solidFill>
                  <a:srgbClr val="0000FF"/>
                </a:solidFill>
                <a:effectLst>
                  <a:outerShdw blurRad="38100" dist="38100" dir="2700000" algn="tl">
                    <a:srgbClr val="000000">
                      <a:alpha val="43137"/>
                    </a:srgbClr>
                  </a:outerShdw>
                </a:effectLst>
              </a:rPr>
              <a:t> on T/</a:t>
            </a:r>
            <a:r>
              <a:rPr lang="en-US" sz="1600" b="1" dirty="0" err="1" smtClean="0">
                <a:solidFill>
                  <a:srgbClr val="0000FF"/>
                </a:solidFill>
                <a:effectLst>
                  <a:outerShdw blurRad="38100" dist="38100" dir="2700000" algn="tl">
                    <a:srgbClr val="000000">
                      <a:alpha val="43137"/>
                    </a:srgbClr>
                  </a:outerShdw>
                </a:effectLst>
              </a:rPr>
              <a:t>μ</a:t>
            </a:r>
            <a:r>
              <a:rPr lang="en-US" sz="1600" b="1" baseline="-25000" dirty="0" err="1" smtClean="0">
                <a:solidFill>
                  <a:srgbClr val="0000FF"/>
                </a:solidFill>
                <a:effectLst>
                  <a:outerShdw blurRad="38100" dist="38100" dir="2700000" algn="tl">
                    <a:srgbClr val="000000">
                      <a:alpha val="43137"/>
                    </a:srgbClr>
                  </a:outerShdw>
                </a:effectLst>
              </a:rPr>
              <a:t>B</a:t>
            </a:r>
            <a:r>
              <a:rPr lang="en-US" sz="1600" b="1" dirty="0" smtClean="0">
                <a:solidFill>
                  <a:srgbClr val="0000FF"/>
                </a:solidFill>
                <a:effectLst>
                  <a:outerShdw blurRad="38100" dist="38100" dir="2700000" algn="tl">
                    <a:srgbClr val="000000">
                      <a:alpha val="43137"/>
                    </a:srgbClr>
                  </a:outerShdw>
                </a:effectLst>
              </a:rPr>
              <a:t>:</a:t>
            </a:r>
          </a:p>
          <a:p>
            <a:pPr algn="l"/>
            <a:r>
              <a:rPr lang="en-US" sz="1600" b="1" dirty="0" smtClean="0">
                <a:solidFill>
                  <a:srgbClr val="0000FF"/>
                </a:solidFill>
                <a:effectLst>
                  <a:outerShdw blurRad="38100" dist="38100" dir="2700000" algn="tl">
                    <a:srgbClr val="000000">
                      <a:alpha val="43137"/>
                    </a:srgbClr>
                  </a:outerShdw>
                </a:effectLst>
              </a:rPr>
              <a:t>- experimental </a:t>
            </a:r>
            <a:r>
              <a:rPr lang="en-US" sz="1600" b="1" dirty="0">
                <a:solidFill>
                  <a:srgbClr val="0000FF"/>
                </a:solidFill>
                <a:effectLst>
                  <a:outerShdw blurRad="38100" dist="38100" dir="2700000" algn="tl">
                    <a:srgbClr val="000000">
                      <a:alpha val="43137"/>
                    </a:srgbClr>
                  </a:outerShdw>
                </a:effectLst>
              </a:rPr>
              <a:t>data </a:t>
            </a:r>
            <a:r>
              <a:rPr lang="en-US" sz="1600" dirty="0">
                <a:solidFill>
                  <a:srgbClr val="0000FF"/>
                </a:solidFill>
                <a:effectLst>
                  <a:outerShdw blurRad="38100" dist="38100" dir="2700000" algn="tl">
                    <a:srgbClr val="000000">
                      <a:alpha val="43137"/>
                    </a:srgbClr>
                  </a:outerShdw>
                </a:effectLst>
              </a:rPr>
              <a:t>(</a:t>
            </a:r>
            <a:r>
              <a:rPr lang="en-US" sz="1600" b="1" i="1" dirty="0">
                <a:solidFill>
                  <a:srgbClr val="0000FF"/>
                </a:solidFill>
                <a:effectLst>
                  <a:outerShdw blurRad="38100" dist="38100" dir="2700000" algn="tl">
                    <a:srgbClr val="000000">
                      <a:alpha val="43137"/>
                    </a:srgbClr>
                  </a:outerShdw>
                </a:effectLst>
              </a:rPr>
              <a:t>left</a:t>
            </a:r>
            <a:r>
              <a:rPr lang="en-US" sz="1600" dirty="0">
                <a:solidFill>
                  <a:srgbClr val="0000FF"/>
                </a:solidFill>
                <a:effectLst>
                  <a:outerShdw blurRad="38100" dist="38100" dir="2700000" algn="tl">
                    <a:srgbClr val="000000">
                      <a:alpha val="43137"/>
                    </a:srgbClr>
                  </a:outerShdw>
                </a:effectLst>
              </a:rPr>
              <a:t>)</a:t>
            </a:r>
            <a:r>
              <a:rPr lang="en-US" sz="1600" b="1" dirty="0">
                <a:solidFill>
                  <a:srgbClr val="0000FF"/>
                </a:solidFill>
                <a:effectLst>
                  <a:outerShdw blurRad="38100" dist="38100" dir="2700000" algn="tl">
                    <a:srgbClr val="000000">
                      <a:alpha val="43137"/>
                    </a:srgbClr>
                  </a:outerShdw>
                </a:effectLst>
              </a:rPr>
              <a:t> </a:t>
            </a:r>
            <a:endParaRPr lang="en-US" sz="1600" b="1" dirty="0" smtClean="0">
              <a:solidFill>
                <a:srgbClr val="0000FF"/>
              </a:solidFill>
              <a:effectLst>
                <a:outerShdw blurRad="38100" dist="38100" dir="2700000" algn="tl">
                  <a:srgbClr val="000000">
                    <a:alpha val="43137"/>
                  </a:srgbClr>
                </a:outerShdw>
              </a:effectLst>
            </a:endParaRPr>
          </a:p>
          <a:p>
            <a:pPr algn="l"/>
            <a:r>
              <a:rPr lang="en-US" sz="1600" b="1" dirty="0" smtClean="0">
                <a:solidFill>
                  <a:srgbClr val="0000FF"/>
                </a:solidFill>
                <a:effectLst>
                  <a:outerShdw blurRad="38100" dist="38100" dir="2700000" algn="tl">
                    <a:srgbClr val="000000">
                      <a:alpha val="43137"/>
                    </a:srgbClr>
                  </a:outerShdw>
                </a:effectLst>
              </a:rPr>
              <a:t>- simulation </a:t>
            </a:r>
            <a:r>
              <a:rPr lang="en-US" sz="1600" b="1" dirty="0">
                <a:solidFill>
                  <a:srgbClr val="0000FF"/>
                </a:solidFill>
                <a:effectLst>
                  <a:outerShdw blurRad="38100" dist="38100" dir="2700000" algn="tl">
                    <a:srgbClr val="000000">
                      <a:alpha val="43137"/>
                    </a:srgbClr>
                  </a:outerShdw>
                </a:effectLst>
              </a:rPr>
              <a:t>results </a:t>
            </a:r>
            <a:r>
              <a:rPr lang="en-US" sz="1600" dirty="0">
                <a:solidFill>
                  <a:srgbClr val="0000FF"/>
                </a:solidFill>
                <a:effectLst>
                  <a:outerShdw blurRad="38100" dist="38100" dir="2700000" algn="tl">
                    <a:srgbClr val="000000">
                      <a:alpha val="43137"/>
                    </a:srgbClr>
                  </a:outerShdw>
                </a:effectLst>
              </a:rPr>
              <a:t>(</a:t>
            </a:r>
            <a:r>
              <a:rPr lang="en-US" sz="1600" b="1" i="1" dirty="0">
                <a:solidFill>
                  <a:srgbClr val="0000FF"/>
                </a:solidFill>
                <a:effectLst>
                  <a:outerShdw blurRad="38100" dist="38100" dir="2700000" algn="tl">
                    <a:srgbClr val="000000">
                      <a:alpha val="43137"/>
                    </a:srgbClr>
                  </a:outerShdw>
                </a:effectLst>
              </a:rPr>
              <a:t>right</a:t>
            </a:r>
            <a:r>
              <a:rPr lang="en-US" sz="1600" dirty="0" smtClean="0">
                <a:solidFill>
                  <a:srgbClr val="0000FF"/>
                </a:solidFill>
                <a:effectLst>
                  <a:outerShdw blurRad="38100" dist="38100" dir="2700000" algn="tl">
                    <a:srgbClr val="000000">
                      <a:alpha val="43137"/>
                    </a:srgbClr>
                  </a:outerShdw>
                </a:effectLst>
              </a:rPr>
              <a:t>) </a:t>
            </a:r>
            <a:endParaRPr lang="en-US" sz="1600" dirty="0">
              <a:solidFill>
                <a:srgbClr val="0000FF"/>
              </a:solidFill>
              <a:effectLst>
                <a:outerShdw blurRad="38100" dist="38100" dir="2700000" algn="tl">
                  <a:srgbClr val="000000">
                    <a:alpha val="43137"/>
                  </a:srgbClr>
                </a:outerShdw>
              </a:effectLst>
            </a:endParaRPr>
          </a:p>
        </p:txBody>
      </p:sp>
      <p:sp>
        <p:nvSpPr>
          <p:cNvPr id="9" name="Rectangle 5"/>
          <p:cNvSpPr>
            <a:spLocks noChangeArrowheads="1"/>
          </p:cNvSpPr>
          <p:nvPr/>
        </p:nvSpPr>
        <p:spPr bwMode="auto">
          <a:xfrm>
            <a:off x="160784" y="941468"/>
            <a:ext cx="8803704" cy="2991588"/>
          </a:xfrm>
          <a:prstGeom prst="rect">
            <a:avLst/>
          </a:prstGeom>
          <a:solidFill>
            <a:schemeClr val="bg1"/>
          </a:solidFill>
          <a:ln>
            <a:noFill/>
          </a:ln>
          <a:effectLst/>
          <a:extLst/>
        </p:spPr>
        <p:txBody>
          <a:bodyPr vert="horz" wrap="square" lIns="0" tIns="0" rIns="0" bIns="0" numCol="1" anchor="ctr" anchorCtr="0" compatLnSpc="1">
            <a:prstTxWarp prst="textNoShape">
              <a:avLst/>
            </a:prstTxWarp>
            <a:spAutoFit/>
          </a:bodyPr>
          <a:lstStyle/>
          <a:p>
            <a:pPr algn="l" defTabSz="914400" eaLnBrk="0" hangingPunct="0">
              <a:lnSpc>
                <a:spcPct val="90000"/>
              </a:lnSpc>
              <a:buClrTx/>
              <a:buSzTx/>
              <a:buFontTx/>
              <a:buNone/>
            </a:pPr>
            <a:r>
              <a:rPr lang="en-US" altLang="ru-RU" sz="1800" dirty="0" smtClean="0">
                <a:solidFill>
                  <a:srgbClr val="0000FF"/>
                </a:solidFill>
                <a:latin typeface="+mn-lt"/>
                <a:cs typeface="Arial" panose="020B0604020202020204" pitchFamily="34" charset="0"/>
              </a:rPr>
              <a:t>The </a:t>
            </a:r>
            <a:r>
              <a:rPr lang="en-US" altLang="ru-RU" sz="1800" dirty="0">
                <a:solidFill>
                  <a:srgbClr val="0000FF"/>
                </a:solidFill>
                <a:latin typeface="+mn-lt"/>
                <a:cs typeface="Arial" panose="020B0604020202020204" pitchFamily="34" charset="0"/>
              </a:rPr>
              <a:t>appearance of a peak in the ratio of the number of strange mesons to </a:t>
            </a:r>
            <a:r>
              <a:rPr lang="en-US" altLang="ru-RU" sz="1800" dirty="0" err="1">
                <a:solidFill>
                  <a:srgbClr val="0000FF"/>
                </a:solidFill>
                <a:latin typeface="+mn-lt"/>
                <a:cs typeface="Arial" panose="020B0604020202020204" pitchFamily="34" charset="0"/>
              </a:rPr>
              <a:t>nonstrange</a:t>
            </a:r>
            <a:r>
              <a:rPr lang="en-US" altLang="ru-RU" sz="1800" dirty="0">
                <a:solidFill>
                  <a:srgbClr val="0000FF"/>
                </a:solidFill>
                <a:latin typeface="+mn-lt"/>
                <a:cs typeface="Arial" panose="020B0604020202020204" pitchFamily="34" charset="0"/>
              </a:rPr>
              <a:t> mesons (at energies 8–10 GeV), known as a “horn”, was </a:t>
            </a:r>
            <a:r>
              <a:rPr lang="en-US" altLang="ru-RU" sz="1800" dirty="0" smtClean="0">
                <a:solidFill>
                  <a:srgbClr val="0000FF"/>
                </a:solidFill>
                <a:latin typeface="+mn-lt"/>
                <a:cs typeface="Arial" panose="020B0604020202020204" pitchFamily="34" charset="0"/>
              </a:rPr>
              <a:t>investigated.</a:t>
            </a:r>
          </a:p>
          <a:p>
            <a:pPr lvl="0" algn="l" defTabSz="914400" eaLnBrk="0" hangingPunct="0">
              <a:lnSpc>
                <a:spcPct val="90000"/>
              </a:lnSpc>
              <a:buClrTx/>
              <a:buSzTx/>
            </a:pPr>
            <a:r>
              <a:rPr lang="en-US" altLang="ru-RU" sz="1800" dirty="0" smtClean="0">
                <a:solidFill>
                  <a:srgbClr val="0000FF"/>
                </a:solidFill>
                <a:latin typeface="+mn-lt"/>
                <a:cs typeface="Arial" panose="020B0604020202020204" pitchFamily="34" charset="0"/>
              </a:rPr>
              <a:t>By using the </a:t>
            </a:r>
            <a:r>
              <a:rPr lang="en-US" altLang="ru-RU" sz="1800" dirty="0">
                <a:solidFill>
                  <a:srgbClr val="0000FF"/>
                </a:solidFill>
                <a:latin typeface="Times New Roman"/>
                <a:cs typeface="Arial" panose="020B0604020202020204" pitchFamily="34" charset="0"/>
              </a:rPr>
              <a:t>PNJL</a:t>
            </a:r>
            <a:r>
              <a:rPr lang="en-US" altLang="ru-RU" sz="1800" dirty="0" smtClean="0">
                <a:solidFill>
                  <a:srgbClr val="0000FF"/>
                </a:solidFill>
                <a:latin typeface="+mn-lt"/>
                <a:cs typeface="Arial" panose="020B0604020202020204" pitchFamily="34" charset="0"/>
              </a:rPr>
              <a:t> model, it was </a:t>
            </a:r>
            <a:r>
              <a:rPr lang="en-GB" altLang="ru-RU" sz="1800" dirty="0" smtClean="0">
                <a:solidFill>
                  <a:srgbClr val="0000FF"/>
                </a:solidFill>
                <a:latin typeface="+mn-lt"/>
                <a:cs typeface="Arial" panose="020B0604020202020204" pitchFamily="34" charset="0"/>
              </a:rPr>
              <a:t>shown that </a:t>
            </a:r>
            <a:r>
              <a:rPr lang="en-GB" altLang="ru-RU" sz="1800" b="1" i="1" dirty="0" smtClean="0">
                <a:solidFill>
                  <a:srgbClr val="0000FF"/>
                </a:solidFill>
                <a:latin typeface="+mn-lt"/>
                <a:cs typeface="Arial" panose="020B0604020202020204" pitchFamily="34" charset="0"/>
              </a:rPr>
              <a:t>the behaviour of the kaons in the dense nuclear matter depends on their charge</a:t>
            </a:r>
            <a:r>
              <a:rPr lang="en-GB" altLang="ru-RU" sz="1800" dirty="0" smtClean="0">
                <a:solidFill>
                  <a:srgbClr val="0000FF"/>
                </a:solidFill>
                <a:latin typeface="+mn-lt"/>
                <a:cs typeface="Arial" panose="020B0604020202020204" pitchFamily="34" charset="0"/>
              </a:rPr>
              <a:t>. This allowed the explanation of the difference </a:t>
            </a:r>
            <a:r>
              <a:rPr lang="en-US" altLang="ru-RU" sz="1800" dirty="0">
                <a:solidFill>
                  <a:srgbClr val="0000FF"/>
                </a:solidFill>
                <a:latin typeface="Times New Roman"/>
                <a:cs typeface="Arial" panose="020B0604020202020204" pitchFamily="34" charset="0"/>
              </a:rPr>
              <a:t>in the K</a:t>
            </a:r>
            <a:r>
              <a:rPr lang="en-US" altLang="ru-RU" sz="1800" baseline="30000" dirty="0">
                <a:solidFill>
                  <a:srgbClr val="0000FF"/>
                </a:solidFill>
                <a:latin typeface="Times New Roman"/>
                <a:cs typeface="Arial" panose="020B0604020202020204" pitchFamily="34" charset="0"/>
              </a:rPr>
              <a:t>+</a:t>
            </a:r>
            <a:r>
              <a:rPr lang="en-US" altLang="ru-RU" sz="1800" dirty="0">
                <a:solidFill>
                  <a:srgbClr val="0000FF"/>
                </a:solidFill>
                <a:latin typeface="Times New Roman"/>
                <a:cs typeface="Arial" panose="020B0604020202020204" pitchFamily="34" charset="0"/>
              </a:rPr>
              <a:t>/π</a:t>
            </a:r>
            <a:r>
              <a:rPr lang="en-US" altLang="ru-RU" sz="1800" baseline="30000" dirty="0" smtClean="0">
                <a:solidFill>
                  <a:srgbClr val="0000FF"/>
                </a:solidFill>
                <a:latin typeface="Times New Roman"/>
                <a:cs typeface="Arial" panose="020B0604020202020204" pitchFamily="34" charset="0"/>
              </a:rPr>
              <a:t>+</a:t>
            </a:r>
            <a:r>
              <a:rPr lang="en-US" altLang="ru-RU" sz="1800" dirty="0" smtClean="0">
                <a:solidFill>
                  <a:srgbClr val="0000FF"/>
                </a:solidFill>
                <a:latin typeface="Times New Roman"/>
                <a:cs typeface="Arial" panose="020B0604020202020204" pitchFamily="34" charset="0"/>
              </a:rPr>
              <a:t> </a:t>
            </a:r>
            <a:r>
              <a:rPr lang="en-US" altLang="ru-RU" sz="1800" dirty="0">
                <a:solidFill>
                  <a:srgbClr val="0000FF"/>
                </a:solidFill>
                <a:latin typeface="Times New Roman"/>
                <a:cs typeface="Arial" panose="020B0604020202020204" pitchFamily="34" charset="0"/>
              </a:rPr>
              <a:t>and the K</a:t>
            </a:r>
            <a:r>
              <a:rPr lang="en-US" altLang="ru-RU" sz="1800" baseline="30000" dirty="0">
                <a:solidFill>
                  <a:srgbClr val="0000FF"/>
                </a:solidFill>
                <a:latin typeface="Times New Roman"/>
                <a:cs typeface="Arial" panose="020B0604020202020204" pitchFamily="34" charset="0"/>
              </a:rPr>
              <a:t>−</a:t>
            </a:r>
            <a:r>
              <a:rPr lang="en-US" altLang="ru-RU" sz="1800" dirty="0">
                <a:solidFill>
                  <a:srgbClr val="0000FF"/>
                </a:solidFill>
                <a:latin typeface="Times New Roman"/>
                <a:cs typeface="Arial" panose="020B0604020202020204" pitchFamily="34" charset="0"/>
              </a:rPr>
              <a:t>/π</a:t>
            </a:r>
            <a:r>
              <a:rPr lang="en-US" altLang="ru-RU" sz="1800" baseline="30000" dirty="0">
                <a:solidFill>
                  <a:srgbClr val="0000FF"/>
                </a:solidFill>
                <a:latin typeface="Times New Roman"/>
                <a:cs typeface="Arial" panose="020B0604020202020204" pitchFamily="34" charset="0"/>
              </a:rPr>
              <a:t>−</a:t>
            </a:r>
            <a:r>
              <a:rPr lang="en-US" altLang="ru-RU" sz="1800" dirty="0">
                <a:solidFill>
                  <a:srgbClr val="0000FF"/>
                </a:solidFill>
                <a:latin typeface="Times New Roman"/>
                <a:cs typeface="Arial" panose="020B0604020202020204" pitchFamily="34" charset="0"/>
              </a:rPr>
              <a:t> </a:t>
            </a:r>
            <a:r>
              <a:rPr lang="en-US" altLang="ru-RU" sz="1800" dirty="0" smtClean="0">
                <a:solidFill>
                  <a:srgbClr val="0000FF"/>
                </a:solidFill>
                <a:latin typeface="Times New Roman"/>
                <a:cs typeface="Arial" panose="020B0604020202020204" pitchFamily="34" charset="0"/>
              </a:rPr>
              <a:t>ratios </a:t>
            </a:r>
            <a:r>
              <a:rPr lang="en-US" altLang="ru-RU" sz="1800" dirty="0">
                <a:solidFill>
                  <a:srgbClr val="0000FF"/>
                </a:solidFill>
                <a:latin typeface="Times New Roman"/>
                <a:cs typeface="Arial" panose="020B0604020202020204" pitchFamily="34" charset="0"/>
              </a:rPr>
              <a:t>at low energies. </a:t>
            </a:r>
            <a:r>
              <a:rPr lang="ru-RU" altLang="ru-RU" sz="1800" dirty="0" smtClean="0">
                <a:solidFill>
                  <a:srgbClr val="0000FF"/>
                </a:solidFill>
                <a:latin typeface="+mn-lt"/>
                <a:cs typeface="Arial" panose="020B0604020202020204" pitchFamily="34" charset="0"/>
              </a:rPr>
              <a:t> </a:t>
            </a:r>
            <a:endParaRPr lang="en-US" altLang="ru-RU" sz="1800" dirty="0" smtClean="0">
              <a:solidFill>
                <a:srgbClr val="0000FF"/>
              </a:solidFill>
              <a:latin typeface="+mn-lt"/>
              <a:cs typeface="Arial" panose="020B0604020202020204" pitchFamily="34" charset="0"/>
            </a:endParaRPr>
          </a:p>
          <a:p>
            <a:pPr algn="l" defTabSz="914400" eaLnBrk="0" hangingPunct="0">
              <a:lnSpc>
                <a:spcPct val="90000"/>
              </a:lnSpc>
              <a:buClrTx/>
              <a:buSzTx/>
            </a:pPr>
            <a:r>
              <a:rPr lang="en-US" altLang="ru-RU" sz="1800" dirty="0" smtClean="0">
                <a:solidFill>
                  <a:srgbClr val="0000FF"/>
                </a:solidFill>
                <a:latin typeface="+mn-lt"/>
                <a:cs typeface="Arial" panose="020B0604020202020204" pitchFamily="34" charset="0"/>
              </a:rPr>
              <a:t>When </a:t>
            </a:r>
            <a:r>
              <a:rPr lang="en-US" altLang="ru-RU" sz="1800" dirty="0">
                <a:solidFill>
                  <a:srgbClr val="0000FF"/>
                </a:solidFill>
                <a:latin typeface="+mn-lt"/>
                <a:cs typeface="Arial" panose="020B0604020202020204" pitchFamily="34" charset="0"/>
              </a:rPr>
              <a:t>the temperature and the baryon chemical potential are chosen </a:t>
            </a:r>
            <a:r>
              <a:rPr lang="en-US" altLang="ru-RU" sz="1800" dirty="0" smtClean="0">
                <a:solidFill>
                  <a:srgbClr val="0000FF"/>
                </a:solidFill>
                <a:latin typeface="+mn-lt"/>
                <a:cs typeface="Arial" panose="020B0604020202020204" pitchFamily="34" charset="0"/>
              </a:rPr>
              <a:t>along </a:t>
            </a:r>
            <a:r>
              <a:rPr lang="en-US" altLang="ru-RU" sz="1800" dirty="0">
                <a:solidFill>
                  <a:srgbClr val="0000FF"/>
                </a:solidFill>
                <a:latin typeface="+mn-lt"/>
                <a:cs typeface="Arial" panose="020B0604020202020204" pitchFamily="34" charset="0"/>
              </a:rPr>
              <a:t>the phase diagram line, the system is in the </a:t>
            </a:r>
            <a:r>
              <a:rPr lang="en-US" altLang="ru-RU" sz="1800" dirty="0" smtClean="0">
                <a:solidFill>
                  <a:srgbClr val="0000FF"/>
                </a:solidFill>
                <a:latin typeface="+mn-lt"/>
                <a:cs typeface="Arial" panose="020B0604020202020204" pitchFamily="34" charset="0"/>
              </a:rPr>
              <a:t>chiral phase-transition region </a:t>
            </a:r>
            <a:r>
              <a:rPr lang="en-US" altLang="ru-RU" sz="1800" dirty="0">
                <a:solidFill>
                  <a:srgbClr val="0000FF"/>
                </a:solidFill>
                <a:latin typeface="+mn-lt"/>
                <a:cs typeface="Arial" panose="020B0604020202020204" pitchFamily="34" charset="0"/>
              </a:rPr>
              <a:t>and </a:t>
            </a:r>
            <a:r>
              <a:rPr lang="en-US" altLang="ru-RU" sz="1800" dirty="0" smtClean="0">
                <a:solidFill>
                  <a:srgbClr val="0000FF"/>
                </a:solidFill>
                <a:latin typeface="+mn-lt"/>
                <a:cs typeface="Arial" panose="020B0604020202020204" pitchFamily="34" charset="0"/>
              </a:rPr>
              <a:t>it is essential which order is this phase transition. At low temperatures and high densities (or baryonic chemical potential), there is a first order phase transition and the </a:t>
            </a:r>
            <a:r>
              <a:rPr lang="en-US" altLang="ru-RU" sz="1800" dirty="0" err="1" smtClean="0">
                <a:solidFill>
                  <a:srgbClr val="0000FF"/>
                </a:solidFill>
                <a:latin typeface="+mn-lt"/>
                <a:cs typeface="Arial" panose="020B0604020202020204" pitchFamily="34" charset="0"/>
              </a:rPr>
              <a:t>deconfinement</a:t>
            </a:r>
            <a:r>
              <a:rPr lang="en-US" altLang="ru-RU" sz="1800" dirty="0" smtClean="0">
                <a:solidFill>
                  <a:srgbClr val="0000FF"/>
                </a:solidFill>
                <a:latin typeface="+mn-lt"/>
                <a:cs typeface="Arial" panose="020B0604020202020204" pitchFamily="34" charset="0"/>
              </a:rPr>
              <a:t> is absent.  Under temperature increase and density decrease, there is a crossover phase transition. </a:t>
            </a:r>
          </a:p>
          <a:p>
            <a:pPr algn="l" defTabSz="914400" eaLnBrk="0" hangingPunct="0">
              <a:lnSpc>
                <a:spcPct val="90000"/>
              </a:lnSpc>
              <a:buClrTx/>
              <a:buSzTx/>
            </a:pPr>
            <a:r>
              <a:rPr lang="en-US" altLang="ru-RU" sz="1800" dirty="0" smtClean="0">
                <a:solidFill>
                  <a:srgbClr val="0000FF"/>
                </a:solidFill>
                <a:latin typeface="+mn-lt"/>
                <a:cs typeface="Arial" panose="020B0604020202020204" pitchFamily="34" charset="0"/>
              </a:rPr>
              <a:t>It </a:t>
            </a:r>
            <a:r>
              <a:rPr lang="en-US" altLang="ru-RU" sz="1800" dirty="0">
                <a:solidFill>
                  <a:srgbClr val="0000FF"/>
                </a:solidFill>
                <a:latin typeface="+mn-lt"/>
                <a:cs typeface="Arial" panose="020B0604020202020204" pitchFamily="34" charset="0"/>
              </a:rPr>
              <a:t>is also shown that the increase in the ratio K+/π+ appears near the critical endpoint and can be considered as a critical region signal.</a:t>
            </a:r>
            <a:endParaRPr lang="ru-RU" altLang="ru-RU" sz="1800" dirty="0" smtClean="0">
              <a:solidFill>
                <a:srgbClr val="0000FF"/>
              </a:solidFill>
              <a:latin typeface="+mn-lt"/>
              <a:cs typeface="Arial" panose="020B0604020202020204" pitchFamily="34" charset="0"/>
            </a:endParaRPr>
          </a:p>
        </p:txBody>
      </p:sp>
    </p:spTree>
    <p:extLst>
      <p:ext uri="{BB962C8B-B14F-4D97-AF65-F5344CB8AC3E}">
        <p14:creationId xmlns:p14="http://schemas.microsoft.com/office/powerpoint/2010/main" val="181129000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71884" y="24240"/>
            <a:ext cx="8964612"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Mimicking the Hadron-Quark Mixed Phase in Compact Stars</a:t>
            </a:r>
          </a:p>
        </p:txBody>
      </p:sp>
      <p:pic>
        <p:nvPicPr>
          <p:cNvPr id="4" name="Content Placeholder 4">
            <a:extLst>
              <a:ext uri="{FF2B5EF4-FFF2-40B4-BE49-F238E27FC236}">
                <a16:creationId xmlns="" xmlns:a16="http://schemas.microsoft.com/office/drawing/2014/main" id="{0307766F-DFB1-DF4A-BD90-713EAC7EFBC0}"/>
              </a:ext>
            </a:extLst>
          </p:cNvPr>
          <p:cNvPicPr>
            <a:picLocks noChangeAspect="1"/>
          </p:cNvPicPr>
          <p:nvPr/>
        </p:nvPicPr>
        <p:blipFill>
          <a:blip r:embed="rId3"/>
          <a:stretch>
            <a:fillRect/>
          </a:stretch>
        </p:blipFill>
        <p:spPr>
          <a:xfrm>
            <a:off x="0" y="1052736"/>
            <a:ext cx="3205119" cy="2473242"/>
          </a:xfrm>
          <a:prstGeom prst="rect">
            <a:avLst/>
          </a:prstGeom>
        </p:spPr>
      </p:pic>
      <p:pic>
        <p:nvPicPr>
          <p:cNvPr id="5" name="Picture 8">
            <a:extLst>
              <a:ext uri="{FF2B5EF4-FFF2-40B4-BE49-F238E27FC236}">
                <a16:creationId xmlns="" xmlns:a16="http://schemas.microsoft.com/office/drawing/2014/main" id="{EF9FB8C9-E981-0F47-9260-446ACC6D650C}"/>
              </a:ext>
            </a:extLst>
          </p:cNvPr>
          <p:cNvPicPr>
            <a:picLocks noChangeAspect="1"/>
          </p:cNvPicPr>
          <p:nvPr/>
        </p:nvPicPr>
        <p:blipFill>
          <a:blip r:embed="rId4"/>
          <a:stretch>
            <a:fillRect/>
          </a:stretch>
        </p:blipFill>
        <p:spPr>
          <a:xfrm>
            <a:off x="6477000" y="3638330"/>
            <a:ext cx="2341712" cy="2179093"/>
          </a:xfrm>
          <a:prstGeom prst="rect">
            <a:avLst/>
          </a:prstGeom>
        </p:spPr>
      </p:pic>
      <p:pic>
        <p:nvPicPr>
          <p:cNvPr id="6" name="Picture 10">
            <a:extLst>
              <a:ext uri="{FF2B5EF4-FFF2-40B4-BE49-F238E27FC236}">
                <a16:creationId xmlns="" xmlns:a16="http://schemas.microsoft.com/office/drawing/2014/main" id="{CD6B3A58-CA6F-9D4A-B2D7-70443A58B0DC}"/>
              </a:ext>
            </a:extLst>
          </p:cNvPr>
          <p:cNvPicPr>
            <a:picLocks noChangeAspect="1"/>
          </p:cNvPicPr>
          <p:nvPr/>
        </p:nvPicPr>
        <p:blipFill>
          <a:blip r:embed="rId5"/>
          <a:stretch>
            <a:fillRect/>
          </a:stretch>
        </p:blipFill>
        <p:spPr>
          <a:xfrm>
            <a:off x="35496" y="3645024"/>
            <a:ext cx="5682343" cy="2189479"/>
          </a:xfrm>
          <a:prstGeom prst="rect">
            <a:avLst/>
          </a:prstGeom>
        </p:spPr>
      </p:pic>
      <p:pic>
        <p:nvPicPr>
          <p:cNvPr id="7" name="Picture 19">
            <a:extLst>
              <a:ext uri="{FF2B5EF4-FFF2-40B4-BE49-F238E27FC236}">
                <a16:creationId xmlns="" xmlns:a16="http://schemas.microsoft.com/office/drawing/2014/main" id="{554D0274-6982-3F4F-ABE1-E460378FCBFC}"/>
              </a:ext>
            </a:extLst>
          </p:cNvPr>
          <p:cNvPicPr>
            <a:picLocks noChangeAspect="1"/>
          </p:cNvPicPr>
          <p:nvPr/>
        </p:nvPicPr>
        <p:blipFill rotWithShape="1">
          <a:blip r:embed="rId6"/>
          <a:srcRect l="3063" t="13741" r="10238" b="6984"/>
          <a:stretch/>
        </p:blipFill>
        <p:spPr>
          <a:xfrm>
            <a:off x="5467772" y="980728"/>
            <a:ext cx="3676228" cy="2597432"/>
          </a:xfrm>
          <a:prstGeom prst="rect">
            <a:avLst/>
          </a:prstGeom>
        </p:spPr>
      </p:pic>
      <p:sp>
        <p:nvSpPr>
          <p:cNvPr id="8" name="Content Placeholder 2">
            <a:extLst>
              <a:ext uri="{FF2B5EF4-FFF2-40B4-BE49-F238E27FC236}">
                <a16:creationId xmlns="" xmlns:a16="http://schemas.microsoft.com/office/drawing/2014/main" id="{3BB8DAE7-416E-8047-9932-643CE6403FAE}"/>
              </a:ext>
            </a:extLst>
          </p:cNvPr>
          <p:cNvSpPr txBox="1">
            <a:spLocks/>
          </p:cNvSpPr>
          <p:nvPr/>
        </p:nvSpPr>
        <p:spPr>
          <a:xfrm>
            <a:off x="169036" y="548680"/>
            <a:ext cx="8746364" cy="498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80000"/>
              </a:lnSpc>
              <a:spcBef>
                <a:spcPts val="0"/>
              </a:spcBef>
              <a:spcAft>
                <a:spcPts val="0"/>
              </a:spcAft>
              <a:buClrTx/>
              <a:buSzTx/>
              <a:buFont typeface="Arial" panose="020B0604020202020204" pitchFamily="34" charset="0"/>
              <a:buNone/>
            </a:pPr>
            <a:r>
              <a:rPr lang="en-US" sz="1600" dirty="0" smtClean="0">
                <a:solidFill>
                  <a:srgbClr val="0000CC"/>
                </a:solidFill>
                <a:latin typeface="Calibri"/>
              </a:rPr>
              <a:t>A simple </a:t>
            </a:r>
            <a:r>
              <a:rPr lang="en-US" sz="1600" dirty="0">
                <a:solidFill>
                  <a:srgbClr val="0000CC"/>
                </a:solidFill>
                <a:latin typeface="Calibri"/>
              </a:rPr>
              <a:t>thermodynamically consistent interpolation method </a:t>
            </a:r>
            <a:r>
              <a:rPr lang="en-US" sz="1600" dirty="0" smtClean="0">
                <a:solidFill>
                  <a:srgbClr val="0000CC"/>
                </a:solidFill>
                <a:latin typeface="Calibri"/>
              </a:rPr>
              <a:t>gives </a:t>
            </a:r>
            <a:r>
              <a:rPr lang="en-US" sz="1600" dirty="0">
                <a:solidFill>
                  <a:srgbClr val="0000CC"/>
                </a:solidFill>
                <a:latin typeface="Calibri"/>
              </a:rPr>
              <a:t>possibility of a systematic study of </a:t>
            </a:r>
            <a:endParaRPr lang="en-US" sz="1600" dirty="0" smtClean="0">
              <a:solidFill>
                <a:srgbClr val="0000CC"/>
              </a:solidFill>
              <a:latin typeface="Calibri"/>
            </a:endParaRPr>
          </a:p>
          <a:p>
            <a:pPr marL="0" indent="0" fontAlgn="auto">
              <a:lnSpc>
                <a:spcPct val="80000"/>
              </a:lnSpc>
              <a:spcBef>
                <a:spcPts val="0"/>
              </a:spcBef>
              <a:spcAft>
                <a:spcPts val="0"/>
              </a:spcAft>
              <a:buClrTx/>
              <a:buSzTx/>
              <a:buFont typeface="Arial" panose="020B0604020202020204" pitchFamily="34" charset="0"/>
              <a:buNone/>
            </a:pPr>
            <a:r>
              <a:rPr lang="en-US" sz="1600" dirty="0" smtClean="0">
                <a:solidFill>
                  <a:srgbClr val="0000CC"/>
                </a:solidFill>
                <a:latin typeface="Calibri"/>
              </a:rPr>
              <a:t>mixed </a:t>
            </a:r>
            <a:r>
              <a:rPr lang="en-US" sz="1600" dirty="0">
                <a:solidFill>
                  <a:srgbClr val="0000CC"/>
                </a:solidFill>
                <a:latin typeface="Calibri"/>
              </a:rPr>
              <a:t>phase effects on </a:t>
            </a:r>
            <a:r>
              <a:rPr lang="en-US" sz="1600" dirty="0" smtClean="0">
                <a:solidFill>
                  <a:srgbClr val="0000CC"/>
                </a:solidFill>
                <a:latin typeface="Calibri"/>
              </a:rPr>
              <a:t>the mass-radius </a:t>
            </a:r>
            <a:r>
              <a:rPr lang="en-US" sz="1600" dirty="0">
                <a:solidFill>
                  <a:srgbClr val="0000CC"/>
                </a:solidFill>
                <a:latin typeface="Calibri"/>
              </a:rPr>
              <a:t>diagram for compact stars.</a:t>
            </a:r>
          </a:p>
        </p:txBody>
      </p:sp>
      <p:sp>
        <p:nvSpPr>
          <p:cNvPr id="9" name="Rectangle 5">
            <a:extLst>
              <a:ext uri="{FF2B5EF4-FFF2-40B4-BE49-F238E27FC236}">
                <a16:creationId xmlns="" xmlns:a16="http://schemas.microsoft.com/office/drawing/2014/main" id="{AA0BC123-C870-3240-AD9C-E8FE48E0D882}"/>
              </a:ext>
            </a:extLst>
          </p:cNvPr>
          <p:cNvSpPr/>
          <p:nvPr/>
        </p:nvSpPr>
        <p:spPr>
          <a:xfrm>
            <a:off x="3203848" y="1195181"/>
            <a:ext cx="2209800" cy="2089803"/>
          </a:xfrm>
          <a:prstGeom prst="rect">
            <a:avLst/>
          </a:prstGeom>
        </p:spPr>
        <p:txBody>
          <a:bodyPr wrap="square">
            <a:spAutoFit/>
          </a:bodyPr>
          <a:lstStyle/>
          <a:p>
            <a:pPr algn="l" defTabSz="914400" fontAlgn="auto">
              <a:lnSpc>
                <a:spcPct val="80000"/>
              </a:lnSpc>
              <a:spcBef>
                <a:spcPts val="0"/>
              </a:spcBef>
              <a:spcAft>
                <a:spcPts val="600"/>
              </a:spcAft>
              <a:buClrTx/>
              <a:buSzTx/>
              <a:buFontTx/>
              <a:buNone/>
              <a:defRPr/>
            </a:pPr>
            <a:r>
              <a:rPr lang="en-US" sz="1400" kern="0" dirty="0" smtClean="0">
                <a:solidFill>
                  <a:srgbClr val="0000CC"/>
                </a:solidFill>
                <a:latin typeface="Calibri"/>
              </a:rPr>
              <a:t>The three points </a:t>
            </a:r>
            <a:r>
              <a:rPr lang="ru-RU" sz="1400" kern="0" dirty="0" err="1" smtClean="0">
                <a:solidFill>
                  <a:srgbClr val="0000CC"/>
                </a:solidFill>
                <a:latin typeface="Calibri"/>
              </a:rPr>
              <a:t>of</a:t>
            </a:r>
            <a:r>
              <a:rPr lang="ru-RU" sz="1400" kern="0" dirty="0" smtClean="0">
                <a:solidFill>
                  <a:srgbClr val="0000CC"/>
                </a:solidFill>
                <a:latin typeface="Calibri"/>
              </a:rPr>
              <a:t> </a:t>
            </a:r>
            <a:r>
              <a:rPr lang="ru-RU" sz="1400" kern="0" dirty="0" err="1" smtClean="0">
                <a:solidFill>
                  <a:srgbClr val="0000CC"/>
                </a:solidFill>
                <a:latin typeface="Calibri"/>
              </a:rPr>
              <a:t>the</a:t>
            </a:r>
            <a:r>
              <a:rPr lang="ru-RU" sz="1400" kern="0" dirty="0" smtClean="0">
                <a:solidFill>
                  <a:srgbClr val="0000CC"/>
                </a:solidFill>
                <a:latin typeface="Calibri"/>
              </a:rPr>
              <a:t> </a:t>
            </a:r>
            <a:r>
              <a:rPr lang="ru-RU" sz="1400" kern="0" dirty="0" err="1" smtClean="0">
                <a:solidFill>
                  <a:srgbClr val="0000CC"/>
                </a:solidFill>
                <a:latin typeface="Calibri"/>
              </a:rPr>
              <a:t>interpolation</a:t>
            </a:r>
            <a:r>
              <a:rPr lang="ru-RU" sz="1400" kern="0" dirty="0" smtClean="0">
                <a:solidFill>
                  <a:srgbClr val="0000CC"/>
                </a:solidFill>
                <a:latin typeface="Calibri"/>
              </a:rPr>
              <a:t> </a:t>
            </a:r>
            <a:r>
              <a:rPr lang="ru-RU" sz="1400" kern="0" dirty="0" err="1" smtClean="0">
                <a:solidFill>
                  <a:srgbClr val="0000CC"/>
                </a:solidFill>
                <a:latin typeface="Calibri"/>
              </a:rPr>
              <a:t>function</a:t>
            </a:r>
            <a:r>
              <a:rPr lang="ru-RU" sz="1400" kern="0" dirty="0" smtClean="0">
                <a:solidFill>
                  <a:srgbClr val="0000CC"/>
                </a:solidFill>
                <a:latin typeface="Calibri"/>
              </a:rPr>
              <a:t> </a:t>
            </a:r>
            <a:r>
              <a:rPr lang="en-US" sz="1400" kern="0" dirty="0" smtClean="0">
                <a:solidFill>
                  <a:srgbClr val="0000CC"/>
                </a:solidFill>
                <a:latin typeface="Calibri"/>
              </a:rPr>
              <a:t>(</a:t>
            </a:r>
            <a:r>
              <a:rPr lang="en-US" sz="1400" b="1" kern="0" dirty="0" smtClean="0">
                <a:solidFill>
                  <a:srgbClr val="0000CC"/>
                </a:solidFill>
                <a:latin typeface="Calibri"/>
              </a:rPr>
              <a:t>left</a:t>
            </a:r>
            <a:r>
              <a:rPr lang="en-US" sz="1400" kern="0" dirty="0" smtClean="0">
                <a:solidFill>
                  <a:srgbClr val="0000CC"/>
                </a:solidFill>
                <a:latin typeface="Calibri"/>
              </a:rPr>
              <a:t>)</a:t>
            </a:r>
          </a:p>
          <a:p>
            <a:pPr algn="l" defTabSz="913548" fontAlgn="auto">
              <a:lnSpc>
                <a:spcPct val="80000"/>
              </a:lnSpc>
              <a:spcBef>
                <a:spcPts val="0"/>
              </a:spcBef>
              <a:spcAft>
                <a:spcPts val="0"/>
              </a:spcAft>
              <a:buClrTx/>
              <a:buSzTx/>
              <a:buFontTx/>
              <a:buNone/>
            </a:pPr>
            <a:r>
              <a:rPr lang="en-US" sz="1400" dirty="0">
                <a:solidFill>
                  <a:srgbClr val="0000CC"/>
                </a:solidFill>
                <a:latin typeface="Calibri"/>
              </a:rPr>
              <a:t>The impact of the mixed phase in </a:t>
            </a:r>
            <a:r>
              <a:rPr lang="en-US" sz="1400" dirty="0" smtClean="0">
                <a:solidFill>
                  <a:srgbClr val="0000CC"/>
                </a:solidFill>
                <a:latin typeface="Calibri"/>
              </a:rPr>
              <a:t>the mass-radius </a:t>
            </a:r>
            <a:r>
              <a:rPr lang="en-US" sz="1400" dirty="0">
                <a:solidFill>
                  <a:srgbClr val="0000CC"/>
                </a:solidFill>
                <a:latin typeface="Calibri"/>
              </a:rPr>
              <a:t>diagram of compact stars. </a:t>
            </a:r>
            <a:endParaRPr lang="en-US" sz="1400" dirty="0" smtClean="0">
              <a:solidFill>
                <a:srgbClr val="0000CC"/>
              </a:solidFill>
              <a:latin typeface="Calibri"/>
            </a:endParaRPr>
          </a:p>
          <a:p>
            <a:pPr algn="l" defTabSz="913548" fontAlgn="auto">
              <a:lnSpc>
                <a:spcPct val="80000"/>
              </a:lnSpc>
              <a:spcBef>
                <a:spcPts val="0"/>
              </a:spcBef>
              <a:spcAft>
                <a:spcPts val="0"/>
              </a:spcAft>
              <a:buClrTx/>
              <a:buSzTx/>
              <a:buFontTx/>
              <a:buNone/>
            </a:pPr>
            <a:r>
              <a:rPr lang="en-US" sz="1400" dirty="0" smtClean="0">
                <a:solidFill>
                  <a:srgbClr val="0000CC"/>
                </a:solidFill>
                <a:latin typeface="Calibri"/>
              </a:rPr>
              <a:t>At </a:t>
            </a:r>
            <a:r>
              <a:rPr lang="en-US" sz="1400" dirty="0">
                <a:solidFill>
                  <a:srgbClr val="0000CC"/>
                </a:solidFill>
                <a:latin typeface="Calibri"/>
              </a:rPr>
              <a:t>least </a:t>
            </a:r>
            <a:r>
              <a:rPr lang="en-US" sz="1400" dirty="0" smtClean="0">
                <a:solidFill>
                  <a:srgbClr val="0000CC"/>
                </a:solidFill>
                <a:latin typeface="Calibri"/>
              </a:rPr>
              <a:t>one companion </a:t>
            </a:r>
            <a:r>
              <a:rPr lang="en-US" sz="1400" dirty="0">
                <a:solidFill>
                  <a:srgbClr val="0000CC"/>
                </a:solidFill>
                <a:latin typeface="Calibri"/>
              </a:rPr>
              <a:t>of the GW170817 could belong to the third family and both of them could have mixed phase in their </a:t>
            </a:r>
            <a:r>
              <a:rPr lang="en-US" sz="1400" dirty="0" smtClean="0">
                <a:solidFill>
                  <a:srgbClr val="0000CC"/>
                </a:solidFill>
                <a:latin typeface="Calibri"/>
              </a:rPr>
              <a:t>interior (</a:t>
            </a:r>
            <a:r>
              <a:rPr lang="en-US" sz="1400" b="1" dirty="0" smtClean="0">
                <a:solidFill>
                  <a:srgbClr val="0000CC"/>
                </a:solidFill>
                <a:latin typeface="Calibri"/>
              </a:rPr>
              <a:t>right</a:t>
            </a:r>
            <a:r>
              <a:rPr lang="en-US" sz="1600" dirty="0" smtClean="0">
                <a:solidFill>
                  <a:srgbClr val="0000CC"/>
                </a:solidFill>
                <a:latin typeface="Calibri"/>
              </a:rPr>
              <a:t>)</a:t>
            </a:r>
            <a:endParaRPr lang="ru-RU" sz="1600" kern="0" dirty="0" smtClean="0">
              <a:solidFill>
                <a:srgbClr val="0000CC"/>
              </a:solidFill>
              <a:latin typeface="Calibri"/>
            </a:endParaRPr>
          </a:p>
        </p:txBody>
      </p:sp>
      <p:sp>
        <p:nvSpPr>
          <p:cNvPr id="11" name="Rectangle 11">
            <a:extLst>
              <a:ext uri="{FF2B5EF4-FFF2-40B4-BE49-F238E27FC236}">
                <a16:creationId xmlns="" xmlns:a16="http://schemas.microsoft.com/office/drawing/2014/main" id="{9B8CBE62-659F-2F41-A0DE-39BCC15E7BB9}"/>
              </a:ext>
            </a:extLst>
          </p:cNvPr>
          <p:cNvSpPr/>
          <p:nvPr/>
        </p:nvSpPr>
        <p:spPr>
          <a:xfrm>
            <a:off x="685800" y="5867400"/>
            <a:ext cx="3771900" cy="441339"/>
          </a:xfrm>
          <a:prstGeom prst="rect">
            <a:avLst/>
          </a:prstGeom>
        </p:spPr>
        <p:txBody>
          <a:bodyPr wrap="square">
            <a:spAutoFit/>
          </a:bodyPr>
          <a:lstStyle/>
          <a:p>
            <a:pPr algn="l" defTabSz="913548" fontAlgn="auto">
              <a:lnSpc>
                <a:spcPct val="80000"/>
              </a:lnSpc>
              <a:spcBef>
                <a:spcPts val="0"/>
              </a:spcBef>
              <a:spcAft>
                <a:spcPts val="0"/>
              </a:spcAft>
              <a:buClrTx/>
              <a:buSzTx/>
              <a:buFontTx/>
              <a:buNone/>
            </a:pPr>
            <a:r>
              <a:rPr lang="en-US" sz="1400" dirty="0" smtClean="0">
                <a:solidFill>
                  <a:srgbClr val="0000CC"/>
                </a:solidFill>
                <a:latin typeface="Calibri"/>
              </a:rPr>
              <a:t>Comparison </a:t>
            </a:r>
            <a:r>
              <a:rPr lang="en-US" sz="1400" dirty="0">
                <a:solidFill>
                  <a:srgbClr val="0000CC"/>
                </a:solidFill>
                <a:latin typeface="Calibri"/>
              </a:rPr>
              <a:t>of the interpolation method with the microscopic approach </a:t>
            </a:r>
            <a:r>
              <a:rPr lang="en-US" sz="1400" dirty="0" smtClean="0">
                <a:solidFill>
                  <a:srgbClr val="0000CC"/>
                </a:solidFill>
                <a:latin typeface="Calibri"/>
              </a:rPr>
              <a:t>(</a:t>
            </a:r>
            <a:r>
              <a:rPr lang="en-US" sz="1400" dirty="0">
                <a:solidFill>
                  <a:srgbClr val="0000CC"/>
                </a:solidFill>
                <a:latin typeface="Calibri"/>
              </a:rPr>
              <a:t>so-called “pasta” phase</a:t>
            </a:r>
            <a:r>
              <a:rPr lang="en-US" sz="1400" dirty="0" smtClean="0">
                <a:solidFill>
                  <a:srgbClr val="0000CC"/>
                </a:solidFill>
                <a:latin typeface="Calibri"/>
              </a:rPr>
              <a:t>)      </a:t>
            </a:r>
            <a:endParaRPr lang="ru-RU" sz="1400" dirty="0">
              <a:solidFill>
                <a:srgbClr val="0000CC"/>
              </a:solidFill>
              <a:latin typeface="Calibri"/>
            </a:endParaRPr>
          </a:p>
        </p:txBody>
      </p:sp>
      <p:sp>
        <p:nvSpPr>
          <p:cNvPr id="12" name="Rectangle 12">
            <a:extLst>
              <a:ext uri="{FF2B5EF4-FFF2-40B4-BE49-F238E27FC236}">
                <a16:creationId xmlns="" xmlns:a16="http://schemas.microsoft.com/office/drawing/2014/main" id="{D17A38A5-DB72-0C4B-BCFD-9D2645EFDC81}"/>
              </a:ext>
            </a:extLst>
          </p:cNvPr>
          <p:cNvSpPr/>
          <p:nvPr/>
        </p:nvSpPr>
        <p:spPr>
          <a:xfrm>
            <a:off x="5645563" y="5805264"/>
            <a:ext cx="3462941" cy="609398"/>
          </a:xfrm>
          <a:prstGeom prst="rect">
            <a:avLst/>
          </a:prstGeom>
        </p:spPr>
        <p:txBody>
          <a:bodyPr wrap="square">
            <a:spAutoFit/>
          </a:bodyPr>
          <a:lstStyle/>
          <a:p>
            <a:pPr algn="l" defTabSz="913548" fontAlgn="auto">
              <a:lnSpc>
                <a:spcPct val="80000"/>
              </a:lnSpc>
              <a:spcBef>
                <a:spcPts val="0"/>
              </a:spcBef>
              <a:spcAft>
                <a:spcPts val="0"/>
              </a:spcAft>
              <a:buClrTx/>
              <a:buSzTx/>
              <a:buFontTx/>
              <a:buNone/>
            </a:pPr>
            <a:r>
              <a:rPr lang="en-US" sz="1400" dirty="0">
                <a:solidFill>
                  <a:srgbClr val="6600CC"/>
                </a:solidFill>
                <a:latin typeface="Calibri"/>
              </a:rPr>
              <a:t>R</a:t>
            </a:r>
            <a:r>
              <a:rPr lang="en-US" sz="1400" dirty="0" smtClean="0">
                <a:solidFill>
                  <a:srgbClr val="6600CC"/>
                </a:solidFill>
                <a:latin typeface="Calibri"/>
              </a:rPr>
              <a:t>elationship  </a:t>
            </a:r>
            <a:r>
              <a:rPr lang="en-US" sz="1400" dirty="0">
                <a:solidFill>
                  <a:srgbClr val="6600CC"/>
                </a:solidFill>
                <a:latin typeface="Calibri"/>
              </a:rPr>
              <a:t>between </a:t>
            </a:r>
            <a:r>
              <a:rPr lang="en-US" sz="1400" dirty="0" smtClean="0">
                <a:solidFill>
                  <a:srgbClr val="6600CC"/>
                </a:solidFill>
                <a:latin typeface="Calibri"/>
              </a:rPr>
              <a:t>the free </a:t>
            </a:r>
            <a:r>
              <a:rPr lang="en-US" sz="1400" dirty="0">
                <a:solidFill>
                  <a:srgbClr val="6600CC"/>
                </a:solidFill>
                <a:latin typeface="Calibri"/>
              </a:rPr>
              <a:t>parameters of </a:t>
            </a:r>
            <a:r>
              <a:rPr lang="en-US" sz="1400" dirty="0" smtClean="0">
                <a:solidFill>
                  <a:srgbClr val="6600CC"/>
                </a:solidFill>
                <a:latin typeface="Calibri"/>
              </a:rPr>
              <a:t>the two </a:t>
            </a:r>
            <a:r>
              <a:rPr lang="en-US" sz="1400" dirty="0">
                <a:solidFill>
                  <a:srgbClr val="6600CC"/>
                </a:solidFill>
                <a:latin typeface="Calibri"/>
              </a:rPr>
              <a:t>approaches to mixed phase description. </a:t>
            </a:r>
            <a:r>
              <a:rPr lang="en-US" sz="1400" dirty="0" smtClean="0">
                <a:solidFill>
                  <a:srgbClr val="6600CC"/>
                </a:solidFill>
                <a:latin typeface="Calibri"/>
              </a:rPr>
              <a:t>Upper bound:  </a:t>
            </a:r>
            <a:r>
              <a:rPr lang="el-GR" sz="1400" b="1" dirty="0" smtClean="0">
                <a:solidFill>
                  <a:prstClr val="black"/>
                </a:solidFill>
                <a:latin typeface="Calibri"/>
              </a:rPr>
              <a:t>Δ</a:t>
            </a:r>
            <a:r>
              <a:rPr lang="en-US" sz="1400" b="1" dirty="0" smtClean="0">
                <a:solidFill>
                  <a:prstClr val="black"/>
                </a:solidFill>
                <a:latin typeface="Calibri"/>
              </a:rPr>
              <a:t>P/P</a:t>
            </a:r>
            <a:r>
              <a:rPr lang="en-US" sz="1400" b="1" baseline="-25000" dirty="0" smtClean="0">
                <a:solidFill>
                  <a:prstClr val="black"/>
                </a:solidFill>
                <a:latin typeface="Calibri"/>
              </a:rPr>
              <a:t>C</a:t>
            </a:r>
            <a:r>
              <a:rPr lang="en-US" sz="1400" b="1" dirty="0" smtClean="0">
                <a:solidFill>
                  <a:prstClr val="black"/>
                </a:solidFill>
                <a:latin typeface="Calibri"/>
              </a:rPr>
              <a:t> ≈ 6%</a:t>
            </a:r>
            <a:endParaRPr lang="ru-RU" sz="1400" dirty="0">
              <a:solidFill>
                <a:prstClr val="black"/>
              </a:solidFill>
              <a:latin typeface="Calibri"/>
            </a:endParaRPr>
          </a:p>
        </p:txBody>
      </p:sp>
      <p:sp>
        <p:nvSpPr>
          <p:cNvPr id="13" name="Content Placeholder 2">
            <a:extLst>
              <a:ext uri="{FF2B5EF4-FFF2-40B4-BE49-F238E27FC236}">
                <a16:creationId xmlns="" xmlns:a16="http://schemas.microsoft.com/office/drawing/2014/main" id="{386D3671-C05E-ED49-A89E-48990E2A27FF}"/>
              </a:ext>
            </a:extLst>
          </p:cNvPr>
          <p:cNvSpPr txBox="1">
            <a:spLocks/>
          </p:cNvSpPr>
          <p:nvPr/>
        </p:nvSpPr>
        <p:spPr>
          <a:xfrm>
            <a:off x="0" y="6381328"/>
            <a:ext cx="9144000" cy="445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ClrTx/>
              <a:buSzTx/>
              <a:buFont typeface="Arial" panose="020B0604020202020204" pitchFamily="34" charset="0"/>
              <a:buNone/>
            </a:pPr>
            <a:r>
              <a:rPr lang="en-US" sz="1200" b="1" dirty="0">
                <a:solidFill>
                  <a:prstClr val="white">
                    <a:lumMod val="50000"/>
                  </a:prstClr>
                </a:solidFill>
                <a:latin typeface="Calibri"/>
              </a:rPr>
              <a:t>1. </a:t>
            </a:r>
            <a:r>
              <a:rPr lang="en-US" sz="1200" b="1" dirty="0" err="1">
                <a:solidFill>
                  <a:prstClr val="white">
                    <a:lumMod val="50000"/>
                  </a:prstClr>
                </a:solidFill>
                <a:latin typeface="Calibri"/>
              </a:rPr>
              <a:t>Ayriyan</a:t>
            </a:r>
            <a:r>
              <a:rPr lang="en-US" sz="1200" b="1" dirty="0">
                <a:solidFill>
                  <a:prstClr val="white">
                    <a:lumMod val="50000"/>
                  </a:prstClr>
                </a:solidFill>
                <a:latin typeface="Calibri"/>
              </a:rPr>
              <a:t> and </a:t>
            </a:r>
            <a:r>
              <a:rPr lang="en-US" sz="1200" b="1" dirty="0" err="1">
                <a:solidFill>
                  <a:prstClr val="white">
                    <a:lumMod val="50000"/>
                  </a:prstClr>
                </a:solidFill>
                <a:latin typeface="Calibri"/>
              </a:rPr>
              <a:t>Grigorian</a:t>
            </a:r>
            <a:r>
              <a:rPr lang="en-US" sz="1200" b="1" dirty="0">
                <a:solidFill>
                  <a:prstClr val="white">
                    <a:lumMod val="50000"/>
                  </a:prstClr>
                </a:solidFill>
                <a:latin typeface="Calibri"/>
              </a:rPr>
              <a:t>. EPJ </a:t>
            </a:r>
            <a:r>
              <a:rPr lang="en-US" sz="1200" b="1" dirty="0" err="1">
                <a:solidFill>
                  <a:prstClr val="white">
                    <a:lumMod val="50000"/>
                  </a:prstClr>
                </a:solidFill>
                <a:latin typeface="Calibri"/>
              </a:rPr>
              <a:t>WoC</a:t>
            </a:r>
            <a:r>
              <a:rPr lang="en-US" sz="1200" b="1" dirty="0">
                <a:solidFill>
                  <a:prstClr val="white">
                    <a:lumMod val="50000"/>
                  </a:prstClr>
                </a:solidFill>
                <a:latin typeface="Calibri"/>
              </a:rPr>
              <a:t> (2018), vol. 173, </a:t>
            </a:r>
            <a:r>
              <a:rPr lang="en-US" sz="1200" b="1" dirty="0" smtClean="0">
                <a:solidFill>
                  <a:prstClr val="white">
                    <a:lumMod val="50000"/>
                  </a:prstClr>
                </a:solidFill>
                <a:latin typeface="Calibri"/>
              </a:rPr>
              <a:t>03003                     2</a:t>
            </a:r>
            <a:r>
              <a:rPr lang="en-US" sz="1200" b="1" dirty="0">
                <a:solidFill>
                  <a:prstClr val="white">
                    <a:lumMod val="50000"/>
                  </a:prstClr>
                </a:solidFill>
                <a:latin typeface="Calibri"/>
              </a:rPr>
              <a:t>. </a:t>
            </a:r>
            <a:r>
              <a:rPr lang="en-US" sz="1200" b="1" dirty="0" err="1">
                <a:solidFill>
                  <a:prstClr val="white">
                    <a:lumMod val="50000"/>
                  </a:prstClr>
                </a:solidFill>
                <a:latin typeface="Calibri"/>
              </a:rPr>
              <a:t>Ayriyan</a:t>
            </a:r>
            <a:r>
              <a:rPr lang="en-US" sz="1200" b="1" dirty="0">
                <a:solidFill>
                  <a:prstClr val="white">
                    <a:lumMod val="50000"/>
                  </a:prstClr>
                </a:solidFill>
                <a:latin typeface="Calibri"/>
              </a:rPr>
              <a:t>, Bastian, </a:t>
            </a:r>
            <a:r>
              <a:rPr lang="en-US" sz="1200" b="1" dirty="0" err="1">
                <a:solidFill>
                  <a:prstClr val="white">
                    <a:lumMod val="50000"/>
                  </a:prstClr>
                </a:solidFill>
                <a:latin typeface="Calibri"/>
              </a:rPr>
              <a:t>Blaschke</a:t>
            </a:r>
            <a:r>
              <a:rPr lang="en-US" sz="1200" b="1" dirty="0">
                <a:solidFill>
                  <a:prstClr val="white">
                    <a:lumMod val="50000"/>
                  </a:prstClr>
                </a:solidFill>
                <a:latin typeface="Calibri"/>
              </a:rPr>
              <a:t> et al. </a:t>
            </a:r>
            <a:r>
              <a:rPr lang="en-US" sz="1200" b="1" dirty="0" smtClean="0">
                <a:solidFill>
                  <a:prstClr val="white">
                    <a:lumMod val="50000"/>
                  </a:prstClr>
                </a:solidFill>
                <a:latin typeface="Calibri"/>
              </a:rPr>
              <a:t>Phys. Rev. C97 </a:t>
            </a:r>
            <a:r>
              <a:rPr lang="en-US" sz="1200" b="1" dirty="0">
                <a:solidFill>
                  <a:prstClr val="white">
                    <a:lumMod val="50000"/>
                  </a:prstClr>
                </a:solidFill>
                <a:latin typeface="Calibri"/>
              </a:rPr>
              <a:t>(2018), </a:t>
            </a:r>
            <a:r>
              <a:rPr lang="en-US" sz="1200" b="1" dirty="0" smtClean="0">
                <a:solidFill>
                  <a:prstClr val="white">
                    <a:lumMod val="50000"/>
                  </a:prstClr>
                </a:solidFill>
                <a:latin typeface="Calibri"/>
              </a:rPr>
              <a:t>045802</a:t>
            </a:r>
            <a:endParaRPr lang="en-US" sz="1200" b="1" dirty="0">
              <a:solidFill>
                <a:prstClr val="white">
                  <a:lumMod val="50000"/>
                </a:prstClr>
              </a:solidFill>
              <a:latin typeface="Calibri"/>
            </a:endParaRPr>
          </a:p>
          <a:p>
            <a:pPr marL="0" indent="0" fontAlgn="auto">
              <a:lnSpc>
                <a:spcPct val="100000"/>
              </a:lnSpc>
              <a:spcBef>
                <a:spcPts val="0"/>
              </a:spcBef>
              <a:spcAft>
                <a:spcPts val="0"/>
              </a:spcAft>
              <a:buClrTx/>
              <a:buSzTx/>
              <a:buFont typeface="Arial" panose="020B0604020202020204" pitchFamily="34" charset="0"/>
              <a:buNone/>
            </a:pPr>
            <a:r>
              <a:rPr lang="en-US" sz="1200" b="1" dirty="0">
                <a:solidFill>
                  <a:prstClr val="white">
                    <a:lumMod val="50000"/>
                  </a:prstClr>
                </a:solidFill>
                <a:latin typeface="Calibri"/>
              </a:rPr>
              <a:t>3. </a:t>
            </a:r>
            <a:r>
              <a:rPr lang="en-US" sz="1200" b="1" dirty="0" err="1">
                <a:solidFill>
                  <a:prstClr val="white">
                    <a:lumMod val="50000"/>
                  </a:prstClr>
                </a:solidFill>
                <a:latin typeface="Calibri"/>
              </a:rPr>
              <a:t>Abgaryan</a:t>
            </a:r>
            <a:r>
              <a:rPr lang="en-US" sz="1200" b="1" dirty="0">
                <a:solidFill>
                  <a:prstClr val="white">
                    <a:lumMod val="50000"/>
                  </a:prstClr>
                </a:solidFill>
                <a:latin typeface="Calibri"/>
              </a:rPr>
              <a:t>, Alvarez-Castillo, </a:t>
            </a:r>
            <a:r>
              <a:rPr lang="en-US" sz="1200" b="1" dirty="0" err="1">
                <a:solidFill>
                  <a:prstClr val="white">
                    <a:lumMod val="50000"/>
                  </a:prstClr>
                </a:solidFill>
                <a:latin typeface="Calibri"/>
              </a:rPr>
              <a:t>Ayriyan</a:t>
            </a:r>
            <a:r>
              <a:rPr lang="en-US" sz="1200" b="1" dirty="0">
                <a:solidFill>
                  <a:prstClr val="white">
                    <a:lumMod val="50000"/>
                  </a:prstClr>
                </a:solidFill>
                <a:latin typeface="Calibri"/>
              </a:rPr>
              <a:t> et al. Universe 4(9) (2018), </a:t>
            </a:r>
            <a:r>
              <a:rPr lang="en-US" sz="1200" b="1" dirty="0" smtClean="0">
                <a:solidFill>
                  <a:prstClr val="white">
                    <a:lumMod val="50000"/>
                  </a:prstClr>
                </a:solidFill>
                <a:latin typeface="Calibri"/>
              </a:rPr>
              <a:t>94   4</a:t>
            </a:r>
            <a:r>
              <a:rPr lang="en-US" sz="1200" b="1" dirty="0">
                <a:solidFill>
                  <a:prstClr val="white">
                    <a:lumMod val="50000"/>
                  </a:prstClr>
                </a:solidFill>
                <a:latin typeface="Calibri"/>
              </a:rPr>
              <a:t>. </a:t>
            </a:r>
            <a:r>
              <a:rPr lang="en-US" sz="1200" b="1" dirty="0" err="1">
                <a:solidFill>
                  <a:prstClr val="white">
                    <a:lumMod val="50000"/>
                  </a:prstClr>
                </a:solidFill>
                <a:latin typeface="Calibri"/>
              </a:rPr>
              <a:t>Maslov</a:t>
            </a:r>
            <a:r>
              <a:rPr lang="en-US" sz="1200" b="1" dirty="0">
                <a:solidFill>
                  <a:prstClr val="white">
                    <a:lumMod val="50000"/>
                  </a:prstClr>
                </a:solidFill>
                <a:latin typeface="Calibri"/>
              </a:rPr>
              <a:t>, </a:t>
            </a:r>
            <a:r>
              <a:rPr lang="en-US" sz="1200" b="1" dirty="0" err="1">
                <a:solidFill>
                  <a:prstClr val="white">
                    <a:lumMod val="50000"/>
                  </a:prstClr>
                </a:solidFill>
                <a:latin typeface="Calibri"/>
              </a:rPr>
              <a:t>Yasutake</a:t>
            </a:r>
            <a:r>
              <a:rPr lang="en-US" sz="1200" b="1" dirty="0">
                <a:solidFill>
                  <a:prstClr val="white">
                    <a:lumMod val="50000"/>
                  </a:prstClr>
                </a:solidFill>
                <a:latin typeface="Calibri"/>
              </a:rPr>
              <a:t>, </a:t>
            </a:r>
            <a:r>
              <a:rPr lang="en-US" sz="1200" b="1" dirty="0" err="1">
                <a:solidFill>
                  <a:prstClr val="white">
                    <a:lumMod val="50000"/>
                  </a:prstClr>
                </a:solidFill>
                <a:latin typeface="Calibri"/>
              </a:rPr>
              <a:t>Ayriyan</a:t>
            </a:r>
            <a:r>
              <a:rPr lang="en-US" sz="1200" b="1" dirty="0">
                <a:solidFill>
                  <a:prstClr val="white">
                    <a:lumMod val="50000"/>
                  </a:prstClr>
                </a:solidFill>
                <a:latin typeface="Calibri"/>
              </a:rPr>
              <a:t> et al.  Submitted to PRC, </a:t>
            </a:r>
            <a:r>
              <a:rPr lang="en-US" sz="1200" b="1" dirty="0" smtClean="0">
                <a:solidFill>
                  <a:prstClr val="white">
                    <a:lumMod val="50000"/>
                  </a:prstClr>
                </a:solidFill>
                <a:latin typeface="Calibri"/>
              </a:rPr>
              <a:t>arXiv:1812.11889</a:t>
            </a:r>
            <a:endParaRPr lang="en-US" sz="1200" b="1" dirty="0">
              <a:solidFill>
                <a:prstClr val="white">
                  <a:lumMod val="50000"/>
                </a:prstClr>
              </a:solidFill>
              <a:latin typeface="Calibri"/>
            </a:endParaRPr>
          </a:p>
        </p:txBody>
      </p:sp>
      <p:sp>
        <p:nvSpPr>
          <p:cNvPr id="3" name="TextBox 2"/>
          <p:cNvSpPr txBox="1"/>
          <p:nvPr/>
        </p:nvSpPr>
        <p:spPr>
          <a:xfrm rot="19433598">
            <a:off x="88594" y="3153280"/>
            <a:ext cx="9151544" cy="629660"/>
          </a:xfrm>
          <a:prstGeom prst="rect">
            <a:avLst/>
          </a:prstGeom>
          <a:solidFill>
            <a:srgbClr val="FFFF00"/>
          </a:solidFill>
        </p:spPr>
        <p:txBody>
          <a:bodyPr wrap="none" rtlCol="0">
            <a:spAutoFit/>
          </a:bodyPr>
          <a:lstStyle/>
          <a:p>
            <a:r>
              <a:rPr lang="en-US" sz="1800" dirty="0">
                <a:solidFill>
                  <a:srgbClr val="000066"/>
                </a:solidFill>
              </a:rPr>
              <a:t>This result was included in the “BRIEF REVIEW OF THE TOPMOST SCIENTIFIC RESULTS </a:t>
            </a:r>
            <a:endParaRPr lang="en-US" sz="1800" dirty="0" smtClean="0">
              <a:solidFill>
                <a:srgbClr val="000066"/>
              </a:solidFill>
            </a:endParaRPr>
          </a:p>
          <a:p>
            <a:r>
              <a:rPr lang="en-US" sz="1800" dirty="0" smtClean="0">
                <a:solidFill>
                  <a:srgbClr val="000066"/>
                </a:solidFill>
              </a:rPr>
              <a:t>OBTAINED </a:t>
            </a:r>
            <a:r>
              <a:rPr lang="en-US" sz="1800" dirty="0">
                <a:solidFill>
                  <a:srgbClr val="000066"/>
                </a:solidFill>
              </a:rPr>
              <a:t>IN 2018 AT THE JINR”, JINR Publishing Department, 2019-1, p. 26.</a:t>
            </a:r>
          </a:p>
        </p:txBody>
      </p:sp>
    </p:spTree>
    <p:extLst>
      <p:ext uri="{BB962C8B-B14F-4D97-AF65-F5344CB8AC3E}">
        <p14:creationId xmlns:p14="http://schemas.microsoft.com/office/powerpoint/2010/main" val="34592633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5355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200" b="1" dirty="0">
                <a:solidFill>
                  <a:srgbClr val="0000CC"/>
                </a:solidFill>
                <a:effectLst>
                  <a:outerShdw blurRad="38100" dist="38100" dir="2700000" algn="tl">
                    <a:srgbClr val="000000"/>
                  </a:outerShdw>
                </a:effectLst>
                <a:latin typeface="Times New Roman"/>
              </a:rPr>
              <a:t>3D modeling of magnetic systems</a:t>
            </a:r>
            <a:endParaRPr lang="en-US" altLang="en-US" sz="3200" dirty="0">
              <a:solidFill>
                <a:srgbClr val="0000CC"/>
              </a:solidFill>
            </a:endParaRPr>
          </a:p>
        </p:txBody>
      </p:sp>
      <p:pic>
        <p:nvPicPr>
          <p:cNvPr id="424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81" y="784056"/>
            <a:ext cx="8341983" cy="56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97596" y="6477000"/>
            <a:ext cx="3866892"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400" dirty="0" smtClean="0">
                <a:solidFill>
                  <a:prstClr val="black">
                    <a:lumMod val="50000"/>
                    <a:lumOff val="50000"/>
                  </a:prstClr>
                </a:solidFill>
                <a:latin typeface="Arial" panose="020B0604020202020204" pitchFamily="34" charset="0"/>
                <a:cs typeface="Arial" panose="020B0604020202020204" pitchFamily="34" charset="0"/>
              </a:rPr>
              <a:t>P.G. </a:t>
            </a:r>
            <a:r>
              <a:rPr lang="en-US" sz="1400" dirty="0" err="1" smtClean="0">
                <a:solidFill>
                  <a:prstClr val="black">
                    <a:lumMod val="50000"/>
                    <a:lumOff val="50000"/>
                  </a:prstClr>
                </a:solidFill>
                <a:latin typeface="Arial" panose="020B0604020202020204" pitchFamily="34" charset="0"/>
                <a:cs typeface="Arial" panose="020B0604020202020204" pitchFamily="34" charset="0"/>
              </a:rPr>
              <a:t>Akishin</a:t>
            </a:r>
            <a:r>
              <a:rPr lang="en-US" sz="1400" dirty="0" smtClean="0">
                <a:solidFill>
                  <a:prstClr val="black">
                    <a:lumMod val="50000"/>
                    <a:lumOff val="50000"/>
                  </a:prstClr>
                </a:solidFill>
                <a:latin typeface="Arial" panose="020B0604020202020204" pitchFamily="34" charset="0"/>
                <a:cs typeface="Arial" panose="020B0604020202020204" pitchFamily="34" charset="0"/>
              </a:rPr>
              <a:t>, for NICA and FAIR collaborations</a:t>
            </a:r>
            <a:endParaRPr lang="en-US" sz="1400"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42811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248"/>
            <a:ext cx="8785225"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ρ</a:t>
            </a:r>
            <a:r>
              <a:rPr lang="en-US" altLang="en-US" sz="2600" b="1" baseline="30000" dirty="0">
                <a:solidFill>
                  <a:srgbClr val="0000CC"/>
                </a:solidFill>
                <a:effectLst>
                  <a:outerShdw blurRad="38100" dist="38100" dir="2700000" algn="tl">
                    <a:srgbClr val="000000"/>
                  </a:outerShdw>
                </a:effectLst>
              </a:rPr>
              <a:t>0</a:t>
            </a:r>
            <a:r>
              <a:rPr lang="en-US" altLang="en-US" sz="2600" b="1" dirty="0">
                <a:solidFill>
                  <a:srgbClr val="0000CC"/>
                </a:solidFill>
                <a:effectLst>
                  <a:outerShdw blurRad="38100" dist="38100" dir="2700000" algn="tl">
                    <a:srgbClr val="000000"/>
                  </a:outerShdw>
                </a:effectLst>
              </a:rPr>
              <a:t> production in </a:t>
            </a:r>
            <a:r>
              <a:rPr lang="en-US" altLang="en-US" sz="2600" b="1" dirty="0" smtClean="0">
                <a:solidFill>
                  <a:srgbClr val="0000CC"/>
                </a:solidFill>
                <a:effectLst>
                  <a:outerShdw blurRad="38100" dist="38100" dir="2700000" algn="tl">
                    <a:srgbClr val="000000"/>
                  </a:outerShdw>
                </a:effectLst>
              </a:rPr>
              <a:t>π</a:t>
            </a:r>
            <a:r>
              <a:rPr lang="en-US" altLang="en-US" sz="2600" b="1" baseline="30000" dirty="0" smtClean="0">
                <a:solidFill>
                  <a:srgbClr val="0000CC"/>
                </a:solidFill>
                <a:effectLst>
                  <a:outerShdw blurRad="38100" dist="38100" dir="2700000" algn="tl">
                    <a:srgbClr val="000000"/>
                  </a:outerShdw>
                </a:effectLst>
                <a:latin typeface="Cambria Math"/>
                <a:ea typeface="Cambria Math"/>
              </a:rPr>
              <a:t>−</a:t>
            </a:r>
            <a:r>
              <a:rPr lang="en-US" altLang="en-US" sz="2600" b="1" dirty="0" smtClean="0">
                <a:solidFill>
                  <a:srgbClr val="0000CC"/>
                </a:solidFill>
                <a:effectLst>
                  <a:outerShdw blurRad="38100" dist="38100" dir="2700000" algn="tl">
                    <a:srgbClr val="000000"/>
                  </a:outerShdw>
                </a:effectLst>
              </a:rPr>
              <a:t> C interactions </a:t>
            </a:r>
            <a:r>
              <a:rPr lang="en-US" altLang="en-US" sz="2600" b="1" dirty="0">
                <a:solidFill>
                  <a:srgbClr val="0000CC"/>
                </a:solidFill>
                <a:effectLst>
                  <a:outerShdw blurRad="38100" dist="38100" dir="2700000" algn="tl">
                    <a:srgbClr val="000000"/>
                  </a:outerShdw>
                </a:effectLst>
              </a:rPr>
              <a:t>at 158 and 350 GeV/c </a:t>
            </a:r>
            <a:r>
              <a:rPr lang="en-US" altLang="en-US" sz="2600" b="1" dirty="0" smtClean="0">
                <a:solidFill>
                  <a:srgbClr val="0000CC"/>
                </a:solidFill>
                <a:effectLst>
                  <a:outerShdw blurRad="38100" dist="38100" dir="2700000" algn="tl">
                    <a:srgbClr val="000000"/>
                  </a:outerShdw>
                </a:effectLst>
              </a:rPr>
              <a:t> </a:t>
            </a:r>
            <a:endParaRPr lang="en-US" altLang="en-US" sz="2600" b="1" dirty="0">
              <a:solidFill>
                <a:srgbClr val="0000CC"/>
              </a:solidFill>
              <a:effectLst>
                <a:outerShdw blurRad="38100" dist="38100" dir="2700000" algn="tl">
                  <a:srgbClr val="000000"/>
                </a:outerShdw>
              </a:effectLst>
            </a:endParaRPr>
          </a:p>
        </p:txBody>
      </p:sp>
      <p:sp>
        <p:nvSpPr>
          <p:cNvPr id="3" name="TextBox 4"/>
          <p:cNvSpPr txBox="1">
            <a:spLocks noChangeArrowheads="1"/>
          </p:cNvSpPr>
          <p:nvPr/>
        </p:nvSpPr>
        <p:spPr bwMode="auto">
          <a:xfrm>
            <a:off x="395319" y="6275450"/>
            <a:ext cx="8313737" cy="369887"/>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914400" fontAlgn="auto">
              <a:lnSpc>
                <a:spcPct val="100000"/>
              </a:lnSpc>
              <a:spcBef>
                <a:spcPts val="0"/>
              </a:spcBef>
              <a:spcAft>
                <a:spcPts val="0"/>
              </a:spcAft>
              <a:buClrTx/>
              <a:buSzTx/>
              <a:buFontTx/>
              <a:buNone/>
              <a:defRPr/>
            </a:pPr>
            <a:r>
              <a:rPr lang="en-US" altLang="ru-RU" sz="1800" b="1" kern="0" dirty="0" smtClean="0">
                <a:solidFill>
                  <a:srgbClr val="FF0000"/>
                </a:solidFill>
                <a:latin typeface="Calibri"/>
              </a:rPr>
              <a:t>Details in V. </a:t>
            </a:r>
            <a:r>
              <a:rPr lang="en-US" altLang="ru-RU" sz="1800" b="1" kern="0" dirty="0" err="1" smtClean="0">
                <a:solidFill>
                  <a:srgbClr val="FF0000"/>
                </a:solidFill>
                <a:latin typeface="Calibri"/>
              </a:rPr>
              <a:t>Uzhinsky</a:t>
            </a:r>
            <a:r>
              <a:rPr lang="en-US" altLang="ru-RU" sz="1800" b="1" kern="0" dirty="0" smtClean="0">
                <a:solidFill>
                  <a:srgbClr val="FF0000"/>
                </a:solidFill>
                <a:latin typeface="Calibri"/>
              </a:rPr>
              <a:t> (LIT) and A. </a:t>
            </a:r>
            <a:r>
              <a:rPr lang="en-US" altLang="ru-RU" sz="1800" b="1" kern="0" dirty="0" err="1" smtClean="0">
                <a:solidFill>
                  <a:srgbClr val="FF0000"/>
                </a:solidFill>
                <a:latin typeface="Calibri"/>
              </a:rPr>
              <a:t>Galoyan</a:t>
            </a:r>
            <a:r>
              <a:rPr lang="en-US" altLang="ru-RU" sz="1800" b="1" kern="0" dirty="0" smtClean="0">
                <a:solidFill>
                  <a:srgbClr val="FF0000"/>
                </a:solidFill>
                <a:latin typeface="Calibri"/>
              </a:rPr>
              <a:t> (VBLHEP), arXiv:1806.01534 [</a:t>
            </a:r>
            <a:r>
              <a:rPr lang="en-US" altLang="ru-RU" sz="1800" b="1" kern="0" dirty="0" err="1" smtClean="0">
                <a:solidFill>
                  <a:srgbClr val="FF0000"/>
                </a:solidFill>
                <a:latin typeface="Calibri"/>
              </a:rPr>
              <a:t>hep-ph</a:t>
            </a:r>
            <a:r>
              <a:rPr lang="en-US" altLang="ru-RU" sz="1800" b="1" kern="0" dirty="0" smtClean="0">
                <a:solidFill>
                  <a:srgbClr val="FF0000"/>
                </a:solidFill>
                <a:latin typeface="Calibri"/>
              </a:rPr>
              <a:t>]  </a:t>
            </a:r>
          </a:p>
        </p:txBody>
      </p:sp>
      <p:sp>
        <p:nvSpPr>
          <p:cNvPr id="4" name="TextBox 4"/>
          <p:cNvSpPr txBox="1">
            <a:spLocks noChangeArrowheads="1"/>
          </p:cNvSpPr>
          <p:nvPr/>
        </p:nvSpPr>
        <p:spPr bwMode="auto">
          <a:xfrm>
            <a:off x="323529" y="4129335"/>
            <a:ext cx="3816423" cy="307777"/>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defTabSz="914400" fontAlgn="auto">
              <a:lnSpc>
                <a:spcPct val="100000"/>
              </a:lnSpc>
              <a:spcBef>
                <a:spcPts val="0"/>
              </a:spcBef>
              <a:spcAft>
                <a:spcPts val="0"/>
              </a:spcAft>
              <a:buClrTx/>
              <a:buSzTx/>
              <a:buFontTx/>
              <a:buNone/>
              <a:defRPr/>
            </a:pPr>
            <a:r>
              <a:rPr lang="en-US" altLang="ru-RU" sz="1400" b="1" kern="0" dirty="0" smtClean="0">
                <a:solidFill>
                  <a:srgbClr val="FF0000"/>
                </a:solidFill>
                <a:latin typeface="Calibri"/>
              </a:rPr>
              <a:t>There is NO model describing the </a:t>
            </a:r>
            <a:r>
              <a:rPr lang="el-GR" altLang="ru-RU" sz="1400" b="1" kern="0" dirty="0">
                <a:solidFill>
                  <a:srgbClr val="FF0000"/>
                </a:solidFill>
                <a:latin typeface="Calibri"/>
              </a:rPr>
              <a:t>ρ</a:t>
            </a:r>
            <a:r>
              <a:rPr lang="el-GR" altLang="ru-RU" sz="1400" b="1" kern="0" baseline="30000" dirty="0">
                <a:solidFill>
                  <a:srgbClr val="FF0000"/>
                </a:solidFill>
                <a:latin typeface="Calibri"/>
              </a:rPr>
              <a:t>0</a:t>
            </a:r>
            <a:r>
              <a:rPr lang="en-US" altLang="ru-RU" sz="1400" b="1" kern="0" dirty="0" smtClean="0">
                <a:solidFill>
                  <a:srgbClr val="FF0000"/>
                </a:solidFill>
                <a:latin typeface="Calibri"/>
              </a:rPr>
              <a:t> production! </a:t>
            </a:r>
          </a:p>
        </p:txBody>
      </p:sp>
      <p:sp>
        <p:nvSpPr>
          <p:cNvPr id="5" name="TextBox 4"/>
          <p:cNvSpPr txBox="1">
            <a:spLocks noChangeArrowheads="1"/>
          </p:cNvSpPr>
          <p:nvPr/>
        </p:nvSpPr>
        <p:spPr bwMode="auto">
          <a:xfrm>
            <a:off x="4716017" y="4098558"/>
            <a:ext cx="4248596" cy="338554"/>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defTabSz="914400" fontAlgn="auto">
              <a:lnSpc>
                <a:spcPct val="100000"/>
              </a:lnSpc>
              <a:spcBef>
                <a:spcPts val="0"/>
              </a:spcBef>
              <a:spcAft>
                <a:spcPts val="0"/>
              </a:spcAft>
              <a:buClrTx/>
              <a:buSzTx/>
              <a:buFontTx/>
              <a:buNone/>
              <a:defRPr/>
            </a:pPr>
            <a:r>
              <a:rPr lang="en-US" altLang="ru-RU" sz="1600" b="1" kern="0" dirty="0" smtClean="0">
                <a:solidFill>
                  <a:srgbClr val="FF0000"/>
                </a:solidFill>
                <a:latin typeface="Calibri"/>
              </a:rPr>
              <a:t>Good results are reached in Geant4 QGS model!</a:t>
            </a:r>
          </a:p>
        </p:txBody>
      </p:sp>
      <p:sp>
        <p:nvSpPr>
          <p:cNvPr id="6" name="TextBox 5"/>
          <p:cNvSpPr txBox="1">
            <a:spLocks noChangeArrowheads="1"/>
          </p:cNvSpPr>
          <p:nvPr/>
        </p:nvSpPr>
        <p:spPr bwMode="auto">
          <a:xfrm>
            <a:off x="76201" y="4476751"/>
            <a:ext cx="3797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914400" fontAlgn="auto">
              <a:lnSpc>
                <a:spcPct val="100000"/>
              </a:lnSpc>
              <a:spcBef>
                <a:spcPts val="0"/>
              </a:spcBef>
              <a:spcAft>
                <a:spcPts val="0"/>
              </a:spcAft>
              <a:buClrTx/>
              <a:buSzTx/>
              <a:buFontTx/>
              <a:buNone/>
            </a:pPr>
            <a:r>
              <a:rPr lang="en-US" altLang="ru-RU" sz="1500" b="1" dirty="0">
                <a:solidFill>
                  <a:prstClr val="black"/>
                </a:solidFill>
                <a:latin typeface="Calibri"/>
              </a:rPr>
              <a:t>The spectra are connected with quark and </a:t>
            </a:r>
            <a:r>
              <a:rPr lang="en-US" altLang="ru-RU" sz="1500" b="1" dirty="0" err="1">
                <a:solidFill>
                  <a:prstClr val="black"/>
                </a:solidFill>
                <a:latin typeface="Calibri"/>
              </a:rPr>
              <a:t>diquark</a:t>
            </a:r>
            <a:r>
              <a:rPr lang="en-US" altLang="ru-RU" sz="1500" b="1" dirty="0">
                <a:solidFill>
                  <a:prstClr val="black"/>
                </a:solidFill>
                <a:latin typeface="Calibri"/>
              </a:rPr>
              <a:t> fragmentation functions. The functions are solutions of the equations:</a:t>
            </a:r>
            <a:endParaRPr lang="ru-RU" altLang="ru-RU" sz="1500" b="1" dirty="0">
              <a:solidFill>
                <a:prstClr val="black"/>
              </a:solidFill>
              <a:latin typeface="Calibri"/>
            </a:endParaRPr>
          </a:p>
        </p:txBody>
      </p:sp>
      <p:pic>
        <p:nvPicPr>
          <p:cNvPr id="7" name="Рисунок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581128"/>
            <a:ext cx="493553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12821" y="5386449"/>
            <a:ext cx="3281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914400" fontAlgn="auto">
              <a:lnSpc>
                <a:spcPct val="100000"/>
              </a:lnSpc>
              <a:spcBef>
                <a:spcPts val="0"/>
              </a:spcBef>
              <a:spcAft>
                <a:spcPts val="0"/>
              </a:spcAft>
              <a:buClrTx/>
              <a:buSzTx/>
              <a:buFontTx/>
              <a:buNone/>
            </a:pPr>
            <a:r>
              <a:rPr lang="en-US" altLang="ru-RU" sz="1800" b="1" dirty="0">
                <a:solidFill>
                  <a:srgbClr val="0000FF"/>
                </a:solidFill>
                <a:effectLst>
                  <a:outerShdw blurRad="38100" dist="38100" dir="2700000" algn="tl">
                    <a:srgbClr val="000000">
                      <a:alpha val="43137"/>
                    </a:srgbClr>
                  </a:outerShdw>
                </a:effectLst>
                <a:latin typeface="Calibri"/>
              </a:rPr>
              <a:t>It is proposed to use </a:t>
            </a:r>
          </a:p>
          <a:p>
            <a:pPr algn="l" defTabSz="914400" fontAlgn="auto">
              <a:lnSpc>
                <a:spcPct val="100000"/>
              </a:lnSpc>
              <a:spcBef>
                <a:spcPts val="0"/>
              </a:spcBef>
              <a:spcAft>
                <a:spcPts val="0"/>
              </a:spcAft>
              <a:buClrTx/>
              <a:buSzTx/>
              <a:buFontTx/>
              <a:buNone/>
            </a:pPr>
            <a:r>
              <a:rPr lang="en-US" altLang="ru-RU" sz="1800" b="1" dirty="0">
                <a:solidFill>
                  <a:srgbClr val="0000FF"/>
                </a:solidFill>
                <a:effectLst>
                  <a:outerShdw blurRad="38100" dist="38100" dir="2700000" algn="tl">
                    <a:srgbClr val="000000">
                      <a:alpha val="43137"/>
                    </a:srgbClr>
                  </a:outerShdw>
                </a:effectLst>
                <a:latin typeface="Calibri"/>
              </a:rPr>
              <a:t>the kernel functions in the form:</a:t>
            </a:r>
            <a:endParaRPr lang="ru-RU" altLang="ru-RU" sz="1800" b="1" dirty="0">
              <a:solidFill>
                <a:srgbClr val="0000FF"/>
              </a:solidFill>
              <a:effectLst>
                <a:outerShdw blurRad="38100" dist="38100" dir="2700000" algn="tl">
                  <a:srgbClr val="000000">
                    <a:alpha val="43137"/>
                  </a:srgbClr>
                </a:outerShdw>
              </a:effectLst>
              <a:latin typeface="Calibri"/>
            </a:endParaRPr>
          </a:p>
        </p:txBody>
      </p:sp>
      <p:pic>
        <p:nvPicPr>
          <p:cNvPr id="9" name="Рисунок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289" y="5391212"/>
            <a:ext cx="34988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5"/>
          <p:cNvSpPr>
            <a:spLocks noChangeArrowheads="1"/>
          </p:cNvSpPr>
          <p:nvPr/>
        </p:nvSpPr>
        <p:spPr bwMode="auto">
          <a:xfrm>
            <a:off x="241300" y="3385291"/>
            <a:ext cx="39560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defTabSz="914400" fontAlgn="auto">
              <a:lnSpc>
                <a:spcPct val="100000"/>
              </a:lnSpc>
              <a:spcBef>
                <a:spcPts val="0"/>
              </a:spcBef>
              <a:spcAft>
                <a:spcPts val="0"/>
              </a:spcAft>
              <a:buClrTx/>
              <a:buSzTx/>
              <a:buFontTx/>
              <a:buNone/>
            </a:pPr>
            <a:r>
              <a:rPr lang="en-US" altLang="ru-RU" sz="1400" b="1" dirty="0">
                <a:solidFill>
                  <a:prstClr val="black"/>
                </a:solidFill>
                <a:latin typeface="Calibri"/>
                <a:cs typeface="Times New Roman" pitchFamily="18" charset="0"/>
              </a:rPr>
              <a:t>Measurement of Meson Resonance Production in Pi-</a:t>
            </a:r>
            <a:r>
              <a:rPr lang="fr-FR" altLang="ru-RU" sz="1400" b="1" dirty="0">
                <a:solidFill>
                  <a:prstClr val="black"/>
                </a:solidFill>
                <a:latin typeface="Calibri"/>
                <a:cs typeface="Times New Roman" pitchFamily="18" charset="0"/>
              </a:rPr>
              <a:t> C Interactions at SPS Energies, </a:t>
            </a:r>
            <a:r>
              <a:rPr lang="en-US" altLang="ru-RU" sz="1400" b="1" dirty="0">
                <a:solidFill>
                  <a:srgbClr val="0070C0"/>
                </a:solidFill>
                <a:latin typeface="Calibri"/>
                <a:cs typeface="Times New Roman" pitchFamily="18" charset="0"/>
              </a:rPr>
              <a:t>The NA61/SHINE </a:t>
            </a:r>
            <a:r>
              <a:rPr lang="en-US" altLang="ru-RU" sz="1400" b="1" dirty="0" smtClean="0">
                <a:solidFill>
                  <a:srgbClr val="0070C0"/>
                </a:solidFill>
                <a:latin typeface="Calibri"/>
                <a:cs typeface="Times New Roman" pitchFamily="18" charset="0"/>
              </a:rPr>
              <a:t>Collaboration</a:t>
            </a:r>
            <a:r>
              <a:rPr lang="en-US" altLang="ru-RU" sz="1400" b="1" dirty="0">
                <a:solidFill>
                  <a:srgbClr val="0070C0"/>
                </a:solidFill>
                <a:latin typeface="Calibri"/>
                <a:cs typeface="Times New Roman" pitchFamily="18" charset="0"/>
              </a:rPr>
              <a:t>,  Eur. Phys. J. C77 (2017) 626</a:t>
            </a:r>
            <a:r>
              <a:rPr lang="en-US" altLang="ru-RU" sz="1400" b="1" dirty="0">
                <a:solidFill>
                  <a:prstClr val="black"/>
                </a:solidFill>
                <a:latin typeface="Calibri"/>
                <a:cs typeface="Times New Roman" pitchFamily="18" charset="0"/>
              </a:rPr>
              <a:t> </a:t>
            </a:r>
            <a:r>
              <a:rPr lang="en-US" altLang="ru-RU" sz="1400" b="1" dirty="0">
                <a:solidFill>
                  <a:srgbClr val="0033CC"/>
                </a:solidFill>
                <a:latin typeface="Calibri"/>
                <a:cs typeface="Times New Roman" pitchFamily="18" charset="0"/>
              </a:rPr>
              <a:t> </a:t>
            </a:r>
          </a:p>
        </p:txBody>
      </p:sp>
      <p:sp>
        <p:nvSpPr>
          <p:cNvPr id="12" name="Прямоугольник 5"/>
          <p:cNvSpPr>
            <a:spLocks noChangeArrowheads="1"/>
          </p:cNvSpPr>
          <p:nvPr/>
        </p:nvSpPr>
        <p:spPr bwMode="auto">
          <a:xfrm>
            <a:off x="5029201" y="3401169"/>
            <a:ext cx="3495706" cy="72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auto">
              <a:lnSpc>
                <a:spcPct val="85000"/>
              </a:lnSpc>
              <a:spcBef>
                <a:spcPts val="0"/>
              </a:spcBef>
              <a:spcAft>
                <a:spcPts val="0"/>
              </a:spcAft>
              <a:buClrTx/>
              <a:buSzTx/>
              <a:buFontTx/>
              <a:buNone/>
            </a:pPr>
            <a:r>
              <a:rPr lang="en-US" altLang="ru-RU" sz="1600" b="1" dirty="0">
                <a:solidFill>
                  <a:srgbClr val="0033CC"/>
                </a:solidFill>
                <a:latin typeface="Calibri"/>
                <a:cs typeface="Times New Roman" pitchFamily="18" charset="0"/>
              </a:rPr>
              <a:t>Geant4 QGS </a:t>
            </a:r>
            <a:r>
              <a:rPr lang="en-US" altLang="ru-RU" sz="1600" b="1" dirty="0" smtClean="0">
                <a:solidFill>
                  <a:srgbClr val="0033CC"/>
                </a:solidFill>
                <a:latin typeface="Calibri"/>
                <a:cs typeface="Times New Roman" pitchFamily="18" charset="0"/>
              </a:rPr>
              <a:t>(Quark Gluon String) and </a:t>
            </a:r>
            <a:r>
              <a:rPr lang="en-US" altLang="ru-RU" sz="1600" b="1" dirty="0">
                <a:solidFill>
                  <a:srgbClr val="0033CC"/>
                </a:solidFill>
                <a:latin typeface="Calibri"/>
                <a:cs typeface="Times New Roman" pitchFamily="18" charset="0"/>
              </a:rPr>
              <a:t>FTF </a:t>
            </a:r>
            <a:r>
              <a:rPr lang="en-US" altLang="ru-RU" sz="1600" b="1" dirty="0" smtClean="0">
                <a:solidFill>
                  <a:srgbClr val="0033CC"/>
                </a:solidFill>
                <a:latin typeface="Calibri"/>
                <a:cs typeface="Times New Roman" pitchFamily="18" charset="0"/>
              </a:rPr>
              <a:t>(</a:t>
            </a:r>
            <a:r>
              <a:rPr lang="en-US" altLang="ru-RU" sz="1600" b="1" dirty="0" err="1" smtClean="0">
                <a:solidFill>
                  <a:srgbClr val="0033CC"/>
                </a:solidFill>
                <a:latin typeface="Calibri"/>
                <a:cs typeface="Times New Roman" pitchFamily="18" charset="0"/>
              </a:rPr>
              <a:t>Fritiof</a:t>
            </a:r>
            <a:r>
              <a:rPr lang="en-US" altLang="ru-RU" sz="1600" b="1" dirty="0" smtClean="0">
                <a:solidFill>
                  <a:srgbClr val="0033CC"/>
                </a:solidFill>
                <a:latin typeface="Calibri"/>
                <a:cs typeface="Times New Roman" pitchFamily="18" charset="0"/>
              </a:rPr>
              <a:t>) models </a:t>
            </a:r>
            <a:r>
              <a:rPr lang="en-US" altLang="ru-RU" sz="1600" b="1" dirty="0">
                <a:solidFill>
                  <a:srgbClr val="0033CC"/>
                </a:solidFill>
                <a:latin typeface="Calibri"/>
                <a:cs typeface="Times New Roman" pitchFamily="18" charset="0"/>
              </a:rPr>
              <a:t>used by all </a:t>
            </a:r>
            <a:r>
              <a:rPr lang="en-US" altLang="ru-RU" sz="1600" b="1" dirty="0" smtClean="0">
                <a:solidFill>
                  <a:srgbClr val="0033CC"/>
                </a:solidFill>
                <a:latin typeface="Calibri"/>
                <a:cs typeface="Times New Roman" pitchFamily="18" charset="0"/>
              </a:rPr>
              <a:t>LHC Collaboration</a:t>
            </a:r>
            <a:r>
              <a:rPr lang="en-US" altLang="ru-RU" sz="1600" b="1" dirty="0">
                <a:solidFill>
                  <a:srgbClr val="0033CC"/>
                </a:solidFill>
                <a:latin typeface="Calibri"/>
                <a:cs typeface="Times New Roman" pitchFamily="18" charset="0"/>
              </a:rPr>
              <a:t>s</a:t>
            </a:r>
          </a:p>
        </p:txBody>
      </p:sp>
      <p:pic>
        <p:nvPicPr>
          <p:cNvPr id="13" name="Рисунок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 y="635743"/>
            <a:ext cx="3913188"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427" y="635745"/>
            <a:ext cx="39116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9"/>
          <p:cNvSpPr>
            <a:spLocks noChangeArrowheads="1"/>
          </p:cNvSpPr>
          <p:nvPr/>
        </p:nvSpPr>
        <p:spPr bwMode="auto">
          <a:xfrm>
            <a:off x="8001001" y="5359462"/>
            <a:ext cx="338138" cy="646113"/>
          </a:xfrm>
          <a:prstGeom prst="rect">
            <a:avLst/>
          </a:prstGeom>
          <a:solidFill>
            <a:srgbClr val="00B8FF">
              <a:alpha val="21960"/>
            </a:srgbClr>
          </a:solidFill>
          <a:ln w="9525" algn="ctr">
            <a:solidFill>
              <a:sysClr val="windowText" lastClr="000000"/>
            </a:solidFill>
            <a:round/>
            <a:headEnd/>
            <a:tailEnd/>
          </a:ln>
        </p:spPr>
        <p:txBody>
          <a:bodyPr/>
          <a:lstStyle/>
          <a:p>
            <a:pPr algn="l" defTabSz="914400" fontAlgn="auto">
              <a:lnSpc>
                <a:spcPct val="100000"/>
              </a:lnSpc>
              <a:spcBef>
                <a:spcPts val="0"/>
              </a:spcBef>
              <a:spcAft>
                <a:spcPts val="0"/>
              </a:spcAft>
              <a:buClrTx/>
              <a:buSzTx/>
              <a:buFontTx/>
              <a:buNone/>
              <a:defRPr/>
            </a:pPr>
            <a:endParaRPr lang="ru-RU" altLang="ru-RU" sz="1800" kern="0" smtClean="0">
              <a:solidFill>
                <a:prstClr val="black"/>
              </a:solidFill>
              <a:latin typeface="Calibri"/>
            </a:endParaRPr>
          </a:p>
        </p:txBody>
      </p:sp>
    </p:spTree>
    <p:extLst>
      <p:ext uri="{BB962C8B-B14F-4D97-AF65-F5344CB8AC3E}">
        <p14:creationId xmlns:p14="http://schemas.microsoft.com/office/powerpoint/2010/main" val="291424718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79582"/>
            <a:ext cx="8785225" cy="7571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b="1" dirty="0">
                <a:solidFill>
                  <a:srgbClr val="0000CC"/>
                </a:solidFill>
                <a:effectLst>
                  <a:outerShdw blurRad="38100" dist="38100" dir="2700000" algn="tl">
                    <a:srgbClr val="000000"/>
                  </a:outerShdw>
                </a:effectLst>
              </a:rPr>
              <a:t>Simulation of the birth of strange quark-antiquark and </a:t>
            </a:r>
            <a:r>
              <a:rPr lang="en-US" altLang="en-US" b="1" dirty="0" err="1">
                <a:solidFill>
                  <a:srgbClr val="0000CC"/>
                </a:solidFill>
                <a:effectLst>
                  <a:outerShdw blurRad="38100" dist="38100" dir="2700000" algn="tl">
                    <a:srgbClr val="000000"/>
                  </a:outerShdw>
                </a:effectLst>
              </a:rPr>
              <a:t>diquark</a:t>
            </a:r>
            <a:r>
              <a:rPr lang="en-US" altLang="en-US" b="1" dirty="0">
                <a:solidFill>
                  <a:srgbClr val="0000CC"/>
                </a:solidFill>
                <a:effectLst>
                  <a:outerShdw blurRad="38100" dist="38100" dir="2700000" algn="tl">
                    <a:srgbClr val="000000"/>
                  </a:outerShdw>
                </a:effectLst>
              </a:rPr>
              <a:t>-antiquark pairs within </a:t>
            </a:r>
            <a:r>
              <a:rPr lang="en-US" altLang="en-US" b="1" dirty="0" smtClean="0">
                <a:solidFill>
                  <a:srgbClr val="0000CC"/>
                </a:solidFill>
                <a:effectLst>
                  <a:outerShdw blurRad="38100" dist="38100" dir="2700000" algn="tl">
                    <a:srgbClr val="000000"/>
                  </a:outerShdw>
                </a:effectLst>
              </a:rPr>
              <a:t>the FTF </a:t>
            </a:r>
            <a:r>
              <a:rPr lang="en-US" altLang="en-US" b="1" dirty="0">
                <a:solidFill>
                  <a:srgbClr val="0000CC"/>
                </a:solidFill>
                <a:effectLst>
                  <a:outerShdw blurRad="38100" dist="38100" dir="2700000" algn="tl">
                    <a:srgbClr val="000000"/>
                  </a:outerShdw>
                </a:effectLst>
              </a:rPr>
              <a:t>model of </a:t>
            </a:r>
            <a:r>
              <a:rPr lang="en-US" altLang="en-US" b="1" dirty="0" smtClean="0">
                <a:solidFill>
                  <a:srgbClr val="0000CC"/>
                </a:solidFill>
                <a:effectLst>
                  <a:outerShdw blurRad="38100" dist="38100" dir="2700000" algn="tl">
                    <a:srgbClr val="000000"/>
                  </a:outerShdw>
                </a:effectLst>
              </a:rPr>
              <a:t>the Geant4 </a:t>
            </a:r>
            <a:r>
              <a:rPr lang="en-US" altLang="en-US" b="1" dirty="0">
                <a:solidFill>
                  <a:srgbClr val="0000CC"/>
                </a:solidFill>
                <a:effectLst>
                  <a:outerShdw blurRad="38100" dist="38100" dir="2700000" algn="tl">
                    <a:srgbClr val="000000"/>
                  </a:outerShdw>
                </a:effectLst>
              </a:rPr>
              <a:t>package</a:t>
            </a:r>
            <a:endParaRPr lang="en-US" altLang="en-US" dirty="0">
              <a:solidFill>
                <a:srgbClr val="0000CC"/>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4463" y="980726"/>
            <a:ext cx="5553851" cy="3486637"/>
          </a:xfrm>
          <a:prstGeom prst="rect">
            <a:avLst/>
          </a:prstGeom>
          <a:noFill/>
          <a:ln>
            <a:noFill/>
          </a:ln>
        </p:spPr>
      </p:pic>
      <mc:AlternateContent xmlns:mc="http://schemas.openxmlformats.org/markup-compatibility/2006" xmlns:a14="http://schemas.microsoft.com/office/drawing/2010/main">
        <mc:Choice Requires="a14">
          <p:sp>
            <p:nvSpPr>
              <p:cNvPr id="4" name="TextBox 3"/>
              <p:cNvSpPr txBox="1"/>
              <p:nvPr/>
            </p:nvSpPr>
            <p:spPr>
              <a:xfrm>
                <a:off x="611561" y="4610456"/>
                <a:ext cx="8208911" cy="1626856"/>
              </a:xfrm>
              <a:prstGeom prst="rect">
                <a:avLst/>
              </a:prstGeom>
              <a:noFill/>
            </p:spPr>
            <p:txBody>
              <a:bodyPr wrap="square" rtlCol="0">
                <a:spAutoFit/>
              </a:bodyPr>
              <a:lstStyle/>
              <a:p>
                <a:pPr algn="l">
                  <a:lnSpc>
                    <a:spcPct val="90000"/>
                  </a:lnSpc>
                </a:pPr>
                <a:r>
                  <a:rPr lang="en-US" sz="1800" dirty="0">
                    <a:solidFill>
                      <a:srgbClr val="0000FF"/>
                    </a:solidFill>
                  </a:rPr>
                  <a:t>Inclusive cross sections of Λ-hyperon and </a:t>
                </a:r>
                <a14:m>
                  <m:oMath xmlns:m="http://schemas.openxmlformats.org/officeDocument/2006/math">
                    <m:sSubSup>
                      <m:sSubSupPr>
                        <m:ctrlPr>
                          <a:rPr lang="en-US" sz="1800" i="1" dirty="0">
                            <a:solidFill>
                              <a:srgbClr val="0000FF"/>
                            </a:solidFill>
                            <a:latin typeface="Cambria Math"/>
                          </a:rPr>
                        </m:ctrlPr>
                      </m:sSubSupPr>
                      <m:e>
                        <m:r>
                          <a:rPr lang="en-US" sz="1800" i="1" dirty="0">
                            <a:solidFill>
                              <a:srgbClr val="0000FF"/>
                            </a:solidFill>
                            <a:latin typeface="Cambria Math"/>
                          </a:rPr>
                          <m:t>𝐾</m:t>
                        </m:r>
                        <m:r>
                          <a:rPr lang="en-US" sz="1800" i="1" baseline="-25000" dirty="0">
                            <a:solidFill>
                              <a:srgbClr val="0000FF"/>
                            </a:solidFill>
                            <a:latin typeface="Cambria Math"/>
                          </a:rPr>
                          <m:t>𝑠</m:t>
                        </m:r>
                      </m:e>
                      <m:sub/>
                      <m:sup>
                        <m:r>
                          <a:rPr lang="en-US" sz="1800" i="1" dirty="0">
                            <a:solidFill>
                              <a:srgbClr val="0000FF"/>
                            </a:solidFill>
                            <a:latin typeface="Cambria Math"/>
                          </a:rPr>
                          <m:t>0</m:t>
                        </m:r>
                      </m:sup>
                    </m:sSubSup>
                  </m:oMath>
                </a14:m>
                <a:r>
                  <a:rPr lang="en-US" sz="1800" dirty="0">
                    <a:solidFill>
                      <a:srgbClr val="0000FF"/>
                    </a:solidFill>
                  </a:rPr>
                  <a:t>-meson production in antiproton-proton interactions as function of projectile momentum. </a:t>
                </a:r>
                <a:r>
                  <a:rPr lang="en-US" sz="1800" dirty="0" smtClean="0">
                    <a:solidFill>
                      <a:srgbClr val="0000FF"/>
                    </a:solidFill>
                  </a:rPr>
                  <a:t>(Good agreement with the experimental data </a:t>
                </a:r>
                <a:r>
                  <a:rPr lang="en-US" sz="1800" dirty="0">
                    <a:solidFill>
                      <a:srgbClr val="0000FF"/>
                    </a:solidFill>
                  </a:rPr>
                  <a:t>from the NA61/SHINE collaboration.)</a:t>
                </a:r>
              </a:p>
              <a:p>
                <a:pPr algn="l">
                  <a:lnSpc>
                    <a:spcPct val="90000"/>
                  </a:lnSpc>
                </a:pPr>
                <a:r>
                  <a:rPr lang="en-US" sz="1800" b="1" dirty="0">
                    <a:solidFill>
                      <a:srgbClr val="FF0000"/>
                    </a:solidFill>
                  </a:rPr>
                  <a:t>Red lines</a:t>
                </a:r>
                <a:r>
                  <a:rPr lang="en-US" sz="1800" dirty="0">
                    <a:solidFill>
                      <a:srgbClr val="0000FF"/>
                    </a:solidFill>
                  </a:rPr>
                  <a:t>: old FTF model </a:t>
                </a:r>
                <a:r>
                  <a:rPr lang="en-US" sz="1800" dirty="0" smtClean="0">
                    <a:solidFill>
                      <a:srgbClr val="0000FF"/>
                    </a:solidFill>
                  </a:rPr>
                  <a:t>predictions. </a:t>
                </a:r>
                <a:r>
                  <a:rPr lang="en-US" sz="1800" b="1" dirty="0" smtClean="0">
                    <a:solidFill>
                      <a:srgbClr val="0000FF"/>
                    </a:solidFill>
                  </a:rPr>
                  <a:t>Blue </a:t>
                </a:r>
                <a:r>
                  <a:rPr lang="en-US" sz="1800" b="1" dirty="0">
                    <a:solidFill>
                      <a:srgbClr val="0000FF"/>
                    </a:solidFill>
                  </a:rPr>
                  <a:t>lines</a:t>
                </a:r>
                <a:r>
                  <a:rPr lang="en-US" sz="1800" dirty="0">
                    <a:solidFill>
                      <a:srgbClr val="0000FF"/>
                    </a:solidFill>
                  </a:rPr>
                  <a:t>: new FTF model predictions</a:t>
                </a:r>
              </a:p>
              <a:p>
                <a:pPr algn="l"/>
                <a:r>
                  <a:rPr lang="en-US" sz="1800" dirty="0" smtClean="0">
                    <a:solidFill>
                      <a:srgbClr val="0000FF"/>
                    </a:solidFill>
                  </a:rPr>
                  <a:t>The applicability of the FTF model for the development of the physical program of the Panda Phase0 and Panda Phase1 experiments was shown to hold. </a:t>
                </a:r>
                <a:endParaRPr lang="en-US" sz="1800" dirty="0">
                  <a:solidFill>
                    <a:srgbClr val="0000FF"/>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11561" y="4610456"/>
                <a:ext cx="8208911" cy="1626856"/>
              </a:xfrm>
              <a:prstGeom prst="rect">
                <a:avLst/>
              </a:prstGeom>
              <a:blipFill rotWithShape="1">
                <a:blip r:embed="rId4"/>
                <a:stretch>
                  <a:fillRect l="-594" t="-3371" r="-223" b="-5243"/>
                </a:stretch>
              </a:blipFill>
            </p:spPr>
            <p:txBody>
              <a:bodyPr/>
              <a:lstStyle/>
              <a:p>
                <a:r>
                  <a:rPr lang="en-US">
                    <a:noFill/>
                  </a:rPr>
                  <a:t> </a:t>
                </a:r>
              </a:p>
            </p:txBody>
          </p:sp>
        </mc:Fallback>
      </mc:AlternateContent>
      <p:sp>
        <p:nvSpPr>
          <p:cNvPr id="5" name="TextBox 4"/>
          <p:cNvSpPr txBox="1"/>
          <p:nvPr/>
        </p:nvSpPr>
        <p:spPr>
          <a:xfrm>
            <a:off x="1003720" y="6381328"/>
            <a:ext cx="8032776" cy="450636"/>
          </a:xfrm>
          <a:prstGeom prst="rect">
            <a:avLst/>
          </a:prstGeom>
          <a:noFill/>
        </p:spPr>
        <p:txBody>
          <a:bodyPr wrap="none" rtlCol="0">
            <a:spAutoFit/>
          </a:bodyPr>
          <a:lstStyle/>
          <a:p>
            <a:pPr algn="r"/>
            <a:r>
              <a:rPr lang="en-US" sz="1200" dirty="0" smtClean="0">
                <a:solidFill>
                  <a:srgbClr val="FFFFFF">
                    <a:lumMod val="50000"/>
                  </a:srgbClr>
                </a:solidFill>
              </a:rPr>
              <a:t>A. </a:t>
            </a:r>
            <a:r>
              <a:rPr lang="en-US" sz="1200" dirty="0" err="1" smtClean="0">
                <a:solidFill>
                  <a:srgbClr val="FFFFFF">
                    <a:lumMod val="50000"/>
                  </a:srgbClr>
                </a:solidFill>
              </a:rPr>
              <a:t>Galoyan</a:t>
            </a:r>
            <a:r>
              <a:rPr lang="en-US" sz="1200" dirty="0">
                <a:solidFill>
                  <a:srgbClr val="FFFFFF">
                    <a:lumMod val="50000"/>
                  </a:srgbClr>
                </a:solidFill>
              </a:rPr>
              <a:t>, A. </a:t>
            </a:r>
            <a:r>
              <a:rPr lang="en-US" sz="1200" dirty="0" err="1">
                <a:solidFill>
                  <a:srgbClr val="FFFFFF">
                    <a:lumMod val="50000"/>
                  </a:srgbClr>
                </a:solidFill>
              </a:rPr>
              <a:t>Ribon</a:t>
            </a:r>
            <a:r>
              <a:rPr lang="en-US" sz="1200" dirty="0">
                <a:solidFill>
                  <a:srgbClr val="FFFFFF">
                    <a:lumMod val="50000"/>
                  </a:srgbClr>
                </a:solidFill>
              </a:rPr>
              <a:t>, V. </a:t>
            </a:r>
            <a:r>
              <a:rPr lang="en-US" sz="1200" dirty="0" err="1">
                <a:solidFill>
                  <a:srgbClr val="FFFFFF">
                    <a:lumMod val="50000"/>
                  </a:srgbClr>
                </a:solidFill>
              </a:rPr>
              <a:t>Uzhinsky</a:t>
            </a:r>
            <a:r>
              <a:rPr lang="en-US" sz="1200" dirty="0">
                <a:solidFill>
                  <a:srgbClr val="FFFFFF">
                    <a:lumMod val="50000"/>
                  </a:srgbClr>
                </a:solidFill>
              </a:rPr>
              <a:t>, Nuclear Theory, Vol. 37 (2018) eds. M. </a:t>
            </a:r>
            <a:r>
              <a:rPr lang="en-US" sz="1200" dirty="0" err="1">
                <a:solidFill>
                  <a:srgbClr val="FFFFFF">
                    <a:lumMod val="50000"/>
                  </a:srgbClr>
                </a:solidFill>
              </a:rPr>
              <a:t>Gaidarov</a:t>
            </a:r>
            <a:r>
              <a:rPr lang="en-US" sz="1200" dirty="0">
                <a:solidFill>
                  <a:srgbClr val="FFFFFF">
                    <a:lumMod val="50000"/>
                  </a:srgbClr>
                </a:solidFill>
              </a:rPr>
              <a:t>, N. </a:t>
            </a:r>
            <a:r>
              <a:rPr lang="en-US" sz="1200" dirty="0" err="1">
                <a:solidFill>
                  <a:srgbClr val="FFFFFF">
                    <a:lumMod val="50000"/>
                  </a:srgbClr>
                </a:solidFill>
              </a:rPr>
              <a:t>Minkov</a:t>
            </a:r>
            <a:r>
              <a:rPr lang="en-US" sz="1200" dirty="0">
                <a:solidFill>
                  <a:srgbClr val="FFFFFF">
                    <a:lumMod val="50000"/>
                  </a:srgbClr>
                </a:solidFill>
              </a:rPr>
              <a:t>, Heron Press, Sofia, 98–108, </a:t>
            </a:r>
            <a:endParaRPr lang="en-US" sz="1200" dirty="0" smtClean="0">
              <a:solidFill>
                <a:srgbClr val="FFFFFF">
                  <a:lumMod val="50000"/>
                </a:srgbClr>
              </a:solidFill>
            </a:endParaRPr>
          </a:p>
          <a:p>
            <a:pPr algn="r"/>
            <a:r>
              <a:rPr lang="en-US" sz="1200" dirty="0" smtClean="0">
                <a:solidFill>
                  <a:srgbClr val="FFFFFF">
                    <a:lumMod val="50000"/>
                  </a:srgbClr>
                </a:solidFill>
              </a:rPr>
              <a:t>arXiv:1810.09973 </a:t>
            </a:r>
            <a:r>
              <a:rPr lang="en-US" sz="1200" dirty="0">
                <a:solidFill>
                  <a:srgbClr val="FFFFFF">
                    <a:lumMod val="50000"/>
                  </a:srgbClr>
                </a:solidFill>
              </a:rPr>
              <a:t>[</a:t>
            </a:r>
            <a:r>
              <a:rPr lang="en-US" sz="1200" dirty="0" err="1">
                <a:solidFill>
                  <a:srgbClr val="FFFFFF">
                    <a:lumMod val="50000"/>
                  </a:srgbClr>
                </a:solidFill>
              </a:rPr>
              <a:t>hep-ph</a:t>
            </a:r>
            <a:r>
              <a:rPr lang="en-US" sz="1200" dirty="0">
                <a:solidFill>
                  <a:srgbClr val="FFFFFF">
                    <a:lumMod val="50000"/>
                  </a:srgbClr>
                </a:solidFill>
              </a:rPr>
              <a:t>]</a:t>
            </a:r>
          </a:p>
        </p:txBody>
      </p:sp>
    </p:spTree>
    <p:extLst>
      <p:ext uri="{BB962C8B-B14F-4D97-AF65-F5344CB8AC3E}">
        <p14:creationId xmlns:p14="http://schemas.microsoft.com/office/powerpoint/2010/main" val="2510962171"/>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5496" y="980728"/>
            <a:ext cx="9071992" cy="54006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65000"/>
              <a:buFont typeface="Wingdings" pitchFamily="2" charset="2"/>
              <a:defRPr sz="3200">
                <a:solidFill>
                  <a:schemeClr val="tx1"/>
                </a:solidFill>
                <a:effectLst>
                  <a:outerShdw blurRad="38100" dist="38100" dir="2700000" algn="tl">
                    <a:srgbClr val="000000"/>
                  </a:outerShdw>
                </a:effectLst>
                <a:latin typeface="Tahoma" pitchFamily="34" charset="0"/>
              </a:defRPr>
            </a:lvl1pPr>
            <a:lvl2pPr algn="ctr">
              <a:spcBef>
                <a:spcPct val="20000"/>
              </a:spcBef>
              <a:buClr>
                <a:schemeClr val="fo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buClr>
                <a:schemeClr val="fo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a:lnSpc>
                <a:spcPct val="95000"/>
              </a:lnSpc>
              <a:spcBef>
                <a:spcPts val="600"/>
              </a:spcBef>
              <a:buClr>
                <a:srgbClr val="0000CC"/>
              </a:buClr>
              <a:buSzTx/>
            </a:pPr>
            <a:r>
              <a:rPr lang="en-US" altLang="en-US" sz="2400" b="1" dirty="0">
                <a:solidFill>
                  <a:srgbClr val="6600CC"/>
                </a:solidFill>
                <a:effectLst>
                  <a:outerShdw blurRad="38100" dist="38100" dir="2700000" algn="tl">
                    <a:srgbClr val="000000">
                      <a:alpha val="43137"/>
                    </a:srgbClr>
                  </a:outerShdw>
                </a:effectLst>
                <a:latin typeface="Times New Roman" pitchFamily="18" charset="0"/>
              </a:rPr>
              <a:t>Research direction</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a:t>
            </a:r>
            <a:r>
              <a:rPr lang="en-US" altLang="en-US" sz="2400" b="1" dirty="0">
                <a:solidFill>
                  <a:srgbClr val="6600CC"/>
                </a:solidFill>
                <a:effectLst>
                  <a:outerShdw blurRad="38100" dist="38100" dir="2700000" algn="tl">
                    <a:srgbClr val="000000">
                      <a:alpha val="43137"/>
                    </a:srgbClr>
                  </a:outerShdw>
                </a:effectLst>
                <a:latin typeface="Times New Roman" pitchFamily="18" charset="0"/>
              </a:rPr>
              <a:t> </a:t>
            </a:r>
            <a:r>
              <a:rPr lang="en-US" altLang="en-US" sz="2200" dirty="0">
                <a:solidFill>
                  <a:srgbClr val="0000CC"/>
                </a:solidFill>
                <a:effectLst>
                  <a:outerShdw blurRad="38100" dist="38100" dir="2700000" algn="tl">
                    <a:srgbClr val="000000">
                      <a:alpha val="43137"/>
                    </a:srgbClr>
                  </a:outerShdw>
                </a:effectLst>
                <a:latin typeface="Times New Roman" pitchFamily="18" charset="0"/>
              </a:rPr>
              <a:t>Networking, Computing, Computational Physics (05)</a:t>
            </a:r>
            <a:endParaRPr lang="en-US" altLang="en-US" sz="2200" dirty="0" smtClean="0">
              <a:solidFill>
                <a:srgbClr val="0000CC"/>
              </a:solidFill>
              <a:effectLst>
                <a:outerShdw blurRad="38100" dist="38100" dir="2700000" algn="tl">
                  <a:srgbClr val="000000">
                    <a:alpha val="43137"/>
                  </a:srgbClr>
                </a:outerShdw>
              </a:effectLst>
              <a:latin typeface="Times New Roman" pitchFamily="18" charset="0"/>
            </a:endParaRPr>
          </a:p>
          <a:p>
            <a:pPr algn="l">
              <a:lnSpc>
                <a:spcPct val="95000"/>
              </a:lnSpc>
              <a:spcBef>
                <a:spcPts val="800"/>
              </a:spcBef>
              <a:buClr>
                <a:srgbClr val="0000CC"/>
              </a:buClr>
              <a:buSzTx/>
            </a:pPr>
            <a:r>
              <a:rPr lang="en-US" altLang="en-US" sz="2400" b="1" dirty="0" smtClean="0">
                <a:solidFill>
                  <a:srgbClr val="6600CC"/>
                </a:solidFill>
                <a:effectLst>
                  <a:outerShdw blurRad="38100" dist="38100" dir="2700000" algn="tl">
                    <a:srgbClr val="000000">
                      <a:alpha val="43137"/>
                    </a:srgbClr>
                  </a:outerShdw>
                </a:effectLst>
                <a:latin typeface="Times New Roman" pitchFamily="18" charset="0"/>
              </a:rPr>
              <a:t>Title </a:t>
            </a:r>
            <a:r>
              <a:rPr lang="en-US" altLang="en-US" sz="2400" b="1" dirty="0">
                <a:solidFill>
                  <a:srgbClr val="6600CC"/>
                </a:solidFill>
                <a:effectLst>
                  <a:outerShdw blurRad="38100" dist="38100" dir="2700000" algn="tl">
                    <a:srgbClr val="000000">
                      <a:alpha val="43137"/>
                    </a:srgbClr>
                  </a:outerShdw>
                </a:effectLst>
                <a:latin typeface="Times New Roman" pitchFamily="18" charset="0"/>
              </a:rPr>
              <a:t>of the theme</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05-6-1119-2014/2023, “</a:t>
            </a:r>
            <a:r>
              <a:rPr lang="en-US" altLang="en-US" sz="2800" b="1" i="1" dirty="0">
                <a:solidFill>
                  <a:srgbClr val="0000CC"/>
                </a:solidFill>
                <a:effectLst>
                  <a:outerShdw blurRad="38100" dist="38100" dir="2700000" algn="tl">
                    <a:srgbClr val="000000">
                      <a:alpha val="43137"/>
                    </a:srgbClr>
                  </a:outerShdw>
                </a:effectLst>
                <a:latin typeface="Times New Roman" pitchFamily="18" charset="0"/>
              </a:rPr>
              <a:t>Methods, Algorithms and Software for Modeling Physical Systems, Mathematical Processing and Analysis of Experimental Data</a:t>
            </a:r>
            <a:r>
              <a:rPr lang="en-US" altLang="en-US" sz="24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p>
          <a:p>
            <a:pPr algn="l">
              <a:lnSpc>
                <a:spcPct val="95000"/>
              </a:lnSpc>
              <a:spcBef>
                <a:spcPts val="800"/>
              </a:spcBef>
              <a:buClr>
                <a:srgbClr val="0000CC"/>
              </a:buClr>
              <a:buSzTx/>
            </a:pPr>
            <a:r>
              <a:rPr lang="en-US" altLang="en-US" sz="2400" b="1" dirty="0">
                <a:solidFill>
                  <a:srgbClr val="6600CC"/>
                </a:solidFill>
                <a:effectLst>
                  <a:outerShdw blurRad="38100" dist="38100" dir="2700000" algn="tl">
                    <a:srgbClr val="000000">
                      <a:alpha val="43137"/>
                    </a:srgbClr>
                  </a:outerShdw>
                </a:effectLst>
                <a:latin typeface="Times New Roman" pitchFamily="18" charset="0"/>
              </a:rPr>
              <a:t>Leaders</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a:solidFill>
                  <a:srgbClr val="0000CC"/>
                </a:solidFill>
                <a:effectLst>
                  <a:outerShdw blurRad="38100" dist="38100" dir="2700000" algn="tl">
                    <a:srgbClr val="000000">
                      <a:alpha val="43137"/>
                    </a:srgbClr>
                  </a:outerShdw>
                </a:effectLst>
                <a:latin typeface="Times New Roman" pitchFamily="18" charset="0"/>
              </a:rPr>
              <a:t>Gheorghe Adam</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a:solidFill>
                  <a:srgbClr val="0000CC"/>
                </a:solidFill>
                <a:effectLst>
                  <a:outerShdw blurRad="38100" dist="38100" dir="2700000" algn="tl">
                    <a:srgbClr val="000000">
                      <a:alpha val="43137"/>
                    </a:srgbClr>
                  </a:outerShdw>
                </a:effectLst>
                <a:latin typeface="Times New Roman" pitchFamily="18" charset="0"/>
              </a:rPr>
              <a:t>Petr V. </a:t>
            </a:r>
            <a:r>
              <a:rPr lang="en-US" altLang="en-US" sz="2400" b="1" i="1" dirty="0" err="1">
                <a:solidFill>
                  <a:srgbClr val="0000CC"/>
                </a:solidFill>
                <a:effectLst>
                  <a:outerShdw blurRad="38100" dist="38100" dir="2700000" algn="tl">
                    <a:srgbClr val="000000">
                      <a:alpha val="43137"/>
                    </a:srgbClr>
                  </a:outerShdw>
                </a:effectLst>
                <a:latin typeface="Times New Roman" pitchFamily="18" charset="0"/>
              </a:rPr>
              <a:t>Zrelov</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p>
          <a:p>
            <a:pPr algn="l">
              <a:lnSpc>
                <a:spcPct val="95000"/>
              </a:lnSpc>
              <a:spcBef>
                <a:spcPts val="800"/>
              </a:spcBef>
              <a:buClr>
                <a:srgbClr val="0000CC"/>
              </a:buClr>
              <a:buSzTx/>
            </a:pPr>
            <a:r>
              <a:rPr lang="en-US" altLang="en-US" sz="2400" b="1" dirty="0">
                <a:solidFill>
                  <a:srgbClr val="6600CC"/>
                </a:solidFill>
                <a:effectLst>
                  <a:outerShdw blurRad="38100" dist="38100" dir="2700000" algn="tl">
                    <a:srgbClr val="000000">
                      <a:alpha val="43137"/>
                    </a:srgbClr>
                  </a:outerShdw>
                </a:effectLst>
                <a:latin typeface="Times New Roman" pitchFamily="18" charset="0"/>
              </a:rPr>
              <a:t>Deputies</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err="1">
                <a:solidFill>
                  <a:srgbClr val="0000CC"/>
                </a:solidFill>
                <a:effectLst>
                  <a:outerShdw blurRad="38100" dist="38100" dir="2700000" algn="tl">
                    <a:srgbClr val="000000">
                      <a:alpha val="43137"/>
                    </a:srgbClr>
                  </a:outerShdw>
                </a:effectLst>
                <a:latin typeface="Times New Roman" pitchFamily="18" charset="0"/>
              </a:rPr>
              <a:t>Ján</a:t>
            </a:r>
            <a:r>
              <a:rPr lang="en-US" altLang="en-US" sz="2400" b="1" i="1"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err="1">
                <a:solidFill>
                  <a:srgbClr val="0000CC"/>
                </a:solidFill>
                <a:effectLst>
                  <a:outerShdw blurRad="38100" dist="38100" dir="2700000" algn="tl">
                    <a:srgbClr val="000000">
                      <a:alpha val="43137"/>
                    </a:srgbClr>
                  </a:outerShdw>
                </a:effectLst>
                <a:latin typeface="Times New Roman" pitchFamily="18" charset="0"/>
              </a:rPr>
              <a:t>Buša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err="1">
                <a:solidFill>
                  <a:srgbClr val="0000CC"/>
                </a:solidFill>
                <a:effectLst>
                  <a:outerShdw blurRad="38100" dist="38100" dir="2700000" algn="tl">
                    <a:srgbClr val="000000">
                      <a:alpha val="43137"/>
                    </a:srgbClr>
                  </a:outerShdw>
                </a:effectLst>
                <a:latin typeface="Times New Roman" pitchFamily="18" charset="0"/>
              </a:rPr>
              <a:t>Ochbadrakh</a:t>
            </a:r>
            <a:r>
              <a:rPr lang="en-US" altLang="en-US" sz="2400" b="1" i="1"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b="1" i="1" dirty="0" err="1">
                <a:solidFill>
                  <a:srgbClr val="0000CC"/>
                </a:solidFill>
                <a:effectLst>
                  <a:outerShdw blurRad="38100" dist="38100" dir="2700000" algn="tl">
                    <a:srgbClr val="000000">
                      <a:alpha val="43137"/>
                    </a:srgbClr>
                  </a:outerShdw>
                </a:effectLst>
                <a:latin typeface="Times New Roman" pitchFamily="18" charset="0"/>
              </a:rPr>
              <a:t>Chuluunbaatar</a:t>
            </a:r>
            <a:endParaRPr lang="en-US" altLang="en-US" sz="2400" b="1"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5000"/>
              </a:lnSpc>
              <a:spcBef>
                <a:spcPts val="800"/>
              </a:spcBef>
              <a:buClr>
                <a:srgbClr val="0000CC"/>
              </a:buClr>
              <a:buSzTx/>
            </a:pPr>
            <a:r>
              <a:rPr lang="en-US" altLang="en-US" sz="2400" b="1" dirty="0" smtClean="0">
                <a:solidFill>
                  <a:srgbClr val="6600CC"/>
                </a:solidFill>
                <a:effectLst>
                  <a:outerShdw blurRad="38100" dist="38100" dir="2700000" algn="tl">
                    <a:srgbClr val="000000">
                      <a:alpha val="43137"/>
                    </a:srgbClr>
                  </a:outerShdw>
                </a:effectLst>
                <a:latin typeface="Times New Roman" pitchFamily="18" charset="0"/>
              </a:rPr>
              <a:t>Participating </a:t>
            </a:r>
            <a:r>
              <a:rPr lang="en-US" altLang="en-US" sz="2400" b="1" dirty="0">
                <a:solidFill>
                  <a:srgbClr val="6600CC"/>
                </a:solidFill>
                <a:effectLst>
                  <a:outerShdw blurRad="38100" dist="38100" dir="2700000" algn="tl">
                    <a:srgbClr val="000000">
                      <a:alpha val="43137"/>
                    </a:srgbClr>
                  </a:outerShdw>
                </a:effectLst>
                <a:latin typeface="Times New Roman" pitchFamily="18" charset="0"/>
              </a:rPr>
              <a:t>JINR Laboratories</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LIT, VBLHEP, BLTP, FLNR, FLNP, DLNP, LRB, UC</a:t>
            </a:r>
          </a:p>
          <a:p>
            <a:pPr algn="l">
              <a:lnSpc>
                <a:spcPct val="95000"/>
              </a:lnSpc>
              <a:spcBef>
                <a:spcPts val="800"/>
              </a:spcBef>
              <a:buClr>
                <a:srgbClr val="0000CC"/>
              </a:buClr>
              <a:buSzTx/>
            </a:pPr>
            <a:r>
              <a:rPr lang="en-US" altLang="en-US" sz="2400" b="1" dirty="0">
                <a:solidFill>
                  <a:srgbClr val="6600CC"/>
                </a:solidFill>
                <a:effectLst>
                  <a:outerShdw blurRad="38100" dist="38100" dir="2700000" algn="tl">
                    <a:srgbClr val="000000">
                      <a:alpha val="43137"/>
                    </a:srgbClr>
                  </a:outerShdw>
                </a:effectLst>
                <a:latin typeface="Times New Roman" pitchFamily="18" charset="0"/>
              </a:rPr>
              <a:t>Participating Countries, Institutes and International Organizations</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a:t>
            </a:r>
          </a:p>
          <a:p>
            <a:pPr algn="l">
              <a:lnSpc>
                <a:spcPct val="95000"/>
              </a:lnSpc>
              <a:spcBef>
                <a:spcPts val="0"/>
              </a:spcBef>
              <a:buClr>
                <a:srgbClr val="0000CC"/>
              </a:buClr>
              <a:buSzTx/>
            </a:pPr>
            <a:r>
              <a:rPr lang="en-US" altLang="en-US" sz="2400" dirty="0">
                <a:solidFill>
                  <a:srgbClr val="6600CC"/>
                </a:solidFill>
                <a:effectLst>
                  <a:outerShdw blurRad="38100" dist="38100" dir="2700000" algn="tl">
                    <a:srgbClr val="000000">
                      <a:alpha val="43137"/>
                    </a:srgbClr>
                  </a:outerShdw>
                </a:effectLst>
                <a:latin typeface="Times New Roman" pitchFamily="18" charset="0"/>
              </a:rPr>
              <a:t>Armenia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Belarus</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Belgium, Brazil,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Bulgaria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Canada, CERN, China,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Czech Republic</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France,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Georgia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Germany</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Greece, Israel,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Italy</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Japan,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Kazakhstan</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Moldova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Mongolia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Poland</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Romania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Russia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Slovakia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a:t>
            </a:r>
            <a:r>
              <a:rPr lang="en-US" altLang="en-US" sz="2400" dirty="0">
                <a:solidFill>
                  <a:srgbClr val="6600CC"/>
                </a:solidFill>
                <a:effectLst>
                  <a:outerShdw blurRad="38100" dist="38100" dir="2700000" algn="tl">
                    <a:srgbClr val="000000">
                      <a:alpha val="43137"/>
                    </a:srgbClr>
                  </a:outerShdw>
                </a:effectLst>
                <a:latin typeface="Times New Roman" pitchFamily="18" charset="0"/>
              </a:rPr>
              <a:t>South Africa</a:t>
            </a:r>
            <a:r>
              <a:rPr lang="en-US" altLang="en-US" sz="2400" dirty="0">
                <a:solidFill>
                  <a:srgbClr val="0000CC"/>
                </a:solidFill>
                <a:effectLst>
                  <a:outerShdw blurRad="38100" dist="38100" dir="2700000" algn="tl">
                    <a:srgbClr val="000000">
                      <a:alpha val="43137"/>
                    </a:srgbClr>
                  </a:outerShdw>
                </a:effectLst>
                <a:latin typeface="Times New Roman" pitchFamily="18" charset="0"/>
              </a:rPr>
              <a:t>, Switzerland, Tajikistan, USA, </a:t>
            </a:r>
            <a:r>
              <a:rPr lang="en-US" altLang="en-US" sz="2400" dirty="0" smtClean="0">
                <a:solidFill>
                  <a:srgbClr val="6600CC"/>
                </a:solidFill>
                <a:effectLst>
                  <a:outerShdw blurRad="38100" dist="38100" dir="2700000" algn="tl">
                    <a:srgbClr val="000000">
                      <a:alpha val="43137"/>
                    </a:srgbClr>
                  </a:outerShdw>
                </a:effectLst>
                <a:latin typeface="Times New Roman" pitchFamily="18" charset="0"/>
              </a:rPr>
              <a:t>Vietnam</a:t>
            </a:r>
            <a:endParaRPr lang="en-US" altLang="en-US" sz="2400" dirty="0">
              <a:solidFill>
                <a:srgbClr val="6600CC"/>
              </a:solidFill>
              <a:effectLst>
                <a:outerShdw blurRad="38100" dist="38100" dir="2700000" algn="tl">
                  <a:srgbClr val="000000">
                    <a:alpha val="43137"/>
                  </a:srgbClr>
                </a:outerShdw>
              </a:effectLst>
              <a:latin typeface="Times New Roman" pitchFamily="18" charset="0"/>
            </a:endParaRPr>
          </a:p>
        </p:txBody>
      </p:sp>
      <p:sp>
        <p:nvSpPr>
          <p:cNvPr id="6" name="Text Box 8" descr="Голубая тисненая бумага"/>
          <p:cNvSpPr txBox="1">
            <a:spLocks noChangeArrowheads="1"/>
          </p:cNvSpPr>
          <p:nvPr/>
        </p:nvSpPr>
        <p:spPr bwMode="auto">
          <a:xfrm>
            <a:off x="179388" y="44624"/>
            <a:ext cx="8785225" cy="68942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4000" b="1" dirty="0" smtClean="0">
                <a:solidFill>
                  <a:srgbClr val="0000CC"/>
                </a:solidFill>
                <a:effectLst>
                  <a:outerShdw blurRad="38100" dist="38100" dir="2700000" algn="tl">
                    <a:srgbClr val="000000"/>
                  </a:outerShdw>
                </a:effectLst>
              </a:rPr>
              <a:t>Theme 05-6-1119-2014/2023 at a glance</a:t>
            </a:r>
            <a:endParaRPr lang="ru-RU" altLang="en-US" sz="4000" b="1" dirty="0">
              <a:solidFill>
                <a:srgbClr val="0000CC"/>
              </a:solidFill>
              <a:effectLst>
                <a:outerShdw blurRad="38100" dist="38100" dir="2700000" algn="tl">
                  <a:srgbClr val="000000"/>
                </a:outerShdw>
              </a:effectLst>
            </a:endParaRPr>
          </a:p>
        </p:txBody>
      </p:sp>
    </p:spTree>
    <p:extLst>
      <p:ext uri="{BB962C8B-B14F-4D97-AF65-F5344CB8AC3E}">
        <p14:creationId xmlns:p14="http://schemas.microsoft.com/office/powerpoint/2010/main" val="41878887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New </a:t>
            </a:r>
            <a:r>
              <a:rPr lang="en-US" altLang="en-US" sz="2600" b="1" dirty="0" smtClean="0">
                <a:solidFill>
                  <a:srgbClr val="0000CC"/>
                </a:solidFill>
                <a:effectLst>
                  <a:outerShdw blurRad="38100" dist="38100" dir="2700000" algn="tl">
                    <a:srgbClr val="000000"/>
                  </a:outerShdw>
                </a:effectLst>
              </a:rPr>
              <a:t>segment building </a:t>
            </a:r>
            <a:r>
              <a:rPr lang="en-US" altLang="en-US" sz="2600" b="1" dirty="0">
                <a:solidFill>
                  <a:srgbClr val="0000CC"/>
                </a:solidFill>
                <a:effectLst>
                  <a:outerShdw blurRad="38100" dist="38100" dir="2700000" algn="tl">
                    <a:srgbClr val="000000"/>
                  </a:outerShdw>
                </a:effectLst>
              </a:rPr>
              <a:t>algorithm for the Cathode Strip Chamber (CSC) </a:t>
            </a:r>
            <a:r>
              <a:rPr lang="en-US" altLang="en-US" sz="2600" b="1" dirty="0" smtClean="0">
                <a:solidFill>
                  <a:srgbClr val="0000CC"/>
                </a:solidFill>
                <a:effectLst>
                  <a:outerShdw blurRad="38100" dist="38100" dir="2700000" algn="tl">
                    <a:srgbClr val="000000"/>
                  </a:outerShdw>
                </a:effectLst>
              </a:rPr>
              <a:t>of </a:t>
            </a:r>
            <a:r>
              <a:rPr lang="en-US" altLang="en-US" sz="2600" b="1" dirty="0">
                <a:solidFill>
                  <a:srgbClr val="0000CC"/>
                </a:solidFill>
                <a:effectLst>
                  <a:outerShdw blurRad="38100" dist="38100" dir="2700000" algn="tl">
                    <a:srgbClr val="000000"/>
                  </a:outerShdw>
                </a:effectLst>
              </a:rPr>
              <a:t>the CMS facility</a:t>
            </a:r>
          </a:p>
        </p:txBody>
      </p:sp>
      <p:sp>
        <p:nvSpPr>
          <p:cNvPr id="3" name="Прямоугольник 2"/>
          <p:cNvSpPr/>
          <p:nvPr/>
        </p:nvSpPr>
        <p:spPr>
          <a:xfrm>
            <a:off x="1981200" y="6093296"/>
            <a:ext cx="7010400" cy="738664"/>
          </a:xfrm>
          <a:prstGeom prst="rect">
            <a:avLst/>
          </a:prstGeom>
        </p:spPr>
        <p:txBody>
          <a:bodyPr wrap="square">
            <a:spAutoFit/>
          </a:bodyPr>
          <a:lstStyle/>
          <a:p>
            <a:pPr algn="l" defTabSz="914116" fontAlgn="auto">
              <a:lnSpc>
                <a:spcPct val="100000"/>
              </a:lnSpc>
              <a:spcBef>
                <a:spcPts val="0"/>
              </a:spcBef>
              <a:spcAft>
                <a:spcPts val="0"/>
              </a:spcAft>
              <a:buClrTx/>
              <a:buSzTx/>
              <a:buFontTx/>
              <a:buNone/>
            </a:pPr>
            <a:r>
              <a:rPr lang="en-US" sz="1400" dirty="0" smtClean="0">
                <a:solidFill>
                  <a:srgbClr val="7F7F7F"/>
                </a:solidFill>
                <a:latin typeface="Calibri"/>
              </a:rPr>
              <a:t>V</a:t>
            </a:r>
            <a:r>
              <a:rPr lang="en-US" sz="1400" dirty="0">
                <a:solidFill>
                  <a:srgbClr val="7F7F7F"/>
                </a:solidFill>
                <a:latin typeface="Calibri"/>
              </a:rPr>
              <a:t>. </a:t>
            </a:r>
            <a:r>
              <a:rPr lang="en-US" sz="1400" dirty="0" err="1">
                <a:solidFill>
                  <a:srgbClr val="7F7F7F"/>
                </a:solidFill>
                <a:latin typeface="Calibri"/>
              </a:rPr>
              <a:t>Palichik</a:t>
            </a:r>
            <a:r>
              <a:rPr lang="en-US" sz="1400" dirty="0">
                <a:solidFill>
                  <a:srgbClr val="7F7F7F"/>
                </a:solidFill>
                <a:latin typeface="Calibri"/>
              </a:rPr>
              <a:t>, N. </a:t>
            </a:r>
            <a:r>
              <a:rPr lang="en-US" sz="1400" dirty="0" err="1">
                <a:solidFill>
                  <a:srgbClr val="7F7F7F"/>
                </a:solidFill>
                <a:latin typeface="Calibri"/>
              </a:rPr>
              <a:t>Voytishin</a:t>
            </a:r>
            <a:r>
              <a:rPr lang="en-US" sz="1400" dirty="0">
                <a:solidFill>
                  <a:srgbClr val="7F7F7F"/>
                </a:solidFill>
                <a:latin typeface="Calibri"/>
              </a:rPr>
              <a:t>, </a:t>
            </a:r>
            <a:r>
              <a:rPr lang="en-US" sz="1400" dirty="0">
                <a:solidFill>
                  <a:srgbClr val="7F7F7F"/>
                </a:solidFill>
                <a:latin typeface="Calibri"/>
                <a:hlinkClick r:id="rId3"/>
              </a:rPr>
              <a:t>Phys. Part. Nuclei (2017) Vol. 48, Issue 5, 786–788</a:t>
            </a:r>
            <a:r>
              <a:rPr lang="en-US" sz="1400" dirty="0">
                <a:solidFill>
                  <a:srgbClr val="7F7F7F"/>
                </a:solidFill>
                <a:latin typeface="Calibri"/>
              </a:rPr>
              <a:t>. </a:t>
            </a:r>
            <a:endParaRPr lang="en-US" sz="1400" dirty="0" smtClean="0">
              <a:solidFill>
                <a:srgbClr val="7F7F7F"/>
              </a:solidFill>
              <a:latin typeface="Calibri"/>
            </a:endParaRPr>
          </a:p>
          <a:p>
            <a:pPr algn="l" defTabSz="914116" fontAlgn="auto">
              <a:lnSpc>
                <a:spcPct val="100000"/>
              </a:lnSpc>
              <a:spcBef>
                <a:spcPts val="0"/>
              </a:spcBef>
              <a:spcAft>
                <a:spcPts val="0"/>
              </a:spcAft>
              <a:buClrTx/>
              <a:buSzTx/>
              <a:buFontTx/>
              <a:buNone/>
            </a:pPr>
            <a:r>
              <a:rPr lang="en-US" sz="1400" dirty="0">
                <a:solidFill>
                  <a:srgbClr val="000000"/>
                </a:solidFill>
                <a:latin typeface="Calibri"/>
              </a:rPr>
              <a:t> https://</a:t>
            </a:r>
            <a:r>
              <a:rPr lang="en-US" sz="1400" dirty="0" smtClean="0">
                <a:solidFill>
                  <a:srgbClr val="000000"/>
                </a:solidFill>
                <a:latin typeface="Calibri"/>
              </a:rPr>
              <a:t>doi.org/10.1134/S106377961705032X </a:t>
            </a:r>
          </a:p>
          <a:p>
            <a:pPr algn="l" defTabSz="914116" fontAlgn="auto">
              <a:lnSpc>
                <a:spcPct val="100000"/>
              </a:lnSpc>
              <a:spcBef>
                <a:spcPts val="0"/>
              </a:spcBef>
              <a:spcAft>
                <a:spcPts val="0"/>
              </a:spcAft>
              <a:buClrTx/>
              <a:buSzTx/>
              <a:buFontTx/>
              <a:buNone/>
            </a:pPr>
            <a:r>
              <a:rPr lang="en-US" sz="1400" dirty="0" smtClean="0">
                <a:solidFill>
                  <a:srgbClr val="000000"/>
                </a:solidFill>
                <a:latin typeface="Calibri"/>
              </a:rPr>
              <a:t>https</a:t>
            </a:r>
            <a:r>
              <a:rPr lang="en-US" sz="1400" dirty="0">
                <a:solidFill>
                  <a:srgbClr val="000000"/>
                </a:solidFill>
                <a:latin typeface="Calibri"/>
              </a:rPr>
              <a:t>://</a:t>
            </a:r>
            <a:r>
              <a:rPr lang="en-US" sz="1400" dirty="0" smtClean="0">
                <a:solidFill>
                  <a:srgbClr val="000000"/>
                </a:solidFill>
                <a:latin typeface="Calibri"/>
              </a:rPr>
              <a:t>link.springer.com/content/pdf/10.1134%2FS106377961705032X.pdf </a:t>
            </a:r>
          </a:p>
        </p:txBody>
      </p:sp>
      <p:sp>
        <p:nvSpPr>
          <p:cNvPr id="4" name="Прямоугольник 3"/>
          <p:cNvSpPr/>
          <p:nvPr/>
        </p:nvSpPr>
        <p:spPr>
          <a:xfrm>
            <a:off x="152400" y="1196752"/>
            <a:ext cx="8915400" cy="1384995"/>
          </a:xfrm>
          <a:prstGeom prst="rect">
            <a:avLst/>
          </a:prstGeom>
          <a:solidFill>
            <a:schemeClr val="accent3"/>
          </a:solidFill>
        </p:spPr>
        <p:txBody>
          <a:bodyPr wrap="square">
            <a:spAutoFit/>
          </a:bodyPr>
          <a:lstStyle/>
          <a:p>
            <a:pPr algn="l" defTabSz="914116" fontAlgn="auto">
              <a:lnSpc>
                <a:spcPct val="100000"/>
              </a:lnSpc>
              <a:spcBef>
                <a:spcPts val="0"/>
              </a:spcBef>
              <a:spcAft>
                <a:spcPts val="0"/>
              </a:spcAft>
              <a:buClrTx/>
              <a:buSzTx/>
              <a:buFontTx/>
              <a:buNone/>
            </a:pPr>
            <a:r>
              <a:rPr lang="en-US" sz="1800" b="1" dirty="0" smtClean="0">
                <a:solidFill>
                  <a:srgbClr val="000099"/>
                </a:solidFill>
                <a:effectLst>
                  <a:outerShdw blurRad="38100" dist="38100" dir="2700000" algn="tl">
                    <a:srgbClr val="000000">
                      <a:alpha val="43137"/>
                    </a:srgbClr>
                  </a:outerShdw>
                </a:effectLst>
                <a:latin typeface="Calibri"/>
              </a:rPr>
              <a:t>Purpose</a:t>
            </a:r>
            <a:r>
              <a:rPr lang="en-US" sz="1800" dirty="0" smtClean="0">
                <a:solidFill>
                  <a:srgbClr val="000099"/>
                </a:solidFill>
                <a:latin typeface="Calibri"/>
              </a:rPr>
              <a:t>: </a:t>
            </a:r>
            <a:r>
              <a:rPr lang="en-US" sz="1600" dirty="0" smtClean="0">
                <a:solidFill>
                  <a:srgbClr val="000099"/>
                </a:solidFill>
                <a:effectLst>
                  <a:outerShdw blurRad="38100" dist="38100" dir="2700000" algn="tl">
                    <a:srgbClr val="000000">
                      <a:alpha val="43137"/>
                    </a:srgbClr>
                  </a:outerShdw>
                </a:effectLst>
                <a:latin typeface="Calibri"/>
              </a:rPr>
              <a:t>to </a:t>
            </a:r>
            <a:r>
              <a:rPr lang="en-US" sz="1600" dirty="0">
                <a:solidFill>
                  <a:srgbClr val="CC3300"/>
                </a:solidFill>
                <a:effectLst>
                  <a:outerShdw blurRad="38100" dist="38100" dir="2700000" algn="tl">
                    <a:srgbClr val="000000">
                      <a:alpha val="43137"/>
                    </a:srgbClr>
                  </a:outerShdw>
                </a:effectLst>
                <a:latin typeface="Calibri"/>
              </a:rPr>
              <a:t>improve</a:t>
            </a:r>
            <a:r>
              <a:rPr lang="en-US" sz="1600" dirty="0">
                <a:solidFill>
                  <a:srgbClr val="000099"/>
                </a:solidFill>
                <a:effectLst>
                  <a:outerShdw blurRad="38100" dist="38100" dir="2700000" algn="tl">
                    <a:srgbClr val="000000">
                      <a:alpha val="43137"/>
                    </a:srgbClr>
                  </a:outerShdw>
                </a:effectLst>
                <a:latin typeface="Calibri"/>
              </a:rPr>
              <a:t> the </a:t>
            </a:r>
            <a:r>
              <a:rPr lang="en-US" sz="1600" dirty="0" smtClean="0">
                <a:solidFill>
                  <a:srgbClr val="000099"/>
                </a:solidFill>
                <a:effectLst>
                  <a:outerShdw blurRad="38100" dist="38100" dir="2700000" algn="tl">
                    <a:srgbClr val="000000">
                      <a:alpha val="43137"/>
                    </a:srgbClr>
                  </a:outerShdw>
                </a:effectLst>
                <a:latin typeface="Calibri"/>
              </a:rPr>
              <a:t>reconstruction for </a:t>
            </a:r>
            <a:r>
              <a:rPr lang="en-US" sz="1600" dirty="0">
                <a:solidFill>
                  <a:srgbClr val="CC3300"/>
                </a:solidFill>
                <a:effectLst>
                  <a:outerShdw blurRad="38100" dist="38100" dir="2700000" algn="tl">
                    <a:srgbClr val="000000">
                      <a:alpha val="43137"/>
                    </a:srgbClr>
                  </a:outerShdw>
                </a:effectLst>
                <a:latin typeface="Calibri"/>
              </a:rPr>
              <a:t>high hit rate </a:t>
            </a:r>
            <a:r>
              <a:rPr lang="en-US" sz="1600" dirty="0">
                <a:solidFill>
                  <a:srgbClr val="000099"/>
                </a:solidFill>
                <a:effectLst>
                  <a:outerShdw blurRad="38100" dist="38100" dir="2700000" algn="tl">
                    <a:srgbClr val="000000">
                      <a:alpha val="43137"/>
                    </a:srgbClr>
                  </a:outerShdw>
                </a:effectLst>
                <a:latin typeface="Calibri"/>
              </a:rPr>
              <a:t>and </a:t>
            </a:r>
            <a:r>
              <a:rPr lang="en-US" sz="1600" dirty="0">
                <a:solidFill>
                  <a:srgbClr val="CC3300"/>
                </a:solidFill>
                <a:effectLst>
                  <a:outerShdw blurRad="38100" dist="38100" dir="2700000" algn="tl">
                    <a:srgbClr val="000000">
                      <a:alpha val="43137"/>
                    </a:srgbClr>
                  </a:outerShdw>
                </a:effectLst>
                <a:latin typeface="Calibri"/>
              </a:rPr>
              <a:t>big backgrounds due to luminosity</a:t>
            </a:r>
            <a:r>
              <a:rPr lang="en-US" sz="1600" dirty="0" smtClean="0">
                <a:solidFill>
                  <a:srgbClr val="CC3300"/>
                </a:solidFill>
                <a:effectLst>
                  <a:outerShdw blurRad="38100" dist="38100" dir="2700000" algn="tl">
                    <a:srgbClr val="000000">
                      <a:alpha val="43137"/>
                    </a:srgbClr>
                  </a:outerShdw>
                </a:effectLst>
                <a:latin typeface="Calibri"/>
              </a:rPr>
              <a:t> increase </a:t>
            </a:r>
          </a:p>
          <a:p>
            <a:pPr algn="l" defTabSz="914116" fontAlgn="auto">
              <a:lnSpc>
                <a:spcPct val="100000"/>
              </a:lnSpc>
              <a:spcBef>
                <a:spcPts val="0"/>
              </a:spcBef>
              <a:spcAft>
                <a:spcPts val="0"/>
              </a:spcAft>
              <a:buClrTx/>
              <a:buSzTx/>
              <a:buFontTx/>
              <a:buNone/>
            </a:pPr>
            <a:r>
              <a:rPr lang="en-US" sz="1600" dirty="0">
                <a:solidFill>
                  <a:srgbClr val="000099"/>
                </a:solidFill>
                <a:effectLst>
                  <a:outerShdw blurRad="38100" dist="38100" dir="2700000" algn="tl">
                    <a:srgbClr val="000000">
                      <a:alpha val="43137"/>
                    </a:srgbClr>
                  </a:outerShdw>
                </a:effectLst>
                <a:latin typeface="Calibri"/>
              </a:rPr>
              <a:t>The </a:t>
            </a:r>
            <a:r>
              <a:rPr lang="en-US" sz="1600" b="1" dirty="0">
                <a:solidFill>
                  <a:srgbClr val="FF0000"/>
                </a:solidFill>
                <a:effectLst>
                  <a:outerShdw blurRad="38100" dist="38100" dir="2700000" algn="tl">
                    <a:srgbClr val="000000">
                      <a:alpha val="43137"/>
                    </a:srgbClr>
                  </a:outerShdw>
                </a:effectLst>
                <a:latin typeface="Calibri"/>
              </a:rPr>
              <a:t>new algorithm </a:t>
            </a:r>
            <a:r>
              <a:rPr lang="en-US" sz="1600" dirty="0">
                <a:solidFill>
                  <a:srgbClr val="000099"/>
                </a:solidFill>
                <a:effectLst>
                  <a:outerShdw blurRad="38100" dist="38100" dir="2700000" algn="tl">
                    <a:srgbClr val="000000">
                      <a:alpha val="43137"/>
                    </a:srgbClr>
                  </a:outerShdw>
                </a:effectLst>
                <a:latin typeface="Calibri"/>
              </a:rPr>
              <a:t>was implemented in the </a:t>
            </a:r>
            <a:r>
              <a:rPr lang="en-US" sz="1600" b="1" dirty="0">
                <a:solidFill>
                  <a:srgbClr val="FF0000"/>
                </a:solidFill>
                <a:effectLst>
                  <a:outerShdw blurRad="38100" dist="38100" dir="2700000" algn="tl">
                    <a:srgbClr val="000000">
                      <a:alpha val="43137"/>
                    </a:srgbClr>
                  </a:outerShdw>
                </a:effectLst>
                <a:latin typeface="Calibri"/>
              </a:rPr>
              <a:t>official CMS software package in July, </a:t>
            </a:r>
            <a:r>
              <a:rPr lang="en-US" sz="1600" b="1" dirty="0" smtClean="0">
                <a:solidFill>
                  <a:srgbClr val="FF0000"/>
                </a:solidFill>
                <a:effectLst>
                  <a:outerShdw blurRad="38100" dist="38100" dir="2700000" algn="tl">
                    <a:srgbClr val="000000">
                      <a:alpha val="43137"/>
                    </a:srgbClr>
                  </a:outerShdw>
                </a:effectLst>
                <a:latin typeface="Calibri"/>
              </a:rPr>
              <a:t>2016, extensive testing period until end of January 2017</a:t>
            </a:r>
            <a:r>
              <a:rPr lang="en-US" sz="1600" dirty="0" smtClean="0">
                <a:solidFill>
                  <a:srgbClr val="000099"/>
                </a:solidFill>
                <a:effectLst>
                  <a:outerShdw blurRad="38100" dist="38100" dir="2700000" algn="tl">
                    <a:srgbClr val="000000">
                      <a:alpha val="43137"/>
                    </a:srgbClr>
                  </a:outerShdw>
                </a:effectLst>
                <a:latin typeface="Calibri"/>
              </a:rPr>
              <a:t>. </a:t>
            </a:r>
            <a:r>
              <a:rPr lang="en-US" sz="1600" dirty="0">
                <a:solidFill>
                  <a:srgbClr val="000099"/>
                </a:solidFill>
                <a:effectLst>
                  <a:outerShdw blurRad="38100" dist="38100" dir="2700000" algn="tl">
                    <a:srgbClr val="000000">
                      <a:alpha val="43137"/>
                    </a:srgbClr>
                  </a:outerShdw>
                </a:effectLst>
                <a:latin typeface="Calibri"/>
              </a:rPr>
              <a:t>It proved to be </a:t>
            </a:r>
            <a:r>
              <a:rPr lang="en-US" sz="1600" b="1" i="1" dirty="0" smtClean="0">
                <a:solidFill>
                  <a:srgbClr val="FF0000"/>
                </a:solidFill>
                <a:effectLst>
                  <a:outerShdw blurRad="38100" dist="38100" dir="2700000" algn="tl">
                    <a:srgbClr val="000000">
                      <a:alpha val="43137"/>
                    </a:srgbClr>
                  </a:outerShdw>
                </a:effectLst>
                <a:latin typeface="Calibri"/>
              </a:rPr>
              <a:t>effective</a:t>
            </a:r>
            <a:r>
              <a:rPr lang="en-US" sz="1600" b="1" i="1" dirty="0">
                <a:solidFill>
                  <a:srgbClr val="FF0000"/>
                </a:solidFill>
                <a:effectLst>
                  <a:outerShdw blurRad="38100" dist="38100" dir="2700000" algn="tl">
                    <a:srgbClr val="000000">
                      <a:alpha val="43137"/>
                    </a:srgbClr>
                  </a:outerShdw>
                </a:effectLst>
                <a:latin typeface="Calibri"/>
              </a:rPr>
              <a:t>, stable and </a:t>
            </a:r>
            <a:r>
              <a:rPr lang="en-US" sz="1600" b="1" i="1" dirty="0" smtClean="0">
                <a:solidFill>
                  <a:srgbClr val="FF0000"/>
                </a:solidFill>
                <a:effectLst>
                  <a:outerShdw blurRad="38100" dist="38100" dir="2700000" algn="tl">
                    <a:srgbClr val="000000">
                      <a:alpha val="43137"/>
                    </a:srgbClr>
                  </a:outerShdw>
                </a:effectLst>
                <a:latin typeface="Calibri"/>
              </a:rPr>
              <a:t>robust</a:t>
            </a:r>
            <a:r>
              <a:rPr lang="en-US" sz="1600" dirty="0" smtClean="0">
                <a:solidFill>
                  <a:srgbClr val="000099"/>
                </a:solidFill>
                <a:effectLst>
                  <a:outerShdw blurRad="38100" dist="38100" dir="2700000" algn="tl">
                    <a:srgbClr val="000000">
                      <a:alpha val="43137"/>
                    </a:srgbClr>
                  </a:outerShdw>
                </a:effectLst>
                <a:latin typeface="Calibri"/>
              </a:rPr>
              <a:t>. </a:t>
            </a:r>
          </a:p>
          <a:p>
            <a:pPr algn="l" defTabSz="914116" fontAlgn="auto">
              <a:lnSpc>
                <a:spcPct val="100000"/>
              </a:lnSpc>
              <a:spcBef>
                <a:spcPts val="0"/>
              </a:spcBef>
              <a:spcAft>
                <a:spcPts val="0"/>
              </a:spcAft>
              <a:buClrTx/>
              <a:buSzTx/>
              <a:buFontTx/>
              <a:buNone/>
            </a:pPr>
            <a:r>
              <a:rPr lang="en-US" sz="1800" b="1" dirty="0" smtClean="0">
                <a:solidFill>
                  <a:srgbClr val="000099"/>
                </a:solidFill>
                <a:effectLst>
                  <a:outerShdw blurRad="38100" dist="38100" dir="2700000" algn="tl">
                    <a:srgbClr val="000000">
                      <a:alpha val="43137"/>
                    </a:srgbClr>
                  </a:outerShdw>
                </a:effectLst>
                <a:latin typeface="Calibri"/>
              </a:rPr>
              <a:t>Perspectives</a:t>
            </a:r>
            <a:r>
              <a:rPr lang="en-US" sz="1600" dirty="0" smtClean="0">
                <a:solidFill>
                  <a:srgbClr val="0033CC"/>
                </a:solidFill>
                <a:latin typeface="Calibri"/>
              </a:rPr>
              <a:t>:</a:t>
            </a:r>
            <a:r>
              <a:rPr lang="en-US" sz="1600" b="1" dirty="0" smtClean="0">
                <a:solidFill>
                  <a:srgbClr val="C0504D">
                    <a:lumMod val="75000"/>
                  </a:srgbClr>
                </a:solidFill>
                <a:effectLst>
                  <a:outerShdw blurRad="38100" dist="38100" dir="2700000" algn="tl">
                    <a:srgbClr val="000000">
                      <a:alpha val="43137"/>
                    </a:srgbClr>
                  </a:outerShdw>
                </a:effectLst>
                <a:latin typeface="Calibri"/>
              </a:rPr>
              <a:t> </a:t>
            </a:r>
            <a:r>
              <a:rPr lang="en-US" sz="1600" b="1" dirty="0" smtClean="0">
                <a:solidFill>
                  <a:srgbClr val="CC3300"/>
                </a:solidFill>
                <a:effectLst>
                  <a:outerShdw blurRad="38100" dist="38100" dir="2700000" algn="tl">
                    <a:srgbClr val="000000">
                      <a:alpha val="43137"/>
                    </a:srgbClr>
                  </a:outerShdw>
                </a:effectLst>
                <a:latin typeface="Calibri"/>
              </a:rPr>
              <a:t>Further reconstruction procedure refinements</a:t>
            </a:r>
            <a:r>
              <a:rPr lang="en-US" sz="1600" dirty="0" smtClean="0">
                <a:solidFill>
                  <a:srgbClr val="0033CC"/>
                </a:solidFill>
                <a:latin typeface="Calibri"/>
              </a:rPr>
              <a:t>,</a:t>
            </a:r>
            <a:r>
              <a:rPr lang="en-US" sz="1600" b="1" dirty="0" smtClean="0">
                <a:solidFill>
                  <a:srgbClr val="CC3300"/>
                </a:solidFill>
                <a:effectLst>
                  <a:outerShdw blurRad="38100" dist="38100" dir="2700000" algn="tl">
                    <a:srgbClr val="000000">
                      <a:alpha val="43137"/>
                    </a:srgbClr>
                  </a:outerShdw>
                </a:effectLst>
                <a:latin typeface="Calibri"/>
              </a:rPr>
              <a:t> its use as </a:t>
            </a:r>
            <a:r>
              <a:rPr lang="en-US" sz="1600" dirty="0" smtClean="0">
                <a:solidFill>
                  <a:srgbClr val="000099"/>
                </a:solidFill>
                <a:effectLst>
                  <a:outerShdw blurRad="38100" dist="38100" dir="2700000" algn="tl">
                    <a:srgbClr val="000000">
                      <a:alpha val="43137"/>
                    </a:srgbClr>
                  </a:outerShdw>
                </a:effectLst>
                <a:latin typeface="Calibri"/>
              </a:rPr>
              <a:t>reconstruction </a:t>
            </a:r>
            <a:r>
              <a:rPr lang="en-US" sz="1600" dirty="0">
                <a:solidFill>
                  <a:srgbClr val="000099"/>
                </a:solidFill>
                <a:effectLst>
                  <a:outerShdw blurRad="38100" dist="38100" dir="2700000" algn="tl">
                    <a:srgbClr val="000000">
                      <a:alpha val="43137"/>
                    </a:srgbClr>
                  </a:outerShdw>
                </a:effectLst>
                <a:latin typeface="Calibri"/>
              </a:rPr>
              <a:t>algorithm </a:t>
            </a:r>
            <a:r>
              <a:rPr lang="en-US" sz="1600" b="1" dirty="0">
                <a:solidFill>
                  <a:srgbClr val="FF0000"/>
                </a:solidFill>
                <a:effectLst>
                  <a:outerShdw blurRad="38100" dist="38100" dir="2700000" algn="tl">
                    <a:srgbClr val="000000">
                      <a:alpha val="43137"/>
                    </a:srgbClr>
                  </a:outerShdw>
                </a:effectLst>
                <a:latin typeface="Calibri"/>
              </a:rPr>
              <a:t>for the new GEM detectors</a:t>
            </a:r>
            <a:r>
              <a:rPr lang="en-US" sz="1600" dirty="0">
                <a:solidFill>
                  <a:srgbClr val="000099"/>
                </a:solidFill>
                <a:effectLst>
                  <a:outerShdw blurRad="38100" dist="38100" dir="2700000" algn="tl">
                    <a:srgbClr val="000000">
                      <a:alpha val="43137"/>
                    </a:srgbClr>
                  </a:outerShdw>
                </a:effectLst>
                <a:latin typeface="Calibri"/>
              </a:rPr>
              <a:t> that will be included in the experimental setup for the next major </a:t>
            </a:r>
            <a:r>
              <a:rPr lang="en-US" sz="1600" dirty="0" smtClean="0">
                <a:solidFill>
                  <a:srgbClr val="000099"/>
                </a:solidFill>
                <a:effectLst>
                  <a:outerShdw blurRad="38100" dist="38100" dir="2700000" algn="tl">
                    <a:srgbClr val="000000">
                      <a:alpha val="43137"/>
                    </a:srgbClr>
                  </a:outerShdw>
                </a:effectLst>
                <a:latin typeface="Calibri"/>
              </a:rPr>
              <a:t>upgrade</a:t>
            </a:r>
            <a:r>
              <a:rPr lang="en-US" sz="1600" dirty="0" smtClean="0">
                <a:solidFill>
                  <a:srgbClr val="000099"/>
                </a:solidFill>
                <a:latin typeface="Calibri"/>
              </a:rPr>
              <a:t>.</a:t>
            </a:r>
            <a:endParaRPr lang="en-US" sz="1600" dirty="0">
              <a:solidFill>
                <a:srgbClr val="000099"/>
              </a:solidFill>
              <a:effectLst>
                <a:outerShdw blurRad="38100" dist="38100" dir="2700000" algn="tl">
                  <a:srgbClr val="000000">
                    <a:alpha val="43137"/>
                  </a:srgbClr>
                </a:outerShdw>
              </a:effectLst>
              <a:latin typeface="Calibri"/>
            </a:endParaRPr>
          </a:p>
        </p:txBody>
      </p:sp>
      <p:sp>
        <p:nvSpPr>
          <p:cNvPr id="5" name="Прямоугольник 4"/>
          <p:cNvSpPr/>
          <p:nvPr/>
        </p:nvSpPr>
        <p:spPr>
          <a:xfrm>
            <a:off x="76204" y="5082950"/>
            <a:ext cx="3279296" cy="892552"/>
          </a:xfrm>
          <a:prstGeom prst="rect">
            <a:avLst/>
          </a:prstGeom>
        </p:spPr>
        <p:txBody>
          <a:bodyPr wrap="none">
            <a:spAutoFit/>
          </a:bodyPr>
          <a:lstStyle/>
          <a:p>
            <a:pPr algn="l" defTabSz="914116" fontAlgn="auto">
              <a:lnSpc>
                <a:spcPct val="100000"/>
              </a:lnSpc>
              <a:spcBef>
                <a:spcPts val="0"/>
              </a:spcBef>
              <a:spcAft>
                <a:spcPts val="0"/>
              </a:spcAft>
              <a:buClrTx/>
              <a:buSzTx/>
              <a:buFontTx/>
              <a:buNone/>
            </a:pPr>
            <a:r>
              <a:rPr lang="en-US" sz="1300" dirty="0" smtClean="0">
                <a:solidFill>
                  <a:srgbClr val="000090"/>
                </a:solidFill>
                <a:effectLst>
                  <a:outerShdw blurRad="38100" dist="38100" dir="2700000" algn="tl">
                    <a:srgbClr val="000000">
                      <a:alpha val="43137"/>
                    </a:srgbClr>
                  </a:outerShdw>
                </a:effectLst>
                <a:latin typeface="Calibri"/>
              </a:rPr>
              <a:t>Reconstruction efficiency vs. </a:t>
            </a:r>
            <a:r>
              <a:rPr lang="en-US" sz="1300" dirty="0" err="1" smtClean="0">
                <a:solidFill>
                  <a:srgbClr val="000090"/>
                </a:solidFill>
                <a:effectLst>
                  <a:outerShdw blurRad="38100" dist="38100" dir="2700000" algn="tl">
                    <a:srgbClr val="000000">
                      <a:alpha val="43137"/>
                    </a:srgbClr>
                  </a:outerShdw>
                </a:effectLst>
                <a:latin typeface="Calibri"/>
              </a:rPr>
              <a:t>pseudorapidity</a:t>
            </a:r>
            <a:r>
              <a:rPr lang="en-US" sz="1300" dirty="0" smtClean="0">
                <a:solidFill>
                  <a:srgbClr val="000090"/>
                </a:solidFill>
                <a:effectLst>
                  <a:outerShdw blurRad="38100" dist="38100" dir="2700000" algn="tl">
                    <a:srgbClr val="000000">
                      <a:alpha val="43137"/>
                    </a:srgbClr>
                  </a:outerShdw>
                </a:effectLst>
                <a:latin typeface="Calibri"/>
              </a:rPr>
              <a:t> </a:t>
            </a:r>
          </a:p>
          <a:p>
            <a:pPr defTabSz="914116" fontAlgn="auto">
              <a:lnSpc>
                <a:spcPct val="100000"/>
              </a:lnSpc>
              <a:spcBef>
                <a:spcPts val="0"/>
              </a:spcBef>
              <a:spcAft>
                <a:spcPts val="0"/>
              </a:spcAft>
              <a:buClrTx/>
              <a:buSzTx/>
              <a:buFontTx/>
              <a:buNone/>
            </a:pPr>
            <a:r>
              <a:rPr lang="en-US" sz="1300" dirty="0" smtClean="0">
                <a:solidFill>
                  <a:srgbClr val="000090"/>
                </a:solidFill>
                <a:latin typeface="Calibri"/>
              </a:rPr>
              <a:t>(</a:t>
            </a:r>
            <a:r>
              <a:rPr lang="en-US" sz="1300" dirty="0">
                <a:solidFill>
                  <a:srgbClr val="FF0000"/>
                </a:solidFill>
                <a:effectLst>
                  <a:outerShdw blurRad="38100" dist="38100" dir="2700000" algn="tl">
                    <a:srgbClr val="000000">
                      <a:alpha val="43137"/>
                    </a:srgbClr>
                  </a:outerShdw>
                </a:effectLst>
                <a:latin typeface="Calibri"/>
              </a:rPr>
              <a:t>new </a:t>
            </a:r>
            <a:r>
              <a:rPr lang="en-US" sz="1300" dirty="0" smtClean="0">
                <a:solidFill>
                  <a:srgbClr val="FF0000"/>
                </a:solidFill>
                <a:effectLst>
                  <a:outerShdw blurRad="38100" dist="38100" dir="2700000" algn="tl">
                    <a:srgbClr val="000000">
                      <a:alpha val="43137"/>
                    </a:srgbClr>
                  </a:outerShdw>
                </a:effectLst>
                <a:latin typeface="Calibri"/>
              </a:rPr>
              <a:t>alg. efficiency </a:t>
            </a:r>
            <a:r>
              <a:rPr lang="en-US" sz="1300" dirty="0">
                <a:solidFill>
                  <a:srgbClr val="000090"/>
                </a:solidFill>
                <a:effectLst>
                  <a:outerShdw blurRad="38100" dist="38100" dir="2700000" algn="tl">
                    <a:srgbClr val="000000">
                      <a:alpha val="43137"/>
                    </a:srgbClr>
                  </a:outerShdw>
                </a:effectLst>
                <a:latin typeface="Calibri"/>
              </a:rPr>
              <a:t>is</a:t>
            </a:r>
            <a:r>
              <a:rPr lang="en-US" sz="1300" b="1" dirty="0">
                <a:solidFill>
                  <a:srgbClr val="000090"/>
                </a:solidFill>
                <a:effectLst>
                  <a:outerShdw blurRad="38100" dist="38100" dir="2700000" algn="tl">
                    <a:srgbClr val="000000">
                      <a:alpha val="43137"/>
                    </a:srgbClr>
                  </a:outerShdw>
                </a:effectLst>
                <a:latin typeface="Calibri"/>
              </a:rPr>
              <a:t> </a:t>
            </a:r>
            <a:r>
              <a:rPr lang="en-US" sz="1300" b="1" dirty="0">
                <a:solidFill>
                  <a:srgbClr val="FF0000"/>
                </a:solidFill>
                <a:effectLst>
                  <a:outerShdw blurRad="38100" dist="38100" dir="2700000" algn="tl">
                    <a:srgbClr val="000000">
                      <a:alpha val="43137"/>
                    </a:srgbClr>
                  </a:outerShdw>
                </a:effectLst>
                <a:latin typeface="Calibri"/>
              </a:rPr>
              <a:t>high</a:t>
            </a:r>
            <a:r>
              <a:rPr lang="en-US" sz="1300" b="1" dirty="0">
                <a:solidFill>
                  <a:srgbClr val="000090"/>
                </a:solidFill>
                <a:effectLst>
                  <a:outerShdw blurRad="38100" dist="38100" dir="2700000" algn="tl">
                    <a:srgbClr val="000000">
                      <a:alpha val="43137"/>
                    </a:srgbClr>
                  </a:outerShdw>
                </a:effectLst>
                <a:latin typeface="Calibri"/>
              </a:rPr>
              <a:t> </a:t>
            </a:r>
            <a:r>
              <a:rPr lang="en-US" sz="1300" dirty="0">
                <a:solidFill>
                  <a:srgbClr val="000090"/>
                </a:solidFill>
                <a:effectLst>
                  <a:outerShdw blurRad="38100" dist="38100" dir="2700000" algn="tl">
                    <a:srgbClr val="000000">
                      <a:alpha val="43137"/>
                    </a:srgbClr>
                  </a:outerShdw>
                </a:effectLst>
                <a:latin typeface="Calibri"/>
              </a:rPr>
              <a:t>and</a:t>
            </a:r>
            <a:r>
              <a:rPr lang="en-US" sz="1300" b="1" dirty="0">
                <a:solidFill>
                  <a:srgbClr val="FF0000"/>
                </a:solidFill>
                <a:effectLst>
                  <a:outerShdw blurRad="38100" dist="38100" dir="2700000" algn="tl">
                    <a:srgbClr val="000000">
                      <a:alpha val="43137"/>
                    </a:srgbClr>
                  </a:outerShdw>
                </a:effectLst>
                <a:latin typeface="Calibri"/>
              </a:rPr>
              <a:t> almost </a:t>
            </a:r>
            <a:endParaRPr lang="en-US" sz="1300" b="1" dirty="0" smtClean="0">
              <a:solidFill>
                <a:srgbClr val="FF0000"/>
              </a:solidFill>
              <a:effectLst>
                <a:outerShdw blurRad="38100" dist="38100" dir="2700000" algn="tl">
                  <a:srgbClr val="000000">
                    <a:alpha val="43137"/>
                  </a:srgbClr>
                </a:outerShdw>
              </a:effectLst>
              <a:latin typeface="Calibri"/>
            </a:endParaRPr>
          </a:p>
          <a:p>
            <a:pPr defTabSz="914116" fontAlgn="auto">
              <a:lnSpc>
                <a:spcPct val="100000"/>
              </a:lnSpc>
              <a:spcBef>
                <a:spcPts val="0"/>
              </a:spcBef>
              <a:spcAft>
                <a:spcPts val="0"/>
              </a:spcAft>
              <a:buClrTx/>
              <a:buSzTx/>
              <a:buFontTx/>
              <a:buNone/>
            </a:pPr>
            <a:r>
              <a:rPr lang="en-US" sz="1300" b="1" dirty="0" smtClean="0">
                <a:solidFill>
                  <a:srgbClr val="FF0000"/>
                </a:solidFill>
                <a:effectLst>
                  <a:outerShdw blurRad="38100" dist="38100" dir="2700000" algn="tl">
                    <a:srgbClr val="000000">
                      <a:alpha val="43137"/>
                    </a:srgbClr>
                  </a:outerShdw>
                </a:effectLst>
                <a:latin typeface="Calibri"/>
              </a:rPr>
              <a:t>constant</a:t>
            </a:r>
            <a:r>
              <a:rPr lang="en-US" sz="1300" dirty="0">
                <a:solidFill>
                  <a:srgbClr val="000090"/>
                </a:solidFill>
                <a:effectLst>
                  <a:outerShdw blurRad="38100" dist="38100" dir="2700000" algn="tl">
                    <a:srgbClr val="000000">
                      <a:alpha val="43137"/>
                    </a:srgbClr>
                  </a:outerShdw>
                </a:effectLst>
                <a:latin typeface="Calibri"/>
              </a:rPr>
              <a:t>, </a:t>
            </a:r>
            <a:r>
              <a:rPr lang="en-US" sz="1300" dirty="0" smtClean="0">
                <a:solidFill>
                  <a:srgbClr val="000090"/>
                </a:solidFill>
                <a:effectLst>
                  <a:outerShdw blurRad="38100" dist="38100" dir="2700000" algn="tl">
                    <a:srgbClr val="000000">
                      <a:alpha val="43137"/>
                    </a:srgbClr>
                  </a:outerShdw>
                </a:effectLst>
                <a:latin typeface="Calibri"/>
              </a:rPr>
              <a:t>standard alg. eff. </a:t>
            </a:r>
            <a:r>
              <a:rPr lang="en-US" sz="1300" dirty="0">
                <a:solidFill>
                  <a:srgbClr val="000090"/>
                </a:solidFill>
                <a:effectLst>
                  <a:outerShdw blurRad="38100" dist="38100" dir="2700000" algn="tl">
                    <a:srgbClr val="000000">
                      <a:alpha val="43137"/>
                    </a:srgbClr>
                  </a:outerShdw>
                </a:effectLst>
                <a:latin typeface="Calibri"/>
              </a:rPr>
              <a:t>decreases </a:t>
            </a:r>
            <a:endParaRPr lang="en-US" sz="1300" dirty="0" smtClean="0">
              <a:solidFill>
                <a:srgbClr val="000090"/>
              </a:solidFill>
              <a:effectLst>
                <a:outerShdw blurRad="38100" dist="38100" dir="2700000" algn="tl">
                  <a:srgbClr val="000000">
                    <a:alpha val="43137"/>
                  </a:srgbClr>
                </a:outerShdw>
              </a:effectLst>
              <a:latin typeface="Calibri"/>
            </a:endParaRPr>
          </a:p>
          <a:p>
            <a:pPr defTabSz="914116" fontAlgn="auto">
              <a:lnSpc>
                <a:spcPct val="100000"/>
              </a:lnSpc>
              <a:spcBef>
                <a:spcPts val="0"/>
              </a:spcBef>
              <a:spcAft>
                <a:spcPts val="0"/>
              </a:spcAft>
              <a:buClrTx/>
              <a:buSzTx/>
              <a:buFontTx/>
              <a:buNone/>
            </a:pPr>
            <a:r>
              <a:rPr lang="en-US" sz="1300" dirty="0" smtClean="0">
                <a:solidFill>
                  <a:srgbClr val="000090"/>
                </a:solidFill>
                <a:effectLst>
                  <a:outerShdw blurRad="38100" dist="38100" dir="2700000" algn="tl">
                    <a:srgbClr val="000000">
                      <a:alpha val="43137"/>
                    </a:srgbClr>
                  </a:outerShdw>
                </a:effectLst>
                <a:latin typeface="Calibri"/>
              </a:rPr>
              <a:t>with </a:t>
            </a:r>
            <a:r>
              <a:rPr lang="en-US" sz="1300" dirty="0">
                <a:solidFill>
                  <a:srgbClr val="000090"/>
                </a:solidFill>
                <a:effectLst>
                  <a:outerShdw blurRad="38100" dist="38100" dir="2700000" algn="tl">
                    <a:srgbClr val="000000">
                      <a:alpha val="43137"/>
                    </a:srgbClr>
                  </a:outerShdw>
                </a:effectLst>
                <a:latin typeface="Calibri"/>
              </a:rPr>
              <a:t>the increase of the </a:t>
            </a:r>
            <a:r>
              <a:rPr lang="en-US" sz="1300" dirty="0" err="1" smtClean="0">
                <a:solidFill>
                  <a:srgbClr val="000090"/>
                </a:solidFill>
                <a:effectLst>
                  <a:outerShdw blurRad="38100" dist="38100" dir="2700000" algn="tl">
                    <a:srgbClr val="000000">
                      <a:alpha val="43137"/>
                    </a:srgbClr>
                  </a:outerShdw>
                </a:effectLst>
                <a:latin typeface="Calibri"/>
              </a:rPr>
              <a:t>pseudorapidity</a:t>
            </a:r>
            <a:r>
              <a:rPr lang="en-US" sz="1300" dirty="0" smtClean="0">
                <a:solidFill>
                  <a:srgbClr val="000090"/>
                </a:solidFill>
                <a:latin typeface="Calibri"/>
              </a:rPr>
              <a:t>)</a:t>
            </a:r>
            <a:endParaRPr lang="en-US" sz="1300" dirty="0">
              <a:solidFill>
                <a:srgbClr val="000090"/>
              </a:solidFill>
              <a:latin typeface="Calibri"/>
            </a:endParaRPr>
          </a:p>
        </p:txBody>
      </p:sp>
      <p:sp>
        <p:nvSpPr>
          <p:cNvPr id="6" name="Прямоугольник 5"/>
          <p:cNvSpPr/>
          <p:nvPr/>
        </p:nvSpPr>
        <p:spPr>
          <a:xfrm>
            <a:off x="3276600" y="5076253"/>
            <a:ext cx="3048000" cy="707886"/>
          </a:xfrm>
          <a:prstGeom prst="rect">
            <a:avLst/>
          </a:prstGeom>
        </p:spPr>
        <p:txBody>
          <a:bodyPr wrap="square">
            <a:spAutoFit/>
          </a:bodyPr>
          <a:lstStyle/>
          <a:p>
            <a:pPr algn="l" defTabSz="914116" fontAlgn="auto">
              <a:lnSpc>
                <a:spcPct val="100000"/>
              </a:lnSpc>
              <a:spcBef>
                <a:spcPts val="0"/>
              </a:spcBef>
              <a:spcAft>
                <a:spcPts val="0"/>
              </a:spcAft>
              <a:buClrTx/>
              <a:buSzTx/>
              <a:buFontTx/>
              <a:buNone/>
            </a:pPr>
            <a:r>
              <a:rPr lang="en-US" sz="1300" dirty="0" smtClean="0">
                <a:solidFill>
                  <a:srgbClr val="000090"/>
                </a:solidFill>
                <a:effectLst>
                  <a:outerShdw blurRad="38100" dist="38100" dir="2700000" algn="tl">
                    <a:srgbClr val="000000">
                      <a:alpha val="43137"/>
                    </a:srgbClr>
                  </a:outerShdw>
                </a:effectLst>
                <a:latin typeface="Calibri"/>
              </a:rPr>
              <a:t>Distance </a:t>
            </a:r>
            <a:r>
              <a:rPr lang="en-US" sz="1300" dirty="0">
                <a:solidFill>
                  <a:srgbClr val="000090"/>
                </a:solidFill>
                <a:effectLst>
                  <a:outerShdw blurRad="38100" dist="38100" dir="2700000" algn="tl">
                    <a:srgbClr val="000000">
                      <a:alpha val="43137"/>
                    </a:srgbClr>
                  </a:outerShdw>
                </a:effectLst>
                <a:latin typeface="Calibri"/>
              </a:rPr>
              <a:t>in strip units between the reconstructed and the simulated </a:t>
            </a:r>
            <a:r>
              <a:rPr lang="en-US" sz="1300" dirty="0" smtClean="0">
                <a:solidFill>
                  <a:srgbClr val="000090"/>
                </a:solidFill>
                <a:effectLst>
                  <a:outerShdw blurRad="38100" dist="38100" dir="2700000" algn="tl">
                    <a:srgbClr val="000000">
                      <a:alpha val="43137"/>
                    </a:srgbClr>
                  </a:outerShdw>
                </a:effectLst>
                <a:latin typeface="Calibri"/>
              </a:rPr>
              <a:t>segment</a:t>
            </a:r>
          </a:p>
          <a:p>
            <a:pPr defTabSz="914116" fontAlgn="auto">
              <a:lnSpc>
                <a:spcPct val="100000"/>
              </a:lnSpc>
              <a:spcBef>
                <a:spcPts val="0"/>
              </a:spcBef>
              <a:spcAft>
                <a:spcPts val="0"/>
              </a:spcAft>
              <a:buClrTx/>
              <a:buSzTx/>
              <a:buFontTx/>
              <a:buNone/>
            </a:pPr>
            <a:r>
              <a:rPr lang="en-US" sz="1400" dirty="0" smtClean="0">
                <a:solidFill>
                  <a:srgbClr val="000090"/>
                </a:solidFill>
                <a:latin typeface="Calibri"/>
              </a:rPr>
              <a:t>(</a:t>
            </a:r>
            <a:r>
              <a:rPr lang="en-US" sz="1400" b="1" dirty="0" smtClean="0">
                <a:solidFill>
                  <a:srgbClr val="FF0000"/>
                </a:solidFill>
                <a:effectLst>
                  <a:outerShdw blurRad="38100" dist="38100" dir="2700000" algn="tl">
                    <a:srgbClr val="000000">
                      <a:alpha val="43137"/>
                    </a:srgbClr>
                  </a:outerShdw>
                </a:effectLst>
                <a:latin typeface="Calibri"/>
              </a:rPr>
              <a:t>3.5 times signal improvement</a:t>
            </a:r>
            <a:r>
              <a:rPr lang="en-US" sz="1400" dirty="0" smtClean="0">
                <a:solidFill>
                  <a:srgbClr val="000090"/>
                </a:solidFill>
                <a:latin typeface="Calibri"/>
              </a:rPr>
              <a:t>)</a:t>
            </a:r>
            <a:endParaRPr lang="en-US" sz="1400" dirty="0">
              <a:solidFill>
                <a:srgbClr val="000090"/>
              </a:solidFill>
              <a:latin typeface="Calibri"/>
            </a:endParaRPr>
          </a:p>
        </p:txBody>
      </p:sp>
      <p:sp>
        <p:nvSpPr>
          <p:cNvPr id="7" name="Прямоугольник 6"/>
          <p:cNvSpPr/>
          <p:nvPr/>
        </p:nvSpPr>
        <p:spPr>
          <a:xfrm>
            <a:off x="6553200" y="5076253"/>
            <a:ext cx="2590800" cy="892552"/>
          </a:xfrm>
          <a:prstGeom prst="rect">
            <a:avLst/>
          </a:prstGeom>
        </p:spPr>
        <p:txBody>
          <a:bodyPr wrap="square">
            <a:spAutoFit/>
          </a:bodyPr>
          <a:lstStyle/>
          <a:p>
            <a:pPr algn="l" defTabSz="914116" fontAlgn="auto">
              <a:lnSpc>
                <a:spcPct val="100000"/>
              </a:lnSpc>
              <a:spcBef>
                <a:spcPts val="0"/>
              </a:spcBef>
              <a:spcAft>
                <a:spcPts val="0"/>
              </a:spcAft>
              <a:buClrTx/>
              <a:buSzTx/>
              <a:buFontTx/>
              <a:buNone/>
            </a:pPr>
            <a:r>
              <a:rPr lang="en-US" sz="1300" dirty="0" smtClean="0">
                <a:solidFill>
                  <a:srgbClr val="000090"/>
                </a:solidFill>
                <a:effectLst>
                  <a:outerShdw blurRad="38100" dist="38100" dir="2700000" algn="tl">
                    <a:srgbClr val="000000">
                      <a:alpha val="43137"/>
                    </a:srgbClr>
                  </a:outerShdw>
                </a:effectLst>
                <a:latin typeface="Calibri"/>
              </a:rPr>
              <a:t>Example </a:t>
            </a:r>
            <a:r>
              <a:rPr lang="en-US" sz="1300" dirty="0">
                <a:solidFill>
                  <a:srgbClr val="000090"/>
                </a:solidFill>
                <a:effectLst>
                  <a:outerShdw blurRad="38100" dist="38100" dir="2700000" algn="tl">
                    <a:srgbClr val="000000">
                      <a:alpha val="43137"/>
                    </a:srgbClr>
                  </a:outerShdw>
                </a:effectLst>
                <a:latin typeface="Calibri"/>
              </a:rPr>
              <a:t>of a high hit multiplicity event </a:t>
            </a:r>
            <a:r>
              <a:rPr lang="en-US" sz="1300" dirty="0" smtClean="0">
                <a:solidFill>
                  <a:srgbClr val="000090"/>
                </a:solidFill>
                <a:effectLst>
                  <a:outerShdw blurRad="38100" dist="38100" dir="2700000" algn="tl">
                    <a:srgbClr val="000000">
                      <a:alpha val="43137"/>
                    </a:srgbClr>
                  </a:outerShdw>
                </a:effectLst>
                <a:latin typeface="Calibri"/>
              </a:rPr>
              <a:t>reconstruction (standard alg. </a:t>
            </a:r>
            <a:r>
              <a:rPr lang="en-US" sz="1300" dirty="0">
                <a:solidFill>
                  <a:srgbClr val="000090"/>
                </a:solidFill>
                <a:effectLst>
                  <a:outerShdw blurRad="38100" dist="38100" dir="2700000" algn="tl">
                    <a:srgbClr val="000000">
                      <a:alpha val="43137"/>
                    </a:srgbClr>
                  </a:outerShdw>
                </a:effectLst>
                <a:latin typeface="Calibri"/>
              </a:rPr>
              <a:t>– left, new </a:t>
            </a:r>
            <a:r>
              <a:rPr lang="en-US" sz="1300" dirty="0" smtClean="0">
                <a:solidFill>
                  <a:srgbClr val="000090"/>
                </a:solidFill>
                <a:effectLst>
                  <a:outerShdw blurRad="38100" dist="38100" dir="2700000" algn="tl">
                    <a:srgbClr val="000000">
                      <a:alpha val="43137"/>
                    </a:srgbClr>
                  </a:outerShdw>
                </a:effectLst>
                <a:latin typeface="Calibri"/>
              </a:rPr>
              <a:t>alg. </a:t>
            </a:r>
            <a:r>
              <a:rPr lang="en-US" sz="1300" dirty="0">
                <a:solidFill>
                  <a:srgbClr val="000090"/>
                </a:solidFill>
                <a:effectLst>
                  <a:outerShdw blurRad="38100" dist="38100" dir="2700000" algn="tl">
                    <a:srgbClr val="000000">
                      <a:alpha val="43137"/>
                    </a:srgbClr>
                  </a:outerShdw>
                </a:effectLst>
                <a:latin typeface="Calibri"/>
              </a:rPr>
              <a:t>– right</a:t>
            </a:r>
            <a:r>
              <a:rPr lang="en-US" sz="1300" dirty="0" smtClean="0">
                <a:solidFill>
                  <a:srgbClr val="000090"/>
                </a:solidFill>
                <a:effectLst>
                  <a:outerShdw blurRad="38100" dist="38100" dir="2700000" algn="tl">
                    <a:srgbClr val="000000">
                      <a:alpha val="43137"/>
                    </a:srgbClr>
                  </a:outerShdw>
                </a:effectLst>
                <a:latin typeface="Calibri"/>
              </a:rPr>
              <a:t>) </a:t>
            </a:r>
            <a:r>
              <a:rPr lang="en-US" sz="1300" dirty="0" smtClean="0">
                <a:solidFill>
                  <a:srgbClr val="FF0000"/>
                </a:solidFill>
                <a:effectLst>
                  <a:outerShdw blurRad="38100" dist="38100" dir="2700000" algn="tl">
                    <a:srgbClr val="000000">
                      <a:alpha val="43137"/>
                    </a:srgbClr>
                  </a:outerShdw>
                </a:effectLst>
                <a:latin typeface="Calibri"/>
              </a:rPr>
              <a:t>[# </a:t>
            </a:r>
            <a:r>
              <a:rPr lang="en-US" sz="1300" dirty="0">
                <a:solidFill>
                  <a:srgbClr val="FF0000"/>
                </a:solidFill>
                <a:effectLst>
                  <a:outerShdw blurRad="38100" dist="38100" dir="2700000" algn="tl">
                    <a:srgbClr val="000000">
                      <a:alpha val="43137"/>
                    </a:srgbClr>
                  </a:outerShdw>
                </a:effectLst>
                <a:latin typeface="Calibri"/>
              </a:rPr>
              <a:t>of fake </a:t>
            </a:r>
            <a:r>
              <a:rPr lang="en-US" sz="1300" dirty="0" smtClean="0">
                <a:solidFill>
                  <a:srgbClr val="FF0000"/>
                </a:solidFill>
                <a:effectLst>
                  <a:outerShdw blurRad="38100" dist="38100" dir="2700000" algn="tl">
                    <a:srgbClr val="000000">
                      <a:alpha val="43137"/>
                    </a:srgbClr>
                  </a:outerShdw>
                </a:effectLst>
                <a:latin typeface="Calibri"/>
              </a:rPr>
              <a:t>segments: is considerably reduced</a:t>
            </a:r>
            <a:r>
              <a:rPr lang="en-US" sz="1300" dirty="0" smtClean="0">
                <a:solidFill>
                  <a:srgbClr val="000090"/>
                </a:solidFill>
                <a:effectLst>
                  <a:outerShdw blurRad="38100" dist="38100" dir="2700000" algn="tl">
                    <a:srgbClr val="000000">
                      <a:alpha val="43137"/>
                    </a:srgbClr>
                  </a:outerShdw>
                </a:effectLst>
                <a:latin typeface="Calibri"/>
              </a:rPr>
              <a:t>]</a:t>
            </a:r>
            <a:endParaRPr lang="en-US" sz="1300" dirty="0">
              <a:solidFill>
                <a:srgbClr val="000090"/>
              </a:solidFill>
              <a:effectLst>
                <a:outerShdw blurRad="38100" dist="38100" dir="2700000" algn="tl">
                  <a:srgbClr val="000000">
                    <a:alpha val="43137"/>
                  </a:srgbClr>
                </a:outerShdw>
              </a:effectLst>
              <a:latin typeface="Calibri"/>
            </a:endParaRPr>
          </a:p>
        </p:txBody>
      </p:sp>
      <p:grpSp>
        <p:nvGrpSpPr>
          <p:cNvPr id="8" name="Группа 7"/>
          <p:cNvGrpSpPr/>
          <p:nvPr/>
        </p:nvGrpSpPr>
        <p:grpSpPr>
          <a:xfrm>
            <a:off x="228603" y="2720754"/>
            <a:ext cx="8686798" cy="2220045"/>
            <a:chOff x="228602" y="2971800"/>
            <a:chExt cx="8686798" cy="2220045"/>
          </a:xfrm>
        </p:grpSpPr>
        <p:grpSp>
          <p:nvGrpSpPr>
            <p:cNvPr id="9" name="Группа 8"/>
            <p:cNvGrpSpPr/>
            <p:nvPr/>
          </p:nvGrpSpPr>
          <p:grpSpPr>
            <a:xfrm>
              <a:off x="228602" y="2971800"/>
              <a:ext cx="8686798" cy="2220045"/>
              <a:chOff x="228602" y="2072640"/>
              <a:chExt cx="8686798" cy="2220045"/>
            </a:xfrm>
          </p:grpSpPr>
          <p:grpSp>
            <p:nvGrpSpPr>
              <p:cNvPr id="12" name="Группа 11"/>
              <p:cNvGrpSpPr>
                <a:grpSpLocks noChangeAspect="1"/>
              </p:cNvGrpSpPr>
              <p:nvPr/>
            </p:nvGrpSpPr>
            <p:grpSpPr>
              <a:xfrm>
                <a:off x="228602" y="2100268"/>
                <a:ext cx="6129336" cy="2192417"/>
                <a:chOff x="228600" y="2100263"/>
                <a:chExt cx="7429500" cy="2657475"/>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00263"/>
                  <a:ext cx="39243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14550"/>
                  <a:ext cx="34956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Рисунок 12" descr="C:\Users\Николай\AppData\Local\Microsoft\Windows\INetCache\Content.Word\Figure_5.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9641" y="2072640"/>
                <a:ext cx="2425759" cy="2194560"/>
              </a:xfrm>
              <a:prstGeom prst="rect">
                <a:avLst/>
              </a:prstGeom>
              <a:noFill/>
              <a:ln>
                <a:noFill/>
              </a:ln>
            </p:spPr>
          </p:pic>
        </p:grpSp>
        <p:sp>
          <p:nvSpPr>
            <p:cNvPr id="11" name="TextBox 10"/>
            <p:cNvSpPr txBox="1"/>
            <p:nvPr/>
          </p:nvSpPr>
          <p:spPr>
            <a:xfrm>
              <a:off x="2533034" y="4079586"/>
              <a:ext cx="1633720" cy="492414"/>
            </a:xfrm>
            <a:prstGeom prst="rect">
              <a:avLst/>
            </a:prstGeom>
            <a:solidFill>
              <a:srgbClr val="EEECE1"/>
            </a:solidFill>
          </p:spPr>
          <p:txBody>
            <a:bodyPr wrap="none" lIns="91410" tIns="45706" rIns="91410" bIns="45706" rtlCol="0">
              <a:spAutoFit/>
            </a:bodyPr>
            <a:lstStyle/>
            <a:p>
              <a:pPr defTabSz="914400">
                <a:lnSpc>
                  <a:spcPct val="100000"/>
                </a:lnSpc>
                <a:buClrTx/>
                <a:buSzTx/>
                <a:buFontTx/>
                <a:buNone/>
                <a:defRPr/>
              </a:pPr>
              <a:r>
                <a:rPr lang="en-US" sz="1300" kern="0" dirty="0" smtClean="0">
                  <a:solidFill>
                    <a:srgbClr val="3333FF"/>
                  </a:solidFill>
                  <a:effectLst>
                    <a:outerShdw blurRad="38100" dist="38100" dir="2700000" algn="tl">
                      <a:srgbClr val="000000">
                        <a:alpha val="43137"/>
                      </a:srgbClr>
                    </a:outerShdw>
                  </a:effectLst>
                  <a:latin typeface="Arial"/>
                  <a:cs typeface="Arial" charset="0"/>
                </a:rPr>
                <a:t>Standard alg. [blue]</a:t>
              </a:r>
            </a:p>
            <a:p>
              <a:pPr defTabSz="914400">
                <a:lnSpc>
                  <a:spcPct val="100000"/>
                </a:lnSpc>
                <a:buClrTx/>
                <a:buSzTx/>
                <a:buFontTx/>
                <a:buNone/>
                <a:defRPr/>
              </a:pPr>
              <a:r>
                <a:rPr lang="en-US" sz="1300" kern="0" dirty="0" smtClean="0">
                  <a:solidFill>
                    <a:srgbClr val="FF0000"/>
                  </a:solidFill>
                  <a:effectLst>
                    <a:outerShdw blurRad="38100" dist="38100" dir="2700000" algn="tl">
                      <a:srgbClr val="000000">
                        <a:alpha val="43137"/>
                      </a:srgbClr>
                    </a:outerShdw>
                  </a:effectLst>
                  <a:latin typeface="Arial"/>
                  <a:cs typeface="Arial" charset="0"/>
                </a:rPr>
                <a:t>New alg. [red]</a:t>
              </a:r>
            </a:p>
          </p:txBody>
        </p:sp>
      </p:grpSp>
    </p:spTree>
    <p:extLst>
      <p:ext uri="{BB962C8B-B14F-4D97-AF65-F5344CB8AC3E}">
        <p14:creationId xmlns:p14="http://schemas.microsoft.com/office/powerpoint/2010/main" val="364711122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4123"/>
            <a:ext cx="8785225" cy="11726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Fully differential cross sections for singly ionizing 1-MeV </a:t>
            </a:r>
            <a:r>
              <a:rPr lang="en-US" altLang="en-US" sz="2600" b="1" dirty="0" err="1">
                <a:solidFill>
                  <a:srgbClr val="0000CC"/>
                </a:solidFill>
                <a:effectLst>
                  <a:outerShdw blurRad="38100" dist="38100" dir="2700000" algn="tl">
                    <a:srgbClr val="000000"/>
                  </a:outerShdw>
                </a:effectLst>
              </a:rPr>
              <a:t>p+He</a:t>
            </a:r>
            <a:r>
              <a:rPr lang="en-US" altLang="en-US" sz="2600" b="1" dirty="0">
                <a:solidFill>
                  <a:srgbClr val="0000CC"/>
                </a:solidFill>
                <a:effectLst>
                  <a:outerShdw blurRad="38100" dist="38100" dir="2700000" algn="tl">
                    <a:srgbClr val="000000"/>
                  </a:outerShdw>
                </a:effectLst>
              </a:rPr>
              <a:t> collisions at small momentum transfer: </a:t>
            </a:r>
            <a:endParaRPr lang="en-US" altLang="en-US" sz="2600" b="1" dirty="0" smtClean="0">
              <a:solidFill>
                <a:srgbClr val="0000CC"/>
              </a:solidFill>
              <a:effectLst>
                <a:outerShdw blurRad="38100" dist="38100" dir="2700000" algn="tl">
                  <a:srgbClr val="000000"/>
                </a:outerShdw>
              </a:effectLst>
            </a:endParaRPr>
          </a:p>
          <a:p>
            <a:pPr algn="ctr" eaLnBrk="1" hangingPunct="1">
              <a:lnSpc>
                <a:spcPct val="90000"/>
              </a:lnSpc>
            </a:pPr>
            <a:r>
              <a:rPr lang="en-US" altLang="en-US" sz="2600" b="1" dirty="0" smtClean="0">
                <a:solidFill>
                  <a:srgbClr val="0000CC"/>
                </a:solidFill>
                <a:effectLst>
                  <a:outerShdw blurRad="38100" dist="38100" dir="2700000" algn="tl">
                    <a:srgbClr val="000000"/>
                  </a:outerShdw>
                </a:effectLst>
              </a:rPr>
              <a:t>Beyond </a:t>
            </a:r>
            <a:r>
              <a:rPr lang="en-US" altLang="en-US" sz="2600" b="1" dirty="0">
                <a:solidFill>
                  <a:srgbClr val="0000CC"/>
                </a:solidFill>
                <a:effectLst>
                  <a:outerShdw blurRad="38100" dist="38100" dir="2700000" algn="tl">
                    <a:srgbClr val="000000"/>
                  </a:outerShdw>
                </a:effectLst>
              </a:rPr>
              <a:t>the first Born approximation</a:t>
            </a:r>
            <a:endParaRPr lang="en-US" altLang="en-US" sz="2600" dirty="0">
              <a:solidFill>
                <a:srgbClr val="0000CC"/>
              </a:solidFill>
            </a:endParaRPr>
          </a:p>
        </p:txBody>
      </p:sp>
      <p:pic>
        <p:nvPicPr>
          <p:cNvPr id="3"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 y="1268760"/>
            <a:ext cx="2819400" cy="2860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388" y="4149080"/>
            <a:ext cx="4011612" cy="2462213"/>
          </a:xfrm>
          <a:prstGeom prst="rect">
            <a:avLst/>
          </a:prstGeom>
        </p:spPr>
        <p:txBody>
          <a:bodyPr wrap="square">
            <a:spAutoFit/>
          </a:bodyPr>
          <a:lstStyle/>
          <a:p>
            <a:pPr algn="l" defTabSz="914400" fontAlgn="auto">
              <a:lnSpc>
                <a:spcPct val="100000"/>
              </a:lnSpc>
              <a:spcBef>
                <a:spcPts val="0"/>
              </a:spcBef>
              <a:spcAft>
                <a:spcPts val="0"/>
              </a:spcAft>
              <a:buClrTx/>
              <a:buSzTx/>
              <a:buFontTx/>
              <a:buNone/>
            </a:pPr>
            <a:r>
              <a:rPr lang="en-US" sz="1400" dirty="0">
                <a:solidFill>
                  <a:srgbClr val="000000"/>
                </a:solidFill>
                <a:cs typeface="Times New Roman" panose="02020603050405020304" pitchFamily="18" charset="0"/>
              </a:rPr>
              <a:t>High resolution experimental results within the </a:t>
            </a:r>
            <a:r>
              <a:rPr lang="en-US" sz="1400" b="1" i="1" dirty="0">
                <a:solidFill>
                  <a:srgbClr val="000000"/>
                </a:solidFill>
                <a:effectLst>
                  <a:outerShdw blurRad="38100" dist="38100" dir="2700000" algn="tl">
                    <a:srgbClr val="000000">
                      <a:alpha val="43137"/>
                    </a:srgbClr>
                  </a:outerShdw>
                </a:effectLst>
                <a:cs typeface="Times New Roman" panose="02020603050405020304" pitchFamily="18" charset="0"/>
              </a:rPr>
              <a:t>cold target recoil ion momentum spectroscopy</a:t>
            </a:r>
            <a:r>
              <a:rPr lang="en-US" sz="1400" dirty="0">
                <a:solidFill>
                  <a:srgbClr val="000000"/>
                </a:solidFill>
                <a:cs typeface="Times New Roman" panose="02020603050405020304" pitchFamily="18" charset="0"/>
              </a:rPr>
              <a:t> obtained at the University of Frankfurt define the </a:t>
            </a:r>
            <a:r>
              <a:rPr lang="en-US" sz="1400" b="1" i="1" dirty="0">
                <a:solidFill>
                  <a:srgbClr val="000000"/>
                </a:solidFill>
                <a:effectLst>
                  <a:outerShdw blurRad="38100" dist="38100" dir="2700000" algn="tl">
                    <a:srgbClr val="000000">
                      <a:alpha val="43137"/>
                    </a:srgbClr>
                  </a:outerShdw>
                </a:effectLst>
                <a:cs typeface="Times New Roman" panose="02020603050405020304" pitchFamily="18" charset="0"/>
              </a:rPr>
              <a:t>angular distribution of the escaped electrons in the atomic reaction </a:t>
            </a:r>
            <a:r>
              <a:rPr lang="en-US" sz="1400" dirty="0" smtClean="0">
                <a:solidFill>
                  <a:srgbClr val="000000"/>
                </a:solidFill>
                <a:effectLst>
                  <a:outerShdw blurRad="38100" dist="38100" dir="2700000" algn="tl">
                    <a:srgbClr val="000000">
                      <a:alpha val="43137"/>
                    </a:srgbClr>
                  </a:outerShdw>
                </a:effectLst>
                <a:cs typeface="Times New Roman" panose="02020603050405020304" pitchFamily="18" charset="0"/>
              </a:rPr>
              <a:t>p </a:t>
            </a:r>
            <a:r>
              <a:rPr lang="en-US" sz="1400" dirty="0">
                <a:solidFill>
                  <a:srgbClr val="000000"/>
                </a:solidFill>
                <a:effectLst>
                  <a:outerShdw blurRad="38100" dist="38100" dir="2700000" algn="tl">
                    <a:srgbClr val="000000">
                      <a:alpha val="43137"/>
                    </a:srgbClr>
                  </a:outerShdw>
                </a:effectLst>
                <a:cs typeface="Times New Roman" panose="02020603050405020304" pitchFamily="18" charset="0"/>
              </a:rPr>
              <a:t>+ He </a:t>
            </a:r>
            <a:r>
              <a:rPr lang="en-US" sz="1400" dirty="0" smtClean="0">
                <a:solidFill>
                  <a:srgbClr val="000000"/>
                </a:solidFill>
                <a:effectLst>
                  <a:outerShdw blurRad="38100" dist="38100" dir="2700000" algn="tl">
                    <a:srgbClr val="000000">
                      <a:alpha val="43137"/>
                    </a:srgbClr>
                  </a:outerShdw>
                </a:effectLst>
                <a:cs typeface="Times New Roman" panose="02020603050405020304" pitchFamily="18" charset="0"/>
              </a:rPr>
              <a:t>→ </a:t>
            </a:r>
            <a:r>
              <a:rPr lang="en-US" sz="1400" dirty="0">
                <a:solidFill>
                  <a:srgbClr val="000000"/>
                </a:solidFill>
                <a:effectLst>
                  <a:outerShdw blurRad="38100" dist="38100" dir="2700000" algn="tl">
                    <a:srgbClr val="000000">
                      <a:alpha val="43137"/>
                    </a:srgbClr>
                  </a:outerShdw>
                </a:effectLst>
                <a:cs typeface="Times New Roman" panose="02020603050405020304" pitchFamily="18" charset="0"/>
              </a:rPr>
              <a:t>p + He</a:t>
            </a:r>
            <a:r>
              <a:rPr lang="en-US" sz="1400" baseline="30000" dirty="0">
                <a:solidFill>
                  <a:srgbClr val="000000"/>
                </a:solidFill>
                <a:effectLst>
                  <a:outerShdw blurRad="38100" dist="38100" dir="2700000" algn="tl">
                    <a:srgbClr val="000000">
                      <a:alpha val="43137"/>
                    </a:srgbClr>
                  </a:outerShdw>
                </a:effectLst>
                <a:cs typeface="Times New Roman" panose="02020603050405020304" pitchFamily="18" charset="0"/>
              </a:rPr>
              <a:t>+</a:t>
            </a:r>
            <a:r>
              <a:rPr lang="en-US" sz="1400" dirty="0">
                <a:solidFill>
                  <a:srgbClr val="000000"/>
                </a:solidFill>
                <a:effectLst>
                  <a:outerShdw blurRad="38100" dist="38100" dir="2700000" algn="tl">
                    <a:srgbClr val="000000">
                      <a:alpha val="43137"/>
                    </a:srgbClr>
                  </a:outerShdw>
                </a:effectLst>
                <a:cs typeface="Times New Roman" panose="02020603050405020304" pitchFamily="18" charset="0"/>
              </a:rPr>
              <a:t> + e</a:t>
            </a:r>
            <a:r>
              <a:rPr lang="en-US" sz="1400" dirty="0" smtClean="0">
                <a:solidFill>
                  <a:srgbClr val="000000"/>
                </a:solidFill>
                <a:cs typeface="Times New Roman" panose="02020603050405020304" pitchFamily="18" charset="0"/>
              </a:rPr>
              <a:t>.</a:t>
            </a:r>
            <a:endParaRPr lang="en-US" sz="1400" dirty="0">
              <a:solidFill>
                <a:srgbClr val="000000"/>
              </a:solidFill>
              <a:cs typeface="Times New Roman" panose="02020603050405020304" pitchFamily="18" charset="0"/>
            </a:endParaRPr>
          </a:p>
          <a:p>
            <a:pPr algn="l" defTabSz="914400" fontAlgn="auto">
              <a:lnSpc>
                <a:spcPct val="100000"/>
              </a:lnSpc>
              <a:spcBef>
                <a:spcPts val="0"/>
              </a:spcBef>
              <a:spcAft>
                <a:spcPts val="0"/>
              </a:spcAft>
              <a:buClrTx/>
              <a:buSzTx/>
              <a:buFontTx/>
              <a:buNone/>
            </a:pPr>
            <a:r>
              <a:rPr lang="en-US" sz="1400" dirty="0">
                <a:solidFill>
                  <a:srgbClr val="000000"/>
                </a:solidFill>
                <a:cs typeface="Times New Roman" panose="02020603050405020304" pitchFamily="18" charset="0"/>
              </a:rPr>
              <a:t>(a) Experimental result and (b) </a:t>
            </a:r>
            <a:r>
              <a:rPr lang="en-US" sz="1400" dirty="0" smtClean="0">
                <a:solidFill>
                  <a:srgbClr val="000000"/>
                </a:solidFill>
                <a:cs typeface="Times New Roman" panose="02020603050405020304" pitchFamily="18" charset="0"/>
              </a:rPr>
              <a:t>Theoretical </a:t>
            </a:r>
            <a:r>
              <a:rPr lang="en-US" sz="1400" dirty="0">
                <a:solidFill>
                  <a:srgbClr val="000000"/>
                </a:solidFill>
                <a:cs typeface="Times New Roman" panose="02020603050405020304" pitchFamily="18" charset="0"/>
              </a:rPr>
              <a:t>distribution based </a:t>
            </a:r>
            <a:r>
              <a:rPr lang="en-US" sz="1400" dirty="0" smtClean="0">
                <a:solidFill>
                  <a:srgbClr val="000000"/>
                </a:solidFill>
                <a:cs typeface="Times New Roman" panose="02020603050405020304" pitchFamily="18" charset="0"/>
              </a:rPr>
              <a:t>on the First Born Approximation (FBA) calculations</a:t>
            </a:r>
            <a:r>
              <a:rPr lang="en-US" sz="1400" dirty="0">
                <a:solidFill>
                  <a:srgbClr val="000000"/>
                </a:solidFill>
                <a:cs typeface="Times New Roman" panose="02020603050405020304" pitchFamily="18" charset="0"/>
              </a:rPr>
              <a:t>. The areas marked as A and C </a:t>
            </a:r>
            <a:r>
              <a:rPr lang="en-US" sz="1400" dirty="0" smtClean="0">
                <a:solidFill>
                  <a:srgbClr val="000000"/>
                </a:solidFill>
                <a:cs typeface="Times New Roman" panose="02020603050405020304" pitchFamily="18" charset="0"/>
              </a:rPr>
              <a:t>correspond to </a:t>
            </a:r>
            <a:r>
              <a:rPr lang="en-US" sz="1400" dirty="0">
                <a:solidFill>
                  <a:srgbClr val="000000"/>
                </a:solidFill>
                <a:cs typeface="Times New Roman" panose="02020603050405020304" pitchFamily="18" charset="0"/>
              </a:rPr>
              <a:t>the so-called azimuthal plane and the coplanar geometry</a:t>
            </a:r>
            <a:r>
              <a:rPr lang="en-US" sz="1400" dirty="0" smtClean="0">
                <a:solidFill>
                  <a:srgbClr val="000000"/>
                </a:solidFill>
                <a:cs typeface="Times New Roman" panose="02020603050405020304" pitchFamily="18" charset="0"/>
              </a:rPr>
              <a:t>. (</a:t>
            </a:r>
            <a:r>
              <a:rPr lang="en-US" sz="1400" dirty="0">
                <a:solidFill>
                  <a:srgbClr val="000000"/>
                </a:solidFill>
                <a:cs typeface="Times New Roman" panose="02020603050405020304" pitchFamily="18" charset="0"/>
              </a:rPr>
              <a:t>c) and (d) depict 3D representations of the contour plots (</a:t>
            </a:r>
            <a:r>
              <a:rPr lang="en-US" sz="1400" dirty="0" smtClean="0">
                <a:solidFill>
                  <a:srgbClr val="000000"/>
                </a:solidFill>
                <a:cs typeface="Times New Roman" panose="02020603050405020304" pitchFamily="18" charset="0"/>
              </a:rPr>
              <a:t>a) and </a:t>
            </a:r>
            <a:r>
              <a:rPr lang="en-US" sz="1400" dirty="0">
                <a:solidFill>
                  <a:srgbClr val="000000"/>
                </a:solidFill>
                <a:cs typeface="Times New Roman" panose="02020603050405020304" pitchFamily="18" charset="0"/>
              </a:rPr>
              <a:t>(b). </a:t>
            </a:r>
            <a:endParaRPr lang="ru-RU" sz="1400" dirty="0">
              <a:solidFill>
                <a:srgbClr val="000000"/>
              </a:solidFill>
              <a:latin typeface="Calibri" panose="020F0502020204030204" pitchFamily="34" charset="0"/>
              <a:cs typeface="Arial"/>
            </a:endParaRPr>
          </a:p>
        </p:txBody>
      </p:sp>
      <p:sp>
        <p:nvSpPr>
          <p:cNvPr id="5" name="Прямоугольник 4"/>
          <p:cNvSpPr/>
          <p:nvPr/>
        </p:nvSpPr>
        <p:spPr>
          <a:xfrm>
            <a:off x="4549984" y="3750131"/>
            <a:ext cx="4572000" cy="830997"/>
          </a:xfrm>
          <a:prstGeom prst="rect">
            <a:avLst/>
          </a:prstGeom>
        </p:spPr>
        <p:txBody>
          <a:bodyPr>
            <a:spAutoFit/>
          </a:bodyPr>
          <a:lstStyle/>
          <a:p>
            <a:pPr algn="l" defTabSz="914400" fontAlgn="auto">
              <a:lnSpc>
                <a:spcPct val="100000"/>
              </a:lnSpc>
              <a:spcBef>
                <a:spcPts val="0"/>
              </a:spcBef>
              <a:spcAft>
                <a:spcPts val="0"/>
              </a:spcAft>
              <a:buClrTx/>
              <a:buSzTx/>
              <a:buFontTx/>
              <a:buNone/>
            </a:pPr>
            <a:r>
              <a:rPr lang="en-US" sz="1200" dirty="0" smtClean="0">
                <a:solidFill>
                  <a:srgbClr val="000000"/>
                </a:solidFill>
                <a:cs typeface="Times New Roman" panose="02020603050405020304" pitchFamily="18" charset="0"/>
              </a:rPr>
              <a:t>Fully </a:t>
            </a:r>
            <a:r>
              <a:rPr lang="en-US" sz="1200" dirty="0">
                <a:solidFill>
                  <a:srgbClr val="000000"/>
                </a:solidFill>
                <a:cs typeface="Times New Roman" panose="02020603050405020304" pitchFamily="18" charset="0"/>
              </a:rPr>
              <a:t>differential cross sections</a:t>
            </a:r>
            <a:r>
              <a:rPr lang="en-US" sz="1200" dirty="0" smtClean="0">
                <a:solidFill>
                  <a:srgbClr val="000000"/>
                </a:solidFill>
                <a:cs typeface="Times New Roman" panose="02020603050405020304" pitchFamily="18" charset="0"/>
              </a:rPr>
              <a:t> </a:t>
            </a:r>
            <a:r>
              <a:rPr lang="en-US" sz="1200" dirty="0">
                <a:solidFill>
                  <a:srgbClr val="000000"/>
                </a:solidFill>
                <a:cs typeface="Times New Roman" panose="02020603050405020304" pitchFamily="18" charset="0"/>
              </a:rPr>
              <a:t>in coplanar geometry using the plane wave first Born approximation</a:t>
            </a:r>
            <a:r>
              <a:rPr lang="en-US" sz="1200" dirty="0" smtClean="0">
                <a:solidFill>
                  <a:srgbClr val="000000"/>
                </a:solidFill>
                <a:cs typeface="Times New Roman" panose="02020603050405020304" pitchFamily="18" charset="0"/>
              </a:rPr>
              <a:t> </a:t>
            </a:r>
            <a:r>
              <a:rPr lang="en-US" sz="1200" dirty="0">
                <a:solidFill>
                  <a:srgbClr val="000000"/>
                </a:solidFill>
                <a:cs typeface="Times New Roman" panose="02020603050405020304" pitchFamily="18" charset="0"/>
              </a:rPr>
              <a:t>(</a:t>
            </a:r>
            <a:r>
              <a:rPr lang="en-US" sz="1200" dirty="0" smtClean="0">
                <a:solidFill>
                  <a:srgbClr val="000000"/>
                </a:solidFill>
                <a:cs typeface="Times New Roman" panose="02020603050405020304" pitchFamily="18" charset="0"/>
              </a:rPr>
              <a:t>black dashed </a:t>
            </a:r>
            <a:r>
              <a:rPr lang="en-US" sz="1200" dirty="0">
                <a:solidFill>
                  <a:srgbClr val="000000"/>
                </a:solidFill>
                <a:cs typeface="Times New Roman" panose="02020603050405020304" pitchFamily="18" charset="0"/>
              </a:rPr>
              <a:t>line) and 3C model (</a:t>
            </a:r>
            <a:r>
              <a:rPr lang="en-US" sz="1200" dirty="0">
                <a:solidFill>
                  <a:srgbClr val="FF0000"/>
                </a:solidFill>
                <a:cs typeface="Times New Roman" panose="02020603050405020304" pitchFamily="18" charset="0"/>
              </a:rPr>
              <a:t>red solid line</a:t>
            </a:r>
            <a:r>
              <a:rPr lang="en-US" sz="1200" dirty="0">
                <a:solidFill>
                  <a:srgbClr val="000000"/>
                </a:solidFill>
                <a:cs typeface="Times New Roman" panose="02020603050405020304" pitchFamily="18" charset="0"/>
              </a:rPr>
              <a:t>) with the </a:t>
            </a:r>
            <a:r>
              <a:rPr lang="en-US" sz="1200" dirty="0" smtClean="0">
                <a:solidFill>
                  <a:srgbClr val="000000"/>
                </a:solidFill>
                <a:cs typeface="Times New Roman" panose="02020603050405020304" pitchFamily="18" charset="0"/>
              </a:rPr>
              <a:t>correlated ground state function of </a:t>
            </a:r>
            <a:r>
              <a:rPr lang="en-US" sz="1200" dirty="0">
                <a:solidFill>
                  <a:srgbClr val="000000"/>
                </a:solidFill>
                <a:cs typeface="Times New Roman" panose="02020603050405020304" pitchFamily="18" charset="0"/>
              </a:rPr>
              <a:t>the He atom. Experimental </a:t>
            </a:r>
            <a:r>
              <a:rPr lang="en-US" sz="1200" dirty="0" smtClean="0">
                <a:solidFill>
                  <a:srgbClr val="000000"/>
                </a:solidFill>
                <a:cs typeface="Times New Roman" panose="02020603050405020304" pitchFamily="18" charset="0"/>
              </a:rPr>
              <a:t>values are </a:t>
            </a:r>
            <a:r>
              <a:rPr lang="en-US" sz="1200" dirty="0">
                <a:solidFill>
                  <a:srgbClr val="000000"/>
                </a:solidFill>
                <a:cs typeface="Times New Roman" panose="02020603050405020304" pitchFamily="18" charset="0"/>
              </a:rPr>
              <a:t>represented </a:t>
            </a:r>
            <a:r>
              <a:rPr lang="en-US" sz="1200" dirty="0" smtClean="0">
                <a:solidFill>
                  <a:srgbClr val="000000"/>
                </a:solidFill>
                <a:cs typeface="Times New Roman" panose="02020603050405020304" pitchFamily="18" charset="0"/>
              </a:rPr>
              <a:t>by points (</a:t>
            </a:r>
            <a:r>
              <a:rPr lang="en-US" sz="1200" dirty="0" smtClean="0">
                <a:solidFill>
                  <a:srgbClr val="00CC99"/>
                </a:solidFill>
                <a:cs typeface="Times New Roman" panose="02020603050405020304" pitchFamily="18" charset="0"/>
              </a:rPr>
              <a:t>green</a:t>
            </a:r>
            <a:r>
              <a:rPr lang="en-US" sz="1200" dirty="0" smtClean="0">
                <a:solidFill>
                  <a:srgbClr val="000000"/>
                </a:solidFill>
                <a:cs typeface="Times New Roman" panose="02020603050405020304" pitchFamily="18" charset="0"/>
              </a:rPr>
              <a:t>)</a:t>
            </a:r>
            <a:endParaRPr lang="ru-RU" sz="1200" dirty="0">
              <a:solidFill>
                <a:srgbClr val="000000"/>
              </a:solidFill>
              <a:cs typeface="Times New Roman" panose="02020603050405020304" pitchFamily="18" charset="0"/>
            </a:endParaRPr>
          </a:p>
        </p:txBody>
      </p:sp>
      <p:sp>
        <p:nvSpPr>
          <p:cNvPr id="6" name="Прямоугольник 5"/>
          <p:cNvSpPr/>
          <p:nvPr/>
        </p:nvSpPr>
        <p:spPr>
          <a:xfrm>
            <a:off x="4419600" y="4581128"/>
            <a:ext cx="4572000" cy="1686616"/>
          </a:xfrm>
          <a:prstGeom prst="rect">
            <a:avLst/>
          </a:prstGeom>
        </p:spPr>
        <p:txBody>
          <a:bodyPr>
            <a:spAutoFit/>
          </a:bodyPr>
          <a:lstStyle/>
          <a:p>
            <a:pPr algn="l" defTabSz="914400" fontAlgn="auto">
              <a:lnSpc>
                <a:spcPct val="80000"/>
              </a:lnSpc>
              <a:spcBef>
                <a:spcPts val="0"/>
              </a:spcBef>
              <a:spcAft>
                <a:spcPts val="1200"/>
              </a:spcAft>
              <a:buClrTx/>
              <a:buSzTx/>
              <a:buFontTx/>
              <a:buNone/>
            </a:pPr>
            <a:r>
              <a:rPr lang="en-US" sz="1800" b="1" dirty="0" smtClean="0">
                <a:solidFill>
                  <a:srgbClr val="0000FF"/>
                </a:solidFill>
                <a:latin typeface="Calibri" panose="020F0502020204030204" pitchFamily="34" charset="0"/>
                <a:cs typeface="Times New Roman" panose="02020603050405020304" pitchFamily="18" charset="0"/>
              </a:rPr>
              <a:t>Main result: </a:t>
            </a:r>
            <a:r>
              <a:rPr lang="en-US" sz="1800" b="1" dirty="0">
                <a:solidFill>
                  <a:srgbClr val="0000FF"/>
                </a:solidFill>
                <a:latin typeface="Calibri" panose="020F0502020204030204" pitchFamily="34" charset="0"/>
                <a:cs typeface="Times New Roman" panose="02020603050405020304" pitchFamily="18" charset="0"/>
              </a:rPr>
              <a:t>A good agreement between theory and experiment is found in the case of the </a:t>
            </a:r>
            <a:r>
              <a:rPr lang="en-US" sz="1800" b="1" dirty="0" smtClean="0">
                <a:solidFill>
                  <a:srgbClr val="0000FF"/>
                </a:solidFill>
                <a:latin typeface="Calibri" panose="020F0502020204030204" pitchFamily="34" charset="0"/>
                <a:cs typeface="Times New Roman" panose="02020603050405020304" pitchFamily="18" charset="0"/>
              </a:rPr>
              <a:t>3C (BBK) </a:t>
            </a:r>
            <a:r>
              <a:rPr lang="en-US" sz="1800" b="1" dirty="0">
                <a:solidFill>
                  <a:srgbClr val="0000FF"/>
                </a:solidFill>
                <a:latin typeface="Calibri" panose="020F0502020204030204" pitchFamily="34" charset="0"/>
                <a:cs typeface="Times New Roman" panose="02020603050405020304" pitchFamily="18" charset="0"/>
              </a:rPr>
              <a:t>final </a:t>
            </a:r>
            <a:r>
              <a:rPr lang="en-US" sz="1800" b="1" dirty="0" smtClean="0">
                <a:solidFill>
                  <a:srgbClr val="0000FF"/>
                </a:solidFill>
                <a:latin typeface="Calibri" panose="020F0502020204030204" pitchFamily="34" charset="0"/>
                <a:cs typeface="Times New Roman" panose="02020603050405020304" pitchFamily="18" charset="0"/>
              </a:rPr>
              <a:t>state and </a:t>
            </a:r>
            <a:r>
              <a:rPr lang="en-US" sz="1800" b="1" dirty="0">
                <a:solidFill>
                  <a:srgbClr val="0000FF"/>
                </a:solidFill>
                <a:latin typeface="Calibri" panose="020F0502020204030204" pitchFamily="34" charset="0"/>
                <a:cs typeface="Times New Roman" panose="02020603050405020304" pitchFamily="18" charset="0"/>
              </a:rPr>
              <a:t>a strongly correlated helium wave function</a:t>
            </a:r>
            <a:r>
              <a:rPr lang="en-US" sz="1800" b="1" dirty="0" smtClean="0">
                <a:solidFill>
                  <a:srgbClr val="0000FF"/>
                </a:solidFill>
                <a:latin typeface="Calibri" panose="020F0502020204030204" pitchFamily="34" charset="0"/>
                <a:cs typeface="Times New Roman" panose="02020603050405020304" pitchFamily="18" charset="0"/>
              </a:rPr>
              <a:t>.</a:t>
            </a:r>
            <a:r>
              <a:rPr lang="en-US" sz="1200" b="1" dirty="0" smtClean="0">
                <a:solidFill>
                  <a:srgbClr val="0000FF"/>
                </a:solidFill>
                <a:cs typeface="Times New Roman" panose="02020603050405020304" pitchFamily="18" charset="0"/>
              </a:rPr>
              <a:t> </a:t>
            </a:r>
          </a:p>
          <a:p>
            <a:pPr algn="l" defTabSz="914400" fontAlgn="auto">
              <a:lnSpc>
                <a:spcPct val="100000"/>
              </a:lnSpc>
              <a:spcBef>
                <a:spcPts val="0"/>
              </a:spcBef>
              <a:spcAft>
                <a:spcPts val="0"/>
              </a:spcAft>
              <a:buClrTx/>
              <a:buSzTx/>
              <a:buFontTx/>
              <a:buNone/>
            </a:pPr>
            <a:r>
              <a:rPr lang="en-US" sz="1200" b="1" i="1" dirty="0" smtClean="0">
                <a:solidFill>
                  <a:srgbClr val="FFFFFF">
                    <a:lumMod val="50000"/>
                  </a:srgbClr>
                </a:solidFill>
                <a:latin typeface="Calibri" panose="020F0502020204030204" pitchFamily="34" charset="0"/>
                <a:cs typeface="Times New Roman" panose="02020603050405020304" pitchFamily="18" charset="0"/>
              </a:rPr>
              <a:t>O</a:t>
            </a:r>
            <a:r>
              <a:rPr lang="en-US" sz="1200" b="1" i="1" dirty="0">
                <a:solidFill>
                  <a:srgbClr val="FFFFFF">
                    <a:lumMod val="50000"/>
                  </a:srgbClr>
                </a:solidFill>
                <a:latin typeface="Calibri" panose="020F0502020204030204" pitchFamily="34" charset="0"/>
                <a:cs typeface="Times New Roman" panose="02020603050405020304" pitchFamily="18" charset="0"/>
              </a:rPr>
              <a:t>. </a:t>
            </a:r>
            <a:r>
              <a:rPr lang="en-US" sz="1200" b="1" i="1" dirty="0" err="1" smtClean="0">
                <a:solidFill>
                  <a:srgbClr val="FFFFFF">
                    <a:lumMod val="50000"/>
                  </a:srgbClr>
                </a:solidFill>
                <a:latin typeface="Calibri" panose="020F0502020204030204" pitchFamily="34" charset="0"/>
                <a:cs typeface="Times New Roman" panose="02020603050405020304" pitchFamily="18" charset="0"/>
              </a:rPr>
              <a:t>Chuluunbaatar</a:t>
            </a:r>
            <a:r>
              <a:rPr lang="en-US" sz="1200" b="1" i="1" dirty="0" smtClean="0">
                <a:solidFill>
                  <a:srgbClr val="FFFFFF">
                    <a:lumMod val="50000"/>
                  </a:srgbClr>
                </a:solidFill>
                <a:latin typeface="Calibri" panose="020F0502020204030204" pitchFamily="34" charset="0"/>
                <a:cs typeface="Times New Roman" panose="02020603050405020304" pitchFamily="18" charset="0"/>
              </a:rPr>
              <a:t> et al</a:t>
            </a:r>
            <a:r>
              <a:rPr lang="en-US" sz="1200" dirty="0" smtClean="0">
                <a:solidFill>
                  <a:srgbClr val="FFFFFF">
                    <a:lumMod val="50000"/>
                  </a:srgbClr>
                </a:solidFill>
                <a:latin typeface="Calibri" panose="020F0502020204030204" pitchFamily="34" charset="0"/>
                <a:cs typeface="Arial"/>
              </a:rPr>
              <a:t>, </a:t>
            </a:r>
            <a:r>
              <a:rPr lang="en-US" sz="1200" b="1" i="1" dirty="0" smtClean="0">
                <a:solidFill>
                  <a:srgbClr val="FFFFFF">
                    <a:lumMod val="50000"/>
                  </a:srgbClr>
                </a:solidFill>
                <a:latin typeface="Calibri" panose="020F0502020204030204" pitchFamily="34" charset="0"/>
                <a:cs typeface="Arial"/>
              </a:rPr>
              <a:t>Phys. Rev. A96</a:t>
            </a:r>
            <a:r>
              <a:rPr lang="en-US" sz="1200" b="1" i="1" dirty="0">
                <a:solidFill>
                  <a:srgbClr val="FFFFFF">
                    <a:lumMod val="50000"/>
                  </a:srgbClr>
                </a:solidFill>
                <a:latin typeface="Calibri" panose="020F0502020204030204" pitchFamily="34" charset="0"/>
                <a:cs typeface="Arial"/>
              </a:rPr>
              <a:t>, </a:t>
            </a:r>
            <a:r>
              <a:rPr lang="ru-RU" sz="1200" b="1" i="1" dirty="0">
                <a:solidFill>
                  <a:srgbClr val="FFFFFF">
                    <a:lumMod val="50000"/>
                  </a:srgbClr>
                </a:solidFill>
                <a:latin typeface="Calibri" panose="020F0502020204030204" pitchFamily="34" charset="0"/>
                <a:cs typeface="Arial"/>
              </a:rPr>
              <a:t>042716</a:t>
            </a:r>
            <a:r>
              <a:rPr lang="en-US" sz="1200" b="1" i="1" dirty="0" smtClean="0">
                <a:solidFill>
                  <a:srgbClr val="FFFFFF">
                    <a:lumMod val="50000"/>
                  </a:srgbClr>
                </a:solidFill>
                <a:latin typeface="Calibri" panose="020F0502020204030204" pitchFamily="34" charset="0"/>
                <a:cs typeface="Arial"/>
              </a:rPr>
              <a:t> </a:t>
            </a:r>
            <a:r>
              <a:rPr lang="en-US" sz="1200" b="1" i="1" dirty="0">
                <a:solidFill>
                  <a:srgbClr val="FFFFFF">
                    <a:lumMod val="50000"/>
                  </a:srgbClr>
                </a:solidFill>
                <a:latin typeface="Calibri" panose="020F0502020204030204" pitchFamily="34" charset="0"/>
                <a:cs typeface="Arial"/>
              </a:rPr>
              <a:t>(</a:t>
            </a:r>
            <a:r>
              <a:rPr lang="en-US" sz="1200" b="1" i="1" dirty="0" smtClean="0">
                <a:solidFill>
                  <a:srgbClr val="FFFFFF">
                    <a:lumMod val="50000"/>
                  </a:srgbClr>
                </a:solidFill>
                <a:latin typeface="Calibri" panose="020F0502020204030204" pitchFamily="34" charset="0"/>
                <a:cs typeface="Arial"/>
              </a:rPr>
              <a:t>2017)</a:t>
            </a:r>
            <a:r>
              <a:rPr lang="en-US" sz="1200" b="1" i="1" dirty="0" smtClean="0">
                <a:solidFill>
                  <a:srgbClr val="FFFFFF">
                    <a:lumMod val="50000"/>
                  </a:srgbClr>
                </a:solidFill>
                <a:latin typeface="Calibri" panose="020F0502020204030204" pitchFamily="34" charset="0"/>
                <a:cs typeface="Times New Roman" panose="02020603050405020304" pitchFamily="18" charset="0"/>
              </a:rPr>
              <a:t> </a:t>
            </a:r>
          </a:p>
          <a:p>
            <a:pPr algn="l" defTabSz="914400" fontAlgn="auto">
              <a:lnSpc>
                <a:spcPct val="100000"/>
              </a:lnSpc>
              <a:spcBef>
                <a:spcPts val="0"/>
              </a:spcBef>
              <a:spcAft>
                <a:spcPts val="0"/>
              </a:spcAft>
              <a:buClrTx/>
              <a:buSzTx/>
              <a:buFontTx/>
              <a:buNone/>
            </a:pPr>
            <a:r>
              <a:rPr lang="en-US" sz="1200" dirty="0" smtClean="0">
                <a:solidFill>
                  <a:srgbClr val="FFFFFF">
                    <a:lumMod val="50000"/>
                  </a:srgbClr>
                </a:solidFill>
                <a:latin typeface="Calibri" panose="020F0502020204030204" pitchFamily="34" charset="0"/>
                <a:cs typeface="Times New Roman" panose="02020603050405020304" pitchFamily="18" charset="0"/>
              </a:rPr>
              <a:t>Experimental results </a:t>
            </a:r>
            <a:r>
              <a:rPr lang="en-US" sz="1200" dirty="0">
                <a:solidFill>
                  <a:srgbClr val="FFFFFF">
                    <a:lumMod val="50000"/>
                  </a:srgbClr>
                </a:solidFill>
                <a:latin typeface="Calibri" panose="020F0502020204030204" pitchFamily="34" charset="0"/>
                <a:cs typeface="Times New Roman" panose="02020603050405020304" pitchFamily="18" charset="0"/>
              </a:rPr>
              <a:t>published: </a:t>
            </a:r>
            <a:r>
              <a:rPr lang="en-US" sz="1200" b="1" i="1" dirty="0">
                <a:solidFill>
                  <a:srgbClr val="FFFFFF">
                    <a:lumMod val="50000"/>
                  </a:srgbClr>
                </a:solidFill>
                <a:latin typeface="Calibri" panose="020F0502020204030204" pitchFamily="34" charset="0"/>
                <a:cs typeface="Times New Roman" panose="02020603050405020304" pitchFamily="18" charset="0"/>
              </a:rPr>
              <a:t>H. </a:t>
            </a:r>
            <a:r>
              <a:rPr lang="en-US" sz="1200" b="1" i="1" dirty="0" err="1">
                <a:solidFill>
                  <a:srgbClr val="FFFFFF">
                    <a:lumMod val="50000"/>
                  </a:srgbClr>
                </a:solidFill>
                <a:latin typeface="Calibri" panose="020F0502020204030204" pitchFamily="34" charset="0"/>
                <a:cs typeface="Times New Roman" panose="02020603050405020304" pitchFamily="18" charset="0"/>
              </a:rPr>
              <a:t>Gassert</a:t>
            </a:r>
            <a:r>
              <a:rPr lang="en-US" sz="1200" b="1" i="1" dirty="0">
                <a:solidFill>
                  <a:srgbClr val="FFFFFF">
                    <a:lumMod val="50000"/>
                  </a:srgbClr>
                </a:solidFill>
                <a:latin typeface="Calibri" panose="020F0502020204030204" pitchFamily="34" charset="0"/>
                <a:cs typeface="Times New Roman" panose="02020603050405020304" pitchFamily="18" charset="0"/>
              </a:rPr>
              <a:t>, O. </a:t>
            </a:r>
            <a:r>
              <a:rPr lang="en-US" sz="1200" b="1" i="1" dirty="0" err="1">
                <a:solidFill>
                  <a:srgbClr val="FFFFFF">
                    <a:lumMod val="50000"/>
                  </a:srgbClr>
                </a:solidFill>
                <a:latin typeface="Calibri" panose="020F0502020204030204" pitchFamily="34" charset="0"/>
                <a:cs typeface="Times New Roman" panose="02020603050405020304" pitchFamily="18" charset="0"/>
              </a:rPr>
              <a:t>Chuluunbaatar</a:t>
            </a:r>
            <a:r>
              <a:rPr lang="en-US" sz="1200" b="1" i="1" dirty="0">
                <a:solidFill>
                  <a:srgbClr val="FFFFFF">
                    <a:lumMod val="50000"/>
                  </a:srgbClr>
                </a:solidFill>
                <a:latin typeface="Calibri" panose="020F0502020204030204" pitchFamily="34" charset="0"/>
                <a:cs typeface="Times New Roman" panose="02020603050405020304" pitchFamily="18" charset="0"/>
              </a:rPr>
              <a:t> et al</a:t>
            </a:r>
            <a:r>
              <a:rPr lang="en-US" sz="1200" dirty="0">
                <a:solidFill>
                  <a:srgbClr val="FFFFFF">
                    <a:lumMod val="50000"/>
                  </a:srgbClr>
                </a:solidFill>
                <a:latin typeface="Calibri" panose="020F0502020204030204" pitchFamily="34" charset="0"/>
                <a:cs typeface="Arial"/>
              </a:rPr>
              <a:t>, </a:t>
            </a:r>
            <a:r>
              <a:rPr lang="en-US" sz="1200" b="1" i="1" dirty="0" smtClean="0">
                <a:solidFill>
                  <a:srgbClr val="FFFFFF">
                    <a:lumMod val="50000"/>
                  </a:srgbClr>
                </a:solidFill>
                <a:latin typeface="Calibri" panose="020F0502020204030204" pitchFamily="34" charset="0"/>
                <a:cs typeface="Arial"/>
              </a:rPr>
              <a:t>Phys. Rev. Lett. </a:t>
            </a:r>
            <a:r>
              <a:rPr lang="en-US" sz="1200" b="1" i="1" dirty="0">
                <a:solidFill>
                  <a:srgbClr val="FFFFFF">
                    <a:lumMod val="50000"/>
                  </a:srgbClr>
                </a:solidFill>
                <a:latin typeface="Calibri" panose="020F0502020204030204" pitchFamily="34" charset="0"/>
                <a:cs typeface="Arial"/>
              </a:rPr>
              <a:t>116, 073201 (2016)</a:t>
            </a:r>
            <a:r>
              <a:rPr lang="en-US" sz="1200" b="1" i="1" dirty="0">
                <a:solidFill>
                  <a:srgbClr val="FFFFFF">
                    <a:lumMod val="50000"/>
                  </a:srgbClr>
                </a:solidFill>
                <a:latin typeface="Calibri" panose="020F0502020204030204" pitchFamily="34" charset="0"/>
                <a:cs typeface="Times New Roman" panose="02020603050405020304" pitchFamily="18" charset="0"/>
              </a:rPr>
              <a:t> </a:t>
            </a:r>
            <a:endParaRPr lang="ru-RU" sz="1200" b="1" i="1" dirty="0">
              <a:solidFill>
                <a:srgbClr val="FFFFFF">
                  <a:lumMod val="50000"/>
                </a:srgbClr>
              </a:solidFill>
              <a:latin typeface="Calibri" panose="020F0502020204030204" pitchFamily="34" charset="0"/>
              <a:cs typeface="Times New Roman" panose="02020603050405020304" pitchFamily="18" charset="0"/>
            </a:endParaRPr>
          </a:p>
        </p:txBody>
      </p:sp>
      <p:pic>
        <p:nvPicPr>
          <p:cNvPr id="7" name="Объект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76800" y="1324962"/>
            <a:ext cx="3191256" cy="2345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78741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3347864" y="96131"/>
            <a:ext cx="5616624" cy="11726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Reliable statistical inferences under low statistics and incomplete observation </a:t>
            </a:r>
            <a:endParaRPr lang="en-US" altLang="en-US" sz="2600" dirty="0">
              <a:solidFill>
                <a:srgbClr val="0000CC"/>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65" r="35089" b="27938"/>
          <a:stretch/>
        </p:blipFill>
        <p:spPr bwMode="auto">
          <a:xfrm>
            <a:off x="107504" y="300439"/>
            <a:ext cx="3130332" cy="622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p:nvPr/>
        </p:nvSpPr>
        <p:spPr>
          <a:xfrm>
            <a:off x="3140941" y="1430540"/>
            <a:ext cx="5895555" cy="4302716"/>
          </a:xfrm>
          <a:prstGeom prst="rect">
            <a:avLst/>
          </a:prstGeom>
          <a:noFill/>
        </p:spPr>
        <p:txBody>
          <a:bodyPr wrap="square" rtlCol="0">
            <a:spAutoFit/>
          </a:bodyPr>
          <a:lstStyle/>
          <a:p>
            <a:pPr algn="l">
              <a:lnSpc>
                <a:spcPct val="90000"/>
              </a:lnSpc>
              <a:spcBef>
                <a:spcPts val="0"/>
              </a:spcBef>
              <a:spcAft>
                <a:spcPts val="0"/>
              </a:spcAft>
            </a:pPr>
            <a:r>
              <a:rPr lang="en-US" sz="1600" dirty="0" smtClean="0">
                <a:solidFill>
                  <a:srgbClr val="0000FF"/>
                </a:solidFill>
                <a:effectLst>
                  <a:outerShdw blurRad="38100" dist="38100" dir="2700000" algn="tl">
                    <a:srgbClr val="000000">
                      <a:alpha val="43137"/>
                    </a:srgbClr>
                  </a:outerShdw>
                </a:effectLst>
                <a:latin typeface="Times New Roman"/>
                <a:ea typeface="Times New Roman"/>
              </a:rPr>
              <a:t>Relation </a:t>
            </a:r>
            <a:r>
              <a:rPr lang="en-US" sz="1600" dirty="0">
                <a:solidFill>
                  <a:srgbClr val="0000FF"/>
                </a:solidFill>
                <a:effectLst>
                  <a:outerShdw blurRad="38100" dist="38100" dir="2700000" algn="tl">
                    <a:srgbClr val="000000">
                      <a:alpha val="43137"/>
                    </a:srgbClr>
                  </a:outerShdw>
                </a:effectLst>
                <a:latin typeface="Times New Roman"/>
                <a:ea typeface="Times New Roman"/>
              </a:rPr>
              <a:t>between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measured α-particle </a:t>
            </a:r>
            <a:r>
              <a:rPr lang="en-US" sz="1600" dirty="0">
                <a:solidFill>
                  <a:srgbClr val="0000FF"/>
                </a:solidFill>
                <a:effectLst>
                  <a:outerShdw blurRad="38100" dist="38100" dir="2700000" algn="tl">
                    <a:srgbClr val="000000">
                      <a:alpha val="43137"/>
                    </a:srgbClr>
                  </a:outerShdw>
                </a:effectLst>
                <a:latin typeface="Times New Roman"/>
                <a:ea typeface="Times New Roman"/>
              </a:rPr>
              <a:t>energies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(with error bars)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and decay </a:t>
            </a:r>
            <a:r>
              <a:rPr lang="en-US" sz="1600" dirty="0">
                <a:solidFill>
                  <a:srgbClr val="0000FF"/>
                </a:solidFill>
                <a:effectLst>
                  <a:outerShdw blurRad="38100" dist="38100" dir="2700000" algn="tl">
                    <a:srgbClr val="000000">
                      <a:alpha val="43137"/>
                    </a:srgbClr>
                  </a:outerShdw>
                </a:effectLst>
                <a:latin typeface="Times New Roman"/>
                <a:ea typeface="Times New Roman"/>
              </a:rPr>
              <a:t>times of isotopes assigned to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293</a:t>
            </a:r>
            <a:r>
              <a:rPr lang="en-US" sz="1600" dirty="0">
                <a:solidFill>
                  <a:srgbClr val="0000FF"/>
                </a:solidFill>
                <a:effectLst>
                  <a:outerShdw blurRad="38100" dist="38100" dir="2700000" algn="tl">
                    <a:srgbClr val="000000">
                      <a:alpha val="43137"/>
                    </a:srgbClr>
                  </a:outerShdw>
                </a:effectLst>
                <a:latin typeface="Times New Roman"/>
                <a:ea typeface="Times New Roman"/>
              </a:rPr>
              <a:t>Ts(a),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289</a:t>
            </a:r>
            <a:r>
              <a:rPr lang="en-US" sz="1600" dirty="0">
                <a:solidFill>
                  <a:srgbClr val="0000FF"/>
                </a:solidFill>
                <a:effectLst>
                  <a:outerShdw blurRad="38100" dist="38100" dir="2700000" algn="tl">
                    <a:srgbClr val="000000">
                      <a:alpha val="43137"/>
                    </a:srgbClr>
                  </a:outerShdw>
                </a:effectLst>
                <a:latin typeface="Times New Roman"/>
                <a:ea typeface="Times New Roman"/>
              </a:rPr>
              <a:t>Mc (b),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285</a:t>
            </a:r>
            <a:r>
              <a:rPr lang="en-US" sz="1600" dirty="0">
                <a:solidFill>
                  <a:srgbClr val="0000FF"/>
                </a:solidFill>
                <a:effectLst>
                  <a:outerShdw blurRad="38100" dist="38100" dir="2700000" algn="tl">
                    <a:srgbClr val="000000">
                      <a:alpha val="43137"/>
                    </a:srgbClr>
                  </a:outerShdw>
                </a:effectLst>
                <a:latin typeface="Times New Roman"/>
                <a:ea typeface="Times New Roman"/>
              </a:rPr>
              <a:t>Nh (c),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281</a:t>
            </a:r>
            <a:r>
              <a:rPr lang="en-US" sz="1600" dirty="0">
                <a:solidFill>
                  <a:srgbClr val="0000FF"/>
                </a:solidFill>
                <a:effectLst>
                  <a:outerShdw blurRad="38100" dist="38100" dir="2700000" algn="tl">
                    <a:srgbClr val="000000">
                      <a:alpha val="43137"/>
                    </a:srgbClr>
                  </a:outerShdw>
                </a:effectLst>
                <a:latin typeface="Times New Roman"/>
                <a:ea typeface="Times New Roman"/>
              </a:rPr>
              <a:t>Rg (d), and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277</a:t>
            </a:r>
            <a:r>
              <a:rPr lang="en-US" sz="1600" dirty="0">
                <a:solidFill>
                  <a:srgbClr val="0000FF"/>
                </a:solidFill>
                <a:effectLst>
                  <a:outerShdw blurRad="38100" dist="38100" dir="2700000" algn="tl">
                    <a:srgbClr val="000000">
                      <a:alpha val="43137"/>
                    </a:srgbClr>
                  </a:outerShdw>
                </a:effectLst>
                <a:latin typeface="Times New Roman"/>
                <a:ea typeface="Times New Roman"/>
              </a:rPr>
              <a:t>Mt(e). Results from the DGFRS experiments observed in the reactions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249</a:t>
            </a:r>
            <a:r>
              <a:rPr lang="en-US" sz="1600" dirty="0">
                <a:solidFill>
                  <a:srgbClr val="0000FF"/>
                </a:solidFill>
                <a:effectLst>
                  <a:outerShdw blurRad="38100" dist="38100" dir="2700000" algn="tl">
                    <a:srgbClr val="000000">
                      <a:alpha val="43137"/>
                    </a:srgbClr>
                  </a:outerShdw>
                </a:effectLst>
                <a:latin typeface="Times New Roman"/>
                <a:ea typeface="Times New Roman"/>
              </a:rPr>
              <a:t>Bk+</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48</a:t>
            </a:r>
            <a:r>
              <a:rPr lang="en-US" sz="1600" dirty="0">
                <a:solidFill>
                  <a:srgbClr val="0000FF"/>
                </a:solidFill>
                <a:effectLst>
                  <a:outerShdw blurRad="38100" dist="38100" dir="2700000" algn="tl">
                    <a:srgbClr val="000000">
                      <a:alpha val="43137"/>
                    </a:srgbClr>
                  </a:outerShdw>
                </a:effectLst>
                <a:latin typeface="Times New Roman"/>
                <a:ea typeface="Times New Roman"/>
              </a:rPr>
              <a:t>Ca [8–10] (16 chains, the α decays of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293</a:t>
            </a:r>
            <a:r>
              <a:rPr lang="en-US" sz="1600" dirty="0">
                <a:solidFill>
                  <a:srgbClr val="0000FF"/>
                </a:solidFill>
                <a:effectLst>
                  <a:outerShdw blurRad="38100" dist="38100" dir="2700000" algn="tl">
                    <a:srgbClr val="000000">
                      <a:alpha val="43137"/>
                    </a:srgbClr>
                  </a:outerShdw>
                </a:effectLst>
                <a:latin typeface="Times New Roman"/>
                <a:ea typeface="Times New Roman"/>
              </a:rPr>
              <a:t>Ts,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289</a:t>
            </a:r>
            <a:r>
              <a:rPr lang="en-US" sz="1600" dirty="0">
                <a:solidFill>
                  <a:srgbClr val="0000FF"/>
                </a:solidFill>
                <a:effectLst>
                  <a:outerShdw blurRad="38100" dist="38100" dir="2700000" algn="tl">
                    <a:srgbClr val="000000">
                      <a:alpha val="43137"/>
                    </a:srgbClr>
                  </a:outerShdw>
                </a:effectLst>
                <a:latin typeface="Times New Roman"/>
                <a:ea typeface="Times New Roman"/>
              </a:rPr>
              <a:t>Mc, and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285</a:t>
            </a:r>
            <a:r>
              <a:rPr lang="en-US" sz="1600" dirty="0">
                <a:solidFill>
                  <a:srgbClr val="0000FF"/>
                </a:solidFill>
                <a:effectLst>
                  <a:outerShdw blurRad="38100" dist="38100" dir="2700000" algn="tl">
                    <a:srgbClr val="000000">
                      <a:alpha val="43137"/>
                    </a:srgbClr>
                  </a:outerShdw>
                </a:effectLst>
                <a:latin typeface="Times New Roman"/>
                <a:ea typeface="Times New Roman"/>
              </a:rPr>
              <a:t>Nh were missed in 1, 4, and 2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cases, respectively</a:t>
            </a:r>
            <a:r>
              <a:rPr lang="en-US" sz="1600" dirty="0">
                <a:solidFill>
                  <a:srgbClr val="0000FF"/>
                </a:solidFill>
                <a:effectLst>
                  <a:outerShdw blurRad="38100" dist="38100" dir="2700000" algn="tl">
                    <a:srgbClr val="000000">
                      <a:alpha val="43137"/>
                    </a:srgbClr>
                  </a:outerShdw>
                </a:effectLst>
                <a:latin typeface="Times New Roman"/>
                <a:ea typeface="Times New Roman"/>
              </a:rPr>
              <a:t>) and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243</a:t>
            </a:r>
            <a:r>
              <a:rPr lang="en-US" sz="1600" dirty="0">
                <a:solidFill>
                  <a:srgbClr val="0000FF"/>
                </a:solidFill>
                <a:effectLst>
                  <a:outerShdw blurRad="38100" dist="38100" dir="2700000" algn="tl">
                    <a:srgbClr val="000000">
                      <a:alpha val="43137"/>
                    </a:srgbClr>
                  </a:outerShdw>
                </a:effectLst>
                <a:latin typeface="Times New Roman"/>
                <a:ea typeface="Times New Roman"/>
              </a:rPr>
              <a:t>Am+</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48</a:t>
            </a:r>
            <a:r>
              <a:rPr lang="en-US" sz="1600" dirty="0">
                <a:solidFill>
                  <a:srgbClr val="0000FF"/>
                </a:solidFill>
                <a:effectLst>
                  <a:outerShdw blurRad="38100" dist="38100" dir="2700000" algn="tl">
                    <a:srgbClr val="000000">
                      <a:alpha val="43137"/>
                    </a:srgbClr>
                  </a:outerShdw>
                </a:effectLst>
                <a:latin typeface="Times New Roman"/>
                <a:ea typeface="Times New Roman"/>
              </a:rPr>
              <a:t>Ca [2] (4 chains) are shown by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black diamonds </a:t>
            </a:r>
            <a:r>
              <a:rPr lang="en-US" sz="1600" dirty="0">
                <a:solidFill>
                  <a:srgbClr val="0000FF"/>
                </a:solidFill>
                <a:effectLst>
                  <a:outerShdw blurRad="38100" dist="38100" dir="2700000" algn="tl">
                    <a:srgbClr val="000000">
                      <a:alpha val="43137"/>
                    </a:srgbClr>
                  </a:outerShdw>
                </a:effectLst>
                <a:latin typeface="Times New Roman"/>
                <a:ea typeface="Times New Roman"/>
              </a:rPr>
              <a:t>and red squares, respectively. Data from the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243</a:t>
            </a:r>
            <a:r>
              <a:rPr lang="en-US" sz="1600" dirty="0">
                <a:solidFill>
                  <a:srgbClr val="0000FF"/>
                </a:solidFill>
                <a:effectLst>
                  <a:outerShdw blurRad="38100" dist="38100" dir="2700000" algn="tl">
                    <a:srgbClr val="000000">
                      <a:alpha val="43137"/>
                    </a:srgbClr>
                  </a:outerShdw>
                </a:effectLst>
                <a:latin typeface="Times New Roman"/>
                <a:ea typeface="Times New Roman"/>
              </a:rPr>
              <a:t>Am+</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48</a:t>
            </a:r>
            <a:r>
              <a:rPr lang="en-US" sz="1600" dirty="0">
                <a:solidFill>
                  <a:srgbClr val="0000FF"/>
                </a:solidFill>
                <a:effectLst>
                  <a:outerShdw blurRad="38100" dist="38100" dir="2700000" algn="tl">
                    <a:srgbClr val="000000">
                      <a:alpha val="43137"/>
                    </a:srgbClr>
                  </a:outerShdw>
                </a:effectLst>
                <a:latin typeface="Times New Roman"/>
                <a:ea typeface="Times New Roman"/>
              </a:rPr>
              <a:t>Ca experiments carried out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at TASCA </a:t>
            </a:r>
            <a:r>
              <a:rPr lang="en-US" sz="1600" dirty="0">
                <a:solidFill>
                  <a:srgbClr val="0000FF"/>
                </a:solidFill>
                <a:effectLst>
                  <a:outerShdw blurRad="38100" dist="38100" dir="2700000" algn="tl">
                    <a:srgbClr val="000000">
                      <a:alpha val="43137"/>
                    </a:srgbClr>
                  </a:outerShdw>
                </a:effectLst>
                <a:latin typeface="Times New Roman"/>
                <a:ea typeface="Times New Roman"/>
              </a:rPr>
              <a:t>[1] (7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chains) and </a:t>
            </a:r>
            <a:r>
              <a:rPr lang="en-US" sz="1600" dirty="0">
                <a:solidFill>
                  <a:srgbClr val="0000FF"/>
                </a:solidFill>
                <a:effectLst>
                  <a:outerShdw blurRad="38100" dist="38100" dir="2700000" algn="tl">
                    <a:srgbClr val="000000">
                      <a:alpha val="43137"/>
                    </a:srgbClr>
                  </a:outerShdw>
                </a:effectLst>
                <a:latin typeface="Times New Roman"/>
                <a:ea typeface="Times New Roman"/>
              </a:rPr>
              <a:t>BGS [3]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(3~chains</a:t>
            </a:r>
            <a:r>
              <a:rPr lang="en-US" sz="1600" dirty="0">
                <a:solidFill>
                  <a:srgbClr val="0000FF"/>
                </a:solidFill>
                <a:effectLst>
                  <a:outerShdw blurRad="38100" dist="38100" dir="2700000" algn="tl">
                    <a:srgbClr val="000000">
                      <a:alpha val="43137"/>
                    </a:srgbClr>
                  </a:outerShdw>
                </a:effectLst>
                <a:latin typeface="Times New Roman"/>
                <a:ea typeface="Times New Roman"/>
              </a:rPr>
              <a:t>) are shown by blue circles and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green triangles</a:t>
            </a:r>
            <a:r>
              <a:rPr lang="en-US" sz="1600" dirty="0">
                <a:solidFill>
                  <a:srgbClr val="0000FF"/>
                </a:solidFill>
                <a:effectLst>
                  <a:outerShdw blurRad="38100" dist="38100" dir="2700000" algn="tl">
                    <a:srgbClr val="000000">
                      <a:alpha val="43137"/>
                    </a:srgbClr>
                  </a:outerShdw>
                </a:effectLst>
                <a:latin typeface="Times New Roman"/>
                <a:ea typeface="Times New Roman"/>
              </a:rPr>
              <a:t>, respectively. Observed α-decay and SF events are shown by open and closed symbols, respectively. Time intervals for events following a missing α decay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were measured </a:t>
            </a:r>
            <a:r>
              <a:rPr lang="en-US" sz="1600" dirty="0">
                <a:solidFill>
                  <a:srgbClr val="0000FF"/>
                </a:solidFill>
                <a:effectLst>
                  <a:outerShdw blurRad="38100" dist="38100" dir="2700000" algn="tl">
                    <a:srgbClr val="000000">
                      <a:alpha val="43137"/>
                    </a:srgbClr>
                  </a:outerShdw>
                </a:effectLst>
                <a:latin typeface="Times New Roman"/>
                <a:ea typeface="Times New Roman"/>
              </a:rPr>
              <a:t>from preceding registered events and are shown by arrows (upper limits).</a:t>
            </a:r>
          </a:p>
          <a:p>
            <a:pPr algn="l">
              <a:lnSpc>
                <a:spcPct val="90000"/>
              </a:lnSpc>
              <a:spcBef>
                <a:spcPts val="0"/>
              </a:spcBef>
              <a:spcAft>
                <a:spcPts val="0"/>
              </a:spcAft>
            </a:pPr>
            <a:r>
              <a:rPr lang="en-US" sz="1600" dirty="0">
                <a:solidFill>
                  <a:srgbClr val="0000FF"/>
                </a:solidFill>
                <a:effectLst>
                  <a:outerShdw blurRad="38100" dist="38100" dir="2700000" algn="tl">
                    <a:srgbClr val="000000">
                      <a:alpha val="43137"/>
                    </a:srgbClr>
                  </a:outerShdw>
                </a:effectLst>
                <a:latin typeface="Times New Roman"/>
                <a:ea typeface="Times New Roman"/>
              </a:rPr>
              <a:t>Decay times for events with partially measured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values (full energy was </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not registered</a:t>
            </a:r>
            <a:r>
              <a:rPr lang="en-US" sz="1600" dirty="0">
                <a:solidFill>
                  <a:srgbClr val="0000FF"/>
                </a:solidFill>
                <a:effectLst>
                  <a:outerShdw blurRad="38100" dist="38100" dir="2700000" algn="tl">
                    <a:srgbClr val="000000">
                      <a:alpha val="43137"/>
                    </a:srgbClr>
                  </a:outerShdw>
                </a:effectLst>
                <a:latin typeface="Times New Roman"/>
                <a:ea typeface="Times New Roman"/>
              </a:rPr>
              <a:t>) or SF events are shown on dashed lines with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=9.9 MeV for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289</a:t>
            </a:r>
            <a:r>
              <a:rPr lang="en-US" sz="1600" dirty="0">
                <a:solidFill>
                  <a:srgbClr val="0000FF"/>
                </a:solidFill>
                <a:effectLst>
                  <a:outerShdw blurRad="38100" dist="38100" dir="2700000" algn="tl">
                    <a:srgbClr val="000000">
                      <a:alpha val="43137"/>
                    </a:srgbClr>
                  </a:outerShdw>
                </a:effectLst>
                <a:latin typeface="Times New Roman"/>
                <a:ea typeface="Times New Roman"/>
              </a:rPr>
              <a:t>Mc[1</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 E</a:t>
            </a:r>
            <a:r>
              <a:rPr lang="en-US" sz="1600" baseline="-25000" dirty="0" smtClean="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9.2 MeV for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285</a:t>
            </a:r>
            <a:r>
              <a:rPr lang="en-US" sz="1600" dirty="0">
                <a:solidFill>
                  <a:srgbClr val="0000FF"/>
                </a:solidFill>
                <a:effectLst>
                  <a:outerShdw blurRad="38100" dist="38100" dir="2700000" algn="tl">
                    <a:srgbClr val="000000">
                      <a:alpha val="43137"/>
                    </a:srgbClr>
                  </a:outerShdw>
                </a:effectLst>
                <a:latin typeface="Times New Roman"/>
                <a:ea typeface="Times New Roman"/>
              </a:rPr>
              <a:t>Nh [1, 3], and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≈9.0MeV [8–10],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8.9 MeV [2</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 E</a:t>
            </a:r>
            <a:r>
              <a:rPr lang="en-US" sz="1600" baseline="-25000" dirty="0" smtClean="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8.8 MeV [1], and E</a:t>
            </a:r>
            <a:r>
              <a:rPr lang="en-US" sz="1600" baseline="-25000" dirty="0">
                <a:solidFill>
                  <a:srgbClr val="0000FF"/>
                </a:solidFill>
                <a:effectLst>
                  <a:outerShdw blurRad="38100" dist="38100" dir="2700000" algn="tl">
                    <a:srgbClr val="000000">
                      <a:alpha val="43137"/>
                    </a:srgbClr>
                  </a:outerShdw>
                </a:effectLst>
                <a:latin typeface="Times New Roman"/>
                <a:ea typeface="Times New Roman"/>
              </a:rPr>
              <a:t>α</a:t>
            </a:r>
            <a:r>
              <a:rPr lang="en-US" sz="1600" dirty="0">
                <a:solidFill>
                  <a:srgbClr val="0000FF"/>
                </a:solidFill>
                <a:effectLst>
                  <a:outerShdw blurRad="38100" dist="38100" dir="2700000" algn="tl">
                    <a:srgbClr val="000000">
                      <a:alpha val="43137"/>
                    </a:srgbClr>
                  </a:outerShdw>
                </a:effectLst>
                <a:latin typeface="Times New Roman"/>
                <a:ea typeface="Times New Roman"/>
              </a:rPr>
              <a:t>= 8.7 MeV [3] for </a:t>
            </a:r>
            <a:r>
              <a:rPr lang="en-US" sz="1600" baseline="30000" dirty="0">
                <a:solidFill>
                  <a:srgbClr val="0000FF"/>
                </a:solidFill>
                <a:effectLst>
                  <a:outerShdw blurRad="38100" dist="38100" dir="2700000" algn="tl">
                    <a:srgbClr val="000000">
                      <a:alpha val="43137"/>
                    </a:srgbClr>
                  </a:outerShdw>
                </a:effectLst>
                <a:latin typeface="Times New Roman"/>
                <a:ea typeface="Times New Roman"/>
              </a:rPr>
              <a:t>281</a:t>
            </a:r>
            <a:r>
              <a:rPr lang="en-US" sz="1600" dirty="0">
                <a:solidFill>
                  <a:srgbClr val="0000FF"/>
                </a:solidFill>
                <a:effectLst>
                  <a:outerShdw blurRad="38100" dist="38100" dir="2700000" algn="tl">
                    <a:srgbClr val="000000">
                      <a:alpha val="43137"/>
                    </a:srgbClr>
                  </a:outerShdw>
                </a:effectLst>
                <a:latin typeface="Times New Roman"/>
                <a:ea typeface="Times New Roman"/>
              </a:rPr>
              <a:t>Rg. For spontaneously </a:t>
            </a:r>
            <a:r>
              <a:rPr lang="en-US" sz="1600" dirty="0" err="1" smtClean="0">
                <a:solidFill>
                  <a:srgbClr val="0000FF"/>
                </a:solidFill>
                <a:effectLst>
                  <a:outerShdw blurRad="38100" dist="38100" dir="2700000" algn="tl">
                    <a:srgbClr val="000000">
                      <a:alpha val="43137"/>
                    </a:srgbClr>
                  </a:outerShdw>
                </a:effectLst>
                <a:latin typeface="Times New Roman"/>
                <a:ea typeface="Times New Roman"/>
              </a:rPr>
              <a:t>fissioning</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 </a:t>
            </a:r>
            <a:r>
              <a:rPr lang="en-US" sz="1600" baseline="30000" dirty="0" smtClean="0">
                <a:solidFill>
                  <a:srgbClr val="0000FF"/>
                </a:solidFill>
                <a:effectLst>
                  <a:outerShdw blurRad="38100" dist="38100" dir="2700000" algn="tl">
                    <a:srgbClr val="000000">
                      <a:alpha val="43137"/>
                    </a:srgbClr>
                  </a:outerShdw>
                </a:effectLst>
                <a:latin typeface="Times New Roman"/>
                <a:ea typeface="Times New Roman"/>
              </a:rPr>
              <a:t>277</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Mt </a:t>
            </a:r>
            <a:r>
              <a:rPr lang="en-US" sz="1600" dirty="0">
                <a:solidFill>
                  <a:srgbClr val="0000FF"/>
                </a:solidFill>
                <a:effectLst>
                  <a:outerShdw blurRad="38100" dist="38100" dir="2700000" algn="tl">
                    <a:srgbClr val="000000">
                      <a:alpha val="43137"/>
                    </a:srgbClr>
                  </a:outerShdw>
                </a:effectLst>
                <a:latin typeface="Times New Roman"/>
                <a:ea typeface="Times New Roman"/>
              </a:rPr>
              <a:t>only decay times are shown</a:t>
            </a:r>
            <a:r>
              <a:rPr lang="en-US" sz="1600" dirty="0" smtClean="0">
                <a:solidFill>
                  <a:srgbClr val="0000FF"/>
                </a:solidFill>
                <a:effectLst>
                  <a:outerShdw blurRad="38100" dist="38100" dir="2700000" algn="tl">
                    <a:srgbClr val="000000">
                      <a:alpha val="43137"/>
                    </a:srgbClr>
                  </a:outerShdw>
                </a:effectLst>
                <a:latin typeface="Times New Roman"/>
                <a:ea typeface="Times New Roman"/>
              </a:rPr>
              <a:t>. [Quotations from references below]</a:t>
            </a:r>
            <a:endParaRPr lang="en-US" sz="1600" dirty="0">
              <a:solidFill>
                <a:srgbClr val="0000FF"/>
              </a:solidFill>
              <a:effectLst>
                <a:outerShdw blurRad="38100" dist="38100" dir="2700000" algn="tl">
                  <a:srgbClr val="000000">
                    <a:alpha val="43137"/>
                  </a:srgbClr>
                </a:outerShdw>
              </a:effectLst>
              <a:latin typeface="Times New Roman"/>
              <a:ea typeface="Times New Roman"/>
            </a:endParaRPr>
          </a:p>
        </p:txBody>
      </p:sp>
      <p:sp>
        <p:nvSpPr>
          <p:cNvPr id="2" name="TextBox 1"/>
          <p:cNvSpPr txBox="1"/>
          <p:nvPr/>
        </p:nvSpPr>
        <p:spPr>
          <a:xfrm>
            <a:off x="3275856" y="6002700"/>
            <a:ext cx="5766450" cy="450636"/>
          </a:xfrm>
          <a:prstGeom prst="rect">
            <a:avLst/>
          </a:prstGeom>
          <a:noFill/>
        </p:spPr>
        <p:txBody>
          <a:bodyPr wrap="none" rtlCol="0">
            <a:spAutoFit/>
          </a:bodyPr>
          <a:lstStyle/>
          <a:p>
            <a:pPr algn="l"/>
            <a:r>
              <a:rPr lang="en-US" sz="1200" b="1" dirty="0" smtClean="0">
                <a:solidFill>
                  <a:srgbClr val="FFFFFF">
                    <a:lumMod val="50000"/>
                  </a:srgbClr>
                </a:solidFill>
              </a:rPr>
              <a:t>V.B</a:t>
            </a:r>
            <a:r>
              <a:rPr lang="en-US" sz="1200" b="1" dirty="0">
                <a:solidFill>
                  <a:srgbClr val="FFFFFF">
                    <a:lumMod val="50000"/>
                  </a:srgbClr>
                </a:solidFill>
              </a:rPr>
              <a:t>. </a:t>
            </a:r>
            <a:r>
              <a:rPr lang="en-US" sz="1200" b="1" dirty="0" err="1">
                <a:solidFill>
                  <a:srgbClr val="FFFFFF">
                    <a:lumMod val="50000"/>
                  </a:srgbClr>
                </a:solidFill>
              </a:rPr>
              <a:t>Zlokazov</a:t>
            </a:r>
            <a:r>
              <a:rPr lang="en-US" sz="1200" dirty="0">
                <a:solidFill>
                  <a:srgbClr val="FFFFFF">
                    <a:lumMod val="50000"/>
                  </a:srgbClr>
                </a:solidFill>
              </a:rPr>
              <a:t>, V.K. </a:t>
            </a:r>
            <a:r>
              <a:rPr lang="en-US" sz="1200" dirty="0" err="1">
                <a:solidFill>
                  <a:srgbClr val="FFFFFF">
                    <a:lumMod val="50000"/>
                  </a:srgbClr>
                </a:solidFill>
              </a:rPr>
              <a:t>Utyonkov</a:t>
            </a:r>
            <a:r>
              <a:rPr lang="en-US" sz="1200" dirty="0">
                <a:solidFill>
                  <a:srgbClr val="FFFFFF">
                    <a:lumMod val="50000"/>
                  </a:srgbClr>
                </a:solidFill>
              </a:rPr>
              <a:t>, </a:t>
            </a:r>
            <a:r>
              <a:rPr lang="en-US" sz="1200" dirty="0" smtClean="0">
                <a:solidFill>
                  <a:srgbClr val="FFFFFF">
                    <a:lumMod val="50000"/>
                  </a:srgbClr>
                </a:solidFill>
              </a:rPr>
              <a:t>J. Phys. G</a:t>
            </a:r>
            <a:r>
              <a:rPr lang="en-US" sz="1200" dirty="0">
                <a:solidFill>
                  <a:srgbClr val="FFFFFF">
                    <a:lumMod val="50000"/>
                  </a:srgbClr>
                </a:solidFill>
              </a:rPr>
              <a:t>: </a:t>
            </a:r>
            <a:r>
              <a:rPr lang="en-US" sz="1200" dirty="0" err="1" smtClean="0">
                <a:solidFill>
                  <a:srgbClr val="FFFFFF">
                    <a:lumMod val="50000"/>
                  </a:srgbClr>
                </a:solidFill>
              </a:rPr>
              <a:t>Nucl</a:t>
            </a:r>
            <a:r>
              <a:rPr lang="en-US" sz="1200" dirty="0" smtClean="0">
                <a:solidFill>
                  <a:srgbClr val="FFFFFF">
                    <a:lumMod val="50000"/>
                  </a:srgbClr>
                </a:solidFill>
              </a:rPr>
              <a:t>. </a:t>
            </a:r>
            <a:r>
              <a:rPr lang="en-US" sz="1200" dirty="0">
                <a:solidFill>
                  <a:srgbClr val="FFFFFF">
                    <a:lumMod val="50000"/>
                  </a:srgbClr>
                </a:solidFill>
              </a:rPr>
              <a:t>and Particle </a:t>
            </a:r>
            <a:r>
              <a:rPr lang="en-US" sz="1200" dirty="0" smtClean="0">
                <a:solidFill>
                  <a:srgbClr val="FFFFFF">
                    <a:lumMod val="50000"/>
                  </a:srgbClr>
                </a:solidFill>
              </a:rPr>
              <a:t>Phys., </a:t>
            </a:r>
            <a:r>
              <a:rPr lang="en-US" sz="1200" dirty="0">
                <a:solidFill>
                  <a:srgbClr val="FFFFFF">
                    <a:lumMod val="50000"/>
                  </a:srgbClr>
                </a:solidFill>
              </a:rPr>
              <a:t>44, 075107, 13, 2017</a:t>
            </a:r>
          </a:p>
          <a:p>
            <a:pPr algn="l"/>
            <a:r>
              <a:rPr lang="en-US" sz="1200" b="1" dirty="0" smtClean="0">
                <a:solidFill>
                  <a:srgbClr val="FFFFFF">
                    <a:lumMod val="50000"/>
                  </a:srgbClr>
                </a:solidFill>
              </a:rPr>
              <a:t>V</a:t>
            </a:r>
            <a:r>
              <a:rPr lang="en-US" sz="1200" b="1" dirty="0">
                <a:solidFill>
                  <a:srgbClr val="FFFFFF">
                    <a:lumMod val="50000"/>
                  </a:srgbClr>
                </a:solidFill>
              </a:rPr>
              <a:t>. </a:t>
            </a:r>
            <a:r>
              <a:rPr lang="en-US" sz="1200" b="1" dirty="0" err="1">
                <a:solidFill>
                  <a:srgbClr val="FFFFFF">
                    <a:lumMod val="50000"/>
                  </a:srgbClr>
                </a:solidFill>
              </a:rPr>
              <a:t>Zlokazov</a:t>
            </a:r>
            <a:r>
              <a:rPr lang="en-US" sz="1200" dirty="0">
                <a:solidFill>
                  <a:srgbClr val="FFFFFF">
                    <a:lumMod val="50000"/>
                  </a:srgbClr>
                </a:solidFill>
              </a:rPr>
              <a:t>, V. </a:t>
            </a:r>
            <a:r>
              <a:rPr lang="en-US" sz="1200" dirty="0" err="1">
                <a:solidFill>
                  <a:srgbClr val="FFFFFF">
                    <a:lumMod val="50000"/>
                  </a:srgbClr>
                </a:solidFill>
              </a:rPr>
              <a:t>Utyonkov</a:t>
            </a:r>
            <a:r>
              <a:rPr lang="en-US" sz="1200" dirty="0" smtClean="0">
                <a:solidFill>
                  <a:srgbClr val="FFFFFF">
                    <a:lumMod val="50000"/>
                  </a:srgbClr>
                </a:solidFill>
              </a:rPr>
              <a:t>, </a:t>
            </a:r>
            <a:r>
              <a:rPr lang="en-US" sz="1200" dirty="0">
                <a:solidFill>
                  <a:srgbClr val="FFFFFF">
                    <a:lumMod val="50000"/>
                  </a:srgbClr>
                </a:solidFill>
              </a:rPr>
              <a:t>EPJ Web of Conferences 173, 04014 (2018)</a:t>
            </a:r>
          </a:p>
        </p:txBody>
      </p:sp>
      <p:sp>
        <p:nvSpPr>
          <p:cNvPr id="6" name="TextBox 5"/>
          <p:cNvSpPr txBox="1"/>
          <p:nvPr/>
        </p:nvSpPr>
        <p:spPr>
          <a:xfrm rot="19559700">
            <a:off x="-706650" y="3105660"/>
            <a:ext cx="10140598" cy="360996"/>
          </a:xfrm>
          <a:prstGeom prst="rect">
            <a:avLst/>
          </a:prstGeom>
          <a:solidFill>
            <a:srgbClr val="FFFF00"/>
          </a:solidFill>
        </p:spPr>
        <p:txBody>
          <a:bodyPr wrap="none" rtlCol="0">
            <a:spAutoFit/>
          </a:bodyPr>
          <a:lstStyle/>
          <a:p>
            <a:r>
              <a:rPr lang="en-US" sz="1800" b="1" dirty="0" smtClean="0">
                <a:solidFill>
                  <a:srgbClr val="0000FF"/>
                </a:solidFill>
              </a:rPr>
              <a:t>LIT contribution to the recognizance of the FLNR priorities in discovery of new </a:t>
            </a:r>
            <a:r>
              <a:rPr lang="en-US" sz="1800" b="1" dirty="0" err="1" smtClean="0">
                <a:solidFill>
                  <a:srgbClr val="0000FF"/>
                </a:solidFill>
              </a:rPr>
              <a:t>superheavy</a:t>
            </a:r>
            <a:r>
              <a:rPr lang="en-US" sz="1800" b="1" dirty="0" smtClean="0">
                <a:solidFill>
                  <a:srgbClr val="0000FF"/>
                </a:solidFill>
              </a:rPr>
              <a:t> elements</a:t>
            </a:r>
            <a:endParaRPr lang="en-US" sz="1800" b="1" dirty="0">
              <a:solidFill>
                <a:srgbClr val="0000FF"/>
              </a:solidFill>
            </a:endParaRPr>
          </a:p>
        </p:txBody>
      </p:sp>
    </p:spTree>
    <p:extLst>
      <p:ext uri="{BB962C8B-B14F-4D97-AF65-F5344CB8AC3E}">
        <p14:creationId xmlns:p14="http://schemas.microsoft.com/office/powerpoint/2010/main" val="44757868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43891" y="44624"/>
            <a:ext cx="8820597" cy="10341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400" b="1" dirty="0">
                <a:solidFill>
                  <a:srgbClr val="0000CC"/>
                </a:solidFill>
                <a:effectLst>
                  <a:outerShdw blurRad="38100" dist="38100" dir="2700000" algn="tl">
                    <a:srgbClr val="000000"/>
                  </a:outerShdw>
                </a:effectLst>
              </a:rPr>
              <a:t>Nonparametric tests for </a:t>
            </a:r>
            <a:r>
              <a:rPr lang="en-US" altLang="en-US" sz="3400" b="1" dirty="0" smtClean="0">
                <a:solidFill>
                  <a:srgbClr val="0000CC"/>
                </a:solidFill>
                <a:effectLst>
                  <a:outerShdw blurRad="38100" dist="38100" dir="2700000" algn="tl">
                    <a:srgbClr val="000000"/>
                  </a:outerShdw>
                </a:effectLst>
              </a:rPr>
              <a:t>checking data purity at </a:t>
            </a:r>
            <a:r>
              <a:rPr lang="en-US" altLang="en-US" sz="3400" b="1" dirty="0">
                <a:solidFill>
                  <a:srgbClr val="0000CC"/>
                </a:solidFill>
                <a:effectLst>
                  <a:outerShdw blurRad="38100" dist="38100" dir="2700000" algn="tl">
                    <a:srgbClr val="000000"/>
                  </a:outerShdw>
                </a:effectLst>
              </a:rPr>
              <a:t>low </a:t>
            </a:r>
            <a:r>
              <a:rPr lang="en-US" altLang="en-US" sz="3400" b="1" dirty="0" smtClean="0">
                <a:solidFill>
                  <a:srgbClr val="0000CC"/>
                </a:solidFill>
                <a:effectLst>
                  <a:outerShdw blurRad="38100" dist="38100" dir="2700000" algn="tl">
                    <a:srgbClr val="000000"/>
                  </a:outerShdw>
                </a:effectLst>
              </a:rPr>
              <a:t>statistics</a:t>
            </a:r>
            <a:endParaRPr lang="en-US" altLang="en-US" sz="3400" dirty="0">
              <a:solidFill>
                <a:srgbClr val="0000CC"/>
              </a:solidFill>
            </a:endParaRPr>
          </a:p>
        </p:txBody>
      </p:sp>
      <p:sp>
        <p:nvSpPr>
          <p:cNvPr id="2" name="TextBox 1"/>
          <p:cNvSpPr txBox="1"/>
          <p:nvPr/>
        </p:nvSpPr>
        <p:spPr>
          <a:xfrm>
            <a:off x="4067944" y="5716405"/>
            <a:ext cx="4968552" cy="808939"/>
          </a:xfrm>
          <a:prstGeom prst="rect">
            <a:avLst/>
          </a:prstGeom>
          <a:noFill/>
        </p:spPr>
        <p:txBody>
          <a:bodyPr wrap="square" rtlCol="0">
            <a:spAutoFit/>
          </a:bodyPr>
          <a:lstStyle/>
          <a:p>
            <a:pPr algn="l"/>
            <a:r>
              <a:rPr lang="en-US" sz="1200" b="1" dirty="0" smtClean="0">
                <a:solidFill>
                  <a:srgbClr val="FFFFFF">
                    <a:lumMod val="50000"/>
                  </a:srgbClr>
                </a:solidFill>
              </a:rPr>
              <a:t>V.B. </a:t>
            </a:r>
            <a:r>
              <a:rPr lang="en-US" sz="1200" b="1" dirty="0" err="1" smtClean="0">
                <a:solidFill>
                  <a:srgbClr val="FFFFFF">
                    <a:lumMod val="50000"/>
                  </a:srgbClr>
                </a:solidFill>
              </a:rPr>
              <a:t>Zlokazov</a:t>
            </a:r>
            <a:r>
              <a:rPr lang="en-US" sz="1200" dirty="0">
                <a:solidFill>
                  <a:srgbClr val="FFFFFF">
                    <a:lumMod val="50000"/>
                  </a:srgbClr>
                </a:solidFill>
              </a:rPr>
              <a:t>, Nonparametric method for testing the exponential small volume data for </a:t>
            </a:r>
            <a:r>
              <a:rPr lang="en-US" sz="1200" dirty="0" smtClean="0">
                <a:solidFill>
                  <a:srgbClr val="FFFFFF">
                    <a:lumMod val="50000"/>
                  </a:srgbClr>
                </a:solidFill>
              </a:rPr>
              <a:t>purity, Physics </a:t>
            </a:r>
            <a:r>
              <a:rPr lang="en-US" sz="1200" dirty="0">
                <a:solidFill>
                  <a:srgbClr val="FFFFFF">
                    <a:lumMod val="50000"/>
                  </a:srgbClr>
                </a:solidFill>
              </a:rPr>
              <a:t>of Particles and Nuclei Letters, 2018, Vol. 15, No.6, pp. </a:t>
            </a:r>
            <a:r>
              <a:rPr lang="en-US" sz="1200" dirty="0" smtClean="0">
                <a:solidFill>
                  <a:srgbClr val="FFFFFF">
                    <a:lumMod val="50000"/>
                  </a:srgbClr>
                </a:solidFill>
              </a:rPr>
              <a:t>674-677, Pleiades </a:t>
            </a:r>
            <a:r>
              <a:rPr lang="en-US" sz="1200" dirty="0">
                <a:solidFill>
                  <a:srgbClr val="FFFFFF">
                    <a:lumMod val="50000"/>
                  </a:srgbClr>
                </a:solidFill>
              </a:rPr>
              <a:t>Publishing, Ltd., </a:t>
            </a:r>
            <a:r>
              <a:rPr lang="en-US" sz="1200" dirty="0" smtClean="0">
                <a:solidFill>
                  <a:srgbClr val="FFFFFF">
                    <a:lumMod val="50000"/>
                  </a:srgbClr>
                </a:solidFill>
              </a:rPr>
              <a:t>2018, Journal </a:t>
            </a:r>
            <a:r>
              <a:rPr lang="en-US" sz="1200" dirty="0">
                <a:solidFill>
                  <a:srgbClr val="FFFFFF">
                    <a:lumMod val="50000"/>
                  </a:srgbClr>
                </a:solidFill>
              </a:rPr>
              <a:t>Physics of Particles and Nuclei Letters, 15(6), 685688</a:t>
            </a:r>
          </a:p>
        </p:txBody>
      </p:sp>
      <p:grpSp>
        <p:nvGrpSpPr>
          <p:cNvPr id="5" name="Группа 4"/>
          <p:cNvGrpSpPr>
            <a:grpSpLocks noChangeAspect="1"/>
          </p:cNvGrpSpPr>
          <p:nvPr/>
        </p:nvGrpSpPr>
        <p:grpSpPr>
          <a:xfrm>
            <a:off x="4098736" y="2424433"/>
            <a:ext cx="4937760" cy="3092799"/>
            <a:chOff x="1500187" y="1484784"/>
            <a:chExt cx="6143625" cy="384810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187" y="1484784"/>
              <a:ext cx="6143625" cy="3848100"/>
            </a:xfrm>
            <a:prstGeom prst="rect">
              <a:avLst/>
            </a:prstGeom>
          </p:spPr>
        </p:pic>
        <p:sp>
          <p:nvSpPr>
            <p:cNvPr id="4" name="TextBox 3"/>
            <p:cNvSpPr txBox="1"/>
            <p:nvPr/>
          </p:nvSpPr>
          <p:spPr>
            <a:xfrm>
              <a:off x="2569464" y="1592708"/>
              <a:ext cx="4001865" cy="535531"/>
            </a:xfrm>
            <a:prstGeom prst="rect">
              <a:avLst/>
            </a:prstGeom>
            <a:solidFill>
              <a:schemeClr val="bg1"/>
            </a:solidFill>
          </p:spPr>
          <p:txBody>
            <a:bodyPr wrap="none" rtlCol="0">
              <a:spAutoFit/>
            </a:bodyPr>
            <a:lstStyle/>
            <a:p>
              <a:pPr>
                <a:lnSpc>
                  <a:spcPct val="90000"/>
                </a:lnSpc>
              </a:pPr>
              <a:r>
                <a:rPr lang="en-US" sz="1600" dirty="0" smtClean="0">
                  <a:solidFill>
                    <a:srgbClr val="808080">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Data intervals [1,30] and [31,60] are pure</a:t>
              </a:r>
            </a:p>
            <a:p>
              <a:pPr>
                <a:lnSpc>
                  <a:spcPct val="90000"/>
                </a:lnSpc>
              </a:pPr>
              <a:r>
                <a:rPr lang="en-US" sz="1600" dirty="0" smtClean="0">
                  <a:solidFill>
                    <a:srgbClr val="808080">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[61,90] has an admixture</a:t>
              </a:r>
              <a:endParaRPr lang="en-US" sz="1600" dirty="0">
                <a:solidFill>
                  <a:srgbClr val="808080">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p:cNvSpPr txBox="1"/>
          <p:nvPr/>
        </p:nvSpPr>
        <p:spPr>
          <a:xfrm>
            <a:off x="35496" y="2420888"/>
            <a:ext cx="3991232" cy="3689985"/>
          </a:xfrm>
          <a:prstGeom prst="rect">
            <a:avLst/>
          </a:prstGeom>
          <a:noFill/>
        </p:spPr>
        <p:txBody>
          <a:bodyPr wrap="square" rtlCol="0">
            <a:spAutoFit/>
          </a:bodyPr>
          <a:lstStyle/>
          <a:p>
            <a:pPr algn="l"/>
            <a:r>
              <a:rPr lang="en-US" sz="1800" b="1" dirty="0">
                <a:solidFill>
                  <a:srgbClr val="0000FF"/>
                </a:solidFill>
                <a:sym typeface="Symbol"/>
              </a:rPr>
              <a:t> </a:t>
            </a:r>
            <a:r>
              <a:rPr lang="en-US" sz="1700" b="1" dirty="0" smtClean="0">
                <a:solidFill>
                  <a:srgbClr val="0000FF"/>
                </a:solidFill>
              </a:rPr>
              <a:t>The </a:t>
            </a:r>
            <a:r>
              <a:rPr lang="en-US" sz="1700" b="1" dirty="0">
                <a:solidFill>
                  <a:srgbClr val="0000FF"/>
                </a:solidFill>
              </a:rPr>
              <a:t>ratio of the sample median to the sample </a:t>
            </a:r>
            <a:r>
              <a:rPr lang="en-US" sz="1700" b="1" dirty="0" smtClean="0">
                <a:solidFill>
                  <a:srgbClr val="0000FF"/>
                </a:solidFill>
              </a:rPr>
              <a:t>mean </a:t>
            </a:r>
            <a:r>
              <a:rPr lang="en-US" sz="1700" dirty="0">
                <a:solidFill>
                  <a:srgbClr val="0000FF"/>
                </a:solidFill>
              </a:rPr>
              <a:t>shows significantly different distribution functions on pure data and on mixtures</a:t>
            </a:r>
            <a:r>
              <a:rPr lang="en-US" sz="1700" dirty="0" smtClean="0">
                <a:solidFill>
                  <a:srgbClr val="0000FF"/>
                </a:solidFill>
              </a:rPr>
              <a:t>. </a:t>
            </a:r>
          </a:p>
          <a:p>
            <a:pPr algn="l"/>
            <a:r>
              <a:rPr lang="en-US" sz="1800" b="1" dirty="0">
                <a:solidFill>
                  <a:srgbClr val="0000FF"/>
                </a:solidFill>
                <a:sym typeface="Symbol"/>
              </a:rPr>
              <a:t> </a:t>
            </a:r>
            <a:r>
              <a:rPr lang="en-US" sz="1700" dirty="0" smtClean="0">
                <a:solidFill>
                  <a:srgbClr val="0000FF"/>
                </a:solidFill>
              </a:rPr>
              <a:t>The </a:t>
            </a:r>
            <a:r>
              <a:rPr lang="en-US" sz="1700" b="1" dirty="0">
                <a:solidFill>
                  <a:srgbClr val="0000FF"/>
                </a:solidFill>
              </a:rPr>
              <a:t>confidence intervals</a:t>
            </a:r>
            <a:r>
              <a:rPr lang="en-US" sz="1700" dirty="0">
                <a:solidFill>
                  <a:srgbClr val="0000FF"/>
                </a:solidFill>
              </a:rPr>
              <a:t> for the functions of the ratio distributions have </a:t>
            </a:r>
            <a:r>
              <a:rPr lang="en-US" sz="1700" b="1" i="1" dirty="0">
                <a:solidFill>
                  <a:srgbClr val="0000FF"/>
                </a:solidFill>
              </a:rPr>
              <a:t>non-intersecting parts for clean data and </a:t>
            </a:r>
            <a:r>
              <a:rPr lang="en-US" sz="1700" b="1" i="1" dirty="0" smtClean="0">
                <a:solidFill>
                  <a:srgbClr val="0000FF"/>
                </a:solidFill>
              </a:rPr>
              <a:t>mixtures</a:t>
            </a:r>
            <a:r>
              <a:rPr lang="en-US" sz="1700" dirty="0" smtClean="0">
                <a:solidFill>
                  <a:srgbClr val="0000FF"/>
                </a:solidFill>
              </a:rPr>
              <a:t>. They can serve </a:t>
            </a:r>
            <a:r>
              <a:rPr lang="en-US" sz="1700" dirty="0">
                <a:solidFill>
                  <a:srgbClr val="0000FF"/>
                </a:solidFill>
              </a:rPr>
              <a:t>as a basis for the evaluation of the plausibility of hypotheses about the degree of data purity </a:t>
            </a:r>
            <a:r>
              <a:rPr lang="en-US" sz="1700" dirty="0" smtClean="0">
                <a:solidFill>
                  <a:srgbClr val="0000FF"/>
                </a:solidFill>
              </a:rPr>
              <a:t>(see figure). </a:t>
            </a:r>
          </a:p>
          <a:p>
            <a:pPr algn="l"/>
            <a:r>
              <a:rPr lang="en-US" sz="1800" b="1" dirty="0">
                <a:solidFill>
                  <a:srgbClr val="0000FF"/>
                </a:solidFill>
                <a:sym typeface="Symbol"/>
              </a:rPr>
              <a:t> </a:t>
            </a:r>
            <a:r>
              <a:rPr lang="en-US" sz="1700" b="1" dirty="0" smtClean="0">
                <a:solidFill>
                  <a:srgbClr val="0000FF"/>
                </a:solidFill>
              </a:rPr>
              <a:t>Other advantages</a:t>
            </a:r>
            <a:r>
              <a:rPr lang="en-US" sz="1700" dirty="0" smtClean="0">
                <a:solidFill>
                  <a:srgbClr val="0000FF"/>
                </a:solidFill>
              </a:rPr>
              <a:t>: building </a:t>
            </a:r>
            <a:r>
              <a:rPr lang="en-US" sz="1700" dirty="0">
                <a:solidFill>
                  <a:srgbClr val="0000FF"/>
                </a:solidFill>
              </a:rPr>
              <a:t>estimates of the parameters of data distributions and their accuracy</a:t>
            </a:r>
            <a:r>
              <a:rPr lang="en-US" sz="1700" dirty="0" smtClean="0">
                <a:solidFill>
                  <a:srgbClr val="0000FF"/>
                </a:solidFill>
              </a:rPr>
              <a:t>, noise </a:t>
            </a:r>
            <a:r>
              <a:rPr lang="en-US" sz="1700" dirty="0">
                <a:solidFill>
                  <a:srgbClr val="0000FF"/>
                </a:solidFill>
              </a:rPr>
              <a:t>filtration from data </a:t>
            </a:r>
            <a:r>
              <a:rPr lang="en-US" sz="1700" dirty="0" smtClean="0">
                <a:solidFill>
                  <a:srgbClr val="0000FF"/>
                </a:solidFill>
              </a:rPr>
              <a:t>and optimum </a:t>
            </a:r>
            <a:r>
              <a:rPr lang="en-US" sz="1700" dirty="0">
                <a:solidFill>
                  <a:srgbClr val="0000FF"/>
                </a:solidFill>
              </a:rPr>
              <a:t>planning of the experiment.</a:t>
            </a:r>
          </a:p>
        </p:txBody>
      </p:sp>
      <p:sp>
        <p:nvSpPr>
          <p:cNvPr id="8" name="TextBox 7"/>
          <p:cNvSpPr txBox="1"/>
          <p:nvPr/>
        </p:nvSpPr>
        <p:spPr>
          <a:xfrm>
            <a:off x="395536" y="1124744"/>
            <a:ext cx="8352928" cy="1166986"/>
          </a:xfrm>
          <a:prstGeom prst="rect">
            <a:avLst/>
          </a:prstGeom>
          <a:noFill/>
        </p:spPr>
        <p:txBody>
          <a:bodyPr wrap="square" rtlCol="0">
            <a:spAutoFit/>
          </a:bodyPr>
          <a:lstStyle/>
          <a:p>
            <a:pPr algn="l"/>
            <a:r>
              <a:rPr lang="en-US" sz="1800" b="1" dirty="0" smtClean="0">
                <a:solidFill>
                  <a:srgbClr val="0000FF"/>
                </a:solidFill>
                <a:sym typeface="Symbol"/>
              </a:rPr>
              <a:t> </a:t>
            </a:r>
            <a:r>
              <a:rPr lang="en-US" sz="1800" b="1" dirty="0" smtClean="0">
                <a:solidFill>
                  <a:srgbClr val="0000FF"/>
                </a:solidFill>
              </a:rPr>
              <a:t>Check </a:t>
            </a:r>
            <a:r>
              <a:rPr lang="en-US" sz="1800" b="1" dirty="0">
                <a:solidFill>
                  <a:srgbClr val="0000FF"/>
                </a:solidFill>
              </a:rPr>
              <a:t>of data </a:t>
            </a:r>
            <a:r>
              <a:rPr lang="en-US" sz="1800" b="1" dirty="0" smtClean="0">
                <a:solidFill>
                  <a:srgbClr val="0000FF"/>
                </a:solidFill>
              </a:rPr>
              <a:t>purity</a:t>
            </a:r>
            <a:r>
              <a:rPr lang="en-US" sz="1800" dirty="0" smtClean="0">
                <a:solidFill>
                  <a:srgbClr val="0000FF"/>
                </a:solidFill>
              </a:rPr>
              <a:t>: is a necessary </a:t>
            </a:r>
            <a:r>
              <a:rPr lang="en-US" sz="1800" dirty="0">
                <a:solidFill>
                  <a:srgbClr val="0000FF"/>
                </a:solidFill>
              </a:rPr>
              <a:t>condition for the effectiveness of their analysis. </a:t>
            </a:r>
            <a:endParaRPr lang="en-US" sz="1800" dirty="0" smtClean="0">
              <a:solidFill>
                <a:srgbClr val="0000FF"/>
              </a:solidFill>
            </a:endParaRPr>
          </a:p>
          <a:p>
            <a:pPr algn="l"/>
            <a:r>
              <a:rPr lang="en-US" sz="1800" b="1" dirty="0">
                <a:solidFill>
                  <a:srgbClr val="0000FF"/>
                </a:solidFill>
                <a:sym typeface="Symbol"/>
              </a:rPr>
              <a:t> </a:t>
            </a:r>
            <a:r>
              <a:rPr lang="en-US" sz="1800" b="1" dirty="0" smtClean="0">
                <a:solidFill>
                  <a:srgbClr val="0000FF"/>
                </a:solidFill>
              </a:rPr>
              <a:t>Preliminary </a:t>
            </a:r>
            <a:r>
              <a:rPr lang="en-US" sz="1800" b="1" dirty="0">
                <a:solidFill>
                  <a:srgbClr val="0000FF"/>
                </a:solidFill>
              </a:rPr>
              <a:t>data testing </a:t>
            </a:r>
            <a:r>
              <a:rPr lang="en-US" sz="1800" dirty="0">
                <a:solidFill>
                  <a:srgbClr val="0000FF"/>
                </a:solidFill>
              </a:rPr>
              <a:t>for purity </a:t>
            </a:r>
            <a:r>
              <a:rPr lang="en-US" sz="1800" dirty="0" smtClean="0">
                <a:solidFill>
                  <a:srgbClr val="0000FF"/>
                </a:solidFill>
              </a:rPr>
              <a:t>is to be </a:t>
            </a:r>
            <a:r>
              <a:rPr lang="en-US" sz="1800" b="1" i="1" dirty="0" smtClean="0">
                <a:solidFill>
                  <a:srgbClr val="0000FF"/>
                </a:solidFill>
              </a:rPr>
              <a:t>fast</a:t>
            </a:r>
            <a:r>
              <a:rPr lang="en-US" sz="1800" b="1" i="1" dirty="0">
                <a:solidFill>
                  <a:srgbClr val="0000FF"/>
                </a:solidFill>
              </a:rPr>
              <a:t>, reliable, and easy to perform</a:t>
            </a:r>
            <a:r>
              <a:rPr lang="en-US" sz="1800" dirty="0">
                <a:solidFill>
                  <a:srgbClr val="0000FF"/>
                </a:solidFill>
              </a:rPr>
              <a:t>. </a:t>
            </a:r>
            <a:endParaRPr lang="en-US" sz="1800" dirty="0" smtClean="0">
              <a:solidFill>
                <a:srgbClr val="0000FF"/>
              </a:solidFill>
            </a:endParaRPr>
          </a:p>
          <a:p>
            <a:pPr algn="l"/>
            <a:r>
              <a:rPr lang="en-US" sz="1800" b="1" dirty="0">
                <a:solidFill>
                  <a:srgbClr val="0000FF"/>
                </a:solidFill>
                <a:sym typeface="Symbol"/>
              </a:rPr>
              <a:t> </a:t>
            </a:r>
            <a:r>
              <a:rPr lang="en-US" sz="1800" b="1" dirty="0" smtClean="0">
                <a:solidFill>
                  <a:srgbClr val="0000FF"/>
                </a:solidFill>
              </a:rPr>
              <a:t>Reliability </a:t>
            </a:r>
            <a:r>
              <a:rPr lang="en-US" sz="1800" b="1" dirty="0">
                <a:solidFill>
                  <a:srgbClr val="0000FF"/>
                </a:solidFill>
              </a:rPr>
              <a:t>features</a:t>
            </a:r>
            <a:r>
              <a:rPr lang="en-US" sz="1800" dirty="0">
                <a:solidFill>
                  <a:srgbClr val="0000FF"/>
                </a:solidFill>
              </a:rPr>
              <a:t>: </a:t>
            </a:r>
            <a:r>
              <a:rPr lang="en-US" sz="1800" b="1" i="1" dirty="0">
                <a:solidFill>
                  <a:srgbClr val="0000FF"/>
                </a:solidFill>
              </a:rPr>
              <a:t>absence of a priori information </a:t>
            </a:r>
            <a:r>
              <a:rPr lang="en-US" sz="1800" dirty="0">
                <a:solidFill>
                  <a:srgbClr val="0000FF"/>
                </a:solidFill>
              </a:rPr>
              <a:t>about parameters of the data distributions; </a:t>
            </a:r>
            <a:r>
              <a:rPr lang="en-US" sz="1800" b="1" i="1" dirty="0">
                <a:solidFill>
                  <a:srgbClr val="0000FF"/>
                </a:solidFill>
              </a:rPr>
              <a:t>insensitivity</a:t>
            </a:r>
            <a:r>
              <a:rPr lang="en-US" sz="1800" dirty="0">
                <a:solidFill>
                  <a:srgbClr val="0000FF"/>
                </a:solidFill>
              </a:rPr>
              <a:t> to their statistics. </a:t>
            </a:r>
          </a:p>
        </p:txBody>
      </p:sp>
    </p:spTree>
    <p:extLst>
      <p:ext uri="{BB962C8B-B14F-4D97-AF65-F5344CB8AC3E}">
        <p14:creationId xmlns:p14="http://schemas.microsoft.com/office/powerpoint/2010/main" val="212124597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Information Processing by Networks of Quantum Decision Makers</a:t>
            </a:r>
          </a:p>
        </p:txBody>
      </p:sp>
      <p:sp>
        <p:nvSpPr>
          <p:cNvPr id="3" name="Rectangle 9"/>
          <p:cNvSpPr>
            <a:spLocks noChangeArrowheads="1"/>
          </p:cNvSpPr>
          <p:nvPr/>
        </p:nvSpPr>
        <p:spPr bwMode="auto">
          <a:xfrm>
            <a:off x="3005139" y="6474085"/>
            <a:ext cx="5757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lnSpc>
                <a:spcPct val="100000"/>
              </a:lnSpc>
              <a:spcBef>
                <a:spcPct val="0"/>
              </a:spcBef>
              <a:buClrTx/>
              <a:buSzTx/>
              <a:buFontTx/>
              <a:buNone/>
            </a:pPr>
            <a:r>
              <a:rPr lang="en-US" altLang="en-US" sz="1400" dirty="0">
                <a:solidFill>
                  <a:prstClr val="white">
                    <a:lumMod val="50000"/>
                  </a:prstClr>
                </a:solidFill>
                <a:latin typeface="Times New Roman" pitchFamily="18" charset="0"/>
                <a:cs typeface="Times New Roman" pitchFamily="18" charset="0"/>
              </a:rPr>
              <a:t>V.I. </a:t>
            </a:r>
            <a:r>
              <a:rPr lang="en-US" altLang="en-US" sz="1400" dirty="0" err="1">
                <a:solidFill>
                  <a:prstClr val="white">
                    <a:lumMod val="50000"/>
                  </a:prstClr>
                </a:solidFill>
                <a:latin typeface="Times New Roman" pitchFamily="18" charset="0"/>
                <a:cs typeface="Times New Roman" pitchFamily="18" charset="0"/>
              </a:rPr>
              <a:t>Yukalov</a:t>
            </a:r>
            <a:r>
              <a:rPr lang="en-US" altLang="en-US" sz="1400" dirty="0">
                <a:solidFill>
                  <a:prstClr val="white">
                    <a:lumMod val="50000"/>
                  </a:prstClr>
                </a:solidFill>
                <a:latin typeface="Times New Roman" pitchFamily="18" charset="0"/>
                <a:cs typeface="Times New Roman" pitchFamily="18" charset="0"/>
              </a:rPr>
              <a:t>, E.P. </a:t>
            </a:r>
            <a:r>
              <a:rPr lang="en-US" altLang="en-US" sz="1400" dirty="0" err="1">
                <a:solidFill>
                  <a:prstClr val="white">
                    <a:lumMod val="50000"/>
                  </a:prstClr>
                </a:solidFill>
                <a:latin typeface="Times New Roman" pitchFamily="18" charset="0"/>
                <a:cs typeface="Times New Roman" pitchFamily="18" charset="0"/>
              </a:rPr>
              <a:t>Yukalova</a:t>
            </a:r>
            <a:r>
              <a:rPr lang="en-US" altLang="en-US" sz="1400" dirty="0">
                <a:solidFill>
                  <a:prstClr val="white">
                    <a:lumMod val="50000"/>
                  </a:prstClr>
                </a:solidFill>
                <a:latin typeface="Times New Roman" pitchFamily="18" charset="0"/>
                <a:cs typeface="Times New Roman" pitchFamily="18" charset="0"/>
              </a:rPr>
              <a:t>, and D. </a:t>
            </a:r>
            <a:r>
              <a:rPr lang="en-US" altLang="en-US" sz="1400" dirty="0" err="1">
                <a:solidFill>
                  <a:prstClr val="white">
                    <a:lumMod val="50000"/>
                  </a:prstClr>
                </a:solidFill>
                <a:latin typeface="Times New Roman" pitchFamily="18" charset="0"/>
                <a:cs typeface="Times New Roman" pitchFamily="18" charset="0"/>
              </a:rPr>
              <a:t>Sornette</a:t>
            </a:r>
            <a:r>
              <a:rPr lang="en-US" altLang="en-US" sz="1400" dirty="0">
                <a:solidFill>
                  <a:prstClr val="white">
                    <a:lumMod val="50000"/>
                  </a:prstClr>
                </a:solidFill>
                <a:latin typeface="Times New Roman" pitchFamily="18" charset="0"/>
                <a:cs typeface="Times New Roman" pitchFamily="18" charset="0"/>
              </a:rPr>
              <a:t>,  </a:t>
            </a:r>
            <a:r>
              <a:rPr lang="en-US" altLang="en-US" sz="1400" i="1" dirty="0" err="1">
                <a:solidFill>
                  <a:prstClr val="white">
                    <a:lumMod val="50000"/>
                  </a:prstClr>
                </a:solidFill>
                <a:latin typeface="Times New Roman" pitchFamily="18" charset="0"/>
                <a:cs typeface="Times New Roman" pitchFamily="18" charset="0"/>
              </a:rPr>
              <a:t>Physica</a:t>
            </a:r>
            <a:r>
              <a:rPr lang="en-US" altLang="en-US" sz="1400" i="1" dirty="0">
                <a:solidFill>
                  <a:prstClr val="white">
                    <a:lumMod val="50000"/>
                  </a:prstClr>
                </a:solidFill>
                <a:latin typeface="Times New Roman" pitchFamily="18" charset="0"/>
                <a:cs typeface="Times New Roman" pitchFamily="18" charset="0"/>
              </a:rPr>
              <a:t> A 492 (2018) 747-766</a:t>
            </a:r>
          </a:p>
        </p:txBody>
      </p:sp>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975069"/>
            <a:ext cx="585787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9" y="2414584"/>
            <a:ext cx="33575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8"/>
          <p:cNvSpPr>
            <a:spLocks noChangeArrowheads="1"/>
          </p:cNvSpPr>
          <p:nvPr/>
        </p:nvSpPr>
        <p:spPr bwMode="auto">
          <a:xfrm>
            <a:off x="5960300" y="5646065"/>
            <a:ext cx="30313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eaLnBrk="1" hangingPunct="1">
              <a:lnSpc>
                <a:spcPct val="100000"/>
              </a:lnSpc>
              <a:spcBef>
                <a:spcPct val="0"/>
              </a:spcBef>
              <a:buClrTx/>
              <a:buSzTx/>
              <a:buFontTx/>
              <a:buNone/>
            </a:pPr>
            <a:r>
              <a:rPr lang="en-US" altLang="en-US" sz="1600" b="1" dirty="0">
                <a:solidFill>
                  <a:srgbClr val="C00000"/>
                </a:solidFill>
                <a:cs typeface="Times New Roman" pitchFamily="18" charset="0"/>
              </a:rPr>
              <a:t>Dynamics of multistep decision </a:t>
            </a:r>
            <a:endParaRPr lang="ru-RU" altLang="en-US" sz="1600" b="1" dirty="0">
              <a:solidFill>
                <a:srgbClr val="C00000"/>
              </a:solidFill>
              <a:cs typeface="Times New Roman" pitchFamily="18" charset="0"/>
            </a:endParaRPr>
          </a:p>
          <a:p>
            <a:pPr algn="l" defTabSz="914400" eaLnBrk="1" hangingPunct="1">
              <a:lnSpc>
                <a:spcPct val="100000"/>
              </a:lnSpc>
              <a:spcBef>
                <a:spcPct val="0"/>
              </a:spcBef>
              <a:buClrTx/>
              <a:buSzTx/>
              <a:buFontTx/>
              <a:buNone/>
            </a:pPr>
            <a:r>
              <a:rPr lang="en-US" altLang="en-US" sz="1600" b="1" dirty="0">
                <a:solidFill>
                  <a:srgbClr val="C00000"/>
                </a:solidFill>
                <a:cs typeface="Times New Roman" pitchFamily="18" charset="0"/>
              </a:rPr>
              <a:t>making governed by information exchange between two </a:t>
            </a:r>
            <a:r>
              <a:rPr lang="en-US" altLang="en-US" sz="1600" b="1" dirty="0" smtClean="0">
                <a:solidFill>
                  <a:srgbClr val="C00000"/>
                </a:solidFill>
                <a:cs typeface="Times New Roman" pitchFamily="18" charset="0"/>
              </a:rPr>
              <a:t>agents</a:t>
            </a:r>
            <a:endParaRPr lang="en-US" altLang="en-US" sz="1600" b="1" dirty="0">
              <a:solidFill>
                <a:prstClr val="black"/>
              </a:solidFill>
              <a:cs typeface="Times New Roman" pitchFamily="18" charset="0"/>
            </a:endParaRPr>
          </a:p>
        </p:txBody>
      </p:sp>
      <p:sp>
        <p:nvSpPr>
          <p:cNvPr id="7" name="Rectangle 19"/>
          <p:cNvSpPr>
            <a:spLocks noChangeArrowheads="1"/>
          </p:cNvSpPr>
          <p:nvPr/>
        </p:nvSpPr>
        <p:spPr bwMode="auto">
          <a:xfrm>
            <a:off x="457232" y="1038017"/>
            <a:ext cx="8229599" cy="139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defTabSz="914400" eaLnBrk="1" hangingPunct="1">
              <a:lnSpc>
                <a:spcPct val="90000"/>
              </a:lnSpc>
              <a:spcBef>
                <a:spcPct val="0"/>
              </a:spcBef>
              <a:spcAft>
                <a:spcPts val="400"/>
              </a:spcAft>
              <a:buClrTx/>
              <a:buSzTx/>
              <a:buFontTx/>
              <a:buNone/>
            </a:pPr>
            <a:r>
              <a:rPr lang="en-US" altLang="en-US" sz="1800" b="1" dirty="0">
                <a:solidFill>
                  <a:srgbClr val="0000FF"/>
                </a:solidFill>
                <a:effectLst>
                  <a:outerShdw blurRad="38100" dist="38100" dir="2700000" algn="tl">
                    <a:srgbClr val="000000">
                      <a:alpha val="43137"/>
                    </a:srgbClr>
                  </a:outerShdw>
                </a:effectLst>
                <a:cs typeface="Times New Roman" pitchFamily="18" charset="0"/>
              </a:rPr>
              <a:t>A new model describing the artificial intelligence processing </a:t>
            </a:r>
            <a:r>
              <a:rPr lang="en-US" altLang="en-US" sz="1800" b="1" dirty="0" smtClean="0">
                <a:solidFill>
                  <a:srgbClr val="0000FF"/>
                </a:solidFill>
                <a:effectLst>
                  <a:outerShdw blurRad="38100" dist="38100" dir="2700000" algn="tl">
                    <a:srgbClr val="000000">
                      <a:alpha val="43137"/>
                    </a:srgbClr>
                  </a:outerShdw>
                </a:effectLst>
                <a:cs typeface="Times New Roman" pitchFamily="18" charset="0"/>
              </a:rPr>
              <a:t>presents </a:t>
            </a:r>
            <a:r>
              <a:rPr lang="en-US" altLang="en-US" sz="1800" b="1" dirty="0">
                <a:solidFill>
                  <a:srgbClr val="0000FF"/>
                </a:solidFill>
                <a:effectLst>
                  <a:outerShdw blurRad="38100" dist="38100" dir="2700000" algn="tl">
                    <a:srgbClr val="000000">
                      <a:alpha val="43137"/>
                    </a:srgbClr>
                  </a:outerShdw>
                </a:effectLst>
                <a:cs typeface="Times New Roman" pitchFamily="18" charset="0"/>
              </a:rPr>
              <a:t>an intelligence network of decision makers exchanging information and forming their judgment, </a:t>
            </a:r>
            <a:r>
              <a:rPr lang="en-US" altLang="en-US" sz="1800" b="1" dirty="0" smtClean="0">
                <a:solidFill>
                  <a:srgbClr val="0000FF"/>
                </a:solidFill>
                <a:effectLst>
                  <a:outerShdw blurRad="38100" dist="38100" dir="2700000" algn="tl">
                    <a:srgbClr val="000000">
                      <a:alpha val="43137"/>
                    </a:srgbClr>
                  </a:outerShdw>
                </a:effectLst>
                <a:cs typeface="Times New Roman" pitchFamily="18" charset="0"/>
              </a:rPr>
              <a:t>with </a:t>
            </a:r>
            <a:r>
              <a:rPr lang="en-US" altLang="en-US" sz="1800" b="1" dirty="0">
                <a:solidFill>
                  <a:srgbClr val="0000FF"/>
                </a:solidFill>
                <a:effectLst>
                  <a:outerShdw blurRad="38100" dist="38100" dir="2700000" algn="tl">
                    <a:srgbClr val="000000">
                      <a:alpha val="43137"/>
                    </a:srgbClr>
                  </a:outerShdw>
                </a:effectLst>
                <a:cs typeface="Times New Roman" pitchFamily="18" charset="0"/>
              </a:rPr>
              <a:t>collective decisions </a:t>
            </a:r>
            <a:r>
              <a:rPr lang="en-US" altLang="en-US" sz="1800" b="1" dirty="0" smtClean="0">
                <a:solidFill>
                  <a:srgbClr val="0000FF"/>
                </a:solidFill>
                <a:effectLst>
                  <a:outerShdw blurRad="38100" dist="38100" dir="2700000" algn="tl">
                    <a:srgbClr val="000000">
                      <a:alpha val="43137"/>
                    </a:srgbClr>
                  </a:outerShdw>
                </a:effectLst>
                <a:cs typeface="Times New Roman" pitchFamily="18" charset="0"/>
              </a:rPr>
              <a:t>developed </a:t>
            </a:r>
            <a:r>
              <a:rPr lang="en-US" altLang="en-US" sz="1800" b="1" dirty="0">
                <a:solidFill>
                  <a:srgbClr val="0000FF"/>
                </a:solidFill>
                <a:effectLst>
                  <a:outerShdw blurRad="38100" dist="38100" dir="2700000" algn="tl">
                    <a:srgbClr val="000000">
                      <a:alpha val="43137"/>
                    </a:srgbClr>
                  </a:outerShdw>
                </a:effectLst>
                <a:cs typeface="Times New Roman" pitchFamily="18" charset="0"/>
              </a:rPr>
              <a:t>in time as a result of information exchange. </a:t>
            </a:r>
            <a:endParaRPr lang="en-US" altLang="en-US" sz="1800" b="1" dirty="0" smtClean="0">
              <a:solidFill>
                <a:srgbClr val="0000FF"/>
              </a:solidFill>
              <a:effectLst>
                <a:outerShdw blurRad="38100" dist="38100" dir="2700000" algn="tl">
                  <a:srgbClr val="000000">
                    <a:alpha val="43137"/>
                  </a:srgbClr>
                </a:outerShdw>
              </a:effectLst>
              <a:cs typeface="Times New Roman" pitchFamily="18" charset="0"/>
            </a:endParaRPr>
          </a:p>
          <a:p>
            <a:pPr algn="just" defTabSz="914400" eaLnBrk="1" hangingPunct="1">
              <a:lnSpc>
                <a:spcPct val="90000"/>
              </a:lnSpc>
              <a:spcBef>
                <a:spcPct val="0"/>
              </a:spcBef>
              <a:buClrTx/>
              <a:buSzTx/>
              <a:buFontTx/>
              <a:buNone/>
            </a:pPr>
            <a:r>
              <a:rPr lang="en-US" altLang="en-US" sz="1800" b="1" dirty="0" smtClean="0">
                <a:solidFill>
                  <a:srgbClr val="0000FF"/>
                </a:solidFill>
                <a:effectLst>
                  <a:outerShdw blurRad="38100" dist="38100" dir="2700000" algn="tl">
                    <a:srgbClr val="000000">
                      <a:alpha val="43137"/>
                    </a:srgbClr>
                  </a:outerShdw>
                </a:effectLst>
                <a:cs typeface="Times New Roman" pitchFamily="18" charset="0"/>
              </a:rPr>
              <a:t>Such </a:t>
            </a:r>
            <a:r>
              <a:rPr lang="en-US" altLang="en-US" sz="1800" b="1" dirty="0">
                <a:solidFill>
                  <a:srgbClr val="0000FF"/>
                </a:solidFill>
                <a:effectLst>
                  <a:outerShdw blurRad="38100" dist="38100" dir="2700000" algn="tl">
                    <a:srgbClr val="000000">
                      <a:alpha val="43137"/>
                    </a:srgbClr>
                  </a:outerShdw>
                </a:effectLst>
                <a:cs typeface="Times New Roman" pitchFamily="18" charset="0"/>
              </a:rPr>
              <a:t>networks can describe dynamical processes occurring in artificial quantum intelligence composed of several parts or clusters of quantum computers</a:t>
            </a:r>
            <a:r>
              <a:rPr lang="en-US" altLang="en-US" sz="1800" b="1" dirty="0">
                <a:solidFill>
                  <a:srgbClr val="1F497D"/>
                </a:solidFill>
                <a:effectLst>
                  <a:outerShdw blurRad="38100" dist="38100" dir="2700000" algn="tl">
                    <a:srgbClr val="000000">
                      <a:alpha val="43137"/>
                    </a:srgbClr>
                  </a:outerShdw>
                </a:effectLst>
                <a:cs typeface="Times New Roman" pitchFamily="18" charset="0"/>
              </a:rPr>
              <a:t>.</a:t>
            </a:r>
          </a:p>
        </p:txBody>
      </p:sp>
      <p:sp>
        <p:nvSpPr>
          <p:cNvPr id="8" name="Rectangle 16"/>
          <p:cNvSpPr>
            <a:spLocks noChangeArrowheads="1"/>
          </p:cNvSpPr>
          <p:nvPr/>
        </p:nvSpPr>
        <p:spPr bwMode="auto">
          <a:xfrm>
            <a:off x="2" y="5638800"/>
            <a:ext cx="5857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lnSpc>
                <a:spcPct val="100000"/>
              </a:lnSpc>
              <a:spcBef>
                <a:spcPct val="0"/>
              </a:spcBef>
              <a:buClrTx/>
              <a:buSzTx/>
              <a:buFontTx/>
              <a:buNone/>
            </a:pPr>
            <a:r>
              <a:rPr lang="en-US" altLang="en-US" sz="1600" b="1" dirty="0">
                <a:solidFill>
                  <a:srgbClr val="C00000"/>
                </a:solidFill>
                <a:cs typeface="Times New Roman" pitchFamily="18" charset="0"/>
              </a:rPr>
              <a:t>Two-partner reconstructive memory under conﬂict. </a:t>
            </a:r>
          </a:p>
          <a:p>
            <a:pPr defTabSz="914400" eaLnBrk="1" hangingPunct="1">
              <a:lnSpc>
                <a:spcPct val="100000"/>
              </a:lnSpc>
              <a:spcBef>
                <a:spcPct val="0"/>
              </a:spcBef>
              <a:buClrTx/>
              <a:buSzTx/>
              <a:buFontTx/>
              <a:buNone/>
            </a:pPr>
            <a:r>
              <a:rPr lang="en-US" altLang="en-US" sz="1600" b="1" dirty="0" smtClean="0">
                <a:solidFill>
                  <a:srgbClr val="C00000"/>
                </a:solidFill>
                <a:cs typeface="Times New Roman" pitchFamily="18" charset="0"/>
              </a:rPr>
              <a:t>Dynamics of the probabilities (a</a:t>
            </a:r>
            <a:r>
              <a:rPr lang="en-US" altLang="en-US" sz="1600" b="1" dirty="0">
                <a:solidFill>
                  <a:srgbClr val="C00000"/>
                </a:solidFill>
                <a:cs typeface="Times New Roman" pitchFamily="18" charset="0"/>
              </a:rPr>
              <a:t>) and </a:t>
            </a:r>
            <a:r>
              <a:rPr lang="en-US" altLang="en-US" sz="1600" b="1" dirty="0" smtClean="0">
                <a:solidFill>
                  <a:srgbClr val="C00000"/>
                </a:solidFill>
                <a:cs typeface="Times New Roman" pitchFamily="18" charset="0"/>
              </a:rPr>
              <a:t>local </a:t>
            </a:r>
            <a:r>
              <a:rPr lang="en-US" altLang="en-US" sz="1600" b="1" dirty="0" err="1" smtClean="0">
                <a:solidFill>
                  <a:srgbClr val="C00000"/>
                </a:solidFill>
                <a:cs typeface="Times New Roman" pitchFamily="18" charset="0"/>
              </a:rPr>
              <a:t>Lyapunov</a:t>
            </a:r>
            <a:r>
              <a:rPr lang="en-US" altLang="en-US" sz="1600" b="1" dirty="0" smtClean="0">
                <a:solidFill>
                  <a:srgbClr val="C00000"/>
                </a:solidFill>
                <a:cs typeface="Times New Roman" pitchFamily="18" charset="0"/>
              </a:rPr>
              <a:t> exponents (b)</a:t>
            </a:r>
            <a:endParaRPr lang="en-US" altLang="en-US" sz="1600" b="1" dirty="0">
              <a:solidFill>
                <a:srgbClr val="C00000"/>
              </a:solidFill>
              <a:cs typeface="Times New Roman" pitchFamily="18" charset="0"/>
            </a:endParaRPr>
          </a:p>
        </p:txBody>
      </p:sp>
    </p:spTree>
    <p:extLst>
      <p:ext uri="{BB962C8B-B14F-4D97-AF65-F5344CB8AC3E}">
        <p14:creationId xmlns:p14="http://schemas.microsoft.com/office/powerpoint/2010/main" val="3198482185"/>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07504" y="116632"/>
            <a:ext cx="8964612" cy="5355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200" b="1" dirty="0">
                <a:solidFill>
                  <a:srgbClr val="0000CC"/>
                </a:solidFill>
                <a:effectLst>
                  <a:outerShdw blurRad="38100" dist="38100" dir="2700000" algn="tl">
                    <a:srgbClr val="000000"/>
                  </a:outerShdw>
                </a:effectLst>
              </a:rPr>
              <a:t>Computer Linearization of Differential Equations</a:t>
            </a:r>
          </a:p>
        </p:txBody>
      </p:sp>
      <p:sp>
        <p:nvSpPr>
          <p:cNvPr id="3" name="Прямоугольник 2">
            <a:extLst>
              <a:ext uri="{FF2B5EF4-FFF2-40B4-BE49-F238E27FC236}">
                <a16:creationId xmlns:a16="http://schemas.microsoft.com/office/drawing/2014/main" xmlns="" id="{9D4C6F4C-99C3-4044-8D82-59B8712D5463}"/>
              </a:ext>
            </a:extLst>
          </p:cNvPr>
          <p:cNvSpPr/>
          <p:nvPr/>
        </p:nvSpPr>
        <p:spPr>
          <a:xfrm>
            <a:off x="263105" y="954569"/>
            <a:ext cx="8652329" cy="4116512"/>
          </a:xfrm>
          <a:prstGeom prst="rect">
            <a:avLst/>
          </a:prstGeom>
        </p:spPr>
        <p:txBody>
          <a:bodyPr wrap="square">
            <a:spAutoFit/>
          </a:bodyPr>
          <a:lstStyle/>
          <a:p>
            <a:pPr algn="l" defTabSz="914400" fontAlgn="auto">
              <a:lnSpc>
                <a:spcPct val="90000"/>
              </a:lnSpc>
              <a:spcBef>
                <a:spcPts val="0"/>
              </a:spcBef>
              <a:spcAft>
                <a:spcPts val="0"/>
              </a:spcAft>
              <a:buClrTx/>
              <a:buSzTx/>
              <a:buFontTx/>
              <a:buNone/>
            </a:pPr>
            <a:r>
              <a:rPr lang="ru-RU" sz="1800" b="1" dirty="0" err="1">
                <a:solidFill>
                  <a:srgbClr val="0000FF"/>
                </a:solidFill>
                <a:latin typeface="Calibri" panose="020F0502020204030204"/>
              </a:rPr>
              <a:t>Solving</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nonlinear</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ordinary</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differential</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equations</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is</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one</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of</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the</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fundamental</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and</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practically</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important</a:t>
            </a:r>
            <a:r>
              <a:rPr lang="ru-RU" sz="1800" b="1" dirty="0">
                <a:solidFill>
                  <a:srgbClr val="0000FF"/>
                </a:solidFill>
                <a:latin typeface="Calibri" panose="020F0502020204030204"/>
              </a:rPr>
              <a:t> </a:t>
            </a:r>
            <a:r>
              <a:rPr lang="ru-RU" sz="1800" b="1" dirty="0" err="1" smtClean="0">
                <a:solidFill>
                  <a:srgbClr val="0000FF"/>
                </a:solidFill>
                <a:latin typeface="Calibri" panose="020F0502020204030204"/>
              </a:rPr>
              <a:t>research</a:t>
            </a:r>
            <a:r>
              <a:rPr lang="ru-RU" sz="1800" b="1" dirty="0" smtClean="0">
                <a:solidFill>
                  <a:srgbClr val="0000FF"/>
                </a:solidFill>
                <a:latin typeface="Calibri" panose="020F0502020204030204"/>
              </a:rPr>
              <a:t> </a:t>
            </a:r>
            <a:r>
              <a:rPr lang="ru-RU" sz="1800" b="1" dirty="0" err="1">
                <a:solidFill>
                  <a:srgbClr val="0000FF"/>
                </a:solidFill>
                <a:latin typeface="Calibri" panose="020F0502020204030204"/>
              </a:rPr>
              <a:t>challenges</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in</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mathematics</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However</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the</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problem</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of</a:t>
            </a:r>
            <a:r>
              <a:rPr lang="ru-RU" sz="1800" b="1" dirty="0">
                <a:solidFill>
                  <a:srgbClr val="0000FF"/>
                </a:solidFill>
                <a:latin typeface="Calibri" panose="020F0502020204030204"/>
              </a:rPr>
              <a:t> </a:t>
            </a:r>
            <a:r>
              <a:rPr lang="ru-RU" sz="1800" b="1" dirty="0" err="1">
                <a:solidFill>
                  <a:srgbClr val="0000FF"/>
                </a:solidFill>
                <a:latin typeface="Calibri" panose="020F0502020204030204"/>
              </a:rPr>
              <a:t>linearizability</a:t>
            </a:r>
            <a:r>
              <a:rPr lang="en-US" sz="1800" b="1" dirty="0">
                <a:solidFill>
                  <a:srgbClr val="0000FF"/>
                </a:solidFill>
                <a:latin typeface="Calibri" panose="020F0502020204030204"/>
              </a:rPr>
              <a:t> for the equation</a:t>
            </a:r>
          </a:p>
          <a:p>
            <a:pPr algn="l" defTabSz="914400" fontAlgn="auto">
              <a:lnSpc>
                <a:spcPct val="100000"/>
              </a:lnSpc>
              <a:spcBef>
                <a:spcPts val="0"/>
              </a:spcBef>
              <a:spcAft>
                <a:spcPts val="0"/>
              </a:spcAft>
              <a:buClrTx/>
              <a:buSzTx/>
              <a:buFontTx/>
              <a:buNone/>
            </a:pPr>
            <a:endParaRPr lang="en-US" sz="800" dirty="0">
              <a:solidFill>
                <a:prstClr val="black"/>
              </a:solidFill>
              <a:latin typeface="Calibri" panose="020F0502020204030204"/>
            </a:endParaRPr>
          </a:p>
          <a:p>
            <a:pPr algn="l" defTabSz="914400" fontAlgn="auto">
              <a:lnSpc>
                <a:spcPct val="100000"/>
              </a:lnSpc>
              <a:spcBef>
                <a:spcPts val="0"/>
              </a:spcBef>
              <a:spcAft>
                <a:spcPts val="0"/>
              </a:spcAft>
              <a:buClrTx/>
              <a:buSzTx/>
              <a:buFontTx/>
              <a:buNone/>
            </a:pPr>
            <a:endParaRPr lang="en-US" sz="1800" dirty="0">
              <a:solidFill>
                <a:prstClr val="black"/>
              </a:solidFill>
              <a:latin typeface="Calibri" panose="020F0502020204030204"/>
            </a:endParaRPr>
          </a:p>
          <a:p>
            <a:pPr algn="l" defTabSz="914400" fontAlgn="auto">
              <a:lnSpc>
                <a:spcPct val="100000"/>
              </a:lnSpc>
              <a:spcBef>
                <a:spcPts val="0"/>
              </a:spcBef>
              <a:spcAft>
                <a:spcPts val="0"/>
              </a:spcAft>
              <a:buClrTx/>
              <a:buSzTx/>
              <a:buFontTx/>
              <a:buNone/>
            </a:pPr>
            <a:endParaRPr lang="en-US" sz="1800" dirty="0">
              <a:solidFill>
                <a:prstClr val="black"/>
              </a:solidFill>
              <a:latin typeface="Calibri" panose="020F0502020204030204"/>
            </a:endParaRPr>
          </a:p>
          <a:p>
            <a:pPr algn="l" defTabSz="914400" fontAlgn="auto">
              <a:lnSpc>
                <a:spcPct val="100000"/>
              </a:lnSpc>
              <a:spcBef>
                <a:spcPts val="0"/>
              </a:spcBef>
              <a:spcAft>
                <a:spcPts val="0"/>
              </a:spcAft>
              <a:buClrTx/>
              <a:buSzTx/>
              <a:buFontTx/>
              <a:buNone/>
            </a:pPr>
            <a:endParaRPr lang="en-US" sz="800" dirty="0" smtClean="0">
              <a:solidFill>
                <a:prstClr val="black"/>
              </a:solidFill>
              <a:latin typeface="Calibri" panose="020F0502020204030204"/>
            </a:endParaRPr>
          </a:p>
          <a:p>
            <a:pPr algn="l" defTabSz="914400" fontAlgn="auto">
              <a:lnSpc>
                <a:spcPct val="100000"/>
              </a:lnSpc>
              <a:spcBef>
                <a:spcPts val="0"/>
              </a:spcBef>
              <a:spcAft>
                <a:spcPts val="0"/>
              </a:spcAft>
              <a:buClrTx/>
              <a:buSzTx/>
              <a:buFontTx/>
              <a:buNone/>
            </a:pPr>
            <a:r>
              <a:rPr lang="en-US" sz="1600" b="1" dirty="0" smtClean="0">
                <a:solidFill>
                  <a:srgbClr val="0000FF"/>
                </a:solidFill>
                <a:latin typeface="Calibri" panose="020F0502020204030204"/>
              </a:rPr>
              <a:t>set </a:t>
            </a:r>
            <a:r>
              <a:rPr lang="en-US" sz="1600" b="1" dirty="0">
                <a:solidFill>
                  <a:srgbClr val="0000FF"/>
                </a:solidFill>
                <a:latin typeface="Calibri" panose="020F0502020204030204"/>
              </a:rPr>
              <a:t>up in </a:t>
            </a:r>
            <a:r>
              <a:rPr lang="en-US" sz="1600" dirty="0">
                <a:solidFill>
                  <a:prstClr val="black"/>
                </a:solidFill>
                <a:latin typeface="Calibri" panose="020F0502020204030204"/>
              </a:rPr>
              <a:t>“</a:t>
            </a:r>
            <a:r>
              <a:rPr lang="de-DE" sz="1600" dirty="0" err="1">
                <a:solidFill>
                  <a:srgbClr val="7030A0"/>
                </a:solidFill>
                <a:latin typeface="Calibri" panose="020F0502020204030204"/>
              </a:rPr>
              <a:t>Sophus</a:t>
            </a:r>
            <a:r>
              <a:rPr lang="de-DE" sz="1600" dirty="0">
                <a:solidFill>
                  <a:srgbClr val="7030A0"/>
                </a:solidFill>
                <a:latin typeface="Calibri" panose="020F0502020204030204"/>
              </a:rPr>
              <a:t> </a:t>
            </a:r>
            <a:r>
              <a:rPr lang="de-DE" sz="1600" dirty="0" err="1">
                <a:solidFill>
                  <a:srgbClr val="7030A0"/>
                </a:solidFill>
                <a:latin typeface="Calibri" panose="020F0502020204030204"/>
              </a:rPr>
              <a:t>Lie</a:t>
            </a:r>
            <a:r>
              <a:rPr lang="de-DE" sz="1600" dirty="0">
                <a:solidFill>
                  <a:srgbClr val="7030A0"/>
                </a:solidFill>
                <a:latin typeface="Calibri" panose="020F0502020204030204"/>
              </a:rPr>
              <a:t>. Vorlesungen über kontinuierliche Gruppen mit geometrischen </a:t>
            </a:r>
            <a:r>
              <a:rPr lang="de-DE" sz="1600" dirty="0" smtClean="0">
                <a:solidFill>
                  <a:srgbClr val="7030A0"/>
                </a:solidFill>
                <a:latin typeface="Calibri" panose="020F0502020204030204"/>
              </a:rPr>
              <a:t>und</a:t>
            </a:r>
          </a:p>
          <a:p>
            <a:pPr algn="l" defTabSz="914400" fontAlgn="auto">
              <a:lnSpc>
                <a:spcPct val="100000"/>
              </a:lnSpc>
              <a:spcBef>
                <a:spcPts val="0"/>
              </a:spcBef>
              <a:spcAft>
                <a:spcPts val="0"/>
              </a:spcAft>
              <a:buClrTx/>
              <a:buSzTx/>
              <a:buFontTx/>
              <a:buNone/>
            </a:pPr>
            <a:r>
              <a:rPr lang="de-DE" sz="1600" dirty="0" smtClean="0">
                <a:solidFill>
                  <a:srgbClr val="7030A0"/>
                </a:solidFill>
                <a:latin typeface="Calibri" panose="020F0502020204030204"/>
              </a:rPr>
              <a:t>anderen Anwendungen</a:t>
            </a:r>
            <a:r>
              <a:rPr lang="de-DE" sz="1600" dirty="0">
                <a:solidFill>
                  <a:srgbClr val="7030A0"/>
                </a:solidFill>
                <a:latin typeface="Calibri" panose="020F0502020204030204"/>
              </a:rPr>
              <a:t>. Teubner, Leipzig, 1883</a:t>
            </a:r>
            <a:r>
              <a:rPr lang="de-DE" sz="1600" dirty="0">
                <a:solidFill>
                  <a:prstClr val="black"/>
                </a:solidFill>
                <a:latin typeface="Calibri" panose="020F0502020204030204"/>
              </a:rPr>
              <a:t>“ </a:t>
            </a:r>
            <a:r>
              <a:rPr lang="en-US" sz="1600" b="1" dirty="0">
                <a:solidFill>
                  <a:srgbClr val="0000FF"/>
                </a:solidFill>
                <a:latin typeface="Calibri" panose="020F0502020204030204"/>
              </a:rPr>
              <a:t>so far remained </a:t>
            </a:r>
            <a:r>
              <a:rPr lang="en-US" sz="1700" b="1" dirty="0">
                <a:solidFill>
                  <a:srgbClr val="0000FF"/>
                </a:solidFill>
                <a:latin typeface="Calibri" panose="020F0502020204030204"/>
              </a:rPr>
              <a:t>algorithmically </a:t>
            </a:r>
            <a:r>
              <a:rPr lang="en-US" sz="1700" b="1" dirty="0">
                <a:solidFill>
                  <a:srgbClr val="0000FF"/>
                </a:solidFill>
                <a:effectLst>
                  <a:outerShdw blurRad="38100" dist="38100" dir="2700000" algn="tl">
                    <a:srgbClr val="000000">
                      <a:alpha val="43137"/>
                    </a:srgbClr>
                  </a:outerShdw>
                </a:effectLst>
                <a:latin typeface="Calibri" panose="020F0502020204030204"/>
              </a:rPr>
              <a:t>unsolved</a:t>
            </a:r>
            <a:r>
              <a:rPr lang="en-US" sz="1700" dirty="0">
                <a:solidFill>
                  <a:prstClr val="black"/>
                </a:solidFill>
                <a:latin typeface="Calibri" panose="020F0502020204030204"/>
              </a:rPr>
              <a:t>.</a:t>
            </a:r>
          </a:p>
          <a:p>
            <a:pPr algn="l" defTabSz="914400" fontAlgn="auto">
              <a:lnSpc>
                <a:spcPct val="100000"/>
              </a:lnSpc>
              <a:spcBef>
                <a:spcPts val="0"/>
              </a:spcBef>
              <a:spcAft>
                <a:spcPts val="0"/>
              </a:spcAft>
              <a:buClrTx/>
              <a:buSzTx/>
              <a:buFontTx/>
              <a:buNone/>
            </a:pPr>
            <a:endParaRPr lang="en-US" sz="1400" dirty="0" smtClean="0">
              <a:solidFill>
                <a:prstClr val="black"/>
              </a:solidFill>
              <a:latin typeface="Calibri" panose="020F0502020204030204"/>
            </a:endParaRPr>
          </a:p>
          <a:p>
            <a:pPr algn="l" defTabSz="914400" fontAlgn="auto">
              <a:lnSpc>
                <a:spcPct val="85000"/>
              </a:lnSpc>
              <a:spcBef>
                <a:spcPts val="0"/>
              </a:spcBef>
              <a:spcAft>
                <a:spcPts val="0"/>
              </a:spcAft>
              <a:buClrTx/>
              <a:buSzTx/>
              <a:buFontTx/>
              <a:buNone/>
            </a:pPr>
            <a:r>
              <a:rPr lang="en-US" sz="1800" b="1" dirty="0" smtClean="0">
                <a:solidFill>
                  <a:srgbClr val="0000FF"/>
                </a:solidFill>
                <a:latin typeface="Calibri" panose="020F0502020204030204"/>
              </a:rPr>
              <a:t>The </a:t>
            </a:r>
            <a:r>
              <a:rPr lang="en-US" sz="1800" b="1" dirty="0">
                <a:solidFill>
                  <a:srgbClr val="0000FF"/>
                </a:solidFill>
                <a:latin typeface="Calibri" panose="020F0502020204030204"/>
              </a:rPr>
              <a:t>algorithmic solution of this problem, i.e. the verification of the existence of linearizable transformation and its construction, if such transformation exists, together with implementation in the computer algebra system Maple, was given in the paper</a:t>
            </a:r>
          </a:p>
          <a:p>
            <a:pPr algn="l" defTabSz="914400" fontAlgn="auto">
              <a:lnSpc>
                <a:spcPct val="100000"/>
              </a:lnSpc>
              <a:spcBef>
                <a:spcPts val="0"/>
              </a:spcBef>
              <a:spcAft>
                <a:spcPts val="0"/>
              </a:spcAft>
              <a:buClrTx/>
              <a:buSzTx/>
              <a:buFontTx/>
              <a:buNone/>
            </a:pPr>
            <a:r>
              <a:rPr lang="en-US" sz="1800" b="1" dirty="0" err="1" smtClean="0">
                <a:solidFill>
                  <a:srgbClr val="C00000"/>
                </a:solidFill>
                <a:effectLst>
                  <a:outerShdw blurRad="38100" dist="38100" dir="2700000" algn="tl">
                    <a:srgbClr val="000000">
                      <a:alpha val="43137"/>
                    </a:srgbClr>
                  </a:outerShdw>
                </a:effectLst>
                <a:latin typeface="Calibri" panose="020F0502020204030204"/>
              </a:rPr>
              <a:t>V.P.Gerdt</a:t>
            </a:r>
            <a:r>
              <a:rPr lang="en-US" sz="1800" b="1" dirty="0" smtClean="0">
                <a:solidFill>
                  <a:srgbClr val="C00000"/>
                </a:solidFill>
                <a:effectLst>
                  <a:outerShdw blurRad="38100" dist="38100" dir="2700000" algn="tl">
                    <a:srgbClr val="000000">
                      <a:alpha val="43137"/>
                    </a:srgbClr>
                  </a:outerShdw>
                </a:effectLst>
                <a:latin typeface="Calibri" panose="020F0502020204030204"/>
              </a:rPr>
              <a:t>  </a:t>
            </a:r>
            <a:r>
              <a:rPr lang="en-US" sz="1800" b="1" dirty="0">
                <a:solidFill>
                  <a:srgbClr val="C00000"/>
                </a:solidFill>
                <a:effectLst>
                  <a:outerShdw blurRad="38100" dist="38100" dir="2700000" algn="tl">
                    <a:srgbClr val="000000">
                      <a:alpha val="43137"/>
                    </a:srgbClr>
                  </a:outerShdw>
                </a:effectLst>
                <a:latin typeface="Calibri" panose="020F0502020204030204"/>
              </a:rPr>
              <a:t>(LIT JINR</a:t>
            </a:r>
            <a:r>
              <a:rPr lang="en-US" sz="1800" b="1" dirty="0" smtClean="0">
                <a:solidFill>
                  <a:srgbClr val="C00000"/>
                </a:solidFill>
                <a:effectLst>
                  <a:outerShdw blurRad="38100" dist="38100" dir="2700000" algn="tl">
                    <a:srgbClr val="000000">
                      <a:alpha val="43137"/>
                    </a:srgbClr>
                  </a:outerShdw>
                </a:effectLst>
                <a:latin typeface="Calibri" panose="020F0502020204030204"/>
              </a:rPr>
              <a:t>)</a:t>
            </a:r>
            <a:r>
              <a:rPr lang="en-US" sz="1800" dirty="0" smtClean="0">
                <a:solidFill>
                  <a:prstClr val="black"/>
                </a:solidFill>
                <a:latin typeface="Calibri" panose="020F0502020204030204"/>
              </a:rPr>
              <a:t>,</a:t>
            </a:r>
            <a:r>
              <a:rPr lang="en-US" sz="1800" b="1" dirty="0" smtClean="0">
                <a:solidFill>
                  <a:prstClr val="black"/>
                </a:solidFill>
                <a:latin typeface="Calibri" panose="020F0502020204030204"/>
              </a:rPr>
              <a:t> </a:t>
            </a:r>
            <a:r>
              <a:rPr lang="en-US" sz="1800" dirty="0">
                <a:solidFill>
                  <a:srgbClr val="0000FF"/>
                </a:solidFill>
                <a:latin typeface="Calibri" panose="020F0502020204030204"/>
              </a:rPr>
              <a:t>D.A</a:t>
            </a:r>
            <a:r>
              <a:rPr lang="en-US" sz="1800" dirty="0" smtClean="0">
                <a:solidFill>
                  <a:srgbClr val="0000FF"/>
                </a:solidFill>
                <a:latin typeface="Calibri" panose="020F0502020204030204"/>
              </a:rPr>
              <a:t>. </a:t>
            </a:r>
            <a:r>
              <a:rPr lang="en-US" sz="1800" dirty="0" err="1" smtClean="0">
                <a:solidFill>
                  <a:srgbClr val="0000FF"/>
                </a:solidFill>
                <a:latin typeface="Calibri" panose="020F0502020204030204"/>
              </a:rPr>
              <a:t>Lyakhov</a:t>
            </a:r>
            <a:r>
              <a:rPr lang="en-US" sz="1800" dirty="0">
                <a:solidFill>
                  <a:srgbClr val="0000FF"/>
                </a:solidFill>
                <a:latin typeface="Calibri" panose="020F0502020204030204"/>
              </a:rPr>
              <a:t>, D.L</a:t>
            </a:r>
            <a:r>
              <a:rPr lang="en-US" sz="1800" dirty="0" smtClean="0">
                <a:solidFill>
                  <a:srgbClr val="0000FF"/>
                </a:solidFill>
                <a:latin typeface="Calibri" panose="020F0502020204030204"/>
              </a:rPr>
              <a:t>. </a:t>
            </a:r>
            <a:r>
              <a:rPr lang="en-US" sz="1800" dirty="0" err="1" smtClean="0">
                <a:solidFill>
                  <a:srgbClr val="0000FF"/>
                </a:solidFill>
                <a:latin typeface="Calibri" panose="020F0502020204030204"/>
              </a:rPr>
              <a:t>Michels</a:t>
            </a:r>
            <a:r>
              <a:rPr lang="en-US" sz="1800" dirty="0" smtClean="0">
                <a:solidFill>
                  <a:srgbClr val="0000FF"/>
                </a:solidFill>
                <a:latin typeface="Calibri" panose="020F0502020204030204"/>
              </a:rPr>
              <a:t> </a:t>
            </a:r>
            <a:r>
              <a:rPr lang="en-US" sz="1800" dirty="0">
                <a:solidFill>
                  <a:srgbClr val="0000FF"/>
                </a:solidFill>
                <a:latin typeface="Calibri" panose="020F0502020204030204"/>
              </a:rPr>
              <a:t>(both KAUST, </a:t>
            </a:r>
            <a:r>
              <a:rPr lang="en-US" sz="1800" dirty="0" err="1">
                <a:solidFill>
                  <a:srgbClr val="0000FF"/>
                </a:solidFill>
                <a:latin typeface="Calibri" panose="020F0502020204030204"/>
              </a:rPr>
              <a:t>Thuwal</a:t>
            </a:r>
            <a:r>
              <a:rPr lang="en-US" sz="1800" dirty="0">
                <a:solidFill>
                  <a:srgbClr val="0000FF"/>
                </a:solidFill>
                <a:latin typeface="Calibri" panose="020F0502020204030204"/>
              </a:rPr>
              <a:t>, </a:t>
            </a:r>
            <a:r>
              <a:rPr lang="en-US" sz="1800" dirty="0" smtClean="0">
                <a:solidFill>
                  <a:srgbClr val="0000FF"/>
                </a:solidFill>
                <a:latin typeface="Calibri" panose="020F0502020204030204"/>
              </a:rPr>
              <a:t>Saudi </a:t>
            </a:r>
            <a:r>
              <a:rPr lang="en-US" sz="1800" dirty="0">
                <a:solidFill>
                  <a:srgbClr val="0000FF"/>
                </a:solidFill>
                <a:latin typeface="Calibri" panose="020F0502020204030204"/>
              </a:rPr>
              <a:t>Arabia</a:t>
            </a:r>
            <a:r>
              <a:rPr lang="en-US" sz="1800" dirty="0" smtClean="0">
                <a:solidFill>
                  <a:srgbClr val="0000FF"/>
                </a:solidFill>
                <a:latin typeface="Calibri" panose="020F0502020204030204"/>
              </a:rPr>
              <a:t>),</a:t>
            </a:r>
            <a:r>
              <a:rPr lang="en-US" sz="1800" dirty="0" smtClean="0">
                <a:solidFill>
                  <a:prstClr val="black"/>
                </a:solidFill>
                <a:latin typeface="Calibri" panose="020F0502020204030204"/>
              </a:rPr>
              <a:t> </a:t>
            </a:r>
            <a:r>
              <a:rPr lang="en-US" sz="1600" dirty="0">
                <a:solidFill>
                  <a:prstClr val="black"/>
                </a:solidFill>
                <a:latin typeface="Calibri" panose="020F0502020204030204"/>
              </a:rPr>
              <a:t>Proceedings of ISSAC 2017, ACM Press, 2017, pp.285--292. </a:t>
            </a:r>
            <a:r>
              <a:rPr lang="en-US" sz="1400" i="1" dirty="0">
                <a:solidFill>
                  <a:prstClr val="black"/>
                </a:solidFill>
                <a:latin typeface="Calibri" panose="020F0502020204030204"/>
              </a:rPr>
              <a:t>arXiv:1702.03829[math.CA]</a:t>
            </a:r>
          </a:p>
          <a:p>
            <a:pPr algn="l" defTabSz="914400" fontAlgn="auto">
              <a:lnSpc>
                <a:spcPct val="100000"/>
              </a:lnSpc>
              <a:spcBef>
                <a:spcPts val="0"/>
              </a:spcBef>
              <a:spcAft>
                <a:spcPts val="0"/>
              </a:spcAft>
              <a:buClrTx/>
              <a:buSzTx/>
              <a:buFontTx/>
              <a:buNone/>
            </a:pPr>
            <a:r>
              <a:rPr lang="en-US" sz="1600" b="1" dirty="0">
                <a:solidFill>
                  <a:srgbClr val="C00000"/>
                </a:solidFill>
                <a:effectLst>
                  <a:outerShdw blurRad="38100" dist="38100" dir="2700000" algn="tl">
                    <a:srgbClr val="000000">
                      <a:alpha val="43137"/>
                    </a:srgbClr>
                  </a:outerShdw>
                </a:effectLst>
                <a:latin typeface="Calibri" panose="020F0502020204030204"/>
              </a:rPr>
              <a:t>ISSAC Distinguished Paper Award by ACM SIGSAM</a:t>
            </a:r>
            <a:r>
              <a:rPr lang="en-US" sz="1600" b="1" dirty="0">
                <a:solidFill>
                  <a:srgbClr val="C00000"/>
                </a:solidFill>
                <a:latin typeface="Calibri" panose="020F0502020204030204"/>
              </a:rPr>
              <a:t>  </a:t>
            </a:r>
            <a:r>
              <a:rPr lang="en-US" sz="1400" dirty="0">
                <a:solidFill>
                  <a:prstClr val="black"/>
                </a:solidFill>
                <a:latin typeface="Calibri" panose="020F0502020204030204"/>
              </a:rPr>
              <a:t>(</a:t>
            </a:r>
            <a:r>
              <a:rPr lang="en-US" sz="1400" b="1" dirty="0">
                <a:solidFill>
                  <a:srgbClr val="C00000"/>
                </a:solidFill>
                <a:latin typeface="Calibri" panose="020F0502020204030204"/>
              </a:rPr>
              <a:t> </a:t>
            </a:r>
            <a:r>
              <a:rPr lang="en-US" sz="1400" dirty="0">
                <a:solidFill>
                  <a:prstClr val="black"/>
                </a:solidFill>
                <a:latin typeface="Calibri" panose="020F0502020204030204"/>
                <a:hlinkClick r:id="rId4"/>
              </a:rPr>
              <a:t>http://www.issac-conference.org/2017/awards.php</a:t>
            </a:r>
            <a:r>
              <a:rPr lang="en-US" sz="1400" dirty="0">
                <a:solidFill>
                  <a:prstClr val="black"/>
                </a:solidFill>
                <a:latin typeface="Calibri" panose="020F0502020204030204"/>
              </a:rPr>
              <a:t> </a:t>
            </a:r>
            <a:r>
              <a:rPr lang="en-US" sz="1400" dirty="0" smtClean="0">
                <a:solidFill>
                  <a:prstClr val="black"/>
                </a:solidFill>
                <a:latin typeface="Calibri" panose="020F0502020204030204"/>
              </a:rPr>
              <a:t>)</a:t>
            </a:r>
            <a:r>
              <a:rPr lang="en-US" sz="1600" dirty="0" smtClean="0">
                <a:solidFill>
                  <a:prstClr val="black"/>
                </a:solidFill>
                <a:latin typeface="Calibri" panose="020F0502020204030204"/>
              </a:rPr>
              <a:t>   </a:t>
            </a:r>
            <a:r>
              <a:rPr lang="en-US" sz="1800" b="1" dirty="0" smtClean="0">
                <a:solidFill>
                  <a:srgbClr val="0000FF"/>
                </a:solidFill>
                <a:effectLst>
                  <a:outerShdw blurRad="38100" dist="38100" dir="2700000" algn="tl">
                    <a:srgbClr val="000000">
                      <a:alpha val="43137"/>
                    </a:srgbClr>
                  </a:outerShdw>
                </a:effectLst>
                <a:latin typeface="Calibri" panose="020F0502020204030204"/>
              </a:rPr>
              <a:t>for </a:t>
            </a:r>
            <a:r>
              <a:rPr lang="en-US" sz="1800" b="1" i="1" dirty="0">
                <a:solidFill>
                  <a:srgbClr val="0000FF"/>
                </a:solidFill>
                <a:effectLst>
                  <a:outerShdw blurRad="38100" dist="38100" dir="2700000" algn="tl">
                    <a:srgbClr val="000000">
                      <a:alpha val="43137"/>
                    </a:srgbClr>
                  </a:outerShdw>
                </a:effectLst>
                <a:latin typeface="Calibri" panose="020F0502020204030204"/>
              </a:rPr>
              <a:t>n </a:t>
            </a:r>
            <a:r>
              <a:rPr lang="en-US" sz="1800" b="1" dirty="0">
                <a:solidFill>
                  <a:srgbClr val="0000FF"/>
                </a:solidFill>
                <a:effectLst>
                  <a:outerShdw blurRad="38100" dist="38100" dir="2700000" algn="tl">
                    <a:srgbClr val="000000">
                      <a:alpha val="43137"/>
                    </a:srgbClr>
                  </a:outerShdw>
                </a:effectLst>
                <a:latin typeface="Calibri" panose="020F0502020204030204"/>
              </a:rPr>
              <a:t>≥ 2 and for any rational function </a:t>
            </a:r>
            <a:r>
              <a:rPr lang="en-US" sz="1800" b="1" i="1" dirty="0">
                <a:solidFill>
                  <a:srgbClr val="0000FF"/>
                </a:solidFill>
                <a:effectLst>
                  <a:outerShdw blurRad="38100" dist="38100" dir="2700000" algn="tl">
                    <a:srgbClr val="000000">
                      <a:alpha val="43137"/>
                    </a:srgbClr>
                  </a:outerShdw>
                </a:effectLst>
                <a:latin typeface="Calibri" panose="020F0502020204030204"/>
              </a:rPr>
              <a:t>f.  </a:t>
            </a:r>
          </a:p>
        </p:txBody>
      </p:sp>
      <p:pic>
        <p:nvPicPr>
          <p:cNvPr id="4" name="Рисунок 3">
            <a:extLst>
              <a:ext uri="{FF2B5EF4-FFF2-40B4-BE49-F238E27FC236}">
                <a16:creationId xmlns:a16="http://schemas.microsoft.com/office/drawing/2014/main" xmlns="" id="{94495F82-3B02-4B83-AF95-4C71E3ED8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285" y="1472734"/>
            <a:ext cx="1000852" cy="1333362"/>
          </a:xfrm>
          <a:prstGeom prst="rect">
            <a:avLst/>
          </a:prstGeom>
        </p:spPr>
      </p:pic>
      <p:sp>
        <p:nvSpPr>
          <p:cNvPr id="5" name="Прямоугольник 4">
            <a:extLst>
              <a:ext uri="{FF2B5EF4-FFF2-40B4-BE49-F238E27FC236}">
                <a16:creationId xmlns:a16="http://schemas.microsoft.com/office/drawing/2014/main" xmlns="" id="{5B07A5CD-BCB4-4B56-8A6D-1188A0378AB9}"/>
              </a:ext>
            </a:extLst>
          </p:cNvPr>
          <p:cNvSpPr/>
          <p:nvPr/>
        </p:nvSpPr>
        <p:spPr>
          <a:xfrm>
            <a:off x="7751710" y="2738797"/>
            <a:ext cx="1239890" cy="461665"/>
          </a:xfrm>
          <a:prstGeom prst="rect">
            <a:avLst/>
          </a:prstGeom>
        </p:spPr>
        <p:txBody>
          <a:bodyPr wrap="square">
            <a:spAutoFit/>
          </a:bodyPr>
          <a:lstStyle/>
          <a:p>
            <a:pPr algn="l" defTabSz="914400" fontAlgn="auto">
              <a:lnSpc>
                <a:spcPct val="100000"/>
              </a:lnSpc>
              <a:spcBef>
                <a:spcPts val="0"/>
              </a:spcBef>
              <a:spcAft>
                <a:spcPts val="0"/>
              </a:spcAft>
              <a:buClrTx/>
              <a:buSzTx/>
              <a:buFontTx/>
              <a:buNone/>
            </a:pPr>
            <a:r>
              <a:rPr lang="en-US" sz="1200" b="1" dirty="0">
                <a:solidFill>
                  <a:srgbClr val="222222"/>
                </a:solidFill>
                <a:latin typeface="Arial" panose="020B0604020202020204" pitchFamily="34" charset="0"/>
              </a:rPr>
              <a:t>     </a:t>
            </a:r>
            <a:r>
              <a:rPr lang="en-US" sz="1100" b="1" dirty="0">
                <a:solidFill>
                  <a:srgbClr val="222222"/>
                </a:solidFill>
                <a:latin typeface="Arial" panose="020B0604020202020204" pitchFamily="34" charset="0"/>
              </a:rPr>
              <a:t>Sophus Lie</a:t>
            </a:r>
          </a:p>
          <a:p>
            <a:pPr algn="l" defTabSz="914400" fontAlgn="auto">
              <a:lnSpc>
                <a:spcPct val="100000"/>
              </a:lnSpc>
              <a:spcBef>
                <a:spcPts val="0"/>
              </a:spcBef>
              <a:spcAft>
                <a:spcPts val="0"/>
              </a:spcAft>
              <a:buClrTx/>
              <a:buSzTx/>
              <a:buFontTx/>
              <a:buNone/>
            </a:pPr>
            <a:r>
              <a:rPr lang="en-US" sz="1100" b="1" dirty="0">
                <a:solidFill>
                  <a:srgbClr val="222222"/>
                </a:solidFill>
                <a:latin typeface="Arial" panose="020B0604020202020204" pitchFamily="34" charset="0"/>
              </a:rPr>
              <a:t>      1842-1899</a:t>
            </a:r>
            <a:endParaRPr lang="ru-RU" sz="1100" dirty="0">
              <a:solidFill>
                <a:prstClr val="black"/>
              </a:solidFill>
              <a:latin typeface="Calibri" panose="020F0502020204030204"/>
            </a:endParaRPr>
          </a:p>
        </p:txBody>
      </p:sp>
      <p:sp>
        <p:nvSpPr>
          <p:cNvPr id="6" name="Прямоугольник 5">
            <a:extLst>
              <a:ext uri="{FF2B5EF4-FFF2-40B4-BE49-F238E27FC236}">
                <a16:creationId xmlns:a16="http://schemas.microsoft.com/office/drawing/2014/main" xmlns="" id="{59C1F93D-A4F3-4CFA-9D7E-F229889CD1DF}"/>
              </a:ext>
            </a:extLst>
          </p:cNvPr>
          <p:cNvSpPr/>
          <p:nvPr/>
        </p:nvSpPr>
        <p:spPr>
          <a:xfrm>
            <a:off x="263074" y="5140356"/>
            <a:ext cx="8556404" cy="646331"/>
          </a:xfrm>
          <a:prstGeom prst="rect">
            <a:avLst/>
          </a:prstGeom>
        </p:spPr>
        <p:txBody>
          <a:bodyPr wrap="square">
            <a:spAutoFit/>
          </a:bodyPr>
          <a:lstStyle/>
          <a:p>
            <a:pPr algn="l" defTabSz="914400" fontAlgn="auto">
              <a:lnSpc>
                <a:spcPct val="100000"/>
              </a:lnSpc>
              <a:spcBef>
                <a:spcPts val="0"/>
              </a:spcBef>
              <a:spcAft>
                <a:spcPts val="0"/>
              </a:spcAft>
              <a:buClrTx/>
              <a:buSzTx/>
              <a:buFontTx/>
              <a:buNone/>
            </a:pPr>
            <a:r>
              <a:rPr lang="en-US" sz="1800" b="1" dirty="0">
                <a:solidFill>
                  <a:srgbClr val="7030A0"/>
                </a:solidFill>
                <a:latin typeface="Calibri" panose="020F0502020204030204"/>
              </a:rPr>
              <a:t>Example: </a:t>
            </a:r>
            <a:r>
              <a:rPr lang="en-US" sz="1800" dirty="0">
                <a:solidFill>
                  <a:srgbClr val="7030A0"/>
                </a:solidFill>
                <a:latin typeface="Calibri" panose="020F0502020204030204"/>
              </a:rPr>
              <a:t>Tremblay-</a:t>
            </a:r>
            <a:r>
              <a:rPr lang="en-US" sz="1800" dirty="0" err="1">
                <a:solidFill>
                  <a:srgbClr val="7030A0"/>
                </a:solidFill>
                <a:latin typeface="Calibri" panose="020F0502020204030204"/>
              </a:rPr>
              <a:t>Turbiner</a:t>
            </a:r>
            <a:r>
              <a:rPr lang="en-US" sz="1800" dirty="0">
                <a:solidFill>
                  <a:srgbClr val="7030A0"/>
                </a:solidFill>
                <a:latin typeface="Calibri" panose="020F0502020204030204"/>
              </a:rPr>
              <a:t>-</a:t>
            </a:r>
            <a:r>
              <a:rPr lang="en-US" sz="1800" dirty="0" err="1">
                <a:solidFill>
                  <a:srgbClr val="7030A0"/>
                </a:solidFill>
                <a:latin typeface="Calibri" panose="020F0502020204030204"/>
              </a:rPr>
              <a:t>Winternitz</a:t>
            </a:r>
            <a:r>
              <a:rPr lang="en-US" sz="1800" dirty="0">
                <a:solidFill>
                  <a:srgbClr val="7030A0"/>
                </a:solidFill>
                <a:latin typeface="Calibri" panose="020F0502020204030204"/>
              </a:rPr>
              <a:t> equation (</a:t>
            </a:r>
            <a:r>
              <a:rPr lang="en-US" sz="1800" dirty="0" err="1">
                <a:solidFill>
                  <a:srgbClr val="7030A0"/>
                </a:solidFill>
                <a:latin typeface="Calibri" panose="020F0502020204030204"/>
              </a:rPr>
              <a:t>G.Gubbiotti</a:t>
            </a:r>
            <a:r>
              <a:rPr lang="en-US" sz="1800" dirty="0">
                <a:solidFill>
                  <a:srgbClr val="7030A0"/>
                </a:solidFill>
                <a:latin typeface="Calibri" panose="020F0502020204030204"/>
              </a:rPr>
              <a:t>, </a:t>
            </a:r>
            <a:r>
              <a:rPr lang="en-US" sz="1800" dirty="0" err="1">
                <a:solidFill>
                  <a:srgbClr val="7030A0"/>
                </a:solidFill>
                <a:latin typeface="Calibri" panose="020F0502020204030204"/>
              </a:rPr>
              <a:t>M.C.Nucci</a:t>
            </a:r>
            <a:r>
              <a:rPr lang="en-US" sz="1800" dirty="0">
                <a:solidFill>
                  <a:srgbClr val="7030A0"/>
                </a:solidFill>
                <a:latin typeface="Calibri" panose="020F0502020204030204"/>
              </a:rPr>
              <a:t>. </a:t>
            </a:r>
            <a:r>
              <a:rPr lang="en-US" sz="1800" dirty="0" err="1">
                <a:solidFill>
                  <a:srgbClr val="7030A0"/>
                </a:solidFill>
                <a:latin typeface="Calibri" panose="020F0502020204030204"/>
              </a:rPr>
              <a:t>J.Math.Phys</a:t>
            </a:r>
            <a:r>
              <a:rPr lang="en-US" sz="1800" dirty="0">
                <a:solidFill>
                  <a:srgbClr val="7030A0"/>
                </a:solidFill>
                <a:latin typeface="Calibri" panose="020F0502020204030204"/>
              </a:rPr>
              <a:t>. 58, 2017, 012902)  </a:t>
            </a:r>
            <a:endParaRPr lang="ru-RU" sz="1800" dirty="0">
              <a:solidFill>
                <a:srgbClr val="7030A0"/>
              </a:solidFill>
              <a:latin typeface="Calibri" panose="020F0502020204030204"/>
            </a:endParaRPr>
          </a:p>
        </p:txBody>
      </p:sp>
      <p:graphicFrame>
        <p:nvGraphicFramePr>
          <p:cNvPr id="7" name="Объект 6">
            <a:extLst>
              <a:ext uri="{FF2B5EF4-FFF2-40B4-BE49-F238E27FC236}">
                <a16:creationId xmlns:a16="http://schemas.microsoft.com/office/drawing/2014/main" xmlns="" id="{4D25B297-6363-4633-A74C-5FB27A75E6F1}"/>
              </a:ext>
            </a:extLst>
          </p:cNvPr>
          <p:cNvGraphicFramePr>
            <a:graphicFrameLocks noChangeAspect="1"/>
          </p:cNvGraphicFramePr>
          <p:nvPr>
            <p:extLst>
              <p:ext uri="{D42A27DB-BD31-4B8C-83A1-F6EECF244321}">
                <p14:modId xmlns:p14="http://schemas.microsoft.com/office/powerpoint/2010/main" val="1306624070"/>
              </p:ext>
            </p:extLst>
          </p:nvPr>
        </p:nvGraphicFramePr>
        <p:xfrm>
          <a:off x="1143002" y="1792827"/>
          <a:ext cx="5737281" cy="779311"/>
        </p:xfrm>
        <a:graphic>
          <a:graphicData uri="http://schemas.openxmlformats.org/presentationml/2006/ole">
            <mc:AlternateContent xmlns:mc="http://schemas.openxmlformats.org/markup-compatibility/2006">
              <mc:Choice xmlns:v="urn:schemas-microsoft-com:vml" Requires="v">
                <p:oleObj spid="_x0000_s419078" name="Equation" r:id="rId6" imgW="4254480" imgH="431640" progId="Equation.DSMT4">
                  <p:embed/>
                </p:oleObj>
              </mc:Choice>
              <mc:Fallback>
                <p:oleObj name="Equation" r:id="rId6" imgW="4254480" imgH="431640" progId="Equation.DSMT4">
                  <p:embed/>
                  <p:pic>
                    <p:nvPicPr>
                      <p:cNvPr id="0" name=""/>
                      <p:cNvPicPr/>
                      <p:nvPr/>
                    </p:nvPicPr>
                    <p:blipFill>
                      <a:blip r:embed="rId7"/>
                      <a:stretch>
                        <a:fillRect/>
                      </a:stretch>
                    </p:blipFill>
                    <p:spPr>
                      <a:xfrm>
                        <a:off x="1143002" y="1792827"/>
                        <a:ext cx="5737281" cy="779311"/>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xmlns="" id="{E715210A-3A51-4760-BB83-A82768D0D02D}"/>
              </a:ext>
            </a:extLst>
          </p:cNvPr>
          <p:cNvGraphicFramePr>
            <a:graphicFrameLocks noChangeAspect="1"/>
          </p:cNvGraphicFramePr>
          <p:nvPr>
            <p:extLst>
              <p:ext uri="{D42A27DB-BD31-4B8C-83A1-F6EECF244321}">
                <p14:modId xmlns:p14="http://schemas.microsoft.com/office/powerpoint/2010/main" val="2999654909"/>
              </p:ext>
            </p:extLst>
          </p:nvPr>
        </p:nvGraphicFramePr>
        <p:xfrm>
          <a:off x="358378" y="5597587"/>
          <a:ext cx="8557022" cy="803275"/>
        </p:xfrm>
        <a:graphic>
          <a:graphicData uri="http://schemas.openxmlformats.org/presentationml/2006/ole">
            <mc:AlternateContent xmlns:mc="http://schemas.openxmlformats.org/markup-compatibility/2006">
              <mc:Choice xmlns:v="urn:schemas-microsoft-com:vml" Requires="v">
                <p:oleObj spid="_x0000_s419079" name="Equation" r:id="rId8" imgW="6121080" imgH="431640" progId="Equation.DSMT4">
                  <p:embed/>
                </p:oleObj>
              </mc:Choice>
              <mc:Fallback>
                <p:oleObj name="Equation" r:id="rId8" imgW="6121080" imgH="431640" progId="Equation.DSMT4">
                  <p:embed/>
                  <p:pic>
                    <p:nvPicPr>
                      <p:cNvPr id="0" name=""/>
                      <p:cNvPicPr/>
                      <p:nvPr/>
                    </p:nvPicPr>
                    <p:blipFill>
                      <a:blip r:embed="rId9"/>
                      <a:stretch>
                        <a:fillRect/>
                      </a:stretch>
                    </p:blipFill>
                    <p:spPr>
                      <a:xfrm>
                        <a:off x="358378" y="5597587"/>
                        <a:ext cx="8557022" cy="803275"/>
                      </a:xfrm>
                      <a:prstGeom prst="rect">
                        <a:avLst/>
                      </a:prstGeom>
                    </p:spPr>
                  </p:pic>
                </p:oleObj>
              </mc:Fallback>
            </mc:AlternateContent>
          </a:graphicData>
        </a:graphic>
      </p:graphicFrame>
      <p:sp>
        <p:nvSpPr>
          <p:cNvPr id="9" name="TextBox 8"/>
          <p:cNvSpPr txBox="1"/>
          <p:nvPr/>
        </p:nvSpPr>
        <p:spPr>
          <a:xfrm>
            <a:off x="254005" y="6512075"/>
            <a:ext cx="8854499" cy="301301"/>
          </a:xfrm>
          <a:prstGeom prst="rect">
            <a:avLst/>
          </a:prstGeom>
          <a:noFill/>
        </p:spPr>
        <p:txBody>
          <a:bodyPr wrap="square" rtlCol="0">
            <a:spAutoFit/>
          </a:bodyPr>
          <a:lstStyle/>
          <a:p>
            <a:r>
              <a:rPr lang="en-US" sz="1400" b="1" u="sng" dirty="0" err="1">
                <a:solidFill>
                  <a:schemeClr val="bg1">
                    <a:lumMod val="50000"/>
                  </a:schemeClr>
                </a:solidFill>
              </a:rPr>
              <a:t>V.P.Gerdt</a:t>
            </a:r>
            <a:r>
              <a:rPr lang="en-US" sz="1400" dirty="0">
                <a:solidFill>
                  <a:schemeClr val="bg1">
                    <a:lumMod val="50000"/>
                  </a:schemeClr>
                </a:solidFill>
              </a:rPr>
              <a:t>  (LIT JINR), D.A. </a:t>
            </a:r>
            <a:r>
              <a:rPr lang="en-US" sz="1400" dirty="0" err="1">
                <a:solidFill>
                  <a:schemeClr val="bg1">
                    <a:lumMod val="50000"/>
                  </a:schemeClr>
                </a:solidFill>
              </a:rPr>
              <a:t>Lyakhov</a:t>
            </a:r>
            <a:r>
              <a:rPr lang="en-US" sz="1400" dirty="0">
                <a:solidFill>
                  <a:schemeClr val="bg1">
                    <a:lumMod val="50000"/>
                  </a:schemeClr>
                </a:solidFill>
              </a:rPr>
              <a:t>, D.L. </a:t>
            </a:r>
            <a:r>
              <a:rPr lang="en-US" sz="1400" dirty="0" err="1" smtClean="0">
                <a:solidFill>
                  <a:schemeClr val="bg1">
                    <a:lumMod val="50000"/>
                  </a:schemeClr>
                </a:solidFill>
              </a:rPr>
              <a:t>Michels</a:t>
            </a:r>
            <a:r>
              <a:rPr lang="en-US" sz="1400" dirty="0" smtClean="0">
                <a:solidFill>
                  <a:schemeClr val="bg1">
                    <a:lumMod val="50000"/>
                  </a:schemeClr>
                </a:solidFill>
              </a:rPr>
              <a:t>, </a:t>
            </a:r>
            <a:r>
              <a:rPr lang="en-US" sz="1400" dirty="0">
                <a:solidFill>
                  <a:schemeClr val="bg1">
                    <a:lumMod val="50000"/>
                  </a:schemeClr>
                </a:solidFill>
              </a:rPr>
              <a:t>Proceedings of ISSAC 2017, ACM Press, 2017, </a:t>
            </a:r>
            <a:r>
              <a:rPr lang="en-US" sz="1400" dirty="0" smtClean="0">
                <a:solidFill>
                  <a:schemeClr val="bg1">
                    <a:lumMod val="50000"/>
                  </a:schemeClr>
                </a:solidFill>
              </a:rPr>
              <a:t>pp. 285 – 292</a:t>
            </a:r>
            <a:endParaRPr lang="en-US" sz="1400" dirty="0">
              <a:solidFill>
                <a:schemeClr val="bg1">
                  <a:lumMod val="50000"/>
                </a:schemeClr>
              </a:solidFill>
            </a:endParaRPr>
          </a:p>
        </p:txBody>
      </p:sp>
      <p:sp>
        <p:nvSpPr>
          <p:cNvPr id="2" name="TextBox 1"/>
          <p:cNvSpPr txBox="1"/>
          <p:nvPr/>
        </p:nvSpPr>
        <p:spPr>
          <a:xfrm rot="19592956">
            <a:off x="402354" y="2897349"/>
            <a:ext cx="8374920" cy="898323"/>
          </a:xfrm>
          <a:prstGeom prst="rect">
            <a:avLst/>
          </a:prstGeom>
          <a:solidFill>
            <a:srgbClr val="FFFF00"/>
          </a:solidFill>
        </p:spPr>
        <p:txBody>
          <a:bodyPr wrap="none" rtlCol="0">
            <a:spAutoFit/>
          </a:bodyPr>
          <a:lstStyle/>
          <a:p>
            <a:r>
              <a:rPr lang="en-US" sz="1800" b="1" dirty="0">
                <a:solidFill>
                  <a:srgbClr val="C00000"/>
                </a:solidFill>
                <a:effectLst>
                  <a:outerShdw blurRad="38100" dist="38100" dir="2700000" algn="tl">
                    <a:srgbClr val="000000">
                      <a:alpha val="43137"/>
                    </a:srgbClr>
                  </a:outerShdw>
                </a:effectLst>
                <a:latin typeface="Calibri" panose="020F0502020204030204"/>
              </a:rPr>
              <a:t>Distinguished Paper Award by </a:t>
            </a:r>
            <a:r>
              <a:rPr lang="en-US" sz="1800" b="1" dirty="0" smtClean="0">
                <a:solidFill>
                  <a:srgbClr val="C00000"/>
                </a:solidFill>
                <a:effectLst>
                  <a:outerShdw blurRad="38100" dist="38100" dir="2700000" algn="tl">
                    <a:srgbClr val="000000">
                      <a:alpha val="43137"/>
                    </a:srgbClr>
                  </a:outerShdw>
                </a:effectLst>
                <a:latin typeface="Calibri" panose="020F0502020204030204"/>
              </a:rPr>
              <a:t>Association of Computing Machinery </a:t>
            </a:r>
            <a:r>
              <a:rPr lang="en-US" sz="1800" dirty="0" smtClean="0">
                <a:solidFill>
                  <a:srgbClr val="C00000"/>
                </a:solidFill>
                <a:effectLst>
                  <a:outerShdw blurRad="38100" dist="38100" dir="2700000" algn="tl">
                    <a:srgbClr val="000000">
                      <a:alpha val="43137"/>
                    </a:srgbClr>
                  </a:outerShdw>
                </a:effectLst>
                <a:latin typeface="Calibri" panose="020F0502020204030204"/>
              </a:rPr>
              <a:t>(</a:t>
            </a:r>
            <a:r>
              <a:rPr lang="en-US" sz="1800" b="1" dirty="0" smtClean="0">
                <a:solidFill>
                  <a:srgbClr val="C00000"/>
                </a:solidFill>
                <a:effectLst>
                  <a:outerShdw blurRad="38100" dist="38100" dir="2700000" algn="tl">
                    <a:srgbClr val="000000">
                      <a:alpha val="43137"/>
                    </a:srgbClr>
                  </a:outerShdw>
                </a:effectLst>
                <a:latin typeface="Calibri" panose="020F0502020204030204"/>
              </a:rPr>
              <a:t>ACM</a:t>
            </a:r>
            <a:r>
              <a:rPr lang="en-US" sz="1800" dirty="0" smtClean="0">
                <a:solidFill>
                  <a:srgbClr val="C00000"/>
                </a:solidFill>
                <a:effectLst>
                  <a:outerShdw blurRad="38100" dist="38100" dir="2700000" algn="tl">
                    <a:srgbClr val="000000">
                      <a:alpha val="43137"/>
                    </a:srgbClr>
                  </a:outerShdw>
                </a:effectLst>
                <a:latin typeface="Calibri" panose="020F0502020204030204"/>
              </a:rPr>
              <a:t>)</a:t>
            </a:r>
            <a:endParaRPr lang="en-US" sz="1800" b="1" dirty="0" smtClean="0">
              <a:solidFill>
                <a:srgbClr val="C00000"/>
              </a:solidFill>
              <a:effectLst>
                <a:outerShdw blurRad="38100" dist="38100" dir="2700000" algn="tl">
                  <a:srgbClr val="000000">
                    <a:alpha val="43137"/>
                  </a:srgbClr>
                </a:outerShdw>
              </a:effectLst>
              <a:latin typeface="Calibri" panose="020F0502020204030204"/>
            </a:endParaRPr>
          </a:p>
          <a:p>
            <a:r>
              <a:rPr lang="en-US" sz="1800" b="1" dirty="0" smtClean="0">
                <a:solidFill>
                  <a:srgbClr val="C00000"/>
                </a:solidFill>
                <a:effectLst>
                  <a:outerShdw blurRad="38100" dist="38100" dir="2700000" algn="tl">
                    <a:srgbClr val="000000">
                      <a:alpha val="43137"/>
                    </a:srgbClr>
                  </a:outerShdw>
                </a:effectLst>
                <a:latin typeface="Calibri" panose="020F0502020204030204"/>
              </a:rPr>
              <a:t>at the </a:t>
            </a:r>
            <a:r>
              <a:rPr lang="en-US" sz="1800" b="1" dirty="0">
                <a:solidFill>
                  <a:srgbClr val="C00000"/>
                </a:solidFill>
                <a:effectLst>
                  <a:outerShdw blurRad="38100" dist="38100" dir="2700000" algn="tl">
                    <a:srgbClr val="000000">
                      <a:alpha val="43137"/>
                    </a:srgbClr>
                  </a:outerShdw>
                </a:effectLst>
                <a:latin typeface="Calibri" panose="020F0502020204030204"/>
              </a:rPr>
              <a:t>International Symposium on Symbolic and Algebraic Computation </a:t>
            </a:r>
            <a:r>
              <a:rPr lang="en-US" sz="1800" dirty="0">
                <a:solidFill>
                  <a:srgbClr val="C00000"/>
                </a:solidFill>
                <a:effectLst>
                  <a:outerShdw blurRad="38100" dist="38100" dir="2700000" algn="tl">
                    <a:srgbClr val="000000">
                      <a:alpha val="43137"/>
                    </a:srgbClr>
                  </a:outerShdw>
                </a:effectLst>
                <a:latin typeface="Calibri" panose="020F0502020204030204"/>
              </a:rPr>
              <a:t>(</a:t>
            </a:r>
            <a:r>
              <a:rPr lang="en-US" sz="1800" b="1" dirty="0">
                <a:solidFill>
                  <a:srgbClr val="C00000"/>
                </a:solidFill>
                <a:effectLst>
                  <a:outerShdw blurRad="38100" dist="38100" dir="2700000" algn="tl">
                    <a:srgbClr val="000000">
                      <a:alpha val="43137"/>
                    </a:srgbClr>
                  </a:outerShdw>
                </a:effectLst>
                <a:latin typeface="Calibri" panose="020F0502020204030204"/>
              </a:rPr>
              <a:t>ISSAC</a:t>
            </a:r>
            <a:r>
              <a:rPr lang="en-US" sz="1800" dirty="0">
                <a:solidFill>
                  <a:srgbClr val="C00000"/>
                </a:solidFill>
                <a:effectLst>
                  <a:outerShdw blurRad="38100" dist="38100" dir="2700000" algn="tl">
                    <a:srgbClr val="000000">
                      <a:alpha val="43137"/>
                    </a:srgbClr>
                  </a:outerShdw>
                </a:effectLst>
                <a:latin typeface="Calibri" panose="020F0502020204030204"/>
              </a:rPr>
              <a:t>)</a:t>
            </a:r>
            <a:r>
              <a:rPr lang="en-US" sz="1800" b="1" dirty="0">
                <a:solidFill>
                  <a:srgbClr val="C00000"/>
                </a:solidFill>
                <a:effectLst>
                  <a:outerShdw blurRad="38100" dist="38100" dir="2700000" algn="tl">
                    <a:srgbClr val="000000">
                      <a:alpha val="43137"/>
                    </a:srgbClr>
                  </a:outerShdw>
                </a:effectLst>
                <a:latin typeface="Calibri" panose="020F0502020204030204"/>
              </a:rPr>
              <a:t> </a:t>
            </a:r>
            <a:r>
              <a:rPr lang="en-US" sz="1800" b="1" dirty="0" smtClean="0">
                <a:solidFill>
                  <a:srgbClr val="C00000"/>
                </a:solidFill>
                <a:effectLst>
                  <a:outerShdw blurRad="38100" dist="38100" dir="2700000" algn="tl">
                    <a:srgbClr val="000000">
                      <a:alpha val="43137"/>
                    </a:srgbClr>
                  </a:outerShdw>
                </a:effectLst>
                <a:latin typeface="Calibri" panose="020F0502020204030204"/>
              </a:rPr>
              <a:t>2017 </a:t>
            </a:r>
          </a:p>
          <a:p>
            <a:r>
              <a:rPr lang="en-US" sz="1800" dirty="0" smtClean="0">
                <a:solidFill>
                  <a:prstClr val="black"/>
                </a:solidFill>
                <a:latin typeface="Calibri" panose="020F0502020204030204"/>
              </a:rPr>
              <a:t>(</a:t>
            </a:r>
            <a:r>
              <a:rPr lang="en-US" sz="1800" b="1" dirty="0" smtClean="0">
                <a:solidFill>
                  <a:srgbClr val="C00000"/>
                </a:solidFill>
                <a:latin typeface="Calibri" panose="020F0502020204030204"/>
              </a:rPr>
              <a:t> </a:t>
            </a:r>
            <a:r>
              <a:rPr lang="en-US" sz="1800" dirty="0">
                <a:solidFill>
                  <a:prstClr val="black"/>
                </a:solidFill>
                <a:latin typeface="Calibri" panose="020F0502020204030204"/>
                <a:hlinkClick r:id="rId4"/>
              </a:rPr>
              <a:t>http://www.issac-conference.org/2017/awards.php</a:t>
            </a:r>
            <a:r>
              <a:rPr lang="en-US" sz="1800" dirty="0">
                <a:solidFill>
                  <a:prstClr val="black"/>
                </a:solidFill>
                <a:latin typeface="Calibri" panose="020F0502020204030204"/>
              </a:rPr>
              <a:t> ) </a:t>
            </a:r>
            <a:endParaRPr lang="en-US" sz="1800" dirty="0">
              <a:solidFill>
                <a:schemeClr val="bg2">
                  <a:lumMod val="75000"/>
                </a:schemeClr>
              </a:solidFill>
            </a:endParaRPr>
          </a:p>
        </p:txBody>
      </p:sp>
    </p:spTree>
    <p:extLst>
      <p:ext uri="{BB962C8B-B14F-4D97-AF65-F5344CB8AC3E}">
        <p14:creationId xmlns:p14="http://schemas.microsoft.com/office/powerpoint/2010/main" val="9218340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248"/>
            <a:ext cx="8785225" cy="7017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4400" b="1" dirty="0" smtClean="0">
                <a:solidFill>
                  <a:srgbClr val="0000CC"/>
                </a:solidFill>
                <a:effectLst>
                  <a:outerShdw blurRad="38100" dist="38100" dir="2700000" algn="tl">
                    <a:srgbClr val="000000"/>
                  </a:outerShdw>
                </a:effectLst>
              </a:rPr>
              <a:t>Conclusions</a:t>
            </a:r>
            <a:endParaRPr lang="en-US" altLang="en-US" sz="4400" dirty="0">
              <a:solidFill>
                <a:srgbClr val="0000CC"/>
              </a:solidFill>
            </a:endParaRPr>
          </a:p>
        </p:txBody>
      </p:sp>
      <p:sp>
        <p:nvSpPr>
          <p:cNvPr id="3" name="2 Marcador de contenido"/>
          <p:cNvSpPr txBox="1">
            <a:spLocks/>
          </p:cNvSpPr>
          <p:nvPr/>
        </p:nvSpPr>
        <p:spPr>
          <a:xfrm>
            <a:off x="228600" y="1123528"/>
            <a:ext cx="8839200"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Bef>
                <a:spcPts val="0"/>
              </a:spcBef>
              <a:spcAft>
                <a:spcPts val="1000"/>
              </a:spcAft>
              <a:buClr>
                <a:srgbClr val="000099"/>
              </a:buClr>
              <a:buSzPct val="140000"/>
              <a:defRPr/>
            </a:pP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Following the worldwide trend, the computing and software are overwhelming </a:t>
            </a:r>
          </a:p>
          <a:p>
            <a:pPr fontAlgn="auto">
              <a:lnSpc>
                <a:spcPct val="100000"/>
              </a:lnSpc>
              <a:spcBef>
                <a:spcPts val="0"/>
              </a:spcBef>
              <a:spcAft>
                <a:spcPts val="1000"/>
              </a:spcAft>
              <a:buClr>
                <a:srgbClr val="000099"/>
              </a:buClr>
              <a:buSzPct val="140000"/>
              <a:defRPr/>
            </a:pP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All the basic JINR research tasks are looking for novel computing models; the LIT expertise greatly facilitates their development</a:t>
            </a:r>
          </a:p>
          <a:p>
            <a:pPr fontAlgn="auto">
              <a:lnSpc>
                <a:spcPct val="100000"/>
              </a:lnSpc>
              <a:spcBef>
                <a:spcPts val="0"/>
              </a:spcBef>
              <a:spcAft>
                <a:spcPts val="1000"/>
              </a:spcAft>
              <a:buClr>
                <a:srgbClr val="000099"/>
              </a:buClr>
              <a:buSzPct val="140000"/>
              <a:defRPr/>
            </a:pP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The development of numerical methods and algorithms for parallel and hybrid calculations in scientific research are pervasive</a:t>
            </a:r>
          </a:p>
          <a:p>
            <a:pPr fontAlgn="auto">
              <a:lnSpc>
                <a:spcPct val="100000"/>
              </a:lnSpc>
              <a:spcBef>
                <a:spcPts val="0"/>
              </a:spcBef>
              <a:spcAft>
                <a:spcPts val="1000"/>
              </a:spcAft>
              <a:buClr>
                <a:srgbClr val="000099"/>
              </a:buClr>
              <a:buSzPct val="140000"/>
              <a:defRPr/>
            </a:pP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The </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heterogeneous hybrid </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platform </a:t>
            </a:r>
            <a:r>
              <a:rPr lang="en-US" sz="1900" i="1" dirty="0" err="1">
                <a:solidFill>
                  <a:srgbClr val="0000FF"/>
                </a:solidFill>
                <a:effectLst>
                  <a:outerShdw blurRad="38100" dist="38100" dir="2700000" algn="tl">
                    <a:srgbClr val="000000">
                      <a:alpha val="43137"/>
                    </a:srgbClr>
                  </a:outerShdw>
                </a:effectLst>
                <a:cs typeface="Times New Roman" panose="02020603050405020304" pitchFamily="18" charset="0"/>
              </a:rPr>
              <a:t>HybriLIT</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1900" dirty="0" smtClean="0">
                <a:solidFill>
                  <a:srgbClr val="0000FF"/>
                </a:solidFill>
                <a:effectLst>
                  <a:outerShdw blurRad="38100" dist="38100" dir="2700000" algn="tl">
                    <a:srgbClr val="000000">
                      <a:alpha val="43137"/>
                    </a:srgbClr>
                  </a:outerShdw>
                </a:effectLst>
                <a:cs typeface="Times New Roman" panose="02020603050405020304" pitchFamily="18" charset="0"/>
              </a:rPr>
              <a:t>(</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involving the learning and testing cluster and the “GOVORUN” supercomputer</a:t>
            </a:r>
            <a:r>
              <a:rPr lang="en-US" sz="1900" dirty="0" smtClean="0">
                <a:solidFill>
                  <a:srgbClr val="0000FF"/>
                </a:solidFill>
                <a:effectLst>
                  <a:outerShdw blurRad="38100" dist="38100" dir="2700000" algn="tl">
                    <a:srgbClr val="000000">
                      <a:alpha val="43137"/>
                    </a:srgbClr>
                  </a:outerShdw>
                </a:effectLst>
                <a:cs typeface="Times New Roman" panose="02020603050405020304" pitchFamily="18" charset="0"/>
              </a:rPr>
              <a:t>)</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 is the key to the </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high performance computing </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 in JINR. Its further extension and upgrade, as an indelible part of the Multifunctional Information and Computing Complex – basic JINR facility allowing to face up the future </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scientific research </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challenges in the JINR and the JINR Member States, is a fundamental contribution to the solution of the computer intensive tasks </a:t>
            </a:r>
          </a:p>
          <a:p>
            <a:pPr fontAlgn="auto">
              <a:lnSpc>
                <a:spcPct val="100000"/>
              </a:lnSpc>
              <a:spcBef>
                <a:spcPts val="0"/>
              </a:spcBef>
              <a:spcAft>
                <a:spcPts val="0"/>
              </a:spcAft>
              <a:buClr>
                <a:srgbClr val="000099"/>
              </a:buClr>
              <a:buSzPct val="140000"/>
              <a:defRPr/>
            </a:pP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We ask the </a:t>
            </a:r>
            <a:r>
              <a:rPr lang="en-US" sz="1900" i="1" dirty="0" err="1">
                <a:solidFill>
                  <a:srgbClr val="0000FF"/>
                </a:solidFill>
                <a:effectLst>
                  <a:outerShdw blurRad="38100" dist="38100" dir="2700000" algn="tl">
                    <a:srgbClr val="000000">
                      <a:alpha val="43137"/>
                    </a:srgbClr>
                  </a:outerShdw>
                </a:effectLst>
                <a:cs typeface="Times New Roman" panose="02020603050405020304" pitchFamily="18" charset="0"/>
              </a:rPr>
              <a:t>Programme</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 Advisory Committee for Condensed Matter Physics to </a:t>
            </a:r>
            <a:r>
              <a:rPr lang="en-US" sz="1900" b="1" i="1" dirty="0">
                <a:solidFill>
                  <a:srgbClr val="0000FF"/>
                </a:solidFill>
                <a:effectLst>
                  <a:outerShdw blurRad="38100" dist="38100" dir="2700000" algn="tl">
                    <a:srgbClr val="000000">
                      <a:alpha val="43137"/>
                    </a:srgbClr>
                  </a:outerShdw>
                </a:effectLst>
                <a:cs typeface="Times New Roman" panose="02020603050405020304" pitchFamily="18" charset="0"/>
              </a:rPr>
              <a:t>approve the activity</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 done during </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2017-2019 </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and to </a:t>
            </a:r>
            <a:r>
              <a:rPr lang="en-US" sz="1900" b="1" i="1" dirty="0">
                <a:solidFill>
                  <a:srgbClr val="0000FF"/>
                </a:solidFill>
                <a:effectLst>
                  <a:outerShdw blurRad="38100" dist="38100" dir="2700000" algn="tl">
                    <a:srgbClr val="000000">
                      <a:alpha val="43137"/>
                    </a:srgbClr>
                  </a:outerShdw>
                </a:effectLst>
                <a:cs typeface="Times New Roman" panose="02020603050405020304" pitchFamily="18" charset="0"/>
              </a:rPr>
              <a:t>agree with the </a:t>
            </a:r>
            <a:r>
              <a:rPr lang="en-US" sz="1900" b="1" i="1" dirty="0" smtClean="0">
                <a:solidFill>
                  <a:srgbClr val="0000FF"/>
                </a:solidFill>
                <a:effectLst>
                  <a:outerShdw blurRad="38100" dist="38100" dir="2700000" algn="tl">
                    <a:srgbClr val="000000">
                      <a:alpha val="43137"/>
                    </a:srgbClr>
                  </a:outerShdw>
                </a:effectLst>
                <a:cs typeface="Times New Roman" panose="02020603050405020304" pitchFamily="18" charset="0"/>
              </a:rPr>
              <a:t>continuation</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 of </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the research within the theme: “</a:t>
            </a:r>
            <a:r>
              <a:rPr lang="en-US" sz="1900" b="1" i="1" dirty="0">
                <a:solidFill>
                  <a:srgbClr val="0000FF"/>
                </a:solidFill>
                <a:effectLst>
                  <a:outerShdw blurRad="38100" dist="38100" dir="2700000" algn="tl">
                    <a:srgbClr val="000000">
                      <a:alpha val="43137"/>
                    </a:srgbClr>
                  </a:outerShdw>
                </a:effectLst>
                <a:cs typeface="Times New Roman" panose="02020603050405020304" pitchFamily="18" charset="0"/>
              </a:rPr>
              <a:t>Methods, Algorithms and Software for Modeling Physical Systems, Mathematical Processing and Analysis of Experimental Data</a:t>
            </a:r>
            <a:r>
              <a:rPr lang="en-US" sz="1900" i="1" dirty="0">
                <a:solidFill>
                  <a:srgbClr val="0000FF"/>
                </a:solidFill>
                <a:effectLst>
                  <a:outerShdw blurRad="38100" dist="38100" dir="2700000" algn="tl">
                    <a:srgbClr val="000000">
                      <a:alpha val="43137"/>
                    </a:srgbClr>
                  </a:outerShdw>
                </a:effectLst>
                <a:cs typeface="Times New Roman" panose="02020603050405020304" pitchFamily="18" charset="0"/>
              </a:rPr>
              <a:t>” during </a:t>
            </a:r>
            <a:r>
              <a:rPr lang="en-US" sz="1900" i="1" dirty="0" smtClean="0">
                <a:solidFill>
                  <a:srgbClr val="0000FF"/>
                </a:solidFill>
                <a:effectLst>
                  <a:outerShdw blurRad="38100" dist="38100" dir="2700000" algn="tl">
                    <a:srgbClr val="000000">
                      <a:alpha val="43137"/>
                    </a:srgbClr>
                  </a:outerShdw>
                </a:effectLst>
                <a:cs typeface="Times New Roman" panose="02020603050405020304" pitchFamily="18" charset="0"/>
              </a:rPr>
              <a:t>2020-2023</a:t>
            </a:r>
          </a:p>
        </p:txBody>
      </p:sp>
    </p:spTree>
    <p:extLst>
      <p:ext uri="{BB962C8B-B14F-4D97-AF65-F5344CB8AC3E}">
        <p14:creationId xmlns:p14="http://schemas.microsoft.com/office/powerpoint/2010/main" val="272996981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8" name="Rectangle 2"/>
          <p:cNvSpPr>
            <a:spLocks noChangeArrowheads="1"/>
          </p:cNvSpPr>
          <p:nvPr/>
        </p:nvSpPr>
        <p:spPr bwMode="auto">
          <a:xfrm>
            <a:off x="685800" y="228600"/>
            <a:ext cx="82296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rgbClr val="000000"/>
                </a:solidFill>
                <a:latin typeface="Times New Roman" pitchFamily="18" charset="0"/>
              </a:defRPr>
            </a:lvl1pPr>
            <a:lvl2pPr>
              <a:defRPr sz="4400">
                <a:solidFill>
                  <a:srgbClr val="000000"/>
                </a:solidFill>
                <a:latin typeface="Times New Roman" pitchFamily="18" charset="0"/>
              </a:defRPr>
            </a:lvl2pPr>
            <a:lvl3pPr>
              <a:defRPr sz="4400">
                <a:solidFill>
                  <a:srgbClr val="000000"/>
                </a:solidFill>
                <a:latin typeface="Times New Roman" pitchFamily="18" charset="0"/>
              </a:defRPr>
            </a:lvl3pPr>
            <a:lvl4pPr>
              <a:defRPr sz="4400">
                <a:solidFill>
                  <a:srgbClr val="000000"/>
                </a:solidFill>
                <a:latin typeface="Times New Roman" pitchFamily="18" charset="0"/>
              </a:defRPr>
            </a:lvl4pPr>
            <a:lvl5pPr>
              <a:defRPr sz="4400">
                <a:solidFill>
                  <a:srgbClr val="000000"/>
                </a:solidFill>
                <a:latin typeface="Times New Roman" pitchFamily="18" charset="0"/>
              </a:defRPr>
            </a:lvl5pPr>
            <a:lvl6pPr marL="457200" algn="ctr" defTabSz="449263"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49263"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49263"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49263"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a:lstStyle>
          <a:p>
            <a:endParaRPr lang="ru-RU" altLang="en-US" sz="3200" b="1">
              <a:solidFill>
                <a:srgbClr val="0000FF"/>
              </a:solidFill>
            </a:endParaRPr>
          </a:p>
        </p:txBody>
      </p:sp>
      <p:sp>
        <p:nvSpPr>
          <p:cNvPr id="613379" name="Rectangle 3"/>
          <p:cNvSpPr>
            <a:spLocks noChangeArrowheads="1"/>
          </p:cNvSpPr>
          <p:nvPr/>
        </p:nvSpPr>
        <p:spPr bwMode="auto">
          <a:xfrm>
            <a:off x="4481513" y="3108325"/>
            <a:ext cx="180975"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l">
              <a:lnSpc>
                <a:spcPct val="100000"/>
              </a:lnSpc>
              <a:buClrTx/>
              <a:buSzTx/>
              <a:buFontTx/>
              <a:buNone/>
            </a:pPr>
            <a:r>
              <a:rPr lang="en-US" altLang="en-US" sz="1800">
                <a:solidFill>
                  <a:schemeClr val="tx1"/>
                </a:solidFill>
                <a:latin typeface="Arial" pitchFamily="34" charset="0"/>
              </a:rPr>
              <a:t/>
            </a:r>
            <a:br>
              <a:rPr lang="en-US" altLang="en-US" sz="1800">
                <a:solidFill>
                  <a:schemeClr val="tx1"/>
                </a:solidFill>
                <a:latin typeface="Arial" pitchFamily="34" charset="0"/>
              </a:rPr>
            </a:br>
            <a:endParaRPr lang="en-US" altLang="en-US" sz="1800">
              <a:solidFill>
                <a:schemeClr val="tx1"/>
              </a:solidFill>
              <a:latin typeface="Arial" pitchFamily="34" charset="0"/>
            </a:endParaRPr>
          </a:p>
        </p:txBody>
      </p:sp>
      <p:sp>
        <p:nvSpPr>
          <p:cNvPr id="613380" name="Text Box 4"/>
          <p:cNvSpPr txBox="1">
            <a:spLocks noChangeArrowheads="1"/>
          </p:cNvSpPr>
          <p:nvPr/>
        </p:nvSpPr>
        <p:spPr bwMode="auto">
          <a:xfrm>
            <a:off x="755650" y="2933700"/>
            <a:ext cx="7716838"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pPr algn="l">
              <a:lnSpc>
                <a:spcPct val="100000"/>
              </a:lnSpc>
              <a:buClrTx/>
              <a:buSzTx/>
              <a:buFontTx/>
              <a:buNone/>
            </a:pPr>
            <a:r>
              <a:rPr lang="en-US" altLang="en-US" sz="5400" b="1">
                <a:solidFill>
                  <a:srgbClr val="777777"/>
                </a:solidFill>
                <a:effectLst>
                  <a:outerShdw blurRad="38100" dist="38100" dir="2700000" algn="tl">
                    <a:srgbClr val="C0C0C0"/>
                  </a:outerShdw>
                </a:effectLst>
                <a:latin typeface="Monotype Corsiva" pitchFamily="66" charset="0"/>
              </a:rPr>
              <a:t>Thank you for your attention !</a:t>
            </a:r>
            <a:r>
              <a:rPr lang="en-US" altLang="en-US" sz="5400" b="1">
                <a:solidFill>
                  <a:srgbClr val="003300"/>
                </a:solidFill>
                <a:effectLst>
                  <a:outerShdw blurRad="38100" dist="38100" dir="2700000" algn="tl">
                    <a:srgbClr val="C0C0C0"/>
                  </a:outerShdw>
                </a:effectLst>
                <a:latin typeface="Monotype Corsiva" pitchFamily="66" charset="0"/>
              </a:rPr>
              <a:t> </a:t>
            </a:r>
            <a:endParaRPr lang="ru-RU" altLang="en-US" sz="5400" b="1">
              <a:solidFill>
                <a:srgbClr val="003300"/>
              </a:solidFill>
              <a:effectLst>
                <a:outerShdw blurRad="38100" dist="38100" dir="2700000" algn="tl">
                  <a:srgbClr val="C0C0C0"/>
                </a:outerShdw>
              </a:effectLst>
              <a:latin typeface="Monotype Corsiva"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613380">
                                            <p:txEl>
                                              <p:pRg st="0" end="0"/>
                                            </p:txEl>
                                          </p:spTgt>
                                        </p:tgtEl>
                                        <p:attrNameLst>
                                          <p:attrName>style.visibility</p:attrName>
                                        </p:attrNameLst>
                                      </p:cBhvr>
                                      <p:to>
                                        <p:strVal val="visible"/>
                                      </p:to>
                                    </p:set>
                                    <p:anim calcmode="discrete" valueType="clr">
                                      <p:cBhvr override="childStyle">
                                        <p:cTn id="7" dur="80"/>
                                        <p:tgtEl>
                                          <p:spTgt spid="61338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338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133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259383" y="2403204"/>
            <a:ext cx="6552977" cy="88178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5000"/>
              </a:lnSpc>
            </a:pPr>
            <a:r>
              <a:rPr lang="en-US" altLang="en-US" sz="5400" b="1" dirty="0" smtClean="0">
                <a:solidFill>
                  <a:srgbClr val="0000CC"/>
                </a:solidFill>
                <a:effectLst>
                  <a:outerShdw blurRad="38100" dist="38100" dir="2700000" algn="tl">
                    <a:srgbClr val="000000"/>
                  </a:outerShdw>
                </a:effectLst>
              </a:rPr>
              <a:t>Backup Slides</a:t>
            </a:r>
            <a:endParaRPr lang="en-US" altLang="en-US" sz="5400" dirty="0">
              <a:solidFill>
                <a:srgbClr val="0000CC"/>
              </a:solidFill>
            </a:endParaRPr>
          </a:p>
        </p:txBody>
      </p:sp>
    </p:spTree>
    <p:extLst>
      <p:ext uri="{BB962C8B-B14F-4D97-AF65-F5344CB8AC3E}">
        <p14:creationId xmlns:p14="http://schemas.microsoft.com/office/powerpoint/2010/main" val="193762785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0849"/>
            <a:ext cx="8785225" cy="1089529"/>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600" b="1" dirty="0" smtClean="0">
                <a:solidFill>
                  <a:srgbClr val="0000CC"/>
                </a:solidFill>
                <a:effectLst>
                  <a:outerShdw blurRad="38100" dist="38100" dir="2700000" algn="tl">
                    <a:srgbClr val="000000"/>
                  </a:outerShdw>
                </a:effectLst>
              </a:rPr>
              <a:t>Contents of the Proposal for Theme 1119 Extension</a:t>
            </a:r>
            <a:endParaRPr lang="en-US" altLang="en-US" sz="3600" dirty="0">
              <a:solidFill>
                <a:srgbClr val="0000CC"/>
              </a:solidFill>
            </a:endParaRPr>
          </a:p>
        </p:txBody>
      </p:sp>
      <p:sp>
        <p:nvSpPr>
          <p:cNvPr id="3" name="Rectangle 6"/>
          <p:cNvSpPr/>
          <p:nvPr/>
        </p:nvSpPr>
        <p:spPr>
          <a:xfrm>
            <a:off x="289865" y="1466282"/>
            <a:ext cx="8686800" cy="4555006"/>
          </a:xfrm>
          <a:prstGeom prst="rect">
            <a:avLst/>
          </a:prstGeom>
        </p:spPr>
        <p:txBody>
          <a:bodyPr wrap="square" lIns="91350" tIns="45677" rIns="91350" bIns="45677">
            <a:spAutoFit/>
          </a:bodyPr>
          <a:lstStyle/>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smtClean="0">
                <a:solidFill>
                  <a:srgbClr val="000090"/>
                </a:solidFill>
                <a:latin typeface="Times New Roman"/>
              </a:rPr>
              <a:t>Introduction</a:t>
            </a:r>
            <a:endParaRPr lang="ru-RU" sz="3000" b="1" dirty="0" smtClean="0">
              <a:solidFill>
                <a:srgbClr val="000090"/>
              </a:solidFill>
              <a:latin typeface="Times New Roman"/>
            </a:endParaRP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a:solidFill>
                  <a:srgbClr val="000090"/>
                </a:solidFill>
                <a:latin typeface="Times New Roman"/>
              </a:rPr>
              <a:t>State-of-the-art of the research field within the theme 1119 </a:t>
            </a:r>
            <a:endParaRPr lang="ru-RU" sz="3000" b="1" dirty="0" smtClean="0">
              <a:solidFill>
                <a:srgbClr val="000090"/>
              </a:solidFill>
              <a:latin typeface="Times New Roman"/>
            </a:endParaRP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a:solidFill>
                  <a:srgbClr val="0000FF"/>
                </a:solidFill>
                <a:effectLst>
                  <a:outerShdw blurRad="38100" dist="38100" dir="2700000" algn="tl">
                    <a:srgbClr val="000000">
                      <a:alpha val="43137"/>
                    </a:srgbClr>
                  </a:outerShdw>
                </a:effectLst>
                <a:latin typeface="Times New Roman"/>
              </a:rPr>
              <a:t>Description of the proposed research </a:t>
            </a:r>
            <a:endParaRPr lang="ru-RU" sz="3000" b="1" dirty="0" smtClean="0">
              <a:solidFill>
                <a:srgbClr val="0000FF"/>
              </a:solidFill>
              <a:effectLst>
                <a:outerShdw blurRad="38100" dist="38100" dir="2700000" algn="tl">
                  <a:srgbClr val="000000">
                    <a:alpha val="43137"/>
                  </a:srgbClr>
                </a:outerShdw>
              </a:effectLst>
              <a:latin typeface="Times New Roman"/>
            </a:endParaRP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smtClean="0">
                <a:solidFill>
                  <a:srgbClr val="000090"/>
                </a:solidFill>
                <a:latin typeface="Times New Roman"/>
              </a:rPr>
              <a:t>Personnel</a:t>
            </a: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smtClean="0">
                <a:solidFill>
                  <a:srgbClr val="000090"/>
                </a:solidFill>
                <a:latin typeface="Times New Roman"/>
              </a:rPr>
              <a:t>Budget </a:t>
            </a:r>
            <a:r>
              <a:rPr lang="en-US" sz="3000" b="1" dirty="0">
                <a:solidFill>
                  <a:srgbClr val="000090"/>
                </a:solidFill>
                <a:latin typeface="Times New Roman"/>
              </a:rPr>
              <a:t>estimation </a:t>
            </a:r>
            <a:endParaRPr lang="ru-RU" sz="3000" b="1" dirty="0" smtClean="0">
              <a:solidFill>
                <a:srgbClr val="000090"/>
              </a:solidFill>
              <a:latin typeface="Times New Roman"/>
            </a:endParaRP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a:solidFill>
                  <a:srgbClr val="000090"/>
                </a:solidFill>
                <a:latin typeface="Times New Roman"/>
              </a:rPr>
              <a:t>Concise SWOT </a:t>
            </a:r>
            <a:r>
              <a:rPr lang="en-US" sz="3000" b="1" dirty="0" smtClean="0">
                <a:solidFill>
                  <a:srgbClr val="000090"/>
                </a:solidFill>
                <a:latin typeface="Times New Roman"/>
              </a:rPr>
              <a:t>analysis</a:t>
            </a:r>
            <a:endParaRPr lang="ru-RU" sz="3000" b="1" dirty="0" smtClean="0">
              <a:solidFill>
                <a:srgbClr val="000090"/>
              </a:solidFill>
              <a:latin typeface="Times New Roman"/>
            </a:endParaRPr>
          </a:p>
          <a:p>
            <a:pPr marL="342580" indent="-342580" algn="l" defTabSz="913548" fontAlgn="auto">
              <a:lnSpc>
                <a:spcPct val="100000"/>
              </a:lnSpc>
              <a:spcBef>
                <a:spcPts val="0"/>
              </a:spcBef>
              <a:spcAft>
                <a:spcPts val="1000"/>
              </a:spcAft>
              <a:buClr>
                <a:srgbClr val="000090"/>
              </a:buClr>
              <a:buSzPct val="140000"/>
              <a:buFont typeface="Arial" panose="020B0604020202020204" pitchFamily="34" charset="0"/>
              <a:buChar char="•"/>
              <a:defRPr/>
            </a:pPr>
            <a:r>
              <a:rPr lang="en-US" sz="3000" b="1" dirty="0" smtClean="0">
                <a:solidFill>
                  <a:srgbClr val="000090"/>
                </a:solidFill>
                <a:latin typeface="Times New Roman"/>
              </a:rPr>
              <a:t>International Collaboration</a:t>
            </a:r>
            <a:r>
              <a:rPr lang="en-US" sz="3000" b="1" dirty="0" smtClean="0">
                <a:solidFill>
                  <a:srgbClr val="000090"/>
                </a:solidFill>
                <a:latin typeface="Calibri"/>
              </a:rPr>
              <a:t> </a:t>
            </a:r>
            <a:endParaRPr lang="en-US" sz="3000" b="1" dirty="0">
              <a:solidFill>
                <a:srgbClr val="00009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6768256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6" y="115888"/>
            <a:ext cx="8785225" cy="68942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4000" b="1" dirty="0" smtClean="0">
                <a:solidFill>
                  <a:srgbClr val="0000CC"/>
                </a:solidFill>
                <a:effectLst>
                  <a:outerShdw blurRad="38100" dist="38100" dir="2700000" algn="tl">
                    <a:srgbClr val="000000"/>
                  </a:outerShdw>
                </a:effectLst>
              </a:rPr>
              <a:t>Main </a:t>
            </a:r>
            <a:r>
              <a:rPr lang="en-US" altLang="en-US" sz="4000" b="1" dirty="0">
                <a:solidFill>
                  <a:srgbClr val="0000CC"/>
                </a:solidFill>
                <a:effectLst>
                  <a:outerShdw blurRad="38100" dist="38100" dir="2700000" algn="tl">
                    <a:srgbClr val="000000"/>
                  </a:outerShdw>
                </a:effectLst>
              </a:rPr>
              <a:t>A</a:t>
            </a:r>
            <a:r>
              <a:rPr lang="en-US" altLang="en-US" sz="4000" b="1" dirty="0" smtClean="0">
                <a:solidFill>
                  <a:srgbClr val="0000CC"/>
                </a:solidFill>
                <a:effectLst>
                  <a:outerShdw blurRad="38100" dist="38100" dir="2700000" algn="tl">
                    <a:srgbClr val="000000"/>
                  </a:outerShdw>
                </a:effectLst>
              </a:rPr>
              <a:t>ctivities</a:t>
            </a:r>
            <a:endParaRPr lang="ru-RU" altLang="en-US" sz="4000" b="1" dirty="0">
              <a:solidFill>
                <a:srgbClr val="0000CC"/>
              </a:solidFill>
              <a:effectLst>
                <a:outerShdw blurRad="38100" dist="38100" dir="2700000" algn="tl">
                  <a:srgbClr val="000000"/>
                </a:outerShdw>
              </a:effectLst>
            </a:endParaRPr>
          </a:p>
        </p:txBody>
      </p:sp>
      <p:sp>
        <p:nvSpPr>
          <p:cNvPr id="3" name="TextBox 2"/>
          <p:cNvSpPr txBox="1"/>
          <p:nvPr/>
        </p:nvSpPr>
        <p:spPr>
          <a:xfrm>
            <a:off x="179387" y="1391748"/>
            <a:ext cx="8785225" cy="4567404"/>
          </a:xfrm>
          <a:prstGeom prst="rect">
            <a:avLst/>
          </a:prstGeom>
          <a:noFill/>
        </p:spPr>
        <p:txBody>
          <a:bodyPr wrap="square" rtlCol="0">
            <a:spAutoFit/>
          </a:bodyPr>
          <a:lstStyle/>
          <a:p>
            <a:pPr algn="l">
              <a:lnSpc>
                <a:spcPct val="95000"/>
              </a:lnSpc>
            </a:pPr>
            <a:r>
              <a:rPr lang="en-US" sz="1800" dirty="0" smtClean="0">
                <a:solidFill>
                  <a:srgbClr val="0000FF"/>
                </a:solidFill>
                <a:effectLst>
                  <a:outerShdw blurRad="38100" dist="38100" dir="2700000" algn="tl">
                    <a:srgbClr val="000000">
                      <a:alpha val="43137"/>
                    </a:srgbClr>
                  </a:outerShdw>
                </a:effectLst>
              </a:rPr>
              <a:t> </a:t>
            </a:r>
            <a:r>
              <a:rPr lang="en-US" dirty="0" smtClean="0">
                <a:solidFill>
                  <a:srgbClr val="0000FF"/>
                </a:solidFill>
                <a:effectLst>
                  <a:outerShdw blurRad="38100" dist="38100" dir="2700000" algn="tl">
                    <a:srgbClr val="000000">
                      <a:alpha val="43137"/>
                    </a:srgbClr>
                  </a:outerShdw>
                </a:effectLst>
              </a:rPr>
              <a:t>(1) </a:t>
            </a:r>
            <a:r>
              <a:rPr lang="en-US" b="1" i="1" dirty="0" smtClean="0">
                <a:solidFill>
                  <a:srgbClr val="0000FF"/>
                </a:solidFill>
                <a:effectLst>
                  <a:outerShdw blurRad="38100" dist="38100" dir="2700000" algn="tl">
                    <a:srgbClr val="000000">
                      <a:alpha val="43137"/>
                    </a:srgbClr>
                  </a:outerShdw>
                </a:effectLst>
              </a:rPr>
              <a:t>Mathematical and computation methods for simulation of complex physical systems</a:t>
            </a:r>
            <a:r>
              <a:rPr lang="en-US" i="1" dirty="0" smtClean="0">
                <a:solidFill>
                  <a:srgbClr val="0000FF"/>
                </a:solidFill>
                <a:effectLst>
                  <a:outerShdw blurRad="38100" dist="38100" dir="2700000" algn="tl">
                    <a:srgbClr val="000000">
                      <a:alpha val="43137"/>
                    </a:srgbClr>
                  </a:outerShdw>
                </a:effectLst>
              </a:rPr>
              <a:t>. </a:t>
            </a:r>
            <a:r>
              <a:rPr lang="en-US" i="1" dirty="0" smtClean="0">
                <a:solidFill>
                  <a:srgbClr val="0000FF"/>
                </a:solidFill>
              </a:rPr>
              <a:t>Leaders: </a:t>
            </a:r>
            <a:r>
              <a:rPr lang="en-US" i="1" dirty="0" err="1" smtClean="0">
                <a:solidFill>
                  <a:srgbClr val="0000FF"/>
                </a:solidFill>
              </a:rPr>
              <a:t>Gh</a:t>
            </a:r>
            <a:r>
              <a:rPr lang="en-US" i="1" dirty="0" smtClean="0">
                <a:solidFill>
                  <a:srgbClr val="0000FF"/>
                </a:solidFill>
              </a:rPr>
              <a:t>. Adam, J. </a:t>
            </a:r>
            <a:r>
              <a:rPr lang="en-US" i="1" dirty="0" err="1" smtClean="0">
                <a:solidFill>
                  <a:srgbClr val="0000FF"/>
                </a:solidFill>
              </a:rPr>
              <a:t>Buša</a:t>
            </a:r>
            <a:r>
              <a:rPr lang="en-US" i="1" dirty="0" smtClean="0">
                <a:solidFill>
                  <a:srgbClr val="0000FF"/>
                </a:solidFill>
              </a:rPr>
              <a:t>, I.V. </a:t>
            </a:r>
            <a:r>
              <a:rPr lang="en-US" i="1" dirty="0" err="1" smtClean="0">
                <a:solidFill>
                  <a:srgbClr val="0000FF"/>
                </a:solidFill>
              </a:rPr>
              <a:t>Puzynin</a:t>
            </a:r>
            <a:endParaRPr lang="en-US" i="1" dirty="0" smtClean="0">
              <a:solidFill>
                <a:srgbClr val="0000FF"/>
              </a:solidFill>
            </a:endParaRPr>
          </a:p>
          <a:p>
            <a:pPr algn="l">
              <a:lnSpc>
                <a:spcPct val="95000"/>
              </a:lnSpc>
              <a:spcBef>
                <a:spcPts val="1600"/>
              </a:spcBef>
            </a:pPr>
            <a:r>
              <a:rPr lang="en-US" dirty="0" smtClean="0">
                <a:solidFill>
                  <a:srgbClr val="0000FF"/>
                </a:solidFill>
                <a:effectLst>
                  <a:outerShdw blurRad="38100" dist="38100" dir="2700000" algn="tl">
                    <a:srgbClr val="000000">
                      <a:alpha val="43137"/>
                    </a:srgbClr>
                  </a:outerShdw>
                </a:effectLst>
              </a:rPr>
              <a:t>(2) </a:t>
            </a:r>
            <a:r>
              <a:rPr lang="en-US" b="1" i="1" dirty="0" smtClean="0">
                <a:solidFill>
                  <a:srgbClr val="0000FF"/>
                </a:solidFill>
                <a:effectLst>
                  <a:outerShdw blurRad="38100" dist="38100" dir="2700000" algn="tl">
                    <a:srgbClr val="000000">
                      <a:alpha val="43137"/>
                    </a:srgbClr>
                  </a:outerShdw>
                </a:effectLst>
              </a:rPr>
              <a:t>Software complexes and mathematical methods for processing and analysis of experimental data</a:t>
            </a:r>
            <a:r>
              <a:rPr lang="en-US" i="1" dirty="0" smtClean="0">
                <a:solidFill>
                  <a:srgbClr val="0000FF"/>
                </a:solidFill>
                <a:effectLst>
                  <a:outerShdw blurRad="38100" dist="38100" dir="2700000" algn="tl">
                    <a:srgbClr val="000000">
                      <a:alpha val="43137"/>
                    </a:srgbClr>
                  </a:outerShdw>
                </a:effectLst>
              </a:rPr>
              <a:t>. </a:t>
            </a:r>
            <a:r>
              <a:rPr lang="en-US" i="1" dirty="0" smtClean="0">
                <a:solidFill>
                  <a:srgbClr val="0000FF"/>
                </a:solidFill>
              </a:rPr>
              <a:t>Leaders: P.V. </a:t>
            </a:r>
            <a:r>
              <a:rPr lang="en-US" i="1" dirty="0" err="1" smtClean="0">
                <a:solidFill>
                  <a:srgbClr val="0000FF"/>
                </a:solidFill>
              </a:rPr>
              <a:t>Zrelov</a:t>
            </a:r>
            <a:r>
              <a:rPr lang="en-US" i="1" dirty="0" smtClean="0">
                <a:solidFill>
                  <a:srgbClr val="0000FF"/>
                </a:solidFill>
              </a:rPr>
              <a:t>, V.V. Ivanov</a:t>
            </a:r>
          </a:p>
          <a:p>
            <a:pPr algn="l">
              <a:lnSpc>
                <a:spcPct val="95000"/>
              </a:lnSpc>
              <a:spcBef>
                <a:spcPts val="1600"/>
              </a:spcBef>
            </a:pPr>
            <a:r>
              <a:rPr lang="en-US" dirty="0" smtClean="0">
                <a:solidFill>
                  <a:srgbClr val="0000FF"/>
                </a:solidFill>
                <a:effectLst>
                  <a:outerShdw blurRad="38100" dist="38100" dir="2700000" algn="tl">
                    <a:srgbClr val="000000">
                      <a:alpha val="43137"/>
                    </a:srgbClr>
                  </a:outerShdw>
                </a:effectLst>
              </a:rPr>
              <a:t>(3) </a:t>
            </a:r>
            <a:r>
              <a:rPr lang="en-US" b="1" i="1" dirty="0" smtClean="0">
                <a:solidFill>
                  <a:srgbClr val="0000FF"/>
                </a:solidFill>
                <a:effectLst>
                  <a:outerShdw blurRad="38100" dist="38100" dir="2700000" algn="tl">
                    <a:srgbClr val="000000">
                      <a:alpha val="43137"/>
                    </a:srgbClr>
                  </a:outerShdw>
                </a:effectLst>
              </a:rPr>
              <a:t>Numerical methods, algorithms and software for multicore and hybrid architectures </a:t>
            </a:r>
            <a:r>
              <a:rPr lang="en-US" b="1" i="1" u="sng" dirty="0" smtClean="0">
                <a:solidFill>
                  <a:srgbClr val="0000FF"/>
                </a:solidFill>
                <a:effectLst>
                  <a:outerShdw blurRad="38100" dist="38100" dir="2700000" algn="tl">
                    <a:srgbClr val="000000">
                      <a:alpha val="43137"/>
                    </a:srgbClr>
                  </a:outerShdw>
                </a:effectLst>
              </a:rPr>
              <a:t>and Big Data analytics</a:t>
            </a:r>
            <a:r>
              <a:rPr lang="en-US" i="1" dirty="0" smtClean="0">
                <a:solidFill>
                  <a:srgbClr val="0000FF"/>
                </a:solidFill>
                <a:effectLst>
                  <a:outerShdw blurRad="38100" dist="38100" dir="2700000" algn="tl">
                    <a:srgbClr val="000000">
                      <a:alpha val="43137"/>
                    </a:srgbClr>
                  </a:outerShdw>
                </a:effectLst>
              </a:rPr>
              <a:t>.</a:t>
            </a:r>
          </a:p>
          <a:p>
            <a:pPr indent="457200" algn="l">
              <a:lnSpc>
                <a:spcPct val="95000"/>
              </a:lnSpc>
            </a:pPr>
            <a:r>
              <a:rPr lang="en-US" b="1" i="1" dirty="0" smtClean="0">
                <a:solidFill>
                  <a:srgbClr val="0000FF"/>
                </a:solidFill>
                <a:effectLst>
                  <a:outerShdw blurRad="38100" dist="38100" dir="2700000" algn="tl">
                    <a:srgbClr val="000000">
                      <a:alpha val="43137"/>
                    </a:srgbClr>
                  </a:outerShdw>
                </a:effectLst>
              </a:rPr>
              <a:t>A. Developments </a:t>
            </a:r>
            <a:r>
              <a:rPr lang="en-US" b="1" i="1" dirty="0">
                <a:solidFill>
                  <a:srgbClr val="0000FF"/>
                </a:solidFill>
                <a:effectLst>
                  <a:outerShdw blurRad="38100" dist="38100" dir="2700000" algn="tl">
                    <a:srgbClr val="000000">
                      <a:alpha val="43137"/>
                    </a:srgbClr>
                  </a:outerShdw>
                </a:effectLst>
              </a:rPr>
              <a:t>for Multicore and Hybrid </a:t>
            </a:r>
            <a:r>
              <a:rPr lang="en-US" b="1" i="1" dirty="0" smtClean="0">
                <a:solidFill>
                  <a:srgbClr val="0000FF"/>
                </a:solidFill>
                <a:effectLst>
                  <a:outerShdw blurRad="38100" dist="38100" dir="2700000" algn="tl">
                    <a:srgbClr val="000000">
                      <a:alpha val="43137"/>
                    </a:srgbClr>
                  </a:outerShdw>
                </a:effectLst>
              </a:rPr>
              <a:t>Architectures</a:t>
            </a:r>
            <a:r>
              <a:rPr lang="en-US" dirty="0" smtClean="0">
                <a:solidFill>
                  <a:srgbClr val="0000FF"/>
                </a:solidFill>
              </a:rPr>
              <a:t>. </a:t>
            </a:r>
            <a:r>
              <a:rPr lang="en-US" i="1" dirty="0" smtClean="0">
                <a:solidFill>
                  <a:srgbClr val="0000FF"/>
                </a:solidFill>
              </a:rPr>
              <a:t>Leaders: </a:t>
            </a:r>
            <a:r>
              <a:rPr lang="en-US" i="1" dirty="0" err="1" smtClean="0">
                <a:solidFill>
                  <a:srgbClr val="0000FF"/>
                </a:solidFill>
              </a:rPr>
              <a:t>Gh</a:t>
            </a:r>
            <a:r>
              <a:rPr lang="en-US" i="1" dirty="0" smtClean="0">
                <a:solidFill>
                  <a:srgbClr val="0000FF"/>
                </a:solidFill>
              </a:rPr>
              <a:t>. Adam, O. </a:t>
            </a:r>
            <a:r>
              <a:rPr lang="en-US" i="1" dirty="0" err="1" smtClean="0">
                <a:solidFill>
                  <a:srgbClr val="0000FF"/>
                </a:solidFill>
              </a:rPr>
              <a:t>Chuluunbaatar</a:t>
            </a:r>
            <a:r>
              <a:rPr lang="en-US" i="1" dirty="0" smtClean="0">
                <a:solidFill>
                  <a:srgbClr val="0000FF"/>
                </a:solidFill>
              </a:rPr>
              <a:t>, O.I. </a:t>
            </a:r>
            <a:r>
              <a:rPr lang="en-US" i="1" dirty="0" err="1" smtClean="0">
                <a:solidFill>
                  <a:srgbClr val="0000FF"/>
                </a:solidFill>
              </a:rPr>
              <a:t>Streltsova</a:t>
            </a:r>
            <a:endParaRPr lang="en-US" i="1" dirty="0" smtClean="0">
              <a:solidFill>
                <a:srgbClr val="0000FF"/>
              </a:solidFill>
            </a:endParaRPr>
          </a:p>
          <a:p>
            <a:pPr indent="457200" algn="l">
              <a:lnSpc>
                <a:spcPct val="95000"/>
              </a:lnSpc>
            </a:pPr>
            <a:r>
              <a:rPr lang="en-US" b="1" i="1" dirty="0" smtClean="0">
                <a:solidFill>
                  <a:srgbClr val="0000FF"/>
                </a:solidFill>
                <a:effectLst>
                  <a:outerShdw blurRad="38100" dist="38100" dir="2700000" algn="tl">
                    <a:srgbClr val="000000">
                      <a:alpha val="43137"/>
                    </a:srgbClr>
                  </a:outerShdw>
                </a:effectLst>
              </a:rPr>
              <a:t>B</a:t>
            </a:r>
            <a:r>
              <a:rPr lang="en-US" b="1" i="1" dirty="0">
                <a:solidFill>
                  <a:srgbClr val="0000FF"/>
                </a:solidFill>
                <a:effectLst>
                  <a:outerShdw blurRad="38100" dist="38100" dir="2700000" algn="tl">
                    <a:srgbClr val="000000">
                      <a:alpha val="43137"/>
                    </a:srgbClr>
                  </a:outerShdw>
                </a:effectLst>
              </a:rPr>
              <a:t>. Big Data </a:t>
            </a:r>
            <a:r>
              <a:rPr lang="en-US" b="1" i="1" dirty="0" smtClean="0">
                <a:solidFill>
                  <a:srgbClr val="0000FF"/>
                </a:solidFill>
                <a:effectLst>
                  <a:outerShdw blurRad="38100" dist="38100" dir="2700000" algn="tl">
                    <a:srgbClr val="000000">
                      <a:alpha val="43137"/>
                    </a:srgbClr>
                  </a:outerShdw>
                </a:effectLst>
              </a:rPr>
              <a:t>Analytics</a:t>
            </a:r>
            <a:r>
              <a:rPr lang="en-US" dirty="0" smtClean="0">
                <a:solidFill>
                  <a:srgbClr val="0000FF"/>
                </a:solidFill>
              </a:rPr>
              <a:t>. </a:t>
            </a:r>
            <a:r>
              <a:rPr lang="en-US" i="1" dirty="0" smtClean="0">
                <a:solidFill>
                  <a:srgbClr val="0000FF"/>
                </a:solidFill>
                <a:effectLst>
                  <a:outerShdw blurRad="38100" dist="38100" dir="2700000" algn="tl">
                    <a:srgbClr val="000000">
                      <a:alpha val="43137"/>
                    </a:srgbClr>
                  </a:outerShdw>
                </a:effectLst>
              </a:rPr>
              <a:t> </a:t>
            </a:r>
            <a:r>
              <a:rPr lang="en-US" i="1" dirty="0">
                <a:solidFill>
                  <a:srgbClr val="0000FF"/>
                </a:solidFill>
              </a:rPr>
              <a:t>Leaders</a:t>
            </a:r>
            <a:r>
              <a:rPr lang="en-US" i="1" dirty="0" smtClean="0">
                <a:solidFill>
                  <a:srgbClr val="0000FF"/>
                </a:solidFill>
              </a:rPr>
              <a:t>: V.V. </a:t>
            </a:r>
            <a:r>
              <a:rPr lang="en-US" i="1" dirty="0" err="1" smtClean="0">
                <a:solidFill>
                  <a:srgbClr val="0000FF"/>
                </a:solidFill>
              </a:rPr>
              <a:t>Korenkov</a:t>
            </a:r>
            <a:r>
              <a:rPr lang="en-US" i="1" dirty="0" smtClean="0">
                <a:solidFill>
                  <a:srgbClr val="0000FF"/>
                </a:solidFill>
              </a:rPr>
              <a:t>, P.V. </a:t>
            </a:r>
            <a:r>
              <a:rPr lang="en-US" i="1" dirty="0" err="1" smtClean="0">
                <a:solidFill>
                  <a:srgbClr val="0000FF"/>
                </a:solidFill>
              </a:rPr>
              <a:t>Zrelov</a:t>
            </a:r>
            <a:r>
              <a:rPr lang="en-US" i="1" dirty="0" smtClean="0">
                <a:solidFill>
                  <a:srgbClr val="0000FF"/>
                </a:solidFill>
              </a:rPr>
              <a:t> </a:t>
            </a:r>
          </a:p>
          <a:p>
            <a:pPr algn="l">
              <a:lnSpc>
                <a:spcPct val="95000"/>
              </a:lnSpc>
              <a:spcBef>
                <a:spcPts val="1600"/>
              </a:spcBef>
            </a:pPr>
            <a:r>
              <a:rPr lang="en-US" dirty="0" smtClean="0">
                <a:solidFill>
                  <a:srgbClr val="0000FF"/>
                </a:solidFill>
                <a:effectLst>
                  <a:outerShdw blurRad="38100" dist="38100" dir="2700000" algn="tl">
                    <a:srgbClr val="000000">
                      <a:alpha val="43137"/>
                    </a:srgbClr>
                  </a:outerShdw>
                </a:effectLst>
              </a:rPr>
              <a:t>(4) </a:t>
            </a:r>
            <a:r>
              <a:rPr lang="en-US" b="1" i="1" dirty="0" smtClean="0">
                <a:solidFill>
                  <a:srgbClr val="0000FF"/>
                </a:solidFill>
                <a:effectLst>
                  <a:outerShdw blurRad="38100" dist="38100" dir="2700000" algn="tl">
                    <a:srgbClr val="000000">
                      <a:alpha val="43137"/>
                    </a:srgbClr>
                  </a:outerShdw>
                </a:effectLst>
              </a:rPr>
              <a:t>Methods, algorithms and software of computer algebra </a:t>
            </a:r>
            <a:r>
              <a:rPr lang="en-US" b="1" i="1" u="sng" dirty="0" smtClean="0">
                <a:solidFill>
                  <a:srgbClr val="0000FF"/>
                </a:solidFill>
                <a:effectLst>
                  <a:outerShdw blurRad="38100" dist="38100" dir="2700000" algn="tl">
                    <a:srgbClr val="000000">
                      <a:alpha val="43137"/>
                    </a:srgbClr>
                  </a:outerShdw>
                </a:effectLst>
              </a:rPr>
              <a:t>and quantum computing</a:t>
            </a:r>
            <a:r>
              <a:rPr lang="en-US" i="1" dirty="0" smtClean="0">
                <a:solidFill>
                  <a:srgbClr val="0000FF"/>
                </a:solidFill>
                <a:effectLst>
                  <a:outerShdw blurRad="38100" dist="38100" dir="2700000" algn="tl">
                    <a:srgbClr val="000000">
                      <a:alpha val="43137"/>
                    </a:srgbClr>
                  </a:outerShdw>
                </a:effectLst>
              </a:rPr>
              <a:t>. </a:t>
            </a:r>
            <a:r>
              <a:rPr lang="en-US" i="1" dirty="0" smtClean="0">
                <a:solidFill>
                  <a:srgbClr val="0000FF"/>
                </a:solidFill>
              </a:rPr>
              <a:t>Leader: V.P. </a:t>
            </a:r>
            <a:r>
              <a:rPr lang="en-US" i="1" dirty="0" err="1" smtClean="0">
                <a:solidFill>
                  <a:srgbClr val="0000FF"/>
                </a:solidFill>
              </a:rPr>
              <a:t>Gerdt</a:t>
            </a:r>
            <a:r>
              <a:rPr lang="en-US" i="1" dirty="0" smtClean="0">
                <a:solidFill>
                  <a:srgbClr val="0000FF"/>
                </a:solidFill>
              </a:rPr>
              <a:t> </a:t>
            </a:r>
          </a:p>
        </p:txBody>
      </p:sp>
    </p:spTree>
    <p:extLst>
      <p:ext uri="{BB962C8B-B14F-4D97-AF65-F5344CB8AC3E}">
        <p14:creationId xmlns:p14="http://schemas.microsoft.com/office/powerpoint/2010/main" val="405919038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92820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800" dirty="0" smtClean="0">
                <a:solidFill>
                  <a:srgbClr val="0000CC"/>
                </a:solidFill>
                <a:effectLst>
                  <a:outerShdw blurRad="38100" dist="38100" dir="2700000" algn="tl">
                    <a:srgbClr val="000000">
                      <a:alpha val="43137"/>
                    </a:srgbClr>
                  </a:outerShdw>
                </a:effectLst>
              </a:rPr>
              <a:t>(</a:t>
            </a:r>
            <a:r>
              <a:rPr lang="en-US" altLang="en-US" sz="2800" b="1" dirty="0" smtClean="0">
                <a:solidFill>
                  <a:srgbClr val="0000CC"/>
                </a:solidFill>
                <a:effectLst>
                  <a:outerShdw blurRad="38100" dist="38100" dir="2700000" algn="tl">
                    <a:srgbClr val="000000"/>
                  </a:outerShdw>
                </a:effectLst>
              </a:rPr>
              <a:t>1</a:t>
            </a:r>
            <a:r>
              <a:rPr lang="en-US" altLang="en-US" sz="2800" dirty="0" smtClean="0">
                <a:solidFill>
                  <a:srgbClr val="0000CC"/>
                </a:solidFill>
                <a:effectLst>
                  <a:outerShdw blurRad="38100" dist="38100" dir="2700000" algn="tl">
                    <a:srgbClr val="000000">
                      <a:alpha val="43137"/>
                    </a:srgbClr>
                  </a:outerShdw>
                </a:effectLst>
              </a:rPr>
              <a:t>)</a:t>
            </a:r>
            <a:r>
              <a:rPr lang="en-US" altLang="en-US" sz="2800" b="1" dirty="0" smtClean="0">
                <a:solidFill>
                  <a:srgbClr val="0000CC"/>
                </a:solidFill>
                <a:effectLst>
                  <a:outerShdw blurRad="38100" dist="38100" dir="2700000" algn="tl">
                    <a:srgbClr val="000000"/>
                  </a:outerShdw>
                </a:effectLst>
              </a:rPr>
              <a:t> Mathematical and computation methods for simulation of complex physical systems </a:t>
            </a:r>
          </a:p>
        </p:txBody>
      </p:sp>
      <p:sp>
        <p:nvSpPr>
          <p:cNvPr id="2" name="TextBox 1"/>
          <p:cNvSpPr txBox="1"/>
          <p:nvPr/>
        </p:nvSpPr>
        <p:spPr>
          <a:xfrm>
            <a:off x="180742" y="1340768"/>
            <a:ext cx="8785226" cy="4675319"/>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objectives</a:t>
            </a:r>
            <a:endParaRPr lang="en-US" sz="1800" i="1" dirty="0" smtClean="0">
              <a:solidFill>
                <a:srgbClr val="0000FF"/>
              </a:solidFill>
              <a:effectLst>
                <a:outerShdw blurRad="38100" dist="38100" dir="2700000" algn="tl">
                  <a:srgbClr val="000000">
                    <a:alpha val="43137"/>
                  </a:srgbClr>
                </a:outerShdw>
              </a:effectLst>
            </a:endParaRPr>
          </a:p>
          <a:p>
            <a:pPr algn="l"/>
            <a:r>
              <a:rPr lang="en-US" sz="1700" i="1" dirty="0" smtClean="0">
                <a:solidFill>
                  <a:srgbClr val="0000FF"/>
                </a:solidFill>
                <a:effectLst>
                  <a:outerShdw blurRad="38100" dist="38100" dir="2700000" algn="tl">
                    <a:srgbClr val="000000">
                      <a:alpha val="43137"/>
                    </a:srgbClr>
                  </a:outerShdw>
                </a:effectLst>
              </a:rPr>
              <a:t>- Development of mathematical and computing methods for modeling new experimental facilities, accelerating complexes and their elements, nuclear-physical processes, complex physical systems; </a:t>
            </a:r>
          </a:p>
          <a:p>
            <a:pPr algn="l"/>
            <a:r>
              <a:rPr lang="en-US" sz="1700" i="1" dirty="0" smtClean="0">
                <a:solidFill>
                  <a:srgbClr val="0000FF"/>
                </a:solidFill>
                <a:effectLst>
                  <a:outerShdw blurRad="38100" dist="38100" dir="2700000" algn="tl">
                    <a:srgbClr val="000000">
                      <a:alpha val="43137"/>
                    </a:srgbClr>
                  </a:outerShdw>
                </a:effectLst>
              </a:rPr>
              <a:t>- Compliance of the newly developed mathematical methods with the main features of the physical processes and mathematical models: non-linearity, multi-parametric behavior, the existence of critical modes and phase transitions; </a:t>
            </a:r>
          </a:p>
          <a:p>
            <a:pPr algn="l"/>
            <a:r>
              <a:rPr lang="en-US" sz="1700" i="1" dirty="0" smtClean="0">
                <a:solidFill>
                  <a:srgbClr val="0000FF"/>
                </a:solidFill>
                <a:effectLst>
                  <a:outerShdw blurRad="38100" dist="38100" dir="2700000" algn="tl">
                    <a:srgbClr val="000000">
                      <a:alpha val="43137"/>
                    </a:srgbClr>
                  </a:outerShdw>
                </a:effectLst>
              </a:rPr>
              <a:t>- The </a:t>
            </a:r>
            <a:r>
              <a:rPr lang="en-US" sz="1700" b="1" i="1" dirty="0" smtClean="0">
                <a:solidFill>
                  <a:srgbClr val="0000FF"/>
                </a:solidFill>
                <a:effectLst>
                  <a:outerShdw blurRad="38100" dist="38100" dir="2700000" algn="tl">
                    <a:srgbClr val="000000">
                      <a:alpha val="43137"/>
                    </a:srgbClr>
                  </a:outerShdw>
                </a:effectLst>
              </a:rPr>
              <a:t>main computational tools</a:t>
            </a:r>
            <a:r>
              <a:rPr lang="en-US" sz="1700" i="1" dirty="0" smtClean="0">
                <a:solidFill>
                  <a:srgbClr val="0000FF"/>
                </a:solidFill>
                <a:effectLst>
                  <a:outerShdw blurRad="38100" dist="38100" dir="2700000" algn="tl">
                    <a:srgbClr val="000000">
                      <a:alpha val="43137"/>
                    </a:srgbClr>
                  </a:outerShdw>
                </a:effectLst>
              </a:rPr>
              <a:t>: parallel algorithms implemented in </a:t>
            </a:r>
            <a:r>
              <a:rPr lang="en-US" sz="1700" b="1" i="1" dirty="0" smtClean="0">
                <a:solidFill>
                  <a:srgbClr val="0000FF"/>
                </a:solidFill>
                <a:effectLst>
                  <a:outerShdw blurRad="38100" dist="38100" dir="2700000" algn="tl">
                    <a:srgbClr val="000000">
                      <a:alpha val="43137"/>
                    </a:srgbClr>
                  </a:outerShdw>
                </a:effectLst>
              </a:rPr>
              <a:t>software packages tuned up to the latest hardware architectures</a:t>
            </a:r>
            <a:r>
              <a:rPr lang="en-US" sz="1700" i="1" dirty="0" smtClean="0">
                <a:solidFill>
                  <a:srgbClr val="0000FF"/>
                </a:solidFill>
                <a:effectLst>
                  <a:outerShdw blurRad="38100" dist="38100" dir="2700000" algn="tl">
                    <a:srgbClr val="000000">
                      <a:alpha val="43137"/>
                    </a:srgbClr>
                  </a:outerShdw>
                </a:effectLst>
              </a:rPr>
              <a:t>, primarily the </a:t>
            </a:r>
            <a:r>
              <a:rPr lang="en-US" sz="1700" i="1" dirty="0" err="1" smtClean="0">
                <a:solidFill>
                  <a:srgbClr val="0000FF"/>
                </a:solidFill>
                <a:effectLst>
                  <a:outerShdw blurRad="38100" dist="38100" dir="2700000" algn="tl">
                    <a:srgbClr val="000000">
                      <a:alpha val="43137"/>
                    </a:srgbClr>
                  </a:outerShdw>
                </a:effectLst>
              </a:rPr>
              <a:t>HybriLIT</a:t>
            </a:r>
            <a:r>
              <a:rPr lang="en-US" sz="1700" i="1" dirty="0" smtClean="0">
                <a:solidFill>
                  <a:srgbClr val="0000FF"/>
                </a:solidFill>
                <a:effectLst>
                  <a:outerShdw blurRad="38100" dist="38100" dir="2700000" algn="tl">
                    <a:srgbClr val="000000">
                      <a:alpha val="43137"/>
                    </a:srgbClr>
                  </a:outerShdw>
                </a:effectLst>
              </a:rPr>
              <a:t> heterogeneous computing platform. </a:t>
            </a:r>
          </a:p>
          <a:p>
            <a:pPr algn="l"/>
            <a:endParaRPr lang="en-US" sz="1600" i="1" dirty="0" smtClean="0">
              <a:solidFill>
                <a:srgbClr val="0000FF"/>
              </a:solidFill>
              <a:effectLst>
                <a:outerShdw blurRad="38100" dist="38100" dir="2700000" algn="tl">
                  <a:srgbClr val="000000">
                    <a:alpha val="43137"/>
                  </a:srgbClr>
                </a:outerShdw>
              </a:effectLst>
            </a:endParaRPr>
          </a:p>
          <a:p>
            <a:r>
              <a:rPr lang="en-US" altLang="en-US" sz="1800" dirty="0" smtClean="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l"/>
            <a:r>
              <a:rPr lang="en-US" sz="1700" i="1" dirty="0" smtClean="0">
                <a:solidFill>
                  <a:srgbClr val="0000FF"/>
                </a:solidFill>
                <a:effectLst>
                  <a:outerShdw blurRad="38100" dist="38100" dir="2700000" algn="tl">
                    <a:srgbClr val="000000">
                      <a:alpha val="43137"/>
                    </a:srgbClr>
                  </a:outerShdw>
                </a:effectLst>
              </a:rPr>
              <a:t>• Calculations of magnetic fields for different facilities</a:t>
            </a:r>
            <a:r>
              <a:rPr lang="en-US" sz="1700" dirty="0" smtClean="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 </a:t>
            </a:r>
          </a:p>
          <a:p>
            <a:pPr algn="l"/>
            <a:r>
              <a:rPr lang="en-US" sz="1700" i="1" dirty="0">
                <a:solidFill>
                  <a:srgbClr val="0000FF"/>
                </a:solidFill>
                <a:effectLst>
                  <a:outerShdw blurRad="38100" dist="38100" dir="2700000" algn="tl">
                    <a:srgbClr val="000000">
                      <a:alpha val="43137"/>
                    </a:srgbClr>
                  </a:outerShdw>
                </a:effectLst>
              </a:rPr>
              <a:t>• The investigation of mathematical models of complex physical processes </a:t>
            </a:r>
            <a:r>
              <a:rPr lang="en-US" sz="1700" i="1" dirty="0" smtClean="0">
                <a:solidFill>
                  <a:srgbClr val="0000FF"/>
                </a:solidFill>
                <a:effectLst>
                  <a:outerShdw blurRad="38100" dist="38100" dir="2700000" algn="tl">
                    <a:srgbClr val="000000">
                      <a:alpha val="43137"/>
                    </a:srgbClr>
                  </a:outerShdw>
                </a:effectLst>
              </a:rPr>
              <a:t>in </a:t>
            </a:r>
            <a:r>
              <a:rPr lang="en-US" sz="1700" i="1" dirty="0">
                <a:solidFill>
                  <a:srgbClr val="0000FF"/>
                </a:solidFill>
                <a:effectLst>
                  <a:outerShdw blurRad="38100" dist="38100" dir="2700000" algn="tl">
                    <a:srgbClr val="000000">
                      <a:alpha val="43137"/>
                    </a:srgbClr>
                  </a:outerShdw>
                </a:effectLst>
              </a:rPr>
              <a:t>the frame of quantum-field and molecular-dynamics </a:t>
            </a:r>
            <a:r>
              <a:rPr lang="en-US" sz="1700" i="1" dirty="0" smtClean="0">
                <a:solidFill>
                  <a:srgbClr val="0000FF"/>
                </a:solidFill>
                <a:effectLst>
                  <a:outerShdw blurRad="38100" dist="38100" dir="2700000" algn="tl">
                    <a:srgbClr val="000000">
                      <a:alpha val="43137"/>
                    </a:srgbClr>
                  </a:outerShdw>
                </a:effectLst>
              </a:rPr>
              <a:t>approaches;</a:t>
            </a:r>
          </a:p>
          <a:p>
            <a:pPr algn="l"/>
            <a:r>
              <a:rPr lang="en-US" sz="1700" i="1" dirty="0">
                <a:solidFill>
                  <a:srgbClr val="0000FF"/>
                </a:solidFill>
                <a:effectLst>
                  <a:outerShdw blurRad="38100" dist="38100" dir="2700000" algn="tl">
                    <a:srgbClr val="000000">
                      <a:alpha val="43137"/>
                    </a:srgbClr>
                  </a:outerShdw>
                </a:effectLst>
              </a:rPr>
              <a:t>• </a:t>
            </a:r>
            <a:r>
              <a:rPr lang="en-US" sz="1700" i="1" dirty="0" smtClean="0">
                <a:solidFill>
                  <a:srgbClr val="0000FF"/>
                </a:solidFill>
                <a:effectLst>
                  <a:outerShdw blurRad="38100" dist="38100" dir="2700000" algn="tl">
                    <a:srgbClr val="000000">
                      <a:alpha val="43137"/>
                    </a:srgbClr>
                  </a:outerShdw>
                </a:effectLst>
              </a:rPr>
              <a:t>Development of new </a:t>
            </a:r>
            <a:r>
              <a:rPr lang="en-US" sz="1700" i="1" dirty="0">
                <a:solidFill>
                  <a:srgbClr val="0000FF"/>
                </a:solidFill>
                <a:effectLst>
                  <a:outerShdw blurRad="38100" dist="38100" dir="2700000" algn="tl">
                    <a:srgbClr val="000000">
                      <a:alpha val="43137"/>
                    </a:srgbClr>
                  </a:outerShdw>
                </a:effectLst>
              </a:rPr>
              <a:t>mathematical methods </a:t>
            </a:r>
            <a:r>
              <a:rPr lang="en-US" sz="1700" i="1" dirty="0" smtClean="0">
                <a:solidFill>
                  <a:srgbClr val="0000FF"/>
                </a:solidFill>
                <a:effectLst>
                  <a:outerShdw blurRad="38100" dist="38100" dir="2700000" algn="tl">
                    <a:srgbClr val="000000">
                      <a:alpha val="43137"/>
                    </a:srgbClr>
                  </a:outerShdw>
                </a:effectLst>
              </a:rPr>
              <a:t>with </a:t>
            </a:r>
            <a:r>
              <a:rPr lang="en-US" sz="1700" i="1" dirty="0">
                <a:solidFill>
                  <a:srgbClr val="0000FF"/>
                </a:solidFill>
                <a:effectLst>
                  <a:outerShdw blurRad="38100" dist="38100" dir="2700000" algn="tl">
                    <a:srgbClr val="000000">
                      <a:alpha val="43137"/>
                    </a:srgbClr>
                  </a:outerShdw>
                </a:effectLst>
              </a:rPr>
              <a:t>the aim to take into account specific features of the physical </a:t>
            </a:r>
            <a:r>
              <a:rPr lang="en-US" sz="1700" i="1" dirty="0" smtClean="0">
                <a:solidFill>
                  <a:srgbClr val="0000FF"/>
                </a:solidFill>
                <a:effectLst>
                  <a:outerShdw blurRad="38100" dist="38100" dir="2700000" algn="tl">
                    <a:srgbClr val="000000">
                      <a:alpha val="43137"/>
                    </a:srgbClr>
                  </a:outerShdw>
                </a:effectLst>
              </a:rPr>
              <a:t>processes; </a:t>
            </a:r>
          </a:p>
          <a:p>
            <a:pPr algn="l"/>
            <a:r>
              <a:rPr lang="en-US" sz="1700" i="1" dirty="0">
                <a:solidFill>
                  <a:srgbClr val="0000FF"/>
                </a:solidFill>
                <a:effectLst>
                  <a:outerShdw blurRad="38100" dist="38100" dir="2700000" algn="tl">
                    <a:srgbClr val="000000">
                      <a:alpha val="43137"/>
                    </a:srgbClr>
                  </a:outerShdw>
                </a:effectLst>
              </a:rPr>
              <a:t>• </a:t>
            </a:r>
            <a:r>
              <a:rPr lang="en-US" sz="1700" i="1" dirty="0" smtClean="0">
                <a:solidFill>
                  <a:srgbClr val="0000FF"/>
                </a:solidFill>
                <a:effectLst>
                  <a:outerShdw blurRad="38100" dist="38100" dir="2700000" algn="tl">
                    <a:srgbClr val="000000">
                      <a:alpha val="43137"/>
                    </a:srgbClr>
                  </a:outerShdw>
                </a:effectLst>
              </a:rPr>
              <a:t>Information-computing support aimed at improving </a:t>
            </a:r>
            <a:r>
              <a:rPr lang="en-US" sz="1700" i="1" dirty="0">
                <a:solidFill>
                  <a:srgbClr val="0000FF"/>
                </a:solidFill>
                <a:effectLst>
                  <a:outerShdw blurRad="38100" dist="38100" dir="2700000" algn="tl">
                    <a:srgbClr val="000000">
                      <a:alpha val="43137"/>
                    </a:srgbClr>
                  </a:outerShdw>
                </a:effectLst>
              </a:rPr>
              <a:t>the working regimes of several experimental </a:t>
            </a:r>
            <a:r>
              <a:rPr lang="en-US" sz="1700" i="1" dirty="0" smtClean="0">
                <a:solidFill>
                  <a:srgbClr val="0000FF"/>
                </a:solidFill>
                <a:effectLst>
                  <a:outerShdw blurRad="38100" dist="38100" dir="2700000" algn="tl">
                    <a:srgbClr val="000000">
                      <a:alpha val="43137"/>
                    </a:srgbClr>
                  </a:outerShdw>
                </a:effectLst>
              </a:rPr>
              <a:t>facilities;</a:t>
            </a:r>
            <a:endParaRPr lang="en-US" sz="1700" i="1" dirty="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Development of reliable scale-adapted algorithms of reduced computational </a:t>
            </a:r>
            <a:r>
              <a:rPr lang="en-US" sz="1700" i="1" dirty="0" smtClean="0">
                <a:solidFill>
                  <a:srgbClr val="0000FF"/>
                </a:solidFill>
                <a:effectLst>
                  <a:outerShdw blurRad="38100" dist="38100" dir="2700000" algn="tl">
                    <a:srgbClr val="000000">
                      <a:alpha val="43137"/>
                    </a:srgbClr>
                  </a:outerShdw>
                </a:effectLst>
              </a:rPr>
              <a:t>complexity.</a:t>
            </a:r>
          </a:p>
        </p:txBody>
      </p:sp>
    </p:spTree>
    <p:extLst>
      <p:ext uri="{BB962C8B-B14F-4D97-AF65-F5344CB8AC3E}">
        <p14:creationId xmlns:p14="http://schemas.microsoft.com/office/powerpoint/2010/main" val="252578532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59984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342900" algn="ctr" eaLnBrk="1" hangingPunct="1">
              <a:buFont typeface="Times New Roman" pitchFamily="18" charset="0"/>
              <a:buAutoNum type="arabicParenBoth"/>
            </a:pPr>
            <a:r>
              <a:rPr lang="en-US" altLang="en-US" sz="1800" b="1" dirty="0" smtClean="0">
                <a:solidFill>
                  <a:srgbClr val="0000CC"/>
                </a:solidFill>
                <a:effectLst>
                  <a:outerShdw blurRad="38100" dist="38100" dir="2700000" algn="tl">
                    <a:srgbClr val="000000"/>
                  </a:outerShdw>
                </a:effectLst>
              </a:rPr>
              <a:t>Mathematical and computation methods for simulation of complex physical systems </a:t>
            </a:r>
          </a:p>
          <a:p>
            <a:pPr algn="ctr" eaLnBrk="1" hangingPunct="1"/>
            <a:r>
              <a:rPr lang="en-US" altLang="en-US" sz="1600" dirty="0" smtClean="0">
                <a:solidFill>
                  <a:srgbClr val="0000CC"/>
                </a:solidFill>
                <a:effectLst>
                  <a:outerShdw blurRad="38100" dist="38100" dir="2700000" algn="tl">
                    <a:srgbClr val="000000"/>
                  </a:outerShdw>
                </a:effectLst>
              </a:rPr>
              <a:t>Main subject matters</a:t>
            </a:r>
            <a:endParaRPr lang="ru-RU" altLang="en-US" sz="1600" dirty="0">
              <a:solidFill>
                <a:srgbClr val="0000CC"/>
              </a:solidFill>
              <a:effectLst>
                <a:outerShdw blurRad="38100" dist="38100" dir="2700000" algn="tl">
                  <a:srgbClr val="000000"/>
                </a:outerShdw>
              </a:effectLst>
            </a:endParaRPr>
          </a:p>
        </p:txBody>
      </p:sp>
      <p:sp>
        <p:nvSpPr>
          <p:cNvPr id="2" name="TextBox 1"/>
          <p:cNvSpPr txBox="1"/>
          <p:nvPr/>
        </p:nvSpPr>
        <p:spPr>
          <a:xfrm>
            <a:off x="180742" y="1747933"/>
            <a:ext cx="8785226" cy="3913315"/>
          </a:xfrm>
          <a:prstGeom prst="rect">
            <a:avLst/>
          </a:prstGeom>
          <a:noFill/>
        </p:spPr>
        <p:txBody>
          <a:bodyPr wrap="square" rtlCol="0">
            <a:spAutoFit/>
          </a:bodyPr>
          <a:lstStyle/>
          <a:p>
            <a:pPr algn="just"/>
            <a:r>
              <a:rPr lang="en-US" sz="1600" i="1" dirty="0" smtClean="0">
                <a:solidFill>
                  <a:srgbClr val="0000FF"/>
                </a:solidFill>
                <a:effectLst>
                  <a:outerShdw blurRad="38100" dist="38100" dir="2700000" algn="tl">
                    <a:srgbClr val="000000">
                      <a:alpha val="43137"/>
                    </a:srgbClr>
                  </a:outerShdw>
                </a:effectLst>
              </a:rPr>
              <a:t>• Calculations of magnetic fields for different facilities</a:t>
            </a:r>
            <a:r>
              <a:rPr lang="en-US" sz="1600" dirty="0" smtClean="0">
                <a:solidFill>
                  <a:srgbClr val="0000FF"/>
                </a:solidFill>
                <a:effectLst>
                  <a:outerShdw blurRad="38100" dist="38100" dir="2700000" algn="tl">
                    <a:srgbClr val="000000">
                      <a:alpha val="43137"/>
                    </a:srgbClr>
                  </a:outerShdw>
                </a:effectLst>
              </a:rPr>
              <a:t>:</a:t>
            </a:r>
            <a:r>
              <a:rPr lang="en-US" sz="1600" i="1" dirty="0" smtClean="0">
                <a:solidFill>
                  <a:srgbClr val="0000FF"/>
                </a:solidFill>
                <a:effectLst>
                  <a:outerShdw blurRad="38100" dist="38100" dir="2700000" algn="tl">
                    <a:srgbClr val="000000">
                      <a:alpha val="43137"/>
                    </a:srgbClr>
                  </a:outerShdw>
                </a:effectLst>
              </a:rPr>
              <a:t> </a:t>
            </a:r>
          </a:p>
          <a:p>
            <a:pPr algn="just"/>
            <a:r>
              <a:rPr lang="en-US" sz="1300" dirty="0">
                <a:solidFill>
                  <a:srgbClr val="0000FF"/>
                </a:solidFill>
              </a:rPr>
              <a:t>- Three-dimensional computer simulation of magnetic systems in the framework of the NICA (JINR) and FAIR (GSI) projects. Calculation of the required characteristics of the magnetic field in the working areas of the magnets. </a:t>
            </a:r>
          </a:p>
          <a:p>
            <a:pPr algn="just"/>
            <a:r>
              <a:rPr lang="en-US" sz="1300" dirty="0">
                <a:solidFill>
                  <a:srgbClr val="0000FF"/>
                </a:solidFill>
              </a:rPr>
              <a:t>- Developing fast FEM algorithms for 3D simulation of the magnetic field distributions in COMSOL Multiphysics software.</a:t>
            </a:r>
          </a:p>
          <a:p>
            <a:pPr algn="just"/>
            <a:r>
              <a:rPr lang="en-US" sz="1300" dirty="0">
                <a:solidFill>
                  <a:srgbClr val="0000FF"/>
                </a:solidFill>
              </a:rPr>
              <a:t>- Development of methods and algorithms for efficient highly accurate three-dimensional modeling of magnets and computations targeted to the creation of superconducting cyclotrons for proton therapy, in collaboration with DLNP.</a:t>
            </a:r>
          </a:p>
          <a:p>
            <a:pPr algn="just"/>
            <a:r>
              <a:rPr lang="en-US" sz="1300" dirty="0">
                <a:solidFill>
                  <a:srgbClr val="0000FF"/>
                </a:solidFill>
              </a:rPr>
              <a:t>- Optimization of beam dynamics programs in cyclotrons aimed at increasing speed, efficiency, and accuracy of calculations.</a:t>
            </a:r>
          </a:p>
          <a:p>
            <a:pPr algn="just"/>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The investigation of mathematical models of complex physical processes will be pursued in the frame of quantum-field and molecular-dynamics approaches</a:t>
            </a:r>
            <a:r>
              <a:rPr lang="en-US" sz="1600" dirty="0" smtClean="0">
                <a:solidFill>
                  <a:srgbClr val="0000FF"/>
                </a:solidFill>
                <a:effectLst>
                  <a:outerShdw blurRad="38100" dist="38100" dir="2700000" algn="tl">
                    <a:srgbClr val="000000">
                      <a:alpha val="43137"/>
                    </a:srgbClr>
                  </a:outerShdw>
                </a:effectLst>
              </a:rPr>
              <a:t>:</a:t>
            </a:r>
          </a:p>
          <a:p>
            <a:pPr algn="just"/>
            <a:r>
              <a:rPr lang="en-US" sz="1300" dirty="0" smtClean="0">
                <a:solidFill>
                  <a:srgbClr val="0000FF"/>
                </a:solidFill>
              </a:rPr>
              <a:t>-  </a:t>
            </a:r>
            <a:r>
              <a:rPr lang="en-US" sz="1300" dirty="0">
                <a:solidFill>
                  <a:srgbClr val="0000FF"/>
                </a:solidFill>
              </a:rPr>
              <a:t>Development of effective QCD-motivated models for describing properties of nuclear matter at NICA </a:t>
            </a:r>
            <a:r>
              <a:rPr lang="en-US" sz="1300" dirty="0" smtClean="0">
                <a:solidFill>
                  <a:srgbClr val="0000FF"/>
                </a:solidFill>
              </a:rPr>
              <a:t>energies</a:t>
            </a:r>
          </a:p>
          <a:p>
            <a:pPr algn="just"/>
            <a:r>
              <a:rPr lang="en-US" sz="1300" dirty="0">
                <a:solidFill>
                  <a:srgbClr val="0000FF"/>
                </a:solidFill>
              </a:rPr>
              <a:t>- Development of new molecular dynamics algorithms aimed at increasing accuracy and significantly reducing the computing time. </a:t>
            </a:r>
          </a:p>
          <a:p>
            <a:pPr algn="just"/>
            <a:r>
              <a:rPr lang="en-US" sz="1300" dirty="0">
                <a:solidFill>
                  <a:srgbClr val="0000FF"/>
                </a:solidFill>
              </a:rPr>
              <a:t>- Development of models of interaction of ion beams with targets in order to explain various effects: long-range and description of structural changes of materials under heavy ion and nanocluster irradiation, finding threshold values of energy loss in irradiated materials, leading to structural changes and through tracks in thin targets.</a:t>
            </a:r>
          </a:p>
          <a:p>
            <a:pPr algn="just"/>
            <a:r>
              <a:rPr lang="en-US" sz="1300" dirty="0">
                <a:solidFill>
                  <a:srgbClr val="0000FF"/>
                </a:solidFill>
              </a:rPr>
              <a:t>- Development of mathematical models, algorithms and programs for the study of processes of local </a:t>
            </a:r>
            <a:r>
              <a:rPr lang="en-US" sz="1300" dirty="0" err="1">
                <a:solidFill>
                  <a:srgbClr val="0000FF"/>
                </a:solidFill>
              </a:rPr>
              <a:t>nonequilibrium</a:t>
            </a:r>
            <a:r>
              <a:rPr lang="en-US" sz="1300" dirty="0">
                <a:solidFill>
                  <a:srgbClr val="0000FF"/>
                </a:solidFill>
              </a:rPr>
              <a:t> created by the impact of ultrashort laser pulses on materials. Formulation and solution of systems of the heat conduction equations for the study of laser ablation, carrying out numerical experiments in the framework of molecular dynamics. Validation of theoretical models by comparing the obtained numerical results with experimental data. </a:t>
            </a:r>
          </a:p>
        </p:txBody>
      </p:sp>
    </p:spTree>
    <p:extLst>
      <p:ext uri="{BB962C8B-B14F-4D97-AF65-F5344CB8AC3E}">
        <p14:creationId xmlns:p14="http://schemas.microsoft.com/office/powerpoint/2010/main" val="31050400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59984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342900" algn="ctr" eaLnBrk="1" hangingPunct="1">
              <a:buFont typeface="Times New Roman" pitchFamily="18" charset="0"/>
              <a:buAutoNum type="arabicParenBoth"/>
            </a:pPr>
            <a:r>
              <a:rPr lang="en-US" altLang="en-US" sz="1800" b="1" dirty="0" smtClean="0">
                <a:solidFill>
                  <a:srgbClr val="0000CC"/>
                </a:solidFill>
                <a:effectLst>
                  <a:outerShdw blurRad="38100" dist="38100" dir="2700000" algn="tl">
                    <a:srgbClr val="000000"/>
                  </a:outerShdw>
                </a:effectLst>
              </a:rPr>
              <a:t>Mathematical and computation methods for simulation of complex physical systems </a:t>
            </a:r>
          </a:p>
          <a:p>
            <a:pPr algn="ctr" eaLnBrk="1" hangingPunct="1"/>
            <a:r>
              <a:rPr lang="en-US" altLang="en-US" sz="1600" dirty="0">
                <a:solidFill>
                  <a:srgbClr val="0000CC"/>
                </a:solidFill>
                <a:effectLst>
                  <a:outerShdw blurRad="38100" dist="38100" dir="2700000" algn="tl">
                    <a:srgbClr val="000000"/>
                  </a:outerShdw>
                </a:effectLst>
                <a:latin typeface="Times New Roman"/>
              </a:rPr>
              <a:t>Main subject matters</a:t>
            </a:r>
            <a:endParaRPr lang="ru-RU" altLang="en-US" sz="1600" dirty="0">
              <a:solidFill>
                <a:srgbClr val="0000CC"/>
              </a:solidFill>
              <a:effectLst>
                <a:outerShdw blurRad="38100" dist="38100" dir="2700000" algn="tl">
                  <a:srgbClr val="000000"/>
                </a:outerShdw>
              </a:effectLst>
              <a:latin typeface="Times New Roman"/>
            </a:endParaRPr>
          </a:p>
        </p:txBody>
      </p:sp>
      <p:sp>
        <p:nvSpPr>
          <p:cNvPr id="2" name="TextBox 1"/>
          <p:cNvSpPr txBox="1"/>
          <p:nvPr/>
        </p:nvSpPr>
        <p:spPr>
          <a:xfrm>
            <a:off x="0" y="764704"/>
            <a:ext cx="9144000" cy="6107634"/>
          </a:xfrm>
          <a:prstGeom prst="rect">
            <a:avLst/>
          </a:prstGeom>
          <a:noFill/>
        </p:spPr>
        <p:txBody>
          <a:bodyPr wrap="square" rtlCol="0">
            <a:spAutoFit/>
          </a:bodyPr>
          <a:lstStyle/>
          <a:p>
            <a:pPr algn="just"/>
            <a:r>
              <a:rPr lang="en-US" sz="1600" i="1" dirty="0" smtClean="0">
                <a:solidFill>
                  <a:srgbClr val="0000FF"/>
                </a:solidFill>
                <a:effectLst>
                  <a:outerShdw blurRad="38100" dist="38100" dir="2700000" algn="tl">
                    <a:srgbClr val="000000">
                      <a:alpha val="43137"/>
                    </a:srgbClr>
                  </a:outerShdw>
                </a:effectLst>
              </a:rPr>
              <a:t>• </a:t>
            </a:r>
            <a:r>
              <a:rPr lang="en-US" sz="1700" i="1" dirty="0">
                <a:solidFill>
                  <a:srgbClr val="0000FF"/>
                </a:solidFill>
                <a:effectLst>
                  <a:outerShdw blurRad="38100" dist="38100" dir="2700000" algn="tl">
                    <a:srgbClr val="000000">
                      <a:alpha val="43137"/>
                    </a:srgbClr>
                  </a:outerShdw>
                </a:effectLst>
              </a:rPr>
              <a:t>Development of new mathematical methods with the aim to take into account specific features of the physical </a:t>
            </a:r>
            <a:r>
              <a:rPr lang="en-US" sz="1700" i="1" dirty="0" smtClean="0">
                <a:solidFill>
                  <a:srgbClr val="0000FF"/>
                </a:solidFill>
                <a:effectLst>
                  <a:outerShdw blurRad="38100" dist="38100" dir="2700000" algn="tl">
                    <a:srgbClr val="000000">
                      <a:alpha val="43137"/>
                    </a:srgbClr>
                  </a:outerShdw>
                </a:effectLst>
              </a:rPr>
              <a:t>processes</a:t>
            </a:r>
            <a:r>
              <a:rPr lang="en-US" sz="1600" dirty="0" smtClean="0">
                <a:solidFill>
                  <a:srgbClr val="0000FF"/>
                </a:solidFill>
                <a:effectLst>
                  <a:outerShdw blurRad="38100" dist="38100" dir="2700000" algn="tl">
                    <a:srgbClr val="000000">
                      <a:alpha val="43137"/>
                    </a:srgbClr>
                  </a:outerShdw>
                </a:effectLst>
              </a:rPr>
              <a:t>:</a:t>
            </a:r>
            <a:r>
              <a:rPr lang="en-US" sz="1600" i="1" dirty="0" smtClean="0">
                <a:solidFill>
                  <a:srgbClr val="0000FF"/>
                </a:solidFill>
                <a:effectLst>
                  <a:outerShdw blurRad="38100" dist="38100" dir="2700000" algn="tl">
                    <a:srgbClr val="000000">
                      <a:alpha val="43137"/>
                    </a:srgbClr>
                  </a:outerShdw>
                </a:effectLst>
              </a:rPr>
              <a:t> </a:t>
            </a:r>
          </a:p>
          <a:p>
            <a:pPr algn="just">
              <a:lnSpc>
                <a:spcPct val="85000"/>
              </a:lnSpc>
            </a:pPr>
            <a:r>
              <a:rPr lang="en-US" sz="1300" dirty="0" smtClean="0">
                <a:solidFill>
                  <a:srgbClr val="0000FF"/>
                </a:solidFill>
              </a:rPr>
              <a:t>-Development of numerical methods for describing equilibrium and </a:t>
            </a:r>
            <a:r>
              <a:rPr lang="en-US" sz="1300" dirty="0" err="1" smtClean="0">
                <a:solidFill>
                  <a:srgbClr val="0000FF"/>
                </a:solidFill>
              </a:rPr>
              <a:t>nonequilibrium</a:t>
            </a:r>
            <a:r>
              <a:rPr lang="en-US" sz="1300" dirty="0" smtClean="0">
                <a:solidFill>
                  <a:srgbClr val="0000FF"/>
                </a:solidFill>
              </a:rPr>
              <a:t> properties of mesoscopic systems of trapped atoms</a:t>
            </a:r>
          </a:p>
          <a:p>
            <a:pPr algn="just">
              <a:lnSpc>
                <a:spcPct val="85000"/>
              </a:lnSpc>
            </a:pPr>
            <a:r>
              <a:rPr lang="en-US" sz="1300" dirty="0" smtClean="0">
                <a:solidFill>
                  <a:srgbClr val="0000FF"/>
                </a:solidFill>
              </a:rPr>
              <a:t>- </a:t>
            </a:r>
            <a:r>
              <a:rPr lang="en-US" sz="1300" dirty="0">
                <a:solidFill>
                  <a:srgbClr val="0000FF"/>
                </a:solidFill>
              </a:rPr>
              <a:t>Numerical investigation of optical and self-assembled atomic lattices, with emphasis on the control of their properties by external fields. The extension of optimized perturbation theory and self-similar approximation theory for these systems.</a:t>
            </a:r>
          </a:p>
          <a:p>
            <a:pPr algn="just">
              <a:lnSpc>
                <a:spcPct val="85000"/>
              </a:lnSpc>
            </a:pPr>
            <a:r>
              <a:rPr lang="en-US" sz="1300" dirty="0">
                <a:solidFill>
                  <a:srgbClr val="0000FF"/>
                </a:solidFill>
              </a:rPr>
              <a:t>- Investigation of nonlinear multiparameter processes in complex physical systems under external fields, including models of superconducting structures, localized states in condensed media, simulation of gas-hydrodynamic processes in porous media.</a:t>
            </a:r>
          </a:p>
          <a:p>
            <a:pPr algn="just">
              <a:lnSpc>
                <a:spcPct val="85000"/>
              </a:lnSpc>
            </a:pPr>
            <a:r>
              <a:rPr lang="en-US" sz="1300" dirty="0">
                <a:solidFill>
                  <a:srgbClr val="0000FF"/>
                </a:solidFill>
              </a:rPr>
              <a:t>- Numerical investigation of nuclear-physical processes based on a hybrid model of microscopic potential, including reactions with light exotic nuclei.</a:t>
            </a:r>
          </a:p>
          <a:p>
            <a:pPr algn="just">
              <a:lnSpc>
                <a:spcPct val="85000"/>
              </a:lnSpc>
            </a:pPr>
            <a:r>
              <a:rPr lang="en-US" sz="1300" dirty="0">
                <a:solidFill>
                  <a:srgbClr val="0000FF"/>
                </a:solidFill>
              </a:rPr>
              <a:t>- Development of methods for modeling the reflection of neutrons from layered nanostructures. Studies of magnetic films as structures consisting of vector micro-objects.</a:t>
            </a:r>
          </a:p>
          <a:p>
            <a:pPr algn="just">
              <a:lnSpc>
                <a:spcPct val="85000"/>
              </a:lnSpc>
            </a:pPr>
            <a:r>
              <a:rPr lang="en-US" sz="1300" dirty="0">
                <a:solidFill>
                  <a:srgbClr val="0000FF"/>
                </a:solidFill>
              </a:rPr>
              <a:t>- Studies of black hole and wormhole models, both in astrophysics and in cosmology, are aimed at understanding the results of new experiments.</a:t>
            </a:r>
          </a:p>
          <a:p>
            <a:pPr algn="just"/>
            <a:r>
              <a:rPr lang="en-US" sz="1600" i="1" dirty="0" smtClean="0">
                <a:solidFill>
                  <a:srgbClr val="0000FF"/>
                </a:solidFill>
                <a:effectLst>
                  <a:outerShdw blurRad="38100" dist="38100" dir="2700000" algn="tl">
                    <a:srgbClr val="000000">
                      <a:alpha val="43137"/>
                    </a:srgbClr>
                  </a:outerShdw>
                </a:effectLst>
              </a:rPr>
              <a:t>• </a:t>
            </a:r>
            <a:r>
              <a:rPr lang="en-US" sz="1700" i="1" dirty="0">
                <a:solidFill>
                  <a:srgbClr val="0000FF"/>
                </a:solidFill>
                <a:effectLst>
                  <a:outerShdw blurRad="38100" dist="38100" dir="2700000" algn="tl">
                    <a:srgbClr val="000000">
                      <a:alpha val="43137"/>
                    </a:srgbClr>
                  </a:outerShdw>
                </a:effectLst>
              </a:rPr>
              <a:t>LIT information-computing support aimed at improving the working regimes of several experimental </a:t>
            </a:r>
            <a:r>
              <a:rPr lang="en-US" sz="1700" i="1" dirty="0" smtClean="0">
                <a:solidFill>
                  <a:srgbClr val="0000FF"/>
                </a:solidFill>
                <a:effectLst>
                  <a:outerShdw blurRad="38100" dist="38100" dir="2700000" algn="tl">
                    <a:srgbClr val="000000">
                      <a:alpha val="43137"/>
                    </a:srgbClr>
                  </a:outerShdw>
                </a:effectLst>
              </a:rPr>
              <a:t>facilities</a:t>
            </a:r>
            <a:r>
              <a:rPr lang="en-US" sz="1600" dirty="0" smtClean="0">
                <a:solidFill>
                  <a:srgbClr val="0000FF"/>
                </a:solidFill>
                <a:effectLst>
                  <a:outerShdw blurRad="38100" dist="38100" dir="2700000" algn="tl">
                    <a:srgbClr val="000000">
                      <a:alpha val="43137"/>
                    </a:srgbClr>
                  </a:outerShdw>
                </a:effectLst>
              </a:rPr>
              <a:t>: </a:t>
            </a:r>
          </a:p>
          <a:p>
            <a:pPr algn="just">
              <a:lnSpc>
                <a:spcPct val="85000"/>
              </a:lnSpc>
            </a:pPr>
            <a:r>
              <a:rPr lang="en-US" sz="1300" dirty="0">
                <a:solidFill>
                  <a:srgbClr val="0000FF"/>
                </a:solidFill>
              </a:rPr>
              <a:t>- Group of small-angle neutron scattering, FLNP (</a:t>
            </a:r>
            <a:r>
              <a:rPr lang="en-US" sz="1300" dirty="0" err="1">
                <a:solidFill>
                  <a:srgbClr val="0000FF"/>
                </a:solidFill>
              </a:rPr>
              <a:t>YuMO</a:t>
            </a:r>
            <a:r>
              <a:rPr lang="en-US" sz="1300" dirty="0">
                <a:solidFill>
                  <a:srgbClr val="0000FF"/>
                </a:solidFill>
              </a:rPr>
              <a:t> spectrometer at the IBR-2 reactor): </a:t>
            </a:r>
            <a:r>
              <a:rPr lang="en-US" sz="1300" dirty="0" smtClean="0">
                <a:solidFill>
                  <a:srgbClr val="0000FF"/>
                </a:solidFill>
              </a:rPr>
              <a:t>(</a:t>
            </a:r>
            <a:r>
              <a:rPr lang="en-US" sz="1300" dirty="0">
                <a:solidFill>
                  <a:srgbClr val="0000FF"/>
                </a:solidFill>
              </a:rPr>
              <a:t>a) Maintenance of the SAS primary processing program for the </a:t>
            </a:r>
            <a:r>
              <a:rPr lang="en-US" sz="1300" dirty="0" err="1">
                <a:solidFill>
                  <a:srgbClr val="0000FF"/>
                </a:solidFill>
              </a:rPr>
              <a:t>YuMO</a:t>
            </a:r>
            <a:r>
              <a:rPr lang="en-US" sz="1300" dirty="0">
                <a:solidFill>
                  <a:srgbClr val="0000FF"/>
                </a:solidFill>
              </a:rPr>
              <a:t> spectrometer; </a:t>
            </a:r>
            <a:r>
              <a:rPr lang="en-US" sz="1300" dirty="0" smtClean="0">
                <a:solidFill>
                  <a:srgbClr val="0000FF"/>
                </a:solidFill>
              </a:rPr>
              <a:t>(</a:t>
            </a:r>
            <a:r>
              <a:rPr lang="en-US" sz="1300" dirty="0">
                <a:solidFill>
                  <a:srgbClr val="0000FF"/>
                </a:solidFill>
              </a:rPr>
              <a:t>b) Development of a program for working with position sensitive detectors for isotropic and anisotropic scattering samples and for ring detectors; </a:t>
            </a:r>
            <a:r>
              <a:rPr lang="en-US" sz="1300" dirty="0" smtClean="0">
                <a:solidFill>
                  <a:srgbClr val="0000FF"/>
                </a:solidFill>
              </a:rPr>
              <a:t>(</a:t>
            </a:r>
            <a:r>
              <a:rPr lang="en-US" sz="1300" dirty="0">
                <a:solidFill>
                  <a:srgbClr val="0000FF"/>
                </a:solidFill>
              </a:rPr>
              <a:t>c) Development and maintenance of a parallel version of the Fitter program</a:t>
            </a:r>
            <a:r>
              <a:rPr lang="en-US" sz="1300" dirty="0" smtClean="0">
                <a:solidFill>
                  <a:srgbClr val="0000FF"/>
                </a:solidFill>
              </a:rPr>
              <a:t>.</a:t>
            </a:r>
          </a:p>
          <a:p>
            <a:pPr algn="just">
              <a:lnSpc>
                <a:spcPct val="85000"/>
              </a:lnSpc>
            </a:pPr>
            <a:r>
              <a:rPr lang="en-US" sz="1300" dirty="0" smtClean="0">
                <a:solidFill>
                  <a:srgbClr val="0000FF"/>
                </a:solidFill>
              </a:rPr>
              <a:t>- For the BAIKAL project, DLNP: step-by-step creation of an alert system.</a:t>
            </a:r>
          </a:p>
          <a:p>
            <a:pPr algn="just">
              <a:lnSpc>
                <a:spcPct val="85000"/>
              </a:lnSpc>
            </a:pPr>
            <a:r>
              <a:rPr lang="en-US" sz="1300" dirty="0" smtClean="0">
                <a:solidFill>
                  <a:srgbClr val="0000FF"/>
                </a:solidFill>
              </a:rPr>
              <a:t>- </a:t>
            </a:r>
            <a:r>
              <a:rPr lang="en-US" sz="1300" dirty="0">
                <a:solidFill>
                  <a:srgbClr val="0000FF"/>
                </a:solidFill>
              </a:rPr>
              <a:t>Modeling of electromagnetic cascade showers in the field of ultrahigh energies and numerical study of their characteristics in experimental data obtained in such astrophysical projects as </a:t>
            </a:r>
            <a:r>
              <a:rPr lang="en-US" sz="1300" dirty="0" err="1">
                <a:solidFill>
                  <a:srgbClr val="0000FF"/>
                </a:solidFill>
              </a:rPr>
              <a:t>IceCube</a:t>
            </a:r>
            <a:r>
              <a:rPr lang="en-US" sz="1300" dirty="0">
                <a:solidFill>
                  <a:srgbClr val="0000FF"/>
                </a:solidFill>
              </a:rPr>
              <a:t>, Antares, Baikal</a:t>
            </a:r>
          </a:p>
          <a:p>
            <a:pPr algn="just"/>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Development of reliable scale-adapted algorithms of reduced computational complexity</a:t>
            </a:r>
            <a:r>
              <a:rPr lang="en-US" sz="1600" dirty="0" smtClean="0">
                <a:solidFill>
                  <a:srgbClr val="0000FF"/>
                </a:solidFill>
                <a:effectLst>
                  <a:outerShdw blurRad="38100" dist="38100" dir="2700000" algn="tl">
                    <a:srgbClr val="000000">
                      <a:alpha val="43137"/>
                    </a:srgbClr>
                  </a:outerShdw>
                </a:effectLst>
              </a:rPr>
              <a:t>:</a:t>
            </a:r>
          </a:p>
          <a:p>
            <a:pPr algn="just">
              <a:lnSpc>
                <a:spcPct val="85000"/>
              </a:lnSpc>
            </a:pPr>
            <a:r>
              <a:rPr lang="en-US" sz="1300" dirty="0">
                <a:solidFill>
                  <a:srgbClr val="0000FF"/>
                </a:solidFill>
              </a:rPr>
              <a:t> - Development of an extrapolation method of the sixth order with the aim at improving the algorithm efficiency for the numerical solution of a wide range of tasks.</a:t>
            </a:r>
          </a:p>
          <a:p>
            <a:pPr algn="just">
              <a:lnSpc>
                <a:spcPct val="85000"/>
              </a:lnSpc>
            </a:pPr>
            <a:r>
              <a:rPr lang="en-US" sz="1300" dirty="0">
                <a:solidFill>
                  <a:srgbClr val="0000FF"/>
                </a:solidFill>
              </a:rPr>
              <a:t>- Development of methods and algorithms for processing and analysis of the neutron noise of the IBR-2M reactor.</a:t>
            </a:r>
          </a:p>
          <a:p>
            <a:pPr algn="just">
              <a:lnSpc>
                <a:spcPct val="85000"/>
              </a:lnSpc>
            </a:pPr>
            <a:r>
              <a:rPr lang="en-US" sz="1300" dirty="0">
                <a:solidFill>
                  <a:srgbClr val="0000FF"/>
                </a:solidFill>
              </a:rPr>
              <a:t>- Multistage multiscale approach to the Bayesian automatic adaptive quadrature.</a:t>
            </a:r>
          </a:p>
          <a:p>
            <a:pPr algn="just">
              <a:lnSpc>
                <a:spcPct val="85000"/>
              </a:lnSpc>
            </a:pPr>
            <a:r>
              <a:rPr lang="en-US" sz="1300" dirty="0">
                <a:solidFill>
                  <a:srgbClr val="0000FF"/>
                </a:solidFill>
              </a:rPr>
              <a:t>- Development of algorithms for the numerical simulation of the evolution of a liquid crystal in a pulsed electric field, as well as under the influence of an orienting structured surface. </a:t>
            </a:r>
          </a:p>
          <a:p>
            <a:pPr algn="just">
              <a:lnSpc>
                <a:spcPct val="85000"/>
              </a:lnSpc>
            </a:pPr>
            <a:r>
              <a:rPr lang="en-US" sz="1300" dirty="0">
                <a:solidFill>
                  <a:srgbClr val="0000FF"/>
                </a:solidFill>
              </a:rPr>
              <a:t>- Simulation of peculiarities of the absorption-emission and photon density of states of a cholesterol liquid crystal with isotropic defect inside.</a:t>
            </a:r>
          </a:p>
          <a:p>
            <a:pPr algn="just">
              <a:lnSpc>
                <a:spcPct val="85000"/>
              </a:lnSpc>
            </a:pPr>
            <a:r>
              <a:rPr lang="en-US" sz="1300" dirty="0">
                <a:solidFill>
                  <a:srgbClr val="0000FF"/>
                </a:solidFill>
              </a:rPr>
              <a:t>- Quantum-chemical cluster approach to electronic systems with strong spin-orbit interactions.</a:t>
            </a:r>
          </a:p>
          <a:p>
            <a:pPr algn="just">
              <a:lnSpc>
                <a:spcPct val="85000"/>
              </a:lnSpc>
            </a:pPr>
            <a:r>
              <a:rPr lang="en-US" sz="1300" dirty="0">
                <a:solidFill>
                  <a:srgbClr val="0000FF"/>
                </a:solidFill>
              </a:rPr>
              <a:t>- Carrying out calculations of electromagnetic and thermal quantities characterizing physical processes in MgB</a:t>
            </a:r>
            <a:r>
              <a:rPr lang="en-US" sz="1300" baseline="-25000" dirty="0">
                <a:solidFill>
                  <a:srgbClr val="0000FF"/>
                </a:solidFill>
              </a:rPr>
              <a:t>2</a:t>
            </a:r>
            <a:r>
              <a:rPr lang="en-US" sz="1300" dirty="0">
                <a:solidFill>
                  <a:srgbClr val="0000FF"/>
                </a:solidFill>
              </a:rPr>
              <a:t> superconductors</a:t>
            </a:r>
            <a:r>
              <a:rPr lang="en-US" sz="1300" dirty="0" smtClean="0">
                <a:solidFill>
                  <a:srgbClr val="0000FF"/>
                </a:solidFill>
              </a:rPr>
              <a:t>.</a:t>
            </a:r>
            <a:endParaRPr lang="en-US" sz="1300" dirty="0">
              <a:solidFill>
                <a:srgbClr val="0000FF"/>
              </a:solidFill>
            </a:endParaRPr>
          </a:p>
        </p:txBody>
      </p:sp>
    </p:spTree>
    <p:extLst>
      <p:ext uri="{BB962C8B-B14F-4D97-AF65-F5344CB8AC3E}">
        <p14:creationId xmlns:p14="http://schemas.microsoft.com/office/powerpoint/2010/main" val="393167082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92820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800" dirty="0" smtClean="0">
                <a:solidFill>
                  <a:srgbClr val="0000CC"/>
                </a:solidFill>
                <a:effectLst>
                  <a:outerShdw blurRad="38100" dist="38100" dir="2700000" algn="tl">
                    <a:srgbClr val="000000"/>
                  </a:outerShdw>
                </a:effectLst>
              </a:rPr>
              <a:t>(</a:t>
            </a:r>
            <a:r>
              <a:rPr lang="en-US" altLang="en-US" sz="2800" b="1" dirty="0" smtClean="0">
                <a:solidFill>
                  <a:srgbClr val="0000CC"/>
                </a:solidFill>
                <a:effectLst>
                  <a:outerShdw blurRad="38100" dist="38100" dir="2700000" algn="tl">
                    <a:srgbClr val="000000"/>
                  </a:outerShdw>
                </a:effectLst>
              </a:rPr>
              <a:t>2</a:t>
            </a:r>
            <a:r>
              <a:rPr lang="en-US" altLang="en-US" sz="2800" dirty="0" smtClean="0">
                <a:solidFill>
                  <a:srgbClr val="0000CC"/>
                </a:solidFill>
                <a:effectLst>
                  <a:outerShdw blurRad="38100" dist="38100" dir="2700000" algn="tl">
                    <a:srgbClr val="000000"/>
                  </a:outerShdw>
                </a:effectLst>
              </a:rPr>
              <a:t>)</a:t>
            </a:r>
            <a:r>
              <a:rPr lang="en-US" altLang="en-US" sz="2800" b="1" dirty="0" smtClean="0">
                <a:solidFill>
                  <a:srgbClr val="0000CC"/>
                </a:solidFill>
                <a:effectLst>
                  <a:outerShdw blurRad="38100" dist="38100" dir="2700000" algn="tl">
                    <a:srgbClr val="000000"/>
                  </a:outerShdw>
                </a:effectLst>
              </a:rPr>
              <a:t> </a:t>
            </a:r>
            <a:r>
              <a:rPr lang="en-US" altLang="en-US" sz="2800" b="1" dirty="0">
                <a:solidFill>
                  <a:srgbClr val="0000CC"/>
                </a:solidFill>
                <a:effectLst>
                  <a:outerShdw blurRad="38100" dist="38100" dir="2700000" algn="tl">
                    <a:srgbClr val="000000"/>
                  </a:outerShdw>
                </a:effectLst>
              </a:rPr>
              <a:t>Software complexes and mathematical methods for processing and analysis of experimental data</a:t>
            </a:r>
            <a:endParaRPr lang="en-US" altLang="en-US" sz="2800" b="1" dirty="0" smtClean="0">
              <a:solidFill>
                <a:srgbClr val="0000CC"/>
              </a:solidFill>
              <a:effectLst>
                <a:outerShdw blurRad="38100" dist="38100" dir="2700000" algn="tl">
                  <a:srgbClr val="000000"/>
                </a:outerShdw>
              </a:effectLst>
            </a:endParaRPr>
          </a:p>
        </p:txBody>
      </p:sp>
      <p:sp>
        <p:nvSpPr>
          <p:cNvPr id="2" name="TextBox 1"/>
          <p:cNvSpPr txBox="1"/>
          <p:nvPr/>
        </p:nvSpPr>
        <p:spPr>
          <a:xfrm>
            <a:off x="180742" y="1645468"/>
            <a:ext cx="8785226" cy="3943772"/>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objectives</a:t>
            </a:r>
            <a:endParaRPr lang="en-US" sz="18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Derivation of new mathematical methods for the extraction of the useful information from the raw data obtained in experiments done in JINR or with the JINR participation; </a:t>
            </a:r>
          </a:p>
          <a:p>
            <a:pPr algn="l"/>
            <a:r>
              <a:rPr lang="en-US" sz="1700" i="1" dirty="0">
                <a:solidFill>
                  <a:srgbClr val="0000FF"/>
                </a:solidFill>
                <a:effectLst>
                  <a:outerShdw blurRad="38100" dist="38100" dir="2700000" algn="tl">
                    <a:srgbClr val="000000">
                      <a:alpha val="43137"/>
                    </a:srgbClr>
                  </a:outerShdw>
                </a:effectLst>
              </a:rPr>
              <a:t>- Development of algorithms and implementation of program packages for the solution of problems arising in the high energy physics – including the data got at the accelerator facilities LHC, NICA, FAIR as well as at the experimental facilities of the JINR neutrino program, the nuclear physics, the condensed matter physics and the physics of radiation biology. </a:t>
            </a:r>
          </a:p>
          <a:p>
            <a:pPr algn="l"/>
            <a:r>
              <a:rPr lang="en-US" sz="1700" i="1" dirty="0">
                <a:solidFill>
                  <a:srgbClr val="0000FF"/>
                </a:solidFill>
                <a:effectLst>
                  <a:outerShdw blurRad="38100" dist="38100" dir="2700000" algn="tl">
                    <a:srgbClr val="000000">
                      <a:alpha val="43137"/>
                    </a:srgbClr>
                  </a:outerShdw>
                </a:effectLst>
              </a:rPr>
              <a:t>- </a:t>
            </a:r>
            <a:r>
              <a:rPr lang="en-US" sz="1700" b="1" i="1" dirty="0" smtClean="0">
                <a:solidFill>
                  <a:srgbClr val="0000FF"/>
                </a:solidFill>
                <a:effectLst>
                  <a:outerShdw blurRad="38100" dist="38100" dir="2700000" algn="tl">
                    <a:srgbClr val="000000">
                      <a:alpha val="43137"/>
                    </a:srgbClr>
                  </a:outerShdw>
                </a:effectLst>
              </a:rPr>
              <a:t>Deep </a:t>
            </a:r>
            <a:r>
              <a:rPr lang="en-US" sz="1700" b="1" i="1" dirty="0">
                <a:solidFill>
                  <a:srgbClr val="0000FF"/>
                </a:solidFill>
                <a:effectLst>
                  <a:outerShdw blurRad="38100" dist="38100" dir="2700000" algn="tl">
                    <a:srgbClr val="000000">
                      <a:alpha val="43137"/>
                    </a:srgbClr>
                  </a:outerShdw>
                </a:effectLst>
              </a:rPr>
              <a:t>learning neural </a:t>
            </a:r>
            <a:r>
              <a:rPr lang="en-US" sz="1700" b="1" i="1" dirty="0" smtClean="0">
                <a:solidFill>
                  <a:srgbClr val="0000FF"/>
                </a:solidFill>
                <a:effectLst>
                  <a:outerShdw blurRad="38100" dist="38100" dir="2700000" algn="tl">
                    <a:srgbClr val="000000">
                      <a:alpha val="43137"/>
                    </a:srgbClr>
                  </a:outerShdw>
                </a:effectLst>
              </a:rPr>
              <a:t>networks are to </a:t>
            </a:r>
            <a:r>
              <a:rPr lang="en-US" sz="1700" b="1" i="1" dirty="0">
                <a:solidFill>
                  <a:srgbClr val="0000FF"/>
                </a:solidFill>
                <a:effectLst>
                  <a:outerShdw blurRad="38100" dist="38100" dir="2700000" algn="tl">
                    <a:srgbClr val="000000">
                      <a:alpha val="43137"/>
                    </a:srgbClr>
                  </a:outerShdw>
                </a:effectLst>
              </a:rPr>
              <a:t>become a significant part of this activity</a:t>
            </a:r>
            <a:r>
              <a:rPr lang="en-US" sz="1700" i="1" dirty="0" smtClean="0">
                <a:solidFill>
                  <a:srgbClr val="0000FF"/>
                </a:solidFill>
                <a:effectLst>
                  <a:outerShdw blurRad="38100" dist="38100" dir="2700000" algn="tl">
                    <a:srgbClr val="000000">
                      <a:alpha val="43137"/>
                    </a:srgbClr>
                  </a:outerShdw>
                </a:effectLst>
              </a:rPr>
              <a:t>. </a:t>
            </a:r>
          </a:p>
          <a:p>
            <a:endParaRPr lang="en-US" altLang="en-US" sz="1800" dirty="0" smtClean="0">
              <a:solidFill>
                <a:srgbClr val="0000CC"/>
              </a:solidFill>
              <a:effectLst>
                <a:outerShdw blurRad="38100" dist="38100" dir="2700000" algn="tl">
                  <a:srgbClr val="000000"/>
                </a:outerShdw>
              </a:effectLst>
              <a:latin typeface="Times New Roman"/>
            </a:endParaRPr>
          </a:p>
          <a:p>
            <a:r>
              <a:rPr lang="en-US" altLang="en-US" sz="1800" dirty="0" smtClean="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l"/>
            <a:r>
              <a:rPr lang="en-US" sz="1700" i="1" dirty="0">
                <a:solidFill>
                  <a:srgbClr val="0000FF"/>
                </a:solidFill>
                <a:effectLst>
                  <a:outerShdw blurRad="38100" dist="38100" dir="2700000" algn="tl">
                    <a:srgbClr val="000000">
                      <a:alpha val="43137"/>
                    </a:srgbClr>
                  </a:outerShdw>
                </a:effectLst>
              </a:rPr>
              <a:t>• </a:t>
            </a:r>
            <a:r>
              <a:rPr lang="en-US" sz="1700" i="1" dirty="0" smtClean="0">
                <a:solidFill>
                  <a:srgbClr val="0000FF"/>
                </a:solidFill>
                <a:effectLst>
                  <a:outerShdw blurRad="38100" dist="38100" dir="2700000" algn="tl">
                    <a:srgbClr val="000000">
                      <a:alpha val="43137"/>
                    </a:srgbClr>
                  </a:outerShdw>
                </a:effectLst>
              </a:rPr>
              <a:t>Development </a:t>
            </a:r>
            <a:r>
              <a:rPr lang="en-US" sz="1700" i="1" dirty="0">
                <a:solidFill>
                  <a:srgbClr val="0000FF"/>
                </a:solidFill>
                <a:effectLst>
                  <a:outerShdw blurRad="38100" dist="38100" dir="2700000" algn="tl">
                    <a:srgbClr val="000000">
                      <a:alpha val="43137"/>
                    </a:srgbClr>
                  </a:outerShdw>
                </a:effectLst>
              </a:rPr>
              <a:t>of mathematical methods, algorithms and software for reliable simulation and interpretation of the experimental </a:t>
            </a:r>
            <a:r>
              <a:rPr lang="en-US" sz="1700" i="1" dirty="0" smtClean="0">
                <a:solidFill>
                  <a:srgbClr val="0000FF"/>
                </a:solidFill>
                <a:effectLst>
                  <a:outerShdw blurRad="38100" dist="38100" dir="2700000" algn="tl">
                    <a:srgbClr val="000000">
                      <a:alpha val="43137"/>
                    </a:srgbClr>
                  </a:outerShdw>
                </a:effectLst>
              </a:rPr>
              <a:t>data</a:t>
            </a:r>
            <a:r>
              <a:rPr lang="en-US" sz="1700" dirty="0" smtClean="0">
                <a:solidFill>
                  <a:srgbClr val="0000FF"/>
                </a:solidFill>
              </a:rPr>
              <a:t>; </a:t>
            </a: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deep learning neural network algorithms</a:t>
            </a:r>
            <a:r>
              <a:rPr lang="en-US" sz="1700" i="1" dirty="0">
                <a:solidFill>
                  <a:srgbClr val="0000FF"/>
                </a:solidFill>
                <a:effectLst>
                  <a:outerShdw blurRad="38100" dist="38100" dir="2700000" algn="tl">
                    <a:srgbClr val="000000">
                      <a:alpha val="43137"/>
                    </a:srgbClr>
                  </a:outerShdw>
                </a:effectLst>
              </a:rPr>
              <a:t>;</a:t>
            </a:r>
            <a:endParaRPr lang="en-US" sz="17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Software-information support of JINR projects; </a:t>
            </a:r>
            <a:endParaRPr lang="en-US" sz="17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Software information support of large scale outer experiments done with JINR participation.</a:t>
            </a:r>
            <a:endParaRPr lang="en-US" sz="1700" i="1" dirty="0" smtClean="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533057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89832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a:solidFill>
                  <a:srgbClr val="0000CC"/>
                </a:solidFill>
                <a:effectLst>
                  <a:outerShdw blurRad="38100" dist="38100" dir="2700000" algn="tl">
                    <a:srgbClr val="000000"/>
                  </a:outerShdw>
                </a:effectLst>
              </a:rPr>
              <a:t>(2) Software complexes and mathematical methods for processing and analysis of experimental </a:t>
            </a:r>
            <a:r>
              <a:rPr lang="en-US" altLang="en-US" sz="1800" b="1" dirty="0" smtClean="0">
                <a:solidFill>
                  <a:srgbClr val="0000CC"/>
                </a:solidFill>
                <a:effectLst>
                  <a:outerShdw blurRad="38100" dist="38100" dir="2700000" algn="tl">
                    <a:srgbClr val="000000"/>
                  </a:outerShdw>
                </a:effectLst>
              </a:rPr>
              <a:t>data</a:t>
            </a:r>
          </a:p>
          <a:p>
            <a:pPr algn="ctr" eaLnBrk="1" hangingPunct="1"/>
            <a:r>
              <a:rPr lang="en-US" altLang="en-US" sz="1600" dirty="0">
                <a:solidFill>
                  <a:srgbClr val="0000CC"/>
                </a:solidFill>
                <a:effectLst>
                  <a:outerShdw blurRad="38100" dist="38100" dir="2700000" algn="tl">
                    <a:srgbClr val="000000"/>
                  </a:outerShdw>
                </a:effectLst>
                <a:latin typeface="Times New Roman"/>
              </a:rPr>
              <a:t>Main subject matters</a:t>
            </a:r>
            <a:endParaRPr lang="ru-RU" altLang="en-US" sz="1600" dirty="0">
              <a:solidFill>
                <a:srgbClr val="0000CC"/>
              </a:solidFill>
              <a:effectLst>
                <a:outerShdw blurRad="38100" dist="38100" dir="2700000" algn="tl">
                  <a:srgbClr val="000000"/>
                </a:outerShdw>
              </a:effectLst>
              <a:latin typeface="Times New Roman"/>
            </a:endParaRPr>
          </a:p>
        </p:txBody>
      </p:sp>
      <p:sp>
        <p:nvSpPr>
          <p:cNvPr id="2" name="TextBox 1"/>
          <p:cNvSpPr txBox="1"/>
          <p:nvPr/>
        </p:nvSpPr>
        <p:spPr>
          <a:xfrm>
            <a:off x="179389" y="1944842"/>
            <a:ext cx="8785224" cy="3428374"/>
          </a:xfrm>
          <a:prstGeom prst="rect">
            <a:avLst/>
          </a:prstGeom>
          <a:noFill/>
        </p:spPr>
        <p:txBody>
          <a:bodyPr wrap="square" rtlCol="0">
            <a:spAutoFit/>
          </a:bodyPr>
          <a:lstStyle/>
          <a:p>
            <a:pPr algn="just">
              <a:spcBef>
                <a:spcPts val="600"/>
              </a:spcBef>
            </a:pPr>
            <a:r>
              <a:rPr lang="en-US" sz="1600" i="1" dirty="0" smtClean="0">
                <a:solidFill>
                  <a:srgbClr val="0000FF"/>
                </a:solidFill>
                <a:effectLst>
                  <a:outerShdw blurRad="38100" dist="38100" dir="2700000" algn="tl">
                    <a:srgbClr val="000000">
                      <a:alpha val="43137"/>
                    </a:srgbClr>
                  </a:outerShdw>
                </a:effectLst>
              </a:rPr>
              <a:t>There </a:t>
            </a:r>
            <a:r>
              <a:rPr lang="en-US" sz="1600" i="1" dirty="0">
                <a:solidFill>
                  <a:srgbClr val="0000FF"/>
                </a:solidFill>
                <a:effectLst>
                  <a:outerShdw blurRad="38100" dist="38100" dir="2700000" algn="tl">
                    <a:srgbClr val="000000">
                      <a:alpha val="43137"/>
                    </a:srgbClr>
                  </a:outerShdw>
                </a:effectLst>
              </a:rPr>
              <a:t>are </a:t>
            </a:r>
            <a:r>
              <a:rPr lang="en-US" sz="1600" b="1" i="1" dirty="0">
                <a:solidFill>
                  <a:srgbClr val="0000FF"/>
                </a:solidFill>
                <a:effectLst>
                  <a:outerShdw blurRad="38100" dist="38100" dir="2700000" algn="tl">
                    <a:srgbClr val="000000">
                      <a:alpha val="43137"/>
                    </a:srgbClr>
                  </a:outerShdw>
                </a:effectLst>
              </a:rPr>
              <a:t>four classes of JINR undertakings covered with LIT </a:t>
            </a:r>
            <a:r>
              <a:rPr lang="en-US" sz="1600" b="1" i="1" dirty="0" smtClean="0">
                <a:solidFill>
                  <a:srgbClr val="0000FF"/>
                </a:solidFill>
                <a:effectLst>
                  <a:outerShdw blurRad="38100" dist="38100" dir="2700000" algn="tl">
                    <a:srgbClr val="000000">
                      <a:alpha val="43137"/>
                    </a:srgbClr>
                  </a:outerShdw>
                </a:effectLst>
              </a:rPr>
              <a:t>participation</a:t>
            </a:r>
            <a:r>
              <a:rPr lang="en-US" sz="1600" i="1" dirty="0" smtClean="0">
                <a:solidFill>
                  <a:srgbClr val="0000FF"/>
                </a:solidFill>
                <a:effectLst>
                  <a:outerShdw blurRad="38100" dist="38100" dir="2700000" algn="tl">
                    <a:srgbClr val="000000">
                      <a:alpha val="43137"/>
                    </a:srgbClr>
                  </a:outerShdw>
                </a:effectLst>
              </a:rPr>
              <a:t>:</a:t>
            </a:r>
          </a:p>
          <a:p>
            <a:pPr algn="just"/>
            <a:r>
              <a:rPr lang="en-US" sz="1600" i="1" dirty="0">
                <a:solidFill>
                  <a:srgbClr val="0000FF"/>
                </a:solidFill>
                <a:effectLst>
                  <a:outerShdw blurRad="38100" dist="38100" dir="2700000" algn="tl">
                    <a:srgbClr val="000000">
                      <a:alpha val="43137"/>
                    </a:srgbClr>
                  </a:outerShdw>
                </a:effectLst>
              </a:rPr>
              <a:t>• Development of mathematical methods, algorithms and software for reliable simulation and interpretation of the experimental data</a:t>
            </a:r>
            <a:r>
              <a:rPr lang="en-US" sz="1600" i="1" dirty="0" smtClean="0">
                <a:solidFill>
                  <a:srgbClr val="0000FF"/>
                </a:solidFill>
                <a:effectLst>
                  <a:outerShdw blurRad="38100" dist="38100" dir="2700000" algn="tl">
                    <a:srgbClr val="000000">
                      <a:alpha val="43137"/>
                    </a:srgbClr>
                  </a:outerShdw>
                </a:effectLst>
              </a:rPr>
              <a:t>:</a:t>
            </a:r>
          </a:p>
          <a:p>
            <a:pPr algn="just">
              <a:lnSpc>
                <a:spcPct val="85000"/>
              </a:lnSpc>
            </a:pPr>
            <a:r>
              <a:rPr lang="en-US" sz="1300" dirty="0">
                <a:solidFill>
                  <a:srgbClr val="0000FF"/>
                </a:solidFill>
              </a:rPr>
              <a:t>- Within the Geant4 package: simulation of the generation of charmed particles and their transport in matter; improvement of the algorithm for calculation of excitation energies of nuclear residuals and improvement of the description of nuclear fragment formation; improvement of FTF and QGSM models and their application for modeling the conditions of various experiments (PANDA, NICA/MPD, NICA/SPD).</a:t>
            </a:r>
          </a:p>
          <a:p>
            <a:pPr algn="just">
              <a:lnSpc>
                <a:spcPct val="85000"/>
              </a:lnSpc>
            </a:pPr>
            <a:r>
              <a:rPr lang="en-US" sz="1300" dirty="0">
                <a:solidFill>
                  <a:srgbClr val="0000FF"/>
                </a:solidFill>
              </a:rPr>
              <a:t>- Development of software support, processing and analysis of data collected at the NUCLEON and COMBAS experiments.</a:t>
            </a:r>
          </a:p>
          <a:p>
            <a:pPr algn="just">
              <a:lnSpc>
                <a:spcPct val="85000"/>
              </a:lnSpc>
            </a:pPr>
            <a:r>
              <a:rPr lang="en-US" sz="1300" dirty="0">
                <a:solidFill>
                  <a:srgbClr val="0000FF"/>
                </a:solidFill>
              </a:rPr>
              <a:t>- Investigation of the structure and properties of vesicular systems of phospholipids and medical drugs based on the phospholipid transport </a:t>
            </a:r>
            <a:r>
              <a:rPr lang="en-US" sz="1300" dirty="0" err="1">
                <a:solidFill>
                  <a:srgbClr val="0000FF"/>
                </a:solidFill>
              </a:rPr>
              <a:t>nanosystem</a:t>
            </a:r>
            <a:r>
              <a:rPr lang="en-US" sz="1300" dirty="0">
                <a:solidFill>
                  <a:srgbClr val="0000FF"/>
                </a:solidFill>
              </a:rPr>
              <a:t> by means of analysis of the neutron and X-ray small-angle scattering data, depending on external factors and chemical composition.</a:t>
            </a:r>
          </a:p>
          <a:p>
            <a:pPr algn="just"/>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Development of deep learning neural network algorithms</a:t>
            </a:r>
            <a:r>
              <a:rPr lang="en-US" sz="1600" i="1" dirty="0" smtClean="0">
                <a:solidFill>
                  <a:srgbClr val="0000FF"/>
                </a:solidFill>
                <a:effectLst>
                  <a:outerShdw blurRad="38100" dist="38100" dir="2700000" algn="tl">
                    <a:srgbClr val="000000">
                      <a:alpha val="43137"/>
                    </a:srgbClr>
                  </a:outerShdw>
                </a:effectLst>
              </a:rPr>
              <a:t>:</a:t>
            </a:r>
          </a:p>
          <a:p>
            <a:pPr algn="just">
              <a:lnSpc>
                <a:spcPct val="85000"/>
              </a:lnSpc>
            </a:pPr>
            <a:r>
              <a:rPr lang="en-US" sz="1300" dirty="0">
                <a:solidFill>
                  <a:srgbClr val="0000FF"/>
                </a:solidFill>
              </a:rPr>
              <a:t>- Development of a framework for the analysis and management of biological monitoring data for controlling and forecasting the status of the environment.</a:t>
            </a:r>
          </a:p>
          <a:p>
            <a:pPr algn="just">
              <a:lnSpc>
                <a:spcPct val="85000"/>
              </a:lnSpc>
            </a:pPr>
            <a:r>
              <a:rPr lang="en-US" sz="1300" dirty="0">
                <a:solidFill>
                  <a:srgbClr val="0000FF"/>
                </a:solidFill>
              </a:rPr>
              <a:t>- Development of mathematical methods for the determination of fine structures in the distribution of nuclear reaction products by mass and energy. </a:t>
            </a:r>
          </a:p>
          <a:p>
            <a:pPr algn="just">
              <a:lnSpc>
                <a:spcPct val="85000"/>
              </a:lnSpc>
            </a:pPr>
            <a:r>
              <a:rPr lang="en-US" sz="1300" dirty="0">
                <a:solidFill>
                  <a:srgbClr val="0000FF"/>
                </a:solidFill>
              </a:rPr>
              <a:t>- Development of software for the reconstruction of elementary particle tracks based on deep learning methods in the processing of experimental information from modern high-energy physics track detectors</a:t>
            </a:r>
            <a:r>
              <a:rPr lang="en-US" sz="1300" dirty="0" smtClean="0">
                <a:solidFill>
                  <a:srgbClr val="0000FF"/>
                </a:solidFill>
              </a:rPr>
              <a:t>.</a:t>
            </a:r>
          </a:p>
        </p:txBody>
      </p:sp>
    </p:spTree>
    <p:extLst>
      <p:ext uri="{BB962C8B-B14F-4D97-AF65-F5344CB8AC3E}">
        <p14:creationId xmlns:p14="http://schemas.microsoft.com/office/powerpoint/2010/main" val="116660286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89832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1800" b="1" dirty="0">
                <a:solidFill>
                  <a:srgbClr val="0000CC"/>
                </a:solidFill>
                <a:effectLst>
                  <a:outerShdw blurRad="38100" dist="38100" dir="2700000" algn="tl">
                    <a:srgbClr val="000000"/>
                  </a:outerShdw>
                </a:effectLst>
              </a:rPr>
              <a:t>(2) Software complexes and mathematical methods for processing and analysis of experimental </a:t>
            </a:r>
            <a:r>
              <a:rPr lang="en-US" altLang="en-US" sz="1800" b="1" dirty="0" smtClean="0">
                <a:solidFill>
                  <a:srgbClr val="0000CC"/>
                </a:solidFill>
                <a:effectLst>
                  <a:outerShdw blurRad="38100" dist="38100" dir="2700000" algn="tl">
                    <a:srgbClr val="000000"/>
                  </a:outerShdw>
                </a:effectLst>
              </a:rPr>
              <a:t>data</a:t>
            </a:r>
          </a:p>
          <a:p>
            <a:pPr algn="ctr" eaLnBrk="1" hangingPunct="1"/>
            <a:r>
              <a:rPr lang="en-US" altLang="en-US" sz="1600" dirty="0">
                <a:solidFill>
                  <a:srgbClr val="0000CC"/>
                </a:solidFill>
                <a:effectLst>
                  <a:outerShdw blurRad="38100" dist="38100" dir="2700000" algn="tl">
                    <a:srgbClr val="000000"/>
                  </a:outerShdw>
                </a:effectLst>
                <a:latin typeface="Times New Roman"/>
              </a:rPr>
              <a:t>Main subject matters</a:t>
            </a:r>
            <a:endParaRPr lang="ru-RU" altLang="en-US" sz="1600" dirty="0">
              <a:solidFill>
                <a:srgbClr val="0000CC"/>
              </a:solidFill>
              <a:effectLst>
                <a:outerShdw blurRad="38100" dist="38100" dir="2700000" algn="tl">
                  <a:srgbClr val="000000"/>
                </a:outerShdw>
              </a:effectLst>
              <a:latin typeface="Times New Roman"/>
            </a:endParaRPr>
          </a:p>
        </p:txBody>
      </p:sp>
      <p:sp>
        <p:nvSpPr>
          <p:cNvPr id="2" name="TextBox 1"/>
          <p:cNvSpPr txBox="1"/>
          <p:nvPr/>
        </p:nvSpPr>
        <p:spPr>
          <a:xfrm>
            <a:off x="179389" y="1318082"/>
            <a:ext cx="8785224" cy="4991238"/>
          </a:xfrm>
          <a:prstGeom prst="rect">
            <a:avLst/>
          </a:prstGeom>
          <a:noFill/>
        </p:spPr>
        <p:txBody>
          <a:bodyPr wrap="square" rtlCol="0">
            <a:spAutoFit/>
          </a:bodyPr>
          <a:lstStyle/>
          <a:p>
            <a:pPr algn="just"/>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Software-information support of JINR projects</a:t>
            </a:r>
            <a:r>
              <a:rPr lang="en-US" sz="1600" i="1" dirty="0" smtClean="0">
                <a:solidFill>
                  <a:srgbClr val="0000FF"/>
                </a:solidFill>
                <a:effectLst>
                  <a:outerShdw blurRad="38100" dist="38100" dir="2700000" algn="tl">
                    <a:srgbClr val="000000">
                      <a:alpha val="43137"/>
                    </a:srgbClr>
                  </a:outerShdw>
                </a:effectLst>
              </a:rPr>
              <a:t>:</a:t>
            </a:r>
          </a:p>
          <a:p>
            <a:pPr algn="just">
              <a:lnSpc>
                <a:spcPct val="85000"/>
              </a:lnSpc>
            </a:pPr>
            <a:r>
              <a:rPr lang="en-US" sz="1300" dirty="0">
                <a:solidFill>
                  <a:srgbClr val="0000FF"/>
                </a:solidFill>
              </a:rPr>
              <a:t> - Improvement of information systems for online and offline data processing of experimental facilities of the NICA complex: Database developments for the tasks of experiments BM@N and MPD.</a:t>
            </a:r>
          </a:p>
          <a:p>
            <a:pPr algn="just">
              <a:lnSpc>
                <a:spcPct val="85000"/>
              </a:lnSpc>
            </a:pPr>
            <a:r>
              <a:rPr lang="en-US" sz="1300" dirty="0">
                <a:solidFill>
                  <a:srgbClr val="0000FF"/>
                </a:solidFill>
              </a:rPr>
              <a:t>- Software support for the BM@N experiment: Development and implementation of algorithms for modeling, processing and analysis of data for the BM@N track system consisting of gas and semiconductor detectors with </a:t>
            </a:r>
            <a:r>
              <a:rPr lang="en-US" sz="1300" dirty="0" err="1">
                <a:solidFill>
                  <a:srgbClr val="0000FF"/>
                </a:solidFill>
              </a:rPr>
              <a:t>microstrip</a:t>
            </a:r>
            <a:r>
              <a:rPr lang="en-US" sz="1300" dirty="0">
                <a:solidFill>
                  <a:srgbClr val="0000FF"/>
                </a:solidFill>
              </a:rPr>
              <a:t> information acquisition (GEM, SILICON, CSC) and their subsequent integration into the </a:t>
            </a:r>
            <a:r>
              <a:rPr lang="en-US" sz="1300" dirty="0" err="1">
                <a:solidFill>
                  <a:srgbClr val="0000FF"/>
                </a:solidFill>
              </a:rPr>
              <a:t>BMNRoot</a:t>
            </a:r>
            <a:r>
              <a:rPr lang="en-US" sz="1300" dirty="0">
                <a:solidFill>
                  <a:srgbClr val="0000FF"/>
                </a:solidFill>
              </a:rPr>
              <a:t>.</a:t>
            </a:r>
          </a:p>
          <a:p>
            <a:pPr algn="just">
              <a:lnSpc>
                <a:spcPct val="85000"/>
              </a:lnSpc>
            </a:pPr>
            <a:r>
              <a:rPr lang="en-US" sz="1300" dirty="0">
                <a:solidFill>
                  <a:srgbClr val="0000FF"/>
                </a:solidFill>
              </a:rPr>
              <a:t>- Development and refinement of the DQGSM model by comparison with experimental data of the BM@N. </a:t>
            </a:r>
          </a:p>
          <a:p>
            <a:pPr algn="just">
              <a:lnSpc>
                <a:spcPct val="85000"/>
              </a:lnSpc>
            </a:pPr>
            <a:r>
              <a:rPr lang="en-US" sz="1300" dirty="0">
                <a:solidFill>
                  <a:srgbClr val="0000FF"/>
                </a:solidFill>
              </a:rPr>
              <a:t>- The BM@N experiment: </a:t>
            </a:r>
            <a:r>
              <a:rPr lang="en-US" sz="1300" dirty="0" smtClean="0">
                <a:solidFill>
                  <a:srgbClr val="0000FF"/>
                </a:solidFill>
              </a:rPr>
              <a:t>(</a:t>
            </a:r>
            <a:r>
              <a:rPr lang="en-US" sz="1300" dirty="0">
                <a:solidFill>
                  <a:srgbClr val="0000FF"/>
                </a:solidFill>
              </a:rPr>
              <a:t>a) trajectory reconstruction of charged particles in outer tracking detectors:  MWPC, Si, CSC, DCH, GEM</a:t>
            </a:r>
            <a:r>
              <a:rPr lang="en-US" sz="1300" dirty="0" smtClean="0">
                <a:solidFill>
                  <a:srgbClr val="0000FF"/>
                </a:solidFill>
              </a:rPr>
              <a:t>; (</a:t>
            </a:r>
            <a:r>
              <a:rPr lang="en-US" sz="1300" dirty="0">
                <a:solidFill>
                  <a:srgbClr val="0000FF"/>
                </a:solidFill>
              </a:rPr>
              <a:t>b) Particle identification in the TOF700 time-of-flight detector</a:t>
            </a:r>
            <a:r>
              <a:rPr lang="en-US" sz="1300" dirty="0" smtClean="0">
                <a:solidFill>
                  <a:srgbClr val="0000FF"/>
                </a:solidFill>
              </a:rPr>
              <a:t>; (</a:t>
            </a:r>
            <a:r>
              <a:rPr lang="en-US" sz="1300" dirty="0">
                <a:solidFill>
                  <a:srgbClr val="0000FF"/>
                </a:solidFill>
              </a:rPr>
              <a:t>c) Search for strange hyperons on data from the </a:t>
            </a:r>
            <a:r>
              <a:rPr lang="en-US" sz="1300" dirty="0" err="1">
                <a:solidFill>
                  <a:srgbClr val="0000FF"/>
                </a:solidFill>
              </a:rPr>
              <a:t>Nuclotron</a:t>
            </a:r>
            <a:r>
              <a:rPr lang="en-US" sz="1300" dirty="0">
                <a:solidFill>
                  <a:srgbClr val="0000FF"/>
                </a:solidFill>
              </a:rPr>
              <a:t>.</a:t>
            </a:r>
          </a:p>
          <a:p>
            <a:pPr algn="just">
              <a:lnSpc>
                <a:spcPct val="85000"/>
              </a:lnSpc>
            </a:pPr>
            <a:r>
              <a:rPr lang="en-US" sz="1300" dirty="0">
                <a:solidFill>
                  <a:srgbClr val="0000FF"/>
                </a:solidFill>
              </a:rPr>
              <a:t>- The MPD experiment: Participation in the realization of a laser calibration system for detector alignment, monitoring drift velocity and for taking electric field distortion into account inside the Time-Projection Chamber (TPC) of the MPD central barrel. </a:t>
            </a:r>
          </a:p>
          <a:p>
            <a:pPr algn="just">
              <a:lnSpc>
                <a:spcPct val="85000"/>
              </a:lnSpc>
            </a:pPr>
            <a:r>
              <a:rPr lang="en-US" sz="1300" dirty="0">
                <a:solidFill>
                  <a:srgbClr val="0000FF"/>
                </a:solidFill>
              </a:rPr>
              <a:t>- Further development of statistical methods for the analysis of experimental data under small statistics and incomplete observation of the studied processes: testing the likelihood of hypotheses, estimates of the half-life of the nucleus and of the reaction cross section and of their accuracy, noise filtering and buildup of the optimal experimental design.</a:t>
            </a:r>
          </a:p>
          <a:p>
            <a:pPr algn="just">
              <a:lnSpc>
                <a:spcPct val="85000"/>
              </a:lnSpc>
            </a:pPr>
            <a:r>
              <a:rPr lang="en-US" sz="1300" dirty="0">
                <a:solidFill>
                  <a:srgbClr val="0000FF"/>
                </a:solidFill>
              </a:rPr>
              <a:t>- Development of batch processing of neutron diffraction spectra measured in real-time in situ mode (HRFD at IBR-2, FLNP).</a:t>
            </a:r>
          </a:p>
          <a:p>
            <a:pPr algn="just"/>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Software information support of large scale outer experiments done with JINR participation</a:t>
            </a:r>
            <a:r>
              <a:rPr lang="en-US" sz="1600" i="1" dirty="0" smtClean="0">
                <a:solidFill>
                  <a:srgbClr val="0000FF"/>
                </a:solidFill>
                <a:effectLst>
                  <a:outerShdw blurRad="38100" dist="38100" dir="2700000" algn="tl">
                    <a:srgbClr val="000000">
                      <a:alpha val="43137"/>
                    </a:srgbClr>
                  </a:outerShdw>
                </a:effectLst>
              </a:rPr>
              <a:t>:</a:t>
            </a:r>
          </a:p>
          <a:p>
            <a:pPr algn="just">
              <a:lnSpc>
                <a:spcPct val="85000"/>
              </a:lnSpc>
            </a:pPr>
            <a:r>
              <a:rPr lang="en-US" sz="1300" dirty="0">
                <a:solidFill>
                  <a:srgbClr val="0000FF"/>
                </a:solidFill>
              </a:rPr>
              <a:t>- Software support of ATLAS experiment: (a) Development and maintenance of configuration and management of ATLAS TDAQ; (b) Development and support of modules of the </a:t>
            </a:r>
            <a:r>
              <a:rPr lang="en-US" sz="1300" dirty="0" err="1">
                <a:solidFill>
                  <a:srgbClr val="0000FF"/>
                </a:solidFill>
              </a:rPr>
              <a:t>EventIndex</a:t>
            </a:r>
            <a:r>
              <a:rPr lang="en-US" sz="1300" dirty="0">
                <a:solidFill>
                  <a:srgbClr val="0000FF"/>
                </a:solidFill>
              </a:rPr>
              <a:t> project; (c) Development of modules of Project ATLAS Condition DB (in preparation for RUN3).</a:t>
            </a:r>
          </a:p>
          <a:p>
            <a:pPr algn="just">
              <a:lnSpc>
                <a:spcPct val="85000"/>
              </a:lnSpc>
            </a:pPr>
            <a:r>
              <a:rPr lang="en-US" sz="1300" dirty="0">
                <a:solidFill>
                  <a:srgbClr val="0000FF"/>
                </a:solidFill>
              </a:rPr>
              <a:t>- Software support of CMS experiment</a:t>
            </a:r>
            <a:r>
              <a:rPr lang="en-US" sz="1300" dirty="0" smtClean="0">
                <a:solidFill>
                  <a:srgbClr val="0000FF"/>
                </a:solidFill>
              </a:rPr>
              <a:t>: (</a:t>
            </a:r>
            <a:r>
              <a:rPr lang="en-US" sz="1300" dirty="0">
                <a:solidFill>
                  <a:srgbClr val="0000FF"/>
                </a:solidFill>
              </a:rPr>
              <a:t>a) Development, testing and implementation into the official CMS release of algorithms for the separation of overlapping signals and for building track segments in cathode strip chambers (CSC</a:t>
            </a:r>
            <a:r>
              <a:rPr lang="en-US" sz="1300" dirty="0" smtClean="0">
                <a:solidFill>
                  <a:srgbClr val="0000FF"/>
                </a:solidFill>
              </a:rPr>
              <a:t>); (</a:t>
            </a:r>
            <a:r>
              <a:rPr lang="en-US" sz="1300" dirty="0">
                <a:solidFill>
                  <a:srgbClr val="0000FF"/>
                </a:solidFill>
              </a:rPr>
              <a:t>b) Evaluation of the CSC spatial resolution and effectiveness on experimental data with LHC</a:t>
            </a:r>
            <a:r>
              <a:rPr lang="en-US" sz="1300" dirty="0" smtClean="0">
                <a:solidFill>
                  <a:srgbClr val="0000FF"/>
                </a:solidFill>
              </a:rPr>
              <a:t>; (</a:t>
            </a:r>
            <a:r>
              <a:rPr lang="en-US" sz="1300" dirty="0">
                <a:solidFill>
                  <a:srgbClr val="0000FF"/>
                </a:solidFill>
              </a:rPr>
              <a:t>с) Study of the effects of CSC ageing on muon beam tests with radiation source (CERN Gamma Irradiation Facility (GIF++)); </a:t>
            </a:r>
            <a:r>
              <a:rPr lang="en-US" sz="1300" dirty="0" smtClean="0">
                <a:solidFill>
                  <a:srgbClr val="0000FF"/>
                </a:solidFill>
              </a:rPr>
              <a:t>(</a:t>
            </a:r>
            <a:r>
              <a:rPr lang="en-US" sz="1300" dirty="0">
                <a:solidFill>
                  <a:srgbClr val="0000FF"/>
                </a:solidFill>
              </a:rPr>
              <a:t>d) Background rates estimation in CSCs with LHC data.</a:t>
            </a:r>
          </a:p>
          <a:p>
            <a:pPr algn="just">
              <a:lnSpc>
                <a:spcPct val="85000"/>
              </a:lnSpc>
            </a:pPr>
            <a:r>
              <a:rPr lang="en-US" sz="1300" dirty="0">
                <a:solidFill>
                  <a:srgbClr val="0000FF"/>
                </a:solidFill>
              </a:rPr>
              <a:t>- Software support of CBM experiment</a:t>
            </a:r>
            <a:r>
              <a:rPr lang="en-US" sz="1300" dirty="0" smtClean="0">
                <a:solidFill>
                  <a:srgbClr val="0000FF"/>
                </a:solidFill>
              </a:rPr>
              <a:t>: (</a:t>
            </a:r>
            <a:r>
              <a:rPr lang="en-US" sz="1300" dirty="0">
                <a:solidFill>
                  <a:srgbClr val="0000FF"/>
                </a:solidFill>
              </a:rPr>
              <a:t>a) Development of methods for the selection of rare processes: models, methods, algorithms and software</a:t>
            </a:r>
            <a:r>
              <a:rPr lang="en-US" sz="1300" dirty="0" smtClean="0">
                <a:solidFill>
                  <a:srgbClr val="0000FF"/>
                </a:solidFill>
              </a:rPr>
              <a:t>; (</a:t>
            </a:r>
            <a:r>
              <a:rPr lang="en-US" sz="1300" dirty="0">
                <a:solidFill>
                  <a:srgbClr val="0000FF"/>
                </a:solidFill>
              </a:rPr>
              <a:t>b) Development and maintenance of the complex of databases.</a:t>
            </a:r>
          </a:p>
          <a:p>
            <a:pPr algn="just">
              <a:lnSpc>
                <a:spcPct val="85000"/>
              </a:lnSpc>
            </a:pPr>
            <a:r>
              <a:rPr lang="en-US" sz="1300" dirty="0" smtClean="0">
                <a:solidFill>
                  <a:srgbClr val="0000FF"/>
                </a:solidFill>
              </a:rPr>
              <a:t> </a:t>
            </a:r>
            <a:endParaRPr lang="en-US" sz="1300" dirty="0">
              <a:solidFill>
                <a:srgbClr val="0000FF"/>
              </a:solidFill>
            </a:endParaRPr>
          </a:p>
        </p:txBody>
      </p:sp>
    </p:spTree>
    <p:extLst>
      <p:ext uri="{BB962C8B-B14F-4D97-AF65-F5344CB8AC3E}">
        <p14:creationId xmlns:p14="http://schemas.microsoft.com/office/powerpoint/2010/main" val="185353773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857108" cy="116711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600" dirty="0" smtClean="0">
                <a:solidFill>
                  <a:srgbClr val="0000CC"/>
                </a:solidFill>
                <a:effectLst>
                  <a:outerShdw blurRad="38100" dist="38100" dir="2700000" algn="tl">
                    <a:srgbClr val="000000"/>
                  </a:outerShdw>
                </a:effectLst>
              </a:rPr>
              <a:t>(</a:t>
            </a:r>
            <a:r>
              <a:rPr lang="en-US" altLang="en-US" sz="2600" b="1" dirty="0" smtClean="0">
                <a:solidFill>
                  <a:srgbClr val="0000CC"/>
                </a:solidFill>
                <a:effectLst>
                  <a:outerShdw blurRad="38100" dist="38100" dir="2700000" algn="tl">
                    <a:srgbClr val="000000"/>
                  </a:outerShdw>
                </a:effectLst>
              </a:rPr>
              <a:t>3</a:t>
            </a:r>
            <a:r>
              <a:rPr lang="en-US" altLang="en-US" sz="2600" dirty="0" smtClean="0">
                <a:solidFill>
                  <a:srgbClr val="0000CC"/>
                </a:solidFill>
                <a:effectLst>
                  <a:outerShdw blurRad="38100" dist="38100" dir="2700000" algn="tl">
                    <a:srgbClr val="000000"/>
                  </a:outerShdw>
                </a:effectLst>
              </a:rPr>
              <a:t>) </a:t>
            </a:r>
            <a:r>
              <a:rPr lang="en-US" altLang="en-US" sz="2600" b="1" dirty="0">
                <a:solidFill>
                  <a:srgbClr val="0000CC"/>
                </a:solidFill>
                <a:effectLst>
                  <a:outerShdw blurRad="38100" dist="38100" dir="2700000" algn="tl">
                    <a:srgbClr val="000000"/>
                  </a:outerShdw>
                </a:effectLst>
              </a:rPr>
              <a:t>Numerical methods, algorithms and software for multicore and hybrid architectures and Big Data </a:t>
            </a:r>
            <a:r>
              <a:rPr lang="en-US" altLang="en-US" sz="2600" b="1" dirty="0" smtClean="0">
                <a:solidFill>
                  <a:srgbClr val="0000CC"/>
                </a:solidFill>
                <a:effectLst>
                  <a:outerShdw blurRad="38100" dist="38100" dir="2700000" algn="tl">
                    <a:srgbClr val="000000"/>
                  </a:outerShdw>
                </a:effectLst>
              </a:rPr>
              <a:t>analytics </a:t>
            </a:r>
          </a:p>
          <a:p>
            <a:pPr algn="ctr" eaLnBrk="1" hangingPunct="1"/>
            <a:r>
              <a:rPr lang="en-US" sz="2000" b="1" i="1" dirty="0" smtClean="0">
                <a:solidFill>
                  <a:srgbClr val="0000FF"/>
                </a:solidFill>
                <a:effectLst>
                  <a:outerShdw blurRad="38100" dist="38100" dir="2700000" algn="tl">
                    <a:srgbClr val="000000">
                      <a:alpha val="43137"/>
                    </a:srgbClr>
                  </a:outerShdw>
                </a:effectLst>
              </a:rPr>
              <a:t>A</a:t>
            </a:r>
            <a:r>
              <a:rPr lang="en-US" sz="2000" b="1" i="1" dirty="0">
                <a:solidFill>
                  <a:srgbClr val="0000FF"/>
                </a:solidFill>
                <a:effectLst>
                  <a:outerShdw blurRad="38100" dist="38100" dir="2700000" algn="tl">
                    <a:srgbClr val="000000">
                      <a:alpha val="43137"/>
                    </a:srgbClr>
                  </a:outerShdw>
                </a:effectLst>
              </a:rPr>
              <a:t>. Developments for Multicore and Hybrid </a:t>
            </a:r>
            <a:r>
              <a:rPr lang="en-US" sz="2000" b="1" i="1" dirty="0" smtClean="0">
                <a:solidFill>
                  <a:srgbClr val="0000FF"/>
                </a:solidFill>
                <a:effectLst>
                  <a:outerShdw blurRad="38100" dist="38100" dir="2700000" algn="tl">
                    <a:srgbClr val="000000">
                      <a:alpha val="43137"/>
                    </a:srgbClr>
                  </a:outerShdw>
                </a:effectLst>
              </a:rPr>
              <a:t>Architectures</a:t>
            </a:r>
            <a:endParaRPr lang="en-US" sz="2000" b="1" i="1" dirty="0">
              <a:solidFill>
                <a:srgbClr val="0000FF"/>
              </a:solidFill>
              <a:effectLst>
                <a:outerShdw blurRad="38100" dist="38100" dir="2700000" algn="tl">
                  <a:srgbClr val="000000">
                    <a:alpha val="43137"/>
                  </a:srgbClr>
                </a:outerShdw>
              </a:effectLst>
            </a:endParaRPr>
          </a:p>
        </p:txBody>
      </p:sp>
      <p:sp>
        <p:nvSpPr>
          <p:cNvPr id="2" name="TextBox 1"/>
          <p:cNvSpPr txBox="1"/>
          <p:nvPr/>
        </p:nvSpPr>
        <p:spPr>
          <a:xfrm>
            <a:off x="180742" y="1604186"/>
            <a:ext cx="8785226" cy="4451347"/>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objectives</a:t>
            </a:r>
            <a:endParaRPr lang="en-US" sz="18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a:t>
            </a:r>
            <a:r>
              <a:rPr lang="en-US" sz="1700" b="1" i="1" dirty="0" smtClean="0">
                <a:solidFill>
                  <a:srgbClr val="0000FF"/>
                </a:solidFill>
                <a:effectLst>
                  <a:outerShdw blurRad="38100" dist="38100" dir="2700000" algn="tl">
                    <a:srgbClr val="000000">
                      <a:alpha val="43137"/>
                    </a:srgbClr>
                  </a:outerShdw>
                </a:effectLst>
              </a:rPr>
              <a:t>Development and maintenance </a:t>
            </a:r>
            <a:r>
              <a:rPr lang="en-US" sz="1700" b="1" i="1" dirty="0">
                <a:solidFill>
                  <a:srgbClr val="0000FF"/>
                </a:solidFill>
                <a:effectLst>
                  <a:outerShdw blurRad="38100" dist="38100" dir="2700000" algn="tl">
                    <a:srgbClr val="000000">
                      <a:alpha val="43137"/>
                    </a:srgbClr>
                  </a:outerShdw>
                </a:effectLst>
              </a:rPr>
              <a:t>on the heterogeneous “GOVORUN” supercomputer </a:t>
            </a:r>
            <a:r>
              <a:rPr lang="en-US" sz="1700" b="1" i="1" dirty="0" smtClean="0">
                <a:solidFill>
                  <a:srgbClr val="0000FF"/>
                </a:solidFill>
                <a:effectLst>
                  <a:outerShdw blurRad="38100" dist="38100" dir="2700000" algn="tl">
                    <a:srgbClr val="000000">
                      <a:alpha val="43137"/>
                    </a:srgbClr>
                  </a:outerShdw>
                </a:effectLst>
              </a:rPr>
              <a:t>of </a:t>
            </a:r>
            <a:r>
              <a:rPr lang="en-US" sz="1700" b="1" i="1" dirty="0">
                <a:solidFill>
                  <a:srgbClr val="0000FF"/>
                </a:solidFill>
                <a:effectLst>
                  <a:outerShdw blurRad="38100" dist="38100" dir="2700000" algn="tl">
                    <a:srgbClr val="000000">
                      <a:alpha val="43137"/>
                    </a:srgbClr>
                  </a:outerShdw>
                </a:effectLst>
              </a:rPr>
              <a:t>an </a:t>
            </a:r>
            <a:r>
              <a:rPr lang="en-US" sz="1700" b="1" i="1" dirty="0" smtClean="0">
                <a:solidFill>
                  <a:srgbClr val="0000FF"/>
                </a:solidFill>
                <a:effectLst>
                  <a:outerShdw blurRad="38100" dist="38100" dir="2700000" algn="tl">
                    <a:srgbClr val="000000">
                      <a:alpha val="43137"/>
                    </a:srgbClr>
                  </a:outerShdw>
                </a:effectLst>
              </a:rPr>
              <a:t>environment </a:t>
            </a:r>
            <a:r>
              <a:rPr lang="en-US" sz="1700" b="1" i="1" dirty="0">
                <a:solidFill>
                  <a:srgbClr val="0000FF"/>
                </a:solidFill>
                <a:effectLst>
                  <a:outerShdw blurRad="38100" dist="38100" dir="2700000" algn="tl">
                    <a:srgbClr val="000000">
                      <a:alpha val="43137"/>
                    </a:srgbClr>
                  </a:outerShdw>
                </a:effectLst>
              </a:rPr>
              <a:t>for </a:t>
            </a:r>
            <a:r>
              <a:rPr lang="en-US" sz="1700" b="1" i="1" dirty="0" smtClean="0">
                <a:solidFill>
                  <a:srgbClr val="0000FF"/>
                </a:solidFill>
                <a:effectLst>
                  <a:outerShdw blurRad="38100" dist="38100" dir="2700000" algn="tl">
                    <a:srgbClr val="000000">
                      <a:alpha val="43137"/>
                    </a:srgbClr>
                  </a:outerShdw>
                </a:effectLst>
              </a:rPr>
              <a:t>the solution </a:t>
            </a:r>
            <a:r>
              <a:rPr lang="en-US" sz="1700" b="1" i="1" dirty="0">
                <a:solidFill>
                  <a:srgbClr val="0000FF"/>
                </a:solidFill>
                <a:effectLst>
                  <a:outerShdw blurRad="38100" dist="38100" dir="2700000" algn="tl">
                    <a:srgbClr val="000000">
                      <a:alpha val="43137"/>
                    </a:srgbClr>
                  </a:outerShdw>
                </a:effectLst>
              </a:rPr>
              <a:t>of massively parallel, resource-intensive problems of theoretical and experimental physics </a:t>
            </a:r>
            <a:r>
              <a:rPr lang="en-US" sz="1700" dirty="0" smtClean="0">
                <a:solidFill>
                  <a:srgbClr val="0000FF"/>
                </a:solidFill>
                <a:effectLst>
                  <a:outerShdw blurRad="38100" dist="38100" dir="2700000" algn="tl">
                    <a:srgbClr val="000000">
                      <a:alpha val="43137"/>
                    </a:srgbClr>
                  </a:outerShdw>
                </a:effectLst>
              </a:rPr>
              <a:t>(</a:t>
            </a:r>
            <a:r>
              <a:rPr lang="en-US" sz="1700" b="1" i="1" dirty="0" smtClean="0">
                <a:solidFill>
                  <a:srgbClr val="0000FF"/>
                </a:solidFill>
                <a:effectLst>
                  <a:outerShdw blurRad="38100" dist="38100" dir="2700000" algn="tl">
                    <a:srgbClr val="000000">
                      <a:alpha val="43137"/>
                    </a:srgbClr>
                  </a:outerShdw>
                </a:effectLst>
              </a:rPr>
              <a:t>data </a:t>
            </a:r>
            <a:r>
              <a:rPr lang="en-US" sz="1700" b="1" i="1" dirty="0">
                <a:solidFill>
                  <a:srgbClr val="0000FF"/>
                </a:solidFill>
                <a:effectLst>
                  <a:outerShdw blurRad="38100" dist="38100" dir="2700000" algn="tl">
                    <a:srgbClr val="000000">
                      <a:alpha val="43137"/>
                    </a:srgbClr>
                  </a:outerShdw>
                </a:effectLst>
              </a:rPr>
              <a:t>analysis and ML/DL </a:t>
            </a:r>
            <a:r>
              <a:rPr lang="en-US" sz="1700" b="1" i="1" dirty="0" smtClean="0">
                <a:solidFill>
                  <a:srgbClr val="0000FF"/>
                </a:solidFill>
                <a:effectLst>
                  <a:outerShdw blurRad="38100" dist="38100" dir="2700000" algn="tl">
                    <a:srgbClr val="000000">
                      <a:alpha val="43137"/>
                    </a:srgbClr>
                  </a:outerShdw>
                </a:effectLst>
              </a:rPr>
              <a:t>tasks</a:t>
            </a:r>
            <a:r>
              <a:rPr lang="en-US" sz="1700" dirty="0" smtClean="0">
                <a:solidFill>
                  <a:srgbClr val="0000FF"/>
                </a:solidFill>
                <a:effectLst>
                  <a:outerShdw blurRad="38100" dist="38100" dir="2700000" algn="tl">
                    <a:srgbClr val="000000">
                      <a:alpha val="43137"/>
                    </a:srgbClr>
                  </a:outerShdw>
                </a:effectLst>
              </a:rPr>
              <a:t>);</a:t>
            </a:r>
          </a:p>
          <a:p>
            <a:pPr algn="l"/>
            <a:r>
              <a:rPr lang="en-US" sz="1700" i="1" dirty="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 Development </a:t>
            </a:r>
            <a:r>
              <a:rPr lang="en-US" sz="1700" i="1" dirty="0">
                <a:solidFill>
                  <a:srgbClr val="0000FF"/>
                </a:solidFill>
                <a:effectLst>
                  <a:outerShdw blurRad="38100" dist="38100" dir="2700000" algn="tl">
                    <a:srgbClr val="000000">
                      <a:alpha val="43137"/>
                    </a:srgbClr>
                  </a:outerShdw>
                </a:effectLst>
              </a:rPr>
              <a:t>of </a:t>
            </a:r>
            <a:r>
              <a:rPr lang="en-US" sz="1700" i="1" dirty="0" smtClean="0">
                <a:solidFill>
                  <a:srgbClr val="0000FF"/>
                </a:solidFill>
                <a:effectLst>
                  <a:outerShdw blurRad="38100" dist="38100" dir="2700000" algn="tl">
                    <a:srgbClr val="000000">
                      <a:alpha val="43137"/>
                    </a:srgbClr>
                  </a:outerShdw>
                </a:effectLst>
              </a:rPr>
              <a:t>problem adapted numerical </a:t>
            </a:r>
            <a:r>
              <a:rPr lang="en-US" sz="1700" i="1" dirty="0">
                <a:solidFill>
                  <a:srgbClr val="0000FF"/>
                </a:solidFill>
                <a:effectLst>
                  <a:outerShdw blurRad="38100" dist="38100" dir="2700000" algn="tl">
                    <a:srgbClr val="000000">
                      <a:alpha val="43137"/>
                    </a:srgbClr>
                  </a:outerShdw>
                </a:effectLst>
              </a:rPr>
              <a:t>methods, algorithms and software packages </a:t>
            </a:r>
            <a:r>
              <a:rPr lang="en-US" sz="1700" i="1" dirty="0" smtClean="0">
                <a:solidFill>
                  <a:srgbClr val="0000FF"/>
                </a:solidFill>
                <a:effectLst>
                  <a:outerShdw blurRad="38100" dist="38100" dir="2700000" algn="tl">
                    <a:srgbClr val="000000">
                      <a:alpha val="43137"/>
                    </a:srgbClr>
                  </a:outerShdw>
                </a:effectLst>
              </a:rPr>
              <a:t>using the possibilities of the </a:t>
            </a:r>
            <a:r>
              <a:rPr lang="en-US" sz="1700" i="1" dirty="0" err="1" smtClean="0">
                <a:solidFill>
                  <a:srgbClr val="0000FF"/>
                </a:solidFill>
                <a:effectLst>
                  <a:outerShdw blurRad="38100" dist="38100" dir="2700000" algn="tl">
                    <a:srgbClr val="000000">
                      <a:alpha val="43137"/>
                    </a:srgbClr>
                  </a:outerShdw>
                </a:effectLst>
              </a:rPr>
              <a:t>HybriLIT</a:t>
            </a:r>
            <a:r>
              <a:rPr lang="en-US" sz="1700" i="1" dirty="0" smtClean="0">
                <a:solidFill>
                  <a:srgbClr val="0000FF"/>
                </a:solidFill>
                <a:effectLst>
                  <a:outerShdw blurRad="38100" dist="38100" dir="2700000" algn="tl">
                    <a:srgbClr val="000000">
                      <a:alpha val="43137"/>
                    </a:srgbClr>
                  </a:outerShdw>
                </a:effectLst>
              </a:rPr>
              <a:t> platform</a:t>
            </a:r>
            <a:r>
              <a:rPr lang="en-US" sz="1700" dirty="0" smtClean="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 </a:t>
            </a:r>
            <a:r>
              <a:rPr lang="en-US" sz="1700" b="1" i="1" dirty="0" smtClean="0">
                <a:solidFill>
                  <a:srgbClr val="0000FF"/>
                </a:solidFill>
                <a:effectLst>
                  <a:outerShdw blurRad="38100" dist="38100" dir="2700000" algn="tl">
                    <a:srgbClr val="000000">
                      <a:alpha val="43137"/>
                    </a:srgbClr>
                  </a:outerShdw>
                </a:effectLst>
              </a:rPr>
              <a:t>shared memory </a:t>
            </a:r>
            <a:r>
              <a:rPr lang="en-US" sz="1700" dirty="0" smtClean="0">
                <a:solidFill>
                  <a:srgbClr val="0000FF"/>
                </a:solidFill>
                <a:effectLst>
                  <a:outerShdw blurRad="38100" dist="38100" dir="2700000" algn="tl">
                    <a:srgbClr val="000000">
                      <a:alpha val="43137"/>
                    </a:srgbClr>
                  </a:outerShdw>
                </a:effectLst>
              </a:rPr>
              <a:t>(</a:t>
            </a:r>
            <a:r>
              <a:rPr lang="en-US" sz="1700" b="1" i="1" dirty="0" err="1" smtClean="0">
                <a:solidFill>
                  <a:srgbClr val="0000FF"/>
                </a:solidFill>
                <a:effectLst>
                  <a:outerShdw blurRad="38100" dist="38100" dir="2700000" algn="tl">
                    <a:srgbClr val="000000">
                      <a:alpha val="43137"/>
                    </a:srgbClr>
                  </a:outerShdw>
                </a:effectLst>
              </a:rPr>
              <a:t>OpenMP</a:t>
            </a:r>
            <a:r>
              <a:rPr lang="en-US" sz="1700" dirty="0" smtClean="0">
                <a:solidFill>
                  <a:srgbClr val="0000FF"/>
                </a:solidFill>
                <a:effectLst>
                  <a:outerShdw blurRad="38100" dist="38100" dir="2700000" algn="tl">
                    <a:srgbClr val="000000">
                      <a:alpha val="43137"/>
                    </a:srgbClr>
                  </a:outerShdw>
                </a:effectLst>
              </a:rPr>
              <a:t>)</a:t>
            </a:r>
            <a:r>
              <a:rPr lang="en-US" sz="1700" b="1" i="1" dirty="0" smtClean="0">
                <a:solidFill>
                  <a:srgbClr val="0000FF"/>
                </a:solidFill>
                <a:effectLst>
                  <a:outerShdw blurRad="38100" dist="38100" dir="2700000" algn="tl">
                    <a:srgbClr val="000000">
                      <a:alpha val="43137"/>
                    </a:srgbClr>
                  </a:outerShdw>
                </a:effectLst>
              </a:rPr>
              <a:t>, distributed memory </a:t>
            </a:r>
            <a:r>
              <a:rPr lang="en-US" sz="1700" dirty="0" smtClean="0">
                <a:solidFill>
                  <a:srgbClr val="0000FF"/>
                </a:solidFill>
                <a:effectLst>
                  <a:outerShdw blurRad="38100" dist="38100" dir="2700000" algn="tl">
                    <a:srgbClr val="000000">
                      <a:alpha val="43137"/>
                    </a:srgbClr>
                  </a:outerShdw>
                </a:effectLst>
              </a:rPr>
              <a:t>(</a:t>
            </a:r>
            <a:r>
              <a:rPr lang="en-US" sz="1700" b="1" i="1" dirty="0" smtClean="0">
                <a:solidFill>
                  <a:srgbClr val="0000FF"/>
                </a:solidFill>
                <a:effectLst>
                  <a:outerShdw blurRad="38100" dist="38100" dir="2700000" algn="tl">
                    <a:srgbClr val="000000">
                      <a:alpha val="43137"/>
                    </a:srgbClr>
                  </a:outerShdw>
                </a:effectLst>
              </a:rPr>
              <a:t>MPI</a:t>
            </a:r>
            <a:r>
              <a:rPr lang="en-US" sz="1700" dirty="0" smtClean="0">
                <a:solidFill>
                  <a:srgbClr val="0000FF"/>
                </a:solidFill>
                <a:effectLst>
                  <a:outerShdw blurRad="38100" dist="38100" dir="2700000" algn="tl">
                    <a:srgbClr val="000000">
                      <a:alpha val="43137"/>
                    </a:srgbClr>
                  </a:outerShdw>
                </a:effectLst>
              </a:rPr>
              <a:t>)</a:t>
            </a:r>
            <a:r>
              <a:rPr lang="en-US" sz="1700" b="1" i="1" dirty="0" smtClean="0">
                <a:solidFill>
                  <a:srgbClr val="0000FF"/>
                </a:solidFill>
                <a:effectLst>
                  <a:outerShdw blurRad="38100" dist="38100" dir="2700000" algn="tl">
                    <a:srgbClr val="000000">
                      <a:alpha val="43137"/>
                    </a:srgbClr>
                  </a:outerShdw>
                </a:effectLst>
              </a:rPr>
              <a:t>, and graphics accelerators </a:t>
            </a:r>
            <a:r>
              <a:rPr lang="en-US" sz="1700" dirty="0" smtClean="0">
                <a:solidFill>
                  <a:srgbClr val="0000FF"/>
                </a:solidFill>
                <a:effectLst>
                  <a:outerShdw blurRad="38100" dist="38100" dir="2700000" algn="tl">
                    <a:srgbClr val="000000">
                      <a:alpha val="43137"/>
                    </a:srgbClr>
                  </a:outerShdw>
                </a:effectLst>
              </a:rPr>
              <a:t>(</a:t>
            </a:r>
            <a:r>
              <a:rPr lang="en-US" sz="1700" b="1" i="1" dirty="0" smtClean="0">
                <a:solidFill>
                  <a:srgbClr val="0000FF"/>
                </a:solidFill>
                <a:effectLst>
                  <a:outerShdw blurRad="38100" dist="38100" dir="2700000" algn="tl">
                    <a:srgbClr val="000000">
                      <a:alpha val="43137"/>
                    </a:srgbClr>
                  </a:outerShdw>
                </a:effectLst>
              </a:rPr>
              <a:t>CUDA/OpenCL</a:t>
            </a:r>
            <a:r>
              <a:rPr lang="en-US" sz="1700" dirty="0" smtClean="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 </a:t>
            </a:r>
            <a:endParaRPr lang="en-US" sz="1700" i="1" dirty="0">
              <a:solidFill>
                <a:srgbClr val="0000FF"/>
              </a:solidFill>
              <a:effectLst>
                <a:outerShdw blurRad="38100" dist="38100" dir="2700000" algn="tl">
                  <a:srgbClr val="000000">
                    <a:alpha val="43137"/>
                  </a:srgbClr>
                </a:outerShdw>
              </a:effectLst>
            </a:endParaRPr>
          </a:p>
          <a:p>
            <a:pPr algn="l"/>
            <a:r>
              <a:rPr lang="en-US" sz="1700" i="1" dirty="0" smtClean="0">
                <a:solidFill>
                  <a:srgbClr val="0000FF"/>
                </a:solidFill>
                <a:effectLst>
                  <a:outerShdw blurRad="38100" dist="38100" dir="2700000" algn="tl">
                    <a:srgbClr val="000000">
                      <a:alpha val="43137"/>
                    </a:srgbClr>
                  </a:outerShdw>
                </a:effectLst>
              </a:rPr>
              <a:t>- Contributions to the development </a:t>
            </a:r>
            <a:r>
              <a:rPr lang="en-US" sz="1700" i="1" dirty="0">
                <a:solidFill>
                  <a:srgbClr val="0000FF"/>
                </a:solidFill>
                <a:effectLst>
                  <a:outerShdw blurRad="38100" dist="38100" dir="2700000" algn="tl">
                    <a:srgbClr val="000000">
                      <a:alpha val="43137"/>
                    </a:srgbClr>
                  </a:outerShdw>
                </a:effectLst>
              </a:rPr>
              <a:t>of the JINRLIB library . </a:t>
            </a:r>
            <a:endParaRPr lang="en-US" sz="1700" i="1" dirty="0" smtClean="0">
              <a:solidFill>
                <a:srgbClr val="0000FF"/>
              </a:solidFill>
              <a:effectLst>
                <a:outerShdw blurRad="38100" dist="38100" dir="2700000" algn="tl">
                  <a:srgbClr val="000000">
                    <a:alpha val="43137"/>
                  </a:srgbClr>
                </a:outerShdw>
              </a:effectLst>
            </a:endParaRPr>
          </a:p>
          <a:p>
            <a:endParaRPr lang="en-US" altLang="en-US" sz="1800" dirty="0" smtClean="0">
              <a:solidFill>
                <a:srgbClr val="0000CC"/>
              </a:solidFill>
              <a:effectLst>
                <a:outerShdw blurRad="38100" dist="38100" dir="2700000" algn="tl">
                  <a:srgbClr val="000000"/>
                </a:outerShdw>
              </a:effectLst>
              <a:latin typeface="Times New Roman"/>
            </a:endParaRPr>
          </a:p>
          <a:p>
            <a:r>
              <a:rPr lang="en-US" altLang="en-US" sz="1800" dirty="0" smtClean="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ML/DL based algorithms </a:t>
            </a:r>
            <a:r>
              <a:rPr lang="en-US" sz="1700" b="1" i="1" dirty="0" smtClean="0">
                <a:solidFill>
                  <a:srgbClr val="0000FF"/>
                </a:solidFill>
                <a:effectLst>
                  <a:outerShdw blurRad="38100" dist="38100" dir="2700000" algn="tl">
                    <a:srgbClr val="000000">
                      <a:alpha val="43137"/>
                    </a:srgbClr>
                  </a:outerShdw>
                </a:effectLst>
              </a:rPr>
              <a:t>within the emerging new environment</a:t>
            </a:r>
            <a:r>
              <a:rPr lang="en-US" sz="1700" dirty="0" smtClean="0">
                <a:solidFill>
                  <a:srgbClr val="0000FF"/>
                </a:solidFill>
              </a:rPr>
              <a:t>; </a:t>
            </a: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Large scale numerical experiments for different </a:t>
            </a:r>
            <a:r>
              <a:rPr lang="en-US" sz="1700" b="1" i="1" dirty="0" smtClean="0">
                <a:solidFill>
                  <a:srgbClr val="0000FF"/>
                </a:solidFill>
                <a:effectLst>
                  <a:outerShdw blurRad="38100" dist="38100" dir="2700000" algn="tl">
                    <a:srgbClr val="000000">
                      <a:alpha val="43137"/>
                    </a:srgbClr>
                  </a:outerShdw>
                </a:effectLst>
              </a:rPr>
              <a:t>projects</a:t>
            </a:r>
            <a:r>
              <a:rPr lang="en-US" sz="1700" i="1" dirty="0" smtClean="0">
                <a:solidFill>
                  <a:srgbClr val="0000FF"/>
                </a:solidFill>
                <a:effectLst>
                  <a:outerShdw blurRad="38100" dist="38100" dir="2700000" algn="tl">
                    <a:srgbClr val="000000">
                      <a:alpha val="43137"/>
                    </a:srgbClr>
                  </a:outerShdw>
                </a:effectLst>
              </a:rPr>
              <a:t>; </a:t>
            </a:r>
            <a:endParaRPr lang="en-US" sz="1700" i="1" dirty="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Support to the solution of applied engineering and physics problems on the </a:t>
            </a:r>
            <a:r>
              <a:rPr lang="en-US" sz="1700" i="1" dirty="0" err="1">
                <a:solidFill>
                  <a:srgbClr val="0000FF"/>
                </a:solidFill>
                <a:effectLst>
                  <a:outerShdw blurRad="38100" dist="38100" dir="2700000" algn="tl">
                    <a:srgbClr val="000000">
                      <a:alpha val="43137"/>
                    </a:srgbClr>
                  </a:outerShdw>
                </a:effectLst>
              </a:rPr>
              <a:t>HybriLIT</a:t>
            </a:r>
            <a:r>
              <a:rPr lang="en-US" sz="1700" i="1" dirty="0">
                <a:solidFill>
                  <a:srgbClr val="0000FF"/>
                </a:solidFill>
                <a:effectLst>
                  <a:outerShdw blurRad="38100" dist="38100" dir="2700000" algn="tl">
                    <a:srgbClr val="000000">
                      <a:alpha val="43137"/>
                    </a:srgbClr>
                  </a:outerShdw>
                </a:effectLst>
              </a:rPr>
              <a:t> platform using software packages adapted for parallel computations; </a:t>
            </a:r>
          </a:p>
          <a:p>
            <a:pPr algn="l"/>
            <a:r>
              <a:rPr lang="en-US" sz="1700" i="1" dirty="0">
                <a:solidFill>
                  <a:srgbClr val="0000FF"/>
                </a:solidFill>
                <a:effectLst>
                  <a:outerShdw blurRad="38100" dist="38100" dir="2700000" algn="tl">
                    <a:srgbClr val="000000">
                      <a:alpha val="43137"/>
                    </a:srgbClr>
                  </a:outerShdw>
                </a:effectLst>
              </a:rPr>
              <a:t>• Development of </a:t>
            </a:r>
            <a:r>
              <a:rPr lang="en-US" sz="1700" b="1" i="1" dirty="0">
                <a:solidFill>
                  <a:srgbClr val="0000FF"/>
                </a:solidFill>
                <a:effectLst>
                  <a:outerShdw blurRad="38100" dist="38100" dir="2700000" algn="tl">
                    <a:srgbClr val="000000">
                      <a:alpha val="43137"/>
                    </a:srgbClr>
                  </a:outerShdw>
                </a:effectLst>
              </a:rPr>
              <a:t>new</a:t>
            </a:r>
            <a:r>
              <a:rPr lang="en-US" sz="1700" i="1" dirty="0">
                <a:solidFill>
                  <a:srgbClr val="0000FF"/>
                </a:solidFill>
                <a:effectLst>
                  <a:outerShdw blurRad="38100" dist="38100" dir="2700000" algn="tl">
                    <a:srgbClr val="000000">
                      <a:alpha val="43137"/>
                    </a:srgbClr>
                  </a:outerShdw>
                </a:effectLst>
              </a:rPr>
              <a:t> parallel implementations of software packages for solving specific tasks; </a:t>
            </a:r>
            <a:endParaRPr lang="en-US" sz="17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Implementation in the JINRLIB library of the most important developed parallel program packages.</a:t>
            </a:r>
            <a:endParaRPr lang="en-US" sz="1700" i="1" dirty="0" smtClean="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8712989"/>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27384"/>
            <a:ext cx="8785225" cy="104073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dirty="0">
                <a:solidFill>
                  <a:srgbClr val="0000CC"/>
                </a:solidFill>
                <a:effectLst>
                  <a:outerShdw blurRad="38100" dist="38100" dir="2700000" algn="tl">
                    <a:srgbClr val="000000"/>
                  </a:outerShdw>
                </a:effectLst>
                <a:latin typeface="Times New Roman"/>
              </a:rPr>
              <a:t>(</a:t>
            </a:r>
            <a:r>
              <a:rPr lang="en-US" altLang="en-US" b="1" dirty="0">
                <a:solidFill>
                  <a:srgbClr val="0000CC"/>
                </a:solidFill>
                <a:effectLst>
                  <a:outerShdw blurRad="38100" dist="38100" dir="2700000" algn="tl">
                    <a:srgbClr val="000000"/>
                  </a:outerShdw>
                </a:effectLst>
                <a:latin typeface="Times New Roman"/>
              </a:rPr>
              <a:t>3</a:t>
            </a:r>
            <a:r>
              <a:rPr lang="en-US" altLang="en-US" dirty="0">
                <a:solidFill>
                  <a:srgbClr val="0000CC"/>
                </a:solidFill>
                <a:effectLst>
                  <a:outerShdw blurRad="38100" dist="38100" dir="2700000" algn="tl">
                    <a:srgbClr val="000000"/>
                  </a:outerShdw>
                </a:effectLst>
                <a:latin typeface="Times New Roman"/>
              </a:rPr>
              <a:t>) </a:t>
            </a:r>
            <a:r>
              <a:rPr lang="en-US" altLang="en-US" b="1" dirty="0">
                <a:solidFill>
                  <a:srgbClr val="0000CC"/>
                </a:solidFill>
                <a:effectLst>
                  <a:outerShdw blurRad="38100" dist="38100" dir="2700000" algn="tl">
                    <a:srgbClr val="000000"/>
                  </a:outerShdw>
                </a:effectLst>
                <a:latin typeface="Times New Roman"/>
              </a:rPr>
              <a:t>Numerical methods, algorithms and software for multicore and hybrid architectures and Big Data analytics </a:t>
            </a:r>
          </a:p>
          <a:p>
            <a:pPr algn="ctr" eaLnBrk="1" hangingPunct="1">
              <a:lnSpc>
                <a:spcPct val="90000"/>
              </a:lnSpc>
            </a:pPr>
            <a:r>
              <a:rPr lang="en-US" sz="1900" b="1" i="1" dirty="0">
                <a:solidFill>
                  <a:srgbClr val="0000FF"/>
                </a:solidFill>
                <a:effectLst>
                  <a:outerShdw blurRad="38100" dist="38100" dir="2700000" algn="tl">
                    <a:srgbClr val="000000">
                      <a:alpha val="43137"/>
                    </a:srgbClr>
                  </a:outerShdw>
                </a:effectLst>
                <a:latin typeface="Times New Roman"/>
              </a:rPr>
              <a:t>A. Developments for Multicore and Hybrid Architectures</a:t>
            </a:r>
          </a:p>
        </p:txBody>
      </p:sp>
      <p:sp>
        <p:nvSpPr>
          <p:cNvPr id="4" name="TextBox 3"/>
          <p:cNvSpPr txBox="1"/>
          <p:nvPr/>
        </p:nvSpPr>
        <p:spPr>
          <a:xfrm>
            <a:off x="145902" y="980728"/>
            <a:ext cx="8785224" cy="5852160"/>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just"/>
            <a:r>
              <a:rPr lang="en-US" sz="1600" i="1" dirty="0" smtClean="0">
                <a:solidFill>
                  <a:srgbClr val="0000FF"/>
                </a:solidFill>
                <a:effectLst>
                  <a:outerShdw blurRad="38100" dist="38100" dir="2700000" algn="tl">
                    <a:srgbClr val="000000">
                      <a:alpha val="43137"/>
                    </a:srgbClr>
                  </a:outerShdw>
                </a:effectLst>
              </a:rPr>
              <a:t>•</a:t>
            </a:r>
            <a:r>
              <a:rPr lang="en-US" sz="1600" dirty="0" smtClean="0">
                <a:solidFill>
                  <a:srgbClr val="0000FF"/>
                </a:solidFill>
                <a:effectLst>
                  <a:outerShdw blurRad="38100" dist="38100" dir="2700000" algn="tl">
                    <a:srgbClr val="000000">
                      <a:alpha val="43137"/>
                    </a:srgbClr>
                  </a:outerShdw>
                </a:effectLst>
                <a:sym typeface="Symbol"/>
              </a:rPr>
              <a:t> </a:t>
            </a:r>
            <a:r>
              <a:rPr lang="en-US" sz="1600" i="1" dirty="0">
                <a:solidFill>
                  <a:srgbClr val="0000FF"/>
                </a:solidFill>
                <a:effectLst>
                  <a:outerShdw blurRad="38100" dist="38100" dir="2700000" algn="tl">
                    <a:srgbClr val="000000">
                      <a:alpha val="43137"/>
                    </a:srgbClr>
                  </a:outerShdw>
                </a:effectLst>
              </a:rPr>
              <a:t>Development of ML/DL based algorithms </a:t>
            </a:r>
            <a:r>
              <a:rPr lang="en-US" sz="1600" i="1" dirty="0" smtClean="0">
                <a:solidFill>
                  <a:srgbClr val="0000FF"/>
                </a:solidFill>
                <a:effectLst>
                  <a:outerShdw blurRad="38100" dist="38100" dir="2700000" algn="tl">
                    <a:srgbClr val="000000">
                      <a:alpha val="43137"/>
                    </a:srgbClr>
                  </a:outerShdw>
                </a:effectLst>
              </a:rPr>
              <a:t>based on the </a:t>
            </a:r>
            <a:r>
              <a:rPr lang="en-US" sz="1600" i="1" dirty="0">
                <a:solidFill>
                  <a:srgbClr val="0000FF"/>
                </a:solidFill>
                <a:effectLst>
                  <a:outerShdw blurRad="38100" dist="38100" dir="2700000" algn="tl">
                    <a:srgbClr val="000000">
                      <a:alpha val="43137"/>
                    </a:srgbClr>
                  </a:outerShdw>
                </a:effectLst>
              </a:rPr>
              <a:t>emerging </a:t>
            </a:r>
            <a:r>
              <a:rPr lang="en-US" sz="1600" i="1" dirty="0" smtClean="0">
                <a:solidFill>
                  <a:srgbClr val="0000FF"/>
                </a:solidFill>
                <a:effectLst>
                  <a:outerShdw blurRad="38100" dist="38100" dir="2700000" algn="tl">
                    <a:srgbClr val="000000">
                      <a:alpha val="43137"/>
                    </a:srgbClr>
                  </a:outerShdw>
                </a:effectLst>
              </a:rPr>
              <a:t>ecosystem:</a:t>
            </a:r>
            <a:endParaRPr lang="en-US" sz="1600" i="1" dirty="0">
              <a:solidFill>
                <a:srgbClr val="0000FF"/>
              </a:solidFill>
              <a:effectLst>
                <a:outerShdw blurRad="38100" dist="38100" dir="2700000" algn="tl">
                  <a:srgbClr val="000000">
                    <a:alpha val="43137"/>
                  </a:srgbClr>
                </a:outerShdw>
              </a:effectLst>
            </a:endParaRPr>
          </a:p>
          <a:p>
            <a:pPr algn="just">
              <a:lnSpc>
                <a:spcPct val="85000"/>
              </a:lnSpc>
            </a:pPr>
            <a:r>
              <a:rPr lang="en-US" sz="1300" dirty="0">
                <a:solidFill>
                  <a:srgbClr val="0000FF"/>
                </a:solidFill>
              </a:rPr>
              <a:t>- using recurrent and convolutional neural networks with deep learning for solving problems of fast recognition of multiple tracks in particle physics experiments, including the NICA megaproject and the neutrino program; </a:t>
            </a:r>
          </a:p>
          <a:p>
            <a:pPr algn="just">
              <a:lnSpc>
                <a:spcPct val="85000"/>
              </a:lnSpc>
            </a:pPr>
            <a:r>
              <a:rPr lang="en-US" sz="1300" dirty="0" smtClean="0">
                <a:solidFill>
                  <a:srgbClr val="0000FF"/>
                </a:solidFill>
              </a:rPr>
              <a:t>- using </a:t>
            </a:r>
            <a:r>
              <a:rPr lang="en-US" sz="1300" dirty="0">
                <a:solidFill>
                  <a:srgbClr val="0000FF"/>
                </a:solidFill>
              </a:rPr>
              <a:t>the neural network approach for tasks of analyzing and classifying medical and biological data.</a:t>
            </a:r>
          </a:p>
          <a:p>
            <a:pPr algn="just">
              <a:lnSpc>
                <a:spcPct val="90000"/>
              </a:lnSpc>
            </a:pPr>
            <a:r>
              <a:rPr lang="en-US" sz="1600" i="1" dirty="0" smtClean="0">
                <a:solidFill>
                  <a:srgbClr val="0000FF"/>
                </a:solidFill>
                <a:effectLst>
                  <a:outerShdw blurRad="38100" dist="38100" dir="2700000" algn="tl">
                    <a:srgbClr val="000000">
                      <a:alpha val="43137"/>
                    </a:srgbClr>
                  </a:outerShdw>
                </a:effectLst>
              </a:rPr>
              <a:t>• </a:t>
            </a:r>
            <a:r>
              <a:rPr lang="en-US" sz="1600" i="1" dirty="0">
                <a:solidFill>
                  <a:srgbClr val="0000FF"/>
                </a:solidFill>
                <a:effectLst>
                  <a:outerShdw blurRad="38100" dist="38100" dir="2700000" algn="tl">
                    <a:srgbClr val="000000">
                      <a:alpha val="43137"/>
                    </a:srgbClr>
                  </a:outerShdw>
                </a:effectLst>
              </a:rPr>
              <a:t>Large scale numerical experiments </a:t>
            </a:r>
            <a:r>
              <a:rPr lang="en-US" sz="1600" i="1" dirty="0" smtClean="0">
                <a:solidFill>
                  <a:srgbClr val="0000FF"/>
                </a:solidFill>
                <a:effectLst>
                  <a:outerShdw blurRad="38100" dist="38100" dir="2700000" algn="tl">
                    <a:srgbClr val="000000">
                      <a:alpha val="43137"/>
                    </a:srgbClr>
                  </a:outerShdw>
                </a:effectLst>
              </a:rPr>
              <a:t>for different projects </a:t>
            </a:r>
            <a:r>
              <a:rPr lang="en-US" sz="1600" dirty="0" smtClean="0">
                <a:solidFill>
                  <a:srgbClr val="0000FF"/>
                </a:solidFill>
                <a:effectLst>
                  <a:outerShdw blurRad="38100" dist="38100" dir="2700000" algn="tl">
                    <a:srgbClr val="000000">
                      <a:alpha val="43137"/>
                    </a:srgbClr>
                  </a:outerShdw>
                </a:effectLst>
              </a:rPr>
              <a:t>(</a:t>
            </a:r>
            <a:r>
              <a:rPr lang="en-US" sz="1600" i="1" dirty="0" smtClean="0">
                <a:solidFill>
                  <a:srgbClr val="0000FF"/>
                </a:solidFill>
                <a:effectLst>
                  <a:outerShdw blurRad="38100" dist="38100" dir="2700000" algn="tl">
                    <a:srgbClr val="000000">
                      <a:alpha val="43137"/>
                    </a:srgbClr>
                  </a:outerShdw>
                </a:effectLst>
              </a:rPr>
              <a:t>such as ELI-NP</a:t>
            </a:r>
            <a:r>
              <a:rPr lang="en-US" sz="1600" dirty="0" smtClean="0">
                <a:solidFill>
                  <a:srgbClr val="0000FF"/>
                </a:solidFill>
                <a:effectLst>
                  <a:outerShdw blurRad="38100" dist="38100" dir="2700000" algn="tl">
                    <a:srgbClr val="000000">
                      <a:alpha val="43137"/>
                    </a:srgbClr>
                  </a:outerShdw>
                </a:effectLst>
              </a:rPr>
              <a:t>);</a:t>
            </a:r>
            <a:r>
              <a:rPr lang="en-US" sz="1600" i="1" dirty="0" smtClean="0">
                <a:solidFill>
                  <a:srgbClr val="0000FF"/>
                </a:solidFill>
                <a:effectLst>
                  <a:outerShdw blurRad="38100" dist="38100" dir="2700000" algn="tl">
                    <a:srgbClr val="000000">
                      <a:alpha val="43137"/>
                    </a:srgbClr>
                  </a:outerShdw>
                </a:effectLst>
              </a:rPr>
              <a:t> </a:t>
            </a:r>
            <a:endParaRPr lang="en-US" sz="1600" i="1" dirty="0">
              <a:solidFill>
                <a:srgbClr val="0000FF"/>
              </a:solidFill>
              <a:effectLst>
                <a:outerShdw blurRad="38100" dist="38100" dir="2700000" algn="tl">
                  <a:srgbClr val="000000">
                    <a:alpha val="43137"/>
                  </a:srgbClr>
                </a:outerShdw>
              </a:effectLst>
            </a:endParaRPr>
          </a:p>
          <a:p>
            <a:pPr algn="just">
              <a:lnSpc>
                <a:spcPct val="90000"/>
              </a:lnSpc>
            </a:pPr>
            <a:r>
              <a:rPr lang="en-US" sz="1600" i="1" dirty="0">
                <a:solidFill>
                  <a:srgbClr val="0000FF"/>
                </a:solidFill>
                <a:effectLst>
                  <a:outerShdw blurRad="38100" dist="38100" dir="2700000" algn="tl">
                    <a:srgbClr val="000000">
                      <a:alpha val="43137"/>
                    </a:srgbClr>
                  </a:outerShdw>
                </a:effectLst>
              </a:rPr>
              <a:t>• Support </a:t>
            </a:r>
            <a:r>
              <a:rPr lang="en-US" sz="1600" i="1" dirty="0" smtClean="0">
                <a:solidFill>
                  <a:srgbClr val="0000FF"/>
                </a:solidFill>
                <a:effectLst>
                  <a:outerShdw blurRad="38100" dist="38100" dir="2700000" algn="tl">
                    <a:srgbClr val="000000">
                      <a:alpha val="43137"/>
                    </a:srgbClr>
                  </a:outerShdw>
                </a:effectLst>
              </a:rPr>
              <a:t>to </a:t>
            </a:r>
            <a:r>
              <a:rPr lang="en-US" sz="1600" i="1" dirty="0">
                <a:solidFill>
                  <a:srgbClr val="0000FF"/>
                </a:solidFill>
                <a:effectLst>
                  <a:outerShdw blurRad="38100" dist="38100" dir="2700000" algn="tl">
                    <a:srgbClr val="000000">
                      <a:alpha val="43137"/>
                    </a:srgbClr>
                  </a:outerShdw>
                </a:effectLst>
              </a:rPr>
              <a:t>the solution of applied engineering and physics problems on the </a:t>
            </a:r>
            <a:r>
              <a:rPr lang="en-US" sz="1600" i="1" dirty="0" err="1">
                <a:solidFill>
                  <a:srgbClr val="0000FF"/>
                </a:solidFill>
                <a:effectLst>
                  <a:outerShdw blurRad="38100" dist="38100" dir="2700000" algn="tl">
                    <a:srgbClr val="000000">
                      <a:alpha val="43137"/>
                    </a:srgbClr>
                  </a:outerShdw>
                </a:effectLst>
              </a:rPr>
              <a:t>HybriLIT</a:t>
            </a:r>
            <a:r>
              <a:rPr lang="en-US" sz="1600" i="1" dirty="0">
                <a:solidFill>
                  <a:srgbClr val="0000FF"/>
                </a:solidFill>
                <a:effectLst>
                  <a:outerShdw blurRad="38100" dist="38100" dir="2700000" algn="tl">
                    <a:srgbClr val="000000">
                      <a:alpha val="43137"/>
                    </a:srgbClr>
                  </a:outerShdw>
                </a:effectLst>
              </a:rPr>
              <a:t> platform using software packages adapted for parallel </a:t>
            </a:r>
            <a:r>
              <a:rPr lang="en-US" sz="1600" i="1" dirty="0" smtClean="0">
                <a:solidFill>
                  <a:srgbClr val="0000FF"/>
                </a:solidFill>
                <a:effectLst>
                  <a:outerShdw blurRad="38100" dist="38100" dir="2700000" algn="tl">
                    <a:srgbClr val="000000">
                      <a:alpha val="43137"/>
                    </a:srgbClr>
                  </a:outerShdw>
                </a:effectLst>
              </a:rPr>
              <a:t>computations; </a:t>
            </a:r>
            <a:endParaRPr lang="en-US" sz="1600" i="1" dirty="0">
              <a:solidFill>
                <a:srgbClr val="0000FF"/>
              </a:solidFill>
              <a:effectLst>
                <a:outerShdw blurRad="38100" dist="38100" dir="2700000" algn="tl">
                  <a:srgbClr val="000000">
                    <a:alpha val="43137"/>
                  </a:srgbClr>
                </a:outerShdw>
              </a:effectLst>
            </a:endParaRPr>
          </a:p>
          <a:p>
            <a:pPr algn="just">
              <a:lnSpc>
                <a:spcPct val="90000"/>
              </a:lnSpc>
            </a:pPr>
            <a:r>
              <a:rPr lang="en-US" sz="1600" i="1" dirty="0">
                <a:solidFill>
                  <a:srgbClr val="0000FF"/>
                </a:solidFill>
                <a:effectLst>
                  <a:outerShdw blurRad="38100" dist="38100" dir="2700000" algn="tl">
                    <a:srgbClr val="000000">
                      <a:alpha val="43137"/>
                    </a:srgbClr>
                  </a:outerShdw>
                </a:effectLst>
              </a:rPr>
              <a:t>• </a:t>
            </a:r>
            <a:r>
              <a:rPr lang="en-US" sz="1600" i="1" dirty="0" smtClean="0">
                <a:solidFill>
                  <a:srgbClr val="0000FF"/>
                </a:solidFill>
                <a:effectLst>
                  <a:outerShdw blurRad="38100" dist="38100" dir="2700000" algn="tl">
                    <a:srgbClr val="000000">
                      <a:alpha val="43137"/>
                    </a:srgbClr>
                  </a:outerShdw>
                </a:effectLst>
              </a:rPr>
              <a:t>Development of new </a:t>
            </a:r>
            <a:r>
              <a:rPr lang="en-US" sz="1600" i="1" dirty="0">
                <a:solidFill>
                  <a:srgbClr val="0000FF"/>
                </a:solidFill>
                <a:effectLst>
                  <a:outerShdw blurRad="38100" dist="38100" dir="2700000" algn="tl">
                    <a:srgbClr val="000000">
                      <a:alpha val="43137"/>
                    </a:srgbClr>
                  </a:outerShdw>
                </a:effectLst>
              </a:rPr>
              <a:t>parallel implementations of software packages </a:t>
            </a:r>
            <a:r>
              <a:rPr lang="en-US" sz="1600" i="1" dirty="0" smtClean="0">
                <a:solidFill>
                  <a:srgbClr val="0000FF"/>
                </a:solidFill>
                <a:effectLst>
                  <a:outerShdw blurRad="38100" dist="38100" dir="2700000" algn="tl">
                    <a:srgbClr val="000000">
                      <a:alpha val="43137"/>
                    </a:srgbClr>
                  </a:outerShdw>
                </a:effectLst>
              </a:rPr>
              <a:t>for </a:t>
            </a:r>
            <a:r>
              <a:rPr lang="en-US" sz="1600" i="1" dirty="0">
                <a:solidFill>
                  <a:srgbClr val="0000FF"/>
                </a:solidFill>
                <a:effectLst>
                  <a:outerShdw blurRad="38100" dist="38100" dir="2700000" algn="tl">
                    <a:srgbClr val="000000">
                      <a:alpha val="43137"/>
                    </a:srgbClr>
                  </a:outerShdw>
                </a:effectLst>
              </a:rPr>
              <a:t>solving </a:t>
            </a:r>
            <a:r>
              <a:rPr lang="en-US" sz="1600" i="1" dirty="0" smtClean="0">
                <a:solidFill>
                  <a:srgbClr val="0000FF"/>
                </a:solidFill>
                <a:effectLst>
                  <a:outerShdw blurRad="38100" dist="38100" dir="2700000" algn="tl">
                    <a:srgbClr val="000000">
                      <a:alpha val="43137"/>
                    </a:srgbClr>
                  </a:outerShdw>
                </a:effectLst>
              </a:rPr>
              <a:t>specific </a:t>
            </a:r>
            <a:r>
              <a:rPr lang="en-US" sz="1600" i="1" dirty="0">
                <a:solidFill>
                  <a:srgbClr val="0000FF"/>
                </a:solidFill>
                <a:effectLst>
                  <a:outerShdw blurRad="38100" dist="38100" dir="2700000" algn="tl">
                    <a:srgbClr val="000000">
                      <a:alpha val="43137"/>
                    </a:srgbClr>
                  </a:outerShdw>
                </a:effectLst>
              </a:rPr>
              <a:t>tasks, namely: </a:t>
            </a:r>
          </a:p>
          <a:p>
            <a:pPr algn="just">
              <a:lnSpc>
                <a:spcPct val="80000"/>
              </a:lnSpc>
            </a:pPr>
            <a:r>
              <a:rPr lang="en-US" sz="1300" dirty="0">
                <a:solidFill>
                  <a:srgbClr val="0000FF"/>
                </a:solidFill>
              </a:rPr>
              <a:t>- parallelization of the most time-expensive functions using tools such as </a:t>
            </a:r>
            <a:r>
              <a:rPr lang="en-US" sz="1300" dirty="0" err="1">
                <a:solidFill>
                  <a:srgbClr val="0000FF"/>
                </a:solidFill>
              </a:rPr>
              <a:t>OpenMP</a:t>
            </a:r>
            <a:r>
              <a:rPr lang="en-US" sz="1300" dirty="0">
                <a:solidFill>
                  <a:srgbClr val="0000FF"/>
                </a:solidFill>
              </a:rPr>
              <a:t>, MPI, CUDA/OpenCL, in the event modeling and reconstruction in NICA experiments;</a:t>
            </a:r>
          </a:p>
          <a:p>
            <a:pPr algn="just">
              <a:lnSpc>
                <a:spcPct val="80000"/>
              </a:lnSpc>
            </a:pPr>
            <a:r>
              <a:rPr lang="en-US" sz="1300" dirty="0">
                <a:solidFill>
                  <a:srgbClr val="0000FF"/>
                </a:solidFill>
              </a:rPr>
              <a:t>- calculations on heterogeneous computing platforms for the study of long Josephson junctions;</a:t>
            </a:r>
          </a:p>
          <a:p>
            <a:pPr algn="just">
              <a:lnSpc>
                <a:spcPct val="80000"/>
              </a:lnSpc>
            </a:pPr>
            <a:r>
              <a:rPr lang="en-US" sz="1300" dirty="0">
                <a:solidFill>
                  <a:srgbClr val="0000FF"/>
                </a:solidFill>
              </a:rPr>
              <a:t>- the numerical study of multidimensional models based on evolutionary equations; </a:t>
            </a:r>
          </a:p>
          <a:p>
            <a:pPr algn="just">
              <a:lnSpc>
                <a:spcPct val="80000"/>
              </a:lnSpc>
            </a:pPr>
            <a:r>
              <a:rPr lang="en-US" sz="1300" dirty="0">
                <a:solidFill>
                  <a:srgbClr val="0000FF"/>
                </a:solidFill>
              </a:rPr>
              <a:t>- solving equations of motion of the molecular dynamics and equations of continuous media; </a:t>
            </a:r>
          </a:p>
          <a:p>
            <a:pPr algn="just">
              <a:lnSpc>
                <a:spcPct val="80000"/>
              </a:lnSpc>
            </a:pPr>
            <a:r>
              <a:rPr lang="en-US" sz="1300" dirty="0">
                <a:solidFill>
                  <a:srgbClr val="0000FF"/>
                </a:solidFill>
              </a:rPr>
              <a:t>- calculations of multiple integrals arising from theoretical studies related to the NICA megaproject and entering the study of various physical processes; </a:t>
            </a:r>
          </a:p>
          <a:p>
            <a:pPr algn="just">
              <a:lnSpc>
                <a:spcPct val="80000"/>
              </a:lnSpc>
            </a:pPr>
            <a:r>
              <a:rPr lang="en-US" sz="1300" dirty="0">
                <a:solidFill>
                  <a:srgbClr val="0000FF"/>
                </a:solidFill>
              </a:rPr>
              <a:t>- solution of multi-physical problems in accelerator design, dosimetry and radiation safety; </a:t>
            </a:r>
          </a:p>
          <a:p>
            <a:pPr algn="just">
              <a:lnSpc>
                <a:spcPct val="80000"/>
              </a:lnSpc>
            </a:pPr>
            <a:r>
              <a:rPr lang="en-US" sz="1300" dirty="0">
                <a:solidFill>
                  <a:srgbClr val="0000FF"/>
                </a:solidFill>
              </a:rPr>
              <a:t>- study of the possibility of increasing the performance of data analysis in ROOT through the use of graphics processors, the comparative analysis of parallelization using PROOF and OpenCL (for the application of the obtained results in the work on the NICA project);</a:t>
            </a:r>
          </a:p>
          <a:p>
            <a:pPr algn="just">
              <a:lnSpc>
                <a:spcPct val="80000"/>
              </a:lnSpc>
            </a:pPr>
            <a:r>
              <a:rPr lang="en-US" sz="1300" dirty="0">
                <a:solidFill>
                  <a:srgbClr val="0000FF"/>
                </a:solidFill>
              </a:rPr>
              <a:t>- diagonalization of large matrices in the theory of random matrices for the description of the decay properties of giant multipole resonances of heavy and medium nuclei; </a:t>
            </a:r>
          </a:p>
          <a:p>
            <a:pPr algn="just">
              <a:lnSpc>
                <a:spcPct val="80000"/>
              </a:lnSpc>
            </a:pPr>
            <a:r>
              <a:rPr lang="en-US" sz="1300" dirty="0">
                <a:solidFill>
                  <a:srgbClr val="0000FF"/>
                </a:solidFill>
              </a:rPr>
              <a:t>- computations of non-standard problems of the magnetostatics;  </a:t>
            </a:r>
          </a:p>
          <a:p>
            <a:pPr algn="just">
              <a:lnSpc>
                <a:spcPct val="80000"/>
              </a:lnSpc>
            </a:pPr>
            <a:r>
              <a:rPr lang="en-US" sz="1300" dirty="0">
                <a:solidFill>
                  <a:srgbClr val="0000FF"/>
                </a:solidFill>
              </a:rPr>
              <a:t>- solving optimization problems aimed at getting the best parameters of </a:t>
            </a:r>
            <a:r>
              <a:rPr lang="en-US" sz="1300" dirty="0" err="1">
                <a:solidFill>
                  <a:srgbClr val="0000FF"/>
                </a:solidFill>
              </a:rPr>
              <a:t>superdense</a:t>
            </a:r>
            <a:r>
              <a:rPr lang="en-US" sz="1300" dirty="0">
                <a:solidFill>
                  <a:srgbClr val="0000FF"/>
                </a:solidFill>
              </a:rPr>
              <a:t> nuclear matter models in the simulation of heavy ion collisions and in astrophysical applications;</a:t>
            </a:r>
          </a:p>
          <a:p>
            <a:pPr algn="just">
              <a:lnSpc>
                <a:spcPct val="80000"/>
              </a:lnSpc>
            </a:pPr>
            <a:r>
              <a:rPr lang="en-US" sz="1300" dirty="0">
                <a:solidFill>
                  <a:srgbClr val="0000FF"/>
                </a:solidFill>
              </a:rPr>
              <a:t>- development of LDPC-like efficient decoding algorithms based on a genetic approach;</a:t>
            </a:r>
          </a:p>
          <a:p>
            <a:pPr algn="just">
              <a:lnSpc>
                <a:spcPct val="80000"/>
              </a:lnSpc>
            </a:pPr>
            <a:r>
              <a:rPr lang="en-US" sz="1300" dirty="0">
                <a:solidFill>
                  <a:srgbClr val="0000FF"/>
                </a:solidFill>
              </a:rPr>
              <a:t>- development of finite element method based computational schemes for the description of the quadrupole oscillations of the collective model of the nucleus;</a:t>
            </a:r>
          </a:p>
          <a:p>
            <a:pPr algn="just">
              <a:lnSpc>
                <a:spcPct val="80000"/>
              </a:lnSpc>
            </a:pPr>
            <a:r>
              <a:rPr lang="en-US" sz="1300" dirty="0">
                <a:solidFill>
                  <a:srgbClr val="0000FF"/>
                </a:solidFill>
              </a:rPr>
              <a:t>- development of computational schemes for the triangular three-center Coulomb problem and application to the H3+ molecule ion and H</a:t>
            </a:r>
            <a:r>
              <a:rPr lang="en-US" sz="1300" baseline="-25000" dirty="0">
                <a:solidFill>
                  <a:srgbClr val="0000FF"/>
                </a:solidFill>
              </a:rPr>
              <a:t>2</a:t>
            </a:r>
            <a:r>
              <a:rPr lang="en-US" sz="1300" dirty="0">
                <a:solidFill>
                  <a:srgbClr val="0000FF"/>
                </a:solidFill>
              </a:rPr>
              <a:t>O molecule; </a:t>
            </a:r>
          </a:p>
          <a:p>
            <a:pPr algn="just">
              <a:lnSpc>
                <a:spcPct val="80000"/>
              </a:lnSpc>
            </a:pPr>
            <a:r>
              <a:rPr lang="en-US" sz="1300" dirty="0">
                <a:solidFill>
                  <a:srgbClr val="0000FF"/>
                </a:solidFill>
              </a:rPr>
              <a:t>- modeling processes of single and multiple ionization/photoionization of biomolecules by the method of separable potentials;</a:t>
            </a:r>
          </a:p>
          <a:p>
            <a:pPr algn="just">
              <a:lnSpc>
                <a:spcPct val="80000"/>
              </a:lnSpc>
            </a:pPr>
            <a:r>
              <a:rPr lang="en-US" sz="1300" dirty="0">
                <a:solidFill>
                  <a:srgbClr val="0000FF"/>
                </a:solidFill>
              </a:rPr>
              <a:t>- study of single ionization of atoms and molecules by fast proton impact in different kinematic regimes.</a:t>
            </a:r>
          </a:p>
          <a:p>
            <a:pPr algn="just">
              <a:lnSpc>
                <a:spcPct val="90000"/>
              </a:lnSpc>
            </a:pPr>
            <a:r>
              <a:rPr lang="en-US" sz="1600" i="1" dirty="0">
                <a:solidFill>
                  <a:srgbClr val="0000FF"/>
                </a:solidFill>
                <a:effectLst>
                  <a:outerShdw blurRad="38100" dist="38100" dir="2700000" algn="tl">
                    <a:srgbClr val="000000">
                      <a:alpha val="43137"/>
                    </a:srgbClr>
                  </a:outerShdw>
                </a:effectLst>
              </a:rPr>
              <a:t>• Implementation in the JINRLIB library </a:t>
            </a:r>
            <a:r>
              <a:rPr lang="en-US" sz="1600" i="1" dirty="0" smtClean="0">
                <a:solidFill>
                  <a:srgbClr val="0000FF"/>
                </a:solidFill>
                <a:effectLst>
                  <a:outerShdw blurRad="38100" dist="38100" dir="2700000" algn="tl">
                    <a:srgbClr val="000000">
                      <a:alpha val="43137"/>
                    </a:srgbClr>
                  </a:outerShdw>
                </a:effectLst>
              </a:rPr>
              <a:t>of the </a:t>
            </a:r>
            <a:r>
              <a:rPr lang="en-US" sz="1600" i="1" dirty="0">
                <a:solidFill>
                  <a:srgbClr val="0000FF"/>
                </a:solidFill>
                <a:effectLst>
                  <a:outerShdw blurRad="38100" dist="38100" dir="2700000" algn="tl">
                    <a:srgbClr val="000000">
                      <a:alpha val="43137"/>
                    </a:srgbClr>
                  </a:outerShdw>
                </a:effectLst>
              </a:rPr>
              <a:t>most important developed parallel program </a:t>
            </a:r>
            <a:r>
              <a:rPr lang="en-US" sz="1600" i="1" dirty="0" smtClean="0">
                <a:solidFill>
                  <a:srgbClr val="0000FF"/>
                </a:solidFill>
                <a:effectLst>
                  <a:outerShdw blurRad="38100" dist="38100" dir="2700000" algn="tl">
                    <a:srgbClr val="000000">
                      <a:alpha val="43137"/>
                    </a:srgbClr>
                  </a:outerShdw>
                </a:effectLst>
              </a:rPr>
              <a:t>packages.</a:t>
            </a:r>
            <a:endParaRPr lang="en-US" sz="1600"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1873705"/>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857108" cy="116711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600" dirty="0" smtClean="0">
                <a:solidFill>
                  <a:srgbClr val="0000CC"/>
                </a:solidFill>
                <a:effectLst>
                  <a:outerShdw blurRad="38100" dist="38100" dir="2700000" algn="tl">
                    <a:srgbClr val="000000"/>
                  </a:outerShdw>
                </a:effectLst>
              </a:rPr>
              <a:t>(</a:t>
            </a:r>
            <a:r>
              <a:rPr lang="en-US" altLang="en-US" sz="2600" b="1" dirty="0" smtClean="0">
                <a:solidFill>
                  <a:srgbClr val="0000CC"/>
                </a:solidFill>
                <a:effectLst>
                  <a:outerShdw blurRad="38100" dist="38100" dir="2700000" algn="tl">
                    <a:srgbClr val="000000"/>
                  </a:outerShdw>
                </a:effectLst>
              </a:rPr>
              <a:t>3</a:t>
            </a:r>
            <a:r>
              <a:rPr lang="en-US" altLang="en-US" sz="2600" dirty="0" smtClean="0">
                <a:solidFill>
                  <a:srgbClr val="0000CC"/>
                </a:solidFill>
                <a:effectLst>
                  <a:outerShdw blurRad="38100" dist="38100" dir="2700000" algn="tl">
                    <a:srgbClr val="000000"/>
                  </a:outerShdw>
                </a:effectLst>
              </a:rPr>
              <a:t>) </a:t>
            </a:r>
            <a:r>
              <a:rPr lang="en-US" altLang="en-US" sz="2600" b="1" dirty="0">
                <a:solidFill>
                  <a:srgbClr val="0000CC"/>
                </a:solidFill>
                <a:effectLst>
                  <a:outerShdw blurRad="38100" dist="38100" dir="2700000" algn="tl">
                    <a:srgbClr val="000000"/>
                  </a:outerShdw>
                </a:effectLst>
              </a:rPr>
              <a:t>Numerical methods, algorithms and software for multicore and hybrid architectures and Big Data </a:t>
            </a:r>
            <a:r>
              <a:rPr lang="en-US" altLang="en-US" sz="2600" b="1" dirty="0" smtClean="0">
                <a:solidFill>
                  <a:srgbClr val="0000CC"/>
                </a:solidFill>
                <a:effectLst>
                  <a:outerShdw blurRad="38100" dist="38100" dir="2700000" algn="tl">
                    <a:srgbClr val="000000"/>
                  </a:outerShdw>
                </a:effectLst>
              </a:rPr>
              <a:t>analytics </a:t>
            </a:r>
          </a:p>
          <a:p>
            <a:pPr algn="ctr" eaLnBrk="1" hangingPunct="1"/>
            <a:r>
              <a:rPr lang="en-US" sz="2000" b="1" i="1" dirty="0">
                <a:solidFill>
                  <a:srgbClr val="0000FF"/>
                </a:solidFill>
                <a:effectLst>
                  <a:outerShdw blurRad="38100" dist="38100" dir="2700000" algn="tl">
                    <a:srgbClr val="000000">
                      <a:alpha val="43137"/>
                    </a:srgbClr>
                  </a:outerShdw>
                </a:effectLst>
                <a:latin typeface="Times New Roman"/>
              </a:rPr>
              <a:t>B. Big Data Analytics </a:t>
            </a:r>
          </a:p>
        </p:txBody>
      </p:sp>
      <p:sp>
        <p:nvSpPr>
          <p:cNvPr id="2" name="TextBox 1"/>
          <p:cNvSpPr txBox="1"/>
          <p:nvPr/>
        </p:nvSpPr>
        <p:spPr>
          <a:xfrm>
            <a:off x="180742" y="2300578"/>
            <a:ext cx="8785226" cy="2928622"/>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a:t>
            </a:r>
            <a:r>
              <a:rPr lang="en-US" altLang="en-US" sz="1800" dirty="0" smtClean="0">
                <a:solidFill>
                  <a:srgbClr val="0000CC"/>
                </a:solidFill>
                <a:effectLst>
                  <a:outerShdw blurRad="38100" dist="38100" dir="2700000" algn="tl">
                    <a:srgbClr val="000000"/>
                  </a:outerShdw>
                </a:effectLst>
                <a:latin typeface="Times New Roman"/>
              </a:rPr>
              <a:t>objective</a:t>
            </a:r>
            <a:endParaRPr lang="en-US" sz="1800" i="1" dirty="0" smtClean="0">
              <a:solidFill>
                <a:srgbClr val="0000FF"/>
              </a:solidFill>
              <a:effectLst>
                <a:outerShdw blurRad="38100" dist="38100" dir="2700000" algn="tl">
                  <a:srgbClr val="000000">
                    <a:alpha val="43137"/>
                  </a:srgbClr>
                </a:outerShdw>
              </a:effectLst>
            </a:endParaRPr>
          </a:p>
          <a:p>
            <a:pPr algn="l"/>
            <a:r>
              <a:rPr lang="en-US" sz="1700" i="1" dirty="0" smtClean="0">
                <a:solidFill>
                  <a:srgbClr val="0000FF"/>
                </a:solidFill>
                <a:effectLst>
                  <a:outerShdw blurRad="38100" dist="38100" dir="2700000" algn="tl">
                    <a:srgbClr val="000000">
                      <a:alpha val="43137"/>
                    </a:srgbClr>
                  </a:outerShdw>
                </a:effectLst>
              </a:rPr>
              <a:t>- </a:t>
            </a:r>
            <a:r>
              <a:rPr lang="en-US" sz="1700" b="1" i="1" dirty="0" smtClean="0">
                <a:solidFill>
                  <a:srgbClr val="0000FF"/>
                </a:solidFill>
                <a:effectLst>
                  <a:outerShdw blurRad="38100" dist="38100" dir="2700000" algn="tl">
                    <a:srgbClr val="000000">
                      <a:alpha val="43137"/>
                    </a:srgbClr>
                  </a:outerShdw>
                </a:effectLst>
              </a:rPr>
              <a:t>Conceptual developments </a:t>
            </a:r>
            <a:r>
              <a:rPr lang="en-US" sz="1700" b="1" i="1" dirty="0">
                <a:solidFill>
                  <a:srgbClr val="0000FF"/>
                </a:solidFill>
                <a:effectLst>
                  <a:outerShdw blurRad="38100" dist="38100" dir="2700000" algn="tl">
                    <a:srgbClr val="000000">
                      <a:alpha val="43137"/>
                    </a:srgbClr>
                  </a:outerShdw>
                </a:effectLst>
              </a:rPr>
              <a:t>and </a:t>
            </a:r>
            <a:r>
              <a:rPr lang="en-US" sz="1700" b="1" i="1" dirty="0" smtClean="0">
                <a:solidFill>
                  <a:srgbClr val="0000FF"/>
                </a:solidFill>
                <a:effectLst>
                  <a:outerShdw blurRad="38100" dist="38100" dir="2700000" algn="tl">
                    <a:srgbClr val="000000">
                      <a:alpha val="43137"/>
                    </a:srgbClr>
                  </a:outerShdw>
                </a:effectLst>
              </a:rPr>
              <a:t>their step-by-step </a:t>
            </a:r>
            <a:r>
              <a:rPr lang="en-US" sz="1700" b="1" i="1" dirty="0">
                <a:solidFill>
                  <a:srgbClr val="0000FF"/>
                </a:solidFill>
                <a:effectLst>
                  <a:outerShdw blurRad="38100" dist="38100" dir="2700000" algn="tl">
                    <a:srgbClr val="000000">
                      <a:alpha val="43137"/>
                    </a:srgbClr>
                  </a:outerShdw>
                </a:effectLst>
              </a:rPr>
              <a:t>implementation within the Big Data approach </a:t>
            </a:r>
            <a:r>
              <a:rPr lang="en-US" sz="1700" b="1" i="1" dirty="0" smtClean="0">
                <a:solidFill>
                  <a:srgbClr val="0000FF"/>
                </a:solidFill>
                <a:effectLst>
                  <a:outerShdw blurRad="38100" dist="38100" dir="2700000" algn="tl">
                    <a:srgbClr val="000000">
                      <a:alpha val="43137"/>
                    </a:srgbClr>
                  </a:outerShdw>
                </a:effectLst>
              </a:rPr>
              <a:t>for solving tasks </a:t>
            </a:r>
            <a:r>
              <a:rPr lang="en-US" sz="1700" b="1" i="1" dirty="0">
                <a:solidFill>
                  <a:srgbClr val="0000FF"/>
                </a:solidFill>
                <a:effectLst>
                  <a:outerShdw blurRad="38100" dist="38100" dir="2700000" algn="tl">
                    <a:srgbClr val="000000">
                      <a:alpha val="43137"/>
                    </a:srgbClr>
                  </a:outerShdw>
                </a:effectLst>
              </a:rPr>
              <a:t>within large scale JINR </a:t>
            </a:r>
            <a:r>
              <a:rPr lang="en-US" sz="1700" b="1" i="1" dirty="0" smtClean="0">
                <a:solidFill>
                  <a:srgbClr val="0000FF"/>
                </a:solidFill>
                <a:effectLst>
                  <a:outerShdw blurRad="38100" dist="38100" dir="2700000" algn="tl">
                    <a:srgbClr val="000000">
                      <a:alpha val="43137"/>
                    </a:srgbClr>
                  </a:outerShdw>
                </a:effectLst>
              </a:rPr>
              <a:t>projects </a:t>
            </a:r>
            <a:r>
              <a:rPr lang="en-US" sz="1700" dirty="0" smtClean="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cooperation with theme 5-6-1118-2014/2023</a:t>
            </a:r>
            <a:r>
              <a:rPr lang="en-US" sz="1700" dirty="0" smtClean="0">
                <a:solidFill>
                  <a:srgbClr val="0000FF"/>
                </a:solidFill>
                <a:effectLst>
                  <a:outerShdw blurRad="38100" dist="38100" dir="2700000" algn="tl">
                    <a:srgbClr val="000000">
                      <a:alpha val="43137"/>
                    </a:srgbClr>
                  </a:outerShdw>
                </a:effectLst>
              </a:rPr>
              <a:t>);</a:t>
            </a:r>
            <a:r>
              <a:rPr lang="en-US" sz="1700" i="1" dirty="0" smtClean="0">
                <a:solidFill>
                  <a:srgbClr val="0000FF"/>
                </a:solidFill>
                <a:effectLst>
                  <a:outerShdw blurRad="38100" dist="38100" dir="2700000" algn="tl">
                    <a:srgbClr val="000000">
                      <a:alpha val="43137"/>
                    </a:srgbClr>
                  </a:outerShdw>
                </a:effectLst>
              </a:rPr>
              <a:t> </a:t>
            </a:r>
          </a:p>
          <a:p>
            <a:endParaRPr lang="en-US" altLang="en-US" sz="1800" dirty="0" smtClean="0">
              <a:solidFill>
                <a:srgbClr val="0000CC"/>
              </a:solidFill>
              <a:effectLst>
                <a:outerShdw blurRad="38100" dist="38100" dir="2700000" algn="tl">
                  <a:srgbClr val="000000"/>
                </a:outerShdw>
              </a:effectLst>
              <a:latin typeface="Times New Roman"/>
            </a:endParaRPr>
          </a:p>
          <a:p>
            <a:r>
              <a:rPr lang="en-US" altLang="en-US" sz="1800" dirty="0" smtClean="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a multipurpose scalable software-analytical platform for NICA and neutrino physics projects</a:t>
            </a:r>
            <a:r>
              <a:rPr lang="en-US" sz="1700" dirty="0">
                <a:solidFill>
                  <a:srgbClr val="0000FF"/>
                </a:solidFill>
                <a:effectLst>
                  <a:outerShdw blurRad="38100" dist="38100" dir="2700000" algn="tl">
                    <a:srgbClr val="000000">
                      <a:alpha val="43137"/>
                    </a:srgbClr>
                  </a:outerShdw>
                </a:effectLst>
              </a:rPr>
              <a:t>;</a:t>
            </a: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methods and software for effective use of Big Data analytics for resource-intensive computations</a:t>
            </a:r>
            <a:r>
              <a:rPr lang="en-US" sz="1700" dirty="0">
                <a:solidFill>
                  <a:srgbClr val="0000FF"/>
                </a:solidFill>
                <a:effectLst>
                  <a:outerShdw blurRad="38100" dist="38100" dir="2700000" algn="tl">
                    <a:srgbClr val="000000">
                      <a:alpha val="43137"/>
                    </a:srgbClr>
                  </a:outerShdw>
                </a:effectLst>
              </a:rPr>
              <a:t>;</a:t>
            </a:r>
            <a:r>
              <a:rPr lang="en-US" sz="1700" i="1" dirty="0">
                <a:solidFill>
                  <a:srgbClr val="0000FF"/>
                </a:solidFill>
                <a:effectLst>
                  <a:outerShdw blurRad="38100" dist="38100" dir="2700000" algn="tl">
                    <a:srgbClr val="000000">
                      <a:alpha val="43137"/>
                    </a:srgbClr>
                  </a:outerShdw>
                </a:effectLst>
              </a:rPr>
              <a:t> </a:t>
            </a: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techniques for event reconstruction and intellectual monitoring of detectors</a:t>
            </a:r>
            <a:r>
              <a:rPr lang="en-US" sz="1700" i="1" dirty="0">
                <a:solidFill>
                  <a:srgbClr val="0000FF"/>
                </a:solidFill>
                <a:effectLst>
                  <a:outerShdw blurRad="38100" dist="38100" dir="2700000" algn="tl">
                    <a:srgbClr val="000000">
                      <a:alpha val="43137"/>
                    </a:srgbClr>
                  </a:outerShdw>
                </a:effectLst>
              </a:rPr>
              <a:t>;</a:t>
            </a:r>
          </a:p>
          <a:p>
            <a:pPr algn="l"/>
            <a:r>
              <a:rPr lang="en-US" sz="1700" i="1" dirty="0">
                <a:solidFill>
                  <a:srgbClr val="0000FF"/>
                </a:solidFill>
                <a:effectLst>
                  <a:outerShdw blurRad="38100" dist="38100" dir="2700000" algn="tl">
                    <a:srgbClr val="000000">
                      <a:alpha val="43137"/>
                    </a:srgbClr>
                  </a:outerShdw>
                </a:effectLst>
              </a:rPr>
              <a:t>• </a:t>
            </a:r>
            <a:r>
              <a:rPr lang="en-US" sz="1700" b="1" i="1" dirty="0">
                <a:solidFill>
                  <a:srgbClr val="0000FF"/>
                </a:solidFill>
                <a:effectLst>
                  <a:outerShdw blurRad="38100" dist="38100" dir="2700000" algn="tl">
                    <a:srgbClr val="000000">
                      <a:alpha val="43137"/>
                    </a:srgbClr>
                  </a:outerShdw>
                </a:effectLst>
              </a:rPr>
              <a:t>Development of time series analysis methods and Big Data applications</a:t>
            </a:r>
            <a:r>
              <a:rPr lang="en-US" sz="1700" i="1" dirty="0">
                <a:solidFill>
                  <a:srgbClr val="0000F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726972281"/>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857108" cy="1167114"/>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600" dirty="0" smtClean="0">
                <a:solidFill>
                  <a:srgbClr val="0000CC"/>
                </a:solidFill>
                <a:effectLst>
                  <a:outerShdw blurRad="38100" dist="38100" dir="2700000" algn="tl">
                    <a:srgbClr val="000000"/>
                  </a:outerShdw>
                </a:effectLst>
              </a:rPr>
              <a:t>(</a:t>
            </a:r>
            <a:r>
              <a:rPr lang="en-US" altLang="en-US" sz="2600" b="1" dirty="0" smtClean="0">
                <a:solidFill>
                  <a:srgbClr val="0000CC"/>
                </a:solidFill>
                <a:effectLst>
                  <a:outerShdw blurRad="38100" dist="38100" dir="2700000" algn="tl">
                    <a:srgbClr val="000000"/>
                  </a:outerShdw>
                </a:effectLst>
              </a:rPr>
              <a:t>3</a:t>
            </a:r>
            <a:r>
              <a:rPr lang="en-US" altLang="en-US" sz="2600" dirty="0" smtClean="0">
                <a:solidFill>
                  <a:srgbClr val="0000CC"/>
                </a:solidFill>
                <a:effectLst>
                  <a:outerShdw blurRad="38100" dist="38100" dir="2700000" algn="tl">
                    <a:srgbClr val="000000"/>
                  </a:outerShdw>
                </a:effectLst>
              </a:rPr>
              <a:t>) </a:t>
            </a:r>
            <a:r>
              <a:rPr lang="en-US" altLang="en-US" sz="2600" b="1" dirty="0">
                <a:solidFill>
                  <a:srgbClr val="0000CC"/>
                </a:solidFill>
                <a:effectLst>
                  <a:outerShdw blurRad="38100" dist="38100" dir="2700000" algn="tl">
                    <a:srgbClr val="000000"/>
                  </a:outerShdw>
                </a:effectLst>
              </a:rPr>
              <a:t>Numerical methods, algorithms and software for multicore and hybrid architectures and Big Data </a:t>
            </a:r>
            <a:r>
              <a:rPr lang="en-US" altLang="en-US" sz="2600" b="1" dirty="0" smtClean="0">
                <a:solidFill>
                  <a:srgbClr val="0000CC"/>
                </a:solidFill>
                <a:effectLst>
                  <a:outerShdw blurRad="38100" dist="38100" dir="2700000" algn="tl">
                    <a:srgbClr val="000000"/>
                  </a:outerShdw>
                </a:effectLst>
              </a:rPr>
              <a:t>analytics </a:t>
            </a:r>
          </a:p>
          <a:p>
            <a:pPr algn="ctr" eaLnBrk="1" hangingPunct="1"/>
            <a:r>
              <a:rPr lang="en-US" sz="2000" b="1" i="1" dirty="0">
                <a:solidFill>
                  <a:srgbClr val="0000FF"/>
                </a:solidFill>
                <a:effectLst>
                  <a:outerShdw blurRad="38100" dist="38100" dir="2700000" algn="tl">
                    <a:srgbClr val="000000">
                      <a:alpha val="43137"/>
                    </a:srgbClr>
                  </a:outerShdw>
                </a:effectLst>
              </a:rPr>
              <a:t>B. Big Data Analytics </a:t>
            </a:r>
          </a:p>
        </p:txBody>
      </p:sp>
      <p:sp>
        <p:nvSpPr>
          <p:cNvPr id="2" name="TextBox 1"/>
          <p:cNvSpPr txBox="1"/>
          <p:nvPr/>
        </p:nvSpPr>
        <p:spPr>
          <a:xfrm>
            <a:off x="180742" y="1604186"/>
            <a:ext cx="8785226" cy="4929170"/>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objectives and Main subject matters</a:t>
            </a:r>
          </a:p>
          <a:p>
            <a:pPr algn="l"/>
            <a:r>
              <a:rPr lang="en-US" sz="1700" i="1" dirty="0" smtClean="0">
                <a:solidFill>
                  <a:srgbClr val="0000FF"/>
                </a:solidFill>
                <a:effectLst>
                  <a:outerShdw blurRad="38100" dist="38100" dir="2700000" algn="tl">
                    <a:srgbClr val="000000">
                      <a:alpha val="43137"/>
                    </a:srgbClr>
                  </a:outerShdw>
                </a:effectLst>
              </a:rPr>
              <a:t>• </a:t>
            </a:r>
            <a:r>
              <a:rPr lang="en-US" sz="1700" i="1" dirty="0">
                <a:solidFill>
                  <a:srgbClr val="0000FF"/>
                </a:solidFill>
                <a:effectLst>
                  <a:outerShdw blurRad="38100" dist="38100" dir="2700000" algn="tl">
                    <a:srgbClr val="000000">
                      <a:alpha val="43137"/>
                    </a:srgbClr>
                  </a:outerShdw>
                </a:effectLst>
              </a:rPr>
              <a:t>Development of the concept and step-by-step implementation within the Big Data approach of a scalable software-analytical platform for the collection, storage, processing, analysis, retrieval of relevant information and visualization of results for the MPD, SPD and BM@N experiments at the NICA accelerator complex and for experiments within the JINR neutrino program.</a:t>
            </a:r>
          </a:p>
          <a:p>
            <a:pPr algn="l"/>
            <a:r>
              <a:rPr lang="en-US" sz="1700" i="1" dirty="0">
                <a:solidFill>
                  <a:srgbClr val="0000FF"/>
                </a:solidFill>
                <a:effectLst>
                  <a:outerShdw blurRad="38100" dist="38100" dir="2700000" algn="tl">
                    <a:srgbClr val="000000">
                      <a:alpha val="43137"/>
                    </a:srgbClr>
                  </a:outerShdw>
                </a:effectLst>
              </a:rPr>
              <a:t>• Development of methods and software for effective use of Big Data analytics for resource-intensive computations on coprocessors and graphics processors for modeling, reconstruction and processing of experimental data (installations at the NICA accelerator complex, JINR neutrino program experiments, LHC experiments). </a:t>
            </a:r>
          </a:p>
          <a:p>
            <a:pPr algn="l"/>
            <a:r>
              <a:rPr lang="en-US" sz="1700" i="1" dirty="0">
                <a:solidFill>
                  <a:srgbClr val="0000FF"/>
                </a:solidFill>
                <a:effectLst>
                  <a:outerShdw blurRad="38100" dist="38100" dir="2700000" algn="tl">
                    <a:srgbClr val="000000">
                      <a:alpha val="43137"/>
                    </a:srgbClr>
                  </a:outerShdw>
                </a:effectLst>
              </a:rPr>
              <a:t>• Development of techniques for event reconstruction and intellectual monitoring of detectors using methods and technologies of Big Data and machine learning. The use of powerful high-level Big Data libraries, including the Spark </a:t>
            </a:r>
            <a:r>
              <a:rPr lang="en-US" sz="1700" i="1" dirty="0" err="1">
                <a:solidFill>
                  <a:srgbClr val="0000FF"/>
                </a:solidFill>
                <a:effectLst>
                  <a:outerShdw blurRad="38100" dist="38100" dir="2700000" algn="tl">
                    <a:srgbClr val="000000">
                      <a:alpha val="43137"/>
                    </a:srgbClr>
                  </a:outerShdw>
                </a:effectLst>
              </a:rPr>
              <a:t>MLlib</a:t>
            </a:r>
            <a:r>
              <a:rPr lang="en-US" sz="1700" i="1" dirty="0">
                <a:solidFill>
                  <a:srgbClr val="0000FF"/>
                </a:solidFill>
                <a:effectLst>
                  <a:outerShdw blurRad="38100" dist="38100" dir="2700000" algn="tl">
                    <a:srgbClr val="000000">
                      <a:alpha val="43137"/>
                    </a:srgbClr>
                  </a:outerShdw>
                </a:effectLst>
              </a:rPr>
              <a:t> machine learning library, the </a:t>
            </a:r>
            <a:r>
              <a:rPr lang="en-US" sz="1700" i="1" dirty="0" err="1">
                <a:solidFill>
                  <a:srgbClr val="0000FF"/>
                </a:solidFill>
                <a:effectLst>
                  <a:outerShdw blurRad="38100" dist="38100" dir="2700000" algn="tl">
                    <a:srgbClr val="000000">
                      <a:alpha val="43137"/>
                    </a:srgbClr>
                  </a:outerShdw>
                </a:effectLst>
              </a:rPr>
              <a:t>GraphX</a:t>
            </a:r>
            <a:r>
              <a:rPr lang="en-US" sz="1700" i="1" dirty="0">
                <a:solidFill>
                  <a:srgbClr val="0000FF"/>
                </a:solidFill>
                <a:effectLst>
                  <a:outerShdw blurRad="38100" dist="38100" dir="2700000" algn="tl">
                    <a:srgbClr val="000000">
                      <a:alpha val="43137"/>
                    </a:srgbClr>
                  </a:outerShdw>
                </a:effectLst>
              </a:rPr>
              <a:t> operations library for performing graphs and parallel operations with them, the Spark Streaming library for processing real-time streaming data, and the </a:t>
            </a:r>
            <a:r>
              <a:rPr lang="en-US" sz="1700" i="1" dirty="0" err="1">
                <a:solidFill>
                  <a:srgbClr val="0000FF"/>
                </a:solidFill>
                <a:effectLst>
                  <a:outerShdw blurRad="38100" dist="38100" dir="2700000" algn="tl">
                    <a:srgbClr val="000000">
                      <a:alpha val="43137"/>
                    </a:srgbClr>
                  </a:outerShdw>
                </a:effectLst>
              </a:rPr>
              <a:t>SparkSQL</a:t>
            </a:r>
            <a:r>
              <a:rPr lang="en-US" sz="1700" i="1" dirty="0">
                <a:solidFill>
                  <a:srgbClr val="0000FF"/>
                </a:solidFill>
                <a:effectLst>
                  <a:outerShdw blurRad="38100" dist="38100" dir="2700000" algn="tl">
                    <a:srgbClr val="000000">
                      <a:alpha val="43137"/>
                    </a:srgbClr>
                  </a:outerShdw>
                </a:effectLst>
              </a:rPr>
              <a:t> library. Use of new mathematical methods such as DQC (Dynamic Quantum Clustering), Complex Networks, etc.</a:t>
            </a:r>
          </a:p>
          <a:p>
            <a:pPr algn="l"/>
            <a:r>
              <a:rPr lang="en-US" sz="1700" i="1" dirty="0">
                <a:solidFill>
                  <a:srgbClr val="0000FF"/>
                </a:solidFill>
                <a:effectLst>
                  <a:outerShdw blurRad="38100" dist="38100" dir="2700000" algn="tl">
                    <a:srgbClr val="000000">
                      <a:alpha val="43137"/>
                    </a:srgbClr>
                  </a:outerShdw>
                </a:effectLst>
              </a:rPr>
              <a:t>• Development of time series analysis methods using Big Data technologies for intelligent monitoring of distributed computing systems. Application of machine learning and artificial intelligence to the optimization of the functionality of the distributed computing for physical experiments</a:t>
            </a:r>
            <a:r>
              <a:rPr lang="en-US" sz="1700" i="1" dirty="0" smtClean="0">
                <a:solidFill>
                  <a:srgbClr val="0000FF"/>
                </a:solidFill>
                <a:effectLst>
                  <a:outerShdw blurRad="38100" dist="38100" dir="2700000" algn="tl">
                    <a:srgbClr val="000000">
                      <a:alpha val="43137"/>
                    </a:srgbClr>
                  </a:outerShdw>
                </a:effectLst>
              </a:rPr>
              <a:t>.</a:t>
            </a:r>
            <a:endParaRPr lang="en-US" sz="1700"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166501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5909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600" b="1" dirty="0" smtClean="0">
                <a:solidFill>
                  <a:srgbClr val="0000CC"/>
                </a:solidFill>
                <a:effectLst>
                  <a:outerShdw blurRad="38100" dist="38100" dir="2700000" algn="tl">
                    <a:srgbClr val="000000"/>
                  </a:outerShdw>
                </a:effectLst>
              </a:rPr>
              <a:t>Essentials of the proposal</a:t>
            </a:r>
            <a:endParaRPr lang="en-US" altLang="en-US" sz="3600" dirty="0">
              <a:solidFill>
                <a:srgbClr val="0000CC"/>
              </a:solidFill>
            </a:endParaRPr>
          </a:p>
        </p:txBody>
      </p:sp>
      <p:sp>
        <p:nvSpPr>
          <p:cNvPr id="3" name="TextBox 2"/>
          <p:cNvSpPr txBox="1"/>
          <p:nvPr/>
        </p:nvSpPr>
        <p:spPr>
          <a:xfrm>
            <a:off x="179388" y="738186"/>
            <a:ext cx="8785225" cy="6003182"/>
          </a:xfrm>
          <a:prstGeom prst="rect">
            <a:avLst/>
          </a:prstGeom>
          <a:noFill/>
        </p:spPr>
        <p:txBody>
          <a:bodyPr wrap="square" rtlCol="0">
            <a:spAutoFit/>
          </a:bodyPr>
          <a:lstStyle/>
          <a:p>
            <a:pPr algn="l">
              <a:lnSpc>
                <a:spcPct val="95000"/>
              </a:lnSpc>
            </a:pPr>
            <a:r>
              <a:rPr lang="en-US" sz="1800" dirty="0" smtClean="0">
                <a:solidFill>
                  <a:srgbClr val="0000CC"/>
                </a:solidFill>
                <a:sym typeface="Symbol"/>
              </a:rPr>
              <a:t> </a:t>
            </a:r>
            <a:r>
              <a:rPr lang="en-US" sz="1800" b="1" dirty="0" smtClean="0">
                <a:solidFill>
                  <a:srgbClr val="A50021"/>
                </a:solidFill>
                <a:sym typeface="Symbol"/>
              </a:rPr>
              <a:t>Purpose</a:t>
            </a:r>
            <a:r>
              <a:rPr lang="en-US" sz="1800" dirty="0" smtClean="0">
                <a:solidFill>
                  <a:srgbClr val="0000CC"/>
                </a:solidFill>
                <a:sym typeface="Symbol"/>
              </a:rPr>
              <a:t>: </a:t>
            </a:r>
            <a:r>
              <a:rPr lang="en-US" sz="1800" dirty="0" smtClean="0">
                <a:solidFill>
                  <a:srgbClr val="0000CC"/>
                </a:solidFill>
              </a:rPr>
              <a:t>advanced </a:t>
            </a:r>
            <a:r>
              <a:rPr lang="en-US" sz="1800" dirty="0">
                <a:solidFill>
                  <a:srgbClr val="0000CC"/>
                </a:solidFill>
              </a:rPr>
              <a:t>research in computational mathematics and physics, directed to the </a:t>
            </a:r>
            <a:r>
              <a:rPr lang="en-US" sz="1800" b="1" dirty="0">
                <a:solidFill>
                  <a:srgbClr val="0000CC"/>
                </a:solidFill>
                <a:effectLst>
                  <a:outerShdw blurRad="38100" dist="38100" dir="2700000" algn="tl">
                    <a:srgbClr val="000000">
                      <a:alpha val="43137"/>
                    </a:srgbClr>
                  </a:outerShdw>
                </a:effectLst>
              </a:rPr>
              <a:t>creation of new mathematical methods, algorithms, and software</a:t>
            </a:r>
            <a:r>
              <a:rPr lang="en-US" sz="1800" dirty="0">
                <a:solidFill>
                  <a:srgbClr val="0000CC"/>
                </a:solidFill>
              </a:rPr>
              <a:t> for the </a:t>
            </a:r>
            <a:r>
              <a:rPr lang="en-US" sz="1800" b="1" i="1" dirty="0">
                <a:solidFill>
                  <a:srgbClr val="0000CC"/>
                </a:solidFill>
                <a:effectLst>
                  <a:outerShdw blurRad="38100" dist="38100" dir="2700000" algn="tl">
                    <a:srgbClr val="000000">
                      <a:alpha val="43137"/>
                    </a:srgbClr>
                  </a:outerShdw>
                </a:effectLst>
              </a:rPr>
              <a:t>numerical or symbolic-numerical solution</a:t>
            </a:r>
            <a:r>
              <a:rPr lang="en-US" sz="1800" dirty="0">
                <a:solidFill>
                  <a:srgbClr val="0000CC"/>
                </a:solidFill>
              </a:rPr>
              <a:t> of topics </a:t>
            </a:r>
            <a:r>
              <a:rPr lang="en-US" sz="1800" dirty="0" smtClean="0">
                <a:solidFill>
                  <a:srgbClr val="0000CC"/>
                </a:solidFill>
              </a:rPr>
              <a:t>in </a:t>
            </a:r>
            <a:r>
              <a:rPr lang="en-US" sz="1800" i="1" dirty="0">
                <a:solidFill>
                  <a:srgbClr val="0000CC"/>
                </a:solidFill>
                <a:effectLst>
                  <a:outerShdw blurRad="38100" dist="38100" dir="2700000" algn="tl">
                    <a:srgbClr val="000000">
                      <a:alpha val="43137"/>
                    </a:srgbClr>
                  </a:outerShdw>
                </a:effectLst>
              </a:rPr>
              <a:t>experimental and theoretical physics studies</a:t>
            </a:r>
            <a:r>
              <a:rPr lang="en-US" sz="1800" dirty="0" smtClean="0">
                <a:solidFill>
                  <a:srgbClr val="0000CC"/>
                </a:solidFill>
              </a:rPr>
              <a:t>.</a:t>
            </a:r>
          </a:p>
          <a:p>
            <a:pPr algn="l">
              <a:lnSpc>
                <a:spcPct val="95000"/>
              </a:lnSpc>
              <a:spcBef>
                <a:spcPts val="600"/>
              </a:spcBef>
            </a:pPr>
            <a:r>
              <a:rPr lang="en-US" sz="1800" dirty="0">
                <a:solidFill>
                  <a:srgbClr val="0000CC"/>
                </a:solidFill>
                <a:sym typeface="Symbol"/>
              </a:rPr>
              <a:t> </a:t>
            </a:r>
            <a:r>
              <a:rPr lang="en-US" sz="1800" b="1" dirty="0" smtClean="0">
                <a:solidFill>
                  <a:srgbClr val="A50021"/>
                </a:solidFill>
                <a:sym typeface="Symbol"/>
              </a:rPr>
              <a:t>Subject area</a:t>
            </a:r>
            <a:r>
              <a:rPr lang="en-US" sz="1800" dirty="0" smtClean="0">
                <a:solidFill>
                  <a:srgbClr val="0000CC"/>
                </a:solidFill>
                <a:sym typeface="Symbol"/>
              </a:rPr>
              <a:t>: </a:t>
            </a:r>
            <a:r>
              <a:rPr lang="en-US" sz="1800" dirty="0">
                <a:solidFill>
                  <a:srgbClr val="0000CC"/>
                </a:solidFill>
                <a:effectLst>
                  <a:outerShdw blurRad="38100" dist="38100" dir="2700000" algn="tl">
                    <a:srgbClr val="000000">
                      <a:alpha val="43137"/>
                    </a:srgbClr>
                  </a:outerShdw>
                </a:effectLst>
              </a:rPr>
              <a:t>within the seven year plan 2017–2023 approved for completion in </a:t>
            </a:r>
            <a:r>
              <a:rPr lang="en-US" sz="1800" dirty="0" smtClean="0">
                <a:solidFill>
                  <a:srgbClr val="0000CC"/>
                </a:solidFill>
                <a:effectLst>
                  <a:outerShdw blurRad="38100" dist="38100" dir="2700000" algn="tl">
                    <a:srgbClr val="000000">
                      <a:alpha val="43137"/>
                    </a:srgbClr>
                  </a:outerShdw>
                </a:effectLst>
              </a:rPr>
              <a:t>JINR, there is </a:t>
            </a:r>
            <a:r>
              <a:rPr lang="en-US" sz="1800" b="1" i="1" dirty="0" smtClean="0">
                <a:solidFill>
                  <a:srgbClr val="0000CC"/>
                </a:solidFill>
                <a:effectLst>
                  <a:outerShdw blurRad="38100" dist="38100" dir="2700000" algn="tl">
                    <a:srgbClr val="000000">
                      <a:alpha val="43137"/>
                    </a:srgbClr>
                  </a:outerShdw>
                </a:effectLst>
              </a:rPr>
              <a:t>a </a:t>
            </a:r>
            <a:r>
              <a:rPr lang="en-US" sz="1800" b="1" i="1" dirty="0">
                <a:solidFill>
                  <a:srgbClr val="0000CC"/>
                </a:solidFill>
                <a:effectLst>
                  <a:outerShdw blurRad="38100" dist="38100" dir="2700000" algn="tl">
                    <a:srgbClr val="000000">
                      <a:alpha val="43137"/>
                    </a:srgbClr>
                  </a:outerShdw>
                </a:effectLst>
              </a:rPr>
              <a:t>wide spectrum of investigations</a:t>
            </a:r>
            <a:r>
              <a:rPr lang="en-US" sz="1800" dirty="0">
                <a:solidFill>
                  <a:srgbClr val="0000CC"/>
                </a:solidFill>
              </a:rPr>
              <a:t> </a:t>
            </a:r>
            <a:r>
              <a:rPr lang="en-US" sz="1800" dirty="0" smtClean="0">
                <a:solidFill>
                  <a:srgbClr val="0000CC"/>
                </a:solidFill>
                <a:effectLst>
                  <a:outerShdw blurRad="38100" dist="38100" dir="2700000" algn="tl">
                    <a:srgbClr val="000000">
                      <a:alpha val="43137"/>
                    </a:srgbClr>
                  </a:outerShdw>
                </a:effectLst>
              </a:rPr>
              <a:t>in </a:t>
            </a:r>
            <a:r>
              <a:rPr lang="en-US" sz="1800" dirty="0">
                <a:solidFill>
                  <a:srgbClr val="0000CC"/>
                </a:solidFill>
                <a:effectLst>
                  <a:outerShdw blurRad="38100" dist="38100" dir="2700000" algn="tl">
                    <a:srgbClr val="000000">
                      <a:alpha val="43137"/>
                    </a:srgbClr>
                  </a:outerShdw>
                </a:effectLst>
              </a:rPr>
              <a:t>high energy physics, nuclear physics, physics of condensed matter and of nanostructures, biophysics, information technologies, </a:t>
            </a:r>
            <a:r>
              <a:rPr lang="en-US" sz="1800" b="1" i="1" dirty="0">
                <a:solidFill>
                  <a:srgbClr val="0000CC"/>
                </a:solidFill>
                <a:effectLst>
                  <a:outerShdw blurRad="38100" dist="38100" dir="2700000" algn="tl">
                    <a:srgbClr val="000000">
                      <a:alpha val="43137"/>
                    </a:srgbClr>
                  </a:outerShdw>
                </a:effectLst>
              </a:rPr>
              <a:t>the solution of which is inseparable from the use of computing</a:t>
            </a:r>
            <a:r>
              <a:rPr lang="en-US" sz="1800" dirty="0">
                <a:solidFill>
                  <a:srgbClr val="0000CC"/>
                </a:solidFill>
              </a:rPr>
              <a:t>. </a:t>
            </a:r>
            <a:r>
              <a:rPr lang="en-US" sz="1800" dirty="0" smtClean="0">
                <a:solidFill>
                  <a:srgbClr val="0000CC"/>
                </a:solidFill>
                <a:effectLst>
                  <a:outerShdw blurRad="38100" dist="38100" dir="2700000" algn="tl">
                    <a:srgbClr val="000000">
                      <a:alpha val="43137"/>
                    </a:srgbClr>
                  </a:outerShdw>
                </a:effectLst>
              </a:rPr>
              <a:t>Such </a:t>
            </a:r>
            <a:r>
              <a:rPr lang="en-US" sz="1800" dirty="0">
                <a:solidFill>
                  <a:srgbClr val="0000CC"/>
                </a:solidFill>
                <a:effectLst>
                  <a:outerShdw blurRad="38100" dist="38100" dir="2700000" algn="tl">
                    <a:srgbClr val="000000">
                      <a:alpha val="43137"/>
                    </a:srgbClr>
                  </a:outerShdw>
                </a:effectLst>
              </a:rPr>
              <a:t>subject matters </a:t>
            </a:r>
            <a:r>
              <a:rPr lang="en-US" sz="1800" i="1" dirty="0">
                <a:solidFill>
                  <a:srgbClr val="0000CC"/>
                </a:solidFill>
                <a:effectLst>
                  <a:outerShdw blurRad="38100" dist="38100" dir="2700000" algn="tl">
                    <a:srgbClr val="000000">
                      <a:alpha val="43137"/>
                    </a:srgbClr>
                  </a:outerShdw>
                </a:effectLst>
              </a:rPr>
              <a:t>of the outmost importance in JINR are</a:t>
            </a:r>
            <a:r>
              <a:rPr lang="en-US" sz="1800" dirty="0">
                <a:solidFill>
                  <a:srgbClr val="0000CC"/>
                </a:solidFill>
                <a:effectLst>
                  <a:outerShdw blurRad="38100" dist="38100" dir="2700000" algn="tl">
                    <a:srgbClr val="000000">
                      <a:alpha val="43137"/>
                    </a:srgbClr>
                  </a:outerShdw>
                </a:effectLst>
              </a:rPr>
              <a:t> the NICA project, the neutrino program, the </a:t>
            </a:r>
            <a:r>
              <a:rPr lang="en-US" sz="1800" dirty="0" err="1">
                <a:solidFill>
                  <a:srgbClr val="0000CC"/>
                </a:solidFill>
                <a:effectLst>
                  <a:outerShdw blurRad="38100" dist="38100" dir="2700000" algn="tl">
                    <a:srgbClr val="000000">
                      <a:alpha val="43137"/>
                    </a:srgbClr>
                  </a:outerShdw>
                </a:effectLst>
              </a:rPr>
              <a:t>superheavy</a:t>
            </a:r>
            <a:r>
              <a:rPr lang="en-US" sz="1800" dirty="0">
                <a:solidFill>
                  <a:srgbClr val="0000CC"/>
                </a:solidFill>
                <a:effectLst>
                  <a:outerShdw blurRad="38100" dist="38100" dir="2700000" algn="tl">
                    <a:srgbClr val="000000">
                      <a:alpha val="43137"/>
                    </a:srgbClr>
                  </a:outerShdw>
                </a:effectLst>
              </a:rPr>
              <a:t> and exotic nuclei physics, the neutron based investigations.</a:t>
            </a:r>
            <a:r>
              <a:rPr lang="en-US" sz="1800" dirty="0">
                <a:solidFill>
                  <a:srgbClr val="0000CC"/>
                </a:solidFill>
              </a:rPr>
              <a:t> </a:t>
            </a:r>
            <a:endParaRPr lang="en-US" sz="1800" dirty="0" smtClean="0">
              <a:solidFill>
                <a:srgbClr val="0000CC"/>
              </a:solidFill>
            </a:endParaRPr>
          </a:p>
          <a:p>
            <a:pPr algn="l">
              <a:lnSpc>
                <a:spcPct val="95000"/>
              </a:lnSpc>
              <a:spcBef>
                <a:spcPts val="600"/>
              </a:spcBef>
            </a:pPr>
            <a:r>
              <a:rPr lang="en-US" sz="1800" dirty="0">
                <a:solidFill>
                  <a:srgbClr val="0000CC"/>
                </a:solidFill>
                <a:sym typeface="Symbol"/>
              </a:rPr>
              <a:t> </a:t>
            </a:r>
            <a:r>
              <a:rPr lang="en-US" sz="1800" b="1" dirty="0" smtClean="0">
                <a:solidFill>
                  <a:srgbClr val="A50021"/>
                </a:solidFill>
                <a:sym typeface="Symbol"/>
              </a:rPr>
              <a:t>MICC role</a:t>
            </a:r>
            <a:r>
              <a:rPr lang="en-US" sz="1800" dirty="0" smtClean="0">
                <a:solidFill>
                  <a:srgbClr val="0000CC"/>
                </a:solidFill>
                <a:sym typeface="Symbol"/>
              </a:rPr>
              <a:t>: </a:t>
            </a:r>
            <a:r>
              <a:rPr lang="en-US" sz="1800" dirty="0" smtClean="0">
                <a:solidFill>
                  <a:srgbClr val="0000CC"/>
                </a:solidFill>
              </a:rPr>
              <a:t>The bulk of the </a:t>
            </a:r>
            <a:r>
              <a:rPr lang="en-US" sz="1800" b="1" dirty="0" smtClean="0">
                <a:solidFill>
                  <a:srgbClr val="0000CC"/>
                </a:solidFill>
              </a:rPr>
              <a:t>numerical </a:t>
            </a:r>
            <a:r>
              <a:rPr lang="en-US" sz="1800" b="1" dirty="0">
                <a:solidFill>
                  <a:srgbClr val="0000CC"/>
                </a:solidFill>
              </a:rPr>
              <a:t>or symbolic-numerical </a:t>
            </a:r>
            <a:r>
              <a:rPr lang="en-US" sz="1800" b="1" dirty="0" smtClean="0">
                <a:solidFill>
                  <a:srgbClr val="0000CC"/>
                </a:solidFill>
              </a:rPr>
              <a:t>computations </a:t>
            </a:r>
            <a:r>
              <a:rPr lang="en-US" sz="1800" dirty="0">
                <a:solidFill>
                  <a:srgbClr val="0000CC"/>
                </a:solidFill>
              </a:rPr>
              <a:t>will be done on the </a:t>
            </a:r>
            <a:r>
              <a:rPr lang="en-US" sz="1800" dirty="0">
                <a:solidFill>
                  <a:srgbClr val="0000CC"/>
                </a:solidFill>
                <a:effectLst>
                  <a:outerShdw blurRad="38100" dist="38100" dir="2700000" algn="tl">
                    <a:srgbClr val="000000">
                      <a:alpha val="43137"/>
                    </a:srgbClr>
                  </a:outerShdw>
                </a:effectLst>
              </a:rPr>
              <a:t>Multifunctional Information and Computing Complex</a:t>
            </a:r>
            <a:r>
              <a:rPr lang="en-US" sz="1800" dirty="0">
                <a:solidFill>
                  <a:srgbClr val="0000CC"/>
                </a:solidFill>
              </a:rPr>
              <a:t> (</a:t>
            </a:r>
            <a:r>
              <a:rPr lang="en-US" sz="1800" b="1" dirty="0">
                <a:solidFill>
                  <a:srgbClr val="0000CC"/>
                </a:solidFill>
                <a:effectLst>
                  <a:outerShdw blurRad="38100" dist="38100" dir="2700000" algn="tl">
                    <a:srgbClr val="000000">
                      <a:alpha val="43137"/>
                    </a:srgbClr>
                  </a:outerShdw>
                </a:effectLst>
              </a:rPr>
              <a:t>MICC</a:t>
            </a:r>
            <a:r>
              <a:rPr lang="en-US" sz="1800" dirty="0">
                <a:solidFill>
                  <a:srgbClr val="0000CC"/>
                </a:solidFill>
              </a:rPr>
              <a:t>), primarily </a:t>
            </a:r>
            <a:r>
              <a:rPr lang="en-US" sz="1800" dirty="0" smtClean="0">
                <a:solidFill>
                  <a:srgbClr val="0000CC"/>
                </a:solidFill>
              </a:rPr>
              <a:t>on the </a:t>
            </a:r>
            <a:r>
              <a:rPr lang="en-US" sz="1800" b="1" i="1" dirty="0" err="1">
                <a:solidFill>
                  <a:srgbClr val="0000CC"/>
                </a:solidFill>
              </a:rPr>
              <a:t>HybriLIT</a:t>
            </a:r>
            <a:r>
              <a:rPr lang="en-US" sz="1800" b="1" i="1" dirty="0">
                <a:solidFill>
                  <a:srgbClr val="0000CC"/>
                </a:solidFill>
              </a:rPr>
              <a:t> heterogeneous computing platform</a:t>
            </a:r>
            <a:r>
              <a:rPr lang="en-US" sz="1800" dirty="0">
                <a:solidFill>
                  <a:srgbClr val="0000CC"/>
                </a:solidFill>
              </a:rPr>
              <a:t> </a:t>
            </a:r>
            <a:r>
              <a:rPr lang="en-US" sz="1800" dirty="0" smtClean="0">
                <a:solidFill>
                  <a:srgbClr val="0000CC"/>
                </a:solidFill>
              </a:rPr>
              <a:t>(the </a:t>
            </a:r>
            <a:r>
              <a:rPr lang="en-US" sz="1800" dirty="0">
                <a:solidFill>
                  <a:srgbClr val="0000CC"/>
                </a:solidFill>
              </a:rPr>
              <a:t>training and testing cluster </a:t>
            </a:r>
            <a:r>
              <a:rPr lang="en-US" sz="1800" dirty="0" smtClean="0">
                <a:solidFill>
                  <a:srgbClr val="0000CC"/>
                </a:solidFill>
              </a:rPr>
              <a:t>and </a:t>
            </a:r>
            <a:r>
              <a:rPr lang="en-US" sz="1800" dirty="0">
                <a:solidFill>
                  <a:srgbClr val="0000CC"/>
                </a:solidFill>
              </a:rPr>
              <a:t>the “GOVORUN” supercomputer) and the emerging </a:t>
            </a:r>
            <a:r>
              <a:rPr lang="en-US" sz="1800" b="1" i="1" dirty="0">
                <a:solidFill>
                  <a:srgbClr val="0000CC"/>
                </a:solidFill>
              </a:rPr>
              <a:t>Big Data distributed infrastructure</a:t>
            </a:r>
            <a:r>
              <a:rPr lang="en-US" sz="1800" dirty="0">
                <a:solidFill>
                  <a:srgbClr val="0000CC"/>
                </a:solidFill>
              </a:rPr>
              <a:t>. </a:t>
            </a:r>
            <a:endParaRPr lang="en-US" sz="1800" dirty="0" smtClean="0">
              <a:solidFill>
                <a:srgbClr val="0000CC"/>
              </a:solidFill>
            </a:endParaRPr>
          </a:p>
          <a:p>
            <a:pPr algn="l">
              <a:lnSpc>
                <a:spcPct val="95000"/>
              </a:lnSpc>
              <a:spcBef>
                <a:spcPts val="600"/>
              </a:spcBef>
            </a:pPr>
            <a:r>
              <a:rPr lang="en-US" sz="1800" dirty="0">
                <a:solidFill>
                  <a:srgbClr val="0000CC"/>
                </a:solidFill>
                <a:sym typeface="Symbol"/>
              </a:rPr>
              <a:t> </a:t>
            </a:r>
            <a:r>
              <a:rPr lang="en-US" sz="1800" b="1" dirty="0" smtClean="0">
                <a:solidFill>
                  <a:srgbClr val="A50021"/>
                </a:solidFill>
                <a:sym typeface="Symbol"/>
              </a:rPr>
              <a:t>The </a:t>
            </a:r>
            <a:r>
              <a:rPr lang="en-US" sz="1800" b="1" dirty="0">
                <a:solidFill>
                  <a:srgbClr val="A50021"/>
                </a:solidFill>
                <a:sym typeface="Symbol"/>
              </a:rPr>
              <a:t>research </a:t>
            </a:r>
            <a:r>
              <a:rPr lang="en-US" sz="1800" b="1" dirty="0" smtClean="0">
                <a:solidFill>
                  <a:srgbClr val="A50021"/>
                </a:solidFill>
                <a:sym typeface="Symbol"/>
              </a:rPr>
              <a:t>teams</a:t>
            </a:r>
            <a:r>
              <a:rPr lang="en-US" sz="1800" dirty="0" smtClean="0">
                <a:solidFill>
                  <a:srgbClr val="0000CC"/>
                </a:solidFill>
                <a:sym typeface="Symbol"/>
              </a:rPr>
              <a:t>: </a:t>
            </a:r>
            <a:r>
              <a:rPr lang="en-US" sz="1800" dirty="0" smtClean="0">
                <a:solidFill>
                  <a:srgbClr val="0000CC"/>
                </a:solidFill>
              </a:rPr>
              <a:t>include </a:t>
            </a:r>
            <a:r>
              <a:rPr lang="en-US" sz="1800" dirty="0">
                <a:solidFill>
                  <a:srgbClr val="0000CC"/>
                </a:solidFill>
              </a:rPr>
              <a:t>both </a:t>
            </a:r>
            <a:r>
              <a:rPr lang="en-US" sz="1800" b="1" i="1" dirty="0">
                <a:solidFill>
                  <a:srgbClr val="0000CC"/>
                </a:solidFill>
              </a:rPr>
              <a:t>experienced scientists </a:t>
            </a:r>
            <a:r>
              <a:rPr lang="en-US" sz="1800" dirty="0">
                <a:solidFill>
                  <a:srgbClr val="0000CC"/>
                </a:solidFill>
              </a:rPr>
              <a:t>with outstanding scientific achievements and </a:t>
            </a:r>
            <a:r>
              <a:rPr lang="en-US" sz="1800" b="1" i="1" dirty="0">
                <a:solidFill>
                  <a:srgbClr val="0000CC"/>
                </a:solidFill>
              </a:rPr>
              <a:t>enthusiastic young scientists and engineers</a:t>
            </a:r>
            <a:r>
              <a:rPr lang="en-US" sz="1800" dirty="0">
                <a:solidFill>
                  <a:srgbClr val="0000CC"/>
                </a:solidFill>
              </a:rPr>
              <a:t>. </a:t>
            </a:r>
            <a:endParaRPr lang="en-US" sz="1800" dirty="0" smtClean="0">
              <a:solidFill>
                <a:srgbClr val="0000CC"/>
              </a:solidFill>
            </a:endParaRPr>
          </a:p>
          <a:p>
            <a:pPr algn="l">
              <a:lnSpc>
                <a:spcPct val="95000"/>
              </a:lnSpc>
              <a:spcBef>
                <a:spcPts val="600"/>
              </a:spcBef>
            </a:pPr>
            <a:r>
              <a:rPr lang="en-US" sz="1800" dirty="0">
                <a:solidFill>
                  <a:srgbClr val="0000CC"/>
                </a:solidFill>
                <a:sym typeface="Symbol"/>
              </a:rPr>
              <a:t> </a:t>
            </a:r>
            <a:r>
              <a:rPr lang="en-US" sz="1800" b="1" dirty="0" smtClean="0">
                <a:solidFill>
                  <a:srgbClr val="A50021"/>
                </a:solidFill>
                <a:sym typeface="Symbol"/>
              </a:rPr>
              <a:t>The </a:t>
            </a:r>
            <a:r>
              <a:rPr lang="en-US" sz="1800" b="1" dirty="0">
                <a:solidFill>
                  <a:srgbClr val="A50021"/>
                </a:solidFill>
                <a:sym typeface="Symbol"/>
              </a:rPr>
              <a:t>requested </a:t>
            </a:r>
            <a:r>
              <a:rPr lang="en-US" sz="1800" b="1" dirty="0" smtClean="0">
                <a:solidFill>
                  <a:srgbClr val="A50021"/>
                </a:solidFill>
                <a:sym typeface="Symbol"/>
              </a:rPr>
              <a:t>financing</a:t>
            </a:r>
            <a:r>
              <a:rPr lang="en-US" sz="1800" dirty="0" smtClean="0">
                <a:solidFill>
                  <a:srgbClr val="0000CC"/>
                </a:solidFill>
                <a:sym typeface="Symbol"/>
              </a:rPr>
              <a:t>: </a:t>
            </a:r>
            <a:r>
              <a:rPr lang="en-US" sz="1800" dirty="0" smtClean="0">
                <a:solidFill>
                  <a:srgbClr val="0000CC"/>
                </a:solidFill>
              </a:rPr>
              <a:t>will </a:t>
            </a:r>
            <a:r>
              <a:rPr lang="en-US" sz="1800" dirty="0">
                <a:solidFill>
                  <a:srgbClr val="0000CC"/>
                </a:solidFill>
              </a:rPr>
              <a:t>cover </a:t>
            </a:r>
            <a:r>
              <a:rPr lang="en-US" sz="1800" dirty="0">
                <a:solidFill>
                  <a:srgbClr val="0000CC"/>
                </a:solidFill>
                <a:effectLst>
                  <a:outerShdw blurRad="38100" dist="38100" dir="2700000" algn="tl">
                    <a:srgbClr val="000000">
                      <a:alpha val="43137"/>
                    </a:srgbClr>
                  </a:outerShdw>
                </a:effectLst>
              </a:rPr>
              <a:t>salaries</a:t>
            </a:r>
            <a:r>
              <a:rPr lang="en-US" sz="1800" dirty="0">
                <a:solidFill>
                  <a:srgbClr val="0000CC"/>
                </a:solidFill>
              </a:rPr>
              <a:t>, </a:t>
            </a:r>
            <a:r>
              <a:rPr lang="en-US" sz="1800" dirty="0">
                <a:solidFill>
                  <a:srgbClr val="0000CC"/>
                </a:solidFill>
                <a:effectLst>
                  <a:outerShdw blurRad="38100" dist="38100" dir="2700000" algn="tl">
                    <a:srgbClr val="000000">
                      <a:alpha val="43137"/>
                    </a:srgbClr>
                  </a:outerShdw>
                </a:effectLst>
              </a:rPr>
              <a:t>participations in scientific conferences</a:t>
            </a:r>
            <a:r>
              <a:rPr lang="en-US" sz="1800" dirty="0">
                <a:solidFill>
                  <a:srgbClr val="0000CC"/>
                </a:solidFill>
              </a:rPr>
              <a:t>, </a:t>
            </a:r>
            <a:r>
              <a:rPr lang="en-US" sz="1800" dirty="0">
                <a:solidFill>
                  <a:srgbClr val="0000CC"/>
                </a:solidFill>
                <a:effectLst>
                  <a:outerShdw blurRad="38100" dist="38100" dir="2700000" algn="tl">
                    <a:srgbClr val="000000">
                      <a:alpha val="43137"/>
                    </a:srgbClr>
                  </a:outerShdw>
                </a:effectLst>
              </a:rPr>
              <a:t>scientific visits </a:t>
            </a:r>
            <a:r>
              <a:rPr lang="en-US" sz="1800" dirty="0">
                <a:solidFill>
                  <a:srgbClr val="0000CC"/>
                </a:solidFill>
              </a:rPr>
              <a:t>and the acquisition of a minimal number of </a:t>
            </a:r>
            <a:r>
              <a:rPr lang="en-US" sz="1800" dirty="0">
                <a:solidFill>
                  <a:srgbClr val="0000CC"/>
                </a:solidFill>
                <a:effectLst>
                  <a:outerShdw blurRad="38100" dist="38100" dir="2700000" algn="tl">
                    <a:srgbClr val="000000">
                      <a:alpha val="43137"/>
                    </a:srgbClr>
                  </a:outerShdw>
                </a:effectLst>
              </a:rPr>
              <a:t>personal computers and licenses</a:t>
            </a:r>
            <a:r>
              <a:rPr lang="en-US" sz="1800" dirty="0">
                <a:solidFill>
                  <a:srgbClr val="0000CC"/>
                </a:solidFill>
              </a:rPr>
              <a:t>, within the approved resources for LIT-JINR. </a:t>
            </a:r>
            <a:endParaRPr lang="en-US" sz="1800" dirty="0" smtClean="0">
              <a:solidFill>
                <a:srgbClr val="0000CC"/>
              </a:solidFill>
            </a:endParaRPr>
          </a:p>
          <a:p>
            <a:pPr algn="l">
              <a:lnSpc>
                <a:spcPct val="95000"/>
              </a:lnSpc>
              <a:spcBef>
                <a:spcPts val="600"/>
              </a:spcBef>
            </a:pPr>
            <a:r>
              <a:rPr lang="en-US" sz="1800" dirty="0">
                <a:solidFill>
                  <a:srgbClr val="0000CC"/>
                </a:solidFill>
                <a:sym typeface="Symbol"/>
              </a:rPr>
              <a:t> </a:t>
            </a:r>
            <a:r>
              <a:rPr lang="en-US" sz="1800" b="1" dirty="0" smtClean="0">
                <a:solidFill>
                  <a:srgbClr val="A50021"/>
                </a:solidFill>
                <a:sym typeface="Symbol"/>
              </a:rPr>
              <a:t>A </a:t>
            </a:r>
            <a:r>
              <a:rPr lang="en-US" sz="1800" b="1" dirty="0">
                <a:solidFill>
                  <a:srgbClr val="A50021"/>
                </a:solidFill>
                <a:sym typeface="Symbol"/>
              </a:rPr>
              <a:t>distinctive feature of this </a:t>
            </a:r>
            <a:r>
              <a:rPr lang="en-US" sz="1800" b="1" dirty="0" smtClean="0">
                <a:solidFill>
                  <a:srgbClr val="A50021"/>
                </a:solidFill>
                <a:sym typeface="Symbol"/>
              </a:rPr>
              <a:t>research</a:t>
            </a:r>
            <a:r>
              <a:rPr lang="en-US" sz="1800" dirty="0" smtClean="0">
                <a:solidFill>
                  <a:srgbClr val="0000CC"/>
                </a:solidFill>
                <a:sym typeface="Symbol"/>
              </a:rPr>
              <a:t>: </a:t>
            </a:r>
            <a:r>
              <a:rPr lang="en-US" sz="1800" dirty="0" smtClean="0">
                <a:solidFill>
                  <a:srgbClr val="0000CC"/>
                </a:solidFill>
              </a:rPr>
              <a:t>is </a:t>
            </a:r>
            <a:r>
              <a:rPr lang="en-US" sz="1800" dirty="0">
                <a:solidFill>
                  <a:srgbClr val="0000CC"/>
                </a:solidFill>
              </a:rPr>
              <a:t>the </a:t>
            </a:r>
            <a:r>
              <a:rPr lang="en-US" sz="1800" b="1" dirty="0">
                <a:solidFill>
                  <a:srgbClr val="0000CC"/>
                </a:solidFill>
                <a:effectLst>
                  <a:outerShdw blurRad="38100" dist="38100" dir="2700000" algn="tl">
                    <a:srgbClr val="000000">
                      <a:alpha val="43137"/>
                    </a:srgbClr>
                  </a:outerShdw>
                </a:effectLst>
              </a:rPr>
              <a:t>close cooperation </a:t>
            </a:r>
            <a:r>
              <a:rPr lang="en-US" sz="1800" dirty="0">
                <a:solidFill>
                  <a:srgbClr val="0000CC"/>
                </a:solidFill>
              </a:rPr>
              <a:t>of the Laboratory of Information Technologies (LIT) with research groups </a:t>
            </a:r>
            <a:r>
              <a:rPr lang="en-US" sz="1800" b="1" dirty="0">
                <a:solidFill>
                  <a:srgbClr val="0000CC"/>
                </a:solidFill>
                <a:effectLst>
                  <a:outerShdw blurRad="38100" dist="38100" dir="2700000" algn="tl">
                    <a:srgbClr val="000000">
                      <a:alpha val="43137"/>
                    </a:srgbClr>
                  </a:outerShdw>
                </a:effectLst>
              </a:rPr>
              <a:t>from</a:t>
            </a:r>
            <a:r>
              <a:rPr lang="en-US" sz="1800" dirty="0">
                <a:solidFill>
                  <a:srgbClr val="0000CC"/>
                </a:solidFill>
                <a:effectLst>
                  <a:outerShdw blurRad="38100" dist="38100" dir="2700000" algn="tl">
                    <a:srgbClr val="000000">
                      <a:alpha val="43137"/>
                    </a:srgbClr>
                  </a:outerShdw>
                </a:effectLst>
              </a:rPr>
              <a:t> </a:t>
            </a:r>
            <a:r>
              <a:rPr lang="en-US" sz="1800" b="1" dirty="0">
                <a:solidFill>
                  <a:srgbClr val="0000CC"/>
                </a:solidFill>
                <a:effectLst>
                  <a:outerShdw blurRad="38100" dist="38100" dir="2700000" algn="tl">
                    <a:srgbClr val="000000">
                      <a:alpha val="43137"/>
                    </a:srgbClr>
                  </a:outerShdw>
                </a:effectLst>
              </a:rPr>
              <a:t>all JINR laboratories </a:t>
            </a:r>
            <a:r>
              <a:rPr lang="en-US" sz="1800" b="1" dirty="0" smtClean="0">
                <a:solidFill>
                  <a:srgbClr val="0000CC"/>
                </a:solidFill>
                <a:effectLst>
                  <a:outerShdw blurRad="38100" dist="38100" dir="2700000" algn="tl">
                    <a:srgbClr val="000000">
                      <a:alpha val="43137"/>
                    </a:srgbClr>
                  </a:outerShdw>
                </a:effectLst>
              </a:rPr>
              <a:t>and from </a:t>
            </a:r>
            <a:r>
              <a:rPr lang="en-US" sz="1800" b="1" dirty="0">
                <a:solidFill>
                  <a:srgbClr val="0000CC"/>
                </a:solidFill>
                <a:effectLst>
                  <a:outerShdw blurRad="38100" dist="38100" dir="2700000" algn="tl">
                    <a:srgbClr val="000000">
                      <a:alpha val="43137"/>
                    </a:srgbClr>
                  </a:outerShdw>
                </a:effectLst>
              </a:rPr>
              <a:t>Member State institutions</a:t>
            </a:r>
            <a:r>
              <a:rPr lang="en-US" sz="1800" dirty="0">
                <a:solidFill>
                  <a:srgbClr val="0000CC"/>
                </a:solidFill>
              </a:rPr>
              <a:t>. </a:t>
            </a:r>
          </a:p>
        </p:txBody>
      </p:sp>
    </p:spTree>
    <p:extLst>
      <p:ext uri="{BB962C8B-B14F-4D97-AF65-F5344CB8AC3E}">
        <p14:creationId xmlns:p14="http://schemas.microsoft.com/office/powerpoint/2010/main" val="1556911667"/>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928203"/>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800" dirty="0">
                <a:solidFill>
                  <a:srgbClr val="0000CC"/>
                </a:solidFill>
                <a:effectLst>
                  <a:outerShdw blurRad="38100" dist="38100" dir="2700000" algn="tl">
                    <a:srgbClr val="000000"/>
                  </a:outerShdw>
                </a:effectLst>
              </a:rPr>
              <a:t>(</a:t>
            </a:r>
            <a:r>
              <a:rPr lang="en-US" altLang="en-US" sz="2800" b="1" dirty="0">
                <a:solidFill>
                  <a:srgbClr val="0000CC"/>
                </a:solidFill>
                <a:effectLst>
                  <a:outerShdw blurRad="38100" dist="38100" dir="2700000" algn="tl">
                    <a:srgbClr val="000000"/>
                  </a:outerShdw>
                </a:effectLst>
              </a:rPr>
              <a:t>4</a:t>
            </a:r>
            <a:r>
              <a:rPr lang="en-US" altLang="en-US" sz="2800" dirty="0">
                <a:solidFill>
                  <a:srgbClr val="0000CC"/>
                </a:solidFill>
                <a:effectLst>
                  <a:outerShdw blurRad="38100" dist="38100" dir="2700000" algn="tl">
                    <a:srgbClr val="000000"/>
                  </a:outerShdw>
                </a:effectLst>
              </a:rPr>
              <a:t>) </a:t>
            </a:r>
            <a:r>
              <a:rPr lang="en-US" altLang="en-US" sz="2800" b="1" dirty="0">
                <a:solidFill>
                  <a:srgbClr val="0000CC"/>
                </a:solidFill>
                <a:effectLst>
                  <a:outerShdw blurRad="38100" dist="38100" dir="2700000" algn="tl">
                    <a:srgbClr val="000000"/>
                  </a:outerShdw>
                </a:effectLst>
              </a:rPr>
              <a:t>Methods, algorithms and software of computer algebra and quantum computing </a:t>
            </a:r>
            <a:endParaRPr lang="en-US" altLang="en-US" sz="2800" b="1" dirty="0" smtClean="0">
              <a:solidFill>
                <a:srgbClr val="0000CC"/>
              </a:solidFill>
              <a:effectLst>
                <a:outerShdw blurRad="38100" dist="38100" dir="2700000" algn="tl">
                  <a:srgbClr val="000000"/>
                </a:outerShdw>
              </a:effectLst>
            </a:endParaRPr>
          </a:p>
        </p:txBody>
      </p:sp>
      <p:sp>
        <p:nvSpPr>
          <p:cNvPr id="2" name="TextBox 1"/>
          <p:cNvSpPr txBox="1"/>
          <p:nvPr/>
        </p:nvSpPr>
        <p:spPr>
          <a:xfrm>
            <a:off x="180742" y="1573460"/>
            <a:ext cx="8785226" cy="3943772"/>
          </a:xfrm>
          <a:prstGeom prst="rect">
            <a:avLst/>
          </a:prstGeom>
          <a:noFill/>
        </p:spPr>
        <p:txBody>
          <a:bodyPr wrap="square" rtlCol="0">
            <a:spAutoFit/>
          </a:bodyPr>
          <a:lstStyle/>
          <a:p>
            <a:r>
              <a:rPr lang="en-US" altLang="en-US" sz="1800" dirty="0">
                <a:solidFill>
                  <a:srgbClr val="0000CC"/>
                </a:solidFill>
                <a:effectLst>
                  <a:outerShdw blurRad="38100" dist="38100" dir="2700000" algn="tl">
                    <a:srgbClr val="000000"/>
                  </a:outerShdw>
                </a:effectLst>
                <a:latin typeface="Times New Roman"/>
              </a:rPr>
              <a:t>General objectives</a:t>
            </a:r>
            <a:endParaRPr lang="en-US" sz="18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Development of methods of computer algebra </a:t>
            </a:r>
            <a:r>
              <a:rPr lang="en-US" sz="1700" b="1" i="1" dirty="0">
                <a:solidFill>
                  <a:srgbClr val="0000FF"/>
                </a:solidFill>
                <a:effectLst>
                  <a:outerShdw blurRad="38100" dist="38100" dir="2700000" algn="tl">
                    <a:srgbClr val="000000">
                      <a:alpha val="43137"/>
                    </a:srgbClr>
                  </a:outerShdw>
                </a:effectLst>
              </a:rPr>
              <a:t>and quantum computing </a:t>
            </a:r>
            <a:r>
              <a:rPr lang="en-US" sz="1700" i="1" dirty="0">
                <a:solidFill>
                  <a:srgbClr val="0000FF"/>
                </a:solidFill>
                <a:effectLst>
                  <a:outerShdw blurRad="38100" dist="38100" dir="2700000" algn="tl">
                    <a:srgbClr val="000000">
                      <a:alpha val="43137"/>
                    </a:srgbClr>
                  </a:outerShdw>
                </a:effectLst>
              </a:rPr>
              <a:t>for simulation of quantum information </a:t>
            </a:r>
            <a:r>
              <a:rPr lang="en-US" sz="1700" i="1" dirty="0" smtClean="0">
                <a:solidFill>
                  <a:srgbClr val="0000FF"/>
                </a:solidFill>
                <a:effectLst>
                  <a:outerShdw blurRad="38100" dist="38100" dir="2700000" algn="tl">
                    <a:srgbClr val="000000">
                      <a:alpha val="43137"/>
                    </a:srgbClr>
                  </a:outerShdw>
                </a:effectLst>
              </a:rPr>
              <a:t>processes; </a:t>
            </a:r>
            <a:endParaRPr lang="en-US" sz="1700" i="1" dirty="0">
              <a:solidFill>
                <a:srgbClr val="0000FF"/>
              </a:solidFill>
              <a:effectLst>
                <a:outerShdw blurRad="38100" dist="38100" dir="2700000" algn="tl">
                  <a:srgbClr val="000000">
                    <a:alpha val="43137"/>
                  </a:srgbClr>
                </a:outerShdw>
              </a:effectLst>
            </a:endParaRPr>
          </a:p>
          <a:p>
            <a:pPr algn="l"/>
            <a:r>
              <a:rPr lang="en-US" sz="1700" i="1" dirty="0" smtClean="0">
                <a:solidFill>
                  <a:srgbClr val="0000FF"/>
                </a:solidFill>
                <a:effectLst>
                  <a:outerShdw blurRad="38100" dist="38100" dir="2700000" algn="tl">
                    <a:srgbClr val="000000">
                      <a:alpha val="43137"/>
                    </a:srgbClr>
                  </a:outerShdw>
                </a:effectLst>
              </a:rPr>
              <a:t>- Creation </a:t>
            </a:r>
            <a:r>
              <a:rPr lang="en-US" sz="1700" i="1" dirty="0">
                <a:solidFill>
                  <a:srgbClr val="0000FF"/>
                </a:solidFill>
                <a:effectLst>
                  <a:outerShdw blurRad="38100" dist="38100" dir="2700000" algn="tl">
                    <a:srgbClr val="000000">
                      <a:alpha val="43137"/>
                    </a:srgbClr>
                  </a:outerShdw>
                </a:effectLst>
              </a:rPr>
              <a:t>of algorithms and programs for symbolic-numerical solution of problems arising in experimental and theoretical studies, using the latest computational hardware resources, including the heterogeneous platform </a:t>
            </a:r>
            <a:r>
              <a:rPr lang="en-US" sz="1700" i="1" dirty="0" err="1">
                <a:solidFill>
                  <a:srgbClr val="0000FF"/>
                </a:solidFill>
                <a:effectLst>
                  <a:outerShdw blurRad="38100" dist="38100" dir="2700000" algn="tl">
                    <a:srgbClr val="000000">
                      <a:alpha val="43137"/>
                    </a:srgbClr>
                  </a:outerShdw>
                </a:effectLst>
              </a:rPr>
              <a:t>HybriLIT</a:t>
            </a:r>
            <a:r>
              <a:rPr lang="en-US" sz="1700" i="1" dirty="0">
                <a:solidFill>
                  <a:srgbClr val="0000FF"/>
                </a:solidFill>
                <a:effectLst>
                  <a:outerShdw blurRad="38100" dist="38100" dir="2700000" algn="tl">
                    <a:srgbClr val="000000">
                      <a:alpha val="43137"/>
                    </a:srgbClr>
                  </a:outerShdw>
                </a:effectLst>
              </a:rPr>
              <a:t>.</a:t>
            </a:r>
          </a:p>
          <a:p>
            <a:pPr algn="l"/>
            <a:endParaRPr lang="en-US" sz="1700" i="1" dirty="0" smtClean="0">
              <a:solidFill>
                <a:srgbClr val="0000FF"/>
              </a:solidFill>
              <a:effectLst>
                <a:outerShdw blurRad="38100" dist="38100" dir="2700000" algn="tl">
                  <a:srgbClr val="000000">
                    <a:alpha val="43137"/>
                  </a:srgbClr>
                </a:outerShdw>
              </a:effectLst>
            </a:endParaRPr>
          </a:p>
          <a:p>
            <a:endParaRPr lang="en-US" altLang="en-US" sz="1800" dirty="0" smtClean="0">
              <a:solidFill>
                <a:srgbClr val="0000CC"/>
              </a:solidFill>
              <a:effectLst>
                <a:outerShdw blurRad="38100" dist="38100" dir="2700000" algn="tl">
                  <a:srgbClr val="000000"/>
                </a:outerShdw>
              </a:effectLst>
              <a:latin typeface="Times New Roman"/>
            </a:endParaRPr>
          </a:p>
          <a:p>
            <a:r>
              <a:rPr lang="en-US" altLang="en-US" sz="1800" dirty="0" smtClean="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a:p>
            <a:pPr algn="l"/>
            <a:r>
              <a:rPr lang="en-US" sz="1700" i="1" dirty="0">
                <a:solidFill>
                  <a:srgbClr val="0000FF"/>
                </a:solidFill>
                <a:effectLst>
                  <a:outerShdw blurRad="38100" dist="38100" dir="2700000" algn="tl">
                    <a:srgbClr val="000000">
                      <a:alpha val="43137"/>
                    </a:srgbClr>
                  </a:outerShdw>
                </a:effectLst>
              </a:rPr>
              <a:t>• Advances in computer algebra methods for modeling quantum systems and </a:t>
            </a:r>
            <a:r>
              <a:rPr lang="en-US" sz="1700" b="1" i="1" dirty="0">
                <a:solidFill>
                  <a:srgbClr val="0000FF"/>
                </a:solidFill>
                <a:effectLst>
                  <a:outerShdw blurRad="38100" dist="38100" dir="2700000" algn="tl">
                    <a:srgbClr val="000000">
                      <a:alpha val="43137"/>
                    </a:srgbClr>
                  </a:outerShdw>
                </a:effectLst>
              </a:rPr>
              <a:t>quantum information processes</a:t>
            </a:r>
            <a:r>
              <a:rPr lang="en-US" sz="1700" dirty="0" smtClean="0">
                <a:solidFill>
                  <a:srgbClr val="0000FF"/>
                </a:solidFill>
              </a:rPr>
              <a:t>; </a:t>
            </a:r>
          </a:p>
          <a:p>
            <a:pPr algn="l"/>
            <a:r>
              <a:rPr lang="en-US" sz="1700" i="1" dirty="0">
                <a:solidFill>
                  <a:srgbClr val="0000FF"/>
                </a:solidFill>
                <a:effectLst>
                  <a:outerShdw blurRad="38100" dist="38100" dir="2700000" algn="tl">
                    <a:srgbClr val="000000">
                      <a:alpha val="43137"/>
                    </a:srgbClr>
                  </a:outerShdw>
                </a:effectLst>
              </a:rPr>
              <a:t>• Development of computer algebra methods with application to symbolic-numerical solution of differential equations;</a:t>
            </a:r>
            <a:endParaRPr lang="en-US" sz="1700" i="1" dirty="0" smtClean="0">
              <a:solidFill>
                <a:srgbClr val="0000FF"/>
              </a:solidFill>
              <a:effectLst>
                <a:outerShdw blurRad="38100" dist="38100" dir="2700000" algn="tl">
                  <a:srgbClr val="000000">
                    <a:alpha val="43137"/>
                  </a:srgbClr>
                </a:outerShdw>
              </a:effectLst>
            </a:endParaRPr>
          </a:p>
          <a:p>
            <a:pPr algn="l"/>
            <a:r>
              <a:rPr lang="en-US" sz="1700" i="1" dirty="0">
                <a:solidFill>
                  <a:srgbClr val="0000FF"/>
                </a:solidFill>
                <a:effectLst>
                  <a:outerShdw blurRad="38100" dist="38100" dir="2700000" algn="tl">
                    <a:srgbClr val="000000">
                      <a:alpha val="43137"/>
                    </a:srgbClr>
                  </a:outerShdw>
                </a:effectLst>
              </a:rPr>
              <a:t>• Development of </a:t>
            </a:r>
            <a:r>
              <a:rPr lang="en-US" sz="1700" i="1" dirty="0" smtClean="0">
                <a:solidFill>
                  <a:srgbClr val="0000FF"/>
                </a:solidFill>
                <a:effectLst>
                  <a:outerShdw blurRad="38100" dist="38100" dir="2700000" algn="tl">
                    <a:srgbClr val="000000">
                      <a:alpha val="43137"/>
                    </a:srgbClr>
                  </a:outerShdw>
                </a:effectLst>
              </a:rPr>
              <a:t>algorithms </a:t>
            </a:r>
            <a:r>
              <a:rPr lang="en-US" sz="1700" i="1" dirty="0">
                <a:solidFill>
                  <a:srgbClr val="0000FF"/>
                </a:solidFill>
                <a:effectLst>
                  <a:outerShdw blurRad="38100" dist="38100" dir="2700000" algn="tl">
                    <a:srgbClr val="000000">
                      <a:alpha val="43137"/>
                    </a:srgbClr>
                  </a:outerShdw>
                </a:effectLst>
              </a:rPr>
              <a:t>requested by special </a:t>
            </a:r>
            <a:r>
              <a:rPr lang="en-US" sz="1700" i="1" dirty="0" smtClean="0">
                <a:solidFill>
                  <a:srgbClr val="0000FF"/>
                </a:solidFill>
                <a:effectLst>
                  <a:outerShdw blurRad="38100" dist="38100" dir="2700000" algn="tl">
                    <a:srgbClr val="000000">
                      <a:alpha val="43137"/>
                    </a:srgbClr>
                  </a:outerShdw>
                </a:effectLst>
              </a:rPr>
              <a:t>topics, </a:t>
            </a:r>
            <a:r>
              <a:rPr lang="en-US" sz="1700" b="1" i="1" dirty="0" smtClean="0">
                <a:solidFill>
                  <a:srgbClr val="0000FF"/>
                </a:solidFill>
                <a:effectLst>
                  <a:outerShdw blurRad="38100" dist="38100" dir="2700000" algn="tl">
                    <a:srgbClr val="000000">
                      <a:alpha val="43137"/>
                    </a:srgbClr>
                  </a:outerShdw>
                </a:effectLst>
              </a:rPr>
              <a:t>including quantum computing</a:t>
            </a:r>
            <a:r>
              <a:rPr lang="en-US" sz="1700" i="1" dirty="0" smtClean="0">
                <a:solidFill>
                  <a:srgbClr val="0000FF"/>
                </a:solidFill>
                <a:effectLst>
                  <a:outerShdw blurRad="38100" dist="38100" dir="2700000" algn="tl">
                    <a:srgbClr val="000000">
                      <a:alpha val="43137"/>
                    </a:srgbClr>
                  </a:outerShdw>
                </a:effectLst>
              </a:rPr>
              <a:t>; </a:t>
            </a:r>
          </a:p>
          <a:p>
            <a:pPr algn="l"/>
            <a:r>
              <a:rPr lang="en-US" sz="1700" i="1" dirty="0">
                <a:solidFill>
                  <a:srgbClr val="0000FF"/>
                </a:solidFill>
                <a:effectLst>
                  <a:outerShdw blurRad="38100" dist="38100" dir="2700000" algn="tl">
                    <a:srgbClr val="000000">
                      <a:alpha val="43137"/>
                    </a:srgbClr>
                  </a:outerShdw>
                </a:effectLst>
              </a:rPr>
              <a:t>• Development and implementation of special computational tools.</a:t>
            </a:r>
            <a:endParaRPr lang="en-US" sz="1700" i="1" dirty="0" smtClean="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543274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44624"/>
            <a:ext cx="8785225" cy="1196866"/>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800" dirty="0">
                <a:solidFill>
                  <a:srgbClr val="0000CC"/>
                </a:solidFill>
                <a:effectLst>
                  <a:outerShdw blurRad="38100" dist="38100" dir="2700000" algn="tl">
                    <a:srgbClr val="000000"/>
                  </a:outerShdw>
                </a:effectLst>
                <a:latin typeface="Times New Roman"/>
              </a:rPr>
              <a:t>(</a:t>
            </a:r>
            <a:r>
              <a:rPr lang="en-US" altLang="en-US" sz="2800" b="1" dirty="0">
                <a:solidFill>
                  <a:srgbClr val="0000CC"/>
                </a:solidFill>
                <a:effectLst>
                  <a:outerShdw blurRad="38100" dist="38100" dir="2700000" algn="tl">
                    <a:srgbClr val="000000"/>
                  </a:outerShdw>
                </a:effectLst>
                <a:latin typeface="Times New Roman"/>
              </a:rPr>
              <a:t>4</a:t>
            </a:r>
            <a:r>
              <a:rPr lang="en-US" altLang="en-US" sz="2800" dirty="0">
                <a:solidFill>
                  <a:srgbClr val="0000CC"/>
                </a:solidFill>
                <a:effectLst>
                  <a:outerShdw blurRad="38100" dist="38100" dir="2700000" algn="tl">
                    <a:srgbClr val="000000"/>
                  </a:outerShdw>
                </a:effectLst>
                <a:latin typeface="Times New Roman"/>
              </a:rPr>
              <a:t>) </a:t>
            </a:r>
            <a:r>
              <a:rPr lang="en-US" altLang="en-US" sz="2800" b="1" dirty="0">
                <a:solidFill>
                  <a:srgbClr val="0000CC"/>
                </a:solidFill>
                <a:effectLst>
                  <a:outerShdw blurRad="38100" dist="38100" dir="2700000" algn="tl">
                    <a:srgbClr val="000000"/>
                  </a:outerShdw>
                </a:effectLst>
                <a:latin typeface="Times New Roman"/>
              </a:rPr>
              <a:t>Methods, algorithms and software of computer algebra and quantum computing </a:t>
            </a:r>
          </a:p>
          <a:p>
            <a:pPr algn="ctr" eaLnBrk="1" hangingPunct="1"/>
            <a:r>
              <a:rPr lang="en-US" altLang="en-US" sz="1800" dirty="0">
                <a:solidFill>
                  <a:srgbClr val="0000CC"/>
                </a:solidFill>
                <a:effectLst>
                  <a:outerShdw blurRad="38100" dist="38100" dir="2700000" algn="tl">
                    <a:srgbClr val="000000"/>
                  </a:outerShdw>
                </a:effectLst>
                <a:latin typeface="Times New Roman"/>
              </a:rPr>
              <a:t>Main subject matters</a:t>
            </a:r>
            <a:endParaRPr lang="ru-RU" altLang="en-US" sz="1800" dirty="0">
              <a:solidFill>
                <a:srgbClr val="0000CC"/>
              </a:solidFill>
              <a:effectLst>
                <a:outerShdw blurRad="38100" dist="38100" dir="2700000" algn="tl">
                  <a:srgbClr val="000000"/>
                </a:outerShdw>
              </a:effectLst>
              <a:latin typeface="Times New Roman"/>
            </a:endParaRPr>
          </a:p>
        </p:txBody>
      </p:sp>
      <p:sp>
        <p:nvSpPr>
          <p:cNvPr id="2" name="TextBox 1"/>
          <p:cNvSpPr txBox="1">
            <a:spLocks/>
          </p:cNvSpPr>
          <p:nvPr/>
        </p:nvSpPr>
        <p:spPr>
          <a:xfrm>
            <a:off x="173733" y="1340768"/>
            <a:ext cx="8785224" cy="5394960"/>
          </a:xfrm>
          <a:prstGeom prst="rect">
            <a:avLst/>
          </a:prstGeom>
          <a:noFill/>
        </p:spPr>
        <p:txBody>
          <a:bodyPr wrap="square" rtlCol="0">
            <a:spAutoFit/>
          </a:bodyPr>
          <a:lstStyle/>
          <a:p>
            <a:pPr algn="just">
              <a:lnSpc>
                <a:spcPct val="90000"/>
              </a:lnSpc>
            </a:pPr>
            <a:r>
              <a:rPr lang="en-US" sz="1600" dirty="0" smtClean="0">
                <a:solidFill>
                  <a:srgbClr val="0000FF"/>
                </a:solidFill>
                <a:effectLst>
                  <a:outerShdw blurRad="38100" dist="38100" dir="2700000" algn="tl">
                    <a:srgbClr val="000000">
                      <a:alpha val="43137"/>
                    </a:srgbClr>
                  </a:outerShdw>
                </a:effectLst>
              </a:rPr>
              <a:t>• </a:t>
            </a:r>
            <a:r>
              <a:rPr lang="en-US" sz="1600" i="1" dirty="0" smtClean="0">
                <a:solidFill>
                  <a:srgbClr val="0000FF"/>
                </a:solidFill>
                <a:effectLst>
                  <a:outerShdw blurRad="38100" dist="38100" dir="2700000" algn="tl">
                    <a:srgbClr val="000000">
                      <a:alpha val="43137"/>
                    </a:srgbClr>
                  </a:outerShdw>
                </a:effectLst>
              </a:rPr>
              <a:t>Advances in computer algebra methods for modeling quantum systems and quantum information processes:</a:t>
            </a:r>
          </a:p>
          <a:p>
            <a:pPr algn="just">
              <a:lnSpc>
                <a:spcPct val="80000"/>
              </a:lnSpc>
            </a:pPr>
            <a:r>
              <a:rPr lang="en-US" sz="1300" dirty="0" smtClean="0">
                <a:solidFill>
                  <a:srgbClr val="0000FF"/>
                </a:solidFill>
              </a:rPr>
              <a:t>- Development of methods of quantum information processing by means of dipolar and spinor atomic systems, derivation of optimal methods for </a:t>
            </a:r>
            <a:r>
              <a:rPr lang="en-US" sz="1300" dirty="0" err="1" smtClean="0">
                <a:solidFill>
                  <a:srgbClr val="0000FF"/>
                </a:solidFill>
              </a:rPr>
              <a:t>spintronics</a:t>
            </a:r>
            <a:r>
              <a:rPr lang="en-US" sz="1300" dirty="0" smtClean="0">
                <a:solidFill>
                  <a:srgbClr val="0000FF"/>
                </a:solidFill>
              </a:rPr>
              <a:t>. </a:t>
            </a:r>
          </a:p>
          <a:p>
            <a:pPr algn="just">
              <a:lnSpc>
                <a:spcPct val="80000"/>
              </a:lnSpc>
            </a:pPr>
            <a:r>
              <a:rPr lang="en-US" sz="1300" dirty="0" smtClean="0">
                <a:solidFill>
                  <a:srgbClr val="0000FF"/>
                </a:solidFill>
              </a:rPr>
              <a:t>- Modeling of intelligent networks performing operations based on quantum decision theory. Numerical analysis of artificial intelligence models.</a:t>
            </a:r>
          </a:p>
          <a:p>
            <a:pPr algn="just">
              <a:lnSpc>
                <a:spcPct val="80000"/>
              </a:lnSpc>
            </a:pPr>
            <a:r>
              <a:rPr lang="en-US" sz="1300" dirty="0" smtClean="0">
                <a:solidFill>
                  <a:srgbClr val="0000FF"/>
                </a:solidFill>
              </a:rPr>
              <a:t>- Investigation of methods and algorithms for quantum computing and quantum informatics focused on machine learning (quantum machine learning) in order to adapt them to the task of track reconstruction and data processing for the NICA collider. </a:t>
            </a:r>
          </a:p>
          <a:p>
            <a:pPr algn="just">
              <a:lnSpc>
                <a:spcPct val="80000"/>
              </a:lnSpc>
            </a:pPr>
            <a:r>
              <a:rPr lang="en-US" sz="1300" dirty="0" smtClean="0">
                <a:solidFill>
                  <a:srgbClr val="0000FF"/>
                </a:solidFill>
              </a:rPr>
              <a:t>- Comparison and analysis of the computational efficiency of the adiabatic and "universal" quantum computing on real equipment available through the cloud. </a:t>
            </a:r>
          </a:p>
          <a:p>
            <a:pPr algn="just">
              <a:lnSpc>
                <a:spcPct val="80000"/>
              </a:lnSpc>
            </a:pPr>
            <a:r>
              <a:rPr lang="en-US" sz="1300" dirty="0" smtClean="0">
                <a:solidFill>
                  <a:srgbClr val="0000FF"/>
                </a:solidFill>
              </a:rPr>
              <a:t>- Development of constructive algorithmic methods based on the computational theory of finite groups for studying the entanglement of many-particle quantum systems.</a:t>
            </a:r>
          </a:p>
          <a:p>
            <a:pPr algn="just">
              <a:lnSpc>
                <a:spcPct val="80000"/>
              </a:lnSpc>
            </a:pPr>
            <a:r>
              <a:rPr lang="en-US" sz="1300" dirty="0" smtClean="0">
                <a:solidFill>
                  <a:srgbClr val="0000FF"/>
                </a:solidFill>
              </a:rPr>
              <a:t>- Development of quantum algorithms for the study of phase transitions in lattice QCD models at finite density in the framework of tensor network methods.</a:t>
            </a:r>
          </a:p>
          <a:p>
            <a:pPr algn="just">
              <a:lnSpc>
                <a:spcPct val="90000"/>
              </a:lnSpc>
            </a:pPr>
            <a:r>
              <a:rPr lang="en-US" sz="1600" dirty="0" smtClean="0">
                <a:solidFill>
                  <a:srgbClr val="0000FF"/>
                </a:solidFill>
                <a:effectLst>
                  <a:outerShdw blurRad="38100" dist="38100" dir="2700000" algn="tl">
                    <a:srgbClr val="000000">
                      <a:alpha val="43137"/>
                    </a:srgbClr>
                  </a:outerShdw>
                </a:effectLst>
              </a:rPr>
              <a:t>• </a:t>
            </a:r>
            <a:r>
              <a:rPr lang="en-US" sz="1600" i="1" dirty="0" smtClean="0">
                <a:solidFill>
                  <a:srgbClr val="0000FF"/>
                </a:solidFill>
                <a:effectLst>
                  <a:outerShdw blurRad="38100" dist="38100" dir="2700000" algn="tl">
                    <a:srgbClr val="000000">
                      <a:alpha val="43137"/>
                    </a:srgbClr>
                  </a:outerShdw>
                </a:effectLst>
              </a:rPr>
              <a:t>Development of computer algebra methods with application to symbolic-numerical solution of differential equations.</a:t>
            </a:r>
          </a:p>
          <a:p>
            <a:pPr algn="just">
              <a:lnSpc>
                <a:spcPct val="80000"/>
              </a:lnSpc>
            </a:pPr>
            <a:r>
              <a:rPr lang="en-US" sz="1300" dirty="0" smtClean="0">
                <a:solidFill>
                  <a:srgbClr val="0000FF"/>
                </a:solidFill>
              </a:rPr>
              <a:t>- Improvement of algorithms and programs for the study and solution of systems of nonlinear algebraic and differential equations arising in the simulation of quantum computing and other physical processes, based on the capabilities of the heterogeneous </a:t>
            </a:r>
            <a:r>
              <a:rPr lang="en-US" sz="1300" dirty="0" err="1" smtClean="0">
                <a:solidFill>
                  <a:srgbClr val="0000FF"/>
                </a:solidFill>
              </a:rPr>
              <a:t>HybriLIT</a:t>
            </a:r>
            <a:r>
              <a:rPr lang="en-US" sz="1300" dirty="0" smtClean="0">
                <a:solidFill>
                  <a:srgbClr val="0000FF"/>
                </a:solidFill>
              </a:rPr>
              <a:t> cluster and the “GOVORUN” supercomputer.</a:t>
            </a:r>
          </a:p>
          <a:p>
            <a:pPr algn="just">
              <a:lnSpc>
                <a:spcPct val="90000"/>
              </a:lnSpc>
            </a:pPr>
            <a:r>
              <a:rPr lang="en-US" sz="1600" dirty="0" smtClean="0">
                <a:solidFill>
                  <a:srgbClr val="0000FF"/>
                </a:solidFill>
                <a:effectLst>
                  <a:outerShdw blurRad="38100" dist="38100" dir="2700000" algn="tl">
                    <a:srgbClr val="000000">
                      <a:alpha val="43137"/>
                    </a:srgbClr>
                  </a:outerShdw>
                </a:effectLst>
              </a:rPr>
              <a:t>• </a:t>
            </a:r>
            <a:r>
              <a:rPr lang="en-US" sz="1600" i="1" dirty="0" smtClean="0">
                <a:solidFill>
                  <a:srgbClr val="0000FF"/>
                </a:solidFill>
                <a:effectLst>
                  <a:outerShdw blurRad="38100" dist="38100" dir="2700000" algn="tl">
                    <a:srgbClr val="000000">
                      <a:alpha val="43137"/>
                    </a:srgbClr>
                  </a:outerShdw>
                </a:effectLst>
              </a:rPr>
              <a:t>Development of </a:t>
            </a:r>
            <a:r>
              <a:rPr lang="en-US" sz="1600" i="1" dirty="0" err="1" smtClean="0">
                <a:solidFill>
                  <a:srgbClr val="0000FF"/>
                </a:solidFill>
                <a:effectLst>
                  <a:outerShdw blurRad="38100" dist="38100" dir="2700000" algn="tl">
                    <a:srgbClr val="000000">
                      <a:alpha val="43137"/>
                    </a:srgbClr>
                  </a:outerShdw>
                </a:effectLst>
              </a:rPr>
              <a:t>of</a:t>
            </a:r>
            <a:r>
              <a:rPr lang="en-US" sz="1600" i="1" dirty="0" smtClean="0">
                <a:solidFill>
                  <a:srgbClr val="0000FF"/>
                </a:solidFill>
                <a:effectLst>
                  <a:outerShdw blurRad="38100" dist="38100" dir="2700000" algn="tl">
                    <a:srgbClr val="000000">
                      <a:alpha val="43137"/>
                    </a:srgbClr>
                  </a:outerShdw>
                </a:effectLst>
              </a:rPr>
              <a:t> algorithms requested by special topics </a:t>
            </a:r>
          </a:p>
          <a:p>
            <a:pPr algn="just">
              <a:lnSpc>
                <a:spcPct val="80000"/>
              </a:lnSpc>
            </a:pPr>
            <a:r>
              <a:rPr lang="en-US" sz="1300" dirty="0" smtClean="0">
                <a:solidFill>
                  <a:srgbClr val="0000FF"/>
                </a:solidFill>
              </a:rPr>
              <a:t>- Development of a new computational scheme for constructing a quasi-probability Wigner distribution for composite systems.</a:t>
            </a:r>
          </a:p>
          <a:p>
            <a:pPr algn="just">
              <a:lnSpc>
                <a:spcPct val="80000"/>
              </a:lnSpc>
            </a:pPr>
            <a:r>
              <a:rPr lang="en-US" sz="1300" dirty="0" smtClean="0">
                <a:solidFill>
                  <a:srgbClr val="0000FF"/>
                </a:solidFill>
              </a:rPr>
              <a:t>- Development of a relativistic version of the </a:t>
            </a:r>
            <a:r>
              <a:rPr lang="en-US" sz="1300" dirty="0" err="1" smtClean="0">
                <a:solidFill>
                  <a:srgbClr val="0000FF"/>
                </a:solidFill>
              </a:rPr>
              <a:t>Lindblad</a:t>
            </a:r>
            <a:r>
              <a:rPr lang="en-US" sz="1300" dirty="0" smtClean="0">
                <a:solidFill>
                  <a:srgbClr val="0000FF"/>
                </a:solidFill>
              </a:rPr>
              <a:t> equation for open systems based on the </a:t>
            </a:r>
            <a:r>
              <a:rPr lang="en-US" sz="1300" dirty="0" err="1" smtClean="0">
                <a:solidFill>
                  <a:srgbClr val="0000FF"/>
                </a:solidFill>
              </a:rPr>
              <a:t>Bogolyubov</a:t>
            </a:r>
            <a:r>
              <a:rPr lang="en-US" sz="1300" dirty="0" smtClean="0">
                <a:solidFill>
                  <a:srgbClr val="0000FF"/>
                </a:solidFill>
              </a:rPr>
              <a:t> equations for the state vector in relativistic quantum field theory. </a:t>
            </a:r>
          </a:p>
          <a:p>
            <a:pPr algn="just">
              <a:lnSpc>
                <a:spcPct val="80000"/>
              </a:lnSpc>
            </a:pPr>
            <a:r>
              <a:rPr lang="en-US" sz="1300" dirty="0" smtClean="0">
                <a:solidFill>
                  <a:srgbClr val="0000FF"/>
                </a:solidFill>
              </a:rPr>
              <a:t>- Application of the proposed versions of the quasi-probabilistic Wigner distributions and the relativistic </a:t>
            </a:r>
            <a:r>
              <a:rPr lang="en-US" sz="1300" dirty="0" err="1" smtClean="0">
                <a:solidFill>
                  <a:srgbClr val="0000FF"/>
                </a:solidFill>
              </a:rPr>
              <a:t>Lindblad</a:t>
            </a:r>
            <a:r>
              <a:rPr lang="en-US" sz="1300" dirty="0" smtClean="0">
                <a:solidFill>
                  <a:srgbClr val="0000FF"/>
                </a:solidFill>
              </a:rPr>
              <a:t> equations to the study of composite systems interacting with an intense laser field. </a:t>
            </a:r>
          </a:p>
          <a:p>
            <a:pPr algn="just">
              <a:lnSpc>
                <a:spcPct val="80000"/>
              </a:lnSpc>
            </a:pPr>
            <a:r>
              <a:rPr lang="en-US" sz="1300" dirty="0" smtClean="0">
                <a:solidFill>
                  <a:srgbClr val="0000FF"/>
                </a:solidFill>
              </a:rPr>
              <a:t>- Development of algebraic methods for the computation of radiation corrections, depending on many kinematic variables and masses, based on functional equations and recurrence relations.</a:t>
            </a:r>
          </a:p>
          <a:p>
            <a:pPr algn="just">
              <a:lnSpc>
                <a:spcPct val="85000"/>
              </a:lnSpc>
            </a:pPr>
            <a:r>
              <a:rPr lang="en-US" sz="1600" i="1" dirty="0">
                <a:solidFill>
                  <a:srgbClr val="0000FF"/>
                </a:solidFill>
                <a:effectLst>
                  <a:outerShdw blurRad="38100" dist="38100" dir="2700000" algn="tl">
                    <a:srgbClr val="000000">
                      <a:alpha val="43137"/>
                    </a:srgbClr>
                  </a:outerShdw>
                </a:effectLst>
              </a:rPr>
              <a:t>• Development and implementation of special computational tools</a:t>
            </a:r>
          </a:p>
          <a:p>
            <a:pPr algn="just">
              <a:lnSpc>
                <a:spcPct val="80000"/>
              </a:lnSpc>
            </a:pPr>
            <a:r>
              <a:rPr lang="en-US" sz="1300" dirty="0">
                <a:solidFill>
                  <a:srgbClr val="0000FF"/>
                </a:solidFill>
              </a:rPr>
              <a:t>- Embedding into the system of computer algebra of the Axiom module of field-theoretical calculations in high-energy physics, which is part of the FORM system – the most efficient among the computer algebra systems in terms of the speed of calculations of this type. </a:t>
            </a:r>
          </a:p>
        </p:txBody>
      </p:sp>
    </p:spTree>
    <p:extLst>
      <p:ext uri="{BB962C8B-B14F-4D97-AF65-F5344CB8AC3E}">
        <p14:creationId xmlns:p14="http://schemas.microsoft.com/office/powerpoint/2010/main" val="218666269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691" t="1473" r="691" b="32965"/>
          <a:stretch/>
        </p:blipFill>
        <p:spPr bwMode="auto">
          <a:xfrm>
            <a:off x="76201" y="476672"/>
            <a:ext cx="8802787" cy="4389120"/>
          </a:xfrm>
          <a:prstGeom prst="rect">
            <a:avLst/>
          </a:prstGeom>
          <a:ln>
            <a:noFill/>
          </a:ln>
          <a:extLst>
            <a:ext uri="{53640926-AAD7-44D8-BBD7-CCE9431645EC}">
              <a14:shadowObscured xmlns:a14="http://schemas.microsoft.com/office/drawing/2010/main"/>
            </a:ext>
          </a:extLst>
        </p:spPr>
      </p:pic>
      <p:sp>
        <p:nvSpPr>
          <p:cNvPr id="10" name="Text Box 8" descr="Голубая тисненая бумага"/>
          <p:cNvSpPr txBox="1">
            <a:spLocks noChangeArrowheads="1"/>
          </p:cNvSpPr>
          <p:nvPr/>
        </p:nvSpPr>
        <p:spPr bwMode="auto">
          <a:xfrm>
            <a:off x="1331640" y="24240"/>
            <a:ext cx="6552728"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smtClean="0">
                <a:solidFill>
                  <a:srgbClr val="0000CC"/>
                </a:solidFill>
                <a:effectLst>
                  <a:outerShdw blurRad="38100" dist="38100" dir="2700000" algn="tl">
                    <a:srgbClr val="000000"/>
                  </a:outerShdw>
                </a:effectLst>
              </a:rPr>
              <a:t>MMCP Conferences, 2011, 2015, 2017</a:t>
            </a:r>
            <a:endParaRPr lang="en-US" altLang="en-US" sz="2600" dirty="0">
              <a:solidFill>
                <a:srgbClr val="0000CC"/>
              </a:solidFill>
            </a:endParaRPr>
          </a:p>
        </p:txBody>
      </p:sp>
      <p:sp>
        <p:nvSpPr>
          <p:cNvPr id="4" name="Прямоугольник 3"/>
          <p:cNvSpPr/>
          <p:nvPr/>
        </p:nvSpPr>
        <p:spPr>
          <a:xfrm>
            <a:off x="106680" y="4863611"/>
            <a:ext cx="8961120" cy="1949765"/>
          </a:xfrm>
          <a:prstGeom prst="rect">
            <a:avLst/>
          </a:prstGeom>
        </p:spPr>
        <p:txBody>
          <a:bodyPr wrap="square">
            <a:spAutoFit/>
          </a:bodyPr>
          <a:lstStyle/>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Left</a:t>
            </a:r>
            <a:r>
              <a:rPr lang="en-GB" sz="1800" dirty="0">
                <a:solidFill>
                  <a:prstClr val="black"/>
                </a:solidFill>
                <a:latin typeface="Calibri"/>
                <a:ea typeface="Calibri"/>
                <a:cs typeface="Times New Roman"/>
              </a:rPr>
              <a:t>: With over </a:t>
            </a:r>
            <a:r>
              <a:rPr lang="en-GB" sz="1800" dirty="0" smtClean="0">
                <a:solidFill>
                  <a:prstClr val="black"/>
                </a:solidFill>
                <a:latin typeface="Calibri"/>
                <a:ea typeface="Calibri"/>
                <a:cs typeface="Times New Roman"/>
              </a:rPr>
              <a:t>40,800 </a:t>
            </a:r>
            <a:r>
              <a:rPr lang="en-GB" sz="1800" dirty="0">
                <a:solidFill>
                  <a:prstClr val="black"/>
                </a:solidFill>
                <a:latin typeface="Calibri"/>
                <a:ea typeface="Calibri"/>
                <a:cs typeface="Times New Roman"/>
              </a:rPr>
              <a:t>downloads of the 41 papers, at a pace of over 500 monthly, the </a:t>
            </a:r>
            <a:r>
              <a:rPr lang="en-GB" sz="1800" b="1" dirty="0">
                <a:solidFill>
                  <a:prstClr val="black"/>
                </a:solidFill>
                <a:latin typeface="Calibri"/>
                <a:ea typeface="Calibri"/>
                <a:cs typeface="Times New Roman"/>
              </a:rPr>
              <a:t>LNCS 7125</a:t>
            </a:r>
            <a:r>
              <a:rPr lang="en-GB" sz="1800" dirty="0">
                <a:solidFill>
                  <a:prstClr val="black"/>
                </a:solidFill>
                <a:latin typeface="Calibri"/>
                <a:ea typeface="Calibri"/>
                <a:cs typeface="Times New Roman"/>
              </a:rPr>
              <a:t> volume was annually quoted by Springer </a:t>
            </a:r>
            <a:r>
              <a:rPr lang="en-GB" sz="1800" b="1" i="1" dirty="0">
                <a:solidFill>
                  <a:prstClr val="black"/>
                </a:solidFill>
                <a:latin typeface="Calibri"/>
                <a:ea typeface="Calibri"/>
                <a:cs typeface="Times New Roman"/>
              </a:rPr>
              <a:t>in </a:t>
            </a:r>
            <a:r>
              <a:rPr lang="en-GB" sz="1800" b="1" i="1" dirty="0" smtClean="0">
                <a:solidFill>
                  <a:prstClr val="black"/>
                </a:solidFill>
                <a:latin typeface="Calibri"/>
                <a:ea typeface="Calibri"/>
                <a:cs typeface="Times New Roman"/>
              </a:rPr>
              <a:t>2013-2018 </a:t>
            </a:r>
            <a:r>
              <a:rPr lang="en-GB" sz="1800" b="1" i="1" dirty="0">
                <a:solidFill>
                  <a:prstClr val="black"/>
                </a:solidFill>
                <a:latin typeface="Calibri"/>
                <a:ea typeface="Calibri"/>
                <a:cs typeface="Times New Roman"/>
              </a:rPr>
              <a:t>as one of its top 50% most downloaded eBooks in this collection</a:t>
            </a:r>
            <a:r>
              <a:rPr lang="en-GB" sz="1800" dirty="0">
                <a:solidFill>
                  <a:prstClr val="black"/>
                </a:solidFill>
                <a:latin typeface="Calibri"/>
                <a:ea typeface="Calibri"/>
                <a:cs typeface="Times New Roman"/>
              </a:rPr>
              <a:t>:</a:t>
            </a:r>
            <a:r>
              <a:rPr lang="en-GB" sz="1800" i="1" dirty="0">
                <a:solidFill>
                  <a:prstClr val="black"/>
                </a:solidFill>
                <a:latin typeface="Calibri"/>
                <a:ea typeface="Calibri"/>
                <a:cs typeface="Times New Roman"/>
              </a:rPr>
              <a:t> </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u="sng" dirty="0">
                <a:solidFill>
                  <a:srgbClr val="C00000"/>
                </a:solidFill>
                <a:latin typeface="Calibri"/>
                <a:ea typeface="Calibri"/>
                <a:cs typeface="Times New Roman"/>
                <a:hlinkClick r:id="rId4"/>
              </a:rPr>
              <a:t>http://www.bookmetrix.com/detail_full/book/8717d9eb-2653-4a3c-a8d9-adf82bdcd1d5#downloads</a:t>
            </a:r>
            <a:r>
              <a:rPr lang="en-GB" sz="1600" dirty="0">
                <a:solidFill>
                  <a:srgbClr val="C00000"/>
                </a:solidFill>
                <a:latin typeface="Calibri"/>
                <a:ea typeface="Calibri"/>
                <a:cs typeface="Times New Roman"/>
              </a:rPr>
              <a:t> </a:t>
            </a:r>
            <a:endParaRPr lang="en-US" sz="1600" dirty="0">
              <a:solidFill>
                <a:srgbClr val="C00000"/>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Centre</a:t>
            </a:r>
            <a:r>
              <a:rPr lang="en-GB" sz="1800" dirty="0">
                <a:solidFill>
                  <a:prstClr val="black"/>
                </a:solidFill>
                <a:latin typeface="Calibri"/>
                <a:ea typeface="Calibri"/>
                <a:cs typeface="Times New Roman"/>
              </a:rPr>
              <a:t>: EPJ-</a:t>
            </a:r>
            <a:r>
              <a:rPr lang="en-GB" sz="1800" dirty="0" err="1">
                <a:solidFill>
                  <a:prstClr val="black"/>
                </a:solidFill>
                <a:latin typeface="Calibri"/>
                <a:ea typeface="Calibri"/>
                <a:cs typeface="Times New Roman"/>
              </a:rPr>
              <a:t>WoC</a:t>
            </a:r>
            <a:r>
              <a:rPr lang="en-GB" sz="1800" dirty="0">
                <a:solidFill>
                  <a:prstClr val="black"/>
                </a:solidFill>
                <a:latin typeface="Calibri"/>
                <a:ea typeface="Calibri"/>
                <a:cs typeface="Times New Roman"/>
              </a:rPr>
              <a:t>, Vol.108, with 58 accepted papers:</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dirty="0">
                <a:solidFill>
                  <a:prstClr val="black"/>
                </a:solidFill>
                <a:latin typeface="Calibri"/>
                <a:ea typeface="Calibri"/>
                <a:cs typeface="Times New Roman"/>
              </a:rPr>
              <a:t>           </a:t>
            </a:r>
            <a:r>
              <a:rPr lang="en-GB" sz="1600" u="sng" dirty="0">
                <a:solidFill>
                  <a:srgbClr val="0563C1"/>
                </a:solidFill>
                <a:latin typeface="Calibri"/>
                <a:ea typeface="Calibri"/>
                <a:cs typeface="Times New Roman"/>
                <a:hlinkClick r:id="rId5"/>
              </a:rPr>
              <a:t>http://www.epj-conferences.org/articles/epjconf/abs/2016/03/contents/contents.html</a:t>
            </a:r>
            <a:r>
              <a:rPr lang="en-GB" sz="1600" dirty="0">
                <a:solidFill>
                  <a:prstClr val="black"/>
                </a:solidFill>
                <a:latin typeface="Calibri"/>
                <a:ea typeface="Calibri"/>
                <a:cs typeface="Times New Roman"/>
              </a:rPr>
              <a:t> </a:t>
            </a:r>
            <a:endParaRPr lang="en-US" sz="1600"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Right</a:t>
            </a:r>
            <a:r>
              <a:rPr lang="en-GB" sz="1800" dirty="0">
                <a:solidFill>
                  <a:prstClr val="black"/>
                </a:solidFill>
                <a:latin typeface="Calibri"/>
                <a:ea typeface="Calibri"/>
                <a:cs typeface="Times New Roman"/>
              </a:rPr>
              <a:t>: EPJ-</a:t>
            </a:r>
            <a:r>
              <a:rPr lang="en-GB" sz="1800" dirty="0" err="1">
                <a:solidFill>
                  <a:prstClr val="black"/>
                </a:solidFill>
                <a:latin typeface="Calibri"/>
                <a:ea typeface="Calibri"/>
                <a:cs typeface="Times New Roman"/>
              </a:rPr>
              <a:t>WoC</a:t>
            </a:r>
            <a:r>
              <a:rPr lang="en-GB" sz="1800" dirty="0">
                <a:solidFill>
                  <a:prstClr val="black"/>
                </a:solidFill>
                <a:latin typeface="Calibri"/>
                <a:ea typeface="Calibri"/>
                <a:cs typeface="Times New Roman"/>
              </a:rPr>
              <a:t>, Vol.173, with 100 accepted papers: </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dirty="0">
                <a:solidFill>
                  <a:prstClr val="black"/>
                </a:solidFill>
                <a:latin typeface="Calibri"/>
                <a:ea typeface="Calibri"/>
                <a:cs typeface="Times New Roman"/>
              </a:rPr>
              <a:t>          </a:t>
            </a:r>
            <a:r>
              <a:rPr lang="en-GB" sz="1600" u="sng" dirty="0">
                <a:solidFill>
                  <a:srgbClr val="0563C1"/>
                </a:solidFill>
                <a:latin typeface="Calibri"/>
                <a:ea typeface="Calibri"/>
                <a:cs typeface="Times New Roman"/>
                <a:hlinkClick r:id="rId6"/>
              </a:rPr>
              <a:t>https://www.epj-conferences.org/articles/epjconf/abs/2018/08/contents/contents.html</a:t>
            </a:r>
            <a:endParaRPr lang="en-US" sz="1600" dirty="0">
              <a:solidFill>
                <a:prstClr val="black"/>
              </a:solidFill>
              <a:latin typeface="Calibri"/>
              <a:ea typeface="Calibri"/>
              <a:cs typeface="Times New Roman"/>
            </a:endParaRPr>
          </a:p>
        </p:txBody>
      </p:sp>
    </p:spTree>
    <p:extLst>
      <p:ext uri="{BB962C8B-B14F-4D97-AF65-F5344CB8AC3E}">
        <p14:creationId xmlns:p14="http://schemas.microsoft.com/office/powerpoint/2010/main" val="390506387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49163" y="96248"/>
            <a:ext cx="9094837"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err="1" smtClean="0">
                <a:solidFill>
                  <a:srgbClr val="0000CC"/>
                </a:solidFill>
                <a:effectLst>
                  <a:outerShdw blurRad="38100" dist="38100" dir="2700000" algn="tl">
                    <a:srgbClr val="000000"/>
                  </a:outerShdw>
                </a:effectLst>
              </a:rPr>
              <a:t>SpringerLink</a:t>
            </a:r>
            <a:r>
              <a:rPr lang="en-US" altLang="en-US" sz="2600" b="1" dirty="0" smtClean="0">
                <a:solidFill>
                  <a:srgbClr val="0000CC"/>
                </a:solidFill>
                <a:effectLst>
                  <a:outerShdw blurRad="38100" dist="38100" dir="2700000" algn="tl">
                    <a:srgbClr val="000000"/>
                  </a:outerShdw>
                </a:effectLst>
              </a:rPr>
              <a:t> Download Summary of LNCS 7125 </a:t>
            </a:r>
            <a:r>
              <a:rPr lang="en-US" altLang="en-US" sz="2600" dirty="0" smtClean="0">
                <a:solidFill>
                  <a:srgbClr val="0000CC"/>
                </a:solidFill>
                <a:effectLst>
                  <a:outerShdw blurRad="38100" dist="38100" dir="2700000" algn="tl">
                    <a:srgbClr val="000000"/>
                  </a:outerShdw>
                </a:effectLst>
              </a:rPr>
              <a:t>(12.06.2019)</a:t>
            </a:r>
            <a:endParaRPr lang="en-US" altLang="en-US" sz="2600" dirty="0">
              <a:solidFill>
                <a:srgbClr val="0000CC"/>
              </a:solidFill>
            </a:endParaRPr>
          </a:p>
        </p:txBody>
      </p:sp>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905594"/>
            <a:ext cx="858202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4259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0" y="38090"/>
            <a:ext cx="9144000" cy="43858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500" b="1" dirty="0" smtClean="0">
                <a:solidFill>
                  <a:srgbClr val="0000CC"/>
                </a:solidFill>
                <a:effectLst>
                  <a:outerShdw blurRad="38100" dist="38100" dir="2700000" algn="tl">
                    <a:srgbClr val="000000"/>
                  </a:outerShdw>
                </a:effectLst>
              </a:rPr>
              <a:t>Numerical simulation </a:t>
            </a:r>
            <a:r>
              <a:rPr lang="en-US" altLang="en-US" sz="2500" b="1" dirty="0">
                <a:solidFill>
                  <a:srgbClr val="0000CC"/>
                </a:solidFill>
                <a:effectLst>
                  <a:outerShdw blurRad="38100" dist="38100" dir="2700000" algn="tl">
                    <a:srgbClr val="000000"/>
                  </a:outerShdw>
                </a:effectLst>
              </a:rPr>
              <a:t>of the </a:t>
            </a:r>
            <a:r>
              <a:rPr lang="en-US" altLang="en-US" sz="2500" b="1" dirty="0" smtClean="0">
                <a:solidFill>
                  <a:srgbClr val="0000CC"/>
                </a:solidFill>
                <a:effectLst>
                  <a:outerShdw blurRad="38100" dist="38100" dir="2700000" algn="tl">
                    <a:srgbClr val="000000"/>
                  </a:outerShdw>
                </a:effectLst>
              </a:rPr>
              <a:t>formation of hydrated electron states</a:t>
            </a:r>
            <a:endParaRPr lang="en-US" altLang="en-US" sz="2500" dirty="0">
              <a:solidFill>
                <a:srgbClr val="0000CC"/>
              </a:solidFill>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635896" y="692696"/>
            <a:ext cx="5486400" cy="2211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3622104" y="3855685"/>
            <a:ext cx="5486400" cy="2093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60657" y="2996952"/>
            <a:ext cx="5447847" cy="757130"/>
          </a:xfrm>
          <a:prstGeom prst="rect">
            <a:avLst/>
          </a:prstGeom>
          <a:noFill/>
        </p:spPr>
        <p:txBody>
          <a:bodyPr wrap="square" rtlCol="0">
            <a:spAutoFit/>
          </a:bodyPr>
          <a:lstStyle/>
          <a:p>
            <a:pPr algn="l">
              <a:lnSpc>
                <a:spcPct val="90000"/>
              </a:lnSpc>
              <a:spcBef>
                <a:spcPts val="0"/>
              </a:spcBef>
              <a:spcAft>
                <a:spcPts val="0"/>
              </a:spcAft>
            </a:pPr>
            <a:r>
              <a:rPr lang="en-US" sz="1600" b="1" dirty="0" smtClean="0">
                <a:solidFill>
                  <a:srgbClr val="0000CC"/>
                </a:solidFill>
                <a:latin typeface="Times New Roman"/>
                <a:cs typeface="Times New Roman"/>
              </a:rPr>
              <a:t>Fig.1. </a:t>
            </a:r>
            <a:r>
              <a:rPr lang="en-US" sz="1600" dirty="0" smtClean="0">
                <a:solidFill>
                  <a:srgbClr val="0000CC"/>
                </a:solidFill>
                <a:latin typeface="Times New Roman"/>
                <a:cs typeface="Times New Roman"/>
              </a:rPr>
              <a:t>Numerical simulation of light absorption by a hydrated electron for experimental data derived at light frequencies of the scanning laser </a:t>
            </a:r>
            <a:r>
              <a:rPr lang="el-GR" sz="1600" dirty="0" smtClean="0">
                <a:solidFill>
                  <a:srgbClr val="0000CC"/>
                </a:solidFill>
                <a:latin typeface="Times New Roman"/>
                <a:cs typeface="Times New Roman"/>
              </a:rPr>
              <a:t>Ω</a:t>
            </a:r>
            <a:r>
              <a:rPr lang="en-US" sz="1600" dirty="0" smtClean="0">
                <a:solidFill>
                  <a:srgbClr val="0000CC"/>
                </a:solidFill>
                <a:latin typeface="Times New Roman"/>
                <a:cs typeface="Times New Roman"/>
              </a:rPr>
              <a:t> = 1.918 eV (left) and </a:t>
            </a:r>
            <a:r>
              <a:rPr lang="el-GR" sz="1600" dirty="0" smtClean="0">
                <a:solidFill>
                  <a:srgbClr val="0000CC"/>
                </a:solidFill>
                <a:latin typeface="Times New Roman"/>
                <a:cs typeface="Times New Roman"/>
              </a:rPr>
              <a:t>Ω</a:t>
            </a:r>
            <a:r>
              <a:rPr lang="en-US" sz="1600" dirty="0" smtClean="0">
                <a:solidFill>
                  <a:srgbClr val="0000CC"/>
                </a:solidFill>
                <a:latin typeface="Times New Roman"/>
                <a:cs typeface="Times New Roman"/>
              </a:rPr>
              <a:t> = 1.512 eV (right)</a:t>
            </a:r>
            <a:endParaRPr lang="en-US" sz="1600" dirty="0">
              <a:solidFill>
                <a:srgbClr val="0000CC"/>
              </a:solidFill>
              <a:latin typeface="Calibri"/>
              <a:ea typeface="Calibri"/>
              <a:cs typeface="Times New Roman"/>
            </a:endParaRPr>
          </a:p>
        </p:txBody>
      </p:sp>
      <p:sp>
        <p:nvSpPr>
          <p:cNvPr id="5" name="TextBox 4"/>
          <p:cNvSpPr txBox="1"/>
          <p:nvPr/>
        </p:nvSpPr>
        <p:spPr>
          <a:xfrm>
            <a:off x="2555776" y="6008019"/>
            <a:ext cx="6552728" cy="331181"/>
          </a:xfrm>
          <a:prstGeom prst="rect">
            <a:avLst/>
          </a:prstGeom>
          <a:noFill/>
        </p:spPr>
        <p:txBody>
          <a:bodyPr wrap="square" rtlCol="0">
            <a:spAutoFit/>
          </a:bodyPr>
          <a:lstStyle/>
          <a:p>
            <a:pPr algn="l"/>
            <a:r>
              <a:rPr lang="en-US" sz="1600" b="1" dirty="0" smtClean="0">
                <a:solidFill>
                  <a:srgbClr val="0000CC"/>
                </a:solidFill>
                <a:latin typeface="Times New Roman"/>
              </a:rPr>
              <a:t>Fig.2. </a:t>
            </a:r>
            <a:r>
              <a:rPr lang="en-US" sz="1600" dirty="0" smtClean="0">
                <a:solidFill>
                  <a:srgbClr val="0000CC"/>
                </a:solidFill>
                <a:latin typeface="Times New Roman"/>
              </a:rPr>
              <a:t>Same </a:t>
            </a:r>
            <a:r>
              <a:rPr lang="en-US" sz="1600" dirty="0">
                <a:solidFill>
                  <a:srgbClr val="0000CC"/>
                </a:solidFill>
                <a:latin typeface="Times New Roman"/>
              </a:rPr>
              <a:t>as </a:t>
            </a:r>
            <a:r>
              <a:rPr lang="en-US" sz="1600" dirty="0" smtClean="0">
                <a:solidFill>
                  <a:srgbClr val="0000CC"/>
                </a:solidFill>
                <a:latin typeface="Times New Roman"/>
              </a:rPr>
              <a:t>Fig.1 for data </a:t>
            </a:r>
            <a:r>
              <a:rPr lang="en-US" sz="1600" dirty="0">
                <a:solidFill>
                  <a:srgbClr val="0000CC"/>
                </a:solidFill>
                <a:latin typeface="Times New Roman"/>
              </a:rPr>
              <a:t>at ­</a:t>
            </a:r>
            <a:r>
              <a:rPr lang="el-GR" sz="1600" dirty="0">
                <a:solidFill>
                  <a:srgbClr val="0000CC"/>
                </a:solidFill>
                <a:latin typeface="Times New Roman"/>
              </a:rPr>
              <a:t>Ω</a:t>
            </a:r>
            <a:r>
              <a:rPr lang="en-US" sz="1600" dirty="0">
                <a:solidFill>
                  <a:srgbClr val="0000CC"/>
                </a:solidFill>
                <a:latin typeface="Times New Roman"/>
              </a:rPr>
              <a:t> = 1.378 eV (left) and ­ </a:t>
            </a:r>
            <a:r>
              <a:rPr lang="el-GR" sz="1600" dirty="0">
                <a:solidFill>
                  <a:srgbClr val="0000CC"/>
                </a:solidFill>
                <a:latin typeface="Times New Roman"/>
              </a:rPr>
              <a:t>Ω </a:t>
            </a:r>
            <a:r>
              <a:rPr lang="en-US" sz="1600" dirty="0">
                <a:solidFill>
                  <a:srgbClr val="0000CC"/>
                </a:solidFill>
                <a:latin typeface="Times New Roman"/>
              </a:rPr>
              <a:t>= 1.305 eV (right)</a:t>
            </a:r>
            <a:endParaRPr lang="en-US" sz="1600" dirty="0">
              <a:solidFill>
                <a:srgbClr val="0000CC"/>
              </a:solidFill>
            </a:endParaRPr>
          </a:p>
        </p:txBody>
      </p:sp>
      <p:sp>
        <p:nvSpPr>
          <p:cNvPr id="6" name="TextBox 5"/>
          <p:cNvSpPr txBox="1"/>
          <p:nvPr/>
        </p:nvSpPr>
        <p:spPr>
          <a:xfrm>
            <a:off x="395536" y="6381328"/>
            <a:ext cx="8323241" cy="240066"/>
          </a:xfrm>
          <a:prstGeom prst="rect">
            <a:avLst/>
          </a:prstGeom>
          <a:noFill/>
        </p:spPr>
        <p:txBody>
          <a:bodyPr wrap="none" rtlCol="0">
            <a:spAutoFit/>
          </a:bodyPr>
          <a:lstStyle/>
          <a:p>
            <a:pPr algn="l" defTabSz="914400" fontAlgn="auto">
              <a:lnSpc>
                <a:spcPct val="80000"/>
              </a:lnSpc>
              <a:spcBef>
                <a:spcPts val="0"/>
              </a:spcBef>
              <a:spcAft>
                <a:spcPts val="0"/>
              </a:spcAft>
              <a:buClrTx/>
              <a:buSzTx/>
              <a:tabLst>
                <a:tab pos="176213" algn="l"/>
              </a:tabLst>
            </a:pPr>
            <a:r>
              <a:rPr lang="en-US" sz="1200" dirty="0" smtClean="0">
                <a:solidFill>
                  <a:prstClr val="white">
                    <a:lumMod val="50000"/>
                  </a:prstClr>
                </a:solidFill>
                <a:latin typeface="Calibri"/>
                <a:cs typeface="Calibri" panose="020F0502020204030204" pitchFamily="34" charset="0"/>
              </a:rPr>
              <a:t>A. </a:t>
            </a:r>
            <a:r>
              <a:rPr lang="en-US" sz="1200" dirty="0" err="1" smtClean="0">
                <a:solidFill>
                  <a:prstClr val="white">
                    <a:lumMod val="50000"/>
                  </a:prstClr>
                </a:solidFill>
                <a:latin typeface="Calibri"/>
                <a:cs typeface="Calibri" panose="020F0502020204030204" pitchFamily="34" charset="0"/>
              </a:rPr>
              <a:t>Volokhova</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E</a:t>
            </a:r>
            <a:r>
              <a:rPr lang="en-US" sz="1200" dirty="0">
                <a:solidFill>
                  <a:prstClr val="white">
                    <a:lumMod val="50000"/>
                  </a:prstClr>
                </a:solidFill>
                <a:latin typeface="Calibri"/>
                <a:cs typeface="Calibri" panose="020F0502020204030204" pitchFamily="34" charset="0"/>
              </a:rPr>
              <a:t>.</a:t>
            </a:r>
            <a:r>
              <a:rPr lang="ru-RU" sz="1200" dirty="0" err="1">
                <a:solidFill>
                  <a:prstClr val="white">
                    <a:lumMod val="50000"/>
                  </a:prstClr>
                </a:solidFill>
                <a:latin typeface="Calibri"/>
                <a:cs typeface="Calibri" panose="020F0502020204030204" pitchFamily="34" charset="0"/>
              </a:rPr>
              <a:t>Zemlyanaya</a:t>
            </a:r>
            <a:r>
              <a:rPr lang="ru-RU" sz="1200" dirty="0">
                <a:solidFill>
                  <a:prstClr val="white">
                    <a:lumMod val="50000"/>
                  </a:prstClr>
                </a:solidFill>
                <a:latin typeface="Calibri"/>
                <a:cs typeface="Calibri" panose="020F0502020204030204" pitchFamily="34" charset="0"/>
              </a:rPr>
              <a:t>, </a:t>
            </a:r>
            <a:r>
              <a:rPr lang="en-US" sz="1200" dirty="0" smtClean="0">
                <a:solidFill>
                  <a:prstClr val="white">
                    <a:lumMod val="50000"/>
                  </a:prstClr>
                </a:solidFill>
                <a:latin typeface="Calibri"/>
                <a:cs typeface="Calibri" panose="020F0502020204030204" pitchFamily="34" charset="0"/>
              </a:rPr>
              <a:t>V. </a:t>
            </a:r>
            <a:r>
              <a:rPr lang="en-US" sz="1200" dirty="0" err="1" smtClean="0">
                <a:solidFill>
                  <a:prstClr val="white">
                    <a:lumMod val="50000"/>
                  </a:prstClr>
                </a:solidFill>
                <a:latin typeface="Calibri"/>
                <a:cs typeface="Calibri" panose="020F0502020204030204" pitchFamily="34" charset="0"/>
              </a:rPr>
              <a:t>Lakhno</a:t>
            </a:r>
            <a:r>
              <a:rPr lang="en-US" sz="1200" dirty="0" smtClean="0">
                <a:solidFill>
                  <a:prstClr val="white">
                    <a:lumMod val="50000"/>
                  </a:prstClr>
                </a:solidFill>
                <a:latin typeface="Calibri"/>
                <a:cs typeface="Calibri" panose="020F0502020204030204" pitchFamily="34" charset="0"/>
              </a:rPr>
              <a:t>, I. </a:t>
            </a:r>
            <a:r>
              <a:rPr lang="en-US" sz="1200" dirty="0" err="1" smtClean="0">
                <a:solidFill>
                  <a:prstClr val="white">
                    <a:lumMod val="50000"/>
                  </a:prstClr>
                </a:solidFill>
                <a:latin typeface="Calibri"/>
                <a:cs typeface="Calibri" panose="020F0502020204030204" pitchFamily="34" charset="0"/>
              </a:rPr>
              <a:t>Amirkhanov</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M</a:t>
            </a:r>
            <a:r>
              <a:rPr lang="en-US" sz="1200" dirty="0">
                <a:solidFill>
                  <a:prstClr val="white">
                    <a:lumMod val="50000"/>
                  </a:prstClr>
                </a:solidFill>
                <a:latin typeface="Calibri"/>
                <a:cs typeface="Calibri" panose="020F0502020204030204" pitchFamily="34" charset="0"/>
              </a:rPr>
              <a:t>.</a:t>
            </a:r>
            <a:r>
              <a:rPr lang="ru-RU" sz="1200" dirty="0" err="1">
                <a:solidFill>
                  <a:prstClr val="white">
                    <a:lumMod val="50000"/>
                  </a:prstClr>
                </a:solidFill>
                <a:latin typeface="Calibri"/>
                <a:cs typeface="Calibri" panose="020F0502020204030204" pitchFamily="34" charset="0"/>
              </a:rPr>
              <a:t>Bashashin</a:t>
            </a:r>
            <a:r>
              <a:rPr lang="ru-RU" sz="1200" dirty="0" smtClean="0">
                <a:solidFill>
                  <a:prstClr val="white">
                    <a:lumMod val="50000"/>
                  </a:prstClr>
                </a:solidFill>
                <a:latin typeface="Calibri"/>
                <a:cs typeface="Calibri" panose="020F0502020204030204" pitchFamily="34" charset="0"/>
              </a:rPr>
              <a:t>, </a:t>
            </a:r>
            <a:r>
              <a:rPr lang="en-US" sz="1200" dirty="0" smtClean="0">
                <a:solidFill>
                  <a:prstClr val="white">
                    <a:lumMod val="50000"/>
                  </a:prstClr>
                </a:solidFill>
                <a:latin typeface="Calibri"/>
                <a:cs typeface="Calibri" panose="020F0502020204030204" pitchFamily="34" charset="0"/>
              </a:rPr>
              <a:t>I. </a:t>
            </a:r>
            <a:r>
              <a:rPr lang="en-US" sz="1200" dirty="0" err="1" smtClean="0">
                <a:solidFill>
                  <a:prstClr val="white">
                    <a:lumMod val="50000"/>
                  </a:prstClr>
                </a:solidFill>
                <a:latin typeface="Calibri"/>
                <a:cs typeface="Calibri" panose="020F0502020204030204" pitchFamily="34" charset="0"/>
              </a:rPr>
              <a:t>Puzynin</a:t>
            </a:r>
            <a:r>
              <a:rPr lang="en-US" sz="1200" dirty="0" smtClean="0">
                <a:solidFill>
                  <a:prstClr val="white">
                    <a:lumMod val="50000"/>
                  </a:prstClr>
                </a:solidFill>
                <a:latin typeface="Calibri"/>
                <a:cs typeface="Calibri" panose="020F0502020204030204" pitchFamily="34" charset="0"/>
              </a:rPr>
              <a:t>, T. </a:t>
            </a:r>
            <a:r>
              <a:rPr lang="en-US" sz="1200" dirty="0" err="1" smtClean="0">
                <a:solidFill>
                  <a:prstClr val="white">
                    <a:lumMod val="50000"/>
                  </a:prstClr>
                </a:solidFill>
                <a:latin typeface="Calibri"/>
                <a:cs typeface="Calibri" panose="020F0502020204030204" pitchFamily="34" charset="0"/>
              </a:rPr>
              <a:t>Puzynina</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EPJ </a:t>
            </a:r>
            <a:r>
              <a:rPr lang="ru-RU" sz="1200" dirty="0">
                <a:solidFill>
                  <a:prstClr val="white">
                    <a:lumMod val="50000"/>
                  </a:prstClr>
                </a:solidFill>
                <a:latin typeface="Calibri"/>
                <a:cs typeface="Calibri" panose="020F0502020204030204" pitchFamily="34" charset="0"/>
              </a:rPr>
              <a:t>– </a:t>
            </a:r>
            <a:r>
              <a:rPr lang="ru-RU" sz="1200" dirty="0" err="1">
                <a:solidFill>
                  <a:prstClr val="white">
                    <a:lumMod val="50000"/>
                  </a:prstClr>
                </a:solidFill>
                <a:latin typeface="Calibri"/>
                <a:cs typeface="Calibri" panose="020F0502020204030204" pitchFamily="34" charset="0"/>
              </a:rPr>
              <a:t>WoC</a:t>
            </a:r>
            <a:r>
              <a:rPr lang="en-US" sz="1200" dirty="0">
                <a:solidFill>
                  <a:prstClr val="white">
                    <a:lumMod val="50000"/>
                  </a:prstClr>
                </a:solidFill>
                <a:latin typeface="Calibri"/>
                <a:cs typeface="Calibri" panose="020F0502020204030204" pitchFamily="34" charset="0"/>
              </a:rPr>
              <a:t>, Vol. 173 (</a:t>
            </a:r>
            <a:r>
              <a:rPr lang="ru-RU" sz="1200" dirty="0">
                <a:solidFill>
                  <a:prstClr val="white">
                    <a:lumMod val="50000"/>
                  </a:prstClr>
                </a:solidFill>
                <a:latin typeface="Calibri"/>
                <a:cs typeface="Calibri" panose="020F0502020204030204" pitchFamily="34" charset="0"/>
              </a:rPr>
              <a:t>201</a:t>
            </a:r>
            <a:r>
              <a:rPr lang="en-US" sz="1200" dirty="0">
                <a:solidFill>
                  <a:prstClr val="white">
                    <a:lumMod val="50000"/>
                  </a:prstClr>
                </a:solidFill>
                <a:latin typeface="Calibri"/>
                <a:cs typeface="Calibri" panose="020F0502020204030204" pitchFamily="34" charset="0"/>
              </a:rPr>
              <a:t>8), </a:t>
            </a:r>
            <a:r>
              <a:rPr lang="en-US" sz="1200" dirty="0" smtClean="0">
                <a:solidFill>
                  <a:prstClr val="white">
                    <a:lumMod val="50000"/>
                  </a:prstClr>
                </a:solidFill>
                <a:latin typeface="Calibri"/>
                <a:cs typeface="Calibri" panose="020F0502020204030204" pitchFamily="34" charset="0"/>
              </a:rPr>
              <a:t>06013 </a:t>
            </a:r>
            <a:r>
              <a:rPr lang="en-US" sz="1200" dirty="0">
                <a:solidFill>
                  <a:prstClr val="white">
                    <a:lumMod val="50000"/>
                  </a:prstClr>
                </a:solidFill>
                <a:latin typeface="Calibri"/>
                <a:cs typeface="Calibri" panose="020F0502020204030204" pitchFamily="34" charset="0"/>
              </a:rPr>
              <a:t>(1-4)</a:t>
            </a:r>
          </a:p>
        </p:txBody>
      </p:sp>
      <p:sp>
        <p:nvSpPr>
          <p:cNvPr id="7" name="TextBox 6"/>
          <p:cNvSpPr txBox="1"/>
          <p:nvPr/>
        </p:nvSpPr>
        <p:spPr>
          <a:xfrm>
            <a:off x="106734" y="692696"/>
            <a:ext cx="3457154" cy="5167568"/>
          </a:xfrm>
          <a:prstGeom prst="rect">
            <a:avLst/>
          </a:prstGeom>
          <a:noFill/>
        </p:spPr>
        <p:txBody>
          <a:bodyPr wrap="square" rtlCol="0">
            <a:spAutoFit/>
          </a:bodyPr>
          <a:lstStyle/>
          <a:p>
            <a:pPr indent="228600" algn="l"/>
            <a:r>
              <a:rPr lang="en-US" sz="2000" dirty="0" smtClean="0">
                <a:solidFill>
                  <a:srgbClr val="6600CC"/>
                </a:solidFill>
                <a:effectLst>
                  <a:outerShdw blurRad="38100" dist="38100" dir="2700000" algn="tl">
                    <a:srgbClr val="000000">
                      <a:alpha val="43137"/>
                    </a:srgbClr>
                  </a:outerShdw>
                </a:effectLst>
              </a:rPr>
              <a:t>Numerical </a:t>
            </a:r>
            <a:r>
              <a:rPr lang="en-US" sz="2000" dirty="0">
                <a:solidFill>
                  <a:srgbClr val="6600CC"/>
                </a:solidFill>
                <a:effectLst>
                  <a:outerShdw blurRad="38100" dist="38100" dir="2700000" algn="tl">
                    <a:srgbClr val="000000">
                      <a:alpha val="43137"/>
                    </a:srgbClr>
                  </a:outerShdw>
                </a:effectLst>
              </a:rPr>
              <a:t>simulation of the </a:t>
            </a:r>
            <a:r>
              <a:rPr lang="en-US" sz="2000" b="1" i="1" dirty="0" err="1">
                <a:solidFill>
                  <a:srgbClr val="6600CC"/>
                </a:solidFill>
                <a:effectLst>
                  <a:outerShdw blurRad="38100" dist="38100" dir="2700000" algn="tl">
                    <a:srgbClr val="000000">
                      <a:alpha val="43137"/>
                    </a:srgbClr>
                  </a:outerShdw>
                </a:effectLst>
              </a:rPr>
              <a:t>photoexcited</a:t>
            </a:r>
            <a:r>
              <a:rPr lang="en-US" sz="2000" b="1" i="1" dirty="0">
                <a:solidFill>
                  <a:srgbClr val="6600CC"/>
                </a:solidFill>
                <a:effectLst>
                  <a:outerShdw blurRad="38100" dist="38100" dir="2700000" algn="tl">
                    <a:srgbClr val="000000">
                      <a:alpha val="43137"/>
                    </a:srgbClr>
                  </a:outerShdw>
                </a:effectLst>
              </a:rPr>
              <a:t> electron states </a:t>
            </a:r>
            <a:r>
              <a:rPr lang="en-US" sz="2000" dirty="0">
                <a:solidFill>
                  <a:srgbClr val="6600CC"/>
                </a:solidFill>
                <a:effectLst>
                  <a:outerShdw blurRad="38100" dist="38100" dir="2700000" algn="tl">
                    <a:srgbClr val="000000">
                      <a:alpha val="43137"/>
                    </a:srgbClr>
                  </a:outerShdw>
                </a:effectLst>
              </a:rPr>
              <a:t>formation in water under </a:t>
            </a:r>
            <a:r>
              <a:rPr lang="en-US" sz="2000" b="1" i="1" dirty="0" smtClean="0">
                <a:solidFill>
                  <a:srgbClr val="6600CC"/>
                </a:solidFill>
                <a:effectLst>
                  <a:outerShdw blurRad="38100" dist="38100" dir="2700000" algn="tl">
                    <a:srgbClr val="000000">
                      <a:alpha val="43137"/>
                    </a:srgbClr>
                  </a:outerShdw>
                </a:effectLst>
              </a:rPr>
              <a:t>ultraviolet </a:t>
            </a:r>
            <a:r>
              <a:rPr lang="en-US" sz="2000" b="1" i="1" dirty="0">
                <a:solidFill>
                  <a:srgbClr val="6600CC"/>
                </a:solidFill>
                <a:effectLst>
                  <a:outerShdw blurRad="38100" dist="38100" dir="2700000" algn="tl">
                    <a:srgbClr val="000000">
                      <a:alpha val="43137"/>
                    </a:srgbClr>
                  </a:outerShdw>
                </a:effectLst>
              </a:rPr>
              <a:t>range laser irradiation</a:t>
            </a:r>
            <a:r>
              <a:rPr lang="en-US" sz="2000" b="1" dirty="0">
                <a:solidFill>
                  <a:srgbClr val="6600CC"/>
                </a:solidFill>
                <a:effectLst>
                  <a:outerShdw blurRad="38100" dist="38100" dir="2700000" algn="tl">
                    <a:srgbClr val="000000">
                      <a:alpha val="43137"/>
                    </a:srgbClr>
                  </a:outerShdw>
                </a:effectLst>
              </a:rPr>
              <a:t> </a:t>
            </a:r>
            <a:r>
              <a:rPr lang="en-US" sz="2000" dirty="0">
                <a:solidFill>
                  <a:srgbClr val="6600CC"/>
                </a:solidFill>
                <a:effectLst>
                  <a:outerShdw blurRad="38100" dist="38100" dir="2700000" algn="tl">
                    <a:srgbClr val="000000">
                      <a:alpha val="43137"/>
                    </a:srgbClr>
                  </a:outerShdw>
                </a:effectLst>
              </a:rPr>
              <a:t>is carried out within the </a:t>
            </a:r>
            <a:r>
              <a:rPr lang="en-US" sz="2000" b="1" i="1" dirty="0" err="1">
                <a:solidFill>
                  <a:srgbClr val="6600CC"/>
                </a:solidFill>
                <a:effectLst>
                  <a:outerShdw blurRad="38100" dist="38100" dir="2700000" algn="tl">
                    <a:srgbClr val="000000">
                      <a:alpha val="43137"/>
                    </a:srgbClr>
                  </a:outerShdw>
                </a:effectLst>
              </a:rPr>
              <a:t>polaron</a:t>
            </a:r>
            <a:r>
              <a:rPr lang="en-US" sz="2000" b="1" i="1" dirty="0">
                <a:solidFill>
                  <a:srgbClr val="6600CC"/>
                </a:solidFill>
                <a:effectLst>
                  <a:outerShdw blurRad="38100" dist="38100" dir="2700000" algn="tl">
                    <a:srgbClr val="000000">
                      <a:alpha val="43137"/>
                    </a:srgbClr>
                  </a:outerShdw>
                </a:effectLst>
              </a:rPr>
              <a:t> model </a:t>
            </a:r>
            <a:r>
              <a:rPr lang="en-US" sz="2000" dirty="0">
                <a:solidFill>
                  <a:srgbClr val="6600CC"/>
                </a:solidFill>
                <a:effectLst>
                  <a:outerShdw blurRad="38100" dist="38100" dir="2700000" algn="tl">
                    <a:srgbClr val="000000">
                      <a:alpha val="43137"/>
                    </a:srgbClr>
                  </a:outerShdw>
                </a:effectLst>
              </a:rPr>
              <a:t>with a </a:t>
            </a:r>
            <a:r>
              <a:rPr lang="en-US" sz="2000" b="1" i="1" dirty="0">
                <a:solidFill>
                  <a:srgbClr val="6600CC"/>
                </a:solidFill>
                <a:effectLst>
                  <a:outerShdw blurRad="38100" dist="38100" dir="2700000" algn="tl">
                    <a:srgbClr val="000000">
                      <a:alpha val="43137"/>
                    </a:srgbClr>
                  </a:outerShdw>
                </a:effectLst>
              </a:rPr>
              <a:t>time-dependent calculation</a:t>
            </a:r>
            <a:r>
              <a:rPr lang="en-US" sz="2000" b="1" dirty="0">
                <a:solidFill>
                  <a:srgbClr val="6600CC"/>
                </a:solidFill>
                <a:effectLst>
                  <a:outerShdw blurRad="38100" dist="38100" dir="2700000" algn="tl">
                    <a:srgbClr val="000000">
                      <a:alpha val="43137"/>
                    </a:srgbClr>
                  </a:outerShdw>
                </a:effectLst>
              </a:rPr>
              <a:t> </a:t>
            </a:r>
            <a:r>
              <a:rPr lang="en-US" sz="2000" dirty="0">
                <a:solidFill>
                  <a:srgbClr val="6600CC"/>
                </a:solidFill>
                <a:effectLst>
                  <a:outerShdw blurRad="38100" dist="38100" dir="2700000" algn="tl">
                    <a:srgbClr val="000000">
                      <a:alpha val="43137"/>
                    </a:srgbClr>
                  </a:outerShdw>
                </a:effectLst>
              </a:rPr>
              <a:t>of the hydrated electron absorption band width. </a:t>
            </a:r>
            <a:endParaRPr lang="en-US" sz="2000" dirty="0" smtClean="0">
              <a:solidFill>
                <a:srgbClr val="6600CC"/>
              </a:solidFill>
              <a:effectLst>
                <a:outerShdw blurRad="38100" dist="38100" dir="2700000" algn="tl">
                  <a:srgbClr val="000000">
                    <a:alpha val="43137"/>
                  </a:srgbClr>
                </a:outerShdw>
              </a:effectLst>
            </a:endParaRPr>
          </a:p>
          <a:p>
            <a:pPr indent="228600" algn="l"/>
            <a:r>
              <a:rPr lang="en-US" sz="2000" dirty="0" smtClean="0">
                <a:solidFill>
                  <a:srgbClr val="6600CC"/>
                </a:solidFill>
                <a:effectLst>
                  <a:outerShdw blurRad="38100" dist="38100" dir="2700000" algn="tl">
                    <a:srgbClr val="000000">
                      <a:alpha val="43137"/>
                    </a:srgbClr>
                  </a:outerShdw>
                </a:effectLst>
              </a:rPr>
              <a:t>This </a:t>
            </a:r>
            <a:r>
              <a:rPr lang="en-US" sz="2000" dirty="0">
                <a:solidFill>
                  <a:srgbClr val="6600CC"/>
                </a:solidFill>
                <a:effectLst>
                  <a:outerShdw blurRad="38100" dist="38100" dir="2700000" algn="tl">
                    <a:srgbClr val="000000">
                      <a:alpha val="43137"/>
                    </a:srgbClr>
                  </a:outerShdw>
                </a:effectLst>
              </a:rPr>
              <a:t>framework is shown to reproduce well the experimental data on the light absorption by the hydrated electron in polarized water. </a:t>
            </a:r>
            <a:endParaRPr lang="en-US" sz="2000" dirty="0" smtClean="0">
              <a:solidFill>
                <a:srgbClr val="6600CC"/>
              </a:solidFill>
              <a:effectLst>
                <a:outerShdw blurRad="38100" dist="38100" dir="2700000" algn="tl">
                  <a:srgbClr val="000000">
                    <a:alpha val="43137"/>
                  </a:srgbClr>
                </a:outerShdw>
              </a:effectLst>
            </a:endParaRPr>
          </a:p>
          <a:p>
            <a:pPr indent="228600" algn="l"/>
            <a:r>
              <a:rPr lang="en-US" sz="2000" dirty="0" smtClean="0">
                <a:solidFill>
                  <a:srgbClr val="6600CC"/>
                </a:solidFill>
                <a:effectLst>
                  <a:outerShdw blurRad="38100" dist="38100" dir="2700000" algn="tl">
                    <a:srgbClr val="000000">
                      <a:alpha val="43137"/>
                    </a:srgbClr>
                  </a:outerShdw>
                </a:effectLst>
              </a:rPr>
              <a:t>Effectiveness </a:t>
            </a:r>
            <a:r>
              <a:rPr lang="en-US" sz="2000" dirty="0">
                <a:solidFill>
                  <a:srgbClr val="6600CC"/>
                </a:solidFill>
                <a:effectLst>
                  <a:outerShdw blurRad="38100" dist="38100" dir="2700000" algn="tl">
                    <a:srgbClr val="000000">
                      <a:alpha val="43137"/>
                    </a:srgbClr>
                  </a:outerShdw>
                </a:effectLst>
              </a:rPr>
              <a:t>of parallel implementation is tested on the </a:t>
            </a:r>
            <a:r>
              <a:rPr lang="en-US" sz="2000" dirty="0" err="1">
                <a:solidFill>
                  <a:srgbClr val="6600CC"/>
                </a:solidFill>
                <a:effectLst>
                  <a:outerShdw blurRad="38100" dist="38100" dir="2700000" algn="tl">
                    <a:srgbClr val="000000">
                      <a:alpha val="43137"/>
                    </a:srgbClr>
                  </a:outerShdw>
                </a:effectLst>
              </a:rPr>
              <a:t>HybriLIT</a:t>
            </a:r>
            <a:r>
              <a:rPr lang="en-US" sz="2000" dirty="0">
                <a:solidFill>
                  <a:srgbClr val="6600CC"/>
                </a:solidFill>
                <a:effectLst>
                  <a:outerShdw blurRad="38100" dist="38100" dir="2700000" algn="tl">
                    <a:srgbClr val="000000">
                      <a:alpha val="43137"/>
                    </a:srgbClr>
                  </a:outerShdw>
                </a:effectLst>
              </a:rPr>
              <a:t> cluster (Figs. </a:t>
            </a:r>
            <a:r>
              <a:rPr lang="en-US" sz="2000" dirty="0" smtClean="0">
                <a:solidFill>
                  <a:srgbClr val="6600CC"/>
                </a:solidFill>
                <a:effectLst>
                  <a:outerShdw blurRad="38100" dist="38100" dir="2700000" algn="tl">
                    <a:srgbClr val="000000">
                      <a:alpha val="43137"/>
                    </a:srgbClr>
                  </a:outerShdw>
                </a:effectLst>
              </a:rPr>
              <a:t>1, 2)</a:t>
            </a:r>
            <a:r>
              <a:rPr lang="en-US" sz="2000" dirty="0" smtClean="0">
                <a:solidFill>
                  <a:srgbClr val="6600CC"/>
                </a:solidFill>
              </a:rPr>
              <a:t> </a:t>
            </a:r>
            <a:endParaRPr lang="en-US" sz="2000" dirty="0">
              <a:solidFill>
                <a:srgbClr val="6600CC"/>
              </a:solidFill>
            </a:endParaRPr>
          </a:p>
        </p:txBody>
      </p:sp>
    </p:spTree>
    <p:extLst>
      <p:ext uri="{BB962C8B-B14F-4D97-AF65-F5344CB8AC3E}">
        <p14:creationId xmlns:p14="http://schemas.microsoft.com/office/powerpoint/2010/main" val="1679479595"/>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5355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200" b="1" dirty="0">
                <a:solidFill>
                  <a:srgbClr val="0000CC"/>
                </a:solidFill>
                <a:effectLst>
                  <a:outerShdw blurRad="38100" dist="38100" dir="2700000" algn="tl">
                    <a:srgbClr val="000000"/>
                  </a:outerShdw>
                </a:effectLst>
              </a:rPr>
              <a:t>ADE-SFF Data Analysis for Vesicular Systems</a:t>
            </a:r>
          </a:p>
        </p:txBody>
      </p:sp>
      <p:sp>
        <p:nvSpPr>
          <p:cNvPr id="3" name="Прямоугольник 2"/>
          <p:cNvSpPr/>
          <p:nvPr/>
        </p:nvSpPr>
        <p:spPr>
          <a:xfrm>
            <a:off x="85091" y="6096000"/>
            <a:ext cx="9076661" cy="683264"/>
          </a:xfrm>
          <a:prstGeom prst="rect">
            <a:avLst/>
          </a:prstGeom>
        </p:spPr>
        <p:txBody>
          <a:bodyPr wrap="square">
            <a:spAutoFit/>
          </a:bodyPr>
          <a:lstStyle/>
          <a:p>
            <a:pPr marL="176213" indent="-176213" algn="l" defTabSz="914400" fontAlgn="auto">
              <a:lnSpc>
                <a:spcPct val="80000"/>
              </a:lnSpc>
              <a:spcBef>
                <a:spcPts val="0"/>
              </a:spcBef>
              <a:spcAft>
                <a:spcPts val="0"/>
              </a:spcAft>
              <a:buClrTx/>
              <a:buSzTx/>
              <a:buFont typeface="Wingdings" pitchFamily="2" charset="2"/>
              <a:buChar char="§"/>
              <a:tabLst>
                <a:tab pos="176213" algn="l"/>
              </a:tabLst>
            </a:pPr>
            <a:r>
              <a:rPr lang="ru-RU" sz="1200" dirty="0" smtClean="0">
                <a:solidFill>
                  <a:prstClr val="white">
                    <a:lumMod val="50000"/>
                  </a:prstClr>
                </a:solidFill>
                <a:latin typeface="Calibri"/>
                <a:cs typeface="Calibri" panose="020F0502020204030204" pitchFamily="34" charset="0"/>
              </a:rPr>
              <a:t>М</a:t>
            </a:r>
            <a:r>
              <a:rPr lang="en-US" sz="1200" dirty="0" smtClean="0">
                <a:solidFill>
                  <a:prstClr val="white">
                    <a:lumMod val="50000"/>
                  </a:prstClr>
                </a:solidFill>
                <a:latin typeface="Calibri"/>
                <a:cs typeface="Calibri" panose="020F0502020204030204" pitchFamily="34" charset="0"/>
              </a:rPr>
              <a:t>.</a:t>
            </a:r>
            <a:r>
              <a:rPr lang="ru-RU" sz="1200" dirty="0" smtClean="0">
                <a:solidFill>
                  <a:prstClr val="white">
                    <a:lumMod val="50000"/>
                  </a:prstClr>
                </a:solidFill>
                <a:latin typeface="Calibri"/>
                <a:cs typeface="Calibri" panose="020F0502020204030204" pitchFamily="34" charset="0"/>
              </a:rPr>
              <a:t>К</a:t>
            </a:r>
            <a:r>
              <a:rPr lang="en-US" sz="1200" dirty="0" err="1" smtClean="0">
                <a:solidFill>
                  <a:prstClr val="white">
                    <a:lumMod val="50000"/>
                  </a:prstClr>
                </a:solidFill>
                <a:latin typeface="Calibri"/>
                <a:cs typeface="Calibri" panose="020F0502020204030204" pitchFamily="34" charset="0"/>
              </a:rPr>
              <a:t>iselev</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Е</a:t>
            </a:r>
            <a:r>
              <a:rPr lang="en-US" sz="1200" dirty="0" smtClean="0">
                <a:solidFill>
                  <a:prstClr val="white">
                    <a:lumMod val="50000"/>
                  </a:prstClr>
                </a:solidFill>
                <a:latin typeface="Calibri"/>
                <a:cs typeface="Calibri" panose="020F0502020204030204" pitchFamily="34" charset="0"/>
              </a:rPr>
              <a:t>.</a:t>
            </a:r>
            <a:r>
              <a:rPr lang="en-US" sz="1200" dirty="0" err="1" smtClean="0">
                <a:solidFill>
                  <a:prstClr val="white">
                    <a:lumMod val="50000"/>
                  </a:prstClr>
                </a:solidFill>
                <a:latin typeface="Calibri"/>
                <a:cs typeface="Calibri" panose="020F0502020204030204" pitchFamily="34" charset="0"/>
              </a:rPr>
              <a:t>Zemlyanaya</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А</a:t>
            </a:r>
            <a:r>
              <a:rPr lang="en-US" sz="1200" dirty="0" smtClean="0">
                <a:solidFill>
                  <a:prstClr val="white">
                    <a:lumMod val="50000"/>
                  </a:prstClr>
                </a:solidFill>
                <a:latin typeface="Calibri"/>
                <a:cs typeface="Calibri" panose="020F0502020204030204" pitchFamily="34" charset="0"/>
              </a:rPr>
              <a:t>.</a:t>
            </a:r>
            <a:r>
              <a:rPr lang="en-US" sz="1200" dirty="0" err="1" smtClean="0">
                <a:solidFill>
                  <a:prstClr val="white">
                    <a:lumMod val="50000"/>
                  </a:prstClr>
                </a:solidFill>
                <a:latin typeface="Calibri"/>
                <a:cs typeface="Calibri" panose="020F0502020204030204" pitchFamily="34" charset="0"/>
              </a:rPr>
              <a:t>Gruzinov</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Е</a:t>
            </a:r>
            <a:r>
              <a:rPr lang="en-US" sz="1200" dirty="0" smtClean="0">
                <a:solidFill>
                  <a:prstClr val="white">
                    <a:lumMod val="50000"/>
                  </a:prstClr>
                </a:solidFill>
                <a:latin typeface="Calibri"/>
                <a:cs typeface="Calibri" panose="020F0502020204030204" pitchFamily="34" charset="0"/>
              </a:rPr>
              <a:t>.</a:t>
            </a:r>
            <a:r>
              <a:rPr lang="en-US" sz="1200" dirty="0" err="1" smtClean="0">
                <a:solidFill>
                  <a:prstClr val="white">
                    <a:lumMod val="50000"/>
                  </a:prstClr>
                </a:solidFill>
                <a:latin typeface="Calibri"/>
                <a:cs typeface="Calibri" panose="020F0502020204030204" pitchFamily="34" charset="0"/>
              </a:rPr>
              <a:t>Zhabitskaya</a:t>
            </a:r>
            <a:r>
              <a:rPr lang="en-US" sz="1200" dirty="0" smtClean="0">
                <a:solidFill>
                  <a:prstClr val="white">
                    <a:lumMod val="50000"/>
                  </a:prstClr>
                </a:solidFill>
                <a:latin typeface="Calibri"/>
                <a:cs typeface="Calibri" panose="020F0502020204030204" pitchFamily="34" charset="0"/>
              </a:rPr>
              <a:t>, </a:t>
            </a:r>
            <a:r>
              <a:rPr lang="ru-RU" sz="1200" dirty="0" smtClean="0">
                <a:solidFill>
                  <a:prstClr val="white">
                    <a:lumMod val="50000"/>
                  </a:prstClr>
                </a:solidFill>
                <a:latin typeface="Calibri"/>
                <a:cs typeface="Calibri" panose="020F0502020204030204" pitchFamily="34" charset="0"/>
              </a:rPr>
              <a:t>О</a:t>
            </a:r>
            <a:r>
              <a:rPr lang="en-US" sz="1200" dirty="0" smtClean="0">
                <a:solidFill>
                  <a:prstClr val="white">
                    <a:lumMod val="50000"/>
                  </a:prstClr>
                </a:solidFill>
                <a:latin typeface="Calibri"/>
                <a:cs typeface="Calibri" panose="020F0502020204030204" pitchFamily="34" charset="0"/>
              </a:rPr>
              <a:t>.</a:t>
            </a:r>
            <a:r>
              <a:rPr lang="en-US" sz="1200" dirty="0" err="1" smtClean="0">
                <a:solidFill>
                  <a:prstClr val="white">
                    <a:lumMod val="50000"/>
                  </a:prstClr>
                </a:solidFill>
                <a:latin typeface="Calibri"/>
                <a:cs typeface="Calibri" panose="020F0502020204030204" pitchFamily="34" charset="0"/>
              </a:rPr>
              <a:t>Ipatova</a:t>
            </a:r>
            <a:r>
              <a:rPr lang="en-US" sz="1200" dirty="0" smtClean="0">
                <a:solidFill>
                  <a:prstClr val="white">
                    <a:lumMod val="50000"/>
                  </a:prstClr>
                </a:solidFill>
                <a:latin typeface="Calibri"/>
                <a:cs typeface="Calibri" panose="020F0502020204030204" pitchFamily="34" charset="0"/>
              </a:rPr>
              <a:t>, V.</a:t>
            </a:r>
            <a:r>
              <a:rPr lang="ru-RU" sz="1200" dirty="0" smtClean="0">
                <a:solidFill>
                  <a:prstClr val="white">
                    <a:lumMod val="50000"/>
                  </a:prstClr>
                </a:solidFill>
                <a:latin typeface="Calibri"/>
                <a:cs typeface="Calibri" panose="020F0502020204030204" pitchFamily="34" charset="0"/>
              </a:rPr>
              <a:t>А</a:t>
            </a:r>
            <a:r>
              <a:rPr lang="en-US" sz="1200" dirty="0" err="1" smtClean="0">
                <a:solidFill>
                  <a:prstClr val="white">
                    <a:lumMod val="50000"/>
                  </a:prstClr>
                </a:solidFill>
                <a:latin typeface="Calibri"/>
                <a:cs typeface="Calibri" panose="020F0502020204030204" pitchFamily="34" charset="0"/>
              </a:rPr>
              <a:t>ksenov</a:t>
            </a:r>
            <a:r>
              <a:rPr lang="en-US" sz="1200" dirty="0" smtClean="0">
                <a:solidFill>
                  <a:prstClr val="white">
                    <a:lumMod val="50000"/>
                  </a:prstClr>
                </a:solidFill>
                <a:latin typeface="Calibri"/>
                <a:cs typeface="Calibri" panose="020F0502020204030204" pitchFamily="34" charset="0"/>
              </a:rPr>
              <a:t>, </a:t>
            </a:r>
            <a:r>
              <a:rPr lang="en-US" sz="1200" dirty="0">
                <a:solidFill>
                  <a:prstClr val="white">
                    <a:lumMod val="50000"/>
                  </a:prstClr>
                </a:solidFill>
                <a:latin typeface="Calibri"/>
                <a:cs typeface="Calibri" panose="020F0502020204030204" pitchFamily="34" charset="0"/>
              </a:rPr>
              <a:t>Crystallography Reports. 2017. Т. 62. № 5. С. 763-767</a:t>
            </a:r>
            <a:endParaRPr lang="en-US" sz="1200" dirty="0" smtClean="0">
              <a:solidFill>
                <a:prstClr val="white">
                  <a:lumMod val="50000"/>
                </a:prstClr>
              </a:solidFill>
              <a:latin typeface="Calibri"/>
              <a:cs typeface="Calibri" panose="020F0502020204030204" pitchFamily="34" charset="0"/>
            </a:endParaRPr>
          </a:p>
          <a:p>
            <a:pPr marL="176213" indent="-176213" algn="l" defTabSz="914400" fontAlgn="auto">
              <a:lnSpc>
                <a:spcPct val="80000"/>
              </a:lnSpc>
              <a:spcBef>
                <a:spcPts val="0"/>
              </a:spcBef>
              <a:spcAft>
                <a:spcPts val="0"/>
              </a:spcAft>
              <a:buClrTx/>
              <a:buSzTx/>
              <a:buFont typeface="Wingdings" pitchFamily="2" charset="2"/>
              <a:buChar char="§"/>
              <a:tabLst>
                <a:tab pos="176213" algn="l"/>
              </a:tabLst>
            </a:pPr>
            <a:r>
              <a:rPr lang="en-US" sz="1200" dirty="0" err="1" smtClean="0">
                <a:solidFill>
                  <a:prstClr val="white">
                    <a:lumMod val="50000"/>
                  </a:prstClr>
                </a:solidFill>
                <a:latin typeface="Calibri"/>
                <a:cs typeface="Calibri" panose="020F0502020204030204" pitchFamily="34" charset="0"/>
              </a:rPr>
              <a:t>E.Zemlyanaya</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M.Kiselev</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K.Lukyanov</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I.Popov</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K.Turapbay</a:t>
            </a:r>
            <a:r>
              <a:rPr lang="en-US" sz="1200" dirty="0" smtClean="0">
                <a:solidFill>
                  <a:prstClr val="white">
                    <a:lumMod val="50000"/>
                  </a:prstClr>
                </a:solidFill>
                <a:latin typeface="Calibri"/>
                <a:cs typeface="Calibri" panose="020F0502020204030204" pitchFamily="34" charset="0"/>
              </a:rPr>
              <a:t>. Method. Journal of System Analysis in science and education, 2017, No.4 </a:t>
            </a:r>
          </a:p>
          <a:p>
            <a:pPr marL="176213" indent="-176213" algn="l" defTabSz="914400" fontAlgn="auto">
              <a:lnSpc>
                <a:spcPct val="80000"/>
              </a:lnSpc>
              <a:spcBef>
                <a:spcPts val="0"/>
              </a:spcBef>
              <a:spcAft>
                <a:spcPts val="0"/>
              </a:spcAft>
              <a:buClrTx/>
              <a:buSzTx/>
              <a:buFont typeface="Wingdings" pitchFamily="2" charset="2"/>
              <a:buChar char="§"/>
              <a:tabLst>
                <a:tab pos="176213" algn="l"/>
              </a:tabLst>
            </a:pPr>
            <a:r>
              <a:rPr lang="ru-RU" sz="1200" dirty="0" smtClean="0">
                <a:solidFill>
                  <a:prstClr val="white">
                    <a:lumMod val="50000"/>
                  </a:prstClr>
                </a:solidFill>
                <a:latin typeface="Calibri"/>
                <a:cs typeface="Calibri" panose="020F0502020204030204" pitchFamily="34" charset="0"/>
              </a:rPr>
              <a:t>M</a:t>
            </a:r>
            <a:r>
              <a:rPr lang="en-US" sz="1200" dirty="0" smtClean="0">
                <a:solidFill>
                  <a:prstClr val="white">
                    <a:lumMod val="50000"/>
                  </a:prstClr>
                </a:solidFill>
                <a:latin typeface="Calibri"/>
                <a:cs typeface="Calibri" panose="020F0502020204030204" pitchFamily="34" charset="0"/>
              </a:rPr>
              <a:t>.</a:t>
            </a:r>
            <a:r>
              <a:rPr lang="ru-RU" sz="1200" dirty="0" err="1" smtClean="0">
                <a:solidFill>
                  <a:prstClr val="white">
                    <a:lumMod val="50000"/>
                  </a:prstClr>
                </a:solidFill>
                <a:latin typeface="Calibri"/>
                <a:cs typeface="Calibri" panose="020F0502020204030204" pitchFamily="34" charset="0"/>
              </a:rPr>
              <a:t>Bashashin</a:t>
            </a:r>
            <a:r>
              <a:rPr lang="ru-RU" sz="1200" dirty="0" smtClean="0">
                <a:solidFill>
                  <a:prstClr val="white">
                    <a:lumMod val="50000"/>
                  </a:prstClr>
                </a:solidFill>
                <a:latin typeface="Calibri"/>
                <a:cs typeface="Calibri" panose="020F0502020204030204" pitchFamily="34" charset="0"/>
              </a:rPr>
              <a:t>, E</a:t>
            </a:r>
            <a:r>
              <a:rPr lang="en-US" sz="1200" dirty="0" smtClean="0">
                <a:solidFill>
                  <a:prstClr val="white">
                    <a:lumMod val="50000"/>
                  </a:prstClr>
                </a:solidFill>
                <a:latin typeface="Calibri"/>
                <a:cs typeface="Calibri" panose="020F0502020204030204" pitchFamily="34" charset="0"/>
              </a:rPr>
              <a:t>.</a:t>
            </a:r>
            <a:r>
              <a:rPr lang="ru-RU" sz="1200" dirty="0" err="1" smtClean="0">
                <a:solidFill>
                  <a:prstClr val="white">
                    <a:lumMod val="50000"/>
                  </a:prstClr>
                </a:solidFill>
                <a:latin typeface="Calibri"/>
                <a:cs typeface="Calibri" panose="020F0502020204030204" pitchFamily="34" charset="0"/>
              </a:rPr>
              <a:t>Zemlyanaya</a:t>
            </a:r>
            <a:r>
              <a:rPr lang="ru-RU" sz="1200" dirty="0" smtClean="0">
                <a:solidFill>
                  <a:prstClr val="white">
                    <a:lumMod val="50000"/>
                  </a:prstClr>
                </a:solidFill>
                <a:latin typeface="Calibri"/>
                <a:cs typeface="Calibri" panose="020F0502020204030204" pitchFamily="34" charset="0"/>
              </a:rPr>
              <a:t>, E</a:t>
            </a:r>
            <a:r>
              <a:rPr lang="en-US" sz="1200" dirty="0" smtClean="0">
                <a:solidFill>
                  <a:prstClr val="white">
                    <a:lumMod val="50000"/>
                  </a:prstClr>
                </a:solidFill>
                <a:latin typeface="Calibri"/>
                <a:cs typeface="Calibri" panose="020F0502020204030204" pitchFamily="34" charset="0"/>
              </a:rPr>
              <a:t>.</a:t>
            </a:r>
            <a:r>
              <a:rPr lang="ru-RU" sz="1200" dirty="0" err="1" smtClean="0">
                <a:solidFill>
                  <a:prstClr val="white">
                    <a:lumMod val="50000"/>
                  </a:prstClr>
                </a:solidFill>
                <a:latin typeface="Calibri"/>
                <a:cs typeface="Calibri" panose="020F0502020204030204" pitchFamily="34" charset="0"/>
              </a:rPr>
              <a:t>Zhabitskaya</a:t>
            </a:r>
            <a:r>
              <a:rPr lang="ru-RU" sz="1200" dirty="0" smtClean="0">
                <a:solidFill>
                  <a:prstClr val="white">
                    <a:lumMod val="50000"/>
                  </a:prstClr>
                </a:solidFill>
                <a:latin typeface="Calibri"/>
                <a:cs typeface="Calibri" panose="020F0502020204030204" pitchFamily="34" charset="0"/>
              </a:rPr>
              <a:t>, M</a:t>
            </a:r>
            <a:r>
              <a:rPr lang="en-US" sz="1200" dirty="0" smtClean="0">
                <a:solidFill>
                  <a:prstClr val="white">
                    <a:lumMod val="50000"/>
                  </a:prstClr>
                </a:solidFill>
                <a:latin typeface="Calibri"/>
                <a:cs typeface="Calibri" panose="020F0502020204030204" pitchFamily="34" charset="0"/>
              </a:rPr>
              <a:t>.</a:t>
            </a:r>
            <a:r>
              <a:rPr lang="ru-RU" sz="1200" dirty="0" err="1" smtClean="0">
                <a:solidFill>
                  <a:prstClr val="white">
                    <a:lumMod val="50000"/>
                  </a:prstClr>
                </a:solidFill>
                <a:latin typeface="Calibri"/>
                <a:cs typeface="Calibri" panose="020F0502020204030204" pitchFamily="34" charset="0"/>
              </a:rPr>
              <a:t>Kiselev</a:t>
            </a:r>
            <a:r>
              <a:rPr lang="ru-RU" sz="1200" dirty="0" smtClean="0">
                <a:solidFill>
                  <a:prstClr val="white">
                    <a:lumMod val="50000"/>
                  </a:prstClr>
                </a:solidFill>
                <a:latin typeface="Calibri"/>
                <a:cs typeface="Calibri" panose="020F0502020204030204" pitchFamily="34" charset="0"/>
              </a:rPr>
              <a:t>, T</a:t>
            </a:r>
            <a:r>
              <a:rPr lang="en-US" sz="1200" dirty="0" smtClean="0">
                <a:solidFill>
                  <a:prstClr val="white">
                    <a:lumMod val="50000"/>
                  </a:prstClr>
                </a:solidFill>
                <a:latin typeface="Calibri"/>
                <a:cs typeface="Calibri" panose="020F0502020204030204" pitchFamily="34" charset="0"/>
              </a:rPr>
              <a:t>.</a:t>
            </a:r>
            <a:r>
              <a:rPr lang="ru-RU" sz="1200" dirty="0" err="1" smtClean="0">
                <a:solidFill>
                  <a:prstClr val="white">
                    <a:lumMod val="50000"/>
                  </a:prstClr>
                </a:solidFill>
                <a:latin typeface="Calibri"/>
                <a:cs typeface="Calibri" panose="020F0502020204030204" pitchFamily="34" charset="0"/>
              </a:rPr>
              <a:t>Sapozhnikova</a:t>
            </a:r>
            <a:r>
              <a:rPr lang="en-US" sz="1200" dirty="0">
                <a:solidFill>
                  <a:prstClr val="white">
                    <a:lumMod val="50000"/>
                  </a:prstClr>
                </a:solidFill>
                <a:latin typeface="Calibri"/>
                <a:cs typeface="Calibri" panose="020F0502020204030204" pitchFamily="34" charset="0"/>
              </a:rPr>
              <a:t>,</a:t>
            </a:r>
            <a:r>
              <a:rPr lang="ru-RU" sz="1200" dirty="0" smtClean="0">
                <a:solidFill>
                  <a:prstClr val="white">
                    <a:lumMod val="50000"/>
                  </a:prstClr>
                </a:solidFill>
                <a:latin typeface="Calibri"/>
                <a:cs typeface="Calibri" panose="020F0502020204030204" pitchFamily="34" charset="0"/>
              </a:rPr>
              <a:t> EPJ – </a:t>
            </a:r>
            <a:r>
              <a:rPr lang="ru-RU" sz="1200" dirty="0" err="1" smtClean="0">
                <a:solidFill>
                  <a:prstClr val="white">
                    <a:lumMod val="50000"/>
                  </a:prstClr>
                </a:solidFill>
                <a:latin typeface="Calibri"/>
                <a:cs typeface="Calibri" panose="020F0502020204030204" pitchFamily="34" charset="0"/>
              </a:rPr>
              <a:t>WoC</a:t>
            </a:r>
            <a:r>
              <a:rPr lang="en-US" sz="1200" dirty="0" smtClean="0">
                <a:solidFill>
                  <a:prstClr val="white">
                    <a:lumMod val="50000"/>
                  </a:prstClr>
                </a:solidFill>
                <a:latin typeface="Calibri"/>
                <a:cs typeface="Calibri" panose="020F0502020204030204" pitchFamily="34" charset="0"/>
              </a:rPr>
              <a:t>, Vol. 173 (</a:t>
            </a:r>
            <a:r>
              <a:rPr lang="ru-RU" sz="1200" dirty="0" smtClean="0">
                <a:solidFill>
                  <a:prstClr val="white">
                    <a:lumMod val="50000"/>
                  </a:prstClr>
                </a:solidFill>
                <a:latin typeface="Calibri"/>
                <a:cs typeface="Calibri" panose="020F0502020204030204" pitchFamily="34" charset="0"/>
              </a:rPr>
              <a:t>201</a:t>
            </a:r>
            <a:r>
              <a:rPr lang="en-US" sz="1200" dirty="0" smtClean="0">
                <a:solidFill>
                  <a:prstClr val="white">
                    <a:lumMod val="50000"/>
                  </a:prstClr>
                </a:solidFill>
                <a:latin typeface="Calibri"/>
                <a:cs typeface="Calibri" panose="020F0502020204030204" pitchFamily="34" charset="0"/>
              </a:rPr>
              <a:t>8), 05003 (1-4)</a:t>
            </a:r>
          </a:p>
          <a:p>
            <a:pPr marL="176213" indent="-176213" algn="l" defTabSz="914400" fontAlgn="auto">
              <a:lnSpc>
                <a:spcPct val="80000"/>
              </a:lnSpc>
              <a:spcBef>
                <a:spcPts val="0"/>
              </a:spcBef>
              <a:spcAft>
                <a:spcPts val="0"/>
              </a:spcAft>
              <a:buClrTx/>
              <a:buSzTx/>
              <a:buFont typeface="Wingdings" pitchFamily="2" charset="2"/>
              <a:buChar char="§"/>
              <a:tabLst>
                <a:tab pos="176213" algn="l"/>
              </a:tabLst>
            </a:pPr>
            <a:r>
              <a:rPr lang="en-US" sz="1200" dirty="0" err="1" smtClean="0">
                <a:solidFill>
                  <a:prstClr val="white">
                    <a:lumMod val="50000"/>
                  </a:prstClr>
                </a:solidFill>
                <a:latin typeface="Calibri"/>
                <a:cs typeface="Calibri" panose="020F0502020204030204" pitchFamily="34" charset="0"/>
              </a:rPr>
              <a:t>E.Zemlyanaya</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M.Kiselev</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E.Zhabitskaya</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V.Aksenov</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O.Ipatova</a:t>
            </a:r>
            <a:r>
              <a:rPr lang="en-US" sz="1200" dirty="0" smtClean="0">
                <a:solidFill>
                  <a:prstClr val="white">
                    <a:lumMod val="50000"/>
                  </a:prstClr>
                </a:solidFill>
                <a:latin typeface="Calibri"/>
                <a:cs typeface="Calibri" panose="020F0502020204030204" pitchFamily="34" charset="0"/>
              </a:rPr>
              <a:t>, </a:t>
            </a:r>
            <a:r>
              <a:rPr lang="en-US" sz="1200" dirty="0" err="1" smtClean="0">
                <a:solidFill>
                  <a:prstClr val="white">
                    <a:lumMod val="50000"/>
                  </a:prstClr>
                </a:solidFill>
                <a:latin typeface="Calibri"/>
                <a:cs typeface="Calibri" panose="020F0502020204030204" pitchFamily="34" charset="0"/>
              </a:rPr>
              <a:t>O.Ivankov</a:t>
            </a:r>
            <a:r>
              <a:rPr lang="en-US" sz="1200" dirty="0" smtClean="0">
                <a:solidFill>
                  <a:prstClr val="white">
                    <a:lumMod val="50000"/>
                  </a:prstClr>
                </a:solidFill>
                <a:latin typeface="Calibri"/>
                <a:cs typeface="Calibri" panose="020F0502020204030204" pitchFamily="34" charset="0"/>
              </a:rPr>
              <a:t>. J. Phys.  Conf. </a:t>
            </a:r>
            <a:r>
              <a:rPr lang="en-US" sz="1200" dirty="0">
                <a:solidFill>
                  <a:prstClr val="white">
                    <a:lumMod val="50000"/>
                  </a:prstClr>
                </a:solidFill>
                <a:latin typeface="Calibri"/>
                <a:cs typeface="Calibri" panose="020F0502020204030204" pitchFamily="34" charset="0"/>
              </a:rPr>
              <a:t>Series, </a:t>
            </a:r>
            <a:r>
              <a:rPr lang="en-US" sz="1200" dirty="0" smtClean="0">
                <a:solidFill>
                  <a:prstClr val="white">
                    <a:lumMod val="50000"/>
                  </a:prstClr>
                </a:solidFill>
                <a:latin typeface="Calibri"/>
                <a:cs typeface="Calibri" panose="020F0502020204030204" pitchFamily="34" charset="0"/>
              </a:rPr>
              <a:t>vol. 1023</a:t>
            </a:r>
            <a:r>
              <a:rPr lang="en-US" sz="1200" dirty="0">
                <a:solidFill>
                  <a:prstClr val="white">
                    <a:lumMod val="50000"/>
                  </a:prstClr>
                </a:solidFill>
                <a:latin typeface="Calibri"/>
                <a:cs typeface="Calibri" panose="020F0502020204030204" pitchFamily="34" charset="0"/>
              </a:rPr>
              <a:t>, </a:t>
            </a:r>
            <a:r>
              <a:rPr lang="en-US" sz="1200" dirty="0" smtClean="0">
                <a:solidFill>
                  <a:prstClr val="white">
                    <a:lumMod val="50000"/>
                  </a:prstClr>
                </a:solidFill>
                <a:latin typeface="Calibri"/>
                <a:cs typeface="Calibri" panose="020F0502020204030204" pitchFamily="34" charset="0"/>
              </a:rPr>
              <a:t>012017, </a:t>
            </a:r>
            <a:r>
              <a:rPr lang="en-US" sz="1200" dirty="0">
                <a:solidFill>
                  <a:prstClr val="white">
                    <a:lumMod val="50000"/>
                  </a:prstClr>
                </a:solidFill>
                <a:latin typeface="Calibri"/>
                <a:cs typeface="Calibri" panose="020F0502020204030204" pitchFamily="34" charset="0"/>
              </a:rPr>
              <a:t>2018 </a:t>
            </a:r>
            <a:endParaRPr lang="en-US" sz="1200" dirty="0" smtClean="0">
              <a:solidFill>
                <a:prstClr val="white">
                  <a:lumMod val="50000"/>
                </a:prstClr>
              </a:solidFill>
              <a:latin typeface="Calibri"/>
              <a:cs typeface="Calibri" panose="020F0502020204030204" pitchFamily="34" charset="0"/>
            </a:endParaRPr>
          </a:p>
        </p:txBody>
      </p:sp>
      <p:grpSp>
        <p:nvGrpSpPr>
          <p:cNvPr id="2" name="Группа 1"/>
          <p:cNvGrpSpPr/>
          <p:nvPr/>
        </p:nvGrpSpPr>
        <p:grpSpPr>
          <a:xfrm>
            <a:off x="4067943" y="3505262"/>
            <a:ext cx="4991099" cy="2041227"/>
            <a:chOff x="4067943" y="3505262"/>
            <a:chExt cx="4991099" cy="2041227"/>
          </a:xfrm>
        </p:grpSpPr>
        <p:pic>
          <p:nvPicPr>
            <p:cNvPr id="5" name="Picture 4"/>
            <p:cNvPicPr>
              <a:picLocks noChangeAspect="1" noChangeArrowheads="1"/>
            </p:cNvPicPr>
            <p:nvPr/>
          </p:nvPicPr>
          <p:blipFill rotWithShape="1">
            <a:blip r:embed="rId3" cstate="print"/>
            <a:srcRect l="3514"/>
            <a:stretch/>
          </p:blipFill>
          <p:spPr bwMode="auto">
            <a:xfrm>
              <a:off x="4067943" y="3505262"/>
              <a:ext cx="4991099" cy="2041227"/>
            </a:xfrm>
            <a:prstGeom prst="rect">
              <a:avLst/>
            </a:prstGeom>
            <a:noFill/>
            <a:ln w="9525">
              <a:noFill/>
              <a:miter lim="800000"/>
              <a:headEnd/>
              <a:tailEnd/>
            </a:ln>
          </p:spPr>
        </p:pic>
        <p:sp>
          <p:nvSpPr>
            <p:cNvPr id="6" name="TextBox 5"/>
            <p:cNvSpPr txBox="1"/>
            <p:nvPr/>
          </p:nvSpPr>
          <p:spPr>
            <a:xfrm>
              <a:off x="5242699" y="3576334"/>
              <a:ext cx="1003801" cy="461664"/>
            </a:xfrm>
            <a:prstGeom prst="rect">
              <a:avLst/>
            </a:prstGeom>
            <a:solidFill>
              <a:srgbClr val="DE7E18">
                <a:lumMod val="40000"/>
                <a:lumOff val="60000"/>
              </a:srgbClr>
            </a:solidFill>
            <a:ln>
              <a:solidFill>
                <a:srgbClr val="A53010"/>
              </a:solidFill>
            </a:ln>
          </p:spPr>
          <p:txBody>
            <a:bodyPr wrap="none" rtlCol="0">
              <a:spAutoFit/>
            </a:bodyPr>
            <a:lstStyle/>
            <a:p>
              <a:pPr algn="l" defTabSz="914400" fontAlgn="auto">
                <a:lnSpc>
                  <a:spcPct val="100000"/>
                </a:lnSpc>
                <a:spcBef>
                  <a:spcPts val="0"/>
                </a:spcBef>
                <a:spcAft>
                  <a:spcPts val="0"/>
                </a:spcAft>
                <a:buClrTx/>
                <a:buSzTx/>
                <a:buFontTx/>
                <a:buNone/>
                <a:defRPr/>
              </a:pPr>
              <a:r>
                <a:rPr lang="en-US" sz="1200" kern="0" dirty="0" smtClean="0">
                  <a:solidFill>
                    <a:srgbClr val="0070C0"/>
                  </a:solidFill>
                  <a:latin typeface="Arial" pitchFamily="34" charset="0"/>
                  <a:cs typeface="Arial" pitchFamily="34" charset="0"/>
                </a:rPr>
                <a:t>Blue: PTNS</a:t>
              </a:r>
            </a:p>
            <a:p>
              <a:pPr algn="l" defTabSz="914400" fontAlgn="auto">
                <a:lnSpc>
                  <a:spcPct val="100000"/>
                </a:lnSpc>
                <a:spcBef>
                  <a:spcPts val="0"/>
                </a:spcBef>
                <a:spcAft>
                  <a:spcPts val="0"/>
                </a:spcAft>
                <a:buClrTx/>
                <a:buSzTx/>
                <a:buFontTx/>
                <a:buNone/>
                <a:defRPr/>
              </a:pPr>
              <a:r>
                <a:rPr lang="en-US" sz="1200" kern="0" dirty="0" smtClean="0">
                  <a:solidFill>
                    <a:srgbClr val="FF0000"/>
                  </a:solidFill>
                  <a:latin typeface="Arial" pitchFamily="34" charset="0"/>
                  <a:cs typeface="Arial" pitchFamily="34" charset="0"/>
                </a:rPr>
                <a:t>Red: DMPC</a:t>
              </a:r>
              <a:endParaRPr lang="ru-RU" sz="1200" kern="0" dirty="0">
                <a:solidFill>
                  <a:srgbClr val="FF0000"/>
                </a:solidFill>
                <a:latin typeface="Arial" pitchFamily="34" charset="0"/>
                <a:cs typeface="Arial" pitchFamily="34" charset="0"/>
              </a:endParaRPr>
            </a:p>
          </p:txBody>
        </p:sp>
        <p:sp>
          <p:nvSpPr>
            <p:cNvPr id="7" name="TextBox 6"/>
            <p:cNvSpPr txBox="1"/>
            <p:nvPr/>
          </p:nvSpPr>
          <p:spPr>
            <a:xfrm>
              <a:off x="7708084" y="3596329"/>
              <a:ext cx="1003801" cy="461664"/>
            </a:xfrm>
            <a:prstGeom prst="rect">
              <a:avLst/>
            </a:prstGeom>
            <a:solidFill>
              <a:srgbClr val="DE7E18">
                <a:lumMod val="40000"/>
                <a:lumOff val="60000"/>
              </a:srgbClr>
            </a:solidFill>
            <a:ln>
              <a:solidFill>
                <a:srgbClr val="A53010"/>
              </a:solidFill>
            </a:ln>
          </p:spPr>
          <p:txBody>
            <a:bodyPr wrap="none" rtlCol="0">
              <a:spAutoFit/>
            </a:bodyPr>
            <a:lstStyle/>
            <a:p>
              <a:pPr algn="l" defTabSz="914400" fontAlgn="auto">
                <a:lnSpc>
                  <a:spcPct val="100000"/>
                </a:lnSpc>
                <a:spcBef>
                  <a:spcPts val="0"/>
                </a:spcBef>
                <a:spcAft>
                  <a:spcPts val="0"/>
                </a:spcAft>
                <a:buClrTx/>
                <a:buSzTx/>
                <a:buFontTx/>
                <a:buNone/>
                <a:defRPr/>
              </a:pPr>
              <a:r>
                <a:rPr lang="en-US" sz="1200" kern="0" dirty="0" smtClean="0">
                  <a:solidFill>
                    <a:srgbClr val="0070C0"/>
                  </a:solidFill>
                  <a:latin typeface="Arial" pitchFamily="34" charset="0"/>
                  <a:cs typeface="Arial" pitchFamily="34" charset="0"/>
                </a:rPr>
                <a:t>Blue: PTNS</a:t>
              </a:r>
            </a:p>
            <a:p>
              <a:pPr algn="l" defTabSz="914400" fontAlgn="auto">
                <a:lnSpc>
                  <a:spcPct val="100000"/>
                </a:lnSpc>
                <a:spcBef>
                  <a:spcPts val="0"/>
                </a:spcBef>
                <a:spcAft>
                  <a:spcPts val="0"/>
                </a:spcAft>
                <a:buClrTx/>
                <a:buSzTx/>
                <a:buFontTx/>
                <a:buNone/>
                <a:defRPr/>
              </a:pPr>
              <a:r>
                <a:rPr lang="en-US" sz="1200" kern="0" dirty="0" smtClean="0">
                  <a:solidFill>
                    <a:srgbClr val="FF0000"/>
                  </a:solidFill>
                  <a:latin typeface="Arial" pitchFamily="34" charset="0"/>
                  <a:cs typeface="Arial" pitchFamily="34" charset="0"/>
                </a:rPr>
                <a:t>Red: DMPC</a:t>
              </a:r>
              <a:endParaRPr lang="ru-RU" sz="1200" kern="0" dirty="0">
                <a:solidFill>
                  <a:srgbClr val="FF0000"/>
                </a:solidFill>
                <a:latin typeface="Arial" pitchFamily="34" charset="0"/>
                <a:cs typeface="Arial" pitchFamily="34" charset="0"/>
              </a:endParaRPr>
            </a:p>
          </p:txBody>
        </p:sp>
      </p:grpSp>
      <p:grpSp>
        <p:nvGrpSpPr>
          <p:cNvPr id="8" name="Группа 7"/>
          <p:cNvGrpSpPr>
            <a:grpSpLocks noChangeAspect="1"/>
          </p:cNvGrpSpPr>
          <p:nvPr/>
        </p:nvGrpSpPr>
        <p:grpSpPr>
          <a:xfrm>
            <a:off x="914401" y="764708"/>
            <a:ext cx="3309650" cy="2578776"/>
            <a:chOff x="6248400" y="2642533"/>
            <a:chExt cx="2758042" cy="2148980"/>
          </a:xfrm>
        </p:grpSpPr>
        <p:pic>
          <p:nvPicPr>
            <p:cNvPr id="9" name="Picture 5"/>
            <p:cNvPicPr>
              <a:picLocks noChangeAspect="1" noChangeArrowheads="1"/>
            </p:cNvPicPr>
            <p:nvPr/>
          </p:nvPicPr>
          <p:blipFill>
            <a:blip r:embed="rId4" cstate="print"/>
            <a:srcRect/>
            <a:stretch>
              <a:fillRect/>
            </a:stretch>
          </p:blipFill>
          <p:spPr bwMode="auto">
            <a:xfrm>
              <a:off x="6248400" y="2642533"/>
              <a:ext cx="2758042" cy="2148980"/>
            </a:xfrm>
            <a:prstGeom prst="rect">
              <a:avLst/>
            </a:prstGeom>
            <a:noFill/>
            <a:ln w="9525">
              <a:noFill/>
              <a:miter lim="800000"/>
              <a:headEnd/>
              <a:tailEnd/>
            </a:ln>
          </p:spPr>
        </p:pic>
        <p:sp>
          <p:nvSpPr>
            <p:cNvPr id="11" name="TextBox 10"/>
            <p:cNvSpPr txBox="1"/>
            <p:nvPr/>
          </p:nvSpPr>
          <p:spPr>
            <a:xfrm>
              <a:off x="7976983" y="2937545"/>
              <a:ext cx="632118"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800" dirty="0">
                  <a:solidFill>
                    <a:prstClr val="black"/>
                  </a:solidFill>
                  <a:latin typeface="Century Gothic"/>
                </a:rPr>
                <a:t>SANS</a:t>
              </a:r>
              <a:endParaRPr lang="ru-RU" sz="1800" dirty="0">
                <a:solidFill>
                  <a:prstClr val="black"/>
                </a:solidFill>
                <a:latin typeface="Century Gothic"/>
              </a:endParaRPr>
            </a:p>
          </p:txBody>
        </p:sp>
      </p:grpSp>
      <p:grpSp>
        <p:nvGrpSpPr>
          <p:cNvPr id="12" name="Группа 11"/>
          <p:cNvGrpSpPr>
            <a:grpSpLocks noChangeAspect="1"/>
          </p:cNvGrpSpPr>
          <p:nvPr/>
        </p:nvGrpSpPr>
        <p:grpSpPr>
          <a:xfrm>
            <a:off x="4692710" y="764704"/>
            <a:ext cx="3232121" cy="2545848"/>
            <a:chOff x="1676400" y="479048"/>
            <a:chExt cx="2693432" cy="2121540"/>
          </a:xfrm>
        </p:grpSpPr>
        <p:pic>
          <p:nvPicPr>
            <p:cNvPr id="13" name="Picture 6"/>
            <p:cNvPicPr>
              <a:picLocks noChangeAspect="1" noChangeArrowheads="1"/>
            </p:cNvPicPr>
            <p:nvPr/>
          </p:nvPicPr>
          <p:blipFill>
            <a:blip r:embed="rId5" cstate="print"/>
            <a:srcRect/>
            <a:stretch>
              <a:fillRect/>
            </a:stretch>
          </p:blipFill>
          <p:spPr bwMode="auto">
            <a:xfrm>
              <a:off x="1676400" y="479048"/>
              <a:ext cx="2693432" cy="2121540"/>
            </a:xfrm>
            <a:prstGeom prst="rect">
              <a:avLst/>
            </a:prstGeom>
            <a:noFill/>
            <a:ln w="9525">
              <a:noFill/>
              <a:miter lim="800000"/>
              <a:headEnd/>
              <a:tailEnd/>
            </a:ln>
          </p:spPr>
        </p:pic>
        <p:sp>
          <p:nvSpPr>
            <p:cNvPr id="14" name="TextBox 13"/>
            <p:cNvSpPr txBox="1"/>
            <p:nvPr/>
          </p:nvSpPr>
          <p:spPr>
            <a:xfrm>
              <a:off x="3427469" y="687897"/>
              <a:ext cx="606736"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800" dirty="0">
                  <a:solidFill>
                    <a:prstClr val="black"/>
                  </a:solidFill>
                  <a:latin typeface="Century Gothic"/>
                </a:rPr>
                <a:t>SAXS</a:t>
              </a:r>
              <a:endParaRPr lang="ru-RU" sz="1800" dirty="0">
                <a:solidFill>
                  <a:prstClr val="black"/>
                </a:solidFill>
                <a:latin typeface="Century Gothic"/>
              </a:endParaRPr>
            </a:p>
          </p:txBody>
        </p:sp>
        <p:sp>
          <p:nvSpPr>
            <p:cNvPr id="15" name="TextBox 14"/>
            <p:cNvSpPr txBox="1"/>
            <p:nvPr/>
          </p:nvSpPr>
          <p:spPr>
            <a:xfrm>
              <a:off x="2209800" y="1914088"/>
              <a:ext cx="453115" cy="21159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050" dirty="0">
                  <a:solidFill>
                    <a:prstClr val="black"/>
                  </a:solidFill>
                  <a:effectLst>
                    <a:outerShdw blurRad="38100" dist="38100" dir="2700000" algn="tl">
                      <a:srgbClr val="000000">
                        <a:alpha val="43137"/>
                      </a:srgbClr>
                    </a:outerShdw>
                  </a:effectLst>
                  <a:latin typeface="Arial" pitchFamily="34" charset="0"/>
                  <a:cs typeface="Arial" pitchFamily="34" charset="0"/>
                </a:rPr>
                <a:t>PTNS</a:t>
              </a:r>
              <a:endParaRPr lang="ru-RU" sz="105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7" name="Подзаголовок 2"/>
          <p:cNvSpPr txBox="1">
            <a:spLocks/>
          </p:cNvSpPr>
          <p:nvPr/>
        </p:nvSpPr>
        <p:spPr bwMode="auto">
          <a:xfrm>
            <a:off x="76201" y="5600700"/>
            <a:ext cx="876477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68288" indent="-268288" algn="l" defTabSz="914400">
              <a:lnSpc>
                <a:spcPct val="90000"/>
              </a:lnSpc>
              <a:spcBef>
                <a:spcPts val="400"/>
              </a:spcBef>
              <a:buClrTx/>
              <a:buSzTx/>
              <a:buFont typeface="Wingdings" pitchFamily="2" charset="2"/>
              <a:buChar char="q"/>
            </a:pPr>
            <a:r>
              <a:rPr lang="en-US" sz="1600" dirty="0" smtClean="0">
                <a:solidFill>
                  <a:srgbClr val="6600CC"/>
                </a:solidFill>
                <a:effectLst>
                  <a:outerShdw blurRad="38100" dist="38100" dir="2700000" algn="tl">
                    <a:srgbClr val="000000">
                      <a:alpha val="43137"/>
                    </a:srgbClr>
                  </a:outerShdw>
                </a:effectLst>
                <a:latin typeface="Calibri"/>
                <a:cs typeface="Calibri" panose="020F0502020204030204" pitchFamily="34" charset="0"/>
              </a:rPr>
              <a:t>Basic parameters of the Phospholipid transport </a:t>
            </a:r>
            <a:r>
              <a:rPr lang="en-US" sz="1600" dirty="0" err="1" smtClean="0">
                <a:solidFill>
                  <a:srgbClr val="6600CC"/>
                </a:solidFill>
                <a:effectLst>
                  <a:outerShdw blurRad="38100" dist="38100" dir="2700000" algn="tl">
                    <a:srgbClr val="000000">
                      <a:alpha val="43137"/>
                    </a:srgbClr>
                  </a:outerShdw>
                </a:effectLst>
                <a:latin typeface="Calibri"/>
                <a:cs typeface="Calibri" panose="020F0502020204030204" pitchFamily="34" charset="0"/>
              </a:rPr>
              <a:t>nanosystem</a:t>
            </a:r>
            <a:r>
              <a:rPr lang="en-US" sz="1600" dirty="0" smtClean="0">
                <a:solidFill>
                  <a:srgbClr val="6600CC"/>
                </a:solidFill>
                <a:effectLst>
                  <a:outerShdw blurRad="38100" dist="38100" dir="2700000" algn="tl">
                    <a:srgbClr val="000000">
                      <a:alpha val="43137"/>
                    </a:srgbClr>
                  </a:outerShdw>
                </a:effectLst>
                <a:latin typeface="Calibri"/>
                <a:cs typeface="Calibri" panose="020F0502020204030204" pitchFamily="34" charset="0"/>
              </a:rPr>
              <a:t> (PTNS) in water solutions of maltose were estimated from joint analysis of SANS and SAXS data in terms of the maltose concentration.</a:t>
            </a:r>
            <a:endParaRPr lang="ru-RU" sz="1600" dirty="0">
              <a:solidFill>
                <a:srgbClr val="6600CC"/>
              </a:solidFill>
              <a:effectLst>
                <a:outerShdw blurRad="38100" dist="38100" dir="2700000" algn="tl">
                  <a:srgbClr val="000000">
                    <a:alpha val="43137"/>
                  </a:srgbClr>
                </a:outerShdw>
              </a:effectLst>
              <a:latin typeface="Calibri"/>
              <a:cs typeface="Calibri" panose="020F0502020204030204" pitchFamily="34" charset="0"/>
            </a:endParaRPr>
          </a:p>
        </p:txBody>
      </p:sp>
      <p:sp>
        <p:nvSpPr>
          <p:cNvPr id="16" name="Подзаголовок 2"/>
          <p:cNvSpPr txBox="1">
            <a:spLocks/>
          </p:cNvSpPr>
          <p:nvPr/>
        </p:nvSpPr>
        <p:spPr bwMode="auto">
          <a:xfrm>
            <a:off x="93720" y="3429000"/>
            <a:ext cx="3974224" cy="21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68288" indent="-268288" algn="l" defTabSz="914400">
              <a:lnSpc>
                <a:spcPct val="90000"/>
              </a:lnSpc>
              <a:spcBef>
                <a:spcPts val="400"/>
              </a:spcBef>
              <a:buClrTx/>
              <a:buSzTx/>
              <a:buFont typeface="Wingdings" pitchFamily="2" charset="2"/>
              <a:buChar char="q"/>
            </a:pP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Phospholipid </a:t>
            </a:r>
            <a:r>
              <a:rPr lang="en-US" sz="1600" dirty="0" err="1"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unilamellar</a:t>
            </a: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vesicles (ULVs, liposomes) are important in medicine. </a:t>
            </a:r>
          </a:p>
          <a:p>
            <a:pPr marL="268288" indent="-268288" algn="l" defTabSz="914400">
              <a:lnSpc>
                <a:spcPct val="90000"/>
              </a:lnSpc>
              <a:spcBef>
                <a:spcPts val="400"/>
              </a:spcBef>
              <a:buClrTx/>
              <a:buSzTx/>
              <a:buFont typeface="Wingdings" pitchFamily="2" charset="2"/>
              <a:buChar char="q"/>
            </a:pP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Data collected by SAXS and SANS methods on ULVs are analyzed within the Separated form factors model (SFF), using Alternating Direction Explicit (ADE) minimization &amp; parallel MPI  programming</a:t>
            </a:r>
          </a:p>
          <a:p>
            <a:pPr marL="268288" indent="-268288" algn="l" defTabSz="914400">
              <a:lnSpc>
                <a:spcPct val="90000"/>
              </a:lnSpc>
              <a:spcBef>
                <a:spcPts val="400"/>
              </a:spcBef>
              <a:buClrTx/>
              <a:buSzTx/>
              <a:buFont typeface="Wingdings" pitchFamily="2" charset="2"/>
              <a:buChar char="q"/>
            </a:pPr>
            <a:r>
              <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Online interface was developed 	</a:t>
            </a:r>
            <a:r>
              <a:rPr lang="ru-RU"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6"/>
              </a:rPr>
              <a:t>http://sff-sans.jinr.ru/</a:t>
            </a:r>
            <a:endParaRPr lang="en-US" sz="1600" dirty="0" smtClean="0">
              <a:solidFill>
                <a:srgbClr val="66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646069"/>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Modeling Structural Changes in Metals Irradiated by Copper Nanoclusters </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219200"/>
            <a:ext cx="7391400" cy="374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81000" y="5029200"/>
            <a:ext cx="8534400" cy="707886"/>
          </a:xfrm>
          <a:prstGeom prst="rect">
            <a:avLst/>
          </a:prstGeom>
        </p:spPr>
        <p:txBody>
          <a:bodyPr wrap="square">
            <a:spAutoFit/>
          </a:bodyPr>
          <a:lstStyle/>
          <a:p>
            <a:pPr algn="l" defTabSz="913548" fontAlgn="auto">
              <a:lnSpc>
                <a:spcPct val="100000"/>
              </a:lnSpc>
              <a:spcBef>
                <a:spcPts val="0"/>
              </a:spcBef>
              <a:spcAft>
                <a:spcPts val="0"/>
              </a:spcAft>
              <a:buClrTx/>
              <a:buSzTx/>
              <a:buFontTx/>
              <a:buNone/>
            </a:pPr>
            <a:r>
              <a:rPr lang="en-US" sz="2000" b="1" dirty="0" smtClean="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Dynamics of </a:t>
            </a:r>
            <a:r>
              <a:rPr lang="en-US" sz="2000" b="1" i="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crater formation </a:t>
            </a:r>
            <a:r>
              <a:rPr lang="en-US" sz="2000" b="1" dirty="0" smtClean="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target under irradiation with a 50-eV/atom nanoclusters at instants of time: 1) 0.5ps; 2)1ps; 3) 2ps; 4) 5ps; 5)10ps; 6) 20ps</a:t>
            </a:r>
            <a:r>
              <a:rPr lang="en-US" sz="2000" b="1"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Прямоугольник 4"/>
          <p:cNvSpPr/>
          <p:nvPr/>
        </p:nvSpPr>
        <p:spPr>
          <a:xfrm>
            <a:off x="228600" y="6059269"/>
            <a:ext cx="8839200" cy="523220"/>
          </a:xfrm>
          <a:prstGeom prst="rect">
            <a:avLst/>
          </a:prstGeom>
        </p:spPr>
        <p:txBody>
          <a:bodyPr wrap="square">
            <a:spAutoFit/>
          </a:bodyPr>
          <a:lstStyle/>
          <a:p>
            <a:pPr algn="l" defTabSz="913548" fontAlgn="auto">
              <a:lnSpc>
                <a:spcPct val="100000"/>
              </a:lnSpc>
              <a:spcBef>
                <a:spcPts val="0"/>
              </a:spcBef>
              <a:spcAft>
                <a:spcPts val="0"/>
              </a:spcAft>
              <a:buClrTx/>
              <a:buSzTx/>
              <a:buFontTx/>
              <a:buNone/>
            </a:pPr>
            <a:r>
              <a:rPr lang="en-US" sz="1400" dirty="0" smtClean="0">
                <a:solidFill>
                  <a:prstClr val="white">
                    <a:lumMod val="50000"/>
                  </a:prstClr>
                </a:solidFill>
                <a:latin typeface="Calibri" panose="020F0502020204030204" pitchFamily="34" charset="0"/>
                <a:cs typeface="Calibri" panose="020F0502020204030204" pitchFamily="34" charset="0"/>
              </a:rPr>
              <a:t>B. </a:t>
            </a:r>
            <a:r>
              <a:rPr lang="en-US" sz="1400" dirty="0" err="1" smtClean="0">
                <a:solidFill>
                  <a:prstClr val="white">
                    <a:lumMod val="50000"/>
                  </a:prstClr>
                </a:solidFill>
                <a:latin typeface="Calibri" panose="020F0502020204030204" pitchFamily="34" charset="0"/>
                <a:cs typeface="Calibri" panose="020F0502020204030204" pitchFamily="34" charset="0"/>
              </a:rPr>
              <a:t>Batgerel</a:t>
            </a:r>
            <a:r>
              <a:rPr lang="en-US" sz="1400" dirty="0" smtClean="0">
                <a:solidFill>
                  <a:prstClr val="white">
                    <a:lumMod val="50000"/>
                  </a:prstClr>
                </a:solidFill>
                <a:latin typeface="Calibri" panose="020F0502020204030204" pitchFamily="34" charset="0"/>
                <a:cs typeface="Calibri" panose="020F0502020204030204" pitchFamily="34" charset="0"/>
              </a:rPr>
              <a:t>, </a:t>
            </a:r>
            <a:r>
              <a:rPr lang="en-US" sz="1400" dirty="0" err="1" smtClean="0">
                <a:solidFill>
                  <a:prstClr val="white">
                    <a:lumMod val="50000"/>
                  </a:prstClr>
                </a:solidFill>
                <a:latin typeface="Calibri" panose="020F0502020204030204" pitchFamily="34" charset="0"/>
                <a:cs typeface="Calibri" panose="020F0502020204030204" pitchFamily="34" charset="0"/>
              </a:rPr>
              <a:t>S.N.Dimova</a:t>
            </a:r>
            <a:r>
              <a:rPr lang="en-US" sz="1400" dirty="0" smtClean="0">
                <a:solidFill>
                  <a:prstClr val="white">
                    <a:lumMod val="50000"/>
                  </a:prstClr>
                </a:solidFill>
                <a:latin typeface="Calibri" panose="020F0502020204030204" pitchFamily="34" charset="0"/>
                <a:cs typeface="Calibri" panose="020F0502020204030204" pitchFamily="34" charset="0"/>
              </a:rPr>
              <a:t>, </a:t>
            </a:r>
            <a:r>
              <a:rPr lang="en-US" sz="1400" dirty="0" err="1" smtClean="0">
                <a:solidFill>
                  <a:prstClr val="white">
                    <a:lumMod val="50000"/>
                  </a:prstClr>
                </a:solidFill>
                <a:latin typeface="Calibri" panose="020F0502020204030204" pitchFamily="34" charset="0"/>
                <a:cs typeface="Calibri" panose="020F0502020204030204" pitchFamily="34" charset="0"/>
              </a:rPr>
              <a:t>T.N.Kupenova</a:t>
            </a:r>
            <a:r>
              <a:rPr lang="en-US" sz="1400" dirty="0" smtClean="0">
                <a:solidFill>
                  <a:prstClr val="white">
                    <a:lumMod val="50000"/>
                  </a:prstClr>
                </a:solidFill>
                <a:latin typeface="Calibri" panose="020F0502020204030204" pitchFamily="34" charset="0"/>
                <a:cs typeface="Calibri" panose="020F0502020204030204" pitchFamily="34" charset="0"/>
              </a:rPr>
              <a:t>, I.V. </a:t>
            </a:r>
            <a:r>
              <a:rPr lang="en-US" sz="1400" dirty="0" err="1" smtClean="0">
                <a:solidFill>
                  <a:prstClr val="white">
                    <a:lumMod val="50000"/>
                  </a:prstClr>
                </a:solidFill>
                <a:latin typeface="Calibri" panose="020F0502020204030204" pitchFamily="34" charset="0"/>
                <a:cs typeface="Calibri" panose="020F0502020204030204" pitchFamily="34" charset="0"/>
              </a:rPr>
              <a:t>Puzynin</a:t>
            </a:r>
            <a:r>
              <a:rPr lang="en-US" sz="1400" dirty="0" smtClean="0">
                <a:solidFill>
                  <a:prstClr val="white">
                    <a:lumMod val="50000"/>
                  </a:prstClr>
                </a:solidFill>
                <a:latin typeface="Calibri" panose="020F0502020204030204" pitchFamily="34" charset="0"/>
                <a:cs typeface="Calibri" panose="020F0502020204030204" pitchFamily="34" charset="0"/>
              </a:rPr>
              <a:t>, T.P. </a:t>
            </a:r>
            <a:r>
              <a:rPr lang="en-US" sz="1400" dirty="0" err="1" smtClean="0">
                <a:solidFill>
                  <a:prstClr val="white">
                    <a:lumMod val="50000"/>
                  </a:prstClr>
                </a:solidFill>
                <a:latin typeface="Calibri" panose="020F0502020204030204" pitchFamily="34" charset="0"/>
                <a:cs typeface="Calibri" panose="020F0502020204030204" pitchFamily="34" charset="0"/>
              </a:rPr>
              <a:t>Puzynina</a:t>
            </a:r>
            <a:r>
              <a:rPr lang="en-US" sz="1400" dirty="0" smtClean="0">
                <a:solidFill>
                  <a:prstClr val="white">
                    <a:lumMod val="50000"/>
                  </a:prstClr>
                </a:solidFill>
                <a:latin typeface="Calibri" panose="020F0502020204030204" pitchFamily="34" charset="0"/>
                <a:cs typeface="Calibri" panose="020F0502020204030204" pitchFamily="34" charset="0"/>
              </a:rPr>
              <a:t>, </a:t>
            </a:r>
            <a:r>
              <a:rPr lang="en-US" sz="1400" dirty="0" err="1" smtClean="0">
                <a:solidFill>
                  <a:prstClr val="white">
                    <a:lumMod val="50000"/>
                  </a:prstClr>
                </a:solidFill>
                <a:latin typeface="Calibri" panose="020F0502020204030204" pitchFamily="34" charset="0"/>
                <a:cs typeface="Calibri" panose="020F0502020204030204" pitchFamily="34" charset="0"/>
              </a:rPr>
              <a:t>I.G.Hristov</a:t>
            </a:r>
            <a:r>
              <a:rPr lang="en-US" sz="1400" dirty="0" smtClean="0">
                <a:solidFill>
                  <a:prstClr val="white">
                    <a:lumMod val="50000"/>
                  </a:prstClr>
                </a:solidFill>
                <a:latin typeface="Calibri" panose="020F0502020204030204" pitchFamily="34" charset="0"/>
                <a:cs typeface="Calibri" panose="020F0502020204030204" pitchFamily="34" charset="0"/>
              </a:rPr>
              <a:t>, </a:t>
            </a:r>
            <a:r>
              <a:rPr lang="en-US" sz="1400" dirty="0" err="1" smtClean="0">
                <a:solidFill>
                  <a:prstClr val="white">
                    <a:lumMod val="50000"/>
                  </a:prstClr>
                </a:solidFill>
                <a:latin typeface="Calibri" panose="020F0502020204030204" pitchFamily="34" charset="0"/>
                <a:cs typeface="Calibri" panose="020F0502020204030204" pitchFamily="34" charset="0"/>
              </a:rPr>
              <a:t>R.D.Hristova</a:t>
            </a:r>
            <a:r>
              <a:rPr lang="en-US" sz="1400" dirty="0" smtClean="0">
                <a:solidFill>
                  <a:prstClr val="white">
                    <a:lumMod val="50000"/>
                  </a:prstClr>
                </a:solidFill>
                <a:latin typeface="Calibri" panose="020F0502020204030204" pitchFamily="34" charset="0"/>
                <a:cs typeface="Calibri" panose="020F0502020204030204" pitchFamily="34" charset="0"/>
              </a:rPr>
              <a:t>, Z.K. </a:t>
            </a:r>
            <a:r>
              <a:rPr lang="en-US" sz="1400" dirty="0" err="1" smtClean="0">
                <a:solidFill>
                  <a:prstClr val="white">
                    <a:lumMod val="50000"/>
                  </a:prstClr>
                </a:solidFill>
                <a:latin typeface="Calibri" panose="020F0502020204030204" pitchFamily="34" charset="0"/>
                <a:cs typeface="Calibri" panose="020F0502020204030204" pitchFamily="34" charset="0"/>
              </a:rPr>
              <a:t>Tukhliev</a:t>
            </a:r>
            <a:r>
              <a:rPr lang="en-US" sz="1400" dirty="0" smtClean="0">
                <a:solidFill>
                  <a:prstClr val="white">
                    <a:lumMod val="50000"/>
                  </a:prstClr>
                </a:solidFill>
                <a:latin typeface="Calibri" panose="020F0502020204030204" pitchFamily="34" charset="0"/>
                <a:cs typeface="Calibri" panose="020F0502020204030204" pitchFamily="34" charset="0"/>
              </a:rPr>
              <a:t>, </a:t>
            </a:r>
            <a:r>
              <a:rPr lang="en-US" sz="1400" dirty="0" err="1" smtClean="0">
                <a:solidFill>
                  <a:prstClr val="white">
                    <a:lumMod val="50000"/>
                  </a:prstClr>
                </a:solidFill>
                <a:latin typeface="Calibri" panose="020F0502020204030204" pitchFamily="34" charset="0"/>
                <a:cs typeface="Calibri" panose="020F0502020204030204" pitchFamily="34" charset="0"/>
              </a:rPr>
              <a:t>Z.A.Sharipov</a:t>
            </a:r>
            <a:r>
              <a:rPr lang="en-US" sz="1400" dirty="0" smtClean="0">
                <a:solidFill>
                  <a:prstClr val="white">
                    <a:lumMod val="50000"/>
                  </a:prstClr>
                </a:solidFill>
                <a:latin typeface="Calibri" panose="020F0502020204030204" pitchFamily="34" charset="0"/>
                <a:cs typeface="Calibri" panose="020F0502020204030204" pitchFamily="34" charset="0"/>
              </a:rPr>
              <a:t>, EPJ </a:t>
            </a:r>
            <a:r>
              <a:rPr lang="en-US" sz="1400" dirty="0" err="1" smtClean="0">
                <a:solidFill>
                  <a:prstClr val="white">
                    <a:lumMod val="50000"/>
                  </a:prstClr>
                </a:solidFill>
                <a:latin typeface="Calibri" panose="020F0502020204030204" pitchFamily="34" charset="0"/>
                <a:cs typeface="Calibri" panose="020F0502020204030204" pitchFamily="34" charset="0"/>
              </a:rPr>
              <a:t>WoC</a:t>
            </a:r>
            <a:r>
              <a:rPr lang="en-US" sz="1400" dirty="0" smtClean="0">
                <a:solidFill>
                  <a:prstClr val="white">
                    <a:lumMod val="50000"/>
                  </a:prstClr>
                </a:solidFill>
                <a:latin typeface="Calibri" panose="020F0502020204030204" pitchFamily="34" charset="0"/>
                <a:cs typeface="Calibri" panose="020F0502020204030204" pitchFamily="34" charset="0"/>
              </a:rPr>
              <a:t>, 173, 06001 (2018), pp. 1-4 </a:t>
            </a:r>
          </a:p>
        </p:txBody>
      </p:sp>
    </p:spTree>
    <p:extLst>
      <p:ext uri="{BB962C8B-B14F-4D97-AF65-F5344CB8AC3E}">
        <p14:creationId xmlns:p14="http://schemas.microsoft.com/office/powerpoint/2010/main" val="2720531657"/>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Molecular Dynamic Modeling of Long-Range Effects in Metals Exposed to Nanoclusters</a:t>
            </a:r>
          </a:p>
        </p:txBody>
      </p:sp>
      <p:sp>
        <p:nvSpPr>
          <p:cNvPr id="3" name="Rectangle 1"/>
          <p:cNvSpPr>
            <a:spLocks noChangeArrowheads="1"/>
          </p:cNvSpPr>
          <p:nvPr/>
        </p:nvSpPr>
        <p:spPr bwMode="auto">
          <a:xfrm>
            <a:off x="684213" y="5833842"/>
            <a:ext cx="815498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a:lnSpc>
                <a:spcPct val="90000"/>
              </a:lnSpc>
              <a:spcBef>
                <a:spcPct val="0"/>
              </a:spcBef>
              <a:buClrTx/>
              <a:buSzTx/>
              <a:buFontTx/>
              <a:buNone/>
            </a:pPr>
            <a:r>
              <a:rPr lang="en-US" altLang="ru-RU" sz="1800" b="1" dirty="0" smtClean="0">
                <a:solidFill>
                  <a:srgbClr val="0000FF"/>
                </a:solidFill>
                <a:latin typeface="Calibri"/>
                <a:cs typeface="Times New Roman" pitchFamily="18" charset="0"/>
              </a:rPr>
              <a:t>Figure</a:t>
            </a:r>
            <a:r>
              <a:rPr lang="ru-RU" altLang="ru-RU" sz="1800" b="1" dirty="0" smtClean="0">
                <a:solidFill>
                  <a:srgbClr val="0000FF"/>
                </a:solidFill>
                <a:latin typeface="Calibri"/>
                <a:cs typeface="Times New Roman" pitchFamily="18" charset="0"/>
              </a:rPr>
              <a:t> </a:t>
            </a:r>
            <a:r>
              <a:rPr lang="en-US" altLang="ru-RU" sz="1800" b="1" dirty="0" smtClean="0">
                <a:solidFill>
                  <a:srgbClr val="0000FF"/>
                </a:solidFill>
                <a:latin typeface="Calibri"/>
                <a:cs typeface="Times New Roman" pitchFamily="18" charset="0"/>
              </a:rPr>
              <a:t>1.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Structural changes of the target </a:t>
            </a:r>
            <a:r>
              <a:rPr lang="en-US" altLang="ru-RU" sz="1800" dirty="0" smtClean="0">
                <a:solidFill>
                  <a:srgbClr val="0000FF"/>
                </a:solidFill>
                <a:latin typeface="Calibri"/>
                <a:cs typeface="Times New Roman" pitchFamily="18" charset="0"/>
              </a:rPr>
              <a:t>and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formation of craters </a:t>
            </a:r>
            <a:r>
              <a:rPr lang="en-US" altLang="ru-RU" sz="1800" dirty="0" smtClean="0">
                <a:solidFill>
                  <a:srgbClr val="0000FF"/>
                </a:solidFill>
                <a:latin typeface="Calibri"/>
                <a:cs typeface="Times New Roman" pitchFamily="18" charset="0"/>
              </a:rPr>
              <a:t>at the surface of the target when irradiated with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two nanoclusters </a:t>
            </a:r>
            <a:r>
              <a:rPr lang="en-US" altLang="ru-RU" sz="1800" dirty="0" smtClean="0">
                <a:solidFill>
                  <a:srgbClr val="0000FF"/>
                </a:solidFill>
                <a:latin typeface="Calibri"/>
                <a:cs typeface="Times New Roman" pitchFamily="18" charset="0"/>
              </a:rPr>
              <a:t>of energy 50 eV/atom at instants of time 1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(a), 4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(b), 7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(c), and 10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(d). The distance between clusters is 6 nm.</a:t>
            </a:r>
            <a:endParaRPr lang="ru-RU" altLang="ru-RU" sz="1800" dirty="0" smtClean="0">
              <a:solidFill>
                <a:srgbClr val="0000FF"/>
              </a:solidFill>
              <a:latin typeface="Calibri"/>
              <a:cs typeface="Times New Roman" pitchFamily="18" charset="0"/>
            </a:endParaRPr>
          </a:p>
        </p:txBody>
      </p:sp>
      <p:sp>
        <p:nvSpPr>
          <p:cNvPr id="4" name="Rectangle 2"/>
          <p:cNvSpPr>
            <a:spLocks noChangeArrowheads="1"/>
          </p:cNvSpPr>
          <p:nvPr/>
        </p:nvSpPr>
        <p:spPr bwMode="auto">
          <a:xfrm>
            <a:off x="1290638" y="908050"/>
            <a:ext cx="656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a:lnSpc>
                <a:spcPct val="100000"/>
              </a:lnSpc>
              <a:spcBef>
                <a:spcPct val="0"/>
              </a:spcBef>
              <a:buClrTx/>
              <a:buSzTx/>
              <a:buFontTx/>
              <a:buNone/>
            </a:pPr>
            <a:r>
              <a:rPr lang="en-US" altLang="ru-RU" sz="1600" b="1" dirty="0" smtClean="0">
                <a:solidFill>
                  <a:prstClr val="black"/>
                </a:solidFill>
                <a:latin typeface="Times New Roman" pitchFamily="18" charset="0"/>
                <a:cs typeface="Times New Roman" pitchFamily="18" charset="0"/>
              </a:rPr>
              <a:t>B. Batgerel</a:t>
            </a:r>
            <a:r>
              <a:rPr lang="en-US" altLang="ru-RU" sz="1600" b="1" baseline="30000" dirty="0" smtClean="0">
                <a:solidFill>
                  <a:prstClr val="black"/>
                </a:solidFill>
                <a:latin typeface="Times New Roman" pitchFamily="18" charset="0"/>
                <a:cs typeface="Times New Roman" pitchFamily="18" charset="0"/>
              </a:rPr>
              <a:t>3</a:t>
            </a:r>
            <a:r>
              <a:rPr lang="en-US" altLang="ru-RU" sz="1600" b="1" dirty="0" smtClean="0">
                <a:solidFill>
                  <a:prstClr val="black"/>
                </a:solidFill>
                <a:latin typeface="Times New Roman" pitchFamily="18" charset="0"/>
                <a:cs typeface="Times New Roman" pitchFamily="18" charset="0"/>
              </a:rPr>
              <a:t>, I.V. Puzynin</a:t>
            </a:r>
            <a:r>
              <a:rPr lang="en-US" altLang="ru-RU" sz="1600" b="1" baseline="30000" dirty="0" smtClean="0">
                <a:solidFill>
                  <a:prstClr val="black"/>
                </a:solidFill>
                <a:latin typeface="Times New Roman" pitchFamily="18" charset="0"/>
                <a:cs typeface="Times New Roman" pitchFamily="18" charset="0"/>
              </a:rPr>
              <a:t>1</a:t>
            </a:r>
            <a:r>
              <a:rPr lang="en-US" altLang="ru-RU" sz="1600" b="1" dirty="0" smtClean="0">
                <a:solidFill>
                  <a:prstClr val="black"/>
                </a:solidFill>
                <a:latin typeface="Times New Roman" pitchFamily="18" charset="0"/>
                <a:cs typeface="Times New Roman" pitchFamily="18" charset="0"/>
              </a:rPr>
              <a:t>, T.P. Puzynina</a:t>
            </a:r>
            <a:r>
              <a:rPr lang="en-US" altLang="ru-RU" sz="1600" b="1" baseline="30000" dirty="0" smtClean="0">
                <a:solidFill>
                  <a:prstClr val="black"/>
                </a:solidFill>
                <a:latin typeface="Times New Roman" pitchFamily="18" charset="0"/>
                <a:cs typeface="Times New Roman" pitchFamily="18" charset="0"/>
              </a:rPr>
              <a:t>1</a:t>
            </a:r>
            <a:r>
              <a:rPr lang="en-US" altLang="ru-RU" sz="1600" b="1" dirty="0" smtClean="0">
                <a:solidFill>
                  <a:prstClr val="black"/>
                </a:solidFill>
                <a:latin typeface="Times New Roman" pitchFamily="18" charset="0"/>
                <a:cs typeface="Times New Roman" pitchFamily="18" charset="0"/>
              </a:rPr>
              <a:t>,</a:t>
            </a:r>
            <a:r>
              <a:rPr lang="ru-RU" altLang="ru-RU" sz="1600" b="1" dirty="0" smtClean="0">
                <a:solidFill>
                  <a:prstClr val="black"/>
                </a:solidFill>
                <a:latin typeface="Times New Roman" pitchFamily="18" charset="0"/>
                <a:cs typeface="Times New Roman" pitchFamily="18" charset="0"/>
              </a:rPr>
              <a:t> </a:t>
            </a:r>
            <a:r>
              <a:rPr lang="en-US" altLang="ru-RU" sz="1600" b="1" dirty="0" smtClean="0">
                <a:solidFill>
                  <a:prstClr val="black"/>
                </a:solidFill>
                <a:latin typeface="Times New Roman" pitchFamily="18" charset="0"/>
                <a:cs typeface="Times New Roman" pitchFamily="18" charset="0"/>
              </a:rPr>
              <a:t>I.G. Hristov</a:t>
            </a:r>
            <a:r>
              <a:rPr lang="en-US" altLang="ru-RU" sz="1600" b="1" baseline="30000" dirty="0" smtClean="0">
                <a:solidFill>
                  <a:prstClr val="black"/>
                </a:solidFill>
                <a:latin typeface="Times New Roman" pitchFamily="18" charset="0"/>
                <a:cs typeface="Times New Roman" pitchFamily="18" charset="0"/>
              </a:rPr>
              <a:t>2</a:t>
            </a:r>
            <a:r>
              <a:rPr lang="en-US" altLang="ru-RU" sz="1600" b="1" dirty="0" smtClean="0">
                <a:solidFill>
                  <a:prstClr val="black"/>
                </a:solidFill>
                <a:latin typeface="Times New Roman" pitchFamily="18" charset="0"/>
                <a:cs typeface="Times New Roman" pitchFamily="18" charset="0"/>
              </a:rPr>
              <a:t>, R.D. Hristova</a:t>
            </a:r>
            <a:r>
              <a:rPr lang="en-US" altLang="ru-RU" sz="1600" b="1" baseline="30000" dirty="0" smtClean="0">
                <a:solidFill>
                  <a:prstClr val="black"/>
                </a:solidFill>
                <a:latin typeface="Times New Roman" pitchFamily="18" charset="0"/>
                <a:cs typeface="Times New Roman" pitchFamily="18" charset="0"/>
              </a:rPr>
              <a:t>2</a:t>
            </a:r>
            <a:r>
              <a:rPr lang="en-US" altLang="ru-RU" sz="1600" b="1" dirty="0" smtClean="0">
                <a:solidFill>
                  <a:prstClr val="black"/>
                </a:solidFill>
                <a:latin typeface="Times New Roman" pitchFamily="18" charset="0"/>
                <a:cs typeface="Times New Roman" pitchFamily="18" charset="0"/>
              </a:rPr>
              <a:t>, </a:t>
            </a:r>
            <a:endParaRPr lang="ru-RU" altLang="ru-RU" sz="1600" b="1" dirty="0" smtClean="0">
              <a:solidFill>
                <a:prstClr val="black"/>
              </a:solidFill>
              <a:latin typeface="Times New Roman" pitchFamily="18" charset="0"/>
              <a:cs typeface="Times New Roman" pitchFamily="18" charset="0"/>
            </a:endParaRPr>
          </a:p>
          <a:p>
            <a:pPr defTabSz="914400">
              <a:lnSpc>
                <a:spcPct val="100000"/>
              </a:lnSpc>
              <a:spcBef>
                <a:spcPct val="0"/>
              </a:spcBef>
              <a:buClrTx/>
              <a:buSzTx/>
              <a:buFontTx/>
              <a:buNone/>
            </a:pPr>
            <a:r>
              <a:rPr lang="en-US" altLang="ru-RU" sz="1600" b="1" dirty="0" smtClean="0">
                <a:solidFill>
                  <a:prstClr val="black"/>
                </a:solidFill>
                <a:latin typeface="Times New Roman" pitchFamily="18" charset="0"/>
                <a:cs typeface="Times New Roman" pitchFamily="18" charset="0"/>
              </a:rPr>
              <a:t>Z.K. Tukhliev</a:t>
            </a:r>
            <a:r>
              <a:rPr lang="en-US" altLang="ru-RU" sz="1600" b="1" baseline="30000" dirty="0" smtClean="0">
                <a:solidFill>
                  <a:prstClr val="black"/>
                </a:solidFill>
                <a:latin typeface="Times New Roman" pitchFamily="18" charset="0"/>
                <a:cs typeface="Times New Roman" pitchFamily="18" charset="0"/>
              </a:rPr>
              <a:t>1*</a:t>
            </a:r>
            <a:r>
              <a:rPr lang="en-US" altLang="ru-RU" sz="1600" b="1" dirty="0" smtClean="0">
                <a:solidFill>
                  <a:prstClr val="black"/>
                </a:solidFill>
                <a:latin typeface="Times New Roman" pitchFamily="18" charset="0"/>
                <a:cs typeface="Times New Roman" pitchFamily="18" charset="0"/>
              </a:rPr>
              <a:t>, Z.A. Sharipov</a:t>
            </a:r>
            <a:r>
              <a:rPr lang="en-US" altLang="ru-RU" sz="1600" b="1" baseline="30000" dirty="0" smtClean="0">
                <a:solidFill>
                  <a:prstClr val="black"/>
                </a:solidFill>
                <a:latin typeface="Times New Roman" pitchFamily="18" charset="0"/>
                <a:cs typeface="Times New Roman" pitchFamily="18" charset="0"/>
              </a:rPr>
              <a:t>1</a:t>
            </a:r>
            <a:endParaRPr lang="en-US" altLang="ru-RU" sz="1600" b="1" dirty="0" smtClean="0">
              <a:solidFill>
                <a:prstClr val="black"/>
              </a:solidFill>
              <a:latin typeface="Times New Roman" pitchFamily="18" charset="0"/>
              <a:cs typeface="Times New Roman" pitchFamily="18" charset="0"/>
            </a:endParaRPr>
          </a:p>
        </p:txBody>
      </p:sp>
      <p:sp>
        <p:nvSpPr>
          <p:cNvPr id="5" name="Rectangle 2"/>
          <p:cNvSpPr>
            <a:spLocks noChangeArrowheads="1"/>
          </p:cNvSpPr>
          <p:nvPr/>
        </p:nvSpPr>
        <p:spPr bwMode="auto">
          <a:xfrm>
            <a:off x="1258888" y="1484313"/>
            <a:ext cx="71929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a:lnSpc>
                <a:spcPct val="100000"/>
              </a:lnSpc>
              <a:spcBef>
                <a:spcPct val="0"/>
              </a:spcBef>
              <a:buClrTx/>
              <a:buSzTx/>
              <a:buFontTx/>
              <a:buNone/>
            </a:pPr>
            <a:r>
              <a:rPr lang="en-US" altLang="ru-RU" sz="1600" baseline="30000" dirty="0" smtClean="0">
                <a:solidFill>
                  <a:prstClr val="black"/>
                </a:solidFill>
                <a:latin typeface="Times New Roman" pitchFamily="18" charset="0"/>
                <a:cs typeface="Times New Roman" pitchFamily="18" charset="0"/>
              </a:rPr>
              <a:t>1</a:t>
            </a:r>
            <a:r>
              <a:rPr lang="en-US" altLang="ru-RU" sz="1600" dirty="0" smtClean="0">
                <a:solidFill>
                  <a:prstClr val="black"/>
                </a:solidFill>
                <a:latin typeface="Times New Roman" pitchFamily="18" charset="0"/>
                <a:cs typeface="Times New Roman" pitchFamily="18" charset="0"/>
              </a:rPr>
              <a:t>Joint Institute for Nuclear Research, 141980, </a:t>
            </a:r>
            <a:r>
              <a:rPr lang="en-US" altLang="ru-RU" sz="1600" dirty="0" err="1" smtClean="0">
                <a:solidFill>
                  <a:prstClr val="black"/>
                </a:solidFill>
                <a:latin typeface="Times New Roman" pitchFamily="18" charset="0"/>
                <a:cs typeface="Times New Roman" pitchFamily="18" charset="0"/>
              </a:rPr>
              <a:t>Dubna</a:t>
            </a:r>
            <a:r>
              <a:rPr lang="en-US" altLang="ru-RU" sz="1600" dirty="0" smtClean="0">
                <a:solidFill>
                  <a:prstClr val="black"/>
                </a:solidFill>
                <a:latin typeface="Times New Roman" pitchFamily="18" charset="0"/>
                <a:cs typeface="Times New Roman" pitchFamily="18" charset="0"/>
              </a:rPr>
              <a:t>, Russia</a:t>
            </a:r>
            <a:r>
              <a:rPr lang="ru-RU" altLang="ru-RU" sz="1600" dirty="0" smtClean="0">
                <a:solidFill>
                  <a:prstClr val="black"/>
                </a:solidFill>
                <a:latin typeface="Times New Roman" pitchFamily="18" charset="0"/>
                <a:cs typeface="Times New Roman" pitchFamily="18" charset="0"/>
              </a:rPr>
              <a:t> </a:t>
            </a:r>
            <a:r>
              <a:rPr lang="en-US" altLang="ru-RU" sz="1600" dirty="0" smtClean="0">
                <a:solidFill>
                  <a:prstClr val="black"/>
                </a:solidFill>
                <a:latin typeface="Times New Roman" pitchFamily="18" charset="0"/>
                <a:cs typeface="Times New Roman" pitchFamily="18" charset="0"/>
              </a:rPr>
              <a:t>*E-mail: </a:t>
            </a:r>
            <a:r>
              <a:rPr lang="en-US" altLang="ru-RU" sz="1600" u="sng" dirty="0" smtClean="0">
                <a:solidFill>
                  <a:prstClr val="black"/>
                </a:solidFill>
                <a:latin typeface="Times New Roman" pitchFamily="18" charset="0"/>
                <a:cs typeface="Times New Roman" pitchFamily="18" charset="0"/>
                <a:hlinkClick r:id="rId3"/>
              </a:rPr>
              <a:t>zafar@jinr.ru</a:t>
            </a:r>
            <a:endParaRPr lang="ru-RU" altLang="ru-RU" sz="1600" dirty="0" smtClean="0">
              <a:solidFill>
                <a:prstClr val="black"/>
              </a:solidFill>
              <a:latin typeface="Times New Roman" pitchFamily="18" charset="0"/>
              <a:cs typeface="Times New Roman" pitchFamily="18" charset="0"/>
            </a:endParaRPr>
          </a:p>
          <a:p>
            <a:pPr defTabSz="914400">
              <a:lnSpc>
                <a:spcPct val="100000"/>
              </a:lnSpc>
              <a:spcBef>
                <a:spcPct val="0"/>
              </a:spcBef>
              <a:buClrTx/>
              <a:buSzTx/>
              <a:buFontTx/>
              <a:buNone/>
            </a:pPr>
            <a:r>
              <a:rPr lang="en-US" altLang="ru-RU" sz="1600" baseline="30000" dirty="0" smtClean="0">
                <a:solidFill>
                  <a:prstClr val="black"/>
                </a:solidFill>
                <a:latin typeface="Times New Roman" pitchFamily="18" charset="0"/>
                <a:cs typeface="Times New Roman" pitchFamily="18" charset="0"/>
              </a:rPr>
              <a:t>2</a:t>
            </a:r>
            <a:r>
              <a:rPr lang="en-US" altLang="ru-RU" sz="1600" dirty="0" smtClean="0">
                <a:solidFill>
                  <a:prstClr val="black"/>
                </a:solidFill>
                <a:latin typeface="Times New Roman" pitchFamily="18" charset="0"/>
                <a:cs typeface="Times New Roman" pitchFamily="18" charset="0"/>
              </a:rPr>
              <a:t>Sofia University “ St. </a:t>
            </a:r>
            <a:r>
              <a:rPr lang="en-US" altLang="ru-RU" sz="1600" dirty="0" err="1" smtClean="0">
                <a:solidFill>
                  <a:prstClr val="black"/>
                </a:solidFill>
                <a:latin typeface="Times New Roman" pitchFamily="18" charset="0"/>
                <a:cs typeface="Times New Roman" pitchFamily="18" charset="0"/>
              </a:rPr>
              <a:t>Kliment</a:t>
            </a:r>
            <a:r>
              <a:rPr lang="en-US" altLang="ru-RU" sz="1600" dirty="0" smtClean="0">
                <a:solidFill>
                  <a:prstClr val="black"/>
                </a:solidFill>
                <a:latin typeface="Times New Roman" pitchFamily="18" charset="0"/>
                <a:cs typeface="Times New Roman" pitchFamily="18" charset="0"/>
              </a:rPr>
              <a:t> </a:t>
            </a:r>
            <a:r>
              <a:rPr lang="en-US" altLang="ru-RU" sz="1600" dirty="0" err="1" smtClean="0">
                <a:solidFill>
                  <a:prstClr val="black"/>
                </a:solidFill>
                <a:latin typeface="Times New Roman" pitchFamily="18" charset="0"/>
                <a:cs typeface="Times New Roman" pitchFamily="18" charset="0"/>
              </a:rPr>
              <a:t>Ohridski</a:t>
            </a:r>
            <a:r>
              <a:rPr lang="en-US" altLang="ru-RU" sz="1600" dirty="0" smtClean="0">
                <a:solidFill>
                  <a:prstClr val="black"/>
                </a:solidFill>
                <a:latin typeface="Times New Roman" pitchFamily="18" charset="0"/>
                <a:cs typeface="Times New Roman" pitchFamily="18" charset="0"/>
              </a:rPr>
              <a:t>”, Sofia, Bulgaria</a:t>
            </a:r>
            <a:endParaRPr lang="ru-RU" altLang="ru-RU" sz="1600" dirty="0" smtClean="0">
              <a:solidFill>
                <a:prstClr val="black"/>
              </a:solidFill>
              <a:latin typeface="Times New Roman" pitchFamily="18" charset="0"/>
              <a:cs typeface="Times New Roman" pitchFamily="18" charset="0"/>
            </a:endParaRPr>
          </a:p>
          <a:p>
            <a:pPr defTabSz="914400">
              <a:lnSpc>
                <a:spcPct val="100000"/>
              </a:lnSpc>
              <a:spcBef>
                <a:spcPct val="0"/>
              </a:spcBef>
              <a:buClrTx/>
              <a:buSzTx/>
              <a:buFontTx/>
              <a:buNone/>
            </a:pPr>
            <a:r>
              <a:rPr lang="en-US" altLang="ru-RU" sz="1600" baseline="30000" dirty="0" smtClean="0">
                <a:solidFill>
                  <a:prstClr val="black"/>
                </a:solidFill>
                <a:latin typeface="Times New Roman" pitchFamily="18" charset="0"/>
                <a:cs typeface="Times New Roman" pitchFamily="18" charset="0"/>
              </a:rPr>
              <a:t>3</a:t>
            </a:r>
            <a:r>
              <a:rPr lang="en-US" altLang="ru-RU" sz="1600" dirty="0" smtClean="0">
                <a:solidFill>
                  <a:prstClr val="black"/>
                </a:solidFill>
                <a:latin typeface="Times New Roman" pitchFamily="18" charset="0"/>
                <a:cs typeface="Times New Roman" pitchFamily="18" charset="0"/>
              </a:rPr>
              <a:t>Mongolian State University of Science and Technology, Ulaanbaatar, Mongolia</a:t>
            </a:r>
            <a:endParaRPr lang="ru-RU" altLang="ru-RU" sz="1600" dirty="0" smtClean="0">
              <a:solidFill>
                <a:prstClr val="black"/>
              </a:solidFill>
              <a:latin typeface="Times New Roman" pitchFamily="18" charset="0"/>
              <a:cs typeface="Times New Roman" pitchFamily="18" charset="0"/>
            </a:endParaRPr>
          </a:p>
        </p:txBody>
      </p:sp>
      <p:pic>
        <p:nvPicPr>
          <p:cNvPr id="6" name="Рисунок 8"/>
          <p:cNvPicPr>
            <a:picLocks noChangeAspect="1"/>
          </p:cNvPicPr>
          <p:nvPr/>
        </p:nvPicPr>
        <p:blipFill>
          <a:blip r:embed="rId4">
            <a:extLst>
              <a:ext uri="{28A0092B-C50C-407E-A947-70E740481C1C}">
                <a14:useLocalDpi xmlns:a14="http://schemas.microsoft.com/office/drawing/2010/main" val="0"/>
              </a:ext>
            </a:extLst>
          </a:blip>
          <a:srcRect l="19289" t="14301" r="10625" b="5901"/>
          <a:stretch>
            <a:fillRect/>
          </a:stretch>
        </p:blipFill>
        <p:spPr bwMode="auto">
          <a:xfrm>
            <a:off x="1547813" y="2351088"/>
            <a:ext cx="6337300"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14840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7384"/>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Molecular Dynamic Modeling of Long-Range Effects in Metals Exposed to Nanoclusters</a:t>
            </a:r>
          </a:p>
        </p:txBody>
      </p:sp>
      <p:sp>
        <p:nvSpPr>
          <p:cNvPr id="3" name="Rectangle 2"/>
          <p:cNvSpPr>
            <a:spLocks noChangeArrowheads="1"/>
          </p:cNvSpPr>
          <p:nvPr/>
        </p:nvSpPr>
        <p:spPr bwMode="auto">
          <a:xfrm>
            <a:off x="419100" y="6397625"/>
            <a:ext cx="8410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a:lnSpc>
                <a:spcPct val="100000"/>
              </a:lnSpc>
              <a:spcBef>
                <a:spcPct val="0"/>
              </a:spcBef>
              <a:buClrTx/>
              <a:buSzTx/>
              <a:buFontTx/>
              <a:buNone/>
            </a:pPr>
            <a:r>
              <a:rPr lang="en-US" altLang="ru-RU" sz="1400" b="1" dirty="0" smtClean="0">
                <a:solidFill>
                  <a:prstClr val="black"/>
                </a:solidFill>
                <a:latin typeface="Times New Roman" pitchFamily="18" charset="0"/>
                <a:cs typeface="Times New Roman" pitchFamily="18" charset="0"/>
              </a:rPr>
              <a:t>Springer Nature Switzerland AG 2019 G. </a:t>
            </a:r>
            <a:r>
              <a:rPr lang="en-US" altLang="ru-RU" sz="1400" b="1" dirty="0" err="1" smtClean="0">
                <a:solidFill>
                  <a:prstClr val="black"/>
                </a:solidFill>
                <a:latin typeface="Times New Roman" pitchFamily="18" charset="0"/>
                <a:cs typeface="Times New Roman" pitchFamily="18" charset="0"/>
              </a:rPr>
              <a:t>Nikolov</a:t>
            </a:r>
            <a:r>
              <a:rPr lang="en-US" altLang="ru-RU" sz="1400" b="1" dirty="0" smtClean="0">
                <a:solidFill>
                  <a:prstClr val="black"/>
                </a:solidFill>
                <a:latin typeface="Times New Roman" pitchFamily="18" charset="0"/>
                <a:cs typeface="Times New Roman" pitchFamily="18" charset="0"/>
              </a:rPr>
              <a:t> et al. (Eds.): NMA 2018, LNCS 11189, pp. 318–325, 2019.</a:t>
            </a:r>
            <a:r>
              <a:rPr lang="ru-RU" altLang="ru-RU" sz="1400" b="1" dirty="0" smtClean="0">
                <a:solidFill>
                  <a:prstClr val="black"/>
                </a:solidFill>
                <a:latin typeface="Times New Roman" pitchFamily="18" charset="0"/>
                <a:cs typeface="Times New Roman" pitchFamily="18" charset="0"/>
              </a:rPr>
              <a:t> </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rcRect l="22443" t="11900" r="7471" b="7600"/>
          <a:stretch>
            <a:fillRect/>
          </a:stretch>
        </p:blipFill>
        <p:spPr bwMode="auto">
          <a:xfrm>
            <a:off x="1157288" y="908050"/>
            <a:ext cx="69342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684213" y="5152804"/>
            <a:ext cx="792162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a:lnSpc>
                <a:spcPct val="90000"/>
              </a:lnSpc>
              <a:spcBef>
                <a:spcPct val="0"/>
              </a:spcBef>
              <a:buClrTx/>
              <a:buSzTx/>
              <a:buFontTx/>
              <a:buNone/>
            </a:pPr>
            <a:r>
              <a:rPr lang="en-US" altLang="ru-RU" sz="1800" b="1" dirty="0" smtClean="0">
                <a:solidFill>
                  <a:srgbClr val="0000FF"/>
                </a:solidFill>
                <a:latin typeface="Calibri"/>
                <a:cs typeface="Times New Roman" pitchFamily="18" charset="0"/>
              </a:rPr>
              <a:t>Figure</a:t>
            </a:r>
            <a:r>
              <a:rPr lang="ru-RU" altLang="ru-RU" sz="1800" b="1" dirty="0" smtClean="0">
                <a:solidFill>
                  <a:srgbClr val="0000FF"/>
                </a:solidFill>
                <a:latin typeface="Calibri"/>
                <a:cs typeface="Times New Roman" pitchFamily="18" charset="0"/>
              </a:rPr>
              <a:t> 2</a:t>
            </a:r>
            <a:r>
              <a:rPr lang="en-US" altLang="ru-RU" sz="1800" b="1" dirty="0" smtClean="0">
                <a:solidFill>
                  <a:srgbClr val="0000FF"/>
                </a:solidFill>
                <a:latin typeface="Calibri"/>
                <a:cs typeface="Times New Roman" pitchFamily="18" charset="0"/>
              </a:rPr>
              <a:t>.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Structural changes of the target </a:t>
            </a:r>
            <a:r>
              <a:rPr lang="en-US" altLang="ru-RU" sz="1800" dirty="0" smtClean="0">
                <a:solidFill>
                  <a:srgbClr val="0000FF"/>
                </a:solidFill>
                <a:latin typeface="Calibri"/>
                <a:cs typeface="Times New Roman" pitchFamily="18" charset="0"/>
              </a:rPr>
              <a:t>and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formation of craters </a:t>
            </a:r>
            <a:r>
              <a:rPr lang="en-US" altLang="ru-RU" sz="1800" dirty="0" smtClean="0">
                <a:solidFill>
                  <a:srgbClr val="0000FF"/>
                </a:solidFill>
                <a:latin typeface="Calibri"/>
                <a:cs typeface="Times New Roman" pitchFamily="18" charset="0"/>
              </a:rPr>
              <a:t>at the surface of the target when irradiated with </a:t>
            </a:r>
            <a:r>
              <a:rPr lang="en-US" altLang="ru-RU" sz="1800" dirty="0" smtClean="0">
                <a:solidFill>
                  <a:srgbClr val="0000FF"/>
                </a:solidFill>
                <a:effectLst>
                  <a:outerShdw blurRad="38100" dist="38100" dir="2700000" algn="tl">
                    <a:srgbClr val="000000">
                      <a:alpha val="43137"/>
                    </a:srgbClr>
                  </a:outerShdw>
                </a:effectLst>
                <a:latin typeface="Calibri"/>
                <a:cs typeface="Times New Roman" pitchFamily="18" charset="0"/>
              </a:rPr>
              <a:t>four nanoclusters </a:t>
            </a:r>
            <a:r>
              <a:rPr lang="en-US" altLang="ru-RU" sz="1800" dirty="0" smtClean="0">
                <a:solidFill>
                  <a:srgbClr val="0000FF"/>
                </a:solidFill>
                <a:latin typeface="Calibri"/>
                <a:cs typeface="Times New Roman" pitchFamily="18" charset="0"/>
              </a:rPr>
              <a:t>of energy 50 eV/atom at instants of time 1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(a), 4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(b), 7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(c), and 10 </a:t>
            </a:r>
            <a:r>
              <a:rPr lang="en-US" altLang="ru-RU" sz="1800" dirty="0" err="1" smtClean="0">
                <a:solidFill>
                  <a:srgbClr val="0000FF"/>
                </a:solidFill>
                <a:latin typeface="Calibri"/>
                <a:cs typeface="Times New Roman" pitchFamily="18" charset="0"/>
              </a:rPr>
              <a:t>ps</a:t>
            </a:r>
            <a:r>
              <a:rPr lang="en-US" altLang="ru-RU" sz="1800" dirty="0" smtClean="0">
                <a:solidFill>
                  <a:srgbClr val="0000FF"/>
                </a:solidFill>
                <a:latin typeface="Calibri"/>
                <a:cs typeface="Times New Roman" pitchFamily="18" charset="0"/>
              </a:rPr>
              <a:t> (d).</a:t>
            </a:r>
            <a:endParaRPr lang="ru-RU" altLang="ru-RU" sz="1800" dirty="0" smtClean="0">
              <a:solidFill>
                <a:srgbClr val="0000FF"/>
              </a:solidFill>
              <a:latin typeface="Calibri"/>
              <a:cs typeface="Times New Roman" pitchFamily="18" charset="0"/>
            </a:endParaRPr>
          </a:p>
        </p:txBody>
      </p:sp>
    </p:spTree>
    <p:extLst>
      <p:ext uri="{BB962C8B-B14F-4D97-AF65-F5344CB8AC3E}">
        <p14:creationId xmlns:p14="http://schemas.microsoft.com/office/powerpoint/2010/main" val="8780191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0" y="44624"/>
            <a:ext cx="9144000" cy="7017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200" b="1" dirty="0">
                <a:solidFill>
                  <a:srgbClr val="0000CC"/>
                </a:solidFill>
                <a:effectLst>
                  <a:outerShdw blurRad="38100" dist="38100" dir="2700000" algn="tl">
                    <a:srgbClr val="000000"/>
                  </a:outerShdw>
                </a:effectLst>
              </a:rPr>
              <a:t>Simulation of the </a:t>
            </a:r>
            <a:r>
              <a:rPr lang="en-US" altLang="en-US" sz="2200" b="1" dirty="0" err="1">
                <a:solidFill>
                  <a:srgbClr val="0000CC"/>
                </a:solidFill>
                <a:effectLst>
                  <a:outerShdw blurRad="38100" dist="38100" dir="2700000" algn="tl">
                    <a:srgbClr val="000000"/>
                  </a:outerShdw>
                </a:effectLst>
              </a:rPr>
              <a:t>magnetostriction</a:t>
            </a:r>
            <a:r>
              <a:rPr lang="en-US" altLang="en-US" sz="2200" b="1" dirty="0">
                <a:solidFill>
                  <a:srgbClr val="0000CC"/>
                </a:solidFill>
                <a:effectLst>
                  <a:outerShdw blurRad="38100" dist="38100" dir="2700000" algn="tl">
                    <a:srgbClr val="000000"/>
                  </a:outerShdw>
                </a:effectLst>
              </a:rPr>
              <a:t> caused by </a:t>
            </a:r>
            <a:r>
              <a:rPr lang="en-US" altLang="en-US" sz="2200" b="1" dirty="0" smtClean="0">
                <a:solidFill>
                  <a:srgbClr val="0000CC"/>
                </a:solidFill>
                <a:effectLst>
                  <a:outerShdw blurRad="38100" dist="38100" dir="2700000" algn="tl">
                    <a:srgbClr val="000000"/>
                  </a:outerShdw>
                </a:effectLst>
              </a:rPr>
              <a:t>the magnetic </a:t>
            </a:r>
            <a:r>
              <a:rPr lang="en-US" altLang="en-US" sz="2200" b="1" dirty="0">
                <a:solidFill>
                  <a:srgbClr val="0000CC"/>
                </a:solidFill>
                <a:effectLst>
                  <a:outerShdw blurRad="38100" dist="38100" dir="2700000" algn="tl">
                    <a:srgbClr val="000000"/>
                  </a:outerShdw>
                </a:effectLst>
              </a:rPr>
              <a:t>field distribution in </a:t>
            </a:r>
            <a:r>
              <a:rPr lang="en-US" altLang="en-US" sz="2200" b="1" dirty="0" smtClean="0">
                <a:solidFill>
                  <a:srgbClr val="0000CC"/>
                </a:solidFill>
                <a:effectLst>
                  <a:outerShdw blurRad="38100" dist="38100" dir="2700000" algn="tl">
                    <a:srgbClr val="000000"/>
                  </a:outerShdw>
                </a:effectLst>
              </a:rPr>
              <a:t>the superconducting </a:t>
            </a:r>
            <a:r>
              <a:rPr lang="en-US" altLang="en-US" sz="2200" b="1" dirty="0">
                <a:solidFill>
                  <a:srgbClr val="0000CC"/>
                </a:solidFill>
                <a:effectLst>
                  <a:outerShdw blurRad="38100" dist="38100" dir="2700000" algn="tl">
                    <a:srgbClr val="000000"/>
                  </a:outerShdw>
                </a:effectLst>
              </a:rPr>
              <a:t>cyclotron for proton therapy in </a:t>
            </a:r>
            <a:r>
              <a:rPr lang="en-US" altLang="en-US" sz="2200" b="1" dirty="0" err="1" smtClean="0">
                <a:solidFill>
                  <a:srgbClr val="0000CC"/>
                </a:solidFill>
                <a:effectLst>
                  <a:outerShdw blurRad="38100" dist="38100" dir="2700000" algn="tl">
                    <a:srgbClr val="000000"/>
                  </a:outerShdw>
                </a:effectLst>
              </a:rPr>
              <a:t>Dubna</a:t>
            </a:r>
            <a:endParaRPr lang="en-US" altLang="en-US" sz="2200" dirty="0">
              <a:solidFill>
                <a:srgbClr val="0000CC"/>
              </a:solidFill>
            </a:endParaRPr>
          </a:p>
        </p:txBody>
      </p:sp>
      <p:pic>
        <p:nvPicPr>
          <p:cNvPr id="7" name="Рисунок 6"/>
          <p:cNvPicPr/>
          <p:nvPr/>
        </p:nvPicPr>
        <p:blipFill>
          <a:blip r:embed="rId3">
            <a:extLst>
              <a:ext uri="{28A0092B-C50C-407E-A947-70E740481C1C}">
                <a14:useLocalDpi xmlns:a14="http://schemas.microsoft.com/office/drawing/2010/main" val="0"/>
              </a:ext>
            </a:extLst>
          </a:blip>
          <a:stretch>
            <a:fillRect/>
          </a:stretch>
        </p:blipFill>
        <p:spPr>
          <a:xfrm>
            <a:off x="1600200" y="1052736"/>
            <a:ext cx="5943600" cy="1684020"/>
          </a:xfrm>
          <a:prstGeom prst="rect">
            <a:avLst/>
          </a:prstGeom>
        </p:spPr>
      </p:pic>
      <p:pic>
        <p:nvPicPr>
          <p:cNvPr id="8" name="Рисунок 7"/>
          <p:cNvPicPr/>
          <p:nvPr/>
        </p:nvPicPr>
        <p:blipFill>
          <a:blip r:embed="rId4">
            <a:extLst>
              <a:ext uri="{28A0092B-C50C-407E-A947-70E740481C1C}">
                <a14:useLocalDpi xmlns:a14="http://schemas.microsoft.com/office/drawing/2010/main" val="0"/>
              </a:ext>
            </a:extLst>
          </a:blip>
          <a:stretch>
            <a:fillRect/>
          </a:stretch>
        </p:blipFill>
        <p:spPr>
          <a:xfrm>
            <a:off x="1600200" y="3573016"/>
            <a:ext cx="5943600" cy="1684020"/>
          </a:xfrm>
          <a:prstGeom prst="rect">
            <a:avLst/>
          </a:prstGeom>
        </p:spPr>
      </p:pic>
      <p:sp>
        <p:nvSpPr>
          <p:cNvPr id="2" name="TextBox 1"/>
          <p:cNvSpPr txBox="1"/>
          <p:nvPr/>
        </p:nvSpPr>
        <p:spPr>
          <a:xfrm>
            <a:off x="899593" y="2786964"/>
            <a:ext cx="6840759" cy="570028"/>
          </a:xfrm>
          <a:prstGeom prst="rect">
            <a:avLst/>
          </a:prstGeom>
          <a:noFill/>
        </p:spPr>
        <p:txBody>
          <a:bodyPr wrap="square" rtlCol="0">
            <a:spAutoFit/>
          </a:bodyPr>
          <a:lstStyle/>
          <a:p>
            <a:r>
              <a:rPr lang="en-US" sz="1600" dirty="0">
                <a:solidFill>
                  <a:srgbClr val="0000FF"/>
                </a:solidFill>
              </a:rPr>
              <a:t>The newly designed superconducting cyclotron for proton therapy in </a:t>
            </a:r>
            <a:r>
              <a:rPr lang="en-US" sz="1600" dirty="0" err="1">
                <a:solidFill>
                  <a:srgbClr val="0000FF"/>
                </a:solidFill>
              </a:rPr>
              <a:t>Dubna</a:t>
            </a:r>
            <a:r>
              <a:rPr lang="en-US" sz="1600" dirty="0">
                <a:solidFill>
                  <a:srgbClr val="0000FF"/>
                </a:solidFill>
              </a:rPr>
              <a:t> (a) and the trapping magnetic field induced by the superconducting coil (b). </a:t>
            </a:r>
          </a:p>
        </p:txBody>
      </p:sp>
      <p:sp>
        <p:nvSpPr>
          <p:cNvPr id="6" name="TextBox 5"/>
          <p:cNvSpPr txBox="1"/>
          <p:nvPr/>
        </p:nvSpPr>
        <p:spPr>
          <a:xfrm>
            <a:off x="899592" y="5379252"/>
            <a:ext cx="6840759" cy="570028"/>
          </a:xfrm>
          <a:prstGeom prst="rect">
            <a:avLst/>
          </a:prstGeom>
          <a:noFill/>
        </p:spPr>
        <p:txBody>
          <a:bodyPr wrap="square" rtlCol="0">
            <a:spAutoFit/>
          </a:bodyPr>
          <a:lstStyle/>
          <a:p>
            <a:r>
              <a:rPr lang="en-US" sz="1600" dirty="0">
                <a:solidFill>
                  <a:srgbClr val="0000FF"/>
                </a:solidFill>
              </a:rPr>
              <a:t>The resulting stress (a) and strain (b), </a:t>
            </a:r>
            <a:r>
              <a:rPr lang="en-US" sz="1600" dirty="0" smtClean="0">
                <a:solidFill>
                  <a:srgbClr val="0000FF"/>
                </a:solidFill>
              </a:rPr>
              <a:t>both </a:t>
            </a:r>
            <a:r>
              <a:rPr lang="en-US" sz="1600" dirty="0">
                <a:solidFill>
                  <a:srgbClr val="0000FF"/>
                </a:solidFill>
              </a:rPr>
              <a:t>caused by the induced magnetic field </a:t>
            </a:r>
            <a:r>
              <a:rPr lang="en-US" sz="1600" dirty="0" smtClean="0">
                <a:solidFill>
                  <a:srgbClr val="0000FF"/>
                </a:solidFill>
              </a:rPr>
              <a:t>shown in the upper figure.</a:t>
            </a:r>
            <a:endParaRPr lang="en-US" sz="1600" dirty="0">
              <a:solidFill>
                <a:srgbClr val="0000FF"/>
              </a:solidFill>
            </a:endParaRPr>
          </a:p>
        </p:txBody>
      </p:sp>
      <p:sp>
        <p:nvSpPr>
          <p:cNvPr id="3" name="TextBox 2"/>
          <p:cNvSpPr txBox="1"/>
          <p:nvPr/>
        </p:nvSpPr>
        <p:spPr>
          <a:xfrm>
            <a:off x="435797" y="6165304"/>
            <a:ext cx="8384675" cy="450636"/>
          </a:xfrm>
          <a:prstGeom prst="rect">
            <a:avLst/>
          </a:prstGeom>
          <a:noFill/>
        </p:spPr>
        <p:txBody>
          <a:bodyPr wrap="square" rtlCol="0">
            <a:spAutoFit/>
          </a:bodyPr>
          <a:lstStyle/>
          <a:p>
            <a:pPr algn="r"/>
            <a:r>
              <a:rPr lang="en-US" sz="1200" dirty="0">
                <a:solidFill>
                  <a:srgbClr val="FFFFFF">
                    <a:lumMod val="50000"/>
                  </a:srgbClr>
                </a:solidFill>
              </a:rPr>
              <a:t>A. </a:t>
            </a:r>
            <a:r>
              <a:rPr lang="en-US" sz="1200" dirty="0" err="1">
                <a:solidFill>
                  <a:srgbClr val="FFFFFF">
                    <a:lumMod val="50000"/>
                  </a:srgbClr>
                </a:solidFill>
              </a:rPr>
              <a:t>Chervyakov</a:t>
            </a:r>
            <a:r>
              <a:rPr lang="en-US" sz="1200" dirty="0">
                <a:solidFill>
                  <a:srgbClr val="FFFFFF">
                    <a:lumMod val="50000"/>
                  </a:srgbClr>
                </a:solidFill>
              </a:rPr>
              <a:t> </a:t>
            </a:r>
            <a:r>
              <a:rPr lang="en-US" sz="1200" dirty="0" smtClean="0">
                <a:solidFill>
                  <a:srgbClr val="FFFFFF">
                    <a:lumMod val="50000"/>
                  </a:srgbClr>
                </a:solidFill>
              </a:rPr>
              <a:t>(LIT), Simulation of </a:t>
            </a:r>
            <a:r>
              <a:rPr lang="en-US" sz="1200" dirty="0">
                <a:solidFill>
                  <a:srgbClr val="FFFFFF">
                    <a:lumMod val="50000"/>
                  </a:srgbClr>
                </a:solidFill>
              </a:rPr>
              <a:t>the </a:t>
            </a:r>
            <a:r>
              <a:rPr lang="en-US" sz="1200" dirty="0" err="1" smtClean="0">
                <a:solidFill>
                  <a:srgbClr val="FFFFFF">
                    <a:lumMod val="50000"/>
                  </a:srgbClr>
                </a:solidFill>
              </a:rPr>
              <a:t>magnetostriction</a:t>
            </a:r>
            <a:r>
              <a:rPr lang="en-US" sz="1200" dirty="0" smtClean="0">
                <a:solidFill>
                  <a:srgbClr val="FFFFFF">
                    <a:lumMod val="50000"/>
                  </a:srgbClr>
                </a:solidFill>
              </a:rPr>
              <a:t> caused </a:t>
            </a:r>
            <a:r>
              <a:rPr lang="en-US" sz="1200" dirty="0">
                <a:solidFill>
                  <a:srgbClr val="FFFFFF">
                    <a:lumMod val="50000"/>
                  </a:srgbClr>
                </a:solidFill>
              </a:rPr>
              <a:t>by </a:t>
            </a:r>
            <a:r>
              <a:rPr lang="en-US" sz="1200" dirty="0" smtClean="0">
                <a:solidFill>
                  <a:srgbClr val="FFFFFF">
                    <a:lumMod val="50000"/>
                  </a:srgbClr>
                </a:solidFill>
              </a:rPr>
              <a:t>the magnetic </a:t>
            </a:r>
            <a:r>
              <a:rPr lang="en-US" sz="1200" dirty="0">
                <a:solidFill>
                  <a:srgbClr val="FFFFFF">
                    <a:lumMod val="50000"/>
                  </a:srgbClr>
                </a:solidFill>
              </a:rPr>
              <a:t>field distribution in </a:t>
            </a:r>
            <a:r>
              <a:rPr lang="en-US" sz="1200" dirty="0" smtClean="0">
                <a:solidFill>
                  <a:srgbClr val="FFFFFF">
                    <a:lumMod val="50000"/>
                  </a:srgbClr>
                </a:solidFill>
              </a:rPr>
              <a:t>the superconducting </a:t>
            </a:r>
            <a:r>
              <a:rPr lang="en-US" sz="1200" dirty="0">
                <a:solidFill>
                  <a:srgbClr val="FFFFFF">
                    <a:lumMod val="50000"/>
                  </a:srgbClr>
                </a:solidFill>
              </a:rPr>
              <a:t>cyclotron for proton therapy in </a:t>
            </a:r>
            <a:r>
              <a:rPr lang="en-US" sz="1200" dirty="0" err="1">
                <a:solidFill>
                  <a:srgbClr val="FFFFFF">
                    <a:lumMod val="50000"/>
                  </a:srgbClr>
                </a:solidFill>
              </a:rPr>
              <a:t>Dubna</a:t>
            </a:r>
            <a:r>
              <a:rPr lang="en-US" sz="1200" dirty="0">
                <a:solidFill>
                  <a:srgbClr val="FFFFFF">
                    <a:lumMod val="50000"/>
                  </a:srgbClr>
                </a:solidFill>
              </a:rPr>
              <a:t> (Leader G.D. </a:t>
            </a:r>
            <a:r>
              <a:rPr lang="en-US" sz="1200" dirty="0" err="1">
                <a:solidFill>
                  <a:srgbClr val="FFFFFF">
                    <a:lumMod val="50000"/>
                  </a:srgbClr>
                </a:solidFill>
              </a:rPr>
              <a:t>Shirkov</a:t>
            </a:r>
            <a:r>
              <a:rPr lang="en-US" sz="1200" dirty="0">
                <a:solidFill>
                  <a:srgbClr val="FFFFFF">
                    <a:lumMod val="50000"/>
                  </a:srgbClr>
                </a:solidFill>
              </a:rPr>
              <a:t>), March 30, 2019 (in collaboration with DLNP, JINR).</a:t>
            </a:r>
          </a:p>
        </p:txBody>
      </p:sp>
    </p:spTree>
    <p:extLst>
      <p:ext uri="{BB962C8B-B14F-4D97-AF65-F5344CB8AC3E}">
        <p14:creationId xmlns:p14="http://schemas.microsoft.com/office/powerpoint/2010/main" val="194842167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10283" y="434562"/>
            <a:ext cx="4389709" cy="11222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2300" dirty="0">
                <a:solidFill>
                  <a:srgbClr val="0000CC"/>
                </a:solidFill>
                <a:effectLst>
                  <a:outerShdw blurRad="38100" dist="38100" dir="2700000" algn="tl">
                    <a:srgbClr val="000000"/>
                  </a:outerShdw>
                </a:effectLst>
                <a:latin typeface="Calibri" panose="020F0502020204030204" pitchFamily="34" charset="0"/>
              </a:rPr>
              <a:t>LIT involvement in JINR research: 53 projects of </a:t>
            </a:r>
            <a:r>
              <a:rPr lang="en-US" altLang="en-US" sz="2300" dirty="0" smtClean="0">
                <a:solidFill>
                  <a:srgbClr val="0000CC"/>
                </a:solidFill>
                <a:effectLst>
                  <a:outerShdw blurRad="38100" dist="38100" dir="2700000" algn="tl">
                    <a:srgbClr val="000000"/>
                  </a:outerShdw>
                </a:effectLst>
                <a:latin typeface="Calibri" panose="020F0502020204030204" pitchFamily="34" charset="0"/>
              </a:rPr>
              <a:t>28 </a:t>
            </a:r>
            <a:r>
              <a:rPr lang="en-US" altLang="en-US" sz="2300" dirty="0">
                <a:solidFill>
                  <a:srgbClr val="0000CC"/>
                </a:solidFill>
                <a:effectLst>
                  <a:outerShdw blurRad="38100" dist="38100" dir="2700000" algn="tl">
                    <a:srgbClr val="000000"/>
                  </a:outerShdw>
                </a:effectLst>
                <a:latin typeface="Calibri" panose="020F0502020204030204" pitchFamily="34" charset="0"/>
              </a:rPr>
              <a:t>JINR topics of </a:t>
            </a:r>
          </a:p>
          <a:p>
            <a:pPr algn="ctr" eaLnBrk="1" hangingPunct="1"/>
            <a:r>
              <a:rPr lang="en-US" altLang="en-US" sz="2300" dirty="0">
                <a:solidFill>
                  <a:srgbClr val="0000CC"/>
                </a:solidFill>
                <a:effectLst>
                  <a:outerShdw blurRad="38100" dist="38100" dir="2700000" algn="tl">
                    <a:srgbClr val="000000"/>
                  </a:outerShdw>
                </a:effectLst>
                <a:latin typeface="Calibri" panose="020F0502020204030204" pitchFamily="34" charset="0"/>
              </a:rPr>
              <a:t>the 2019 Topical Plan of JINR</a:t>
            </a:r>
          </a:p>
        </p:txBody>
      </p:sp>
      <p:grpSp>
        <p:nvGrpSpPr>
          <p:cNvPr id="5" name="Группа 4"/>
          <p:cNvGrpSpPr/>
          <p:nvPr/>
        </p:nvGrpSpPr>
        <p:grpSpPr>
          <a:xfrm>
            <a:off x="188913" y="0"/>
            <a:ext cx="8878887" cy="6705604"/>
            <a:chOff x="188913" y="0"/>
            <a:chExt cx="8878887" cy="6705604"/>
          </a:xfrm>
        </p:grpSpPr>
        <p:grpSp>
          <p:nvGrpSpPr>
            <p:cNvPr id="7" name="Группа 6"/>
            <p:cNvGrpSpPr/>
            <p:nvPr/>
          </p:nvGrpSpPr>
          <p:grpSpPr>
            <a:xfrm>
              <a:off x="228599" y="1727203"/>
              <a:ext cx="5897562" cy="2582863"/>
              <a:chOff x="228599" y="1727203"/>
              <a:chExt cx="5897562" cy="2582863"/>
            </a:xfrm>
          </p:grpSpPr>
          <p:grpSp>
            <p:nvGrpSpPr>
              <p:cNvPr id="35" name="Group 1"/>
              <p:cNvGrpSpPr>
                <a:grpSpLocks/>
              </p:cNvGrpSpPr>
              <p:nvPr/>
            </p:nvGrpSpPr>
            <p:grpSpPr bwMode="auto">
              <a:xfrm>
                <a:off x="228599" y="1727203"/>
                <a:ext cx="5897562" cy="2582863"/>
                <a:chOff x="379" y="1104"/>
                <a:chExt cx="4096" cy="1793"/>
              </a:xfrm>
            </p:grpSpPr>
            <p:sp>
              <p:nvSpPr>
                <p:cNvPr id="37" name="AutoShape 2"/>
                <p:cNvSpPr>
                  <a:spLocks noChangeArrowheads="1"/>
                </p:cNvSpPr>
                <p:nvPr/>
              </p:nvSpPr>
              <p:spPr bwMode="auto">
                <a:xfrm flipH="1">
                  <a:off x="379" y="1328"/>
                  <a:ext cx="1873" cy="12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5 w 21600"/>
                    <a:gd name="T13" fmla="*/ 7306 h 21600"/>
                    <a:gd name="T14" fmla="*/ 15995 w 21600"/>
                    <a:gd name="T15" fmla="*/ 14294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defTabSz="448845" fontAlgn="auto">
                    <a:lnSpc>
                      <a:spcPct val="100000"/>
                    </a:lnSpc>
                    <a:spcBef>
                      <a:spcPts val="0"/>
                    </a:spcBef>
                    <a:spcAft>
                      <a:spcPts val="0"/>
                    </a:spcAft>
                    <a:buClrTx/>
                    <a:buSzTx/>
                    <a:buFontTx/>
                    <a:buNone/>
                    <a:defRPr/>
                  </a:pPr>
                  <a:endParaRPr lang="en-US" sz="1800" kern="0">
                    <a:solidFill>
                      <a:srgbClr val="FFFFFF"/>
                    </a:solidFill>
                    <a:latin typeface="Monotype Corsiva" pitchFamily="66" charset="0"/>
                  </a:endParaRPr>
                </a:p>
              </p:txBody>
            </p:sp>
            <p:sp>
              <p:nvSpPr>
                <p:cNvPr id="38" name="AutoShape 3"/>
                <p:cNvSpPr>
                  <a:spLocks noChangeArrowheads="1"/>
                </p:cNvSpPr>
                <p:nvPr/>
              </p:nvSpPr>
              <p:spPr bwMode="auto">
                <a:xfrm>
                  <a:off x="2742" y="1380"/>
                  <a:ext cx="1733" cy="12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596 w 21600"/>
                    <a:gd name="T13" fmla="*/ 7303 h 21600"/>
                    <a:gd name="T14" fmla="*/ 16004 w 21600"/>
                    <a:gd name="T15" fmla="*/ 14297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defTabSz="448845" fontAlgn="auto">
                    <a:lnSpc>
                      <a:spcPct val="100000"/>
                    </a:lnSpc>
                    <a:spcBef>
                      <a:spcPts val="0"/>
                    </a:spcBef>
                    <a:spcAft>
                      <a:spcPts val="0"/>
                    </a:spcAft>
                    <a:buClrTx/>
                    <a:buSzTx/>
                    <a:buFontTx/>
                    <a:buNone/>
                    <a:defRPr/>
                  </a:pPr>
                  <a:endParaRPr lang="en-US" sz="1800" kern="0">
                    <a:solidFill>
                      <a:srgbClr val="FFFFFF"/>
                    </a:solidFill>
                    <a:latin typeface="Monotype Corsiva" pitchFamily="66" charset="0"/>
                  </a:endParaRPr>
                </a:p>
              </p:txBody>
            </p:sp>
            <p:sp>
              <p:nvSpPr>
                <p:cNvPr id="39" name="AutoShape 4"/>
                <p:cNvSpPr>
                  <a:spLocks noChangeArrowheads="1"/>
                </p:cNvSpPr>
                <p:nvPr/>
              </p:nvSpPr>
              <p:spPr bwMode="auto">
                <a:xfrm rot="5460000">
                  <a:off x="1584" y="1312"/>
                  <a:ext cx="1793" cy="13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2 w 21600"/>
                    <a:gd name="T13" fmla="*/ 7304 h 21600"/>
                    <a:gd name="T14" fmla="*/ 15998 w 21600"/>
                    <a:gd name="T15" fmla="*/ 14296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9BBB59">
                    <a:lumMod val="40000"/>
                    <a:lumOff val="60000"/>
                  </a:srgbClr>
                </a:solidFill>
                <a:ln w="36000">
                  <a:solidFill>
                    <a:srgbClr val="3465AF"/>
                  </a:solidFill>
                  <a:round/>
                  <a:headEnd/>
                  <a:tailEnd/>
                </a:ln>
              </p:spPr>
              <p:txBody>
                <a:bodyPr wrap="none" anchor="ctr"/>
                <a:lstStyle/>
                <a:p>
                  <a:pPr defTabSz="448845" fontAlgn="auto">
                    <a:lnSpc>
                      <a:spcPct val="100000"/>
                    </a:lnSpc>
                    <a:spcBef>
                      <a:spcPts val="0"/>
                    </a:spcBef>
                    <a:spcAft>
                      <a:spcPts val="0"/>
                    </a:spcAft>
                    <a:buClrTx/>
                    <a:buSzTx/>
                    <a:buFontTx/>
                    <a:buNone/>
                    <a:defRPr/>
                  </a:pPr>
                  <a:endParaRPr lang="en-US" sz="1800" kern="0">
                    <a:solidFill>
                      <a:srgbClr val="FFFFFF"/>
                    </a:solidFill>
                    <a:latin typeface="Monotype Corsiva" pitchFamily="66" charset="0"/>
                  </a:endParaRPr>
                </a:p>
              </p:txBody>
            </p:sp>
            <p:sp>
              <p:nvSpPr>
                <p:cNvPr id="40" name="Text Box 5"/>
                <p:cNvSpPr txBox="1">
                  <a:spLocks noChangeArrowheads="1"/>
                </p:cNvSpPr>
                <p:nvPr/>
              </p:nvSpPr>
              <p:spPr bwMode="auto">
                <a:xfrm>
                  <a:off x="792" y="1756"/>
                  <a:ext cx="979" cy="388"/>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defTabSz="913548" fontAlgn="auto">
                    <a:lnSpc>
                      <a:spcPct val="100000"/>
                    </a:lnSpc>
                    <a:spcBef>
                      <a:spcPts val="0"/>
                    </a:spcBef>
                    <a:spcAft>
                      <a:spcPts val="0"/>
                    </a:spcAft>
                    <a:buClrTx/>
                    <a:buSzTx/>
                    <a:buFontTx/>
                    <a:buNone/>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Theoretical</a:t>
                  </a:r>
                </a:p>
                <a:p>
                  <a:pPr defTabSz="913548" fontAlgn="auto">
                    <a:lnSpc>
                      <a:spcPct val="100000"/>
                    </a:lnSpc>
                    <a:spcBef>
                      <a:spcPts val="0"/>
                    </a:spcBef>
                    <a:spcAft>
                      <a:spcPts val="0"/>
                    </a:spcAft>
                    <a:buClrTx/>
                    <a:buSzTx/>
                    <a:buFontTx/>
                    <a:buNone/>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sp>
              <p:nvSpPr>
                <p:cNvPr id="41" name="Text Box 6"/>
                <p:cNvSpPr txBox="1">
                  <a:spLocks noChangeArrowheads="1"/>
                </p:cNvSpPr>
                <p:nvPr/>
              </p:nvSpPr>
              <p:spPr bwMode="auto">
                <a:xfrm>
                  <a:off x="1737" y="2121"/>
                  <a:ext cx="1427" cy="376"/>
                </a:xfrm>
                <a:prstGeom prst="rect">
                  <a:avLst/>
                </a:prstGeom>
                <a:noFill/>
                <a:ln>
                  <a:noFill/>
                </a:ln>
                <a:effectLst/>
                <a:extLst/>
              </p:spPr>
              <p:txBody>
                <a:bodyPr lIns="90000" tIns="60876" rIns="90000" bIns="45000"/>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defTabSz="913548" fontAlgn="auto">
                    <a:lnSpc>
                      <a:spcPct val="100000"/>
                    </a:lnSpc>
                    <a:spcBef>
                      <a:spcPts val="0"/>
                    </a:spcBef>
                    <a:spcAft>
                      <a:spcPts val="0"/>
                    </a:spcAft>
                    <a:buClrTx/>
                    <a:buSzTx/>
                    <a:buFontTx/>
                    <a:buNone/>
                    <a:defRPr/>
                  </a:pPr>
                  <a:r>
                    <a:rPr lang="ru-RU" altLang="ru-RU" sz="1600" b="1" kern="0" dirty="0" err="1">
                      <a:solidFill>
                        <a:srgbClr val="280099"/>
                      </a:solidFill>
                      <a:effectLst>
                        <a:outerShdw blurRad="38100" dist="38100" dir="2700000" algn="tl">
                          <a:srgbClr val="C0C0C0"/>
                        </a:outerShdw>
                      </a:effectLst>
                      <a:latin typeface="Calibri" panose="020F0502020204030204" pitchFamily="34" charset="0"/>
                    </a:rPr>
                    <a:t>Computational</a:t>
                  </a:r>
                  <a:endParaRPr lang="en-US" altLang="ru-RU" sz="1600" b="1" kern="0" dirty="0">
                    <a:solidFill>
                      <a:srgbClr val="280099"/>
                    </a:solidFill>
                    <a:effectLst>
                      <a:outerShdw blurRad="38100" dist="38100" dir="2700000" algn="tl">
                        <a:srgbClr val="C0C0C0"/>
                      </a:outerShdw>
                    </a:effectLst>
                    <a:latin typeface="Calibri" panose="020F0502020204030204" pitchFamily="34" charset="0"/>
                  </a:endParaRPr>
                </a:p>
                <a:p>
                  <a:pPr defTabSz="913548" fontAlgn="auto">
                    <a:lnSpc>
                      <a:spcPct val="100000"/>
                    </a:lnSpc>
                    <a:spcBef>
                      <a:spcPts val="0"/>
                    </a:spcBef>
                    <a:spcAft>
                      <a:spcPts val="0"/>
                    </a:spcAft>
                    <a:buClrTx/>
                    <a:buSzTx/>
                    <a:buFontTx/>
                    <a:buNone/>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Physics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sp>
              <p:nvSpPr>
                <p:cNvPr id="42" name="Text Box 7"/>
                <p:cNvSpPr txBox="1">
                  <a:spLocks noChangeArrowheads="1"/>
                </p:cNvSpPr>
                <p:nvPr/>
              </p:nvSpPr>
              <p:spPr bwMode="auto">
                <a:xfrm>
                  <a:off x="3039" y="1827"/>
                  <a:ext cx="1201" cy="392"/>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defTabSz="913548" fontAlgn="auto">
                    <a:lnSpc>
                      <a:spcPct val="100000"/>
                    </a:lnSpc>
                    <a:spcBef>
                      <a:spcPts val="0"/>
                    </a:spcBef>
                    <a:spcAft>
                      <a:spcPts val="0"/>
                    </a:spcAft>
                    <a:buClrTx/>
                    <a:buSzTx/>
                    <a:buFontTx/>
                    <a:buNone/>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Experimental</a:t>
                  </a:r>
                </a:p>
                <a:p>
                  <a:pPr defTabSz="913548" fontAlgn="auto">
                    <a:lnSpc>
                      <a:spcPct val="100000"/>
                    </a:lnSpc>
                    <a:spcBef>
                      <a:spcPts val="0"/>
                    </a:spcBef>
                    <a:spcAft>
                      <a:spcPts val="0"/>
                    </a:spcAft>
                    <a:buClrTx/>
                    <a:buSzTx/>
                    <a:buFontTx/>
                    <a:buNone/>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grpSp>
          <p:sp>
            <p:nvSpPr>
              <p:cNvPr id="36" name="Text Box 6"/>
              <p:cNvSpPr txBox="1">
                <a:spLocks noChangeArrowheads="1"/>
              </p:cNvSpPr>
              <p:nvPr/>
            </p:nvSpPr>
            <p:spPr bwMode="auto">
              <a:xfrm>
                <a:off x="2544761" y="2278063"/>
                <a:ext cx="1570039" cy="604838"/>
              </a:xfrm>
              <a:prstGeom prst="rect">
                <a:avLst/>
              </a:prstGeom>
              <a:noFill/>
              <a:ln>
                <a:noFill/>
              </a:ln>
              <a:effectLst/>
              <a:extLst/>
            </p:spPr>
            <p:txBody>
              <a:bodyPr lIns="89914" tIns="60819" rIns="89914" bIns="44960"/>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defTabSz="913548" fontAlgn="auto">
                  <a:lnSpc>
                    <a:spcPct val="100000"/>
                  </a:lnSpc>
                  <a:spcBef>
                    <a:spcPts val="0"/>
                  </a:spcBef>
                  <a:spcAft>
                    <a:spcPts val="0"/>
                  </a:spcAft>
                  <a:buClrTx/>
                  <a:buSzTx/>
                  <a:buFontTx/>
                  <a:buNone/>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Information  Technologies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grpSp>
        <p:grpSp>
          <p:nvGrpSpPr>
            <p:cNvPr id="8" name="Группа 7"/>
            <p:cNvGrpSpPr/>
            <p:nvPr/>
          </p:nvGrpSpPr>
          <p:grpSpPr>
            <a:xfrm>
              <a:off x="2133599" y="4092579"/>
              <a:ext cx="2057400" cy="2613025"/>
              <a:chOff x="2133599" y="4092579"/>
              <a:chExt cx="2057400" cy="2613025"/>
            </a:xfrm>
          </p:grpSpPr>
          <p:sp>
            <p:nvSpPr>
              <p:cNvPr id="32" name="AutoShape 8"/>
              <p:cNvSpPr>
                <a:spLocks noChangeArrowheads="1"/>
              </p:cNvSpPr>
              <p:nvPr/>
            </p:nvSpPr>
            <p:spPr bwMode="auto">
              <a:xfrm flipH="1" flipV="1">
                <a:off x="2133599" y="4092579"/>
                <a:ext cx="2057400" cy="2613025"/>
              </a:xfrm>
              <a:prstGeom prst="downArrowCallout">
                <a:avLst>
                  <a:gd name="adj1" fmla="val 25000"/>
                  <a:gd name="adj2" fmla="val 25000"/>
                  <a:gd name="adj3" fmla="val 20201"/>
                  <a:gd name="adj4" fmla="val 78213"/>
                </a:avLst>
              </a:prstGeom>
              <a:solidFill>
                <a:srgbClr val="6F96DB"/>
              </a:solidFill>
              <a:ln w="9525">
                <a:solidFill>
                  <a:srgbClr val="3465AF"/>
                </a:solidFill>
                <a:round/>
                <a:headEnd/>
                <a:tailEnd/>
              </a:ln>
            </p:spPr>
            <p:txBody>
              <a:bodyPr rot="10800000"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33" name="Text Box 13"/>
              <p:cNvSpPr txBox="1">
                <a:spLocks noChangeArrowheads="1"/>
              </p:cNvSpPr>
              <p:nvPr/>
            </p:nvSpPr>
            <p:spPr bwMode="auto">
              <a:xfrm>
                <a:off x="2971800" y="4191012"/>
                <a:ext cx="5159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LIT</a:t>
                </a:r>
              </a:p>
            </p:txBody>
          </p:sp>
          <p:sp>
            <p:nvSpPr>
              <p:cNvPr id="34" name="Text Box 15"/>
              <p:cNvSpPr txBox="1">
                <a:spLocks noChangeArrowheads="1"/>
              </p:cNvSpPr>
              <p:nvPr/>
            </p:nvSpPr>
            <p:spPr bwMode="auto">
              <a:xfrm>
                <a:off x="2209817" y="4724421"/>
                <a:ext cx="1893887" cy="1836737"/>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3570" rIns="81563" bIns="40781"/>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algn="ctr" defTabSz="913548" eaLnBrk="1" fontAlgn="auto" hangingPunct="1">
                  <a:lnSpc>
                    <a:spcPct val="100000"/>
                  </a:lnSpc>
                  <a:spcBef>
                    <a:spcPct val="0"/>
                  </a:spcBef>
                  <a:spcAft>
                    <a:spcPts val="0"/>
                  </a:spcAft>
                  <a:buClrTx/>
                  <a:buSzTx/>
                  <a:buFontTx/>
                  <a:buNone/>
                  <a:defRPr/>
                </a:pPr>
                <a:r>
                  <a:rPr lang="en-US" altLang="ru-RU" sz="1200" kern="0" dirty="0" smtClean="0">
                    <a:solidFill>
                      <a:srgbClr val="FF0000"/>
                    </a:solidFill>
                    <a:effectLst>
                      <a:outerShdw blurRad="38100" dist="38100" dir="2700000" algn="tl">
                        <a:srgbClr val="000000">
                          <a:alpha val="43137"/>
                        </a:srgbClr>
                      </a:outerShdw>
                    </a:effectLst>
                    <a:latin typeface="Calibri" panose="020F0502020204030204" pitchFamily="34" charset="0"/>
                  </a:rPr>
                  <a:t>05-6-1118-2014/2019 </a:t>
                </a:r>
                <a:r>
                  <a:rPr lang="en-US" altLang="ru-RU" sz="1200" kern="0" dirty="0" smtClean="0">
                    <a:latin typeface="Calibri" panose="020F0502020204030204" pitchFamily="34" charset="0"/>
                  </a:rPr>
                  <a:t>[1] </a:t>
                </a:r>
                <a:r>
                  <a:rPr lang="en-US" altLang="ru-RU" sz="1100" kern="0" dirty="0">
                    <a:effectLst>
                      <a:outerShdw blurRad="38100" dist="38100" dir="2700000" algn="tl">
                        <a:srgbClr val="000000">
                          <a:alpha val="43137"/>
                        </a:srgbClr>
                      </a:outerShdw>
                    </a:effectLst>
                    <a:latin typeface="Calibri" panose="020F0502020204030204" pitchFamily="34" charset="0"/>
                  </a:rPr>
                  <a:t>Information and Computing Infrastructure of JINR</a:t>
                </a:r>
              </a:p>
              <a:p>
                <a:pPr algn="ctr" defTabSz="913548" eaLnBrk="1" fontAlgn="auto" hangingPunct="1">
                  <a:lnSpc>
                    <a:spcPct val="100000"/>
                  </a:lnSpc>
                  <a:spcBef>
                    <a:spcPct val="0"/>
                  </a:spcBef>
                  <a:spcAft>
                    <a:spcPts val="0"/>
                  </a:spcAft>
                  <a:buClrTx/>
                  <a:buSzTx/>
                  <a:buFontTx/>
                  <a:buNone/>
                  <a:defRPr/>
                </a:pPr>
                <a:endParaRPr lang="en-US" altLang="ru-RU" sz="800" kern="0" dirty="0">
                  <a:effectLst>
                    <a:outerShdw blurRad="38100" dist="38100" dir="2700000" algn="tl">
                      <a:srgbClr val="000000">
                        <a:alpha val="43137"/>
                      </a:srgbClr>
                    </a:outerShdw>
                  </a:effectLst>
                  <a:latin typeface="Calibri" panose="020F0502020204030204" pitchFamily="34" charset="0"/>
                </a:endParaRPr>
              </a:p>
              <a:p>
                <a:pPr algn="ctr" defTabSz="913548" eaLnBrk="1" fontAlgn="auto" hangingPunct="1">
                  <a:lnSpc>
                    <a:spcPct val="100000"/>
                  </a:lnSpc>
                  <a:spcBef>
                    <a:spcPct val="0"/>
                  </a:spcBef>
                  <a:spcAft>
                    <a:spcPts val="0"/>
                  </a:spcAft>
                  <a:buClrTx/>
                  <a:buSzTx/>
                  <a:buFontTx/>
                  <a:buNone/>
                  <a:defRPr/>
                </a:pPr>
                <a:r>
                  <a:rPr lang="en-US" altLang="ru-RU" sz="1200" kern="0" dirty="0">
                    <a:solidFill>
                      <a:srgbClr val="FF0000"/>
                    </a:solidFill>
                    <a:effectLst>
                      <a:outerShdw blurRad="38100" dist="38100" dir="2700000" algn="tl">
                        <a:srgbClr val="000000">
                          <a:alpha val="43137"/>
                        </a:srgbClr>
                      </a:outerShdw>
                    </a:effectLst>
                    <a:latin typeface="Calibri" panose="020F0502020204030204" pitchFamily="34" charset="0"/>
                  </a:rPr>
                  <a:t>05-6-1119-2014/2019</a:t>
                </a:r>
              </a:p>
              <a:p>
                <a:pPr algn="ctr" defTabSz="913548" eaLnBrk="1" fontAlgn="auto" hangingPunct="1">
                  <a:lnSpc>
                    <a:spcPct val="100000"/>
                  </a:lnSpc>
                  <a:spcBef>
                    <a:spcPct val="0"/>
                  </a:spcBef>
                  <a:spcAft>
                    <a:spcPts val="0"/>
                  </a:spcAft>
                  <a:buClrTx/>
                  <a:buSzTx/>
                  <a:buFontTx/>
                  <a:buNone/>
                  <a:defRPr/>
                </a:pPr>
                <a:r>
                  <a:rPr lang="ru-RU" altLang="ru-RU" sz="1100" kern="0" dirty="0" err="1">
                    <a:effectLst>
                      <a:outerShdw blurRad="38100" dist="38100" dir="2700000" algn="tl">
                        <a:srgbClr val="000000">
                          <a:alpha val="43137"/>
                        </a:srgbClr>
                      </a:outerShdw>
                    </a:effectLst>
                    <a:latin typeface="Calibri" panose="020F0502020204030204" pitchFamily="34" charset="0"/>
                  </a:rPr>
                  <a:t>Methods</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Algorithms</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and</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Software</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for</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Modeling</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Physical</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Systems</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Mathematical</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Processing</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and</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Analysis</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of</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Experimental</a:t>
                </a:r>
                <a:r>
                  <a:rPr lang="ru-RU" altLang="ru-RU" sz="1100" kern="0" dirty="0">
                    <a:effectLst>
                      <a:outerShdw blurRad="38100" dist="38100" dir="2700000" algn="tl">
                        <a:srgbClr val="000000">
                          <a:alpha val="43137"/>
                        </a:srgbClr>
                      </a:outerShdw>
                    </a:effectLst>
                    <a:latin typeface="Calibri" panose="020F0502020204030204" pitchFamily="34" charset="0"/>
                  </a:rPr>
                  <a:t> </a:t>
                </a:r>
                <a:r>
                  <a:rPr lang="ru-RU" altLang="ru-RU" sz="1100" kern="0" dirty="0" err="1">
                    <a:effectLst>
                      <a:outerShdw blurRad="38100" dist="38100" dir="2700000" algn="tl">
                        <a:srgbClr val="000000">
                          <a:alpha val="43137"/>
                        </a:srgbClr>
                      </a:outerShdw>
                    </a:effectLst>
                    <a:latin typeface="Calibri" panose="020F0502020204030204" pitchFamily="34" charset="0"/>
                  </a:rPr>
                  <a:t>Data</a:t>
                </a:r>
                <a:endParaRPr lang="ru-RU" altLang="ru-RU" sz="1100" kern="0" dirty="0">
                  <a:effectLst>
                    <a:outerShdw blurRad="38100" dist="38100" dir="2700000" algn="tl">
                      <a:srgbClr val="000000">
                        <a:alpha val="43137"/>
                      </a:srgbClr>
                    </a:outerShdw>
                  </a:effectLst>
                  <a:latin typeface="Calibri" panose="020F0502020204030204" pitchFamily="34" charset="0"/>
                </a:endParaRPr>
              </a:p>
            </p:txBody>
          </p:sp>
        </p:grpSp>
        <p:grpSp>
          <p:nvGrpSpPr>
            <p:cNvPr id="9" name="Группа 8"/>
            <p:cNvGrpSpPr/>
            <p:nvPr/>
          </p:nvGrpSpPr>
          <p:grpSpPr>
            <a:xfrm>
              <a:off x="5939630" y="2743221"/>
              <a:ext cx="3128170" cy="1349358"/>
              <a:chOff x="5939630" y="2743221"/>
              <a:chExt cx="3128170" cy="1349358"/>
            </a:xfrm>
          </p:grpSpPr>
          <p:sp>
            <p:nvSpPr>
              <p:cNvPr id="28" name="AutoShape 23"/>
              <p:cNvSpPr>
                <a:spLocks noChangeArrowheads="1"/>
              </p:cNvSpPr>
              <p:nvPr/>
            </p:nvSpPr>
            <p:spPr bwMode="auto">
              <a:xfrm>
                <a:off x="6704012" y="2743221"/>
                <a:ext cx="2363788" cy="1349358"/>
              </a:xfrm>
              <a:prstGeom prst="flowChartInternalStorage">
                <a:avLst/>
              </a:prstGeom>
              <a:solidFill>
                <a:srgbClr val="6F96DB"/>
              </a:solidFill>
              <a:ln w="9525">
                <a:solidFill>
                  <a:srgbClr val="3465AF"/>
                </a:solidFill>
                <a:round/>
                <a:headEnd/>
                <a:tailEnd/>
              </a:ln>
            </p:spPr>
            <p:txBody>
              <a:bodyPr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29" name="Text Box 22"/>
              <p:cNvSpPr txBox="1">
                <a:spLocks noChangeArrowheads="1"/>
              </p:cNvSpPr>
              <p:nvPr/>
            </p:nvSpPr>
            <p:spPr bwMode="auto">
              <a:xfrm>
                <a:off x="6830888" y="2819399"/>
                <a:ext cx="2133600" cy="1143008"/>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0373" rIns="81563" bIns="40781"/>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fontAlgn="auto">
                  <a:lnSpc>
                    <a:spcPct val="95000"/>
                  </a:lnSpc>
                  <a:spcBef>
                    <a:spcPts val="0"/>
                  </a:spcBef>
                  <a:spcAft>
                    <a:spcPts val="0"/>
                  </a:spcAft>
                  <a:buClrTx/>
                  <a:buSzTx/>
                  <a:buFontTx/>
                  <a:buNone/>
                  <a:defRPr/>
                </a:pPr>
                <a:r>
                  <a:rPr lang="en-US" sz="1000" kern="0" dirty="0">
                    <a:solidFill>
                      <a:srgbClr val="FF0000"/>
                    </a:solidFill>
                    <a:latin typeface="Calibri"/>
                    <a:ea typeface="Calibri"/>
                    <a:cs typeface="Times New Roman"/>
                  </a:rPr>
                  <a:t>04-5-1131-2017/2021 </a:t>
                </a:r>
                <a:r>
                  <a:rPr lang="en-US" sz="1000" kern="0" dirty="0">
                    <a:latin typeface="Calibri"/>
                    <a:ea typeface="Calibri"/>
                    <a:cs typeface="Times New Roman"/>
                  </a:rPr>
                  <a:t>[1]</a:t>
                </a:r>
              </a:p>
              <a:p>
                <a:pPr defTabSz="913548" eaLnBrk="1" fontAlgn="auto" hangingPunct="1">
                  <a:lnSpc>
                    <a:spcPct val="95000"/>
                  </a:lnSpc>
                  <a:spcBef>
                    <a:spcPct val="0"/>
                  </a:spcBef>
                  <a:spcAft>
                    <a:spcPts val="0"/>
                  </a:spcAft>
                  <a:buClrTx/>
                  <a:buSzTx/>
                  <a:buFontTx/>
                  <a:buNone/>
                  <a:defRPr/>
                </a:pPr>
                <a:r>
                  <a:rPr lang="en-US" altLang="ru-RU" sz="700" i="1" kern="0" dirty="0">
                    <a:latin typeface="Calibri" panose="020F0502020204030204" pitchFamily="34" charset="0"/>
                  </a:rPr>
                  <a:t>Leaders:</a:t>
                </a:r>
                <a:r>
                  <a:rPr lang="ru-RU" altLang="ru-RU" sz="700" i="1" kern="0" dirty="0">
                    <a:latin typeface="Calibri" panose="020F0502020204030204" pitchFamily="34" charset="0"/>
                  </a:rPr>
                  <a:t> </a:t>
                </a:r>
                <a:r>
                  <a:rPr lang="en-US" altLang="ru-RU" sz="700" i="1" kern="0" dirty="0">
                    <a:latin typeface="Calibri" panose="020F0502020204030204" pitchFamily="34" charset="0"/>
                  </a:rPr>
                  <a:t>S.N. </a:t>
                </a:r>
                <a:r>
                  <a:rPr lang="en-US" altLang="ru-RU" sz="700" i="1" kern="0" dirty="0" err="1">
                    <a:latin typeface="Calibri" panose="020F0502020204030204" pitchFamily="34" charset="0"/>
                  </a:rPr>
                  <a:t>Dmitriev</a:t>
                </a:r>
                <a:r>
                  <a:rPr lang="en-US" altLang="ru-RU" sz="700" i="1" kern="0" dirty="0">
                    <a:latin typeface="Calibri" panose="020F0502020204030204" pitchFamily="34" charset="0"/>
                  </a:rPr>
                  <a:t>,  </a:t>
                </a:r>
                <a:r>
                  <a:rPr lang="en-US" altLang="ru-RU" sz="700" i="1" kern="0" dirty="0" err="1">
                    <a:latin typeface="Calibri" panose="020F0502020204030204" pitchFamily="34" charset="0"/>
                  </a:rPr>
                  <a:t>P.Yu</a:t>
                </a:r>
                <a:r>
                  <a:rPr lang="en-US" altLang="ru-RU" sz="700" i="1" kern="0" dirty="0">
                    <a:latin typeface="Calibri" panose="020F0502020204030204" pitchFamily="34" charset="0"/>
                  </a:rPr>
                  <a:t>. </a:t>
                </a:r>
                <a:r>
                  <a:rPr lang="en-US" altLang="ru-RU" sz="700" i="1" kern="0" dirty="0" err="1">
                    <a:latin typeface="Calibri" panose="020F0502020204030204" pitchFamily="34" charset="0"/>
                  </a:rPr>
                  <a:t>Apel</a:t>
                </a:r>
                <a:endParaRPr lang="ru-RU" altLang="ru-RU" sz="700" i="1" kern="0" dirty="0">
                  <a:latin typeface="Calibri" panose="020F0502020204030204" pitchFamily="34" charset="0"/>
                </a:endParaRPr>
              </a:p>
              <a:p>
                <a:pPr defTabSz="913548" fontAlgn="auto">
                  <a:lnSpc>
                    <a:spcPct val="95000"/>
                  </a:lnSpc>
                  <a:spcBef>
                    <a:spcPts val="0"/>
                  </a:spcBef>
                  <a:spcAft>
                    <a:spcPts val="0"/>
                  </a:spcAft>
                  <a:buClrTx/>
                  <a:buSzTx/>
                  <a:buFontTx/>
                  <a:buNone/>
                  <a:defRPr/>
                </a:pPr>
                <a:endParaRPr lang="en-US" sz="400" kern="0" dirty="0">
                  <a:latin typeface="Calibri"/>
                  <a:ea typeface="Calibri"/>
                  <a:cs typeface="Times New Roman"/>
                </a:endParaRPr>
              </a:p>
              <a:p>
                <a:pPr defTabSz="913548" fontAlgn="auto">
                  <a:lnSpc>
                    <a:spcPct val="95000"/>
                  </a:lnSpc>
                  <a:spcBef>
                    <a:spcPts val="0"/>
                  </a:spcBef>
                  <a:spcAft>
                    <a:spcPts val="0"/>
                  </a:spcAft>
                  <a:buClrTx/>
                  <a:buSzTx/>
                  <a:buFontTx/>
                  <a:buNone/>
                  <a:defRPr/>
                </a:pPr>
                <a:r>
                  <a:rPr lang="en-US" sz="1000" kern="0" dirty="0">
                    <a:solidFill>
                      <a:srgbClr val="FF0000"/>
                    </a:solidFill>
                    <a:latin typeface="Calibri"/>
                    <a:ea typeface="Calibri"/>
                    <a:cs typeface="Times New Roman"/>
                  </a:rPr>
                  <a:t>03-0-1129-2017/2021 </a:t>
                </a:r>
                <a:r>
                  <a:rPr lang="en-US" sz="1000" kern="0" dirty="0" smtClean="0">
                    <a:latin typeface="Calibri"/>
                    <a:ea typeface="Calibri"/>
                    <a:cs typeface="Times New Roman"/>
                  </a:rPr>
                  <a:t>[2]</a:t>
                </a:r>
                <a:endParaRPr lang="en-US" sz="1000" kern="0" dirty="0">
                  <a:latin typeface="Calibri"/>
                  <a:ea typeface="Calibri"/>
                  <a:cs typeface="Times New Roman"/>
                </a:endParaRPr>
              </a:p>
              <a:p>
                <a:pPr defTabSz="913548" eaLnBrk="1" fontAlgn="auto" hangingPunct="1">
                  <a:lnSpc>
                    <a:spcPct val="95000"/>
                  </a:lnSpc>
                  <a:spcBef>
                    <a:spcPct val="0"/>
                  </a:spcBef>
                  <a:spcAft>
                    <a:spcPts val="0"/>
                  </a:spcAft>
                  <a:buClrTx/>
                  <a:buSzTx/>
                  <a:buFontTx/>
                  <a:buNone/>
                  <a:defRPr/>
                </a:pPr>
                <a:r>
                  <a:rPr lang="en-US" altLang="ru-RU" sz="700" i="1" kern="0" dirty="0">
                    <a:latin typeface="Calibri" panose="020F0502020204030204" pitchFamily="34" charset="0"/>
                  </a:rPr>
                  <a:t>Leaders: G.G. </a:t>
                </a:r>
                <a:r>
                  <a:rPr lang="en-US" altLang="ru-RU" sz="700" i="1" kern="0" dirty="0" err="1">
                    <a:latin typeface="Calibri" panose="020F0502020204030204" pitchFamily="34" charset="0"/>
                  </a:rPr>
                  <a:t>Gulbekyan</a:t>
                </a:r>
                <a:r>
                  <a:rPr lang="en-US" altLang="ru-RU" sz="700" i="1" kern="0" dirty="0">
                    <a:latin typeface="Calibri" panose="020F0502020204030204" pitchFamily="34" charset="0"/>
                  </a:rPr>
                  <a:t>, S.N. </a:t>
                </a:r>
                <a:r>
                  <a:rPr lang="en-US" altLang="ru-RU" sz="700" i="1" kern="0" dirty="0" err="1">
                    <a:latin typeface="Calibri" panose="020F0502020204030204" pitchFamily="34" charset="0"/>
                  </a:rPr>
                  <a:t>Dmitriev</a:t>
                </a:r>
                <a:r>
                  <a:rPr lang="en-US" altLang="ru-RU" sz="700" i="1" kern="0" dirty="0">
                    <a:latin typeface="Calibri" panose="020F0502020204030204" pitchFamily="34" charset="0"/>
                  </a:rPr>
                  <a:t>, M.G. </a:t>
                </a:r>
                <a:r>
                  <a:rPr lang="en-US" altLang="ru-RU" sz="700" i="1" kern="0" dirty="0" err="1">
                    <a:latin typeface="Calibri" panose="020F0502020204030204" pitchFamily="34" charset="0"/>
                  </a:rPr>
                  <a:t>Itkis</a:t>
                </a:r>
                <a:endParaRPr lang="ru-RU" altLang="ru-RU" sz="400" kern="0" dirty="0">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r>
                  <a:rPr lang="en-US" altLang="ru-RU" sz="700" i="1" kern="0" dirty="0">
                    <a:solidFill>
                      <a:prstClr val="black"/>
                    </a:solidFill>
                    <a:latin typeface="Calibri" panose="020F0502020204030204" pitchFamily="34" charset="0"/>
                  </a:rPr>
                  <a:t>Scientific leader: </a:t>
                </a:r>
                <a:r>
                  <a:rPr lang="en-US" altLang="ru-RU" sz="700" i="1" kern="0" dirty="0" err="1">
                    <a:solidFill>
                      <a:prstClr val="black"/>
                    </a:solidFill>
                    <a:latin typeface="Calibri" panose="020F0502020204030204" pitchFamily="34" charset="0"/>
                  </a:rPr>
                  <a:t>Yu.Ts</a:t>
                </a:r>
                <a:r>
                  <a:rPr lang="en-US" altLang="ru-RU" sz="700" i="1" kern="0" dirty="0">
                    <a:solidFill>
                      <a:prstClr val="black"/>
                    </a:solidFill>
                    <a:latin typeface="Calibri" panose="020F0502020204030204" pitchFamily="34" charset="0"/>
                  </a:rPr>
                  <a:t>. </a:t>
                </a:r>
                <a:r>
                  <a:rPr lang="en-US" altLang="ru-RU" sz="700" i="1" kern="0" dirty="0" err="1">
                    <a:solidFill>
                      <a:prstClr val="black"/>
                    </a:solidFill>
                    <a:latin typeface="Calibri" panose="020F0502020204030204" pitchFamily="34" charset="0"/>
                  </a:rPr>
                  <a:t>Oganessian</a:t>
                </a:r>
                <a:r>
                  <a:rPr lang="en-US" altLang="ru-RU" sz="700" i="1" kern="0" dirty="0">
                    <a:solidFill>
                      <a:prstClr val="black"/>
                    </a:solidFill>
                    <a:latin typeface="Calibri" panose="020F0502020204030204" pitchFamily="34" charset="0"/>
                  </a:rPr>
                  <a:t> </a:t>
                </a:r>
              </a:p>
              <a:p>
                <a:pPr defTabSz="913548" eaLnBrk="1" fontAlgn="auto" hangingPunct="1">
                  <a:lnSpc>
                    <a:spcPct val="95000"/>
                  </a:lnSpc>
                  <a:spcBef>
                    <a:spcPts val="0"/>
                  </a:spcBef>
                  <a:spcAft>
                    <a:spcPts val="0"/>
                  </a:spcAft>
                  <a:buClrTx/>
                  <a:buSzTx/>
                  <a:buFontTx/>
                  <a:buNone/>
                  <a:defRPr/>
                </a:pPr>
                <a:endParaRPr lang="en-US" sz="400" kern="0" dirty="0">
                  <a:solidFill>
                    <a:prstClr val="black"/>
                  </a:solidFill>
                  <a:latin typeface="Calibri"/>
                  <a:ea typeface="Calibri"/>
                  <a:cs typeface="Times New Roman"/>
                </a:endParaRPr>
              </a:p>
              <a:p>
                <a:pPr defTabSz="913548" eaLnBrk="1" fontAlgn="auto" hangingPunct="1">
                  <a:lnSpc>
                    <a:spcPct val="95000"/>
                  </a:lnSpc>
                  <a:spcBef>
                    <a:spcPts val="0"/>
                  </a:spcBef>
                  <a:spcAft>
                    <a:spcPts val="0"/>
                  </a:spcAft>
                  <a:buClrTx/>
                  <a:buSzTx/>
                  <a:buFontTx/>
                  <a:buNone/>
                  <a:defRPr/>
                </a:pPr>
                <a:r>
                  <a:rPr lang="en-US" sz="1000" kern="0" dirty="0">
                    <a:solidFill>
                      <a:srgbClr val="FF0000"/>
                    </a:solidFill>
                    <a:latin typeface="Calibri"/>
                    <a:ea typeface="Calibri"/>
                    <a:cs typeface="Times New Roman"/>
                  </a:rPr>
                  <a:t>03-5-1130-2017/2021 </a:t>
                </a:r>
                <a:r>
                  <a:rPr lang="en-US" sz="1000" kern="0" dirty="0" smtClean="0">
                    <a:solidFill>
                      <a:prstClr val="black"/>
                    </a:solidFill>
                    <a:latin typeface="Calibri"/>
                    <a:ea typeface="Calibri"/>
                    <a:cs typeface="Times New Roman"/>
                  </a:rPr>
                  <a:t>[2]</a:t>
                </a:r>
                <a:endParaRPr lang="en-US" sz="1000" kern="0" dirty="0">
                  <a:solidFill>
                    <a:prstClr val="black"/>
                  </a:solidFill>
                  <a:latin typeface="Calibri"/>
                  <a:ea typeface="Calibri"/>
                  <a:cs typeface="Times New Roman"/>
                </a:endParaRPr>
              </a:p>
              <a:p>
                <a:pPr defTabSz="913548" eaLnBrk="1" fontAlgn="auto" hangingPunct="1">
                  <a:lnSpc>
                    <a:spcPct val="95000"/>
                  </a:lnSpc>
                  <a:spcBef>
                    <a:spcPct val="0"/>
                  </a:spcBef>
                  <a:spcAft>
                    <a:spcPts val="0"/>
                  </a:spcAft>
                  <a:buClrTx/>
                  <a:buSzTx/>
                  <a:buFontTx/>
                  <a:buNone/>
                  <a:defRPr/>
                </a:pPr>
                <a:r>
                  <a:rPr lang="en-US" altLang="ru-RU" sz="700" i="1" kern="0" dirty="0">
                    <a:solidFill>
                      <a:prstClr val="black"/>
                    </a:solidFill>
                    <a:latin typeface="Calibri" panose="020F0502020204030204" pitchFamily="34" charset="0"/>
                  </a:rPr>
                  <a:t>Leaders: M.G. </a:t>
                </a:r>
                <a:r>
                  <a:rPr lang="en-US" altLang="ru-RU" sz="700" i="1" kern="0" dirty="0" err="1">
                    <a:solidFill>
                      <a:prstClr val="black"/>
                    </a:solidFill>
                    <a:latin typeface="Calibri" panose="020F0502020204030204" pitchFamily="34" charset="0"/>
                  </a:rPr>
                  <a:t>Itkis</a:t>
                </a:r>
                <a:endParaRPr lang="ru-RU" altLang="ru-RU" sz="400" kern="0" dirty="0">
                  <a:solidFill>
                    <a:prstClr val="black"/>
                  </a:solidFill>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r>
                  <a:rPr lang="en-US" altLang="ru-RU" sz="700" i="1" kern="0" dirty="0">
                    <a:solidFill>
                      <a:prstClr val="black"/>
                    </a:solidFill>
                    <a:latin typeface="Calibri" panose="020F0502020204030204" pitchFamily="34" charset="0"/>
                  </a:rPr>
                  <a:t>Scientific leader: </a:t>
                </a:r>
                <a:r>
                  <a:rPr lang="en-US" altLang="ru-RU" sz="700" i="1" kern="0" dirty="0" err="1">
                    <a:solidFill>
                      <a:prstClr val="black"/>
                    </a:solidFill>
                    <a:latin typeface="Calibri" panose="020F0502020204030204" pitchFamily="34" charset="0"/>
                  </a:rPr>
                  <a:t>Yu.Ts</a:t>
                </a:r>
                <a:r>
                  <a:rPr lang="en-US" altLang="ru-RU" sz="700" i="1" kern="0" dirty="0">
                    <a:solidFill>
                      <a:prstClr val="black"/>
                    </a:solidFill>
                    <a:latin typeface="Calibri" panose="020F0502020204030204" pitchFamily="34" charset="0"/>
                  </a:rPr>
                  <a:t>. </a:t>
                </a:r>
                <a:r>
                  <a:rPr lang="en-US" altLang="ru-RU" sz="700" i="1" kern="0" dirty="0" err="1">
                    <a:solidFill>
                      <a:prstClr val="black"/>
                    </a:solidFill>
                    <a:latin typeface="Calibri" panose="020F0502020204030204" pitchFamily="34" charset="0"/>
                  </a:rPr>
                  <a:t>Oganessian</a:t>
                </a:r>
                <a:endParaRPr lang="en-US" altLang="ru-RU" sz="400" kern="0" dirty="0">
                  <a:solidFill>
                    <a:prstClr val="black"/>
                  </a:solidFill>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endParaRPr lang="en-US" altLang="ru-RU" sz="400" kern="0" dirty="0">
                  <a:latin typeface="Calibri" panose="020F0502020204030204" pitchFamily="34" charset="0"/>
                </a:endParaRPr>
              </a:p>
            </p:txBody>
          </p:sp>
          <p:sp>
            <p:nvSpPr>
              <p:cNvPr id="30" name="Стрелка влево 29"/>
              <p:cNvSpPr>
                <a:spLocks noChangeArrowheads="1"/>
              </p:cNvSpPr>
              <p:nvPr/>
            </p:nvSpPr>
            <p:spPr bwMode="auto">
              <a:xfrm>
                <a:off x="5939630" y="2816246"/>
                <a:ext cx="765970" cy="801787"/>
              </a:xfrm>
              <a:prstGeom prst="leftArrow">
                <a:avLst>
                  <a:gd name="adj1" fmla="val 43605"/>
                  <a:gd name="adj2" fmla="val 65988"/>
                </a:avLst>
              </a:prstGeom>
              <a:solidFill>
                <a:srgbClr val="6F96DB"/>
              </a:solidFill>
              <a:ln w="25400" algn="ctr">
                <a:noFill/>
                <a:miter lim="800000"/>
                <a:headEnd/>
                <a:tailEnd/>
              </a:ln>
            </p:spPr>
            <p:txBody>
              <a:bodyPr lIns="91350" tIns="45677" rIns="91350" bIns="45677" anchor="ctr"/>
              <a:lstStyle/>
              <a:p>
                <a:pPr defTabSz="913548" fontAlgn="auto">
                  <a:lnSpc>
                    <a:spcPct val="100000"/>
                  </a:lnSpc>
                  <a:spcBef>
                    <a:spcPts val="0"/>
                  </a:spcBef>
                  <a:spcAft>
                    <a:spcPts val="0"/>
                  </a:spcAft>
                  <a:buClrTx/>
                  <a:buSzTx/>
                  <a:buFontTx/>
                  <a:buNone/>
                  <a:defRPr/>
                </a:pPr>
                <a:endParaRPr lang="ru-RU" sz="1800" b="1" kern="0" dirty="0">
                  <a:solidFill>
                    <a:srgbClr val="FFFFFF"/>
                  </a:solidFill>
                  <a:latin typeface="Times New Roman"/>
                </a:endParaRPr>
              </a:p>
            </p:txBody>
          </p:sp>
          <p:sp>
            <p:nvSpPr>
              <p:cNvPr id="31" name="Text Box 18"/>
              <p:cNvSpPr txBox="1">
                <a:spLocks noChangeArrowheads="1"/>
              </p:cNvSpPr>
              <p:nvPr/>
            </p:nvSpPr>
            <p:spPr bwMode="auto">
              <a:xfrm>
                <a:off x="6095999" y="2995640"/>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en-US"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F</a:t>
                </a: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LN</a:t>
                </a:r>
                <a:r>
                  <a:rPr lang="en-US"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R</a:t>
                </a:r>
                <a:endPar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ru-RU" altLang="ru-RU" sz="1800" b="1" kern="0" dirty="0">
                  <a:solidFill>
                    <a:srgbClr val="FFFFFF"/>
                  </a:solidFill>
                  <a:latin typeface="Arial" pitchFamily="34" charset="0"/>
                </a:endParaRPr>
              </a:p>
            </p:txBody>
          </p:sp>
        </p:grpSp>
        <p:grpSp>
          <p:nvGrpSpPr>
            <p:cNvPr id="10" name="Группа 9"/>
            <p:cNvGrpSpPr/>
            <p:nvPr/>
          </p:nvGrpSpPr>
          <p:grpSpPr>
            <a:xfrm>
              <a:off x="188913" y="3787785"/>
              <a:ext cx="1868486" cy="2913063"/>
              <a:chOff x="188913" y="3787785"/>
              <a:chExt cx="1868486" cy="2913063"/>
            </a:xfrm>
          </p:grpSpPr>
          <p:sp>
            <p:nvSpPr>
              <p:cNvPr id="25" name="AutoShape 10"/>
              <p:cNvSpPr>
                <a:spLocks noChangeArrowheads="1"/>
              </p:cNvSpPr>
              <p:nvPr/>
            </p:nvSpPr>
            <p:spPr bwMode="auto">
              <a:xfrm flipH="1" flipV="1">
                <a:off x="188913" y="3787785"/>
                <a:ext cx="1868486" cy="2913063"/>
              </a:xfrm>
              <a:prstGeom prst="downArrowCallout">
                <a:avLst>
                  <a:gd name="adj1" fmla="val 25000"/>
                  <a:gd name="adj2" fmla="val 25000"/>
                  <a:gd name="adj3" fmla="val 24241"/>
                  <a:gd name="adj4" fmla="val 78213"/>
                </a:avLst>
              </a:prstGeom>
              <a:solidFill>
                <a:srgbClr val="6F96DB"/>
              </a:solidFill>
              <a:ln w="9525">
                <a:solidFill>
                  <a:srgbClr val="3465AF"/>
                </a:solidFill>
                <a:round/>
                <a:headEnd/>
                <a:tailEnd/>
              </a:ln>
            </p:spPr>
            <p:txBody>
              <a:bodyPr rot="10800000"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26" name="Text Box 11"/>
              <p:cNvSpPr txBox="1">
                <a:spLocks noChangeArrowheads="1"/>
              </p:cNvSpPr>
              <p:nvPr/>
            </p:nvSpPr>
            <p:spPr bwMode="auto">
              <a:xfrm>
                <a:off x="304799" y="4458992"/>
                <a:ext cx="1676400" cy="2170410"/>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1971" rIns="81563" bIns="40781"/>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 typeface="Times New Roman" pitchFamily="18" charset="0"/>
                  <a:buNone/>
                </a:pPr>
                <a:r>
                  <a:rPr lang="en-US" altLang="ru-RU" sz="1000" kern="0" dirty="0" smtClean="0">
                    <a:solidFill>
                      <a:srgbClr val="FF0000"/>
                    </a:solidFill>
                    <a:latin typeface="Calibri" panose="020F0502020204030204" pitchFamily="34" charset="0"/>
                  </a:rPr>
                  <a:t>01-3-1135-2019/2023</a:t>
                </a:r>
                <a:r>
                  <a:rPr lang="en-US" altLang="ru-RU" sz="1000" kern="0" dirty="0" smtClean="0">
                    <a:latin typeface="Calibri" panose="020F0502020204030204" pitchFamily="34" charset="0"/>
                  </a:rPr>
                  <a:t> </a:t>
                </a:r>
                <a:r>
                  <a:rPr lang="en-US" altLang="ru-RU" sz="1000" kern="0" dirty="0">
                    <a:latin typeface="Calibri" panose="020F0502020204030204" pitchFamily="34" charset="0"/>
                  </a:rPr>
                  <a:t>[2]</a:t>
                </a:r>
              </a:p>
              <a:p>
                <a:pPr defTabSz="913548" eaLnBrk="1" fontAlgn="auto" hangingPunct="1">
                  <a:lnSpc>
                    <a:spcPct val="100000"/>
                  </a:lnSpc>
                  <a:spcBef>
                    <a:spcPct val="0"/>
                  </a:spcBef>
                  <a:spcAft>
                    <a:spcPts val="0"/>
                  </a:spcAft>
                  <a:buClrTx/>
                  <a:buSzTx/>
                  <a:buFontTx/>
                  <a:buNone/>
                  <a:defRPr/>
                </a:pPr>
                <a:r>
                  <a:rPr lang="en-US" altLang="ru-RU" sz="700" i="1" kern="0" dirty="0">
                    <a:latin typeface="Calibri" panose="020F0502020204030204" pitchFamily="34" charset="0"/>
                  </a:rPr>
                  <a:t>Leaders: D.I. </a:t>
                </a:r>
                <a:r>
                  <a:rPr lang="en-US" altLang="ru-RU" sz="700" i="1" kern="0" dirty="0" err="1">
                    <a:latin typeface="Calibri" panose="020F0502020204030204" pitchFamily="34" charset="0"/>
                  </a:rPr>
                  <a:t>Kazakov</a:t>
                </a:r>
                <a:r>
                  <a:rPr lang="en-US" altLang="ru-RU" sz="700" i="1" kern="0" dirty="0">
                    <a:latin typeface="Calibri" panose="020F0502020204030204" pitchFamily="34" charset="0"/>
                  </a:rPr>
                  <a:t>, O.V. </a:t>
                </a:r>
                <a:r>
                  <a:rPr lang="en-US" altLang="ru-RU" sz="700" i="1" kern="0" dirty="0" err="1">
                    <a:latin typeface="Calibri" panose="020F0502020204030204" pitchFamily="34" charset="0"/>
                  </a:rPr>
                  <a:t>Teryaev</a:t>
                </a:r>
                <a:r>
                  <a:rPr lang="en-US" altLang="ru-RU" sz="700" i="1" kern="0" dirty="0">
                    <a:latin typeface="Calibri" panose="020F0502020204030204" pitchFamily="34" charset="0"/>
                  </a:rPr>
                  <a:t>,</a:t>
                </a:r>
              </a:p>
              <a:p>
                <a:pPr defTabSz="913548" eaLnBrk="1" fontAlgn="auto" hangingPunct="1">
                  <a:lnSpc>
                    <a:spcPct val="100000"/>
                  </a:lnSpc>
                  <a:spcBef>
                    <a:spcPct val="0"/>
                  </a:spcBef>
                  <a:spcAft>
                    <a:spcPts val="0"/>
                  </a:spcAft>
                  <a:buClrTx/>
                  <a:buSzTx/>
                  <a:buFontTx/>
                  <a:buNone/>
                  <a:defRPr/>
                </a:pPr>
                <a:endParaRPr lang="en-US" altLang="ru-RU" sz="400" kern="0" dirty="0">
                  <a:latin typeface="Calibri" panose="020F0502020204030204" pitchFamily="34" charset="0"/>
                </a:endParaRPr>
              </a:p>
              <a:p>
                <a:pPr defTabSz="913548" eaLnBrk="1" fontAlgn="auto" hangingPunct="1">
                  <a:lnSpc>
                    <a:spcPct val="100000"/>
                  </a:lnSpc>
                  <a:spcBef>
                    <a:spcPct val="0"/>
                  </a:spcBef>
                  <a:spcAft>
                    <a:spcPts val="0"/>
                  </a:spcAft>
                  <a:buClrTx/>
                  <a:buSzTx/>
                  <a:buFont typeface="Times New Roman" pitchFamily="18" charset="0"/>
                  <a:buNone/>
                </a:pPr>
                <a:r>
                  <a:rPr lang="en-US" altLang="ru-RU" sz="1000" kern="0" dirty="0">
                    <a:solidFill>
                      <a:srgbClr val="FF0000"/>
                    </a:solidFill>
                    <a:latin typeface="Calibri" panose="020F0502020204030204" pitchFamily="34" charset="0"/>
                  </a:rPr>
                  <a:t>01-3-1136-2019/2023</a:t>
                </a:r>
                <a:r>
                  <a:rPr lang="en-US" altLang="ru-RU" sz="1000" kern="0" dirty="0" smtClean="0">
                    <a:latin typeface="Calibri" panose="020F0502020204030204" pitchFamily="34" charset="0"/>
                  </a:rPr>
                  <a:t> [3] </a:t>
                </a:r>
                <a:endParaRPr lang="en-US" altLang="ru-RU" sz="1000" kern="0" dirty="0">
                  <a:latin typeface="Calibri" panose="020F0502020204030204" pitchFamily="34" charset="0"/>
                </a:endParaRPr>
              </a:p>
              <a:p>
                <a:pPr defTabSz="913548" eaLnBrk="1" fontAlgn="auto" hangingPunct="1">
                  <a:lnSpc>
                    <a:spcPct val="100000"/>
                  </a:lnSpc>
                  <a:spcBef>
                    <a:spcPct val="0"/>
                  </a:spcBef>
                  <a:spcAft>
                    <a:spcPts val="0"/>
                  </a:spcAft>
                  <a:buClrTx/>
                  <a:buSzTx/>
                  <a:buFont typeface="Times New Roman" pitchFamily="18" charset="0"/>
                  <a:buNone/>
                </a:pPr>
                <a:r>
                  <a:rPr lang="en-US" altLang="ru-RU" sz="700" i="1" kern="0" dirty="0" err="1" smtClean="0">
                    <a:latin typeface="Calibri" panose="020F0502020204030204" pitchFamily="34" charset="0"/>
                  </a:rPr>
                  <a:t>Leaders:N.V</a:t>
                </a:r>
                <a:r>
                  <a:rPr lang="en-US" altLang="ru-RU" sz="700" i="1" kern="0" dirty="0">
                    <a:latin typeface="Calibri" panose="020F0502020204030204" pitchFamily="34" charset="0"/>
                  </a:rPr>
                  <a:t>. </a:t>
                </a:r>
                <a:r>
                  <a:rPr lang="en-US" altLang="ru-RU" sz="700" i="1" kern="0" dirty="0" err="1" smtClean="0">
                    <a:latin typeface="Calibri" panose="020F0502020204030204" pitchFamily="34" charset="0"/>
                  </a:rPr>
                  <a:t>Antonenko</a:t>
                </a:r>
                <a:r>
                  <a:rPr lang="en-US" altLang="ru-RU" sz="700" i="1" kern="0" dirty="0">
                    <a:latin typeface="Calibri" panose="020F0502020204030204" pitchFamily="34" charset="0"/>
                  </a:rPr>
                  <a:t>, </a:t>
                </a:r>
                <a:r>
                  <a:rPr lang="en-US" altLang="ru-RU" sz="700" i="1" kern="0" dirty="0" smtClean="0">
                    <a:latin typeface="Calibri" panose="020F0502020204030204" pitchFamily="34" charset="0"/>
                  </a:rPr>
                  <a:t>S.N</a:t>
                </a:r>
                <a:r>
                  <a:rPr lang="en-US" altLang="ru-RU" sz="700" i="1" kern="0" dirty="0">
                    <a:latin typeface="Calibri" panose="020F0502020204030204" pitchFamily="34" charset="0"/>
                  </a:rPr>
                  <a:t>. </a:t>
                </a:r>
                <a:r>
                  <a:rPr lang="en-US" altLang="ru-RU" sz="700" i="1" kern="0" dirty="0" err="1" smtClean="0">
                    <a:latin typeface="Calibri" panose="020F0502020204030204" pitchFamily="34" charset="0"/>
                  </a:rPr>
                  <a:t>Ershov</a:t>
                </a:r>
                <a:r>
                  <a:rPr lang="en-US" altLang="ru-RU" sz="700" i="1" kern="0" dirty="0" smtClean="0">
                    <a:latin typeface="Calibri" panose="020F0502020204030204" pitchFamily="34" charset="0"/>
                  </a:rPr>
                  <a:t>,</a:t>
                </a:r>
                <a:endParaRPr lang="en-US"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 typeface="Times New Roman" pitchFamily="18" charset="0"/>
                  <a:buNone/>
                </a:pPr>
                <a:r>
                  <a:rPr lang="en-US" altLang="ru-RU" sz="700" i="1" kern="0" dirty="0">
                    <a:latin typeface="Calibri" panose="020F0502020204030204" pitchFamily="34" charset="0"/>
                  </a:rPr>
                  <a:t>A.A. </a:t>
                </a:r>
                <a:r>
                  <a:rPr lang="en-US" altLang="ru-RU" sz="700" i="1" kern="0" dirty="0" err="1">
                    <a:latin typeface="Calibri" panose="020F0502020204030204" pitchFamily="34" charset="0"/>
                  </a:rPr>
                  <a:t>Dzhioev</a:t>
                </a:r>
                <a:endParaRPr lang="en-US"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 typeface="Times New Roman" pitchFamily="18" charset="0"/>
                  <a:buNone/>
                </a:pPr>
                <a:r>
                  <a:rPr lang="en-US" altLang="ru-RU" sz="1000" kern="0" dirty="0">
                    <a:solidFill>
                      <a:srgbClr val="FF0000"/>
                    </a:solidFill>
                    <a:latin typeface="Calibri" panose="020F0502020204030204" pitchFamily="34" charset="0"/>
                  </a:rPr>
                  <a:t>01-3-1137-2019/2023 </a:t>
                </a:r>
                <a:r>
                  <a:rPr lang="en-US" altLang="ru-RU" sz="1000" kern="0" dirty="0" smtClean="0">
                    <a:latin typeface="Calibri" panose="020F0502020204030204" pitchFamily="34" charset="0"/>
                  </a:rPr>
                  <a:t>[</a:t>
                </a:r>
                <a:r>
                  <a:rPr lang="en-US" altLang="ru-RU" sz="1000" kern="0" dirty="0">
                    <a:latin typeface="Calibri" panose="020F0502020204030204" pitchFamily="34" charset="0"/>
                  </a:rPr>
                  <a:t>2] </a:t>
                </a:r>
              </a:p>
              <a:p>
                <a:pPr defTabSz="913548" eaLnBrk="1" fontAlgn="auto" hangingPunct="1">
                  <a:lnSpc>
                    <a:spcPct val="100000"/>
                  </a:lnSpc>
                  <a:spcBef>
                    <a:spcPct val="0"/>
                  </a:spcBef>
                  <a:spcAft>
                    <a:spcPts val="0"/>
                  </a:spcAft>
                  <a:buClrTx/>
                  <a:buSzTx/>
                  <a:buFontTx/>
                  <a:buNone/>
                  <a:defRPr/>
                </a:pPr>
                <a:r>
                  <a:rPr lang="en-US" altLang="ru-RU" sz="700" i="1" kern="0" dirty="0">
                    <a:latin typeface="Calibri" panose="020F0502020204030204" pitchFamily="34" charset="0"/>
                  </a:rPr>
                  <a:t>Leaders: V.A. </a:t>
                </a:r>
                <a:r>
                  <a:rPr lang="en-US" altLang="ru-RU" sz="700" i="1" kern="0" dirty="0" err="1">
                    <a:latin typeface="Calibri" panose="020F0502020204030204" pitchFamily="34" charset="0"/>
                  </a:rPr>
                  <a:t>Osipov</a:t>
                </a:r>
                <a:r>
                  <a:rPr lang="en-US" altLang="ru-RU" sz="700" i="1" kern="0" dirty="0">
                    <a:latin typeface="Calibri" panose="020F0502020204030204" pitchFamily="34" charset="0"/>
                  </a:rPr>
                  <a:t>,  A.M. </a:t>
                </a:r>
                <a:r>
                  <a:rPr lang="en-US" altLang="ru-RU" sz="700" i="1" kern="0" dirty="0" err="1">
                    <a:latin typeface="Calibri" panose="020F0502020204030204" pitchFamily="34" charset="0"/>
                  </a:rPr>
                  <a:t>Povolotskii</a:t>
                </a:r>
                <a:endParaRPr lang="en-US"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kern="0" dirty="0">
                  <a:latin typeface="Calibri" panose="020F0502020204030204" pitchFamily="34" charset="0"/>
                </a:endParaRPr>
              </a:p>
              <a:p>
                <a:pPr defTabSz="913548" eaLnBrk="1" fontAlgn="auto" hangingPunct="1">
                  <a:lnSpc>
                    <a:spcPct val="100000"/>
                  </a:lnSpc>
                  <a:spcBef>
                    <a:spcPct val="0"/>
                  </a:spcBef>
                  <a:spcAft>
                    <a:spcPts val="0"/>
                  </a:spcAft>
                  <a:buClrTx/>
                  <a:buSzTx/>
                  <a:buFont typeface="Times New Roman" pitchFamily="18" charset="0"/>
                  <a:buNone/>
                </a:pPr>
                <a:r>
                  <a:rPr lang="en-US" altLang="ru-RU" sz="1000" kern="0" dirty="0">
                    <a:solidFill>
                      <a:srgbClr val="FF0000"/>
                    </a:solidFill>
                    <a:latin typeface="Calibri" panose="020F0502020204030204" pitchFamily="34" charset="0"/>
                  </a:rPr>
                  <a:t>01-3-1138-2019/2023 </a:t>
                </a:r>
                <a:r>
                  <a:rPr lang="en-US" altLang="ru-RU" sz="1000" kern="0" dirty="0" smtClean="0">
                    <a:solidFill>
                      <a:prstClr val="black"/>
                    </a:solidFill>
                    <a:latin typeface="Calibri" panose="020F0502020204030204" pitchFamily="34" charset="0"/>
                  </a:rPr>
                  <a:t>[</a:t>
                </a:r>
                <a:r>
                  <a:rPr lang="en-US" altLang="ru-RU" sz="1000" kern="0" dirty="0">
                    <a:solidFill>
                      <a:prstClr val="black"/>
                    </a:solidFill>
                    <a:latin typeface="Calibri" panose="020F0502020204030204" pitchFamily="34" charset="0"/>
                  </a:rPr>
                  <a:t>1] </a:t>
                </a:r>
              </a:p>
              <a:p>
                <a:pPr defTabSz="913548" eaLnBrk="1" fontAlgn="auto" hangingPunct="1">
                  <a:lnSpc>
                    <a:spcPct val="100000"/>
                  </a:lnSpc>
                  <a:spcBef>
                    <a:spcPct val="0"/>
                  </a:spcBef>
                  <a:spcAft>
                    <a:spcPts val="0"/>
                  </a:spcAft>
                  <a:buClrTx/>
                  <a:buSzTx/>
                  <a:buFontTx/>
                  <a:buNone/>
                  <a:defRPr/>
                </a:pPr>
                <a:r>
                  <a:rPr lang="en-US" altLang="ru-RU" sz="700" i="1" kern="0" dirty="0">
                    <a:latin typeface="Calibri" panose="020F0502020204030204" pitchFamily="34" charset="0"/>
                  </a:rPr>
                  <a:t>Leaders: A.P. </a:t>
                </a:r>
                <a:r>
                  <a:rPr lang="en-US" altLang="ru-RU" sz="700" i="1" kern="0" dirty="0" err="1">
                    <a:latin typeface="Calibri" panose="020F0502020204030204" pitchFamily="34" charset="0"/>
                  </a:rPr>
                  <a:t>Isaev</a:t>
                </a:r>
                <a:r>
                  <a:rPr lang="en-US" altLang="ru-RU" sz="700" i="1" kern="0" dirty="0">
                    <a:latin typeface="Calibri" panose="020F0502020204030204" pitchFamily="34" charset="0"/>
                  </a:rPr>
                  <a:t>, A.S. </a:t>
                </a:r>
                <a:r>
                  <a:rPr lang="en-US" altLang="ru-RU" sz="700" i="1" kern="0" dirty="0" err="1" smtClean="0">
                    <a:latin typeface="Calibri" panose="020F0502020204030204" pitchFamily="34" charset="0"/>
                  </a:rPr>
                  <a:t>Sorin</a:t>
                </a:r>
                <a:r>
                  <a:rPr lang="en-US" altLang="ru-RU" sz="700" i="1" kern="0" dirty="0" smtClean="0">
                    <a:latin typeface="Calibri" panose="020F0502020204030204" pitchFamily="34" charset="0"/>
                  </a:rPr>
                  <a:t>, </a:t>
                </a:r>
              </a:p>
              <a:p>
                <a:pPr defTabSz="913548" eaLnBrk="1" fontAlgn="auto" hangingPunct="1">
                  <a:lnSpc>
                    <a:spcPct val="100000"/>
                  </a:lnSpc>
                  <a:spcBef>
                    <a:spcPct val="0"/>
                  </a:spcBef>
                  <a:spcAft>
                    <a:spcPts val="0"/>
                  </a:spcAft>
                  <a:buClrTx/>
                  <a:buSzTx/>
                  <a:buFontTx/>
                  <a:buNone/>
                  <a:defRPr/>
                </a:pPr>
                <a:r>
                  <a:rPr lang="en-US" altLang="ru-RU" sz="700" i="1" kern="0" dirty="0" smtClean="0">
                    <a:latin typeface="Calibri" panose="020F0502020204030204" pitchFamily="34" charset="0"/>
                  </a:rPr>
                  <a:t>S.O. </a:t>
                </a:r>
                <a:r>
                  <a:rPr lang="en-US" altLang="ru-RU" sz="700" i="1" kern="0" dirty="0" err="1" smtClean="0">
                    <a:latin typeface="Calibri" panose="020F0502020204030204" pitchFamily="34" charset="0"/>
                  </a:rPr>
                  <a:t>Krivonos</a:t>
                </a:r>
                <a:r>
                  <a:rPr lang="en-US" altLang="ru-RU" sz="700" i="1" kern="0" dirty="0" smtClean="0">
                    <a:latin typeface="Calibri" panose="020F0502020204030204" pitchFamily="34" charset="0"/>
                  </a:rPr>
                  <a:t> </a:t>
                </a:r>
              </a:p>
              <a:p>
                <a:pPr defTabSz="913548" eaLnBrk="1" fontAlgn="auto" hangingPunct="1">
                  <a:lnSpc>
                    <a:spcPct val="100000"/>
                  </a:lnSpc>
                  <a:spcBef>
                    <a:spcPct val="0"/>
                  </a:spcBef>
                  <a:spcAft>
                    <a:spcPts val="0"/>
                  </a:spcAft>
                  <a:buClrTx/>
                  <a:buSzTx/>
                  <a:buFontTx/>
                  <a:buNone/>
                  <a:defRPr/>
                </a:pPr>
                <a:r>
                  <a:rPr lang="en-US" altLang="ru-RU" sz="700" i="1" kern="0" dirty="0" smtClean="0">
                    <a:latin typeface="Calibri" panose="020F0502020204030204" pitchFamily="34" charset="0"/>
                  </a:rPr>
                  <a:t>Scientific </a:t>
                </a:r>
                <a:r>
                  <a:rPr lang="en-US" altLang="ru-RU" sz="700" i="1" kern="0" dirty="0">
                    <a:latin typeface="Calibri" panose="020F0502020204030204" pitchFamily="34" charset="0"/>
                  </a:rPr>
                  <a:t>leader: A.T. </a:t>
                </a:r>
                <a:r>
                  <a:rPr lang="en-US" altLang="ru-RU" sz="700" i="1" kern="0" dirty="0" err="1">
                    <a:latin typeface="Calibri" panose="020F0502020204030204" pitchFamily="34" charset="0"/>
                  </a:rPr>
                  <a:t>Filippov</a:t>
                </a:r>
                <a:endParaRPr lang="en-US"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01-3-1117-2014/2023 </a:t>
                </a:r>
                <a:r>
                  <a:rPr lang="en-US" altLang="ru-RU" sz="1000" kern="0" dirty="0" smtClean="0">
                    <a:latin typeface="Calibri" panose="020F0502020204030204" pitchFamily="34" charset="0"/>
                  </a:rPr>
                  <a:t>[1</a:t>
                </a:r>
                <a:r>
                  <a:rPr lang="en-US" altLang="ru-RU" sz="1000" kern="0" dirty="0">
                    <a:latin typeface="Calibri" panose="020F0502020204030204" pitchFamily="34" charset="0"/>
                  </a:rPr>
                  <a:t>] </a:t>
                </a:r>
              </a:p>
              <a:p>
                <a:pPr defTabSz="913548" eaLnBrk="1" fontAlgn="auto" hangingPunct="1">
                  <a:lnSpc>
                    <a:spcPct val="100000"/>
                  </a:lnSpc>
                  <a:spcBef>
                    <a:spcPct val="0"/>
                  </a:spcBef>
                  <a:spcAft>
                    <a:spcPts val="0"/>
                  </a:spcAft>
                  <a:buClrTx/>
                  <a:buSzTx/>
                  <a:buFontTx/>
                  <a:buNone/>
                  <a:defRPr/>
                </a:pPr>
                <a:r>
                  <a:rPr lang="en-US" altLang="ru-RU" sz="700" i="1" kern="0" dirty="0">
                    <a:latin typeface="Calibri" panose="020F0502020204030204" pitchFamily="34" charset="0"/>
                  </a:rPr>
                  <a:t>Leaders: V.V. Voronov,  A.S. </a:t>
                </a:r>
                <a:r>
                  <a:rPr lang="en-US" altLang="ru-RU" sz="700" i="1" kern="0" dirty="0" err="1">
                    <a:latin typeface="Calibri" panose="020F0502020204030204" pitchFamily="34" charset="0"/>
                  </a:rPr>
                  <a:t>Sorin</a:t>
                </a:r>
                <a:endParaRPr lang="en-US"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r>
                  <a:rPr lang="en-US" altLang="ru-RU" sz="700" i="1" kern="0" dirty="0">
                    <a:latin typeface="Calibri" panose="020F0502020204030204" pitchFamily="34" charset="0"/>
                  </a:rPr>
                  <a:t>Scientific leader: A.T. </a:t>
                </a:r>
                <a:r>
                  <a:rPr lang="en-US" altLang="ru-RU" sz="700" i="1" kern="0" dirty="0" err="1">
                    <a:latin typeface="Calibri" panose="020F0502020204030204" pitchFamily="34" charset="0"/>
                  </a:rPr>
                  <a:t>Filippov</a:t>
                </a:r>
                <a:endParaRPr lang="en-US" altLang="ru-RU" sz="700" i="1" kern="0" dirty="0">
                  <a:latin typeface="Calibri" panose="020F0502020204030204" pitchFamily="34" charset="0"/>
                </a:endParaRPr>
              </a:p>
            </p:txBody>
          </p:sp>
          <p:sp>
            <p:nvSpPr>
              <p:cNvPr id="27" name="Text Box 12"/>
              <p:cNvSpPr txBox="1">
                <a:spLocks noChangeArrowheads="1"/>
              </p:cNvSpPr>
              <p:nvPr/>
            </p:nvSpPr>
            <p:spPr bwMode="auto">
              <a:xfrm>
                <a:off x="812800" y="3962413"/>
                <a:ext cx="863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 pos="814388"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BLTP</a:t>
                </a:r>
              </a:p>
            </p:txBody>
          </p:sp>
        </p:grpSp>
        <p:grpSp>
          <p:nvGrpSpPr>
            <p:cNvPr id="11" name="Группа 10"/>
            <p:cNvGrpSpPr/>
            <p:nvPr/>
          </p:nvGrpSpPr>
          <p:grpSpPr>
            <a:xfrm>
              <a:off x="4275161" y="3733856"/>
              <a:ext cx="4578108" cy="2965692"/>
              <a:chOff x="4275161" y="3733856"/>
              <a:chExt cx="4578108" cy="2965692"/>
            </a:xfrm>
          </p:grpSpPr>
          <p:sp>
            <p:nvSpPr>
              <p:cNvPr id="21" name="AutoShape 9"/>
              <p:cNvSpPr>
                <a:spLocks noChangeArrowheads="1"/>
              </p:cNvSpPr>
              <p:nvPr/>
            </p:nvSpPr>
            <p:spPr bwMode="auto">
              <a:xfrm flipH="1" flipV="1">
                <a:off x="4275161" y="3733856"/>
                <a:ext cx="2673103" cy="2965692"/>
              </a:xfrm>
              <a:prstGeom prst="downArrowCallout">
                <a:avLst>
                  <a:gd name="adj1" fmla="val 19365"/>
                  <a:gd name="adj2" fmla="val 19971"/>
                  <a:gd name="adj3" fmla="val 18944"/>
                  <a:gd name="adj4" fmla="val 77638"/>
                </a:avLst>
              </a:prstGeom>
              <a:solidFill>
                <a:srgbClr val="6F96DB"/>
              </a:solidFill>
              <a:ln w="9525">
                <a:solidFill>
                  <a:srgbClr val="3465AF"/>
                </a:solidFill>
                <a:round/>
                <a:headEnd/>
                <a:tailEnd/>
              </a:ln>
            </p:spPr>
            <p:txBody>
              <a:bodyPr rot="10800000"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22" name="Text Box 19"/>
              <p:cNvSpPr txBox="1">
                <a:spLocks noChangeArrowheads="1"/>
              </p:cNvSpPr>
              <p:nvPr/>
            </p:nvSpPr>
            <p:spPr bwMode="auto">
              <a:xfrm>
                <a:off x="5168976" y="3940187"/>
                <a:ext cx="98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en-US"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VB</a:t>
                </a: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LHEP</a:t>
                </a:r>
              </a:p>
            </p:txBody>
          </p:sp>
          <p:sp>
            <p:nvSpPr>
              <p:cNvPr id="23" name="Text Box 21"/>
              <p:cNvSpPr txBox="1">
                <a:spLocks noChangeArrowheads="1"/>
              </p:cNvSpPr>
              <p:nvPr/>
            </p:nvSpPr>
            <p:spPr bwMode="auto">
              <a:xfrm>
                <a:off x="4427984" y="4473306"/>
                <a:ext cx="2402904" cy="2124046"/>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0373" rIns="81563" bIns="40781"/>
              <a:lstStyle>
                <a:lvl1pPr algn="l" eaLnBrk="0" hangingPunct="0">
                  <a:spcBef>
                    <a:spcPts val="800"/>
                  </a:spcBef>
                  <a:buChar char="•"/>
                  <a:tabLst>
                    <a:tab pos="406400" algn="l"/>
                    <a:tab pos="814388" algn="l"/>
                    <a:tab pos="1222375" algn="l"/>
                    <a:tab pos="1628775" algn="l"/>
                    <a:tab pos="2036763"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 pos="2036763"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 pos="2036763"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9pPr>
              </a:lstStyle>
              <a:p>
                <a:pPr defTabSz="913548" eaLnBrk="1" fontAlgn="auto" hangingPunct="1">
                  <a:lnSpc>
                    <a:spcPct val="95000"/>
                  </a:lnSpc>
                  <a:spcBef>
                    <a:spcPct val="0"/>
                  </a:spcBef>
                  <a:spcAft>
                    <a:spcPts val="0"/>
                  </a:spcAft>
                  <a:buClrTx/>
                  <a:buSzTx/>
                  <a:buFont typeface="Times New Roman" pitchFamily="18" charset="0"/>
                  <a:buNone/>
                  <a:tabLst>
                    <a:tab pos="406400" algn="l"/>
                    <a:tab pos="814388" algn="l"/>
                    <a:tab pos="1222375" algn="l"/>
                    <a:tab pos="1628775" algn="l"/>
                  </a:tabLst>
                  <a:defRPr/>
                </a:pPr>
                <a:r>
                  <a:rPr lang="en-US" altLang="ru-RU" sz="1000" kern="0" dirty="0">
                    <a:solidFill>
                      <a:srgbClr val="FF0000"/>
                    </a:solidFill>
                    <a:latin typeface="Calibri" panose="020F0502020204030204" pitchFamily="34" charset="0"/>
                  </a:rPr>
                  <a:t>02-0-1065-2007/2019 </a:t>
                </a:r>
                <a:r>
                  <a:rPr lang="en-US" altLang="ru-RU" sz="1000" kern="0" dirty="0">
                    <a:solidFill>
                      <a:prstClr val="black"/>
                    </a:solidFill>
                    <a:latin typeface="Calibri" panose="020F0502020204030204" pitchFamily="34" charset="0"/>
                  </a:rPr>
                  <a:t>[5]</a:t>
                </a:r>
                <a:r>
                  <a:rPr lang="en-US" altLang="ru-RU" sz="1000" kern="0" dirty="0">
                    <a:solidFill>
                      <a:srgbClr val="FF0000"/>
                    </a:solidFill>
                    <a:latin typeface="Calibri" panose="020F0502020204030204" pitchFamily="34" charset="0"/>
                  </a:rPr>
                  <a:t> </a:t>
                </a:r>
                <a:endParaRPr lang="ru-RU" altLang="ru-RU" sz="1000" kern="0" dirty="0">
                  <a:solidFill>
                    <a:srgbClr val="FF0000"/>
                  </a:solidFill>
                  <a:latin typeface="Calibri" panose="020F0502020204030204" pitchFamily="34" charset="0"/>
                </a:endParaRPr>
              </a:p>
              <a:p>
                <a:pPr defTabSz="913548" eaLnBrk="1" fontAlgn="auto" hangingPunct="1">
                  <a:lnSpc>
                    <a:spcPct val="90000"/>
                  </a:lnSpc>
                  <a:spcBef>
                    <a:spcPct val="0"/>
                  </a:spcBef>
                  <a:spcAft>
                    <a:spcPts val="0"/>
                  </a:spcAft>
                  <a:buClrTx/>
                  <a:buSzTx/>
                  <a:buFont typeface="Times New Roman" pitchFamily="18" charset="0"/>
                  <a:buNone/>
                  <a:tabLst>
                    <a:tab pos="406400" algn="l"/>
                    <a:tab pos="814388" algn="l"/>
                    <a:tab pos="1222375" algn="l"/>
                    <a:tab pos="1628775" algn="l"/>
                  </a:tabLst>
                  <a:defRPr/>
                </a:pPr>
                <a:r>
                  <a:rPr lang="en-US" altLang="ru-RU" sz="700" i="1" kern="0" dirty="0">
                    <a:latin typeface="Calibri" panose="020F0502020204030204" pitchFamily="34" charset="0"/>
                  </a:rPr>
                  <a:t>Leaders: V.D. </a:t>
                </a:r>
                <a:r>
                  <a:rPr lang="en-US" altLang="ru-RU" sz="700" i="1" kern="0" dirty="0" err="1">
                    <a:latin typeface="Calibri" panose="020F0502020204030204" pitchFamily="34" charset="0"/>
                  </a:rPr>
                  <a:t>Kekelidze</a:t>
                </a:r>
                <a:r>
                  <a:rPr lang="en-US" altLang="ru-RU" sz="700" i="1" kern="0" dirty="0">
                    <a:latin typeface="Calibri" panose="020F0502020204030204" pitchFamily="34" charset="0"/>
                  </a:rPr>
                  <a:t>,</a:t>
                </a:r>
                <a:r>
                  <a:rPr lang="en-US" altLang="ru-RU" sz="700" i="1" kern="0" dirty="0">
                    <a:solidFill>
                      <a:prstClr val="black"/>
                    </a:solidFill>
                    <a:latin typeface="Calibri" panose="020F0502020204030204" pitchFamily="34" charset="0"/>
                  </a:rPr>
                  <a:t> A.S. </a:t>
                </a:r>
                <a:r>
                  <a:rPr lang="en-US" altLang="ru-RU" sz="700" i="1" kern="0" dirty="0" err="1">
                    <a:solidFill>
                      <a:prstClr val="black"/>
                    </a:solidFill>
                    <a:latin typeface="Calibri" panose="020F0502020204030204" pitchFamily="34" charset="0"/>
                  </a:rPr>
                  <a:t>Sorin</a:t>
                </a:r>
                <a:endParaRPr lang="en-US" altLang="ru-RU" sz="700" i="1" kern="0" dirty="0">
                  <a:latin typeface="Calibri" panose="020F0502020204030204" pitchFamily="34" charset="0"/>
                </a:endParaRPr>
              </a:p>
              <a:p>
                <a:pPr defTabSz="913548" eaLnBrk="1" fontAlgn="auto" hangingPunct="1">
                  <a:lnSpc>
                    <a:spcPct val="90000"/>
                  </a:lnSpc>
                  <a:spcBef>
                    <a:spcPct val="0"/>
                  </a:spcBef>
                  <a:spcAft>
                    <a:spcPts val="200"/>
                  </a:spcAft>
                  <a:buClrTx/>
                  <a:buSzTx/>
                  <a:buFont typeface="Times New Roman" pitchFamily="18" charset="0"/>
                  <a:buNone/>
                  <a:tabLst>
                    <a:tab pos="406400" algn="l"/>
                    <a:tab pos="814388" algn="l"/>
                    <a:tab pos="1222375" algn="l"/>
                    <a:tab pos="1628775" algn="l"/>
                  </a:tabLst>
                  <a:defRPr/>
                </a:pPr>
                <a:r>
                  <a:rPr lang="en-US" altLang="ru-RU" sz="700" i="1" kern="0" dirty="0">
                    <a:latin typeface="Calibri" panose="020F0502020204030204" pitchFamily="34" charset="0"/>
                  </a:rPr>
                  <a:t>Deputies A.D. </a:t>
                </a:r>
                <a:r>
                  <a:rPr lang="en-US" altLang="ru-RU" sz="700" i="1" kern="0" dirty="0" err="1">
                    <a:latin typeface="Calibri" panose="020F0502020204030204" pitchFamily="34" charset="0"/>
                  </a:rPr>
                  <a:t>Kovalenko</a:t>
                </a:r>
                <a:r>
                  <a:rPr lang="en-US" altLang="ru-RU" sz="700" i="1" kern="0" dirty="0">
                    <a:latin typeface="Calibri" panose="020F0502020204030204" pitchFamily="34" charset="0"/>
                  </a:rPr>
                  <a:t>, I.N. </a:t>
                </a:r>
                <a:r>
                  <a:rPr lang="en-US" altLang="ru-RU" sz="700" i="1" kern="0" dirty="0" err="1">
                    <a:latin typeface="Calibri" panose="020F0502020204030204" pitchFamily="34" charset="0"/>
                  </a:rPr>
                  <a:t>Meshkov</a:t>
                </a:r>
                <a:endParaRPr lang="en-US" altLang="ru-RU" sz="700" i="1" kern="0" dirty="0">
                  <a:latin typeface="Calibri" panose="020F0502020204030204" pitchFamily="34" charset="0"/>
                </a:endParaRPr>
              </a:p>
              <a:p>
                <a:pPr defTabSz="913548" eaLnBrk="1" fontAlgn="auto" hangingPunct="1">
                  <a:lnSpc>
                    <a:spcPct val="90000"/>
                  </a:lnSpc>
                  <a:spcBef>
                    <a:spcPct val="0"/>
                  </a:spcBef>
                  <a:spcAft>
                    <a:spcPts val="0"/>
                  </a:spcAft>
                  <a:buClrTx/>
                  <a:buSzTx/>
                  <a:buFont typeface="Times New Roman" pitchFamily="18" charset="0"/>
                  <a:buNone/>
                  <a:defRPr/>
                </a:pPr>
                <a:r>
                  <a:rPr lang="en-US" altLang="ru-RU" sz="1000" kern="0" dirty="0" smtClean="0">
                    <a:solidFill>
                      <a:srgbClr val="FF0000"/>
                    </a:solidFill>
                    <a:latin typeface="Calibri" panose="020F0502020204030204" pitchFamily="34" charset="0"/>
                  </a:rPr>
                  <a:t>02-0-1066-2007/2020 </a:t>
                </a:r>
                <a:r>
                  <a:rPr lang="en-US" altLang="ru-RU" sz="1000" kern="0" dirty="0">
                    <a:latin typeface="Calibri" panose="020F0502020204030204" pitchFamily="34" charset="0"/>
                  </a:rPr>
                  <a:t>[4</a:t>
                </a:r>
                <a:r>
                  <a:rPr lang="en-US" altLang="ru-RU" sz="1000" kern="0" dirty="0">
                    <a:solidFill>
                      <a:srgbClr val="FF0000"/>
                    </a:solidFill>
                    <a:latin typeface="Calibri" panose="020F0502020204030204" pitchFamily="34" charset="0"/>
                  </a:rPr>
                  <a:t>]</a:t>
                </a:r>
              </a:p>
              <a:p>
                <a:pPr defTabSz="913548" eaLnBrk="1" fontAlgn="auto" hangingPunct="1">
                  <a:lnSpc>
                    <a:spcPct val="90000"/>
                  </a:lnSpc>
                  <a:spcBef>
                    <a:spcPct val="0"/>
                  </a:spcBef>
                  <a:spcAft>
                    <a:spcPts val="200"/>
                  </a:spcAft>
                  <a:buClrTx/>
                  <a:buSzTx/>
                  <a:buFont typeface="Times New Roman" pitchFamily="18" charset="0"/>
                  <a:buNone/>
                  <a:defRPr/>
                </a:pPr>
                <a:r>
                  <a:rPr lang="en-US" altLang="ru-RU" sz="700" kern="0" dirty="0">
                    <a:latin typeface="Calibri" panose="020F0502020204030204" pitchFamily="34" charset="0"/>
                  </a:rPr>
                  <a:t>Leaders: R. </a:t>
                </a:r>
                <a:r>
                  <a:rPr lang="en-US" altLang="ru-RU" sz="700" kern="0" dirty="0" err="1">
                    <a:latin typeface="Calibri" panose="020F0502020204030204" pitchFamily="34" charset="0"/>
                  </a:rPr>
                  <a:t>Lednicky</a:t>
                </a:r>
                <a:r>
                  <a:rPr lang="en-US" altLang="ru-RU" sz="700" kern="0" dirty="0">
                    <a:latin typeface="Calibri" panose="020F0502020204030204" pitchFamily="34" charset="0"/>
                  </a:rPr>
                  <a:t>, </a:t>
                </a:r>
                <a:r>
                  <a:rPr lang="en-US" altLang="ru-RU" sz="700" kern="0" dirty="0" err="1">
                    <a:latin typeface="Calibri" panose="020F0502020204030204" pitchFamily="34" charset="0"/>
                  </a:rPr>
                  <a:t>Yu.A</a:t>
                </a:r>
                <a:r>
                  <a:rPr lang="en-US" altLang="ru-RU" sz="700" kern="0" dirty="0">
                    <a:latin typeface="Calibri" panose="020F0502020204030204" pitchFamily="34" charset="0"/>
                  </a:rPr>
                  <a:t>. </a:t>
                </a:r>
                <a:r>
                  <a:rPr lang="en-US" altLang="ru-RU" sz="700" kern="0" dirty="0" err="1">
                    <a:latin typeface="Calibri" panose="020F0502020204030204" pitchFamily="34" charset="0"/>
                  </a:rPr>
                  <a:t>Panebratsev</a:t>
                </a:r>
                <a:r>
                  <a:rPr lang="en-US" altLang="ru-RU" sz="700" kern="0" dirty="0">
                    <a:latin typeface="Calibri" panose="020F0502020204030204" pitchFamily="34" charset="0"/>
                  </a:rPr>
                  <a:t> </a:t>
                </a:r>
              </a:p>
              <a:p>
                <a:pPr defTabSz="913548" eaLnBrk="1" fontAlgn="auto" hangingPunct="1">
                  <a:lnSpc>
                    <a:spcPct val="95000"/>
                  </a:lnSpc>
                  <a:spcBef>
                    <a:spcPct val="0"/>
                  </a:spcBef>
                  <a:spcAft>
                    <a:spcPts val="0"/>
                  </a:spcAft>
                  <a:buClrTx/>
                  <a:buSzTx/>
                  <a:buFont typeface="Times New Roman" pitchFamily="18" charset="0"/>
                  <a:buNone/>
                  <a:tabLst>
                    <a:tab pos="406400" algn="l"/>
                    <a:tab pos="814388" algn="l"/>
                    <a:tab pos="1222375" algn="l"/>
                    <a:tab pos="1628775" algn="l"/>
                  </a:tabLst>
                  <a:defRPr/>
                </a:pPr>
                <a:r>
                  <a:rPr lang="en-US" altLang="ru-RU" sz="1000" kern="0" dirty="0" smtClean="0">
                    <a:solidFill>
                      <a:srgbClr val="FF0000"/>
                    </a:solidFill>
                    <a:latin typeface="Calibri" panose="020F0502020204030204" pitchFamily="34" charset="0"/>
                  </a:rPr>
                  <a:t>02-0-1083-2009/2019</a:t>
                </a:r>
                <a:r>
                  <a:rPr lang="en-US" altLang="ru-RU" sz="1000" kern="0" dirty="0" smtClean="0">
                    <a:solidFill>
                      <a:prstClr val="black"/>
                    </a:solidFill>
                    <a:latin typeface="Calibri" panose="020F0502020204030204" pitchFamily="34" charset="0"/>
                  </a:rPr>
                  <a:t> </a:t>
                </a:r>
                <a:r>
                  <a:rPr lang="en-US" altLang="ru-RU" sz="1000" kern="0" dirty="0">
                    <a:solidFill>
                      <a:prstClr val="black"/>
                    </a:solidFill>
                    <a:latin typeface="Calibri" panose="020F0502020204030204" pitchFamily="34" charset="0"/>
                  </a:rPr>
                  <a:t>[5]</a:t>
                </a:r>
              </a:p>
              <a:p>
                <a:pPr defTabSz="913548" eaLnBrk="1" fontAlgn="auto" hangingPunct="1">
                  <a:lnSpc>
                    <a:spcPct val="95000"/>
                  </a:lnSpc>
                  <a:spcBef>
                    <a:spcPct val="0"/>
                  </a:spcBef>
                  <a:spcAft>
                    <a:spcPts val="200"/>
                  </a:spcAft>
                  <a:buClrTx/>
                  <a:buSzTx/>
                  <a:buFont typeface="Times New Roman" pitchFamily="18" charset="0"/>
                  <a:buNone/>
                  <a:tabLst>
                    <a:tab pos="406400" algn="l"/>
                    <a:tab pos="814388" algn="l"/>
                    <a:tab pos="1222375" algn="l"/>
                    <a:tab pos="1628775" algn="l"/>
                  </a:tabLst>
                  <a:defRPr/>
                </a:pPr>
                <a:r>
                  <a:rPr lang="en-US" altLang="ru-RU" sz="700" i="1" kern="0" dirty="0">
                    <a:latin typeface="Calibri" panose="020F0502020204030204" pitchFamily="34" charset="0"/>
                  </a:rPr>
                  <a:t>Leader: A. </a:t>
                </a:r>
                <a:r>
                  <a:rPr lang="en-US" altLang="ru-RU" sz="700" i="1" kern="0" dirty="0" err="1">
                    <a:latin typeface="Calibri" panose="020F0502020204030204" pitchFamily="34" charset="0"/>
                  </a:rPr>
                  <a:t>Zarubin</a:t>
                </a:r>
                <a:r>
                  <a:rPr lang="en-US" altLang="ru-RU" sz="700" i="1" kern="0" dirty="0">
                    <a:latin typeface="Calibri" panose="020F0502020204030204" pitchFamily="34" charset="0"/>
                  </a:rPr>
                  <a:t>,  Scientific leader: I.A. </a:t>
                </a:r>
                <a:r>
                  <a:rPr lang="en-US" altLang="ru-RU" sz="700" i="1" kern="0" dirty="0" err="1">
                    <a:latin typeface="Calibri" panose="020F0502020204030204" pitchFamily="34" charset="0"/>
                  </a:rPr>
                  <a:t>Golutvin</a:t>
                </a:r>
                <a:endParaRPr lang="en-US" altLang="ru-RU" sz="700" i="1" kern="0" dirty="0">
                  <a:latin typeface="Calibri" panose="020F0502020204030204" pitchFamily="34" charset="0"/>
                </a:endParaRPr>
              </a:p>
              <a:p>
                <a:pPr defTabSz="913548" eaLnBrk="1" fontAlgn="auto" hangingPunct="1">
                  <a:lnSpc>
                    <a:spcPct val="90000"/>
                  </a:lnSpc>
                  <a:spcBef>
                    <a:spcPct val="0"/>
                  </a:spcBef>
                  <a:spcAft>
                    <a:spcPts val="0"/>
                  </a:spcAft>
                  <a:buClrTx/>
                  <a:buSzTx/>
                  <a:buFont typeface="Times New Roman" pitchFamily="18" charset="0"/>
                  <a:buNone/>
                  <a:defRPr/>
                </a:pPr>
                <a:r>
                  <a:rPr lang="en-US" altLang="ru-RU" sz="1000" kern="0" dirty="0" smtClean="0">
                    <a:solidFill>
                      <a:srgbClr val="FF0000"/>
                    </a:solidFill>
                    <a:latin typeface="Calibri" panose="020F0502020204030204" pitchFamily="34" charset="0"/>
                  </a:rPr>
                  <a:t>02-0-1085-2009/2019 </a:t>
                </a:r>
                <a:r>
                  <a:rPr lang="en-US" altLang="ru-RU" sz="1000" kern="0" dirty="0">
                    <a:latin typeface="Calibri" panose="020F0502020204030204" pitchFamily="34" charset="0"/>
                  </a:rPr>
                  <a:t>[1] </a:t>
                </a:r>
                <a:endParaRPr lang="en-US" altLang="ru-RU" sz="1000" kern="0" dirty="0" smtClean="0">
                  <a:latin typeface="Calibri" panose="020F0502020204030204" pitchFamily="34" charset="0"/>
                </a:endParaRPr>
              </a:p>
              <a:p>
                <a:pPr defTabSz="913548" eaLnBrk="1" fontAlgn="auto" hangingPunct="1">
                  <a:lnSpc>
                    <a:spcPct val="90000"/>
                  </a:lnSpc>
                  <a:spcBef>
                    <a:spcPct val="0"/>
                  </a:spcBef>
                  <a:spcAft>
                    <a:spcPts val="200"/>
                  </a:spcAft>
                  <a:buClrTx/>
                  <a:buSzTx/>
                  <a:buFont typeface="Times New Roman" pitchFamily="18" charset="0"/>
                  <a:buNone/>
                  <a:defRPr/>
                </a:pPr>
                <a:r>
                  <a:rPr lang="en-US" altLang="ru-RU" sz="700" kern="0" dirty="0" smtClean="0">
                    <a:latin typeface="Calibri" panose="020F0502020204030204" pitchFamily="34" charset="0"/>
                  </a:rPr>
                  <a:t>Leader</a:t>
                </a:r>
                <a:r>
                  <a:rPr lang="en-US" altLang="ru-RU" sz="700" kern="0" dirty="0">
                    <a:latin typeface="Calibri" panose="020F0502020204030204" pitchFamily="34" charset="0"/>
                  </a:rPr>
                  <a:t>: A.P. </a:t>
                </a:r>
                <a:r>
                  <a:rPr lang="en-US" altLang="ru-RU" sz="700" kern="0" dirty="0" err="1">
                    <a:latin typeface="Calibri" panose="020F0502020204030204" pitchFamily="34" charset="0"/>
                  </a:rPr>
                  <a:t>Nagaytsev</a:t>
                </a:r>
                <a:r>
                  <a:rPr lang="en-US" altLang="ru-RU" sz="700" kern="0" dirty="0">
                    <a:latin typeface="Calibri" panose="020F0502020204030204" pitchFamily="34" charset="0"/>
                  </a:rPr>
                  <a:t>, </a:t>
                </a:r>
                <a:r>
                  <a:rPr lang="en-US" altLang="ru-RU" sz="700" kern="0" dirty="0" err="1" smtClean="0">
                    <a:latin typeface="Calibri" panose="020F0502020204030204" pitchFamily="34" charset="0"/>
                  </a:rPr>
                  <a:t>Deputy:A.V</a:t>
                </a:r>
                <a:r>
                  <a:rPr lang="en-US" altLang="ru-RU" sz="700" kern="0" dirty="0">
                    <a:latin typeface="Calibri" panose="020F0502020204030204" pitchFamily="34" charset="0"/>
                  </a:rPr>
                  <a:t>. </a:t>
                </a:r>
                <a:r>
                  <a:rPr lang="en-US" altLang="ru-RU" sz="700" kern="0" dirty="0" err="1">
                    <a:latin typeface="Calibri" panose="020F0502020204030204" pitchFamily="34" charset="0"/>
                  </a:rPr>
                  <a:t>Guskov</a:t>
                </a:r>
                <a:endParaRPr lang="en-US" altLang="ru-RU" sz="700" kern="0" dirty="0">
                  <a:latin typeface="Calibri" panose="020F0502020204030204" pitchFamily="34" charset="0"/>
                </a:endParaRPr>
              </a:p>
              <a:p>
                <a:pPr defTabSz="913548" eaLnBrk="1" fontAlgn="auto" hangingPunct="1">
                  <a:lnSpc>
                    <a:spcPct val="95000"/>
                  </a:lnSpc>
                  <a:spcBef>
                    <a:spcPts val="200"/>
                  </a:spcBef>
                  <a:spcAft>
                    <a:spcPts val="0"/>
                  </a:spcAft>
                  <a:buClrTx/>
                  <a:buSzTx/>
                  <a:buFont typeface="Times New Roman" pitchFamily="18" charset="0"/>
                  <a:buNone/>
                  <a:defRPr/>
                </a:pPr>
                <a:r>
                  <a:rPr lang="en-US" altLang="ru-RU" sz="1000" kern="0" dirty="0" smtClean="0">
                    <a:solidFill>
                      <a:srgbClr val="FF0000"/>
                    </a:solidFill>
                    <a:latin typeface="Calibri" panose="020F0502020204030204" pitchFamily="34" charset="0"/>
                  </a:rPr>
                  <a:t>02-1-1088-2009/2019</a:t>
                </a:r>
                <a:r>
                  <a:rPr lang="en-US" altLang="ru-RU" sz="1000" kern="0" dirty="0" smtClean="0">
                    <a:latin typeface="Calibri" panose="020F0502020204030204" pitchFamily="34" charset="0"/>
                  </a:rPr>
                  <a:t> </a:t>
                </a:r>
                <a:r>
                  <a:rPr lang="en-US" altLang="ru-RU" sz="1000" kern="0" dirty="0">
                    <a:solidFill>
                      <a:prstClr val="black"/>
                    </a:solidFill>
                    <a:latin typeface="Calibri" panose="020F0502020204030204" pitchFamily="34" charset="0"/>
                  </a:rPr>
                  <a:t>[2]</a:t>
                </a:r>
                <a:endParaRPr lang="ru-RU" altLang="ru-RU" sz="1000" kern="0" dirty="0">
                  <a:latin typeface="Calibri" panose="020F0502020204030204" pitchFamily="34" charset="0"/>
                </a:endParaRPr>
              </a:p>
              <a:p>
                <a:pPr defTabSz="913548" eaLnBrk="1" fontAlgn="auto" hangingPunct="1">
                  <a:lnSpc>
                    <a:spcPct val="80000"/>
                  </a:lnSpc>
                  <a:spcBef>
                    <a:spcPct val="0"/>
                  </a:spcBef>
                  <a:spcAft>
                    <a:spcPts val="200"/>
                  </a:spcAft>
                  <a:buClrTx/>
                  <a:buSzTx/>
                  <a:buFont typeface="Times New Roman" pitchFamily="18" charset="0"/>
                  <a:buNone/>
                  <a:defRPr/>
                </a:pPr>
                <a:r>
                  <a:rPr lang="en-US" altLang="ru-RU" sz="700" i="1" kern="0" dirty="0">
                    <a:latin typeface="Calibri" panose="020F0502020204030204" pitchFamily="34" charset="0"/>
                  </a:rPr>
                  <a:t>Leader: A.S. </a:t>
                </a:r>
                <a:r>
                  <a:rPr lang="en-US" altLang="ru-RU" sz="700" i="1" kern="0" dirty="0" err="1">
                    <a:latin typeface="Calibri" panose="020F0502020204030204" pitchFamily="34" charset="0"/>
                  </a:rPr>
                  <a:t>Vodopyanov</a:t>
                </a:r>
                <a:endParaRPr lang="en-US" altLang="ru-RU" sz="700" i="1" kern="0" dirty="0">
                  <a:latin typeface="Calibri" panose="020F0502020204030204" pitchFamily="34" charset="0"/>
                </a:endParaRPr>
              </a:p>
              <a:p>
                <a:pPr defTabSz="913548" eaLnBrk="1" fontAlgn="auto" hangingPunct="1">
                  <a:lnSpc>
                    <a:spcPct val="9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02-1-1097-2010/2021 </a:t>
                </a:r>
                <a:r>
                  <a:rPr lang="en-US" altLang="ru-RU" sz="1000" kern="0" dirty="0" smtClean="0">
                    <a:solidFill>
                      <a:prstClr val="black"/>
                    </a:solidFill>
                    <a:latin typeface="Calibri" panose="020F0502020204030204" pitchFamily="34" charset="0"/>
                  </a:rPr>
                  <a:t>[2]</a:t>
                </a:r>
                <a:endParaRPr lang="ru-RU" altLang="ru-RU" sz="1000" kern="0" dirty="0" smtClean="0">
                  <a:solidFill>
                    <a:srgbClr val="FF0000"/>
                  </a:solidFill>
                  <a:latin typeface="Calibri" panose="020F0502020204030204" pitchFamily="34" charset="0"/>
                </a:endParaRPr>
              </a:p>
              <a:p>
                <a:pPr defTabSz="913548" eaLnBrk="1" fontAlgn="auto" hangingPunct="1">
                  <a:lnSpc>
                    <a:spcPct val="80000"/>
                  </a:lnSpc>
                  <a:spcBef>
                    <a:spcPct val="0"/>
                  </a:spcBef>
                  <a:spcAft>
                    <a:spcPts val="300"/>
                  </a:spcAft>
                  <a:buClrTx/>
                  <a:buSzTx/>
                  <a:buFontTx/>
                  <a:buNone/>
                  <a:defRPr/>
                </a:pPr>
                <a:r>
                  <a:rPr lang="en-US" altLang="ru-RU" sz="700" i="1" kern="0" dirty="0" smtClean="0">
                    <a:latin typeface="Calibri" panose="020F0502020204030204" pitchFamily="34" charset="0"/>
                  </a:rPr>
                  <a:t>Leader: A.D. </a:t>
                </a:r>
                <a:r>
                  <a:rPr lang="en-US" altLang="ru-RU" sz="700" i="1" kern="0" dirty="0" err="1" smtClean="0">
                    <a:latin typeface="Calibri" panose="020F0502020204030204" pitchFamily="34" charset="0"/>
                  </a:rPr>
                  <a:t>Kovalenko</a:t>
                </a:r>
                <a:r>
                  <a:rPr lang="en-US" altLang="ru-RU" sz="700" i="1" kern="0" dirty="0" smtClean="0">
                    <a:latin typeface="Calibri" panose="020F0502020204030204" pitchFamily="34" charset="0"/>
                  </a:rPr>
                  <a:t>; Deputies</a:t>
                </a:r>
                <a:r>
                  <a:rPr lang="en-US" altLang="ru-RU" sz="700" i="1" kern="0" dirty="0">
                    <a:latin typeface="Calibri" panose="020F0502020204030204" pitchFamily="34" charset="0"/>
                  </a:rPr>
                  <a:t>: N.M. </a:t>
                </a:r>
                <a:r>
                  <a:rPr lang="en-US" altLang="ru-RU" sz="700" i="1" kern="0" dirty="0" err="1" smtClean="0">
                    <a:latin typeface="Calibri" panose="020F0502020204030204" pitchFamily="34" charset="0"/>
                  </a:rPr>
                  <a:t>Piskunov</a:t>
                </a:r>
                <a:r>
                  <a:rPr lang="en-US" altLang="ru-RU" sz="700" i="1" kern="0" dirty="0" smtClean="0">
                    <a:latin typeface="Calibri" panose="020F0502020204030204" pitchFamily="34" charset="0"/>
                  </a:rPr>
                  <a:t>, </a:t>
                </a:r>
                <a:r>
                  <a:rPr lang="en-US" altLang="ru-RU" sz="700" i="1" kern="0" dirty="0" err="1" smtClean="0">
                    <a:latin typeface="Calibri" panose="020F0502020204030204" pitchFamily="34" charset="0"/>
                  </a:rPr>
                  <a:t>V.P.Ladygin</a:t>
                </a:r>
                <a:r>
                  <a:rPr lang="en-US" altLang="ru-RU" sz="700" i="1" kern="0" dirty="0">
                    <a:latin typeface="Calibri" panose="020F0502020204030204" pitchFamily="34" charset="0"/>
                  </a:rPr>
                  <a:t>, </a:t>
                </a:r>
                <a:r>
                  <a:rPr lang="en-US" altLang="ru-RU" sz="700" i="1" kern="0" dirty="0" err="1" smtClean="0">
                    <a:latin typeface="Calibri" panose="020F0502020204030204" pitchFamily="34" charset="0"/>
                  </a:rPr>
                  <a:t>M.Finger</a:t>
                </a:r>
                <a:r>
                  <a:rPr lang="en-US" altLang="ru-RU" sz="700" i="1" kern="0" dirty="0" smtClean="0">
                    <a:latin typeface="Calibri" panose="020F0502020204030204" pitchFamily="34" charset="0"/>
                  </a:rPr>
                  <a:t> (Jr.), R.A. </a:t>
                </a:r>
                <a:r>
                  <a:rPr lang="en-US" altLang="ru-RU" sz="700" i="1" kern="0" dirty="0" err="1" smtClean="0">
                    <a:latin typeface="Calibri" panose="020F0502020204030204" pitchFamily="34" charset="0"/>
                  </a:rPr>
                  <a:t>Shindin</a:t>
                </a:r>
                <a:endParaRPr lang="en-US" altLang="ru-RU" sz="700" i="1"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02-1-1106-2011/2019</a:t>
                </a:r>
                <a:r>
                  <a:rPr lang="en-US" altLang="ru-RU" sz="1000" kern="0" dirty="0" smtClean="0">
                    <a:latin typeface="Calibri" panose="020F0502020204030204" pitchFamily="34" charset="0"/>
                  </a:rPr>
                  <a:t> </a:t>
                </a:r>
                <a:r>
                  <a:rPr lang="en-US" altLang="ru-RU" sz="1000" kern="0" dirty="0">
                    <a:latin typeface="Calibri" panose="020F0502020204030204" pitchFamily="34" charset="0"/>
                  </a:rPr>
                  <a:t>[2]</a:t>
                </a:r>
                <a:endParaRPr lang="ru-RU" altLang="ru-RU" sz="1000" kern="0" dirty="0">
                  <a:latin typeface="Calibri" panose="020F0502020204030204" pitchFamily="34" charset="0"/>
                </a:endParaRPr>
              </a:p>
              <a:p>
                <a:pPr defTabSz="913548" eaLnBrk="1" fontAlgn="auto" hangingPunct="1">
                  <a:lnSpc>
                    <a:spcPct val="80000"/>
                  </a:lnSpc>
                  <a:spcBef>
                    <a:spcPct val="0"/>
                  </a:spcBef>
                  <a:spcAft>
                    <a:spcPts val="0"/>
                  </a:spcAft>
                  <a:buClrTx/>
                  <a:buSzTx/>
                  <a:buFont typeface="Times New Roman" pitchFamily="18" charset="0"/>
                  <a:buNone/>
                  <a:defRPr/>
                </a:pPr>
                <a:r>
                  <a:rPr lang="en-US" altLang="ru-RU" sz="700" i="1" kern="0" dirty="0" smtClean="0">
                    <a:latin typeface="Calibri" panose="020F0502020204030204" pitchFamily="34" charset="0"/>
                  </a:rPr>
                  <a:t>Leaders</a:t>
                </a:r>
                <a:r>
                  <a:rPr lang="en-US" altLang="ru-RU" sz="700" i="1" kern="0" dirty="0">
                    <a:latin typeface="Calibri" panose="020F0502020204030204" pitchFamily="34" charset="0"/>
                  </a:rPr>
                  <a:t>: V.P. </a:t>
                </a:r>
                <a:r>
                  <a:rPr lang="en-US" altLang="ru-RU" sz="700" i="1" kern="0" dirty="0" err="1">
                    <a:latin typeface="Calibri" panose="020F0502020204030204" pitchFamily="34" charset="0"/>
                  </a:rPr>
                  <a:t>Ladygin</a:t>
                </a:r>
                <a:r>
                  <a:rPr lang="en-US" altLang="ru-RU" sz="700" i="1" kern="0" dirty="0">
                    <a:latin typeface="Calibri" panose="020F0502020204030204" pitchFamily="34" charset="0"/>
                  </a:rPr>
                  <a:t>, </a:t>
                </a:r>
                <a:r>
                  <a:rPr lang="en-US" altLang="ru-RU" sz="700" i="1" kern="0" dirty="0" smtClean="0">
                    <a:latin typeface="Calibri" panose="020F0502020204030204" pitchFamily="34" charset="0"/>
                  </a:rPr>
                  <a:t>V</a:t>
                </a:r>
                <a:r>
                  <a:rPr lang="en-US" altLang="ru-RU" sz="700" i="1" kern="0" dirty="0">
                    <a:latin typeface="Calibri" panose="020F0502020204030204" pitchFamily="34" charset="0"/>
                  </a:rPr>
                  <a:t>. </a:t>
                </a:r>
                <a:r>
                  <a:rPr lang="en-US" altLang="ru-RU" sz="700" i="1" kern="0" dirty="0" smtClean="0">
                    <a:latin typeface="Calibri" panose="020F0502020204030204" pitchFamily="34" charset="0"/>
                  </a:rPr>
                  <a:t>Ivanov; Deputy: O. </a:t>
                </a:r>
                <a:r>
                  <a:rPr lang="en-US" altLang="ru-RU" sz="700" i="1" kern="0" dirty="0" err="1" smtClean="0">
                    <a:latin typeface="Calibri" panose="020F0502020204030204" pitchFamily="34" charset="0"/>
                  </a:rPr>
                  <a:t>Yu.Derenovskaya</a:t>
                </a:r>
                <a:r>
                  <a:rPr lang="en-US" altLang="ru-RU" sz="700" i="1" kern="0" dirty="0" smtClean="0">
                    <a:latin typeface="Calibri" panose="020F0502020204030204" pitchFamily="34" charset="0"/>
                  </a:rPr>
                  <a:t> </a:t>
                </a:r>
                <a:endParaRPr lang="en-US" altLang="ru-RU" sz="700" i="1" kern="0" dirty="0">
                  <a:latin typeface="Calibri" panose="020F0502020204030204" pitchFamily="34" charset="0"/>
                </a:endParaRPr>
              </a:p>
            </p:txBody>
          </p:sp>
          <p:sp>
            <p:nvSpPr>
              <p:cNvPr id="24" name="Text Box 24"/>
              <p:cNvSpPr txBox="1">
                <a:spLocks noChangeArrowheads="1"/>
              </p:cNvSpPr>
              <p:nvPr/>
            </p:nvSpPr>
            <p:spPr bwMode="auto">
              <a:xfrm>
                <a:off x="6948264" y="5003608"/>
                <a:ext cx="1905005" cy="1377720"/>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0373" rIns="81563" bIns="40781"/>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defTabSz="913548" eaLnBrk="1" fontAlgn="auto" hangingPunct="1">
                  <a:lnSpc>
                    <a:spcPct val="95000"/>
                  </a:lnSpc>
                  <a:spcBef>
                    <a:spcPct val="0"/>
                  </a:spcBef>
                  <a:spcAft>
                    <a:spcPts val="0"/>
                  </a:spcAft>
                  <a:buClrTx/>
                  <a:buSzTx/>
                  <a:buFontTx/>
                  <a:buNone/>
                  <a:defRPr/>
                </a:pPr>
                <a:endParaRPr lang="en-US" altLang="ru-RU" sz="400" i="1" kern="0" dirty="0">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endParaRPr lang="en-US" sz="1000" kern="0" dirty="0" smtClean="0">
                  <a:solidFill>
                    <a:srgbClr val="FF0000"/>
                  </a:solidFill>
                  <a:latin typeface="Calibri"/>
                  <a:ea typeface="Calibri"/>
                  <a:cs typeface="Times New Roman"/>
                </a:endParaRPr>
              </a:p>
              <a:p>
                <a:pPr defTabSz="913548" eaLnBrk="1" fontAlgn="auto" hangingPunct="1">
                  <a:lnSpc>
                    <a:spcPct val="95000"/>
                  </a:lnSpc>
                  <a:spcBef>
                    <a:spcPct val="0"/>
                  </a:spcBef>
                  <a:spcAft>
                    <a:spcPts val="0"/>
                  </a:spcAft>
                  <a:buClrTx/>
                  <a:buSzTx/>
                  <a:buFontTx/>
                  <a:buNone/>
                  <a:defRPr/>
                </a:pPr>
                <a:endParaRPr lang="en-US" sz="1000" kern="0" dirty="0" smtClean="0">
                  <a:solidFill>
                    <a:srgbClr val="FF0000"/>
                  </a:solidFill>
                  <a:latin typeface="Calibri"/>
                  <a:ea typeface="Calibri"/>
                  <a:cs typeface="Times New Roman"/>
                </a:endParaRPr>
              </a:p>
              <a:p>
                <a:pPr defTabSz="913548" eaLnBrk="1" fontAlgn="auto" hangingPunct="1">
                  <a:lnSpc>
                    <a:spcPct val="95000"/>
                  </a:lnSpc>
                  <a:spcBef>
                    <a:spcPct val="0"/>
                  </a:spcBef>
                  <a:spcAft>
                    <a:spcPts val="0"/>
                  </a:spcAft>
                  <a:buClrTx/>
                  <a:buSzTx/>
                  <a:buFontTx/>
                  <a:buNone/>
                  <a:defRPr/>
                </a:pPr>
                <a:r>
                  <a:rPr lang="en-US" sz="1000" kern="0" dirty="0" smtClean="0">
                    <a:solidFill>
                      <a:srgbClr val="FF0000"/>
                    </a:solidFill>
                    <a:latin typeface="Calibri"/>
                    <a:ea typeface="Calibri"/>
                    <a:cs typeface="Times New Roman"/>
                  </a:rPr>
                  <a:t>05-8-1037-2001/2019 </a:t>
                </a:r>
                <a:r>
                  <a:rPr lang="en-US" sz="1000" kern="0" dirty="0">
                    <a:latin typeface="Calibri"/>
                    <a:ea typeface="Calibri"/>
                    <a:cs typeface="Times New Roman"/>
                  </a:rPr>
                  <a:t>[1]</a:t>
                </a:r>
              </a:p>
              <a:p>
                <a:pPr defTabSz="913548" fontAlgn="auto">
                  <a:lnSpc>
                    <a:spcPct val="95000"/>
                  </a:lnSpc>
                  <a:spcBef>
                    <a:spcPts val="0"/>
                  </a:spcBef>
                  <a:spcAft>
                    <a:spcPts val="0"/>
                  </a:spcAft>
                  <a:buClrTx/>
                  <a:buSzTx/>
                  <a:buFontTx/>
                  <a:buNone/>
                  <a:defRPr/>
                </a:pPr>
                <a:r>
                  <a:rPr lang="en-US" sz="700" i="1" kern="0" dirty="0">
                    <a:latin typeface="Calibri"/>
                    <a:ea typeface="Calibri"/>
                    <a:cs typeface="Times New Roman"/>
                  </a:rPr>
                  <a:t>Leader:   </a:t>
                </a:r>
                <a:r>
                  <a:rPr lang="en-US" sz="700" i="1" kern="0" dirty="0" smtClean="0">
                    <a:latin typeface="Calibri"/>
                    <a:ea typeface="Calibri"/>
                    <a:cs typeface="Times New Roman"/>
                  </a:rPr>
                  <a:t>A.S. </a:t>
                </a:r>
                <a:r>
                  <a:rPr lang="en-US" sz="700" i="1" kern="0" dirty="0" err="1" smtClean="0">
                    <a:latin typeface="Calibri"/>
                    <a:ea typeface="Calibri"/>
                    <a:cs typeface="Times New Roman"/>
                  </a:rPr>
                  <a:t>Sorin</a:t>
                </a:r>
                <a:endParaRPr lang="en-US" altLang="ru-RU" sz="700" b="1"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b="1" i="1" kern="0" dirty="0">
                  <a:latin typeface="Calibri" panose="020F0502020204030204" pitchFamily="34" charset="0"/>
                </a:endParaRPr>
              </a:p>
              <a:p>
                <a:pPr defTabSz="913548" fontAlgn="auto">
                  <a:lnSpc>
                    <a:spcPct val="95000"/>
                  </a:lnSpc>
                  <a:spcBef>
                    <a:spcPts val="0"/>
                  </a:spcBef>
                  <a:spcAft>
                    <a:spcPts val="0"/>
                  </a:spcAft>
                  <a:buClrTx/>
                  <a:buSzTx/>
                  <a:buFontTx/>
                  <a:buNone/>
                  <a:defRPr/>
                </a:pPr>
                <a:r>
                  <a:rPr lang="en-US" sz="1000" kern="0" dirty="0" smtClean="0">
                    <a:solidFill>
                      <a:srgbClr val="FF0000"/>
                    </a:solidFill>
                    <a:latin typeface="Calibri"/>
                    <a:ea typeface="Calibri"/>
                    <a:cs typeface="Times New Roman"/>
                  </a:rPr>
                  <a:t>06-0-1120-2014/2023 </a:t>
                </a:r>
                <a:r>
                  <a:rPr lang="en-US" sz="1000" kern="0" dirty="0" smtClean="0">
                    <a:latin typeface="Calibri"/>
                    <a:ea typeface="Calibri"/>
                    <a:cs typeface="Times New Roman"/>
                  </a:rPr>
                  <a:t>[2] </a:t>
                </a:r>
                <a:endParaRPr lang="en-US" sz="1000" kern="0" dirty="0">
                  <a:latin typeface="Calibri"/>
                  <a:ea typeface="Calibri"/>
                  <a:cs typeface="Times New Roman"/>
                </a:endParaRPr>
              </a:p>
              <a:p>
                <a:pPr defTabSz="913548" fontAlgn="auto">
                  <a:lnSpc>
                    <a:spcPct val="95000"/>
                  </a:lnSpc>
                  <a:spcBef>
                    <a:spcPts val="0"/>
                  </a:spcBef>
                  <a:spcAft>
                    <a:spcPts val="0"/>
                  </a:spcAft>
                  <a:buClrTx/>
                  <a:buSzTx/>
                  <a:buFontTx/>
                  <a:buNone/>
                  <a:defRPr/>
                </a:pPr>
                <a:r>
                  <a:rPr lang="en-US" sz="700" i="1" kern="0" dirty="0">
                    <a:latin typeface="Calibri"/>
                    <a:ea typeface="Calibri"/>
                    <a:cs typeface="Times New Roman"/>
                  </a:rPr>
                  <a:t>Leaders:   V.A. </a:t>
                </a:r>
                <a:r>
                  <a:rPr lang="en-US" sz="700" i="1" kern="0" dirty="0" err="1">
                    <a:latin typeface="Calibri"/>
                    <a:ea typeface="Calibri"/>
                    <a:cs typeface="Times New Roman"/>
                  </a:rPr>
                  <a:t>Matveev</a:t>
                </a:r>
                <a:r>
                  <a:rPr lang="en-US" sz="700" i="1" kern="0" dirty="0">
                    <a:latin typeface="Calibri"/>
                    <a:ea typeface="Calibri"/>
                    <a:cs typeface="Times New Roman"/>
                  </a:rPr>
                  <a:t> , S.Z. </a:t>
                </a:r>
                <a:r>
                  <a:rPr lang="en-US" sz="700" i="1" kern="0" dirty="0" err="1">
                    <a:latin typeface="Calibri"/>
                    <a:ea typeface="Calibri"/>
                    <a:cs typeface="Times New Roman"/>
                  </a:rPr>
                  <a:t>Pakuliak</a:t>
                </a:r>
                <a:r>
                  <a:rPr lang="en-US" sz="700" i="1" kern="0" dirty="0">
                    <a:latin typeface="Calibri"/>
                    <a:ea typeface="Calibri"/>
                    <a:cs typeface="Times New Roman"/>
                  </a:rPr>
                  <a:t> </a:t>
                </a:r>
                <a:endParaRPr lang="en-US" sz="700" kern="0" dirty="0">
                  <a:latin typeface="Calibri"/>
                  <a:ea typeface="Calibri"/>
                  <a:cs typeface="Times New Roman"/>
                </a:endParaRPr>
              </a:p>
            </p:txBody>
          </p:sp>
        </p:grpSp>
        <p:grpSp>
          <p:nvGrpSpPr>
            <p:cNvPr id="12" name="Группа 11"/>
            <p:cNvGrpSpPr/>
            <p:nvPr/>
          </p:nvGrpSpPr>
          <p:grpSpPr>
            <a:xfrm>
              <a:off x="4569098" y="620688"/>
              <a:ext cx="1831702" cy="1657375"/>
              <a:chOff x="4569098" y="620688"/>
              <a:chExt cx="1831702" cy="1657375"/>
            </a:xfrm>
          </p:grpSpPr>
          <p:sp>
            <p:nvSpPr>
              <p:cNvPr id="18" name="AutoShape 16"/>
              <p:cNvSpPr>
                <a:spLocks noChangeArrowheads="1"/>
              </p:cNvSpPr>
              <p:nvPr/>
            </p:nvSpPr>
            <p:spPr bwMode="auto">
              <a:xfrm flipH="1">
                <a:off x="4569098" y="620688"/>
                <a:ext cx="1831702" cy="1657375"/>
              </a:xfrm>
              <a:prstGeom prst="downArrowCallout">
                <a:avLst>
                  <a:gd name="adj1" fmla="val 28480"/>
                  <a:gd name="adj2" fmla="val 28486"/>
                  <a:gd name="adj3" fmla="val 16667"/>
                  <a:gd name="adj4" fmla="val 65800"/>
                </a:avLst>
              </a:prstGeom>
              <a:solidFill>
                <a:srgbClr val="6F96DB"/>
              </a:solidFill>
              <a:ln w="9525">
                <a:solidFill>
                  <a:srgbClr val="3465AF"/>
                </a:solidFill>
                <a:round/>
                <a:headEnd/>
                <a:tailEnd/>
              </a:ln>
            </p:spPr>
            <p:txBody>
              <a:bodyPr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19" name="Text Box 20"/>
              <p:cNvSpPr txBox="1">
                <a:spLocks noChangeArrowheads="1"/>
              </p:cNvSpPr>
              <p:nvPr/>
            </p:nvSpPr>
            <p:spPr bwMode="auto">
              <a:xfrm>
                <a:off x="5181599" y="1843098"/>
                <a:ext cx="7921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FLNP</a:t>
                </a:r>
              </a:p>
            </p:txBody>
          </p:sp>
          <p:sp>
            <p:nvSpPr>
              <p:cNvPr id="20" name="Text Box 25"/>
              <p:cNvSpPr txBox="1">
                <a:spLocks noChangeArrowheads="1"/>
              </p:cNvSpPr>
              <p:nvPr/>
            </p:nvSpPr>
            <p:spPr bwMode="auto">
              <a:xfrm>
                <a:off x="4648217" y="692696"/>
                <a:ext cx="1710095" cy="936104"/>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0373" rIns="81563" bIns="40781"/>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95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04-4-1122-2015/2020 </a:t>
                </a:r>
                <a:r>
                  <a:rPr lang="en-US" altLang="ru-RU" sz="1000" kern="0" dirty="0">
                    <a:solidFill>
                      <a:prstClr val="black"/>
                    </a:solidFill>
                    <a:latin typeface="Calibri" panose="020F0502020204030204" pitchFamily="34" charset="0"/>
                  </a:rPr>
                  <a:t>[1]</a:t>
                </a:r>
                <a:endParaRPr lang="ru-RU" altLang="ru-RU" sz="1000" kern="0" dirty="0">
                  <a:solidFill>
                    <a:prstClr val="black"/>
                  </a:solidFill>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r>
                  <a:rPr lang="en-US" altLang="ru-RU" sz="700" i="1" kern="0" dirty="0">
                    <a:latin typeface="Calibri" panose="020F0502020204030204" pitchFamily="34" charset="0"/>
                  </a:rPr>
                  <a:t>Leaders: S.A. Kulikov, V.I. </a:t>
                </a:r>
                <a:r>
                  <a:rPr lang="en-US" altLang="ru-RU" sz="700" i="1" kern="0" dirty="0" err="1" smtClean="0">
                    <a:latin typeface="Calibri" panose="020F0502020204030204" pitchFamily="34" charset="0"/>
                  </a:rPr>
                  <a:t>Prikhodko</a:t>
                </a:r>
                <a:r>
                  <a:rPr lang="en-US" altLang="ru-RU" sz="700" i="1" kern="0" dirty="0" smtClean="0">
                    <a:latin typeface="Calibri" panose="020F0502020204030204" pitchFamily="34" charset="0"/>
                  </a:rPr>
                  <a:t>, </a:t>
                </a:r>
              </a:p>
              <a:p>
                <a:pPr defTabSz="913548" eaLnBrk="1" fontAlgn="auto" hangingPunct="1">
                  <a:lnSpc>
                    <a:spcPct val="95000"/>
                  </a:lnSpc>
                  <a:spcBef>
                    <a:spcPct val="0"/>
                  </a:spcBef>
                  <a:spcAft>
                    <a:spcPts val="0"/>
                  </a:spcAft>
                  <a:buClrTx/>
                  <a:buSzTx/>
                  <a:buFontTx/>
                  <a:buNone/>
                  <a:defRPr/>
                </a:pPr>
                <a:r>
                  <a:rPr lang="en-US" altLang="ru-RU" sz="700" i="1" kern="0" dirty="0" smtClean="0">
                    <a:latin typeface="Calibri" panose="020F0502020204030204" pitchFamily="34" charset="0"/>
                  </a:rPr>
                  <a:t>V.I. Bodnarchuk</a:t>
                </a:r>
                <a:endParaRPr lang="ru-RU"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b="1" kern="0" dirty="0">
                  <a:latin typeface="Calibri" panose="020F0502020204030204" pitchFamily="34" charset="0"/>
                </a:endParaRPr>
              </a:p>
              <a:p>
                <a:pPr defTabSz="913548" eaLnBrk="1" fontAlgn="auto" hangingPunct="1">
                  <a:lnSpc>
                    <a:spcPct val="95000"/>
                  </a:lnSpc>
                  <a:spcBef>
                    <a:spcPct val="0"/>
                  </a:spcBef>
                  <a:spcAft>
                    <a:spcPts val="0"/>
                  </a:spcAft>
                  <a:buClrTx/>
                  <a:buSzTx/>
                  <a:buFontTx/>
                  <a:buNone/>
                  <a:defRPr/>
                </a:pPr>
                <a:r>
                  <a:rPr lang="en-US" sz="1000" kern="0" dirty="0" smtClean="0">
                    <a:solidFill>
                      <a:srgbClr val="FF0000"/>
                    </a:solidFill>
                    <a:latin typeface="Calibri"/>
                    <a:ea typeface="Calibri"/>
                    <a:cs typeface="Times New Roman"/>
                  </a:rPr>
                  <a:t>04-4-1121-2015/2020 </a:t>
                </a:r>
                <a:r>
                  <a:rPr lang="en-US" sz="1000" kern="0" dirty="0" smtClean="0">
                    <a:latin typeface="Calibri"/>
                    <a:ea typeface="Calibri"/>
                    <a:cs typeface="Times New Roman"/>
                  </a:rPr>
                  <a:t>[3]</a:t>
                </a:r>
                <a:endParaRPr lang="en-US" sz="1000" kern="0" dirty="0">
                  <a:latin typeface="Calibri"/>
                  <a:ea typeface="Calibri"/>
                  <a:cs typeface="Times New Roman"/>
                </a:endParaRPr>
              </a:p>
              <a:p>
                <a:pPr defTabSz="913548" fontAlgn="auto">
                  <a:lnSpc>
                    <a:spcPct val="95000"/>
                  </a:lnSpc>
                  <a:spcBef>
                    <a:spcPts val="0"/>
                  </a:spcBef>
                  <a:spcAft>
                    <a:spcPts val="0"/>
                  </a:spcAft>
                  <a:buClrTx/>
                  <a:buSzTx/>
                  <a:buFontTx/>
                  <a:buNone/>
                  <a:defRPr/>
                </a:pPr>
                <a:r>
                  <a:rPr lang="en-US" sz="700" i="1" kern="0" dirty="0">
                    <a:latin typeface="Calibri"/>
                    <a:ea typeface="Calibri"/>
                    <a:cs typeface="Times New Roman"/>
                  </a:rPr>
                  <a:t>Leaders:   D.P. </a:t>
                </a:r>
                <a:r>
                  <a:rPr lang="en-US" sz="700" i="1" kern="0" dirty="0" err="1">
                    <a:latin typeface="Calibri"/>
                    <a:ea typeface="Calibri"/>
                    <a:cs typeface="Times New Roman"/>
                  </a:rPr>
                  <a:t>Kozlenko</a:t>
                </a:r>
                <a:r>
                  <a:rPr lang="en-US" sz="700" i="1" kern="0" dirty="0">
                    <a:latin typeface="Calibri"/>
                    <a:ea typeface="Calibri"/>
                    <a:cs typeface="Times New Roman"/>
                  </a:rPr>
                  <a:t>, V.L. </a:t>
                </a:r>
                <a:r>
                  <a:rPr lang="en-US" sz="700" i="1" kern="0" dirty="0" err="1">
                    <a:latin typeface="Calibri"/>
                    <a:ea typeface="Calibri"/>
                    <a:cs typeface="Times New Roman"/>
                  </a:rPr>
                  <a:t>Aksenov</a:t>
                </a:r>
                <a:r>
                  <a:rPr lang="en-US" sz="700" i="1" kern="0" dirty="0">
                    <a:latin typeface="Calibri"/>
                    <a:ea typeface="Calibri"/>
                    <a:cs typeface="Times New Roman"/>
                  </a:rPr>
                  <a:t> , A.M. </a:t>
                </a:r>
                <a:r>
                  <a:rPr lang="en-US" sz="700" i="1" kern="0" dirty="0" err="1">
                    <a:latin typeface="Calibri"/>
                    <a:ea typeface="Calibri"/>
                    <a:cs typeface="Times New Roman"/>
                  </a:rPr>
                  <a:t>Balagurov</a:t>
                </a:r>
                <a:endParaRPr lang="en-US" sz="700" i="1" kern="0" dirty="0">
                  <a:latin typeface="Calibri"/>
                  <a:ea typeface="Calibri"/>
                  <a:cs typeface="Times New Roman"/>
                </a:endParaRPr>
              </a:p>
            </p:txBody>
          </p:sp>
        </p:grpSp>
        <p:grpSp>
          <p:nvGrpSpPr>
            <p:cNvPr id="13" name="Группа 12"/>
            <p:cNvGrpSpPr/>
            <p:nvPr/>
          </p:nvGrpSpPr>
          <p:grpSpPr>
            <a:xfrm>
              <a:off x="5655469" y="0"/>
              <a:ext cx="3392838" cy="2768703"/>
              <a:chOff x="5655469" y="0"/>
              <a:chExt cx="3392838" cy="2768703"/>
            </a:xfrm>
          </p:grpSpPr>
          <p:sp>
            <p:nvSpPr>
              <p:cNvPr id="14" name="AutoShape 23"/>
              <p:cNvSpPr>
                <a:spLocks noChangeArrowheads="1"/>
              </p:cNvSpPr>
              <p:nvPr/>
            </p:nvSpPr>
            <p:spPr bwMode="auto">
              <a:xfrm>
                <a:off x="6608319" y="0"/>
                <a:ext cx="2439988" cy="2666426"/>
              </a:xfrm>
              <a:prstGeom prst="flowChartInternalStorage">
                <a:avLst/>
              </a:prstGeom>
              <a:solidFill>
                <a:srgbClr val="6F96DB"/>
              </a:solidFill>
              <a:ln w="9525">
                <a:solidFill>
                  <a:srgbClr val="3465AF"/>
                </a:solidFill>
                <a:round/>
                <a:headEnd/>
                <a:tailEnd/>
              </a:ln>
            </p:spPr>
            <p:txBody>
              <a:bodyPr wrap="none" lIns="82867" tIns="41434" rIns="82867" bIns="41434"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endParaRPr lang="ru-RU" altLang="ru-RU" sz="1800" kern="0">
                  <a:latin typeface="Arial" pitchFamily="34" charset="0"/>
                </a:endParaRPr>
              </a:p>
            </p:txBody>
          </p:sp>
          <p:sp>
            <p:nvSpPr>
              <p:cNvPr id="15" name="Text Box 22"/>
              <p:cNvSpPr txBox="1">
                <a:spLocks noChangeArrowheads="1"/>
              </p:cNvSpPr>
              <p:nvPr/>
            </p:nvSpPr>
            <p:spPr bwMode="auto">
              <a:xfrm>
                <a:off x="6732240" y="98924"/>
                <a:ext cx="2191072" cy="2537988"/>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563" tIns="50373" rIns="81563" bIns="40781"/>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913548" eaLnBrk="1" fontAlgn="auto" hangingPunct="1">
                  <a:lnSpc>
                    <a:spcPct val="8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02-0-1081-2009/2019</a:t>
                </a:r>
                <a:r>
                  <a:rPr lang="en-US" altLang="ru-RU" sz="1000" kern="0" dirty="0" smtClean="0">
                    <a:solidFill>
                      <a:prstClr val="black"/>
                    </a:solidFill>
                    <a:latin typeface="Calibri" panose="020F0502020204030204" pitchFamily="34" charset="0"/>
                  </a:rPr>
                  <a:t> </a:t>
                </a:r>
                <a:r>
                  <a:rPr lang="en-US" altLang="ru-RU" sz="1000" kern="0" dirty="0">
                    <a:solidFill>
                      <a:prstClr val="black"/>
                    </a:solidFill>
                    <a:latin typeface="Calibri" panose="020F0502020204030204" pitchFamily="34" charset="0"/>
                  </a:rPr>
                  <a:t>[1]</a:t>
                </a:r>
                <a:endParaRPr lang="ru-RU" altLang="ru-RU" sz="1000" kern="0" dirty="0">
                  <a:solidFill>
                    <a:prstClr val="black"/>
                  </a:solidFill>
                  <a:latin typeface="Calibri" panose="020F0502020204030204" pitchFamily="34" charset="0"/>
                </a:endParaRPr>
              </a:p>
              <a:p>
                <a:pPr defTabSz="913548" eaLnBrk="1" fontAlgn="auto" hangingPunct="1">
                  <a:lnSpc>
                    <a:spcPct val="80000"/>
                  </a:lnSpc>
                  <a:spcBef>
                    <a:spcPts val="0"/>
                  </a:spcBef>
                  <a:spcAft>
                    <a:spcPts val="0"/>
                  </a:spcAft>
                  <a:buClrTx/>
                  <a:buSzTx/>
                  <a:buFontTx/>
                  <a:buNone/>
                  <a:defRPr/>
                </a:pPr>
                <a:r>
                  <a:rPr lang="en-US" sz="700" i="1" kern="0" dirty="0">
                    <a:solidFill>
                      <a:prstClr val="black"/>
                    </a:solidFill>
                    <a:latin typeface="Calibri" panose="020F0502020204030204" pitchFamily="34" charset="0"/>
                    <a:ea typeface="Calibri"/>
                    <a:cs typeface="Times New Roman"/>
                  </a:rPr>
                  <a:t>Leader:  V.A. </a:t>
                </a:r>
                <a:r>
                  <a:rPr lang="en-US" sz="700" i="1" kern="0" dirty="0" err="1">
                    <a:solidFill>
                      <a:prstClr val="black"/>
                    </a:solidFill>
                    <a:latin typeface="Calibri" panose="020F0502020204030204" pitchFamily="34" charset="0"/>
                    <a:ea typeface="Calibri"/>
                    <a:cs typeface="Times New Roman"/>
                  </a:rPr>
                  <a:t>Bednyakov</a:t>
                </a:r>
                <a:endParaRPr lang="en-US" sz="700" kern="0" dirty="0">
                  <a:solidFill>
                    <a:prstClr val="black"/>
                  </a:solidFill>
                  <a:latin typeface="Calibri" panose="020F0502020204030204" pitchFamily="34" charset="0"/>
                  <a:ea typeface="Calibri"/>
                  <a:cs typeface="Times New Roman"/>
                </a:endParaRPr>
              </a:p>
              <a:p>
                <a:pPr defTabSz="913548" eaLnBrk="1" fontAlgn="auto" hangingPunct="1">
                  <a:lnSpc>
                    <a:spcPct val="80000"/>
                  </a:lnSpc>
                  <a:spcBef>
                    <a:spcPts val="0"/>
                  </a:spcBef>
                  <a:spcAft>
                    <a:spcPts val="0"/>
                  </a:spcAft>
                  <a:buClrTx/>
                  <a:buSzTx/>
                  <a:buFontTx/>
                  <a:buNone/>
                  <a:defRPr/>
                </a:pPr>
                <a:r>
                  <a:rPr lang="en-US" sz="700" i="1" kern="0" dirty="0">
                    <a:solidFill>
                      <a:prstClr val="black"/>
                    </a:solidFill>
                    <a:latin typeface="Calibri" panose="020F0502020204030204" pitchFamily="34" charset="0"/>
                    <a:ea typeface="Calibri"/>
                    <a:cs typeface="Times New Roman"/>
                  </a:rPr>
                  <a:t>Deputies:  E.V. </a:t>
                </a:r>
                <a:r>
                  <a:rPr lang="en-US" sz="700" i="1" kern="0" dirty="0" err="1">
                    <a:solidFill>
                      <a:prstClr val="black"/>
                    </a:solidFill>
                    <a:latin typeface="Calibri" panose="020F0502020204030204" pitchFamily="34" charset="0"/>
                    <a:ea typeface="Calibri"/>
                    <a:cs typeface="Times New Roman"/>
                  </a:rPr>
                  <a:t>Khramov</a:t>
                </a:r>
                <a:r>
                  <a:rPr lang="en-US" sz="700" i="1" kern="0" dirty="0">
                    <a:solidFill>
                      <a:prstClr val="black"/>
                    </a:solidFill>
                    <a:latin typeface="Calibri" panose="020F0502020204030204" pitchFamily="34" charset="0"/>
                    <a:ea typeface="Calibri"/>
                    <a:cs typeface="Times New Roman"/>
                  </a:rPr>
                  <a:t>, A.P. </a:t>
                </a:r>
                <a:r>
                  <a:rPr lang="en-US" sz="700" i="1" kern="0" dirty="0" err="1" smtClean="0">
                    <a:solidFill>
                      <a:prstClr val="black"/>
                    </a:solidFill>
                    <a:latin typeface="Calibri" panose="020F0502020204030204" pitchFamily="34" charset="0"/>
                    <a:ea typeface="Calibri"/>
                    <a:cs typeface="Times New Roman"/>
                  </a:rPr>
                  <a:t>Cheplakov</a:t>
                </a:r>
                <a:endParaRPr lang="en-US" sz="700" i="1" kern="0" dirty="0" smtClean="0">
                  <a:solidFill>
                    <a:prstClr val="black"/>
                  </a:solidFill>
                  <a:latin typeface="Calibri" panose="020F0502020204030204" pitchFamily="34" charset="0"/>
                  <a:ea typeface="Calibri"/>
                  <a:cs typeface="Times New Roman"/>
                </a:endParaRPr>
              </a:p>
              <a:p>
                <a:pPr defTabSz="913548" eaLnBrk="1" fontAlgn="auto" hangingPunct="1">
                  <a:lnSpc>
                    <a:spcPct val="80000"/>
                  </a:lnSpc>
                  <a:spcBef>
                    <a:spcPts val="0"/>
                  </a:spcBef>
                  <a:spcAft>
                    <a:spcPts val="0"/>
                  </a:spcAft>
                  <a:buClrTx/>
                  <a:buSzTx/>
                  <a:buFontTx/>
                  <a:buNone/>
                  <a:defRPr/>
                </a:pPr>
                <a:endParaRPr lang="en-US" sz="400" i="1" kern="0" dirty="0">
                  <a:solidFill>
                    <a:prstClr val="black"/>
                  </a:solidFill>
                  <a:latin typeface="Calibri" panose="020F0502020204030204" pitchFamily="34" charset="0"/>
                  <a:ea typeface="Calibri"/>
                  <a:cs typeface="Times New Roman"/>
                </a:endParaRPr>
              </a:p>
              <a:p>
                <a:pPr defTabSz="913548" eaLnBrk="1" fontAlgn="auto" hangingPunct="1">
                  <a:lnSpc>
                    <a:spcPct val="8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02-2-1099-2010/2023 </a:t>
                </a:r>
                <a:r>
                  <a:rPr lang="en-US" altLang="ru-RU" sz="1000" kern="0" dirty="0">
                    <a:solidFill>
                      <a:prstClr val="black"/>
                    </a:solidFill>
                    <a:latin typeface="Calibri" panose="020F0502020204030204" pitchFamily="34" charset="0"/>
                  </a:rPr>
                  <a:t>[1]</a:t>
                </a:r>
                <a:r>
                  <a:rPr lang="en-US" altLang="ru-RU" sz="1000" kern="0" dirty="0">
                    <a:solidFill>
                      <a:srgbClr val="FF0000"/>
                    </a:solidFill>
                    <a:latin typeface="Calibri" panose="020F0502020204030204" pitchFamily="34" charset="0"/>
                  </a:rPr>
                  <a:t> </a:t>
                </a:r>
              </a:p>
              <a:p>
                <a:pPr defTabSz="913548" fontAlgn="auto">
                  <a:lnSpc>
                    <a:spcPct val="80000"/>
                  </a:lnSpc>
                  <a:spcBef>
                    <a:spcPts val="0"/>
                  </a:spcBef>
                  <a:spcAft>
                    <a:spcPts val="0"/>
                  </a:spcAft>
                  <a:buClrTx/>
                  <a:buSzTx/>
                  <a:buFontTx/>
                  <a:buNone/>
                  <a:defRPr/>
                </a:pPr>
                <a:r>
                  <a:rPr lang="en-US" sz="800" i="1" kern="0" dirty="0">
                    <a:latin typeface="Calibri"/>
                    <a:ea typeface="Calibri"/>
                    <a:cs typeface="Times New Roman"/>
                  </a:rPr>
                  <a:t>Leaders:  D.V. </a:t>
                </a:r>
                <a:r>
                  <a:rPr lang="en-US" sz="800" i="1" kern="0" dirty="0" err="1">
                    <a:latin typeface="Calibri"/>
                    <a:ea typeface="Calibri"/>
                    <a:cs typeface="Times New Roman"/>
                  </a:rPr>
                  <a:t>Naumov</a:t>
                </a:r>
                <a:r>
                  <a:rPr lang="en-US" sz="800" i="1" kern="0" dirty="0">
                    <a:latin typeface="Calibri"/>
                    <a:ea typeface="Calibri"/>
                    <a:cs typeface="Times New Roman"/>
                  </a:rPr>
                  <a:t>,  A.G. </a:t>
                </a:r>
                <a:r>
                  <a:rPr lang="en-US" sz="800" i="1" kern="0" dirty="0" err="1">
                    <a:latin typeface="Calibri"/>
                    <a:ea typeface="Calibri"/>
                    <a:cs typeface="Times New Roman"/>
                  </a:rPr>
                  <a:t>Olshevskiy</a:t>
                </a:r>
                <a:endParaRPr lang="en-US" sz="800" i="1" kern="0" dirty="0">
                  <a:latin typeface="Calibri"/>
                  <a:ea typeface="Calibri"/>
                  <a:cs typeface="Times New Roman"/>
                </a:endParaRPr>
              </a:p>
              <a:p>
                <a:pPr defTabSz="913548" fontAlgn="auto">
                  <a:lnSpc>
                    <a:spcPct val="80000"/>
                  </a:lnSpc>
                  <a:spcBef>
                    <a:spcPts val="0"/>
                  </a:spcBef>
                  <a:spcAft>
                    <a:spcPts val="0"/>
                  </a:spcAft>
                  <a:buClrTx/>
                  <a:buSzTx/>
                  <a:buFontTx/>
                  <a:buNone/>
                  <a:defRPr/>
                </a:pPr>
                <a:endParaRPr lang="en-US" sz="400" kern="0" dirty="0">
                  <a:latin typeface="Calibri"/>
                  <a:ea typeface="Calibri"/>
                  <a:cs typeface="Times New Roman"/>
                </a:endParaRPr>
              </a:p>
              <a:p>
                <a:pPr defTabSz="913548" fontAlgn="auto">
                  <a:lnSpc>
                    <a:spcPct val="80000"/>
                  </a:lnSpc>
                  <a:spcBef>
                    <a:spcPts val="0"/>
                  </a:spcBef>
                  <a:spcAft>
                    <a:spcPts val="0"/>
                  </a:spcAft>
                  <a:buClrTx/>
                  <a:buSzTx/>
                  <a:buFontTx/>
                  <a:buNone/>
                  <a:defRPr/>
                </a:pPr>
                <a:r>
                  <a:rPr lang="en-US" sz="1000" kern="0" dirty="0" smtClean="0">
                    <a:solidFill>
                      <a:srgbClr val="FF0000"/>
                    </a:solidFill>
                    <a:latin typeface="Calibri"/>
                    <a:ea typeface="Calibri"/>
                    <a:cs typeface="Times New Roman"/>
                  </a:rPr>
                  <a:t>02-2-1125-2015/2020 </a:t>
                </a:r>
                <a:r>
                  <a:rPr lang="en-US" sz="1000" kern="0" dirty="0">
                    <a:latin typeface="Calibri"/>
                    <a:ea typeface="Calibri"/>
                    <a:cs typeface="Times New Roman"/>
                  </a:rPr>
                  <a:t>[2</a:t>
                </a:r>
                <a:r>
                  <a:rPr lang="en-US" sz="1000" kern="0" dirty="0" smtClean="0">
                    <a:latin typeface="Calibri"/>
                    <a:ea typeface="Calibri"/>
                    <a:cs typeface="Times New Roman"/>
                  </a:rPr>
                  <a:t>] </a:t>
                </a:r>
                <a:endParaRPr lang="en-US" sz="1000" kern="0" dirty="0">
                  <a:latin typeface="Calibri"/>
                  <a:ea typeface="Calibri"/>
                  <a:cs typeface="Times New Roman"/>
                </a:endParaRPr>
              </a:p>
              <a:p>
                <a:pPr defTabSz="913548" eaLnBrk="1" fontAlgn="auto" hangingPunct="1">
                  <a:lnSpc>
                    <a:spcPct val="80000"/>
                  </a:lnSpc>
                  <a:spcBef>
                    <a:spcPct val="0"/>
                  </a:spcBef>
                  <a:spcAft>
                    <a:spcPts val="0"/>
                  </a:spcAft>
                  <a:buClrTx/>
                  <a:buSzTx/>
                  <a:buFont typeface="Times New Roman" pitchFamily="18" charset="0"/>
                  <a:buNone/>
                  <a:defRPr/>
                </a:pPr>
                <a:r>
                  <a:rPr lang="en-US" altLang="ru-RU" sz="700" i="1" kern="0" dirty="0" err="1" smtClean="0">
                    <a:latin typeface="Calibri" panose="020F0502020204030204" pitchFamily="34" charset="0"/>
                  </a:rPr>
                  <a:t>Leader:L.G</a:t>
                </a:r>
                <a:r>
                  <a:rPr lang="en-US" altLang="ru-RU" sz="700" i="1" kern="0" dirty="0">
                    <a:latin typeface="Calibri" panose="020F0502020204030204" pitchFamily="34" charset="0"/>
                  </a:rPr>
                  <a:t>. </a:t>
                </a:r>
                <a:r>
                  <a:rPr lang="en-US" altLang="ru-RU" sz="700" i="1" kern="0" dirty="0" err="1" smtClean="0">
                    <a:latin typeface="Calibri" panose="020F0502020204030204" pitchFamily="34" charset="0"/>
                  </a:rPr>
                  <a:t>Tkatchev</a:t>
                </a:r>
                <a:r>
                  <a:rPr lang="en-US" altLang="ru-RU" sz="700" i="1" kern="0" dirty="0" smtClean="0">
                    <a:latin typeface="Calibri" panose="020F0502020204030204" pitchFamily="34" charset="0"/>
                  </a:rPr>
                  <a:t>, </a:t>
                </a:r>
                <a:r>
                  <a:rPr lang="en-US" altLang="ru-RU" sz="700" i="1" kern="0" dirty="0" err="1" smtClean="0">
                    <a:latin typeface="Calibri" panose="020F0502020204030204" pitchFamily="34" charset="0"/>
                  </a:rPr>
                  <a:t>Deputies:V.M</a:t>
                </a:r>
                <a:r>
                  <a:rPr lang="en-US" altLang="ru-RU" sz="700" i="1" kern="0" dirty="0">
                    <a:latin typeface="Calibri" panose="020F0502020204030204" pitchFamily="34" charset="0"/>
                  </a:rPr>
                  <a:t>. </a:t>
                </a:r>
                <a:r>
                  <a:rPr lang="en-US" altLang="ru-RU" sz="700" i="1" kern="0" dirty="0" err="1" smtClean="0">
                    <a:latin typeface="Calibri" panose="020F0502020204030204" pitchFamily="34" charset="0"/>
                  </a:rPr>
                  <a:t>Grebenyuk</a:t>
                </a:r>
                <a:r>
                  <a:rPr lang="en-US" altLang="ru-RU" sz="700" i="1" kern="0" dirty="0" smtClean="0">
                    <a:latin typeface="Calibri" panose="020F0502020204030204" pitchFamily="34" charset="0"/>
                  </a:rPr>
                  <a:t>,</a:t>
                </a:r>
              </a:p>
              <a:p>
                <a:pPr defTabSz="913548" eaLnBrk="1" fontAlgn="auto" hangingPunct="1">
                  <a:lnSpc>
                    <a:spcPct val="80000"/>
                  </a:lnSpc>
                  <a:spcBef>
                    <a:spcPct val="0"/>
                  </a:spcBef>
                  <a:spcAft>
                    <a:spcPts val="0"/>
                  </a:spcAft>
                  <a:buClrTx/>
                  <a:buSzTx/>
                  <a:buFont typeface="Times New Roman" pitchFamily="18" charset="0"/>
                  <a:buNone/>
                  <a:defRPr/>
                </a:pPr>
                <a:r>
                  <a:rPr lang="en-US" altLang="ru-RU" sz="700" i="1" kern="0" dirty="0" smtClean="0">
                    <a:latin typeface="Calibri" panose="020F0502020204030204" pitchFamily="34" charset="0"/>
                  </a:rPr>
                  <a:t> </a:t>
                </a:r>
                <a:r>
                  <a:rPr lang="en-US" altLang="ru-RU" sz="700" i="1" kern="0" dirty="0">
                    <a:latin typeface="Calibri" panose="020F0502020204030204" pitchFamily="34" charset="0"/>
                  </a:rPr>
                  <a:t>A.V. Borodin </a:t>
                </a:r>
                <a:endParaRPr lang="ru-RU" altLang="ru-RU" sz="700" i="1" kern="0" dirty="0">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ru-RU" altLang="ru-RU" sz="400"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02-0-1108-2011/2019</a:t>
                </a:r>
                <a:r>
                  <a:rPr lang="en-US" altLang="ru-RU" sz="1000" kern="0" dirty="0" smtClean="0">
                    <a:latin typeface="Calibri" panose="020F0502020204030204" pitchFamily="34" charset="0"/>
                  </a:rPr>
                  <a:t> </a:t>
                </a:r>
                <a:r>
                  <a:rPr lang="en-US" altLang="ru-RU" sz="1000" kern="0" dirty="0" smtClean="0">
                    <a:solidFill>
                      <a:prstClr val="black"/>
                    </a:solidFill>
                    <a:latin typeface="Calibri" panose="020F0502020204030204" pitchFamily="34" charset="0"/>
                  </a:rPr>
                  <a:t>[1] </a:t>
                </a:r>
              </a:p>
              <a:p>
                <a:pPr defTabSz="913548" eaLnBrk="1" fontAlgn="auto" hangingPunct="1">
                  <a:lnSpc>
                    <a:spcPct val="80000"/>
                  </a:lnSpc>
                  <a:spcBef>
                    <a:spcPct val="0"/>
                  </a:spcBef>
                  <a:spcAft>
                    <a:spcPts val="0"/>
                  </a:spcAft>
                  <a:buClrTx/>
                  <a:buSzTx/>
                  <a:buFontTx/>
                  <a:buNone/>
                  <a:defRPr/>
                </a:pPr>
                <a:r>
                  <a:rPr lang="en-US" altLang="ru-RU" sz="700" i="1" kern="0" dirty="0" smtClean="0">
                    <a:latin typeface="Calibri" panose="020F0502020204030204" pitchFamily="34" charset="0"/>
                  </a:rPr>
                  <a:t>Leader</a:t>
                </a:r>
                <a:r>
                  <a:rPr lang="en-US" altLang="ru-RU" sz="700" i="1" kern="0" dirty="0">
                    <a:latin typeface="Calibri" panose="020F0502020204030204" pitchFamily="34" charset="0"/>
                  </a:rPr>
                  <a:t>: G.D. </a:t>
                </a:r>
                <a:r>
                  <a:rPr lang="en-US" altLang="ru-RU" sz="700" i="1" kern="0" dirty="0" err="1" smtClean="0">
                    <a:latin typeface="Calibri" panose="020F0502020204030204" pitchFamily="34" charset="0"/>
                  </a:rPr>
                  <a:t>Alexee</a:t>
                </a:r>
                <a:r>
                  <a:rPr lang="en-US" altLang="ru-RU" sz="700" i="1" kern="0" dirty="0" smtClean="0">
                    <a:latin typeface="Calibri" panose="020F0502020204030204" pitchFamily="34" charset="0"/>
                  </a:rPr>
                  <a:t>; </a:t>
                </a:r>
                <a:r>
                  <a:rPr lang="en-US" altLang="ru-RU" sz="700" i="1" kern="0" dirty="0" smtClean="0">
                    <a:solidFill>
                      <a:prstClr val="black"/>
                    </a:solidFill>
                    <a:latin typeface="Calibri" panose="020F0502020204030204" pitchFamily="34" charset="0"/>
                  </a:rPr>
                  <a:t>Deputy</a:t>
                </a:r>
                <a:r>
                  <a:rPr lang="en-US" altLang="ru-RU" sz="700" i="1" kern="0" dirty="0">
                    <a:solidFill>
                      <a:prstClr val="black"/>
                    </a:solidFill>
                    <a:latin typeface="Calibri" panose="020F0502020204030204" pitchFamily="34" charset="0"/>
                  </a:rPr>
                  <a:t>: A.N. </a:t>
                </a:r>
                <a:r>
                  <a:rPr lang="en-US" altLang="ru-RU" sz="700" i="1" kern="0" dirty="0" err="1" smtClean="0">
                    <a:solidFill>
                      <a:prstClr val="black"/>
                    </a:solidFill>
                    <a:latin typeface="Calibri" panose="020F0502020204030204" pitchFamily="34" charset="0"/>
                  </a:rPr>
                  <a:t>Skachkova</a:t>
                </a:r>
                <a:endParaRPr lang="en-US" altLang="ru-RU" sz="700" i="1" kern="0" dirty="0" smtClean="0">
                  <a:solidFill>
                    <a:prstClr val="black"/>
                  </a:solidFill>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endParaRPr lang="en-US" altLang="ru-RU" sz="400"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r>
                  <a:rPr lang="en-US" sz="1000" kern="0" dirty="0">
                    <a:solidFill>
                      <a:srgbClr val="FF0000"/>
                    </a:solidFill>
                    <a:latin typeface="Calibri"/>
                    <a:ea typeface="Calibri"/>
                    <a:cs typeface="Times New Roman"/>
                  </a:rPr>
                  <a:t>02-2-1124-2015/2017  </a:t>
                </a:r>
                <a:r>
                  <a:rPr lang="en-US" sz="1000" kern="0" dirty="0">
                    <a:solidFill>
                      <a:prstClr val="black"/>
                    </a:solidFill>
                    <a:latin typeface="Calibri"/>
                    <a:ea typeface="Calibri"/>
                    <a:cs typeface="Times New Roman"/>
                  </a:rPr>
                  <a:t>[1]</a:t>
                </a:r>
              </a:p>
              <a:p>
                <a:pPr defTabSz="913548" eaLnBrk="1" fontAlgn="auto" hangingPunct="1">
                  <a:lnSpc>
                    <a:spcPct val="80000"/>
                  </a:lnSpc>
                  <a:spcBef>
                    <a:spcPct val="0"/>
                  </a:spcBef>
                  <a:spcAft>
                    <a:spcPts val="0"/>
                  </a:spcAft>
                  <a:buClrTx/>
                  <a:buSzTx/>
                  <a:buFontTx/>
                  <a:buNone/>
                  <a:defRPr/>
                </a:pPr>
                <a:r>
                  <a:rPr lang="en-US" altLang="ru-RU" sz="700" i="1" kern="0" dirty="0">
                    <a:solidFill>
                      <a:prstClr val="black"/>
                    </a:solidFill>
                    <a:latin typeface="Calibri" panose="020F0502020204030204" pitchFamily="34" charset="0"/>
                  </a:rPr>
                  <a:t>Leader: V.V. </a:t>
                </a:r>
                <a:r>
                  <a:rPr lang="en-US" altLang="ru-RU" sz="700" i="1" kern="0" dirty="0" err="1">
                    <a:solidFill>
                      <a:prstClr val="black"/>
                    </a:solidFill>
                    <a:latin typeface="Calibri" panose="020F0502020204030204" pitchFamily="34" charset="0"/>
                  </a:rPr>
                  <a:t>Glagolev</a:t>
                </a:r>
                <a:r>
                  <a:rPr lang="en-US" altLang="ru-RU" sz="700" i="1" kern="0" dirty="0" smtClean="0">
                    <a:solidFill>
                      <a:prstClr val="black"/>
                    </a:solidFill>
                    <a:latin typeface="Calibri" panose="020F0502020204030204" pitchFamily="34" charset="0"/>
                  </a:rPr>
                  <a:t>, Deputy: A.I. </a:t>
                </a:r>
                <a:r>
                  <a:rPr lang="en-US" altLang="ru-RU" sz="700" i="1" kern="0" dirty="0" err="1" smtClean="0">
                    <a:solidFill>
                      <a:prstClr val="black"/>
                    </a:solidFill>
                    <a:latin typeface="Calibri" panose="020F0502020204030204" pitchFamily="34" charset="0"/>
                  </a:rPr>
                  <a:t>Davydov</a:t>
                </a:r>
                <a:r>
                  <a:rPr lang="en-US" altLang="ru-RU" sz="700" i="1" kern="0" dirty="0" smtClean="0">
                    <a:solidFill>
                      <a:prstClr val="black"/>
                    </a:solidFill>
                    <a:latin typeface="Calibri" panose="020F0502020204030204" pitchFamily="34" charset="0"/>
                  </a:rPr>
                  <a:t>; </a:t>
                </a:r>
              </a:p>
              <a:p>
                <a:pPr defTabSz="913548" eaLnBrk="1" fontAlgn="auto" hangingPunct="1">
                  <a:lnSpc>
                    <a:spcPct val="80000"/>
                  </a:lnSpc>
                  <a:spcBef>
                    <a:spcPct val="0"/>
                  </a:spcBef>
                  <a:spcAft>
                    <a:spcPts val="0"/>
                  </a:spcAft>
                  <a:buClrTx/>
                  <a:buSzTx/>
                  <a:buFontTx/>
                  <a:buNone/>
                  <a:defRPr/>
                </a:pPr>
                <a:r>
                  <a:rPr lang="en-US" altLang="ru-RU" sz="700" i="1" kern="0" dirty="0" smtClean="0">
                    <a:solidFill>
                      <a:prstClr val="black"/>
                    </a:solidFill>
                    <a:latin typeface="Calibri" panose="020F0502020204030204" pitchFamily="34" charset="0"/>
                  </a:rPr>
                  <a:t>Scientific </a:t>
                </a:r>
                <a:r>
                  <a:rPr lang="en-US" altLang="ru-RU" sz="700" i="1" kern="0" dirty="0">
                    <a:solidFill>
                      <a:prstClr val="black"/>
                    </a:solidFill>
                    <a:latin typeface="Calibri" panose="020F0502020204030204" pitchFamily="34" charset="0"/>
                  </a:rPr>
                  <a:t>leader: J.A. </a:t>
                </a:r>
                <a:r>
                  <a:rPr lang="en-US" altLang="ru-RU" sz="700" i="1" kern="0" dirty="0" err="1">
                    <a:solidFill>
                      <a:prstClr val="black"/>
                    </a:solidFill>
                    <a:latin typeface="Calibri" panose="020F0502020204030204" pitchFamily="34" charset="0"/>
                  </a:rPr>
                  <a:t>Budagov</a:t>
                </a:r>
                <a:endParaRPr lang="en-US" altLang="ru-RU" sz="700" i="1" kern="0" dirty="0">
                  <a:solidFill>
                    <a:prstClr val="black"/>
                  </a:solidFill>
                  <a:latin typeface="Calibri" panose="020F0502020204030204" pitchFamily="34" charset="0"/>
                </a:endParaRPr>
              </a:p>
              <a:p>
                <a:pPr defTabSz="913548" eaLnBrk="1" fontAlgn="auto" hangingPunct="1">
                  <a:lnSpc>
                    <a:spcPct val="100000"/>
                  </a:lnSpc>
                  <a:spcBef>
                    <a:spcPct val="0"/>
                  </a:spcBef>
                  <a:spcAft>
                    <a:spcPts val="0"/>
                  </a:spcAft>
                  <a:buClrTx/>
                  <a:buSzTx/>
                  <a:buFontTx/>
                  <a:buNone/>
                  <a:defRPr/>
                </a:pPr>
                <a:endParaRPr lang="en-US" altLang="ru-RU" sz="400"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r>
                  <a:rPr lang="en-US" altLang="ru-RU" sz="1000" kern="0" dirty="0" smtClean="0">
                    <a:solidFill>
                      <a:srgbClr val="FF0000"/>
                    </a:solidFill>
                    <a:latin typeface="Calibri" panose="020F0502020204030204" pitchFamily="34" charset="0"/>
                  </a:rPr>
                  <a:t>03-2-1102-2010/2019</a:t>
                </a:r>
                <a:r>
                  <a:rPr lang="en-US" altLang="ru-RU" sz="1000" kern="0" dirty="0" smtClean="0">
                    <a:latin typeface="Calibri" panose="020F0502020204030204" pitchFamily="34" charset="0"/>
                  </a:rPr>
                  <a:t> </a:t>
                </a:r>
                <a:r>
                  <a:rPr lang="en-US" altLang="ru-RU" sz="1000" kern="0" dirty="0">
                    <a:solidFill>
                      <a:prstClr val="black"/>
                    </a:solidFill>
                    <a:latin typeface="Calibri" panose="020F0502020204030204" pitchFamily="34" charset="0"/>
                  </a:rPr>
                  <a:t>[2]</a:t>
                </a:r>
                <a:endParaRPr lang="en-US" altLang="ru-RU" sz="1000"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r>
                  <a:rPr lang="en-US" altLang="ru-RU" sz="700" i="1" kern="0" dirty="0">
                    <a:latin typeface="Calibri" panose="020F0502020204030204" pitchFamily="34" charset="0"/>
                  </a:rPr>
                  <a:t>Leaders: G.A. </a:t>
                </a:r>
                <a:r>
                  <a:rPr lang="en-US" altLang="ru-RU" sz="700" i="1" kern="0" dirty="0" err="1">
                    <a:latin typeface="Calibri" panose="020F0502020204030204" pitchFamily="34" charset="0"/>
                  </a:rPr>
                  <a:t>Karamysheva</a:t>
                </a:r>
                <a:r>
                  <a:rPr lang="en-US" altLang="ru-RU" sz="700" i="1" kern="0" dirty="0">
                    <a:latin typeface="Calibri" panose="020F0502020204030204" pitchFamily="34" charset="0"/>
                  </a:rPr>
                  <a:t>, </a:t>
                </a:r>
                <a:r>
                  <a:rPr lang="en-US" sz="700" i="1" kern="0" dirty="0"/>
                  <a:t>S.L. </a:t>
                </a:r>
                <a:r>
                  <a:rPr lang="en-US" sz="700" i="1" kern="0" dirty="0" err="1"/>
                  <a:t>Yakovenko</a:t>
                </a:r>
                <a:r>
                  <a:rPr lang="en-US" sz="700" i="1" kern="0" dirty="0"/>
                  <a:t>,</a:t>
                </a:r>
              </a:p>
              <a:p>
                <a:pPr defTabSz="913548" eaLnBrk="1" fontAlgn="auto" hangingPunct="1">
                  <a:lnSpc>
                    <a:spcPct val="80000"/>
                  </a:lnSpc>
                  <a:spcBef>
                    <a:spcPct val="0"/>
                  </a:spcBef>
                  <a:spcAft>
                    <a:spcPts val="0"/>
                  </a:spcAft>
                  <a:buClrTx/>
                  <a:buSzTx/>
                  <a:buFontTx/>
                  <a:buNone/>
                  <a:defRPr/>
                </a:pPr>
                <a:r>
                  <a:rPr lang="en-US" sz="700" i="1" kern="0" dirty="0"/>
                  <a:t>Scientific leader:  L.M. </a:t>
                </a:r>
                <a:r>
                  <a:rPr lang="en-US" sz="700" i="1" kern="0" dirty="0" err="1"/>
                  <a:t>Onischenko</a:t>
                </a:r>
                <a:endParaRPr lang="en-US" altLang="ru-RU" sz="400" i="1" kern="0" dirty="0">
                  <a:latin typeface="Calibri" panose="020F0502020204030204" pitchFamily="34" charset="0"/>
                </a:endParaRPr>
              </a:p>
              <a:p>
                <a:pPr defTabSz="913548" eaLnBrk="1" fontAlgn="auto" hangingPunct="1">
                  <a:lnSpc>
                    <a:spcPct val="80000"/>
                  </a:lnSpc>
                  <a:spcBef>
                    <a:spcPct val="0"/>
                  </a:spcBef>
                  <a:spcAft>
                    <a:spcPts val="0"/>
                  </a:spcAft>
                  <a:buClrTx/>
                  <a:buSzTx/>
                  <a:buFontTx/>
                  <a:buNone/>
                  <a:defRPr/>
                </a:pPr>
                <a:endParaRPr lang="ru-RU" altLang="ru-RU" sz="400" i="1" kern="0" dirty="0">
                  <a:solidFill>
                    <a:prstClr val="black"/>
                  </a:solidFill>
                  <a:latin typeface="Calibri" panose="020F0502020204030204" pitchFamily="34" charset="0"/>
                </a:endParaRPr>
              </a:p>
              <a:p>
                <a:pPr defTabSz="913548" fontAlgn="auto">
                  <a:lnSpc>
                    <a:spcPct val="80000"/>
                  </a:lnSpc>
                  <a:spcBef>
                    <a:spcPts val="0"/>
                  </a:spcBef>
                  <a:spcAft>
                    <a:spcPts val="0"/>
                  </a:spcAft>
                  <a:buClrTx/>
                  <a:buSzTx/>
                  <a:buFontTx/>
                  <a:buNone/>
                  <a:defRPr/>
                </a:pPr>
                <a:r>
                  <a:rPr lang="en-US" sz="1000" kern="0" dirty="0">
                    <a:solidFill>
                      <a:srgbClr val="FF0000"/>
                    </a:solidFill>
                    <a:latin typeface="Calibri"/>
                    <a:ea typeface="Calibri"/>
                    <a:cs typeface="Times New Roman"/>
                  </a:rPr>
                  <a:t>02-2-1123-2015/2019 </a:t>
                </a:r>
                <a:r>
                  <a:rPr lang="en-US" sz="1000" kern="0" dirty="0" smtClean="0">
                    <a:latin typeface="Calibri"/>
                    <a:ea typeface="Calibri"/>
                    <a:cs typeface="Times New Roman"/>
                  </a:rPr>
                  <a:t>[2]</a:t>
                </a:r>
                <a:endParaRPr lang="en-US" sz="1100" kern="0" dirty="0">
                  <a:latin typeface="Calibri"/>
                  <a:ea typeface="Calibri"/>
                  <a:cs typeface="Times New Roman"/>
                </a:endParaRPr>
              </a:p>
              <a:p>
                <a:pPr defTabSz="913548" fontAlgn="auto">
                  <a:lnSpc>
                    <a:spcPct val="80000"/>
                  </a:lnSpc>
                  <a:spcBef>
                    <a:spcPts val="0"/>
                  </a:spcBef>
                  <a:spcAft>
                    <a:spcPts val="0"/>
                  </a:spcAft>
                  <a:buClrTx/>
                  <a:buSzTx/>
                  <a:buFontTx/>
                  <a:buNone/>
                  <a:defRPr/>
                </a:pPr>
                <a:r>
                  <a:rPr lang="en-US" sz="700" i="1" kern="0" dirty="0">
                    <a:latin typeface="Calibri"/>
                    <a:ea typeface="Calibri"/>
                    <a:cs typeface="Times New Roman"/>
                  </a:rPr>
                  <a:t>Leader:  A.S. </a:t>
                </a:r>
                <a:r>
                  <a:rPr lang="en-US" sz="700" i="1" kern="0" dirty="0" err="1" smtClean="0">
                    <a:latin typeface="Calibri"/>
                    <a:ea typeface="Calibri"/>
                    <a:cs typeface="Times New Roman"/>
                  </a:rPr>
                  <a:t>Zhemchugov</a:t>
                </a:r>
                <a:r>
                  <a:rPr lang="en-US" sz="700" i="1" kern="0" dirty="0" smtClean="0">
                    <a:latin typeface="Calibri"/>
                    <a:ea typeface="Calibri"/>
                    <a:cs typeface="Times New Roman"/>
                  </a:rPr>
                  <a:t>; Deputy: A.V. </a:t>
                </a:r>
                <a:r>
                  <a:rPr lang="en-US" sz="700" i="1" kern="0" dirty="0" err="1" smtClean="0">
                    <a:latin typeface="Calibri"/>
                    <a:ea typeface="Calibri"/>
                    <a:cs typeface="Times New Roman"/>
                  </a:rPr>
                  <a:t>Guskov</a:t>
                </a:r>
                <a:r>
                  <a:rPr lang="en-US" sz="700" i="1" kern="0" dirty="0" smtClean="0">
                    <a:latin typeface="Calibri"/>
                    <a:ea typeface="Calibri"/>
                    <a:cs typeface="Times New Roman"/>
                  </a:rPr>
                  <a:t> </a:t>
                </a:r>
              </a:p>
              <a:p>
                <a:pPr defTabSz="913548" fontAlgn="auto">
                  <a:lnSpc>
                    <a:spcPct val="80000"/>
                  </a:lnSpc>
                  <a:spcBef>
                    <a:spcPts val="0"/>
                  </a:spcBef>
                  <a:spcAft>
                    <a:spcPts val="0"/>
                  </a:spcAft>
                  <a:buClrTx/>
                  <a:buSzTx/>
                  <a:buFontTx/>
                  <a:buNone/>
                  <a:defRPr/>
                </a:pPr>
                <a:endParaRPr lang="en-US" sz="400" kern="0" dirty="0" smtClean="0">
                  <a:latin typeface="Calibri"/>
                  <a:ea typeface="Calibri"/>
                  <a:cs typeface="Times New Roman"/>
                </a:endParaRPr>
              </a:p>
              <a:p>
                <a:pPr defTabSz="913548" eaLnBrk="1" fontAlgn="auto" hangingPunct="1">
                  <a:lnSpc>
                    <a:spcPct val="80000"/>
                  </a:lnSpc>
                  <a:spcBef>
                    <a:spcPts val="0"/>
                  </a:spcBef>
                  <a:spcAft>
                    <a:spcPts val="0"/>
                  </a:spcAft>
                  <a:buClrTx/>
                  <a:buSzTx/>
                  <a:buFontTx/>
                  <a:buNone/>
                  <a:defRPr/>
                </a:pPr>
                <a:r>
                  <a:rPr lang="en-US" sz="1000" kern="0" dirty="0" smtClean="0">
                    <a:solidFill>
                      <a:srgbClr val="FF0000"/>
                    </a:solidFill>
                    <a:latin typeface="Calibri"/>
                    <a:ea typeface="Calibri"/>
                    <a:cs typeface="Times New Roman"/>
                  </a:rPr>
                  <a:t>02-2-1134-2018/2019 </a:t>
                </a:r>
                <a:r>
                  <a:rPr lang="en-US" sz="1000" kern="0" dirty="0">
                    <a:solidFill>
                      <a:prstClr val="black"/>
                    </a:solidFill>
                    <a:latin typeface="Calibri"/>
                    <a:ea typeface="Calibri"/>
                    <a:cs typeface="Times New Roman"/>
                  </a:rPr>
                  <a:t>[1]</a:t>
                </a:r>
                <a:endParaRPr lang="en-US" sz="1100" kern="0" dirty="0">
                  <a:solidFill>
                    <a:prstClr val="black"/>
                  </a:solidFill>
                  <a:latin typeface="Calibri"/>
                  <a:ea typeface="Calibri"/>
                  <a:cs typeface="Times New Roman"/>
                </a:endParaRPr>
              </a:p>
              <a:p>
                <a:pPr defTabSz="913548" eaLnBrk="1" fontAlgn="auto" hangingPunct="1">
                  <a:lnSpc>
                    <a:spcPct val="80000"/>
                  </a:lnSpc>
                  <a:spcBef>
                    <a:spcPts val="0"/>
                  </a:spcBef>
                  <a:spcAft>
                    <a:spcPts val="0"/>
                  </a:spcAft>
                  <a:buClrTx/>
                  <a:buSzTx/>
                  <a:buFontTx/>
                  <a:buNone/>
                  <a:defRPr/>
                </a:pPr>
                <a:r>
                  <a:rPr lang="en-US" sz="700" i="1" kern="0" dirty="0">
                    <a:solidFill>
                      <a:prstClr val="black"/>
                    </a:solidFill>
                    <a:latin typeface="Calibri"/>
                    <a:ea typeface="Calibri"/>
                    <a:cs typeface="Times New Roman"/>
                  </a:rPr>
                  <a:t>Leader:  </a:t>
                </a:r>
                <a:r>
                  <a:rPr lang="en-US" sz="700" i="1" kern="0" dirty="0" smtClean="0">
                    <a:solidFill>
                      <a:prstClr val="black"/>
                    </a:solidFill>
                    <a:latin typeface="Calibri"/>
                    <a:ea typeface="Calibri"/>
                    <a:cs typeface="Times New Roman"/>
                  </a:rPr>
                  <a:t>Z. </a:t>
                </a:r>
                <a:r>
                  <a:rPr lang="en-US" sz="700" i="1" kern="0" dirty="0" err="1" smtClean="0">
                    <a:solidFill>
                      <a:prstClr val="black"/>
                    </a:solidFill>
                    <a:latin typeface="Calibri"/>
                    <a:ea typeface="Calibri"/>
                    <a:cs typeface="Times New Roman"/>
                  </a:rPr>
                  <a:t>Tsamalaidze</a:t>
                </a:r>
                <a:r>
                  <a:rPr lang="en-US" sz="700" i="1" kern="0" dirty="0" smtClean="0">
                    <a:solidFill>
                      <a:prstClr val="black"/>
                    </a:solidFill>
                    <a:latin typeface="Calibri"/>
                    <a:ea typeface="Calibri"/>
                    <a:cs typeface="Times New Roman"/>
                  </a:rPr>
                  <a:t>  </a:t>
                </a:r>
                <a:endParaRPr lang="en-US" sz="700" i="1" kern="0" dirty="0">
                  <a:solidFill>
                    <a:prstClr val="black"/>
                  </a:solidFill>
                  <a:latin typeface="Calibri"/>
                  <a:ea typeface="Calibri"/>
                  <a:cs typeface="Times New Roman"/>
                </a:endParaRPr>
              </a:p>
            </p:txBody>
          </p:sp>
          <p:sp>
            <p:nvSpPr>
              <p:cNvPr id="16" name="Стрелка влево 15"/>
              <p:cNvSpPr>
                <a:spLocks noChangeArrowheads="1"/>
              </p:cNvSpPr>
              <p:nvPr/>
            </p:nvSpPr>
            <p:spPr bwMode="auto">
              <a:xfrm>
                <a:off x="5655469" y="1966916"/>
                <a:ext cx="973931" cy="801787"/>
              </a:xfrm>
              <a:prstGeom prst="leftArrow">
                <a:avLst>
                  <a:gd name="adj1" fmla="val 43605"/>
                  <a:gd name="adj2" fmla="val 72383"/>
                </a:avLst>
              </a:prstGeom>
              <a:solidFill>
                <a:srgbClr val="6F96DB"/>
              </a:solidFill>
              <a:ln w="25400" algn="ctr">
                <a:noFill/>
                <a:miter lim="800000"/>
                <a:headEnd/>
                <a:tailEnd/>
              </a:ln>
            </p:spPr>
            <p:txBody>
              <a:bodyPr lIns="91350" tIns="45677" rIns="91350" bIns="45677" anchor="ctr"/>
              <a:lstStyle/>
              <a:p>
                <a:pPr defTabSz="913548" fontAlgn="auto">
                  <a:lnSpc>
                    <a:spcPct val="100000"/>
                  </a:lnSpc>
                  <a:spcBef>
                    <a:spcPts val="0"/>
                  </a:spcBef>
                  <a:spcAft>
                    <a:spcPts val="0"/>
                  </a:spcAft>
                  <a:buClrTx/>
                  <a:buSzTx/>
                  <a:buFontTx/>
                  <a:buNone/>
                  <a:defRPr/>
                </a:pPr>
                <a:endParaRPr lang="ru-RU" sz="1800" b="1" kern="0" dirty="0">
                  <a:solidFill>
                    <a:srgbClr val="FFFFFF"/>
                  </a:solidFill>
                  <a:latin typeface="Times New Roman"/>
                </a:endParaRPr>
              </a:p>
            </p:txBody>
          </p:sp>
          <p:sp>
            <p:nvSpPr>
              <p:cNvPr id="17" name="Text Box 18"/>
              <p:cNvSpPr txBox="1">
                <a:spLocks noChangeArrowheads="1"/>
              </p:cNvSpPr>
              <p:nvPr/>
            </p:nvSpPr>
            <p:spPr bwMode="auto">
              <a:xfrm>
                <a:off x="5867399" y="2157440"/>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563" tIns="55169" rIns="81563" bIns="40781"/>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defTabSz="913548" eaLnBrk="1" fontAlgn="auto" hangingPunct="1">
                  <a:lnSpc>
                    <a:spcPct val="100000"/>
                  </a:lnSpc>
                  <a:spcBef>
                    <a:spcPct val="0"/>
                  </a:spcBef>
                  <a:spcAft>
                    <a:spcPts val="0"/>
                  </a:spcAft>
                  <a:buClrTx/>
                  <a:buSzTx/>
                  <a:buFontTx/>
                  <a:buNone/>
                  <a:defRPr/>
                </a:pPr>
                <a:r>
                  <a:rPr lang="ru-RU" altLang="ru-RU" sz="1800" b="1" kern="0" dirty="0">
                    <a:solidFill>
                      <a:srgbClr val="FFFFFF"/>
                    </a:solidFill>
                    <a:effectLst>
                      <a:outerShdw blurRad="38100" dist="38100" dir="2700000" algn="tl">
                        <a:srgbClr val="000000">
                          <a:alpha val="43137"/>
                        </a:srgbClr>
                      </a:outerShdw>
                    </a:effectLst>
                    <a:latin typeface="Calibri" panose="020F0502020204030204" pitchFamily="34" charset="0"/>
                  </a:rPr>
                  <a:t>DLNP</a:t>
                </a:r>
              </a:p>
              <a:p>
                <a:pPr defTabSz="913548" eaLnBrk="1" fontAlgn="auto" hangingPunct="1">
                  <a:lnSpc>
                    <a:spcPct val="100000"/>
                  </a:lnSpc>
                  <a:spcBef>
                    <a:spcPct val="0"/>
                  </a:spcBef>
                  <a:spcAft>
                    <a:spcPts val="0"/>
                  </a:spcAft>
                  <a:buClrTx/>
                  <a:buSzTx/>
                  <a:buFontTx/>
                  <a:buNone/>
                  <a:defRPr/>
                </a:pPr>
                <a:endParaRPr lang="ru-RU" altLang="ru-RU" sz="1800" b="1" kern="0" dirty="0">
                  <a:solidFill>
                    <a:srgbClr val="FFFFFF"/>
                  </a:solidFill>
                  <a:latin typeface="Arial" pitchFamily="34" charset="0"/>
                </a:endParaRPr>
              </a:p>
            </p:txBody>
          </p:sp>
        </p:grpSp>
      </p:grpSp>
    </p:spTree>
    <p:extLst>
      <p:ext uri="{BB962C8B-B14F-4D97-AF65-F5344CB8AC3E}">
        <p14:creationId xmlns:p14="http://schemas.microsoft.com/office/powerpoint/2010/main" val="3237605672"/>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3D modeling of magnetic systems  </a:t>
            </a:r>
            <a:r>
              <a:rPr lang="en-US" altLang="en-US" sz="3200" dirty="0">
                <a:solidFill>
                  <a:srgbClr val="0000CC"/>
                </a:solidFill>
              </a:rPr>
              <a:t>[1]</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005840"/>
            <a:ext cx="3676788" cy="22860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005840"/>
            <a:ext cx="3903066" cy="22860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1" y="3840480"/>
            <a:ext cx="3903066" cy="2286000"/>
          </a:xfrm>
          <a:prstGeom prst="rect">
            <a:avLst/>
          </a:prstGeom>
        </p:spPr>
      </p:pic>
      <p:sp>
        <p:nvSpPr>
          <p:cNvPr id="7" name="TextBox 6"/>
          <p:cNvSpPr txBox="1"/>
          <p:nvPr/>
        </p:nvSpPr>
        <p:spPr>
          <a:xfrm>
            <a:off x="641707" y="3291840"/>
            <a:ext cx="3810000" cy="369332"/>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00" b="1" dirty="0">
                <a:solidFill>
                  <a:prstClr val="black"/>
                </a:solidFill>
                <a:latin typeface="Calibri"/>
              </a:rPr>
              <a:t>     Quadrupole unit VQD (</a:t>
            </a:r>
            <a:r>
              <a:rPr lang="en-US" sz="1800" b="1" dirty="0" smtClean="0">
                <a:solidFill>
                  <a:prstClr val="black"/>
                </a:solidFill>
                <a:latin typeface="Calibri"/>
              </a:rPr>
              <a:t>FAIR,GSI)</a:t>
            </a:r>
            <a:endParaRPr lang="ru-RU" sz="1800" b="1" dirty="0">
              <a:solidFill>
                <a:prstClr val="black"/>
              </a:solidFill>
              <a:latin typeface="Calibri"/>
            </a:endParaRPr>
          </a:p>
        </p:txBody>
      </p:sp>
      <p:sp>
        <p:nvSpPr>
          <p:cNvPr id="8" name="TextBox 7"/>
          <p:cNvSpPr txBox="1"/>
          <p:nvPr/>
        </p:nvSpPr>
        <p:spPr>
          <a:xfrm>
            <a:off x="4754898" y="3291840"/>
            <a:ext cx="3809999" cy="369332"/>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00" b="1" dirty="0">
                <a:solidFill>
                  <a:prstClr val="black"/>
                </a:solidFill>
                <a:latin typeface="Calibri"/>
              </a:rPr>
              <a:t>      Quadrupole unit SF2B  (</a:t>
            </a:r>
            <a:r>
              <a:rPr lang="en-US" sz="1800" b="1" dirty="0" smtClean="0">
                <a:solidFill>
                  <a:prstClr val="black"/>
                </a:solidFill>
                <a:latin typeface="Calibri"/>
              </a:rPr>
              <a:t>FAIR,GSI)</a:t>
            </a:r>
            <a:endParaRPr lang="ru-RU" sz="1800" b="1" dirty="0">
              <a:solidFill>
                <a:prstClr val="black"/>
              </a:solidFill>
              <a:latin typeface="Calibri"/>
            </a:endParaRPr>
          </a:p>
        </p:txBody>
      </p:sp>
      <p:sp>
        <p:nvSpPr>
          <p:cNvPr id="9" name="TextBox 8"/>
          <p:cNvSpPr txBox="1"/>
          <p:nvPr/>
        </p:nvSpPr>
        <p:spPr>
          <a:xfrm>
            <a:off x="609600" y="6126516"/>
            <a:ext cx="3720185" cy="378565"/>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60" b="1" dirty="0">
                <a:solidFill>
                  <a:prstClr val="black"/>
                </a:solidFill>
                <a:latin typeface="Calibri"/>
              </a:rPr>
              <a:t>      </a:t>
            </a:r>
            <a:r>
              <a:rPr lang="en-US" sz="1860" b="1" dirty="0" smtClean="0">
                <a:solidFill>
                  <a:prstClr val="black"/>
                </a:solidFill>
                <a:latin typeface="Calibri"/>
              </a:rPr>
              <a:t>Doublet  </a:t>
            </a:r>
            <a:r>
              <a:rPr lang="en-US" sz="1860" b="1" dirty="0">
                <a:solidFill>
                  <a:prstClr val="black"/>
                </a:solidFill>
                <a:latin typeface="Calibri"/>
              </a:rPr>
              <a:t>of lenses  (</a:t>
            </a:r>
            <a:r>
              <a:rPr lang="en-US" sz="1860" b="1" dirty="0" smtClean="0">
                <a:solidFill>
                  <a:prstClr val="black"/>
                </a:solidFill>
                <a:latin typeface="Calibri"/>
              </a:rPr>
              <a:t>NICA,JINR)</a:t>
            </a:r>
            <a:endParaRPr lang="ru-RU" sz="1860" b="1" dirty="0">
              <a:solidFill>
                <a:prstClr val="black"/>
              </a:solidFill>
              <a:latin typeface="Calibri"/>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6320" y="3840480"/>
            <a:ext cx="3875128" cy="2194560"/>
          </a:xfrm>
          <a:prstGeom prst="rect">
            <a:avLst/>
          </a:prstGeom>
        </p:spPr>
      </p:pic>
      <p:sp>
        <p:nvSpPr>
          <p:cNvPr id="11" name="TextBox 10"/>
          <p:cNvSpPr txBox="1"/>
          <p:nvPr/>
        </p:nvSpPr>
        <p:spPr>
          <a:xfrm>
            <a:off x="4953000" y="6126480"/>
            <a:ext cx="3308933" cy="377026"/>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50" dirty="0">
                <a:solidFill>
                  <a:prstClr val="black"/>
                </a:solidFill>
                <a:latin typeface="Calibri"/>
              </a:rPr>
              <a:t>         </a:t>
            </a:r>
            <a:r>
              <a:rPr lang="en-US" sz="1850" b="1" dirty="0" smtClean="0">
                <a:solidFill>
                  <a:prstClr val="black"/>
                </a:solidFill>
                <a:latin typeface="Calibri"/>
              </a:rPr>
              <a:t>Collider </a:t>
            </a:r>
            <a:r>
              <a:rPr lang="en-US" sz="1850" b="1" dirty="0">
                <a:solidFill>
                  <a:prstClr val="black"/>
                </a:solidFill>
                <a:latin typeface="Calibri"/>
              </a:rPr>
              <a:t>dipole (</a:t>
            </a:r>
            <a:r>
              <a:rPr lang="en-US" sz="1850" b="1" dirty="0" smtClean="0">
                <a:solidFill>
                  <a:prstClr val="black"/>
                </a:solidFill>
                <a:latin typeface="Calibri"/>
              </a:rPr>
              <a:t>NICA,JINR</a:t>
            </a:r>
            <a:r>
              <a:rPr lang="en-US" sz="1850" dirty="0" smtClean="0">
                <a:solidFill>
                  <a:prstClr val="black"/>
                </a:solidFill>
                <a:latin typeface="Calibri"/>
              </a:rPr>
              <a:t>)</a:t>
            </a:r>
            <a:endParaRPr lang="ru-RU" sz="1850" dirty="0">
              <a:solidFill>
                <a:prstClr val="black"/>
              </a:solidFill>
              <a:latin typeface="Calibri"/>
            </a:endParaRPr>
          </a:p>
        </p:txBody>
      </p:sp>
      <p:sp>
        <p:nvSpPr>
          <p:cNvPr id="12" name="TextBox 11"/>
          <p:cNvSpPr txBox="1"/>
          <p:nvPr/>
        </p:nvSpPr>
        <p:spPr>
          <a:xfrm>
            <a:off x="4819908" y="6477000"/>
            <a:ext cx="3866892"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400" dirty="0" smtClean="0">
                <a:solidFill>
                  <a:prstClr val="black">
                    <a:lumMod val="50000"/>
                    <a:lumOff val="50000"/>
                  </a:prstClr>
                </a:solidFill>
                <a:latin typeface="Arial" panose="020B0604020202020204" pitchFamily="34" charset="0"/>
                <a:cs typeface="Arial" panose="020B0604020202020204" pitchFamily="34" charset="0"/>
              </a:rPr>
              <a:t>P.G. </a:t>
            </a:r>
            <a:r>
              <a:rPr lang="en-US" sz="1400" dirty="0" err="1" smtClean="0">
                <a:solidFill>
                  <a:prstClr val="black">
                    <a:lumMod val="50000"/>
                    <a:lumOff val="50000"/>
                  </a:prstClr>
                </a:solidFill>
                <a:latin typeface="Arial" panose="020B0604020202020204" pitchFamily="34" charset="0"/>
                <a:cs typeface="Arial" panose="020B0604020202020204" pitchFamily="34" charset="0"/>
              </a:rPr>
              <a:t>Akishin</a:t>
            </a:r>
            <a:r>
              <a:rPr lang="en-US" sz="1400" dirty="0" smtClean="0">
                <a:solidFill>
                  <a:prstClr val="black">
                    <a:lumMod val="50000"/>
                    <a:lumOff val="50000"/>
                  </a:prstClr>
                </a:solidFill>
                <a:latin typeface="Arial" panose="020B0604020202020204" pitchFamily="34" charset="0"/>
                <a:cs typeface="Arial" panose="020B0604020202020204" pitchFamily="34" charset="0"/>
              </a:rPr>
              <a:t>, for NICA and FAIR collaborations</a:t>
            </a:r>
            <a:endParaRPr lang="en-US" sz="1400"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24708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115888"/>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3D modeling of magnetic systems  </a:t>
            </a:r>
            <a:r>
              <a:rPr lang="en-US" altLang="en-US" sz="3200" dirty="0" smtClean="0">
                <a:solidFill>
                  <a:srgbClr val="0000CC"/>
                </a:solidFill>
              </a:rPr>
              <a:t>[2]</a:t>
            </a:r>
            <a:endParaRPr lang="en-US" altLang="en-US" sz="3200" dirty="0">
              <a:solidFill>
                <a:srgbClr val="0000CC"/>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8350"/>
            <a:ext cx="3877890" cy="22860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657600"/>
            <a:ext cx="4646717" cy="228600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657600"/>
            <a:ext cx="4277177" cy="2286000"/>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83" y="762000"/>
            <a:ext cx="3650226" cy="2286000"/>
          </a:xfrm>
          <a:prstGeom prst="rect">
            <a:avLst/>
          </a:prstGeom>
        </p:spPr>
      </p:pic>
      <p:sp>
        <p:nvSpPr>
          <p:cNvPr id="8" name="TextBox 7"/>
          <p:cNvSpPr txBox="1"/>
          <p:nvPr/>
        </p:nvSpPr>
        <p:spPr>
          <a:xfrm>
            <a:off x="76200" y="3059668"/>
            <a:ext cx="3810000" cy="369332"/>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00" b="1" dirty="0">
                <a:solidFill>
                  <a:prstClr val="black"/>
                </a:solidFill>
                <a:latin typeface="Calibri"/>
              </a:rPr>
              <a:t>     SIS100 dipole magnet  (FAIR,GSI</a:t>
            </a:r>
            <a:r>
              <a:rPr lang="en-US" sz="1800" b="1" dirty="0" smtClean="0">
                <a:solidFill>
                  <a:prstClr val="black"/>
                </a:solidFill>
                <a:latin typeface="Calibri"/>
              </a:rPr>
              <a:t>)</a:t>
            </a:r>
            <a:endParaRPr lang="ru-RU" sz="1800" b="1" dirty="0">
              <a:solidFill>
                <a:prstClr val="black"/>
              </a:solidFill>
              <a:latin typeface="Calibri"/>
            </a:endParaRPr>
          </a:p>
        </p:txBody>
      </p:sp>
      <p:sp>
        <p:nvSpPr>
          <p:cNvPr id="9" name="TextBox 8"/>
          <p:cNvSpPr txBox="1"/>
          <p:nvPr/>
        </p:nvSpPr>
        <p:spPr>
          <a:xfrm>
            <a:off x="4572000" y="3048000"/>
            <a:ext cx="3954090" cy="377026"/>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50" dirty="0">
                <a:solidFill>
                  <a:prstClr val="black"/>
                </a:solidFill>
                <a:latin typeface="Calibri"/>
              </a:rPr>
              <a:t>       </a:t>
            </a:r>
            <a:r>
              <a:rPr lang="en-US" sz="1850" b="1" dirty="0" smtClean="0">
                <a:solidFill>
                  <a:prstClr val="black"/>
                </a:solidFill>
                <a:latin typeface="Calibri"/>
              </a:rPr>
              <a:t>Collider quadrupole </a:t>
            </a:r>
            <a:r>
              <a:rPr lang="en-US" sz="1850" b="1" dirty="0">
                <a:solidFill>
                  <a:prstClr val="black"/>
                </a:solidFill>
                <a:latin typeface="Calibri"/>
              </a:rPr>
              <a:t>(</a:t>
            </a:r>
            <a:r>
              <a:rPr lang="en-US" sz="1850" b="1" dirty="0" smtClean="0">
                <a:solidFill>
                  <a:prstClr val="black"/>
                </a:solidFill>
                <a:latin typeface="Calibri"/>
              </a:rPr>
              <a:t>NICA,JINR</a:t>
            </a:r>
            <a:r>
              <a:rPr lang="en-US" sz="1850" dirty="0" smtClean="0">
                <a:solidFill>
                  <a:prstClr val="black"/>
                </a:solidFill>
                <a:latin typeface="Calibri"/>
              </a:rPr>
              <a:t>)</a:t>
            </a:r>
            <a:endParaRPr lang="ru-RU" sz="1850" dirty="0">
              <a:solidFill>
                <a:prstClr val="black"/>
              </a:solidFill>
              <a:latin typeface="Calibri"/>
            </a:endParaRPr>
          </a:p>
        </p:txBody>
      </p:sp>
      <p:sp>
        <p:nvSpPr>
          <p:cNvPr id="10" name="TextBox 9"/>
          <p:cNvSpPr txBox="1"/>
          <p:nvPr/>
        </p:nvSpPr>
        <p:spPr>
          <a:xfrm>
            <a:off x="109151" y="6031468"/>
            <a:ext cx="4419600" cy="369332"/>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00" b="1" dirty="0" smtClean="0">
                <a:solidFill>
                  <a:prstClr val="black"/>
                </a:solidFill>
                <a:latin typeface="Calibri"/>
              </a:rPr>
              <a:t>CBM</a:t>
            </a:r>
            <a:r>
              <a:rPr lang="en-US" sz="1800" dirty="0" smtClean="0">
                <a:solidFill>
                  <a:prstClr val="black"/>
                </a:solidFill>
                <a:latin typeface="Calibri"/>
              </a:rPr>
              <a:t> </a:t>
            </a:r>
            <a:r>
              <a:rPr lang="en-US" sz="1800" dirty="0">
                <a:solidFill>
                  <a:prstClr val="black"/>
                </a:solidFill>
                <a:latin typeface="Calibri"/>
              </a:rPr>
              <a:t>dipole </a:t>
            </a:r>
            <a:r>
              <a:rPr lang="en-US" sz="1800" dirty="0" smtClean="0">
                <a:solidFill>
                  <a:prstClr val="black"/>
                </a:solidFill>
                <a:latin typeface="Calibri"/>
              </a:rPr>
              <a:t>magnet,</a:t>
            </a:r>
            <a:r>
              <a:rPr lang="en-US" sz="1800" b="1" dirty="0" smtClean="0">
                <a:solidFill>
                  <a:prstClr val="black"/>
                </a:solidFill>
                <a:latin typeface="Calibri"/>
              </a:rPr>
              <a:t> </a:t>
            </a:r>
            <a:r>
              <a:rPr lang="en-US" sz="1800" b="1" dirty="0">
                <a:solidFill>
                  <a:prstClr val="black"/>
                </a:solidFill>
                <a:latin typeface="Calibri"/>
              </a:rPr>
              <a:t>MUCH</a:t>
            </a:r>
            <a:r>
              <a:rPr lang="en-US" sz="1800" dirty="0">
                <a:solidFill>
                  <a:prstClr val="black"/>
                </a:solidFill>
                <a:latin typeface="Calibri"/>
              </a:rPr>
              <a:t> </a:t>
            </a:r>
            <a:r>
              <a:rPr lang="en-US" sz="1800" dirty="0" smtClean="0">
                <a:solidFill>
                  <a:prstClr val="black"/>
                </a:solidFill>
                <a:latin typeface="Calibri"/>
              </a:rPr>
              <a:t>option (</a:t>
            </a:r>
            <a:r>
              <a:rPr lang="en-US" sz="1800" b="1" dirty="0">
                <a:solidFill>
                  <a:prstClr val="black"/>
                </a:solidFill>
                <a:latin typeface="Calibri"/>
              </a:rPr>
              <a:t>FAIR,GSI</a:t>
            </a:r>
            <a:r>
              <a:rPr lang="en-US" sz="1800" dirty="0" smtClean="0">
                <a:solidFill>
                  <a:prstClr val="black"/>
                </a:solidFill>
                <a:latin typeface="Calibri"/>
              </a:rPr>
              <a:t>)</a:t>
            </a:r>
            <a:endParaRPr lang="ru-RU" sz="1800" dirty="0">
              <a:solidFill>
                <a:prstClr val="black"/>
              </a:solidFill>
              <a:latin typeface="Calibri"/>
            </a:endParaRPr>
          </a:p>
        </p:txBody>
      </p:sp>
      <p:sp>
        <p:nvSpPr>
          <p:cNvPr id="11" name="TextBox 10"/>
          <p:cNvSpPr txBox="1"/>
          <p:nvPr/>
        </p:nvSpPr>
        <p:spPr>
          <a:xfrm>
            <a:off x="4876800" y="6019800"/>
            <a:ext cx="4267200" cy="369332"/>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en-US" sz="1800" b="1" dirty="0" smtClean="0">
                <a:solidFill>
                  <a:prstClr val="black"/>
                </a:solidFill>
                <a:latin typeface="Calibri"/>
              </a:rPr>
              <a:t>CBM</a:t>
            </a:r>
            <a:r>
              <a:rPr lang="en-US" sz="1800" dirty="0" smtClean="0">
                <a:solidFill>
                  <a:prstClr val="black"/>
                </a:solidFill>
                <a:latin typeface="Calibri"/>
              </a:rPr>
              <a:t> </a:t>
            </a:r>
            <a:r>
              <a:rPr lang="en-US" sz="1800" dirty="0">
                <a:solidFill>
                  <a:prstClr val="black"/>
                </a:solidFill>
                <a:latin typeface="Calibri"/>
              </a:rPr>
              <a:t>dipole </a:t>
            </a:r>
            <a:r>
              <a:rPr lang="en-US" sz="1800" dirty="0" smtClean="0">
                <a:solidFill>
                  <a:prstClr val="black"/>
                </a:solidFill>
                <a:latin typeface="Calibri"/>
              </a:rPr>
              <a:t>magnet,</a:t>
            </a:r>
            <a:r>
              <a:rPr lang="en-US" sz="1800" b="1" dirty="0" smtClean="0">
                <a:solidFill>
                  <a:prstClr val="black"/>
                </a:solidFill>
                <a:latin typeface="Calibri"/>
              </a:rPr>
              <a:t> RICH</a:t>
            </a:r>
            <a:r>
              <a:rPr lang="en-US" sz="1800" dirty="0" smtClean="0">
                <a:solidFill>
                  <a:prstClr val="black"/>
                </a:solidFill>
                <a:latin typeface="Calibri"/>
              </a:rPr>
              <a:t> option (</a:t>
            </a:r>
            <a:r>
              <a:rPr lang="en-US" sz="1800" b="1" dirty="0">
                <a:solidFill>
                  <a:prstClr val="black"/>
                </a:solidFill>
                <a:latin typeface="Calibri"/>
              </a:rPr>
              <a:t>FAIR,GSI</a:t>
            </a:r>
            <a:r>
              <a:rPr lang="en-US" sz="1800" dirty="0" smtClean="0">
                <a:solidFill>
                  <a:prstClr val="black"/>
                </a:solidFill>
                <a:latin typeface="Calibri"/>
              </a:rPr>
              <a:t>)</a:t>
            </a:r>
            <a:endParaRPr lang="ru-RU" sz="1800" dirty="0">
              <a:solidFill>
                <a:prstClr val="black"/>
              </a:solidFill>
              <a:latin typeface="Calibri"/>
            </a:endParaRPr>
          </a:p>
        </p:txBody>
      </p:sp>
      <p:sp>
        <p:nvSpPr>
          <p:cNvPr id="12" name="TextBox 11"/>
          <p:cNvSpPr txBox="1"/>
          <p:nvPr/>
        </p:nvSpPr>
        <p:spPr>
          <a:xfrm>
            <a:off x="4800600" y="6477000"/>
            <a:ext cx="4247060" cy="307777"/>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400" dirty="0" smtClean="0">
                <a:solidFill>
                  <a:prstClr val="black">
                    <a:lumMod val="50000"/>
                    <a:lumOff val="50000"/>
                  </a:prstClr>
                </a:solidFill>
                <a:latin typeface="Arial" panose="020B0604020202020204" pitchFamily="34" charset="0"/>
                <a:cs typeface="Arial" panose="020B0604020202020204" pitchFamily="34" charset="0"/>
              </a:rPr>
              <a:t>P.G. </a:t>
            </a:r>
            <a:r>
              <a:rPr lang="en-US" sz="1400" dirty="0" err="1" smtClean="0">
                <a:solidFill>
                  <a:prstClr val="black">
                    <a:lumMod val="50000"/>
                    <a:lumOff val="50000"/>
                  </a:prstClr>
                </a:solidFill>
                <a:latin typeface="Arial" panose="020B0604020202020204" pitchFamily="34" charset="0"/>
                <a:cs typeface="Arial" panose="020B0604020202020204" pitchFamily="34" charset="0"/>
              </a:rPr>
              <a:t>Akishin</a:t>
            </a:r>
            <a:r>
              <a:rPr lang="en-US" sz="1400" dirty="0" smtClean="0">
                <a:solidFill>
                  <a:prstClr val="black">
                    <a:lumMod val="50000"/>
                    <a:lumOff val="50000"/>
                  </a:prstClr>
                </a:solidFill>
                <a:latin typeface="Arial" panose="020B0604020202020204" pitchFamily="34" charset="0"/>
                <a:cs typeface="Arial" panose="020B0604020202020204" pitchFamily="34" charset="0"/>
              </a:rPr>
              <a:t>, for NICA, FAIR &amp; CBM collaborations</a:t>
            </a:r>
            <a:endParaRPr lang="en-US" sz="1400"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85583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Голубая тисненая бумага"/>
          <p:cNvSpPr txBox="1">
            <a:spLocks noChangeArrowheads="1"/>
          </p:cNvSpPr>
          <p:nvPr/>
        </p:nvSpPr>
        <p:spPr bwMode="auto">
          <a:xfrm>
            <a:off x="179388" y="44624"/>
            <a:ext cx="8929116" cy="4801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defTabSz="914400" eaLnBrk="1" fontAlgn="auto" hangingPunct="1">
              <a:lnSpc>
                <a:spcPct val="90000"/>
              </a:lnSpc>
              <a:spcBef>
                <a:spcPts val="0"/>
              </a:spcBef>
              <a:spcAft>
                <a:spcPts val="0"/>
              </a:spcAft>
              <a:buClrTx/>
              <a:buSzTx/>
            </a:pPr>
            <a:r>
              <a:rPr lang="en-US" altLang="en-US" sz="2800" b="1" dirty="0">
                <a:solidFill>
                  <a:srgbClr val="0000CC"/>
                </a:solidFill>
                <a:effectLst>
                  <a:outerShdw blurRad="38100" dist="38100" dir="2700000" algn="tl">
                    <a:srgbClr val="000000"/>
                  </a:outerShdw>
                </a:effectLst>
              </a:rPr>
              <a:t>3D modeling of magnetic </a:t>
            </a:r>
            <a:r>
              <a:rPr lang="en-US" altLang="en-US" sz="2800" b="1" dirty="0" smtClean="0">
                <a:solidFill>
                  <a:srgbClr val="0000CC"/>
                </a:solidFill>
                <a:effectLst>
                  <a:outerShdw blurRad="38100" dist="38100" dir="2700000" algn="tl">
                    <a:srgbClr val="000000"/>
                  </a:outerShdw>
                </a:effectLst>
              </a:rPr>
              <a:t>systems</a:t>
            </a:r>
            <a:r>
              <a:rPr lang="en-US" altLang="en-US" sz="1400" b="1" dirty="0" smtClean="0">
                <a:solidFill>
                  <a:srgbClr val="0000CC"/>
                </a:solidFill>
                <a:effectLst>
                  <a:outerShdw blurRad="38100" dist="38100" dir="2700000" algn="tl">
                    <a:srgbClr val="000000"/>
                  </a:outerShdw>
                </a:effectLst>
              </a:rPr>
              <a:t> </a:t>
            </a:r>
            <a:r>
              <a:rPr lang="en-US" sz="1400" dirty="0" smtClean="0">
                <a:solidFill>
                  <a:srgbClr val="A50021"/>
                </a:solidFill>
                <a:latin typeface="Arial" panose="020B0604020202020204" pitchFamily="34" charset="0"/>
                <a:cs typeface="Arial" panose="020B0604020202020204" pitchFamily="34" charset="0"/>
              </a:rPr>
              <a:t>P.G</a:t>
            </a:r>
            <a:r>
              <a:rPr lang="en-US" sz="1400" dirty="0">
                <a:solidFill>
                  <a:srgbClr val="A50021"/>
                </a:solidFill>
                <a:latin typeface="Arial" panose="020B0604020202020204" pitchFamily="34" charset="0"/>
                <a:cs typeface="Arial" panose="020B0604020202020204" pitchFamily="34" charset="0"/>
              </a:rPr>
              <a:t>. </a:t>
            </a:r>
            <a:r>
              <a:rPr lang="en-US" sz="1400" dirty="0" err="1">
                <a:solidFill>
                  <a:srgbClr val="A50021"/>
                </a:solidFill>
                <a:latin typeface="Arial" panose="020B0604020202020204" pitchFamily="34" charset="0"/>
                <a:cs typeface="Arial" panose="020B0604020202020204" pitchFamily="34" charset="0"/>
              </a:rPr>
              <a:t>Akishin</a:t>
            </a:r>
            <a:r>
              <a:rPr lang="en-US" sz="1400" dirty="0">
                <a:solidFill>
                  <a:srgbClr val="A50021"/>
                </a:solidFill>
                <a:latin typeface="Arial" panose="020B0604020202020204" pitchFamily="34" charset="0"/>
                <a:cs typeface="Arial" panose="020B0604020202020204" pitchFamily="34" charset="0"/>
              </a:rPr>
              <a:t>, for NICA and FAIR </a:t>
            </a:r>
            <a:r>
              <a:rPr lang="en-US" sz="1400" dirty="0" smtClean="0">
                <a:solidFill>
                  <a:srgbClr val="A50021"/>
                </a:solidFill>
                <a:latin typeface="Arial" panose="020B0604020202020204" pitchFamily="34" charset="0"/>
                <a:cs typeface="Arial" panose="020B0604020202020204" pitchFamily="34" charset="0"/>
              </a:rPr>
              <a:t>collaborations</a:t>
            </a:r>
            <a:endParaRPr lang="en-US" altLang="en-US" sz="1400" dirty="0">
              <a:solidFill>
                <a:srgbClr val="A5002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2112" y="2710056"/>
            <a:ext cx="2750237" cy="170992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488" y="2708920"/>
            <a:ext cx="2919491" cy="170992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008" y="620688"/>
            <a:ext cx="2919496" cy="1709928"/>
          </a:xfrm>
          <a:prstGeom prst="rect">
            <a:avLst/>
          </a:prstGeom>
        </p:spPr>
      </p:pic>
      <p:sp>
        <p:nvSpPr>
          <p:cNvPr id="7" name="TextBox 6"/>
          <p:cNvSpPr txBox="1"/>
          <p:nvPr/>
        </p:nvSpPr>
        <p:spPr>
          <a:xfrm>
            <a:off x="3275856" y="4437112"/>
            <a:ext cx="256032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Quadrupole </a:t>
            </a:r>
            <a:r>
              <a:rPr lang="en-US" sz="1400" b="1" dirty="0">
                <a:solidFill>
                  <a:prstClr val="black"/>
                </a:solidFill>
                <a:latin typeface="Calibri"/>
              </a:rPr>
              <a:t>unit VQD </a:t>
            </a:r>
            <a:r>
              <a:rPr lang="en-US" sz="1400" dirty="0">
                <a:solidFill>
                  <a:prstClr val="black"/>
                </a:solidFill>
                <a:latin typeface="Calibri"/>
              </a:rPr>
              <a:t>(</a:t>
            </a:r>
            <a:r>
              <a:rPr lang="en-US" sz="1400" b="1" dirty="0" smtClean="0">
                <a:solidFill>
                  <a:prstClr val="black"/>
                </a:solidFill>
                <a:latin typeface="Calibri"/>
              </a:rPr>
              <a:t>FAIR,GSI</a:t>
            </a:r>
            <a:r>
              <a:rPr lang="en-US" sz="1400" dirty="0" smtClean="0">
                <a:solidFill>
                  <a:prstClr val="black"/>
                </a:solidFill>
                <a:latin typeface="Calibri"/>
              </a:rPr>
              <a:t>)</a:t>
            </a:r>
            <a:endParaRPr lang="ru-RU" sz="1400" dirty="0">
              <a:solidFill>
                <a:prstClr val="black"/>
              </a:solidFill>
              <a:latin typeface="Calibri"/>
            </a:endParaRPr>
          </a:p>
        </p:txBody>
      </p:sp>
      <p:sp>
        <p:nvSpPr>
          <p:cNvPr id="8" name="TextBox 7"/>
          <p:cNvSpPr txBox="1"/>
          <p:nvPr/>
        </p:nvSpPr>
        <p:spPr>
          <a:xfrm>
            <a:off x="6372200" y="4438272"/>
            <a:ext cx="2651760" cy="274320"/>
          </a:xfrm>
          <a:prstGeom prst="rect">
            <a:avLst/>
          </a:prstGeom>
          <a:noFill/>
        </p:spPr>
        <p:txBody>
          <a:bodyPr wrap="square" rtlCol="0">
            <a:spAutoFit/>
          </a:bodyPr>
          <a:lstStyle/>
          <a:p>
            <a:pPr algn="l" defTabSz="914400" fontAlgn="auto">
              <a:lnSpc>
                <a:spcPct val="90000"/>
              </a:lnSpc>
              <a:spcBef>
                <a:spcPts val="0"/>
              </a:spcBef>
              <a:spcAft>
                <a:spcPts val="0"/>
              </a:spcAft>
              <a:buClrTx/>
              <a:buSzTx/>
              <a:buFontTx/>
              <a:buNone/>
            </a:pPr>
            <a:r>
              <a:rPr lang="en-US" sz="1400" b="1" dirty="0" smtClean="0">
                <a:solidFill>
                  <a:prstClr val="black"/>
                </a:solidFill>
                <a:latin typeface="Calibri"/>
              </a:rPr>
              <a:t>Quadrupole </a:t>
            </a:r>
            <a:r>
              <a:rPr lang="en-US" sz="1400" b="1" dirty="0">
                <a:solidFill>
                  <a:prstClr val="black"/>
                </a:solidFill>
                <a:latin typeface="Calibri"/>
              </a:rPr>
              <a:t>unit SF2B  </a:t>
            </a:r>
            <a:r>
              <a:rPr lang="en-US" sz="1400" dirty="0">
                <a:solidFill>
                  <a:prstClr val="black"/>
                </a:solidFill>
                <a:latin typeface="Calibri"/>
              </a:rPr>
              <a:t>(</a:t>
            </a:r>
            <a:r>
              <a:rPr lang="en-US" sz="1400" b="1" dirty="0" smtClean="0">
                <a:solidFill>
                  <a:prstClr val="black"/>
                </a:solidFill>
                <a:latin typeface="Calibri"/>
              </a:rPr>
              <a:t>FAIR,GSI</a:t>
            </a:r>
            <a:r>
              <a:rPr lang="en-US" sz="1400" dirty="0" smtClean="0">
                <a:solidFill>
                  <a:prstClr val="black"/>
                </a:solidFill>
                <a:latin typeface="Calibri"/>
              </a:rPr>
              <a:t>)</a:t>
            </a:r>
            <a:endParaRPr lang="ru-RU" sz="1400" dirty="0">
              <a:solidFill>
                <a:prstClr val="black"/>
              </a:solidFill>
              <a:latin typeface="Calibri"/>
            </a:endParaRPr>
          </a:p>
        </p:txBody>
      </p:sp>
      <p:sp>
        <p:nvSpPr>
          <p:cNvPr id="9" name="TextBox 8"/>
          <p:cNvSpPr txBox="1">
            <a:spLocks/>
          </p:cNvSpPr>
          <p:nvPr/>
        </p:nvSpPr>
        <p:spPr>
          <a:xfrm>
            <a:off x="6423600" y="2344296"/>
            <a:ext cx="246888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Doublet  </a:t>
            </a:r>
            <a:r>
              <a:rPr lang="en-US" sz="1400" b="1" dirty="0">
                <a:solidFill>
                  <a:prstClr val="black"/>
                </a:solidFill>
                <a:latin typeface="Calibri"/>
              </a:rPr>
              <a:t>of lenses </a:t>
            </a:r>
            <a:r>
              <a:rPr lang="en-US" sz="1400" dirty="0">
                <a:solidFill>
                  <a:prstClr val="black"/>
                </a:solidFill>
                <a:latin typeface="Calibri"/>
              </a:rPr>
              <a:t> (</a:t>
            </a:r>
            <a:r>
              <a:rPr lang="en-US" sz="1400" b="1" dirty="0" smtClean="0">
                <a:solidFill>
                  <a:prstClr val="black"/>
                </a:solidFill>
                <a:latin typeface="Calibri"/>
              </a:rPr>
              <a:t>NICA,JINR</a:t>
            </a:r>
            <a:r>
              <a:rPr lang="en-US" sz="1400" dirty="0" smtClean="0">
                <a:solidFill>
                  <a:prstClr val="black"/>
                </a:solidFill>
                <a:latin typeface="Calibri"/>
              </a:rPr>
              <a:t>)</a:t>
            </a:r>
            <a:endParaRPr lang="ru-RU" sz="1400" dirty="0">
              <a:solidFill>
                <a:prstClr val="black"/>
              </a:solidFill>
              <a:latin typeface="Calibri"/>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 y="620688"/>
            <a:ext cx="3017520" cy="1708882"/>
          </a:xfrm>
          <a:prstGeom prst="rect">
            <a:avLst/>
          </a:prstGeom>
        </p:spPr>
      </p:pic>
      <p:sp>
        <p:nvSpPr>
          <p:cNvPr id="11" name="TextBox 10"/>
          <p:cNvSpPr txBox="1">
            <a:spLocks/>
          </p:cNvSpPr>
          <p:nvPr/>
        </p:nvSpPr>
        <p:spPr>
          <a:xfrm>
            <a:off x="433224" y="2344296"/>
            <a:ext cx="219456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Collider </a:t>
            </a:r>
            <a:r>
              <a:rPr lang="en-US" sz="1400" b="1" dirty="0">
                <a:solidFill>
                  <a:prstClr val="black"/>
                </a:solidFill>
                <a:latin typeface="Calibri"/>
              </a:rPr>
              <a:t>dipole </a:t>
            </a:r>
            <a:r>
              <a:rPr lang="en-US" sz="1400" dirty="0">
                <a:solidFill>
                  <a:prstClr val="black"/>
                </a:solidFill>
                <a:latin typeface="Calibri"/>
              </a:rPr>
              <a:t>(</a:t>
            </a:r>
            <a:r>
              <a:rPr lang="en-US" sz="1400" b="1" dirty="0" smtClean="0">
                <a:solidFill>
                  <a:prstClr val="black"/>
                </a:solidFill>
                <a:latin typeface="Calibri"/>
              </a:rPr>
              <a:t>NICA,JINR</a:t>
            </a:r>
            <a:r>
              <a:rPr lang="en-US" sz="1400" dirty="0" smtClean="0">
                <a:solidFill>
                  <a:prstClr val="black"/>
                </a:solidFill>
                <a:latin typeface="Calibri"/>
              </a:rPr>
              <a:t>)</a:t>
            </a:r>
            <a:endParaRPr lang="ru-RU" sz="1400" dirty="0">
              <a:solidFill>
                <a:prstClr val="black"/>
              </a:solidFill>
              <a:latin typeface="Calibri"/>
            </a:endParaRPr>
          </a:p>
        </p:txBody>
      </p:sp>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507" y="625224"/>
            <a:ext cx="2900661" cy="1709928"/>
          </a:xfrm>
          <a:prstGeom prst="rect">
            <a:avLst/>
          </a:prstGeom>
        </p:spPr>
      </p:pic>
      <p:sp>
        <p:nvSpPr>
          <p:cNvPr id="14" name="TextBox 13"/>
          <p:cNvSpPr txBox="1"/>
          <p:nvPr/>
        </p:nvSpPr>
        <p:spPr>
          <a:xfrm>
            <a:off x="3307824" y="2344296"/>
            <a:ext cx="256032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Collider quadrupole </a:t>
            </a:r>
            <a:r>
              <a:rPr lang="en-US" sz="1400" dirty="0">
                <a:solidFill>
                  <a:prstClr val="black"/>
                </a:solidFill>
                <a:latin typeface="Calibri"/>
              </a:rPr>
              <a:t>(</a:t>
            </a:r>
            <a:r>
              <a:rPr lang="en-US" sz="1400" b="1" dirty="0" smtClean="0">
                <a:solidFill>
                  <a:prstClr val="black"/>
                </a:solidFill>
                <a:latin typeface="Calibri"/>
              </a:rPr>
              <a:t>NICA,JINR</a:t>
            </a:r>
            <a:r>
              <a:rPr lang="en-US" sz="1400" dirty="0" smtClean="0">
                <a:solidFill>
                  <a:prstClr val="black"/>
                </a:solidFill>
                <a:latin typeface="Calibri"/>
              </a:rPr>
              <a:t>)</a:t>
            </a:r>
            <a:endParaRPr lang="ru-RU" sz="1400" dirty="0">
              <a:solidFill>
                <a:prstClr val="black"/>
              </a:solidFill>
              <a:latin typeface="Calibri"/>
            </a:endParaRPr>
          </a:p>
        </p:txBody>
      </p:sp>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455" y="2706216"/>
            <a:ext cx="2730369" cy="1709928"/>
          </a:xfrm>
          <a:prstGeom prst="rect">
            <a:avLst/>
          </a:prstGeom>
        </p:spPr>
      </p:pic>
      <p:sp>
        <p:nvSpPr>
          <p:cNvPr id="16" name="TextBox 15"/>
          <p:cNvSpPr txBox="1"/>
          <p:nvPr/>
        </p:nvSpPr>
        <p:spPr>
          <a:xfrm>
            <a:off x="321603" y="4437112"/>
            <a:ext cx="2651760" cy="274320"/>
          </a:xfrm>
          <a:prstGeom prst="rect">
            <a:avLst/>
          </a:prstGeom>
          <a:noFill/>
        </p:spPr>
        <p:txBody>
          <a:bodyPr wrap="square" rtlCol="0">
            <a:spAutoFit/>
          </a:bodyPr>
          <a:lstStyle/>
          <a:p>
            <a:pPr algn="l" defTabSz="914400" fontAlgn="auto">
              <a:lnSpc>
                <a:spcPct val="90000"/>
              </a:lnSpc>
              <a:spcBef>
                <a:spcPts val="0"/>
              </a:spcBef>
              <a:spcAft>
                <a:spcPts val="0"/>
              </a:spcAft>
              <a:buClrTx/>
              <a:buSzTx/>
              <a:buFontTx/>
              <a:buNone/>
            </a:pPr>
            <a:r>
              <a:rPr lang="en-US" sz="1400" b="1" dirty="0" smtClean="0">
                <a:solidFill>
                  <a:prstClr val="black"/>
                </a:solidFill>
                <a:latin typeface="Calibri"/>
              </a:rPr>
              <a:t>SIS100 </a:t>
            </a:r>
            <a:r>
              <a:rPr lang="en-US" sz="1400" b="1" dirty="0">
                <a:solidFill>
                  <a:prstClr val="black"/>
                </a:solidFill>
                <a:latin typeface="Calibri"/>
              </a:rPr>
              <a:t>dipole magnet </a:t>
            </a:r>
            <a:r>
              <a:rPr lang="en-US" sz="1400" dirty="0">
                <a:solidFill>
                  <a:prstClr val="black"/>
                </a:solidFill>
                <a:latin typeface="Calibri"/>
              </a:rPr>
              <a:t> (</a:t>
            </a:r>
            <a:r>
              <a:rPr lang="en-US" sz="1400" b="1" dirty="0">
                <a:solidFill>
                  <a:prstClr val="black"/>
                </a:solidFill>
                <a:latin typeface="Calibri"/>
              </a:rPr>
              <a:t>FAIR,GSI</a:t>
            </a:r>
            <a:r>
              <a:rPr lang="en-US" sz="1400" dirty="0" smtClean="0">
                <a:solidFill>
                  <a:prstClr val="black"/>
                </a:solidFill>
                <a:latin typeface="Calibri"/>
              </a:rPr>
              <a:t>)</a:t>
            </a:r>
            <a:endParaRPr lang="ru-RU" sz="1400" dirty="0">
              <a:solidFill>
                <a:prstClr val="black"/>
              </a:solidFill>
              <a:latin typeface="Calibri"/>
            </a:endParaRPr>
          </a:p>
        </p:txBody>
      </p:sp>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88" y="4743408"/>
            <a:ext cx="3475742" cy="1709928"/>
          </a:xfrm>
          <a:prstGeom prst="rect">
            <a:avLst/>
          </a:prstGeom>
        </p:spPr>
      </p:pic>
      <p:pic>
        <p:nvPicPr>
          <p:cNvPr id="18" name="Рисунок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8831" y="4743408"/>
            <a:ext cx="3199329" cy="1709928"/>
          </a:xfrm>
          <a:prstGeom prst="rect">
            <a:avLst/>
          </a:prstGeom>
        </p:spPr>
      </p:pic>
      <p:sp>
        <p:nvSpPr>
          <p:cNvPr id="19" name="TextBox 18"/>
          <p:cNvSpPr txBox="1"/>
          <p:nvPr/>
        </p:nvSpPr>
        <p:spPr>
          <a:xfrm>
            <a:off x="593224" y="6444044"/>
            <a:ext cx="347472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CBM</a:t>
            </a:r>
            <a:r>
              <a:rPr lang="en-US" sz="1400" dirty="0" smtClean="0">
                <a:solidFill>
                  <a:prstClr val="black"/>
                </a:solidFill>
                <a:latin typeface="Calibri"/>
              </a:rPr>
              <a:t> </a:t>
            </a:r>
            <a:r>
              <a:rPr lang="en-US" sz="1400" dirty="0">
                <a:solidFill>
                  <a:prstClr val="black"/>
                </a:solidFill>
                <a:latin typeface="Calibri"/>
              </a:rPr>
              <a:t>dipole </a:t>
            </a:r>
            <a:r>
              <a:rPr lang="en-US" sz="1400" dirty="0" smtClean="0">
                <a:solidFill>
                  <a:prstClr val="black"/>
                </a:solidFill>
                <a:latin typeface="Calibri"/>
              </a:rPr>
              <a:t>magnet,</a:t>
            </a:r>
            <a:r>
              <a:rPr lang="en-US" sz="1400" b="1" dirty="0" smtClean="0">
                <a:solidFill>
                  <a:prstClr val="black"/>
                </a:solidFill>
                <a:latin typeface="Calibri"/>
              </a:rPr>
              <a:t> </a:t>
            </a:r>
            <a:r>
              <a:rPr lang="en-US" sz="1400" b="1" dirty="0">
                <a:solidFill>
                  <a:prstClr val="black"/>
                </a:solidFill>
                <a:latin typeface="Calibri"/>
              </a:rPr>
              <a:t>MUCH</a:t>
            </a:r>
            <a:r>
              <a:rPr lang="en-US" sz="1400" dirty="0">
                <a:solidFill>
                  <a:prstClr val="black"/>
                </a:solidFill>
                <a:latin typeface="Calibri"/>
              </a:rPr>
              <a:t> </a:t>
            </a:r>
            <a:r>
              <a:rPr lang="en-US" sz="1400" dirty="0" smtClean="0">
                <a:solidFill>
                  <a:prstClr val="black"/>
                </a:solidFill>
                <a:latin typeface="Calibri"/>
              </a:rPr>
              <a:t>option (</a:t>
            </a:r>
            <a:r>
              <a:rPr lang="en-US" sz="1400" b="1" dirty="0">
                <a:solidFill>
                  <a:prstClr val="black"/>
                </a:solidFill>
                <a:latin typeface="Calibri"/>
              </a:rPr>
              <a:t>FAIR,GSI</a:t>
            </a:r>
            <a:r>
              <a:rPr lang="en-US" sz="1400" dirty="0" smtClean="0">
                <a:solidFill>
                  <a:prstClr val="black"/>
                </a:solidFill>
                <a:latin typeface="Calibri"/>
              </a:rPr>
              <a:t>)</a:t>
            </a:r>
            <a:endParaRPr lang="ru-RU" sz="1400" dirty="0">
              <a:solidFill>
                <a:prstClr val="black"/>
              </a:solidFill>
              <a:latin typeface="Calibri"/>
            </a:endParaRPr>
          </a:p>
        </p:txBody>
      </p:sp>
      <p:sp>
        <p:nvSpPr>
          <p:cNvPr id="20" name="TextBox 19"/>
          <p:cNvSpPr txBox="1"/>
          <p:nvPr/>
        </p:nvSpPr>
        <p:spPr>
          <a:xfrm>
            <a:off x="4966280" y="6446520"/>
            <a:ext cx="3383280" cy="274320"/>
          </a:xfrm>
          <a:prstGeom prst="rect">
            <a:avLst/>
          </a:prstGeom>
          <a:noFill/>
        </p:spPr>
        <p:txBody>
          <a:bodyPr wrap="square" rtlCol="0">
            <a:spAutoFit/>
          </a:bodyPr>
          <a:lstStyle/>
          <a:p>
            <a:pPr defTabSz="914400" fontAlgn="auto">
              <a:lnSpc>
                <a:spcPct val="90000"/>
              </a:lnSpc>
              <a:spcBef>
                <a:spcPts val="0"/>
              </a:spcBef>
              <a:spcAft>
                <a:spcPts val="0"/>
              </a:spcAft>
              <a:buClrTx/>
              <a:buSzTx/>
              <a:buFontTx/>
              <a:buNone/>
            </a:pPr>
            <a:r>
              <a:rPr lang="en-US" sz="1400" b="1" dirty="0" smtClean="0">
                <a:solidFill>
                  <a:prstClr val="black"/>
                </a:solidFill>
                <a:latin typeface="Calibri"/>
              </a:rPr>
              <a:t>CBM</a:t>
            </a:r>
            <a:r>
              <a:rPr lang="en-US" sz="1400" dirty="0" smtClean="0">
                <a:solidFill>
                  <a:prstClr val="black"/>
                </a:solidFill>
                <a:latin typeface="Calibri"/>
              </a:rPr>
              <a:t> </a:t>
            </a:r>
            <a:r>
              <a:rPr lang="en-US" sz="1400" dirty="0">
                <a:solidFill>
                  <a:prstClr val="black"/>
                </a:solidFill>
                <a:latin typeface="Calibri"/>
              </a:rPr>
              <a:t>dipole </a:t>
            </a:r>
            <a:r>
              <a:rPr lang="en-US" sz="1400" dirty="0" smtClean="0">
                <a:solidFill>
                  <a:prstClr val="black"/>
                </a:solidFill>
                <a:latin typeface="Calibri"/>
              </a:rPr>
              <a:t>magnet,</a:t>
            </a:r>
            <a:r>
              <a:rPr lang="en-US" sz="1400" b="1" dirty="0" smtClean="0">
                <a:solidFill>
                  <a:prstClr val="black"/>
                </a:solidFill>
                <a:latin typeface="Calibri"/>
              </a:rPr>
              <a:t> RICH</a:t>
            </a:r>
            <a:r>
              <a:rPr lang="en-US" sz="1400" dirty="0" smtClean="0">
                <a:solidFill>
                  <a:prstClr val="black"/>
                </a:solidFill>
                <a:latin typeface="Calibri"/>
              </a:rPr>
              <a:t> option (</a:t>
            </a:r>
            <a:r>
              <a:rPr lang="en-US" sz="1400" b="1" dirty="0">
                <a:solidFill>
                  <a:prstClr val="black"/>
                </a:solidFill>
                <a:latin typeface="Calibri"/>
              </a:rPr>
              <a:t>FAIR,GSI</a:t>
            </a:r>
            <a:r>
              <a:rPr lang="en-US" sz="1400" dirty="0" smtClean="0">
                <a:solidFill>
                  <a:prstClr val="black"/>
                </a:solidFill>
                <a:latin typeface="Calibri"/>
              </a:rPr>
              <a:t>)</a:t>
            </a:r>
            <a:endParaRPr lang="ru-RU" sz="1400" dirty="0">
              <a:solidFill>
                <a:prstClr val="black"/>
              </a:solidFill>
              <a:latin typeface="Calibri"/>
            </a:endParaRPr>
          </a:p>
        </p:txBody>
      </p:sp>
    </p:spTree>
    <p:extLst>
      <p:ext uri="{BB962C8B-B14F-4D97-AF65-F5344CB8AC3E}">
        <p14:creationId xmlns:p14="http://schemas.microsoft.com/office/powerpoint/2010/main" val="2828487617"/>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4182"/>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err="1">
                <a:solidFill>
                  <a:srgbClr val="0000CC"/>
                </a:solidFill>
                <a:effectLst>
                  <a:outerShdw blurRad="38100" dist="38100" dir="2700000" algn="tl">
                    <a:srgbClr val="000000"/>
                  </a:outerShdw>
                </a:effectLst>
              </a:rPr>
              <a:t>Nuclotron</a:t>
            </a:r>
            <a:r>
              <a:rPr lang="en-US" altLang="en-US" sz="2600" b="1" dirty="0">
                <a:solidFill>
                  <a:srgbClr val="0000CC"/>
                </a:solidFill>
                <a:effectLst>
                  <a:outerShdw blurRad="38100" dist="38100" dir="2700000" algn="tl">
                    <a:srgbClr val="000000"/>
                  </a:outerShdw>
                </a:effectLst>
              </a:rPr>
              <a:t> beam momentum estimation in the BM@N experiment </a:t>
            </a:r>
            <a:endParaRPr lang="en-US" altLang="en-US" sz="2600" dirty="0">
              <a:solidFill>
                <a:srgbClr val="0000CC"/>
              </a:solidFill>
            </a:endParaRPr>
          </a:p>
        </p:txBody>
      </p:sp>
      <p:pic>
        <p:nvPicPr>
          <p:cNvPr id="3" name="Рисунок 2"/>
          <p:cNvPicPr/>
          <p:nvPr/>
        </p:nvPicPr>
        <p:blipFill>
          <a:blip r:embed="rId3">
            <a:extLst>
              <a:ext uri="{28A0092B-C50C-407E-A947-70E740481C1C}">
                <a14:useLocalDpi xmlns:a14="http://schemas.microsoft.com/office/drawing/2010/main" val="0"/>
              </a:ext>
            </a:extLst>
          </a:blip>
          <a:srcRect/>
          <a:stretch>
            <a:fillRect/>
          </a:stretch>
        </p:blipFill>
        <p:spPr bwMode="auto">
          <a:xfrm>
            <a:off x="4837271" y="1392359"/>
            <a:ext cx="4077970" cy="2797810"/>
          </a:xfrm>
          <a:prstGeom prst="rect">
            <a:avLst/>
          </a:prstGeom>
          <a:noFill/>
          <a:ln>
            <a:noFill/>
          </a:ln>
        </p:spPr>
      </p:pic>
      <p:sp>
        <p:nvSpPr>
          <p:cNvPr id="2" name="TextBox 1"/>
          <p:cNvSpPr txBox="1"/>
          <p:nvPr/>
        </p:nvSpPr>
        <p:spPr>
          <a:xfrm>
            <a:off x="4788024" y="4231424"/>
            <a:ext cx="4248472" cy="1274195"/>
          </a:xfrm>
          <a:prstGeom prst="rect">
            <a:avLst/>
          </a:prstGeom>
          <a:noFill/>
        </p:spPr>
        <p:txBody>
          <a:bodyPr wrap="square" rtlCol="0">
            <a:spAutoFit/>
          </a:bodyPr>
          <a:lstStyle/>
          <a:p>
            <a:pPr algn="l">
              <a:lnSpc>
                <a:spcPct val="80000"/>
              </a:lnSpc>
            </a:pPr>
            <a:r>
              <a:rPr lang="en-US" sz="1600" dirty="0">
                <a:solidFill>
                  <a:srgbClr val="0000FF"/>
                </a:solidFill>
                <a:effectLst>
                  <a:outerShdw blurRad="38100" dist="38100" dir="2700000" algn="tl">
                    <a:srgbClr val="000000">
                      <a:alpha val="43137"/>
                    </a:srgbClr>
                  </a:outerShdw>
                </a:effectLst>
              </a:rPr>
              <a:t>C beam energy 4.5 GeV/nucleon momentum estimation. </a:t>
            </a:r>
            <a:endParaRPr lang="en-US" sz="1600" dirty="0" smtClean="0">
              <a:solidFill>
                <a:srgbClr val="0000FF"/>
              </a:solidFill>
              <a:effectLst>
                <a:outerShdw blurRad="38100" dist="38100" dir="2700000" algn="tl">
                  <a:srgbClr val="000000">
                    <a:alpha val="43137"/>
                  </a:srgbClr>
                </a:outerShdw>
              </a:effectLst>
            </a:endParaRPr>
          </a:p>
          <a:p>
            <a:pPr algn="l">
              <a:lnSpc>
                <a:spcPct val="80000"/>
              </a:lnSpc>
            </a:pPr>
            <a:r>
              <a:rPr lang="en-US" sz="1600" dirty="0" smtClean="0">
                <a:solidFill>
                  <a:srgbClr val="0000FF"/>
                </a:solidFill>
                <a:effectLst>
                  <a:outerShdw blurRad="38100" dist="38100" dir="2700000" algn="tl">
                    <a:srgbClr val="000000">
                      <a:alpha val="43137"/>
                    </a:srgbClr>
                  </a:outerShdw>
                </a:effectLst>
              </a:rPr>
              <a:t>The </a:t>
            </a:r>
            <a:r>
              <a:rPr lang="en-US" sz="1600" dirty="0">
                <a:solidFill>
                  <a:srgbClr val="0000FF"/>
                </a:solidFill>
                <a:effectLst>
                  <a:outerShdw blurRad="38100" dist="38100" dir="2700000" algn="tl">
                    <a:srgbClr val="000000">
                      <a:alpha val="43137"/>
                    </a:srgbClr>
                  </a:outerShdw>
                </a:effectLst>
              </a:rPr>
              <a:t>dashed line is the nominal beam momentum value. </a:t>
            </a:r>
            <a:endParaRPr lang="en-US" sz="1600" dirty="0" smtClean="0">
              <a:solidFill>
                <a:srgbClr val="0000FF"/>
              </a:solidFill>
              <a:effectLst>
                <a:outerShdw blurRad="38100" dist="38100" dir="2700000" algn="tl">
                  <a:srgbClr val="000000">
                    <a:alpha val="43137"/>
                  </a:srgbClr>
                </a:outerShdw>
              </a:effectLst>
            </a:endParaRPr>
          </a:p>
          <a:p>
            <a:pPr algn="l">
              <a:lnSpc>
                <a:spcPct val="80000"/>
              </a:lnSpc>
            </a:pPr>
            <a:r>
              <a:rPr lang="en-US" sz="1600" dirty="0" smtClean="0">
                <a:solidFill>
                  <a:srgbClr val="0000FF"/>
                </a:solidFill>
                <a:effectLst>
                  <a:outerShdw blurRad="38100" dist="38100" dir="2700000" algn="tl">
                    <a:srgbClr val="000000">
                      <a:alpha val="43137"/>
                    </a:srgbClr>
                  </a:outerShdw>
                </a:effectLst>
              </a:rPr>
              <a:t>The </a:t>
            </a:r>
            <a:r>
              <a:rPr lang="en-US" sz="1600" dirty="0">
                <a:solidFill>
                  <a:srgbClr val="0000FF"/>
                </a:solidFill>
                <a:effectLst>
                  <a:outerShdw blurRad="38100" dist="38100" dir="2700000" algn="tl">
                    <a:srgbClr val="000000">
                      <a:alpha val="43137"/>
                    </a:srgbClr>
                  </a:outerShdw>
                </a:effectLst>
              </a:rPr>
              <a:t>points are the beam momentum values estimated from the experimental data</a:t>
            </a:r>
            <a:r>
              <a:rPr lang="en-US" sz="1600" dirty="0">
                <a:solidFill>
                  <a:srgbClr val="0000FF"/>
                </a:solidFill>
              </a:rPr>
              <a:t>.</a:t>
            </a:r>
          </a:p>
        </p:txBody>
      </p:sp>
      <p:sp>
        <p:nvSpPr>
          <p:cNvPr id="5" name="TextBox 4"/>
          <p:cNvSpPr txBox="1"/>
          <p:nvPr/>
        </p:nvSpPr>
        <p:spPr>
          <a:xfrm>
            <a:off x="179512" y="1053774"/>
            <a:ext cx="4536504" cy="4967514"/>
          </a:xfrm>
          <a:prstGeom prst="rect">
            <a:avLst/>
          </a:prstGeom>
          <a:noFill/>
        </p:spPr>
        <p:txBody>
          <a:bodyPr wrap="square" rtlCol="0">
            <a:spAutoFit/>
          </a:bodyPr>
          <a:lstStyle/>
          <a:p>
            <a:pPr algn="l">
              <a:lnSpc>
                <a:spcPct val="90000"/>
              </a:lnSpc>
            </a:pPr>
            <a:r>
              <a:rPr lang="en-US" sz="1600" dirty="0">
                <a:solidFill>
                  <a:srgbClr val="0000FF"/>
                </a:solidFill>
              </a:rPr>
              <a:t>А complex </a:t>
            </a:r>
            <a:r>
              <a:rPr lang="en-US" sz="1600" b="1" dirty="0">
                <a:solidFill>
                  <a:srgbClr val="0000FF"/>
                </a:solidFill>
              </a:rPr>
              <a:t>reconstruction algorithm for the Drift Chambers</a:t>
            </a:r>
            <a:r>
              <a:rPr lang="en-US" sz="1600" dirty="0">
                <a:solidFill>
                  <a:srgbClr val="0000FF"/>
                </a:solidFill>
              </a:rPr>
              <a:t> (DC) of the </a:t>
            </a:r>
            <a:r>
              <a:rPr lang="en-US" sz="1600" b="1" dirty="0">
                <a:solidFill>
                  <a:srgbClr val="0000FF"/>
                </a:solidFill>
              </a:rPr>
              <a:t>BM@N experiment</a:t>
            </a:r>
            <a:r>
              <a:rPr lang="en-US" sz="1600" dirty="0">
                <a:solidFill>
                  <a:srgbClr val="0000FF"/>
                </a:solidFill>
              </a:rPr>
              <a:t> was developed. </a:t>
            </a:r>
            <a:r>
              <a:rPr lang="en-US" sz="1600" dirty="0" smtClean="0">
                <a:solidFill>
                  <a:srgbClr val="0000FF"/>
                </a:solidFill>
              </a:rPr>
              <a:t>Values of the </a:t>
            </a:r>
            <a:r>
              <a:rPr lang="en-US" sz="1600" b="1" dirty="0" smtClean="0">
                <a:solidFill>
                  <a:srgbClr val="0000FF"/>
                </a:solidFill>
              </a:rPr>
              <a:t>correction factors</a:t>
            </a:r>
            <a:r>
              <a:rPr lang="en-US" sz="1600" dirty="0" smtClean="0">
                <a:solidFill>
                  <a:srgbClr val="0000FF"/>
                </a:solidFill>
              </a:rPr>
              <a:t> </a:t>
            </a:r>
            <a:r>
              <a:rPr lang="en-US" sz="1600" dirty="0">
                <a:solidFill>
                  <a:srgbClr val="0000FF"/>
                </a:solidFill>
              </a:rPr>
              <a:t>for the </a:t>
            </a:r>
            <a:r>
              <a:rPr lang="en-US" sz="1600" b="1" dirty="0">
                <a:solidFill>
                  <a:srgbClr val="0000FF"/>
                </a:solidFill>
              </a:rPr>
              <a:t>drift time</a:t>
            </a:r>
            <a:r>
              <a:rPr lang="en-US" sz="1600" dirty="0">
                <a:solidFill>
                  <a:srgbClr val="0000FF"/>
                </a:solidFill>
              </a:rPr>
              <a:t> of DC </a:t>
            </a:r>
            <a:r>
              <a:rPr lang="en-US" sz="1600" dirty="0" smtClean="0">
                <a:solidFill>
                  <a:srgbClr val="0000FF"/>
                </a:solidFill>
              </a:rPr>
              <a:t>were </a:t>
            </a:r>
            <a:r>
              <a:rPr lang="en-US" sz="1600" dirty="0">
                <a:solidFill>
                  <a:srgbClr val="0000FF"/>
                </a:solidFill>
              </a:rPr>
              <a:t>calculated and implemented into the official software as </a:t>
            </a:r>
            <a:r>
              <a:rPr lang="en-US" sz="1600" b="1" dirty="0">
                <a:solidFill>
                  <a:srgbClr val="0000FF"/>
                </a:solidFill>
              </a:rPr>
              <a:t>global constants</a:t>
            </a:r>
            <a:r>
              <a:rPr lang="en-US" sz="1600" dirty="0">
                <a:solidFill>
                  <a:srgbClr val="0000FF"/>
                </a:solidFill>
              </a:rPr>
              <a:t>. </a:t>
            </a:r>
          </a:p>
          <a:p>
            <a:pPr algn="l">
              <a:lnSpc>
                <a:spcPct val="90000"/>
              </a:lnSpc>
            </a:pPr>
            <a:r>
              <a:rPr lang="en-US" sz="1600" dirty="0">
                <a:solidFill>
                  <a:srgbClr val="0000FF"/>
                </a:solidFill>
              </a:rPr>
              <a:t>The </a:t>
            </a:r>
            <a:r>
              <a:rPr lang="en-US" sz="1600" b="1" dirty="0">
                <a:solidFill>
                  <a:srgbClr val="0000FF"/>
                </a:solidFill>
              </a:rPr>
              <a:t>spatial resolution</a:t>
            </a:r>
            <a:r>
              <a:rPr lang="en-US" sz="1600" dirty="0">
                <a:solidFill>
                  <a:srgbClr val="0000FF"/>
                </a:solidFill>
              </a:rPr>
              <a:t> achieved by using the experimental data varies from 180 to 300 µm for different planes of the detector. </a:t>
            </a:r>
            <a:r>
              <a:rPr lang="en-US" sz="1600" b="1" dirty="0">
                <a:solidFill>
                  <a:srgbClr val="0000FF"/>
                </a:solidFill>
              </a:rPr>
              <a:t>The efficiency is above 90% for all planes</a:t>
            </a:r>
            <a:r>
              <a:rPr lang="en-US" sz="1600" dirty="0">
                <a:solidFill>
                  <a:srgbClr val="0000FF"/>
                </a:solidFill>
              </a:rPr>
              <a:t>.</a:t>
            </a:r>
          </a:p>
          <a:p>
            <a:pPr algn="l">
              <a:lnSpc>
                <a:spcPct val="90000"/>
              </a:lnSpc>
            </a:pPr>
            <a:r>
              <a:rPr lang="en-US" sz="1600" b="1" dirty="0" smtClean="0">
                <a:solidFill>
                  <a:srgbClr val="0000FF"/>
                </a:solidFill>
              </a:rPr>
              <a:t>Beam </a:t>
            </a:r>
            <a:r>
              <a:rPr lang="en-US" sz="1600" b="1" dirty="0">
                <a:solidFill>
                  <a:srgbClr val="0000FF"/>
                </a:solidFill>
              </a:rPr>
              <a:t>momentum</a:t>
            </a:r>
            <a:r>
              <a:rPr lang="en-US" sz="1600" dirty="0">
                <a:solidFill>
                  <a:srgbClr val="0000FF"/>
                </a:solidFill>
              </a:rPr>
              <a:t> was estimated using </a:t>
            </a:r>
            <a:r>
              <a:rPr lang="en-US" sz="1600" dirty="0" smtClean="0">
                <a:solidFill>
                  <a:srgbClr val="0000FF"/>
                </a:solidFill>
              </a:rPr>
              <a:t>data got </a:t>
            </a:r>
            <a:r>
              <a:rPr lang="en-US" sz="1600" dirty="0">
                <a:solidFill>
                  <a:srgbClr val="0000FF"/>
                </a:solidFill>
              </a:rPr>
              <a:t>in the recent physical runs of the </a:t>
            </a:r>
            <a:r>
              <a:rPr lang="en-US" sz="1600" dirty="0" err="1">
                <a:solidFill>
                  <a:srgbClr val="0000FF"/>
                </a:solidFill>
              </a:rPr>
              <a:t>Nuclotron</a:t>
            </a:r>
            <a:r>
              <a:rPr lang="en-US" sz="1600" dirty="0">
                <a:solidFill>
                  <a:srgbClr val="0000FF"/>
                </a:solidFill>
              </a:rPr>
              <a:t>. </a:t>
            </a:r>
            <a:r>
              <a:rPr lang="en-US" sz="1600" b="1" dirty="0">
                <a:solidFill>
                  <a:srgbClr val="0000FF"/>
                </a:solidFill>
              </a:rPr>
              <a:t>All the estimated values and their errors satisfy the expected results</a:t>
            </a:r>
            <a:r>
              <a:rPr lang="en-US" sz="1600" dirty="0">
                <a:solidFill>
                  <a:srgbClr val="0000FF"/>
                </a:solidFill>
              </a:rPr>
              <a:t>, and the </a:t>
            </a:r>
            <a:r>
              <a:rPr lang="en-US" sz="1600" b="1" dirty="0">
                <a:solidFill>
                  <a:srgbClr val="0000FF"/>
                </a:solidFill>
              </a:rPr>
              <a:t>desired resolution of 2% was achieved for the working values of the magnetic field integral</a:t>
            </a:r>
            <a:r>
              <a:rPr lang="en-US" sz="1600" dirty="0">
                <a:solidFill>
                  <a:srgbClr val="0000FF"/>
                </a:solidFill>
              </a:rPr>
              <a:t>. </a:t>
            </a:r>
            <a:endParaRPr lang="en-US" sz="1600" dirty="0" smtClean="0">
              <a:solidFill>
                <a:srgbClr val="0000FF"/>
              </a:solidFill>
            </a:endParaRPr>
          </a:p>
          <a:p>
            <a:pPr algn="l">
              <a:lnSpc>
                <a:spcPct val="90000"/>
              </a:lnSpc>
            </a:pPr>
            <a:r>
              <a:rPr lang="en-US" sz="1600" dirty="0">
                <a:solidFill>
                  <a:srgbClr val="0000FF"/>
                </a:solidFill>
              </a:rPr>
              <a:t>A </a:t>
            </a:r>
            <a:r>
              <a:rPr lang="en-US" sz="1600" b="1" dirty="0">
                <a:solidFill>
                  <a:srgbClr val="0000FF"/>
                </a:solidFill>
              </a:rPr>
              <a:t>special macro </a:t>
            </a:r>
            <a:r>
              <a:rPr lang="en-US" sz="1600" dirty="0">
                <a:solidFill>
                  <a:srgbClr val="0000FF"/>
                </a:solidFill>
              </a:rPr>
              <a:t>was developed for the chain used for </a:t>
            </a:r>
            <a:r>
              <a:rPr lang="en-US" sz="1600" b="1" dirty="0">
                <a:solidFill>
                  <a:srgbClr val="0000FF"/>
                </a:solidFill>
              </a:rPr>
              <a:t>particle identification</a:t>
            </a:r>
            <a:r>
              <a:rPr lang="en-US" sz="1600" dirty="0">
                <a:solidFill>
                  <a:srgbClr val="0000FF"/>
                </a:solidFill>
              </a:rPr>
              <a:t> </a:t>
            </a:r>
            <a:r>
              <a:rPr lang="en-US" sz="1600" dirty="0" smtClean="0">
                <a:solidFill>
                  <a:srgbClr val="0000FF"/>
                </a:solidFill>
              </a:rPr>
              <a:t>in BM@N </a:t>
            </a:r>
            <a:r>
              <a:rPr lang="en-US" sz="1600" dirty="0">
                <a:solidFill>
                  <a:srgbClr val="0000FF"/>
                </a:solidFill>
              </a:rPr>
              <a:t>experiment. The </a:t>
            </a:r>
            <a:r>
              <a:rPr lang="en-US" sz="1600" b="1" dirty="0">
                <a:solidFill>
                  <a:srgbClr val="0000FF"/>
                </a:solidFill>
              </a:rPr>
              <a:t>reconstructed trajectories</a:t>
            </a:r>
            <a:r>
              <a:rPr lang="en-US" sz="1600" dirty="0">
                <a:solidFill>
                  <a:srgbClr val="0000FF"/>
                </a:solidFill>
              </a:rPr>
              <a:t> from tracking detectors combined with the information from Time-Of-Flight detectors allow </a:t>
            </a:r>
            <a:r>
              <a:rPr lang="en-US" sz="1600" b="1" dirty="0">
                <a:solidFill>
                  <a:srgbClr val="0000FF"/>
                </a:solidFill>
              </a:rPr>
              <a:t>identifying a large spectrum of particles with high precision</a:t>
            </a:r>
            <a:r>
              <a:rPr lang="en-US" sz="1600" dirty="0">
                <a:solidFill>
                  <a:srgbClr val="0000FF"/>
                </a:solidFill>
              </a:rPr>
              <a:t>. </a:t>
            </a:r>
            <a:r>
              <a:rPr lang="en-US" sz="1600" dirty="0" smtClean="0">
                <a:solidFill>
                  <a:srgbClr val="0000FF"/>
                </a:solidFill>
              </a:rPr>
              <a:t>Results were </a:t>
            </a:r>
            <a:r>
              <a:rPr lang="en-US" sz="1600" dirty="0">
                <a:solidFill>
                  <a:srgbClr val="0000FF"/>
                </a:solidFill>
              </a:rPr>
              <a:t>reported on BM@N collaboration meetings</a:t>
            </a:r>
            <a:r>
              <a:rPr lang="en-US" sz="1600" dirty="0" smtClean="0">
                <a:solidFill>
                  <a:srgbClr val="0000FF"/>
                </a:solidFill>
              </a:rPr>
              <a:t>.</a:t>
            </a:r>
            <a:r>
              <a:rPr lang="en-US" sz="1400" dirty="0">
                <a:solidFill>
                  <a:srgbClr val="0000FF"/>
                </a:solidFill>
              </a:rPr>
              <a:t> </a:t>
            </a:r>
            <a:endParaRPr lang="en-US" sz="1400" dirty="0" smtClean="0">
              <a:solidFill>
                <a:srgbClr val="0000FF"/>
              </a:solidFill>
            </a:endParaRPr>
          </a:p>
        </p:txBody>
      </p:sp>
      <p:sp>
        <p:nvSpPr>
          <p:cNvPr id="4" name="TextBox 3"/>
          <p:cNvSpPr txBox="1"/>
          <p:nvPr/>
        </p:nvSpPr>
        <p:spPr>
          <a:xfrm>
            <a:off x="179512" y="6130112"/>
            <a:ext cx="8784976" cy="683264"/>
          </a:xfrm>
          <a:prstGeom prst="rect">
            <a:avLst/>
          </a:prstGeom>
          <a:noFill/>
        </p:spPr>
        <p:txBody>
          <a:bodyPr wrap="square" rtlCol="0">
            <a:spAutoFit/>
          </a:bodyPr>
          <a:lstStyle/>
          <a:p>
            <a:pPr algn="l">
              <a:lnSpc>
                <a:spcPct val="80000"/>
              </a:lnSpc>
            </a:pPr>
            <a:r>
              <a:rPr lang="en-US" sz="1200" dirty="0" smtClean="0">
                <a:solidFill>
                  <a:srgbClr val="FFFFFF">
                    <a:lumMod val="50000"/>
                  </a:srgbClr>
                </a:solidFill>
              </a:rPr>
              <a:t>M</a:t>
            </a:r>
            <a:r>
              <a:rPr lang="en-US" sz="1200" dirty="0">
                <a:solidFill>
                  <a:srgbClr val="FFFFFF">
                    <a:lumMod val="50000"/>
                  </a:srgbClr>
                </a:solidFill>
              </a:rPr>
              <a:t>. </a:t>
            </a:r>
            <a:r>
              <a:rPr lang="en-US" sz="1200" dirty="0" err="1">
                <a:solidFill>
                  <a:srgbClr val="FFFFFF">
                    <a:lumMod val="50000"/>
                  </a:srgbClr>
                </a:solidFill>
              </a:rPr>
              <a:t>Kapishin</a:t>
            </a:r>
            <a:r>
              <a:rPr lang="en-US" sz="1200" dirty="0">
                <a:solidFill>
                  <a:srgbClr val="FFFFFF">
                    <a:lumMod val="50000"/>
                  </a:srgbClr>
                </a:solidFill>
              </a:rPr>
              <a:t>, V. </a:t>
            </a:r>
            <a:r>
              <a:rPr lang="en-US" sz="1200" dirty="0" err="1">
                <a:solidFill>
                  <a:srgbClr val="FFFFFF">
                    <a:lumMod val="50000"/>
                  </a:srgbClr>
                </a:solidFill>
              </a:rPr>
              <a:t>Palichik</a:t>
            </a:r>
            <a:r>
              <a:rPr lang="en-US" sz="1200" dirty="0">
                <a:solidFill>
                  <a:srgbClr val="FFFFFF">
                    <a:lumMod val="50000"/>
                  </a:srgbClr>
                </a:solidFill>
              </a:rPr>
              <a:t>, N. </a:t>
            </a:r>
            <a:r>
              <a:rPr lang="en-US" sz="1200" dirty="0" err="1">
                <a:solidFill>
                  <a:srgbClr val="FFFFFF">
                    <a:lumMod val="50000"/>
                  </a:srgbClr>
                </a:solidFill>
              </a:rPr>
              <a:t>Voytishin</a:t>
            </a:r>
            <a:r>
              <a:rPr lang="en-US" sz="1200" dirty="0">
                <a:solidFill>
                  <a:srgbClr val="FFFFFF">
                    <a:lumMod val="50000"/>
                  </a:srgbClr>
                </a:solidFill>
              </a:rPr>
              <a:t>, ”Reconstruction algorithms for  CMS and BM@N experiments</a:t>
            </a:r>
            <a:r>
              <a:rPr lang="en-US" sz="1200" dirty="0" smtClean="0">
                <a:solidFill>
                  <a:srgbClr val="FFFFFF">
                    <a:lumMod val="50000"/>
                  </a:srgbClr>
                </a:solidFill>
              </a:rPr>
              <a:t>”, Procs. RO-LCG-2017 Conf., p.56</a:t>
            </a:r>
            <a:r>
              <a:rPr lang="en-US" sz="1200" dirty="0">
                <a:solidFill>
                  <a:srgbClr val="FFFFFF">
                    <a:lumMod val="50000"/>
                  </a:srgbClr>
                </a:solidFill>
              </a:rPr>
              <a:t>, ISBN 978-973-0-25620-8, 2017;</a:t>
            </a:r>
          </a:p>
          <a:p>
            <a:pPr algn="l">
              <a:lnSpc>
                <a:spcPct val="80000"/>
              </a:lnSpc>
            </a:pPr>
            <a:r>
              <a:rPr lang="en-US" sz="1200" dirty="0" smtClean="0">
                <a:solidFill>
                  <a:srgbClr val="FFFFFF">
                    <a:lumMod val="50000"/>
                  </a:srgbClr>
                </a:solidFill>
              </a:rPr>
              <a:t>M</a:t>
            </a:r>
            <a:r>
              <a:rPr lang="en-US" sz="1200" dirty="0">
                <a:solidFill>
                  <a:srgbClr val="FFFFFF">
                    <a:lumMod val="50000"/>
                  </a:srgbClr>
                </a:solidFill>
              </a:rPr>
              <a:t>. </a:t>
            </a:r>
            <a:r>
              <a:rPr lang="en-US" sz="1200" dirty="0" err="1">
                <a:solidFill>
                  <a:srgbClr val="FFFFFF">
                    <a:lumMod val="50000"/>
                  </a:srgbClr>
                </a:solidFill>
              </a:rPr>
              <a:t>Kapishin</a:t>
            </a:r>
            <a:r>
              <a:rPr lang="en-US" sz="1200" dirty="0">
                <a:solidFill>
                  <a:srgbClr val="FFFFFF">
                    <a:lumMod val="50000"/>
                  </a:srgbClr>
                </a:solidFill>
              </a:rPr>
              <a:t>, V. </a:t>
            </a:r>
            <a:r>
              <a:rPr lang="en-US" sz="1200" dirty="0" err="1">
                <a:solidFill>
                  <a:srgbClr val="FFFFFF">
                    <a:lumMod val="50000"/>
                  </a:srgbClr>
                </a:solidFill>
              </a:rPr>
              <a:t>Lenivenko</a:t>
            </a:r>
            <a:r>
              <a:rPr lang="en-US" sz="1200" dirty="0">
                <a:solidFill>
                  <a:srgbClr val="FFFFFF">
                    <a:lumMod val="50000"/>
                  </a:srgbClr>
                </a:solidFill>
              </a:rPr>
              <a:t>, V. </a:t>
            </a:r>
            <a:r>
              <a:rPr lang="en-US" sz="1200" dirty="0" err="1">
                <a:solidFill>
                  <a:srgbClr val="FFFFFF">
                    <a:lumMod val="50000"/>
                  </a:srgbClr>
                </a:solidFill>
              </a:rPr>
              <a:t>Palichik</a:t>
            </a:r>
            <a:r>
              <a:rPr lang="en-US" sz="1200" dirty="0">
                <a:solidFill>
                  <a:srgbClr val="FFFFFF">
                    <a:lumMod val="50000"/>
                  </a:srgbClr>
                </a:solidFill>
              </a:rPr>
              <a:t>, N. </a:t>
            </a:r>
            <a:r>
              <a:rPr lang="en-US" sz="1200" dirty="0" err="1" smtClean="0">
                <a:solidFill>
                  <a:srgbClr val="FFFFFF">
                    <a:lumMod val="50000"/>
                  </a:srgbClr>
                </a:solidFill>
              </a:rPr>
              <a:t>Voytishin</a:t>
            </a:r>
            <a:r>
              <a:rPr lang="en-US" sz="1200" dirty="0" smtClean="0">
                <a:solidFill>
                  <a:srgbClr val="FFFFFF">
                    <a:lumMod val="50000"/>
                  </a:srgbClr>
                </a:solidFill>
              </a:rPr>
              <a:t>, </a:t>
            </a:r>
            <a:r>
              <a:rPr lang="en-US" sz="1200" dirty="0" err="1">
                <a:solidFill>
                  <a:srgbClr val="FFFFFF">
                    <a:lumMod val="50000"/>
                  </a:srgbClr>
                </a:solidFill>
              </a:rPr>
              <a:t>Nuclotron</a:t>
            </a:r>
            <a:r>
              <a:rPr lang="en-US" sz="1200" dirty="0">
                <a:solidFill>
                  <a:srgbClr val="FFFFFF">
                    <a:lumMod val="50000"/>
                  </a:srgbClr>
                </a:solidFill>
              </a:rPr>
              <a:t> Beam Momentum Estimation Using </a:t>
            </a:r>
            <a:r>
              <a:rPr lang="en-US" sz="1200" dirty="0" err="1">
                <a:solidFill>
                  <a:srgbClr val="FFFFFF">
                    <a:lumMod val="50000"/>
                  </a:srgbClr>
                </a:solidFill>
              </a:rPr>
              <a:t>Multiwire</a:t>
            </a:r>
            <a:r>
              <a:rPr lang="en-US" sz="1200" dirty="0">
                <a:solidFill>
                  <a:srgbClr val="FFFFFF">
                    <a:lumMod val="50000"/>
                  </a:srgbClr>
                </a:solidFill>
              </a:rPr>
              <a:t> Proportional Chambers and </a:t>
            </a:r>
            <a:endParaRPr lang="en-US" sz="1200" dirty="0" smtClean="0">
              <a:solidFill>
                <a:srgbClr val="FFFFFF">
                  <a:lumMod val="50000"/>
                </a:srgbClr>
              </a:solidFill>
            </a:endParaRPr>
          </a:p>
          <a:p>
            <a:pPr algn="l">
              <a:lnSpc>
                <a:spcPct val="80000"/>
              </a:lnSpc>
            </a:pPr>
            <a:r>
              <a:rPr lang="en-US" sz="1200" dirty="0" smtClean="0">
                <a:solidFill>
                  <a:srgbClr val="FFFFFF">
                    <a:lumMod val="50000"/>
                  </a:srgbClr>
                </a:solidFill>
              </a:rPr>
              <a:t>Drift </a:t>
            </a:r>
            <a:r>
              <a:rPr lang="en-US" sz="1200" dirty="0">
                <a:solidFill>
                  <a:srgbClr val="FFFFFF">
                    <a:lumMod val="50000"/>
                  </a:srgbClr>
                </a:solidFill>
              </a:rPr>
              <a:t>Chambers in the BM@N Experiment, EPJ Web of Conferences, 173, 04008, 2018</a:t>
            </a:r>
          </a:p>
        </p:txBody>
      </p:sp>
    </p:spTree>
    <p:extLst>
      <p:ext uri="{BB962C8B-B14F-4D97-AF65-F5344CB8AC3E}">
        <p14:creationId xmlns:p14="http://schemas.microsoft.com/office/powerpoint/2010/main" val="3187438229"/>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4182"/>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GEM detector performance assessment in the BM@N experiment</a:t>
            </a:r>
            <a:endParaRPr lang="en-US" altLang="en-US" sz="2600" dirty="0">
              <a:solidFill>
                <a:srgbClr val="0000CC"/>
              </a:solidFill>
            </a:endParaRPr>
          </a:p>
        </p:txBody>
      </p:sp>
      <p:pic>
        <p:nvPicPr>
          <p:cNvPr id="3" name="Рисунок 2"/>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80728"/>
            <a:ext cx="4716016" cy="4170498"/>
          </a:xfrm>
          <a:prstGeom prst="rect">
            <a:avLst/>
          </a:prstGeom>
          <a:noFill/>
          <a:ln>
            <a:noFill/>
          </a:ln>
        </p:spPr>
      </p:pic>
      <p:sp>
        <p:nvSpPr>
          <p:cNvPr id="2" name="TextBox 1"/>
          <p:cNvSpPr txBox="1"/>
          <p:nvPr/>
        </p:nvSpPr>
        <p:spPr>
          <a:xfrm>
            <a:off x="4464496" y="5264158"/>
            <a:ext cx="4572000" cy="757130"/>
          </a:xfrm>
          <a:prstGeom prst="rect">
            <a:avLst/>
          </a:prstGeom>
          <a:noFill/>
        </p:spPr>
        <p:txBody>
          <a:bodyPr wrap="square" rtlCol="0">
            <a:spAutoFit/>
          </a:bodyPr>
          <a:lstStyle/>
          <a:p>
            <a:pPr algn="l">
              <a:lnSpc>
                <a:spcPct val="90000"/>
              </a:lnSpc>
            </a:pPr>
            <a:r>
              <a:rPr lang="en-US" sz="1600" b="1" i="1" dirty="0">
                <a:solidFill>
                  <a:srgbClr val="0000FF"/>
                </a:solidFill>
              </a:rPr>
              <a:t>Momentum reconstruction </a:t>
            </a:r>
            <a:r>
              <a:rPr lang="en-US" sz="1600" dirty="0">
                <a:solidFill>
                  <a:srgbClr val="0000FF"/>
                </a:solidFill>
              </a:rPr>
              <a:t>of the </a:t>
            </a:r>
            <a:r>
              <a:rPr lang="en-US" sz="1600" b="1" i="1" dirty="0" err="1">
                <a:solidFill>
                  <a:srgbClr val="0000FF"/>
                </a:solidFill>
              </a:rPr>
              <a:t>Nuclotron</a:t>
            </a:r>
            <a:r>
              <a:rPr lang="en-US" sz="1600" b="1" i="1" dirty="0">
                <a:solidFill>
                  <a:srgbClr val="0000FF"/>
                </a:solidFill>
              </a:rPr>
              <a:t> beam</a:t>
            </a:r>
            <a:r>
              <a:rPr lang="en-US" sz="1600" dirty="0">
                <a:solidFill>
                  <a:srgbClr val="0000FF"/>
                </a:solidFill>
              </a:rPr>
              <a:t> based on the obtained data in the </a:t>
            </a:r>
            <a:r>
              <a:rPr lang="en-US" sz="1600" b="1" i="1" dirty="0">
                <a:solidFill>
                  <a:srgbClr val="0000FF"/>
                </a:solidFill>
              </a:rPr>
              <a:t>drift chambers</a:t>
            </a:r>
            <a:r>
              <a:rPr lang="en-US" sz="1600" dirty="0">
                <a:solidFill>
                  <a:srgbClr val="0000FF"/>
                </a:solidFill>
              </a:rPr>
              <a:t> of the BM@N experiment with the field operating value </a:t>
            </a:r>
          </a:p>
        </p:txBody>
      </p:sp>
      <p:sp>
        <p:nvSpPr>
          <p:cNvPr id="5" name="TextBox 4"/>
          <p:cNvSpPr txBox="1"/>
          <p:nvPr/>
        </p:nvSpPr>
        <p:spPr>
          <a:xfrm>
            <a:off x="35496" y="1196752"/>
            <a:ext cx="4392488" cy="4662815"/>
          </a:xfrm>
          <a:prstGeom prst="rect">
            <a:avLst/>
          </a:prstGeom>
          <a:noFill/>
        </p:spPr>
        <p:txBody>
          <a:bodyPr wrap="square" rtlCol="0">
            <a:spAutoFit/>
          </a:bodyPr>
          <a:lstStyle/>
          <a:p>
            <a:pPr algn="l">
              <a:lnSpc>
                <a:spcPct val="90000"/>
              </a:lnSpc>
            </a:pPr>
            <a:r>
              <a:rPr lang="en-US" sz="2200" dirty="0">
                <a:solidFill>
                  <a:srgbClr val="0000FF"/>
                </a:solidFill>
              </a:rPr>
              <a:t>During the analysis of the obtained experimental data, the </a:t>
            </a:r>
            <a:r>
              <a:rPr lang="en-US" sz="2200" b="1" dirty="0" err="1">
                <a:solidFill>
                  <a:srgbClr val="0000FF"/>
                </a:solidFill>
              </a:rPr>
              <a:t>Nuclotron</a:t>
            </a:r>
            <a:r>
              <a:rPr lang="en-US" sz="2200" b="1" dirty="0">
                <a:solidFill>
                  <a:srgbClr val="0000FF"/>
                </a:solidFill>
              </a:rPr>
              <a:t> momentum</a:t>
            </a:r>
            <a:r>
              <a:rPr lang="en-US" sz="2200" dirty="0">
                <a:solidFill>
                  <a:srgbClr val="0000FF"/>
                </a:solidFill>
              </a:rPr>
              <a:t> was </a:t>
            </a:r>
            <a:r>
              <a:rPr lang="en-US" sz="2200" b="1" i="1" dirty="0">
                <a:solidFill>
                  <a:srgbClr val="0000FF"/>
                </a:solidFill>
              </a:rPr>
              <a:t>restored</a:t>
            </a:r>
            <a:r>
              <a:rPr lang="en-US" sz="2200" dirty="0">
                <a:solidFill>
                  <a:srgbClr val="0000FF"/>
                </a:solidFill>
              </a:rPr>
              <a:t> with </a:t>
            </a:r>
            <a:r>
              <a:rPr lang="en-US" sz="2200" b="1" i="1" dirty="0">
                <a:solidFill>
                  <a:srgbClr val="0000FF"/>
                </a:solidFill>
              </a:rPr>
              <a:t>high accuracy</a:t>
            </a:r>
            <a:r>
              <a:rPr lang="en-US" sz="2200" dirty="0">
                <a:solidFill>
                  <a:srgbClr val="0000FF"/>
                </a:solidFill>
              </a:rPr>
              <a:t> (~3–4%) for various </a:t>
            </a:r>
            <a:r>
              <a:rPr lang="en-US" sz="2200" dirty="0" smtClean="0">
                <a:solidFill>
                  <a:srgbClr val="0000FF"/>
                </a:solidFill>
              </a:rPr>
              <a:t>types of </a:t>
            </a:r>
            <a:r>
              <a:rPr lang="en-US" sz="2200" dirty="0">
                <a:solidFill>
                  <a:srgbClr val="0000FF"/>
                </a:solidFill>
              </a:rPr>
              <a:t>beams and their energies, using only the data obtained in </a:t>
            </a:r>
            <a:r>
              <a:rPr lang="en-US" sz="2200" dirty="0" smtClean="0">
                <a:solidFill>
                  <a:srgbClr val="0000FF"/>
                </a:solidFill>
              </a:rPr>
              <a:t>the </a:t>
            </a:r>
            <a:r>
              <a:rPr lang="en-US" sz="2200" b="1" i="1" dirty="0" smtClean="0">
                <a:solidFill>
                  <a:srgbClr val="0000FF"/>
                </a:solidFill>
              </a:rPr>
              <a:t>drift chambers</a:t>
            </a:r>
            <a:r>
              <a:rPr lang="en-US" sz="2200" dirty="0" smtClean="0">
                <a:solidFill>
                  <a:srgbClr val="0000FF"/>
                </a:solidFill>
              </a:rPr>
              <a:t> (DC). </a:t>
            </a:r>
          </a:p>
          <a:p>
            <a:pPr algn="l">
              <a:lnSpc>
                <a:spcPct val="90000"/>
              </a:lnSpc>
            </a:pPr>
            <a:r>
              <a:rPr lang="en-US" sz="2200" dirty="0" smtClean="0">
                <a:solidFill>
                  <a:srgbClr val="0000FF"/>
                </a:solidFill>
              </a:rPr>
              <a:t>This </a:t>
            </a:r>
            <a:r>
              <a:rPr lang="en-US" sz="2200" dirty="0">
                <a:solidFill>
                  <a:srgbClr val="0000FF"/>
                </a:solidFill>
              </a:rPr>
              <a:t>fully satisfies the expected accuracy of the detector system </a:t>
            </a:r>
            <a:r>
              <a:rPr lang="en-US" sz="2200" dirty="0" smtClean="0">
                <a:solidFill>
                  <a:srgbClr val="0000FF"/>
                </a:solidFill>
              </a:rPr>
              <a:t>(see figure). </a:t>
            </a:r>
          </a:p>
          <a:p>
            <a:pPr algn="l">
              <a:lnSpc>
                <a:spcPct val="90000"/>
              </a:lnSpc>
            </a:pPr>
            <a:r>
              <a:rPr lang="en-US" sz="2200" dirty="0" smtClean="0">
                <a:solidFill>
                  <a:srgbClr val="0000FF"/>
                </a:solidFill>
              </a:rPr>
              <a:t>The </a:t>
            </a:r>
            <a:r>
              <a:rPr lang="en-US" sz="2200" dirty="0">
                <a:solidFill>
                  <a:srgbClr val="0000FF"/>
                </a:solidFill>
              </a:rPr>
              <a:t>parameters of the </a:t>
            </a:r>
            <a:r>
              <a:rPr lang="en-US" sz="2200" dirty="0" smtClean="0">
                <a:solidFill>
                  <a:srgbClr val="0000FF"/>
                </a:solidFill>
              </a:rPr>
              <a:t>profiles </a:t>
            </a:r>
            <a:r>
              <a:rPr lang="en-US" sz="2200" dirty="0">
                <a:solidFill>
                  <a:srgbClr val="0000FF"/>
                </a:solidFill>
              </a:rPr>
              <a:t>of various types of </a:t>
            </a:r>
            <a:r>
              <a:rPr lang="en-US" sz="2200" dirty="0" smtClean="0">
                <a:solidFill>
                  <a:srgbClr val="0000FF"/>
                </a:solidFill>
              </a:rPr>
              <a:t>beams </a:t>
            </a:r>
            <a:r>
              <a:rPr lang="en-US" sz="2200" dirty="0">
                <a:solidFill>
                  <a:srgbClr val="0000FF"/>
                </a:solidFill>
              </a:rPr>
              <a:t>in DC for the subsequent development and construction of the bundle-pipe were determined.</a:t>
            </a:r>
          </a:p>
        </p:txBody>
      </p:sp>
      <p:sp>
        <p:nvSpPr>
          <p:cNvPr id="4" name="TextBox 3"/>
          <p:cNvSpPr txBox="1"/>
          <p:nvPr/>
        </p:nvSpPr>
        <p:spPr>
          <a:xfrm>
            <a:off x="1994825" y="6309320"/>
            <a:ext cx="7041671" cy="450636"/>
          </a:xfrm>
          <a:prstGeom prst="rect">
            <a:avLst/>
          </a:prstGeom>
          <a:noFill/>
        </p:spPr>
        <p:txBody>
          <a:bodyPr wrap="none" rtlCol="0">
            <a:spAutoFit/>
          </a:bodyPr>
          <a:lstStyle/>
          <a:p>
            <a:pPr algn="l"/>
            <a:r>
              <a:rPr lang="en-US" sz="1200" dirty="0" smtClean="0">
                <a:solidFill>
                  <a:srgbClr val="FFFFFF">
                    <a:lumMod val="50000"/>
                  </a:srgbClr>
                </a:solidFill>
              </a:rPr>
              <a:t>M</a:t>
            </a:r>
            <a:r>
              <a:rPr lang="en-US" sz="1200" dirty="0">
                <a:solidFill>
                  <a:srgbClr val="FFFFFF">
                    <a:lumMod val="50000"/>
                  </a:srgbClr>
                </a:solidFill>
              </a:rPr>
              <a:t>. </a:t>
            </a:r>
            <a:r>
              <a:rPr lang="en-US" sz="1200" dirty="0" err="1">
                <a:solidFill>
                  <a:srgbClr val="FFFFFF">
                    <a:lumMod val="50000"/>
                  </a:srgbClr>
                </a:solidFill>
              </a:rPr>
              <a:t>Kapishin</a:t>
            </a:r>
            <a:r>
              <a:rPr lang="en-US" sz="1200" dirty="0">
                <a:solidFill>
                  <a:srgbClr val="FFFFFF">
                    <a:lumMod val="50000"/>
                  </a:srgbClr>
                </a:solidFill>
              </a:rPr>
              <a:t>, V. </a:t>
            </a:r>
            <a:r>
              <a:rPr lang="en-US" sz="1200" dirty="0" err="1">
                <a:solidFill>
                  <a:srgbClr val="FFFFFF">
                    <a:lumMod val="50000"/>
                  </a:srgbClr>
                </a:solidFill>
              </a:rPr>
              <a:t>Karjavin</a:t>
            </a:r>
            <a:r>
              <a:rPr lang="en-US" sz="1200" dirty="0">
                <a:solidFill>
                  <a:srgbClr val="FFFFFF">
                    <a:lumMod val="50000"/>
                  </a:srgbClr>
                </a:solidFill>
              </a:rPr>
              <a:t>, </a:t>
            </a:r>
            <a:r>
              <a:rPr lang="en-US" sz="1200" dirty="0" err="1">
                <a:solidFill>
                  <a:srgbClr val="FFFFFF">
                    <a:lumMod val="50000"/>
                  </a:srgbClr>
                </a:solidFill>
              </a:rPr>
              <a:t>E.Kulish</a:t>
            </a:r>
            <a:r>
              <a:rPr lang="en-US" sz="1200" dirty="0">
                <a:solidFill>
                  <a:srgbClr val="FFFFFF">
                    <a:lumMod val="50000"/>
                  </a:srgbClr>
                </a:solidFill>
              </a:rPr>
              <a:t>, V. </a:t>
            </a:r>
            <a:r>
              <a:rPr lang="en-US" sz="1200" dirty="0" err="1">
                <a:solidFill>
                  <a:srgbClr val="FFFFFF">
                    <a:lumMod val="50000"/>
                  </a:srgbClr>
                </a:solidFill>
              </a:rPr>
              <a:t>Lenivenko</a:t>
            </a:r>
            <a:r>
              <a:rPr lang="en-US" sz="1200" dirty="0">
                <a:solidFill>
                  <a:srgbClr val="FFFFFF">
                    <a:lumMod val="50000"/>
                  </a:srgbClr>
                </a:solidFill>
              </a:rPr>
              <a:t>, A. </a:t>
            </a:r>
            <a:r>
              <a:rPr lang="en-US" sz="1200" dirty="0" err="1">
                <a:solidFill>
                  <a:srgbClr val="FFFFFF">
                    <a:lumMod val="50000"/>
                  </a:srgbClr>
                </a:solidFill>
              </a:rPr>
              <a:t>Makankin</a:t>
            </a:r>
            <a:r>
              <a:rPr lang="en-US" sz="1200" dirty="0">
                <a:solidFill>
                  <a:srgbClr val="FFFFFF">
                    <a:lumMod val="50000"/>
                  </a:srgbClr>
                </a:solidFill>
              </a:rPr>
              <a:t>, A. </a:t>
            </a:r>
            <a:r>
              <a:rPr lang="en-US" sz="1200" dirty="0" err="1">
                <a:solidFill>
                  <a:srgbClr val="FFFFFF">
                    <a:lumMod val="50000"/>
                  </a:srgbClr>
                </a:solidFill>
              </a:rPr>
              <a:t>Maksymchuk</a:t>
            </a:r>
            <a:r>
              <a:rPr lang="en-US" sz="1200" dirty="0">
                <a:solidFill>
                  <a:srgbClr val="FFFFFF">
                    <a:lumMod val="50000"/>
                  </a:srgbClr>
                </a:solidFill>
              </a:rPr>
              <a:t>, V. </a:t>
            </a:r>
            <a:r>
              <a:rPr lang="en-US" sz="1200" dirty="0" err="1">
                <a:solidFill>
                  <a:srgbClr val="FFFFFF">
                    <a:lumMod val="50000"/>
                  </a:srgbClr>
                </a:solidFill>
              </a:rPr>
              <a:t>Palichik</a:t>
            </a:r>
            <a:r>
              <a:rPr lang="en-US" sz="1200" dirty="0">
                <a:solidFill>
                  <a:srgbClr val="FFFFFF">
                    <a:lumMod val="50000"/>
                  </a:srgbClr>
                </a:solidFill>
              </a:rPr>
              <a:t>, S. </a:t>
            </a:r>
            <a:r>
              <a:rPr lang="en-US" sz="1200" dirty="0" err="1">
                <a:solidFill>
                  <a:srgbClr val="FFFFFF">
                    <a:lumMod val="50000"/>
                  </a:srgbClr>
                </a:solidFill>
              </a:rPr>
              <a:t>Vasiliev</a:t>
            </a:r>
            <a:r>
              <a:rPr lang="en-US" sz="1200" dirty="0">
                <a:solidFill>
                  <a:srgbClr val="FFFFFF">
                    <a:lumMod val="50000"/>
                  </a:srgbClr>
                </a:solidFill>
              </a:rPr>
              <a:t>, </a:t>
            </a:r>
            <a:endParaRPr lang="en-US" sz="1200" dirty="0" smtClean="0">
              <a:solidFill>
                <a:srgbClr val="FFFFFF">
                  <a:lumMod val="50000"/>
                </a:srgbClr>
              </a:solidFill>
            </a:endParaRPr>
          </a:p>
          <a:p>
            <a:pPr algn="l"/>
            <a:r>
              <a:rPr lang="en-US" sz="1200" dirty="0" smtClean="0">
                <a:solidFill>
                  <a:srgbClr val="FFFFFF">
                    <a:lumMod val="50000"/>
                  </a:srgbClr>
                </a:solidFill>
              </a:rPr>
              <a:t>GEM </a:t>
            </a:r>
            <a:r>
              <a:rPr lang="en-US" sz="1200" dirty="0">
                <a:solidFill>
                  <a:srgbClr val="FFFFFF">
                    <a:lumMod val="50000"/>
                  </a:srgbClr>
                </a:solidFill>
              </a:rPr>
              <a:t>detector performance assessment in the BM@N experiment, EPJ Web of Conferences 173, 04007 (2018)</a:t>
            </a:r>
          </a:p>
        </p:txBody>
      </p:sp>
    </p:spTree>
    <p:extLst>
      <p:ext uri="{BB962C8B-B14F-4D97-AF65-F5344CB8AC3E}">
        <p14:creationId xmlns:p14="http://schemas.microsoft.com/office/powerpoint/2010/main" val="3538554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190"/>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3D calculations of the SPD detector magnetic system for the NICA </a:t>
            </a:r>
            <a:r>
              <a:rPr lang="en-US" altLang="en-US" sz="2600" b="1" dirty="0" smtClean="0">
                <a:solidFill>
                  <a:srgbClr val="0000CC"/>
                </a:solidFill>
                <a:effectLst>
                  <a:outerShdw blurRad="38100" dist="38100" dir="2700000" algn="tl">
                    <a:srgbClr val="000000"/>
                  </a:outerShdw>
                </a:effectLst>
              </a:rPr>
              <a:t>project</a:t>
            </a:r>
            <a:endParaRPr lang="en-US" altLang="en-US" sz="2600" dirty="0">
              <a:solidFill>
                <a:srgbClr val="0000CC"/>
              </a:solidFill>
            </a:endParaRPr>
          </a:p>
        </p:txBody>
      </p:sp>
      <p:grpSp>
        <p:nvGrpSpPr>
          <p:cNvPr id="15" name="Группа 14"/>
          <p:cNvGrpSpPr>
            <a:grpSpLocks noChangeAspect="1"/>
          </p:cNvGrpSpPr>
          <p:nvPr/>
        </p:nvGrpSpPr>
        <p:grpSpPr>
          <a:xfrm>
            <a:off x="395536" y="1196752"/>
            <a:ext cx="8229600" cy="2289441"/>
            <a:chOff x="395536" y="1280160"/>
            <a:chExt cx="7653432" cy="2129155"/>
          </a:xfrm>
        </p:grpSpPr>
        <p:grpSp>
          <p:nvGrpSpPr>
            <p:cNvPr id="2" name="Группа 1"/>
            <p:cNvGrpSpPr/>
            <p:nvPr/>
          </p:nvGrpSpPr>
          <p:grpSpPr>
            <a:xfrm>
              <a:off x="395536" y="1280160"/>
              <a:ext cx="2317529" cy="2088232"/>
              <a:chOff x="323528" y="1268760"/>
              <a:chExt cx="2317529" cy="2088232"/>
            </a:xfrm>
          </p:grpSpPr>
          <p:pic>
            <p:nvPicPr>
              <p:cNvPr id="4" name="Picture 57" descr="Ри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68760"/>
                <a:ext cx="2317529" cy="1793500"/>
              </a:xfrm>
              <a:prstGeom prst="rect">
                <a:avLst/>
              </a:prstGeom>
              <a:noFill/>
              <a:ln>
                <a:noFill/>
              </a:ln>
              <a:extLst/>
            </p:spPr>
          </p:pic>
          <p:sp>
            <p:nvSpPr>
              <p:cNvPr id="6" name="Text Box 2"/>
              <p:cNvSpPr txBox="1">
                <a:spLocks noChangeArrowheads="1"/>
              </p:cNvSpPr>
              <p:nvPr/>
            </p:nvSpPr>
            <p:spPr bwMode="auto">
              <a:xfrm>
                <a:off x="467544" y="3098488"/>
                <a:ext cx="1995978" cy="258504"/>
              </a:xfrm>
              <a:prstGeom prst="rect">
                <a:avLst/>
              </a:prstGeom>
              <a:noFill/>
              <a:ln w="9525">
                <a:noFill/>
                <a:miter lim="800000"/>
                <a:headEnd/>
                <a:tailEnd/>
              </a:ln>
            </p:spPr>
            <p:txBody>
              <a:bodyPr rot="0" vert="horz" wrap="square" lIns="91440" tIns="45720" rIns="91440" bIns="45720" anchor="t" anchorCtr="0" upright="1">
                <a:noAutofit/>
              </a:bodyPr>
              <a:lstStyle/>
              <a:p>
                <a:pPr>
                  <a:spcBef>
                    <a:spcPts val="0"/>
                  </a:spcBef>
                  <a:spcAft>
                    <a:spcPts val="0"/>
                  </a:spcAft>
                </a:pPr>
                <a:r>
                  <a:rPr lang="en-US" sz="1600" b="1" dirty="0">
                    <a:solidFill>
                      <a:srgbClr val="0000FF"/>
                    </a:solidFill>
                    <a:latin typeface="Times New Roman"/>
                    <a:ea typeface="Calibri"/>
                    <a:cs typeface="Times New Roman"/>
                  </a:rPr>
                  <a:t>Fig</a:t>
                </a:r>
                <a:r>
                  <a:rPr lang="ru-RU" sz="1600" b="1" dirty="0">
                    <a:solidFill>
                      <a:srgbClr val="0000FF"/>
                    </a:solidFill>
                    <a:latin typeface="Times New Roman"/>
                    <a:ea typeface="Calibri"/>
                    <a:cs typeface="Times New Roman"/>
                  </a:rPr>
                  <a:t>. </a:t>
                </a:r>
                <a:r>
                  <a:rPr lang="en-US" sz="1600" b="1" dirty="0" smtClean="0">
                    <a:solidFill>
                      <a:srgbClr val="0000FF"/>
                    </a:solidFill>
                    <a:latin typeface="Times New Roman"/>
                    <a:ea typeface="Calibri"/>
                    <a:cs typeface="Times New Roman"/>
                  </a:rPr>
                  <a:t>1</a:t>
                </a:r>
                <a:r>
                  <a:rPr lang="ru-RU" sz="1600" dirty="0" smtClean="0">
                    <a:solidFill>
                      <a:srgbClr val="0000FF"/>
                    </a:solidFill>
                    <a:latin typeface="Times New Roman"/>
                    <a:ea typeface="Calibri"/>
                    <a:cs typeface="Times New Roman"/>
                  </a:rPr>
                  <a:t>. </a:t>
                </a:r>
                <a:r>
                  <a:rPr lang="en-US" sz="1600" dirty="0">
                    <a:solidFill>
                      <a:srgbClr val="0000FF"/>
                    </a:solidFill>
                    <a:latin typeface="Times New Roman"/>
                    <a:ea typeface="Calibri"/>
                    <a:cs typeface="Times New Roman"/>
                  </a:rPr>
                  <a:t>Set of coils</a:t>
                </a:r>
                <a:endParaRPr lang="en-US" sz="1600" dirty="0">
                  <a:solidFill>
                    <a:srgbClr val="0000FF"/>
                  </a:solidFill>
                  <a:latin typeface="Calibri"/>
                  <a:ea typeface="Calibri"/>
                  <a:cs typeface="Times New Roman"/>
                </a:endParaRPr>
              </a:p>
            </p:txBody>
          </p:sp>
        </p:grpSp>
        <p:grpSp>
          <p:nvGrpSpPr>
            <p:cNvPr id="12" name="Группа 11"/>
            <p:cNvGrpSpPr/>
            <p:nvPr/>
          </p:nvGrpSpPr>
          <p:grpSpPr>
            <a:xfrm>
              <a:off x="2699792" y="1280160"/>
              <a:ext cx="2808312" cy="2129155"/>
              <a:chOff x="2627784" y="1268760"/>
              <a:chExt cx="2808312" cy="2129155"/>
            </a:xfrm>
          </p:grpSpPr>
          <p:pic>
            <p:nvPicPr>
              <p:cNvPr id="5" name="Picture 58" descr="Ри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8285" y="1268760"/>
                <a:ext cx="2463248" cy="180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2627784" y="3087309"/>
                <a:ext cx="2808312" cy="310606"/>
              </a:xfrm>
              <a:prstGeom prst="rect">
                <a:avLst/>
              </a:prstGeom>
              <a:noFill/>
              <a:ln w="9525">
                <a:noFill/>
                <a:miter lim="800000"/>
                <a:headEnd/>
                <a:tailEnd/>
              </a:ln>
            </p:spPr>
            <p:txBody>
              <a:bodyPr rot="0" vert="horz" wrap="square" lIns="91440" tIns="45720" rIns="91440" bIns="45720" anchor="t" anchorCtr="0" upright="1">
                <a:noAutofit/>
              </a:bodyPr>
              <a:lstStyle/>
              <a:p>
                <a:pPr>
                  <a:spcBef>
                    <a:spcPts val="0"/>
                  </a:spcBef>
                  <a:spcAft>
                    <a:spcPts val="0"/>
                  </a:spcAft>
                </a:pPr>
                <a:r>
                  <a:rPr lang="en-US" sz="1600" b="1" dirty="0">
                    <a:solidFill>
                      <a:srgbClr val="0000FF"/>
                    </a:solidFill>
                    <a:latin typeface="Times New Roman"/>
                    <a:ea typeface="Calibri"/>
                    <a:cs typeface="Times New Roman"/>
                  </a:rPr>
                  <a:t>Fig. </a:t>
                </a:r>
                <a:r>
                  <a:rPr lang="en-US" sz="1600" b="1" dirty="0" smtClean="0">
                    <a:solidFill>
                      <a:srgbClr val="0000FF"/>
                    </a:solidFill>
                    <a:latin typeface="Times New Roman"/>
                    <a:ea typeface="Calibri"/>
                    <a:cs typeface="Times New Roman"/>
                  </a:rPr>
                  <a:t>2.</a:t>
                </a:r>
                <a:r>
                  <a:rPr lang="en-US" sz="1600" dirty="0" smtClean="0">
                    <a:solidFill>
                      <a:srgbClr val="0000FF"/>
                    </a:solidFill>
                    <a:latin typeface="Times New Roman"/>
                    <a:ea typeface="Calibri"/>
                    <a:cs typeface="Times New Roman"/>
                  </a:rPr>
                  <a:t> </a:t>
                </a:r>
                <a:r>
                  <a:rPr lang="en-US" sz="1600" dirty="0">
                    <a:solidFill>
                      <a:srgbClr val="0000FF"/>
                    </a:solidFill>
                    <a:latin typeface="Times New Roman"/>
                    <a:ea typeface="Calibri"/>
                    <a:cs typeface="Times New Roman"/>
                  </a:rPr>
                  <a:t>“Toroidal” configuration</a:t>
                </a:r>
                <a:endParaRPr lang="en-US" sz="1600" dirty="0">
                  <a:solidFill>
                    <a:srgbClr val="0000FF"/>
                  </a:solidFill>
                  <a:latin typeface="Calibri"/>
                  <a:ea typeface="Calibri"/>
                  <a:cs typeface="Times New Roman"/>
                </a:endParaRPr>
              </a:p>
            </p:txBody>
          </p:sp>
        </p:grpSp>
        <p:grpSp>
          <p:nvGrpSpPr>
            <p:cNvPr id="13" name="Группа 12"/>
            <p:cNvGrpSpPr/>
            <p:nvPr/>
          </p:nvGrpSpPr>
          <p:grpSpPr>
            <a:xfrm>
              <a:off x="5312664" y="1280160"/>
              <a:ext cx="2736304" cy="2066925"/>
              <a:chOff x="5436096" y="1290067"/>
              <a:chExt cx="2736304" cy="2066925"/>
            </a:xfrm>
          </p:grpSpPr>
          <p:pic>
            <p:nvPicPr>
              <p:cNvPr id="9" name="Picture 62" descr="Ри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512" y="1290067"/>
                <a:ext cx="2338857" cy="178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5436096" y="3077889"/>
                <a:ext cx="2736304" cy="279103"/>
              </a:xfrm>
              <a:prstGeom prst="rect">
                <a:avLst/>
              </a:prstGeom>
              <a:noFill/>
              <a:ln w="9525">
                <a:noFill/>
                <a:miter lim="800000"/>
                <a:headEnd/>
                <a:tailEnd/>
              </a:ln>
            </p:spPr>
            <p:txBody>
              <a:bodyPr rot="0" vert="horz" wrap="square" lIns="91440" tIns="45720" rIns="91440" bIns="45720" anchor="t" anchorCtr="0" upright="1">
                <a:noAutofit/>
              </a:bodyPr>
              <a:lstStyle/>
              <a:p>
                <a:pPr>
                  <a:spcBef>
                    <a:spcPts val="0"/>
                  </a:spcBef>
                  <a:spcAft>
                    <a:spcPts val="0"/>
                  </a:spcAft>
                </a:pPr>
                <a:r>
                  <a:rPr lang="en-US" sz="1600" b="1" dirty="0">
                    <a:solidFill>
                      <a:srgbClr val="0000FF"/>
                    </a:solidFill>
                    <a:latin typeface="Times New Roman"/>
                    <a:ea typeface="Calibri"/>
                    <a:cs typeface="Times New Roman"/>
                  </a:rPr>
                  <a:t>Fig</a:t>
                </a:r>
                <a:r>
                  <a:rPr lang="ru-RU" sz="1600" b="1" dirty="0">
                    <a:solidFill>
                      <a:srgbClr val="0000FF"/>
                    </a:solidFill>
                    <a:latin typeface="Times New Roman"/>
                    <a:ea typeface="Calibri"/>
                    <a:cs typeface="Times New Roman"/>
                  </a:rPr>
                  <a:t>. </a:t>
                </a:r>
                <a:r>
                  <a:rPr lang="en-US" sz="1600" b="1" dirty="0" smtClean="0">
                    <a:solidFill>
                      <a:srgbClr val="0000FF"/>
                    </a:solidFill>
                    <a:latin typeface="Times New Roman"/>
                    <a:ea typeface="Calibri"/>
                    <a:cs typeface="Times New Roman"/>
                  </a:rPr>
                  <a:t>3</a:t>
                </a:r>
                <a:r>
                  <a:rPr lang="ru-RU" sz="1600" dirty="0" smtClean="0">
                    <a:solidFill>
                      <a:srgbClr val="0000FF"/>
                    </a:solidFill>
                    <a:latin typeface="Times New Roman"/>
                    <a:ea typeface="Calibri"/>
                    <a:cs typeface="Times New Roman"/>
                  </a:rPr>
                  <a:t>. </a:t>
                </a:r>
                <a:r>
                  <a:rPr lang="en-US" sz="1600" dirty="0">
                    <a:solidFill>
                      <a:srgbClr val="0000FF"/>
                    </a:solidFill>
                    <a:latin typeface="Times New Roman"/>
                    <a:ea typeface="Calibri"/>
                    <a:cs typeface="Times New Roman"/>
                  </a:rPr>
                  <a:t>“Hybrid” configuration</a:t>
                </a:r>
                <a:endParaRPr lang="en-US" sz="1600" dirty="0">
                  <a:solidFill>
                    <a:srgbClr val="0000FF"/>
                  </a:solidFill>
                  <a:latin typeface="Calibri"/>
                  <a:ea typeface="Calibri"/>
                  <a:cs typeface="Times New Roman"/>
                </a:endParaRPr>
              </a:p>
            </p:txBody>
          </p:sp>
        </p:grpSp>
      </p:grpSp>
      <p:sp>
        <p:nvSpPr>
          <p:cNvPr id="16" name="TextBox 15"/>
          <p:cNvSpPr txBox="1"/>
          <p:nvPr/>
        </p:nvSpPr>
        <p:spPr>
          <a:xfrm>
            <a:off x="179512" y="3645024"/>
            <a:ext cx="8712968" cy="2266774"/>
          </a:xfrm>
          <a:prstGeom prst="rect">
            <a:avLst/>
          </a:prstGeom>
          <a:noFill/>
        </p:spPr>
        <p:txBody>
          <a:bodyPr wrap="square" rtlCol="0">
            <a:spAutoFit/>
          </a:bodyPr>
          <a:lstStyle/>
          <a:p>
            <a:pPr indent="228600" algn="l">
              <a:lnSpc>
                <a:spcPct val="90000"/>
              </a:lnSpc>
              <a:spcAft>
                <a:spcPts val="400"/>
              </a:spcAft>
            </a:pPr>
            <a:r>
              <a:rPr lang="en-US" sz="1800" dirty="0">
                <a:solidFill>
                  <a:srgbClr val="0000FF"/>
                </a:solidFill>
                <a:effectLst>
                  <a:outerShdw blurRad="38100" dist="38100" dir="2700000" algn="tl">
                    <a:srgbClr val="000000">
                      <a:alpha val="43137"/>
                    </a:srgbClr>
                  </a:outerShdw>
                </a:effectLst>
              </a:rPr>
              <a:t>The 3D calculations for the SPD detector magnetic system of the NICA project </a:t>
            </a:r>
            <a:r>
              <a:rPr lang="en-US" sz="1800" dirty="0" smtClean="0">
                <a:solidFill>
                  <a:srgbClr val="0000FF"/>
                </a:solidFill>
                <a:effectLst>
                  <a:outerShdw blurRad="38100" dist="38100" dir="2700000" algn="tl">
                    <a:srgbClr val="000000">
                      <a:alpha val="43137"/>
                    </a:srgbClr>
                  </a:outerShdw>
                </a:effectLst>
              </a:rPr>
              <a:t>need accurate solution of the magnetic field configurations at corners domains. </a:t>
            </a:r>
          </a:p>
          <a:p>
            <a:pPr indent="228600" algn="l">
              <a:lnSpc>
                <a:spcPct val="90000"/>
              </a:lnSpc>
              <a:spcAft>
                <a:spcPts val="400"/>
              </a:spcAft>
            </a:pPr>
            <a:r>
              <a:rPr lang="en-US" sz="1800" dirty="0" smtClean="0">
                <a:solidFill>
                  <a:srgbClr val="0000FF"/>
                </a:solidFill>
                <a:effectLst>
                  <a:outerShdw blurRad="38100" dist="38100" dir="2700000" algn="tl">
                    <a:srgbClr val="000000">
                      <a:alpha val="43137"/>
                    </a:srgbClr>
                  </a:outerShdw>
                </a:effectLst>
              </a:rPr>
              <a:t>Three </a:t>
            </a:r>
            <a:r>
              <a:rPr lang="en-US" sz="1800" dirty="0">
                <a:solidFill>
                  <a:srgbClr val="0000FF"/>
                </a:solidFill>
                <a:effectLst>
                  <a:outerShdw blurRad="38100" dist="38100" dir="2700000" algn="tl">
                    <a:srgbClr val="000000">
                      <a:alpha val="43137"/>
                    </a:srgbClr>
                  </a:outerShdw>
                </a:effectLst>
              </a:rPr>
              <a:t>basic configurations of the NICA SPD magnetic systems are considered (Fig. </a:t>
            </a:r>
            <a:r>
              <a:rPr lang="en-US" sz="1800" dirty="0" smtClean="0">
                <a:solidFill>
                  <a:srgbClr val="0000FF"/>
                </a:solidFill>
                <a:effectLst>
                  <a:outerShdw blurRad="38100" dist="38100" dir="2700000" algn="tl">
                    <a:srgbClr val="000000">
                      <a:alpha val="43137"/>
                    </a:srgbClr>
                  </a:outerShdw>
                </a:effectLst>
              </a:rPr>
              <a:t>1-3): </a:t>
            </a:r>
            <a:r>
              <a:rPr lang="en-US" sz="1800" dirty="0">
                <a:solidFill>
                  <a:srgbClr val="0000FF"/>
                </a:solidFill>
                <a:effectLst>
                  <a:outerShdw blurRad="38100" dist="38100" dir="2700000" algn="tl">
                    <a:srgbClr val="000000">
                      <a:alpha val="43137"/>
                    </a:srgbClr>
                  </a:outerShdw>
                </a:effectLst>
              </a:rPr>
              <a:t>set of coils, “toroidal”, and “hybrid</a:t>
            </a:r>
            <a:r>
              <a:rPr lang="en-US" sz="1800" dirty="0" smtClean="0">
                <a:solidFill>
                  <a:srgbClr val="0000FF"/>
                </a:solidFill>
                <a:effectLst>
                  <a:outerShdw blurRad="38100" dist="38100" dir="2700000" algn="tl">
                    <a:srgbClr val="000000">
                      <a:alpha val="43137"/>
                    </a:srgbClr>
                  </a:outerShdw>
                </a:effectLst>
              </a:rPr>
              <a:t>”. </a:t>
            </a:r>
          </a:p>
          <a:p>
            <a:pPr indent="228600" algn="l">
              <a:lnSpc>
                <a:spcPct val="90000"/>
              </a:lnSpc>
            </a:pPr>
            <a:r>
              <a:rPr lang="en-US" sz="1800" dirty="0" smtClean="0">
                <a:solidFill>
                  <a:srgbClr val="0000FF"/>
                </a:solidFill>
                <a:effectLst>
                  <a:outerShdw blurRad="38100" dist="38100" dir="2700000" algn="tl">
                    <a:srgbClr val="000000">
                      <a:alpha val="43137"/>
                    </a:srgbClr>
                  </a:outerShdw>
                </a:effectLst>
              </a:rPr>
              <a:t>The </a:t>
            </a:r>
            <a:r>
              <a:rPr lang="en-US" sz="1800" dirty="0">
                <a:solidFill>
                  <a:srgbClr val="0000FF"/>
                </a:solidFill>
                <a:effectLst>
                  <a:outerShdw blurRad="38100" dist="38100" dir="2700000" algn="tl">
                    <a:srgbClr val="000000">
                      <a:alpha val="43137"/>
                    </a:srgbClr>
                  </a:outerShdw>
                </a:effectLst>
              </a:rPr>
              <a:t>model parameters are presented, the maps of magnetic fields are obtained, and the maps of integrals by trajectories are constructed. </a:t>
            </a:r>
            <a:r>
              <a:rPr lang="en-US" sz="1800" dirty="0" smtClean="0">
                <a:solidFill>
                  <a:srgbClr val="0000FF"/>
                </a:solidFill>
                <a:effectLst>
                  <a:outerShdw blurRad="38100" dist="38100" dir="2700000" algn="tl">
                    <a:srgbClr val="000000">
                      <a:alpha val="43137"/>
                    </a:srgbClr>
                  </a:outerShdw>
                </a:effectLst>
              </a:rPr>
              <a:t>The </a:t>
            </a:r>
            <a:r>
              <a:rPr lang="en-US" sz="1800" dirty="0">
                <a:solidFill>
                  <a:srgbClr val="0000FF"/>
                </a:solidFill>
                <a:effectLst>
                  <a:outerShdw blurRad="38100" dist="38100" dir="2700000" algn="tl">
                    <a:srgbClr val="000000">
                      <a:alpha val="43137"/>
                    </a:srgbClr>
                  </a:outerShdw>
                </a:effectLst>
              </a:rPr>
              <a:t>“hybrid” configuration is chosen as basic in further work</a:t>
            </a:r>
            <a:r>
              <a:rPr lang="en-US" sz="1800" dirty="0" smtClean="0">
                <a:solidFill>
                  <a:srgbClr val="0000FF"/>
                </a:solidFill>
                <a:effectLst>
                  <a:outerShdw blurRad="38100" dist="38100" dir="2700000" algn="tl">
                    <a:srgbClr val="000000">
                      <a:alpha val="43137"/>
                    </a:srgbClr>
                  </a:outerShdw>
                </a:effectLst>
              </a:rPr>
              <a:t>. </a:t>
            </a:r>
          </a:p>
          <a:p>
            <a:r>
              <a:rPr lang="en-US" sz="1800" dirty="0" smtClean="0">
                <a:solidFill>
                  <a:srgbClr val="0000FF"/>
                </a:solidFill>
                <a:effectLst>
                  <a:outerShdw blurRad="38100" dist="38100" dir="2700000" algn="tl">
                    <a:srgbClr val="000000">
                      <a:alpha val="43137"/>
                    </a:srgbClr>
                  </a:outerShdw>
                </a:effectLst>
              </a:rPr>
              <a:t>(</a:t>
            </a:r>
            <a:r>
              <a:rPr lang="en-US" sz="1800" b="1" dirty="0" smtClean="0">
                <a:solidFill>
                  <a:srgbClr val="0000FF"/>
                </a:solidFill>
                <a:effectLst>
                  <a:outerShdw blurRad="38100" dist="38100" dir="2700000" algn="tl">
                    <a:srgbClr val="000000">
                      <a:alpha val="43137"/>
                    </a:srgbClr>
                  </a:outerShdw>
                </a:effectLst>
              </a:rPr>
              <a:t>Collaboration VBLHEP, MSU, </a:t>
            </a:r>
            <a:r>
              <a:rPr lang="en-US" sz="1800" b="1" dirty="0">
                <a:solidFill>
                  <a:srgbClr val="0000FF"/>
                </a:solidFill>
                <a:effectLst>
                  <a:outerShdw blurRad="38100" dist="38100" dir="2700000" algn="tl">
                    <a:srgbClr val="000000">
                      <a:alpha val="43137"/>
                    </a:srgbClr>
                  </a:outerShdw>
                </a:effectLst>
              </a:rPr>
              <a:t>LIT</a:t>
            </a:r>
            <a:r>
              <a:rPr lang="en-US" sz="1800" dirty="0" smtClean="0">
                <a:solidFill>
                  <a:srgbClr val="0000FF"/>
                </a:solidFill>
                <a:effectLst>
                  <a:outerShdw blurRad="38100" dist="38100" dir="2700000" algn="tl">
                    <a:srgbClr val="000000">
                      <a:alpha val="43137"/>
                    </a:srgbClr>
                  </a:outerShdw>
                </a:effectLst>
              </a:rPr>
              <a:t>)</a:t>
            </a:r>
            <a:endParaRPr lang="en-US" sz="1800" dirty="0">
              <a:solidFill>
                <a:srgbClr val="0000FF"/>
              </a:solidFill>
              <a:effectLst>
                <a:outerShdw blurRad="38100" dist="38100" dir="2700000" algn="tl">
                  <a:srgbClr val="000000">
                    <a:alpha val="43137"/>
                  </a:srgbClr>
                </a:outerShdw>
              </a:effectLst>
            </a:endParaRPr>
          </a:p>
        </p:txBody>
      </p:sp>
      <p:sp>
        <p:nvSpPr>
          <p:cNvPr id="17" name="TextBox 16"/>
          <p:cNvSpPr txBox="1"/>
          <p:nvPr/>
        </p:nvSpPr>
        <p:spPr>
          <a:xfrm>
            <a:off x="179512" y="5932429"/>
            <a:ext cx="8929116" cy="808939"/>
          </a:xfrm>
          <a:prstGeom prst="rect">
            <a:avLst/>
          </a:prstGeom>
          <a:noFill/>
        </p:spPr>
        <p:txBody>
          <a:bodyPr wrap="square" rtlCol="0">
            <a:spAutoFit/>
          </a:bodyPr>
          <a:lstStyle/>
          <a:p>
            <a:pPr algn="l"/>
            <a:r>
              <a:rPr lang="en-US" sz="1200" dirty="0" smtClean="0">
                <a:solidFill>
                  <a:srgbClr val="808080">
                    <a:lumMod val="75000"/>
                  </a:srgbClr>
                </a:solidFill>
              </a:rPr>
              <a:t>E</a:t>
            </a:r>
            <a:r>
              <a:rPr lang="en-US" sz="1200" dirty="0">
                <a:solidFill>
                  <a:srgbClr val="808080">
                    <a:lumMod val="75000"/>
                  </a:srgbClr>
                </a:solidFill>
              </a:rPr>
              <a:t>. </a:t>
            </a:r>
            <a:r>
              <a:rPr lang="en-US" sz="1200" dirty="0" err="1">
                <a:solidFill>
                  <a:srgbClr val="808080">
                    <a:lumMod val="75000"/>
                  </a:srgbClr>
                </a:solidFill>
              </a:rPr>
              <a:t>Perepelkin</a:t>
            </a:r>
            <a:r>
              <a:rPr lang="en-US" sz="1200" dirty="0">
                <a:solidFill>
                  <a:srgbClr val="808080">
                    <a:lumMod val="75000"/>
                  </a:srgbClr>
                </a:solidFill>
              </a:rPr>
              <a:t>, </a:t>
            </a:r>
            <a:r>
              <a:rPr lang="en-US" sz="1200" u="sng" dirty="0">
                <a:solidFill>
                  <a:srgbClr val="808080">
                    <a:lumMod val="75000"/>
                  </a:srgbClr>
                </a:solidFill>
              </a:rPr>
              <a:t>R. </a:t>
            </a:r>
            <a:r>
              <a:rPr lang="en-US" sz="1200" u="sng" dirty="0" err="1">
                <a:solidFill>
                  <a:srgbClr val="808080">
                    <a:lumMod val="75000"/>
                  </a:srgbClr>
                </a:solidFill>
              </a:rPr>
              <a:t>Polyakova</a:t>
            </a:r>
            <a:r>
              <a:rPr lang="en-US" sz="1200" dirty="0">
                <a:solidFill>
                  <a:srgbClr val="808080">
                    <a:lumMod val="75000"/>
                  </a:srgbClr>
                </a:solidFill>
              </a:rPr>
              <a:t>, A. </a:t>
            </a:r>
            <a:r>
              <a:rPr lang="en-US" sz="1200" dirty="0" err="1">
                <a:solidFill>
                  <a:srgbClr val="808080">
                    <a:lumMod val="75000"/>
                  </a:srgbClr>
                </a:solidFill>
              </a:rPr>
              <a:t>Tarelkin</a:t>
            </a:r>
            <a:r>
              <a:rPr lang="en-US" sz="1200" dirty="0">
                <a:solidFill>
                  <a:srgbClr val="808080">
                    <a:lumMod val="75000"/>
                  </a:srgbClr>
                </a:solidFill>
              </a:rPr>
              <a:t>, A. </a:t>
            </a:r>
            <a:r>
              <a:rPr lang="en-US" sz="1200" dirty="0" err="1">
                <a:solidFill>
                  <a:srgbClr val="808080">
                    <a:lumMod val="75000"/>
                  </a:srgbClr>
                </a:solidFill>
              </a:rPr>
              <a:t>Kovalenko</a:t>
            </a:r>
            <a:r>
              <a:rPr lang="en-US" sz="1200" dirty="0">
                <a:solidFill>
                  <a:srgbClr val="808080">
                    <a:lumMod val="75000"/>
                  </a:srgbClr>
                </a:solidFill>
              </a:rPr>
              <a:t>, P. </a:t>
            </a:r>
            <a:r>
              <a:rPr lang="en-US" sz="1200" dirty="0" err="1">
                <a:solidFill>
                  <a:srgbClr val="808080">
                    <a:lumMod val="75000"/>
                  </a:srgbClr>
                </a:solidFill>
              </a:rPr>
              <a:t>Sysoev</a:t>
            </a:r>
            <a:r>
              <a:rPr lang="en-US" sz="1200" dirty="0">
                <a:solidFill>
                  <a:srgbClr val="808080">
                    <a:lumMod val="75000"/>
                  </a:srgbClr>
                </a:solidFill>
              </a:rPr>
              <a:t>, M. </a:t>
            </a:r>
            <a:r>
              <a:rPr lang="en-US" sz="1200" dirty="0" err="1">
                <a:solidFill>
                  <a:srgbClr val="808080">
                    <a:lumMod val="75000"/>
                  </a:srgbClr>
                </a:solidFill>
              </a:rPr>
              <a:t>Sadovnikova</a:t>
            </a:r>
            <a:r>
              <a:rPr lang="en-US" sz="1200" dirty="0">
                <a:solidFill>
                  <a:srgbClr val="808080">
                    <a:lumMod val="75000"/>
                  </a:srgbClr>
                </a:solidFill>
              </a:rPr>
              <a:t>, I. </a:t>
            </a:r>
            <a:r>
              <a:rPr lang="en-US" sz="1200" dirty="0" err="1">
                <a:solidFill>
                  <a:srgbClr val="808080">
                    <a:lumMod val="75000"/>
                  </a:srgbClr>
                </a:solidFill>
              </a:rPr>
              <a:t>Yudin</a:t>
            </a:r>
            <a:r>
              <a:rPr lang="en-US" sz="1200" dirty="0">
                <a:solidFill>
                  <a:srgbClr val="808080">
                    <a:lumMod val="75000"/>
                  </a:srgbClr>
                </a:solidFill>
              </a:rPr>
              <a:t>, </a:t>
            </a:r>
            <a:r>
              <a:rPr lang="en-US" sz="1200" dirty="0" smtClean="0">
                <a:solidFill>
                  <a:srgbClr val="808080">
                    <a:lumMod val="75000"/>
                  </a:srgbClr>
                </a:solidFill>
              </a:rPr>
              <a:t>EPJ </a:t>
            </a:r>
            <a:r>
              <a:rPr lang="en-US" sz="1200" dirty="0">
                <a:solidFill>
                  <a:srgbClr val="808080">
                    <a:lumMod val="75000"/>
                  </a:srgbClr>
                </a:solidFill>
              </a:rPr>
              <a:t>Web of Conferences, vol. 173, 2018, 03018</a:t>
            </a:r>
          </a:p>
          <a:p>
            <a:pPr algn="l"/>
            <a:r>
              <a:rPr lang="en-US" sz="1200" dirty="0" smtClean="0">
                <a:solidFill>
                  <a:srgbClr val="808080">
                    <a:lumMod val="75000"/>
                  </a:srgbClr>
                </a:solidFill>
              </a:rPr>
              <a:t>E</a:t>
            </a:r>
            <a:r>
              <a:rPr lang="en-US" sz="1200" dirty="0">
                <a:solidFill>
                  <a:srgbClr val="808080">
                    <a:lumMod val="75000"/>
                  </a:srgbClr>
                </a:solidFill>
              </a:rPr>
              <a:t>. </a:t>
            </a:r>
            <a:r>
              <a:rPr lang="en-US" sz="1200" dirty="0" err="1">
                <a:solidFill>
                  <a:srgbClr val="808080">
                    <a:lumMod val="75000"/>
                  </a:srgbClr>
                </a:solidFill>
              </a:rPr>
              <a:t>Perepelkin</a:t>
            </a:r>
            <a:r>
              <a:rPr lang="en-US" sz="1200" dirty="0">
                <a:solidFill>
                  <a:srgbClr val="808080">
                    <a:lumMod val="75000"/>
                  </a:srgbClr>
                </a:solidFill>
              </a:rPr>
              <a:t>, A. </a:t>
            </a:r>
            <a:r>
              <a:rPr lang="en-US" sz="1200" dirty="0" err="1">
                <a:solidFill>
                  <a:srgbClr val="808080">
                    <a:lumMod val="75000"/>
                  </a:srgbClr>
                </a:solidFill>
              </a:rPr>
              <a:t>Tarelkin</a:t>
            </a:r>
            <a:r>
              <a:rPr lang="en-US" sz="1200" dirty="0">
                <a:solidFill>
                  <a:srgbClr val="808080">
                    <a:lumMod val="75000"/>
                  </a:srgbClr>
                </a:solidFill>
              </a:rPr>
              <a:t>, </a:t>
            </a:r>
            <a:r>
              <a:rPr lang="en-US" sz="1200" u="sng" dirty="0">
                <a:solidFill>
                  <a:srgbClr val="808080">
                    <a:lumMod val="75000"/>
                  </a:srgbClr>
                </a:solidFill>
              </a:rPr>
              <a:t>R. </a:t>
            </a:r>
            <a:r>
              <a:rPr lang="en-US" sz="1200" u="sng" dirty="0" err="1">
                <a:solidFill>
                  <a:srgbClr val="808080">
                    <a:lumMod val="75000"/>
                  </a:srgbClr>
                </a:solidFill>
              </a:rPr>
              <a:t>Polyakova</a:t>
            </a:r>
            <a:r>
              <a:rPr lang="en-US" sz="1200" dirty="0">
                <a:solidFill>
                  <a:srgbClr val="808080">
                    <a:lumMod val="75000"/>
                  </a:srgbClr>
                </a:solidFill>
              </a:rPr>
              <a:t>, A. </a:t>
            </a:r>
            <a:r>
              <a:rPr lang="en-US" sz="1200" dirty="0" err="1">
                <a:solidFill>
                  <a:srgbClr val="808080">
                    <a:lumMod val="75000"/>
                  </a:srgbClr>
                </a:solidFill>
              </a:rPr>
              <a:t>Kovalenko</a:t>
            </a:r>
            <a:r>
              <a:rPr lang="en-US" sz="1200" dirty="0">
                <a:solidFill>
                  <a:srgbClr val="808080">
                    <a:lumMod val="75000"/>
                  </a:srgbClr>
                </a:solidFill>
              </a:rPr>
              <a:t>, P. </a:t>
            </a:r>
            <a:r>
              <a:rPr lang="en-US" sz="1200" dirty="0" err="1">
                <a:solidFill>
                  <a:srgbClr val="808080">
                    <a:lumMod val="75000"/>
                  </a:srgbClr>
                </a:solidFill>
              </a:rPr>
              <a:t>Sysoev</a:t>
            </a:r>
            <a:r>
              <a:rPr lang="en-US" sz="1200" dirty="0">
                <a:solidFill>
                  <a:srgbClr val="808080">
                    <a:lumMod val="75000"/>
                  </a:srgbClr>
                </a:solidFill>
              </a:rPr>
              <a:t>, M. </a:t>
            </a:r>
            <a:r>
              <a:rPr lang="en-US" sz="1200" dirty="0" err="1">
                <a:solidFill>
                  <a:srgbClr val="808080">
                    <a:lumMod val="75000"/>
                  </a:srgbClr>
                </a:solidFill>
              </a:rPr>
              <a:t>Sadovnikova</a:t>
            </a:r>
            <a:r>
              <a:rPr lang="en-US" sz="1200" dirty="0">
                <a:solidFill>
                  <a:srgbClr val="808080">
                    <a:lumMod val="75000"/>
                  </a:srgbClr>
                </a:solidFill>
              </a:rPr>
              <a:t>, B. </a:t>
            </a:r>
            <a:r>
              <a:rPr lang="en-US" sz="1200" dirty="0" err="1">
                <a:solidFill>
                  <a:srgbClr val="808080">
                    <a:lumMod val="75000"/>
                  </a:srgbClr>
                </a:solidFill>
              </a:rPr>
              <a:t>Sadovnikov</a:t>
            </a:r>
            <a:r>
              <a:rPr lang="en-US" sz="1200" dirty="0">
                <a:solidFill>
                  <a:srgbClr val="808080">
                    <a:lumMod val="75000"/>
                  </a:srgbClr>
                </a:solidFill>
              </a:rPr>
              <a:t>, N. </a:t>
            </a:r>
            <a:r>
              <a:rPr lang="en-US" sz="1200" dirty="0" err="1">
                <a:solidFill>
                  <a:srgbClr val="808080">
                    <a:lumMod val="75000"/>
                  </a:srgbClr>
                </a:solidFill>
              </a:rPr>
              <a:t>Inozemtseva</a:t>
            </a:r>
            <a:r>
              <a:rPr lang="en-US" sz="1200" dirty="0">
                <a:solidFill>
                  <a:srgbClr val="808080">
                    <a:lumMod val="75000"/>
                  </a:srgbClr>
                </a:solidFill>
              </a:rPr>
              <a:t>, </a:t>
            </a:r>
            <a:r>
              <a:rPr lang="en-US" sz="1200" dirty="0" smtClean="0">
                <a:solidFill>
                  <a:srgbClr val="808080">
                    <a:lumMod val="75000"/>
                  </a:srgbClr>
                </a:solidFill>
              </a:rPr>
              <a:t>PEPAN </a:t>
            </a:r>
            <a:r>
              <a:rPr lang="en-US" sz="1200" dirty="0">
                <a:solidFill>
                  <a:srgbClr val="808080">
                    <a:lumMod val="75000"/>
                  </a:srgbClr>
                </a:solidFill>
              </a:rPr>
              <a:t>Letters, Vol. 16, № 2, pp. 140-152, 2019</a:t>
            </a:r>
          </a:p>
          <a:p>
            <a:pPr algn="l"/>
            <a:r>
              <a:rPr lang="en-US" sz="1200" dirty="0" smtClean="0">
                <a:solidFill>
                  <a:srgbClr val="808080">
                    <a:lumMod val="75000"/>
                  </a:srgbClr>
                </a:solidFill>
              </a:rPr>
              <a:t>E</a:t>
            </a:r>
            <a:r>
              <a:rPr lang="en-US" sz="1200" dirty="0">
                <a:solidFill>
                  <a:srgbClr val="808080">
                    <a:lumMod val="75000"/>
                  </a:srgbClr>
                </a:solidFill>
              </a:rPr>
              <a:t>. </a:t>
            </a:r>
            <a:r>
              <a:rPr lang="en-US" sz="1200" dirty="0" err="1">
                <a:solidFill>
                  <a:srgbClr val="808080">
                    <a:lumMod val="75000"/>
                  </a:srgbClr>
                </a:solidFill>
              </a:rPr>
              <a:t>Perepelkin</a:t>
            </a:r>
            <a:r>
              <a:rPr lang="en-US" sz="1200" dirty="0">
                <a:solidFill>
                  <a:srgbClr val="808080">
                    <a:lumMod val="75000"/>
                  </a:srgbClr>
                </a:solidFill>
              </a:rPr>
              <a:t>, A. </a:t>
            </a:r>
            <a:r>
              <a:rPr lang="en-US" sz="1200" dirty="0" err="1">
                <a:solidFill>
                  <a:srgbClr val="808080">
                    <a:lumMod val="75000"/>
                  </a:srgbClr>
                </a:solidFill>
              </a:rPr>
              <a:t>Tarelkin</a:t>
            </a:r>
            <a:r>
              <a:rPr lang="en-US" sz="1200" dirty="0">
                <a:solidFill>
                  <a:srgbClr val="808080">
                    <a:lumMod val="75000"/>
                  </a:srgbClr>
                </a:solidFill>
              </a:rPr>
              <a:t>, </a:t>
            </a:r>
            <a:r>
              <a:rPr lang="en-US" sz="1200" u="sng" dirty="0">
                <a:solidFill>
                  <a:srgbClr val="808080">
                    <a:lumMod val="75000"/>
                  </a:srgbClr>
                </a:solidFill>
              </a:rPr>
              <a:t>R. </a:t>
            </a:r>
            <a:r>
              <a:rPr lang="en-US" sz="1200" u="sng" dirty="0" err="1">
                <a:solidFill>
                  <a:srgbClr val="808080">
                    <a:lumMod val="75000"/>
                  </a:srgbClr>
                </a:solidFill>
              </a:rPr>
              <a:t>Polyakova</a:t>
            </a:r>
            <a:r>
              <a:rPr lang="en-US" sz="1200" dirty="0">
                <a:solidFill>
                  <a:srgbClr val="808080">
                    <a:lumMod val="75000"/>
                  </a:srgbClr>
                </a:solidFill>
              </a:rPr>
              <a:t>, A. </a:t>
            </a:r>
            <a:r>
              <a:rPr lang="en-US" sz="1200" dirty="0" err="1">
                <a:solidFill>
                  <a:srgbClr val="808080">
                    <a:lumMod val="75000"/>
                  </a:srgbClr>
                </a:solidFill>
              </a:rPr>
              <a:t>Kovalenko</a:t>
            </a:r>
            <a:r>
              <a:rPr lang="en-US" sz="1200" dirty="0">
                <a:solidFill>
                  <a:srgbClr val="808080">
                    <a:lumMod val="75000"/>
                  </a:srgbClr>
                </a:solidFill>
              </a:rPr>
              <a:t>, P. </a:t>
            </a:r>
            <a:r>
              <a:rPr lang="en-US" sz="1200" dirty="0" err="1">
                <a:solidFill>
                  <a:srgbClr val="808080">
                    <a:lumMod val="75000"/>
                  </a:srgbClr>
                </a:solidFill>
              </a:rPr>
              <a:t>Sysoev</a:t>
            </a:r>
            <a:r>
              <a:rPr lang="en-US" sz="1200" dirty="0">
                <a:solidFill>
                  <a:srgbClr val="808080">
                    <a:lumMod val="75000"/>
                  </a:srgbClr>
                </a:solidFill>
              </a:rPr>
              <a:t>, M. </a:t>
            </a:r>
            <a:r>
              <a:rPr lang="en-US" sz="1200" dirty="0" err="1">
                <a:solidFill>
                  <a:srgbClr val="808080">
                    <a:lumMod val="75000"/>
                  </a:srgbClr>
                </a:solidFill>
              </a:rPr>
              <a:t>Sadovnikova</a:t>
            </a:r>
            <a:r>
              <a:rPr lang="en-US" sz="1200" dirty="0">
                <a:solidFill>
                  <a:srgbClr val="808080">
                    <a:lumMod val="75000"/>
                  </a:srgbClr>
                </a:solidFill>
              </a:rPr>
              <a:t>, N. </a:t>
            </a:r>
            <a:r>
              <a:rPr lang="en-US" sz="1200" dirty="0" err="1">
                <a:solidFill>
                  <a:srgbClr val="808080">
                    <a:lumMod val="75000"/>
                  </a:srgbClr>
                </a:solidFill>
              </a:rPr>
              <a:t>Inozemtseva</a:t>
            </a:r>
            <a:r>
              <a:rPr lang="en-US" sz="1200" dirty="0">
                <a:solidFill>
                  <a:srgbClr val="808080">
                    <a:lumMod val="75000"/>
                  </a:srgbClr>
                </a:solidFill>
              </a:rPr>
              <a:t>, </a:t>
            </a:r>
            <a:r>
              <a:rPr lang="en-US" sz="1200" dirty="0" smtClean="0">
                <a:solidFill>
                  <a:srgbClr val="808080">
                    <a:lumMod val="75000"/>
                  </a:srgbClr>
                </a:solidFill>
              </a:rPr>
              <a:t>PEPAN</a:t>
            </a:r>
            <a:r>
              <a:rPr lang="en-US" sz="1200" dirty="0">
                <a:solidFill>
                  <a:srgbClr val="808080">
                    <a:lumMod val="75000"/>
                  </a:srgbClr>
                </a:solidFill>
              </a:rPr>
              <a:t>, Vol. 3, № 50, 2019</a:t>
            </a:r>
          </a:p>
        </p:txBody>
      </p:sp>
    </p:spTree>
    <p:extLst>
      <p:ext uri="{BB962C8B-B14F-4D97-AF65-F5344CB8AC3E}">
        <p14:creationId xmlns:p14="http://schemas.microsoft.com/office/powerpoint/2010/main" val="4166158170"/>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35941" y="49182"/>
            <a:ext cx="9072563" cy="35548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1900" b="1" dirty="0">
                <a:solidFill>
                  <a:srgbClr val="0000CC"/>
                </a:solidFill>
                <a:effectLst>
                  <a:outerShdw blurRad="38100" dist="38100" dir="2700000" algn="tl">
                    <a:srgbClr val="000000"/>
                  </a:outerShdw>
                </a:effectLst>
              </a:rPr>
              <a:t>Adiabatic Representation for Atomic Dimers and Trimers in Collinear Configuration</a:t>
            </a:r>
          </a:p>
        </p:txBody>
      </p:sp>
      <p:sp>
        <p:nvSpPr>
          <p:cNvPr id="11" name="Прямоугольник 2"/>
          <p:cNvSpPr>
            <a:spLocks noChangeArrowheads="1"/>
          </p:cNvSpPr>
          <p:nvPr/>
        </p:nvSpPr>
        <p:spPr bwMode="auto">
          <a:xfrm>
            <a:off x="1147811" y="6351711"/>
            <a:ext cx="7240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defTabSz="914400">
              <a:lnSpc>
                <a:spcPct val="100000"/>
              </a:lnSpc>
              <a:buClrTx/>
              <a:buSzTx/>
              <a:buFontTx/>
              <a:buNone/>
            </a:pPr>
            <a:r>
              <a:rPr lang="en-US" altLang="en-US" sz="1200" dirty="0" smtClean="0">
                <a:solidFill>
                  <a:prstClr val="black"/>
                </a:solidFill>
                <a:latin typeface="Arial" charset="0"/>
                <a:cs typeface="Arial" charset="0"/>
              </a:rPr>
              <a:t>A. A</a:t>
            </a:r>
            <a:r>
              <a:rPr lang="en-US" altLang="en-US" sz="1200" dirty="0">
                <a:solidFill>
                  <a:prstClr val="black"/>
                </a:solidFill>
                <a:latin typeface="Arial" charset="0"/>
                <a:cs typeface="Arial" charset="0"/>
              </a:rPr>
              <a:t>. </a:t>
            </a:r>
            <a:r>
              <a:rPr lang="en-US" altLang="en-US" sz="1200" dirty="0" err="1">
                <a:solidFill>
                  <a:prstClr val="black"/>
                </a:solidFill>
                <a:latin typeface="Arial" charset="0"/>
                <a:cs typeface="Arial" charset="0"/>
              </a:rPr>
              <a:t>Gusev</a:t>
            </a:r>
            <a:r>
              <a:rPr lang="en-US" altLang="en-US" sz="1200" dirty="0">
                <a:solidFill>
                  <a:prstClr val="black"/>
                </a:solidFill>
                <a:latin typeface="Arial" charset="0"/>
                <a:cs typeface="Arial" charset="0"/>
              </a:rPr>
              <a:t>, S. I. </a:t>
            </a:r>
            <a:r>
              <a:rPr lang="en-US" altLang="en-US" sz="1200" dirty="0" err="1">
                <a:solidFill>
                  <a:prstClr val="black"/>
                </a:solidFill>
                <a:latin typeface="Arial" charset="0"/>
                <a:cs typeface="Arial" charset="0"/>
              </a:rPr>
              <a:t>Vinitsky</a:t>
            </a:r>
            <a:r>
              <a:rPr lang="en-US" altLang="en-US" sz="1200" dirty="0">
                <a:solidFill>
                  <a:prstClr val="black"/>
                </a:solidFill>
                <a:latin typeface="Arial" charset="0"/>
                <a:cs typeface="Arial" charset="0"/>
              </a:rPr>
              <a:t>, O. </a:t>
            </a:r>
            <a:r>
              <a:rPr lang="en-US" altLang="en-US" sz="1200" dirty="0" err="1">
                <a:solidFill>
                  <a:prstClr val="black"/>
                </a:solidFill>
                <a:latin typeface="Arial" charset="0"/>
                <a:cs typeface="Arial" charset="0"/>
              </a:rPr>
              <a:t>Chuluunbaatar</a:t>
            </a:r>
            <a:r>
              <a:rPr lang="ru-RU" altLang="en-US" sz="1200" dirty="0">
                <a:solidFill>
                  <a:prstClr val="black"/>
                </a:solidFill>
                <a:latin typeface="Arial" charset="0"/>
                <a:cs typeface="Arial" charset="0"/>
              </a:rPr>
              <a:t> </a:t>
            </a:r>
            <a:r>
              <a:rPr lang="en-US" altLang="en-US" sz="1200" dirty="0">
                <a:solidFill>
                  <a:prstClr val="black"/>
                </a:solidFill>
                <a:latin typeface="Arial" charset="0"/>
                <a:cs typeface="Arial" charset="0"/>
              </a:rPr>
              <a:t>et al, </a:t>
            </a:r>
            <a:endParaRPr lang="en-US" altLang="en-US" sz="1200" dirty="0" smtClean="0">
              <a:solidFill>
                <a:prstClr val="black"/>
              </a:solidFill>
              <a:latin typeface="Arial" charset="0"/>
              <a:cs typeface="Arial" charset="0"/>
            </a:endParaRPr>
          </a:p>
          <a:p>
            <a:pPr algn="l" defTabSz="914400">
              <a:lnSpc>
                <a:spcPct val="100000"/>
              </a:lnSpc>
              <a:buClrTx/>
              <a:buSzTx/>
              <a:buFontTx/>
              <a:buNone/>
            </a:pPr>
            <a:r>
              <a:rPr lang="en-US" altLang="en-US" sz="1200" dirty="0" smtClean="0">
                <a:solidFill>
                  <a:prstClr val="black"/>
                </a:solidFill>
                <a:latin typeface="Arial" charset="0"/>
                <a:cs typeface="Arial" charset="0"/>
              </a:rPr>
              <a:t>         Physics </a:t>
            </a:r>
            <a:r>
              <a:rPr lang="en-US" altLang="en-US" sz="1200" dirty="0">
                <a:solidFill>
                  <a:prstClr val="black"/>
                </a:solidFill>
                <a:latin typeface="Arial" charset="0"/>
                <a:cs typeface="Arial" charset="0"/>
              </a:rPr>
              <a:t>of Atomic Nuclei, 2018, Vol. 81, No. 6, pp. </a:t>
            </a:r>
            <a:r>
              <a:rPr lang="en-US" altLang="en-US" sz="1200" dirty="0" smtClean="0">
                <a:solidFill>
                  <a:prstClr val="black"/>
                </a:solidFill>
                <a:latin typeface="Arial" charset="0"/>
                <a:cs typeface="Arial" charset="0"/>
              </a:rPr>
              <a:t>911–936; [Russian], pp.945-970 </a:t>
            </a:r>
            <a:r>
              <a:rPr lang="en-US" altLang="en-US" sz="1200" dirty="0">
                <a:solidFill>
                  <a:prstClr val="black"/>
                </a:solidFill>
                <a:latin typeface="Arial" charset="0"/>
                <a:cs typeface="Arial" charset="0"/>
              </a:rPr>
              <a:t>[</a:t>
            </a:r>
            <a:r>
              <a:rPr lang="en-US" altLang="en-US" sz="1200" dirty="0" smtClean="0">
                <a:solidFill>
                  <a:prstClr val="black"/>
                </a:solidFill>
                <a:latin typeface="Arial" charset="0"/>
                <a:cs typeface="Arial" charset="0"/>
              </a:rPr>
              <a:t>Eng.]</a:t>
            </a:r>
            <a:endParaRPr lang="ru-RU" altLang="en-US" sz="1200" dirty="0">
              <a:solidFill>
                <a:prstClr val="black"/>
              </a:solidFill>
              <a:latin typeface="Arial" charset="0"/>
              <a:cs typeface="Arial" charset="0"/>
            </a:endParaRPr>
          </a:p>
        </p:txBody>
      </p:sp>
      <p:sp>
        <p:nvSpPr>
          <p:cNvPr id="12" name="Прямоугольник 4"/>
          <p:cNvSpPr>
            <a:spLocks noChangeArrowheads="1"/>
          </p:cNvSpPr>
          <p:nvPr/>
        </p:nvSpPr>
        <p:spPr bwMode="auto">
          <a:xfrm>
            <a:off x="5508625" y="620713"/>
            <a:ext cx="3663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defTabSz="914400">
              <a:lnSpc>
                <a:spcPct val="100000"/>
              </a:lnSpc>
              <a:buClrTx/>
              <a:buSzTx/>
              <a:buFontTx/>
              <a:buNone/>
            </a:pPr>
            <a:r>
              <a:rPr lang="en-US" altLang="en-US" sz="1800" dirty="0">
                <a:solidFill>
                  <a:prstClr val="black"/>
                </a:solidFill>
                <a:cs typeface="Arial" charset="0"/>
              </a:rPr>
              <a:t>The profiles of 2D potential functions and the relative arrangement of particles (and barrier) : </a:t>
            </a:r>
          </a:p>
          <a:p>
            <a:pPr algn="l" defTabSz="914400">
              <a:lnSpc>
                <a:spcPct val="100000"/>
              </a:lnSpc>
              <a:buClrTx/>
              <a:buSzTx/>
              <a:buFontTx/>
              <a:buNone/>
            </a:pPr>
            <a:r>
              <a:rPr lang="en-US" altLang="en-US" sz="1800" dirty="0">
                <a:solidFill>
                  <a:prstClr val="black"/>
                </a:solidFill>
                <a:cs typeface="Arial" charset="0"/>
              </a:rPr>
              <a:t>(a) Be</a:t>
            </a:r>
            <a:r>
              <a:rPr lang="en-US" altLang="en-US" sz="1800" baseline="-25000" dirty="0">
                <a:solidFill>
                  <a:prstClr val="black"/>
                </a:solidFill>
                <a:cs typeface="Arial" charset="0"/>
              </a:rPr>
              <a:t>3</a:t>
            </a:r>
            <a:r>
              <a:rPr lang="en-US" altLang="en-US" sz="1800" dirty="0">
                <a:solidFill>
                  <a:prstClr val="black"/>
                </a:solidFill>
                <a:cs typeface="Arial" charset="0"/>
              </a:rPr>
              <a:t> trimer in Jacobi coordinates in the center-of-mass plane,</a:t>
            </a:r>
          </a:p>
          <a:p>
            <a:pPr algn="l" defTabSz="914400">
              <a:lnSpc>
                <a:spcPct val="100000"/>
              </a:lnSpc>
              <a:buClrTx/>
              <a:buSzTx/>
              <a:buFontTx/>
              <a:buNone/>
            </a:pPr>
            <a:r>
              <a:rPr lang="en-US" altLang="en-US" sz="1800" dirty="0">
                <a:solidFill>
                  <a:prstClr val="black"/>
                </a:solidFill>
                <a:cs typeface="Arial" charset="0"/>
              </a:rPr>
              <a:t>(b) Be</a:t>
            </a:r>
            <a:r>
              <a:rPr lang="en-US" altLang="en-US" sz="1800" baseline="-25000" dirty="0">
                <a:solidFill>
                  <a:prstClr val="black"/>
                </a:solidFill>
                <a:cs typeface="Arial" charset="0"/>
              </a:rPr>
              <a:t>2</a:t>
            </a:r>
            <a:r>
              <a:rPr lang="en-US" altLang="en-US" sz="1800" dirty="0">
                <a:solidFill>
                  <a:prstClr val="black"/>
                </a:solidFill>
                <a:cs typeface="Arial" charset="0"/>
              </a:rPr>
              <a:t> dimer with barrier.</a:t>
            </a:r>
          </a:p>
        </p:txBody>
      </p:sp>
      <p:pic>
        <p:nvPicPr>
          <p:cNvPr id="13"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620713"/>
            <a:ext cx="51577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2776538"/>
            <a:ext cx="28670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74950"/>
            <a:ext cx="583247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0"/>
          <p:cNvSpPr>
            <a:spLocks noChangeArrowheads="1"/>
          </p:cNvSpPr>
          <p:nvPr/>
        </p:nvSpPr>
        <p:spPr bwMode="auto">
          <a:xfrm>
            <a:off x="169863" y="4868863"/>
            <a:ext cx="56880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defTabSz="914400">
              <a:lnSpc>
                <a:spcPct val="100000"/>
              </a:lnSpc>
              <a:buClrTx/>
              <a:buSzTx/>
              <a:buFontTx/>
              <a:buNone/>
            </a:pPr>
            <a:r>
              <a:rPr lang="en-US" altLang="en-US" sz="1800" dirty="0">
                <a:solidFill>
                  <a:prstClr val="black"/>
                </a:solidFill>
                <a:cs typeface="Arial" charset="0"/>
              </a:rPr>
              <a:t>The  </a:t>
            </a:r>
            <a:r>
              <a:rPr lang="en-US" altLang="en-US" sz="1800" dirty="0" err="1">
                <a:solidFill>
                  <a:prstClr val="black"/>
                </a:solidFill>
                <a:cs typeface="Arial" charset="0"/>
              </a:rPr>
              <a:t>isolines</a:t>
            </a:r>
            <a:r>
              <a:rPr lang="en-US" altLang="en-US" sz="1800" dirty="0">
                <a:solidFill>
                  <a:prstClr val="black"/>
                </a:solidFill>
                <a:cs typeface="Arial" charset="0"/>
              </a:rPr>
              <a:t> of the absolute values |</a:t>
            </a:r>
            <a:r>
              <a:rPr lang="en-US" altLang="en-US" sz="1800" dirty="0" err="1">
                <a:solidFill>
                  <a:prstClr val="black"/>
                </a:solidFill>
                <a:cs typeface="Arial" charset="0"/>
              </a:rPr>
              <a:t>Ψ</a:t>
            </a:r>
            <a:r>
              <a:rPr lang="en-US" altLang="en-US" sz="1800" baseline="30000" dirty="0" err="1">
                <a:solidFill>
                  <a:prstClr val="black"/>
                </a:solidFill>
                <a:cs typeface="Arial" charset="0"/>
              </a:rPr>
              <a:t>g,u</a:t>
            </a:r>
            <a:r>
              <a:rPr lang="en-US" altLang="en-US" sz="1800" dirty="0">
                <a:solidFill>
                  <a:prstClr val="black"/>
                </a:solidFill>
                <a:cs typeface="Arial" charset="0"/>
              </a:rPr>
              <a:t>(ϕ, ρ)| of the </a:t>
            </a:r>
            <a:r>
              <a:rPr lang="en-US" altLang="en-US" sz="1800" dirty="0" err="1">
                <a:solidFill>
                  <a:prstClr val="black"/>
                </a:solidFill>
                <a:cs typeface="Arial" charset="0"/>
              </a:rPr>
              <a:t>ungerade</a:t>
            </a:r>
            <a:r>
              <a:rPr lang="en-US" altLang="en-US" sz="1800" dirty="0">
                <a:solidFill>
                  <a:prstClr val="black"/>
                </a:solidFill>
                <a:cs typeface="Arial" charset="0"/>
              </a:rPr>
              <a:t> and </a:t>
            </a:r>
            <a:r>
              <a:rPr lang="en-US" altLang="en-US" sz="1800" dirty="0" err="1">
                <a:solidFill>
                  <a:prstClr val="black"/>
                </a:solidFill>
                <a:cs typeface="Arial" charset="0"/>
              </a:rPr>
              <a:t>gerade</a:t>
            </a:r>
            <a:r>
              <a:rPr lang="en-US" altLang="en-US" sz="1800" dirty="0">
                <a:solidFill>
                  <a:prstClr val="black"/>
                </a:solidFill>
                <a:cs typeface="Arial" charset="0"/>
              </a:rPr>
              <a:t>  solutions  and their linear combination in sector 1 of (y, x) plane that corresponding to the minimum of the transmission coefficient </a:t>
            </a:r>
            <a:endParaRPr lang="en-US" altLang="en-US" sz="1800" dirty="0" smtClean="0">
              <a:solidFill>
                <a:prstClr val="black"/>
              </a:solidFill>
              <a:cs typeface="Arial" charset="0"/>
            </a:endParaRPr>
          </a:p>
          <a:p>
            <a:pPr algn="l" defTabSz="914400">
              <a:lnSpc>
                <a:spcPct val="100000"/>
              </a:lnSpc>
              <a:buClrTx/>
              <a:buSzTx/>
              <a:buFontTx/>
              <a:buNone/>
            </a:pPr>
            <a:r>
              <a:rPr lang="en-US" altLang="en-US" sz="1800" dirty="0">
                <a:solidFill>
                  <a:prstClr val="black"/>
                </a:solidFill>
                <a:cs typeface="Arial" charset="0"/>
              </a:rPr>
              <a:t> </a:t>
            </a:r>
            <a:r>
              <a:rPr lang="en-US" altLang="en-US" sz="1800" dirty="0" smtClean="0">
                <a:solidFill>
                  <a:prstClr val="black"/>
                </a:solidFill>
                <a:cs typeface="Arial" charset="0"/>
              </a:rPr>
              <a:t>            |</a:t>
            </a:r>
            <a:r>
              <a:rPr lang="en-US" altLang="en-US" sz="1800" dirty="0" err="1">
                <a:solidFill>
                  <a:prstClr val="black"/>
                </a:solidFill>
                <a:cs typeface="Arial" charset="0"/>
              </a:rPr>
              <a:t>S</a:t>
            </a:r>
            <a:r>
              <a:rPr lang="en-US" altLang="en-US" sz="1800" baseline="-25000" dirty="0" err="1">
                <a:solidFill>
                  <a:prstClr val="black"/>
                </a:solidFill>
                <a:cs typeface="Arial" charset="0"/>
              </a:rPr>
              <a:t>γ</a:t>
            </a:r>
            <a:r>
              <a:rPr lang="en-US" altLang="en-US" sz="1800" baseline="-25000" dirty="0">
                <a:solidFill>
                  <a:prstClr val="black"/>
                </a:solidFill>
                <a:cs typeface="Arial" charset="0"/>
              </a:rPr>
              <a:t>β</a:t>
            </a:r>
            <a:r>
              <a:rPr lang="en-US" altLang="en-US" sz="1800" dirty="0">
                <a:solidFill>
                  <a:prstClr val="black"/>
                </a:solidFill>
                <a:cs typeface="Arial" charset="0"/>
              </a:rPr>
              <a:t>|</a:t>
            </a:r>
            <a:r>
              <a:rPr lang="en-US" altLang="en-US" sz="1800" baseline="30000" dirty="0">
                <a:solidFill>
                  <a:prstClr val="black"/>
                </a:solidFill>
                <a:cs typeface="Arial" charset="0"/>
              </a:rPr>
              <a:t>2</a:t>
            </a:r>
            <a:r>
              <a:rPr lang="en-US" altLang="en-US" sz="1800" dirty="0">
                <a:solidFill>
                  <a:prstClr val="black"/>
                </a:solidFill>
                <a:cs typeface="Arial" charset="0"/>
              </a:rPr>
              <a:t> = 10</a:t>
            </a:r>
            <a:r>
              <a:rPr lang="en-US" altLang="en-US" sz="1800" baseline="30000" dirty="0">
                <a:solidFill>
                  <a:prstClr val="black"/>
                </a:solidFill>
                <a:cs typeface="Arial" charset="0"/>
              </a:rPr>
              <a:t>−7 </a:t>
            </a:r>
            <a:r>
              <a:rPr lang="en-US" altLang="en-US" sz="1800" dirty="0">
                <a:solidFill>
                  <a:prstClr val="black"/>
                </a:solidFill>
                <a:cs typeface="Arial" charset="0"/>
              </a:rPr>
              <a:t>at E</a:t>
            </a:r>
            <a:r>
              <a:rPr lang="en-US" altLang="en-US" sz="1800" baseline="-25000" dirty="0">
                <a:solidFill>
                  <a:prstClr val="black"/>
                </a:solidFill>
                <a:cs typeface="Arial" charset="0"/>
              </a:rPr>
              <a:t>1</a:t>
            </a:r>
            <a:r>
              <a:rPr lang="en-US" altLang="en-US" sz="1800" dirty="0">
                <a:solidFill>
                  <a:prstClr val="black"/>
                </a:solidFill>
                <a:cs typeface="Arial" charset="0"/>
              </a:rPr>
              <a:t> = −189.676 A</a:t>
            </a:r>
            <a:r>
              <a:rPr lang="en-US" altLang="en-US" sz="1800" baseline="30000" dirty="0">
                <a:solidFill>
                  <a:prstClr val="black"/>
                </a:solidFill>
                <a:cs typeface="Arial" charset="0"/>
              </a:rPr>
              <a:t>-2</a:t>
            </a:r>
            <a:r>
              <a:rPr lang="en-US" altLang="en-US" sz="1800" dirty="0">
                <a:solidFill>
                  <a:prstClr val="black"/>
                </a:solidFill>
                <a:cs typeface="Arial" charset="0"/>
              </a:rPr>
              <a:t>. </a:t>
            </a:r>
            <a:endParaRPr lang="ru-RU" altLang="en-US" sz="1800" dirty="0">
              <a:solidFill>
                <a:prstClr val="black"/>
              </a:solidFill>
              <a:cs typeface="Arial" charset="0"/>
            </a:endParaRPr>
          </a:p>
        </p:txBody>
      </p:sp>
      <p:sp>
        <p:nvSpPr>
          <p:cNvPr id="17" name="Прямоугольник 11"/>
          <p:cNvSpPr>
            <a:spLocks noChangeArrowheads="1"/>
          </p:cNvSpPr>
          <p:nvPr/>
        </p:nvSpPr>
        <p:spPr bwMode="auto">
          <a:xfrm>
            <a:off x="5907088" y="4868863"/>
            <a:ext cx="31654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defTabSz="914400">
              <a:lnSpc>
                <a:spcPct val="100000"/>
              </a:lnSpc>
              <a:buClrTx/>
              <a:buSzTx/>
              <a:buFontTx/>
              <a:buNone/>
            </a:pPr>
            <a:r>
              <a:rPr lang="en-US" altLang="en-US" sz="1800" dirty="0">
                <a:solidFill>
                  <a:prstClr val="black"/>
                </a:solidFill>
                <a:cs typeface="Arial" charset="0"/>
              </a:rPr>
              <a:t>The </a:t>
            </a:r>
            <a:r>
              <a:rPr lang="en-US" altLang="en-US" sz="1800" dirty="0" err="1">
                <a:solidFill>
                  <a:prstClr val="black"/>
                </a:solidFill>
                <a:cs typeface="Arial" charset="0"/>
              </a:rPr>
              <a:t>isolines</a:t>
            </a:r>
            <a:r>
              <a:rPr lang="en-US" altLang="en-US" sz="1800" dirty="0">
                <a:solidFill>
                  <a:prstClr val="black"/>
                </a:solidFill>
                <a:cs typeface="Arial" charset="0"/>
              </a:rPr>
              <a:t> of the absolute values |Ψ(ϕ, ρ)| of the solution  for the trimer Be</a:t>
            </a:r>
            <a:r>
              <a:rPr lang="en-US" altLang="en-US" sz="1800" baseline="-25000" dirty="0">
                <a:solidFill>
                  <a:prstClr val="black"/>
                </a:solidFill>
                <a:cs typeface="Arial" charset="0"/>
              </a:rPr>
              <a:t>3</a:t>
            </a:r>
            <a:r>
              <a:rPr lang="en-US" altLang="en-US" sz="1800" dirty="0">
                <a:solidFill>
                  <a:prstClr val="black"/>
                </a:solidFill>
                <a:cs typeface="Arial" charset="0"/>
              </a:rPr>
              <a:t> in 1g metastable state with complex energy E</a:t>
            </a:r>
            <a:r>
              <a:rPr lang="en-US" altLang="en-US" sz="1800" baseline="-25000" dirty="0">
                <a:solidFill>
                  <a:prstClr val="black"/>
                </a:solidFill>
                <a:cs typeface="Arial" charset="0"/>
              </a:rPr>
              <a:t>1</a:t>
            </a:r>
            <a:r>
              <a:rPr lang="en-US" altLang="en-US" sz="1800" baseline="30000" dirty="0">
                <a:solidFill>
                  <a:prstClr val="black"/>
                </a:solidFill>
                <a:cs typeface="Arial" charset="0"/>
              </a:rPr>
              <a:t>M</a:t>
            </a:r>
            <a:r>
              <a:rPr lang="en-US" altLang="en-US" sz="1800" dirty="0">
                <a:solidFill>
                  <a:prstClr val="black"/>
                </a:solidFill>
                <a:cs typeface="Arial" charset="0"/>
              </a:rPr>
              <a:t>=</a:t>
            </a:r>
            <a:r>
              <a:rPr lang="ru-RU" altLang="en-US" sz="1800" dirty="0">
                <a:solidFill>
                  <a:prstClr val="black"/>
                </a:solidFill>
                <a:cs typeface="Arial" charset="0"/>
              </a:rPr>
              <a:t>−188.94 −</a:t>
            </a:r>
            <a:r>
              <a:rPr lang="en-US" altLang="en-US" sz="1800" dirty="0">
                <a:solidFill>
                  <a:prstClr val="black"/>
                </a:solidFill>
                <a:cs typeface="Arial" charset="0"/>
              </a:rPr>
              <a:t>0.04 A</a:t>
            </a:r>
            <a:r>
              <a:rPr lang="en-US" altLang="en-US" sz="1800" baseline="30000" dirty="0">
                <a:solidFill>
                  <a:prstClr val="black"/>
                </a:solidFill>
                <a:cs typeface="Arial" charset="0"/>
              </a:rPr>
              <a:t>-2</a:t>
            </a:r>
            <a:r>
              <a:rPr lang="en-US" altLang="en-US" sz="1800" dirty="0">
                <a:solidFill>
                  <a:prstClr val="black"/>
                </a:solidFill>
                <a:cs typeface="Arial" charset="0"/>
              </a:rPr>
              <a:t>.</a:t>
            </a:r>
            <a:endParaRPr lang="ru-RU" altLang="en-US" sz="1800" dirty="0">
              <a:solidFill>
                <a:prstClr val="black"/>
              </a:solidFill>
              <a:cs typeface="Arial" charset="0"/>
            </a:endParaRPr>
          </a:p>
        </p:txBody>
      </p:sp>
    </p:spTree>
    <p:extLst>
      <p:ext uri="{BB962C8B-B14F-4D97-AF65-F5344CB8AC3E}">
        <p14:creationId xmlns:p14="http://schemas.microsoft.com/office/powerpoint/2010/main" val="2725787551"/>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248"/>
            <a:ext cx="8785225"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Bayesian Inference from Chebyshev Expansion Coefficients</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95486"/>
            <a:ext cx="4343400" cy="3257550"/>
          </a:xfrm>
          <a:prstGeom prst="rect">
            <a:avLst/>
          </a:prstGeom>
        </p:spPr>
      </p:pic>
      <p:sp>
        <p:nvSpPr>
          <p:cNvPr id="4" name="Прямоугольник 3"/>
          <p:cNvSpPr/>
          <p:nvPr/>
        </p:nvSpPr>
        <p:spPr>
          <a:xfrm>
            <a:off x="304800" y="4952518"/>
            <a:ext cx="3962400" cy="286232"/>
          </a:xfrm>
          <a:prstGeom prst="rect">
            <a:avLst/>
          </a:prstGeom>
          <a:solidFill>
            <a:srgbClr val="FFFFCC"/>
          </a:solidFill>
          <a:effectLst>
            <a:innerShdw blurRad="63500" dist="50800" dir="18900000">
              <a:prstClr val="black">
                <a:alpha val="50000"/>
              </a:prstClr>
            </a:innerShdw>
          </a:effectLst>
        </p:spPr>
        <p:txBody>
          <a:bodyPr wrap="square">
            <a:spAutoFit/>
          </a:bodyPr>
          <a:lstStyle/>
          <a:p>
            <a:pPr algn="l">
              <a:lnSpc>
                <a:spcPct val="90000"/>
              </a:lnSpc>
            </a:pPr>
            <a:r>
              <a:rPr lang="en-US" sz="1400" dirty="0" smtClean="0">
                <a:solidFill>
                  <a:srgbClr val="0000CC"/>
                </a:solidFill>
                <a:latin typeface="Times New Roman"/>
              </a:rPr>
              <a:t>(a) far outer singularity: </a:t>
            </a:r>
            <a:r>
              <a:rPr lang="en-US" sz="1400" b="1" i="1" dirty="0" smtClean="0">
                <a:solidFill>
                  <a:srgbClr val="0000CC"/>
                </a:solidFill>
                <a:effectLst>
                  <a:outerShdw blurRad="38100" dist="38100" dir="2700000" algn="tl">
                    <a:srgbClr val="000000">
                      <a:alpha val="43137"/>
                    </a:srgbClr>
                  </a:outerShdw>
                </a:effectLst>
                <a:latin typeface="Times New Roman"/>
              </a:rPr>
              <a:t>fast convergence</a:t>
            </a:r>
            <a:endParaRPr lang="en-US" sz="1400" b="1" i="1" dirty="0">
              <a:solidFill>
                <a:srgbClr val="0000CC"/>
              </a:solidFill>
              <a:effectLst>
                <a:outerShdw blurRad="38100" dist="38100" dir="2700000" algn="tl">
                  <a:srgbClr val="000000">
                    <a:alpha val="43137"/>
                  </a:srgbClr>
                </a:outerShdw>
              </a:effectLst>
              <a:latin typeface="Times New Roman"/>
            </a:endParaRPr>
          </a:p>
        </p:txBody>
      </p:sp>
      <p:sp>
        <p:nvSpPr>
          <p:cNvPr id="5" name="Прямоугольник 4"/>
          <p:cNvSpPr/>
          <p:nvPr/>
        </p:nvSpPr>
        <p:spPr>
          <a:xfrm>
            <a:off x="304800" y="5543612"/>
            <a:ext cx="3962400" cy="480131"/>
          </a:xfrm>
          <a:prstGeom prst="rect">
            <a:avLst/>
          </a:prstGeom>
          <a:solidFill>
            <a:srgbClr val="FFFFCC"/>
          </a:solidFill>
          <a:effectLst>
            <a:innerShdw blurRad="63500" dist="50800" dir="18900000">
              <a:prstClr val="black">
                <a:alpha val="50000"/>
              </a:prstClr>
            </a:innerShdw>
          </a:effectLst>
        </p:spPr>
        <p:txBody>
          <a:bodyPr wrap="square">
            <a:spAutoFit/>
          </a:bodyPr>
          <a:lstStyle/>
          <a:p>
            <a:pPr algn="l">
              <a:lnSpc>
                <a:spcPct val="90000"/>
              </a:lnSpc>
            </a:pPr>
            <a:r>
              <a:rPr lang="en-US" sz="1400" dirty="0" smtClean="0">
                <a:solidFill>
                  <a:srgbClr val="0000CC"/>
                </a:solidFill>
                <a:latin typeface="Times New Roman"/>
              </a:rPr>
              <a:t>(c) – (d) inner singularity, </a:t>
            </a:r>
            <a:r>
              <a:rPr lang="en-US" sz="1400" dirty="0">
                <a:solidFill>
                  <a:srgbClr val="0000CC"/>
                </a:solidFill>
                <a:latin typeface="Times New Roman"/>
              </a:rPr>
              <a:t>various range </a:t>
            </a:r>
            <a:r>
              <a:rPr lang="en-US" sz="1400" dirty="0" smtClean="0">
                <a:solidFill>
                  <a:srgbClr val="0000CC"/>
                </a:solidFill>
                <a:latin typeface="Times New Roman"/>
              </a:rPr>
              <a:t>lengths: </a:t>
            </a:r>
          </a:p>
          <a:p>
            <a:pPr algn="l">
              <a:lnSpc>
                <a:spcPct val="90000"/>
              </a:lnSpc>
            </a:pPr>
            <a:r>
              <a:rPr lang="en-US" sz="1400" dirty="0" smtClean="0">
                <a:solidFill>
                  <a:srgbClr val="0000CC"/>
                </a:solidFill>
                <a:latin typeface="Times New Roman"/>
              </a:rPr>
              <a:t>              – </a:t>
            </a:r>
            <a:r>
              <a:rPr lang="en-US" sz="1400" b="1" i="1" dirty="0" smtClean="0">
                <a:solidFill>
                  <a:srgbClr val="0000CC"/>
                </a:solidFill>
                <a:effectLst>
                  <a:outerShdw blurRad="38100" dist="38100" dir="2700000" algn="tl">
                    <a:srgbClr val="000000">
                      <a:alpha val="43137"/>
                    </a:srgbClr>
                  </a:outerShdw>
                </a:effectLst>
                <a:latin typeface="Times New Roman"/>
              </a:rPr>
              <a:t>irregular behavior</a:t>
            </a:r>
            <a:endParaRPr lang="en-US" sz="1400" b="1" i="1" dirty="0">
              <a:solidFill>
                <a:srgbClr val="0000CC"/>
              </a:solidFill>
              <a:effectLst>
                <a:outerShdw blurRad="38100" dist="38100" dir="2700000" algn="tl">
                  <a:srgbClr val="000000">
                    <a:alpha val="43137"/>
                  </a:srgbClr>
                </a:outerShdw>
              </a:effectLst>
              <a:latin typeface="Times New Roman"/>
            </a:endParaRPr>
          </a:p>
        </p:txBody>
      </p:sp>
      <p:sp>
        <p:nvSpPr>
          <p:cNvPr id="6" name="Прямоугольник 5"/>
          <p:cNvSpPr/>
          <p:nvPr/>
        </p:nvSpPr>
        <p:spPr>
          <a:xfrm>
            <a:off x="304800" y="5257318"/>
            <a:ext cx="3962400" cy="286232"/>
          </a:xfrm>
          <a:prstGeom prst="rect">
            <a:avLst/>
          </a:prstGeom>
          <a:solidFill>
            <a:srgbClr val="FFFFCC"/>
          </a:solidFill>
          <a:effectLst>
            <a:innerShdw blurRad="63500" dist="50800" dir="18900000">
              <a:prstClr val="black">
                <a:alpha val="50000"/>
              </a:prstClr>
            </a:innerShdw>
          </a:effectLst>
        </p:spPr>
        <p:txBody>
          <a:bodyPr wrap="square">
            <a:spAutoFit/>
          </a:bodyPr>
          <a:lstStyle/>
          <a:p>
            <a:pPr algn="l">
              <a:lnSpc>
                <a:spcPct val="90000"/>
              </a:lnSpc>
            </a:pPr>
            <a:r>
              <a:rPr lang="en-US" sz="1400" dirty="0" smtClean="0">
                <a:solidFill>
                  <a:srgbClr val="0000CC"/>
                </a:solidFill>
                <a:latin typeface="Times New Roman"/>
              </a:rPr>
              <a:t>(b) nearby outer singularity: </a:t>
            </a:r>
            <a:r>
              <a:rPr lang="en-US" sz="1400" b="1" i="1" dirty="0" smtClean="0">
                <a:solidFill>
                  <a:srgbClr val="0000CC"/>
                </a:solidFill>
                <a:effectLst>
                  <a:outerShdw blurRad="38100" dist="38100" dir="2700000" algn="tl">
                    <a:srgbClr val="000000">
                      <a:alpha val="43137"/>
                    </a:srgbClr>
                  </a:outerShdw>
                </a:effectLst>
                <a:latin typeface="Times New Roman"/>
              </a:rPr>
              <a:t>moderate convergence</a:t>
            </a:r>
            <a:endParaRPr lang="en-US" sz="1400" b="1" i="1" dirty="0">
              <a:solidFill>
                <a:srgbClr val="0000CC"/>
              </a:solidFill>
              <a:effectLst>
                <a:outerShdw blurRad="38100" dist="38100" dir="2700000" algn="tl">
                  <a:srgbClr val="000000">
                    <a:alpha val="43137"/>
                  </a:srgbClr>
                </a:outerShdw>
              </a:effectLst>
              <a:latin typeface="Times New Roman"/>
            </a:endParaRPr>
          </a:p>
        </p:txBody>
      </p:sp>
      <p:sp>
        <p:nvSpPr>
          <p:cNvPr id="7" name="TextBox 6"/>
          <p:cNvSpPr txBox="1"/>
          <p:nvPr/>
        </p:nvSpPr>
        <p:spPr>
          <a:xfrm>
            <a:off x="5029200" y="5924612"/>
            <a:ext cx="3719794" cy="301301"/>
          </a:xfrm>
          <a:prstGeom prst="rect">
            <a:avLst/>
          </a:prstGeom>
          <a:solidFill>
            <a:srgbClr val="FFFFCC"/>
          </a:solidFill>
          <a:ln>
            <a:noFill/>
          </a:ln>
          <a:effectLst>
            <a:innerShdw blurRad="63500" dist="50800" dir="18900000">
              <a:prstClr val="black">
                <a:alpha val="50000"/>
              </a:prstClr>
            </a:innerShdw>
          </a:effectLst>
        </p:spPr>
        <p:txBody>
          <a:bodyPr wrap="square" rtlCol="0">
            <a:spAutoFit/>
          </a:bodyPr>
          <a:lstStyle/>
          <a:p>
            <a:r>
              <a:rPr lang="en-US" sz="1400" dirty="0" smtClean="0">
                <a:solidFill>
                  <a:srgbClr val="0000CC"/>
                </a:solidFill>
                <a:latin typeface="Times New Roman"/>
              </a:rPr>
              <a:t>(e) Inner </a:t>
            </a:r>
            <a:r>
              <a:rPr lang="en-US" sz="1400" dirty="0">
                <a:solidFill>
                  <a:srgbClr val="0000CC"/>
                </a:solidFill>
                <a:latin typeface="Times New Roman"/>
              </a:rPr>
              <a:t>singularity – </a:t>
            </a:r>
            <a:r>
              <a:rPr lang="en-US" sz="1400" b="1" i="1" dirty="0">
                <a:solidFill>
                  <a:srgbClr val="0000CC"/>
                </a:solidFill>
                <a:effectLst>
                  <a:outerShdw blurRad="38100" dist="38100" dir="2700000" algn="tl">
                    <a:srgbClr val="000000">
                      <a:alpha val="43137"/>
                    </a:srgbClr>
                  </a:outerShdw>
                </a:effectLst>
                <a:latin typeface="Times New Roman"/>
              </a:rPr>
              <a:t>irregular </a:t>
            </a:r>
            <a:r>
              <a:rPr lang="en-US" sz="1400" b="1" i="1" dirty="0" smtClean="0">
                <a:solidFill>
                  <a:srgbClr val="0000CC"/>
                </a:solidFill>
                <a:effectLst>
                  <a:outerShdw blurRad="38100" dist="38100" dir="2700000" algn="tl">
                    <a:srgbClr val="000000">
                      <a:alpha val="43137"/>
                    </a:srgbClr>
                  </a:outerShdw>
                </a:effectLst>
                <a:latin typeface="Times New Roman"/>
              </a:rPr>
              <a:t>behavior</a:t>
            </a:r>
            <a:endParaRPr lang="en-US" sz="1400" b="1" i="1" dirty="0">
              <a:solidFill>
                <a:srgbClr val="0000CC"/>
              </a:solidFill>
              <a:effectLst>
                <a:outerShdw blurRad="38100" dist="38100" dir="2700000" algn="tl">
                  <a:srgbClr val="000000">
                    <a:alpha val="43137"/>
                  </a:srgbClr>
                </a:outerShdw>
              </a:effectLst>
              <a:latin typeface="Times New Roman"/>
            </a:endParaRPr>
          </a:p>
        </p:txBody>
      </p:sp>
      <p:sp>
        <p:nvSpPr>
          <p:cNvPr id="8" name="TextBox 7"/>
          <p:cNvSpPr txBox="1"/>
          <p:nvPr/>
        </p:nvSpPr>
        <p:spPr>
          <a:xfrm>
            <a:off x="5029200" y="5238812"/>
            <a:ext cx="3719794" cy="674031"/>
          </a:xfrm>
          <a:prstGeom prst="rect">
            <a:avLst/>
          </a:prstGeom>
          <a:solidFill>
            <a:srgbClr val="FFFFCC"/>
          </a:solidFill>
          <a:ln>
            <a:noFill/>
          </a:ln>
          <a:effectLst>
            <a:innerShdw blurRad="63500" dist="50800" dir="18900000">
              <a:prstClr val="black">
                <a:alpha val="50000"/>
              </a:prstClr>
            </a:innerShdw>
          </a:effectLst>
        </p:spPr>
        <p:txBody>
          <a:bodyPr wrap="square" rtlCol="0">
            <a:spAutoFit/>
          </a:bodyPr>
          <a:lstStyle/>
          <a:p>
            <a:pPr>
              <a:lnSpc>
                <a:spcPct val="90000"/>
              </a:lnSpc>
            </a:pPr>
            <a:r>
              <a:rPr lang="en-US" sz="1400" dirty="0" smtClean="0">
                <a:solidFill>
                  <a:srgbClr val="0000CC"/>
                </a:solidFill>
                <a:latin typeface="Times New Roman"/>
              </a:rPr>
              <a:t>Endpoint </a:t>
            </a:r>
            <a:r>
              <a:rPr lang="en-US" sz="1400" dirty="0">
                <a:solidFill>
                  <a:srgbClr val="0000CC"/>
                </a:solidFill>
                <a:latin typeface="Times New Roman"/>
              </a:rPr>
              <a:t>singularity – </a:t>
            </a:r>
            <a:r>
              <a:rPr lang="en-US" sz="1400" b="1" i="1" dirty="0" smtClean="0">
                <a:solidFill>
                  <a:srgbClr val="0000CC"/>
                </a:solidFill>
                <a:effectLst>
                  <a:outerShdw blurRad="38100" dist="38100" dir="2700000" algn="tl">
                    <a:srgbClr val="000000">
                      <a:alpha val="43137"/>
                    </a:srgbClr>
                  </a:outerShdw>
                </a:effectLst>
                <a:latin typeface="Times New Roman"/>
              </a:rPr>
              <a:t>monotonic behavior</a:t>
            </a:r>
            <a:r>
              <a:rPr lang="en-US" sz="1400" dirty="0" smtClean="0">
                <a:solidFill>
                  <a:srgbClr val="0000CC"/>
                </a:solidFill>
                <a:latin typeface="Times New Roman"/>
              </a:rPr>
              <a:t>:</a:t>
            </a:r>
            <a:r>
              <a:rPr lang="en-US" sz="1400" b="1" dirty="0" smtClean="0">
                <a:solidFill>
                  <a:srgbClr val="0000CC"/>
                </a:solidFill>
                <a:latin typeface="Times New Roman"/>
              </a:rPr>
              <a:t> </a:t>
            </a:r>
          </a:p>
          <a:p>
            <a:pPr>
              <a:lnSpc>
                <a:spcPct val="90000"/>
              </a:lnSpc>
            </a:pPr>
            <a:r>
              <a:rPr lang="en-US" sz="1400" dirty="0" smtClean="0">
                <a:solidFill>
                  <a:srgbClr val="0000CC"/>
                </a:solidFill>
                <a:latin typeface="Times New Roman"/>
              </a:rPr>
              <a:t>(c) larger intervals – smaller range of variation, </a:t>
            </a:r>
          </a:p>
          <a:p>
            <a:pPr>
              <a:lnSpc>
                <a:spcPct val="90000"/>
              </a:lnSpc>
            </a:pPr>
            <a:r>
              <a:rPr lang="en-US" sz="1400" dirty="0" smtClean="0">
                <a:solidFill>
                  <a:srgbClr val="0000CC"/>
                </a:solidFill>
                <a:latin typeface="Times New Roman"/>
              </a:rPr>
              <a:t>(d) smaller intervals – larger range of variation</a:t>
            </a:r>
            <a:endParaRPr lang="en-US" sz="1400" dirty="0">
              <a:solidFill>
                <a:srgbClr val="0000CC"/>
              </a:solidFill>
              <a:latin typeface="Times New Roman"/>
            </a:endParaRPr>
          </a:p>
        </p:txBody>
      </p:sp>
      <p:sp>
        <p:nvSpPr>
          <p:cNvPr id="9" name="Прямоугольник 8"/>
          <p:cNvSpPr/>
          <p:nvPr/>
        </p:nvSpPr>
        <p:spPr>
          <a:xfrm>
            <a:off x="5029200" y="4933950"/>
            <a:ext cx="3719794" cy="286232"/>
          </a:xfrm>
          <a:prstGeom prst="rect">
            <a:avLst/>
          </a:prstGeom>
          <a:solidFill>
            <a:srgbClr val="FFFFCC"/>
          </a:solidFill>
          <a:ln>
            <a:noFill/>
          </a:ln>
          <a:effectLst>
            <a:innerShdw blurRad="63500" dist="50800" dir="18900000">
              <a:prstClr val="black">
                <a:alpha val="50000"/>
              </a:prstClr>
            </a:innerShdw>
          </a:effectLst>
        </p:spPr>
        <p:txBody>
          <a:bodyPr wrap="square">
            <a:spAutoFit/>
          </a:bodyPr>
          <a:lstStyle/>
          <a:p>
            <a:pPr>
              <a:lnSpc>
                <a:spcPct val="90000"/>
              </a:lnSpc>
            </a:pPr>
            <a:r>
              <a:rPr lang="en-US" sz="1400" dirty="0" smtClean="0">
                <a:solidFill>
                  <a:srgbClr val="0000CC"/>
                </a:solidFill>
                <a:latin typeface="Times New Roman"/>
              </a:rPr>
              <a:t>(a) – (b) Outer singularity: </a:t>
            </a:r>
            <a:r>
              <a:rPr lang="en-US" sz="1400" b="1" i="1" dirty="0" smtClean="0">
                <a:solidFill>
                  <a:srgbClr val="0000CC"/>
                </a:solidFill>
                <a:effectLst>
                  <a:outerShdw blurRad="38100" dist="38100" dir="2700000" algn="tl">
                    <a:srgbClr val="000000">
                      <a:alpha val="43137"/>
                    </a:srgbClr>
                  </a:outerShdw>
                </a:effectLst>
                <a:latin typeface="Times New Roman"/>
              </a:rPr>
              <a:t>fast convergence</a:t>
            </a:r>
            <a:endParaRPr lang="en-US" sz="1400" b="1" i="1" dirty="0">
              <a:solidFill>
                <a:srgbClr val="0000CC"/>
              </a:solidFill>
              <a:effectLst>
                <a:outerShdw blurRad="38100" dist="38100" dir="2700000" algn="tl">
                  <a:srgbClr val="000000">
                    <a:alpha val="43137"/>
                  </a:srgbClr>
                </a:outerShdw>
              </a:effectLst>
              <a:latin typeface="Times New Roman"/>
            </a:endParaRPr>
          </a:p>
        </p:txBody>
      </p:sp>
      <p:grpSp>
        <p:nvGrpSpPr>
          <p:cNvPr id="11" name="Группа 10"/>
          <p:cNvGrpSpPr/>
          <p:nvPr/>
        </p:nvGrpSpPr>
        <p:grpSpPr>
          <a:xfrm>
            <a:off x="4648200" y="799247"/>
            <a:ext cx="4343400" cy="3257550"/>
            <a:chOff x="4648200" y="742097"/>
            <a:chExt cx="4343400" cy="3257550"/>
          </a:xfrm>
        </p:grpSpPr>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742097"/>
              <a:ext cx="4343400" cy="3257550"/>
            </a:xfrm>
            <a:prstGeom prst="rect">
              <a:avLst/>
            </a:prstGeom>
          </p:spPr>
        </p:pic>
        <p:cxnSp>
          <p:nvCxnSpPr>
            <p:cNvPr id="13" name="Прямая со стрелкой 12"/>
            <p:cNvCxnSpPr/>
            <p:nvPr/>
          </p:nvCxnSpPr>
          <p:spPr bwMode="auto">
            <a:xfrm flipH="1">
              <a:off x="7599748" y="1143000"/>
              <a:ext cx="248852" cy="145562"/>
            </a:xfrm>
            <a:prstGeom prst="straightConnector1">
              <a:avLst/>
            </a:prstGeom>
            <a:solidFill>
              <a:srgbClr val="00B8FF"/>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 стрелкой 13"/>
            <p:cNvCxnSpPr/>
            <p:nvPr/>
          </p:nvCxnSpPr>
          <p:spPr bwMode="auto">
            <a:xfrm flipH="1" flipV="1">
              <a:off x="6163188" y="1297480"/>
              <a:ext cx="482774" cy="455120"/>
            </a:xfrm>
            <a:prstGeom prst="straightConnector1">
              <a:avLst/>
            </a:prstGeom>
            <a:solidFill>
              <a:srgbClr val="00B8FF"/>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Прямая со стрелкой 14"/>
            <p:cNvCxnSpPr/>
            <p:nvPr/>
          </p:nvCxnSpPr>
          <p:spPr bwMode="auto">
            <a:xfrm flipH="1" flipV="1">
              <a:off x="5957964" y="1297479"/>
              <a:ext cx="687998" cy="677737"/>
            </a:xfrm>
            <a:prstGeom prst="straightConnector1">
              <a:avLst/>
            </a:prstGeom>
            <a:solidFill>
              <a:srgbClr val="00B8FF"/>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Прямая со стрелкой 15"/>
            <p:cNvCxnSpPr/>
            <p:nvPr/>
          </p:nvCxnSpPr>
          <p:spPr bwMode="auto">
            <a:xfrm flipV="1">
              <a:off x="5957964" y="2423160"/>
              <a:ext cx="164179" cy="457788"/>
            </a:xfrm>
            <a:prstGeom prst="straightConnector1">
              <a:avLst/>
            </a:prstGeom>
            <a:solidFill>
              <a:srgbClr val="00B8FF"/>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Прямая со стрелкой 16"/>
            <p:cNvCxnSpPr>
              <a:cxnSpLocks noChangeAspect="1"/>
            </p:cNvCxnSpPr>
            <p:nvPr/>
          </p:nvCxnSpPr>
          <p:spPr bwMode="auto">
            <a:xfrm flipV="1">
              <a:off x="6163187" y="2314677"/>
              <a:ext cx="199128" cy="563670"/>
            </a:xfrm>
            <a:prstGeom prst="straightConnector1">
              <a:avLst/>
            </a:prstGeom>
            <a:solidFill>
              <a:srgbClr val="00B8FF"/>
            </a:solidFill>
            <a:ln w="19050" cap="flat" cmpd="sng" algn="ctr">
              <a:solidFill>
                <a:srgbClr val="0000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5791200" y="2819400"/>
              <a:ext cx="562975" cy="230832"/>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900" dirty="0" smtClean="0">
                  <a:solidFill>
                    <a:prstClr val="black"/>
                  </a:solidFill>
                  <a:latin typeface="Arial" panose="020B0604020202020204" pitchFamily="34" charset="0"/>
                  <a:cs typeface="Arial" panose="020B0604020202020204" pitchFamily="34" charset="0"/>
                </a:rPr>
                <a:t>(a)   (b)</a:t>
              </a:r>
            </a:p>
          </p:txBody>
        </p:sp>
        <p:sp>
          <p:nvSpPr>
            <p:cNvPr id="19" name="TextBox 18"/>
            <p:cNvSpPr txBox="1"/>
            <p:nvPr/>
          </p:nvSpPr>
          <p:spPr>
            <a:xfrm>
              <a:off x="6510657" y="1691640"/>
              <a:ext cx="351378" cy="461665"/>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900" dirty="0" smtClean="0">
                  <a:solidFill>
                    <a:prstClr val="black"/>
                  </a:solidFill>
                  <a:latin typeface="Arial" panose="020B0604020202020204" pitchFamily="34" charset="0"/>
                  <a:cs typeface="Arial" panose="020B0604020202020204" pitchFamily="34" charset="0"/>
                </a:rPr>
                <a:t>(c) </a:t>
              </a:r>
            </a:p>
            <a:p>
              <a:pPr algn="l" defTabSz="914400" fontAlgn="auto">
                <a:lnSpc>
                  <a:spcPct val="100000"/>
                </a:lnSpc>
                <a:spcBef>
                  <a:spcPts val="0"/>
                </a:spcBef>
                <a:spcAft>
                  <a:spcPts val="0"/>
                </a:spcAft>
                <a:buClrTx/>
                <a:buSzTx/>
                <a:buFontTx/>
                <a:buNone/>
              </a:pPr>
              <a:endParaRPr lang="en-US" sz="600" dirty="0" smtClean="0">
                <a:solidFill>
                  <a:prstClr val="black"/>
                </a:solidFill>
                <a:latin typeface="Arial" panose="020B0604020202020204" pitchFamily="34" charset="0"/>
                <a:cs typeface="Arial" panose="020B0604020202020204" pitchFamily="34" charset="0"/>
              </a:endParaRPr>
            </a:p>
            <a:p>
              <a:pPr algn="l" defTabSz="914400" fontAlgn="auto">
                <a:lnSpc>
                  <a:spcPct val="100000"/>
                </a:lnSpc>
                <a:spcBef>
                  <a:spcPts val="0"/>
                </a:spcBef>
                <a:spcAft>
                  <a:spcPts val="0"/>
                </a:spcAft>
                <a:buClrTx/>
                <a:buSzTx/>
                <a:buFontTx/>
                <a:buNone/>
              </a:pPr>
              <a:r>
                <a:rPr lang="en-US" sz="900" dirty="0" smtClean="0">
                  <a:solidFill>
                    <a:prstClr val="black"/>
                  </a:solidFill>
                  <a:latin typeface="Arial" panose="020B0604020202020204" pitchFamily="34" charset="0"/>
                  <a:cs typeface="Arial" panose="020B0604020202020204" pitchFamily="34" charset="0"/>
                </a:rPr>
                <a:t>(d)</a:t>
              </a:r>
            </a:p>
          </p:txBody>
        </p:sp>
        <p:sp>
          <p:nvSpPr>
            <p:cNvPr id="20" name="TextBox 19"/>
            <p:cNvSpPr txBox="1"/>
            <p:nvPr/>
          </p:nvSpPr>
          <p:spPr>
            <a:xfrm>
              <a:off x="7772400" y="990600"/>
              <a:ext cx="325730" cy="230832"/>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900" dirty="0" smtClean="0">
                  <a:solidFill>
                    <a:prstClr val="black"/>
                  </a:solidFill>
                  <a:latin typeface="Arial" panose="020B0604020202020204" pitchFamily="34" charset="0"/>
                  <a:cs typeface="Arial" panose="020B0604020202020204" pitchFamily="34" charset="0"/>
                </a:rPr>
                <a:t>(e)</a:t>
              </a:r>
            </a:p>
          </p:txBody>
        </p:sp>
      </p:grpSp>
      <p:sp>
        <p:nvSpPr>
          <p:cNvPr id="21" name="Прямоугольник 20"/>
          <p:cNvSpPr/>
          <p:nvPr/>
        </p:nvSpPr>
        <p:spPr>
          <a:xfrm>
            <a:off x="304800" y="4400550"/>
            <a:ext cx="3962400" cy="341632"/>
          </a:xfrm>
          <a:prstGeom prst="rect">
            <a:avLst/>
          </a:prstGeom>
          <a:solidFill>
            <a:srgbClr val="FFFFCC"/>
          </a:solidFill>
          <a:effectLst>
            <a:innerShdw blurRad="63500" dist="50800" dir="18900000">
              <a:prstClr val="black">
                <a:alpha val="50000"/>
              </a:prstClr>
            </a:innerShdw>
          </a:effectLst>
        </p:spPr>
        <p:txBody>
          <a:bodyPr wrap="square">
            <a:spAutoFit/>
          </a:bodyPr>
          <a:lstStyle/>
          <a:p>
            <a:pPr>
              <a:lnSpc>
                <a:spcPct val="90000"/>
              </a:lnSpc>
            </a:pPr>
            <a:r>
              <a:rPr lang="en-US" sz="1800" dirty="0" smtClean="0">
                <a:solidFill>
                  <a:srgbClr val="0000CC"/>
                </a:solidFill>
                <a:effectLst>
                  <a:outerShdw blurRad="38100" dist="38100" dir="2700000" algn="tl">
                    <a:srgbClr val="000000">
                      <a:alpha val="43137"/>
                    </a:srgbClr>
                  </a:outerShdw>
                </a:effectLst>
                <a:latin typeface="Times New Roman"/>
              </a:rPr>
              <a:t>Singular integrand</a:t>
            </a:r>
            <a:endParaRPr lang="en-US" sz="1800" dirty="0">
              <a:solidFill>
                <a:srgbClr val="0000CC"/>
              </a:solidFill>
              <a:effectLst>
                <a:outerShdw blurRad="38100" dist="38100" dir="2700000" algn="tl">
                  <a:srgbClr val="000000">
                    <a:alpha val="43137"/>
                  </a:srgbClr>
                </a:outerShdw>
              </a:effectLst>
              <a:latin typeface="Times New Roman"/>
            </a:endParaRPr>
          </a:p>
        </p:txBody>
      </p:sp>
      <p:sp>
        <p:nvSpPr>
          <p:cNvPr id="22" name="Прямоугольник 21"/>
          <p:cNvSpPr/>
          <p:nvPr/>
        </p:nvSpPr>
        <p:spPr>
          <a:xfrm>
            <a:off x="5029200" y="4400550"/>
            <a:ext cx="3733800" cy="341632"/>
          </a:xfrm>
          <a:prstGeom prst="rect">
            <a:avLst/>
          </a:prstGeom>
          <a:solidFill>
            <a:srgbClr val="FFFFCC"/>
          </a:solidFill>
          <a:effectLst>
            <a:innerShdw blurRad="63500" dist="50800" dir="18900000">
              <a:prstClr val="black">
                <a:alpha val="50000"/>
              </a:prstClr>
            </a:innerShdw>
          </a:effectLst>
        </p:spPr>
        <p:txBody>
          <a:bodyPr wrap="square">
            <a:spAutoFit/>
          </a:bodyPr>
          <a:lstStyle/>
          <a:p>
            <a:pPr>
              <a:lnSpc>
                <a:spcPct val="90000"/>
              </a:lnSpc>
            </a:pPr>
            <a:r>
              <a:rPr lang="en-US" sz="1800" dirty="0" smtClean="0">
                <a:solidFill>
                  <a:srgbClr val="0000CC"/>
                </a:solidFill>
                <a:effectLst>
                  <a:outerShdw blurRad="38100" dist="38100" dir="2700000" algn="tl">
                    <a:srgbClr val="000000">
                      <a:alpha val="43137"/>
                    </a:srgbClr>
                  </a:outerShdw>
                </a:effectLst>
                <a:latin typeface="Times New Roman"/>
              </a:rPr>
              <a:t>Singular derivative</a:t>
            </a:r>
            <a:endParaRPr lang="en-US" sz="1800" dirty="0">
              <a:solidFill>
                <a:srgbClr val="0000CC"/>
              </a:solidFill>
              <a:effectLst>
                <a:outerShdw blurRad="38100" dist="38100" dir="2700000" algn="tl">
                  <a:srgbClr val="000000">
                    <a:alpha val="43137"/>
                  </a:srgbClr>
                </a:outerShdw>
              </a:effectLst>
              <a:latin typeface="Times New Roman"/>
            </a:endParaRPr>
          </a:p>
        </p:txBody>
      </p:sp>
      <p:sp>
        <p:nvSpPr>
          <p:cNvPr id="23" name="TextBox 22"/>
          <p:cNvSpPr txBox="1"/>
          <p:nvPr/>
        </p:nvSpPr>
        <p:spPr>
          <a:xfrm>
            <a:off x="651630" y="6320197"/>
            <a:ext cx="8263801" cy="461665"/>
          </a:xfrm>
          <a:prstGeom prst="rect">
            <a:avLst/>
          </a:prstGeom>
          <a:noFill/>
        </p:spPr>
        <p:txBody>
          <a:bodyPr wrap="none" rtlCol="0">
            <a:spAutoFit/>
          </a:bodyPr>
          <a:lstStyle/>
          <a:p>
            <a:pPr algn="l" defTabSz="914400" fontAlgn="auto">
              <a:lnSpc>
                <a:spcPct val="100000"/>
              </a:lnSpc>
              <a:spcBef>
                <a:spcPts val="0"/>
              </a:spcBef>
              <a:spcAft>
                <a:spcPts val="0"/>
              </a:spcAft>
              <a:buClrTx/>
              <a:buSzTx/>
              <a:buFontTx/>
              <a:buNone/>
            </a:pPr>
            <a:r>
              <a:rPr lang="en-US" sz="1200" dirty="0" err="1" smtClean="0">
                <a:solidFill>
                  <a:prstClr val="black">
                    <a:lumMod val="50000"/>
                    <a:lumOff val="50000"/>
                  </a:prstClr>
                </a:solidFill>
                <a:latin typeface="Arial" panose="020B0604020202020204" pitchFamily="34" charset="0"/>
                <a:cs typeface="Arial" panose="020B0604020202020204" pitchFamily="34" charset="0"/>
              </a:rPr>
              <a:t>Gh</a:t>
            </a:r>
            <a:r>
              <a:rPr lang="en-US" sz="1200" dirty="0" smtClean="0">
                <a:solidFill>
                  <a:prstClr val="black">
                    <a:lumMod val="50000"/>
                    <a:lumOff val="50000"/>
                  </a:prstClr>
                </a:solidFill>
                <a:latin typeface="Arial" panose="020B0604020202020204" pitchFamily="34" charset="0"/>
                <a:cs typeface="Arial" panose="020B0604020202020204" pitchFamily="34" charset="0"/>
              </a:rPr>
              <a:t>. Adam, S. Adam, Disentangling complexity in Bayesian automatic adaptive quadrature, </a:t>
            </a:r>
          </a:p>
          <a:p>
            <a:pPr algn="l" defTabSz="914400" fontAlgn="auto">
              <a:lnSpc>
                <a:spcPct val="100000"/>
              </a:lnSpc>
              <a:spcBef>
                <a:spcPts val="0"/>
              </a:spcBef>
              <a:spcAft>
                <a:spcPts val="0"/>
              </a:spcAft>
              <a:buClrTx/>
              <a:buSzTx/>
              <a:buFontTx/>
              <a:buNone/>
            </a:pPr>
            <a:r>
              <a:rPr lang="en-US" sz="1200" dirty="0" smtClean="0">
                <a:solidFill>
                  <a:prstClr val="black">
                    <a:lumMod val="50000"/>
                    <a:lumOff val="50000"/>
                  </a:prstClr>
                </a:solidFill>
                <a:latin typeface="Arial" panose="020B0604020202020204" pitchFamily="34" charset="0"/>
                <a:cs typeface="Arial" panose="020B0604020202020204" pitchFamily="34" charset="0"/>
              </a:rPr>
              <a:t>                                 MMCP 2017 Conference, LIT-JINR, July 3-7, 2017, EPJ-</a:t>
            </a:r>
            <a:r>
              <a:rPr lang="en-US" sz="1200" dirty="0" err="1" smtClean="0">
                <a:solidFill>
                  <a:prstClr val="black">
                    <a:lumMod val="50000"/>
                    <a:lumOff val="50000"/>
                  </a:prstClr>
                </a:solidFill>
                <a:latin typeface="Arial" panose="020B0604020202020204" pitchFamily="34" charset="0"/>
                <a:cs typeface="Arial" panose="020B0604020202020204" pitchFamily="34" charset="0"/>
              </a:rPr>
              <a:t>WoC</a:t>
            </a:r>
            <a:r>
              <a:rPr lang="en-US" sz="1200" dirty="0" smtClean="0">
                <a:solidFill>
                  <a:prstClr val="black">
                    <a:lumMod val="50000"/>
                    <a:lumOff val="50000"/>
                  </a:prstClr>
                </a:solidFill>
                <a:latin typeface="Arial" panose="020B0604020202020204" pitchFamily="34" charset="0"/>
                <a:cs typeface="Arial" panose="020B0604020202020204" pitchFamily="34" charset="0"/>
              </a:rPr>
              <a:t> Vol.173, paper 01001, p1-p8 (2018)</a:t>
            </a:r>
          </a:p>
        </p:txBody>
      </p:sp>
    </p:spTree>
    <p:extLst>
      <p:ext uri="{BB962C8B-B14F-4D97-AF65-F5344CB8AC3E}">
        <p14:creationId xmlns:p14="http://schemas.microsoft.com/office/powerpoint/2010/main" val="2079544423"/>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7384"/>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smtClean="0">
                <a:solidFill>
                  <a:srgbClr val="0000CC"/>
                </a:solidFill>
                <a:effectLst>
                  <a:outerShdw blurRad="38100" dist="38100" dir="2700000" algn="tl">
                    <a:srgbClr val="000000"/>
                  </a:outerShdw>
                </a:effectLst>
              </a:rPr>
              <a:t>Machine learning: new </a:t>
            </a:r>
            <a:r>
              <a:rPr lang="en-US" altLang="en-US" sz="2600" b="1" dirty="0">
                <a:solidFill>
                  <a:srgbClr val="0000CC"/>
                </a:solidFill>
                <a:effectLst>
                  <a:outerShdw blurRad="38100" dist="38100" dir="2700000" algn="tl">
                    <a:srgbClr val="000000"/>
                  </a:outerShdw>
                </a:effectLst>
              </a:rPr>
              <a:t>methods for predicting air pollution with heavy metals</a:t>
            </a:r>
            <a:endParaRPr lang="en-US" altLang="en-US" sz="2600" dirty="0">
              <a:solidFill>
                <a:srgbClr val="0000CC"/>
              </a:solidFill>
            </a:endParaRPr>
          </a:p>
        </p:txBody>
      </p:sp>
      <p:grpSp>
        <p:nvGrpSpPr>
          <p:cNvPr id="8" name="Группа 7"/>
          <p:cNvGrpSpPr>
            <a:grpSpLocks noChangeAspect="1"/>
          </p:cNvGrpSpPr>
          <p:nvPr/>
        </p:nvGrpSpPr>
        <p:grpSpPr>
          <a:xfrm>
            <a:off x="1331640" y="3154674"/>
            <a:ext cx="6400800" cy="2914281"/>
            <a:chOff x="1619672" y="3154680"/>
            <a:chExt cx="5256584" cy="2393315"/>
          </a:xfrm>
        </p:grpSpPr>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154680"/>
              <a:ext cx="2560320" cy="2393315"/>
            </a:xfrm>
            <a:prstGeom prst="rect">
              <a:avLst/>
            </a:prstGeom>
            <a:noFill/>
            <a:ln>
              <a:noFill/>
            </a:ln>
          </p:spPr>
        </p:pic>
        <p:pic>
          <p:nvPicPr>
            <p:cNvPr id="4" name="Рисунок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936" y="3154680"/>
              <a:ext cx="2560320" cy="2393315"/>
            </a:xfrm>
            <a:prstGeom prst="rect">
              <a:avLst/>
            </a:prstGeom>
            <a:noFill/>
            <a:ln>
              <a:noFill/>
            </a:ln>
          </p:spPr>
        </p:pic>
      </p:grpSp>
      <p:sp>
        <p:nvSpPr>
          <p:cNvPr id="2" name="TextBox 1"/>
          <p:cNvSpPr txBox="1"/>
          <p:nvPr/>
        </p:nvSpPr>
        <p:spPr>
          <a:xfrm>
            <a:off x="0" y="1700808"/>
            <a:ext cx="9036496" cy="1338828"/>
          </a:xfrm>
          <a:prstGeom prst="rect">
            <a:avLst/>
          </a:prstGeom>
          <a:noFill/>
        </p:spPr>
        <p:txBody>
          <a:bodyPr wrap="square" rtlCol="0">
            <a:spAutoFit/>
          </a:bodyPr>
          <a:lstStyle/>
          <a:p>
            <a:pPr algn="l">
              <a:lnSpc>
                <a:spcPct val="90000"/>
              </a:lnSpc>
            </a:pPr>
            <a:r>
              <a:rPr lang="en-US" sz="1800" b="1" dirty="0" smtClean="0">
                <a:solidFill>
                  <a:srgbClr val="0000FF"/>
                </a:solidFill>
              </a:rPr>
              <a:t>Analysis results</a:t>
            </a:r>
            <a:r>
              <a:rPr lang="en-US" sz="1800" dirty="0" smtClean="0">
                <a:solidFill>
                  <a:srgbClr val="0000FF"/>
                </a:solidFill>
              </a:rPr>
              <a:t>: evidenced </a:t>
            </a:r>
            <a:r>
              <a:rPr lang="en-US" sz="1800" dirty="0">
                <a:solidFill>
                  <a:srgbClr val="0000FF"/>
                </a:solidFill>
              </a:rPr>
              <a:t>the existence of </a:t>
            </a:r>
            <a:r>
              <a:rPr lang="en-US" sz="1800" b="1" i="1" dirty="0">
                <a:solidFill>
                  <a:srgbClr val="0000FF"/>
                </a:solidFill>
              </a:rPr>
              <a:t>connections between </a:t>
            </a:r>
            <a:r>
              <a:rPr lang="en-US" sz="1800" b="1" i="1" dirty="0" smtClean="0">
                <a:solidFill>
                  <a:srgbClr val="0000FF"/>
                </a:solidFill>
              </a:rPr>
              <a:t>heavy </a:t>
            </a:r>
            <a:r>
              <a:rPr lang="en-US" sz="1800" b="1" i="1" dirty="0">
                <a:solidFill>
                  <a:srgbClr val="0000FF"/>
                </a:solidFill>
              </a:rPr>
              <a:t>metal concentrations</a:t>
            </a:r>
            <a:r>
              <a:rPr lang="en-US" sz="1800" dirty="0">
                <a:solidFill>
                  <a:srgbClr val="0000FF"/>
                </a:solidFill>
              </a:rPr>
              <a:t> and </a:t>
            </a:r>
            <a:r>
              <a:rPr lang="en-US" sz="1800" b="1" i="1" dirty="0">
                <a:solidFill>
                  <a:srgbClr val="0000FF"/>
                </a:solidFill>
              </a:rPr>
              <a:t>data gathered from images provided by satellite </a:t>
            </a:r>
            <a:r>
              <a:rPr lang="en-US" sz="1800" b="1" i="1" dirty="0" smtClean="0">
                <a:solidFill>
                  <a:srgbClr val="0000FF"/>
                </a:solidFill>
              </a:rPr>
              <a:t>projects</a:t>
            </a:r>
            <a:r>
              <a:rPr lang="en-US" sz="1800" dirty="0" smtClean="0">
                <a:solidFill>
                  <a:srgbClr val="0000FF"/>
                </a:solidFill>
              </a:rPr>
              <a:t>. The </a:t>
            </a:r>
            <a:r>
              <a:rPr lang="en-US" sz="1800" dirty="0">
                <a:solidFill>
                  <a:srgbClr val="0000FF"/>
                </a:solidFill>
              </a:rPr>
              <a:t>available data have been used </a:t>
            </a:r>
            <a:r>
              <a:rPr lang="en-US" sz="1800" b="1" dirty="0">
                <a:solidFill>
                  <a:srgbClr val="0000FF"/>
                </a:solidFill>
              </a:rPr>
              <a:t>to train </a:t>
            </a:r>
            <a:r>
              <a:rPr lang="en-US" sz="1800" dirty="0">
                <a:solidFill>
                  <a:srgbClr val="0000FF"/>
                </a:solidFill>
              </a:rPr>
              <a:t>different </a:t>
            </a:r>
            <a:r>
              <a:rPr lang="en-US" sz="1800" b="1" i="1" dirty="0">
                <a:solidFill>
                  <a:srgbClr val="0000FF"/>
                </a:solidFill>
              </a:rPr>
              <a:t>statistical models </a:t>
            </a:r>
            <a:r>
              <a:rPr lang="en-US" sz="1800" dirty="0">
                <a:solidFill>
                  <a:srgbClr val="0000FF"/>
                </a:solidFill>
              </a:rPr>
              <a:t>and </a:t>
            </a:r>
            <a:r>
              <a:rPr lang="en-US" sz="1800" b="1" i="1" dirty="0">
                <a:solidFill>
                  <a:srgbClr val="0000FF"/>
                </a:solidFill>
              </a:rPr>
              <a:t>deep </a:t>
            </a:r>
            <a:r>
              <a:rPr lang="en-US" sz="1800" b="1" i="1" dirty="0" smtClean="0">
                <a:solidFill>
                  <a:srgbClr val="0000FF"/>
                </a:solidFill>
              </a:rPr>
              <a:t>neural networks</a:t>
            </a:r>
            <a:r>
              <a:rPr lang="en-US" sz="1800" dirty="0" smtClean="0">
                <a:solidFill>
                  <a:srgbClr val="0000FF"/>
                </a:solidFill>
              </a:rPr>
              <a:t>.</a:t>
            </a:r>
          </a:p>
          <a:p>
            <a:pPr algn="l">
              <a:lnSpc>
                <a:spcPct val="90000"/>
              </a:lnSpc>
            </a:pPr>
            <a:r>
              <a:rPr lang="en-US" sz="1800" b="1" dirty="0" smtClean="0">
                <a:solidFill>
                  <a:srgbClr val="0000FF"/>
                </a:solidFill>
              </a:rPr>
              <a:t>Successful instances</a:t>
            </a:r>
            <a:r>
              <a:rPr lang="en-US" sz="1800" dirty="0" smtClean="0">
                <a:solidFill>
                  <a:srgbClr val="0000FF"/>
                </a:solidFill>
              </a:rPr>
              <a:t>: prediction of </a:t>
            </a:r>
            <a:r>
              <a:rPr lang="en-US" sz="1800" dirty="0">
                <a:solidFill>
                  <a:srgbClr val="0000FF"/>
                </a:solidFill>
              </a:rPr>
              <a:t>Sb in </a:t>
            </a:r>
            <a:r>
              <a:rPr lang="en-US" sz="1800" dirty="0" smtClean="0">
                <a:solidFill>
                  <a:srgbClr val="0000FF"/>
                </a:solidFill>
              </a:rPr>
              <a:t>Norway [</a:t>
            </a:r>
            <a:r>
              <a:rPr lang="en-US" sz="1800" dirty="0" smtClean="0">
                <a:solidFill>
                  <a:srgbClr val="0000FF"/>
                </a:solidFill>
                <a:sym typeface="Symbol"/>
              </a:rPr>
              <a:t></a:t>
            </a:r>
            <a:r>
              <a:rPr lang="en-US" sz="1800" dirty="0" smtClean="0">
                <a:solidFill>
                  <a:srgbClr val="0000FF"/>
                </a:solidFill>
              </a:rPr>
              <a:t>], </a:t>
            </a:r>
            <a:r>
              <a:rPr lang="en-US" sz="1800" dirty="0" err="1" smtClean="0">
                <a:solidFill>
                  <a:srgbClr val="0000FF"/>
                </a:solidFill>
              </a:rPr>
              <a:t>Mn</a:t>
            </a:r>
            <a:r>
              <a:rPr lang="en-US" sz="1800" dirty="0" smtClean="0">
                <a:solidFill>
                  <a:srgbClr val="0000FF"/>
                </a:solidFill>
              </a:rPr>
              <a:t> </a:t>
            </a:r>
            <a:r>
              <a:rPr lang="en-US" sz="1800" dirty="0">
                <a:solidFill>
                  <a:srgbClr val="0000FF"/>
                </a:solidFill>
              </a:rPr>
              <a:t>in Serbia and U in Romania. </a:t>
            </a:r>
            <a:endParaRPr lang="en-US" sz="1800" dirty="0" smtClean="0">
              <a:solidFill>
                <a:srgbClr val="0000FF"/>
              </a:solidFill>
            </a:endParaRPr>
          </a:p>
          <a:p>
            <a:pPr algn="l">
              <a:lnSpc>
                <a:spcPct val="90000"/>
              </a:lnSpc>
            </a:pPr>
            <a:r>
              <a:rPr lang="en-US" sz="1800" dirty="0" smtClean="0">
                <a:solidFill>
                  <a:srgbClr val="0000FF"/>
                </a:solidFill>
              </a:rPr>
              <a:t>The </a:t>
            </a:r>
            <a:r>
              <a:rPr lang="en-US" sz="1800" dirty="0">
                <a:solidFill>
                  <a:srgbClr val="0000FF"/>
                </a:solidFill>
              </a:rPr>
              <a:t>figure </a:t>
            </a:r>
            <a:r>
              <a:rPr lang="en-US" sz="1800" dirty="0" smtClean="0">
                <a:solidFill>
                  <a:srgbClr val="0000FF"/>
                </a:solidFill>
              </a:rPr>
              <a:t>illustrates </a:t>
            </a:r>
            <a:r>
              <a:rPr lang="en-US" sz="1800" dirty="0">
                <a:solidFill>
                  <a:srgbClr val="0000FF"/>
                </a:solidFill>
              </a:rPr>
              <a:t>one case </a:t>
            </a:r>
            <a:r>
              <a:rPr lang="en-US" sz="1800" dirty="0" smtClean="0">
                <a:solidFill>
                  <a:srgbClr val="0000FF"/>
                </a:solidFill>
              </a:rPr>
              <a:t>study. </a:t>
            </a:r>
            <a:endParaRPr lang="en-US" sz="1800" dirty="0">
              <a:solidFill>
                <a:srgbClr val="0000FF"/>
              </a:solidFill>
            </a:endParaRPr>
          </a:p>
        </p:txBody>
      </p:sp>
      <p:sp>
        <p:nvSpPr>
          <p:cNvPr id="5" name="TextBox 4"/>
          <p:cNvSpPr txBox="1"/>
          <p:nvPr/>
        </p:nvSpPr>
        <p:spPr>
          <a:xfrm>
            <a:off x="1718168" y="6093296"/>
            <a:ext cx="5697394" cy="331181"/>
          </a:xfrm>
          <a:prstGeom prst="rect">
            <a:avLst/>
          </a:prstGeom>
          <a:noFill/>
        </p:spPr>
        <p:txBody>
          <a:bodyPr wrap="none" rtlCol="0">
            <a:spAutoFit/>
          </a:bodyPr>
          <a:lstStyle/>
          <a:p>
            <a:r>
              <a:rPr lang="en-US" sz="1600" b="1" dirty="0" err="1" smtClean="0">
                <a:solidFill>
                  <a:srgbClr val="0000FF"/>
                </a:solidFill>
              </a:rPr>
              <a:t>Mn</a:t>
            </a:r>
            <a:r>
              <a:rPr lang="en-US" sz="1600" b="1" dirty="0" smtClean="0">
                <a:solidFill>
                  <a:srgbClr val="0000FF"/>
                </a:solidFill>
              </a:rPr>
              <a:t> </a:t>
            </a:r>
            <a:r>
              <a:rPr lang="en-US" sz="1600" b="1" dirty="0">
                <a:solidFill>
                  <a:srgbClr val="0000FF"/>
                </a:solidFill>
              </a:rPr>
              <a:t>pollution in Serbia</a:t>
            </a:r>
            <a:r>
              <a:rPr lang="en-US" sz="1600" dirty="0">
                <a:solidFill>
                  <a:srgbClr val="0000FF"/>
                </a:solidFill>
              </a:rPr>
              <a:t>. Left – real data. Right – model prediction</a:t>
            </a:r>
          </a:p>
        </p:txBody>
      </p:sp>
      <p:sp>
        <p:nvSpPr>
          <p:cNvPr id="6" name="TextBox 5"/>
          <p:cNvSpPr txBox="1"/>
          <p:nvPr/>
        </p:nvSpPr>
        <p:spPr>
          <a:xfrm>
            <a:off x="899592" y="836712"/>
            <a:ext cx="7200800" cy="840230"/>
          </a:xfrm>
          <a:prstGeom prst="rect">
            <a:avLst/>
          </a:prstGeom>
          <a:noFill/>
        </p:spPr>
        <p:txBody>
          <a:bodyPr wrap="square" rtlCol="0">
            <a:spAutoFit/>
          </a:bodyPr>
          <a:lstStyle/>
          <a:p>
            <a:pPr>
              <a:lnSpc>
                <a:spcPct val="90000"/>
              </a:lnSpc>
            </a:pPr>
            <a:r>
              <a:rPr lang="en-US" sz="1800" dirty="0" smtClean="0">
                <a:solidFill>
                  <a:srgbClr val="0000FF"/>
                </a:solidFill>
              </a:rPr>
              <a:t>(</a:t>
            </a:r>
            <a:r>
              <a:rPr lang="en-US" sz="1800" b="1" i="1" dirty="0" smtClean="0">
                <a:solidFill>
                  <a:srgbClr val="0000FF"/>
                </a:solidFill>
              </a:rPr>
              <a:t>Collaboration </a:t>
            </a:r>
            <a:r>
              <a:rPr lang="en-US" sz="1800" b="1" i="1" dirty="0">
                <a:solidFill>
                  <a:srgbClr val="0000FF"/>
                </a:solidFill>
              </a:rPr>
              <a:t>with FLNP, which is </a:t>
            </a:r>
            <a:r>
              <a:rPr lang="en-US" sz="1800" b="1" i="1" dirty="0" smtClean="0">
                <a:solidFill>
                  <a:srgbClr val="0000FF"/>
                </a:solidFill>
              </a:rPr>
              <a:t>coordinator </a:t>
            </a:r>
            <a:r>
              <a:rPr lang="en-US" sz="1800" b="1" i="1" dirty="0">
                <a:solidFill>
                  <a:srgbClr val="0000FF"/>
                </a:solidFill>
              </a:rPr>
              <a:t>of the UNECE International Cooperative Program </a:t>
            </a:r>
            <a:r>
              <a:rPr lang="en-US" sz="1800" b="1" i="1" dirty="0" smtClean="0">
                <a:solidFill>
                  <a:srgbClr val="0000FF"/>
                </a:solidFill>
              </a:rPr>
              <a:t>Vegetation </a:t>
            </a:r>
            <a:r>
              <a:rPr lang="en-US" sz="1800" b="1" i="1" dirty="0">
                <a:solidFill>
                  <a:srgbClr val="0000FF"/>
                </a:solidFill>
              </a:rPr>
              <a:t>in the framework of the United Nations Convention on Long-Range Transboundary Air </a:t>
            </a:r>
            <a:r>
              <a:rPr lang="en-US" sz="1800" b="1" i="1" dirty="0" smtClean="0">
                <a:solidFill>
                  <a:srgbClr val="0000FF"/>
                </a:solidFill>
              </a:rPr>
              <a:t>Pollution</a:t>
            </a:r>
            <a:r>
              <a:rPr lang="en-US" sz="1800" dirty="0" smtClean="0">
                <a:solidFill>
                  <a:srgbClr val="0000FF"/>
                </a:solidFill>
              </a:rPr>
              <a:t>)</a:t>
            </a:r>
            <a:endParaRPr lang="en-US" sz="1800" dirty="0">
              <a:solidFill>
                <a:srgbClr val="0000FF"/>
              </a:solidFill>
            </a:endParaRPr>
          </a:p>
        </p:txBody>
      </p:sp>
      <p:sp>
        <p:nvSpPr>
          <p:cNvPr id="7" name="TextBox 6"/>
          <p:cNvSpPr txBox="1"/>
          <p:nvPr/>
        </p:nvSpPr>
        <p:spPr>
          <a:xfrm>
            <a:off x="395537" y="6453336"/>
            <a:ext cx="8568952" cy="271485"/>
          </a:xfrm>
          <a:prstGeom prst="rect">
            <a:avLst/>
          </a:prstGeom>
          <a:noFill/>
        </p:spPr>
        <p:txBody>
          <a:bodyPr wrap="square" rtlCol="0">
            <a:spAutoFit/>
          </a:bodyPr>
          <a:lstStyle/>
          <a:p>
            <a:pPr algn="l"/>
            <a:r>
              <a:rPr lang="en-US" sz="1200" dirty="0">
                <a:solidFill>
                  <a:srgbClr val="0000FF"/>
                </a:solidFill>
              </a:rPr>
              <a:t>[</a:t>
            </a:r>
            <a:r>
              <a:rPr lang="en-US" sz="1200" dirty="0">
                <a:solidFill>
                  <a:srgbClr val="0000FF"/>
                </a:solidFill>
                <a:sym typeface="Symbol"/>
              </a:rPr>
              <a:t></a:t>
            </a:r>
            <a:r>
              <a:rPr lang="en-US" sz="1200" dirty="0">
                <a:solidFill>
                  <a:srgbClr val="0000FF"/>
                </a:solidFill>
              </a:rPr>
              <a:t>] </a:t>
            </a:r>
            <a:r>
              <a:rPr lang="en-US" sz="1200" u="sng" dirty="0" smtClean="0">
                <a:solidFill>
                  <a:srgbClr val="FFFFFF">
                    <a:lumMod val="50000"/>
                  </a:srgbClr>
                </a:solidFill>
              </a:rPr>
              <a:t>A.V</a:t>
            </a:r>
            <a:r>
              <a:rPr lang="en-US" sz="1200" u="sng" dirty="0">
                <a:solidFill>
                  <a:srgbClr val="FFFFFF">
                    <a:lumMod val="50000"/>
                  </a:srgbClr>
                </a:solidFill>
              </a:rPr>
              <a:t>. </a:t>
            </a:r>
            <a:r>
              <a:rPr lang="en-US" sz="1200" u="sng" dirty="0" err="1">
                <a:solidFill>
                  <a:srgbClr val="FFFFFF">
                    <a:lumMod val="50000"/>
                  </a:srgbClr>
                </a:solidFill>
              </a:rPr>
              <a:t>Uzhinskiy</a:t>
            </a:r>
            <a:r>
              <a:rPr lang="en-US" sz="1200" u="sng" dirty="0">
                <a:solidFill>
                  <a:srgbClr val="FFFFFF">
                    <a:lumMod val="50000"/>
                  </a:srgbClr>
                </a:solidFill>
              </a:rPr>
              <a:t>, G.A. </a:t>
            </a:r>
            <a:r>
              <a:rPr lang="en-US" sz="1200" u="sng" dirty="0" err="1">
                <a:solidFill>
                  <a:srgbClr val="FFFFFF">
                    <a:lumMod val="50000"/>
                  </a:srgbClr>
                </a:solidFill>
              </a:rPr>
              <a:t>Ososkov</a:t>
            </a:r>
            <a:r>
              <a:rPr lang="en-US" sz="1200" u="sng" dirty="0">
                <a:solidFill>
                  <a:srgbClr val="FFFFFF">
                    <a:lumMod val="50000"/>
                  </a:srgbClr>
                </a:solidFill>
              </a:rPr>
              <a:t>, P.V. </a:t>
            </a:r>
            <a:r>
              <a:rPr lang="en-US" sz="1200" u="sng" dirty="0" err="1">
                <a:solidFill>
                  <a:srgbClr val="FFFFFF">
                    <a:lumMod val="50000"/>
                  </a:srgbClr>
                </a:solidFill>
              </a:rPr>
              <a:t>Goncharov</a:t>
            </a:r>
            <a:r>
              <a:rPr lang="en-US" sz="1200" dirty="0">
                <a:solidFill>
                  <a:srgbClr val="FFFFFF">
                    <a:lumMod val="50000"/>
                  </a:srgbClr>
                </a:solidFill>
              </a:rPr>
              <a:t>, M.V. </a:t>
            </a:r>
            <a:r>
              <a:rPr lang="en-US" sz="1200" dirty="0" err="1">
                <a:solidFill>
                  <a:srgbClr val="FFFFFF">
                    <a:lumMod val="50000"/>
                  </a:srgbClr>
                </a:solidFill>
              </a:rPr>
              <a:t>Frontasyeva</a:t>
            </a:r>
            <a:r>
              <a:rPr lang="en-US" sz="1200" dirty="0">
                <a:solidFill>
                  <a:srgbClr val="FFFFFF">
                    <a:lumMod val="50000"/>
                  </a:srgbClr>
                </a:solidFill>
              </a:rPr>
              <a:t>, Computer </a:t>
            </a:r>
            <a:r>
              <a:rPr lang="en-US" sz="1200" dirty="0" smtClean="0">
                <a:solidFill>
                  <a:srgbClr val="FFFFFF">
                    <a:lumMod val="50000"/>
                  </a:srgbClr>
                </a:solidFill>
              </a:rPr>
              <a:t>Research and Modeling, 2018</a:t>
            </a:r>
            <a:r>
              <a:rPr lang="en-US" sz="1200" dirty="0">
                <a:solidFill>
                  <a:srgbClr val="FFFFFF">
                    <a:lumMod val="50000"/>
                  </a:srgbClr>
                </a:solidFill>
              </a:rPr>
              <a:t>, </a:t>
            </a:r>
            <a:r>
              <a:rPr lang="en-US" sz="1200" dirty="0" smtClean="0">
                <a:solidFill>
                  <a:srgbClr val="FFFFFF">
                    <a:lumMod val="50000"/>
                  </a:srgbClr>
                </a:solidFill>
              </a:rPr>
              <a:t>vol. 10</a:t>
            </a:r>
            <a:r>
              <a:rPr lang="en-US" sz="1200" dirty="0">
                <a:solidFill>
                  <a:srgbClr val="FFFFFF">
                    <a:lumMod val="50000"/>
                  </a:srgbClr>
                </a:solidFill>
              </a:rPr>
              <a:t>, no. 4, 535–544</a:t>
            </a:r>
          </a:p>
        </p:txBody>
      </p:sp>
    </p:spTree>
    <p:extLst>
      <p:ext uri="{BB962C8B-B14F-4D97-AF65-F5344CB8AC3E}">
        <p14:creationId xmlns:p14="http://schemas.microsoft.com/office/powerpoint/2010/main" val="286457128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44624"/>
            <a:ext cx="8785225" cy="9233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000" b="1" dirty="0">
                <a:solidFill>
                  <a:srgbClr val="0000CC"/>
                </a:solidFill>
                <a:effectLst>
                  <a:outerShdw blurRad="38100" dist="38100" dir="2700000" algn="tl">
                    <a:srgbClr val="000000"/>
                  </a:outerShdw>
                </a:effectLst>
              </a:rPr>
              <a:t>Bose-Einstein condensation temperature of weakly interacting atoms</a:t>
            </a:r>
          </a:p>
        </p:txBody>
      </p:sp>
      <p:sp>
        <p:nvSpPr>
          <p:cNvPr id="3" name="Rectangle 8"/>
          <p:cNvSpPr>
            <a:spLocks noChangeArrowheads="1"/>
          </p:cNvSpPr>
          <p:nvPr/>
        </p:nvSpPr>
        <p:spPr bwMode="auto">
          <a:xfrm>
            <a:off x="1" y="5367057"/>
            <a:ext cx="4643438"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eaLnBrk="1" hangingPunct="1">
              <a:lnSpc>
                <a:spcPct val="90000"/>
              </a:lnSpc>
              <a:spcBef>
                <a:spcPct val="0"/>
              </a:spcBef>
              <a:buClrTx/>
              <a:buSzTx/>
              <a:buFontTx/>
              <a:buNone/>
            </a:pPr>
            <a:r>
              <a:rPr lang="en-US" altLang="en-US" sz="16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Coefficient  </a:t>
            </a:r>
            <a:r>
              <a:rPr lang="en-US" altLang="en-US" sz="1800"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a:t>
            </a:r>
            <a:r>
              <a:rPr lang="en-US" altLang="en-US" sz="1800" baseline="-250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1 </a:t>
            </a:r>
            <a:r>
              <a:rPr lang="en-US" altLang="en-US" sz="16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of the critical temperature found using self-similar factor approximants at different values </a:t>
            </a:r>
            <a:r>
              <a:rPr lang="en-US" altLang="en-US" sz="1800"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N </a:t>
            </a:r>
            <a:r>
              <a:rPr lang="en-US" altLang="en-US" sz="16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of the components, and comparison with the available Monte Carlo simulations</a:t>
            </a:r>
            <a:endParaRPr lang="en-US" altLang="en-US" sz="16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6"/>
          <p:cNvSpPr>
            <a:spLocks noChangeArrowheads="1"/>
          </p:cNvSpPr>
          <p:nvPr/>
        </p:nvSpPr>
        <p:spPr bwMode="auto">
          <a:xfrm>
            <a:off x="0" y="1082119"/>
            <a:ext cx="91440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defTabSz="914400" eaLnBrk="1" hangingPunct="1">
              <a:lnSpc>
                <a:spcPct val="90000"/>
              </a:lnSpc>
              <a:spcBef>
                <a:spcPct val="0"/>
              </a:spcBef>
              <a:buClrTx/>
              <a:buSzTx/>
              <a:buFontTx/>
              <a:buNone/>
            </a:pPr>
            <a:r>
              <a:rPr lang="en-US" altLang="en-US" sz="1600" dirty="0">
                <a:solidFill>
                  <a:srgbClr val="0000FF"/>
                </a:solidFill>
                <a:effectLst>
                  <a:outerShdw blurRad="38100" dist="38100" dir="2700000" algn="tl">
                    <a:srgbClr val="000000">
                      <a:alpha val="43137"/>
                    </a:srgbClr>
                  </a:outerShdw>
                </a:effectLst>
                <a:latin typeface="Arial" charset="0"/>
                <a:cs typeface="Arial" charset="0"/>
              </a:rPr>
              <a:t>The method of self-similar factor approximants developed by the authors is used for defining the phase transition temperature of Bose-Einstein condensation for different systems (homogenous Bose gas, trapped Bose atoms, and bosons in optical lattices). The </a:t>
            </a:r>
            <a:r>
              <a:rPr lang="en-US" altLang="en-US" sz="1600" b="1" dirty="0">
                <a:solidFill>
                  <a:srgbClr val="0000FF"/>
                </a:solidFill>
                <a:effectLst>
                  <a:outerShdw blurRad="38100" dist="38100" dir="2700000" algn="tl">
                    <a:srgbClr val="000000">
                      <a:alpha val="43137"/>
                    </a:srgbClr>
                  </a:outerShdw>
                </a:effectLst>
                <a:latin typeface="Arial" charset="0"/>
                <a:cs typeface="Arial" charset="0"/>
              </a:rPr>
              <a:t>results</a:t>
            </a:r>
            <a:r>
              <a:rPr lang="en-US" altLang="en-US" sz="1600" dirty="0">
                <a:solidFill>
                  <a:srgbClr val="0000FF"/>
                </a:solidFill>
                <a:effectLst>
                  <a:outerShdw blurRad="38100" dist="38100" dir="2700000" algn="tl">
                    <a:srgbClr val="000000">
                      <a:alpha val="43137"/>
                    </a:srgbClr>
                  </a:outerShdw>
                </a:effectLst>
                <a:latin typeface="Arial" charset="0"/>
                <a:cs typeface="Arial" charset="0"/>
              </a:rPr>
              <a:t> are shown to be in </a:t>
            </a:r>
            <a:r>
              <a:rPr lang="en-US" altLang="en-US" sz="1600" b="1" dirty="0">
                <a:solidFill>
                  <a:srgbClr val="0000FF"/>
                </a:solidFill>
                <a:effectLst>
                  <a:outerShdw blurRad="38100" dist="38100" dir="2700000" algn="tl">
                    <a:srgbClr val="000000">
                      <a:alpha val="43137"/>
                    </a:srgbClr>
                  </a:outerShdw>
                </a:effectLst>
                <a:latin typeface="Arial" charset="0"/>
                <a:cs typeface="Arial" charset="0"/>
              </a:rPr>
              <a:t>excellent agreement with the Monte Carlo calculations</a:t>
            </a:r>
            <a:r>
              <a:rPr lang="en-US" altLang="en-US" sz="1600" dirty="0">
                <a:solidFill>
                  <a:srgbClr val="0000FF"/>
                </a:solidFill>
                <a:effectLst>
                  <a:outerShdw blurRad="38100" dist="38100" dir="2700000" algn="tl">
                    <a:srgbClr val="000000">
                      <a:alpha val="43137"/>
                    </a:srgbClr>
                  </a:outerShdw>
                </a:effectLst>
                <a:latin typeface="Arial" charset="0"/>
                <a:cs typeface="Arial" charset="0"/>
              </a:rPr>
              <a:t>.</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81" y="2066454"/>
            <a:ext cx="329882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4" y="2132955"/>
            <a:ext cx="192881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3"/>
          <p:cNvSpPr>
            <a:spLocks noChangeArrowheads="1"/>
          </p:cNvSpPr>
          <p:nvPr/>
        </p:nvSpPr>
        <p:spPr bwMode="auto">
          <a:xfrm>
            <a:off x="4643439" y="5368645"/>
            <a:ext cx="4500562"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defTabSz="914400" eaLnBrk="1" hangingPunct="1">
              <a:lnSpc>
                <a:spcPct val="90000"/>
              </a:lnSpc>
              <a:spcBef>
                <a:spcPct val="0"/>
              </a:spcBef>
              <a:buClrTx/>
              <a:buSzTx/>
              <a:buFontTx/>
              <a:buNone/>
            </a:pPr>
            <a:r>
              <a:rPr lang="en-US" altLang="en-US" sz="16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Relative critical temperature as a function of the gas parameter for a homogeneous system with </a:t>
            </a:r>
            <a:r>
              <a:rPr lang="en-US" altLang="en-US" sz="1800"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N</a:t>
            </a:r>
            <a:r>
              <a:rPr lang="en-US" altLang="en-US" sz="16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en-US" sz="16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Solid line corresponds to the asymptotic expression; dots are Monte Carlo results.</a:t>
            </a:r>
          </a:p>
        </p:txBody>
      </p:sp>
      <p:sp>
        <p:nvSpPr>
          <p:cNvPr id="8" name="Rectangle 2"/>
          <p:cNvSpPr>
            <a:spLocks noChangeArrowheads="1"/>
          </p:cNvSpPr>
          <p:nvPr/>
        </p:nvSpPr>
        <p:spPr bwMode="auto">
          <a:xfrm>
            <a:off x="2915816" y="6474822"/>
            <a:ext cx="6048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eaLnBrk="1" hangingPunct="1">
              <a:lnSpc>
                <a:spcPct val="100000"/>
              </a:lnSpc>
              <a:spcBef>
                <a:spcPct val="0"/>
              </a:spcBef>
              <a:buClrTx/>
              <a:buSzTx/>
              <a:buFontTx/>
              <a:buNone/>
            </a:pPr>
            <a:r>
              <a:rPr lang="en-GB" altLang="en-US" sz="1600" dirty="0">
                <a:solidFill>
                  <a:srgbClr val="808080">
                    <a:lumMod val="75000"/>
                  </a:srgbClr>
                </a:solidFill>
                <a:latin typeface="Times New Roman" pitchFamily="18" charset="0"/>
                <a:cs typeface="Times New Roman" pitchFamily="18" charset="0"/>
              </a:rPr>
              <a:t>V.I. </a:t>
            </a:r>
            <a:r>
              <a:rPr lang="en-GB" altLang="en-US" sz="1600" dirty="0" err="1">
                <a:solidFill>
                  <a:srgbClr val="808080">
                    <a:lumMod val="75000"/>
                  </a:srgbClr>
                </a:solidFill>
                <a:latin typeface="Times New Roman" pitchFamily="18" charset="0"/>
                <a:cs typeface="Times New Roman" pitchFamily="18" charset="0"/>
              </a:rPr>
              <a:t>Yukalov</a:t>
            </a:r>
            <a:r>
              <a:rPr lang="en-GB" altLang="en-US" sz="1600" dirty="0">
                <a:solidFill>
                  <a:srgbClr val="808080">
                    <a:lumMod val="75000"/>
                  </a:srgbClr>
                </a:solidFill>
                <a:latin typeface="Times New Roman" pitchFamily="18" charset="0"/>
                <a:cs typeface="Times New Roman" pitchFamily="18" charset="0"/>
              </a:rPr>
              <a:t> and E.P. </a:t>
            </a:r>
            <a:r>
              <a:rPr lang="en-GB" altLang="en-US" sz="1600" dirty="0" err="1">
                <a:solidFill>
                  <a:srgbClr val="808080">
                    <a:lumMod val="75000"/>
                  </a:srgbClr>
                </a:solidFill>
                <a:latin typeface="Times New Roman" pitchFamily="18" charset="0"/>
                <a:cs typeface="Times New Roman" pitchFamily="18" charset="0"/>
              </a:rPr>
              <a:t>Yukalova</a:t>
            </a:r>
            <a:r>
              <a:rPr lang="en-GB" altLang="en-US" sz="1600" dirty="0">
                <a:solidFill>
                  <a:srgbClr val="808080">
                    <a:lumMod val="75000"/>
                  </a:srgbClr>
                </a:solidFill>
                <a:latin typeface="Times New Roman" pitchFamily="18" charset="0"/>
                <a:cs typeface="Times New Roman" pitchFamily="18" charset="0"/>
              </a:rPr>
              <a:t>, </a:t>
            </a:r>
            <a:r>
              <a:rPr lang="en-US" altLang="en-US" sz="1600" i="1" dirty="0">
                <a:solidFill>
                  <a:srgbClr val="808080">
                    <a:lumMod val="75000"/>
                  </a:srgbClr>
                </a:solidFill>
                <a:latin typeface="Times New Roman" pitchFamily="18" charset="0"/>
                <a:cs typeface="Times New Roman" pitchFamily="18" charset="0"/>
              </a:rPr>
              <a:t>Laser Phys. Lett. </a:t>
            </a:r>
            <a:r>
              <a:rPr lang="en-US" altLang="en-US" sz="1600" dirty="0">
                <a:solidFill>
                  <a:srgbClr val="808080">
                    <a:lumMod val="75000"/>
                  </a:srgbClr>
                </a:solidFill>
                <a:latin typeface="Times New Roman" pitchFamily="18" charset="0"/>
                <a:cs typeface="Times New Roman" pitchFamily="18" charset="0"/>
              </a:rPr>
              <a:t>14 (2017) 073001</a:t>
            </a:r>
            <a:endParaRPr lang="ru-RU" altLang="en-US" sz="1600" dirty="0">
              <a:solidFill>
                <a:srgbClr val="808080">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158883744"/>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9388" y="836712"/>
            <a:ext cx="8857108" cy="583264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65000"/>
              <a:buFont typeface="Wingdings" pitchFamily="2" charset="2"/>
              <a:defRPr sz="3200">
                <a:solidFill>
                  <a:schemeClr val="tx1"/>
                </a:solidFill>
                <a:effectLst>
                  <a:outerShdw blurRad="38100" dist="38100" dir="2700000" algn="tl">
                    <a:srgbClr val="000000"/>
                  </a:outerShdw>
                </a:effectLst>
                <a:latin typeface="Tahoma" pitchFamily="34" charset="0"/>
              </a:defRPr>
            </a:lvl1pPr>
            <a:lvl2pPr algn="ctr">
              <a:spcBef>
                <a:spcPct val="20000"/>
              </a:spcBef>
              <a:buClr>
                <a:schemeClr val="fo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buClr>
                <a:schemeClr val="fo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a:lnSpc>
                <a:spcPct val="90000"/>
              </a:lnSpc>
              <a:buClr>
                <a:srgbClr val="0000CC"/>
              </a:buClr>
              <a:buSzTx/>
            </a:pP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overwhelming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feature</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work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done in cooperation</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mainly with research groups from other JINR Laboratories</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t>
            </a:r>
          </a:p>
          <a:p>
            <a:pPr algn="l">
              <a:lnSpc>
                <a:spcPct val="90000"/>
              </a:lnSpc>
              <a:buClr>
                <a:srgbClr val="0000CC"/>
              </a:buClr>
              <a:buSzTx/>
            </a:pP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This assumes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use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of LIT expertise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for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solution of challenging problems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which ask for elaborated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mathematical modeling</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development of algorithms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and their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implementation into packages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to be run on the top computing facilities acquired, developed, customized, and maintained in the LIT within the Multifunctional Information and Computing Complex </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MICC</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project. </a:t>
            </a:r>
          </a:p>
          <a:p>
            <a:pPr algn="l">
              <a:lnSpc>
                <a:spcPct val="90000"/>
              </a:lnSpc>
              <a:buClr>
                <a:srgbClr val="0000CC"/>
              </a:buClr>
              <a:buSzTx/>
            </a:pP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The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viability of the model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assumes on behalf the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LIT staff: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initiative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in establishing personal contacts outside the Laboratory; submission for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validation by the LIT leadership of the decisions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concerning particular collaboration topics;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firm compliance with the assumed obligations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as the principal form of respect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of partners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t>
            </a:r>
          </a:p>
          <a:p>
            <a:pPr algn="l">
              <a:lnSpc>
                <a:spcPct val="90000"/>
              </a:lnSpc>
              <a:buClr>
                <a:srgbClr val="0000CC"/>
              </a:buClr>
              <a:buSzTx/>
            </a:pP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Doubling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human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qualities by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a deep and extensive professional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expertise along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f</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our critical directions: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thinking as computer scientist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with several computing paradigms;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expert knowledge of the mathematical problems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backing the topic of the collaboration;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in depth grasp of the numerical analysis topics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enabling both reduced complexity and full reliability of the developed algorithms;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deep knowledge of the physics side</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of the problem at hand as a precondition of performing significant mathematical modeling undertakings. </a:t>
            </a:r>
          </a:p>
          <a:p>
            <a:pPr algn="l">
              <a:lnSpc>
                <a:spcPct val="90000"/>
              </a:lnSpc>
              <a:buClr>
                <a:srgbClr val="0000CC"/>
              </a:buClr>
              <a:buSzTx/>
            </a:pP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A must for the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large scale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projects</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working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groups the complementarity of the knowledge of the members of which will secure the coverage of all the four mentioned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expertise areas. </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buClr>
                <a:srgbClr val="0000CC"/>
              </a:buClr>
              <a:buSzTx/>
            </a:pP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This cooperation model emerged from the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JINR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culture was gradually refined over time and has got support of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the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JINR Directorate and the Program Advisory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Committees</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the key factors for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approval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of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the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JINR research topics.</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Text Box 8" descr="Голубая тисненая бумага"/>
          <p:cNvSpPr txBox="1">
            <a:spLocks noChangeArrowheads="1"/>
          </p:cNvSpPr>
          <p:nvPr/>
        </p:nvSpPr>
        <p:spPr bwMode="auto">
          <a:xfrm>
            <a:off x="179388" y="115888"/>
            <a:ext cx="8785225"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a:solidFill>
                  <a:srgbClr val="0000CC"/>
                </a:solidFill>
                <a:effectLst>
                  <a:outerShdw blurRad="38100" dist="38100" dir="2700000" algn="tl">
                    <a:srgbClr val="000000"/>
                  </a:outerShdw>
                </a:effectLst>
              </a:rPr>
              <a:t>A characteristic which singles out the theme </a:t>
            </a:r>
            <a:r>
              <a:rPr lang="en-US" altLang="en-US" sz="3200" b="1" dirty="0" smtClean="0">
                <a:solidFill>
                  <a:srgbClr val="0000CC"/>
                </a:solidFill>
                <a:effectLst>
                  <a:outerShdw blurRad="38100" dist="38100" dir="2700000" algn="tl">
                    <a:srgbClr val="000000"/>
                  </a:outerShdw>
                </a:effectLst>
              </a:rPr>
              <a:t>1119</a:t>
            </a:r>
            <a:endParaRPr lang="ru-RU" altLang="en-US" sz="3200" b="1" dirty="0">
              <a:solidFill>
                <a:srgbClr val="0000CC"/>
              </a:solidFill>
              <a:effectLst>
                <a:outerShdw blurRad="38100" dist="38100" dir="2700000" algn="tl">
                  <a:srgbClr val="000000"/>
                </a:outerShdw>
              </a:effectLst>
            </a:endParaRPr>
          </a:p>
        </p:txBody>
      </p:sp>
    </p:spTree>
    <p:extLst>
      <p:ext uri="{BB962C8B-B14F-4D97-AF65-F5344CB8AC3E}">
        <p14:creationId xmlns:p14="http://schemas.microsoft.com/office/powerpoint/2010/main" val="2287224527"/>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24182"/>
            <a:ext cx="8785225" cy="8125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a:solidFill>
                  <a:srgbClr val="0000CC"/>
                </a:solidFill>
                <a:effectLst>
                  <a:outerShdw blurRad="38100" dist="38100" dir="2700000" algn="tl">
                    <a:srgbClr val="000000"/>
                  </a:outerShdw>
                </a:effectLst>
              </a:rPr>
              <a:t>Description of N-level quantum systems in terms of </a:t>
            </a:r>
            <a:r>
              <a:rPr lang="en-US" altLang="en-US" sz="2600" b="1" dirty="0" err="1">
                <a:solidFill>
                  <a:srgbClr val="0000CC"/>
                </a:solidFill>
                <a:effectLst>
                  <a:outerShdw blurRad="38100" dist="38100" dir="2700000" algn="tl">
                    <a:srgbClr val="000000"/>
                  </a:outerShdw>
                </a:effectLst>
              </a:rPr>
              <a:t>quasiprobability</a:t>
            </a:r>
            <a:r>
              <a:rPr lang="en-US" altLang="en-US" sz="2600" b="1" dirty="0">
                <a:solidFill>
                  <a:srgbClr val="0000CC"/>
                </a:solidFill>
                <a:effectLst>
                  <a:outerShdw blurRad="38100" dist="38100" dir="2700000" algn="tl">
                    <a:srgbClr val="000000"/>
                  </a:outerShdw>
                </a:effectLst>
              </a:rPr>
              <a:t> distributions </a:t>
            </a:r>
            <a:endParaRPr lang="en-US" altLang="en-US" sz="2600" dirty="0">
              <a:solidFill>
                <a:srgbClr val="0000CC"/>
              </a:solidFill>
            </a:endParaRPr>
          </a:p>
        </p:txBody>
      </p:sp>
      <p:grpSp>
        <p:nvGrpSpPr>
          <p:cNvPr id="5" name="Группа 4"/>
          <p:cNvGrpSpPr>
            <a:grpSpLocks noChangeAspect="1"/>
          </p:cNvGrpSpPr>
          <p:nvPr/>
        </p:nvGrpSpPr>
        <p:grpSpPr>
          <a:xfrm>
            <a:off x="3382954" y="3573016"/>
            <a:ext cx="5581534" cy="2286000"/>
            <a:chOff x="683568" y="1124744"/>
            <a:chExt cx="7728507" cy="3165326"/>
          </a:xfrm>
        </p:grpSpPr>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27770"/>
              <a:ext cx="3305175" cy="3162300"/>
            </a:xfrm>
            <a:prstGeom prst="rect">
              <a:avLst/>
            </a:prstGeom>
            <a:noFill/>
            <a:ln>
              <a:no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124744"/>
              <a:ext cx="4344131" cy="3163824"/>
            </a:xfrm>
            <a:prstGeom prst="rect">
              <a:avLst/>
            </a:prstGeom>
            <a:noFill/>
            <a:ln>
              <a:noFill/>
            </a:ln>
          </p:spPr>
        </p:pic>
      </p:grpSp>
      <p:sp>
        <p:nvSpPr>
          <p:cNvPr id="2" name="TextBox 1"/>
          <p:cNvSpPr txBox="1"/>
          <p:nvPr/>
        </p:nvSpPr>
        <p:spPr>
          <a:xfrm>
            <a:off x="35495" y="980728"/>
            <a:ext cx="8929117" cy="2480807"/>
          </a:xfrm>
          <a:prstGeom prst="rect">
            <a:avLst/>
          </a:prstGeom>
          <a:noFill/>
        </p:spPr>
        <p:txBody>
          <a:bodyPr wrap="square" rtlCol="0">
            <a:spAutoFit/>
          </a:bodyPr>
          <a:lstStyle/>
          <a:p>
            <a:pPr algn="l"/>
            <a:r>
              <a:rPr lang="en-US" sz="1600" b="1" dirty="0" smtClean="0">
                <a:solidFill>
                  <a:srgbClr val="0000FF"/>
                </a:solidFill>
              </a:rPr>
              <a:t>Connections </a:t>
            </a:r>
            <a:r>
              <a:rPr lang="en-US" sz="1600" b="1" dirty="0">
                <a:solidFill>
                  <a:srgbClr val="0000FF"/>
                </a:solidFill>
              </a:rPr>
              <a:t>between the quantum and classical representations of the </a:t>
            </a:r>
            <a:r>
              <a:rPr lang="en-US" sz="1600" b="1" dirty="0" smtClean="0">
                <a:solidFill>
                  <a:srgbClr val="0000FF"/>
                </a:solidFill>
              </a:rPr>
              <a:t>observables</a:t>
            </a:r>
            <a:r>
              <a:rPr lang="en-US" sz="1600" dirty="0" smtClean="0">
                <a:solidFill>
                  <a:srgbClr val="0000FF"/>
                </a:solidFill>
              </a:rPr>
              <a:t> are established through the </a:t>
            </a:r>
            <a:r>
              <a:rPr lang="en-US" sz="1600" b="1" dirty="0" smtClean="0">
                <a:solidFill>
                  <a:srgbClr val="0000FF"/>
                </a:solidFill>
              </a:rPr>
              <a:t>Weyl-Wigner map</a:t>
            </a:r>
            <a:r>
              <a:rPr lang="en-US" sz="1600" dirty="0" smtClean="0">
                <a:solidFill>
                  <a:srgbClr val="0000FF"/>
                </a:solidFill>
              </a:rPr>
              <a:t> from the operators of an N-dimensional quantum system and the Wigner </a:t>
            </a:r>
            <a:r>
              <a:rPr lang="en-US" sz="1600" dirty="0" err="1" smtClean="0">
                <a:solidFill>
                  <a:srgbClr val="0000FF"/>
                </a:solidFill>
              </a:rPr>
              <a:t>quasiprobability</a:t>
            </a:r>
            <a:r>
              <a:rPr lang="en-US" sz="1600" dirty="0" smtClean="0">
                <a:solidFill>
                  <a:srgbClr val="0000FF"/>
                </a:solidFill>
              </a:rPr>
              <a:t> distributions on the corresponding phase space.  </a:t>
            </a:r>
          </a:p>
          <a:p>
            <a:pPr algn="l"/>
            <a:r>
              <a:rPr lang="en-US" sz="1600" b="1" dirty="0" smtClean="0">
                <a:solidFill>
                  <a:srgbClr val="0000FF"/>
                </a:solidFill>
              </a:rPr>
              <a:t>The classification of the Wigner </a:t>
            </a:r>
            <a:r>
              <a:rPr lang="en-US" sz="1600" b="1" dirty="0" err="1" smtClean="0">
                <a:solidFill>
                  <a:srgbClr val="0000FF"/>
                </a:solidFill>
              </a:rPr>
              <a:t>quasiprobability</a:t>
            </a:r>
            <a:r>
              <a:rPr lang="en-US" sz="1600" b="1" dirty="0" smtClean="0">
                <a:solidFill>
                  <a:srgbClr val="0000FF"/>
                </a:solidFill>
              </a:rPr>
              <a:t> distributions </a:t>
            </a:r>
            <a:r>
              <a:rPr lang="en-US" sz="1600" dirty="0" smtClean="0">
                <a:solidFill>
                  <a:srgbClr val="0000FF"/>
                </a:solidFill>
              </a:rPr>
              <a:t>on the phase space, realized in the form of a </a:t>
            </a:r>
            <a:r>
              <a:rPr lang="en-US" sz="1600" dirty="0" err="1" smtClean="0">
                <a:solidFill>
                  <a:srgbClr val="0000FF"/>
                </a:solidFill>
              </a:rPr>
              <a:t>symplectic</a:t>
            </a:r>
            <a:r>
              <a:rPr lang="en-US" sz="1600" dirty="0" smtClean="0">
                <a:solidFill>
                  <a:srgbClr val="0000FF"/>
                </a:solidFill>
              </a:rPr>
              <a:t> flag manifold, was studied. The </a:t>
            </a:r>
            <a:r>
              <a:rPr lang="en-US" sz="1600" b="1" dirty="0" smtClean="0">
                <a:solidFill>
                  <a:srgbClr val="0000FF"/>
                </a:solidFill>
              </a:rPr>
              <a:t>Wigner </a:t>
            </a:r>
            <a:r>
              <a:rPr lang="en-US" sz="1600" b="1" dirty="0" err="1" smtClean="0">
                <a:solidFill>
                  <a:srgbClr val="0000FF"/>
                </a:solidFill>
              </a:rPr>
              <a:t>quasiprobability</a:t>
            </a:r>
            <a:r>
              <a:rPr lang="en-US" sz="1600" b="1" dirty="0" smtClean="0">
                <a:solidFill>
                  <a:srgbClr val="0000FF"/>
                </a:solidFill>
              </a:rPr>
              <a:t> distribution</a:t>
            </a:r>
            <a:r>
              <a:rPr lang="en-US" sz="1600" dirty="0" smtClean="0">
                <a:solidFill>
                  <a:srgbClr val="0000FF"/>
                </a:solidFill>
              </a:rPr>
              <a:t> is constructed in the form of </a:t>
            </a:r>
            <a:r>
              <a:rPr lang="en-US" sz="1600" b="1" dirty="0" smtClean="0">
                <a:solidFill>
                  <a:srgbClr val="0000FF"/>
                </a:solidFill>
              </a:rPr>
              <a:t>a dual convolution</a:t>
            </a:r>
            <a:r>
              <a:rPr lang="en-US" sz="1600" dirty="0" smtClean="0">
                <a:solidFill>
                  <a:srgbClr val="0000FF"/>
                </a:solidFill>
              </a:rPr>
              <a:t> of the </a:t>
            </a:r>
            <a:r>
              <a:rPr lang="en-US" sz="1600" b="1" i="1" dirty="0" smtClean="0">
                <a:solidFill>
                  <a:srgbClr val="0000FF"/>
                </a:solidFill>
              </a:rPr>
              <a:t>density matrix</a:t>
            </a:r>
            <a:r>
              <a:rPr lang="en-US" sz="1600" dirty="0" smtClean="0">
                <a:solidFill>
                  <a:srgbClr val="0000FF"/>
                </a:solidFill>
              </a:rPr>
              <a:t> and the </a:t>
            </a:r>
            <a:r>
              <a:rPr lang="en-US" sz="1600" b="1" i="1" dirty="0" err="1" smtClean="0">
                <a:solidFill>
                  <a:srgbClr val="0000FF"/>
                </a:solidFill>
              </a:rPr>
              <a:t>Stratonovich</a:t>
            </a:r>
            <a:r>
              <a:rPr lang="en-US" sz="1600" b="1" i="1" dirty="0" smtClean="0">
                <a:solidFill>
                  <a:srgbClr val="0000FF"/>
                </a:solidFill>
              </a:rPr>
              <a:t>-Weyl kernels</a:t>
            </a:r>
            <a:r>
              <a:rPr lang="en-US" sz="1600" dirty="0" smtClean="0">
                <a:solidFill>
                  <a:srgbClr val="0000FF"/>
                </a:solidFill>
              </a:rPr>
              <a:t>. </a:t>
            </a:r>
          </a:p>
          <a:p>
            <a:pPr algn="l"/>
            <a:r>
              <a:rPr lang="en-US" sz="1600" dirty="0" smtClean="0">
                <a:solidFill>
                  <a:srgbClr val="0000FF"/>
                </a:solidFill>
              </a:rPr>
              <a:t>It was shown that the </a:t>
            </a:r>
            <a:r>
              <a:rPr lang="en-US" sz="1600" b="1" i="1" dirty="0" smtClean="0">
                <a:solidFill>
                  <a:srgbClr val="0000FF"/>
                </a:solidFill>
              </a:rPr>
              <a:t>moduli space of the </a:t>
            </a:r>
            <a:r>
              <a:rPr lang="en-US" sz="1600" b="1" i="1" dirty="0" err="1" smtClean="0">
                <a:solidFill>
                  <a:srgbClr val="0000FF"/>
                </a:solidFill>
              </a:rPr>
              <a:t>Stratonovich</a:t>
            </a:r>
            <a:r>
              <a:rPr lang="en-US" sz="1600" b="1" i="1" dirty="0" smtClean="0">
                <a:solidFill>
                  <a:srgbClr val="0000FF"/>
                </a:solidFill>
              </a:rPr>
              <a:t>-Weyl kernel</a:t>
            </a:r>
            <a:r>
              <a:rPr lang="en-US" sz="1600" dirty="0" smtClean="0">
                <a:solidFill>
                  <a:srgbClr val="0000FF"/>
                </a:solidFill>
              </a:rPr>
              <a:t> is given by the </a:t>
            </a:r>
            <a:r>
              <a:rPr lang="en-US" sz="1600" b="1" i="1" dirty="0" smtClean="0">
                <a:solidFill>
                  <a:srgbClr val="0000FF"/>
                </a:solidFill>
              </a:rPr>
              <a:t>intersection</a:t>
            </a:r>
            <a:r>
              <a:rPr lang="en-US" sz="1600" dirty="0" smtClean="0">
                <a:solidFill>
                  <a:srgbClr val="0000FF"/>
                </a:solidFill>
              </a:rPr>
              <a:t> of the </a:t>
            </a:r>
            <a:r>
              <a:rPr lang="en-US" sz="1600" dirty="0" err="1" smtClean="0">
                <a:solidFill>
                  <a:srgbClr val="0000FF"/>
                </a:solidFill>
              </a:rPr>
              <a:t>coadjoint</a:t>
            </a:r>
            <a:r>
              <a:rPr lang="en-US" sz="1600" dirty="0" smtClean="0">
                <a:solidFill>
                  <a:srgbClr val="0000FF"/>
                </a:solidFill>
              </a:rPr>
              <a:t> orbit space of the connected action of the SU(N) group with a unit (N–2)-dimensional sphere. </a:t>
            </a:r>
          </a:p>
          <a:p>
            <a:pPr algn="l"/>
            <a:r>
              <a:rPr lang="en-US" sz="1600" dirty="0" smtClean="0">
                <a:solidFill>
                  <a:srgbClr val="0000FF"/>
                </a:solidFill>
              </a:rPr>
              <a:t>The general approach is illustrated by a detailed description of the module space of 2-, 3-, and 4-dimensional systems. Examples are shown in the figures.</a:t>
            </a:r>
            <a:endParaRPr lang="en-US" sz="1600" dirty="0">
              <a:solidFill>
                <a:srgbClr val="0000FF"/>
              </a:solidFill>
            </a:endParaRPr>
          </a:p>
        </p:txBody>
      </p:sp>
      <p:sp>
        <p:nvSpPr>
          <p:cNvPr id="7" name="TextBox 6"/>
          <p:cNvSpPr txBox="1"/>
          <p:nvPr/>
        </p:nvSpPr>
        <p:spPr>
          <a:xfrm>
            <a:off x="187896" y="3540481"/>
            <a:ext cx="3168352" cy="2480807"/>
          </a:xfrm>
          <a:prstGeom prst="rect">
            <a:avLst/>
          </a:prstGeom>
          <a:noFill/>
        </p:spPr>
        <p:txBody>
          <a:bodyPr wrap="square" rtlCol="0">
            <a:spAutoFit/>
          </a:bodyPr>
          <a:lstStyle/>
          <a:p>
            <a:pPr algn="l"/>
            <a:r>
              <a:rPr lang="en-US" sz="1600" b="1" dirty="0" smtClean="0">
                <a:solidFill>
                  <a:srgbClr val="0000FF"/>
                </a:solidFill>
              </a:rPr>
              <a:t>Left</a:t>
            </a:r>
            <a:r>
              <a:rPr lang="en-US" sz="1600" dirty="0" smtClean="0">
                <a:solidFill>
                  <a:srgbClr val="0000FF"/>
                </a:solidFill>
              </a:rPr>
              <a:t>: Mapping </a:t>
            </a:r>
            <a:r>
              <a:rPr lang="en-US" sz="1600" dirty="0">
                <a:solidFill>
                  <a:srgbClr val="0000FF"/>
                </a:solidFill>
              </a:rPr>
              <a:t>of the tiling of S2(1) sphere by the </a:t>
            </a:r>
            <a:r>
              <a:rPr lang="en-US" sz="1600" dirty="0" smtClean="0">
                <a:solidFill>
                  <a:srgbClr val="0000FF"/>
                </a:solidFill>
              </a:rPr>
              <a:t>Moebius </a:t>
            </a:r>
            <a:r>
              <a:rPr lang="en-US" sz="1600" dirty="0">
                <a:solidFill>
                  <a:srgbClr val="0000FF"/>
                </a:solidFill>
              </a:rPr>
              <a:t>triangles (2,3,3) onto a subset of the plane (υ1, υ2). </a:t>
            </a:r>
            <a:endParaRPr lang="en-US" sz="1600" dirty="0" smtClean="0">
              <a:solidFill>
                <a:srgbClr val="0000FF"/>
              </a:solidFill>
            </a:endParaRPr>
          </a:p>
          <a:p>
            <a:pPr algn="l"/>
            <a:r>
              <a:rPr lang="en-US" sz="1600" dirty="0" smtClean="0">
                <a:solidFill>
                  <a:srgbClr val="0000FF"/>
                </a:solidFill>
              </a:rPr>
              <a:t>The </a:t>
            </a:r>
            <a:r>
              <a:rPr lang="en-US" sz="1600" dirty="0">
                <a:solidFill>
                  <a:srgbClr val="0000FF"/>
                </a:solidFill>
              </a:rPr>
              <a:t>dashed lines represent the degeneracies of the </a:t>
            </a:r>
            <a:r>
              <a:rPr lang="en-US" sz="1600" dirty="0" smtClean="0">
                <a:solidFill>
                  <a:srgbClr val="0000FF"/>
                </a:solidFill>
              </a:rPr>
              <a:t>spectrum.</a:t>
            </a:r>
          </a:p>
          <a:p>
            <a:pPr algn="l"/>
            <a:r>
              <a:rPr lang="en-US" sz="1600" b="1" dirty="0" smtClean="0">
                <a:solidFill>
                  <a:srgbClr val="0000FF"/>
                </a:solidFill>
              </a:rPr>
              <a:t>Right</a:t>
            </a:r>
            <a:r>
              <a:rPr lang="en-US" sz="1600" dirty="0">
                <a:solidFill>
                  <a:srgbClr val="0000FF"/>
                </a:solidFill>
              </a:rPr>
              <a:t>: </a:t>
            </a:r>
            <a:r>
              <a:rPr lang="en-US" sz="1600" dirty="0" err="1" smtClean="0">
                <a:solidFill>
                  <a:srgbClr val="0000FF"/>
                </a:solidFill>
              </a:rPr>
              <a:t>Quatrit</a:t>
            </a:r>
            <a:r>
              <a:rPr lang="en-US" sz="1600" dirty="0" smtClean="0">
                <a:solidFill>
                  <a:srgbClr val="0000FF"/>
                </a:solidFill>
              </a:rPr>
              <a:t> </a:t>
            </a:r>
            <a:r>
              <a:rPr lang="en-US" sz="1600" dirty="0">
                <a:solidFill>
                  <a:srgbClr val="0000FF"/>
                </a:solidFill>
              </a:rPr>
              <a:t>(N=4) moduli space represented by the </a:t>
            </a:r>
            <a:r>
              <a:rPr lang="en-US" sz="1600" dirty="0" smtClean="0">
                <a:solidFill>
                  <a:srgbClr val="0000FF"/>
                </a:solidFill>
              </a:rPr>
              <a:t>Moebius </a:t>
            </a:r>
            <a:r>
              <a:rPr lang="en-US" sz="1600" dirty="0">
                <a:solidFill>
                  <a:srgbClr val="0000FF"/>
                </a:solidFill>
              </a:rPr>
              <a:t>spherical triangle (2, 3, 3) on a unit sphere</a:t>
            </a:r>
          </a:p>
        </p:txBody>
      </p:sp>
      <p:sp>
        <p:nvSpPr>
          <p:cNvPr id="6" name="TextBox 5"/>
          <p:cNvSpPr txBox="1"/>
          <p:nvPr/>
        </p:nvSpPr>
        <p:spPr>
          <a:xfrm>
            <a:off x="0" y="6183588"/>
            <a:ext cx="9144000" cy="629788"/>
          </a:xfrm>
          <a:prstGeom prst="rect">
            <a:avLst/>
          </a:prstGeom>
          <a:noFill/>
        </p:spPr>
        <p:txBody>
          <a:bodyPr wrap="square" rtlCol="0">
            <a:spAutoFit/>
          </a:bodyPr>
          <a:lstStyle/>
          <a:p>
            <a:pPr algn="l"/>
            <a:r>
              <a:rPr lang="en-US" sz="1200" dirty="0" smtClean="0">
                <a:solidFill>
                  <a:srgbClr val="FFFFFF">
                    <a:lumMod val="50000"/>
                  </a:srgbClr>
                </a:solidFill>
              </a:rPr>
              <a:t>A</a:t>
            </a:r>
            <a:r>
              <a:rPr lang="en-US" sz="1200" dirty="0">
                <a:solidFill>
                  <a:srgbClr val="FFFFFF">
                    <a:lumMod val="50000"/>
                  </a:srgbClr>
                </a:solidFill>
              </a:rPr>
              <a:t>. </a:t>
            </a:r>
            <a:r>
              <a:rPr lang="en-US" sz="1200" dirty="0" err="1">
                <a:solidFill>
                  <a:srgbClr val="FFFFFF">
                    <a:lumMod val="50000"/>
                  </a:srgbClr>
                </a:solidFill>
              </a:rPr>
              <a:t>Khvedelidze</a:t>
            </a:r>
            <a:r>
              <a:rPr lang="en-US" sz="1200" dirty="0">
                <a:solidFill>
                  <a:srgbClr val="FFFFFF">
                    <a:lumMod val="50000"/>
                  </a:srgbClr>
                </a:solidFill>
              </a:rPr>
              <a:t> and V. </a:t>
            </a:r>
            <a:r>
              <a:rPr lang="en-US" sz="1200" dirty="0" err="1">
                <a:solidFill>
                  <a:srgbClr val="FFFFFF">
                    <a:lumMod val="50000"/>
                  </a:srgbClr>
                </a:solidFill>
              </a:rPr>
              <a:t>Abgaryan</a:t>
            </a:r>
            <a:r>
              <a:rPr lang="en-US" sz="1200" dirty="0">
                <a:solidFill>
                  <a:srgbClr val="FFFFFF">
                    <a:lumMod val="50000"/>
                  </a:srgbClr>
                </a:solidFill>
              </a:rPr>
              <a:t>, On the Family of Wigner Functions for N-level Quantum System, </a:t>
            </a:r>
            <a:r>
              <a:rPr lang="en-US" sz="1200" dirty="0" err="1">
                <a:solidFill>
                  <a:srgbClr val="FFFFFF">
                    <a:lumMod val="50000"/>
                  </a:srgbClr>
                </a:solidFill>
              </a:rPr>
              <a:t>arXiv</a:t>
            </a:r>
            <a:r>
              <a:rPr lang="en-US" sz="1200" dirty="0">
                <a:solidFill>
                  <a:srgbClr val="FFFFFF">
                    <a:lumMod val="50000"/>
                  </a:srgbClr>
                </a:solidFill>
              </a:rPr>
              <a:t>: https://</a:t>
            </a:r>
            <a:r>
              <a:rPr lang="en-US" sz="1200" dirty="0" smtClean="0">
                <a:solidFill>
                  <a:srgbClr val="FFFFFF">
                    <a:lumMod val="50000"/>
                  </a:srgbClr>
                </a:solidFill>
              </a:rPr>
              <a:t>arxiv.org/abs/1708.05981, 2018</a:t>
            </a:r>
            <a:endParaRPr lang="en-US" sz="1200" dirty="0">
              <a:solidFill>
                <a:srgbClr val="FFFFFF">
                  <a:lumMod val="50000"/>
                </a:srgbClr>
              </a:solidFill>
            </a:endParaRPr>
          </a:p>
          <a:p>
            <a:pPr algn="l"/>
            <a:r>
              <a:rPr lang="en-US" sz="1200" dirty="0" smtClean="0">
                <a:solidFill>
                  <a:srgbClr val="FFFFFF">
                    <a:lumMod val="50000"/>
                  </a:srgbClr>
                </a:solidFill>
              </a:rPr>
              <a:t>V. </a:t>
            </a:r>
            <a:r>
              <a:rPr lang="en-US" sz="1200" dirty="0" err="1">
                <a:solidFill>
                  <a:srgbClr val="FFFFFF">
                    <a:lumMod val="50000"/>
                  </a:srgbClr>
                </a:solidFill>
              </a:rPr>
              <a:t>Abgaryan</a:t>
            </a:r>
            <a:r>
              <a:rPr lang="en-US" sz="1200" dirty="0">
                <a:solidFill>
                  <a:srgbClr val="FFFFFF">
                    <a:lumMod val="50000"/>
                  </a:srgbClr>
                </a:solidFill>
              </a:rPr>
              <a:t>, A. </a:t>
            </a:r>
            <a:r>
              <a:rPr lang="en-US" sz="1200" dirty="0" err="1">
                <a:solidFill>
                  <a:srgbClr val="FFFFFF">
                    <a:lumMod val="50000"/>
                  </a:srgbClr>
                </a:solidFill>
              </a:rPr>
              <a:t>Khvedelidze</a:t>
            </a:r>
            <a:r>
              <a:rPr lang="en-US" sz="1200" dirty="0">
                <a:solidFill>
                  <a:srgbClr val="FFFFFF">
                    <a:lumMod val="50000"/>
                  </a:srgbClr>
                </a:solidFill>
              </a:rPr>
              <a:t> and A. </a:t>
            </a:r>
            <a:r>
              <a:rPr lang="en-US" sz="1200" dirty="0" err="1">
                <a:solidFill>
                  <a:srgbClr val="FFFFFF">
                    <a:lumMod val="50000"/>
                  </a:srgbClr>
                </a:solidFill>
              </a:rPr>
              <a:t>Torosyan</a:t>
            </a:r>
            <a:r>
              <a:rPr lang="en-US" sz="1200" dirty="0">
                <a:solidFill>
                  <a:srgbClr val="FFFFFF">
                    <a:lumMod val="50000"/>
                  </a:srgbClr>
                </a:solidFill>
              </a:rPr>
              <a:t>, On moduli space of the Wigner </a:t>
            </a:r>
            <a:r>
              <a:rPr lang="en-US" sz="1200" dirty="0" err="1">
                <a:solidFill>
                  <a:srgbClr val="FFFFFF">
                    <a:lumMod val="50000"/>
                  </a:srgbClr>
                </a:solidFill>
              </a:rPr>
              <a:t>quasiprobability</a:t>
            </a:r>
            <a:r>
              <a:rPr lang="en-US" sz="1200" dirty="0">
                <a:solidFill>
                  <a:srgbClr val="FFFFFF">
                    <a:lumMod val="50000"/>
                  </a:srgbClr>
                </a:solidFill>
              </a:rPr>
              <a:t> distributions for N-dimensional quantum systems,  </a:t>
            </a:r>
            <a:endParaRPr lang="en-US" sz="1200" dirty="0" smtClean="0">
              <a:solidFill>
                <a:srgbClr val="FFFFFF">
                  <a:lumMod val="50000"/>
                </a:srgbClr>
              </a:solidFill>
            </a:endParaRPr>
          </a:p>
          <a:p>
            <a:pPr algn="l"/>
            <a:r>
              <a:rPr lang="en-US" sz="1200" dirty="0" smtClean="0">
                <a:solidFill>
                  <a:srgbClr val="FFFFFF">
                    <a:lumMod val="50000"/>
                  </a:srgbClr>
                </a:solidFill>
              </a:rPr>
              <a:t>Zap</a:t>
            </a:r>
            <a:r>
              <a:rPr lang="en-US" sz="1200" dirty="0">
                <a:solidFill>
                  <a:srgbClr val="FFFFFF">
                    <a:lumMod val="50000"/>
                  </a:srgbClr>
                </a:solidFill>
              </a:rPr>
              <a:t>. </a:t>
            </a:r>
            <a:r>
              <a:rPr lang="en-US" sz="1200" dirty="0" err="1">
                <a:solidFill>
                  <a:srgbClr val="FFFFFF">
                    <a:lumMod val="50000"/>
                  </a:srgbClr>
                </a:solidFill>
              </a:rPr>
              <a:t>Nauchn</a:t>
            </a:r>
            <a:r>
              <a:rPr lang="en-US" sz="1200" dirty="0">
                <a:solidFill>
                  <a:srgbClr val="FFFFFF">
                    <a:lumMod val="50000"/>
                  </a:srgbClr>
                </a:solidFill>
              </a:rPr>
              <a:t>. Sem. POMI, 468, 177-201, 2018</a:t>
            </a:r>
          </a:p>
        </p:txBody>
      </p:sp>
    </p:spTree>
    <p:extLst>
      <p:ext uri="{BB962C8B-B14F-4D97-AF65-F5344CB8AC3E}">
        <p14:creationId xmlns:p14="http://schemas.microsoft.com/office/powerpoint/2010/main" val="2339979918"/>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13149"/>
            <a:ext cx="8785225" cy="535531"/>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3200" b="1" dirty="0">
                <a:solidFill>
                  <a:srgbClr val="0000CC"/>
                </a:solidFill>
                <a:effectLst>
                  <a:outerShdw blurRad="38100" dist="38100" dir="2700000" algn="tl">
                    <a:srgbClr val="000000"/>
                  </a:outerShdw>
                </a:effectLst>
              </a:rPr>
              <a:t>Simulation program </a:t>
            </a:r>
            <a:r>
              <a:rPr lang="en-US" altLang="en-US" sz="3200" b="1" dirty="0" err="1">
                <a:solidFill>
                  <a:srgbClr val="0000CC"/>
                </a:solidFill>
                <a:effectLst>
                  <a:outerShdw blurRad="38100" dist="38100" dir="2700000" algn="tl">
                    <a:srgbClr val="000000"/>
                  </a:outerShdw>
                </a:effectLst>
              </a:rPr>
              <a:t>SyMSim</a:t>
            </a:r>
            <a:r>
              <a:rPr lang="en-US" altLang="en-US" sz="3200" b="1" dirty="0">
                <a:solidFill>
                  <a:srgbClr val="0000CC"/>
                </a:solidFill>
                <a:effectLst>
                  <a:outerShdw blurRad="38100" dist="38100" dir="2700000" algn="tl">
                    <a:srgbClr val="000000"/>
                  </a:outerShdw>
                </a:effectLst>
              </a:rPr>
              <a:t>*</a:t>
            </a:r>
            <a:endParaRPr lang="en-US" altLang="en-US" sz="3200" dirty="0">
              <a:solidFill>
                <a:srgbClr val="0000CC"/>
              </a:solidFill>
            </a:endParaRPr>
          </a:p>
        </p:txBody>
      </p:sp>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19" t="6350" r="3769" b="5340"/>
          <a:stretch/>
        </p:blipFill>
        <p:spPr>
          <a:xfrm>
            <a:off x="4828033" y="3248297"/>
            <a:ext cx="3131931" cy="1950226"/>
          </a:xfrm>
          <a:prstGeom prst="rect">
            <a:avLst/>
          </a:prstGeom>
        </p:spPr>
      </p:pic>
      <p:sp>
        <p:nvSpPr>
          <p:cNvPr id="4" name="Объект 2"/>
          <p:cNvSpPr txBox="1">
            <a:spLocks/>
          </p:cNvSpPr>
          <p:nvPr/>
        </p:nvSpPr>
        <p:spPr>
          <a:xfrm>
            <a:off x="-1" y="813973"/>
            <a:ext cx="4828033" cy="5279323"/>
          </a:xfrm>
          <a:prstGeom prst="rect">
            <a:avLst/>
          </a:prstGeom>
          <a:ln>
            <a:solidFill>
              <a:schemeClr val="accent2"/>
            </a:solidFill>
          </a:ln>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fontAlgn="auto">
              <a:spcBef>
                <a:spcPts val="0"/>
              </a:spcBef>
              <a:spcAft>
                <a:spcPts val="0"/>
              </a:spcAft>
              <a:buClr>
                <a:srgbClr val="00CC99"/>
              </a:buClr>
            </a:pPr>
            <a:r>
              <a:rPr lang="en-US" altLang="ru-RU" sz="1600" b="1" dirty="0" smtClean="0">
                <a:solidFill>
                  <a:srgbClr val="000000">
                    <a:lumMod val="75000"/>
                    <a:lumOff val="25000"/>
                  </a:srgbClr>
                </a:solidFill>
                <a:latin typeface="Arial" panose="020B0604020202020204" pitchFamily="34" charset="0"/>
                <a:cs typeface="Arial" panose="020B0604020202020204" pitchFamily="34" charset="0"/>
              </a:rPr>
              <a:t>A grid and cloud services simulation system</a:t>
            </a:r>
            <a:endParaRPr lang="ru-RU" altLang="ru-RU" sz="1600" b="1" dirty="0" smtClean="0">
              <a:solidFill>
                <a:srgbClr val="000000">
                  <a:lumMod val="75000"/>
                  <a:lumOff val="25000"/>
                </a:srgbClr>
              </a:solidFill>
              <a:latin typeface="Arial" panose="020B0604020202020204" pitchFamily="34" charset="0"/>
              <a:cs typeface="Arial" panose="020B0604020202020204" pitchFamily="34" charset="0"/>
            </a:endParaRPr>
          </a:p>
          <a:p>
            <a:pPr fontAlgn="auto">
              <a:spcBef>
                <a:spcPts val="0"/>
              </a:spcBef>
              <a:spcAft>
                <a:spcPts val="0"/>
              </a:spcAft>
              <a:buClr>
                <a:srgbClr val="00CC99"/>
              </a:buClr>
            </a:pPr>
            <a:r>
              <a:rPr lang="en-US" altLang="ru-RU" sz="1600" b="1" dirty="0" smtClean="0">
                <a:solidFill>
                  <a:srgbClr val="000000">
                    <a:lumMod val="75000"/>
                    <a:lumOff val="25000"/>
                  </a:srgbClr>
                </a:solidFill>
                <a:latin typeface="Arial" panose="020B0604020202020204" pitchFamily="34" charset="0"/>
                <a:cs typeface="Arial" panose="020B0604020202020204" pitchFamily="34" charset="0"/>
              </a:rPr>
              <a:t>was developed in the LIT. </a:t>
            </a:r>
          </a:p>
          <a:p>
            <a:pPr fontAlgn="auto">
              <a:buClr>
                <a:srgbClr val="00CC99"/>
              </a:buClr>
            </a:pPr>
            <a:r>
              <a:rPr lang="en-US" altLang="ru-RU" sz="1600" b="1" dirty="0" smtClean="0">
                <a:solidFill>
                  <a:srgbClr val="000000">
                    <a:lumMod val="75000"/>
                    <a:lumOff val="25000"/>
                  </a:srgbClr>
                </a:solidFill>
                <a:latin typeface="Arial" panose="020B0604020202020204" pitchFamily="34" charset="0"/>
                <a:cs typeface="Arial" panose="020B0604020202020204" pitchFamily="34" charset="0"/>
              </a:rPr>
              <a:t>This system is focused on predicting evolution of work quality indicators of the grid-cloud systems. Simulation results are used to choose an optimal grid-cloud configuration of several distributed computing centers.</a:t>
            </a:r>
          </a:p>
          <a:p>
            <a:pPr fontAlgn="auto">
              <a:buClr>
                <a:srgbClr val="00CC99"/>
              </a:buClr>
            </a:pPr>
            <a:r>
              <a:rPr lang="en-US" sz="1800" b="1" dirty="0" smtClean="0">
                <a:solidFill>
                  <a:srgbClr val="000000">
                    <a:lumMod val="75000"/>
                    <a:lumOff val="25000"/>
                  </a:srgbClr>
                </a:solidFill>
                <a:latin typeface="Arial" panose="020B0604020202020204" pitchFamily="34" charset="0"/>
                <a:cs typeface="Arial" panose="020B0604020202020204" pitchFamily="34" charset="0"/>
              </a:rPr>
              <a:t>The certificate of state registration </a:t>
            </a:r>
            <a:r>
              <a:rPr lang="ru-RU" sz="1800" b="1" dirty="0" smtClean="0">
                <a:solidFill>
                  <a:srgbClr val="000000">
                    <a:lumMod val="75000"/>
                    <a:lumOff val="25000"/>
                  </a:srgbClr>
                </a:solidFill>
                <a:latin typeface="Arial" panose="020B0604020202020204" pitchFamily="34" charset="0"/>
                <a:cs typeface="Arial" panose="020B0604020202020204" pitchFamily="34" charset="0"/>
              </a:rPr>
              <a:t>№2017618100</a:t>
            </a:r>
            <a:r>
              <a:rPr lang="ru-RU" sz="1800" dirty="0" smtClean="0">
                <a:solidFill>
                  <a:srgbClr val="000000">
                    <a:lumMod val="75000"/>
                    <a:lumOff val="25000"/>
                  </a:srgbClr>
                </a:solidFill>
                <a:latin typeface="Arial" panose="020B0604020202020204" pitchFamily="34" charset="0"/>
                <a:cs typeface="Arial" panose="020B0604020202020204" pitchFamily="34" charset="0"/>
              </a:rPr>
              <a:t> (21.07.2017)</a:t>
            </a:r>
            <a:endParaRPr lang="en-US" sz="1800" dirty="0" smtClean="0">
              <a:solidFill>
                <a:srgbClr val="000000">
                  <a:lumMod val="75000"/>
                  <a:lumOff val="25000"/>
                </a:srgbClr>
              </a:solidFill>
              <a:latin typeface="Arial" panose="020B0604020202020204" pitchFamily="34" charset="0"/>
              <a:cs typeface="Arial" panose="020B0604020202020204" pitchFamily="34" charset="0"/>
            </a:endParaRPr>
          </a:p>
          <a:p>
            <a:pPr marL="0" indent="0" algn="ctr" fontAlgn="auto">
              <a:buClr>
                <a:srgbClr val="00CC99"/>
              </a:buClr>
              <a:buFont typeface="Calibri" panose="020F0502020204030204" pitchFamily="34" charset="0"/>
              <a:buNone/>
            </a:pPr>
            <a:r>
              <a:rPr lang="en-US" sz="1800" u="sng" dirty="0" smtClean="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Usage examples in 2017</a:t>
            </a:r>
          </a:p>
          <a:p>
            <a:pPr marL="274320" indent="-274320" fontAlgn="auto">
              <a:buClr>
                <a:srgbClr val="3333CC"/>
              </a:buClr>
              <a:buFont typeface="+mj-lt"/>
              <a:buAutoNum type="arabicPeriod"/>
            </a:pPr>
            <a:r>
              <a:rPr lang="en-US" sz="1800" dirty="0" smtClean="0">
                <a:solidFill>
                  <a:srgbClr val="000000">
                    <a:lumMod val="75000"/>
                    <a:lumOff val="25000"/>
                  </a:srgbClr>
                </a:solidFill>
                <a:latin typeface="Arial" panose="020B0604020202020204" pitchFamily="34" charset="0"/>
                <a:cs typeface="Arial" panose="020B0604020202020204" pitchFamily="34" charset="0"/>
              </a:rPr>
              <a:t>Simulation of distributed data processing system for BM@N experiment of T0-T1 NICA project</a:t>
            </a:r>
          </a:p>
          <a:p>
            <a:pPr marL="274320" indent="-274320" fontAlgn="auto">
              <a:buClr>
                <a:srgbClr val="3333CC"/>
              </a:buClr>
              <a:buFont typeface="+mj-lt"/>
              <a:buAutoNum type="arabicPeriod"/>
            </a:pPr>
            <a:r>
              <a:rPr lang="en-US" altLang="ru-RU" sz="1800" dirty="0" smtClean="0">
                <a:solidFill>
                  <a:srgbClr val="000000">
                    <a:lumMod val="75000"/>
                    <a:lumOff val="25000"/>
                  </a:srgbClr>
                </a:solidFill>
                <a:latin typeface="Arial" panose="020B0604020202020204" pitchFamily="34" charset="0"/>
                <a:cs typeface="Arial" panose="020B0604020202020204" pitchFamily="34" charset="0"/>
              </a:rPr>
              <a:t>Simulation of </a:t>
            </a:r>
            <a:r>
              <a:rPr lang="en-US" altLang="ru-RU" sz="1800" dirty="0" err="1" smtClean="0">
                <a:solidFill>
                  <a:srgbClr val="000000">
                    <a:lumMod val="75000"/>
                    <a:lumOff val="25000"/>
                  </a:srgbClr>
                </a:solidFill>
                <a:latin typeface="Arial" panose="020B0604020202020204" pitchFamily="34" charset="0"/>
                <a:cs typeface="Arial" panose="020B0604020202020204" pitchFamily="34" charset="0"/>
              </a:rPr>
              <a:t>interprocessor</a:t>
            </a:r>
            <a:r>
              <a:rPr lang="en-US" altLang="ru-RU" sz="1800" dirty="0" smtClean="0">
                <a:solidFill>
                  <a:srgbClr val="000000">
                    <a:lumMod val="75000"/>
                    <a:lumOff val="25000"/>
                  </a:srgbClr>
                </a:solidFill>
                <a:latin typeface="Arial" panose="020B0604020202020204" pitchFamily="34" charset="0"/>
                <a:cs typeface="Arial" panose="020B0604020202020204" pitchFamily="34" charset="0"/>
              </a:rPr>
              <a:t> interactions for MPI-applications in the cloud infrastructure</a:t>
            </a:r>
          </a:p>
          <a:p>
            <a:pPr marL="274320" indent="-274320" fontAlgn="auto">
              <a:buClr>
                <a:srgbClr val="3333CC"/>
              </a:buClr>
              <a:buFont typeface="+mj-lt"/>
              <a:buAutoNum type="arabicPeriod"/>
            </a:pPr>
            <a:r>
              <a:rPr lang="en-US" sz="1800" dirty="0" smtClean="0">
                <a:solidFill>
                  <a:srgbClr val="000000">
                    <a:lumMod val="75000"/>
                    <a:lumOff val="25000"/>
                  </a:srgbClr>
                </a:solidFill>
                <a:latin typeface="Arial" panose="020B0604020202020204" pitchFamily="34" charset="0"/>
                <a:cs typeface="Arial" panose="020B0604020202020204" pitchFamily="34" charset="0"/>
              </a:rPr>
              <a:t>Simulation approach for improving the computing network topology and performance of the China IHEP Data Center</a:t>
            </a:r>
            <a:endParaRPr lang="ru-RU" sz="1800" dirty="0" smtClean="0">
              <a:solidFill>
                <a:srgbClr val="000000">
                  <a:lumMod val="75000"/>
                  <a:lumOff val="25000"/>
                </a:srgbClr>
              </a:solidFill>
              <a:latin typeface="Arial" panose="020B0604020202020204" pitchFamily="34" charset="0"/>
              <a:cs typeface="Arial" panose="020B0604020202020204" pitchFamily="34" charset="0"/>
            </a:endParaRPr>
          </a:p>
          <a:p>
            <a:pPr marL="0" indent="0" fontAlgn="auto">
              <a:buClr>
                <a:srgbClr val="00CC99"/>
              </a:buClr>
              <a:buFont typeface="Calibri" panose="020F0502020204030204" pitchFamily="34" charset="0"/>
              <a:buNone/>
            </a:pPr>
            <a:endParaRPr lang="ru-RU" sz="1800" dirty="0">
              <a:solidFill>
                <a:srgbClr val="000000">
                  <a:lumMod val="75000"/>
                  <a:lumOff val="25000"/>
                </a:srgbClr>
              </a:solidFill>
              <a:latin typeface="Arial" panose="020B0604020202020204" pitchFamily="34" charset="0"/>
              <a:cs typeface="Arial" panose="020B0604020202020204" pitchFamily="34" charset="0"/>
            </a:endParaRPr>
          </a:p>
        </p:txBody>
      </p:sp>
      <p:sp>
        <p:nvSpPr>
          <p:cNvPr id="5" name="Прямоугольник 4"/>
          <p:cNvSpPr/>
          <p:nvPr/>
        </p:nvSpPr>
        <p:spPr>
          <a:xfrm>
            <a:off x="1" y="6334780"/>
            <a:ext cx="9144000" cy="461665"/>
          </a:xfrm>
          <a:prstGeom prst="rect">
            <a:avLst/>
          </a:prstGeom>
          <a:solidFill>
            <a:srgbClr val="00B0F0"/>
          </a:solidFill>
        </p:spPr>
        <p:txBody>
          <a:bodyPr wrap="square">
            <a:spAutoFit/>
          </a:bodyPr>
          <a:lstStyle/>
          <a:p>
            <a:pPr marL="257175" indent="-257175" algn="l" defTabSz="914400" fontAlgn="auto">
              <a:lnSpc>
                <a:spcPct val="100000"/>
              </a:lnSpc>
              <a:spcBef>
                <a:spcPts val="0"/>
              </a:spcBef>
              <a:spcAft>
                <a:spcPts val="0"/>
              </a:spcAft>
              <a:buClrTx/>
              <a:buSzTx/>
              <a:buFontTx/>
              <a:buNone/>
            </a:pPr>
            <a:r>
              <a:rPr lang="en-US" altLang="ru-RU" sz="2000" kern="0" dirty="0">
                <a:solidFill>
                  <a:prstClr val="white"/>
                </a:solidFill>
                <a:latin typeface="Consolas" panose="020B0609020204030204" pitchFamily="49" charset="0"/>
                <a:cs typeface="Consolas" panose="020B0609020204030204" pitchFamily="49" charset="0"/>
              </a:rPr>
              <a:t>*</a:t>
            </a:r>
            <a:r>
              <a:rPr lang="en-US" altLang="ru-RU" b="1" kern="0" dirty="0">
                <a:solidFill>
                  <a:srgbClr val="17406D"/>
                </a:solidFill>
                <a:latin typeface="Consolas" panose="020B0609020204030204" pitchFamily="49" charset="0"/>
                <a:cs typeface="Consolas" panose="020B0609020204030204" pitchFamily="49" charset="0"/>
              </a:rPr>
              <a:t>Sy</a:t>
            </a:r>
            <a:r>
              <a:rPr lang="en-US" altLang="ru-RU" sz="2000" kern="0" dirty="0">
                <a:solidFill>
                  <a:prstClr val="white"/>
                </a:solidFill>
                <a:latin typeface="Consolas" panose="020B0609020204030204" pitchFamily="49" charset="0"/>
                <a:cs typeface="Consolas" panose="020B0609020204030204" pitchFamily="49" charset="0"/>
              </a:rPr>
              <a:t>nthesis of </a:t>
            </a:r>
            <a:r>
              <a:rPr lang="en-US" altLang="ru-RU" b="1" kern="0" dirty="0">
                <a:solidFill>
                  <a:srgbClr val="17406D"/>
                </a:solidFill>
                <a:latin typeface="Consolas" panose="020B0609020204030204" pitchFamily="49" charset="0"/>
                <a:cs typeface="Consolas" panose="020B0609020204030204" pitchFamily="49" charset="0"/>
              </a:rPr>
              <a:t>M</a:t>
            </a:r>
            <a:r>
              <a:rPr lang="en-US" altLang="ru-RU" sz="2000" kern="0" dirty="0">
                <a:solidFill>
                  <a:prstClr val="white"/>
                </a:solidFill>
                <a:latin typeface="Consolas" panose="020B0609020204030204" pitchFamily="49" charset="0"/>
                <a:cs typeface="Consolas" panose="020B0609020204030204" pitchFamily="49" charset="0"/>
              </a:rPr>
              <a:t>onitoring and </a:t>
            </a:r>
            <a:r>
              <a:rPr lang="en-US" altLang="ru-RU" b="1" kern="0" dirty="0">
                <a:solidFill>
                  <a:srgbClr val="17406D"/>
                </a:solidFill>
                <a:latin typeface="Consolas" panose="020B0609020204030204" pitchFamily="49" charset="0"/>
                <a:cs typeface="Consolas" panose="020B0609020204030204" pitchFamily="49" charset="0"/>
              </a:rPr>
              <a:t>Sim</a:t>
            </a:r>
            <a:r>
              <a:rPr lang="en-US" altLang="ru-RU" sz="2000" kern="0" dirty="0">
                <a:solidFill>
                  <a:prstClr val="white"/>
                </a:solidFill>
                <a:latin typeface="Consolas" panose="020B0609020204030204" pitchFamily="49" charset="0"/>
                <a:cs typeface="Consolas" panose="020B0609020204030204" pitchFamily="49" charset="0"/>
              </a:rPr>
              <a:t>ulation</a:t>
            </a:r>
            <a:endParaRPr lang="ru-RU" altLang="ru-RU" sz="2000" kern="0" dirty="0">
              <a:solidFill>
                <a:prstClr val="white"/>
              </a:solidFill>
              <a:latin typeface="Consolas" panose="020B0609020204030204" pitchFamily="49" charset="0"/>
              <a:cs typeface="Consolas" panose="020B0609020204030204" pitchFamily="49" charset="0"/>
            </a:endParaRPr>
          </a:p>
        </p:txBody>
      </p:sp>
      <p:pic>
        <p:nvPicPr>
          <p:cNvPr id="6" name="Объект 3"/>
          <p:cNvPicPr>
            <a:picLocks noChangeAspect="1"/>
          </p:cNvPicPr>
          <p:nvPr/>
        </p:nvPicPr>
        <p:blipFill rotWithShape="1">
          <a:blip r:embed="rId5" cstate="print">
            <a:extLst>
              <a:ext uri="{28A0092B-C50C-407E-A947-70E740481C1C}">
                <a14:useLocalDpi xmlns:a14="http://schemas.microsoft.com/office/drawing/2010/main" val="0"/>
              </a:ext>
            </a:extLst>
          </a:blip>
          <a:srcRect l="5883" t="4251" r="8656" b="5050"/>
          <a:stretch/>
        </p:blipFill>
        <p:spPr>
          <a:xfrm>
            <a:off x="7132488" y="566057"/>
            <a:ext cx="2011512" cy="2937099"/>
          </a:xfrm>
          <a:prstGeom prst="rect">
            <a:avLst/>
          </a:prstGeom>
        </p:spPr>
      </p:pic>
      <p:pic>
        <p:nvPicPr>
          <p:cNvPr id="7" name="Рисунок 6"/>
          <p:cNvPicPr>
            <a:picLocks noChangeAspect="1"/>
          </p:cNvPicPr>
          <p:nvPr/>
        </p:nvPicPr>
        <p:blipFill rotWithShape="1">
          <a:blip r:embed="rId6"/>
          <a:srcRect l="2384" t="2737" r="23114" b="3504"/>
          <a:stretch/>
        </p:blipFill>
        <p:spPr>
          <a:xfrm>
            <a:off x="4746584" y="873300"/>
            <a:ext cx="2321873" cy="2001828"/>
          </a:xfrm>
          <a:prstGeom prst="rect">
            <a:avLst/>
          </a:prstGeom>
        </p:spPr>
      </p:pic>
      <p:sp>
        <p:nvSpPr>
          <p:cNvPr id="8" name="Прямоугольник 7"/>
          <p:cNvSpPr/>
          <p:nvPr/>
        </p:nvSpPr>
        <p:spPr>
          <a:xfrm>
            <a:off x="5240476" y="627079"/>
            <a:ext cx="556563" cy="492443"/>
          </a:xfrm>
          <a:prstGeom prst="rect">
            <a:avLst/>
          </a:prstGeom>
        </p:spPr>
        <p:txBody>
          <a:bodyPr wrap="none">
            <a:spAutoFit/>
          </a:bodyPr>
          <a:lstStyle/>
          <a:p>
            <a:pPr algn="l" defTabSz="914400" fontAlgn="auto">
              <a:lnSpc>
                <a:spcPct val="100000"/>
              </a:lnSpc>
              <a:spcBef>
                <a:spcPts val="0"/>
              </a:spcBef>
              <a:spcAft>
                <a:spcPts val="0"/>
              </a:spcAft>
              <a:buClrTx/>
              <a:buSzTx/>
              <a:buFontTx/>
              <a:buNone/>
            </a:pPr>
            <a:r>
              <a:rPr lang="en-US" sz="2600" b="1" dirty="0">
                <a:solidFill>
                  <a:srgbClr val="0F6FC6"/>
                </a:solidFill>
                <a:latin typeface="Arial" panose="020B0604020202020204" pitchFamily="34" charset="0"/>
                <a:cs typeface="Arial" panose="020B0604020202020204" pitchFamily="34" charset="0"/>
              </a:rPr>
              <a:t>1.</a:t>
            </a:r>
            <a:r>
              <a:rPr lang="en-US" sz="2600" b="1" dirty="0">
                <a:solidFill>
                  <a:prstClr val="black"/>
                </a:solidFill>
                <a:latin typeface="Arial" panose="020B0604020202020204" pitchFamily="34" charset="0"/>
                <a:cs typeface="Arial" panose="020B0604020202020204" pitchFamily="34" charset="0"/>
              </a:rPr>
              <a:t> </a:t>
            </a:r>
            <a:endParaRPr lang="ru-RU" sz="2600" b="1" dirty="0">
              <a:solidFill>
                <a:prstClr val="black"/>
              </a:solidFill>
              <a:latin typeface="Cambria"/>
            </a:endParaRPr>
          </a:p>
        </p:txBody>
      </p:sp>
      <p:sp>
        <p:nvSpPr>
          <p:cNvPr id="9" name="Прямоугольник 8"/>
          <p:cNvSpPr/>
          <p:nvPr/>
        </p:nvSpPr>
        <p:spPr>
          <a:xfrm>
            <a:off x="6085142" y="3502368"/>
            <a:ext cx="583814" cy="523220"/>
          </a:xfrm>
          <a:prstGeom prst="rect">
            <a:avLst/>
          </a:prstGeom>
        </p:spPr>
        <p:txBody>
          <a:bodyPr wrap="none">
            <a:spAutoFit/>
          </a:bodyPr>
          <a:lstStyle/>
          <a:p>
            <a:pPr algn="l" defTabSz="914400" fontAlgn="auto">
              <a:lnSpc>
                <a:spcPct val="100000"/>
              </a:lnSpc>
              <a:spcBef>
                <a:spcPts val="0"/>
              </a:spcBef>
              <a:spcAft>
                <a:spcPts val="0"/>
              </a:spcAft>
              <a:buClrTx/>
              <a:buSzTx/>
              <a:buFontTx/>
              <a:buNone/>
            </a:pPr>
            <a:r>
              <a:rPr lang="en-US" sz="2800" b="1" dirty="0">
                <a:solidFill>
                  <a:srgbClr val="0F6FC6"/>
                </a:solidFill>
                <a:latin typeface="Arial" panose="020B0604020202020204" pitchFamily="34" charset="0"/>
                <a:cs typeface="Arial" panose="020B0604020202020204" pitchFamily="34" charset="0"/>
              </a:rPr>
              <a:t>2.</a:t>
            </a:r>
            <a:r>
              <a:rPr lang="en-US" sz="2800" dirty="0">
                <a:solidFill>
                  <a:prstClr val="black"/>
                </a:solidFill>
                <a:latin typeface="Arial" panose="020B0604020202020204" pitchFamily="34" charset="0"/>
                <a:cs typeface="Arial" panose="020B0604020202020204" pitchFamily="34" charset="0"/>
              </a:rPr>
              <a:t> </a:t>
            </a:r>
            <a:endParaRPr lang="ru-RU" sz="2800" dirty="0">
              <a:solidFill>
                <a:prstClr val="black"/>
              </a:solidFill>
              <a:latin typeface="Cambria"/>
            </a:endParaRPr>
          </a:p>
        </p:txBody>
      </p:sp>
      <p:sp>
        <p:nvSpPr>
          <p:cNvPr id="11" name="Прямоугольник 10"/>
          <p:cNvSpPr/>
          <p:nvPr/>
        </p:nvSpPr>
        <p:spPr>
          <a:xfrm>
            <a:off x="5518757" y="5516817"/>
            <a:ext cx="583814" cy="523220"/>
          </a:xfrm>
          <a:prstGeom prst="rect">
            <a:avLst/>
          </a:prstGeom>
        </p:spPr>
        <p:txBody>
          <a:bodyPr wrap="none">
            <a:spAutoFit/>
          </a:bodyPr>
          <a:lstStyle/>
          <a:p>
            <a:pPr algn="l" defTabSz="914400" fontAlgn="auto">
              <a:lnSpc>
                <a:spcPct val="100000"/>
              </a:lnSpc>
              <a:spcBef>
                <a:spcPts val="0"/>
              </a:spcBef>
              <a:spcAft>
                <a:spcPts val="0"/>
              </a:spcAft>
              <a:buClrTx/>
              <a:buSzTx/>
              <a:buFontTx/>
              <a:buNone/>
            </a:pPr>
            <a:r>
              <a:rPr lang="en-US" sz="2800" b="1" dirty="0">
                <a:solidFill>
                  <a:srgbClr val="0F6FC6"/>
                </a:solidFill>
                <a:latin typeface="Arial" panose="020B0604020202020204" pitchFamily="34" charset="0"/>
                <a:cs typeface="Arial" panose="020B0604020202020204" pitchFamily="34" charset="0"/>
              </a:rPr>
              <a:t>3.</a:t>
            </a:r>
            <a:r>
              <a:rPr lang="en-US" sz="2800" dirty="0">
                <a:solidFill>
                  <a:prstClr val="black"/>
                </a:solidFill>
                <a:latin typeface="Arial" panose="020B0604020202020204" pitchFamily="34" charset="0"/>
                <a:cs typeface="Arial" panose="020B0604020202020204" pitchFamily="34" charset="0"/>
              </a:rPr>
              <a:t> </a:t>
            </a:r>
            <a:endParaRPr lang="ru-RU" sz="2800" dirty="0">
              <a:solidFill>
                <a:prstClr val="black"/>
              </a:solidFill>
              <a:latin typeface="Cambria"/>
            </a:endParaRPr>
          </a:p>
        </p:txBody>
      </p:sp>
      <p:sp>
        <p:nvSpPr>
          <p:cNvPr id="12" name="Прямоугольник 11"/>
          <p:cNvSpPr/>
          <p:nvPr/>
        </p:nvSpPr>
        <p:spPr>
          <a:xfrm>
            <a:off x="6491335" y="3678790"/>
            <a:ext cx="2652666" cy="461665"/>
          </a:xfrm>
          <a:prstGeom prst="rect">
            <a:avLst/>
          </a:prstGeom>
        </p:spPr>
        <p:txBody>
          <a:bodyPr wrap="square">
            <a:spAutoFit/>
          </a:bodyPr>
          <a:lstStyle/>
          <a:p>
            <a:pPr defTabSz="914400" fontAlgn="auto">
              <a:lnSpc>
                <a:spcPct val="100000"/>
              </a:lnSpc>
              <a:spcBef>
                <a:spcPts val="0"/>
              </a:spcBef>
              <a:spcAft>
                <a:spcPts val="0"/>
              </a:spcAft>
              <a:buClrTx/>
              <a:buSzTx/>
              <a:buFontTx/>
              <a:buNone/>
              <a:defRPr/>
            </a:pPr>
            <a:r>
              <a:rPr lang="en-US" sz="1200" b="1" dirty="0">
                <a:solidFill>
                  <a:prstClr val="black"/>
                </a:solidFill>
                <a:latin typeface="Century Gothic"/>
                <a:cs typeface="Times New Roman" pitchFamily="18" charset="0"/>
              </a:rPr>
              <a:t>Comparison of simulation and analytical models with test results</a:t>
            </a:r>
            <a:endParaRPr lang="ru-RU" sz="1200" b="1" dirty="0">
              <a:solidFill>
                <a:prstClr val="black"/>
              </a:solidFill>
              <a:latin typeface="Century Gothic"/>
              <a:cs typeface="Times New Roman" pitchFamily="18" charset="0"/>
            </a:endParaRPr>
          </a:p>
        </p:txBody>
      </p:sp>
      <p:pic>
        <p:nvPicPr>
          <p:cNvPr id="13" name="Рисунок 12"/>
          <p:cNvPicPr>
            <a:picLocks noChangeAspect="1"/>
          </p:cNvPicPr>
          <p:nvPr/>
        </p:nvPicPr>
        <p:blipFill rotWithShape="1">
          <a:blip r:embed="rId7"/>
          <a:srcRect l="2225" t="3232" r="35799" b="3109"/>
          <a:stretch/>
        </p:blipFill>
        <p:spPr>
          <a:xfrm>
            <a:off x="6310800" y="4802053"/>
            <a:ext cx="2833200" cy="2057508"/>
          </a:xfrm>
          <a:prstGeom prst="rect">
            <a:avLst/>
          </a:prstGeom>
        </p:spPr>
      </p:pic>
    </p:spTree>
    <p:extLst>
      <p:ext uri="{BB962C8B-B14F-4D97-AF65-F5344CB8AC3E}">
        <p14:creationId xmlns:p14="http://schemas.microsoft.com/office/powerpoint/2010/main" val="52979565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96248"/>
            <a:ext cx="8785225"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smtClean="0">
                <a:solidFill>
                  <a:srgbClr val="0000CC"/>
                </a:solidFill>
                <a:effectLst>
                  <a:outerShdw blurRad="38100" dist="38100" dir="2700000" algn="tl">
                    <a:srgbClr val="000000"/>
                  </a:outerShdw>
                </a:effectLst>
              </a:rPr>
              <a:t>Dependence of software support on detector configuration</a:t>
            </a:r>
            <a:endParaRPr lang="en-US" altLang="en-US" sz="2600" dirty="0">
              <a:solidFill>
                <a:srgbClr val="0000CC"/>
              </a:solidFill>
            </a:endParaRPr>
          </a:p>
        </p:txBody>
      </p:sp>
      <p:sp>
        <p:nvSpPr>
          <p:cNvPr id="3" name="TextBox 2"/>
          <p:cNvSpPr txBox="1"/>
          <p:nvPr/>
        </p:nvSpPr>
        <p:spPr>
          <a:xfrm>
            <a:off x="76200" y="5723632"/>
            <a:ext cx="7162800" cy="1077218"/>
          </a:xfrm>
          <a:prstGeom prst="rect">
            <a:avLst/>
          </a:prstGeom>
          <a:noFill/>
        </p:spPr>
        <p:txBody>
          <a:bodyPr wrap="square" rtlCol="0">
            <a:spAutoFit/>
          </a:bodyPr>
          <a:lstStyle/>
          <a:p>
            <a:pPr algn="l" defTabSz="914400" fontAlgn="auto">
              <a:lnSpc>
                <a:spcPct val="100000"/>
              </a:lnSpc>
              <a:spcBef>
                <a:spcPts val="0"/>
              </a:spcBef>
              <a:spcAft>
                <a:spcPts val="0"/>
              </a:spcAft>
              <a:buClrTx/>
              <a:buSzTx/>
              <a:buFontTx/>
              <a:buNone/>
            </a:pPr>
            <a:r>
              <a:rPr lang="ru-RU" sz="1600" dirty="0">
                <a:solidFill>
                  <a:srgbClr val="0000FF"/>
                </a:solidFill>
                <a:latin typeface="Calibri"/>
              </a:rPr>
              <a:t>Были разработаны алгоритмы моделирования, обработки и анализа данных </a:t>
            </a:r>
            <a:r>
              <a:rPr lang="ru-RU" sz="1600" dirty="0">
                <a:solidFill>
                  <a:srgbClr val="0000FF"/>
                </a:solidFill>
                <a:effectLst>
                  <a:outerShdw blurRad="38100" dist="38100" dir="2700000" algn="tl">
                    <a:srgbClr val="000000">
                      <a:alpha val="43137"/>
                    </a:srgbClr>
                  </a:outerShdw>
                </a:effectLst>
                <a:latin typeface="Calibri"/>
              </a:rPr>
              <a:t>для детекторов трековой системы эксперимента </a:t>
            </a:r>
            <a:r>
              <a:rPr lang="en-US" sz="1600" dirty="0">
                <a:solidFill>
                  <a:srgbClr val="0000FF"/>
                </a:solidFill>
                <a:effectLst>
                  <a:outerShdw blurRad="38100" dist="38100" dir="2700000" algn="tl">
                    <a:srgbClr val="000000">
                      <a:alpha val="43137"/>
                    </a:srgbClr>
                  </a:outerShdw>
                </a:effectLst>
                <a:latin typeface="Calibri"/>
              </a:rPr>
              <a:t>BM@N</a:t>
            </a:r>
            <a:r>
              <a:rPr lang="ru-RU" sz="1600" dirty="0">
                <a:solidFill>
                  <a:srgbClr val="0000FF"/>
                </a:solidFill>
                <a:latin typeface="Calibri"/>
              </a:rPr>
              <a:t>, включающий газовые и полупроводниковые детекторы с </a:t>
            </a:r>
            <a:r>
              <a:rPr lang="ru-RU" sz="1600" dirty="0" err="1">
                <a:solidFill>
                  <a:srgbClr val="0000FF"/>
                </a:solidFill>
                <a:latin typeface="Calibri"/>
              </a:rPr>
              <a:t>микростриповым</a:t>
            </a:r>
            <a:r>
              <a:rPr lang="ru-RU" sz="1600" dirty="0">
                <a:solidFill>
                  <a:srgbClr val="0000FF"/>
                </a:solidFill>
                <a:latin typeface="Calibri"/>
              </a:rPr>
              <a:t> съемом информации (</a:t>
            </a:r>
            <a:r>
              <a:rPr lang="en-US" sz="1600" dirty="0">
                <a:solidFill>
                  <a:srgbClr val="0000FF"/>
                </a:solidFill>
                <a:latin typeface="Calibri"/>
              </a:rPr>
              <a:t>GEM, SILICON, CSC</a:t>
            </a:r>
            <a:r>
              <a:rPr lang="ru-RU" sz="1600" dirty="0">
                <a:solidFill>
                  <a:srgbClr val="0000FF"/>
                </a:solidFill>
                <a:latin typeface="Calibri"/>
              </a:rPr>
              <a:t>), </a:t>
            </a:r>
            <a:r>
              <a:rPr lang="ru-RU" sz="1600" dirty="0">
                <a:solidFill>
                  <a:srgbClr val="0000FF"/>
                </a:solidFill>
                <a:effectLst>
                  <a:outerShdw blurRad="38100" dist="38100" dir="2700000" algn="tl">
                    <a:srgbClr val="000000">
                      <a:alpha val="43137"/>
                    </a:srgbClr>
                  </a:outerShdw>
                </a:effectLst>
                <a:latin typeface="Calibri"/>
              </a:rPr>
              <a:t>для актуальных конфигураций </a:t>
            </a:r>
            <a:r>
              <a:rPr lang="ru-RU" sz="1600" dirty="0">
                <a:solidFill>
                  <a:srgbClr val="0000FF"/>
                </a:solidFill>
                <a:latin typeface="Calibri"/>
              </a:rPr>
              <a:t>в 2017-2019 годах.  </a:t>
            </a:r>
          </a:p>
        </p:txBody>
      </p:sp>
      <p:sp>
        <p:nvSpPr>
          <p:cNvPr id="4" name="TextBox 3"/>
          <p:cNvSpPr txBox="1"/>
          <p:nvPr/>
        </p:nvSpPr>
        <p:spPr>
          <a:xfrm>
            <a:off x="7436252" y="6093296"/>
            <a:ext cx="1268296" cy="584775"/>
          </a:xfrm>
          <a:prstGeom prst="rect">
            <a:avLst/>
          </a:prstGeom>
          <a:noFill/>
        </p:spPr>
        <p:txBody>
          <a:bodyPr wrap="none" rtlCol="0">
            <a:spAutoFit/>
          </a:bodyPr>
          <a:lstStyle/>
          <a:p>
            <a:pPr defTabSz="914400" fontAlgn="auto">
              <a:lnSpc>
                <a:spcPct val="100000"/>
              </a:lnSpc>
              <a:spcBef>
                <a:spcPts val="0"/>
              </a:spcBef>
              <a:spcAft>
                <a:spcPts val="0"/>
              </a:spcAft>
              <a:buClrTx/>
              <a:buSzTx/>
              <a:buFontTx/>
              <a:buNone/>
              <a:defRPr/>
            </a:pPr>
            <a:r>
              <a:rPr lang="en-US" sz="1600" kern="0" dirty="0" smtClean="0">
                <a:solidFill>
                  <a:prstClr val="white">
                    <a:lumMod val="50000"/>
                  </a:prstClr>
                </a:solidFill>
                <a:latin typeface="Calibri"/>
              </a:rPr>
              <a:t>D.A. Baranov</a:t>
            </a:r>
          </a:p>
          <a:p>
            <a:pPr defTabSz="914400" fontAlgn="auto">
              <a:lnSpc>
                <a:spcPct val="100000"/>
              </a:lnSpc>
              <a:spcBef>
                <a:spcPts val="0"/>
              </a:spcBef>
              <a:spcAft>
                <a:spcPts val="0"/>
              </a:spcAft>
              <a:buClrTx/>
              <a:buSzTx/>
              <a:buFontTx/>
              <a:buNone/>
              <a:defRPr/>
            </a:pPr>
            <a:r>
              <a:rPr lang="en-US" sz="1600" kern="0" dirty="0" smtClean="0">
                <a:solidFill>
                  <a:prstClr val="white">
                    <a:lumMod val="50000"/>
                  </a:prstClr>
                </a:solidFill>
                <a:latin typeface="Calibri"/>
              </a:rPr>
              <a:t>(LIT)</a:t>
            </a:r>
          </a:p>
        </p:txBody>
      </p:sp>
      <p:pic>
        <p:nvPicPr>
          <p:cNvPr id="5" name="Picture 4" descr="F:\2017_2018\BMN_pictures\Bmn_config\GEM_RunSpring2018_CC\pics\Run7_Gems_CC.png"/>
          <p:cNvPicPr>
            <a:picLocks noChangeAspect="1" noChangeArrowheads="1"/>
          </p:cNvPicPr>
          <p:nvPr/>
        </p:nvPicPr>
        <p:blipFill>
          <a:blip r:embed="rId3" cstate="print"/>
          <a:srcRect/>
          <a:stretch>
            <a:fillRect/>
          </a:stretch>
        </p:blipFill>
        <p:spPr bwMode="auto">
          <a:xfrm>
            <a:off x="4357687" y="847569"/>
            <a:ext cx="3121346" cy="1857364"/>
          </a:xfrm>
          <a:prstGeom prst="rect">
            <a:avLst/>
          </a:prstGeom>
          <a:noFill/>
        </p:spPr>
      </p:pic>
      <p:sp>
        <p:nvSpPr>
          <p:cNvPr id="6" name="TextBox 5"/>
          <p:cNvSpPr txBox="1"/>
          <p:nvPr/>
        </p:nvSpPr>
        <p:spPr>
          <a:xfrm>
            <a:off x="0" y="5466710"/>
            <a:ext cx="4419600" cy="338554"/>
          </a:xfrm>
          <a:prstGeom prst="rect">
            <a:avLst/>
          </a:prstGeom>
          <a:noFill/>
        </p:spPr>
        <p:txBody>
          <a:bodyPr wrap="square" rtlCol="0">
            <a:spAutoFit/>
          </a:bodyPr>
          <a:lstStyle/>
          <a:p>
            <a:pPr defTabSz="914400" fontAlgn="auto">
              <a:lnSpc>
                <a:spcPct val="100000"/>
              </a:lnSpc>
              <a:spcBef>
                <a:spcPts val="0"/>
              </a:spcBef>
              <a:spcAft>
                <a:spcPts val="0"/>
              </a:spcAft>
              <a:buClrTx/>
              <a:buSzTx/>
              <a:buFontTx/>
              <a:buNone/>
            </a:pPr>
            <a:r>
              <a:rPr lang="ru-RU" sz="1600" i="1" dirty="0">
                <a:solidFill>
                  <a:srgbClr val="6600FF"/>
                </a:solidFill>
                <a:effectLst>
                  <a:outerShdw blurRad="38100" dist="38100" dir="2700000" algn="tl">
                    <a:srgbClr val="000000">
                      <a:alpha val="43137"/>
                    </a:srgbClr>
                  </a:outerShdw>
                </a:effectLst>
                <a:latin typeface="Calibri"/>
              </a:rPr>
              <a:t>Конфигурация </a:t>
            </a:r>
            <a:r>
              <a:rPr lang="en-US" sz="1600" i="1" dirty="0">
                <a:solidFill>
                  <a:srgbClr val="6600FF"/>
                </a:solidFill>
                <a:effectLst>
                  <a:outerShdw blurRad="38100" dist="38100" dir="2700000" algn="tl">
                    <a:srgbClr val="000000">
                      <a:alpha val="43137"/>
                    </a:srgbClr>
                  </a:outerShdw>
                </a:effectLst>
                <a:latin typeface="Calibri"/>
              </a:rPr>
              <a:t>SI </a:t>
            </a:r>
            <a:r>
              <a:rPr lang="ru-RU" sz="1600" i="1" dirty="0">
                <a:solidFill>
                  <a:srgbClr val="6600FF"/>
                </a:solidFill>
                <a:effectLst>
                  <a:outerShdw blurRad="38100" dist="38100" dir="2700000" algn="tl">
                    <a:srgbClr val="000000">
                      <a:alpha val="43137"/>
                    </a:srgbClr>
                  </a:outerShdw>
                </a:effectLst>
                <a:latin typeface="Calibri"/>
              </a:rPr>
              <a:t>детектора для </a:t>
            </a:r>
            <a:r>
              <a:rPr lang="en-US" sz="1600" i="1" dirty="0">
                <a:solidFill>
                  <a:srgbClr val="6600FF"/>
                </a:solidFill>
                <a:effectLst>
                  <a:outerShdw blurRad="38100" dist="38100" dir="2700000" algn="tl">
                    <a:srgbClr val="000000">
                      <a:alpha val="43137"/>
                    </a:srgbClr>
                  </a:outerShdw>
                </a:effectLst>
                <a:latin typeface="Calibri"/>
              </a:rPr>
              <a:t>BM@N</a:t>
            </a:r>
            <a:r>
              <a:rPr lang="ru-RU" sz="1600" i="1" dirty="0">
                <a:solidFill>
                  <a:srgbClr val="6600FF"/>
                </a:solidFill>
                <a:effectLst>
                  <a:outerShdw blurRad="38100" dist="38100" dir="2700000" algn="tl">
                    <a:srgbClr val="000000">
                      <a:alpha val="43137"/>
                    </a:srgbClr>
                  </a:outerShdw>
                </a:effectLst>
                <a:latin typeface="Calibri"/>
              </a:rPr>
              <a:t> </a:t>
            </a:r>
            <a:r>
              <a:rPr lang="en-US" sz="1600" i="1" dirty="0">
                <a:solidFill>
                  <a:srgbClr val="6600FF"/>
                </a:solidFill>
                <a:effectLst>
                  <a:outerShdw blurRad="38100" dist="38100" dir="2700000" algn="tl">
                    <a:srgbClr val="000000">
                      <a:alpha val="43137"/>
                    </a:srgbClr>
                  </a:outerShdw>
                </a:effectLst>
                <a:latin typeface="Calibri"/>
              </a:rPr>
              <a:t>RUN-7</a:t>
            </a:r>
            <a:endParaRPr lang="ru-RU" sz="1600" i="1" dirty="0">
              <a:solidFill>
                <a:srgbClr val="6600FF"/>
              </a:solidFill>
              <a:effectLst>
                <a:outerShdw blurRad="38100" dist="38100" dir="2700000" algn="tl">
                  <a:srgbClr val="000000">
                    <a:alpha val="43137"/>
                  </a:srgbClr>
                </a:outerShdw>
              </a:effectLst>
              <a:latin typeface="Calibri"/>
            </a:endParaRPr>
          </a:p>
        </p:txBody>
      </p:sp>
      <p:pic>
        <p:nvPicPr>
          <p:cNvPr id="7" name="Picture 2" descr="F:\2017\Lit\Presentation_report_2018\pics\SiStation0_3Dview.png"/>
          <p:cNvPicPr>
            <a:picLocks noChangeAspect="1" noChangeArrowheads="1"/>
          </p:cNvPicPr>
          <p:nvPr/>
        </p:nvPicPr>
        <p:blipFill>
          <a:blip r:embed="rId4" cstate="print"/>
          <a:srcRect l="32813" t="9722" r="39062" b="6944"/>
          <a:stretch>
            <a:fillRect/>
          </a:stretch>
        </p:blipFill>
        <p:spPr bwMode="auto">
          <a:xfrm>
            <a:off x="2285985" y="3207010"/>
            <a:ext cx="1157296" cy="1928826"/>
          </a:xfrm>
          <a:prstGeom prst="rect">
            <a:avLst/>
          </a:prstGeom>
          <a:noFill/>
        </p:spPr>
      </p:pic>
      <p:pic>
        <p:nvPicPr>
          <p:cNvPr id="8" name="Picture 3" descr="F:\2017\Lit\Presentation_report_2018\pics\SiStation1_allModules_3Dview.png"/>
          <p:cNvPicPr>
            <a:picLocks noChangeAspect="1" noChangeArrowheads="1"/>
          </p:cNvPicPr>
          <p:nvPr/>
        </p:nvPicPr>
        <p:blipFill>
          <a:blip r:embed="rId5" cstate="print"/>
          <a:srcRect l="38710" t="22581" r="39516" b="25806"/>
          <a:stretch>
            <a:fillRect/>
          </a:stretch>
        </p:blipFill>
        <p:spPr bwMode="auto">
          <a:xfrm>
            <a:off x="539552" y="3778515"/>
            <a:ext cx="932272" cy="1243021"/>
          </a:xfrm>
          <a:prstGeom prst="rect">
            <a:avLst/>
          </a:prstGeom>
          <a:noFill/>
        </p:spPr>
      </p:pic>
      <p:sp>
        <p:nvSpPr>
          <p:cNvPr id="9" name="TextBox 8"/>
          <p:cNvSpPr txBox="1"/>
          <p:nvPr/>
        </p:nvSpPr>
        <p:spPr>
          <a:xfrm>
            <a:off x="1" y="5032553"/>
            <a:ext cx="2143138" cy="307777"/>
          </a:xfrm>
          <a:prstGeom prst="rect">
            <a:avLst/>
          </a:prstGeom>
          <a:noFill/>
        </p:spPr>
        <p:txBody>
          <a:bodyPr wrap="square" rtlCol="0">
            <a:spAutoFit/>
          </a:bodyPr>
          <a:lstStyle/>
          <a:p>
            <a:pPr defTabSz="914400" fontAlgn="auto">
              <a:lnSpc>
                <a:spcPct val="100000"/>
              </a:lnSpc>
              <a:spcBef>
                <a:spcPts val="0"/>
              </a:spcBef>
              <a:spcAft>
                <a:spcPts val="0"/>
              </a:spcAft>
              <a:buClrTx/>
              <a:buSzTx/>
              <a:buFontTx/>
              <a:buNone/>
            </a:pPr>
            <a:r>
              <a:rPr lang="ru-RU" sz="1400" i="1" dirty="0">
                <a:solidFill>
                  <a:srgbClr val="0000FF"/>
                </a:solidFill>
                <a:effectLst>
                  <a:outerShdw blurRad="38100" dist="38100" dir="2700000" algn="tl">
                    <a:srgbClr val="000000">
                      <a:alpha val="43137"/>
                    </a:srgbClr>
                  </a:outerShdw>
                </a:effectLst>
                <a:latin typeface="Calibri"/>
              </a:rPr>
              <a:t>вершинный </a:t>
            </a:r>
            <a:r>
              <a:rPr lang="en-US" sz="1400" i="1" dirty="0">
                <a:solidFill>
                  <a:srgbClr val="0000FF"/>
                </a:solidFill>
                <a:effectLst>
                  <a:outerShdw blurRad="38100" dist="38100" dir="2700000" algn="tl">
                    <a:srgbClr val="000000">
                      <a:alpha val="43137"/>
                    </a:srgbClr>
                  </a:outerShdw>
                </a:effectLst>
                <a:latin typeface="Calibri"/>
              </a:rPr>
              <a:t>SI-</a:t>
            </a:r>
            <a:r>
              <a:rPr lang="ru-RU" sz="1400" i="1" dirty="0">
                <a:solidFill>
                  <a:srgbClr val="0000FF"/>
                </a:solidFill>
                <a:effectLst>
                  <a:outerShdw blurRad="38100" dist="38100" dir="2700000" algn="tl">
                    <a:srgbClr val="000000">
                      <a:alpha val="43137"/>
                    </a:srgbClr>
                  </a:outerShdw>
                </a:effectLst>
                <a:latin typeface="Calibri"/>
              </a:rPr>
              <a:t>детектор</a:t>
            </a:r>
          </a:p>
        </p:txBody>
      </p:sp>
      <p:sp>
        <p:nvSpPr>
          <p:cNvPr id="11" name="TextBox 10"/>
          <p:cNvSpPr txBox="1"/>
          <p:nvPr/>
        </p:nvSpPr>
        <p:spPr>
          <a:xfrm>
            <a:off x="1981200" y="5137447"/>
            <a:ext cx="2286015" cy="307777"/>
          </a:xfrm>
          <a:prstGeom prst="rect">
            <a:avLst/>
          </a:prstGeom>
          <a:noFill/>
        </p:spPr>
        <p:txBody>
          <a:bodyPr wrap="square" rtlCol="0">
            <a:spAutoFit/>
          </a:bodyPr>
          <a:lstStyle/>
          <a:p>
            <a:pPr defTabSz="914400" fontAlgn="auto">
              <a:lnSpc>
                <a:spcPct val="100000"/>
              </a:lnSpc>
              <a:spcBef>
                <a:spcPts val="0"/>
              </a:spcBef>
              <a:spcAft>
                <a:spcPts val="0"/>
              </a:spcAft>
              <a:buClrTx/>
              <a:buSzTx/>
              <a:buFontTx/>
              <a:buNone/>
            </a:pPr>
            <a:r>
              <a:rPr lang="ru-RU" sz="1400" i="1" dirty="0">
                <a:solidFill>
                  <a:srgbClr val="0000FF"/>
                </a:solidFill>
                <a:effectLst>
                  <a:outerShdw blurRad="38100" dist="38100" dir="2700000" algn="tl">
                    <a:srgbClr val="000000">
                      <a:alpha val="43137"/>
                    </a:srgbClr>
                  </a:outerShdw>
                </a:effectLst>
                <a:latin typeface="Calibri"/>
              </a:rPr>
              <a:t>8-модульный </a:t>
            </a:r>
            <a:r>
              <a:rPr lang="en-US" sz="1400" i="1" dirty="0">
                <a:solidFill>
                  <a:srgbClr val="0000FF"/>
                </a:solidFill>
                <a:effectLst>
                  <a:outerShdw blurRad="38100" dist="38100" dir="2700000" algn="tl">
                    <a:srgbClr val="000000">
                      <a:alpha val="43137"/>
                    </a:srgbClr>
                  </a:outerShdw>
                </a:effectLst>
                <a:latin typeface="Calibri"/>
              </a:rPr>
              <a:t>SI-</a:t>
            </a:r>
            <a:r>
              <a:rPr lang="ru-RU" sz="1400" i="1" dirty="0">
                <a:solidFill>
                  <a:srgbClr val="0000FF"/>
                </a:solidFill>
                <a:effectLst>
                  <a:outerShdw blurRad="38100" dist="38100" dir="2700000" algn="tl">
                    <a:srgbClr val="000000">
                      <a:alpha val="43137"/>
                    </a:srgbClr>
                  </a:outerShdw>
                </a:effectLst>
                <a:latin typeface="Calibri"/>
              </a:rPr>
              <a:t>детектор</a:t>
            </a:r>
          </a:p>
        </p:txBody>
      </p:sp>
      <p:pic>
        <p:nvPicPr>
          <p:cNvPr id="12" name="Picture 3" descr="F:\2016\BMN_pictures\GEM\realistic_simulation\presentation\pictures3\gem_winter_run_smallSize.png"/>
          <p:cNvPicPr>
            <a:picLocks noChangeAspect="1" noChangeArrowheads="1"/>
          </p:cNvPicPr>
          <p:nvPr/>
        </p:nvPicPr>
        <p:blipFill>
          <a:blip r:embed="rId6"/>
          <a:srcRect l="25650" t="25797" r="30856" b="14671"/>
          <a:stretch>
            <a:fillRect/>
          </a:stretch>
        </p:blipFill>
        <p:spPr bwMode="auto">
          <a:xfrm>
            <a:off x="857226" y="928531"/>
            <a:ext cx="2714644" cy="1740156"/>
          </a:xfrm>
          <a:prstGeom prst="rect">
            <a:avLst/>
          </a:prstGeom>
          <a:noFill/>
        </p:spPr>
      </p:pic>
      <p:sp>
        <p:nvSpPr>
          <p:cNvPr id="13" name="TextBox 12"/>
          <p:cNvSpPr txBox="1"/>
          <p:nvPr/>
        </p:nvSpPr>
        <p:spPr>
          <a:xfrm>
            <a:off x="857224" y="2631238"/>
            <a:ext cx="3071802" cy="491160"/>
          </a:xfrm>
          <a:prstGeom prst="rect">
            <a:avLst/>
          </a:prstGeom>
          <a:noFill/>
        </p:spPr>
        <p:txBody>
          <a:bodyPr wrap="square" rtlCol="0">
            <a:spAutoFit/>
          </a:bodyPr>
          <a:lstStyle/>
          <a:p>
            <a:pPr defTabSz="914400" fontAlgn="auto">
              <a:lnSpc>
                <a:spcPct val="80000"/>
              </a:lnSpc>
              <a:spcBef>
                <a:spcPts val="0"/>
              </a:spcBef>
              <a:spcAft>
                <a:spcPts val="0"/>
              </a:spcAft>
              <a:buClrTx/>
              <a:buSzTx/>
              <a:buFontTx/>
              <a:buNone/>
            </a:pPr>
            <a:r>
              <a:rPr lang="ru-RU" sz="1600" i="1" dirty="0">
                <a:solidFill>
                  <a:srgbClr val="6600FF"/>
                </a:solidFill>
                <a:effectLst>
                  <a:outerShdw blurRad="38100" dist="38100" dir="2700000" algn="tl">
                    <a:srgbClr val="000000">
                      <a:alpha val="43137"/>
                    </a:srgbClr>
                  </a:outerShdw>
                </a:effectLst>
                <a:latin typeface="Calibri"/>
              </a:rPr>
              <a:t>Конфигурация </a:t>
            </a:r>
            <a:r>
              <a:rPr lang="en-US" sz="1600" i="1" dirty="0">
                <a:solidFill>
                  <a:srgbClr val="6600FF"/>
                </a:solidFill>
                <a:effectLst>
                  <a:outerShdw blurRad="38100" dist="38100" dir="2700000" algn="tl">
                    <a:srgbClr val="000000">
                      <a:alpha val="43137"/>
                    </a:srgbClr>
                  </a:outerShdw>
                </a:effectLst>
                <a:latin typeface="Calibri"/>
              </a:rPr>
              <a:t>GEM </a:t>
            </a:r>
            <a:r>
              <a:rPr lang="ru-RU" sz="1600" i="1" dirty="0">
                <a:solidFill>
                  <a:srgbClr val="6600FF"/>
                </a:solidFill>
                <a:effectLst>
                  <a:outerShdw blurRad="38100" dist="38100" dir="2700000" algn="tl">
                    <a:srgbClr val="000000">
                      <a:alpha val="43137"/>
                    </a:srgbClr>
                  </a:outerShdw>
                </a:effectLst>
                <a:latin typeface="Calibri"/>
              </a:rPr>
              <a:t>детектора для </a:t>
            </a:r>
            <a:r>
              <a:rPr lang="en-US" sz="1600" i="1" dirty="0">
                <a:solidFill>
                  <a:srgbClr val="6600FF"/>
                </a:solidFill>
                <a:effectLst>
                  <a:outerShdw blurRad="38100" dist="38100" dir="2700000" algn="tl">
                    <a:srgbClr val="000000">
                      <a:alpha val="43137"/>
                    </a:srgbClr>
                  </a:outerShdw>
                </a:effectLst>
                <a:latin typeface="Calibri"/>
              </a:rPr>
              <a:t>BM@N</a:t>
            </a:r>
            <a:r>
              <a:rPr lang="ru-RU" sz="1600" i="1" dirty="0">
                <a:solidFill>
                  <a:srgbClr val="6600FF"/>
                </a:solidFill>
                <a:effectLst>
                  <a:outerShdw blurRad="38100" dist="38100" dir="2700000" algn="tl">
                    <a:srgbClr val="000000">
                      <a:alpha val="43137"/>
                    </a:srgbClr>
                  </a:outerShdw>
                </a:effectLst>
                <a:latin typeface="Calibri"/>
              </a:rPr>
              <a:t> </a:t>
            </a:r>
            <a:r>
              <a:rPr lang="en-US" sz="1600" i="1" dirty="0">
                <a:solidFill>
                  <a:srgbClr val="6600FF"/>
                </a:solidFill>
                <a:effectLst>
                  <a:outerShdw blurRad="38100" dist="38100" dir="2700000" algn="tl">
                    <a:srgbClr val="000000">
                      <a:alpha val="43137"/>
                    </a:srgbClr>
                  </a:outerShdw>
                </a:effectLst>
                <a:latin typeface="Calibri"/>
              </a:rPr>
              <a:t>RUN-6 (2017)</a:t>
            </a:r>
            <a:endParaRPr lang="ru-RU" sz="1600" i="1" dirty="0">
              <a:solidFill>
                <a:srgbClr val="6600FF"/>
              </a:solidFill>
              <a:effectLst>
                <a:outerShdw blurRad="38100" dist="38100" dir="2700000" algn="tl">
                  <a:srgbClr val="000000">
                    <a:alpha val="43137"/>
                  </a:srgbClr>
                </a:outerShdw>
              </a:effectLst>
              <a:latin typeface="Calibri"/>
            </a:endParaRPr>
          </a:p>
        </p:txBody>
      </p:sp>
      <p:grpSp>
        <p:nvGrpSpPr>
          <p:cNvPr id="14" name="Группа 13"/>
          <p:cNvGrpSpPr>
            <a:grpSpLocks noChangeAspect="1"/>
          </p:cNvGrpSpPr>
          <p:nvPr/>
        </p:nvGrpSpPr>
        <p:grpSpPr>
          <a:xfrm>
            <a:off x="5000631" y="3243794"/>
            <a:ext cx="2539364" cy="2057414"/>
            <a:chOff x="5000628" y="2714620"/>
            <a:chExt cx="2821518" cy="2286016"/>
          </a:xfrm>
        </p:grpSpPr>
        <p:pic>
          <p:nvPicPr>
            <p:cNvPr id="15" name="Picture 2"/>
            <p:cNvPicPr>
              <a:picLocks noChangeAspect="1" noChangeArrowheads="1"/>
            </p:cNvPicPr>
            <p:nvPr/>
          </p:nvPicPr>
          <p:blipFill>
            <a:blip r:embed="rId7"/>
            <a:srcRect/>
            <a:stretch>
              <a:fillRect/>
            </a:stretch>
          </p:blipFill>
          <p:spPr bwMode="auto">
            <a:xfrm>
              <a:off x="5000628" y="2714620"/>
              <a:ext cx="2821518" cy="2286016"/>
            </a:xfrm>
            <a:prstGeom prst="rect">
              <a:avLst/>
            </a:prstGeom>
            <a:noFill/>
            <a:ln w="9525">
              <a:noFill/>
              <a:miter lim="800000"/>
              <a:headEnd/>
              <a:tailEnd/>
            </a:ln>
            <a:effectLst/>
          </p:spPr>
        </p:pic>
        <p:cxnSp>
          <p:nvCxnSpPr>
            <p:cNvPr id="16" name="Прямая соединительная линия 15"/>
            <p:cNvCxnSpPr/>
            <p:nvPr/>
          </p:nvCxnSpPr>
          <p:spPr>
            <a:xfrm>
              <a:off x="5634044" y="3717927"/>
              <a:ext cx="1000132" cy="285752"/>
            </a:xfrm>
            <a:prstGeom prst="line">
              <a:avLst/>
            </a:prstGeom>
            <a:noFill/>
            <a:ln w="9525" cap="flat" cmpd="sng" algn="ctr">
              <a:solidFill>
                <a:srgbClr val="4F81BD">
                  <a:shade val="95000"/>
                  <a:satMod val="105000"/>
                </a:srgbClr>
              </a:solidFill>
              <a:prstDash val="solid"/>
            </a:ln>
            <a:effectLst/>
          </p:spPr>
        </p:cxnSp>
      </p:grpSp>
      <p:sp>
        <p:nvSpPr>
          <p:cNvPr id="17" name="TextBox 16"/>
          <p:cNvSpPr txBox="1"/>
          <p:nvPr/>
        </p:nvSpPr>
        <p:spPr>
          <a:xfrm>
            <a:off x="4343400" y="5394702"/>
            <a:ext cx="4572000" cy="338554"/>
          </a:xfrm>
          <a:prstGeom prst="rect">
            <a:avLst/>
          </a:prstGeom>
          <a:noFill/>
        </p:spPr>
        <p:txBody>
          <a:bodyPr wrap="square" rtlCol="0">
            <a:spAutoFit/>
          </a:bodyPr>
          <a:lstStyle/>
          <a:p>
            <a:pPr defTabSz="914400" fontAlgn="auto">
              <a:lnSpc>
                <a:spcPct val="100000"/>
              </a:lnSpc>
              <a:spcBef>
                <a:spcPts val="0"/>
              </a:spcBef>
              <a:spcAft>
                <a:spcPts val="0"/>
              </a:spcAft>
              <a:buClrTx/>
              <a:buSzTx/>
              <a:buFontTx/>
              <a:buNone/>
            </a:pPr>
            <a:r>
              <a:rPr lang="ru-RU" sz="1600" i="1" dirty="0">
                <a:solidFill>
                  <a:srgbClr val="6600FF"/>
                </a:solidFill>
                <a:effectLst>
                  <a:outerShdw blurRad="38100" dist="38100" dir="2700000" algn="tl">
                    <a:srgbClr val="000000">
                      <a:alpha val="43137"/>
                    </a:srgbClr>
                  </a:outerShdw>
                </a:effectLst>
                <a:latin typeface="Calibri"/>
              </a:rPr>
              <a:t>Конфигурация </a:t>
            </a:r>
            <a:r>
              <a:rPr lang="en-US" sz="1600" i="1" dirty="0">
                <a:solidFill>
                  <a:srgbClr val="6600FF"/>
                </a:solidFill>
                <a:effectLst>
                  <a:outerShdw blurRad="38100" dist="38100" dir="2700000" algn="tl">
                    <a:srgbClr val="000000">
                      <a:alpha val="43137"/>
                    </a:srgbClr>
                  </a:outerShdw>
                </a:effectLst>
                <a:latin typeface="Calibri"/>
              </a:rPr>
              <a:t>CSC </a:t>
            </a:r>
            <a:r>
              <a:rPr lang="ru-RU" sz="1600" i="1" dirty="0">
                <a:solidFill>
                  <a:srgbClr val="6600FF"/>
                </a:solidFill>
                <a:effectLst>
                  <a:outerShdw blurRad="38100" dist="38100" dir="2700000" algn="tl">
                    <a:srgbClr val="000000">
                      <a:alpha val="43137"/>
                    </a:srgbClr>
                  </a:outerShdw>
                </a:effectLst>
                <a:latin typeface="Calibri"/>
              </a:rPr>
              <a:t>детектора для </a:t>
            </a:r>
            <a:r>
              <a:rPr lang="en-US" sz="1600" i="1" dirty="0">
                <a:solidFill>
                  <a:srgbClr val="6600FF"/>
                </a:solidFill>
                <a:effectLst>
                  <a:outerShdw blurRad="38100" dist="38100" dir="2700000" algn="tl">
                    <a:srgbClr val="000000">
                      <a:alpha val="43137"/>
                    </a:srgbClr>
                  </a:outerShdw>
                </a:effectLst>
                <a:latin typeface="Calibri"/>
              </a:rPr>
              <a:t>BM@N</a:t>
            </a:r>
            <a:r>
              <a:rPr lang="ru-RU" sz="1600" i="1" dirty="0">
                <a:solidFill>
                  <a:srgbClr val="6600FF"/>
                </a:solidFill>
                <a:effectLst>
                  <a:outerShdw blurRad="38100" dist="38100" dir="2700000" algn="tl">
                    <a:srgbClr val="000000">
                      <a:alpha val="43137"/>
                    </a:srgbClr>
                  </a:outerShdw>
                </a:effectLst>
                <a:latin typeface="Calibri"/>
              </a:rPr>
              <a:t> </a:t>
            </a:r>
            <a:r>
              <a:rPr lang="en-US" sz="1600" i="1" dirty="0">
                <a:solidFill>
                  <a:srgbClr val="6600FF"/>
                </a:solidFill>
                <a:effectLst>
                  <a:outerShdw blurRad="38100" dist="38100" dir="2700000" algn="tl">
                    <a:srgbClr val="000000">
                      <a:alpha val="43137"/>
                    </a:srgbClr>
                  </a:outerShdw>
                </a:effectLst>
                <a:latin typeface="Calibri"/>
              </a:rPr>
              <a:t>RUN-7</a:t>
            </a:r>
            <a:endParaRPr lang="ru-RU" sz="1600" i="1" dirty="0">
              <a:solidFill>
                <a:srgbClr val="6600FF"/>
              </a:solidFill>
              <a:effectLst>
                <a:outerShdw blurRad="38100" dist="38100" dir="2700000" algn="tl">
                  <a:srgbClr val="000000">
                    <a:alpha val="43137"/>
                  </a:srgbClr>
                </a:outerShdw>
              </a:effectLst>
              <a:latin typeface="Calibri"/>
            </a:endParaRPr>
          </a:p>
        </p:txBody>
      </p:sp>
      <p:sp>
        <p:nvSpPr>
          <p:cNvPr id="18" name="TextBox 17"/>
          <p:cNvSpPr txBox="1"/>
          <p:nvPr/>
        </p:nvSpPr>
        <p:spPr>
          <a:xfrm>
            <a:off x="4139952" y="2649808"/>
            <a:ext cx="3657599" cy="491160"/>
          </a:xfrm>
          <a:prstGeom prst="rect">
            <a:avLst/>
          </a:prstGeom>
          <a:noFill/>
        </p:spPr>
        <p:txBody>
          <a:bodyPr wrap="square" rtlCol="0">
            <a:spAutoFit/>
          </a:bodyPr>
          <a:lstStyle/>
          <a:p>
            <a:pPr defTabSz="914400" fontAlgn="auto">
              <a:lnSpc>
                <a:spcPct val="80000"/>
              </a:lnSpc>
              <a:spcBef>
                <a:spcPts val="0"/>
              </a:spcBef>
              <a:spcAft>
                <a:spcPts val="0"/>
              </a:spcAft>
              <a:buClrTx/>
              <a:buSzTx/>
              <a:buFontTx/>
              <a:buNone/>
            </a:pPr>
            <a:r>
              <a:rPr lang="ru-RU" sz="1600" i="1" dirty="0">
                <a:solidFill>
                  <a:srgbClr val="6600FF"/>
                </a:solidFill>
                <a:effectLst>
                  <a:outerShdw blurRad="38100" dist="38100" dir="2700000" algn="tl">
                    <a:srgbClr val="000000">
                      <a:alpha val="43137"/>
                    </a:srgbClr>
                  </a:outerShdw>
                </a:effectLst>
                <a:latin typeface="Calibri"/>
              </a:rPr>
              <a:t>Конфигурация </a:t>
            </a:r>
            <a:r>
              <a:rPr lang="en-US" sz="1600" i="1" dirty="0">
                <a:solidFill>
                  <a:srgbClr val="6600FF"/>
                </a:solidFill>
                <a:effectLst>
                  <a:outerShdw blurRad="38100" dist="38100" dir="2700000" algn="tl">
                    <a:srgbClr val="000000">
                      <a:alpha val="43137"/>
                    </a:srgbClr>
                  </a:outerShdw>
                </a:effectLst>
                <a:latin typeface="Calibri"/>
              </a:rPr>
              <a:t>GEM </a:t>
            </a:r>
            <a:r>
              <a:rPr lang="ru-RU" sz="1600" i="1" dirty="0">
                <a:solidFill>
                  <a:srgbClr val="6600FF"/>
                </a:solidFill>
                <a:effectLst>
                  <a:outerShdw blurRad="38100" dist="38100" dir="2700000" algn="tl">
                    <a:srgbClr val="000000">
                      <a:alpha val="43137"/>
                    </a:srgbClr>
                  </a:outerShdw>
                </a:effectLst>
                <a:latin typeface="Calibri"/>
              </a:rPr>
              <a:t>детектора для </a:t>
            </a:r>
            <a:r>
              <a:rPr lang="en-US" sz="1600" i="1" dirty="0">
                <a:solidFill>
                  <a:srgbClr val="6600FF"/>
                </a:solidFill>
                <a:effectLst>
                  <a:outerShdw blurRad="38100" dist="38100" dir="2700000" algn="tl">
                    <a:srgbClr val="000000">
                      <a:alpha val="43137"/>
                    </a:srgbClr>
                  </a:outerShdw>
                </a:effectLst>
                <a:latin typeface="Calibri"/>
              </a:rPr>
              <a:t>BM@N</a:t>
            </a:r>
            <a:r>
              <a:rPr lang="ru-RU" sz="1600" i="1" dirty="0">
                <a:solidFill>
                  <a:srgbClr val="6600FF"/>
                </a:solidFill>
                <a:effectLst>
                  <a:outerShdw blurRad="38100" dist="38100" dir="2700000" algn="tl">
                    <a:srgbClr val="000000">
                      <a:alpha val="43137"/>
                    </a:srgbClr>
                  </a:outerShdw>
                </a:effectLst>
                <a:latin typeface="Calibri"/>
              </a:rPr>
              <a:t> </a:t>
            </a:r>
            <a:r>
              <a:rPr lang="en-US" sz="1600" i="1" dirty="0">
                <a:solidFill>
                  <a:srgbClr val="6600FF"/>
                </a:solidFill>
                <a:effectLst>
                  <a:outerShdw blurRad="38100" dist="38100" dir="2700000" algn="tl">
                    <a:srgbClr val="000000">
                      <a:alpha val="43137"/>
                    </a:srgbClr>
                  </a:outerShdw>
                </a:effectLst>
                <a:latin typeface="Calibri"/>
              </a:rPr>
              <a:t>RUN-7 (2018)</a:t>
            </a:r>
            <a:endParaRPr lang="ru-RU" sz="1600" i="1" dirty="0">
              <a:solidFill>
                <a:srgbClr val="6600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962182649"/>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descr="Голубая тисненая бумага"/>
          <p:cNvSpPr txBox="1">
            <a:spLocks noChangeArrowheads="1"/>
          </p:cNvSpPr>
          <p:nvPr/>
        </p:nvSpPr>
        <p:spPr bwMode="auto">
          <a:xfrm>
            <a:off x="179388" y="79582"/>
            <a:ext cx="8785225" cy="757130"/>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b="1" dirty="0">
                <a:solidFill>
                  <a:srgbClr val="0000CC"/>
                </a:solidFill>
                <a:effectLst>
                  <a:outerShdw blurRad="38100" dist="38100" dir="2700000" algn="tl">
                    <a:srgbClr val="000000"/>
                  </a:outerShdw>
                </a:effectLst>
              </a:rPr>
              <a:t>Comparison of Parallel CPU </a:t>
            </a:r>
            <a:r>
              <a:rPr lang="en-US" altLang="en-US" b="1" dirty="0" err="1">
                <a:solidFill>
                  <a:srgbClr val="0000CC"/>
                </a:solidFill>
                <a:effectLst>
                  <a:outerShdw blurRad="38100" dist="38100" dir="2700000" algn="tl">
                    <a:srgbClr val="000000"/>
                  </a:outerShdw>
                </a:effectLst>
              </a:rPr>
              <a:t>Govorun</a:t>
            </a:r>
            <a:r>
              <a:rPr lang="en-US" altLang="en-US" b="1" dirty="0">
                <a:solidFill>
                  <a:srgbClr val="0000CC"/>
                </a:solidFill>
                <a:effectLst>
                  <a:outerShdw blurRad="38100" dist="38100" dir="2700000" algn="tl">
                    <a:srgbClr val="000000"/>
                  </a:outerShdw>
                </a:effectLst>
              </a:rPr>
              <a:t> Solutions of Compact Star Configurations for Sequence of Dense Nuclear Matter Models</a:t>
            </a:r>
          </a:p>
        </p:txBody>
      </p:sp>
      <p:sp>
        <p:nvSpPr>
          <p:cNvPr id="3" name="TextBox 14"/>
          <p:cNvSpPr txBox="1">
            <a:spLocks noChangeArrowheads="1"/>
          </p:cNvSpPr>
          <p:nvPr/>
        </p:nvSpPr>
        <p:spPr bwMode="auto">
          <a:xfrm>
            <a:off x="88934" y="4393634"/>
            <a:ext cx="9042401" cy="2223686"/>
          </a:xfrm>
          <a:prstGeom prst="rect">
            <a:avLst/>
          </a:prstGeom>
          <a:noFill/>
          <a:ln w="9525">
            <a:noFill/>
            <a:miter lim="800000"/>
            <a:headEnd/>
            <a:tailEnd/>
          </a:ln>
        </p:spPr>
        <p:txBody>
          <a:bodyPr wrap="square">
            <a:spAutoFit/>
          </a:bodyPr>
          <a:lstStyle/>
          <a:p>
            <a:pPr algn="just" defTabSz="913548" fontAlgn="auto">
              <a:lnSpc>
                <a:spcPct val="80000"/>
              </a:lnSpc>
              <a:spcBef>
                <a:spcPts val="0"/>
              </a:spcBef>
              <a:spcAft>
                <a:spcPts val="0"/>
              </a:spcAft>
              <a:buClrTx/>
              <a:buSzTx/>
              <a:buFontTx/>
              <a:buNone/>
            </a:pPr>
            <a:r>
              <a:rPr lang="en-US" sz="2000" b="1" dirty="0" smtClean="0">
                <a:solidFill>
                  <a:srgbClr val="0000CC"/>
                </a:solidFill>
                <a:effectLst>
                  <a:outerShdw blurRad="38100" dist="38100" dir="2700000" algn="tl">
                    <a:srgbClr val="000000">
                      <a:alpha val="43137"/>
                    </a:srgbClr>
                  </a:outerShdw>
                </a:effectLst>
                <a:latin typeface="Calibri" pitchFamily="34" charset="0"/>
              </a:rPr>
              <a:t>An </a:t>
            </a:r>
            <a:r>
              <a:rPr lang="en-US" sz="2000" b="1" dirty="0">
                <a:solidFill>
                  <a:srgbClr val="0000CC"/>
                </a:solidFill>
                <a:effectLst>
                  <a:outerShdw blurRad="38100" dist="38100" dir="2700000" algn="tl">
                    <a:srgbClr val="000000">
                      <a:alpha val="43137"/>
                    </a:srgbClr>
                  </a:outerShdw>
                </a:effectLst>
                <a:latin typeface="Calibri" pitchFamily="34" charset="0"/>
              </a:rPr>
              <a:t>MPI algorithm </a:t>
            </a:r>
            <a:r>
              <a:rPr lang="en-US" sz="2000" b="1" dirty="0" smtClean="0">
                <a:solidFill>
                  <a:srgbClr val="0000CC"/>
                </a:solidFill>
                <a:effectLst>
                  <a:outerShdw blurRad="38100" dist="38100" dir="2700000" algn="tl">
                    <a:srgbClr val="000000">
                      <a:alpha val="43137"/>
                    </a:srgbClr>
                  </a:outerShdw>
                </a:effectLst>
                <a:latin typeface="Calibri" pitchFamily="34" charset="0"/>
              </a:rPr>
              <a:t>was developed </a:t>
            </a:r>
            <a:r>
              <a:rPr lang="en-US" sz="2000" b="1" dirty="0">
                <a:solidFill>
                  <a:srgbClr val="0000CC"/>
                </a:solidFill>
                <a:effectLst>
                  <a:outerShdw blurRad="38100" dist="38100" dir="2700000" algn="tl">
                    <a:srgbClr val="000000">
                      <a:alpha val="43137"/>
                    </a:srgbClr>
                  </a:outerShdw>
                </a:effectLst>
                <a:latin typeface="Calibri" pitchFamily="34" charset="0"/>
              </a:rPr>
              <a:t>for </a:t>
            </a:r>
            <a:r>
              <a:rPr lang="en-US" sz="2000" b="1" dirty="0" smtClean="0">
                <a:solidFill>
                  <a:srgbClr val="0000CC"/>
                </a:solidFill>
                <a:effectLst>
                  <a:outerShdw blurRad="38100" dist="38100" dir="2700000" algn="tl">
                    <a:srgbClr val="000000">
                      <a:alpha val="43137"/>
                    </a:srgbClr>
                  </a:outerShdw>
                </a:effectLst>
                <a:latin typeface="Calibri" pitchFamily="34" charset="0"/>
              </a:rPr>
              <a:t>the simulation </a:t>
            </a:r>
            <a:r>
              <a:rPr lang="en-US" sz="2000" b="1" dirty="0">
                <a:solidFill>
                  <a:srgbClr val="0000CC"/>
                </a:solidFill>
                <a:effectLst>
                  <a:outerShdw blurRad="38100" dist="38100" dir="2700000" algn="tl">
                    <a:srgbClr val="000000">
                      <a:alpha val="43137"/>
                    </a:srgbClr>
                  </a:outerShdw>
                </a:effectLst>
                <a:latin typeface="Calibri" pitchFamily="34" charset="0"/>
              </a:rPr>
              <a:t>of neutron star configurations </a:t>
            </a:r>
            <a:r>
              <a:rPr lang="en-US" sz="2000" b="1" dirty="0" smtClean="0">
                <a:solidFill>
                  <a:srgbClr val="0000CC"/>
                </a:solidFill>
                <a:effectLst>
                  <a:outerShdw blurRad="38100" dist="38100" dir="2700000" algn="tl">
                    <a:srgbClr val="000000">
                      <a:alpha val="43137"/>
                    </a:srgbClr>
                  </a:outerShdw>
                </a:effectLst>
                <a:latin typeface="Calibri" pitchFamily="34" charset="0"/>
              </a:rPr>
              <a:t>described by equation </a:t>
            </a:r>
            <a:r>
              <a:rPr lang="en-US" sz="2000" b="1" dirty="0">
                <a:solidFill>
                  <a:srgbClr val="0000CC"/>
                </a:solidFill>
                <a:effectLst>
                  <a:outerShdw blurRad="38100" dist="38100" dir="2700000" algn="tl">
                    <a:srgbClr val="000000">
                      <a:alpha val="43137"/>
                    </a:srgbClr>
                  </a:outerShdw>
                </a:effectLst>
                <a:latin typeface="Calibri" pitchFamily="34" charset="0"/>
              </a:rPr>
              <a:t>of state models of dense nuclear matter. The performance of the parallel algorithm has been investigated for testing set of </a:t>
            </a:r>
            <a:r>
              <a:rPr lang="en-US" sz="2000" b="1" dirty="0" err="1">
                <a:solidFill>
                  <a:srgbClr val="0000CC"/>
                </a:solidFill>
                <a:effectLst>
                  <a:outerShdw blurRad="38100" dist="38100" dir="2700000" algn="tl">
                    <a:srgbClr val="000000">
                      <a:alpha val="43137"/>
                    </a:srgbClr>
                  </a:outerShdw>
                </a:effectLst>
                <a:latin typeface="Calibri" pitchFamily="34" charset="0"/>
              </a:rPr>
              <a:t>EoS</a:t>
            </a:r>
            <a:r>
              <a:rPr lang="en-US" sz="2000" b="1" dirty="0">
                <a:solidFill>
                  <a:srgbClr val="0000CC"/>
                </a:solidFill>
                <a:effectLst>
                  <a:outerShdw blurRad="38100" dist="38100" dir="2700000" algn="tl">
                    <a:srgbClr val="000000">
                      <a:alpha val="43137"/>
                    </a:srgbClr>
                  </a:outerShdw>
                </a:effectLst>
                <a:latin typeface="Calibri" pitchFamily="34" charset="0"/>
              </a:rPr>
              <a:t> models on two different types of computational nodes: 1xXeon Phi (KNL) 7250 and 2xXeon E5-2695v3, the presented computations have been obtained with use of Advanced Vector Extensions SIMD: AVX512 and AVX2 correspondingly.</a:t>
            </a:r>
          </a:p>
          <a:p>
            <a:pPr algn="l" defTabSz="913548" fontAlgn="auto">
              <a:lnSpc>
                <a:spcPct val="100000"/>
              </a:lnSpc>
              <a:spcBef>
                <a:spcPts val="1500"/>
              </a:spcBef>
              <a:spcAft>
                <a:spcPts val="0"/>
              </a:spcAft>
              <a:buClrTx/>
              <a:buSzTx/>
              <a:buFontTx/>
              <a:buNone/>
            </a:pPr>
            <a:r>
              <a:rPr lang="en-US" sz="1500" b="1" dirty="0" smtClean="0">
                <a:solidFill>
                  <a:prstClr val="white">
                    <a:lumMod val="50000"/>
                  </a:prstClr>
                </a:solidFill>
                <a:latin typeface="Calibri" pitchFamily="34" charset="0"/>
              </a:rPr>
              <a:t>A</a:t>
            </a:r>
            <a:r>
              <a:rPr lang="en-US" sz="1500" b="1" dirty="0">
                <a:solidFill>
                  <a:prstClr val="white">
                    <a:lumMod val="50000"/>
                  </a:prstClr>
                </a:solidFill>
                <a:latin typeface="Calibri" pitchFamily="34" charset="0"/>
              </a:rPr>
              <a:t>. </a:t>
            </a:r>
            <a:r>
              <a:rPr lang="en-US" sz="1500" b="1" dirty="0" err="1">
                <a:solidFill>
                  <a:prstClr val="white">
                    <a:lumMod val="50000"/>
                  </a:prstClr>
                </a:solidFill>
                <a:latin typeface="Calibri" pitchFamily="34" charset="0"/>
              </a:rPr>
              <a:t>Ayriyan</a:t>
            </a:r>
            <a:r>
              <a:rPr lang="en-US" sz="1500" b="1" dirty="0">
                <a:solidFill>
                  <a:prstClr val="white">
                    <a:lumMod val="50000"/>
                  </a:prstClr>
                </a:solidFill>
                <a:latin typeface="Calibri" pitchFamily="34" charset="0"/>
              </a:rPr>
              <a:t>, J. </a:t>
            </a:r>
            <a:r>
              <a:rPr lang="en-US" sz="1500" b="1" dirty="0" err="1">
                <a:solidFill>
                  <a:prstClr val="white">
                    <a:lumMod val="50000"/>
                  </a:prstClr>
                </a:solidFill>
                <a:latin typeface="Calibri" pitchFamily="34" charset="0"/>
              </a:rPr>
              <a:t>Busa</a:t>
            </a:r>
            <a:r>
              <a:rPr lang="en-US" sz="1500" b="1" dirty="0">
                <a:solidFill>
                  <a:prstClr val="white">
                    <a:lumMod val="50000"/>
                  </a:prstClr>
                </a:solidFill>
                <a:latin typeface="Calibri" pitchFamily="34" charset="0"/>
              </a:rPr>
              <a:t> Jr., H. </a:t>
            </a:r>
            <a:r>
              <a:rPr lang="en-US" sz="1500" b="1" dirty="0" err="1">
                <a:solidFill>
                  <a:prstClr val="white">
                    <a:lumMod val="50000"/>
                  </a:prstClr>
                </a:solidFill>
                <a:latin typeface="Calibri" pitchFamily="34" charset="0"/>
              </a:rPr>
              <a:t>Grigorian</a:t>
            </a:r>
            <a:r>
              <a:rPr lang="en-US" sz="1500" b="1" dirty="0">
                <a:solidFill>
                  <a:prstClr val="white">
                    <a:lumMod val="50000"/>
                  </a:prstClr>
                </a:solidFill>
                <a:latin typeface="Calibri" pitchFamily="34" charset="0"/>
              </a:rPr>
              <a:t>, and G. </a:t>
            </a:r>
            <a:r>
              <a:rPr lang="en-US" sz="1500" b="1" dirty="0" err="1">
                <a:solidFill>
                  <a:prstClr val="white">
                    <a:lumMod val="50000"/>
                  </a:prstClr>
                </a:solidFill>
                <a:latin typeface="Calibri" pitchFamily="34" charset="0"/>
              </a:rPr>
              <a:t>Poghosyan</a:t>
            </a:r>
            <a:r>
              <a:rPr lang="en-US" sz="1500" b="1" dirty="0">
                <a:solidFill>
                  <a:prstClr val="white">
                    <a:lumMod val="50000"/>
                  </a:prstClr>
                </a:solidFill>
                <a:latin typeface="Calibri" pitchFamily="34" charset="0"/>
              </a:rPr>
              <a:t>. Parallel Algorithm for Solving TOV Equations for Sequence of Cold and Dense Nuclear Matter Models // European Physics Journal </a:t>
            </a:r>
            <a:r>
              <a:rPr lang="en-US" sz="1500" b="1" dirty="0" err="1">
                <a:solidFill>
                  <a:prstClr val="white">
                    <a:lumMod val="50000"/>
                  </a:prstClr>
                </a:solidFill>
                <a:latin typeface="Calibri" pitchFamily="34" charset="0"/>
              </a:rPr>
              <a:t>WoC</a:t>
            </a:r>
            <a:r>
              <a:rPr lang="en-US" sz="1500" b="1" dirty="0">
                <a:solidFill>
                  <a:prstClr val="white">
                    <a:lumMod val="50000"/>
                  </a:prstClr>
                </a:solidFill>
                <a:latin typeface="Calibri" pitchFamily="34" charset="0"/>
              </a:rPr>
              <a:t>, vol. 177, 07001 (2018)</a:t>
            </a:r>
          </a:p>
        </p:txBody>
      </p:sp>
      <p:pic>
        <p:nvPicPr>
          <p:cNvPr id="4" name="Picture 11">
            <a:extLst>
              <a:ext uri="{FF2B5EF4-FFF2-40B4-BE49-F238E27FC236}">
                <a16:creationId xmlns:a16="http://schemas.microsoft.com/office/drawing/2014/main" xmlns="" id="{AD229AD4-15CA-FE44-AD47-E2D3644EBC17}"/>
              </a:ext>
            </a:extLst>
          </p:cNvPr>
          <p:cNvPicPr>
            <a:picLocks/>
          </p:cNvPicPr>
          <p:nvPr/>
        </p:nvPicPr>
        <p:blipFill>
          <a:blip r:embed="rId3"/>
          <a:stretch>
            <a:fillRect/>
          </a:stretch>
        </p:blipFill>
        <p:spPr>
          <a:xfrm>
            <a:off x="6099758" y="1083478"/>
            <a:ext cx="2970000" cy="3060000"/>
          </a:xfrm>
          <a:prstGeom prst="rect">
            <a:avLst/>
          </a:prstGeom>
        </p:spPr>
      </p:pic>
      <p:pic>
        <p:nvPicPr>
          <p:cNvPr id="5" name="Picture 13">
            <a:extLst>
              <a:ext uri="{FF2B5EF4-FFF2-40B4-BE49-F238E27FC236}">
                <a16:creationId xmlns:a16="http://schemas.microsoft.com/office/drawing/2014/main" xmlns="" id="{8841B5CD-2430-4E4E-910F-D8C42D9D9765}"/>
              </a:ext>
            </a:extLst>
          </p:cNvPr>
          <p:cNvPicPr>
            <a:picLocks/>
          </p:cNvPicPr>
          <p:nvPr/>
        </p:nvPicPr>
        <p:blipFill>
          <a:blip r:embed="rId4"/>
          <a:stretch>
            <a:fillRect/>
          </a:stretch>
        </p:blipFill>
        <p:spPr>
          <a:xfrm>
            <a:off x="3080070" y="1047528"/>
            <a:ext cx="2970000" cy="3060000"/>
          </a:xfrm>
          <a:prstGeom prst="rect">
            <a:avLst/>
          </a:prstGeom>
        </p:spPr>
      </p:pic>
      <p:pic>
        <p:nvPicPr>
          <p:cNvPr id="6" name="Picture 15">
            <a:extLst>
              <a:ext uri="{FF2B5EF4-FFF2-40B4-BE49-F238E27FC236}">
                <a16:creationId xmlns:a16="http://schemas.microsoft.com/office/drawing/2014/main" xmlns="" id="{14B08ADF-801C-3C4D-94F2-1AF48E578DB1}"/>
              </a:ext>
            </a:extLst>
          </p:cNvPr>
          <p:cNvPicPr>
            <a:picLocks/>
          </p:cNvPicPr>
          <p:nvPr/>
        </p:nvPicPr>
        <p:blipFill>
          <a:blip r:embed="rId5"/>
          <a:stretch>
            <a:fillRect/>
          </a:stretch>
        </p:blipFill>
        <p:spPr>
          <a:xfrm>
            <a:off x="86255" y="1064461"/>
            <a:ext cx="2970000" cy="3060000"/>
          </a:xfrm>
          <a:prstGeom prst="rect">
            <a:avLst/>
          </a:prstGeom>
        </p:spPr>
      </p:pic>
    </p:spTree>
    <p:extLst>
      <p:ext uri="{BB962C8B-B14F-4D97-AF65-F5344CB8AC3E}">
        <p14:creationId xmlns:p14="http://schemas.microsoft.com/office/powerpoint/2010/main" val="4104162967"/>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p:cNvSpPr>
          <p:nvPr/>
        </p:nvSpPr>
        <p:spPr bwMode="auto">
          <a:xfrm>
            <a:off x="0" y="0"/>
            <a:ext cx="9144000" cy="1357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defTabSz="914400" eaLnBrk="1" hangingPunct="1">
              <a:lnSpc>
                <a:spcPct val="100000"/>
              </a:lnSpc>
              <a:buClrTx/>
              <a:buSzTx/>
              <a:buFontTx/>
              <a:buNone/>
            </a:pPr>
            <a:r>
              <a:rPr lang="ru-RU" altLang="ja-JP" dirty="0" smtClean="0">
                <a:solidFill>
                  <a:srgbClr val="0000FF"/>
                </a:solidFill>
              </a:rPr>
              <a:t>Моделирование столкновений тяжелых ионов при энергиях Ферми в транспортном подходе и  применение</a:t>
            </a:r>
            <a:r>
              <a:rPr lang="en-US" altLang="ja-JP" dirty="0" smtClean="0">
                <a:solidFill>
                  <a:srgbClr val="0000FF"/>
                </a:solidFill>
              </a:rPr>
              <a:t> </a:t>
            </a:r>
            <a:r>
              <a:rPr lang="ru-RU" altLang="ja-JP" dirty="0" smtClean="0">
                <a:solidFill>
                  <a:srgbClr val="0000FF"/>
                </a:solidFill>
              </a:rPr>
              <a:t>данного подхода для анализа экспериментальных данных полученных на установке </a:t>
            </a:r>
            <a:r>
              <a:rPr lang="ru-RU" altLang="ja-JP" dirty="0" err="1" smtClean="0">
                <a:solidFill>
                  <a:srgbClr val="0000FF"/>
                </a:solidFill>
              </a:rPr>
              <a:t>Комбас</a:t>
            </a:r>
            <a:r>
              <a:rPr lang="ru-RU" altLang="ja-JP" dirty="0" smtClean="0">
                <a:solidFill>
                  <a:srgbClr val="0000FF"/>
                </a:solidFill>
              </a:rPr>
              <a:t> </a:t>
            </a:r>
            <a:endParaRPr lang="en-US" altLang="ja-JP" dirty="0" smtClean="0">
              <a:solidFill>
                <a:srgbClr val="0000FF"/>
              </a:solidFill>
            </a:endParaRPr>
          </a:p>
          <a:p>
            <a:pPr defTabSz="914400" eaLnBrk="1" hangingPunct="1">
              <a:lnSpc>
                <a:spcPct val="100000"/>
              </a:lnSpc>
              <a:buClrTx/>
              <a:buSzTx/>
              <a:buFontTx/>
              <a:buNone/>
            </a:pPr>
            <a:r>
              <a:rPr lang="ru-RU" altLang="en-US" sz="1400" b="0" u="sng" dirty="0" smtClean="0">
                <a:solidFill>
                  <a:srgbClr val="0000FF"/>
                </a:solidFill>
                <a:ea typeface="Arial Unicode MS" pitchFamily="34" charset="-128"/>
                <a:cs typeface="Arial Unicode MS" pitchFamily="34" charset="-128"/>
              </a:rPr>
              <a:t>Т.И. Михайлова</a:t>
            </a:r>
            <a:r>
              <a:rPr lang="en-US" altLang="en-US" sz="1400" b="0" u="sng" baseline="30000" dirty="0" smtClean="0">
                <a:solidFill>
                  <a:srgbClr val="0000FF"/>
                </a:solidFill>
                <a:ea typeface="Arial Unicode MS" pitchFamily="34" charset="-128"/>
                <a:cs typeface="Arial Unicode MS" pitchFamily="34" charset="-128"/>
              </a:rPr>
              <a:t>1</a:t>
            </a:r>
            <a:r>
              <a:rPr lang="en-US" altLang="en-US" sz="1400" b="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Б. </a:t>
            </a:r>
            <a:r>
              <a:rPr lang="ru-RU" altLang="en-US" sz="1400" b="0" dirty="0" err="1" smtClean="0">
                <a:solidFill>
                  <a:srgbClr val="0000FF"/>
                </a:solidFill>
                <a:ea typeface="Arial Unicode MS" pitchFamily="34" charset="-128"/>
                <a:cs typeface="Arial Unicode MS" pitchFamily="34" charset="-128"/>
              </a:rPr>
              <a:t>Эрдэмчимэг</a:t>
            </a:r>
            <a:r>
              <a:rPr lang="en-US" altLang="en-US" sz="1400" b="0" baseline="30000" dirty="0" smtClean="0">
                <a:solidFill>
                  <a:srgbClr val="0000FF"/>
                </a:solidFill>
                <a:ea typeface="Arial Unicode MS" pitchFamily="34" charset="-128"/>
                <a:cs typeface="Arial Unicode MS" pitchFamily="34" charset="-128"/>
              </a:rPr>
              <a:t>1,2</a:t>
            </a:r>
            <a:r>
              <a:rPr lang="en-US" altLang="en-US" sz="1400" b="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А.Г. </a:t>
            </a:r>
            <a:r>
              <a:rPr lang="ru-RU" altLang="en-US" sz="1400" b="0" dirty="0" err="1" smtClean="0">
                <a:solidFill>
                  <a:srgbClr val="0000FF"/>
                </a:solidFill>
                <a:ea typeface="Arial Unicode MS" pitchFamily="34" charset="-128"/>
                <a:cs typeface="Arial Unicode MS" pitchFamily="34" charset="-128"/>
              </a:rPr>
              <a:t>Артюх</a:t>
            </a:r>
            <a:r>
              <a:rPr lang="en-GB" altLang="en-US" sz="1400" b="0" baseline="30000" dirty="0" smtClean="0">
                <a:solidFill>
                  <a:srgbClr val="0000FF"/>
                </a:solidFill>
                <a:ea typeface="Arial Unicode MS" pitchFamily="34" charset="-128"/>
                <a:cs typeface="Arial Unicode MS" pitchFamily="34" charset="-128"/>
              </a:rPr>
              <a:t>1</a:t>
            </a:r>
            <a:r>
              <a:rPr lang="en-GB" altLang="en-US" sz="1400" b="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Ю.М. Середа</a:t>
            </a:r>
            <a:r>
              <a:rPr lang="en-GB" altLang="en-US" sz="1400" b="0" baseline="30000" dirty="0" smtClean="0">
                <a:solidFill>
                  <a:srgbClr val="0000FF"/>
                </a:solidFill>
                <a:ea typeface="Arial Unicode MS" pitchFamily="34" charset="-128"/>
                <a:cs typeface="Arial Unicode MS" pitchFamily="34" charset="-128"/>
              </a:rPr>
              <a:t>1</a:t>
            </a:r>
            <a:r>
              <a:rPr lang="en-GB" altLang="en-US" sz="1400" b="0" dirty="0" smtClean="0">
                <a:solidFill>
                  <a:srgbClr val="0000FF"/>
                </a:solidFill>
                <a:ea typeface="Arial Unicode MS" pitchFamily="34" charset="-128"/>
                <a:cs typeface="Arial Unicode MS" pitchFamily="34" charset="-128"/>
              </a:rPr>
              <a:t>,</a:t>
            </a:r>
            <a:r>
              <a:rPr lang="ru-RU" altLang="en-US" sz="1400" b="0" dirty="0" smtClean="0">
                <a:solidFill>
                  <a:srgbClr val="0000FF"/>
                </a:solidFill>
                <a:ea typeface="Arial Unicode MS" pitchFamily="34" charset="-128"/>
                <a:cs typeface="Arial Unicode MS" pitchFamily="34" charset="-128"/>
              </a:rPr>
              <a:t> М. </a:t>
            </a:r>
            <a:r>
              <a:rPr lang="ru-RU" altLang="en-US" sz="1400" b="0" dirty="0" err="1" smtClean="0">
                <a:solidFill>
                  <a:srgbClr val="0000FF"/>
                </a:solidFill>
                <a:ea typeface="Arial Unicode MS" pitchFamily="34" charset="-128"/>
                <a:cs typeface="Arial Unicode MS" pitchFamily="34" charset="-128"/>
              </a:rPr>
              <a:t>Ди</a:t>
            </a:r>
            <a:r>
              <a:rPr lang="ru-RU" altLang="en-US" sz="1400" b="0" dirty="0" smtClean="0">
                <a:solidFill>
                  <a:srgbClr val="0000FF"/>
                </a:solidFill>
                <a:ea typeface="Arial Unicode MS" pitchFamily="34" charset="-128"/>
                <a:cs typeface="Arial Unicode MS" pitchFamily="34" charset="-128"/>
              </a:rPr>
              <a:t> Торо</a:t>
            </a:r>
            <a:r>
              <a:rPr lang="it-IT" altLang="en-US" sz="1400" b="0" baseline="30000" dirty="0" smtClean="0">
                <a:solidFill>
                  <a:srgbClr val="0000FF"/>
                </a:solidFill>
                <a:ea typeface="Arial Unicode MS" pitchFamily="34" charset="-128"/>
                <a:cs typeface="Arial Unicode MS" pitchFamily="34" charset="-128"/>
              </a:rPr>
              <a:t>3</a:t>
            </a:r>
            <a:r>
              <a:rPr lang="it-IT" altLang="en-US" sz="1400" b="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Х.Х. Вольтер</a:t>
            </a:r>
            <a:r>
              <a:rPr lang="it-IT" altLang="en-US" sz="1400" b="0" baseline="30000" dirty="0" smtClean="0">
                <a:solidFill>
                  <a:srgbClr val="0000FF"/>
                </a:solidFill>
                <a:ea typeface="Arial Unicode MS" pitchFamily="34" charset="-128"/>
                <a:cs typeface="Arial Unicode MS" pitchFamily="34" charset="-128"/>
              </a:rPr>
              <a:t>4</a:t>
            </a:r>
            <a:r>
              <a:rPr lang="it-IT" altLang="en-US" sz="1400" b="0" i="1" dirty="0" smtClean="0">
                <a:solidFill>
                  <a:srgbClr val="0000FF"/>
                </a:solidFill>
                <a:ea typeface="Arial Unicode MS" pitchFamily="34" charset="-128"/>
                <a:cs typeface="Arial Unicode MS" pitchFamily="34" charset="-128"/>
              </a:rPr>
              <a:t> </a:t>
            </a:r>
            <a:endParaRPr lang="ru-RU" altLang="en-US" sz="1400" b="0" i="1" dirty="0" smtClean="0">
              <a:solidFill>
                <a:srgbClr val="0000FF"/>
              </a:solidFill>
              <a:ea typeface="Arial Unicode MS" pitchFamily="34" charset="-128"/>
              <a:cs typeface="Arial Unicode MS" pitchFamily="34" charset="-128"/>
            </a:endParaRPr>
          </a:p>
          <a:p>
            <a:pPr defTabSz="914400" eaLnBrk="1" hangingPunct="1">
              <a:lnSpc>
                <a:spcPct val="100000"/>
              </a:lnSpc>
              <a:buClrTx/>
              <a:buSzTx/>
              <a:buFontTx/>
              <a:buNone/>
            </a:pPr>
            <a:r>
              <a:rPr lang="en-US" altLang="en-US" sz="1400" b="0" i="1" baseline="30000" dirty="0" smtClean="0">
                <a:solidFill>
                  <a:srgbClr val="0000FF"/>
                </a:solidFill>
                <a:ea typeface="Arial Unicode MS" pitchFamily="34" charset="-128"/>
                <a:cs typeface="Arial Unicode MS" pitchFamily="34" charset="-128"/>
              </a:rPr>
              <a:t>1</a:t>
            </a:r>
            <a:r>
              <a:rPr lang="ru-RU" altLang="en-US" sz="1400" b="0" i="1" baseline="3000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ОИЯИ</a:t>
            </a:r>
            <a:r>
              <a:rPr lang="de-DE" altLang="en-US" sz="1400" b="0" dirty="0" smtClean="0">
                <a:solidFill>
                  <a:srgbClr val="0000FF"/>
                </a:solidFill>
                <a:ea typeface="Arial Unicode MS" pitchFamily="34" charset="-128"/>
                <a:cs typeface="Arial Unicode MS" pitchFamily="34" charset="-128"/>
              </a:rPr>
              <a:t>, </a:t>
            </a:r>
            <a:r>
              <a:rPr lang="en-US" altLang="en-US" sz="1400" b="0" baseline="30000" dirty="0" smtClean="0">
                <a:solidFill>
                  <a:srgbClr val="0000FF"/>
                </a:solidFill>
                <a:ea typeface="Arial Unicode MS" pitchFamily="34" charset="-128"/>
                <a:cs typeface="Arial Unicode MS" pitchFamily="34" charset="-128"/>
              </a:rPr>
              <a:t>2</a:t>
            </a:r>
            <a:r>
              <a:rPr lang="ru-RU" altLang="en-US" sz="1400" b="0" baseline="3000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МНУ</a:t>
            </a:r>
            <a:r>
              <a:rPr lang="en-US" altLang="en-US" sz="1400" b="0" dirty="0" smtClean="0">
                <a:solidFill>
                  <a:srgbClr val="0000FF"/>
                </a:solidFill>
                <a:ea typeface="Arial Unicode MS" pitchFamily="34" charset="-128"/>
                <a:cs typeface="Arial Unicode MS" pitchFamily="34" charset="-128"/>
              </a:rPr>
              <a:t>, </a:t>
            </a:r>
            <a:r>
              <a:rPr lang="ru-RU" altLang="en-US" sz="1400" b="0" dirty="0" smtClean="0">
                <a:solidFill>
                  <a:srgbClr val="0000FF"/>
                </a:solidFill>
                <a:ea typeface="Arial Unicode MS" pitchFamily="34" charset="-128"/>
                <a:cs typeface="Arial Unicode MS" pitchFamily="34" charset="-128"/>
              </a:rPr>
              <a:t>Улан-Батор, Монголия,</a:t>
            </a:r>
            <a:r>
              <a:rPr lang="en-US" altLang="en-US" sz="1400" b="0" baseline="30000" dirty="0" smtClean="0">
                <a:solidFill>
                  <a:srgbClr val="0000FF"/>
                </a:solidFill>
                <a:ea typeface="Arial Unicode MS" pitchFamily="34" charset="-128"/>
                <a:cs typeface="Arial Unicode MS" pitchFamily="34" charset="-128"/>
              </a:rPr>
              <a:t>3 </a:t>
            </a:r>
            <a:r>
              <a:rPr lang="ru-RU" altLang="en-US" sz="1400" b="0" dirty="0" smtClean="0">
                <a:solidFill>
                  <a:srgbClr val="0000FF"/>
                </a:solidFill>
                <a:ea typeface="Arial Unicode MS" pitchFamily="34" charset="-128"/>
                <a:cs typeface="Arial Unicode MS" pitchFamily="34" charset="-128"/>
              </a:rPr>
              <a:t>ЛНС-</a:t>
            </a:r>
            <a:r>
              <a:rPr lang="ru-RU" altLang="en-US" sz="1400" b="0" dirty="0" err="1" smtClean="0">
                <a:solidFill>
                  <a:srgbClr val="0000FF"/>
                </a:solidFill>
                <a:ea typeface="Arial Unicode MS" pitchFamily="34" charset="-128"/>
                <a:cs typeface="Arial Unicode MS" pitchFamily="34" charset="-128"/>
              </a:rPr>
              <a:t>ИНФН,Катания</a:t>
            </a:r>
            <a:r>
              <a:rPr lang="ru-RU" altLang="en-US" sz="1400" b="0" dirty="0" smtClean="0">
                <a:solidFill>
                  <a:srgbClr val="0000FF"/>
                </a:solidFill>
                <a:ea typeface="Arial Unicode MS" pitchFamily="34" charset="-128"/>
                <a:cs typeface="Arial Unicode MS" pitchFamily="34" charset="-128"/>
              </a:rPr>
              <a:t>, Италия</a:t>
            </a:r>
            <a:r>
              <a:rPr lang="en-US" altLang="en-US" sz="1400" b="0" dirty="0" smtClean="0">
                <a:solidFill>
                  <a:srgbClr val="0000FF"/>
                </a:solidFill>
                <a:ea typeface="Arial Unicode MS" pitchFamily="34" charset="-128"/>
                <a:cs typeface="Arial Unicode MS" pitchFamily="34" charset="-128"/>
              </a:rPr>
              <a:t>, </a:t>
            </a:r>
            <a:r>
              <a:rPr lang="en-US" altLang="en-US" sz="1400" b="0" baseline="30000" dirty="0" smtClean="0">
                <a:solidFill>
                  <a:srgbClr val="0000FF"/>
                </a:solidFill>
                <a:ea typeface="Arial Unicode MS" pitchFamily="34" charset="-128"/>
                <a:cs typeface="Arial Unicode MS" pitchFamily="34" charset="-128"/>
              </a:rPr>
              <a:t>4 </a:t>
            </a:r>
            <a:r>
              <a:rPr lang="ru-RU" altLang="en-US" sz="1400" b="0" dirty="0" smtClean="0">
                <a:solidFill>
                  <a:srgbClr val="0000FF"/>
                </a:solidFill>
                <a:ea typeface="Arial Unicode MS" pitchFamily="34" charset="-128"/>
                <a:cs typeface="Arial Unicode MS" pitchFamily="34" charset="-128"/>
              </a:rPr>
              <a:t>Университет Мюнхена, Германия</a:t>
            </a:r>
          </a:p>
          <a:p>
            <a:pPr defTabSz="914400" eaLnBrk="1" hangingPunct="1">
              <a:lnSpc>
                <a:spcPct val="100000"/>
              </a:lnSpc>
              <a:buClrTx/>
              <a:buSzTx/>
              <a:buFontTx/>
              <a:buNone/>
            </a:pPr>
            <a:r>
              <a:rPr lang="en-US" altLang="en-US" sz="1400" dirty="0" smtClean="0">
                <a:solidFill>
                  <a:srgbClr val="6600CC"/>
                </a:solidFill>
                <a:ea typeface="Arial Unicode MS" pitchFamily="34" charset="-128"/>
                <a:cs typeface="Arial Unicode MS" pitchFamily="34" charset="-128"/>
              </a:rPr>
              <a:t>EPJ Web of Conferences, Vol. 173, 04010-1 – 04010-4 (2018) </a:t>
            </a:r>
            <a:endParaRPr lang="ru-RU" altLang="en-US" sz="1400" dirty="0" smtClean="0">
              <a:solidFill>
                <a:srgbClr val="6600CC"/>
              </a:solidFill>
              <a:ea typeface="Arial Unicode MS" pitchFamily="34" charset="-128"/>
              <a:cs typeface="Arial Unicode MS" pitchFamily="34" charset="-128"/>
            </a:endParaRPr>
          </a:p>
        </p:txBody>
      </p:sp>
      <p:graphicFrame>
        <p:nvGraphicFramePr>
          <p:cNvPr id="1026" name="Object 24"/>
          <p:cNvGraphicFramePr>
            <a:graphicFrameLocks noChangeAspect="1"/>
          </p:cNvGraphicFramePr>
          <p:nvPr/>
        </p:nvGraphicFramePr>
        <p:xfrm>
          <a:off x="1939925" y="1473200"/>
          <a:ext cx="5561013" cy="3884613"/>
        </p:xfrm>
        <a:graphic>
          <a:graphicData uri="http://schemas.openxmlformats.org/presentationml/2006/ole">
            <mc:AlternateContent xmlns:mc="http://schemas.openxmlformats.org/markup-compatibility/2006">
              <mc:Choice xmlns:v="urn:schemas-microsoft-com:vml" Requires="v">
                <p:oleObj spid="_x0000_s420994" name="Graph" r:id="rId4" imgW="4174560" imgH="2916000" progId="Origin50.Graph">
                  <p:embed/>
                </p:oleObj>
              </mc:Choice>
              <mc:Fallback>
                <p:oleObj name="Graph" r:id="rId4" imgW="4174560" imgH="2916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925" y="1473200"/>
                        <a:ext cx="5561013" cy="388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5"/>
          <p:cNvSpPr txBox="1">
            <a:spLocks noChangeArrowheads="1"/>
          </p:cNvSpPr>
          <p:nvPr/>
        </p:nvSpPr>
        <p:spPr bwMode="auto">
          <a:xfrm>
            <a:off x="228600" y="5286375"/>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algn="l" defTabSz="914400" eaLnBrk="1" hangingPunct="1">
              <a:lnSpc>
                <a:spcPct val="100000"/>
              </a:lnSpc>
              <a:buClrTx/>
              <a:buSzTx/>
              <a:buFontTx/>
              <a:buNone/>
            </a:pPr>
            <a:r>
              <a:rPr lang="ru-RU" altLang="ja-JP" b="0" dirty="0" smtClean="0">
                <a:solidFill>
                  <a:srgbClr val="0000FF"/>
                </a:solidFill>
                <a:effectLst>
                  <a:outerShdw blurRad="38100" dist="38100" dir="2700000" algn="tl">
                    <a:srgbClr val="000000">
                      <a:alpha val="43137"/>
                    </a:srgbClr>
                  </a:outerShdw>
                </a:effectLst>
                <a:latin typeface="Calibri"/>
              </a:rPr>
              <a:t>Рис. 1 </a:t>
            </a:r>
            <a:r>
              <a:rPr lang="ru-RU" altLang="ja-JP" dirty="0" smtClean="0">
                <a:solidFill>
                  <a:srgbClr val="0000FF"/>
                </a:solidFill>
                <a:effectLst>
                  <a:outerShdw blurRad="38100" dist="38100" dir="2700000" algn="tl">
                    <a:srgbClr val="000000">
                      <a:alpha val="43137"/>
                    </a:srgbClr>
                  </a:outerShdw>
                </a:effectLst>
                <a:latin typeface="Calibri"/>
              </a:rPr>
              <a:t>Изотопные распределения в реакциях различных налетающих ионов на мишени </a:t>
            </a:r>
            <a:r>
              <a:rPr lang="en-US" altLang="ja-JP" baseline="30000" dirty="0" smtClean="0">
                <a:solidFill>
                  <a:srgbClr val="0000FF"/>
                </a:solidFill>
                <a:effectLst>
                  <a:outerShdw blurRad="38100" dist="38100" dir="2700000" algn="tl">
                    <a:srgbClr val="000000">
                      <a:alpha val="43137"/>
                    </a:srgbClr>
                  </a:outerShdw>
                </a:effectLst>
                <a:latin typeface="Calibri"/>
              </a:rPr>
              <a:t>181</a:t>
            </a:r>
            <a:r>
              <a:rPr lang="en-US" altLang="ja-JP" dirty="0" smtClean="0">
                <a:solidFill>
                  <a:srgbClr val="0000FF"/>
                </a:solidFill>
                <a:effectLst>
                  <a:outerShdw blurRad="38100" dist="38100" dir="2700000" algn="tl">
                    <a:srgbClr val="000000">
                      <a:alpha val="43137"/>
                    </a:srgbClr>
                  </a:outerShdw>
                </a:effectLst>
                <a:latin typeface="Calibri"/>
              </a:rPr>
              <a:t>Ta</a:t>
            </a:r>
            <a:r>
              <a:rPr lang="en-US" altLang="ja-JP" b="0" dirty="0" smtClean="0">
                <a:solidFill>
                  <a:srgbClr val="0000FF"/>
                </a:solidFill>
                <a:effectLst>
                  <a:outerShdw blurRad="38100" dist="38100" dir="2700000" algn="tl">
                    <a:srgbClr val="000000">
                      <a:alpha val="43137"/>
                    </a:srgbClr>
                  </a:outerShdw>
                </a:effectLst>
                <a:latin typeface="Calibri"/>
              </a:rPr>
              <a:t>.</a:t>
            </a:r>
            <a:r>
              <a:rPr lang="ru-RU" altLang="ja-JP" b="0" dirty="0" smtClean="0">
                <a:solidFill>
                  <a:srgbClr val="0000FF"/>
                </a:solidFill>
                <a:effectLst>
                  <a:outerShdw blurRad="38100" dist="38100" dir="2700000" algn="tl">
                    <a:srgbClr val="000000">
                      <a:alpha val="43137"/>
                    </a:srgbClr>
                  </a:outerShdw>
                </a:effectLst>
                <a:latin typeface="Calibri"/>
              </a:rPr>
              <a:t> Налетающий ион и его энергия указаны внизу каждой панели.  Для каждой реакции дается распределение одного конкретного элемента, указанного в верхнем левом углу панели. Кривые  представляют: транспортная модель </a:t>
            </a:r>
            <a:r>
              <a:rPr lang="en-US" altLang="ja-JP" b="0" dirty="0" smtClean="0">
                <a:solidFill>
                  <a:srgbClr val="0000FF"/>
                </a:solidFill>
                <a:effectLst>
                  <a:outerShdw blurRad="38100" dist="38100" dir="2700000" algn="tl">
                    <a:srgbClr val="000000">
                      <a:alpha val="43137"/>
                    </a:srgbClr>
                  </a:outerShdw>
                </a:effectLst>
                <a:latin typeface="Calibri"/>
              </a:rPr>
              <a:t>BNV</a:t>
            </a:r>
            <a:r>
              <a:rPr lang="ru-RU" altLang="ja-JP" b="0" dirty="0" smtClean="0">
                <a:solidFill>
                  <a:srgbClr val="0000FF"/>
                </a:solidFill>
                <a:effectLst>
                  <a:outerShdw blurRad="38100" dist="38100" dir="2700000" algn="tl">
                    <a:srgbClr val="000000">
                      <a:alpha val="43137"/>
                    </a:srgbClr>
                  </a:outerShdw>
                </a:effectLst>
                <a:latin typeface="Calibri"/>
              </a:rPr>
              <a:t> (синие кружки), </a:t>
            </a:r>
            <a:r>
              <a:rPr lang="en-US" altLang="ja-JP" b="0" dirty="0" smtClean="0">
                <a:solidFill>
                  <a:srgbClr val="0000FF"/>
                </a:solidFill>
                <a:effectLst>
                  <a:outerShdw blurRad="38100" dist="38100" dir="2700000" algn="tl">
                    <a:srgbClr val="000000">
                      <a:alpha val="43137"/>
                    </a:srgbClr>
                  </a:outerShdw>
                </a:effectLst>
                <a:latin typeface="Calibri"/>
              </a:rPr>
              <a:t>BNV</a:t>
            </a:r>
            <a:r>
              <a:rPr lang="ru-RU" altLang="ja-JP" b="0" dirty="0" smtClean="0">
                <a:solidFill>
                  <a:srgbClr val="0000FF"/>
                </a:solidFill>
                <a:effectLst>
                  <a:outerShdw blurRad="38100" dist="38100" dir="2700000" algn="tl">
                    <a:srgbClr val="000000">
                      <a:alpha val="43137"/>
                    </a:srgbClr>
                  </a:outerShdw>
                </a:effectLst>
                <a:latin typeface="Calibri"/>
              </a:rPr>
              <a:t> с последующим статистическим распадом</a:t>
            </a:r>
            <a:r>
              <a:rPr lang="en-US" altLang="ja-JP" b="0" dirty="0" smtClean="0">
                <a:solidFill>
                  <a:srgbClr val="0000FF"/>
                </a:solidFill>
                <a:effectLst>
                  <a:outerShdw blurRad="38100" dist="38100" dir="2700000" algn="tl">
                    <a:srgbClr val="000000">
                      <a:alpha val="43137"/>
                    </a:srgbClr>
                  </a:outerShdw>
                </a:effectLst>
                <a:latin typeface="Calibri"/>
              </a:rPr>
              <a:t> (</a:t>
            </a:r>
            <a:r>
              <a:rPr lang="ru-RU" altLang="ja-JP" b="0" dirty="0" smtClean="0">
                <a:solidFill>
                  <a:srgbClr val="0000FF"/>
                </a:solidFill>
                <a:effectLst>
                  <a:outerShdw blurRad="38100" dist="38100" dir="2700000" algn="tl">
                    <a:srgbClr val="000000">
                      <a:alpha val="43137"/>
                    </a:srgbClr>
                  </a:outerShdw>
                </a:effectLst>
                <a:latin typeface="Calibri"/>
              </a:rPr>
              <a:t>использован код </a:t>
            </a:r>
            <a:r>
              <a:rPr lang="en-US" altLang="ja-JP" b="0" dirty="0" smtClean="0">
                <a:solidFill>
                  <a:srgbClr val="0000FF"/>
                </a:solidFill>
                <a:effectLst>
                  <a:outerShdw blurRad="38100" dist="38100" dir="2700000" algn="tl">
                    <a:srgbClr val="000000">
                      <a:alpha val="43137"/>
                    </a:srgbClr>
                  </a:outerShdw>
                </a:effectLst>
                <a:latin typeface="Calibri"/>
              </a:rPr>
              <a:t>SMM )</a:t>
            </a:r>
            <a:r>
              <a:rPr lang="ru-RU" altLang="ja-JP" b="0" dirty="0" smtClean="0">
                <a:solidFill>
                  <a:srgbClr val="0000FF"/>
                </a:solidFill>
                <a:effectLst>
                  <a:outerShdw blurRad="38100" dist="38100" dir="2700000" algn="tl">
                    <a:srgbClr val="000000">
                      <a:alpha val="43137"/>
                    </a:srgbClr>
                  </a:outerShdw>
                </a:effectLst>
                <a:latin typeface="Calibri"/>
              </a:rPr>
              <a:t> (черные квадраты) и эксперимент (малиновые треугольники)</a:t>
            </a:r>
            <a:r>
              <a:rPr lang="en-US" altLang="ja-JP" sz="1400" dirty="0" smtClean="0">
                <a:solidFill>
                  <a:prstClr val="black"/>
                </a:solidFill>
                <a:latin typeface="Times New Roman" pitchFamily="18" charset="0"/>
              </a:rPr>
              <a:t> </a:t>
            </a:r>
            <a:endParaRPr lang="de-DE" altLang="en-US" sz="1400" dirty="0" smtClean="0">
              <a:solidFill>
                <a:prstClr val="black"/>
              </a:solidFill>
              <a:latin typeface="Times New Roman" pitchFamily="18" charset="0"/>
            </a:endParaRPr>
          </a:p>
        </p:txBody>
      </p:sp>
    </p:spTree>
    <p:extLst>
      <p:ext uri="{BB962C8B-B14F-4D97-AF65-F5344CB8AC3E}">
        <p14:creationId xmlns:p14="http://schemas.microsoft.com/office/powerpoint/2010/main" val="13744312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9"/>
          <p:cNvSpPr txBox="1">
            <a:spLocks noChangeArrowheads="1"/>
          </p:cNvSpPr>
          <p:nvPr/>
        </p:nvSpPr>
        <p:spPr bwMode="auto">
          <a:xfrm>
            <a:off x="0" y="4114800"/>
            <a:ext cx="9036050"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defTabSz="914400" eaLnBrk="1" hangingPunct="1">
              <a:lnSpc>
                <a:spcPct val="90000"/>
              </a:lnSpc>
              <a:spcBef>
                <a:spcPts val="0"/>
              </a:spcBef>
              <a:buClrTx/>
              <a:buSzTx/>
              <a:buFontTx/>
              <a:buNone/>
            </a:pPr>
            <a:r>
              <a:rPr lang="ru-RU" altLang="ja-JP" sz="1800" dirty="0" smtClean="0">
                <a:solidFill>
                  <a:srgbClr val="0000FF"/>
                </a:solidFill>
                <a:latin typeface="Calibri"/>
              </a:rPr>
              <a:t>Рис. 2 </a:t>
            </a:r>
            <a:r>
              <a:rPr lang="ru-RU" altLang="ja-JP" b="0" dirty="0" smtClean="0">
                <a:solidFill>
                  <a:srgbClr val="0000FF"/>
                </a:solidFill>
                <a:effectLst>
                  <a:outerShdw blurRad="38100" dist="38100" dir="2700000" algn="tl">
                    <a:srgbClr val="000000">
                      <a:alpha val="43137"/>
                    </a:srgbClr>
                  </a:outerShdw>
                </a:effectLst>
                <a:latin typeface="Calibri"/>
              </a:rPr>
              <a:t>Скоростные распределения</a:t>
            </a:r>
            <a:r>
              <a:rPr lang="en-US" altLang="ja-JP" b="0" dirty="0" smtClean="0">
                <a:solidFill>
                  <a:srgbClr val="0000FF"/>
                </a:solidFill>
                <a:effectLst>
                  <a:outerShdw blurRad="38100" dist="38100" dir="2700000" algn="tl">
                    <a:srgbClr val="000000">
                      <a:alpha val="43137"/>
                    </a:srgbClr>
                  </a:outerShdw>
                </a:effectLst>
                <a:latin typeface="Calibri"/>
              </a:rPr>
              <a:t> </a:t>
            </a:r>
            <a:r>
              <a:rPr lang="ru-RU" altLang="ja-JP" b="0" dirty="0" smtClean="0">
                <a:solidFill>
                  <a:srgbClr val="0000FF"/>
                </a:solidFill>
                <a:latin typeface="Calibri"/>
              </a:rPr>
              <a:t>для тех же </a:t>
            </a:r>
            <a:r>
              <a:rPr lang="ru-RU" altLang="ja-JP" b="0" dirty="0" smtClean="0">
                <a:solidFill>
                  <a:srgbClr val="0000FF"/>
                </a:solidFill>
                <a:effectLst>
                  <a:outerShdw blurRad="38100" dist="38100" dir="2700000" algn="tl">
                    <a:srgbClr val="000000">
                      <a:alpha val="43137"/>
                    </a:srgbClr>
                  </a:outerShdw>
                </a:effectLst>
                <a:latin typeface="Calibri"/>
              </a:rPr>
              <a:t>элементов</a:t>
            </a:r>
            <a:r>
              <a:rPr lang="ru-RU" altLang="ja-JP" b="0" dirty="0" smtClean="0">
                <a:solidFill>
                  <a:srgbClr val="0000FF"/>
                </a:solidFill>
                <a:latin typeface="Calibri"/>
              </a:rPr>
              <a:t> в тех же реакциях, что и на Рис. 1,</a:t>
            </a:r>
            <a:endParaRPr lang="en-US" altLang="ja-JP" b="0" dirty="0" smtClean="0">
              <a:solidFill>
                <a:srgbClr val="0000FF"/>
              </a:solidFill>
              <a:latin typeface="Calibri"/>
            </a:endParaRPr>
          </a:p>
          <a:p>
            <a:pPr defTabSz="914400" eaLnBrk="1" hangingPunct="1">
              <a:lnSpc>
                <a:spcPct val="90000"/>
              </a:lnSpc>
              <a:spcBef>
                <a:spcPts val="0"/>
              </a:spcBef>
              <a:buClrTx/>
              <a:buSzTx/>
              <a:buFontTx/>
              <a:buNone/>
            </a:pPr>
            <a:r>
              <a:rPr lang="ru-RU" altLang="ja-JP" b="0" dirty="0" smtClean="0">
                <a:solidFill>
                  <a:srgbClr val="0000FF"/>
                </a:solidFill>
                <a:latin typeface="Calibri"/>
              </a:rPr>
              <a:t>как функция приведенной скорости</a:t>
            </a:r>
            <a:r>
              <a:rPr lang="en-US" altLang="ja-JP" b="0" dirty="0" smtClean="0">
                <a:solidFill>
                  <a:srgbClr val="0000FF"/>
                </a:solidFill>
                <a:latin typeface="Calibri"/>
              </a:rPr>
              <a:t>, v/</a:t>
            </a:r>
            <a:r>
              <a:rPr lang="en-US" altLang="ja-JP" b="0" dirty="0" err="1" smtClean="0">
                <a:solidFill>
                  <a:srgbClr val="0000FF"/>
                </a:solidFill>
                <a:latin typeface="Calibri"/>
              </a:rPr>
              <a:t>v</a:t>
            </a:r>
            <a:r>
              <a:rPr lang="en-US" altLang="ja-JP" b="0" baseline="-25000" dirty="0" err="1" smtClean="0">
                <a:solidFill>
                  <a:srgbClr val="0000FF"/>
                </a:solidFill>
                <a:latin typeface="Calibri"/>
              </a:rPr>
              <a:t>proj</a:t>
            </a:r>
            <a:r>
              <a:rPr lang="en-US" altLang="ja-JP" b="0" baseline="-25000" dirty="0" smtClean="0">
                <a:solidFill>
                  <a:srgbClr val="0000FF"/>
                </a:solidFill>
                <a:latin typeface="Calibri"/>
              </a:rPr>
              <a:t> </a:t>
            </a:r>
            <a:r>
              <a:rPr lang="ru-RU" altLang="ja-JP" b="0" dirty="0" smtClean="0">
                <a:solidFill>
                  <a:srgbClr val="0000FF"/>
                </a:solidFill>
                <a:latin typeface="Calibri"/>
              </a:rPr>
              <a:t>(усредненные по выходам изотопов)</a:t>
            </a:r>
            <a:r>
              <a:rPr lang="en-US" altLang="ja-JP" b="0" dirty="0" smtClean="0">
                <a:solidFill>
                  <a:srgbClr val="0000FF"/>
                </a:solidFill>
                <a:latin typeface="Calibri"/>
              </a:rPr>
              <a:t>. </a:t>
            </a:r>
            <a:endParaRPr lang="de-DE" altLang="en-US" b="0" dirty="0" smtClean="0">
              <a:solidFill>
                <a:srgbClr val="0000FF"/>
              </a:solidFill>
              <a:latin typeface="Calibri"/>
            </a:endParaRPr>
          </a:p>
        </p:txBody>
      </p:sp>
      <p:graphicFrame>
        <p:nvGraphicFramePr>
          <p:cNvPr id="2050" name="Object 5"/>
          <p:cNvGraphicFramePr>
            <a:graphicFrameLocks noChangeAspect="1"/>
          </p:cNvGraphicFramePr>
          <p:nvPr/>
        </p:nvGraphicFramePr>
        <p:xfrm>
          <a:off x="1785938" y="214313"/>
          <a:ext cx="5786437" cy="4041775"/>
        </p:xfrm>
        <a:graphic>
          <a:graphicData uri="http://schemas.openxmlformats.org/presentationml/2006/ole">
            <mc:AlternateContent xmlns:mc="http://schemas.openxmlformats.org/markup-compatibility/2006">
              <mc:Choice xmlns:v="urn:schemas-microsoft-com:vml" Requires="v">
                <p:oleObj spid="_x0000_s422018" name="Graph" r:id="rId3" imgW="4174560" imgH="2916000" progId="Origin50.Graph">
                  <p:embed/>
                </p:oleObj>
              </mc:Choice>
              <mc:Fallback>
                <p:oleObj name="Graph" r:id="rId3" imgW="4174560" imgH="29160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214313"/>
                        <a:ext cx="5786437"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9"/>
          <p:cNvSpPr txBox="1">
            <a:spLocks noChangeArrowheads="1"/>
          </p:cNvSpPr>
          <p:nvPr/>
        </p:nvSpPr>
        <p:spPr bwMode="auto">
          <a:xfrm>
            <a:off x="0" y="4724400"/>
            <a:ext cx="91440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algn="l" defTabSz="914400" eaLnBrk="1" hangingPunct="1">
              <a:lnSpc>
                <a:spcPct val="90000"/>
              </a:lnSpc>
              <a:buClrTx/>
              <a:buSzTx/>
              <a:buFontTx/>
              <a:buNone/>
            </a:pPr>
            <a:r>
              <a:rPr lang="ru-RU" altLang="en-US" b="0" dirty="0" smtClean="0">
                <a:solidFill>
                  <a:srgbClr val="0000CC"/>
                </a:solidFill>
                <a:effectLst>
                  <a:outerShdw blurRad="38100" dist="38100" dir="2700000" algn="tl">
                    <a:srgbClr val="000000">
                      <a:alpha val="43137"/>
                    </a:srgbClr>
                  </a:outerShdw>
                </a:effectLst>
                <a:latin typeface="Calibri"/>
              </a:rPr>
              <a:t>Реакции столкновения тяжелых ионов, приводящие к фрагментации</a:t>
            </a:r>
            <a:r>
              <a:rPr lang="ru-RU" altLang="en-US" b="0" dirty="0" smtClean="0">
                <a:solidFill>
                  <a:srgbClr val="0000CC"/>
                </a:solidFill>
                <a:latin typeface="Calibri"/>
              </a:rPr>
              <a:t>, были систематически исследованы с использованием микроскопического транспортного подхода </a:t>
            </a:r>
            <a:r>
              <a:rPr lang="ru-RU" altLang="en-US" b="0" dirty="0" err="1" smtClean="0">
                <a:solidFill>
                  <a:srgbClr val="0000CC"/>
                </a:solidFill>
                <a:latin typeface="Calibri"/>
              </a:rPr>
              <a:t>Больцмановского</a:t>
            </a:r>
            <a:r>
              <a:rPr lang="ru-RU" altLang="en-US" b="0" dirty="0" smtClean="0">
                <a:solidFill>
                  <a:srgbClr val="0000CC"/>
                </a:solidFill>
                <a:latin typeface="Calibri"/>
              </a:rPr>
              <a:t> типа, дополненного программой статистического распада для описания </a:t>
            </a:r>
            <a:r>
              <a:rPr lang="ru-RU" altLang="en-US" b="0" dirty="0" err="1" smtClean="0">
                <a:solidFill>
                  <a:srgbClr val="0000CC"/>
                </a:solidFill>
                <a:latin typeface="Calibri"/>
              </a:rPr>
              <a:t>девозбуждения</a:t>
            </a:r>
            <a:r>
              <a:rPr lang="ru-RU" altLang="en-US" b="0" dirty="0" smtClean="0">
                <a:solidFill>
                  <a:srgbClr val="0000CC"/>
                </a:solidFill>
                <a:latin typeface="Calibri"/>
              </a:rPr>
              <a:t> первичных горячих фрагментов</a:t>
            </a:r>
            <a:r>
              <a:rPr lang="en-US" altLang="en-US" b="0" dirty="0" smtClean="0">
                <a:solidFill>
                  <a:srgbClr val="0000CC"/>
                </a:solidFill>
                <a:latin typeface="Calibri"/>
              </a:rPr>
              <a:t>. </a:t>
            </a:r>
            <a:r>
              <a:rPr lang="ru-RU" altLang="en-US" b="0" dirty="0" smtClean="0">
                <a:solidFill>
                  <a:srgbClr val="0000CC"/>
                </a:solidFill>
                <a:latin typeface="Calibri"/>
              </a:rPr>
              <a:t> Этот подход достаточно хорошо описывает изотопные распределения фрагментов. Скоростные распределения указывают на более тонкие детали механизма ядерных реакций.</a:t>
            </a:r>
            <a:endParaRPr lang="en-US" altLang="en-US" b="0" dirty="0" smtClean="0">
              <a:solidFill>
                <a:srgbClr val="0000CC"/>
              </a:solidFill>
              <a:latin typeface="Calibri"/>
            </a:endParaRPr>
          </a:p>
          <a:p>
            <a:pPr algn="l" defTabSz="914400" eaLnBrk="1" hangingPunct="1">
              <a:lnSpc>
                <a:spcPct val="90000"/>
              </a:lnSpc>
              <a:buClrTx/>
              <a:buSzTx/>
              <a:buFontTx/>
              <a:buNone/>
            </a:pPr>
            <a:r>
              <a:rPr lang="ru-RU" altLang="en-US" b="0" dirty="0" smtClean="0">
                <a:solidFill>
                  <a:srgbClr val="0000CC"/>
                </a:solidFill>
                <a:latin typeface="Calibri"/>
              </a:rPr>
              <a:t>Показано, что в экспериментальных данных присутствует компонента прямых реакций недостаточно хорошо описываемая в транспортном подходе. </a:t>
            </a:r>
            <a:r>
              <a:rPr lang="ru-RU" altLang="ja-JP" b="0" dirty="0" smtClean="0">
                <a:solidFill>
                  <a:srgbClr val="0000CC"/>
                </a:solidFill>
                <a:latin typeface="Calibri"/>
              </a:rPr>
              <a:t>Подсчитанные скоростные распределения оказываются слишком узким</a:t>
            </a:r>
            <a:r>
              <a:rPr lang="ru-RU" altLang="ja-JP" b="0" dirty="0">
                <a:solidFill>
                  <a:srgbClr val="0000CC"/>
                </a:solidFill>
                <a:latin typeface="Calibri"/>
              </a:rPr>
              <a:t>и</a:t>
            </a:r>
            <a:r>
              <a:rPr lang="ru-RU" altLang="ja-JP" b="0" dirty="0" smtClean="0">
                <a:solidFill>
                  <a:srgbClr val="0000CC"/>
                </a:solidFill>
                <a:latin typeface="Calibri"/>
              </a:rPr>
              <a:t> ввиду недоучета флуктуаций. Данный подход применим для оценки выходов изотопов в столкновениях тяжелых ионов.</a:t>
            </a:r>
            <a:endParaRPr lang="de-DE" altLang="en-US" b="0" dirty="0" smtClean="0">
              <a:solidFill>
                <a:srgbClr val="0000CC"/>
              </a:solidFill>
              <a:latin typeface="Calibri"/>
            </a:endParaRPr>
          </a:p>
        </p:txBody>
      </p:sp>
    </p:spTree>
    <p:extLst>
      <p:ext uri="{BB962C8B-B14F-4D97-AF65-F5344CB8AC3E}">
        <p14:creationId xmlns:p14="http://schemas.microsoft.com/office/powerpoint/2010/main" val="27606774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773" name="Rectangle 5"/>
              <p:cNvSpPr>
                <a:spLocks noGrp="1" noChangeArrowheads="1"/>
              </p:cNvSpPr>
              <p:nvPr>
                <p:ph sz="half" idx="1"/>
              </p:nvPr>
            </p:nvSpPr>
            <p:spPr>
              <a:xfrm>
                <a:off x="406401" y="285750"/>
                <a:ext cx="8213044" cy="6000750"/>
              </a:xfrm>
            </p:spPr>
            <p:txBody>
              <a:bodyPr/>
              <a:lstStyle/>
              <a:p>
                <a:pPr marL="0" indent="0" algn="ctr">
                  <a:buNone/>
                </a:pPr>
                <a:r>
                  <a:rPr lang="en-US" sz="1600" b="1" dirty="0" smtClean="0">
                    <a:solidFill>
                      <a:srgbClr val="0000FF"/>
                    </a:solidFill>
                    <a:effectLst>
                      <a:outerShdw blurRad="38100" dist="38100" dir="2700000" algn="tl">
                        <a:srgbClr val="000000">
                          <a:alpha val="43137"/>
                        </a:srgbClr>
                      </a:outerShdw>
                    </a:effectLst>
                  </a:rPr>
                  <a:t>Corrections </a:t>
                </a:r>
                <a:r>
                  <a:rPr lang="en-US" sz="1600" b="1" dirty="0">
                    <a:solidFill>
                      <a:srgbClr val="0000FF"/>
                    </a:solidFill>
                    <a:effectLst>
                      <a:outerShdw blurRad="38100" dist="38100" dir="2700000" algn="tl">
                        <a:srgbClr val="000000">
                          <a:alpha val="43137"/>
                        </a:srgbClr>
                      </a:outerShdw>
                    </a:effectLst>
                  </a:rPr>
                  <a:t>to the higher moments of the relativistic </a:t>
                </a:r>
                <a:r>
                  <a:rPr lang="en-US" sz="1600" b="1" dirty="0" smtClean="0">
                    <a:solidFill>
                      <a:srgbClr val="0000FF"/>
                    </a:solidFill>
                    <a:effectLst>
                      <a:outerShdw blurRad="38100" dist="38100" dir="2700000" algn="tl">
                        <a:srgbClr val="000000">
                          <a:alpha val="43137"/>
                        </a:srgbClr>
                      </a:outerShdw>
                    </a:effectLst>
                  </a:rPr>
                  <a:t>ion energy-loss distributions </a:t>
                </a:r>
                <a:r>
                  <a:rPr lang="en-US" sz="1600" b="1" dirty="0">
                    <a:solidFill>
                      <a:srgbClr val="0000FF"/>
                    </a:solidFill>
                    <a:effectLst>
                      <a:outerShdw blurRad="38100" dist="38100" dir="2700000" algn="tl">
                        <a:srgbClr val="000000">
                          <a:alpha val="43137"/>
                        </a:srgbClr>
                      </a:outerShdw>
                    </a:effectLst>
                  </a:rPr>
                  <a:t>beyond the </a:t>
                </a:r>
                <a:r>
                  <a:rPr lang="en-US" sz="1600" b="1" dirty="0" smtClean="0">
                    <a:solidFill>
                      <a:srgbClr val="0000FF"/>
                    </a:solidFill>
                    <a:effectLst>
                      <a:outerShdw blurRad="38100" dist="38100" dir="2700000" algn="tl">
                        <a:srgbClr val="000000">
                          <a:alpha val="43137"/>
                        </a:srgbClr>
                      </a:outerShdw>
                    </a:effectLst>
                  </a:rPr>
                  <a:t>Born approximation</a:t>
                </a:r>
                <a:r>
                  <a:rPr lang="en-US" altLang="en-US" sz="1600" b="1" dirty="0" smtClean="0">
                    <a:solidFill>
                      <a:srgbClr val="0000FF"/>
                    </a:solidFill>
                    <a:effectLst>
                      <a:outerShdw blurRad="38100" dist="38100" dir="2700000" algn="tl">
                        <a:srgbClr val="000000">
                          <a:alpha val="43137"/>
                        </a:srgbClr>
                      </a:outerShdw>
                    </a:effectLst>
                  </a:rPr>
                  <a:t>                                  </a:t>
                </a:r>
                <a:endParaRPr lang="ru-RU" altLang="en-US" sz="1600" b="1" dirty="0" smtClean="0">
                  <a:solidFill>
                    <a:srgbClr val="0000FF"/>
                  </a:solidFill>
                  <a:effectLst>
                    <a:outerShdw blurRad="38100" dist="38100" dir="2700000" algn="tl">
                      <a:srgbClr val="000000">
                        <a:alpha val="43137"/>
                      </a:srgbClr>
                    </a:outerShdw>
                  </a:effectLst>
                </a:endParaRPr>
              </a:p>
              <a:p>
                <a:pPr marL="0" indent="0" algn="ctr"/>
                <a:r>
                  <a:rPr lang="en-US" altLang="en-US" sz="1200" b="1" dirty="0" err="1" smtClean="0">
                    <a:solidFill>
                      <a:schemeClr val="tx1"/>
                    </a:solidFill>
                  </a:rPr>
                  <a:t>Voskresenskaya</a:t>
                </a:r>
                <a:r>
                  <a:rPr lang="en-US" altLang="en-US" sz="1200" b="1" dirty="0" smtClean="0">
                    <a:solidFill>
                      <a:schemeClr val="tx1"/>
                    </a:solidFill>
                  </a:rPr>
                  <a:t> O.O.  (LIT)                              </a:t>
                </a:r>
                <a:endParaRPr lang="ru-RU" altLang="en-US" sz="1200" b="1" dirty="0" smtClean="0">
                  <a:solidFill>
                    <a:schemeClr val="tx1"/>
                  </a:solidFill>
                </a:endParaRPr>
              </a:p>
              <a:p>
                <a:pPr marL="0" indent="0" algn="ctr"/>
                <a:r>
                  <a:rPr lang="en-US" altLang="en-US" sz="1200" b="1" dirty="0" smtClean="0">
                    <a:solidFill>
                      <a:schemeClr val="tx1"/>
                    </a:solidFill>
                  </a:rPr>
                  <a:t>arXiv:1711.11572 v1  [</a:t>
                </a:r>
                <a:r>
                  <a:rPr lang="en-US" altLang="en-US" sz="1200" b="1" dirty="0" err="1" smtClean="0">
                    <a:solidFill>
                      <a:schemeClr val="tx1"/>
                    </a:solidFill>
                  </a:rPr>
                  <a:t>hep-ph</a:t>
                </a:r>
                <a:r>
                  <a:rPr lang="en-US" altLang="en-US" sz="1200" b="1" dirty="0" smtClean="0">
                    <a:solidFill>
                      <a:schemeClr val="tx1"/>
                    </a:solidFill>
                  </a:rPr>
                  <a:t>] 30  Nov  2017</a:t>
                </a:r>
              </a:p>
              <a:p>
                <a:pPr marL="171450" indent="-171450" algn="just">
                  <a:buFont typeface="Wingdings" panose="05000000000000000000" pitchFamily="2" charset="2"/>
                  <a:buChar char="q"/>
                </a:pPr>
                <a:r>
                  <a:rPr lang="en-US" altLang="en-US" sz="1200" dirty="0">
                    <a:solidFill>
                      <a:schemeClr val="tx1"/>
                    </a:solidFill>
                  </a:rPr>
                  <a:t>Based on the representation of the Mott corrections </a:t>
                </a:r>
                <a:r>
                  <a:rPr lang="en-US" altLang="en-US" sz="1200" dirty="0" smtClean="0">
                    <a:solidFill>
                      <a:schemeClr val="tx1"/>
                    </a:solidFill>
                  </a:rPr>
                  <a:t>to </a:t>
                </a:r>
                <a:r>
                  <a:rPr lang="en-US" altLang="en-US" sz="1200" dirty="0">
                    <a:solidFill>
                      <a:schemeClr val="tx1"/>
                    </a:solidFill>
                  </a:rPr>
                  <a:t>the Bethe-Bloch formula in the form of rapidly convergent series of quantities bilinear in the Mott partial amplitudes, </a:t>
                </a:r>
                <a:r>
                  <a:rPr lang="en-US" altLang="en-US" sz="1200" b="1" dirty="0" smtClean="0">
                    <a:solidFill>
                      <a:schemeClr val="accent2"/>
                    </a:solidFill>
                  </a:rPr>
                  <a:t>an </a:t>
                </a:r>
                <a:r>
                  <a:rPr lang="en-US" altLang="en-US" sz="1200" b="1" dirty="0">
                    <a:solidFill>
                      <a:schemeClr val="accent2"/>
                    </a:solidFill>
                  </a:rPr>
                  <a:t>algorithm is </a:t>
                </a:r>
                <a:r>
                  <a:rPr lang="en-US" altLang="en-US" sz="1200" b="1" dirty="0" smtClean="0">
                    <a:solidFill>
                      <a:schemeClr val="accent2"/>
                    </a:solidFill>
                  </a:rPr>
                  <a:t>proposed for </a:t>
                </a:r>
                <a:r>
                  <a:rPr lang="en-US" altLang="en-US" sz="1200" b="1" dirty="0">
                    <a:solidFill>
                      <a:schemeClr val="accent2"/>
                    </a:solidFill>
                  </a:rPr>
                  <a:t>computing the most important </a:t>
                </a:r>
                <a:r>
                  <a:rPr lang="en-US" altLang="en-US" sz="1200" b="1" dirty="0" smtClean="0">
                    <a:solidFill>
                      <a:schemeClr val="accent2"/>
                    </a:solidFill>
                  </a:rPr>
                  <a:t>parameters of </a:t>
                </a:r>
                <a:r>
                  <a:rPr lang="en-US" altLang="en-US" sz="1200" b="1" dirty="0">
                    <a:solidFill>
                      <a:schemeClr val="accent2"/>
                    </a:solidFill>
                  </a:rPr>
                  <a:t>the average energy-loss </a:t>
                </a:r>
                <a:r>
                  <a:rPr lang="en-US" altLang="en-US" sz="1200" b="1" dirty="0" smtClean="0">
                    <a:solidFill>
                      <a:schemeClr val="accent2"/>
                    </a:solidFill>
                  </a:rPr>
                  <a:t>distributions </a:t>
                </a:r>
                <a:r>
                  <a:rPr lang="en-US" altLang="en-US" sz="1200" b="1" dirty="0">
                    <a:solidFill>
                      <a:schemeClr val="accent2"/>
                    </a:solidFill>
                  </a:rPr>
                  <a:t>of relativistic </a:t>
                </a:r>
                <a:r>
                  <a:rPr lang="en-US" altLang="en-US" sz="1200" b="1" dirty="0" smtClean="0">
                    <a:solidFill>
                      <a:schemeClr val="accent2"/>
                    </a:solidFill>
                  </a:rPr>
                  <a:t>ions</a:t>
                </a:r>
                <a:r>
                  <a:rPr lang="en-US" altLang="en-US" sz="1200" b="1" dirty="0">
                    <a:solidFill>
                      <a:schemeClr val="accent2"/>
                    </a:solidFill>
                  </a:rPr>
                  <a:t> </a:t>
                </a:r>
                <a:r>
                  <a:rPr lang="en-US" altLang="en-US" sz="1200" b="1" dirty="0" smtClean="0">
                    <a:solidFill>
                      <a:schemeClr val="accent2"/>
                    </a:solidFill>
                  </a:rPr>
                  <a:t>in </a:t>
                </a:r>
                <a:r>
                  <a:rPr lang="en-US" altLang="en-US" sz="1200" b="1" dirty="0">
                    <a:solidFill>
                      <a:schemeClr val="accent2"/>
                    </a:solidFill>
                  </a:rPr>
                  <a:t>the Mott </a:t>
                </a:r>
                <a:r>
                  <a:rPr lang="en-US" altLang="en-US" sz="1200" b="1" dirty="0" smtClean="0">
                    <a:solidFill>
                      <a:schemeClr val="accent2"/>
                    </a:solidFill>
                  </a:rPr>
                  <a:t>approximation</a:t>
                </a:r>
                <a:r>
                  <a:rPr lang="en-US" altLang="en-US" sz="1200" dirty="0" smtClean="0">
                    <a:solidFill>
                      <a:schemeClr val="tx1"/>
                    </a:solidFill>
                  </a:rPr>
                  <a:t>.</a:t>
                </a:r>
              </a:p>
              <a:p>
                <a:pPr marL="171450" indent="-171450" algn="just">
                  <a:buFont typeface="Wingdings" panose="05000000000000000000" pitchFamily="2" charset="2"/>
                  <a:buChar char="q"/>
                </a:pPr>
                <a:r>
                  <a:rPr lang="en-US" altLang="en-US" sz="1200" dirty="0">
                    <a:solidFill>
                      <a:schemeClr val="tx1"/>
                    </a:solidFill>
                  </a:rPr>
                  <a:t>Using </a:t>
                </a:r>
                <a:r>
                  <a:rPr lang="en-US" altLang="en-US" sz="1200" dirty="0" smtClean="0">
                    <a:solidFill>
                      <a:schemeClr val="tx1"/>
                    </a:solidFill>
                  </a:rPr>
                  <a:t>its implementation, the parameters </a:t>
                </a:r>
                <a:r>
                  <a:rPr lang="en-US" altLang="en-US" sz="1200" dirty="0">
                    <a:solidFill>
                      <a:schemeClr val="tx1"/>
                    </a:solidFill>
                  </a:rPr>
                  <a:t>of </a:t>
                </a:r>
                <a:r>
                  <a:rPr lang="en-US" altLang="en-US" sz="1200" dirty="0" smtClean="0">
                    <a:solidFill>
                      <a:schemeClr val="tx1"/>
                    </a:solidFill>
                  </a:rPr>
                  <a:t>the energy-loss </a:t>
                </a:r>
                <a:r>
                  <a:rPr lang="en-US" altLang="en-US" sz="1200" dirty="0">
                    <a:solidFill>
                      <a:schemeClr val="tx1"/>
                    </a:solidFill>
                  </a:rPr>
                  <a:t>distributions were </a:t>
                </a:r>
                <a:r>
                  <a:rPr lang="en-US" altLang="en-US" sz="1200" dirty="0" smtClean="0">
                    <a:solidFill>
                      <a:schemeClr val="tx1"/>
                    </a:solidFill>
                  </a:rPr>
                  <a:t>calculated for incident charged </a:t>
                </a:r>
                <a:r>
                  <a:rPr lang="en-US" altLang="en-US" sz="1200" dirty="0">
                    <a:solidFill>
                      <a:schemeClr val="tx1"/>
                    </a:solidFill>
                  </a:rPr>
                  <a:t>particles </a:t>
                </a:r>
                <a:r>
                  <a:rPr lang="en-US" altLang="en-US" sz="1200" dirty="0" smtClean="0">
                    <a:solidFill>
                      <a:schemeClr val="tx1"/>
                    </a:solidFill>
                  </a:rPr>
                  <a:t> of charge number </a:t>
                </a:r>
                <a:r>
                  <a:rPr lang="en-US" altLang="en-US" sz="1200" dirty="0">
                    <a:solidFill>
                      <a:schemeClr val="tx1"/>
                    </a:solidFill>
                  </a:rPr>
                  <a:t>Z</a:t>
                </a:r>
                <a:r>
                  <a:rPr lang="en-US" altLang="en-US" sz="1200" dirty="0" smtClean="0">
                    <a:solidFill>
                      <a:schemeClr val="tx1"/>
                    </a:solidFill>
                  </a:rPr>
                  <a:t> </a:t>
                </a:r>
                <a:r>
                  <a:rPr lang="en-US" altLang="en-US" sz="1200" dirty="0">
                    <a:solidFill>
                      <a:schemeClr val="tx1"/>
                    </a:solidFill>
                  </a:rPr>
                  <a:t>from 5</a:t>
                </a:r>
                <a:r>
                  <a:rPr lang="en-US" altLang="en-US" sz="1200" dirty="0" smtClean="0">
                    <a:solidFill>
                      <a:schemeClr val="tx1"/>
                    </a:solidFill>
                  </a:rPr>
                  <a:t> </a:t>
                </a:r>
                <a:r>
                  <a:rPr lang="en-US" altLang="en-US" sz="1200" dirty="0">
                    <a:solidFill>
                      <a:schemeClr val="tx1"/>
                    </a:solidFill>
                  </a:rPr>
                  <a:t>to </a:t>
                </a:r>
                <a:r>
                  <a:rPr lang="en-US" altLang="en-US" sz="1200" dirty="0" smtClean="0">
                    <a:solidFill>
                      <a:schemeClr val="tx1"/>
                    </a:solidFill>
                  </a:rPr>
                  <a:t>95 </a:t>
                </a:r>
                <a:r>
                  <a:rPr lang="en-US" altLang="en-US" sz="1200" dirty="0">
                    <a:solidFill>
                      <a:schemeClr val="tx1"/>
                    </a:solidFill>
                  </a:rPr>
                  <a:t>and relative </a:t>
                </a:r>
                <a:r>
                  <a:rPr lang="en-US" altLang="en-US" sz="1200" dirty="0" smtClean="0">
                    <a:solidFill>
                      <a:schemeClr val="tx1"/>
                    </a:solidFill>
                  </a:rPr>
                  <a:t>velocity </a:t>
                </a:r>
                <a:r>
                  <a:rPr lang="el-GR" sz="1200" dirty="0"/>
                  <a:t>β</a:t>
                </a:r>
                <a:r>
                  <a:rPr lang="en-US" altLang="en-US" sz="1200" dirty="0" smtClean="0">
                    <a:solidFill>
                      <a:schemeClr val="tx1"/>
                    </a:solidFill>
                  </a:rPr>
                  <a:t> from   0.05  </a:t>
                </a:r>
                <a:r>
                  <a:rPr lang="en-US" altLang="en-US" sz="1200" dirty="0">
                    <a:solidFill>
                      <a:schemeClr val="tx1"/>
                    </a:solidFill>
                  </a:rPr>
                  <a:t>to </a:t>
                </a:r>
                <a:r>
                  <a:rPr lang="en-US" altLang="en-US" sz="1200" dirty="0" smtClean="0">
                    <a:solidFill>
                      <a:schemeClr val="tx1"/>
                    </a:solidFill>
                  </a:rPr>
                  <a:t>0.95.</a:t>
                </a:r>
              </a:p>
              <a:p>
                <a:pPr marL="171450" indent="-171450" algn="just">
                  <a:buFont typeface="Wingdings" panose="05000000000000000000" pitchFamily="2" charset="2"/>
                  <a:buChar char="q"/>
                </a:pPr>
                <a:r>
                  <a:rPr lang="en-US" altLang="en-US" sz="1200" dirty="0">
                    <a:solidFill>
                      <a:schemeClr val="tx1"/>
                    </a:solidFill>
                  </a:rPr>
                  <a:t>The relative Mott </a:t>
                </a:r>
                <a:r>
                  <a:rPr lang="en-US" altLang="en-US" sz="1200" dirty="0" smtClean="0">
                    <a:solidFill>
                      <a:schemeClr val="tx1"/>
                    </a:solidFill>
                  </a:rPr>
                  <a:t>corrections </a:t>
                </a:r>
                <a14:m>
                  <m:oMath xmlns:m="http://schemas.openxmlformats.org/officeDocument/2006/math">
                    <m:sSub>
                      <m:sSubPr>
                        <m:ctrlPr>
                          <a:rPr lang="en-US" sz="1200" i="1" smtClean="0">
                            <a:solidFill>
                              <a:schemeClr val="tx1"/>
                            </a:solidFill>
                            <a:latin typeface="Cambria Math"/>
                          </a:rPr>
                        </m:ctrlPr>
                      </m:sSubPr>
                      <m:e>
                        <m:r>
                          <a:rPr lang="en-US" sz="1200" b="0" i="0">
                            <a:solidFill>
                              <a:schemeClr val="tx1"/>
                            </a:solidFill>
                            <a:latin typeface="Cambria Math"/>
                          </a:rPr>
                          <m:t>  </m:t>
                        </m:r>
                        <m:r>
                          <m:rPr>
                            <m:sty m:val="p"/>
                          </m:rPr>
                          <a:rPr lang="en-US" sz="1200" b="0" i="0">
                            <a:solidFill>
                              <a:schemeClr val="tx1"/>
                            </a:solidFill>
                            <a:latin typeface="Cambria Math"/>
                            <a:ea typeface="Cambria Math"/>
                          </a:rPr>
                          <m:t>δ</m:t>
                        </m:r>
                      </m:e>
                      <m:sub>
                        <m:r>
                          <m:rPr>
                            <m:sty m:val="p"/>
                          </m:rPr>
                          <a:rPr lang="en-US" sz="1200" b="0" i="0">
                            <a:solidFill>
                              <a:schemeClr val="tx1"/>
                            </a:solidFill>
                            <a:latin typeface="Cambria Math"/>
                          </a:rPr>
                          <m:t>n</m:t>
                        </m:r>
                      </m:sub>
                    </m:sSub>
                  </m:oMath>
                </a14:m>
                <a:r>
                  <a:rPr lang="en-US" altLang="en-US" sz="1200" dirty="0" smtClean="0">
                    <a:solidFill>
                      <a:schemeClr val="tx1"/>
                    </a:solidFill>
                  </a:rPr>
                  <a:t> to </a:t>
                </a:r>
                <a:r>
                  <a:rPr lang="en-US" altLang="en-US" sz="1200" dirty="0">
                    <a:solidFill>
                      <a:schemeClr val="tx1"/>
                    </a:solidFill>
                  </a:rPr>
                  <a:t>the </a:t>
                </a:r>
                <a:r>
                  <a:rPr lang="en-US" altLang="en-US" sz="1200" dirty="0" smtClean="0">
                    <a:solidFill>
                      <a:schemeClr val="tx1"/>
                    </a:solidFill>
                  </a:rPr>
                  <a:t>Born values </a:t>
                </a:r>
                <a:r>
                  <a:rPr lang="en-US" altLang="en-US" sz="1200" dirty="0">
                    <a:solidFill>
                      <a:schemeClr val="tx1"/>
                    </a:solidFill>
                  </a:rPr>
                  <a:t>of the central moments </a:t>
                </a:r>
                <a:r>
                  <a:rPr lang="en-US" altLang="en-US" sz="1200" dirty="0" smtClean="0">
                    <a:solidFill>
                      <a:schemeClr val="tx1"/>
                    </a:solidFill>
                  </a:rPr>
                  <a:t>and  </a:t>
                </a:r>
                <a:r>
                  <a:rPr lang="en-US" altLang="en-US" sz="1200" dirty="0">
                    <a:solidFill>
                      <a:schemeClr val="tx1"/>
                    </a:solidFill>
                  </a:rPr>
                  <a:t>normalized central moments </a:t>
                </a:r>
                <a:r>
                  <a:rPr lang="en-US" altLang="en-US" sz="1200" dirty="0" smtClean="0">
                    <a:solidFill>
                      <a:schemeClr val="tx1"/>
                    </a:solidFill>
                  </a:rPr>
                  <a:t>of </a:t>
                </a:r>
                <a:r>
                  <a:rPr lang="en-US" altLang="en-US" sz="1200" dirty="0">
                    <a:solidFill>
                      <a:schemeClr val="tx1"/>
                    </a:solidFill>
                  </a:rPr>
                  <a:t>the particle average energy-loss </a:t>
                </a:r>
                <a:r>
                  <a:rPr lang="en-US" altLang="en-US" sz="1200" dirty="0" smtClean="0">
                    <a:solidFill>
                      <a:schemeClr val="tx1"/>
                    </a:solidFill>
                  </a:rPr>
                  <a:t>rates </a:t>
                </a:r>
                <a:r>
                  <a:rPr lang="en-US" altLang="en-US" sz="1200" dirty="0">
                    <a:solidFill>
                      <a:schemeClr val="tx1"/>
                    </a:solidFill>
                  </a:rPr>
                  <a:t>in the irradiated material were also computed</a:t>
                </a:r>
                <a:r>
                  <a:rPr lang="en-US" altLang="en-US" sz="1200" dirty="0" smtClean="0">
                    <a:solidFill>
                      <a:schemeClr val="tx1"/>
                    </a:solidFill>
                  </a:rPr>
                  <a:t>.</a:t>
                </a:r>
              </a:p>
              <a:p>
                <a:pPr marL="0" indent="0" algn="just"/>
                <a:r>
                  <a:rPr lang="en-US" altLang="en-US" sz="1200" b="1" dirty="0" smtClean="0">
                    <a:solidFill>
                      <a:srgbClr val="FF0000"/>
                    </a:solidFill>
                  </a:rPr>
                  <a:t>It </a:t>
                </a:r>
                <a:r>
                  <a:rPr lang="en-US" altLang="en-US" sz="1200" b="1" dirty="0">
                    <a:solidFill>
                      <a:srgbClr val="FF0000"/>
                    </a:solidFill>
                  </a:rPr>
                  <a:t>is </a:t>
                </a:r>
                <a:r>
                  <a:rPr lang="en-US" altLang="en-US" sz="1200" b="1" dirty="0" smtClean="0">
                    <a:solidFill>
                      <a:srgbClr val="FF0000"/>
                    </a:solidFill>
                  </a:rPr>
                  <a:t>shown that </a:t>
                </a:r>
                <a:r>
                  <a:rPr lang="en-US" altLang="en-US" sz="1200" b="1" dirty="0">
                    <a:solidFill>
                      <a:srgbClr val="FF0000"/>
                    </a:solidFill>
                  </a:rPr>
                  <a:t>the relative Mott corrections </a:t>
                </a:r>
                <a14:m>
                  <m:oMath xmlns:m="http://schemas.openxmlformats.org/officeDocument/2006/math">
                    <m:sSub>
                      <m:sSubPr>
                        <m:ctrlPr>
                          <a:rPr lang="en-US" sz="1400" b="1" i="1" smtClean="0">
                            <a:solidFill>
                              <a:srgbClr val="FF0000"/>
                            </a:solidFill>
                            <a:latin typeface="Cambria Math"/>
                          </a:rPr>
                        </m:ctrlPr>
                      </m:sSubPr>
                      <m:e>
                        <m:r>
                          <a:rPr lang="en-US" sz="1400" b="1" i="0">
                            <a:solidFill>
                              <a:srgbClr val="FF0000"/>
                            </a:solidFill>
                            <a:latin typeface="Cambria Math"/>
                          </a:rPr>
                          <m:t>  </m:t>
                        </m:r>
                        <m:r>
                          <a:rPr lang="en-US" sz="1400" b="1" i="0">
                            <a:solidFill>
                              <a:srgbClr val="FF0000"/>
                            </a:solidFill>
                            <a:latin typeface="Cambria Math"/>
                            <a:ea typeface="Cambria Math"/>
                          </a:rPr>
                          <m:t>𝛅</m:t>
                        </m:r>
                      </m:e>
                      <m:sub>
                        <m:r>
                          <a:rPr lang="en-US" sz="1400" b="1" i="0">
                            <a:solidFill>
                              <a:srgbClr val="FF0000"/>
                            </a:solidFill>
                            <a:latin typeface="Cambria Math"/>
                          </a:rPr>
                          <m:t>𝐧</m:t>
                        </m:r>
                      </m:sub>
                    </m:sSub>
                    <m:r>
                      <a:rPr lang="en-US" sz="1400" b="1" i="0">
                        <a:solidFill>
                          <a:srgbClr val="FF0000"/>
                        </a:solidFill>
                        <a:latin typeface="Cambria Math"/>
                      </a:rPr>
                      <m:t> </m:t>
                    </m:r>
                  </m:oMath>
                </a14:m>
                <a:r>
                  <a:rPr lang="en-US" altLang="en-US" sz="1200" b="1" dirty="0" smtClean="0">
                    <a:solidFill>
                      <a:srgbClr val="FF0000"/>
                    </a:solidFill>
                  </a:rPr>
                  <a:t> to </a:t>
                </a:r>
                <a:r>
                  <a:rPr lang="en-US" altLang="en-US" sz="1200" b="1" dirty="0">
                    <a:solidFill>
                      <a:srgbClr val="FF0000"/>
                    </a:solidFill>
                  </a:rPr>
                  <a:t>the Born central </a:t>
                </a:r>
                <a:r>
                  <a:rPr lang="en-US" altLang="en-US" sz="1200" b="1" dirty="0" smtClean="0">
                    <a:solidFill>
                      <a:srgbClr val="FF0000"/>
                    </a:solidFill>
                  </a:rPr>
                  <a:t>moments </a:t>
                </a:r>
                <a14:m>
                  <m:oMath xmlns:m="http://schemas.openxmlformats.org/officeDocument/2006/math">
                    <m:sSub>
                      <m:sSubPr>
                        <m:ctrlPr>
                          <a:rPr lang="en-US" altLang="en-US" sz="1400" b="1" i="1" smtClean="0">
                            <a:solidFill>
                              <a:srgbClr val="FF0000"/>
                            </a:solidFill>
                            <a:latin typeface="Cambria Math"/>
                          </a:rPr>
                        </m:ctrlPr>
                      </m:sSubPr>
                      <m:e>
                        <m:r>
                          <a:rPr lang="en-US" altLang="en-US" sz="1400" b="1" i="0" smtClean="0">
                            <a:solidFill>
                              <a:srgbClr val="FF0000"/>
                            </a:solidFill>
                            <a:latin typeface="Cambria Math"/>
                            <a:ea typeface="Cambria Math"/>
                          </a:rPr>
                          <m:t>𝛍</m:t>
                        </m:r>
                      </m:e>
                      <m:sub>
                        <m:r>
                          <a:rPr lang="en-US" altLang="en-US" sz="1400" b="1" i="0" smtClean="0">
                            <a:solidFill>
                              <a:srgbClr val="FF0000"/>
                            </a:solidFill>
                            <a:latin typeface="Cambria Math"/>
                          </a:rPr>
                          <m:t>𝐧</m:t>
                        </m:r>
                        <m:r>
                          <a:rPr lang="en-US" altLang="en-US" sz="1400" b="1" i="0" smtClean="0">
                            <a:solidFill>
                              <a:srgbClr val="FF0000"/>
                            </a:solidFill>
                            <a:latin typeface="Cambria Math"/>
                          </a:rPr>
                          <m:t>,</m:t>
                        </m:r>
                        <m:r>
                          <a:rPr lang="en-US" altLang="en-US" sz="1400" b="1" i="0" smtClean="0">
                            <a:solidFill>
                              <a:srgbClr val="FF0000"/>
                            </a:solidFill>
                            <a:latin typeface="Cambria Math"/>
                          </a:rPr>
                          <m:t>𝐁</m:t>
                        </m:r>
                        <m:r>
                          <a:rPr lang="en-US" altLang="en-US" sz="1400" b="1" i="0" smtClean="0">
                            <a:solidFill>
                              <a:srgbClr val="FF0000"/>
                            </a:solidFill>
                            <a:latin typeface="Cambria Math"/>
                          </a:rPr>
                          <m:t> </m:t>
                        </m:r>
                      </m:sub>
                    </m:sSub>
                  </m:oMath>
                </a14:m>
                <a:r>
                  <a:rPr lang="en-US" sz="1200" b="1" dirty="0" smtClean="0">
                    <a:solidFill>
                      <a:srgbClr val="FF0000"/>
                    </a:solidFill>
                  </a:rPr>
                  <a:t>(</a:t>
                </a:r>
                <a:r>
                  <a:rPr lang="en-US" sz="1200" b="1" dirty="0">
                    <a:solidFill>
                      <a:srgbClr val="FF0000"/>
                    </a:solidFill>
                  </a:rPr>
                  <a:t>n = </a:t>
                </a:r>
                <a14:m>
                  <m:oMath xmlns:m="http://schemas.openxmlformats.org/officeDocument/2006/math">
                    <m:acc>
                      <m:accPr>
                        <m:chr m:val="̅"/>
                        <m:ctrlPr>
                          <a:rPr lang="en-US" sz="1200" b="1" i="1">
                            <a:solidFill>
                              <a:srgbClr val="FF0000"/>
                            </a:solidFill>
                            <a:latin typeface="Cambria Math"/>
                          </a:rPr>
                        </m:ctrlPr>
                      </m:accPr>
                      <m:e>
                        <m:r>
                          <a:rPr lang="en-US" sz="1200" b="1" i="0">
                            <a:solidFill>
                              <a:srgbClr val="FF0000"/>
                            </a:solidFill>
                            <a:latin typeface="Cambria Math"/>
                          </a:rPr>
                          <m:t>𝟐</m:t>
                        </m:r>
                        <m:r>
                          <a:rPr lang="en-US" sz="1200" b="1" i="0">
                            <a:solidFill>
                              <a:srgbClr val="FF0000"/>
                            </a:solidFill>
                            <a:latin typeface="Cambria Math"/>
                          </a:rPr>
                          <m:t>, </m:t>
                        </m:r>
                        <m:r>
                          <a:rPr lang="en-US" sz="1200" b="1" i="0">
                            <a:solidFill>
                              <a:srgbClr val="FF0000"/>
                            </a:solidFill>
                            <a:latin typeface="Cambria Math"/>
                          </a:rPr>
                          <m:t>𝟒</m:t>
                        </m:r>
                      </m:e>
                    </m:acc>
                  </m:oMath>
                </a14:m>
                <a:r>
                  <a:rPr lang="en-US" sz="1200" b="1" dirty="0">
                    <a:solidFill>
                      <a:srgbClr val="FF0000"/>
                    </a:solidFill>
                  </a:rPr>
                  <a:t>) </a:t>
                </a:r>
                <a:r>
                  <a:rPr lang="en-US" altLang="en-US" sz="1200" b="1" dirty="0" smtClean="0">
                    <a:solidFill>
                      <a:srgbClr val="FF0000"/>
                    </a:solidFill>
                  </a:rPr>
                  <a:t>of </a:t>
                </a:r>
                <a:r>
                  <a:rPr lang="en-US" altLang="en-US" sz="1200" b="1" dirty="0">
                    <a:solidFill>
                      <a:srgbClr val="FF0000"/>
                    </a:solidFill>
                  </a:rPr>
                  <a:t>the distributions </a:t>
                </a:r>
                <a:r>
                  <a:rPr lang="en-US" altLang="en-US" sz="1200" b="1" dirty="0" smtClean="0">
                    <a:solidFill>
                      <a:srgbClr val="FF0000"/>
                    </a:solidFill>
                  </a:rPr>
                  <a:t>can </a:t>
                </a:r>
                <a:r>
                  <a:rPr lang="en-US" altLang="en-US" sz="1200" b="1" dirty="0">
                    <a:solidFill>
                      <a:srgbClr val="FF0000"/>
                    </a:solidFill>
                  </a:rPr>
                  <a:t>reach several hundred percent </a:t>
                </a:r>
                <a:r>
                  <a:rPr lang="en-US" altLang="en-US" sz="1200" b="1" dirty="0" smtClean="0">
                    <a:solidFill>
                      <a:srgbClr val="FF0000"/>
                    </a:solidFill>
                  </a:rPr>
                  <a:t>for </a:t>
                </a:r>
                <a:r>
                  <a:rPr lang="en-US" altLang="en-US" sz="1200" b="1" dirty="0">
                    <a:solidFill>
                      <a:srgbClr val="FF0000"/>
                    </a:solidFill>
                  </a:rPr>
                  <a:t>heavy relativistic </a:t>
                </a:r>
                <a:r>
                  <a:rPr lang="en-US" altLang="en-US" sz="1200" b="1" dirty="0" smtClean="0">
                    <a:solidFill>
                      <a:srgbClr val="FF0000"/>
                    </a:solidFill>
                  </a:rPr>
                  <a:t>ions.</a:t>
                </a:r>
                <a:endParaRPr lang="en-US" altLang="en-US" sz="1200" b="1" dirty="0">
                  <a:solidFill>
                    <a:srgbClr val="FF0000"/>
                  </a:solidFill>
                </a:endParaRPr>
              </a:p>
              <a:p>
                <a:pPr algn="just"/>
                <a:r>
                  <a:rPr lang="en-US" altLang="en-US" sz="1200" dirty="0" smtClean="0">
                    <a:solidFill>
                      <a:schemeClr val="tx1"/>
                    </a:solidFill>
                  </a:rPr>
                  <a:t>Figure: </a:t>
                </a:r>
                <a:r>
                  <a:rPr lang="en-US" sz="1200" dirty="0" smtClean="0"/>
                  <a:t>Relative Mott’s corrections </a:t>
                </a:r>
                <a14:m>
                  <m:oMath xmlns:m="http://schemas.openxmlformats.org/officeDocument/2006/math">
                    <m:sSub>
                      <m:sSubPr>
                        <m:ctrlPr>
                          <a:rPr lang="en-US" sz="1200" i="1" smtClean="0">
                            <a:latin typeface="Cambria Math"/>
                          </a:rPr>
                        </m:ctrlPr>
                      </m:sSubPr>
                      <m:e>
                        <m:r>
                          <a:rPr lang="en-US" sz="1200" b="0" i="0" smtClean="0">
                            <a:latin typeface="Cambria Math"/>
                          </a:rPr>
                          <m:t>  </m:t>
                        </m:r>
                        <m:r>
                          <m:rPr>
                            <m:sty m:val="p"/>
                          </m:rPr>
                          <a:rPr lang="en-US" sz="1200" i="0" smtClean="0">
                            <a:latin typeface="Cambria Math"/>
                            <a:ea typeface="Cambria Math"/>
                          </a:rPr>
                          <m:t>δ</m:t>
                        </m:r>
                      </m:e>
                      <m:sub>
                        <m:r>
                          <m:rPr>
                            <m:sty m:val="p"/>
                          </m:rPr>
                          <a:rPr lang="en-US" sz="1200" b="0" i="0" smtClean="0">
                            <a:latin typeface="Cambria Math"/>
                          </a:rPr>
                          <m:t>n</m:t>
                        </m:r>
                      </m:sub>
                    </m:sSub>
                    <m:r>
                      <a:rPr lang="en-US" sz="1200" b="0" i="0" smtClean="0">
                        <a:latin typeface="Cambria Math"/>
                      </a:rPr>
                      <m:t>  </m:t>
                    </m:r>
                  </m:oMath>
                </a14:m>
                <a:r>
                  <a:rPr lang="en-US" sz="1200" dirty="0" smtClean="0"/>
                  <a:t>to </a:t>
                </a:r>
                <a:r>
                  <a:rPr lang="en-US" sz="1200" dirty="0"/>
                  <a:t>the Born </a:t>
                </a:r>
                <a:r>
                  <a:rPr lang="en-US" sz="1200" dirty="0" smtClean="0"/>
                  <a:t>central moments </a:t>
                </a:r>
                <a14:m>
                  <m:oMath xmlns:m="http://schemas.openxmlformats.org/officeDocument/2006/math">
                    <m:sSub>
                      <m:sSubPr>
                        <m:ctrlPr>
                          <a:rPr lang="en-US" sz="1200" i="1">
                            <a:latin typeface="Cambria Math"/>
                          </a:rPr>
                        </m:ctrlPr>
                      </m:sSubPr>
                      <m:e>
                        <m:r>
                          <m:rPr>
                            <m:sty m:val="p"/>
                          </m:rPr>
                          <a:rPr lang="en-US" sz="1200" smtClean="0">
                            <a:latin typeface="Cambria Math"/>
                            <a:ea typeface="Cambria Math"/>
                          </a:rPr>
                          <m:t>μ</m:t>
                        </m:r>
                      </m:e>
                      <m:sub>
                        <m:r>
                          <m:rPr>
                            <m:sty m:val="p"/>
                          </m:rPr>
                          <a:rPr lang="en-US" sz="1200">
                            <a:latin typeface="Cambria Math"/>
                          </a:rPr>
                          <m:t>n</m:t>
                        </m:r>
                        <m:r>
                          <a:rPr lang="en-US" sz="1200" b="0" i="0" smtClean="0">
                            <a:latin typeface="Cambria Math"/>
                          </a:rPr>
                          <m:t>,</m:t>
                        </m:r>
                        <m:r>
                          <m:rPr>
                            <m:sty m:val="p"/>
                          </m:rPr>
                          <a:rPr lang="en-US" sz="1200" b="0" i="0" smtClean="0">
                            <a:latin typeface="Cambria Math"/>
                          </a:rPr>
                          <m:t>B</m:t>
                        </m:r>
                      </m:sub>
                    </m:sSub>
                  </m:oMath>
                </a14:m>
                <a:r>
                  <a:rPr lang="en-US" sz="1200" dirty="0" smtClean="0"/>
                  <a:t> </a:t>
                </a:r>
                <a:r>
                  <a:rPr lang="en-US" sz="1200" dirty="0"/>
                  <a:t>(n = </a:t>
                </a:r>
                <a14:m>
                  <m:oMath xmlns:m="http://schemas.openxmlformats.org/officeDocument/2006/math">
                    <m:acc>
                      <m:accPr>
                        <m:chr m:val="̅"/>
                        <m:ctrlPr>
                          <a:rPr lang="en-US" sz="1200" i="1" smtClean="0">
                            <a:latin typeface="Cambria Math"/>
                          </a:rPr>
                        </m:ctrlPr>
                      </m:accPr>
                      <m:e>
                        <m:r>
                          <a:rPr lang="en-US" sz="1200" b="0" i="1" smtClean="0">
                            <a:latin typeface="Cambria Math"/>
                          </a:rPr>
                          <m:t>2, 4</m:t>
                        </m:r>
                      </m:e>
                    </m:acc>
                  </m:oMath>
                </a14:m>
                <a:r>
                  <a:rPr lang="en-US" sz="1200" dirty="0" smtClean="0"/>
                  <a:t>) </a:t>
                </a:r>
                <a:r>
                  <a:rPr lang="en-US" sz="1200" dirty="0"/>
                  <a:t>of the </a:t>
                </a:r>
                <a:r>
                  <a:rPr lang="en-US" sz="1200" dirty="0" smtClean="0"/>
                  <a:t>energy-loss  distribution of </a:t>
                </a:r>
                <a:r>
                  <a:rPr lang="en-US" sz="1200" dirty="0"/>
                  <a:t>incident charged </a:t>
                </a:r>
                <a:r>
                  <a:rPr lang="en-US" sz="1200" dirty="0" smtClean="0"/>
                  <a:t>particles</a:t>
                </a:r>
                <a:r>
                  <a:rPr lang="en-US" sz="1200" dirty="0"/>
                  <a:t>: Z </a:t>
                </a:r>
                <a:r>
                  <a:rPr lang="en-US" sz="1200" dirty="0" smtClean="0"/>
                  <a:t> dependence  of </a:t>
                </a:r>
                <a14:m>
                  <m:oMath xmlns:m="http://schemas.openxmlformats.org/officeDocument/2006/math">
                    <m:sSub>
                      <m:sSubPr>
                        <m:ctrlPr>
                          <a:rPr lang="en-US" sz="1200" i="1">
                            <a:latin typeface="Cambria Math"/>
                          </a:rPr>
                        </m:ctrlPr>
                      </m:sSubPr>
                      <m:e>
                        <m:r>
                          <a:rPr lang="en-US" sz="1200">
                            <a:latin typeface="Cambria Math"/>
                          </a:rPr>
                          <m:t> </m:t>
                        </m:r>
                        <m:r>
                          <m:rPr>
                            <m:sty m:val="p"/>
                          </m:rPr>
                          <a:rPr lang="en-US" sz="1200">
                            <a:latin typeface="Cambria Math"/>
                            <a:ea typeface="Cambria Math"/>
                          </a:rPr>
                          <m:t>δ</m:t>
                        </m:r>
                      </m:e>
                      <m:sub>
                        <m:r>
                          <m:rPr>
                            <m:sty m:val="p"/>
                          </m:rPr>
                          <a:rPr lang="en-US" sz="1200">
                            <a:latin typeface="Cambria Math"/>
                          </a:rPr>
                          <m:t>n</m:t>
                        </m:r>
                      </m:sub>
                    </m:sSub>
                    <m:r>
                      <a:rPr lang="en-US" sz="1200" b="0" i="1" smtClean="0">
                        <a:latin typeface="Cambria Math"/>
                      </a:rPr>
                      <m:t>(</m:t>
                    </m:r>
                    <m:r>
                      <m:rPr>
                        <m:sty m:val="p"/>
                      </m:rPr>
                      <a:rPr lang="el-GR" sz="1200" b="0" i="1" smtClean="0">
                        <a:latin typeface="Cambria Math"/>
                      </a:rPr>
                      <m:t>μ</m:t>
                    </m:r>
                    <m:r>
                      <a:rPr lang="en-US" sz="1200" b="0" i="1" smtClean="0">
                        <a:latin typeface="Cambria Math"/>
                      </a:rPr>
                      <m:t>)</m:t>
                    </m:r>
                    <m:r>
                      <a:rPr lang="en-US" sz="1200" i="1">
                        <a:latin typeface="Cambria Math"/>
                      </a:rPr>
                      <m:t> </m:t>
                    </m:r>
                    <m:r>
                      <a:rPr lang="en-US" sz="1200" b="0" i="0" smtClean="0">
                        <a:latin typeface="Cambria Math"/>
                      </a:rPr>
                      <m:t> </m:t>
                    </m:r>
                  </m:oMath>
                </a14:m>
                <a:r>
                  <a:rPr lang="en-US" sz="1200" dirty="0" smtClean="0"/>
                  <a:t>for </a:t>
                </a:r>
                <a:r>
                  <a:rPr lang="el-GR" sz="1200" dirty="0" smtClean="0"/>
                  <a:t>β</a:t>
                </a:r>
                <a:r>
                  <a:rPr lang="en-US" sz="1200" dirty="0" smtClean="0"/>
                  <a:t> = 0.75 (left) and </a:t>
                </a:r>
                <a:r>
                  <a:rPr lang="el-GR" sz="1200" dirty="0" smtClean="0"/>
                  <a:t>β</a:t>
                </a:r>
                <a:r>
                  <a:rPr lang="en-US" sz="1200" dirty="0" smtClean="0"/>
                  <a:t> </a:t>
                </a:r>
                <a:r>
                  <a:rPr lang="en-US" sz="1200" dirty="0"/>
                  <a:t>dependence of </a:t>
                </a:r>
                <a14:m>
                  <m:oMath xmlns:m="http://schemas.openxmlformats.org/officeDocument/2006/math">
                    <m:sSub>
                      <m:sSubPr>
                        <m:ctrlPr>
                          <a:rPr lang="en-US" sz="1200" i="1">
                            <a:latin typeface="Cambria Math"/>
                          </a:rPr>
                        </m:ctrlPr>
                      </m:sSubPr>
                      <m:e>
                        <m:r>
                          <a:rPr lang="en-US" sz="1200">
                            <a:latin typeface="Cambria Math"/>
                          </a:rPr>
                          <m:t>  </m:t>
                        </m:r>
                        <m:r>
                          <m:rPr>
                            <m:sty m:val="p"/>
                          </m:rPr>
                          <a:rPr lang="en-US" sz="1200">
                            <a:latin typeface="Cambria Math"/>
                            <a:ea typeface="Cambria Math"/>
                          </a:rPr>
                          <m:t>δ</m:t>
                        </m:r>
                      </m:e>
                      <m:sub>
                        <m:r>
                          <m:rPr>
                            <m:sty m:val="p"/>
                          </m:rPr>
                          <a:rPr lang="en-US" sz="1200">
                            <a:latin typeface="Cambria Math"/>
                          </a:rPr>
                          <m:t>n</m:t>
                        </m:r>
                      </m:sub>
                    </m:sSub>
                    <m:r>
                      <a:rPr lang="en-US" sz="1200" i="1">
                        <a:latin typeface="Cambria Math"/>
                      </a:rPr>
                      <m:t>(</m:t>
                    </m:r>
                    <m:r>
                      <m:rPr>
                        <m:sty m:val="p"/>
                      </m:rPr>
                      <a:rPr lang="el-GR" sz="1200" i="1">
                        <a:latin typeface="Cambria Math"/>
                      </a:rPr>
                      <m:t>μ</m:t>
                    </m:r>
                    <m:r>
                      <a:rPr lang="en-US" sz="1200" i="1">
                        <a:latin typeface="Cambria Math"/>
                      </a:rPr>
                      <m:t>) </m:t>
                    </m:r>
                    <m:r>
                      <a:rPr lang="en-US" sz="1200">
                        <a:latin typeface="Cambria Math"/>
                      </a:rPr>
                      <m:t> </m:t>
                    </m:r>
                  </m:oMath>
                </a14:m>
                <a:r>
                  <a:rPr lang="en-US" sz="1200" dirty="0" smtClean="0"/>
                  <a:t>for Z = 92 (right).</a:t>
                </a:r>
                <a:endParaRPr lang="en-US" altLang="en-US" sz="1200" dirty="0" smtClean="0">
                  <a:solidFill>
                    <a:schemeClr val="tx1"/>
                  </a:solidFill>
                </a:endParaRPr>
              </a:p>
              <a:p>
                <a:pPr marL="0" indent="0"/>
                <a:endParaRPr lang="en-US" altLang="en-US" sz="1200" b="1" dirty="0" smtClean="0">
                  <a:solidFill>
                    <a:schemeClr val="tx1"/>
                  </a:solidFill>
                </a:endParaRPr>
              </a:p>
              <a:p>
                <a:pPr marL="0" indent="0"/>
                <a:endParaRPr lang="en-US" altLang="en-US" sz="1200" b="1" dirty="0">
                  <a:solidFill>
                    <a:schemeClr val="tx1"/>
                  </a:solidFill>
                </a:endParaRPr>
              </a:p>
              <a:p>
                <a:pPr marL="0" indent="0"/>
                <a:endParaRPr lang="en-US" altLang="en-US" sz="1200" b="1" dirty="0">
                  <a:solidFill>
                    <a:schemeClr val="tx1"/>
                  </a:solidFill>
                </a:endParaRPr>
              </a:p>
            </p:txBody>
          </p:sp>
        </mc:Choice>
        <mc:Fallback xmlns="">
          <p:sp>
            <p:nvSpPr>
              <p:cNvPr id="32773" name="Rectangle 5"/>
              <p:cNvSpPr>
                <a:spLocks noGrp="1" noRot="1" noChangeAspect="1" noMove="1" noResize="1" noEditPoints="1" noAdjustHandles="1" noChangeArrowheads="1" noChangeShapeType="1" noTextEdit="1"/>
              </p:cNvSpPr>
              <p:nvPr>
                <p:ph sz="half" idx="1"/>
              </p:nvPr>
            </p:nvSpPr>
            <p:spPr>
              <a:xfrm>
                <a:off x="406401" y="285750"/>
                <a:ext cx="8213044" cy="6000750"/>
              </a:xfrm>
              <a:blipFill rotWithShape="1">
                <a:blip r:embed="rId3"/>
                <a:stretch>
                  <a:fillRect l="-74" t="-407" r="-74"/>
                </a:stretch>
              </a:blipFill>
            </p:spPr>
            <p:txBody>
              <a:bodyPr/>
              <a:lstStyle/>
              <a:p>
                <a:r>
                  <a:rPr lang="en-US">
                    <a:noFill/>
                  </a:rPr>
                  <a:t> </a:t>
                </a:r>
              </a:p>
            </p:txBody>
          </p:sp>
        </mc:Fallback>
      </mc:AlternateContent>
      <p:grpSp>
        <p:nvGrpSpPr>
          <p:cNvPr id="7" name="Группа 6"/>
          <p:cNvGrpSpPr/>
          <p:nvPr/>
        </p:nvGrpSpPr>
        <p:grpSpPr>
          <a:xfrm>
            <a:off x="1066800" y="3733800"/>
            <a:ext cx="6705600" cy="2895600"/>
            <a:chOff x="381000" y="5334000"/>
            <a:chExt cx="6096000" cy="2895600"/>
          </a:xfrm>
        </p:grpSpPr>
        <p:pic>
          <p:nvPicPr>
            <p:cNvPr id="9" name="Рисунок 8" descr="Figure1-1.jpg"/>
            <p:cNvPicPr>
              <a:picLocks noChangeAspect="1"/>
            </p:cNvPicPr>
            <p:nvPr/>
          </p:nvPicPr>
          <p:blipFill>
            <a:blip r:embed="rId4" cstate="print"/>
            <a:stretch>
              <a:fillRect/>
            </a:stretch>
          </p:blipFill>
          <p:spPr>
            <a:xfrm>
              <a:off x="381000" y="5334000"/>
              <a:ext cx="2971800" cy="2819400"/>
            </a:xfrm>
            <a:prstGeom prst="rect">
              <a:avLst/>
            </a:prstGeom>
          </p:spPr>
        </p:pic>
        <p:pic>
          <p:nvPicPr>
            <p:cNvPr id="10" name="Рисунок 9" descr="Figure2-1.jpg"/>
            <p:cNvPicPr>
              <a:picLocks noChangeAspect="1"/>
            </p:cNvPicPr>
            <p:nvPr/>
          </p:nvPicPr>
          <p:blipFill>
            <a:blip r:embed="rId5" cstate="print"/>
            <a:stretch>
              <a:fillRect/>
            </a:stretch>
          </p:blipFill>
          <p:spPr>
            <a:xfrm>
              <a:off x="3352800" y="5334000"/>
              <a:ext cx="3124200" cy="2895600"/>
            </a:xfrm>
            <a:prstGeom prst="rect">
              <a:avLst/>
            </a:prstGeom>
          </p:spPr>
        </p:pic>
      </p:grpSp>
    </p:spTree>
    <p:extLst>
      <p:ext uri="{BB962C8B-B14F-4D97-AF65-F5344CB8AC3E}">
        <p14:creationId xmlns:p14="http://schemas.microsoft.com/office/powerpoint/2010/main" val="37214201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827584" y="1143000"/>
            <a:ext cx="7859216" cy="5257800"/>
          </a:xfrm>
          <a:prstGeom prst="rect">
            <a:avLst/>
          </a:prstGeom>
        </p:spPr>
        <p:txBody>
          <a:bodyPr vert="horz" lIns="91380" tIns="45692" rIns="91380" bIns="45692"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20000"/>
              </a:lnSpc>
              <a:spcBef>
                <a:spcPts val="0"/>
              </a:spcBef>
              <a:spcAft>
                <a:spcPts val="1000"/>
              </a:spcAft>
              <a:buClr>
                <a:srgbClr val="000099"/>
              </a:buClr>
              <a:buSzPct val="140000"/>
              <a:buFont typeface="Arial" pitchFamily="34" charset="0"/>
              <a:buNone/>
              <a:defRPr/>
            </a:pPr>
            <a:r>
              <a:rPr lang="ru-RU"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Концентрация </a:t>
            </a:r>
            <a:r>
              <a:rPr lang="ru-RU"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усилий - это хорошо. Но если существует команда из нескольких человек, которые </a:t>
            </a:r>
            <a:r>
              <a:rPr lang="ru-RU"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требуют никаких капитальных затрат </a:t>
            </a:r>
            <a:r>
              <a:rPr lang="ru-RU"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при этом </a:t>
            </a:r>
            <a:r>
              <a:rPr lang="ru-RU"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выдают хорошую научную продукцию</a:t>
            </a:r>
            <a:r>
              <a:rPr lang="ru-RU"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участвуя в какой-то из коллабораций</a:t>
            </a:r>
            <a:r>
              <a:rPr lang="ru-RU"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лучше их не трогать - </a:t>
            </a:r>
            <a:r>
              <a:rPr lang="ru-RU"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пусть работают</a:t>
            </a:r>
            <a:r>
              <a:rPr lang="ru-RU"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fontAlgn="auto">
              <a:lnSpc>
                <a:spcPct val="120000"/>
              </a:lnSpc>
              <a:spcBef>
                <a:spcPts val="0"/>
              </a:spcBef>
              <a:spcAft>
                <a:spcPts val="1000"/>
              </a:spcAft>
              <a:buClr>
                <a:srgbClr val="000099"/>
              </a:buClr>
              <a:buSzPct val="140000"/>
              <a:buFont typeface="Arial" pitchFamily="34" charset="0"/>
              <a:buNone/>
              <a:defRPr/>
            </a:pPr>
            <a:endParaRPr lang="en-US" sz="1400"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fontAlgn="auto">
              <a:lnSpc>
                <a:spcPct val="120000"/>
              </a:lnSpc>
              <a:spcBef>
                <a:spcPts val="0"/>
              </a:spcBef>
              <a:spcAft>
                <a:spcPts val="1000"/>
              </a:spcAft>
              <a:buClr>
                <a:srgbClr val="000099"/>
              </a:buClr>
              <a:buSzPct val="140000"/>
              <a:buFont typeface="Arial" pitchFamily="34" charset="0"/>
              <a:buNone/>
              <a:defRPr/>
            </a:pPr>
            <a:r>
              <a:rPr lang="ru-RU" sz="1400"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Газета </a:t>
            </a:r>
            <a:r>
              <a:rPr lang="ru-RU" sz="1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«Дубна: наука, содружество, прогресс», №5, 7 февраля 2019г.</a:t>
            </a:r>
          </a:p>
          <a:p>
            <a:pPr marL="0" indent="0" fontAlgn="auto">
              <a:lnSpc>
                <a:spcPct val="120000"/>
              </a:lnSpc>
              <a:spcBef>
                <a:spcPts val="0"/>
              </a:spcBef>
              <a:spcAft>
                <a:spcPts val="1000"/>
              </a:spcAft>
              <a:buClr>
                <a:srgbClr val="000099"/>
              </a:buClr>
              <a:buSzPct val="140000"/>
              <a:buFont typeface="Arial" pitchFamily="34" charset="0"/>
              <a:buNone/>
              <a:defRPr/>
            </a:pPr>
            <a:r>
              <a:rPr lang="ru-RU" sz="1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Итоги 49-й сессии программно-консультативного комитета ОИЯИ по ядерной физике прокомментировал вице-директор Института </a:t>
            </a:r>
            <a:r>
              <a:rPr lang="ru-RU"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профессор Михаил </a:t>
            </a:r>
            <a:r>
              <a:rPr lang="ru-RU" sz="1400" b="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ИТКИС</a:t>
            </a:r>
            <a:endParaRPr lang="ru-RU" sz="1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304800" y="76200"/>
            <a:ext cx="8534400" cy="7620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350" tIns="45677" rIns="91350" bIns="45677">
            <a:noAutofit/>
          </a:bodyPr>
          <a:lstStyle/>
          <a:p>
            <a:pPr defTabSz="913548" fontAlgn="auto">
              <a:lnSpc>
                <a:spcPct val="100000"/>
              </a:lnSpc>
              <a:spcBef>
                <a:spcPts val="0"/>
              </a:spcBef>
              <a:spcAft>
                <a:spcPts val="0"/>
              </a:spcAft>
              <a:buClrTx/>
              <a:buSzTx/>
              <a:buFontTx/>
              <a:buNone/>
            </a:pPr>
            <a:r>
              <a:rPr lang="ru-RU" sz="4400" b="1" kern="0" dirty="0">
                <a:solidFill>
                  <a:srgbClr val="000090"/>
                </a:solidFill>
                <a:effectLst>
                  <a:outerShdw blurRad="38100" dist="38100" dir="2700000" algn="tl">
                    <a:srgbClr val="000000">
                      <a:alpha val="43137"/>
                    </a:srgbClr>
                  </a:outerShdw>
                </a:effectLst>
                <a:latin typeface="Calibri" panose="020F0502020204030204" pitchFamily="34" charset="0"/>
              </a:rPr>
              <a:t>Заключительное замечание</a:t>
            </a:r>
            <a:endParaRPr lang="en-US" sz="44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4683840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51395" y="980728"/>
            <a:ext cx="8785101" cy="547260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65000"/>
              <a:buFont typeface="Wingdings" pitchFamily="2" charset="2"/>
              <a:defRPr sz="3200">
                <a:solidFill>
                  <a:schemeClr val="tx1"/>
                </a:solidFill>
                <a:effectLst>
                  <a:outerShdw blurRad="38100" dist="38100" dir="2700000" algn="tl">
                    <a:srgbClr val="000000"/>
                  </a:outerShdw>
                </a:effectLst>
                <a:latin typeface="Tahoma" pitchFamily="34" charset="0"/>
              </a:defRPr>
            </a:lvl1pPr>
            <a:lvl2pPr algn="ctr">
              <a:spcBef>
                <a:spcPct val="20000"/>
              </a:spcBef>
              <a:buClr>
                <a:schemeClr val="fo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buClr>
                <a:schemeClr val="fo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a:lnSpc>
                <a:spcPct val="95000"/>
              </a:lnSpc>
              <a:spcBef>
                <a:spcPts val="0"/>
              </a:spcBef>
              <a:spcAft>
                <a:spcPts val="1000"/>
              </a:spcAft>
              <a:buClr>
                <a:srgbClr val="0000CC"/>
              </a:buClr>
              <a:buSzTx/>
            </a:pP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sym typeface="Symbol"/>
              </a:rPr>
              <a:t>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he new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heterogeneous computing platform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involves the </a:t>
            </a:r>
            <a:r>
              <a:rPr lang="en-US" altLang="en-US" sz="1800" b="1" i="1" dirty="0" err="1">
                <a:solidFill>
                  <a:srgbClr val="0000CC"/>
                </a:solidFill>
                <a:effectLst>
                  <a:outerShdw blurRad="38100" dist="38100" dir="2700000" algn="tl">
                    <a:srgbClr val="000000">
                      <a:alpha val="43137"/>
                    </a:srgbClr>
                  </a:outerShdw>
                </a:effectLst>
                <a:latin typeface="Times New Roman" pitchFamily="18" charset="0"/>
              </a:rPr>
              <a:t>HybriLIT</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 cluster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now a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learning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and testing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polygon</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and the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“GOVORUN” supercomputer</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a:r>
          </a:p>
          <a:p>
            <a:pPr algn="l">
              <a:lnSpc>
                <a:spcPct val="95000"/>
              </a:lnSpc>
              <a:spcBef>
                <a:spcPts val="0"/>
              </a:spcBef>
              <a:spcAft>
                <a:spcPts val="1000"/>
              </a:spcAft>
              <a:buClr>
                <a:srgbClr val="0000CC"/>
              </a:buClr>
              <a:buSzTx/>
            </a:pP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“GOVORUN”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supercomputer, inauguration in 2018, substantial upgrade planned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2019</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5000"/>
              </a:lnSpc>
              <a:spcAft>
                <a:spcPts val="1000"/>
              </a:spcAft>
              <a:buClr>
                <a:srgbClr val="0000CC"/>
              </a:buClr>
              <a:buSzTx/>
            </a:pP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sym typeface="Symbol"/>
              </a:rPr>
              <a:t>Its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sym typeface="Symbol"/>
              </a:rPr>
              <a:t>threefold heterogeneous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sym typeface="Symbol"/>
              </a:rPr>
              <a:t>structure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sym typeface="Symbol"/>
              </a:rPr>
              <a:t>offers: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err="1" smtClean="0">
                <a:solidFill>
                  <a:srgbClr val="0000CC"/>
                </a:solidFill>
                <a:effectLst>
                  <a:outerShdw blurRad="38100" dist="38100" dir="2700000" algn="tl">
                    <a:srgbClr val="000000">
                      <a:alpha val="43137"/>
                    </a:srgbClr>
                  </a:outerShdw>
                </a:effectLst>
                <a:latin typeface="Times New Roman" pitchFamily="18" charset="0"/>
              </a:rPr>
              <a:t>i</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Multicore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CPU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Intel Gold</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for</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high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performance computing </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HPC</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with distributed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memory;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ii</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Many core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CPU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Intel Phi</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for</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HPC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with shared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memory;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iii</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NVIDIA Volta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for HPC with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GPU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acceleration.</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5000"/>
              </a:lnSpc>
              <a:spcBef>
                <a:spcPts val="0"/>
              </a:spcBef>
              <a:spcAft>
                <a:spcPts val="1000"/>
              </a:spcAft>
              <a:buClr>
                <a:srgbClr val="0000CC"/>
              </a:buClr>
              <a:buSzTx/>
            </a:pP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sym typeface="Symbol"/>
              </a:rPr>
              <a:t>Only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educated users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can grasp this complex hardware. Therefrom, two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central tasks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in theme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1119</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t>
            </a:r>
          </a:p>
          <a:p>
            <a:pPr algn="l">
              <a:lnSpc>
                <a:spcPct val="95000"/>
              </a:lnSpc>
              <a:spcBef>
                <a:spcPts val="0"/>
              </a:spcBef>
              <a:spcAft>
                <a:spcPts val="1000"/>
              </a:spcAft>
              <a:buClr>
                <a:srgbClr val="0000CC"/>
              </a:buClr>
              <a:buSzTx/>
            </a:pPr>
            <a:r>
              <a:rPr lang="en-US" altLang="en-US" sz="1800" dirty="0">
                <a:solidFill>
                  <a:srgbClr val="0000CC"/>
                </a:solidFill>
                <a:effectLst>
                  <a:outerShdw blurRad="38100" dist="38100" dir="2700000" algn="tl">
                    <a:srgbClr val="000000">
                      <a:alpha val="43137"/>
                    </a:srgbClr>
                  </a:outerShdw>
                </a:effectLst>
                <a:latin typeface="Times New Roman" pitchFamily="18" charset="0"/>
                <a:sym typeface="Symbol"/>
              </a:rPr>
              <a:t>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1.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Design</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 development, implementation, and maintenance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on “GOVORUN” of an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environment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user disposal. This is a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fundamental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in-house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development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with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benefits for the JINR community at large</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all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JINR Laboratories and JINR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Member State institutions collaborating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with  JINR</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a:p>
            <a:pPr algn="l">
              <a:lnSpc>
                <a:spcPct val="90000"/>
              </a:lnSpc>
              <a:spcBef>
                <a:spcPts val="0"/>
              </a:spcBef>
              <a:spcAft>
                <a:spcPts val="600"/>
              </a:spcAft>
              <a:buClr>
                <a:srgbClr val="0000CC"/>
              </a:buClr>
              <a:buSzTx/>
            </a:pP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sym typeface="Symbol"/>
              </a:rPr>
              <a:t> 2.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An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articulated and permanent educational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system</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Practical education consists of</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lectures, tutorials,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schools, etc</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Tutors</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Prominent </a:t>
            </a:r>
            <a:r>
              <a:rPr lang="en-US" altLang="en-US" sz="1800" b="1" i="1" dirty="0">
                <a:solidFill>
                  <a:srgbClr val="0000CC"/>
                </a:solidFill>
                <a:effectLst>
                  <a:outerShdw blurRad="38100" dist="38100" dir="2700000" algn="tl">
                    <a:srgbClr val="000000">
                      <a:alpha val="43137"/>
                    </a:srgbClr>
                  </a:outerShdw>
                </a:effectLst>
                <a:latin typeface="Times New Roman" pitchFamily="18" charset="0"/>
              </a:rPr>
              <a:t>specialists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from JINR and from partner institutions in Russia and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abroad.  </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Places</a:t>
            </a:r>
            <a:r>
              <a:rPr lang="en-US" altLang="en-US" sz="1800"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err="1" smtClean="0">
                <a:solidFill>
                  <a:srgbClr val="FF0000"/>
                </a:solidFill>
                <a:effectLst>
                  <a:outerShdw blurRad="38100" dist="38100" dir="2700000" algn="tl">
                    <a:srgbClr val="000000">
                      <a:alpha val="43137"/>
                    </a:srgbClr>
                  </a:outerShdw>
                </a:effectLst>
                <a:latin typeface="Times New Roman" pitchFamily="18" charset="0"/>
              </a:rPr>
              <a:t>HybriLIT</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b="1" i="1" dirty="0">
                <a:solidFill>
                  <a:srgbClr val="A50021"/>
                </a:solidFill>
                <a:effectLst>
                  <a:outerShdw blurRad="38100" dist="38100" dir="2700000" algn="tl">
                    <a:srgbClr val="000000">
                      <a:alpha val="43137"/>
                    </a:srgbClr>
                  </a:outerShdw>
                </a:effectLst>
                <a:latin typeface="Times New Roman" pitchFamily="18" charset="0"/>
              </a:rPr>
              <a:t>associated satellite Students’ </a:t>
            </a:r>
            <a:r>
              <a:rPr lang="en-US" altLang="en-US" sz="1800" b="1" i="1" dirty="0" smtClean="0">
                <a:solidFill>
                  <a:srgbClr val="A50021"/>
                </a:solidFill>
                <a:effectLst>
                  <a:outerShdw blurRad="38100" dist="38100" dir="2700000" algn="tl">
                    <a:srgbClr val="000000">
                      <a:alpha val="43137"/>
                    </a:srgbClr>
                  </a:outerShdw>
                </a:effectLst>
                <a:latin typeface="Times New Roman" pitchFamily="18" charset="0"/>
              </a:rPr>
              <a:t>Schools</a:t>
            </a:r>
            <a:r>
              <a:rPr lang="en-US" altLang="en-US" sz="1800" b="1" i="1" dirty="0" smtClean="0">
                <a:solidFill>
                  <a:srgbClr val="0000CC"/>
                </a:solidFill>
                <a:effectLst>
                  <a:outerShdw blurRad="38100" dist="38100" dir="2700000" algn="tl">
                    <a:srgbClr val="000000">
                      <a:alpha val="43137"/>
                    </a:srgbClr>
                  </a:outerShdw>
                </a:effectLst>
                <a:latin typeface="Times New Roman" pitchFamily="18" charset="0"/>
              </a:rPr>
              <a:t>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of the </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periodical international conferences </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like the “</a:t>
            </a:r>
            <a:r>
              <a:rPr lang="en-US" altLang="en-US" sz="1800" b="1" i="1" dirty="0">
                <a:solidFill>
                  <a:srgbClr val="A50021"/>
                </a:solidFill>
                <a:effectLst>
                  <a:outerShdw blurRad="38100" dist="38100" dir="2700000" algn="tl">
                    <a:srgbClr val="000000">
                      <a:alpha val="43137"/>
                    </a:srgbClr>
                  </a:outerShdw>
                </a:effectLst>
                <a:latin typeface="Times New Roman" pitchFamily="18" charset="0"/>
              </a:rPr>
              <a:t>Mathematical Modeling and Computational Physics</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series</a:t>
            </a:r>
            <a:r>
              <a:rPr lang="en-US" altLang="en-US" sz="1800" dirty="0">
                <a:solidFill>
                  <a:srgbClr val="0000CC"/>
                </a:solidFill>
                <a:effectLst>
                  <a:outerShdw blurRad="38100" dist="38100" dir="2700000" algn="tl">
                    <a:srgbClr val="000000">
                      <a:alpha val="43137"/>
                    </a:srgbClr>
                  </a:outerShdw>
                </a:effectLst>
                <a:latin typeface="Times New Roman" pitchFamily="18" charset="0"/>
              </a:rPr>
              <a:t>)</a:t>
            </a:r>
            <a:r>
              <a:rPr lang="en-US" altLang="en-US" sz="1800" i="1" dirty="0">
                <a:solidFill>
                  <a:srgbClr val="0000CC"/>
                </a:solidFill>
                <a:effectLst>
                  <a:outerShdw blurRad="38100" dist="38100" dir="2700000" algn="tl">
                    <a:srgbClr val="000000">
                      <a:alpha val="43137"/>
                    </a:srgbClr>
                  </a:outerShdw>
                </a:effectLst>
                <a:latin typeface="Times New Roman" pitchFamily="18" charset="0"/>
              </a:rPr>
              <a:t>, organized by LIT in partnership with cooperating institutions from JINR Member </a:t>
            </a:r>
            <a:r>
              <a:rPr lang="en-US" altLang="en-US" sz="1800" i="1" dirty="0" smtClean="0">
                <a:solidFill>
                  <a:srgbClr val="0000CC"/>
                </a:solidFill>
                <a:effectLst>
                  <a:outerShdw blurRad="38100" dist="38100" dir="2700000" algn="tl">
                    <a:srgbClr val="000000">
                      <a:alpha val="43137"/>
                    </a:srgbClr>
                  </a:outerShdw>
                </a:effectLst>
                <a:latin typeface="Times New Roman" pitchFamily="18" charset="0"/>
              </a:rPr>
              <a:t>States.</a:t>
            </a:r>
            <a:endParaRPr lang="en-US" altLang="en-US" sz="1800" i="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Text Box 8" descr="Голубая тисненая бумага"/>
          <p:cNvSpPr txBox="1">
            <a:spLocks noChangeArrowheads="1"/>
          </p:cNvSpPr>
          <p:nvPr/>
        </p:nvSpPr>
        <p:spPr bwMode="auto">
          <a:xfrm>
            <a:off x="71884" y="122668"/>
            <a:ext cx="8964612" cy="570028"/>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en-US" altLang="en-US" sz="3200" b="1" dirty="0" smtClean="0">
                <a:solidFill>
                  <a:srgbClr val="0000CC"/>
                </a:solidFill>
                <a:effectLst>
                  <a:outerShdw blurRad="38100" dist="38100" dir="2700000" algn="tl">
                    <a:srgbClr val="000000"/>
                  </a:outerShdw>
                </a:effectLst>
              </a:rPr>
              <a:t>Exceptional </a:t>
            </a:r>
            <a:r>
              <a:rPr lang="en-US" altLang="en-US" sz="3200" b="1" dirty="0">
                <a:solidFill>
                  <a:srgbClr val="0000CC"/>
                </a:solidFill>
                <a:effectLst>
                  <a:outerShdw blurRad="38100" dist="38100" dir="2700000" algn="tl">
                    <a:srgbClr val="000000"/>
                  </a:outerShdw>
                </a:effectLst>
              </a:rPr>
              <a:t>role of </a:t>
            </a:r>
            <a:r>
              <a:rPr lang="en-US" altLang="en-US" sz="3200" b="1" dirty="0" smtClean="0">
                <a:solidFill>
                  <a:srgbClr val="0000CC"/>
                </a:solidFill>
                <a:effectLst>
                  <a:outerShdw blurRad="38100" dist="38100" dir="2700000" algn="tl">
                    <a:srgbClr val="000000"/>
                  </a:outerShdw>
                </a:effectLst>
              </a:rPr>
              <a:t>“</a:t>
            </a:r>
            <a:r>
              <a:rPr lang="en-US" altLang="en-US" sz="3200" b="1" dirty="0">
                <a:solidFill>
                  <a:srgbClr val="0000CC"/>
                </a:solidFill>
                <a:effectLst>
                  <a:outerShdw blurRad="38100" dist="38100" dir="2700000" algn="tl">
                    <a:srgbClr val="000000"/>
                  </a:outerShdw>
                </a:effectLst>
              </a:rPr>
              <a:t>GOVORUN” supercomputer</a:t>
            </a:r>
            <a:endParaRPr lang="ru-RU" altLang="en-US" sz="3200" b="1" dirty="0">
              <a:solidFill>
                <a:srgbClr val="0000CC"/>
              </a:solidFill>
              <a:effectLst>
                <a:outerShdw blurRad="38100" dist="38100" dir="2700000" algn="tl">
                  <a:srgbClr val="000000"/>
                </a:outerShdw>
              </a:effectLst>
            </a:endParaRPr>
          </a:p>
        </p:txBody>
      </p:sp>
    </p:spTree>
    <p:extLst>
      <p:ext uri="{BB962C8B-B14F-4D97-AF65-F5344CB8AC3E}">
        <p14:creationId xmlns:p14="http://schemas.microsoft.com/office/powerpoint/2010/main" val="3293194626"/>
      </p:ext>
    </p:extLst>
  </p:cSld>
  <p:clrMapOvr>
    <a:masterClrMapping/>
  </p:clrMapOvr>
  <p:transition spd="med">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691" t="1473" r="691" b="32965"/>
          <a:stretch/>
        </p:blipFill>
        <p:spPr bwMode="auto">
          <a:xfrm>
            <a:off x="76201" y="476672"/>
            <a:ext cx="8802787" cy="4389120"/>
          </a:xfrm>
          <a:prstGeom prst="rect">
            <a:avLst/>
          </a:prstGeom>
          <a:ln>
            <a:noFill/>
          </a:ln>
          <a:extLst>
            <a:ext uri="{53640926-AAD7-44D8-BBD7-CCE9431645EC}">
              <a14:shadowObscured xmlns:a14="http://schemas.microsoft.com/office/drawing/2010/main"/>
            </a:ext>
          </a:extLst>
        </p:spPr>
      </p:pic>
      <p:sp>
        <p:nvSpPr>
          <p:cNvPr id="10" name="Text Box 8" descr="Голубая тисненая бумага"/>
          <p:cNvSpPr txBox="1">
            <a:spLocks noChangeArrowheads="1"/>
          </p:cNvSpPr>
          <p:nvPr/>
        </p:nvSpPr>
        <p:spPr bwMode="auto">
          <a:xfrm>
            <a:off x="1331640" y="24240"/>
            <a:ext cx="6552728" cy="452432"/>
          </a:xfrm>
          <a:prstGeom prst="rect">
            <a:avLst/>
          </a:prstGeom>
          <a:ln>
            <a:headEnd/>
            <a:tailEnd/>
          </a:ln>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wrap="square">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lnSpc>
                <a:spcPct val="90000"/>
              </a:lnSpc>
            </a:pPr>
            <a:r>
              <a:rPr lang="en-US" altLang="en-US" sz="2600" b="1" dirty="0" smtClean="0">
                <a:solidFill>
                  <a:srgbClr val="0000CC"/>
                </a:solidFill>
                <a:effectLst>
                  <a:outerShdw blurRad="38100" dist="38100" dir="2700000" algn="tl">
                    <a:srgbClr val="000000"/>
                  </a:outerShdw>
                </a:effectLst>
              </a:rPr>
              <a:t>MMCP Conferences, 2011, 2015, 2017</a:t>
            </a:r>
            <a:endParaRPr lang="en-US" altLang="en-US" sz="2600" dirty="0">
              <a:solidFill>
                <a:srgbClr val="0000CC"/>
              </a:solidFill>
            </a:endParaRPr>
          </a:p>
        </p:txBody>
      </p:sp>
      <p:sp>
        <p:nvSpPr>
          <p:cNvPr id="4" name="Прямоугольник 3"/>
          <p:cNvSpPr/>
          <p:nvPr/>
        </p:nvSpPr>
        <p:spPr>
          <a:xfrm>
            <a:off x="106680" y="4863611"/>
            <a:ext cx="8961120" cy="1949765"/>
          </a:xfrm>
          <a:prstGeom prst="rect">
            <a:avLst/>
          </a:prstGeom>
        </p:spPr>
        <p:txBody>
          <a:bodyPr wrap="square">
            <a:spAutoFit/>
          </a:bodyPr>
          <a:lstStyle/>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Left</a:t>
            </a:r>
            <a:r>
              <a:rPr lang="en-GB" sz="1800" dirty="0">
                <a:solidFill>
                  <a:prstClr val="black"/>
                </a:solidFill>
                <a:latin typeface="Calibri"/>
                <a:ea typeface="Calibri"/>
                <a:cs typeface="Times New Roman"/>
              </a:rPr>
              <a:t>: With over </a:t>
            </a:r>
            <a:r>
              <a:rPr lang="en-GB" sz="1800" dirty="0" smtClean="0">
                <a:solidFill>
                  <a:prstClr val="black"/>
                </a:solidFill>
                <a:latin typeface="Calibri"/>
                <a:ea typeface="Calibri"/>
                <a:cs typeface="Times New Roman"/>
              </a:rPr>
              <a:t>40,800 </a:t>
            </a:r>
            <a:r>
              <a:rPr lang="en-GB" sz="1800" dirty="0">
                <a:solidFill>
                  <a:prstClr val="black"/>
                </a:solidFill>
                <a:latin typeface="Calibri"/>
                <a:ea typeface="Calibri"/>
                <a:cs typeface="Times New Roman"/>
              </a:rPr>
              <a:t>downloads of the 41 papers, at a pace of over 500 monthly, the </a:t>
            </a:r>
            <a:r>
              <a:rPr lang="en-GB" sz="1800" b="1" dirty="0">
                <a:solidFill>
                  <a:prstClr val="black"/>
                </a:solidFill>
                <a:latin typeface="Calibri"/>
                <a:ea typeface="Calibri"/>
                <a:cs typeface="Times New Roman"/>
              </a:rPr>
              <a:t>LNCS 7125</a:t>
            </a:r>
            <a:r>
              <a:rPr lang="en-GB" sz="1800" dirty="0">
                <a:solidFill>
                  <a:prstClr val="black"/>
                </a:solidFill>
                <a:latin typeface="Calibri"/>
                <a:ea typeface="Calibri"/>
                <a:cs typeface="Times New Roman"/>
              </a:rPr>
              <a:t> volume was annually quoted by Springer </a:t>
            </a:r>
            <a:r>
              <a:rPr lang="en-GB" sz="1800" b="1" i="1" dirty="0">
                <a:solidFill>
                  <a:prstClr val="black"/>
                </a:solidFill>
                <a:latin typeface="Calibri"/>
                <a:ea typeface="Calibri"/>
                <a:cs typeface="Times New Roman"/>
              </a:rPr>
              <a:t>in </a:t>
            </a:r>
            <a:r>
              <a:rPr lang="en-GB" sz="1800" b="1" i="1" dirty="0" smtClean="0">
                <a:solidFill>
                  <a:prstClr val="black"/>
                </a:solidFill>
                <a:latin typeface="Calibri"/>
                <a:ea typeface="Calibri"/>
                <a:cs typeface="Times New Roman"/>
              </a:rPr>
              <a:t>2013-2018 </a:t>
            </a:r>
            <a:r>
              <a:rPr lang="en-GB" sz="1800" b="1" i="1" dirty="0">
                <a:solidFill>
                  <a:prstClr val="black"/>
                </a:solidFill>
                <a:latin typeface="Calibri"/>
                <a:ea typeface="Calibri"/>
                <a:cs typeface="Times New Roman"/>
              </a:rPr>
              <a:t>as one of its top 50% most downloaded eBooks in this collection</a:t>
            </a:r>
            <a:r>
              <a:rPr lang="en-GB" sz="1800" dirty="0">
                <a:solidFill>
                  <a:prstClr val="black"/>
                </a:solidFill>
                <a:latin typeface="Calibri"/>
                <a:ea typeface="Calibri"/>
                <a:cs typeface="Times New Roman"/>
              </a:rPr>
              <a:t>:</a:t>
            </a:r>
            <a:r>
              <a:rPr lang="en-GB" sz="1800" i="1" dirty="0">
                <a:solidFill>
                  <a:prstClr val="black"/>
                </a:solidFill>
                <a:latin typeface="Calibri"/>
                <a:ea typeface="Calibri"/>
                <a:cs typeface="Times New Roman"/>
              </a:rPr>
              <a:t> </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u="sng" dirty="0">
                <a:solidFill>
                  <a:srgbClr val="C00000"/>
                </a:solidFill>
                <a:latin typeface="Calibri"/>
                <a:ea typeface="Calibri"/>
                <a:cs typeface="Times New Roman"/>
                <a:hlinkClick r:id="rId4"/>
              </a:rPr>
              <a:t>http://www.bookmetrix.com/detail_full/book/8717d9eb-2653-4a3c-a8d9-adf82bdcd1d5#downloads</a:t>
            </a:r>
            <a:r>
              <a:rPr lang="en-GB" sz="1600" dirty="0">
                <a:solidFill>
                  <a:srgbClr val="C00000"/>
                </a:solidFill>
                <a:latin typeface="Calibri"/>
                <a:ea typeface="Calibri"/>
                <a:cs typeface="Times New Roman"/>
              </a:rPr>
              <a:t> </a:t>
            </a:r>
            <a:endParaRPr lang="en-US" sz="1600" dirty="0">
              <a:solidFill>
                <a:srgbClr val="C00000"/>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Centre</a:t>
            </a:r>
            <a:r>
              <a:rPr lang="en-GB" sz="1800" dirty="0">
                <a:solidFill>
                  <a:prstClr val="black"/>
                </a:solidFill>
                <a:latin typeface="Calibri"/>
                <a:ea typeface="Calibri"/>
                <a:cs typeface="Times New Roman"/>
              </a:rPr>
              <a:t>: EPJ-</a:t>
            </a:r>
            <a:r>
              <a:rPr lang="en-GB" sz="1800" dirty="0" err="1">
                <a:solidFill>
                  <a:prstClr val="black"/>
                </a:solidFill>
                <a:latin typeface="Calibri"/>
                <a:ea typeface="Calibri"/>
                <a:cs typeface="Times New Roman"/>
              </a:rPr>
              <a:t>WoC</a:t>
            </a:r>
            <a:r>
              <a:rPr lang="en-GB" sz="1800" dirty="0">
                <a:solidFill>
                  <a:prstClr val="black"/>
                </a:solidFill>
                <a:latin typeface="Calibri"/>
                <a:ea typeface="Calibri"/>
                <a:cs typeface="Times New Roman"/>
              </a:rPr>
              <a:t>, Vol.108, with 58 accepted papers:</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dirty="0">
                <a:solidFill>
                  <a:prstClr val="black"/>
                </a:solidFill>
                <a:latin typeface="Calibri"/>
                <a:ea typeface="Calibri"/>
                <a:cs typeface="Times New Roman"/>
              </a:rPr>
              <a:t>           </a:t>
            </a:r>
            <a:r>
              <a:rPr lang="en-GB" sz="1600" u="sng" dirty="0">
                <a:solidFill>
                  <a:srgbClr val="0563C1"/>
                </a:solidFill>
                <a:latin typeface="Calibri"/>
                <a:ea typeface="Calibri"/>
                <a:cs typeface="Times New Roman"/>
                <a:hlinkClick r:id="rId5"/>
              </a:rPr>
              <a:t>http://www.epj-conferences.org/articles/epjconf/abs/2016/03/contents/contents.html</a:t>
            </a:r>
            <a:r>
              <a:rPr lang="en-GB" sz="1600" dirty="0">
                <a:solidFill>
                  <a:prstClr val="black"/>
                </a:solidFill>
                <a:latin typeface="Calibri"/>
                <a:ea typeface="Calibri"/>
                <a:cs typeface="Times New Roman"/>
              </a:rPr>
              <a:t> </a:t>
            </a:r>
            <a:endParaRPr lang="en-US" sz="1600"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800" b="1" i="1" dirty="0">
                <a:solidFill>
                  <a:prstClr val="black"/>
                </a:solidFill>
                <a:latin typeface="Calibri"/>
                <a:ea typeface="Calibri"/>
                <a:cs typeface="Times New Roman"/>
              </a:rPr>
              <a:t>Right</a:t>
            </a:r>
            <a:r>
              <a:rPr lang="en-GB" sz="1800" dirty="0">
                <a:solidFill>
                  <a:prstClr val="black"/>
                </a:solidFill>
                <a:latin typeface="Calibri"/>
                <a:ea typeface="Calibri"/>
                <a:cs typeface="Times New Roman"/>
              </a:rPr>
              <a:t>: EPJ-</a:t>
            </a:r>
            <a:r>
              <a:rPr lang="en-GB" sz="1800" dirty="0" err="1">
                <a:solidFill>
                  <a:prstClr val="black"/>
                </a:solidFill>
                <a:latin typeface="Calibri"/>
                <a:ea typeface="Calibri"/>
                <a:cs typeface="Times New Roman"/>
              </a:rPr>
              <a:t>WoC</a:t>
            </a:r>
            <a:r>
              <a:rPr lang="en-GB" sz="1800" dirty="0">
                <a:solidFill>
                  <a:prstClr val="black"/>
                </a:solidFill>
                <a:latin typeface="Calibri"/>
                <a:ea typeface="Calibri"/>
                <a:cs typeface="Times New Roman"/>
              </a:rPr>
              <a:t>, Vol.173, with 100 accepted papers: </a:t>
            </a:r>
            <a:endParaRPr lang="en-US" dirty="0">
              <a:solidFill>
                <a:prstClr val="black"/>
              </a:solidFill>
              <a:latin typeface="Calibri"/>
              <a:ea typeface="Calibri"/>
              <a:cs typeface="Times New Roman"/>
            </a:endParaRPr>
          </a:p>
          <a:p>
            <a:pPr algn="l" defTabSz="913548" fontAlgn="auto">
              <a:lnSpc>
                <a:spcPct val="85000"/>
              </a:lnSpc>
              <a:spcBef>
                <a:spcPts val="0"/>
              </a:spcBef>
              <a:spcAft>
                <a:spcPts val="0"/>
              </a:spcAft>
              <a:buClrTx/>
              <a:buSzTx/>
              <a:buFontTx/>
              <a:buNone/>
            </a:pPr>
            <a:r>
              <a:rPr lang="en-GB" sz="1600" dirty="0">
                <a:solidFill>
                  <a:prstClr val="black"/>
                </a:solidFill>
                <a:latin typeface="Calibri"/>
                <a:ea typeface="Calibri"/>
                <a:cs typeface="Times New Roman"/>
              </a:rPr>
              <a:t>          </a:t>
            </a:r>
            <a:r>
              <a:rPr lang="en-GB" sz="1600" u="sng" dirty="0">
                <a:solidFill>
                  <a:srgbClr val="0563C1"/>
                </a:solidFill>
                <a:latin typeface="Calibri"/>
                <a:ea typeface="Calibri"/>
                <a:cs typeface="Times New Roman"/>
                <a:hlinkClick r:id="rId6"/>
              </a:rPr>
              <a:t>https://www.epj-conferences.org/articles/epjconf/abs/2018/08/contents/contents.html</a:t>
            </a:r>
            <a:endParaRPr lang="en-US" sz="1600" dirty="0">
              <a:solidFill>
                <a:prstClr val="black"/>
              </a:solidFill>
              <a:latin typeface="Calibri"/>
              <a:ea typeface="Calibri"/>
              <a:cs typeface="Times New Roman"/>
            </a:endParaRPr>
          </a:p>
        </p:txBody>
      </p:sp>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568" y="2636912"/>
            <a:ext cx="2746248" cy="179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207712"/>
      </p:ext>
    </p:extLst>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2_Office Theme">
  <a:themeElements>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Office Theme">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TPACCM">
  <a:themeElements>
    <a:clrScheme name="LITPACC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TPACCM">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LITPACC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PACC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PACC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PACC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PACC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PACC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PACC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PACC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PACC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PACC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PACC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PACC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11981</TotalTime>
  <Words>13570</Words>
  <Application>Microsoft Office PowerPoint</Application>
  <PresentationFormat>Экран (4:3)</PresentationFormat>
  <Paragraphs>962</Paragraphs>
  <Slides>77</Slides>
  <Notes>73</Notes>
  <HiddenSlides>0</HiddenSlides>
  <MMClips>0</MMClips>
  <ScaleCrop>false</ScaleCrop>
  <HeadingPairs>
    <vt:vector size="6" baseType="variant">
      <vt:variant>
        <vt:lpstr>Тема</vt:lpstr>
      </vt:variant>
      <vt:variant>
        <vt:i4>6</vt:i4>
      </vt:variant>
      <vt:variant>
        <vt:lpstr>Внедренные серверы OLE</vt:lpstr>
      </vt:variant>
      <vt:variant>
        <vt:i4>4</vt:i4>
      </vt:variant>
      <vt:variant>
        <vt:lpstr>Заголовки слайдов</vt:lpstr>
      </vt:variant>
      <vt:variant>
        <vt:i4>77</vt:i4>
      </vt:variant>
    </vt:vector>
  </HeadingPairs>
  <TitlesOfParts>
    <vt:vector size="87" baseType="lpstr">
      <vt:lpstr>2_Office Theme</vt:lpstr>
      <vt:lpstr>LITPACCM</vt:lpstr>
      <vt:lpstr>Тема Office</vt:lpstr>
      <vt:lpstr>2_Тема Office</vt:lpstr>
      <vt:lpstr>7_Тема Office</vt:lpstr>
      <vt:lpstr>1_Тема Office</vt:lpstr>
      <vt:lpstr>CorelDRAW</vt:lpstr>
      <vt:lpstr>Bitmap Image</vt:lpstr>
      <vt:lpstr>Equation</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LIT-JINR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NewThemeProposal</dc:title>
  <dc:creator>Adam</dc:creator>
  <cp:lastModifiedBy>Gheorghe Adam</cp:lastModifiedBy>
  <cp:revision>737</cp:revision>
  <cp:lastPrinted>2019-06-16T14:28:59Z</cp:lastPrinted>
  <dcterms:modified xsi:type="dcterms:W3CDTF">2019-06-17T09:00:52Z</dcterms:modified>
</cp:coreProperties>
</file>