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93" r:id="rId2"/>
    <p:sldMasterId id="2147483821" r:id="rId3"/>
    <p:sldMasterId id="2147483839" r:id="rId4"/>
  </p:sldMasterIdLst>
  <p:notesMasterIdLst>
    <p:notesMasterId r:id="rId15"/>
  </p:notesMasterIdLst>
  <p:sldIdLst>
    <p:sldId id="358" r:id="rId5"/>
    <p:sldId id="309" r:id="rId6"/>
    <p:sldId id="296" r:id="rId7"/>
    <p:sldId id="312" r:id="rId8"/>
    <p:sldId id="297" r:id="rId9"/>
    <p:sldId id="304" r:id="rId10"/>
    <p:sldId id="377" r:id="rId11"/>
    <p:sldId id="398" r:id="rId12"/>
    <p:sldId id="394" r:id="rId13"/>
    <p:sldId id="401" r:id="rId14"/>
  </p:sldIdLst>
  <p:sldSz cx="9144000" cy="6858000" type="screen4x3"/>
  <p:notesSz cx="6797675" cy="9929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057" autoAdjust="0"/>
    <p:restoredTop sz="94660"/>
  </p:normalViewPr>
  <p:slideViewPr>
    <p:cSldViewPr>
      <p:cViewPr varScale="1">
        <p:scale>
          <a:sx n="97" d="100"/>
          <a:sy n="97" d="100"/>
        </p:scale>
        <p:origin x="-1388"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7380D20-F2A2-4A09-89D3-6343D8D8464D}" type="datetimeFigureOut">
              <a:rPr lang="de-DE" smtClean="0"/>
              <a:t>18.06.2019</a:t>
            </a:fld>
            <a:endParaRPr lang="de-DE"/>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16463"/>
            <a:ext cx="5438775" cy="4468812"/>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31338"/>
            <a:ext cx="2946400" cy="496887"/>
          </a:xfrm>
          <a:prstGeom prst="rect">
            <a:avLst/>
          </a:prstGeom>
        </p:spPr>
        <p:txBody>
          <a:bodyPr vert="horz" lIns="91440" tIns="45720" rIns="91440" bIns="45720" rtlCol="0" anchor="b"/>
          <a:lstStyle>
            <a:lvl1pPr algn="r">
              <a:defRPr sz="1200"/>
            </a:lvl1pPr>
          </a:lstStyle>
          <a:p>
            <a:fld id="{A39287B7-6810-4E7B-AF80-5ECE486E4DDF}" type="slidenum">
              <a:rPr lang="de-DE" smtClean="0"/>
              <a:t>‹Nr.›</a:t>
            </a:fld>
            <a:endParaRPr lang="de-DE"/>
          </a:p>
        </p:txBody>
      </p:sp>
    </p:spTree>
    <p:extLst>
      <p:ext uri="{BB962C8B-B14F-4D97-AF65-F5344CB8AC3E}">
        <p14:creationId xmlns:p14="http://schemas.microsoft.com/office/powerpoint/2010/main" val="15786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Образ слайда 1"/>
          <p:cNvSpPr>
            <a:spLocks noGrp="1" noRot="1" noChangeAspect="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4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31437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E59BF4E-8237-422D-8AD0-88CA40D1D81F}" type="slidenum">
              <a:rPr lang="ru-RU" altLang="ru-RU" smtClean="0">
                <a:solidFill>
                  <a:prstClr val="black"/>
                </a:solidFill>
              </a:rPr>
              <a:pPr/>
              <a:t>1</a:t>
            </a:fld>
            <a:endParaRPr lang="ru-RU" altLang="ru-RU">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33"/>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E1FEDE72-D25A-48ED-98C9-84099DE67EF7}" type="datetimeFigureOut">
              <a:rPr lang="de-DE" smtClean="0"/>
              <a:pPr/>
              <a:t>18.06.2019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99216D9-3C04-4EFD-867C-BA878A43C17F}" type="slidenum">
              <a:rPr lang="de-DE" smtClean="0"/>
              <a:pPr/>
              <a:t>‹Nr.›</a:t>
            </a:fld>
            <a:endParaRPr lang="de-DE"/>
          </a:p>
        </p:txBody>
      </p:sp>
    </p:spTree>
    <p:extLst>
      <p:ext uri="{BB962C8B-B14F-4D97-AF65-F5344CB8AC3E}">
        <p14:creationId xmlns:p14="http://schemas.microsoft.com/office/powerpoint/2010/main" val="3051093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1FEDE72-D25A-48ED-98C9-84099DE67EF7}" type="datetimeFigureOut">
              <a:rPr lang="de-DE" smtClean="0"/>
              <a:pPr/>
              <a:t>18.06.2019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99216D9-3C04-4EFD-867C-BA878A43C17F}" type="slidenum">
              <a:rPr lang="de-DE" smtClean="0"/>
              <a:pPr/>
              <a:t>‹Nr.›</a:t>
            </a:fld>
            <a:endParaRPr lang="de-DE"/>
          </a:p>
        </p:txBody>
      </p:sp>
    </p:spTree>
    <p:extLst>
      <p:ext uri="{BB962C8B-B14F-4D97-AF65-F5344CB8AC3E}">
        <p14:creationId xmlns:p14="http://schemas.microsoft.com/office/powerpoint/2010/main" val="3974632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3"/>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43"/>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1FEDE72-D25A-48ED-98C9-84099DE67EF7}" type="datetimeFigureOut">
              <a:rPr lang="de-DE" smtClean="0"/>
              <a:pPr/>
              <a:t>18.06.2019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99216D9-3C04-4EFD-867C-BA878A43C17F}" type="slidenum">
              <a:rPr lang="de-DE" smtClean="0"/>
              <a:pPr/>
              <a:t>‹Nr.›</a:t>
            </a:fld>
            <a:endParaRPr lang="de-DE"/>
          </a:p>
        </p:txBody>
      </p:sp>
    </p:spTree>
    <p:extLst>
      <p:ext uri="{BB962C8B-B14F-4D97-AF65-F5344CB8AC3E}">
        <p14:creationId xmlns:p14="http://schemas.microsoft.com/office/powerpoint/2010/main" val="3602807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Блок-схема: процесс 7"/>
          <p:cNvSpPr/>
          <p:nvPr userDrawn="1"/>
        </p:nvSpPr>
        <p:spPr>
          <a:xfrm>
            <a:off x="0" y="6553204"/>
            <a:ext cx="9144000" cy="320675"/>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5" name="Прямоугольник 8"/>
          <p:cNvSpPr/>
          <p:nvPr userDrawn="1"/>
        </p:nvSpPr>
        <p:spPr>
          <a:xfrm>
            <a:off x="0" y="6597650"/>
            <a:ext cx="9144000" cy="260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6" name="Дата 3"/>
          <p:cNvSpPr>
            <a:spLocks noGrp="1"/>
          </p:cNvSpPr>
          <p:nvPr>
            <p:ph type="dt" sz="half" idx="10"/>
          </p:nvPr>
        </p:nvSpPr>
        <p:spPr/>
        <p:txBody>
          <a:bodyPr/>
          <a:lstStyle>
            <a:lvl1pPr>
              <a:defRPr/>
            </a:lvl1pPr>
          </a:lstStyle>
          <a:p>
            <a:pPr>
              <a:defRPr/>
            </a:pPr>
            <a:endParaRPr lang="es-ES" altLang="ru-RU">
              <a:solidFill>
                <a:srgbClr val="000000"/>
              </a:solidFill>
            </a:endParaRPr>
          </a:p>
        </p:txBody>
      </p:sp>
      <p:sp>
        <p:nvSpPr>
          <p:cNvPr id="7" name="Нижний колонтитул 4"/>
          <p:cNvSpPr>
            <a:spLocks noGrp="1"/>
          </p:cNvSpPr>
          <p:nvPr>
            <p:ph type="ftr" sz="quarter" idx="11"/>
          </p:nvPr>
        </p:nvSpPr>
        <p:spPr/>
        <p:txBody>
          <a:bodyPr/>
          <a:lstStyle>
            <a:lvl1pPr>
              <a:defRPr/>
            </a:lvl1pPr>
          </a:lstStyle>
          <a:p>
            <a:pPr>
              <a:defRPr/>
            </a:pPr>
            <a:endParaRPr lang="es-ES" altLang="ru-RU">
              <a:solidFill>
                <a:srgbClr val="000000"/>
              </a:solidFill>
            </a:endParaRPr>
          </a:p>
        </p:txBody>
      </p:sp>
      <p:sp>
        <p:nvSpPr>
          <p:cNvPr id="8" name="Номер слайда 5"/>
          <p:cNvSpPr>
            <a:spLocks noGrp="1"/>
          </p:cNvSpPr>
          <p:nvPr>
            <p:ph type="sldNum" sz="quarter" idx="12"/>
          </p:nvPr>
        </p:nvSpPr>
        <p:spPr>
          <a:xfrm>
            <a:off x="7010400" y="6530975"/>
            <a:ext cx="2133600" cy="476250"/>
          </a:xfrm>
        </p:spPr>
        <p:txBody>
          <a:bodyPr/>
          <a:lstStyle>
            <a:lvl1pPr>
              <a:defRPr>
                <a:solidFill>
                  <a:schemeClr val="bg1"/>
                </a:solidFill>
              </a:defRPr>
            </a:lvl1pPr>
          </a:lstStyle>
          <a:p>
            <a:pPr>
              <a:defRPr/>
            </a:pPr>
            <a:fld id="{D0675E29-CCD1-4403-8A73-17515BBD5A90}" type="slidenum">
              <a:rPr lang="es-ES" altLang="ru-RU">
                <a:solidFill>
                  <a:srgbClr val="FFFFFF"/>
                </a:solidFill>
              </a:rPr>
              <a:pPr>
                <a:defRPr/>
              </a:pPr>
              <a:t>‹Nr.›</a:t>
            </a:fld>
            <a:endParaRPr lang="es-ES" altLang="ru-RU">
              <a:solidFill>
                <a:srgbClr val="FFFFFF"/>
              </a:solidFill>
            </a:endParaRPr>
          </a:p>
        </p:txBody>
      </p:sp>
    </p:spTree>
    <p:extLst>
      <p:ext uri="{BB962C8B-B14F-4D97-AF65-F5344CB8AC3E}">
        <p14:creationId xmlns:p14="http://schemas.microsoft.com/office/powerpoint/2010/main" val="1446097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Прямоугольник 7"/>
          <p:cNvSpPr/>
          <p:nvPr userDrawn="1"/>
        </p:nvSpPr>
        <p:spPr>
          <a:xfrm>
            <a:off x="0" y="6597650"/>
            <a:ext cx="9144000" cy="260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endParaRPr lang="es-ES" altLang="ru-RU">
              <a:solidFill>
                <a:srgbClr val="000000"/>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es-ES" altLang="ru-RU">
              <a:solidFill>
                <a:srgbClr val="000000"/>
              </a:solidFill>
            </a:endParaRPr>
          </a:p>
        </p:txBody>
      </p:sp>
      <p:sp>
        <p:nvSpPr>
          <p:cNvPr id="7" name="Номер слайда 5"/>
          <p:cNvSpPr>
            <a:spLocks noGrp="1"/>
          </p:cNvSpPr>
          <p:nvPr>
            <p:ph type="sldNum" sz="quarter" idx="12"/>
          </p:nvPr>
        </p:nvSpPr>
        <p:spPr>
          <a:xfrm>
            <a:off x="7023100" y="6534150"/>
            <a:ext cx="2133600" cy="476250"/>
          </a:xfrm>
        </p:spPr>
        <p:txBody>
          <a:bodyPr/>
          <a:lstStyle>
            <a:lvl1pPr>
              <a:defRPr>
                <a:solidFill>
                  <a:schemeClr val="bg1"/>
                </a:solidFill>
              </a:defRPr>
            </a:lvl1pPr>
          </a:lstStyle>
          <a:p>
            <a:pPr>
              <a:defRPr/>
            </a:pPr>
            <a:fld id="{C962225E-9C9E-4876-A078-9323C4AACBE0}" type="slidenum">
              <a:rPr lang="es-ES" altLang="ru-RU">
                <a:solidFill>
                  <a:srgbClr val="FFFFFF"/>
                </a:solidFill>
              </a:rPr>
              <a:pPr>
                <a:defRPr/>
              </a:pPr>
              <a:t>‹Nr.›</a:t>
            </a:fld>
            <a:endParaRPr lang="es-ES" altLang="ru-RU">
              <a:solidFill>
                <a:srgbClr val="FFFFFF"/>
              </a:solidFill>
            </a:endParaRPr>
          </a:p>
        </p:txBody>
      </p:sp>
    </p:spTree>
    <p:extLst>
      <p:ext uri="{BB962C8B-B14F-4D97-AF65-F5344CB8AC3E}">
        <p14:creationId xmlns:p14="http://schemas.microsoft.com/office/powerpoint/2010/main" val="496039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рямоугольник 7"/>
          <p:cNvSpPr/>
          <p:nvPr userDrawn="1"/>
        </p:nvSpPr>
        <p:spPr>
          <a:xfrm>
            <a:off x="0" y="6597650"/>
            <a:ext cx="9144000" cy="260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67"/>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endParaRPr lang="es-ES" altLang="ru-RU">
              <a:solidFill>
                <a:srgbClr val="000000"/>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es-ES" altLang="ru-RU">
              <a:solidFill>
                <a:srgbClr val="000000"/>
              </a:solidFill>
            </a:endParaRPr>
          </a:p>
        </p:txBody>
      </p:sp>
      <p:sp>
        <p:nvSpPr>
          <p:cNvPr id="7" name="Номер слайда 5"/>
          <p:cNvSpPr>
            <a:spLocks noGrp="1"/>
          </p:cNvSpPr>
          <p:nvPr>
            <p:ph type="sldNum" sz="quarter" idx="12"/>
          </p:nvPr>
        </p:nvSpPr>
        <p:spPr>
          <a:xfrm>
            <a:off x="7010400" y="6546850"/>
            <a:ext cx="2133600" cy="476250"/>
          </a:xfrm>
        </p:spPr>
        <p:txBody>
          <a:bodyPr/>
          <a:lstStyle>
            <a:lvl1pPr>
              <a:defRPr>
                <a:solidFill>
                  <a:schemeClr val="bg1"/>
                </a:solidFill>
              </a:defRPr>
            </a:lvl1pPr>
          </a:lstStyle>
          <a:p>
            <a:pPr>
              <a:defRPr/>
            </a:pPr>
            <a:fld id="{8B61C20B-3A55-427D-A39E-7C0EC4354E9C}" type="slidenum">
              <a:rPr lang="es-ES" altLang="ru-RU">
                <a:solidFill>
                  <a:srgbClr val="FFFFFF"/>
                </a:solidFill>
              </a:rPr>
              <a:pPr>
                <a:defRPr/>
              </a:pPr>
              <a:t>‹Nr.›</a:t>
            </a:fld>
            <a:endParaRPr lang="es-ES" altLang="ru-RU">
              <a:solidFill>
                <a:srgbClr val="FFFFFF"/>
              </a:solidFill>
            </a:endParaRPr>
          </a:p>
        </p:txBody>
      </p:sp>
    </p:spTree>
    <p:extLst>
      <p:ext uri="{BB962C8B-B14F-4D97-AF65-F5344CB8AC3E}">
        <p14:creationId xmlns:p14="http://schemas.microsoft.com/office/powerpoint/2010/main" val="247041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Прямоугольник 7"/>
          <p:cNvSpPr/>
          <p:nvPr userDrawn="1"/>
        </p:nvSpPr>
        <p:spPr>
          <a:xfrm>
            <a:off x="0" y="6597650"/>
            <a:ext cx="9144000" cy="260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4"/>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4"/>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4"/>
          <p:cNvSpPr>
            <a:spLocks noGrp="1"/>
          </p:cNvSpPr>
          <p:nvPr>
            <p:ph type="dt" sz="half" idx="10"/>
          </p:nvPr>
        </p:nvSpPr>
        <p:spPr/>
        <p:txBody>
          <a:bodyPr/>
          <a:lstStyle>
            <a:lvl1pPr>
              <a:defRPr/>
            </a:lvl1pPr>
          </a:lstStyle>
          <a:p>
            <a:pPr>
              <a:defRPr/>
            </a:pPr>
            <a:endParaRPr lang="es-ES" altLang="ru-RU">
              <a:solidFill>
                <a:srgbClr val="000000"/>
              </a:solidFill>
            </a:endParaRPr>
          </a:p>
        </p:txBody>
      </p:sp>
      <p:sp>
        <p:nvSpPr>
          <p:cNvPr id="7" name="Нижний колонтитул 5"/>
          <p:cNvSpPr>
            <a:spLocks noGrp="1"/>
          </p:cNvSpPr>
          <p:nvPr>
            <p:ph type="ftr" sz="quarter" idx="11"/>
          </p:nvPr>
        </p:nvSpPr>
        <p:spPr/>
        <p:txBody>
          <a:bodyPr/>
          <a:lstStyle>
            <a:lvl1pPr>
              <a:defRPr/>
            </a:lvl1pPr>
          </a:lstStyle>
          <a:p>
            <a:pPr>
              <a:defRPr/>
            </a:pPr>
            <a:endParaRPr lang="es-ES" altLang="ru-RU">
              <a:solidFill>
                <a:srgbClr val="000000"/>
              </a:solidFill>
            </a:endParaRPr>
          </a:p>
        </p:txBody>
      </p:sp>
      <p:sp>
        <p:nvSpPr>
          <p:cNvPr id="8" name="Номер слайда 6"/>
          <p:cNvSpPr>
            <a:spLocks noGrp="1"/>
          </p:cNvSpPr>
          <p:nvPr>
            <p:ph type="sldNum" sz="quarter" idx="12"/>
          </p:nvPr>
        </p:nvSpPr>
        <p:spPr>
          <a:xfrm>
            <a:off x="7023100" y="6534150"/>
            <a:ext cx="2133600" cy="476250"/>
          </a:xfrm>
        </p:spPr>
        <p:txBody>
          <a:bodyPr/>
          <a:lstStyle>
            <a:lvl1pPr>
              <a:defRPr>
                <a:solidFill>
                  <a:schemeClr val="bg1"/>
                </a:solidFill>
              </a:defRPr>
            </a:lvl1pPr>
          </a:lstStyle>
          <a:p>
            <a:pPr>
              <a:defRPr/>
            </a:pPr>
            <a:fld id="{61B5862E-160B-4EAB-8EC7-7CEBF715BDBF}" type="slidenum">
              <a:rPr lang="es-ES" altLang="ru-RU">
                <a:solidFill>
                  <a:srgbClr val="FFFFFF"/>
                </a:solidFill>
              </a:rPr>
              <a:pPr>
                <a:defRPr/>
              </a:pPr>
              <a:t>‹Nr.›</a:t>
            </a:fld>
            <a:endParaRPr lang="es-ES" altLang="ru-RU">
              <a:solidFill>
                <a:srgbClr val="FFFFFF"/>
              </a:solidFill>
            </a:endParaRPr>
          </a:p>
        </p:txBody>
      </p:sp>
    </p:spTree>
    <p:extLst>
      <p:ext uri="{BB962C8B-B14F-4D97-AF65-F5344CB8AC3E}">
        <p14:creationId xmlns:p14="http://schemas.microsoft.com/office/powerpoint/2010/main" val="3631947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Прямоугольник 7"/>
          <p:cNvSpPr/>
          <p:nvPr userDrawn="1"/>
        </p:nvSpPr>
        <p:spPr>
          <a:xfrm>
            <a:off x="0" y="6597650"/>
            <a:ext cx="9144000" cy="260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2" name="Заголовок 1"/>
          <p:cNvSpPr>
            <a:spLocks noGrp="1"/>
          </p:cNvSpPr>
          <p:nvPr>
            <p:ph type="title"/>
          </p:nvPr>
        </p:nvSpPr>
        <p:spPr>
          <a:xfrm>
            <a:off x="630238" y="365126"/>
            <a:ext cx="7886700" cy="1325563"/>
          </a:xfrm>
        </p:spPr>
        <p:txBody>
          <a:bodyPr/>
          <a:lstStyle/>
          <a:p>
            <a:r>
              <a:rPr lang="ru-RU"/>
              <a:t>Образец заголовка</a:t>
            </a:r>
          </a:p>
        </p:txBody>
      </p:sp>
      <p:sp>
        <p:nvSpPr>
          <p:cNvPr id="3" name="Текст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30239"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8" name="Дата 6"/>
          <p:cNvSpPr>
            <a:spLocks noGrp="1"/>
          </p:cNvSpPr>
          <p:nvPr>
            <p:ph type="dt" sz="half" idx="10"/>
          </p:nvPr>
        </p:nvSpPr>
        <p:spPr/>
        <p:txBody>
          <a:bodyPr/>
          <a:lstStyle>
            <a:lvl1pPr>
              <a:defRPr/>
            </a:lvl1pPr>
          </a:lstStyle>
          <a:p>
            <a:pPr>
              <a:defRPr/>
            </a:pPr>
            <a:endParaRPr lang="es-ES" altLang="ru-RU">
              <a:solidFill>
                <a:srgbClr val="000000"/>
              </a:solidFill>
            </a:endParaRPr>
          </a:p>
        </p:txBody>
      </p:sp>
      <p:sp>
        <p:nvSpPr>
          <p:cNvPr id="9" name="Нижний колонтитул 7"/>
          <p:cNvSpPr>
            <a:spLocks noGrp="1"/>
          </p:cNvSpPr>
          <p:nvPr>
            <p:ph type="ftr" sz="quarter" idx="11"/>
          </p:nvPr>
        </p:nvSpPr>
        <p:spPr/>
        <p:txBody>
          <a:bodyPr/>
          <a:lstStyle>
            <a:lvl1pPr>
              <a:defRPr/>
            </a:lvl1pPr>
          </a:lstStyle>
          <a:p>
            <a:pPr>
              <a:defRPr/>
            </a:pPr>
            <a:endParaRPr lang="es-ES" altLang="ru-RU">
              <a:solidFill>
                <a:srgbClr val="000000"/>
              </a:solidFill>
            </a:endParaRPr>
          </a:p>
        </p:txBody>
      </p:sp>
      <p:sp>
        <p:nvSpPr>
          <p:cNvPr id="10" name="Номер слайда 8"/>
          <p:cNvSpPr>
            <a:spLocks noGrp="1"/>
          </p:cNvSpPr>
          <p:nvPr>
            <p:ph type="sldNum" sz="quarter" idx="12"/>
          </p:nvPr>
        </p:nvSpPr>
        <p:spPr/>
        <p:txBody>
          <a:bodyPr/>
          <a:lstStyle>
            <a:lvl1pPr>
              <a:defRPr/>
            </a:lvl1pPr>
          </a:lstStyle>
          <a:p>
            <a:pPr>
              <a:defRPr/>
            </a:pPr>
            <a:fld id="{C66656D4-6214-4313-90F9-9BE3B1BC8AF2}" type="slidenum">
              <a:rPr lang="es-ES" altLang="ru-RU">
                <a:solidFill>
                  <a:srgbClr val="000000"/>
                </a:solidFill>
              </a:rPr>
              <a:pPr>
                <a:defRPr/>
              </a:pPr>
              <a:t>‹Nr.›</a:t>
            </a:fld>
            <a:endParaRPr lang="es-ES" altLang="ru-RU">
              <a:solidFill>
                <a:srgbClr val="000000"/>
              </a:solidFill>
            </a:endParaRPr>
          </a:p>
        </p:txBody>
      </p:sp>
    </p:spTree>
    <p:extLst>
      <p:ext uri="{BB962C8B-B14F-4D97-AF65-F5344CB8AC3E}">
        <p14:creationId xmlns:p14="http://schemas.microsoft.com/office/powerpoint/2010/main" val="3718429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Прямоугольник 7"/>
          <p:cNvSpPr/>
          <p:nvPr userDrawn="1"/>
        </p:nvSpPr>
        <p:spPr>
          <a:xfrm>
            <a:off x="0" y="6597650"/>
            <a:ext cx="9144000" cy="260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2" name="Заголовок 1"/>
          <p:cNvSpPr>
            <a:spLocks noGrp="1"/>
          </p:cNvSpPr>
          <p:nvPr>
            <p:ph type="title"/>
          </p:nvPr>
        </p:nvSpPr>
        <p:spPr/>
        <p:txBody>
          <a:bodyPr/>
          <a:lstStyle/>
          <a:p>
            <a:r>
              <a:rPr lang="ru-RU"/>
              <a:t>Образец заголовка</a:t>
            </a:r>
          </a:p>
        </p:txBody>
      </p:sp>
      <p:sp>
        <p:nvSpPr>
          <p:cNvPr id="4" name="Дата 2"/>
          <p:cNvSpPr>
            <a:spLocks noGrp="1"/>
          </p:cNvSpPr>
          <p:nvPr>
            <p:ph type="dt" sz="half" idx="10"/>
          </p:nvPr>
        </p:nvSpPr>
        <p:spPr/>
        <p:txBody>
          <a:bodyPr/>
          <a:lstStyle>
            <a:lvl1pPr>
              <a:defRPr/>
            </a:lvl1pPr>
          </a:lstStyle>
          <a:p>
            <a:pPr>
              <a:defRPr/>
            </a:pPr>
            <a:endParaRPr lang="es-ES" altLang="ru-RU">
              <a:solidFill>
                <a:srgbClr val="000000"/>
              </a:solidFill>
            </a:endParaRPr>
          </a:p>
        </p:txBody>
      </p:sp>
      <p:sp>
        <p:nvSpPr>
          <p:cNvPr id="5" name="Нижний колонтитул 3"/>
          <p:cNvSpPr>
            <a:spLocks noGrp="1"/>
          </p:cNvSpPr>
          <p:nvPr>
            <p:ph type="ftr" sz="quarter" idx="11"/>
          </p:nvPr>
        </p:nvSpPr>
        <p:spPr/>
        <p:txBody>
          <a:bodyPr/>
          <a:lstStyle>
            <a:lvl1pPr>
              <a:defRPr/>
            </a:lvl1pPr>
          </a:lstStyle>
          <a:p>
            <a:pPr>
              <a:defRPr/>
            </a:pPr>
            <a:endParaRPr lang="es-ES" altLang="ru-RU">
              <a:solidFill>
                <a:srgbClr val="000000"/>
              </a:solidFill>
            </a:endParaRPr>
          </a:p>
        </p:txBody>
      </p:sp>
      <p:sp>
        <p:nvSpPr>
          <p:cNvPr id="6" name="Номер слайда 4"/>
          <p:cNvSpPr>
            <a:spLocks noGrp="1"/>
          </p:cNvSpPr>
          <p:nvPr>
            <p:ph type="sldNum" sz="quarter" idx="12"/>
          </p:nvPr>
        </p:nvSpPr>
        <p:spPr/>
        <p:txBody>
          <a:bodyPr/>
          <a:lstStyle>
            <a:lvl1pPr>
              <a:defRPr/>
            </a:lvl1pPr>
          </a:lstStyle>
          <a:p>
            <a:pPr>
              <a:defRPr/>
            </a:pPr>
            <a:fld id="{74EA97C1-F168-4E08-A2E2-DDB275981E2F}" type="slidenum">
              <a:rPr lang="es-ES" altLang="ru-RU">
                <a:solidFill>
                  <a:srgbClr val="000000"/>
                </a:solidFill>
              </a:rPr>
              <a:pPr>
                <a:defRPr/>
              </a:pPr>
              <a:t>‹Nr.›</a:t>
            </a:fld>
            <a:endParaRPr lang="es-ES" altLang="ru-RU">
              <a:solidFill>
                <a:srgbClr val="000000"/>
              </a:solidFill>
            </a:endParaRPr>
          </a:p>
        </p:txBody>
      </p:sp>
    </p:spTree>
    <p:extLst>
      <p:ext uri="{BB962C8B-B14F-4D97-AF65-F5344CB8AC3E}">
        <p14:creationId xmlns:p14="http://schemas.microsoft.com/office/powerpoint/2010/main" val="2239281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Прямоугольник 7"/>
          <p:cNvSpPr/>
          <p:nvPr userDrawn="1"/>
        </p:nvSpPr>
        <p:spPr>
          <a:xfrm>
            <a:off x="0" y="6597650"/>
            <a:ext cx="9144000" cy="260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3" name="Дата 1"/>
          <p:cNvSpPr>
            <a:spLocks noGrp="1"/>
          </p:cNvSpPr>
          <p:nvPr>
            <p:ph type="dt" sz="half" idx="10"/>
          </p:nvPr>
        </p:nvSpPr>
        <p:spPr/>
        <p:txBody>
          <a:bodyPr/>
          <a:lstStyle>
            <a:lvl1pPr>
              <a:defRPr/>
            </a:lvl1pPr>
          </a:lstStyle>
          <a:p>
            <a:pPr>
              <a:defRPr/>
            </a:pPr>
            <a:endParaRPr lang="es-ES" altLang="ru-RU">
              <a:solidFill>
                <a:srgbClr val="000000"/>
              </a:solidFill>
            </a:endParaRPr>
          </a:p>
        </p:txBody>
      </p:sp>
      <p:sp>
        <p:nvSpPr>
          <p:cNvPr id="4" name="Нижний колонтитул 2"/>
          <p:cNvSpPr>
            <a:spLocks noGrp="1"/>
          </p:cNvSpPr>
          <p:nvPr>
            <p:ph type="ftr" sz="quarter" idx="11"/>
          </p:nvPr>
        </p:nvSpPr>
        <p:spPr/>
        <p:txBody>
          <a:bodyPr/>
          <a:lstStyle>
            <a:lvl1pPr>
              <a:defRPr/>
            </a:lvl1pPr>
          </a:lstStyle>
          <a:p>
            <a:pPr>
              <a:defRPr/>
            </a:pPr>
            <a:endParaRPr lang="es-ES" altLang="ru-RU">
              <a:solidFill>
                <a:srgbClr val="000000"/>
              </a:solidFill>
            </a:endParaRPr>
          </a:p>
        </p:txBody>
      </p:sp>
      <p:sp>
        <p:nvSpPr>
          <p:cNvPr id="5" name="Номер слайда 3"/>
          <p:cNvSpPr>
            <a:spLocks noGrp="1"/>
          </p:cNvSpPr>
          <p:nvPr>
            <p:ph type="sldNum" sz="quarter" idx="12"/>
          </p:nvPr>
        </p:nvSpPr>
        <p:spPr/>
        <p:txBody>
          <a:bodyPr/>
          <a:lstStyle>
            <a:lvl1pPr>
              <a:defRPr/>
            </a:lvl1pPr>
          </a:lstStyle>
          <a:p>
            <a:pPr>
              <a:defRPr/>
            </a:pPr>
            <a:fld id="{C150588C-5BDA-4FFA-AF77-B7EA79EDE47E}" type="slidenum">
              <a:rPr lang="es-ES" altLang="ru-RU">
                <a:solidFill>
                  <a:srgbClr val="000000"/>
                </a:solidFill>
              </a:rPr>
              <a:pPr>
                <a:defRPr/>
              </a:pPr>
              <a:t>‹Nr.›</a:t>
            </a:fld>
            <a:endParaRPr lang="es-ES" altLang="ru-RU">
              <a:solidFill>
                <a:srgbClr val="000000"/>
              </a:solidFill>
            </a:endParaRPr>
          </a:p>
        </p:txBody>
      </p:sp>
    </p:spTree>
    <p:extLst>
      <p:ext uri="{BB962C8B-B14F-4D97-AF65-F5344CB8AC3E}">
        <p14:creationId xmlns:p14="http://schemas.microsoft.com/office/powerpoint/2010/main" val="3456908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Пусто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Блок-схема: процесс 7"/>
          <p:cNvSpPr/>
          <p:nvPr userDrawn="1"/>
        </p:nvSpPr>
        <p:spPr>
          <a:xfrm>
            <a:off x="0" y="6553204"/>
            <a:ext cx="9144000" cy="320675"/>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3" name="Прямоугольник 8"/>
          <p:cNvSpPr/>
          <p:nvPr userDrawn="1"/>
        </p:nvSpPr>
        <p:spPr>
          <a:xfrm>
            <a:off x="0" y="6597650"/>
            <a:ext cx="9144000" cy="260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pic>
        <p:nvPicPr>
          <p:cNvPr id="4" name="Рисунок 8"/>
          <p:cNvPicPr>
            <a:picLocks noChangeAspect="1"/>
          </p:cNvPicPr>
          <p:nvPr userDrawn="1"/>
        </p:nvPicPr>
        <p:blipFill>
          <a:blip r:embed="rId3">
            <a:extLst>
              <a:ext uri="{28A0092B-C50C-407E-A947-70E740481C1C}">
                <a14:useLocalDpi xmlns:a14="http://schemas.microsoft.com/office/drawing/2010/main" val="0"/>
              </a:ext>
            </a:extLst>
          </a:blip>
          <a:srcRect l="3523" r="3493"/>
          <a:stretch>
            <a:fillRect/>
          </a:stretch>
        </p:blipFill>
        <p:spPr bwMode="auto">
          <a:xfrm>
            <a:off x="0" y="-38100"/>
            <a:ext cx="91440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Дата 1"/>
          <p:cNvSpPr>
            <a:spLocks noGrp="1"/>
          </p:cNvSpPr>
          <p:nvPr>
            <p:ph type="dt" sz="half" idx="10"/>
          </p:nvPr>
        </p:nvSpPr>
        <p:spPr/>
        <p:txBody>
          <a:bodyPr/>
          <a:lstStyle>
            <a:lvl1pPr>
              <a:defRPr/>
            </a:lvl1pPr>
          </a:lstStyle>
          <a:p>
            <a:pPr>
              <a:defRPr/>
            </a:pPr>
            <a:endParaRPr lang="es-ES" altLang="ru-RU">
              <a:solidFill>
                <a:srgbClr val="000000"/>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es-ES" altLang="ru-RU">
              <a:solidFill>
                <a:srgbClr val="000000"/>
              </a:solidFill>
            </a:endParaRPr>
          </a:p>
        </p:txBody>
      </p:sp>
      <p:sp>
        <p:nvSpPr>
          <p:cNvPr id="7" name="Номер слайда 3"/>
          <p:cNvSpPr>
            <a:spLocks noGrp="1"/>
          </p:cNvSpPr>
          <p:nvPr>
            <p:ph type="sldNum" sz="quarter" idx="12"/>
          </p:nvPr>
        </p:nvSpPr>
        <p:spPr>
          <a:xfrm>
            <a:off x="6997700" y="6572250"/>
            <a:ext cx="2133600" cy="476250"/>
          </a:xfrm>
        </p:spPr>
        <p:txBody>
          <a:bodyPr/>
          <a:lstStyle>
            <a:lvl1pPr>
              <a:defRPr>
                <a:solidFill>
                  <a:schemeClr val="bg1"/>
                </a:solidFill>
              </a:defRPr>
            </a:lvl1pPr>
          </a:lstStyle>
          <a:p>
            <a:pPr>
              <a:defRPr/>
            </a:pPr>
            <a:fld id="{B79CC10B-54CB-4473-BA96-9131B2EFA30E}" type="slidenum">
              <a:rPr lang="es-ES" altLang="ru-RU">
                <a:solidFill>
                  <a:srgbClr val="FFFFFF"/>
                </a:solidFill>
              </a:rPr>
              <a:pPr>
                <a:defRPr/>
              </a:pPr>
              <a:t>‹Nr.›</a:t>
            </a:fld>
            <a:endParaRPr lang="es-ES" altLang="ru-RU">
              <a:solidFill>
                <a:srgbClr val="FFFFFF"/>
              </a:solidFill>
            </a:endParaRPr>
          </a:p>
        </p:txBody>
      </p:sp>
    </p:spTree>
    <p:extLst>
      <p:ext uri="{BB962C8B-B14F-4D97-AF65-F5344CB8AC3E}">
        <p14:creationId xmlns:p14="http://schemas.microsoft.com/office/powerpoint/2010/main" val="440287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1FEDE72-D25A-48ED-98C9-84099DE67EF7}" type="datetimeFigureOut">
              <a:rPr lang="de-DE" smtClean="0"/>
              <a:pPr/>
              <a:t>18.06.2019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99216D9-3C04-4EFD-867C-BA878A43C17F}" type="slidenum">
              <a:rPr lang="de-DE" smtClean="0"/>
              <a:pPr/>
              <a:t>‹Nr.›</a:t>
            </a:fld>
            <a:endParaRPr lang="de-DE"/>
          </a:p>
        </p:txBody>
      </p:sp>
    </p:spTree>
    <p:extLst>
      <p:ext uri="{BB962C8B-B14F-4D97-AF65-F5344CB8AC3E}">
        <p14:creationId xmlns:p14="http://schemas.microsoft.com/office/powerpoint/2010/main" val="2021344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оугольник 7"/>
          <p:cNvSpPr/>
          <p:nvPr userDrawn="1"/>
        </p:nvSpPr>
        <p:spPr>
          <a:xfrm>
            <a:off x="0" y="6597650"/>
            <a:ext cx="9144000" cy="260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2" name="Заголовок 1"/>
          <p:cNvSpPr>
            <a:spLocks noGrp="1"/>
          </p:cNvSpPr>
          <p:nvPr>
            <p:ph type="title"/>
          </p:nvPr>
        </p:nvSpPr>
        <p:spPr>
          <a:xfrm>
            <a:off x="630240" y="457200"/>
            <a:ext cx="2949575"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788"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6" name="Дата 4"/>
          <p:cNvSpPr>
            <a:spLocks noGrp="1"/>
          </p:cNvSpPr>
          <p:nvPr>
            <p:ph type="dt" sz="half" idx="10"/>
          </p:nvPr>
        </p:nvSpPr>
        <p:spPr/>
        <p:txBody>
          <a:bodyPr/>
          <a:lstStyle>
            <a:lvl1pPr>
              <a:defRPr/>
            </a:lvl1pPr>
          </a:lstStyle>
          <a:p>
            <a:pPr>
              <a:defRPr/>
            </a:pPr>
            <a:endParaRPr lang="es-ES" altLang="ru-RU">
              <a:solidFill>
                <a:srgbClr val="000000"/>
              </a:solidFill>
            </a:endParaRPr>
          </a:p>
        </p:txBody>
      </p:sp>
      <p:sp>
        <p:nvSpPr>
          <p:cNvPr id="7" name="Нижний колонтитул 5"/>
          <p:cNvSpPr>
            <a:spLocks noGrp="1"/>
          </p:cNvSpPr>
          <p:nvPr>
            <p:ph type="ftr" sz="quarter" idx="11"/>
          </p:nvPr>
        </p:nvSpPr>
        <p:spPr/>
        <p:txBody>
          <a:bodyPr/>
          <a:lstStyle>
            <a:lvl1pPr>
              <a:defRPr/>
            </a:lvl1pPr>
          </a:lstStyle>
          <a:p>
            <a:pPr>
              <a:defRPr/>
            </a:pPr>
            <a:endParaRPr lang="es-ES" altLang="ru-RU">
              <a:solidFill>
                <a:srgbClr val="000000"/>
              </a:solidFill>
            </a:endParaRPr>
          </a:p>
        </p:txBody>
      </p:sp>
      <p:sp>
        <p:nvSpPr>
          <p:cNvPr id="8" name="Номер слайда 6"/>
          <p:cNvSpPr>
            <a:spLocks noGrp="1"/>
          </p:cNvSpPr>
          <p:nvPr>
            <p:ph type="sldNum" sz="quarter" idx="12"/>
          </p:nvPr>
        </p:nvSpPr>
        <p:spPr/>
        <p:txBody>
          <a:bodyPr/>
          <a:lstStyle>
            <a:lvl1pPr>
              <a:defRPr/>
            </a:lvl1pPr>
          </a:lstStyle>
          <a:p>
            <a:pPr>
              <a:defRPr/>
            </a:pPr>
            <a:fld id="{B6028BE5-3121-4F88-9879-53017728810A}" type="slidenum">
              <a:rPr lang="es-ES" altLang="ru-RU">
                <a:solidFill>
                  <a:srgbClr val="000000"/>
                </a:solidFill>
              </a:rPr>
              <a:pPr>
                <a:defRPr/>
              </a:pPr>
              <a:t>‹Nr.›</a:t>
            </a:fld>
            <a:endParaRPr lang="es-ES" altLang="ru-RU">
              <a:solidFill>
                <a:srgbClr val="000000"/>
              </a:solidFill>
            </a:endParaRPr>
          </a:p>
        </p:txBody>
      </p:sp>
    </p:spTree>
    <p:extLst>
      <p:ext uri="{BB962C8B-B14F-4D97-AF65-F5344CB8AC3E}">
        <p14:creationId xmlns:p14="http://schemas.microsoft.com/office/powerpoint/2010/main" val="343373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7"/>
          <p:cNvSpPr/>
          <p:nvPr userDrawn="1"/>
        </p:nvSpPr>
        <p:spPr>
          <a:xfrm>
            <a:off x="0" y="6597650"/>
            <a:ext cx="9144000" cy="260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2" name="Заголовок 1"/>
          <p:cNvSpPr>
            <a:spLocks noGrp="1"/>
          </p:cNvSpPr>
          <p:nvPr>
            <p:ph type="title"/>
          </p:nvPr>
        </p:nvSpPr>
        <p:spPr>
          <a:xfrm>
            <a:off x="630240" y="457200"/>
            <a:ext cx="2949575"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788"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6" name="Дата 4"/>
          <p:cNvSpPr>
            <a:spLocks noGrp="1"/>
          </p:cNvSpPr>
          <p:nvPr>
            <p:ph type="dt" sz="half" idx="10"/>
          </p:nvPr>
        </p:nvSpPr>
        <p:spPr/>
        <p:txBody>
          <a:bodyPr/>
          <a:lstStyle>
            <a:lvl1pPr>
              <a:defRPr/>
            </a:lvl1pPr>
          </a:lstStyle>
          <a:p>
            <a:pPr>
              <a:defRPr/>
            </a:pPr>
            <a:endParaRPr lang="es-ES" altLang="ru-RU">
              <a:solidFill>
                <a:srgbClr val="000000"/>
              </a:solidFill>
            </a:endParaRPr>
          </a:p>
        </p:txBody>
      </p:sp>
      <p:sp>
        <p:nvSpPr>
          <p:cNvPr id="7" name="Нижний колонтитул 5"/>
          <p:cNvSpPr>
            <a:spLocks noGrp="1"/>
          </p:cNvSpPr>
          <p:nvPr>
            <p:ph type="ftr" sz="quarter" idx="11"/>
          </p:nvPr>
        </p:nvSpPr>
        <p:spPr/>
        <p:txBody>
          <a:bodyPr/>
          <a:lstStyle>
            <a:lvl1pPr>
              <a:defRPr/>
            </a:lvl1pPr>
          </a:lstStyle>
          <a:p>
            <a:pPr>
              <a:defRPr/>
            </a:pPr>
            <a:endParaRPr lang="es-ES" altLang="ru-RU">
              <a:solidFill>
                <a:srgbClr val="000000"/>
              </a:solidFill>
            </a:endParaRPr>
          </a:p>
        </p:txBody>
      </p:sp>
      <p:sp>
        <p:nvSpPr>
          <p:cNvPr id="8" name="Номер слайда 6"/>
          <p:cNvSpPr>
            <a:spLocks noGrp="1"/>
          </p:cNvSpPr>
          <p:nvPr>
            <p:ph type="sldNum" sz="quarter" idx="12"/>
          </p:nvPr>
        </p:nvSpPr>
        <p:spPr/>
        <p:txBody>
          <a:bodyPr/>
          <a:lstStyle>
            <a:lvl1pPr>
              <a:defRPr/>
            </a:lvl1pPr>
          </a:lstStyle>
          <a:p>
            <a:pPr>
              <a:defRPr/>
            </a:pPr>
            <a:fld id="{E8F18882-2C07-4CB7-8093-9AB7AB7A96A7}" type="slidenum">
              <a:rPr lang="es-ES" altLang="ru-RU">
                <a:solidFill>
                  <a:srgbClr val="000000"/>
                </a:solidFill>
              </a:rPr>
              <a:pPr>
                <a:defRPr/>
              </a:pPr>
              <a:t>‹Nr.›</a:t>
            </a:fld>
            <a:endParaRPr lang="es-ES" altLang="ru-RU">
              <a:solidFill>
                <a:srgbClr val="000000"/>
              </a:solidFill>
            </a:endParaRPr>
          </a:p>
        </p:txBody>
      </p:sp>
    </p:spTree>
    <p:extLst>
      <p:ext uri="{BB962C8B-B14F-4D97-AF65-F5344CB8AC3E}">
        <p14:creationId xmlns:p14="http://schemas.microsoft.com/office/powerpoint/2010/main" val="1391924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4" name="Прямоугольник 7"/>
          <p:cNvSpPr/>
          <p:nvPr userDrawn="1"/>
        </p:nvSpPr>
        <p:spPr>
          <a:xfrm>
            <a:off x="0" y="6597650"/>
            <a:ext cx="9144000" cy="260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endParaRPr lang="es-ES" altLang="ru-RU">
              <a:solidFill>
                <a:srgbClr val="000000"/>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es-ES" altLang="ru-RU">
              <a:solidFill>
                <a:srgbClr val="000000"/>
              </a:solidFill>
            </a:endParaRPr>
          </a:p>
        </p:txBody>
      </p:sp>
      <p:sp>
        <p:nvSpPr>
          <p:cNvPr id="7" name="Номер слайда 5"/>
          <p:cNvSpPr>
            <a:spLocks noGrp="1"/>
          </p:cNvSpPr>
          <p:nvPr>
            <p:ph type="sldNum" sz="quarter" idx="12"/>
          </p:nvPr>
        </p:nvSpPr>
        <p:spPr/>
        <p:txBody>
          <a:bodyPr/>
          <a:lstStyle>
            <a:lvl1pPr>
              <a:defRPr/>
            </a:lvl1pPr>
          </a:lstStyle>
          <a:p>
            <a:pPr>
              <a:defRPr/>
            </a:pPr>
            <a:fld id="{10999E22-7CB4-4F7C-98BA-34775A92227A}" type="slidenum">
              <a:rPr lang="es-ES" altLang="ru-RU">
                <a:solidFill>
                  <a:srgbClr val="000000"/>
                </a:solidFill>
              </a:rPr>
              <a:pPr>
                <a:defRPr/>
              </a:pPr>
              <a:t>‹Nr.›</a:t>
            </a:fld>
            <a:endParaRPr lang="es-ES" altLang="ru-RU">
              <a:solidFill>
                <a:srgbClr val="000000"/>
              </a:solidFill>
            </a:endParaRPr>
          </a:p>
        </p:txBody>
      </p:sp>
    </p:spTree>
    <p:extLst>
      <p:ext uri="{BB962C8B-B14F-4D97-AF65-F5344CB8AC3E}">
        <p14:creationId xmlns:p14="http://schemas.microsoft.com/office/powerpoint/2010/main" val="2944497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7"/>
          <p:cNvSpPr/>
          <p:nvPr userDrawn="1"/>
        </p:nvSpPr>
        <p:spPr>
          <a:xfrm>
            <a:off x="0" y="6597650"/>
            <a:ext cx="9144000" cy="260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endParaRPr lang="es-ES" altLang="ru-RU">
              <a:solidFill>
                <a:srgbClr val="000000"/>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es-ES" altLang="ru-RU">
              <a:solidFill>
                <a:srgbClr val="000000"/>
              </a:solidFill>
            </a:endParaRPr>
          </a:p>
        </p:txBody>
      </p:sp>
      <p:sp>
        <p:nvSpPr>
          <p:cNvPr id="7" name="Номер слайда 5"/>
          <p:cNvSpPr>
            <a:spLocks noGrp="1"/>
          </p:cNvSpPr>
          <p:nvPr>
            <p:ph type="sldNum" sz="quarter" idx="12"/>
          </p:nvPr>
        </p:nvSpPr>
        <p:spPr/>
        <p:txBody>
          <a:bodyPr/>
          <a:lstStyle>
            <a:lvl1pPr>
              <a:defRPr/>
            </a:lvl1pPr>
          </a:lstStyle>
          <a:p>
            <a:pPr>
              <a:defRPr/>
            </a:pPr>
            <a:fld id="{332FE3EC-DFE7-41BC-9155-62B1D04742BA}" type="slidenum">
              <a:rPr lang="es-ES" altLang="ru-RU">
                <a:solidFill>
                  <a:srgbClr val="000000"/>
                </a:solidFill>
              </a:rPr>
              <a:pPr>
                <a:defRPr/>
              </a:pPr>
              <a:t>‹Nr.›</a:t>
            </a:fld>
            <a:endParaRPr lang="es-ES" altLang="ru-RU">
              <a:solidFill>
                <a:srgbClr val="000000"/>
              </a:solidFill>
            </a:endParaRPr>
          </a:p>
        </p:txBody>
      </p:sp>
    </p:spTree>
    <p:extLst>
      <p:ext uri="{BB962C8B-B14F-4D97-AF65-F5344CB8AC3E}">
        <p14:creationId xmlns:p14="http://schemas.microsoft.com/office/powerpoint/2010/main" val="3490129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5" name="Нижний колонтитул 4"/>
          <p:cNvSpPr>
            <a:spLocks noGrp="1"/>
          </p:cNvSpPr>
          <p:nvPr>
            <p:ph type="ftr" sz="quarter" idx="11"/>
          </p:nvPr>
        </p:nvSpPr>
        <p:spPr/>
        <p:txBody>
          <a:bodyPr/>
          <a:lstStyle/>
          <a:p>
            <a:r>
              <a:rPr lang="en-US">
                <a:solidFill>
                  <a:prstClr val="black">
                    <a:tint val="75000"/>
                  </a:prstClr>
                </a:solidFill>
              </a:rPr>
              <a:t>49th meeting of the PAC for Condensed Matter Physics</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8A46C30-0AE9-4C95-BBB8-653B0361C4E6}" type="slidenum">
              <a:rPr lang="ru-RU" smtClean="0">
                <a:solidFill>
                  <a:prstClr val="black">
                    <a:tint val="75000"/>
                  </a:prstClr>
                </a:solidFill>
              </a:rPr>
              <a:pPr/>
              <a:t>‹Nr.›</a:t>
            </a:fld>
            <a:endParaRPr lang="ru-RU">
              <a:solidFill>
                <a:prstClr val="black">
                  <a:tint val="75000"/>
                </a:prstClr>
              </a:solidFill>
            </a:endParaRPr>
          </a:p>
        </p:txBody>
      </p:sp>
    </p:spTree>
    <p:extLst>
      <p:ext uri="{BB962C8B-B14F-4D97-AF65-F5344CB8AC3E}">
        <p14:creationId xmlns:p14="http://schemas.microsoft.com/office/powerpoint/2010/main" val="2195620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Объект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Дата 3"/>
          <p:cNvSpPr>
            <a:spLocks noGrp="1"/>
          </p:cNvSpPr>
          <p:nvPr>
            <p:ph type="dt" sz="half" idx="10"/>
          </p:nvPr>
        </p:nvSpPr>
        <p:spPr>
          <a:xfrm>
            <a:off x="1211003" y="6432557"/>
            <a:ext cx="1475049" cy="365125"/>
          </a:xfrm>
          <a:prstGeom prst="rect">
            <a:avLst/>
          </a:prstGeom>
        </p:spPr>
        <p:txBody>
          <a:bodyPr/>
          <a:lstStyle/>
          <a:p>
            <a:fld id="{1F28375C-F30F-47FC-8D93-1AD0B70F0110}" type="datetime1">
              <a:rPr lang="ru-RU" smtClean="0">
                <a:solidFill>
                  <a:prstClr val="black"/>
                </a:solidFill>
              </a:rPr>
              <a:pPr/>
              <a:t>18.06.2019</a:t>
            </a:fld>
            <a:endParaRPr lang="ru-RU" dirty="0">
              <a:solidFill>
                <a:prstClr val="black"/>
              </a:solidFill>
            </a:endParaRPr>
          </a:p>
        </p:txBody>
      </p:sp>
      <p:sp>
        <p:nvSpPr>
          <p:cNvPr id="5" name="Нижний колонтитул 4"/>
          <p:cNvSpPr>
            <a:spLocks noGrp="1"/>
          </p:cNvSpPr>
          <p:nvPr>
            <p:ph type="ftr" sz="quarter" idx="11"/>
          </p:nvPr>
        </p:nvSpPr>
        <p:spPr>
          <a:xfrm>
            <a:off x="2763611" y="6356355"/>
            <a:ext cx="4649562" cy="446527"/>
          </a:xfrm>
        </p:spPr>
        <p:txBody>
          <a:bodyPr/>
          <a:lstStyle/>
          <a:p>
            <a:r>
              <a:rPr lang="en-US">
                <a:solidFill>
                  <a:prstClr val="black">
                    <a:tint val="75000"/>
                  </a:prstClr>
                </a:solidFill>
              </a:rPr>
              <a:t>49th meeting of the PAC for Condensed Matter Physics</a:t>
            </a: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8A46C30-0AE9-4C95-BBB8-653B0361C4E6}" type="slidenum">
              <a:rPr lang="ru-RU" smtClean="0">
                <a:solidFill>
                  <a:prstClr val="black">
                    <a:tint val="75000"/>
                  </a:prstClr>
                </a:solidFill>
              </a:rPr>
              <a:pPr/>
              <a:t>‹Nr.›</a:t>
            </a:fld>
            <a:endParaRPr lang="ru-RU">
              <a:solidFill>
                <a:prstClr val="black">
                  <a:tint val="75000"/>
                </a:prstClr>
              </a:solidFill>
            </a:endParaRPr>
          </a:p>
        </p:txBody>
      </p:sp>
    </p:spTree>
    <p:extLst>
      <p:ext uri="{BB962C8B-B14F-4D97-AF65-F5344CB8AC3E}">
        <p14:creationId xmlns:p14="http://schemas.microsoft.com/office/powerpoint/2010/main" val="2253675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0687" y="1709738"/>
            <a:ext cx="6989900" cy="2852737"/>
          </a:xfrm>
        </p:spPr>
        <p:txBody>
          <a:bodyPr anchor="b"/>
          <a:lstStyle>
            <a:lvl1pPr>
              <a:defRPr sz="6000"/>
            </a:lvl1pPr>
          </a:lstStyle>
          <a:p>
            <a:r>
              <a:rPr lang="en-US"/>
              <a:t>Click to edit Master title style</a:t>
            </a:r>
            <a:endParaRPr lang="ru-RU"/>
          </a:p>
        </p:txBody>
      </p:sp>
      <p:sp>
        <p:nvSpPr>
          <p:cNvPr id="3" name="Текст 2"/>
          <p:cNvSpPr>
            <a:spLocks noGrp="1"/>
          </p:cNvSpPr>
          <p:nvPr>
            <p:ph type="body" idx="1"/>
          </p:nvPr>
        </p:nvSpPr>
        <p:spPr>
          <a:xfrm>
            <a:off x="1520686" y="4589468"/>
            <a:ext cx="69899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Дата 3"/>
          <p:cNvSpPr>
            <a:spLocks noGrp="1"/>
          </p:cNvSpPr>
          <p:nvPr>
            <p:ph type="dt" sz="half" idx="10"/>
          </p:nvPr>
        </p:nvSpPr>
        <p:spPr>
          <a:xfrm>
            <a:off x="1211003" y="6356355"/>
            <a:ext cx="1475049" cy="365125"/>
          </a:xfrm>
          <a:prstGeom prst="rect">
            <a:avLst/>
          </a:prstGeom>
        </p:spPr>
        <p:txBody>
          <a:bodyPr/>
          <a:lstStyle/>
          <a:p>
            <a:fld id="{10A26149-DFEF-454B-BF8F-ED3727818907}" type="datetime1">
              <a:rPr lang="ru-RU" smtClean="0">
                <a:solidFill>
                  <a:prstClr val="black"/>
                </a:solidFill>
              </a:rPr>
              <a:pPr/>
              <a:t>18.06.2019</a:t>
            </a:fld>
            <a:endParaRPr lang="ru-RU">
              <a:solidFill>
                <a:prstClr val="black"/>
              </a:solidFill>
            </a:endParaRPr>
          </a:p>
        </p:txBody>
      </p:sp>
      <p:sp>
        <p:nvSpPr>
          <p:cNvPr id="5" name="Нижний колонтитул 4"/>
          <p:cNvSpPr>
            <a:spLocks noGrp="1"/>
          </p:cNvSpPr>
          <p:nvPr>
            <p:ph type="ftr" sz="quarter" idx="11"/>
          </p:nvPr>
        </p:nvSpPr>
        <p:spPr/>
        <p:txBody>
          <a:bodyPr/>
          <a:lstStyle/>
          <a:p>
            <a:r>
              <a:rPr lang="en-US">
                <a:solidFill>
                  <a:prstClr val="black">
                    <a:tint val="75000"/>
                  </a:prstClr>
                </a:solidFill>
              </a:rPr>
              <a:t>49th meeting of the PAC for Condensed Matter Physics</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8A46C30-0AE9-4C95-BBB8-653B0361C4E6}" type="slidenum">
              <a:rPr lang="ru-RU" smtClean="0">
                <a:solidFill>
                  <a:prstClr val="black">
                    <a:tint val="75000"/>
                  </a:prstClr>
                </a:solidFill>
              </a:rPr>
              <a:pPr/>
              <a:t>‹Nr.›</a:t>
            </a:fld>
            <a:endParaRPr lang="ru-RU">
              <a:solidFill>
                <a:prstClr val="black">
                  <a:tint val="75000"/>
                </a:prstClr>
              </a:solidFill>
            </a:endParaRPr>
          </a:p>
        </p:txBody>
      </p:sp>
    </p:spTree>
    <p:extLst>
      <p:ext uri="{BB962C8B-B14F-4D97-AF65-F5344CB8AC3E}">
        <p14:creationId xmlns:p14="http://schemas.microsoft.com/office/powerpoint/2010/main" val="33972176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Объект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Объект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Дата 4"/>
          <p:cNvSpPr>
            <a:spLocks noGrp="1"/>
          </p:cNvSpPr>
          <p:nvPr>
            <p:ph type="dt" sz="half" idx="10"/>
          </p:nvPr>
        </p:nvSpPr>
        <p:spPr>
          <a:xfrm>
            <a:off x="1211003" y="6356355"/>
            <a:ext cx="1475049" cy="365125"/>
          </a:xfrm>
          <a:prstGeom prst="rect">
            <a:avLst/>
          </a:prstGeom>
        </p:spPr>
        <p:txBody>
          <a:bodyPr/>
          <a:lstStyle/>
          <a:p>
            <a:fld id="{BA10AC36-32D3-4E61-BA3A-708DA091870E}" type="datetime1">
              <a:rPr lang="ru-RU" smtClean="0">
                <a:solidFill>
                  <a:prstClr val="black"/>
                </a:solidFill>
              </a:rPr>
              <a:pPr/>
              <a:t>18.06.2019</a:t>
            </a:fld>
            <a:endParaRPr lang="ru-RU">
              <a:solidFill>
                <a:prstClr val="black"/>
              </a:solidFill>
            </a:endParaRPr>
          </a:p>
        </p:txBody>
      </p:sp>
      <p:sp>
        <p:nvSpPr>
          <p:cNvPr id="6" name="Нижний колонтитул 5"/>
          <p:cNvSpPr>
            <a:spLocks noGrp="1"/>
          </p:cNvSpPr>
          <p:nvPr>
            <p:ph type="ftr" sz="quarter" idx="11"/>
          </p:nvPr>
        </p:nvSpPr>
        <p:spPr/>
        <p:txBody>
          <a:bodyPr/>
          <a:lstStyle/>
          <a:p>
            <a:r>
              <a:rPr lang="en-US">
                <a:solidFill>
                  <a:prstClr val="black">
                    <a:tint val="75000"/>
                  </a:prstClr>
                </a:solidFill>
              </a:rPr>
              <a:t>49th meeting of the PAC for Condensed Matter Physics</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8A46C30-0AE9-4C95-BBB8-653B0361C4E6}" type="slidenum">
              <a:rPr lang="ru-RU" smtClean="0">
                <a:solidFill>
                  <a:prstClr val="black">
                    <a:tint val="75000"/>
                  </a:prstClr>
                </a:solidFill>
              </a:rPr>
              <a:pPr/>
              <a:t>‹Nr.›</a:t>
            </a:fld>
            <a:endParaRPr lang="ru-RU">
              <a:solidFill>
                <a:prstClr val="black">
                  <a:tint val="75000"/>
                </a:prstClr>
              </a:solidFill>
            </a:endParaRPr>
          </a:p>
        </p:txBody>
      </p:sp>
    </p:spTree>
    <p:extLst>
      <p:ext uri="{BB962C8B-B14F-4D97-AF65-F5344CB8AC3E}">
        <p14:creationId xmlns:p14="http://schemas.microsoft.com/office/powerpoint/2010/main" val="34609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en-US"/>
              <a:t>Click to edit Master title style</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Объект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Объект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Дата 6"/>
          <p:cNvSpPr>
            <a:spLocks noGrp="1"/>
          </p:cNvSpPr>
          <p:nvPr>
            <p:ph type="dt" sz="half" idx="10"/>
          </p:nvPr>
        </p:nvSpPr>
        <p:spPr>
          <a:xfrm>
            <a:off x="1211003" y="6356355"/>
            <a:ext cx="1475049" cy="365125"/>
          </a:xfrm>
          <a:prstGeom prst="rect">
            <a:avLst/>
          </a:prstGeom>
        </p:spPr>
        <p:txBody>
          <a:bodyPr/>
          <a:lstStyle/>
          <a:p>
            <a:fld id="{6C41F82E-4629-4D4E-A222-95A297C2213D}" type="datetime1">
              <a:rPr lang="ru-RU" smtClean="0">
                <a:solidFill>
                  <a:prstClr val="black"/>
                </a:solidFill>
              </a:rPr>
              <a:pPr/>
              <a:t>18.06.2019</a:t>
            </a:fld>
            <a:endParaRPr lang="ru-RU">
              <a:solidFill>
                <a:prstClr val="black"/>
              </a:solidFill>
            </a:endParaRPr>
          </a:p>
        </p:txBody>
      </p:sp>
      <p:sp>
        <p:nvSpPr>
          <p:cNvPr id="8" name="Нижний колонтитул 7"/>
          <p:cNvSpPr>
            <a:spLocks noGrp="1"/>
          </p:cNvSpPr>
          <p:nvPr>
            <p:ph type="ftr" sz="quarter" idx="11"/>
          </p:nvPr>
        </p:nvSpPr>
        <p:spPr/>
        <p:txBody>
          <a:bodyPr/>
          <a:lstStyle/>
          <a:p>
            <a:r>
              <a:rPr lang="en-US">
                <a:solidFill>
                  <a:prstClr val="black">
                    <a:tint val="75000"/>
                  </a:prstClr>
                </a:solidFill>
              </a:rPr>
              <a:t>49th meeting of the PAC for Condensed Matter Physics</a:t>
            </a:r>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8A46C30-0AE9-4C95-BBB8-653B0361C4E6}" type="slidenum">
              <a:rPr lang="ru-RU" smtClean="0">
                <a:solidFill>
                  <a:prstClr val="black">
                    <a:tint val="75000"/>
                  </a:prstClr>
                </a:solidFill>
              </a:rPr>
              <a:pPr/>
              <a:t>‹Nr.›</a:t>
            </a:fld>
            <a:endParaRPr lang="ru-RU">
              <a:solidFill>
                <a:prstClr val="black">
                  <a:tint val="75000"/>
                </a:prstClr>
              </a:solidFill>
            </a:endParaRPr>
          </a:p>
        </p:txBody>
      </p:sp>
    </p:spTree>
    <p:extLst>
      <p:ext uri="{BB962C8B-B14F-4D97-AF65-F5344CB8AC3E}">
        <p14:creationId xmlns:p14="http://schemas.microsoft.com/office/powerpoint/2010/main" val="7849227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Дата 2"/>
          <p:cNvSpPr>
            <a:spLocks noGrp="1"/>
          </p:cNvSpPr>
          <p:nvPr>
            <p:ph type="dt" sz="half" idx="10"/>
          </p:nvPr>
        </p:nvSpPr>
        <p:spPr>
          <a:xfrm>
            <a:off x="1211003" y="6356355"/>
            <a:ext cx="1475049" cy="365125"/>
          </a:xfrm>
          <a:prstGeom prst="rect">
            <a:avLst/>
          </a:prstGeom>
        </p:spPr>
        <p:txBody>
          <a:bodyPr/>
          <a:lstStyle/>
          <a:p>
            <a:fld id="{B8B3FC86-8CF8-47D4-8A1F-BE7595BBDAD7}" type="datetime1">
              <a:rPr lang="ru-RU" smtClean="0">
                <a:solidFill>
                  <a:prstClr val="black"/>
                </a:solidFill>
              </a:rPr>
              <a:pPr/>
              <a:t>18.06.2019</a:t>
            </a:fld>
            <a:endParaRPr lang="ru-RU">
              <a:solidFill>
                <a:prstClr val="black"/>
              </a:solidFill>
            </a:endParaRPr>
          </a:p>
        </p:txBody>
      </p:sp>
      <p:sp>
        <p:nvSpPr>
          <p:cNvPr id="4" name="Нижний колонтитул 3"/>
          <p:cNvSpPr>
            <a:spLocks noGrp="1"/>
          </p:cNvSpPr>
          <p:nvPr>
            <p:ph type="ftr" sz="quarter" idx="11"/>
          </p:nvPr>
        </p:nvSpPr>
        <p:spPr/>
        <p:txBody>
          <a:bodyPr/>
          <a:lstStyle/>
          <a:p>
            <a:r>
              <a:rPr lang="en-US">
                <a:solidFill>
                  <a:prstClr val="black">
                    <a:tint val="75000"/>
                  </a:prstClr>
                </a:solidFill>
              </a:rPr>
              <a:t>49th meeting of the PAC for Condensed Matter Physics</a:t>
            </a: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8A46C30-0AE9-4C95-BBB8-653B0361C4E6}" type="slidenum">
              <a:rPr lang="ru-RU" smtClean="0">
                <a:solidFill>
                  <a:prstClr val="black">
                    <a:tint val="75000"/>
                  </a:prstClr>
                </a:solidFill>
              </a:rPr>
              <a:pPr/>
              <a:t>‹Nr.›</a:t>
            </a:fld>
            <a:endParaRPr lang="ru-RU">
              <a:solidFill>
                <a:prstClr val="black">
                  <a:tint val="75000"/>
                </a:prstClr>
              </a:solidFill>
            </a:endParaRPr>
          </a:p>
        </p:txBody>
      </p:sp>
    </p:spTree>
    <p:extLst>
      <p:ext uri="{BB962C8B-B14F-4D97-AF65-F5344CB8AC3E}">
        <p14:creationId xmlns:p14="http://schemas.microsoft.com/office/powerpoint/2010/main" val="134802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8"/>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E1FEDE72-D25A-48ED-98C9-84099DE67EF7}" type="datetimeFigureOut">
              <a:rPr lang="de-DE" smtClean="0"/>
              <a:pPr/>
              <a:t>18.06.2019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99216D9-3C04-4EFD-867C-BA878A43C17F}" type="slidenum">
              <a:rPr lang="de-DE" smtClean="0"/>
              <a:pPr/>
              <a:t>‹Nr.›</a:t>
            </a:fld>
            <a:endParaRPr lang="de-DE"/>
          </a:p>
        </p:txBody>
      </p:sp>
    </p:spTree>
    <p:extLst>
      <p:ext uri="{BB962C8B-B14F-4D97-AF65-F5344CB8AC3E}">
        <p14:creationId xmlns:p14="http://schemas.microsoft.com/office/powerpoint/2010/main" val="488496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1211003" y="6356355"/>
            <a:ext cx="1475049" cy="365125"/>
          </a:xfrm>
          <a:prstGeom prst="rect">
            <a:avLst/>
          </a:prstGeom>
        </p:spPr>
        <p:txBody>
          <a:bodyPr/>
          <a:lstStyle/>
          <a:p>
            <a:fld id="{8F8D54B3-753C-4C63-8261-E6E542541941}" type="datetime1">
              <a:rPr lang="ru-RU" smtClean="0">
                <a:solidFill>
                  <a:prstClr val="black"/>
                </a:solidFill>
              </a:rPr>
              <a:pPr/>
              <a:t>18.06.2019</a:t>
            </a:fld>
            <a:endParaRPr lang="ru-RU">
              <a:solidFill>
                <a:prstClr val="black"/>
              </a:solidFill>
            </a:endParaRPr>
          </a:p>
        </p:txBody>
      </p:sp>
      <p:sp>
        <p:nvSpPr>
          <p:cNvPr id="3" name="Нижний колонтитул 2"/>
          <p:cNvSpPr>
            <a:spLocks noGrp="1"/>
          </p:cNvSpPr>
          <p:nvPr>
            <p:ph type="ftr" sz="quarter" idx="11"/>
          </p:nvPr>
        </p:nvSpPr>
        <p:spPr/>
        <p:txBody>
          <a:bodyPr/>
          <a:lstStyle/>
          <a:p>
            <a:r>
              <a:rPr lang="en-US">
                <a:solidFill>
                  <a:prstClr val="black">
                    <a:tint val="75000"/>
                  </a:prstClr>
                </a:solidFill>
              </a:rPr>
              <a:t>49th meeting of the PAC for Condensed Matter Physics</a:t>
            </a:r>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8A46C30-0AE9-4C95-BBB8-653B0361C4E6}" type="slidenum">
              <a:rPr lang="ru-RU" smtClean="0">
                <a:solidFill>
                  <a:prstClr val="black">
                    <a:tint val="75000"/>
                  </a:prstClr>
                </a:solidFill>
              </a:rPr>
              <a:pPr/>
              <a:t>‹Nr.›</a:t>
            </a:fld>
            <a:endParaRPr lang="ru-RU">
              <a:solidFill>
                <a:prstClr val="black">
                  <a:tint val="75000"/>
                </a:prstClr>
              </a:solidFill>
            </a:endParaRPr>
          </a:p>
        </p:txBody>
      </p:sp>
    </p:spTree>
    <p:extLst>
      <p:ext uri="{BB962C8B-B14F-4D97-AF65-F5344CB8AC3E}">
        <p14:creationId xmlns:p14="http://schemas.microsoft.com/office/powerpoint/2010/main" val="3491253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ru-RU"/>
          </a:p>
        </p:txBody>
      </p:sp>
      <p:sp>
        <p:nvSpPr>
          <p:cNvPr id="3" name="Объект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Дата 4"/>
          <p:cNvSpPr>
            <a:spLocks noGrp="1"/>
          </p:cNvSpPr>
          <p:nvPr>
            <p:ph type="dt" sz="half" idx="10"/>
          </p:nvPr>
        </p:nvSpPr>
        <p:spPr>
          <a:xfrm>
            <a:off x="1211003" y="6356355"/>
            <a:ext cx="1475049" cy="365125"/>
          </a:xfrm>
          <a:prstGeom prst="rect">
            <a:avLst/>
          </a:prstGeom>
        </p:spPr>
        <p:txBody>
          <a:bodyPr/>
          <a:lstStyle/>
          <a:p>
            <a:fld id="{46047707-4E94-48A1-8295-CF4FDAF18983}" type="datetime1">
              <a:rPr lang="ru-RU" smtClean="0">
                <a:solidFill>
                  <a:prstClr val="black"/>
                </a:solidFill>
              </a:rPr>
              <a:pPr/>
              <a:t>18.06.2019</a:t>
            </a:fld>
            <a:endParaRPr lang="ru-RU">
              <a:solidFill>
                <a:prstClr val="black"/>
              </a:solidFill>
            </a:endParaRPr>
          </a:p>
        </p:txBody>
      </p:sp>
      <p:sp>
        <p:nvSpPr>
          <p:cNvPr id="6" name="Нижний колонтитул 5"/>
          <p:cNvSpPr>
            <a:spLocks noGrp="1"/>
          </p:cNvSpPr>
          <p:nvPr>
            <p:ph type="ftr" sz="quarter" idx="11"/>
          </p:nvPr>
        </p:nvSpPr>
        <p:spPr/>
        <p:txBody>
          <a:bodyPr/>
          <a:lstStyle/>
          <a:p>
            <a:r>
              <a:rPr lang="en-US">
                <a:solidFill>
                  <a:prstClr val="black">
                    <a:tint val="75000"/>
                  </a:prstClr>
                </a:solidFill>
              </a:rPr>
              <a:t>49th meeting of the PAC for Condensed Matter Physics</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8A46C30-0AE9-4C95-BBB8-653B0361C4E6}" type="slidenum">
              <a:rPr lang="ru-RU" smtClean="0">
                <a:solidFill>
                  <a:prstClr val="black">
                    <a:tint val="75000"/>
                  </a:prstClr>
                </a:solidFill>
              </a:rPr>
              <a:pPr/>
              <a:t>‹Nr.›</a:t>
            </a:fld>
            <a:endParaRPr lang="ru-RU">
              <a:solidFill>
                <a:prstClr val="black">
                  <a:tint val="75000"/>
                </a:prstClr>
              </a:solidFill>
            </a:endParaRPr>
          </a:p>
        </p:txBody>
      </p:sp>
    </p:spTree>
    <p:extLst>
      <p:ext uri="{BB962C8B-B14F-4D97-AF65-F5344CB8AC3E}">
        <p14:creationId xmlns:p14="http://schemas.microsoft.com/office/powerpoint/2010/main" val="31876610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Дата 4"/>
          <p:cNvSpPr>
            <a:spLocks noGrp="1"/>
          </p:cNvSpPr>
          <p:nvPr>
            <p:ph type="dt" sz="half" idx="10"/>
          </p:nvPr>
        </p:nvSpPr>
        <p:spPr>
          <a:xfrm>
            <a:off x="1211003" y="6356355"/>
            <a:ext cx="1475049" cy="365125"/>
          </a:xfrm>
          <a:prstGeom prst="rect">
            <a:avLst/>
          </a:prstGeom>
        </p:spPr>
        <p:txBody>
          <a:bodyPr/>
          <a:lstStyle/>
          <a:p>
            <a:fld id="{66F024E7-77B1-43C4-BBCA-7B282F63FD79}" type="datetime1">
              <a:rPr lang="ru-RU" smtClean="0">
                <a:solidFill>
                  <a:prstClr val="black"/>
                </a:solidFill>
              </a:rPr>
              <a:pPr/>
              <a:t>18.06.2019</a:t>
            </a:fld>
            <a:endParaRPr lang="ru-RU">
              <a:solidFill>
                <a:prstClr val="black"/>
              </a:solidFill>
            </a:endParaRPr>
          </a:p>
        </p:txBody>
      </p:sp>
      <p:sp>
        <p:nvSpPr>
          <p:cNvPr id="6" name="Нижний колонтитул 5"/>
          <p:cNvSpPr>
            <a:spLocks noGrp="1"/>
          </p:cNvSpPr>
          <p:nvPr>
            <p:ph type="ftr" sz="quarter" idx="11"/>
          </p:nvPr>
        </p:nvSpPr>
        <p:spPr/>
        <p:txBody>
          <a:bodyPr/>
          <a:lstStyle/>
          <a:p>
            <a:r>
              <a:rPr lang="en-US">
                <a:solidFill>
                  <a:prstClr val="black">
                    <a:tint val="75000"/>
                  </a:prstClr>
                </a:solidFill>
              </a:rPr>
              <a:t>49th meeting of the PAC for Condensed Matter Physics</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8A46C30-0AE9-4C95-BBB8-653B0361C4E6}" type="slidenum">
              <a:rPr lang="ru-RU" smtClean="0">
                <a:solidFill>
                  <a:prstClr val="black">
                    <a:tint val="75000"/>
                  </a:prstClr>
                </a:solidFill>
              </a:rPr>
              <a:pPr/>
              <a:t>‹Nr.›</a:t>
            </a:fld>
            <a:endParaRPr lang="ru-RU">
              <a:solidFill>
                <a:prstClr val="black">
                  <a:tint val="75000"/>
                </a:prstClr>
              </a:solidFill>
            </a:endParaRPr>
          </a:p>
        </p:txBody>
      </p:sp>
    </p:spTree>
    <p:extLst>
      <p:ext uri="{BB962C8B-B14F-4D97-AF65-F5344CB8AC3E}">
        <p14:creationId xmlns:p14="http://schemas.microsoft.com/office/powerpoint/2010/main" val="41884538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Вертикальный текст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Дата 3"/>
          <p:cNvSpPr>
            <a:spLocks noGrp="1"/>
          </p:cNvSpPr>
          <p:nvPr>
            <p:ph type="dt" sz="half" idx="10"/>
          </p:nvPr>
        </p:nvSpPr>
        <p:spPr>
          <a:xfrm>
            <a:off x="1211003" y="6356355"/>
            <a:ext cx="1475049" cy="365125"/>
          </a:xfrm>
          <a:prstGeom prst="rect">
            <a:avLst/>
          </a:prstGeom>
        </p:spPr>
        <p:txBody>
          <a:bodyPr/>
          <a:lstStyle/>
          <a:p>
            <a:fld id="{1D15F30A-6A57-4038-B242-301BC9592DC5}" type="datetime1">
              <a:rPr lang="ru-RU" smtClean="0">
                <a:solidFill>
                  <a:prstClr val="black"/>
                </a:solidFill>
              </a:rPr>
              <a:pPr/>
              <a:t>18.06.2019</a:t>
            </a:fld>
            <a:endParaRPr lang="ru-RU">
              <a:solidFill>
                <a:prstClr val="black"/>
              </a:solidFill>
            </a:endParaRPr>
          </a:p>
        </p:txBody>
      </p:sp>
      <p:sp>
        <p:nvSpPr>
          <p:cNvPr id="5" name="Нижний колонтитул 4"/>
          <p:cNvSpPr>
            <a:spLocks noGrp="1"/>
          </p:cNvSpPr>
          <p:nvPr>
            <p:ph type="ftr" sz="quarter" idx="11"/>
          </p:nvPr>
        </p:nvSpPr>
        <p:spPr/>
        <p:txBody>
          <a:bodyPr/>
          <a:lstStyle/>
          <a:p>
            <a:r>
              <a:rPr lang="en-US">
                <a:solidFill>
                  <a:prstClr val="black">
                    <a:tint val="75000"/>
                  </a:prstClr>
                </a:solidFill>
              </a:rPr>
              <a:t>49th meeting of the PAC for Condensed Matter Physics</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8A46C30-0AE9-4C95-BBB8-653B0361C4E6}" type="slidenum">
              <a:rPr lang="ru-RU" smtClean="0">
                <a:solidFill>
                  <a:prstClr val="black">
                    <a:tint val="75000"/>
                  </a:prstClr>
                </a:solidFill>
              </a:rPr>
              <a:pPr/>
              <a:t>‹Nr.›</a:t>
            </a:fld>
            <a:endParaRPr lang="ru-RU">
              <a:solidFill>
                <a:prstClr val="black">
                  <a:tint val="75000"/>
                </a:prstClr>
              </a:solidFill>
            </a:endParaRPr>
          </a:p>
        </p:txBody>
      </p:sp>
    </p:spTree>
    <p:extLst>
      <p:ext uri="{BB962C8B-B14F-4D97-AF65-F5344CB8AC3E}">
        <p14:creationId xmlns:p14="http://schemas.microsoft.com/office/powerpoint/2010/main" val="3346896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en-US"/>
              <a:t>Click to edit Master title style</a:t>
            </a:r>
            <a:endParaRPr lang="ru-RU"/>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Дата 3"/>
          <p:cNvSpPr>
            <a:spLocks noGrp="1"/>
          </p:cNvSpPr>
          <p:nvPr>
            <p:ph type="dt" sz="half" idx="10"/>
          </p:nvPr>
        </p:nvSpPr>
        <p:spPr>
          <a:xfrm>
            <a:off x="1211003" y="6356355"/>
            <a:ext cx="1475049" cy="365125"/>
          </a:xfrm>
          <a:prstGeom prst="rect">
            <a:avLst/>
          </a:prstGeom>
        </p:spPr>
        <p:txBody>
          <a:bodyPr/>
          <a:lstStyle/>
          <a:p>
            <a:fld id="{B82D46DC-958B-470D-A239-9496DB21F480}" type="datetime1">
              <a:rPr lang="ru-RU" smtClean="0">
                <a:solidFill>
                  <a:prstClr val="black"/>
                </a:solidFill>
              </a:rPr>
              <a:pPr/>
              <a:t>18.06.2019</a:t>
            </a:fld>
            <a:endParaRPr lang="ru-RU">
              <a:solidFill>
                <a:prstClr val="black"/>
              </a:solidFill>
            </a:endParaRPr>
          </a:p>
        </p:txBody>
      </p:sp>
      <p:sp>
        <p:nvSpPr>
          <p:cNvPr id="5" name="Нижний колонтитул 4"/>
          <p:cNvSpPr>
            <a:spLocks noGrp="1"/>
          </p:cNvSpPr>
          <p:nvPr>
            <p:ph type="ftr" sz="quarter" idx="11"/>
          </p:nvPr>
        </p:nvSpPr>
        <p:spPr/>
        <p:txBody>
          <a:bodyPr/>
          <a:lstStyle/>
          <a:p>
            <a:r>
              <a:rPr lang="en-US">
                <a:solidFill>
                  <a:prstClr val="black">
                    <a:tint val="75000"/>
                  </a:prstClr>
                </a:solidFill>
              </a:rPr>
              <a:t>49th meeting of the PAC for Condensed Matter Physics</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8A46C30-0AE9-4C95-BBB8-653B0361C4E6}" type="slidenum">
              <a:rPr lang="ru-RU" smtClean="0">
                <a:solidFill>
                  <a:prstClr val="black">
                    <a:tint val="75000"/>
                  </a:prstClr>
                </a:solidFill>
              </a:rPr>
              <a:pPr/>
              <a:t>‹Nr.›</a:t>
            </a:fld>
            <a:endParaRPr lang="ru-RU">
              <a:solidFill>
                <a:prstClr val="black">
                  <a:tint val="75000"/>
                </a:prstClr>
              </a:solidFill>
            </a:endParaRPr>
          </a:p>
        </p:txBody>
      </p:sp>
    </p:spTree>
    <p:extLst>
      <p:ext uri="{BB962C8B-B14F-4D97-AF65-F5344CB8AC3E}">
        <p14:creationId xmlns:p14="http://schemas.microsoft.com/office/powerpoint/2010/main" val="4093790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900"/>
          </a:xfrm>
        </p:spPr>
        <p:txBody>
          <a:bodyPr/>
          <a:lstStyle/>
          <a:p>
            <a:r>
              <a:rPr lang="en-US"/>
              <a:t>Click to edit Master title style</a:t>
            </a:r>
            <a:endParaRPr lang="ru-RU"/>
          </a:p>
        </p:txBody>
      </p:sp>
      <p:sp>
        <p:nvSpPr>
          <p:cNvPr id="3" name="Содержимое 2"/>
          <p:cNvSpPr>
            <a:spLocks noGrp="1"/>
          </p:cNvSpPr>
          <p:nvPr>
            <p:ph sz="quarter" idx="1"/>
          </p:nvPr>
        </p:nvSpPr>
        <p:spPr>
          <a:xfrm>
            <a:off x="468313" y="1268413"/>
            <a:ext cx="4038600" cy="2227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Содержимое 3"/>
          <p:cNvSpPr>
            <a:spLocks noGrp="1"/>
          </p:cNvSpPr>
          <p:nvPr>
            <p:ph sz="quarter" idx="2"/>
          </p:nvPr>
        </p:nvSpPr>
        <p:spPr>
          <a:xfrm>
            <a:off x="468313" y="3648075"/>
            <a:ext cx="4038600" cy="2228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Текст 4"/>
          <p:cNvSpPr>
            <a:spLocks noGrp="1"/>
          </p:cNvSpPr>
          <p:nvPr>
            <p:ph type="body" sz="half" idx="3"/>
          </p:nvPr>
        </p:nvSpPr>
        <p:spPr>
          <a:xfrm>
            <a:off x="4659313" y="1268413"/>
            <a:ext cx="4038600" cy="46085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Rectangle 4"/>
          <p:cNvSpPr>
            <a:spLocks noGrp="1" noChangeArrowheads="1"/>
          </p:cNvSpPr>
          <p:nvPr>
            <p:ph type="dt" sz="half" idx="10"/>
          </p:nvPr>
        </p:nvSpPr>
        <p:spPr>
          <a:xfrm>
            <a:off x="1211003" y="6356355"/>
            <a:ext cx="1475049" cy="365125"/>
          </a:xfrm>
          <a:prstGeom prst="rect">
            <a:avLst/>
          </a:prstGeom>
        </p:spPr>
        <p:txBody>
          <a:bodyPr/>
          <a:lstStyle>
            <a:lvl1pPr>
              <a:defRPr/>
            </a:lvl1pPr>
          </a:lstStyle>
          <a:p>
            <a:fld id="{520F63C4-9DE0-4A82-9553-22F704D2DEC6}" type="datetime1">
              <a:rPr lang="ru-RU" smtClean="0">
                <a:solidFill>
                  <a:prstClr val="black"/>
                </a:solidFill>
              </a:rPr>
              <a:pPr/>
              <a:t>18.06.2019</a:t>
            </a:fld>
            <a:endParaRPr lang="ru-RU">
              <a:solidFill>
                <a:prstClr val="black"/>
              </a:solidFill>
            </a:endParaRPr>
          </a:p>
        </p:txBody>
      </p:sp>
      <p:sp>
        <p:nvSpPr>
          <p:cNvPr id="7" name="Rectangle 5"/>
          <p:cNvSpPr>
            <a:spLocks noGrp="1" noChangeArrowheads="1"/>
          </p:cNvSpPr>
          <p:nvPr>
            <p:ph type="ftr" sz="quarter" idx="11"/>
          </p:nvPr>
        </p:nvSpPr>
        <p:spPr/>
        <p:txBody>
          <a:bodyPr/>
          <a:lstStyle>
            <a:lvl1pPr>
              <a:defRPr/>
            </a:lvl1pPr>
          </a:lstStyle>
          <a:p>
            <a:r>
              <a:rPr lang="en-US">
                <a:solidFill>
                  <a:prstClr val="black">
                    <a:tint val="75000"/>
                  </a:prstClr>
                </a:solidFill>
              </a:rPr>
              <a:t>49th meeting of the PAC for Condensed Matter Physics</a:t>
            </a:r>
            <a:endParaRPr lang="ru-RU">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fld id="{C8A46C30-0AE9-4C95-BBB8-653B0361C4E6}" type="slidenum">
              <a:rPr lang="ru-RU" smtClean="0">
                <a:solidFill>
                  <a:prstClr val="black">
                    <a:tint val="75000"/>
                  </a:prstClr>
                </a:solidFill>
              </a:rPr>
              <a:pPr/>
              <a:t>‹Nr.›</a:t>
            </a:fld>
            <a:endParaRPr lang="ru-RU">
              <a:solidFill>
                <a:prstClr val="black">
                  <a:tint val="75000"/>
                </a:prstClr>
              </a:solidFill>
            </a:endParaRPr>
          </a:p>
        </p:txBody>
      </p:sp>
    </p:spTree>
    <p:extLst>
      <p:ext uri="{BB962C8B-B14F-4D97-AF65-F5344CB8AC3E}">
        <p14:creationId xmlns:p14="http://schemas.microsoft.com/office/powerpoint/2010/main" val="25873952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en-US"/>
              <a:t>Click to edit Master title style</a:t>
            </a:r>
            <a:endParaRPr lang="ru-RU"/>
          </a:p>
        </p:txBody>
      </p:sp>
      <p:sp>
        <p:nvSpPr>
          <p:cNvPr id="3" name="Таблица 2"/>
          <p:cNvSpPr>
            <a:spLocks noGrp="1"/>
          </p:cNvSpPr>
          <p:nvPr>
            <p:ph type="tbl" idx="1"/>
          </p:nvPr>
        </p:nvSpPr>
        <p:spPr>
          <a:xfrm>
            <a:off x="685800" y="1981200"/>
            <a:ext cx="7772400" cy="4114800"/>
          </a:xfrm>
        </p:spPr>
        <p:txBody>
          <a:bodyPr/>
          <a:lstStyle/>
          <a:p>
            <a:pPr lvl="0"/>
            <a:r>
              <a:rPr lang="en-US" noProof="0"/>
              <a:t>Click icon to add table</a:t>
            </a:r>
            <a:endParaRPr lang="ru-RU" noProof="0"/>
          </a:p>
        </p:txBody>
      </p:sp>
      <p:sp>
        <p:nvSpPr>
          <p:cNvPr id="4" name="Нижний колонтитул 3"/>
          <p:cNvSpPr>
            <a:spLocks noGrp="1"/>
          </p:cNvSpPr>
          <p:nvPr>
            <p:ph type="ftr" sz="quarter" idx="10"/>
          </p:nvPr>
        </p:nvSpPr>
        <p:spPr/>
        <p:txBody>
          <a:bodyPr/>
          <a:lstStyle>
            <a:lvl1pPr>
              <a:defRPr/>
            </a:lvl1pPr>
          </a:lstStyle>
          <a:p>
            <a:r>
              <a:rPr lang="en-US">
                <a:solidFill>
                  <a:prstClr val="black">
                    <a:tint val="75000"/>
                  </a:prstClr>
                </a:solidFill>
              </a:rPr>
              <a:t>49th meeting of the PAC for Condensed Matter Physics</a:t>
            </a:r>
            <a:endParaRPr lang="ru-RU">
              <a:solidFill>
                <a:prstClr val="black">
                  <a:tint val="75000"/>
                </a:prstClr>
              </a:solidFill>
            </a:endParaRPr>
          </a:p>
        </p:txBody>
      </p:sp>
    </p:spTree>
    <p:extLst>
      <p:ext uri="{BB962C8B-B14F-4D97-AF65-F5344CB8AC3E}">
        <p14:creationId xmlns:p14="http://schemas.microsoft.com/office/powerpoint/2010/main" val="10185692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en-US"/>
              <a:t>Click to edit Master title style</a:t>
            </a:r>
            <a:endParaRPr lang="ru-RU"/>
          </a:p>
        </p:txBody>
      </p:sp>
      <p:sp>
        <p:nvSpPr>
          <p:cNvPr id="3" name="Текст 2"/>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Содержимое 3"/>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Нижний колонтитул 4"/>
          <p:cNvSpPr>
            <a:spLocks noGrp="1"/>
          </p:cNvSpPr>
          <p:nvPr>
            <p:ph type="ftr" sz="quarter" idx="10"/>
          </p:nvPr>
        </p:nvSpPr>
        <p:spPr/>
        <p:txBody>
          <a:bodyPr/>
          <a:lstStyle>
            <a:lvl1pPr>
              <a:defRPr/>
            </a:lvl1pPr>
          </a:lstStyle>
          <a:p>
            <a:r>
              <a:rPr lang="en-US">
                <a:solidFill>
                  <a:prstClr val="black">
                    <a:tint val="75000"/>
                  </a:prstClr>
                </a:solidFill>
              </a:rPr>
              <a:t>49th meeting of the PAC for Condensed Matter Physics</a:t>
            </a:r>
            <a:endParaRPr lang="ru-RU">
              <a:solidFill>
                <a:prstClr val="black">
                  <a:tint val="75000"/>
                </a:prstClr>
              </a:solidFill>
            </a:endParaRPr>
          </a:p>
        </p:txBody>
      </p:sp>
    </p:spTree>
    <p:extLst>
      <p:ext uri="{BB962C8B-B14F-4D97-AF65-F5344CB8AC3E}">
        <p14:creationId xmlns:p14="http://schemas.microsoft.com/office/powerpoint/2010/main" val="12260619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5888"/>
            <a:ext cx="8229600" cy="1143000"/>
          </a:xfrm>
        </p:spPr>
        <p:txBody>
          <a:bodyPr/>
          <a:lstStyle/>
          <a:p>
            <a:r>
              <a:rPr lang="en-US"/>
              <a:t>Click to edit Master title style</a:t>
            </a:r>
            <a:endParaRPr lang="ru-RU"/>
          </a:p>
        </p:txBody>
      </p:sp>
      <p:sp>
        <p:nvSpPr>
          <p:cNvPr id="3" name="Текст 2"/>
          <p:cNvSpPr>
            <a:spLocks noGrp="1"/>
          </p:cNvSpPr>
          <p:nvPr>
            <p:ph type="body" sz="half" idx="1"/>
          </p:nvPr>
        </p:nvSpPr>
        <p:spPr>
          <a:xfrm>
            <a:off x="457200" y="1412875"/>
            <a:ext cx="4038600" cy="4713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Объект 3"/>
          <p:cNvSpPr>
            <a:spLocks noGrp="1"/>
          </p:cNvSpPr>
          <p:nvPr>
            <p:ph sz="quarter" idx="2"/>
          </p:nvPr>
        </p:nvSpPr>
        <p:spPr>
          <a:xfrm>
            <a:off x="4648200" y="1412875"/>
            <a:ext cx="4038600" cy="2279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Объект 4"/>
          <p:cNvSpPr>
            <a:spLocks noGrp="1"/>
          </p:cNvSpPr>
          <p:nvPr>
            <p:ph sz="quarter" idx="3"/>
          </p:nvPr>
        </p:nvSpPr>
        <p:spPr>
          <a:xfrm>
            <a:off x="4648200" y="3844925"/>
            <a:ext cx="4038600" cy="22812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Дата 5"/>
          <p:cNvSpPr>
            <a:spLocks noGrp="1"/>
          </p:cNvSpPr>
          <p:nvPr>
            <p:ph type="dt" sz="half" idx="10"/>
          </p:nvPr>
        </p:nvSpPr>
        <p:spPr>
          <a:xfrm>
            <a:off x="457200" y="6245225"/>
            <a:ext cx="2133600" cy="476250"/>
          </a:xfrm>
          <a:prstGeom prst="rect">
            <a:avLst/>
          </a:prstGeom>
        </p:spPr>
        <p:txBody>
          <a:bodyPr/>
          <a:lstStyle>
            <a:lvl1pPr>
              <a:defRPr/>
            </a:lvl1pPr>
          </a:lstStyle>
          <a:p>
            <a:fld id="{590FCDC5-F09C-4B33-9223-987CC4CA8877}" type="datetime1">
              <a:rPr lang="ru-RU" smtClean="0">
                <a:solidFill>
                  <a:prstClr val="black"/>
                </a:solidFill>
              </a:rPr>
              <a:pPr/>
              <a:t>18.06.2019</a:t>
            </a:fld>
            <a:endParaRPr lang="ru-RU">
              <a:solidFill>
                <a:prstClr val="black"/>
              </a:solidFill>
            </a:endParaRPr>
          </a:p>
        </p:txBody>
      </p:sp>
      <p:sp>
        <p:nvSpPr>
          <p:cNvPr id="7" name="Нижний колонтитул 6"/>
          <p:cNvSpPr>
            <a:spLocks noGrp="1"/>
          </p:cNvSpPr>
          <p:nvPr>
            <p:ph type="ftr" sz="quarter" idx="11"/>
          </p:nvPr>
        </p:nvSpPr>
        <p:spPr>
          <a:xfrm>
            <a:off x="2700338" y="6245225"/>
            <a:ext cx="3743325" cy="476250"/>
          </a:xfrm>
        </p:spPr>
        <p:txBody>
          <a:bodyPr/>
          <a:lstStyle>
            <a:lvl1pPr>
              <a:defRPr/>
            </a:lvl1pPr>
          </a:lstStyle>
          <a:p>
            <a:r>
              <a:rPr lang="en-US">
                <a:solidFill>
                  <a:prstClr val="black">
                    <a:tint val="75000"/>
                  </a:prstClr>
                </a:solidFill>
              </a:rPr>
              <a:t>49th meeting of the PAC for Condensed Matter Physics</a:t>
            </a:r>
            <a:endParaRPr lang="ru-RU">
              <a:solidFill>
                <a:prstClr val="black">
                  <a:tint val="75000"/>
                </a:prstClr>
              </a:solidFill>
            </a:endParaRP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C8A46C30-0AE9-4C95-BBB8-653B0361C4E6}" type="slidenum">
              <a:rPr lang="ru-RU" smtClean="0">
                <a:solidFill>
                  <a:prstClr val="black">
                    <a:tint val="75000"/>
                  </a:prstClr>
                </a:solidFill>
              </a:rPr>
              <a:pPr/>
              <a:t>‹Nr.›</a:t>
            </a:fld>
            <a:endParaRPr lang="ru-RU">
              <a:solidFill>
                <a:prstClr val="black">
                  <a:tint val="75000"/>
                </a:prstClr>
              </a:solidFill>
            </a:endParaRPr>
          </a:p>
        </p:txBody>
      </p:sp>
    </p:spTree>
    <p:extLst>
      <p:ext uri="{BB962C8B-B14F-4D97-AF65-F5344CB8AC3E}">
        <p14:creationId xmlns:p14="http://schemas.microsoft.com/office/powerpoint/2010/main" val="198422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5888"/>
            <a:ext cx="8229600" cy="1143000"/>
          </a:xfrm>
        </p:spPr>
        <p:txBody>
          <a:bodyPr/>
          <a:lstStyle/>
          <a:p>
            <a:r>
              <a:rPr lang="en-US"/>
              <a:t>Click to edit Master title style</a:t>
            </a:r>
            <a:endParaRPr lang="ru-RU"/>
          </a:p>
        </p:txBody>
      </p:sp>
      <p:sp>
        <p:nvSpPr>
          <p:cNvPr id="3" name="Место для изображения из Интернета 2"/>
          <p:cNvSpPr>
            <a:spLocks noGrp="1"/>
          </p:cNvSpPr>
          <p:nvPr>
            <p:ph type="clipArt" sz="half" idx="1"/>
          </p:nvPr>
        </p:nvSpPr>
        <p:spPr>
          <a:xfrm>
            <a:off x="457200" y="1412875"/>
            <a:ext cx="4038600" cy="4713288"/>
          </a:xfrm>
        </p:spPr>
        <p:txBody>
          <a:bodyPr/>
          <a:lstStyle/>
          <a:p>
            <a:r>
              <a:rPr lang="en-US"/>
              <a:t>Click icon to add online image</a:t>
            </a:r>
            <a:endParaRPr lang="ru-RU"/>
          </a:p>
        </p:txBody>
      </p:sp>
      <p:sp>
        <p:nvSpPr>
          <p:cNvPr id="4" name="Текст 3"/>
          <p:cNvSpPr>
            <a:spLocks noGrp="1"/>
          </p:cNvSpPr>
          <p:nvPr>
            <p:ph type="body" sz="half" idx="2"/>
          </p:nvPr>
        </p:nvSpPr>
        <p:spPr>
          <a:xfrm>
            <a:off x="4648200" y="1412875"/>
            <a:ext cx="4038600" cy="4713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Дата 4"/>
          <p:cNvSpPr>
            <a:spLocks noGrp="1"/>
          </p:cNvSpPr>
          <p:nvPr>
            <p:ph type="dt" sz="half" idx="10"/>
          </p:nvPr>
        </p:nvSpPr>
        <p:spPr>
          <a:xfrm>
            <a:off x="457200" y="6245225"/>
            <a:ext cx="2133600" cy="476250"/>
          </a:xfrm>
          <a:prstGeom prst="rect">
            <a:avLst/>
          </a:prstGeom>
        </p:spPr>
        <p:txBody>
          <a:bodyPr/>
          <a:lstStyle>
            <a:lvl1pPr>
              <a:defRPr/>
            </a:lvl1pPr>
          </a:lstStyle>
          <a:p>
            <a:fld id="{C9FB966B-CCFD-486E-8751-D4168EC943C3}" type="datetime1">
              <a:rPr lang="ru-RU" smtClean="0">
                <a:solidFill>
                  <a:prstClr val="black"/>
                </a:solidFill>
              </a:rPr>
              <a:pPr/>
              <a:t>18.06.2019</a:t>
            </a:fld>
            <a:endParaRPr lang="ru-RU">
              <a:solidFill>
                <a:prstClr val="black"/>
              </a:solidFill>
            </a:endParaRPr>
          </a:p>
        </p:txBody>
      </p:sp>
      <p:sp>
        <p:nvSpPr>
          <p:cNvPr id="6" name="Нижний колонтитул 5"/>
          <p:cNvSpPr>
            <a:spLocks noGrp="1"/>
          </p:cNvSpPr>
          <p:nvPr>
            <p:ph type="ftr" sz="quarter" idx="11"/>
          </p:nvPr>
        </p:nvSpPr>
        <p:spPr>
          <a:xfrm>
            <a:off x="2700338" y="6245225"/>
            <a:ext cx="3743325" cy="476250"/>
          </a:xfrm>
        </p:spPr>
        <p:txBody>
          <a:bodyPr/>
          <a:lstStyle>
            <a:lvl1pPr>
              <a:defRPr/>
            </a:lvl1pPr>
          </a:lstStyle>
          <a:p>
            <a:r>
              <a:rPr lang="en-US">
                <a:solidFill>
                  <a:prstClr val="black">
                    <a:tint val="75000"/>
                  </a:prstClr>
                </a:solidFill>
              </a:rPr>
              <a:t>49th meeting of the PAC for Condensed Matter Physics</a:t>
            </a:r>
            <a:endParaRPr lang="ru-RU">
              <a:solidFill>
                <a:prstClr val="black">
                  <a:tint val="75000"/>
                </a:prstClr>
              </a:solidFill>
            </a:endParaRPr>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C8A46C30-0AE9-4C95-BBB8-653B0361C4E6}" type="slidenum">
              <a:rPr lang="ru-RU" smtClean="0">
                <a:solidFill>
                  <a:prstClr val="black">
                    <a:tint val="75000"/>
                  </a:prstClr>
                </a:solidFill>
              </a:rPr>
              <a:pPr/>
              <a:t>‹Nr.›</a:t>
            </a:fld>
            <a:endParaRPr lang="ru-RU">
              <a:solidFill>
                <a:prstClr val="black">
                  <a:tint val="75000"/>
                </a:prstClr>
              </a:solidFill>
            </a:endParaRPr>
          </a:p>
        </p:txBody>
      </p:sp>
    </p:spTree>
    <p:extLst>
      <p:ext uri="{BB962C8B-B14F-4D97-AF65-F5344CB8AC3E}">
        <p14:creationId xmlns:p14="http://schemas.microsoft.com/office/powerpoint/2010/main" val="1956210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E1FEDE72-D25A-48ED-98C9-84099DE67EF7}" type="datetimeFigureOut">
              <a:rPr lang="de-DE" smtClean="0"/>
              <a:pPr/>
              <a:t>18.06.2019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99216D9-3C04-4EFD-867C-BA878A43C17F}" type="slidenum">
              <a:rPr lang="de-DE" smtClean="0"/>
              <a:pPr/>
              <a:t>‹Nr.›</a:t>
            </a:fld>
            <a:endParaRPr lang="de-DE"/>
          </a:p>
        </p:txBody>
      </p:sp>
    </p:spTree>
    <p:extLst>
      <p:ext uri="{BB962C8B-B14F-4D97-AF65-F5344CB8AC3E}">
        <p14:creationId xmlns:p14="http://schemas.microsoft.com/office/powerpoint/2010/main" val="4584176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576861"/>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C0A73E4-51B0-41FD-A4DC-DC0392D01D03}" type="datetime1">
              <a:rPr lang="ru-RU" smtClean="0">
                <a:solidFill>
                  <a:prstClr val="black">
                    <a:tint val="75000"/>
                  </a:prstClr>
                </a:solidFill>
              </a:rPr>
              <a:pPr/>
              <a:t>18.06.2019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a:solidFill>
                  <a:prstClr val="black">
                    <a:tint val="75000"/>
                  </a:prstClr>
                </a:solidFill>
              </a:rPr>
              <a:t>Lecture at MSU October 8 2013</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D0689D5-985C-4400-998F-B9777DA34B9F}" type="slidenum">
              <a:rPr lang="ru-RU" smtClean="0">
                <a:solidFill>
                  <a:prstClr val="black">
                    <a:tint val="75000"/>
                  </a:prstClr>
                </a:solidFill>
              </a:rPr>
              <a:pPr/>
              <a:t>‹Nr.›</a:t>
            </a:fld>
            <a:endParaRPr lang="ru-RU">
              <a:solidFill>
                <a:prstClr val="black">
                  <a:tint val="75000"/>
                </a:prstClr>
              </a:solidFill>
            </a:endParaRPr>
          </a:p>
        </p:txBody>
      </p:sp>
    </p:spTree>
    <p:extLst>
      <p:ext uri="{BB962C8B-B14F-4D97-AF65-F5344CB8AC3E}">
        <p14:creationId xmlns:p14="http://schemas.microsoft.com/office/powerpoint/2010/main" val="6517208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050317B-1F3C-402D-ACC5-296103405506}" type="datetime1">
              <a:rPr lang="ru-RU" smtClean="0">
                <a:solidFill>
                  <a:prstClr val="black">
                    <a:tint val="75000"/>
                  </a:prstClr>
                </a:solidFill>
              </a:rPr>
              <a:pPr/>
              <a:t>18.06.2019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a:solidFill>
                  <a:prstClr val="black">
                    <a:tint val="75000"/>
                  </a:prstClr>
                </a:solidFill>
              </a:rPr>
              <a:t>Lecture at MSU October 8 2013</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D0689D5-985C-4400-998F-B9777DA34B9F}" type="slidenum">
              <a:rPr lang="ru-RU" smtClean="0">
                <a:solidFill>
                  <a:prstClr val="black">
                    <a:tint val="75000"/>
                  </a:prstClr>
                </a:solidFill>
              </a:rPr>
              <a:pPr/>
              <a:t>‹Nr.›</a:t>
            </a:fld>
            <a:endParaRPr lang="ru-RU">
              <a:solidFill>
                <a:prstClr val="black">
                  <a:tint val="75000"/>
                </a:prstClr>
              </a:solidFill>
            </a:endParaRPr>
          </a:p>
        </p:txBody>
      </p:sp>
    </p:spTree>
    <p:extLst>
      <p:ext uri="{BB962C8B-B14F-4D97-AF65-F5344CB8AC3E}">
        <p14:creationId xmlns:p14="http://schemas.microsoft.com/office/powerpoint/2010/main" val="9137082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7" y="1709738"/>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9C28633-7450-4E5F-9A99-D121D72E7EB3}" type="datetime1">
              <a:rPr lang="ru-RU" smtClean="0">
                <a:solidFill>
                  <a:prstClr val="black">
                    <a:tint val="75000"/>
                  </a:prstClr>
                </a:solidFill>
              </a:rPr>
              <a:pPr/>
              <a:t>18.06.2019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a:solidFill>
                  <a:prstClr val="black">
                    <a:tint val="75000"/>
                  </a:prstClr>
                </a:solidFill>
              </a:rPr>
              <a:t>Lecture at MSU October 8 2013</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D0689D5-985C-4400-998F-B9777DA34B9F}" type="slidenum">
              <a:rPr lang="ru-RU" smtClean="0">
                <a:solidFill>
                  <a:prstClr val="black">
                    <a:tint val="75000"/>
                  </a:prstClr>
                </a:solidFill>
              </a:rPr>
              <a:pPr/>
              <a:t>‹Nr.›</a:t>
            </a:fld>
            <a:endParaRPr lang="ru-RU">
              <a:solidFill>
                <a:prstClr val="black">
                  <a:tint val="75000"/>
                </a:prstClr>
              </a:solidFill>
            </a:endParaRPr>
          </a:p>
        </p:txBody>
      </p:sp>
    </p:spTree>
    <p:extLst>
      <p:ext uri="{BB962C8B-B14F-4D97-AF65-F5344CB8AC3E}">
        <p14:creationId xmlns:p14="http://schemas.microsoft.com/office/powerpoint/2010/main" val="17322952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2F12F5D-39D4-447C-B5ED-CD06D6A35D8B}" type="datetime1">
              <a:rPr lang="ru-RU" smtClean="0">
                <a:solidFill>
                  <a:prstClr val="black">
                    <a:tint val="75000"/>
                  </a:prstClr>
                </a:solidFill>
              </a:rPr>
              <a:pPr/>
              <a:t>18.06.2019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a:solidFill>
                  <a:prstClr val="black">
                    <a:tint val="75000"/>
                  </a:prstClr>
                </a:solidFill>
              </a:rPr>
              <a:t>Lecture at MSU October 8 2013</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DD0689D5-985C-4400-998F-B9777DA34B9F}" type="slidenum">
              <a:rPr lang="ru-RU" smtClean="0">
                <a:solidFill>
                  <a:prstClr val="black">
                    <a:tint val="75000"/>
                  </a:prstClr>
                </a:solidFill>
              </a:rPr>
              <a:pPr/>
              <a:t>‹Nr.›</a:t>
            </a:fld>
            <a:endParaRPr lang="ru-RU">
              <a:solidFill>
                <a:prstClr val="black">
                  <a:tint val="75000"/>
                </a:prstClr>
              </a:solidFill>
            </a:endParaRPr>
          </a:p>
        </p:txBody>
      </p:sp>
    </p:spTree>
    <p:extLst>
      <p:ext uri="{BB962C8B-B14F-4D97-AF65-F5344CB8AC3E}">
        <p14:creationId xmlns:p14="http://schemas.microsoft.com/office/powerpoint/2010/main" val="8169696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AC1A3A0-BFE5-4C65-A5B8-CF8F4C52C317}" type="datetime1">
              <a:rPr lang="ru-RU" smtClean="0">
                <a:solidFill>
                  <a:prstClr val="black">
                    <a:tint val="75000"/>
                  </a:prstClr>
                </a:solidFill>
              </a:rPr>
              <a:pPr/>
              <a:t>18.06.2019</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r>
              <a:rPr lang="en-US">
                <a:solidFill>
                  <a:prstClr val="black">
                    <a:tint val="75000"/>
                  </a:prstClr>
                </a:solidFill>
              </a:rPr>
              <a:t>Lecture at MSU October 8 2013</a:t>
            </a:r>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DD0689D5-985C-4400-998F-B9777DA34B9F}" type="slidenum">
              <a:rPr lang="ru-RU" smtClean="0">
                <a:solidFill>
                  <a:prstClr val="black">
                    <a:tint val="75000"/>
                  </a:prstClr>
                </a:solidFill>
              </a:rPr>
              <a:pPr/>
              <a:t>‹Nr.›</a:t>
            </a:fld>
            <a:endParaRPr lang="ru-RU">
              <a:solidFill>
                <a:prstClr val="black">
                  <a:tint val="75000"/>
                </a:prstClr>
              </a:solidFill>
            </a:endParaRPr>
          </a:p>
        </p:txBody>
      </p:sp>
    </p:spTree>
    <p:extLst>
      <p:ext uri="{BB962C8B-B14F-4D97-AF65-F5344CB8AC3E}">
        <p14:creationId xmlns:p14="http://schemas.microsoft.com/office/powerpoint/2010/main" val="4063757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C6AEC86-8310-4BFE-B8BA-CCEB149E62B1}" type="datetime1">
              <a:rPr lang="ru-RU" smtClean="0">
                <a:solidFill>
                  <a:prstClr val="black">
                    <a:tint val="75000"/>
                  </a:prstClr>
                </a:solidFill>
              </a:rPr>
              <a:pPr/>
              <a:t>18.06.2019</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r>
              <a:rPr lang="en-US">
                <a:solidFill>
                  <a:prstClr val="black">
                    <a:tint val="75000"/>
                  </a:prstClr>
                </a:solidFill>
              </a:rPr>
              <a:t>Lecture at MSU October 8 2013</a:t>
            </a: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DD0689D5-985C-4400-998F-B9777DA34B9F}" type="slidenum">
              <a:rPr lang="ru-RU" smtClean="0">
                <a:solidFill>
                  <a:prstClr val="black">
                    <a:tint val="75000"/>
                  </a:prstClr>
                </a:solidFill>
              </a:rPr>
              <a:pPr/>
              <a:t>‹Nr.›</a:t>
            </a:fld>
            <a:endParaRPr lang="ru-RU">
              <a:solidFill>
                <a:prstClr val="black">
                  <a:tint val="75000"/>
                </a:prstClr>
              </a:solidFill>
            </a:endParaRPr>
          </a:p>
        </p:txBody>
      </p:sp>
    </p:spTree>
    <p:extLst>
      <p:ext uri="{BB962C8B-B14F-4D97-AF65-F5344CB8AC3E}">
        <p14:creationId xmlns:p14="http://schemas.microsoft.com/office/powerpoint/2010/main" val="27231763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E5A63ED-BC08-40CD-8A54-48226F3572FD}" type="datetime1">
              <a:rPr lang="ru-RU" smtClean="0">
                <a:solidFill>
                  <a:prstClr val="black">
                    <a:tint val="75000"/>
                  </a:prstClr>
                </a:solidFill>
              </a:rPr>
              <a:pPr/>
              <a:t>18.06.2019</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r>
              <a:rPr lang="en-US">
                <a:solidFill>
                  <a:prstClr val="black">
                    <a:tint val="75000"/>
                  </a:prstClr>
                </a:solidFill>
              </a:rPr>
              <a:t>Lecture at MSU October 8 2013</a:t>
            </a:r>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DD0689D5-985C-4400-998F-B9777DA34B9F}" type="slidenum">
              <a:rPr lang="ru-RU" smtClean="0">
                <a:solidFill>
                  <a:prstClr val="black">
                    <a:tint val="75000"/>
                  </a:prstClr>
                </a:solidFill>
              </a:rPr>
              <a:pPr/>
              <a:t>‹Nr.›</a:t>
            </a:fld>
            <a:endParaRPr lang="ru-RU">
              <a:solidFill>
                <a:prstClr val="black">
                  <a:tint val="75000"/>
                </a:prstClr>
              </a:solidFill>
            </a:endParaRPr>
          </a:p>
        </p:txBody>
      </p:sp>
    </p:spTree>
    <p:extLst>
      <p:ext uri="{BB962C8B-B14F-4D97-AF65-F5344CB8AC3E}">
        <p14:creationId xmlns:p14="http://schemas.microsoft.com/office/powerpoint/2010/main" val="28849699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69B8DF7-9D4A-4A73-8027-041A04E126E3}" type="datetime1">
              <a:rPr lang="ru-RU" smtClean="0">
                <a:solidFill>
                  <a:prstClr val="black">
                    <a:tint val="75000"/>
                  </a:prstClr>
                </a:solidFill>
              </a:rPr>
              <a:pPr/>
              <a:t>18.06.2019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a:solidFill>
                  <a:prstClr val="black">
                    <a:tint val="75000"/>
                  </a:prstClr>
                </a:solidFill>
              </a:rPr>
              <a:t>Lecture at MSU October 8 2013</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DD0689D5-985C-4400-998F-B9777DA34B9F}" type="slidenum">
              <a:rPr lang="ru-RU" smtClean="0">
                <a:solidFill>
                  <a:prstClr val="black">
                    <a:tint val="75000"/>
                  </a:prstClr>
                </a:solidFill>
              </a:rPr>
              <a:pPr/>
              <a:t>‹Nr.›</a:t>
            </a:fld>
            <a:endParaRPr lang="ru-RU">
              <a:solidFill>
                <a:prstClr val="black">
                  <a:tint val="75000"/>
                </a:prstClr>
              </a:solidFill>
            </a:endParaRPr>
          </a:p>
        </p:txBody>
      </p:sp>
    </p:spTree>
    <p:extLst>
      <p:ext uri="{BB962C8B-B14F-4D97-AF65-F5344CB8AC3E}">
        <p14:creationId xmlns:p14="http://schemas.microsoft.com/office/powerpoint/2010/main" val="30955872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AA43B4B-4203-437D-B0B3-56FD83697790}" type="datetime1">
              <a:rPr lang="ru-RU" smtClean="0">
                <a:solidFill>
                  <a:prstClr val="black">
                    <a:tint val="75000"/>
                  </a:prstClr>
                </a:solidFill>
              </a:rPr>
              <a:pPr/>
              <a:t>18.06.2019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en-US">
                <a:solidFill>
                  <a:prstClr val="black">
                    <a:tint val="75000"/>
                  </a:prstClr>
                </a:solidFill>
              </a:rPr>
              <a:t>Lecture at MSU October 8 2013</a:t>
            </a: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DD0689D5-985C-4400-998F-B9777DA34B9F}" type="slidenum">
              <a:rPr lang="ru-RU" smtClean="0">
                <a:solidFill>
                  <a:prstClr val="black">
                    <a:tint val="75000"/>
                  </a:prstClr>
                </a:solidFill>
              </a:rPr>
              <a:pPr/>
              <a:t>‹Nr.›</a:t>
            </a:fld>
            <a:endParaRPr lang="ru-RU">
              <a:solidFill>
                <a:prstClr val="black">
                  <a:tint val="75000"/>
                </a:prstClr>
              </a:solidFill>
            </a:endParaRPr>
          </a:p>
        </p:txBody>
      </p:sp>
    </p:spTree>
    <p:extLst>
      <p:ext uri="{BB962C8B-B14F-4D97-AF65-F5344CB8AC3E}">
        <p14:creationId xmlns:p14="http://schemas.microsoft.com/office/powerpoint/2010/main" val="67822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E1FEDE72-D25A-48ED-98C9-84099DE67EF7}" type="datetimeFigureOut">
              <a:rPr lang="de-DE" smtClean="0"/>
              <a:pPr/>
              <a:t>18.06.2019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99216D9-3C04-4EFD-867C-BA878A43C17F}" type="slidenum">
              <a:rPr lang="de-DE" smtClean="0"/>
              <a:pPr/>
              <a:t>‹Nr.›</a:t>
            </a:fld>
            <a:endParaRPr lang="de-DE"/>
          </a:p>
        </p:txBody>
      </p:sp>
    </p:spTree>
    <p:extLst>
      <p:ext uri="{BB962C8B-B14F-4D97-AF65-F5344CB8AC3E}">
        <p14:creationId xmlns:p14="http://schemas.microsoft.com/office/powerpoint/2010/main" val="20132594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CDC2228-5F84-46DF-B3FA-7135A328B4AD}" type="datetime1">
              <a:rPr lang="ru-RU" smtClean="0">
                <a:solidFill>
                  <a:prstClr val="black">
                    <a:tint val="75000"/>
                  </a:prstClr>
                </a:solidFill>
              </a:rPr>
              <a:pPr/>
              <a:t>18.06.2019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a:solidFill>
                  <a:prstClr val="black">
                    <a:tint val="75000"/>
                  </a:prstClr>
                </a:solidFill>
              </a:rPr>
              <a:t>Lecture at MSU October 8 2013</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D0689D5-985C-4400-998F-B9777DA34B9F}" type="slidenum">
              <a:rPr lang="ru-RU" smtClean="0">
                <a:solidFill>
                  <a:prstClr val="black">
                    <a:tint val="75000"/>
                  </a:prstClr>
                </a:solidFill>
              </a:rPr>
              <a:pPr/>
              <a:t>‹Nr.›</a:t>
            </a:fld>
            <a:endParaRPr lang="ru-RU">
              <a:solidFill>
                <a:prstClr val="black">
                  <a:tint val="75000"/>
                </a:prstClr>
              </a:solidFill>
            </a:endParaRPr>
          </a:p>
        </p:txBody>
      </p:sp>
    </p:spTree>
    <p:extLst>
      <p:ext uri="{BB962C8B-B14F-4D97-AF65-F5344CB8AC3E}">
        <p14:creationId xmlns:p14="http://schemas.microsoft.com/office/powerpoint/2010/main" val="11932735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49BA9D7-B8D2-49B8-8602-5464EC9504DE}" type="datetime1">
              <a:rPr lang="ru-RU" smtClean="0">
                <a:solidFill>
                  <a:prstClr val="black">
                    <a:tint val="75000"/>
                  </a:prstClr>
                </a:solidFill>
              </a:rPr>
              <a:pPr/>
              <a:t>18.06.2019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en-US">
                <a:solidFill>
                  <a:prstClr val="black">
                    <a:tint val="75000"/>
                  </a:prstClr>
                </a:solidFill>
              </a:rPr>
              <a:t>Lecture at MSU October 8 2013</a:t>
            </a: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D0689D5-985C-4400-998F-B9777DA34B9F}" type="slidenum">
              <a:rPr lang="ru-RU" smtClean="0">
                <a:solidFill>
                  <a:prstClr val="black">
                    <a:tint val="75000"/>
                  </a:prstClr>
                </a:solidFill>
              </a:rPr>
              <a:pPr/>
              <a:t>‹Nr.›</a:t>
            </a:fld>
            <a:endParaRPr lang="ru-RU">
              <a:solidFill>
                <a:prstClr val="black">
                  <a:tint val="75000"/>
                </a:prstClr>
              </a:solidFill>
            </a:endParaRPr>
          </a:p>
        </p:txBody>
      </p:sp>
    </p:spTree>
    <p:extLst>
      <p:ext uri="{BB962C8B-B14F-4D97-AF65-F5344CB8AC3E}">
        <p14:creationId xmlns:p14="http://schemas.microsoft.com/office/powerpoint/2010/main" val="29583701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900"/>
          </a:xfrm>
        </p:spPr>
        <p:txBody>
          <a:bodyPr/>
          <a:lstStyle/>
          <a:p>
            <a:r>
              <a:rPr lang="ru-RU"/>
              <a:t>Образец заголовка</a:t>
            </a:r>
          </a:p>
        </p:txBody>
      </p:sp>
      <p:sp>
        <p:nvSpPr>
          <p:cNvPr id="3" name="Содержимое 2"/>
          <p:cNvSpPr>
            <a:spLocks noGrp="1"/>
          </p:cNvSpPr>
          <p:nvPr>
            <p:ph sz="quarter" idx="1"/>
          </p:nvPr>
        </p:nvSpPr>
        <p:spPr>
          <a:xfrm>
            <a:off x="468313" y="1268413"/>
            <a:ext cx="4038600" cy="22272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468313" y="3648075"/>
            <a:ext cx="4038600" cy="22288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half" idx="3"/>
          </p:nvPr>
        </p:nvSpPr>
        <p:spPr>
          <a:xfrm>
            <a:off x="4659313" y="1268413"/>
            <a:ext cx="4038600" cy="46085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p:cNvSpPr>
            <a:spLocks noGrp="1" noChangeArrowheads="1"/>
          </p:cNvSpPr>
          <p:nvPr>
            <p:ph type="dt" sz="half" idx="10"/>
          </p:nvPr>
        </p:nvSpPr>
        <p:spPr/>
        <p:txBody>
          <a:bodyPr/>
          <a:lstStyle>
            <a:lvl1pPr>
              <a:defRPr/>
            </a:lvl1pPr>
          </a:lstStyle>
          <a:p>
            <a:fld id="{096B1C45-0B97-48B3-9873-01077E54CE6A}" type="datetime1">
              <a:rPr lang="ru-RU" smtClean="0">
                <a:solidFill>
                  <a:prstClr val="black">
                    <a:tint val="75000"/>
                  </a:prstClr>
                </a:solidFill>
              </a:rPr>
              <a:pPr/>
              <a:t>18.06.2019</a:t>
            </a:fld>
            <a:endParaRPr lang="ru-RU">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a:lvl1pPr>
          </a:lstStyle>
          <a:p>
            <a:r>
              <a:rPr lang="en-US">
                <a:solidFill>
                  <a:prstClr val="black">
                    <a:tint val="75000"/>
                  </a:prstClr>
                </a:solidFill>
              </a:rPr>
              <a:t>Lecture at MSU October 8 2013</a:t>
            </a:r>
            <a:endParaRPr lang="ru-RU">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fld id="{DD0689D5-985C-4400-998F-B9777DA34B9F}" type="slidenum">
              <a:rPr lang="ru-RU" smtClean="0">
                <a:solidFill>
                  <a:prstClr val="black">
                    <a:tint val="75000"/>
                  </a:prstClr>
                </a:solidFill>
              </a:rPr>
              <a:pPr/>
              <a:t>‹Nr.›</a:t>
            </a:fld>
            <a:endParaRPr lang="ru-RU">
              <a:solidFill>
                <a:prstClr val="black">
                  <a:tint val="75000"/>
                </a:prstClr>
              </a:solidFill>
            </a:endParaRPr>
          </a:p>
        </p:txBody>
      </p:sp>
    </p:spTree>
    <p:extLst>
      <p:ext uri="{BB962C8B-B14F-4D97-AF65-F5344CB8AC3E}">
        <p14:creationId xmlns:p14="http://schemas.microsoft.com/office/powerpoint/2010/main" val="20834390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a:t>Образец заголовка</a:t>
            </a:r>
          </a:p>
        </p:txBody>
      </p:sp>
      <p:sp>
        <p:nvSpPr>
          <p:cNvPr id="3" name="Таблица 2"/>
          <p:cNvSpPr>
            <a:spLocks noGrp="1"/>
          </p:cNvSpPr>
          <p:nvPr>
            <p:ph type="tbl" idx="1"/>
          </p:nvPr>
        </p:nvSpPr>
        <p:spPr>
          <a:xfrm>
            <a:off x="685800" y="1981200"/>
            <a:ext cx="7772400" cy="4114800"/>
          </a:xfrm>
        </p:spPr>
        <p:txBody>
          <a:bodyPr/>
          <a:lstStyle/>
          <a:p>
            <a:pPr lvl="0"/>
            <a:r>
              <a:rPr lang="ru-RU" noProof="0"/>
              <a:t>Вставка таблицы</a:t>
            </a:r>
          </a:p>
        </p:txBody>
      </p:sp>
      <p:sp>
        <p:nvSpPr>
          <p:cNvPr id="4" name="Нижний колонтитул 3"/>
          <p:cNvSpPr>
            <a:spLocks noGrp="1"/>
          </p:cNvSpPr>
          <p:nvPr>
            <p:ph type="ftr" sz="quarter" idx="10"/>
          </p:nvPr>
        </p:nvSpPr>
        <p:spPr/>
        <p:txBody>
          <a:bodyPr/>
          <a:lstStyle>
            <a:lvl1pPr>
              <a:defRPr/>
            </a:lvl1pPr>
          </a:lstStyle>
          <a:p>
            <a:r>
              <a:rPr lang="en-US">
                <a:solidFill>
                  <a:prstClr val="black">
                    <a:tint val="75000"/>
                  </a:prstClr>
                </a:solidFill>
              </a:rPr>
              <a:t>Lecture at MSU October 8 2013</a:t>
            </a:r>
            <a:endParaRPr lang="ru-RU">
              <a:solidFill>
                <a:prstClr val="black">
                  <a:tint val="75000"/>
                </a:prstClr>
              </a:solidFill>
            </a:endParaRPr>
          </a:p>
        </p:txBody>
      </p:sp>
    </p:spTree>
    <p:extLst>
      <p:ext uri="{BB962C8B-B14F-4D97-AF65-F5344CB8AC3E}">
        <p14:creationId xmlns:p14="http://schemas.microsoft.com/office/powerpoint/2010/main" val="22390353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a:t>Образец заголовка</a:t>
            </a:r>
          </a:p>
        </p:txBody>
      </p:sp>
      <p:sp>
        <p:nvSpPr>
          <p:cNvPr id="3" name="Текст 2"/>
          <p:cNvSpPr>
            <a:spLocks noGrp="1"/>
          </p:cNvSpPr>
          <p:nvPr>
            <p:ph type="body" sz="half" idx="1"/>
          </p:nvPr>
        </p:nvSpPr>
        <p:spPr>
          <a:xfrm>
            <a:off x="685800" y="1981200"/>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981200"/>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Нижний колонтитул 4"/>
          <p:cNvSpPr>
            <a:spLocks noGrp="1"/>
          </p:cNvSpPr>
          <p:nvPr>
            <p:ph type="ftr" sz="quarter" idx="10"/>
          </p:nvPr>
        </p:nvSpPr>
        <p:spPr/>
        <p:txBody>
          <a:bodyPr/>
          <a:lstStyle>
            <a:lvl1pPr>
              <a:defRPr/>
            </a:lvl1pPr>
          </a:lstStyle>
          <a:p>
            <a:r>
              <a:rPr lang="en-US">
                <a:solidFill>
                  <a:prstClr val="black">
                    <a:tint val="75000"/>
                  </a:prstClr>
                </a:solidFill>
              </a:rPr>
              <a:t>Lecture at MSU October 8 2013</a:t>
            </a:r>
            <a:endParaRPr lang="ru-RU">
              <a:solidFill>
                <a:prstClr val="black">
                  <a:tint val="75000"/>
                </a:prstClr>
              </a:solidFill>
            </a:endParaRPr>
          </a:p>
        </p:txBody>
      </p:sp>
    </p:spTree>
    <p:extLst>
      <p:ext uri="{BB962C8B-B14F-4D97-AF65-F5344CB8AC3E}">
        <p14:creationId xmlns:p14="http://schemas.microsoft.com/office/powerpoint/2010/main" val="36971669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588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412875"/>
            <a:ext cx="4038600" cy="4713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412875"/>
            <a:ext cx="4038600" cy="22796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648200" y="3844925"/>
            <a:ext cx="4038600" cy="22812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5"/>
          <p:cNvSpPr>
            <a:spLocks noGrp="1"/>
          </p:cNvSpPr>
          <p:nvPr>
            <p:ph type="dt" sz="half" idx="10"/>
          </p:nvPr>
        </p:nvSpPr>
        <p:spPr>
          <a:xfrm>
            <a:off x="457200" y="6245225"/>
            <a:ext cx="2133600" cy="476250"/>
          </a:xfrm>
        </p:spPr>
        <p:txBody>
          <a:bodyPr/>
          <a:lstStyle>
            <a:lvl1pPr>
              <a:defRPr/>
            </a:lvl1pPr>
          </a:lstStyle>
          <a:p>
            <a:fld id="{DC27C02A-71DF-4FC1-9C81-6AD5FC119564}" type="datetime1">
              <a:rPr lang="ru-RU" smtClean="0">
                <a:solidFill>
                  <a:prstClr val="black">
                    <a:tint val="75000"/>
                  </a:prstClr>
                </a:solidFill>
              </a:rPr>
              <a:pPr/>
              <a:t>18.06.2019</a:t>
            </a:fld>
            <a:endParaRPr lang="ru-RU">
              <a:solidFill>
                <a:prstClr val="black">
                  <a:tint val="75000"/>
                </a:prstClr>
              </a:solidFill>
            </a:endParaRPr>
          </a:p>
        </p:txBody>
      </p:sp>
      <p:sp>
        <p:nvSpPr>
          <p:cNvPr id="7" name="Нижний колонтитул 6"/>
          <p:cNvSpPr>
            <a:spLocks noGrp="1"/>
          </p:cNvSpPr>
          <p:nvPr>
            <p:ph type="ftr" sz="quarter" idx="11"/>
          </p:nvPr>
        </p:nvSpPr>
        <p:spPr>
          <a:xfrm>
            <a:off x="2700338" y="6245225"/>
            <a:ext cx="3743325" cy="476250"/>
          </a:xfrm>
        </p:spPr>
        <p:txBody>
          <a:bodyPr/>
          <a:lstStyle>
            <a:lvl1pPr>
              <a:defRPr/>
            </a:lvl1pPr>
          </a:lstStyle>
          <a:p>
            <a:r>
              <a:rPr lang="en-US">
                <a:solidFill>
                  <a:prstClr val="black">
                    <a:tint val="75000"/>
                  </a:prstClr>
                </a:solidFill>
              </a:rPr>
              <a:t>Lecture at MSU October 8 2013</a:t>
            </a:r>
            <a:endParaRPr lang="ru-RU">
              <a:solidFill>
                <a:prstClr val="black">
                  <a:tint val="75000"/>
                </a:prstClr>
              </a:solidFill>
            </a:endParaRP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DD0689D5-985C-4400-998F-B9777DA34B9F}" type="slidenum">
              <a:rPr lang="ru-RU" smtClean="0">
                <a:solidFill>
                  <a:prstClr val="black">
                    <a:tint val="75000"/>
                  </a:prstClr>
                </a:solidFill>
              </a:rPr>
              <a:pPr/>
              <a:t>‹Nr.›</a:t>
            </a:fld>
            <a:endParaRPr lang="ru-RU">
              <a:solidFill>
                <a:prstClr val="black">
                  <a:tint val="75000"/>
                </a:prstClr>
              </a:solidFill>
            </a:endParaRPr>
          </a:p>
        </p:txBody>
      </p:sp>
    </p:spTree>
    <p:extLst>
      <p:ext uri="{BB962C8B-B14F-4D97-AF65-F5344CB8AC3E}">
        <p14:creationId xmlns:p14="http://schemas.microsoft.com/office/powerpoint/2010/main" val="24044695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5888"/>
            <a:ext cx="8229600" cy="1143000"/>
          </a:xfrm>
        </p:spPr>
        <p:txBody>
          <a:bodyPr/>
          <a:lstStyle/>
          <a:p>
            <a:r>
              <a:rPr lang="ru-RU"/>
              <a:t>Образец заголовка</a:t>
            </a:r>
          </a:p>
        </p:txBody>
      </p:sp>
      <p:sp>
        <p:nvSpPr>
          <p:cNvPr id="3" name="Место для изображения из Интернета 2"/>
          <p:cNvSpPr>
            <a:spLocks noGrp="1"/>
          </p:cNvSpPr>
          <p:nvPr>
            <p:ph type="clipArt" sz="half" idx="1"/>
          </p:nvPr>
        </p:nvSpPr>
        <p:spPr>
          <a:xfrm>
            <a:off x="457200" y="1412875"/>
            <a:ext cx="4038600" cy="4713288"/>
          </a:xfrm>
        </p:spPr>
        <p:txBody>
          <a:bodyPr/>
          <a:lstStyle/>
          <a:p>
            <a:r>
              <a:rPr lang="ru-RU"/>
              <a:t>Щелкните этот значок, чтобы добавить изображение из Интернета</a:t>
            </a:r>
          </a:p>
        </p:txBody>
      </p:sp>
      <p:sp>
        <p:nvSpPr>
          <p:cNvPr id="4" name="Текст 3"/>
          <p:cNvSpPr>
            <a:spLocks noGrp="1"/>
          </p:cNvSpPr>
          <p:nvPr>
            <p:ph type="body" sz="half" idx="2"/>
          </p:nvPr>
        </p:nvSpPr>
        <p:spPr>
          <a:xfrm>
            <a:off x="4648200" y="1412875"/>
            <a:ext cx="4038600" cy="4713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457200" y="6245225"/>
            <a:ext cx="2133600" cy="476250"/>
          </a:xfrm>
        </p:spPr>
        <p:txBody>
          <a:bodyPr/>
          <a:lstStyle>
            <a:lvl1pPr>
              <a:defRPr/>
            </a:lvl1pPr>
          </a:lstStyle>
          <a:p>
            <a:fld id="{BF85EF3E-FACE-4B86-AF78-87C59E931E1B}" type="datetime1">
              <a:rPr lang="ru-RU" smtClean="0">
                <a:solidFill>
                  <a:prstClr val="black">
                    <a:tint val="75000"/>
                  </a:prstClr>
                </a:solidFill>
              </a:rPr>
              <a:pPr/>
              <a:t>18.06.2019</a:t>
            </a:fld>
            <a:endParaRPr lang="ru-RU">
              <a:solidFill>
                <a:prstClr val="black">
                  <a:tint val="75000"/>
                </a:prstClr>
              </a:solidFill>
            </a:endParaRPr>
          </a:p>
        </p:txBody>
      </p:sp>
      <p:sp>
        <p:nvSpPr>
          <p:cNvPr id="6" name="Нижний колонтитул 5"/>
          <p:cNvSpPr>
            <a:spLocks noGrp="1"/>
          </p:cNvSpPr>
          <p:nvPr>
            <p:ph type="ftr" sz="quarter" idx="11"/>
          </p:nvPr>
        </p:nvSpPr>
        <p:spPr>
          <a:xfrm>
            <a:off x="2700338" y="6245225"/>
            <a:ext cx="3743325" cy="476250"/>
          </a:xfrm>
        </p:spPr>
        <p:txBody>
          <a:bodyPr/>
          <a:lstStyle>
            <a:lvl1pPr>
              <a:defRPr/>
            </a:lvl1pPr>
          </a:lstStyle>
          <a:p>
            <a:r>
              <a:rPr lang="en-US">
                <a:solidFill>
                  <a:prstClr val="black">
                    <a:tint val="75000"/>
                  </a:prstClr>
                </a:solidFill>
              </a:rPr>
              <a:t>Lecture at MSU October 8 2013</a:t>
            </a:r>
            <a:endParaRPr lang="ru-RU">
              <a:solidFill>
                <a:prstClr val="black">
                  <a:tint val="75000"/>
                </a:prstClr>
              </a:solidFill>
            </a:endParaRPr>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DD0689D5-985C-4400-998F-B9777DA34B9F}" type="slidenum">
              <a:rPr lang="ru-RU" smtClean="0">
                <a:solidFill>
                  <a:prstClr val="black">
                    <a:tint val="75000"/>
                  </a:prstClr>
                </a:solidFill>
              </a:rPr>
              <a:pPr/>
              <a:t>‹Nr.›</a:t>
            </a:fld>
            <a:endParaRPr lang="ru-RU">
              <a:solidFill>
                <a:prstClr val="black">
                  <a:tint val="75000"/>
                </a:prstClr>
              </a:solidFill>
            </a:endParaRPr>
          </a:p>
        </p:txBody>
      </p:sp>
    </p:spTree>
    <p:extLst>
      <p:ext uri="{BB962C8B-B14F-4D97-AF65-F5344CB8AC3E}">
        <p14:creationId xmlns:p14="http://schemas.microsoft.com/office/powerpoint/2010/main" val="38295483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_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74398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E1FEDE72-D25A-48ED-98C9-84099DE67EF7}" type="datetimeFigureOut">
              <a:rPr lang="de-DE" smtClean="0"/>
              <a:pPr/>
              <a:t>18.06.2019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99216D9-3C04-4EFD-867C-BA878A43C17F}" type="slidenum">
              <a:rPr lang="de-DE" smtClean="0"/>
              <a:pPr/>
              <a:t>‹Nr.›</a:t>
            </a:fld>
            <a:endParaRPr lang="de-DE"/>
          </a:p>
        </p:txBody>
      </p:sp>
    </p:spTree>
    <p:extLst>
      <p:ext uri="{BB962C8B-B14F-4D97-AF65-F5344CB8AC3E}">
        <p14:creationId xmlns:p14="http://schemas.microsoft.com/office/powerpoint/2010/main" val="57185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1FEDE72-D25A-48ED-98C9-84099DE67EF7}" type="datetimeFigureOut">
              <a:rPr lang="de-DE" smtClean="0"/>
              <a:pPr/>
              <a:t>18.06.2019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99216D9-3C04-4EFD-867C-BA878A43C17F}" type="slidenum">
              <a:rPr lang="de-DE" smtClean="0"/>
              <a:pPr/>
              <a:t>‹Nr.›</a:t>
            </a:fld>
            <a:endParaRPr lang="de-DE"/>
          </a:p>
        </p:txBody>
      </p:sp>
    </p:spTree>
    <p:extLst>
      <p:ext uri="{BB962C8B-B14F-4D97-AF65-F5344CB8AC3E}">
        <p14:creationId xmlns:p14="http://schemas.microsoft.com/office/powerpoint/2010/main" val="2121594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E1FEDE72-D25A-48ED-98C9-84099DE67EF7}" type="datetimeFigureOut">
              <a:rPr lang="de-DE" smtClean="0"/>
              <a:pPr/>
              <a:t>18.06.2019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99216D9-3C04-4EFD-867C-BA878A43C17F}" type="slidenum">
              <a:rPr lang="de-DE" smtClean="0"/>
              <a:pPr/>
              <a:t>‹Nr.›</a:t>
            </a:fld>
            <a:endParaRPr lang="de-DE"/>
          </a:p>
        </p:txBody>
      </p:sp>
    </p:spTree>
    <p:extLst>
      <p:ext uri="{BB962C8B-B14F-4D97-AF65-F5344CB8AC3E}">
        <p14:creationId xmlns:p14="http://schemas.microsoft.com/office/powerpoint/2010/main" val="3197791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E1FEDE72-D25A-48ED-98C9-84099DE67EF7}" type="datetimeFigureOut">
              <a:rPr lang="de-DE" smtClean="0"/>
              <a:pPr/>
              <a:t>18.06.2019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99216D9-3C04-4EFD-867C-BA878A43C17F}" type="slidenum">
              <a:rPr lang="de-DE" smtClean="0"/>
              <a:pPr/>
              <a:t>‹Nr.›</a:t>
            </a:fld>
            <a:endParaRPr lang="de-DE"/>
          </a:p>
        </p:txBody>
      </p:sp>
    </p:spTree>
    <p:extLst>
      <p:ext uri="{BB962C8B-B14F-4D97-AF65-F5344CB8AC3E}">
        <p14:creationId xmlns:p14="http://schemas.microsoft.com/office/powerpoint/2010/main" val="601279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21" Type="http://schemas.openxmlformats.org/officeDocument/2006/relationships/image" Target="../media/image6.gif"/><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image" Target="../media/image5.gi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4.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image" Target="../media/image4.png"/><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EDE72-D25A-48ED-98C9-84099DE67EF7}" type="datetimeFigureOut">
              <a:rPr lang="de-DE" smtClean="0"/>
              <a:pPr/>
              <a:t>18.06.2019</a:t>
            </a:fld>
            <a:endParaRPr lang="de-DE"/>
          </a:p>
        </p:txBody>
      </p:sp>
      <p:sp>
        <p:nvSpPr>
          <p:cNvPr id="5" name="Fußzeilenplatzhalt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216D9-3C04-4EFD-867C-BA878A43C17F}" type="slidenum">
              <a:rPr lang="de-DE" smtClean="0"/>
              <a:pPr/>
              <a:t>‹Nr.›</a:t>
            </a:fld>
            <a:endParaRPr lang="de-DE"/>
          </a:p>
        </p:txBody>
      </p:sp>
    </p:spTree>
    <p:extLst>
      <p:ext uri="{BB962C8B-B14F-4D97-AF65-F5344CB8AC3E}">
        <p14:creationId xmlns:p14="http://schemas.microsoft.com/office/powerpoint/2010/main" val="3006612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userDrawn="1"/>
        </p:nvSpPr>
        <p:spPr>
          <a:xfrm>
            <a:off x="0" y="6597650"/>
            <a:ext cx="9144000" cy="260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ru-RU"/>
              <a:t>Haga clic para cambiar el estilo de título	</a:t>
            </a:r>
          </a:p>
        </p:txBody>
      </p:sp>
      <p:sp>
        <p:nvSpPr>
          <p:cNvPr id="1028" name="Rectangle 3"/>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ru-RU"/>
              <a:t>Haga clic para modificar el estilo de texto del patrón</a:t>
            </a:r>
          </a:p>
          <a:p>
            <a:pPr lvl="1"/>
            <a:r>
              <a:rPr lang="es-ES" altLang="ru-RU"/>
              <a:t>Segundo nivel</a:t>
            </a:r>
          </a:p>
          <a:p>
            <a:pPr lvl="2"/>
            <a:r>
              <a:rPr lang="es-ES" altLang="ru-RU"/>
              <a:t>Tercer nivel</a:t>
            </a:r>
          </a:p>
          <a:p>
            <a:pPr lvl="3"/>
            <a:r>
              <a:rPr lang="es-ES" altLang="ru-RU"/>
              <a:t>Cuarto nivel</a:t>
            </a:r>
          </a:p>
          <a:p>
            <a:pPr lvl="4"/>
            <a:r>
              <a:rPr lang="es-ES" altLang="ru-RU"/>
              <a:t>Quinto nivel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s-ES" alt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s-ES" alt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C8429567-E1EF-4F13-98CD-577A5AB6AC08}" type="slidenum">
              <a:rPr lang="es-ES" altLang="ru-RU">
                <a:solidFill>
                  <a:srgbClr val="000000"/>
                </a:solidFill>
              </a:rPr>
              <a:pPr fontAlgn="base">
                <a:spcBef>
                  <a:spcPct val="0"/>
                </a:spcBef>
                <a:spcAft>
                  <a:spcPct val="0"/>
                </a:spcAft>
                <a:defRPr/>
              </a:pPr>
              <a:t>‹Nr.›</a:t>
            </a:fld>
            <a:endParaRPr lang="es-ES" altLang="ru-RU">
              <a:solidFill>
                <a:srgbClr val="000000"/>
              </a:solidFill>
            </a:endParaRPr>
          </a:p>
        </p:txBody>
      </p:sp>
    </p:spTree>
    <p:extLst>
      <p:ext uri="{BB962C8B-B14F-4D97-AF65-F5344CB8AC3E}">
        <p14:creationId xmlns:p14="http://schemas.microsoft.com/office/powerpoint/2010/main" val="352358077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Рисунок 6" descr="poster_naglowek.png"/>
          <p:cNvPicPr>
            <a:picLocks noChangeAspect="1"/>
          </p:cNvPicPr>
          <p:nvPr/>
        </p:nvPicPr>
        <p:blipFill rotWithShape="1">
          <a:blip r:embed="rId19" cstate="screen">
            <a:extLst>
              <a:ext uri="{28A0092B-C50C-407E-A947-70E740481C1C}">
                <a14:useLocalDpi xmlns:a14="http://schemas.microsoft.com/office/drawing/2010/main"/>
              </a:ext>
            </a:extLst>
          </a:blip>
          <a:srcRect b="5869"/>
          <a:stretch/>
        </p:blipFill>
        <p:spPr>
          <a:xfrm>
            <a:off x="0" y="1"/>
            <a:ext cx="9144000" cy="1201783"/>
          </a:xfrm>
          <a:prstGeom prst="rect">
            <a:avLst/>
          </a:prstGeom>
          <a:noFill/>
        </p:spPr>
      </p:pic>
      <p:sp>
        <p:nvSpPr>
          <p:cNvPr id="2" name="Заголовок 1"/>
          <p:cNvSpPr>
            <a:spLocks noGrp="1"/>
          </p:cNvSpPr>
          <p:nvPr>
            <p:ph type="title"/>
          </p:nvPr>
        </p:nvSpPr>
        <p:spPr>
          <a:xfrm>
            <a:off x="997086" y="731521"/>
            <a:ext cx="7138622" cy="783770"/>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997086" y="1515295"/>
            <a:ext cx="7138622" cy="4827137"/>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Нижний колонтитул 4"/>
          <p:cNvSpPr>
            <a:spLocks noGrp="1"/>
          </p:cNvSpPr>
          <p:nvPr>
            <p:ph type="ftr" sz="quarter" idx="3"/>
          </p:nvPr>
        </p:nvSpPr>
        <p:spPr>
          <a:xfrm>
            <a:off x="1012366" y="6356355"/>
            <a:ext cx="6104255" cy="44652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49th meeting of the PAC for Condensed Matter Physics</a:t>
            </a:r>
            <a:endParaRPr lang="ru-RU" dirty="0">
              <a:solidFill>
                <a:prstClr val="black">
                  <a:tint val="75000"/>
                </a:prstClr>
              </a:solidFill>
            </a:endParaRPr>
          </a:p>
        </p:txBody>
      </p:sp>
      <p:sp>
        <p:nvSpPr>
          <p:cNvPr id="6" name="Номер слайда 5"/>
          <p:cNvSpPr>
            <a:spLocks noGrp="1"/>
          </p:cNvSpPr>
          <p:nvPr>
            <p:ph type="sldNum" sz="quarter" idx="4"/>
          </p:nvPr>
        </p:nvSpPr>
        <p:spPr>
          <a:xfrm>
            <a:off x="7227475" y="6399743"/>
            <a:ext cx="5775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A46C30-0AE9-4C95-BBB8-653B0361C4E6}" type="slidenum">
              <a:rPr lang="ru-RU" smtClean="0">
                <a:solidFill>
                  <a:prstClr val="black">
                    <a:tint val="75000"/>
                  </a:prstClr>
                </a:solidFill>
              </a:rPr>
              <a:pPr/>
              <a:t>‹Nr.›</a:t>
            </a:fld>
            <a:endParaRPr lang="ru-RU">
              <a:solidFill>
                <a:prstClr val="black">
                  <a:tint val="75000"/>
                </a:prstClr>
              </a:solidFill>
            </a:endParaRPr>
          </a:p>
        </p:txBody>
      </p:sp>
      <p:pic>
        <p:nvPicPr>
          <p:cNvPr id="9" name="Рисунок 1">
            <a:extLst>
              <a:ext uri="{FF2B5EF4-FFF2-40B4-BE49-F238E27FC236}">
                <a16:creationId xmlns="" xmlns:a16="http://schemas.microsoft.com/office/drawing/2014/main" id="{48CBECED-B699-4AC2-9CC7-0669CD342B1F}"/>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7915909" y="5704059"/>
            <a:ext cx="1217075" cy="1134629"/>
          </a:xfrm>
          <a:prstGeom prst="rect">
            <a:avLst/>
          </a:prstGeom>
        </p:spPr>
      </p:pic>
      <p:pic>
        <p:nvPicPr>
          <p:cNvPr id="10" name="Рисунок 3">
            <a:extLst>
              <a:ext uri="{FF2B5EF4-FFF2-40B4-BE49-F238E27FC236}">
                <a16:creationId xmlns="" xmlns:a16="http://schemas.microsoft.com/office/drawing/2014/main" id="{4B22D8C0-1AC4-43D4-9A5F-C15E4FEBAAC5}"/>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14208" y="5705877"/>
            <a:ext cx="953261" cy="1134629"/>
          </a:xfrm>
          <a:prstGeom prst="rect">
            <a:avLst/>
          </a:prstGeom>
        </p:spPr>
      </p:pic>
    </p:spTree>
    <p:extLst>
      <p:ext uri="{BB962C8B-B14F-4D97-AF65-F5344CB8AC3E}">
        <p14:creationId xmlns:p14="http://schemas.microsoft.com/office/powerpoint/2010/main" val="2045184828"/>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Lst>
  <p:hf hdr="0" dt="0"/>
  <p:txStyles>
    <p:titleStyle>
      <a:lvl1pPr algn="l" defTabSz="914400" rtl="0" eaLnBrk="1" latinLnBrk="0" hangingPunct="1">
        <a:lnSpc>
          <a:spcPct val="90000"/>
        </a:lnSpc>
        <a:spcBef>
          <a:spcPct val="0"/>
        </a:spcBef>
        <a:buNone/>
        <a:defRPr sz="4400" b="1" kern="1200">
          <a:solidFill>
            <a:srgbClr val="002060"/>
          </a:solidFill>
          <a:effectLst>
            <a:outerShdw blurRad="38100" dist="38100" dir="2700000" algn="tl">
              <a:srgbClr val="000000">
                <a:alpha val="43137"/>
              </a:srgbClr>
            </a:outerShdw>
          </a:effectLst>
          <a:latin typeface="Comic Sans MS" panose="030F0702030302020204" pitchFamily="66" charset="0"/>
          <a:ea typeface="+mj-ea"/>
          <a:cs typeface="Microsoft Sans Serif"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Рисунок 6" descr="poster_naglowek.png"/>
          <p:cNvPicPr>
            <a:picLocks noChangeAspect="1"/>
          </p:cNvPicPr>
          <p:nvPr/>
        </p:nvPicPr>
        <p:blipFill rotWithShape="1">
          <a:blip r:embed="rId19" cstate="screen">
            <a:extLst>
              <a:ext uri="{28A0092B-C50C-407E-A947-70E740481C1C}">
                <a14:useLocalDpi xmlns:a14="http://schemas.microsoft.com/office/drawing/2010/main"/>
              </a:ext>
            </a:extLst>
          </a:blip>
          <a:srcRect b="5869"/>
          <a:stretch/>
        </p:blipFill>
        <p:spPr>
          <a:xfrm>
            <a:off x="0" y="1"/>
            <a:ext cx="9144000" cy="1201783"/>
          </a:xfrm>
          <a:prstGeom prst="rect">
            <a:avLst/>
          </a:prstGeom>
          <a:noFill/>
        </p:spPr>
      </p:pic>
      <p:sp>
        <p:nvSpPr>
          <p:cNvPr id="2" name="Заголовок 1"/>
          <p:cNvSpPr>
            <a:spLocks noGrp="1"/>
          </p:cNvSpPr>
          <p:nvPr>
            <p:ph type="title"/>
          </p:nvPr>
        </p:nvSpPr>
        <p:spPr>
          <a:xfrm>
            <a:off x="628650" y="731521"/>
            <a:ext cx="7886700" cy="783770"/>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628650" y="1515292"/>
            <a:ext cx="7886700" cy="4827137"/>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0363C9-6AC8-4D07-BAC7-AB31F0A885E3}" type="datetime1">
              <a:rPr lang="ru-RU" smtClean="0">
                <a:solidFill>
                  <a:prstClr val="black">
                    <a:tint val="75000"/>
                  </a:prstClr>
                </a:solidFill>
              </a:rPr>
              <a:pPr/>
              <a:t>18.06.2019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Lecture at MSU October 8 2013</a:t>
            </a:r>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0689D5-985C-4400-998F-B9777DA34B9F}" type="slidenum">
              <a:rPr lang="ru-RU" smtClean="0">
                <a:solidFill>
                  <a:prstClr val="black">
                    <a:tint val="75000"/>
                  </a:prstClr>
                </a:solidFill>
              </a:rPr>
              <a:pPr/>
              <a:t>‹Nr.›</a:t>
            </a:fld>
            <a:endParaRPr lang="ru-RU">
              <a:solidFill>
                <a:prstClr val="black">
                  <a:tint val="75000"/>
                </a:prstClr>
              </a:solidFill>
            </a:endParaRPr>
          </a:p>
        </p:txBody>
      </p:sp>
    </p:spTree>
    <p:extLst>
      <p:ext uri="{BB962C8B-B14F-4D97-AF65-F5344CB8AC3E}">
        <p14:creationId xmlns:p14="http://schemas.microsoft.com/office/powerpoint/2010/main" val="2762687800"/>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hf hdr="0" ftr="0" dt="0"/>
  <p:txStyles>
    <p:titleStyle>
      <a:lvl1pPr algn="l" defTabSz="914400" rtl="0" eaLnBrk="1" latinLnBrk="0" hangingPunct="1">
        <a:lnSpc>
          <a:spcPct val="90000"/>
        </a:lnSpc>
        <a:spcBef>
          <a:spcPct val="0"/>
        </a:spcBef>
        <a:buNone/>
        <a:defRPr sz="4400" b="1" kern="1200">
          <a:solidFill>
            <a:srgbClr val="002060"/>
          </a:solidFill>
          <a:effectLst>
            <a:outerShdw blurRad="38100" dist="38100" dir="2700000" algn="tl">
              <a:srgbClr val="000000">
                <a:alpha val="43137"/>
              </a:srgbClr>
            </a:outerShdw>
          </a:effectLst>
          <a:latin typeface="Comic Sans MS" panose="030F0702030302020204" pitchFamily="66" charset="0"/>
          <a:ea typeface="+mj-ea"/>
          <a:cs typeface="Microsoft Sans Serif"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jpe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notesSlide" Target="../notesSlides/notesSlide1.xml"/><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ail.itep.ru/cgi-bin/sqwebmail?redirect=https://indico.jinr.ru/conferenceDisplay.py?confId%3D490&amp;timestamp=1520400506&amp;md5=roTvNd0FL/AZKV8QuA6ksQ%3D%3D" TargetMode="External"/><Relationship Id="rId2" Type="http://schemas.openxmlformats.org/officeDocument/2006/relationships/hyperlink" Target="http://indico.jinr.ru/"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03778" name="Группа 11"/>
          <p:cNvGrpSpPr>
            <a:grpSpLocks/>
          </p:cNvGrpSpPr>
          <p:nvPr/>
        </p:nvGrpSpPr>
        <p:grpSpPr bwMode="auto">
          <a:xfrm>
            <a:off x="17493" y="3029347"/>
            <a:ext cx="9156700" cy="3838575"/>
            <a:chOff x="-13253" y="3038299"/>
            <a:chExt cx="9157253" cy="3838356"/>
          </a:xfrm>
        </p:grpSpPr>
        <p:pic>
          <p:nvPicPr>
            <p:cNvPr id="203815" name="Рисунок 8"/>
            <p:cNvPicPr>
              <a:picLocks noChangeAspect="1"/>
            </p:cNvPicPr>
            <p:nvPr/>
          </p:nvPicPr>
          <p:blipFill>
            <a:blip r:embed="rId4">
              <a:extLst>
                <a:ext uri="{28A0092B-C50C-407E-A947-70E740481C1C}">
                  <a14:useLocalDpi xmlns:a14="http://schemas.microsoft.com/office/drawing/2010/main" val="0"/>
                </a:ext>
              </a:extLst>
            </a:blip>
            <a:srcRect r="6720" b="4001"/>
            <a:stretch>
              <a:fillRect/>
            </a:stretch>
          </p:blipFill>
          <p:spPr bwMode="auto">
            <a:xfrm>
              <a:off x="4713925" y="4187014"/>
              <a:ext cx="4430075" cy="268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16" name="Рисунок 5"/>
            <p:cNvPicPr>
              <a:picLocks noChangeAspect="1"/>
            </p:cNvPicPr>
            <p:nvPr/>
          </p:nvPicPr>
          <p:blipFill>
            <a:blip r:embed="rId5">
              <a:extLst>
                <a:ext uri="{28A0092B-C50C-407E-A947-70E740481C1C}">
                  <a14:useLocalDpi xmlns:a14="http://schemas.microsoft.com/office/drawing/2010/main" val="0"/>
                </a:ext>
              </a:extLst>
            </a:blip>
            <a:srcRect l="21445" b="37965"/>
            <a:stretch>
              <a:fillRect/>
            </a:stretch>
          </p:blipFill>
          <p:spPr bwMode="auto">
            <a:xfrm>
              <a:off x="-13253" y="3038299"/>
              <a:ext cx="7530401" cy="383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8" name="Rectangle 110"/>
          <p:cNvSpPr>
            <a:spLocks noGrp="1" noChangeArrowheads="1"/>
          </p:cNvSpPr>
          <p:nvPr>
            <p:ph type="ctrTitle"/>
          </p:nvPr>
        </p:nvSpPr>
        <p:spPr>
          <a:xfrm>
            <a:off x="4078944" y="2057243"/>
            <a:ext cx="5003800" cy="544513"/>
          </a:xfrm>
        </p:spPr>
        <p:txBody>
          <a:bodyPr anchor="ctr"/>
          <a:lstStyle/>
          <a:p>
            <a:pPr eaLnBrk="1" hangingPunct="1">
              <a:defRPr/>
            </a:pPr>
            <a:r>
              <a:rPr lang="en-US" altLang="ru-RU" sz="3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Strategic Long-Range Plan for JINR</a:t>
            </a:r>
            <a:endParaRPr lang="es-ES" altLang="ru-RU" sz="3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1" name="TextBox 10"/>
          <p:cNvSpPr txBox="1"/>
          <p:nvPr/>
        </p:nvSpPr>
        <p:spPr>
          <a:xfrm>
            <a:off x="-418156" y="3851852"/>
            <a:ext cx="6753225" cy="3477875"/>
          </a:xfrm>
          <a:prstGeom prst="rect">
            <a:avLst/>
          </a:prstGeom>
          <a:noFill/>
        </p:spPr>
        <p:txBody>
          <a:bodyPr>
            <a:spAutoFit/>
          </a:bodyPr>
          <a:lstStyle/>
          <a:p>
            <a:pPr marL="261938" algn="ctr" fontAlgn="base">
              <a:lnSpc>
                <a:spcPts val="3300"/>
              </a:lnSpc>
              <a:spcAft>
                <a:spcPct val="0"/>
              </a:spcAft>
              <a:defRPr/>
            </a:pPr>
            <a:r>
              <a:rPr lang="en-US" altLang="ru-RU" sz="24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itchFamily="2" charset="2"/>
              </a:rPr>
              <a:t>International Working Group for the JINR strategic long-range planning</a:t>
            </a:r>
          </a:p>
          <a:p>
            <a:pPr marL="261938" algn="ctr" fontAlgn="base">
              <a:lnSpc>
                <a:spcPts val="3300"/>
              </a:lnSpc>
              <a:spcAft>
                <a:spcPct val="0"/>
              </a:spcAft>
              <a:defRPr/>
            </a:pPr>
            <a:r>
              <a:rPr lang="en-US" altLang="ru-RU" sz="24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itchFamily="2" charset="2"/>
              </a:rPr>
              <a:t>has been established  2016 </a:t>
            </a:r>
          </a:p>
          <a:p>
            <a:pPr marL="261938" algn="ctr" fontAlgn="base">
              <a:lnSpc>
                <a:spcPts val="3300"/>
              </a:lnSpc>
              <a:spcAft>
                <a:spcPct val="0"/>
              </a:spcAft>
              <a:defRPr/>
            </a:pPr>
            <a:r>
              <a:rPr lang="en-US" altLang="ru-RU" sz="24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itchFamily="2" charset="2"/>
              </a:rPr>
              <a:t>under chairmanship of JINR Director in order to organize</a:t>
            </a:r>
          </a:p>
          <a:p>
            <a:pPr marL="261938" algn="ctr" fontAlgn="base">
              <a:lnSpc>
                <a:spcPts val="3300"/>
              </a:lnSpc>
              <a:spcAft>
                <a:spcPct val="0"/>
              </a:spcAft>
              <a:defRPr/>
            </a:pPr>
            <a:r>
              <a:rPr lang="en-US" altLang="ru-RU" sz="24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itchFamily="2" charset="2"/>
              </a:rPr>
              <a:t> the elaboration of the Strategic Long Range Plan (SLRP) of JINR</a:t>
            </a:r>
          </a:p>
          <a:p>
            <a:pPr marL="261938" fontAlgn="base">
              <a:lnSpc>
                <a:spcPts val="3300"/>
              </a:lnSpc>
              <a:spcAft>
                <a:spcPct val="0"/>
              </a:spcAft>
              <a:defRPr/>
            </a:pPr>
            <a:endParaRPr lang="en-US" altLang="ru-RU" sz="10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Wingdings" pitchFamily="2" charset="2"/>
            </a:endParaRPr>
          </a:p>
        </p:txBody>
      </p:sp>
      <p:pic>
        <p:nvPicPr>
          <p:cNvPr id="7" name="Рисунок 6"/>
          <p:cNvPicPr>
            <a:picLocks noChangeAspect="1"/>
          </p:cNvPicPr>
          <p:nvPr/>
        </p:nvPicPr>
        <p:blipFill>
          <a:blip r:embed="rId6" cstate="print">
            <a:duotone>
              <a:schemeClr val="accent6">
                <a:shade val="45000"/>
                <a:satMod val="135000"/>
              </a:schemeClr>
              <a:prstClr val="white"/>
            </a:duotone>
          </a:blip>
          <a:stretch>
            <a:fillRect/>
          </a:stretch>
        </p:blipFill>
        <p:spPr>
          <a:xfrm>
            <a:off x="458357" y="185298"/>
            <a:ext cx="2500099" cy="1658765"/>
          </a:xfrm>
          <a:prstGeom prst="rect">
            <a:avLst/>
          </a:prstGeom>
        </p:spPr>
      </p:pic>
      <p:sp>
        <p:nvSpPr>
          <p:cNvPr id="203783" name="TextBox 12"/>
          <p:cNvSpPr txBox="1">
            <a:spLocks noChangeArrowheads="1"/>
          </p:cNvSpPr>
          <p:nvPr/>
        </p:nvSpPr>
        <p:spPr bwMode="auto">
          <a:xfrm>
            <a:off x="215900" y="2066927"/>
            <a:ext cx="30670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0"/>
              </a:spcBef>
              <a:spcAft>
                <a:spcPct val="0"/>
              </a:spcAft>
            </a:pPr>
            <a:r>
              <a:rPr lang="en-US" altLang="ru-RU" sz="1200" b="1">
                <a:solidFill>
                  <a:srgbClr val="343456"/>
                </a:solidFill>
              </a:rPr>
              <a:t>Joint Institute for Nuclear Research</a:t>
            </a:r>
            <a:endParaRPr lang="ru-RU" altLang="ru-RU" sz="1200" b="1">
              <a:solidFill>
                <a:srgbClr val="343456"/>
              </a:solidFill>
            </a:endParaRPr>
          </a:p>
        </p:txBody>
      </p:sp>
      <p:sp>
        <p:nvSpPr>
          <p:cNvPr id="16" name="TextBox 15"/>
          <p:cNvSpPr txBox="1"/>
          <p:nvPr/>
        </p:nvSpPr>
        <p:spPr>
          <a:xfrm>
            <a:off x="258458" y="2355854"/>
            <a:ext cx="2985113" cy="246221"/>
          </a:xfrm>
          <a:prstGeom prst="rect">
            <a:avLst/>
          </a:prstGeom>
          <a:noFill/>
        </p:spPr>
        <p:txBody>
          <a:bodyPr wrap="none">
            <a:spAutoFit/>
          </a:bodyPr>
          <a:lstStyle/>
          <a:p>
            <a:pPr algn="ctr" fontAlgn="base">
              <a:spcBef>
                <a:spcPct val="0"/>
              </a:spcBef>
              <a:spcAft>
                <a:spcPct val="0"/>
              </a:spcAft>
              <a:defRPr/>
            </a:pPr>
            <a:r>
              <a:rPr lang="en-US" sz="1000" spc="50" dirty="0">
                <a:solidFill>
                  <a:srgbClr val="000000">
                    <a:lumMod val="65000"/>
                    <a:lumOff val="35000"/>
                  </a:srgbClr>
                </a:solidFill>
              </a:rPr>
              <a:t>SCIENCE BRINGING NATIONS TOGETHER</a:t>
            </a:r>
            <a:endParaRPr lang="ru-RU" sz="1000" spc="50" dirty="0">
              <a:solidFill>
                <a:srgbClr val="000000">
                  <a:lumMod val="65000"/>
                  <a:lumOff val="35000"/>
                </a:srgbClr>
              </a:solidFill>
            </a:endParaRPr>
          </a:p>
        </p:txBody>
      </p:sp>
      <p:cxnSp>
        <p:nvCxnSpPr>
          <p:cNvPr id="15" name="Прямая соединительная линия 14"/>
          <p:cNvCxnSpPr/>
          <p:nvPr/>
        </p:nvCxnSpPr>
        <p:spPr>
          <a:xfrm>
            <a:off x="338138" y="2338388"/>
            <a:ext cx="2800350"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203786" name="Группа 67"/>
          <p:cNvGrpSpPr>
            <a:grpSpLocks/>
          </p:cNvGrpSpPr>
          <p:nvPr/>
        </p:nvGrpSpPr>
        <p:grpSpPr bwMode="auto">
          <a:xfrm>
            <a:off x="5057478" y="38100"/>
            <a:ext cx="3312125" cy="1212850"/>
            <a:chOff x="5107592" y="38770"/>
            <a:chExt cx="3312724" cy="1212212"/>
          </a:xfrm>
        </p:grpSpPr>
        <p:sp>
          <p:nvSpPr>
            <p:cNvPr id="66" name="Скругленный прямоугольник 65"/>
            <p:cNvSpPr/>
            <p:nvPr/>
          </p:nvSpPr>
          <p:spPr>
            <a:xfrm>
              <a:off x="5857327" y="1068516"/>
              <a:ext cx="1827544" cy="182466"/>
            </a:xfrm>
            <a:prstGeom prst="roundRect">
              <a:avLst>
                <a:gd name="adj" fmla="val 50000"/>
              </a:avLst>
            </a:prstGeom>
            <a:gradFill>
              <a:gsLst>
                <a:gs pos="0">
                  <a:schemeClr val="bg1">
                    <a:lumMod val="85000"/>
                  </a:schemeClr>
                </a:gs>
                <a:gs pos="100000">
                  <a:schemeClr val="bg1">
                    <a:lumMod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62" name="Скругленный прямоугольник 61"/>
            <p:cNvSpPr/>
            <p:nvPr/>
          </p:nvSpPr>
          <p:spPr>
            <a:xfrm>
              <a:off x="5319067" y="660743"/>
              <a:ext cx="2870720" cy="345893"/>
            </a:xfrm>
            <a:prstGeom prst="roundRect">
              <a:avLst>
                <a:gd name="adj" fmla="val 50000"/>
              </a:avLst>
            </a:prstGeom>
            <a:gradFill>
              <a:gsLst>
                <a:gs pos="0">
                  <a:schemeClr val="bg1">
                    <a:lumMod val="85000"/>
                  </a:schemeClr>
                </a:gs>
                <a:gs pos="100000">
                  <a:schemeClr val="bg1">
                    <a:lumMod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203790" name="TextBox 17"/>
            <p:cNvSpPr txBox="1">
              <a:spLocks noChangeArrowheads="1"/>
            </p:cNvSpPr>
            <p:nvPr/>
          </p:nvSpPr>
          <p:spPr bwMode="auto">
            <a:xfrm>
              <a:off x="5107592" y="38770"/>
              <a:ext cx="3312724" cy="76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lnSpc>
                  <a:spcPts val="900"/>
                </a:lnSpc>
                <a:spcBef>
                  <a:spcPct val="0"/>
                </a:spcBef>
                <a:spcAft>
                  <a:spcPct val="0"/>
                </a:spcAft>
              </a:pPr>
              <a:r>
                <a:rPr lang="en-US" altLang="ru-RU" sz="900" b="1">
                  <a:solidFill>
                    <a:srgbClr val="FFFFFF"/>
                  </a:solidFill>
                  <a:latin typeface="Calibri" pitchFamily="34" charset="0"/>
                </a:rPr>
                <a:t>INTERNATIONAL INTERGOVERNMENTAL ORGANIZATION</a:t>
              </a:r>
            </a:p>
            <a:p>
              <a:pPr algn="ctr" fontAlgn="base">
                <a:lnSpc>
                  <a:spcPts val="900"/>
                </a:lnSpc>
                <a:spcBef>
                  <a:spcPct val="0"/>
                </a:spcBef>
                <a:spcAft>
                  <a:spcPct val="0"/>
                </a:spcAft>
              </a:pPr>
              <a:r>
                <a:rPr lang="ru-RU" altLang="ru-RU" sz="900" b="1">
                  <a:solidFill>
                    <a:srgbClr val="FFFFFF"/>
                  </a:solidFill>
                  <a:latin typeface="Calibri" pitchFamily="34" charset="0"/>
                </a:rPr>
                <a:t>МЕЖДУНАРОДНАЯ МЕЖПРАВИТЕЛЬСТВЕННАЯ ОРГАНИЗАЦИЯ</a:t>
              </a:r>
              <a:endParaRPr lang="ru-RU" altLang="ru-RU" sz="400" b="1">
                <a:solidFill>
                  <a:srgbClr val="FFFFFF"/>
                </a:solidFill>
                <a:latin typeface="Calibri" pitchFamily="34" charset="0"/>
              </a:endParaRPr>
            </a:p>
            <a:p>
              <a:pPr algn="ctr" fontAlgn="base">
                <a:spcBef>
                  <a:spcPct val="0"/>
                </a:spcBef>
                <a:spcAft>
                  <a:spcPct val="0"/>
                </a:spcAft>
              </a:pPr>
              <a:endParaRPr lang="en-US" altLang="ru-RU" sz="400" b="1">
                <a:solidFill>
                  <a:srgbClr val="FFFFFF"/>
                </a:solidFill>
                <a:latin typeface="Calibri" pitchFamily="34" charset="0"/>
              </a:endParaRPr>
            </a:p>
            <a:p>
              <a:pPr algn="ctr" fontAlgn="base">
                <a:lnSpc>
                  <a:spcPts val="900"/>
                </a:lnSpc>
                <a:spcBef>
                  <a:spcPct val="0"/>
                </a:spcBef>
                <a:spcAft>
                  <a:spcPct val="0"/>
                </a:spcAft>
              </a:pPr>
              <a:r>
                <a:rPr lang="en-US" altLang="ru-RU" sz="900" b="1">
                  <a:solidFill>
                    <a:srgbClr val="CCECFF"/>
                  </a:solidFill>
                  <a:latin typeface="Calibri" pitchFamily="34" charset="0"/>
                </a:rPr>
                <a:t>JOINT INSTITUTE FOR NUCLEAR</a:t>
              </a:r>
              <a:r>
                <a:rPr lang="ru-RU" altLang="ru-RU" sz="900" b="1">
                  <a:solidFill>
                    <a:srgbClr val="CCECFF"/>
                  </a:solidFill>
                  <a:latin typeface="Calibri" pitchFamily="34" charset="0"/>
                </a:rPr>
                <a:t> </a:t>
              </a:r>
              <a:r>
                <a:rPr lang="en-US" altLang="ru-RU" sz="900" b="1">
                  <a:solidFill>
                    <a:srgbClr val="CCECFF"/>
                  </a:solidFill>
                  <a:latin typeface="Calibri" pitchFamily="34" charset="0"/>
                </a:rPr>
                <a:t>RESEARCH</a:t>
              </a:r>
              <a:endParaRPr lang="ru-RU" altLang="ru-RU" sz="900" b="1">
                <a:solidFill>
                  <a:srgbClr val="CCECFF"/>
                </a:solidFill>
                <a:latin typeface="Calibri" pitchFamily="34" charset="0"/>
              </a:endParaRPr>
            </a:p>
            <a:p>
              <a:pPr algn="ctr" fontAlgn="base">
                <a:lnSpc>
                  <a:spcPts val="900"/>
                </a:lnSpc>
                <a:spcBef>
                  <a:spcPct val="0"/>
                </a:spcBef>
                <a:spcAft>
                  <a:spcPct val="0"/>
                </a:spcAft>
              </a:pPr>
              <a:r>
                <a:rPr lang="ru-RU" altLang="ru-RU" sz="900" b="1">
                  <a:solidFill>
                    <a:srgbClr val="CCECFF"/>
                  </a:solidFill>
                  <a:latin typeface="Calibri" pitchFamily="34" charset="0"/>
                </a:rPr>
                <a:t>ОБЪЕДИНЕННЫЙ ИНСТИТУТ ЯДЕРНЫХ ИССЛЕДОВАНИЙ</a:t>
              </a:r>
              <a:endParaRPr lang="en-US" altLang="ru-RU" sz="900" b="1">
                <a:solidFill>
                  <a:srgbClr val="CCECFF"/>
                </a:solidFill>
                <a:latin typeface="Calibri" pitchFamily="34" charset="0"/>
              </a:endParaRPr>
            </a:p>
            <a:p>
              <a:pPr algn="ctr" fontAlgn="base">
                <a:spcBef>
                  <a:spcPct val="0"/>
                </a:spcBef>
                <a:spcAft>
                  <a:spcPct val="0"/>
                </a:spcAft>
              </a:pPr>
              <a:endParaRPr lang="ru-RU" altLang="ru-RU" sz="1000" b="1">
                <a:solidFill>
                  <a:srgbClr val="002342"/>
                </a:solidFill>
                <a:latin typeface="Calibri" pitchFamily="34" charset="0"/>
              </a:endParaRPr>
            </a:p>
          </p:txBody>
        </p:sp>
        <p:pic>
          <p:nvPicPr>
            <p:cNvPr id="203791" name="Picture 3"/>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2636" y="696493"/>
              <a:ext cx="182897" cy="10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92" name="Picture 5"/>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43491" y="692043"/>
              <a:ext cx="182897" cy="10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93" name="Picture 9" descr="https://upload.wikimedia.org/wikipedia/commons/thumb/2/2f/Flag_of_Armenia.svg/250px-Flag_of_Armenia.svg.png"/>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26987" y="697030"/>
              <a:ext cx="182897" cy="10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94" name="Picture 11"/>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25254" y="693172"/>
              <a:ext cx="182897" cy="10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95" name="Picture 13"/>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83522" y="693397"/>
              <a:ext cx="182897" cy="10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96" name="Picture 14"/>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11622" y="694112"/>
              <a:ext cx="182897" cy="10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97" name="Picture 19"/>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96912" y="693172"/>
              <a:ext cx="182897" cy="10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98" name="Picture 26" descr="https://upload.wikimedia.org/wikipedia/commons/thumb/b/bd/Flag_of_Cuba.svg/250px-Flag_of_Cuba.svg.png"/>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63656" y="692043"/>
              <a:ext cx="182897" cy="10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99" name="Рисунок 18"/>
            <p:cNvPicPr>
              <a:picLocks/>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12875" y="693424"/>
              <a:ext cx="182897" cy="10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0" name="Picture 4"/>
            <p:cNvPicPr>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662981" y="871218"/>
              <a:ext cx="182897" cy="10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1" name="Picture 10"/>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230869" y="874328"/>
              <a:ext cx="182897" cy="10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2" name="Picture 12"/>
            <p:cNvPicPr>
              <a:picLocks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102540" y="872382"/>
              <a:ext cx="182897" cy="10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3" name="Picture 18"/>
            <p:cNvPicPr>
              <a:picLocks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817418" y="869744"/>
              <a:ext cx="182897" cy="10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4" name="Picture 24"/>
            <p:cNvPicPr>
              <a:picLocks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385414" y="871925"/>
              <a:ext cx="182897" cy="10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5" name="Picture 27"/>
            <p:cNvPicPr>
              <a:picLocks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943490" y="871927"/>
              <a:ext cx="182897" cy="10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6" name="Рисунок 21"/>
            <p:cNvPicPr>
              <a:picLocks/>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525254" y="871837"/>
              <a:ext cx="182897" cy="10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7" name="Picture 4"/>
            <p:cNvPicPr>
              <a:picLocks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263578" y="1102960"/>
              <a:ext cx="182897" cy="10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8" name="Picture 17"/>
            <p:cNvPicPr>
              <a:picLocks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822736" y="1103164"/>
              <a:ext cx="182897" cy="10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09" name="Picture 20"/>
            <p:cNvPicPr>
              <a:picLocks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539786" y="1105588"/>
              <a:ext cx="182897" cy="10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10" name="Рисунок 31"/>
            <p:cNvPicPr>
              <a:picLocks/>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968321" y="1102114"/>
              <a:ext cx="182897" cy="10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11" name="Рисунок 43"/>
            <p:cNvPicPr>
              <a:picLocks/>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105685" y="1105243"/>
              <a:ext cx="182897" cy="10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12" name="Рисунок 47"/>
            <p:cNvPicPr>
              <a:picLocks/>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524606" y="872382"/>
              <a:ext cx="182897" cy="10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13" name="Рисунок 48"/>
            <p:cNvPicPr>
              <a:picLocks/>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809714" y="875634"/>
              <a:ext cx="182897" cy="10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814" name="Рисунок 39"/>
            <p:cNvPicPr>
              <a:picLocks/>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384109" y="1104253"/>
              <a:ext cx="183600"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Прямоугольник 68"/>
          <p:cNvSpPr/>
          <p:nvPr/>
        </p:nvSpPr>
        <p:spPr>
          <a:xfrm>
            <a:off x="6137759" y="3064603"/>
            <a:ext cx="2492798" cy="584775"/>
          </a:xfrm>
          <a:prstGeom prst="rect">
            <a:avLst/>
          </a:prstGeom>
        </p:spPr>
        <p:txBody>
          <a:bodyPr wrap="none">
            <a:spAutoFit/>
          </a:bodyPr>
          <a:lstStyle/>
          <a:p>
            <a:pPr fontAlgn="base">
              <a:spcBef>
                <a:spcPct val="0"/>
              </a:spcBef>
              <a:spcAft>
                <a:spcPct val="0"/>
              </a:spcAft>
              <a:defRPr/>
            </a:pPr>
            <a:r>
              <a:rPr lang="en-US" sz="3200" b="1"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Boris </a:t>
            </a:r>
            <a:r>
              <a:rPr lang="en-US" sz="3200" b="1" i="1" dirty="0" err="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Sharkov</a:t>
            </a:r>
            <a:endParaRPr lang="en-US" sz="3200" b="1"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677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200"/>
            <a:ext cx="8229600" cy="1143000"/>
          </a:xfrm>
          <a:solidFill>
            <a:schemeClr val="accent1">
              <a:lumMod val="40000"/>
              <a:lumOff val="60000"/>
            </a:schemeClr>
          </a:solidFill>
        </p:spPr>
        <p:txBody>
          <a:bodyPr>
            <a:noAutofit/>
          </a:bodyPr>
          <a:lstStyle/>
          <a:p>
            <a:r>
              <a:rPr lang="en-US" sz="3200" b="1" dirty="0">
                <a:solidFill>
                  <a:srgbClr val="C00000"/>
                </a:solidFill>
                <a:effectLst>
                  <a:outerShdw blurRad="38100" dist="38100" dir="2700000" algn="tl">
                    <a:srgbClr val="000000">
                      <a:alpha val="43137"/>
                    </a:srgbClr>
                  </a:outerShdw>
                </a:effectLst>
              </a:rPr>
              <a:t>Highlights of Current Activities and Forward Look to the Future</a:t>
            </a:r>
            <a:endParaRPr lang="de-DE" sz="3200" b="1" dirty="0">
              <a:solidFill>
                <a:srgbClr val="C00000"/>
              </a:solidFill>
              <a:effectLst>
                <a:outerShdw blurRad="38100" dist="38100" dir="2700000" algn="tl">
                  <a:srgbClr val="000000">
                    <a:alpha val="43137"/>
                  </a:srgbClr>
                </a:outerShdw>
              </a:effectLst>
            </a:endParaRPr>
          </a:p>
        </p:txBody>
      </p:sp>
      <p:sp>
        <p:nvSpPr>
          <p:cNvPr id="3" name="Inhaltsplatzhalter 2"/>
          <p:cNvSpPr>
            <a:spLocks noGrp="1"/>
          </p:cNvSpPr>
          <p:nvPr>
            <p:ph idx="1"/>
          </p:nvPr>
        </p:nvSpPr>
        <p:spPr>
          <a:xfrm>
            <a:off x="381000" y="1600203"/>
            <a:ext cx="8534400" cy="1981195"/>
          </a:xfrm>
        </p:spPr>
        <p:txBody>
          <a:bodyPr>
            <a:normAutofit fontScale="77500" lnSpcReduction="20000"/>
          </a:bodyPr>
          <a:lstStyle/>
          <a:p>
            <a:r>
              <a:rPr lang="en-US" dirty="0">
                <a:solidFill>
                  <a:srgbClr val="7030A0"/>
                </a:solidFill>
              </a:rPr>
              <a:t>NICA  </a:t>
            </a:r>
            <a:r>
              <a:rPr lang="en-US" dirty="0" err="1">
                <a:solidFill>
                  <a:srgbClr val="7030A0"/>
                </a:solidFill>
              </a:rPr>
              <a:t>maga</a:t>
            </a:r>
            <a:r>
              <a:rPr lang="en-US" dirty="0">
                <a:solidFill>
                  <a:srgbClr val="7030A0"/>
                </a:solidFill>
              </a:rPr>
              <a:t>-science project</a:t>
            </a:r>
          </a:p>
          <a:p>
            <a:r>
              <a:rPr lang="en-US" dirty="0">
                <a:solidFill>
                  <a:srgbClr val="7030A0"/>
                </a:solidFill>
              </a:rPr>
              <a:t>Super Heavy Elements Factory </a:t>
            </a:r>
          </a:p>
          <a:p>
            <a:r>
              <a:rPr lang="en-US" dirty="0">
                <a:solidFill>
                  <a:srgbClr val="7030A0"/>
                </a:solidFill>
              </a:rPr>
              <a:t>IBR-2M</a:t>
            </a:r>
          </a:p>
          <a:p>
            <a:r>
              <a:rPr lang="en-US" dirty="0">
                <a:solidFill>
                  <a:srgbClr val="7030A0"/>
                </a:solidFill>
              </a:rPr>
              <a:t>Baikal GVD + Kalinin APS</a:t>
            </a:r>
          </a:p>
          <a:p>
            <a:r>
              <a:rPr lang="en-US" dirty="0">
                <a:solidFill>
                  <a:srgbClr val="7030A0"/>
                </a:solidFill>
              </a:rPr>
              <a:t>Decisive contributions to numerous international experiments</a:t>
            </a:r>
            <a:endParaRPr lang="de-DE" dirty="0">
              <a:solidFill>
                <a:srgbClr val="7030A0"/>
              </a:solidFill>
            </a:endParaRPr>
          </a:p>
        </p:txBody>
      </p:sp>
      <p:sp>
        <p:nvSpPr>
          <p:cNvPr id="4" name="Textfeld 3"/>
          <p:cNvSpPr txBox="1"/>
          <p:nvPr/>
        </p:nvSpPr>
        <p:spPr>
          <a:xfrm>
            <a:off x="694509" y="3810000"/>
            <a:ext cx="8153400" cy="4185761"/>
          </a:xfrm>
          <a:prstGeom prst="rect">
            <a:avLst/>
          </a:prstGeom>
          <a:noFill/>
        </p:spPr>
        <p:txBody>
          <a:bodyPr wrap="square" rtlCol="0">
            <a:spAutoFit/>
          </a:bodyPr>
          <a:lstStyle/>
          <a:p>
            <a:r>
              <a:rPr lang="en-US" sz="2800" b="1" dirty="0">
                <a:solidFill>
                  <a:srgbClr val="C00000"/>
                </a:solidFill>
                <a:effectLst>
                  <a:outerShdw blurRad="38100" dist="38100" dir="2700000" algn="tl">
                    <a:srgbClr val="000000">
                      <a:alpha val="43137"/>
                    </a:srgbClr>
                  </a:outerShdw>
                </a:effectLst>
              </a:rPr>
              <a:t>Activities beyond running 7-years plan :</a:t>
            </a:r>
          </a:p>
          <a:p>
            <a:endParaRPr lang="en-US" dirty="0"/>
          </a:p>
          <a:p>
            <a:r>
              <a:rPr lang="en-US" sz="2800" dirty="0">
                <a:solidFill>
                  <a:srgbClr val="7030A0"/>
                </a:solidFill>
              </a:rPr>
              <a:t>NICA  -  scientific harvesting by MPD + </a:t>
            </a:r>
            <a:r>
              <a:rPr lang="en-US" sz="2800" b="1" dirty="0">
                <a:solidFill>
                  <a:srgbClr val="7030A0"/>
                </a:solidFill>
              </a:rPr>
              <a:t>SPD</a:t>
            </a:r>
          </a:p>
          <a:p>
            <a:r>
              <a:rPr lang="en-US" sz="2800" dirty="0">
                <a:solidFill>
                  <a:srgbClr val="7030A0"/>
                </a:solidFill>
              </a:rPr>
              <a:t>New neutron source development </a:t>
            </a:r>
            <a:r>
              <a:rPr lang="en-US" sz="2800" b="1" dirty="0">
                <a:solidFill>
                  <a:srgbClr val="7030A0"/>
                </a:solidFill>
              </a:rPr>
              <a:t>DIN-IV</a:t>
            </a:r>
          </a:p>
          <a:p>
            <a:r>
              <a:rPr lang="en-US" sz="2800" dirty="0">
                <a:solidFill>
                  <a:srgbClr val="7030A0"/>
                </a:solidFill>
              </a:rPr>
              <a:t>Neutrino telescope Baikal GVD - international network</a:t>
            </a:r>
          </a:p>
          <a:p>
            <a:r>
              <a:rPr lang="en-US" sz="2800" b="1" dirty="0">
                <a:solidFill>
                  <a:srgbClr val="7030A0"/>
                </a:solidFill>
              </a:rPr>
              <a:t>SHE-Factory</a:t>
            </a:r>
            <a:r>
              <a:rPr lang="en-US" sz="2800" dirty="0">
                <a:solidFill>
                  <a:srgbClr val="7030A0"/>
                </a:solidFill>
              </a:rPr>
              <a:t>  - “full steam” +  exotic nuclei program</a:t>
            </a:r>
          </a:p>
          <a:p>
            <a:endParaRPr lang="en-US" dirty="0"/>
          </a:p>
          <a:p>
            <a:endParaRPr lang="en-US" dirty="0"/>
          </a:p>
          <a:p>
            <a:endParaRPr lang="en-US" dirty="0"/>
          </a:p>
          <a:p>
            <a:endParaRPr lang="en-US" dirty="0"/>
          </a:p>
          <a:p>
            <a:endParaRPr lang="en-US" dirty="0"/>
          </a:p>
          <a:p>
            <a:r>
              <a:rPr lang="en-US" dirty="0"/>
              <a:t>e</a:t>
            </a:r>
            <a:endParaRPr lang="de-DE" dirty="0"/>
          </a:p>
        </p:txBody>
      </p:sp>
    </p:spTree>
    <p:extLst>
      <p:ext uri="{BB962C8B-B14F-4D97-AF65-F5344CB8AC3E}">
        <p14:creationId xmlns:p14="http://schemas.microsoft.com/office/powerpoint/2010/main" val="206854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25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3">
              <a:lumMod val="20000"/>
              <a:lumOff val="80000"/>
            </a:schemeClr>
          </a:solidFill>
        </p:spPr>
        <p:txBody>
          <a:bodyPr/>
          <a:lstStyle/>
          <a:p>
            <a:r>
              <a:rPr lang="en-US" dirty="0"/>
              <a:t>Members of SLRP WG</a:t>
            </a:r>
            <a:endParaRPr lang="de-DE" dirty="0"/>
          </a:p>
        </p:txBody>
      </p:sp>
      <p:sp>
        <p:nvSpPr>
          <p:cNvPr id="3" name="Inhaltsplatzhalter 2"/>
          <p:cNvSpPr>
            <a:spLocks noGrp="1"/>
          </p:cNvSpPr>
          <p:nvPr>
            <p:ph idx="1"/>
          </p:nvPr>
        </p:nvSpPr>
        <p:spPr>
          <a:xfrm>
            <a:off x="457200" y="1600205"/>
            <a:ext cx="8229600" cy="1904996"/>
          </a:xfrm>
        </p:spPr>
        <p:txBody>
          <a:bodyPr>
            <a:normAutofit/>
          </a:bodyPr>
          <a:lstStyle/>
          <a:p>
            <a:pPr algn="just">
              <a:spcAft>
                <a:spcPts val="600"/>
              </a:spcAft>
            </a:pPr>
            <a:r>
              <a:rPr lang="en-US" dirty="0" err="1">
                <a:latin typeface="Arial"/>
                <a:ea typeface="Times New Roman"/>
                <a:cs typeface="Times New Roman"/>
              </a:rPr>
              <a:t>V.Matveev</a:t>
            </a:r>
            <a:r>
              <a:rPr lang="en-US" dirty="0">
                <a:latin typeface="Arial"/>
                <a:ea typeface="Times New Roman"/>
                <a:cs typeface="Times New Roman"/>
              </a:rPr>
              <a:t> (chair), </a:t>
            </a:r>
          </a:p>
          <a:p>
            <a:pPr algn="just">
              <a:spcAft>
                <a:spcPts val="600"/>
              </a:spcAft>
            </a:pPr>
            <a:r>
              <a:rPr lang="en-US" dirty="0" err="1">
                <a:latin typeface="Arial"/>
                <a:ea typeface="Times New Roman"/>
                <a:cs typeface="Times New Roman"/>
              </a:rPr>
              <a:t>B.Sharkov</a:t>
            </a:r>
            <a:r>
              <a:rPr lang="en-US" dirty="0">
                <a:latin typeface="Arial"/>
                <a:ea typeface="Times New Roman"/>
                <a:cs typeface="Times New Roman"/>
              </a:rPr>
              <a:t> and </a:t>
            </a:r>
            <a:r>
              <a:rPr lang="en-US" dirty="0" err="1">
                <a:latin typeface="Arial"/>
                <a:ea typeface="Times New Roman"/>
                <a:cs typeface="Times New Roman"/>
              </a:rPr>
              <a:t>N.Russakovich</a:t>
            </a:r>
            <a:r>
              <a:rPr lang="en-US" dirty="0">
                <a:latin typeface="Arial"/>
                <a:ea typeface="Times New Roman"/>
                <a:cs typeface="Times New Roman"/>
              </a:rPr>
              <a:t> (vice chairs),</a:t>
            </a:r>
          </a:p>
          <a:p>
            <a:pPr algn="just">
              <a:spcAft>
                <a:spcPts val="600"/>
              </a:spcAft>
            </a:pPr>
            <a:endParaRPr lang="de-DE" sz="2800" dirty="0">
              <a:latin typeface="Times New Roman"/>
              <a:ea typeface="Times New Roman"/>
              <a:cs typeface="Times New Roman"/>
            </a:endParaRPr>
          </a:p>
        </p:txBody>
      </p:sp>
      <p:sp>
        <p:nvSpPr>
          <p:cNvPr id="4" name="Textfeld 3"/>
          <p:cNvSpPr txBox="1"/>
          <p:nvPr/>
        </p:nvSpPr>
        <p:spPr>
          <a:xfrm>
            <a:off x="381000" y="3200400"/>
            <a:ext cx="9448800" cy="3539430"/>
          </a:xfrm>
          <a:prstGeom prst="rect">
            <a:avLst/>
          </a:prstGeom>
          <a:noFill/>
        </p:spPr>
        <p:txBody>
          <a:bodyPr wrap="square" rtlCol="0">
            <a:spAutoFit/>
          </a:bodyPr>
          <a:lstStyle/>
          <a:p>
            <a:pPr marL="285750" indent="-285750">
              <a:buFont typeface="Arial" panose="020B0604020202020204" pitchFamily="34" charset="0"/>
              <a:buChar char="•"/>
            </a:pPr>
            <a:r>
              <a:rPr lang="en-US" sz="3200" dirty="0" err="1">
                <a:latin typeface="Arial"/>
                <a:ea typeface="Times New Roman"/>
                <a:cs typeface="Times New Roman"/>
              </a:rPr>
              <a:t>V.Aksenov</a:t>
            </a:r>
            <a:r>
              <a:rPr lang="en-US" sz="3200" dirty="0">
                <a:latin typeface="Arial"/>
                <a:ea typeface="Times New Roman"/>
                <a:cs typeface="Times New Roman"/>
              </a:rPr>
              <a:t>, </a:t>
            </a:r>
            <a:r>
              <a:rPr lang="en-US" sz="3200" dirty="0" err="1">
                <a:latin typeface="Arial"/>
                <a:ea typeface="Times New Roman"/>
                <a:cs typeface="Times New Roman"/>
              </a:rPr>
              <a:t>V.Bednyakov</a:t>
            </a:r>
            <a:r>
              <a:rPr lang="en-US" sz="3200" dirty="0">
                <a:latin typeface="Arial"/>
                <a:ea typeface="Times New Roman"/>
                <a:cs typeface="Times New Roman"/>
              </a:rPr>
              <a:t>, </a:t>
            </a:r>
            <a:r>
              <a:rPr lang="en-US" sz="3200" dirty="0" err="1">
                <a:latin typeface="Arial"/>
                <a:ea typeface="Times New Roman"/>
                <a:cs typeface="Times New Roman"/>
              </a:rPr>
              <a:t>L.Cifarelli</a:t>
            </a:r>
            <a:r>
              <a:rPr lang="en-US" sz="3200" dirty="0">
                <a:latin typeface="Arial"/>
                <a:ea typeface="Times New Roman"/>
                <a:cs typeface="Times New Roman"/>
              </a:rPr>
              <a:t>, </a:t>
            </a:r>
            <a:r>
              <a:rPr lang="en-US" sz="3200" dirty="0" err="1">
                <a:latin typeface="Arial"/>
                <a:ea typeface="Times New Roman"/>
                <a:cs typeface="Times New Roman"/>
              </a:rPr>
              <a:t>M.Dubnickova</a:t>
            </a:r>
            <a:r>
              <a:rPr lang="en-US" sz="3200" dirty="0">
                <a:latin typeface="Arial"/>
                <a:ea typeface="Times New Roman"/>
                <a:cs typeface="Times New Roman"/>
              </a:rPr>
              <a:t>,  </a:t>
            </a:r>
            <a:r>
              <a:rPr lang="en-US" sz="3200" dirty="0" err="1">
                <a:latin typeface="Arial"/>
                <a:ea typeface="Times New Roman"/>
                <a:cs typeface="Times New Roman"/>
              </a:rPr>
              <a:t>S.Gales</a:t>
            </a:r>
            <a:r>
              <a:rPr lang="en-US" sz="3200" dirty="0">
                <a:latin typeface="Arial"/>
                <a:ea typeface="Times New Roman"/>
                <a:cs typeface="Times New Roman"/>
              </a:rPr>
              <a:t>, </a:t>
            </a:r>
            <a:r>
              <a:rPr lang="en-US" sz="3200" dirty="0" err="1">
                <a:latin typeface="Arial"/>
                <a:ea typeface="Times New Roman"/>
                <a:cs typeface="Times New Roman"/>
              </a:rPr>
              <a:t>M.Itkis</a:t>
            </a:r>
            <a:r>
              <a:rPr lang="en-US" sz="3200" dirty="0">
                <a:latin typeface="Arial"/>
                <a:ea typeface="Times New Roman"/>
                <a:cs typeface="Times New Roman"/>
              </a:rPr>
              <a:t>, .</a:t>
            </a:r>
            <a:r>
              <a:rPr lang="en-US" sz="3200" dirty="0" err="1">
                <a:latin typeface="Arial"/>
                <a:ea typeface="Times New Roman"/>
                <a:cs typeface="Times New Roman"/>
              </a:rPr>
              <a:t>Jezabek</a:t>
            </a:r>
            <a:r>
              <a:rPr lang="en-US" sz="3200" dirty="0">
                <a:latin typeface="Arial"/>
                <a:ea typeface="Times New Roman"/>
                <a:cs typeface="Times New Roman"/>
              </a:rPr>
              <a:t>, </a:t>
            </a:r>
            <a:r>
              <a:rPr lang="en-US" sz="3200" dirty="0" err="1">
                <a:latin typeface="Arial"/>
                <a:ea typeface="Times New Roman"/>
                <a:cs typeface="Times New Roman"/>
              </a:rPr>
              <a:t>R.Jolos</a:t>
            </a:r>
            <a:r>
              <a:rPr lang="en-US" sz="3200" dirty="0">
                <a:latin typeface="Arial"/>
                <a:ea typeface="Times New Roman"/>
                <a:cs typeface="Times New Roman"/>
              </a:rPr>
              <a:t>, </a:t>
            </a:r>
            <a:r>
              <a:rPr lang="en-US" sz="3200" dirty="0" err="1">
                <a:latin typeface="Arial"/>
                <a:ea typeface="Times New Roman"/>
                <a:cs typeface="Times New Roman"/>
              </a:rPr>
              <a:t>D.Kazakov</a:t>
            </a:r>
            <a:r>
              <a:rPr lang="en-US" sz="3200" dirty="0">
                <a:latin typeface="Arial"/>
                <a:ea typeface="Times New Roman"/>
                <a:cs typeface="Times New Roman"/>
              </a:rPr>
              <a:t>,</a:t>
            </a:r>
            <a:r>
              <a:rPr lang="it-IT" sz="3200" dirty="0">
                <a:latin typeface="Arial"/>
                <a:ea typeface="Times New Roman"/>
                <a:cs typeface="Times New Roman"/>
              </a:rPr>
              <a:t> </a:t>
            </a:r>
            <a:r>
              <a:rPr lang="en-US" sz="3200" dirty="0" err="1">
                <a:latin typeface="Arial"/>
                <a:ea typeface="Times New Roman"/>
                <a:cs typeface="Times New Roman"/>
              </a:rPr>
              <a:t>V.Kekelidze</a:t>
            </a:r>
            <a:r>
              <a:rPr lang="en-US" sz="3200" dirty="0">
                <a:latin typeface="Arial"/>
                <a:ea typeface="Times New Roman"/>
                <a:cs typeface="Times New Roman"/>
              </a:rPr>
              <a:t>, </a:t>
            </a:r>
            <a:r>
              <a:rPr lang="en-US" sz="3200" dirty="0" err="1">
                <a:latin typeface="Arial"/>
                <a:ea typeface="Times New Roman"/>
                <a:cs typeface="Times New Roman"/>
              </a:rPr>
              <a:t>V.Korenkov</a:t>
            </a:r>
            <a:r>
              <a:rPr lang="en-US" sz="3200" dirty="0">
                <a:latin typeface="Arial"/>
                <a:ea typeface="Times New Roman"/>
                <a:cs typeface="Times New Roman"/>
              </a:rPr>
              <a:t>,  </a:t>
            </a:r>
            <a:r>
              <a:rPr lang="en-US" sz="3200" dirty="0" err="1">
                <a:latin typeface="Arial"/>
                <a:ea typeface="Times New Roman"/>
                <a:cs typeface="Times New Roman"/>
              </a:rPr>
              <a:t>E.Krasavin</a:t>
            </a:r>
            <a:r>
              <a:rPr lang="en-US" sz="3200" dirty="0">
                <a:latin typeface="Arial"/>
                <a:ea typeface="Times New Roman"/>
                <a:cs typeface="Times New Roman"/>
              </a:rPr>
              <a:t>, </a:t>
            </a:r>
            <a:r>
              <a:rPr lang="en-US" sz="3200" dirty="0" err="1">
                <a:latin typeface="Arial"/>
                <a:ea typeface="Times New Roman"/>
                <a:cs typeface="Times New Roman"/>
              </a:rPr>
              <a:t>R.Lednicky</a:t>
            </a:r>
            <a:r>
              <a:rPr lang="en-US" sz="3200" dirty="0">
                <a:latin typeface="Arial"/>
                <a:ea typeface="Times New Roman"/>
                <a:cs typeface="Times New Roman"/>
              </a:rPr>
              <a:t>,  </a:t>
            </a:r>
            <a:r>
              <a:rPr lang="it-IT" sz="3200" dirty="0">
                <a:latin typeface="Arial"/>
                <a:ea typeface="Times New Roman"/>
                <a:cs typeface="Times New Roman"/>
              </a:rPr>
              <a:t>M. Lewitowicz, </a:t>
            </a:r>
          </a:p>
          <a:p>
            <a:r>
              <a:rPr lang="it-IT" sz="3200" dirty="0">
                <a:latin typeface="Arial"/>
                <a:ea typeface="Times New Roman"/>
                <a:cs typeface="Times New Roman"/>
              </a:rPr>
              <a:t>   </a:t>
            </a:r>
            <a:r>
              <a:rPr lang="it-IT" sz="3200" dirty="0" err="1">
                <a:latin typeface="Arial"/>
                <a:ea typeface="Times New Roman"/>
                <a:cs typeface="Times New Roman"/>
              </a:rPr>
              <a:t>D.Nagy</a:t>
            </a:r>
            <a:r>
              <a:rPr lang="en-US" sz="3200" dirty="0">
                <a:latin typeface="Arial"/>
                <a:ea typeface="Times New Roman"/>
                <a:cs typeface="Times New Roman"/>
              </a:rPr>
              <a:t>,  </a:t>
            </a:r>
            <a:r>
              <a:rPr lang="en-US" sz="3200" dirty="0" err="1">
                <a:latin typeface="Arial"/>
                <a:ea typeface="Times New Roman"/>
                <a:cs typeface="Times New Roman"/>
              </a:rPr>
              <a:t>Yu.Oganessian</a:t>
            </a:r>
            <a:r>
              <a:rPr lang="en-US" sz="3200" dirty="0">
                <a:latin typeface="Arial"/>
                <a:ea typeface="Times New Roman"/>
                <a:cs typeface="Times New Roman"/>
              </a:rPr>
              <a:t>,      </a:t>
            </a:r>
            <a:r>
              <a:rPr lang="en-US" sz="3200" dirty="0" err="1">
                <a:latin typeface="Arial"/>
                <a:ea typeface="Times New Roman"/>
                <a:cs typeface="Times New Roman"/>
              </a:rPr>
              <a:t>E.Rabinovici</a:t>
            </a:r>
            <a:r>
              <a:rPr lang="en-US" sz="3200" dirty="0">
                <a:latin typeface="Arial"/>
                <a:ea typeface="Times New Roman"/>
                <a:cs typeface="Times New Roman"/>
              </a:rPr>
              <a:t>,           	</a:t>
            </a:r>
            <a:r>
              <a:rPr lang="en-US" sz="3200" dirty="0" err="1">
                <a:latin typeface="Arial"/>
                <a:ea typeface="Times New Roman"/>
                <a:cs typeface="Times New Roman"/>
              </a:rPr>
              <a:t>V.Rubakov</a:t>
            </a:r>
            <a:r>
              <a:rPr lang="en-US" sz="3200" dirty="0">
                <a:latin typeface="Arial"/>
                <a:ea typeface="Times New Roman"/>
                <a:cs typeface="Times New Roman"/>
              </a:rPr>
              <a:t>, </a:t>
            </a:r>
            <a:r>
              <a:rPr lang="en-US" sz="3200" dirty="0" err="1">
                <a:latin typeface="Arial"/>
                <a:ea typeface="Times New Roman"/>
                <a:cs typeface="Times New Roman"/>
              </a:rPr>
              <a:t>A.Sorin</a:t>
            </a:r>
            <a:r>
              <a:rPr lang="en-US" sz="3200" dirty="0">
                <a:latin typeface="Arial"/>
                <a:ea typeface="Times New Roman"/>
                <a:cs typeface="Times New Roman"/>
              </a:rPr>
              <a:t>,</a:t>
            </a:r>
            <a:r>
              <a:rPr lang="it-IT" sz="3200" dirty="0">
                <a:latin typeface="Arial"/>
                <a:ea typeface="Times New Roman"/>
                <a:cs typeface="Times New Roman"/>
              </a:rPr>
              <a:t> </a:t>
            </a:r>
            <a:r>
              <a:rPr lang="en-US" sz="3200" dirty="0" err="1">
                <a:latin typeface="Arial"/>
                <a:ea typeface="Times New Roman"/>
                <a:cs typeface="Times New Roman"/>
              </a:rPr>
              <a:t>M.Spiro</a:t>
            </a:r>
            <a:r>
              <a:rPr lang="en-US" sz="3200" dirty="0">
                <a:latin typeface="Arial"/>
                <a:ea typeface="Times New Roman"/>
                <a:cs typeface="Times New Roman"/>
              </a:rPr>
              <a:t>, </a:t>
            </a:r>
            <a:r>
              <a:rPr lang="en-US" sz="3200" dirty="0" err="1">
                <a:latin typeface="Arial"/>
                <a:ea typeface="Times New Roman"/>
                <a:cs typeface="Times New Roman"/>
              </a:rPr>
              <a:t>H.Stoecker</a:t>
            </a:r>
            <a:r>
              <a:rPr lang="en-US" sz="3200" dirty="0">
                <a:latin typeface="Arial"/>
                <a:ea typeface="Times New Roman"/>
                <a:cs typeface="Times New Roman"/>
              </a:rPr>
              <a:t>,  	</a:t>
            </a:r>
            <a:r>
              <a:rPr lang="en-US" sz="3200" dirty="0" err="1">
                <a:latin typeface="Arial"/>
                <a:ea typeface="Times New Roman"/>
                <a:cs typeface="Times New Roman"/>
              </a:rPr>
              <a:t>G.Trubnikov</a:t>
            </a:r>
            <a:r>
              <a:rPr lang="en-US" sz="3200" dirty="0">
                <a:latin typeface="Arial"/>
                <a:ea typeface="Times New Roman"/>
                <a:cs typeface="Times New Roman"/>
              </a:rPr>
              <a:t>, </a:t>
            </a:r>
            <a:r>
              <a:rPr lang="en-US" sz="3200" dirty="0" err="1">
                <a:latin typeface="Arial"/>
                <a:ea typeface="Times New Roman"/>
                <a:cs typeface="Times New Roman"/>
              </a:rPr>
              <a:t>I.Tserruya</a:t>
            </a:r>
            <a:r>
              <a:rPr lang="en-US" sz="3200" dirty="0">
                <a:latin typeface="Arial"/>
                <a:ea typeface="Times New Roman"/>
                <a:cs typeface="Times New Roman"/>
              </a:rPr>
              <a:t>, </a:t>
            </a:r>
            <a:r>
              <a:rPr lang="en-US" sz="3200" dirty="0" err="1">
                <a:latin typeface="Arial"/>
                <a:ea typeface="Times New Roman"/>
                <a:cs typeface="Times New Roman"/>
              </a:rPr>
              <a:t>G.Zinovjev</a:t>
            </a:r>
            <a:r>
              <a:rPr lang="en-US" sz="3200" dirty="0">
                <a:latin typeface="Arial"/>
                <a:ea typeface="Times New Roman"/>
                <a:cs typeface="Times New Roman"/>
              </a:rPr>
              <a:t>.</a:t>
            </a:r>
            <a:endParaRPr lang="de-DE" sz="3200" dirty="0"/>
          </a:p>
        </p:txBody>
      </p:sp>
    </p:spTree>
    <p:extLst>
      <p:ext uri="{BB962C8B-B14F-4D97-AF65-F5344CB8AC3E}">
        <p14:creationId xmlns:p14="http://schemas.microsoft.com/office/powerpoint/2010/main" val="1302360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3">
              <a:lumMod val="20000"/>
              <a:lumOff val="80000"/>
            </a:schemeClr>
          </a:solidFill>
        </p:spPr>
        <p:txBody>
          <a:bodyPr/>
          <a:lstStyle/>
          <a:p>
            <a:r>
              <a:rPr lang="en-US" dirty="0"/>
              <a:t>Mission</a:t>
            </a:r>
            <a:endParaRPr lang="de-DE" dirty="0"/>
          </a:p>
        </p:txBody>
      </p:sp>
      <p:sp>
        <p:nvSpPr>
          <p:cNvPr id="3" name="Inhaltsplatzhalter 2"/>
          <p:cNvSpPr>
            <a:spLocks noGrp="1"/>
          </p:cNvSpPr>
          <p:nvPr>
            <p:ph idx="1"/>
          </p:nvPr>
        </p:nvSpPr>
        <p:spPr>
          <a:xfrm>
            <a:off x="457200" y="1905000"/>
            <a:ext cx="8229600" cy="4525963"/>
          </a:xfrm>
        </p:spPr>
        <p:txBody>
          <a:bodyPr/>
          <a:lstStyle/>
          <a:p>
            <a:pPr marL="0" indent="0" algn="just">
              <a:spcAft>
                <a:spcPts val="600"/>
              </a:spcAft>
              <a:buNone/>
            </a:pPr>
            <a:r>
              <a:rPr lang="en-US" dirty="0">
                <a:latin typeface="Arial"/>
                <a:ea typeface="Times New Roman"/>
                <a:cs typeface="Times New Roman"/>
              </a:rPr>
              <a:t> SLRP is a forward look enabling JINR scientific community, in interaction with policy makers of JINR member States, to develop long-term views and analyses of future research developments with the aim of defining research agendas of JINR laboratories in national and international context. </a:t>
            </a:r>
            <a:endParaRPr lang="de-DE" sz="2800" dirty="0">
              <a:latin typeface="Times New Roman"/>
              <a:ea typeface="Times New Roman"/>
              <a:cs typeface="Times New Roman"/>
            </a:endParaRPr>
          </a:p>
          <a:p>
            <a:endParaRPr lang="de-DE" dirty="0"/>
          </a:p>
        </p:txBody>
      </p:sp>
    </p:spTree>
    <p:extLst>
      <p:ext uri="{BB962C8B-B14F-4D97-AF65-F5344CB8AC3E}">
        <p14:creationId xmlns:p14="http://schemas.microsoft.com/office/powerpoint/2010/main" val="12914934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3">
              <a:lumMod val="20000"/>
              <a:lumOff val="80000"/>
            </a:schemeClr>
          </a:solidFill>
        </p:spPr>
        <p:txBody>
          <a:bodyPr/>
          <a:lstStyle/>
          <a:p>
            <a:r>
              <a:rPr lang="en-US" dirty="0"/>
              <a:t>Strategic Goal</a:t>
            </a:r>
            <a:endParaRPr lang="de-DE" dirty="0"/>
          </a:p>
        </p:txBody>
      </p:sp>
      <p:sp>
        <p:nvSpPr>
          <p:cNvPr id="3" name="Inhaltsplatzhalter 2"/>
          <p:cNvSpPr>
            <a:spLocks noGrp="1"/>
          </p:cNvSpPr>
          <p:nvPr>
            <p:ph idx="1"/>
          </p:nvPr>
        </p:nvSpPr>
        <p:spPr>
          <a:xfrm>
            <a:off x="381000" y="2286004"/>
            <a:ext cx="8229600" cy="4525963"/>
          </a:xfrm>
        </p:spPr>
        <p:txBody>
          <a:bodyPr/>
          <a:lstStyle/>
          <a:p>
            <a:pPr marL="0" indent="0" algn="just">
              <a:buNone/>
            </a:pPr>
            <a:r>
              <a:rPr lang="en-US" b="1" dirty="0"/>
              <a:t>Strategic goal is to develop JINR as a world-class scientific center</a:t>
            </a:r>
            <a:r>
              <a:rPr lang="en-US" dirty="0"/>
              <a:t>, which takes a leading position in the field of high energy physics, nuclear physics of low energy and heavy ion physics, neutrino physics, condensed matter physics, radiation biology, high performance computing and innovative technologies.</a:t>
            </a:r>
            <a:endParaRPr lang="de-DE"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5556" y="5791200"/>
            <a:ext cx="1221721" cy="811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3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00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3">
              <a:lumMod val="20000"/>
              <a:lumOff val="80000"/>
            </a:schemeClr>
          </a:solidFill>
        </p:spPr>
        <p:txBody>
          <a:bodyPr/>
          <a:lstStyle/>
          <a:p>
            <a:r>
              <a:rPr lang="en-US" dirty="0"/>
              <a:t>Expected Result</a:t>
            </a:r>
            <a:endParaRPr lang="de-DE" dirty="0"/>
          </a:p>
        </p:txBody>
      </p:sp>
      <p:sp>
        <p:nvSpPr>
          <p:cNvPr id="3" name="Inhaltsplatzhalter 2"/>
          <p:cNvSpPr>
            <a:spLocks noGrp="1"/>
          </p:cNvSpPr>
          <p:nvPr>
            <p:ph idx="1"/>
          </p:nvPr>
        </p:nvSpPr>
        <p:spPr>
          <a:xfrm>
            <a:off x="457200" y="2057403"/>
            <a:ext cx="8229600" cy="4525963"/>
          </a:xfrm>
        </p:spPr>
        <p:txBody>
          <a:bodyPr/>
          <a:lstStyle/>
          <a:p>
            <a:pPr marL="0" indent="0" algn="just">
              <a:spcAft>
                <a:spcPts val="600"/>
              </a:spcAft>
              <a:buNone/>
            </a:pPr>
            <a:r>
              <a:rPr lang="en-US" dirty="0">
                <a:latin typeface="Arial"/>
                <a:ea typeface="Times New Roman"/>
                <a:cs typeface="Times New Roman"/>
              </a:rPr>
              <a:t> SLRP will represent the outcome of detailed scrutiny by international leading experts and will help focus the views of the scientific community on the most promising directions in the research fields of JINR and create the basis for funding agencies to provide adequate support.</a:t>
            </a:r>
            <a:endParaRPr lang="de-DE" sz="2800" dirty="0">
              <a:latin typeface="Times New Roman"/>
              <a:ea typeface="Times New Roman"/>
              <a:cs typeface="Times New Roman"/>
            </a:endParaRPr>
          </a:p>
          <a:p>
            <a:endParaRPr lang="de-DE"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5556" y="5791200"/>
            <a:ext cx="1221721" cy="811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8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par>
                          <p:cTn id="8" fill="hold">
                            <p:stCondLst>
                              <p:cond delay="1000"/>
                            </p:stCondLst>
                            <p:childTnLst>
                              <p:par>
                                <p:cTn id="9" presetID="2" presetClass="entr" presetSubtype="4"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3144" y="152400"/>
            <a:ext cx="8229600" cy="1393304"/>
          </a:xfrm>
          <a:solidFill>
            <a:schemeClr val="accent3">
              <a:lumMod val="20000"/>
              <a:lumOff val="80000"/>
            </a:schemeClr>
          </a:solidFill>
        </p:spPr>
        <p:txBody>
          <a:bodyPr>
            <a:normAutofit fontScale="90000"/>
          </a:bodyPr>
          <a:lstStyle/>
          <a:p>
            <a:pPr lvl="0"/>
            <a:r>
              <a:rPr lang="en-US" dirty="0"/>
              <a:t/>
            </a:r>
            <a:br>
              <a:rPr lang="en-US" dirty="0"/>
            </a:br>
            <a:r>
              <a:rPr lang="en-US" dirty="0"/>
              <a:t>Core research areas of the JINR scientific </a:t>
            </a:r>
            <a:r>
              <a:rPr lang="en-US" dirty="0" err="1"/>
              <a:t>programme</a:t>
            </a:r>
            <a:r>
              <a:rPr lang="en-US" dirty="0"/>
              <a:t> </a:t>
            </a:r>
            <a:r>
              <a:rPr lang="de-DE" dirty="0"/>
              <a:t/>
            </a:r>
            <a:br>
              <a:rPr lang="de-DE" dirty="0"/>
            </a:br>
            <a:endParaRPr lang="de-DE" dirty="0">
              <a:solidFill>
                <a:schemeClr val="tx2"/>
              </a:solidFill>
            </a:endParaRPr>
          </a:p>
        </p:txBody>
      </p:sp>
      <p:sp>
        <p:nvSpPr>
          <p:cNvPr id="3" name="Inhaltsplatzhalter 2"/>
          <p:cNvSpPr>
            <a:spLocks noGrp="1"/>
          </p:cNvSpPr>
          <p:nvPr>
            <p:ph idx="1"/>
          </p:nvPr>
        </p:nvSpPr>
        <p:spPr>
          <a:xfrm>
            <a:off x="294928" y="1124751"/>
            <a:ext cx="8229600" cy="2188839"/>
          </a:xfrm>
        </p:spPr>
        <p:txBody>
          <a:bodyPr>
            <a:normAutofit/>
          </a:bodyPr>
          <a:lstStyle/>
          <a:p>
            <a:pPr marL="0" lvl="0" indent="0" algn="just">
              <a:lnSpc>
                <a:spcPct val="115000"/>
              </a:lnSpc>
              <a:spcAft>
                <a:spcPts val="600"/>
              </a:spcAft>
              <a:buNone/>
            </a:pPr>
            <a:r>
              <a:rPr lang="en-US" dirty="0"/>
              <a:t> </a:t>
            </a:r>
            <a:endParaRPr lang="de-DE" dirty="0"/>
          </a:p>
        </p:txBody>
      </p:sp>
      <p:sp>
        <p:nvSpPr>
          <p:cNvPr id="5" name="Rechteck 4"/>
          <p:cNvSpPr/>
          <p:nvPr/>
        </p:nvSpPr>
        <p:spPr>
          <a:xfrm>
            <a:off x="828696" y="2133600"/>
            <a:ext cx="7949344" cy="3949543"/>
          </a:xfrm>
          <a:prstGeom prst="rect">
            <a:avLst/>
          </a:prstGeom>
        </p:spPr>
        <p:txBody>
          <a:bodyPr wrap="square">
            <a:spAutoFit/>
          </a:bodyPr>
          <a:lstStyle/>
          <a:p>
            <a:pPr>
              <a:lnSpc>
                <a:spcPct val="115000"/>
              </a:lnSpc>
            </a:pPr>
            <a:r>
              <a:rPr lang="en-GB" sz="2800" dirty="0">
                <a:solidFill>
                  <a:srgbClr val="1F497D"/>
                </a:solidFill>
                <a:latin typeface="Arial"/>
                <a:ea typeface="MS Mincho"/>
              </a:rPr>
              <a:t>Particle and High-Energy Heavy-Ion Physics</a:t>
            </a:r>
            <a:endParaRPr lang="de-DE" sz="2800" dirty="0">
              <a:solidFill>
                <a:srgbClr val="1F497D"/>
              </a:solidFill>
            </a:endParaRPr>
          </a:p>
          <a:p>
            <a:pPr>
              <a:lnSpc>
                <a:spcPct val="115000"/>
              </a:lnSpc>
            </a:pPr>
            <a:r>
              <a:rPr lang="en-GB" sz="2800" dirty="0">
                <a:solidFill>
                  <a:srgbClr val="1F497D"/>
                </a:solidFill>
                <a:latin typeface="Arial"/>
                <a:ea typeface="MS Mincho"/>
              </a:rPr>
              <a:t>Nuclear Physics</a:t>
            </a:r>
            <a:endParaRPr lang="de-DE" sz="2800" dirty="0">
              <a:solidFill>
                <a:srgbClr val="1F497D"/>
              </a:solidFill>
            </a:endParaRPr>
          </a:p>
          <a:p>
            <a:pPr>
              <a:lnSpc>
                <a:spcPct val="115000"/>
              </a:lnSpc>
            </a:pPr>
            <a:r>
              <a:rPr lang="en-GB" sz="2800" dirty="0">
                <a:solidFill>
                  <a:srgbClr val="1F497D"/>
                </a:solidFill>
                <a:latin typeface="Arial"/>
                <a:ea typeface="MS Mincho"/>
              </a:rPr>
              <a:t>Condensed Matter Physics</a:t>
            </a:r>
            <a:endParaRPr lang="de-DE" sz="2800" dirty="0">
              <a:solidFill>
                <a:srgbClr val="1F497D"/>
              </a:solidFill>
            </a:endParaRPr>
          </a:p>
          <a:p>
            <a:pPr>
              <a:lnSpc>
                <a:spcPct val="115000"/>
              </a:lnSpc>
            </a:pPr>
            <a:r>
              <a:rPr lang="en-GB" sz="2800" dirty="0">
                <a:solidFill>
                  <a:srgbClr val="1F497D"/>
                </a:solidFill>
                <a:latin typeface="Arial"/>
                <a:ea typeface="MS Mincho"/>
              </a:rPr>
              <a:t>Theoretical Physics</a:t>
            </a:r>
            <a:endParaRPr lang="de-DE" sz="2800" dirty="0">
              <a:solidFill>
                <a:srgbClr val="1F497D"/>
              </a:solidFill>
            </a:endParaRPr>
          </a:p>
          <a:p>
            <a:pPr>
              <a:lnSpc>
                <a:spcPct val="115000"/>
              </a:lnSpc>
            </a:pPr>
            <a:r>
              <a:rPr lang="en-GB" sz="2800" dirty="0">
                <a:solidFill>
                  <a:srgbClr val="1F497D"/>
                </a:solidFill>
                <a:latin typeface="Arial"/>
                <a:ea typeface="MS Mincho"/>
              </a:rPr>
              <a:t>Nuclear Biophysics</a:t>
            </a:r>
          </a:p>
          <a:p>
            <a:pPr>
              <a:lnSpc>
                <a:spcPct val="115000"/>
              </a:lnSpc>
            </a:pPr>
            <a:r>
              <a:rPr lang="en-GB" sz="2800" dirty="0" smtClean="0">
                <a:solidFill>
                  <a:srgbClr val="1F497D"/>
                </a:solidFill>
                <a:latin typeface="Arial"/>
                <a:ea typeface="MS Mincho"/>
              </a:rPr>
              <a:t>Information </a:t>
            </a:r>
            <a:r>
              <a:rPr lang="en-GB" sz="2800" dirty="0">
                <a:solidFill>
                  <a:srgbClr val="1F497D"/>
                </a:solidFill>
                <a:latin typeface="Arial"/>
                <a:ea typeface="MS Mincho"/>
              </a:rPr>
              <a:t>Technologies &amp; High Performance Computing</a:t>
            </a:r>
          </a:p>
          <a:p>
            <a:pPr>
              <a:lnSpc>
                <a:spcPct val="115000"/>
              </a:lnSpc>
            </a:pPr>
            <a:endParaRPr lang="en-GB" sz="2400" dirty="0">
              <a:solidFill>
                <a:srgbClr val="1F497D"/>
              </a:solidFill>
              <a:latin typeface="Arial"/>
              <a:ea typeface="MS Mincho"/>
              <a:cs typeface="Times New Roman"/>
            </a:endParaRPr>
          </a:p>
        </p:txBody>
      </p:sp>
      <p:sp>
        <p:nvSpPr>
          <p:cNvPr id="4" name="Rectangle 31"/>
          <p:cNvSpPr>
            <a:spLocks noChangeArrowheads="1"/>
          </p:cNvSpPr>
          <p:nvPr/>
        </p:nvSpPr>
        <p:spPr bwMode="auto">
          <a:xfrm>
            <a:off x="152404"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grpSp>
        <p:nvGrpSpPr>
          <p:cNvPr id="7" name="Group 1"/>
          <p:cNvGrpSpPr>
            <a:grpSpLocks/>
          </p:cNvGrpSpPr>
          <p:nvPr/>
        </p:nvGrpSpPr>
        <p:grpSpPr bwMode="auto">
          <a:xfrm>
            <a:off x="7086600" y="5442466"/>
            <a:ext cx="1614803" cy="1099066"/>
            <a:chOff x="0" y="0"/>
            <a:chExt cx="2077" cy="1368"/>
          </a:xfrm>
        </p:grpSpPr>
        <p:sp>
          <p:nvSpPr>
            <p:cNvPr id="8" name="Line 30"/>
            <p:cNvSpPr>
              <a:spLocks noChangeShapeType="1"/>
            </p:cNvSpPr>
            <p:nvPr/>
          </p:nvSpPr>
          <p:spPr bwMode="auto">
            <a:xfrm>
              <a:off x="307" y="1134"/>
              <a:ext cx="13" cy="0"/>
            </a:xfrm>
            <a:prstGeom prst="line">
              <a:avLst/>
            </a:prstGeom>
            <a:noFill/>
            <a:ln w="25908">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9" name="Line 29"/>
            <p:cNvSpPr>
              <a:spLocks noChangeShapeType="1"/>
            </p:cNvSpPr>
            <p:nvPr/>
          </p:nvSpPr>
          <p:spPr bwMode="auto">
            <a:xfrm>
              <a:off x="333" y="1130"/>
              <a:ext cx="22" cy="0"/>
            </a:xfrm>
            <a:prstGeom prst="line">
              <a:avLst/>
            </a:prstGeom>
            <a:noFill/>
            <a:ln w="25908">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10" name="Line 28"/>
            <p:cNvSpPr>
              <a:spLocks noChangeShapeType="1"/>
            </p:cNvSpPr>
            <p:nvPr/>
          </p:nvSpPr>
          <p:spPr bwMode="auto">
            <a:xfrm>
              <a:off x="368" y="1128"/>
              <a:ext cx="24" cy="0"/>
            </a:xfrm>
            <a:prstGeom prst="line">
              <a:avLst/>
            </a:prstGeom>
            <a:noFill/>
            <a:ln w="28194">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11" name="Line 27"/>
            <p:cNvSpPr>
              <a:spLocks noChangeShapeType="1"/>
            </p:cNvSpPr>
            <p:nvPr/>
          </p:nvSpPr>
          <p:spPr bwMode="auto">
            <a:xfrm>
              <a:off x="413" y="1125"/>
              <a:ext cx="27" cy="0"/>
            </a:xfrm>
            <a:prstGeom prst="line">
              <a:avLst/>
            </a:prstGeom>
            <a:noFill/>
            <a:ln w="27432">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12" name="Line 26"/>
            <p:cNvSpPr>
              <a:spLocks noChangeShapeType="1"/>
            </p:cNvSpPr>
            <p:nvPr/>
          </p:nvSpPr>
          <p:spPr bwMode="auto">
            <a:xfrm>
              <a:off x="461" y="1123"/>
              <a:ext cx="33" cy="0"/>
            </a:xfrm>
            <a:prstGeom prst="line">
              <a:avLst/>
            </a:prstGeom>
            <a:noFill/>
            <a:ln w="29718">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13" name="Line 25"/>
            <p:cNvSpPr>
              <a:spLocks noChangeShapeType="1"/>
            </p:cNvSpPr>
            <p:nvPr/>
          </p:nvSpPr>
          <p:spPr bwMode="auto">
            <a:xfrm>
              <a:off x="518" y="1120"/>
              <a:ext cx="39" cy="0"/>
            </a:xfrm>
            <a:prstGeom prst="line">
              <a:avLst/>
            </a:prstGeom>
            <a:noFill/>
            <a:ln w="30480">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14" name="Line 24"/>
            <p:cNvSpPr>
              <a:spLocks noChangeShapeType="1"/>
            </p:cNvSpPr>
            <p:nvPr/>
          </p:nvSpPr>
          <p:spPr bwMode="auto">
            <a:xfrm>
              <a:off x="577" y="1117"/>
              <a:ext cx="44" cy="0"/>
            </a:xfrm>
            <a:prstGeom prst="line">
              <a:avLst/>
            </a:prstGeom>
            <a:noFill/>
            <a:ln w="35052">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15" name="Line 23"/>
            <p:cNvSpPr>
              <a:spLocks noChangeShapeType="1"/>
            </p:cNvSpPr>
            <p:nvPr/>
          </p:nvSpPr>
          <p:spPr bwMode="auto">
            <a:xfrm>
              <a:off x="648" y="1113"/>
              <a:ext cx="45" cy="0"/>
            </a:xfrm>
            <a:prstGeom prst="line">
              <a:avLst/>
            </a:prstGeom>
            <a:noFill/>
            <a:ln w="35052">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16" name="Line 22"/>
            <p:cNvSpPr>
              <a:spLocks noChangeShapeType="1"/>
            </p:cNvSpPr>
            <p:nvPr/>
          </p:nvSpPr>
          <p:spPr bwMode="auto">
            <a:xfrm>
              <a:off x="723" y="1112"/>
              <a:ext cx="52" cy="0"/>
            </a:xfrm>
            <a:prstGeom prst="line">
              <a:avLst/>
            </a:prstGeom>
            <a:noFill/>
            <a:ln w="36576">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17" name="Line 21"/>
            <p:cNvSpPr>
              <a:spLocks noChangeShapeType="1"/>
            </p:cNvSpPr>
            <p:nvPr/>
          </p:nvSpPr>
          <p:spPr bwMode="auto">
            <a:xfrm>
              <a:off x="827" y="1107"/>
              <a:ext cx="37" cy="0"/>
            </a:xfrm>
            <a:prstGeom prst="line">
              <a:avLst/>
            </a:prstGeom>
            <a:noFill/>
            <a:ln w="48006">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18" name="Line 20"/>
            <p:cNvSpPr>
              <a:spLocks noChangeShapeType="1"/>
            </p:cNvSpPr>
            <p:nvPr/>
          </p:nvSpPr>
          <p:spPr bwMode="auto">
            <a:xfrm>
              <a:off x="884" y="1107"/>
              <a:ext cx="37" cy="0"/>
            </a:xfrm>
            <a:prstGeom prst="line">
              <a:avLst/>
            </a:prstGeom>
            <a:noFill/>
            <a:ln w="48006">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19" name="Line 19"/>
            <p:cNvSpPr>
              <a:spLocks noChangeShapeType="1"/>
            </p:cNvSpPr>
            <p:nvPr/>
          </p:nvSpPr>
          <p:spPr bwMode="auto">
            <a:xfrm>
              <a:off x="1008" y="1084"/>
              <a:ext cx="23" cy="0"/>
            </a:xfrm>
            <a:prstGeom prst="line">
              <a:avLst/>
            </a:prstGeom>
            <a:noFill/>
            <a:ln w="15240">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20" name="Line 18"/>
            <p:cNvSpPr>
              <a:spLocks noChangeShapeType="1"/>
            </p:cNvSpPr>
            <p:nvPr/>
          </p:nvSpPr>
          <p:spPr bwMode="auto">
            <a:xfrm>
              <a:off x="1008" y="1122"/>
              <a:ext cx="23" cy="0"/>
            </a:xfrm>
            <a:prstGeom prst="line">
              <a:avLst/>
            </a:prstGeom>
            <a:noFill/>
            <a:ln w="15240">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21" name="Line 17"/>
            <p:cNvSpPr>
              <a:spLocks noChangeShapeType="1"/>
            </p:cNvSpPr>
            <p:nvPr/>
          </p:nvSpPr>
          <p:spPr bwMode="auto">
            <a:xfrm>
              <a:off x="1008" y="1159"/>
              <a:ext cx="23" cy="0"/>
            </a:xfrm>
            <a:prstGeom prst="line">
              <a:avLst/>
            </a:prstGeom>
            <a:noFill/>
            <a:ln w="15240">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22" name="Line 16"/>
            <p:cNvSpPr>
              <a:spLocks noChangeShapeType="1"/>
            </p:cNvSpPr>
            <p:nvPr/>
          </p:nvSpPr>
          <p:spPr bwMode="auto">
            <a:xfrm>
              <a:off x="1752" y="1134"/>
              <a:ext cx="18" cy="0"/>
            </a:xfrm>
            <a:prstGeom prst="line">
              <a:avLst/>
            </a:prstGeom>
            <a:noFill/>
            <a:ln w="25908">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23" name="Line 15"/>
            <p:cNvSpPr>
              <a:spLocks noChangeShapeType="1"/>
            </p:cNvSpPr>
            <p:nvPr/>
          </p:nvSpPr>
          <p:spPr bwMode="auto">
            <a:xfrm>
              <a:off x="1722" y="1130"/>
              <a:ext cx="17" cy="0"/>
            </a:xfrm>
            <a:prstGeom prst="line">
              <a:avLst/>
            </a:prstGeom>
            <a:noFill/>
            <a:ln w="25908">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24" name="Line 14"/>
            <p:cNvSpPr>
              <a:spLocks noChangeShapeType="1"/>
            </p:cNvSpPr>
            <p:nvPr/>
          </p:nvSpPr>
          <p:spPr bwMode="auto">
            <a:xfrm>
              <a:off x="1681" y="1128"/>
              <a:ext cx="23" cy="0"/>
            </a:xfrm>
            <a:prstGeom prst="line">
              <a:avLst/>
            </a:prstGeom>
            <a:noFill/>
            <a:ln w="28194">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25" name="Line 13"/>
            <p:cNvSpPr>
              <a:spLocks noChangeShapeType="1"/>
            </p:cNvSpPr>
            <p:nvPr/>
          </p:nvSpPr>
          <p:spPr bwMode="auto">
            <a:xfrm>
              <a:off x="1633" y="1125"/>
              <a:ext cx="26" cy="0"/>
            </a:xfrm>
            <a:prstGeom prst="line">
              <a:avLst/>
            </a:prstGeom>
            <a:noFill/>
            <a:ln w="27432">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26" name="Line 12"/>
            <p:cNvSpPr>
              <a:spLocks noChangeShapeType="1"/>
            </p:cNvSpPr>
            <p:nvPr/>
          </p:nvSpPr>
          <p:spPr bwMode="auto">
            <a:xfrm>
              <a:off x="1581" y="1123"/>
              <a:ext cx="32" cy="0"/>
            </a:xfrm>
            <a:prstGeom prst="line">
              <a:avLst/>
            </a:prstGeom>
            <a:noFill/>
            <a:ln w="29718">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27" name="Line 11"/>
            <p:cNvSpPr>
              <a:spLocks noChangeShapeType="1"/>
            </p:cNvSpPr>
            <p:nvPr/>
          </p:nvSpPr>
          <p:spPr bwMode="auto">
            <a:xfrm>
              <a:off x="1520" y="1120"/>
              <a:ext cx="37" cy="0"/>
            </a:xfrm>
            <a:prstGeom prst="line">
              <a:avLst/>
            </a:prstGeom>
            <a:noFill/>
            <a:ln w="30480">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28" name="Line 10"/>
            <p:cNvSpPr>
              <a:spLocks noChangeShapeType="1"/>
            </p:cNvSpPr>
            <p:nvPr/>
          </p:nvSpPr>
          <p:spPr bwMode="auto">
            <a:xfrm>
              <a:off x="1455" y="1117"/>
              <a:ext cx="41" cy="0"/>
            </a:xfrm>
            <a:prstGeom prst="line">
              <a:avLst/>
            </a:prstGeom>
            <a:noFill/>
            <a:ln w="35052">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29" name="Line 9"/>
            <p:cNvSpPr>
              <a:spLocks noChangeShapeType="1"/>
            </p:cNvSpPr>
            <p:nvPr/>
          </p:nvSpPr>
          <p:spPr bwMode="auto">
            <a:xfrm>
              <a:off x="1380" y="1113"/>
              <a:ext cx="48" cy="0"/>
            </a:xfrm>
            <a:prstGeom prst="line">
              <a:avLst/>
            </a:prstGeom>
            <a:noFill/>
            <a:ln w="35052">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30" name="Line 8"/>
            <p:cNvSpPr>
              <a:spLocks noChangeShapeType="1"/>
            </p:cNvSpPr>
            <p:nvPr/>
          </p:nvSpPr>
          <p:spPr bwMode="auto">
            <a:xfrm>
              <a:off x="1298" y="1112"/>
              <a:ext cx="51" cy="0"/>
            </a:xfrm>
            <a:prstGeom prst="line">
              <a:avLst/>
            </a:prstGeom>
            <a:noFill/>
            <a:ln w="36576">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31" name="Line 7"/>
            <p:cNvSpPr>
              <a:spLocks noChangeShapeType="1"/>
            </p:cNvSpPr>
            <p:nvPr/>
          </p:nvSpPr>
          <p:spPr bwMode="auto">
            <a:xfrm>
              <a:off x="1212" y="1107"/>
              <a:ext cx="35" cy="0"/>
            </a:xfrm>
            <a:prstGeom prst="line">
              <a:avLst/>
            </a:prstGeom>
            <a:noFill/>
            <a:ln w="48006">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32" name="Line 6"/>
            <p:cNvSpPr>
              <a:spLocks noChangeShapeType="1"/>
            </p:cNvSpPr>
            <p:nvPr/>
          </p:nvSpPr>
          <p:spPr bwMode="auto">
            <a:xfrm>
              <a:off x="1154" y="1107"/>
              <a:ext cx="34" cy="0"/>
            </a:xfrm>
            <a:prstGeom prst="line">
              <a:avLst/>
            </a:prstGeom>
            <a:noFill/>
            <a:ln w="48006">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33" name="Line 5"/>
            <p:cNvSpPr>
              <a:spLocks noChangeShapeType="1"/>
            </p:cNvSpPr>
            <p:nvPr/>
          </p:nvSpPr>
          <p:spPr bwMode="auto">
            <a:xfrm>
              <a:off x="1041" y="1084"/>
              <a:ext cx="28" cy="0"/>
            </a:xfrm>
            <a:prstGeom prst="line">
              <a:avLst/>
            </a:prstGeom>
            <a:noFill/>
            <a:ln w="15240">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34" name="Line 4"/>
            <p:cNvSpPr>
              <a:spLocks noChangeShapeType="1"/>
            </p:cNvSpPr>
            <p:nvPr/>
          </p:nvSpPr>
          <p:spPr bwMode="auto">
            <a:xfrm>
              <a:off x="1041" y="1122"/>
              <a:ext cx="28" cy="0"/>
            </a:xfrm>
            <a:prstGeom prst="line">
              <a:avLst/>
            </a:prstGeom>
            <a:noFill/>
            <a:ln w="15240">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35" name="Line 3"/>
            <p:cNvSpPr>
              <a:spLocks noChangeShapeType="1"/>
            </p:cNvSpPr>
            <p:nvPr/>
          </p:nvSpPr>
          <p:spPr bwMode="auto">
            <a:xfrm>
              <a:off x="1041" y="1159"/>
              <a:ext cx="28" cy="0"/>
            </a:xfrm>
            <a:prstGeom prst="line">
              <a:avLst/>
            </a:prstGeom>
            <a:noFill/>
            <a:ln w="15240">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36" name="AutoShape 2"/>
            <p:cNvSpPr>
              <a:spLocks/>
            </p:cNvSpPr>
            <p:nvPr/>
          </p:nvSpPr>
          <p:spPr bwMode="auto">
            <a:xfrm>
              <a:off x="0" y="0"/>
              <a:ext cx="2077" cy="1368"/>
            </a:xfrm>
            <a:custGeom>
              <a:avLst/>
              <a:gdLst>
                <a:gd name="T0" fmla="*/ 327 w 2077"/>
                <a:gd name="T1" fmla="*/ 1366 h 1368"/>
                <a:gd name="T2" fmla="*/ 331 w 2077"/>
                <a:gd name="T3" fmla="*/ 882 h 1368"/>
                <a:gd name="T4" fmla="*/ 1636 w 2077"/>
                <a:gd name="T5" fmla="*/ 1322 h 1368"/>
                <a:gd name="T6" fmla="*/ 463 w 2077"/>
                <a:gd name="T7" fmla="*/ 1304 h 1368"/>
                <a:gd name="T8" fmla="*/ 1986 w 2077"/>
                <a:gd name="T9" fmla="*/ 1248 h 1368"/>
                <a:gd name="T10" fmla="*/ 228 w 2077"/>
                <a:gd name="T11" fmla="*/ 1182 h 1368"/>
                <a:gd name="T12" fmla="*/ 1824 w 2077"/>
                <a:gd name="T13" fmla="*/ 1182 h 1368"/>
                <a:gd name="T14" fmla="*/ 1639 w 2077"/>
                <a:gd name="T15" fmla="*/ 1012 h 1368"/>
                <a:gd name="T16" fmla="*/ 488 w 2077"/>
                <a:gd name="T17" fmla="*/ 1042 h 1368"/>
                <a:gd name="T18" fmla="*/ 368 w 2077"/>
                <a:gd name="T19" fmla="*/ 898 h 1368"/>
                <a:gd name="T20" fmla="*/ 1494 w 2077"/>
                <a:gd name="T21" fmla="*/ 822 h 1368"/>
                <a:gd name="T22" fmla="*/ 1711 w 2077"/>
                <a:gd name="T23" fmla="*/ 832 h 1368"/>
                <a:gd name="T24" fmla="*/ 1524 w 2077"/>
                <a:gd name="T25" fmla="*/ 788 h 1368"/>
                <a:gd name="T26" fmla="*/ 1704 w 2077"/>
                <a:gd name="T27" fmla="*/ 898 h 1368"/>
                <a:gd name="T28" fmla="*/ 1619 w 2077"/>
                <a:gd name="T29" fmla="*/ 1006 h 1368"/>
                <a:gd name="T30" fmla="*/ 1589 w 2077"/>
                <a:gd name="T31" fmla="*/ 874 h 1368"/>
                <a:gd name="T32" fmla="*/ 611 w 2077"/>
                <a:gd name="T33" fmla="*/ 852 h 1368"/>
                <a:gd name="T34" fmla="*/ 1550 w 2077"/>
                <a:gd name="T35" fmla="*/ 866 h 1368"/>
                <a:gd name="T36" fmla="*/ 651 w 2077"/>
                <a:gd name="T37" fmla="*/ 846 h 1368"/>
                <a:gd name="T38" fmla="*/ 747 w 2077"/>
                <a:gd name="T39" fmla="*/ 972 h 1368"/>
                <a:gd name="T40" fmla="*/ 823 w 2077"/>
                <a:gd name="T41" fmla="*/ 968 h 1368"/>
                <a:gd name="T42" fmla="*/ 908 w 2077"/>
                <a:gd name="T43" fmla="*/ 964 h 1368"/>
                <a:gd name="T44" fmla="*/ 977 w 2077"/>
                <a:gd name="T45" fmla="*/ 822 h 1368"/>
                <a:gd name="T46" fmla="*/ 1134 w 2077"/>
                <a:gd name="T47" fmla="*/ 822 h 1368"/>
                <a:gd name="T48" fmla="*/ 1783 w 2077"/>
                <a:gd name="T49" fmla="*/ 842 h 1368"/>
                <a:gd name="T50" fmla="*/ 361 w 2077"/>
                <a:gd name="T51" fmla="*/ 804 h 1368"/>
                <a:gd name="T52" fmla="*/ 162 w 2077"/>
                <a:gd name="T53" fmla="*/ 602 h 1368"/>
                <a:gd name="T54" fmla="*/ 1728 w 2077"/>
                <a:gd name="T55" fmla="*/ 808 h 1368"/>
                <a:gd name="T56" fmla="*/ 521 w 2077"/>
                <a:gd name="T57" fmla="*/ 726 h 1368"/>
                <a:gd name="T58" fmla="*/ 457 w 2077"/>
                <a:gd name="T59" fmla="*/ 780 h 1368"/>
                <a:gd name="T60" fmla="*/ 693 w 2077"/>
                <a:gd name="T61" fmla="*/ 654 h 1368"/>
                <a:gd name="T62" fmla="*/ 1694 w 2077"/>
                <a:gd name="T63" fmla="*/ 798 h 1368"/>
                <a:gd name="T64" fmla="*/ 485 w 2077"/>
                <a:gd name="T65" fmla="*/ 802 h 1368"/>
                <a:gd name="T66" fmla="*/ 533 w 2077"/>
                <a:gd name="T67" fmla="*/ 792 h 1368"/>
                <a:gd name="T68" fmla="*/ 1609 w 2077"/>
                <a:gd name="T69" fmla="*/ 778 h 1368"/>
                <a:gd name="T70" fmla="*/ 1490 w 2077"/>
                <a:gd name="T71" fmla="*/ 780 h 1368"/>
                <a:gd name="T72" fmla="*/ 1578 w 2077"/>
                <a:gd name="T73" fmla="*/ 750 h 1368"/>
                <a:gd name="T74" fmla="*/ 1359 w 2077"/>
                <a:gd name="T75" fmla="*/ 730 h 1368"/>
                <a:gd name="T76" fmla="*/ 1828 w 2077"/>
                <a:gd name="T77" fmla="*/ 588 h 1368"/>
                <a:gd name="T78" fmla="*/ 816 w 2077"/>
                <a:gd name="T79" fmla="*/ 750 h 1368"/>
                <a:gd name="T80" fmla="*/ 1343 w 2077"/>
                <a:gd name="T81" fmla="*/ 760 h 1368"/>
                <a:gd name="T82" fmla="*/ 1415 w 2077"/>
                <a:gd name="T83" fmla="*/ 658 h 1368"/>
                <a:gd name="T84" fmla="*/ 696 w 2077"/>
                <a:gd name="T85" fmla="*/ 732 h 1368"/>
                <a:gd name="T86" fmla="*/ 717 w 2077"/>
                <a:gd name="T87" fmla="*/ 654 h 1368"/>
                <a:gd name="T88" fmla="*/ 1236 w 2077"/>
                <a:gd name="T89" fmla="*/ 600 h 1368"/>
                <a:gd name="T90" fmla="*/ 1380 w 2077"/>
                <a:gd name="T91" fmla="*/ 658 h 1368"/>
                <a:gd name="T92" fmla="*/ 918 w 2077"/>
                <a:gd name="T93" fmla="*/ 744 h 1368"/>
                <a:gd name="T94" fmla="*/ 1256 w 2077"/>
                <a:gd name="T95" fmla="*/ 702 h 1368"/>
                <a:gd name="T96" fmla="*/ 1093 w 2077"/>
                <a:gd name="T97" fmla="*/ 744 h 1368"/>
                <a:gd name="T98" fmla="*/ 880 w 2077"/>
                <a:gd name="T99" fmla="*/ 594 h 1368"/>
                <a:gd name="T100" fmla="*/ 897 w 2077"/>
                <a:gd name="T101" fmla="*/ 676 h 1368"/>
                <a:gd name="T102" fmla="*/ 1160 w 2077"/>
                <a:gd name="T103" fmla="*/ 536 h 1368"/>
                <a:gd name="T104" fmla="*/ 1010 w 2077"/>
                <a:gd name="T105" fmla="*/ 512 h 1368"/>
                <a:gd name="T106" fmla="*/ 1090 w 2077"/>
                <a:gd name="T107" fmla="*/ 542 h 1368"/>
                <a:gd name="T108" fmla="*/ 1045 w 2077"/>
                <a:gd name="T109" fmla="*/ 522 h 1368"/>
                <a:gd name="T110" fmla="*/ 869 w 2077"/>
                <a:gd name="T111" fmla="*/ 484 h 1368"/>
                <a:gd name="T112" fmla="*/ 878 w 2077"/>
                <a:gd name="T113" fmla="*/ 570 h 1368"/>
                <a:gd name="T114" fmla="*/ 1252 w 2077"/>
                <a:gd name="T115" fmla="*/ 494 h 1368"/>
                <a:gd name="T116" fmla="*/ 1105 w 2077"/>
                <a:gd name="T117" fmla="*/ 490 h 1368"/>
                <a:gd name="T118" fmla="*/ 1164 w 2077"/>
                <a:gd name="T119" fmla="*/ 434 h 1368"/>
                <a:gd name="T120" fmla="*/ 1023 w 2077"/>
                <a:gd name="T121" fmla="*/ 156 h 1368"/>
                <a:gd name="T122" fmla="*/ 1345 w 2077"/>
                <a:gd name="T123" fmla="*/ 410 h 1368"/>
                <a:gd name="T124" fmla="*/ 611 w 2077"/>
                <a:gd name="T125" fmla="*/ 400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77" h="1368">
                  <a:moveTo>
                    <a:pt x="355" y="804"/>
                  </a:moveTo>
                  <a:lnTo>
                    <a:pt x="289" y="804"/>
                  </a:lnTo>
                  <a:lnTo>
                    <a:pt x="289" y="866"/>
                  </a:lnTo>
                  <a:lnTo>
                    <a:pt x="216" y="918"/>
                  </a:lnTo>
                  <a:lnTo>
                    <a:pt x="150" y="974"/>
                  </a:lnTo>
                  <a:lnTo>
                    <a:pt x="92" y="1028"/>
                  </a:lnTo>
                  <a:lnTo>
                    <a:pt x="47" y="1082"/>
                  </a:lnTo>
                  <a:lnTo>
                    <a:pt x="15" y="1136"/>
                  </a:lnTo>
                  <a:lnTo>
                    <a:pt x="0" y="1188"/>
                  </a:lnTo>
                  <a:lnTo>
                    <a:pt x="4" y="1236"/>
                  </a:lnTo>
                  <a:lnTo>
                    <a:pt x="30" y="1282"/>
                  </a:lnTo>
                  <a:lnTo>
                    <a:pt x="74" y="1320"/>
                  </a:lnTo>
                  <a:lnTo>
                    <a:pt x="127" y="1348"/>
                  </a:lnTo>
                  <a:lnTo>
                    <a:pt x="188" y="1364"/>
                  </a:lnTo>
                  <a:lnTo>
                    <a:pt x="255" y="1368"/>
                  </a:lnTo>
                  <a:lnTo>
                    <a:pt x="327" y="1366"/>
                  </a:lnTo>
                  <a:lnTo>
                    <a:pt x="404" y="1354"/>
                  </a:lnTo>
                  <a:lnTo>
                    <a:pt x="483" y="1336"/>
                  </a:lnTo>
                  <a:lnTo>
                    <a:pt x="505" y="1330"/>
                  </a:lnTo>
                  <a:lnTo>
                    <a:pt x="220" y="1330"/>
                  </a:lnTo>
                  <a:lnTo>
                    <a:pt x="156" y="1320"/>
                  </a:lnTo>
                  <a:lnTo>
                    <a:pt x="102" y="1300"/>
                  </a:lnTo>
                  <a:lnTo>
                    <a:pt x="61" y="1268"/>
                  </a:lnTo>
                  <a:lnTo>
                    <a:pt x="34" y="1218"/>
                  </a:lnTo>
                  <a:lnTo>
                    <a:pt x="32" y="1166"/>
                  </a:lnTo>
                  <a:lnTo>
                    <a:pt x="53" y="1112"/>
                  </a:lnTo>
                  <a:lnTo>
                    <a:pt x="92" y="1054"/>
                  </a:lnTo>
                  <a:lnTo>
                    <a:pt x="147" y="998"/>
                  </a:lnTo>
                  <a:lnTo>
                    <a:pt x="214" y="942"/>
                  </a:lnTo>
                  <a:lnTo>
                    <a:pt x="289" y="886"/>
                  </a:lnTo>
                  <a:lnTo>
                    <a:pt x="331" y="886"/>
                  </a:lnTo>
                  <a:lnTo>
                    <a:pt x="331" y="882"/>
                  </a:lnTo>
                  <a:lnTo>
                    <a:pt x="441" y="852"/>
                  </a:lnTo>
                  <a:lnTo>
                    <a:pt x="449" y="850"/>
                  </a:lnTo>
                  <a:lnTo>
                    <a:pt x="307" y="850"/>
                  </a:lnTo>
                  <a:lnTo>
                    <a:pt x="307" y="818"/>
                  </a:lnTo>
                  <a:lnTo>
                    <a:pt x="317" y="818"/>
                  </a:lnTo>
                  <a:lnTo>
                    <a:pt x="320" y="816"/>
                  </a:lnTo>
                  <a:lnTo>
                    <a:pt x="337" y="816"/>
                  </a:lnTo>
                  <a:lnTo>
                    <a:pt x="337" y="812"/>
                  </a:lnTo>
                  <a:lnTo>
                    <a:pt x="344" y="808"/>
                  </a:lnTo>
                  <a:lnTo>
                    <a:pt x="355" y="804"/>
                  </a:lnTo>
                  <a:close/>
                  <a:moveTo>
                    <a:pt x="1304" y="1224"/>
                  </a:moveTo>
                  <a:lnTo>
                    <a:pt x="1215" y="1224"/>
                  </a:lnTo>
                  <a:lnTo>
                    <a:pt x="1297" y="1248"/>
                  </a:lnTo>
                  <a:lnTo>
                    <a:pt x="1467" y="1292"/>
                  </a:lnTo>
                  <a:lnTo>
                    <a:pt x="1552" y="1308"/>
                  </a:lnTo>
                  <a:lnTo>
                    <a:pt x="1636" y="1322"/>
                  </a:lnTo>
                  <a:lnTo>
                    <a:pt x="1717" y="1332"/>
                  </a:lnTo>
                  <a:lnTo>
                    <a:pt x="1794" y="1334"/>
                  </a:lnTo>
                  <a:lnTo>
                    <a:pt x="1864" y="1330"/>
                  </a:lnTo>
                  <a:lnTo>
                    <a:pt x="1928" y="1318"/>
                  </a:lnTo>
                  <a:lnTo>
                    <a:pt x="1977" y="1300"/>
                  </a:lnTo>
                  <a:lnTo>
                    <a:pt x="1740" y="1300"/>
                  </a:lnTo>
                  <a:lnTo>
                    <a:pt x="1658" y="1294"/>
                  </a:lnTo>
                  <a:lnTo>
                    <a:pt x="1571" y="1282"/>
                  </a:lnTo>
                  <a:lnTo>
                    <a:pt x="1482" y="1266"/>
                  </a:lnTo>
                  <a:lnTo>
                    <a:pt x="1393" y="1246"/>
                  </a:lnTo>
                  <a:lnTo>
                    <a:pt x="1304" y="1224"/>
                  </a:lnTo>
                  <a:close/>
                  <a:moveTo>
                    <a:pt x="805" y="1224"/>
                  </a:moveTo>
                  <a:lnTo>
                    <a:pt x="740" y="1224"/>
                  </a:lnTo>
                  <a:lnTo>
                    <a:pt x="647" y="1254"/>
                  </a:lnTo>
                  <a:lnTo>
                    <a:pt x="554" y="1282"/>
                  </a:lnTo>
                  <a:lnTo>
                    <a:pt x="463" y="1304"/>
                  </a:lnTo>
                  <a:lnTo>
                    <a:pt x="376" y="1320"/>
                  </a:lnTo>
                  <a:lnTo>
                    <a:pt x="294" y="1330"/>
                  </a:lnTo>
                  <a:lnTo>
                    <a:pt x="505" y="1330"/>
                  </a:lnTo>
                  <a:lnTo>
                    <a:pt x="564" y="1314"/>
                  </a:lnTo>
                  <a:lnTo>
                    <a:pt x="646" y="1286"/>
                  </a:lnTo>
                  <a:lnTo>
                    <a:pt x="726" y="1256"/>
                  </a:lnTo>
                  <a:lnTo>
                    <a:pt x="805" y="1224"/>
                  </a:lnTo>
                  <a:close/>
                  <a:moveTo>
                    <a:pt x="1826" y="870"/>
                  </a:moveTo>
                  <a:lnTo>
                    <a:pt x="1783" y="870"/>
                  </a:lnTo>
                  <a:lnTo>
                    <a:pt x="1875" y="936"/>
                  </a:lnTo>
                  <a:lnTo>
                    <a:pt x="1945" y="1000"/>
                  </a:lnTo>
                  <a:lnTo>
                    <a:pt x="1995" y="1058"/>
                  </a:lnTo>
                  <a:lnTo>
                    <a:pt x="2023" y="1114"/>
                  </a:lnTo>
                  <a:lnTo>
                    <a:pt x="2031" y="1164"/>
                  </a:lnTo>
                  <a:lnTo>
                    <a:pt x="2018" y="1210"/>
                  </a:lnTo>
                  <a:lnTo>
                    <a:pt x="1986" y="1248"/>
                  </a:lnTo>
                  <a:lnTo>
                    <a:pt x="1941" y="1274"/>
                  </a:lnTo>
                  <a:lnTo>
                    <a:pt x="1883" y="1292"/>
                  </a:lnTo>
                  <a:lnTo>
                    <a:pt x="1815" y="1300"/>
                  </a:lnTo>
                  <a:lnTo>
                    <a:pt x="1977" y="1300"/>
                  </a:lnTo>
                  <a:lnTo>
                    <a:pt x="1983" y="1298"/>
                  </a:lnTo>
                  <a:lnTo>
                    <a:pt x="2027" y="1270"/>
                  </a:lnTo>
                  <a:lnTo>
                    <a:pt x="2060" y="1230"/>
                  </a:lnTo>
                  <a:lnTo>
                    <a:pt x="2076" y="1184"/>
                  </a:lnTo>
                  <a:lnTo>
                    <a:pt x="2075" y="1134"/>
                  </a:lnTo>
                  <a:lnTo>
                    <a:pt x="2055" y="1082"/>
                  </a:lnTo>
                  <a:lnTo>
                    <a:pt x="2017" y="1026"/>
                  </a:lnTo>
                  <a:lnTo>
                    <a:pt x="1959" y="968"/>
                  </a:lnTo>
                  <a:lnTo>
                    <a:pt x="1881" y="906"/>
                  </a:lnTo>
                  <a:lnTo>
                    <a:pt x="1826" y="870"/>
                  </a:lnTo>
                  <a:close/>
                  <a:moveTo>
                    <a:pt x="1787" y="1182"/>
                  </a:moveTo>
                  <a:lnTo>
                    <a:pt x="228" y="1182"/>
                  </a:lnTo>
                  <a:lnTo>
                    <a:pt x="228" y="1224"/>
                  </a:lnTo>
                  <a:lnTo>
                    <a:pt x="1844" y="1224"/>
                  </a:lnTo>
                  <a:lnTo>
                    <a:pt x="1844" y="1189"/>
                  </a:lnTo>
                  <a:lnTo>
                    <a:pt x="1787" y="1182"/>
                  </a:lnTo>
                  <a:close/>
                  <a:moveTo>
                    <a:pt x="1619" y="1006"/>
                  </a:moveTo>
                  <a:lnTo>
                    <a:pt x="1143" y="1006"/>
                  </a:lnTo>
                  <a:lnTo>
                    <a:pt x="1337" y="1014"/>
                  </a:lnTo>
                  <a:lnTo>
                    <a:pt x="1425" y="1022"/>
                  </a:lnTo>
                  <a:lnTo>
                    <a:pt x="1586" y="1042"/>
                  </a:lnTo>
                  <a:lnTo>
                    <a:pt x="1658" y="1056"/>
                  </a:lnTo>
                  <a:lnTo>
                    <a:pt x="1725" y="1072"/>
                  </a:lnTo>
                  <a:lnTo>
                    <a:pt x="1787" y="1090"/>
                  </a:lnTo>
                  <a:lnTo>
                    <a:pt x="1787" y="1182"/>
                  </a:lnTo>
                  <a:lnTo>
                    <a:pt x="1844" y="1189"/>
                  </a:lnTo>
                  <a:lnTo>
                    <a:pt x="1844" y="1182"/>
                  </a:lnTo>
                  <a:lnTo>
                    <a:pt x="1824" y="1182"/>
                  </a:lnTo>
                  <a:lnTo>
                    <a:pt x="1824" y="1064"/>
                  </a:lnTo>
                  <a:lnTo>
                    <a:pt x="1811" y="1056"/>
                  </a:lnTo>
                  <a:lnTo>
                    <a:pt x="1803" y="1054"/>
                  </a:lnTo>
                  <a:lnTo>
                    <a:pt x="1794" y="1054"/>
                  </a:lnTo>
                  <a:lnTo>
                    <a:pt x="1783" y="1050"/>
                  </a:lnTo>
                  <a:lnTo>
                    <a:pt x="1783" y="1036"/>
                  </a:lnTo>
                  <a:lnTo>
                    <a:pt x="1739" y="1036"/>
                  </a:lnTo>
                  <a:lnTo>
                    <a:pt x="1735" y="1032"/>
                  </a:lnTo>
                  <a:lnTo>
                    <a:pt x="1728" y="1032"/>
                  </a:lnTo>
                  <a:lnTo>
                    <a:pt x="1728" y="1026"/>
                  </a:lnTo>
                  <a:lnTo>
                    <a:pt x="1704" y="1026"/>
                  </a:lnTo>
                  <a:lnTo>
                    <a:pt x="1694" y="1024"/>
                  </a:lnTo>
                  <a:lnTo>
                    <a:pt x="1687" y="1024"/>
                  </a:lnTo>
                  <a:lnTo>
                    <a:pt x="1677" y="1020"/>
                  </a:lnTo>
                  <a:lnTo>
                    <a:pt x="1677" y="1012"/>
                  </a:lnTo>
                  <a:lnTo>
                    <a:pt x="1639" y="1012"/>
                  </a:lnTo>
                  <a:lnTo>
                    <a:pt x="1629" y="1008"/>
                  </a:lnTo>
                  <a:lnTo>
                    <a:pt x="1619" y="1008"/>
                  </a:lnTo>
                  <a:lnTo>
                    <a:pt x="1619" y="1006"/>
                  </a:lnTo>
                  <a:close/>
                  <a:moveTo>
                    <a:pt x="331" y="886"/>
                  </a:moveTo>
                  <a:lnTo>
                    <a:pt x="289" y="886"/>
                  </a:lnTo>
                  <a:lnTo>
                    <a:pt x="289" y="1050"/>
                  </a:lnTo>
                  <a:lnTo>
                    <a:pt x="279" y="1054"/>
                  </a:lnTo>
                  <a:lnTo>
                    <a:pt x="272" y="1054"/>
                  </a:lnTo>
                  <a:lnTo>
                    <a:pt x="263" y="1056"/>
                  </a:lnTo>
                  <a:lnTo>
                    <a:pt x="248" y="1064"/>
                  </a:lnTo>
                  <a:lnTo>
                    <a:pt x="248" y="1182"/>
                  </a:lnTo>
                  <a:lnTo>
                    <a:pt x="289" y="1182"/>
                  </a:lnTo>
                  <a:lnTo>
                    <a:pt x="289" y="1090"/>
                  </a:lnTo>
                  <a:lnTo>
                    <a:pt x="350" y="1072"/>
                  </a:lnTo>
                  <a:lnTo>
                    <a:pt x="416" y="1056"/>
                  </a:lnTo>
                  <a:lnTo>
                    <a:pt x="488" y="1042"/>
                  </a:lnTo>
                  <a:lnTo>
                    <a:pt x="535" y="1036"/>
                  </a:lnTo>
                  <a:lnTo>
                    <a:pt x="331" y="1036"/>
                  </a:lnTo>
                  <a:lnTo>
                    <a:pt x="331" y="886"/>
                  </a:lnTo>
                  <a:close/>
                  <a:moveTo>
                    <a:pt x="1093" y="1044"/>
                  </a:moveTo>
                  <a:lnTo>
                    <a:pt x="980" y="1044"/>
                  </a:lnTo>
                  <a:lnTo>
                    <a:pt x="980" y="1182"/>
                  </a:lnTo>
                  <a:lnTo>
                    <a:pt x="997" y="1182"/>
                  </a:lnTo>
                  <a:lnTo>
                    <a:pt x="997" y="1060"/>
                  </a:lnTo>
                  <a:lnTo>
                    <a:pt x="1093" y="1060"/>
                  </a:lnTo>
                  <a:lnTo>
                    <a:pt x="1093" y="1044"/>
                  </a:lnTo>
                  <a:close/>
                  <a:moveTo>
                    <a:pt x="1093" y="1060"/>
                  </a:moveTo>
                  <a:lnTo>
                    <a:pt x="1075" y="1060"/>
                  </a:lnTo>
                  <a:lnTo>
                    <a:pt x="1075" y="1182"/>
                  </a:lnTo>
                  <a:lnTo>
                    <a:pt x="1093" y="1182"/>
                  </a:lnTo>
                  <a:lnTo>
                    <a:pt x="1093" y="1060"/>
                  </a:lnTo>
                  <a:close/>
                  <a:moveTo>
                    <a:pt x="368" y="898"/>
                  </a:moveTo>
                  <a:lnTo>
                    <a:pt x="361" y="900"/>
                  </a:lnTo>
                  <a:lnTo>
                    <a:pt x="351" y="904"/>
                  </a:lnTo>
                  <a:lnTo>
                    <a:pt x="344" y="904"/>
                  </a:lnTo>
                  <a:lnTo>
                    <a:pt x="344" y="1032"/>
                  </a:lnTo>
                  <a:lnTo>
                    <a:pt x="341" y="1032"/>
                  </a:lnTo>
                  <a:lnTo>
                    <a:pt x="333" y="1036"/>
                  </a:lnTo>
                  <a:lnTo>
                    <a:pt x="535" y="1036"/>
                  </a:lnTo>
                  <a:lnTo>
                    <a:pt x="615" y="1026"/>
                  </a:lnTo>
                  <a:lnTo>
                    <a:pt x="368" y="1026"/>
                  </a:lnTo>
                  <a:lnTo>
                    <a:pt x="368" y="898"/>
                  </a:lnTo>
                  <a:close/>
                  <a:moveTo>
                    <a:pt x="1490" y="780"/>
                  </a:moveTo>
                  <a:lnTo>
                    <a:pt x="1038" y="780"/>
                  </a:lnTo>
                  <a:lnTo>
                    <a:pt x="1138" y="782"/>
                  </a:lnTo>
                  <a:lnTo>
                    <a:pt x="1235" y="788"/>
                  </a:lnTo>
                  <a:lnTo>
                    <a:pt x="1413" y="808"/>
                  </a:lnTo>
                  <a:lnTo>
                    <a:pt x="1494" y="822"/>
                  </a:lnTo>
                  <a:lnTo>
                    <a:pt x="1568" y="836"/>
                  </a:lnTo>
                  <a:lnTo>
                    <a:pt x="1635" y="852"/>
                  </a:lnTo>
                  <a:lnTo>
                    <a:pt x="1746" y="882"/>
                  </a:lnTo>
                  <a:lnTo>
                    <a:pt x="1746" y="1036"/>
                  </a:lnTo>
                  <a:lnTo>
                    <a:pt x="1783" y="1036"/>
                  </a:lnTo>
                  <a:lnTo>
                    <a:pt x="1783" y="870"/>
                  </a:lnTo>
                  <a:lnTo>
                    <a:pt x="1826" y="870"/>
                  </a:lnTo>
                  <a:lnTo>
                    <a:pt x="1795" y="850"/>
                  </a:lnTo>
                  <a:lnTo>
                    <a:pt x="1766" y="850"/>
                  </a:lnTo>
                  <a:lnTo>
                    <a:pt x="1763" y="846"/>
                  </a:lnTo>
                  <a:lnTo>
                    <a:pt x="1755" y="846"/>
                  </a:lnTo>
                  <a:lnTo>
                    <a:pt x="1755" y="838"/>
                  </a:lnTo>
                  <a:lnTo>
                    <a:pt x="1735" y="838"/>
                  </a:lnTo>
                  <a:lnTo>
                    <a:pt x="1728" y="836"/>
                  </a:lnTo>
                  <a:lnTo>
                    <a:pt x="1722" y="836"/>
                  </a:lnTo>
                  <a:lnTo>
                    <a:pt x="1711" y="832"/>
                  </a:lnTo>
                  <a:lnTo>
                    <a:pt x="1711" y="828"/>
                  </a:lnTo>
                  <a:lnTo>
                    <a:pt x="1694" y="828"/>
                  </a:lnTo>
                  <a:lnTo>
                    <a:pt x="1683" y="826"/>
                  </a:lnTo>
                  <a:lnTo>
                    <a:pt x="1677" y="822"/>
                  </a:lnTo>
                  <a:lnTo>
                    <a:pt x="1667" y="818"/>
                  </a:lnTo>
                  <a:lnTo>
                    <a:pt x="1667" y="816"/>
                  </a:lnTo>
                  <a:lnTo>
                    <a:pt x="1650" y="816"/>
                  </a:lnTo>
                  <a:lnTo>
                    <a:pt x="1640" y="812"/>
                  </a:lnTo>
                  <a:lnTo>
                    <a:pt x="1619" y="808"/>
                  </a:lnTo>
                  <a:lnTo>
                    <a:pt x="1609" y="804"/>
                  </a:lnTo>
                  <a:lnTo>
                    <a:pt x="1609" y="802"/>
                  </a:lnTo>
                  <a:lnTo>
                    <a:pt x="1589" y="802"/>
                  </a:lnTo>
                  <a:lnTo>
                    <a:pt x="1577" y="798"/>
                  </a:lnTo>
                  <a:lnTo>
                    <a:pt x="1541" y="792"/>
                  </a:lnTo>
                  <a:lnTo>
                    <a:pt x="1541" y="788"/>
                  </a:lnTo>
                  <a:lnTo>
                    <a:pt x="1524" y="788"/>
                  </a:lnTo>
                  <a:lnTo>
                    <a:pt x="1490" y="780"/>
                  </a:lnTo>
                  <a:close/>
                  <a:moveTo>
                    <a:pt x="426" y="882"/>
                  </a:moveTo>
                  <a:lnTo>
                    <a:pt x="416" y="886"/>
                  </a:lnTo>
                  <a:lnTo>
                    <a:pt x="405" y="890"/>
                  </a:lnTo>
                  <a:lnTo>
                    <a:pt x="399" y="890"/>
                  </a:lnTo>
                  <a:lnTo>
                    <a:pt x="399" y="1020"/>
                  </a:lnTo>
                  <a:lnTo>
                    <a:pt x="389" y="1024"/>
                  </a:lnTo>
                  <a:lnTo>
                    <a:pt x="378" y="1024"/>
                  </a:lnTo>
                  <a:lnTo>
                    <a:pt x="368" y="1026"/>
                  </a:lnTo>
                  <a:lnTo>
                    <a:pt x="615" y="1026"/>
                  </a:lnTo>
                  <a:lnTo>
                    <a:pt x="648" y="1022"/>
                  </a:lnTo>
                  <a:lnTo>
                    <a:pt x="737" y="1014"/>
                  </a:lnTo>
                  <a:lnTo>
                    <a:pt x="784" y="1012"/>
                  </a:lnTo>
                  <a:lnTo>
                    <a:pt x="426" y="1012"/>
                  </a:lnTo>
                  <a:lnTo>
                    <a:pt x="426" y="882"/>
                  </a:lnTo>
                  <a:close/>
                  <a:moveTo>
                    <a:pt x="1704" y="898"/>
                  </a:moveTo>
                  <a:lnTo>
                    <a:pt x="1704" y="1026"/>
                  </a:lnTo>
                  <a:lnTo>
                    <a:pt x="1728" y="1026"/>
                  </a:lnTo>
                  <a:lnTo>
                    <a:pt x="1728" y="904"/>
                  </a:lnTo>
                  <a:lnTo>
                    <a:pt x="1722" y="904"/>
                  </a:lnTo>
                  <a:lnTo>
                    <a:pt x="1715" y="900"/>
                  </a:lnTo>
                  <a:lnTo>
                    <a:pt x="1704" y="898"/>
                  </a:lnTo>
                  <a:close/>
                  <a:moveTo>
                    <a:pt x="485" y="874"/>
                  </a:moveTo>
                  <a:lnTo>
                    <a:pt x="474" y="876"/>
                  </a:lnTo>
                  <a:lnTo>
                    <a:pt x="464" y="876"/>
                  </a:lnTo>
                  <a:lnTo>
                    <a:pt x="453" y="880"/>
                  </a:lnTo>
                  <a:lnTo>
                    <a:pt x="453" y="1008"/>
                  </a:lnTo>
                  <a:lnTo>
                    <a:pt x="444" y="1008"/>
                  </a:lnTo>
                  <a:lnTo>
                    <a:pt x="437" y="1012"/>
                  </a:lnTo>
                  <a:lnTo>
                    <a:pt x="784" y="1012"/>
                  </a:lnTo>
                  <a:lnTo>
                    <a:pt x="932" y="1006"/>
                  </a:lnTo>
                  <a:lnTo>
                    <a:pt x="1619" y="1006"/>
                  </a:lnTo>
                  <a:lnTo>
                    <a:pt x="1619" y="1002"/>
                  </a:lnTo>
                  <a:lnTo>
                    <a:pt x="485" y="1002"/>
                  </a:lnTo>
                  <a:lnTo>
                    <a:pt x="485" y="874"/>
                  </a:lnTo>
                  <a:close/>
                  <a:moveTo>
                    <a:pt x="1650" y="882"/>
                  </a:moveTo>
                  <a:lnTo>
                    <a:pt x="1650" y="1012"/>
                  </a:lnTo>
                  <a:lnTo>
                    <a:pt x="1677" y="1012"/>
                  </a:lnTo>
                  <a:lnTo>
                    <a:pt x="1677" y="890"/>
                  </a:lnTo>
                  <a:lnTo>
                    <a:pt x="1667" y="890"/>
                  </a:lnTo>
                  <a:lnTo>
                    <a:pt x="1657" y="886"/>
                  </a:lnTo>
                  <a:lnTo>
                    <a:pt x="1650" y="882"/>
                  </a:lnTo>
                  <a:close/>
                  <a:moveTo>
                    <a:pt x="1571" y="1000"/>
                  </a:moveTo>
                  <a:lnTo>
                    <a:pt x="505" y="1000"/>
                  </a:lnTo>
                  <a:lnTo>
                    <a:pt x="494" y="1002"/>
                  </a:lnTo>
                  <a:lnTo>
                    <a:pt x="1581" y="1002"/>
                  </a:lnTo>
                  <a:lnTo>
                    <a:pt x="1571" y="1000"/>
                  </a:lnTo>
                  <a:close/>
                  <a:moveTo>
                    <a:pt x="1589" y="874"/>
                  </a:moveTo>
                  <a:lnTo>
                    <a:pt x="1589" y="1002"/>
                  </a:lnTo>
                  <a:lnTo>
                    <a:pt x="1619" y="1002"/>
                  </a:lnTo>
                  <a:lnTo>
                    <a:pt x="1619" y="880"/>
                  </a:lnTo>
                  <a:lnTo>
                    <a:pt x="1609" y="876"/>
                  </a:lnTo>
                  <a:lnTo>
                    <a:pt x="1598" y="876"/>
                  </a:lnTo>
                  <a:lnTo>
                    <a:pt x="1589" y="874"/>
                  </a:lnTo>
                  <a:close/>
                  <a:moveTo>
                    <a:pt x="546" y="862"/>
                  </a:moveTo>
                  <a:lnTo>
                    <a:pt x="536" y="862"/>
                  </a:lnTo>
                  <a:lnTo>
                    <a:pt x="525" y="866"/>
                  </a:lnTo>
                  <a:lnTo>
                    <a:pt x="515" y="866"/>
                  </a:lnTo>
                  <a:lnTo>
                    <a:pt x="515" y="1000"/>
                  </a:lnTo>
                  <a:lnTo>
                    <a:pt x="1561" y="1000"/>
                  </a:lnTo>
                  <a:lnTo>
                    <a:pt x="1561" y="992"/>
                  </a:lnTo>
                  <a:lnTo>
                    <a:pt x="546" y="992"/>
                  </a:lnTo>
                  <a:lnTo>
                    <a:pt x="546" y="862"/>
                  </a:lnTo>
                  <a:close/>
                  <a:moveTo>
                    <a:pt x="611" y="852"/>
                  </a:moveTo>
                  <a:lnTo>
                    <a:pt x="601" y="852"/>
                  </a:lnTo>
                  <a:lnTo>
                    <a:pt x="587" y="856"/>
                  </a:lnTo>
                  <a:lnTo>
                    <a:pt x="577" y="856"/>
                  </a:lnTo>
                  <a:lnTo>
                    <a:pt x="577" y="988"/>
                  </a:lnTo>
                  <a:lnTo>
                    <a:pt x="566" y="992"/>
                  </a:lnTo>
                  <a:lnTo>
                    <a:pt x="1509" y="992"/>
                  </a:lnTo>
                  <a:lnTo>
                    <a:pt x="1500" y="988"/>
                  </a:lnTo>
                  <a:lnTo>
                    <a:pt x="1500" y="984"/>
                  </a:lnTo>
                  <a:lnTo>
                    <a:pt x="611" y="984"/>
                  </a:lnTo>
                  <a:lnTo>
                    <a:pt x="611" y="852"/>
                  </a:lnTo>
                  <a:close/>
                  <a:moveTo>
                    <a:pt x="1541" y="862"/>
                  </a:moveTo>
                  <a:lnTo>
                    <a:pt x="1526" y="862"/>
                  </a:lnTo>
                  <a:lnTo>
                    <a:pt x="1526" y="992"/>
                  </a:lnTo>
                  <a:lnTo>
                    <a:pt x="1561" y="992"/>
                  </a:lnTo>
                  <a:lnTo>
                    <a:pt x="1561" y="866"/>
                  </a:lnTo>
                  <a:lnTo>
                    <a:pt x="1550" y="866"/>
                  </a:lnTo>
                  <a:lnTo>
                    <a:pt x="1541" y="862"/>
                  </a:lnTo>
                  <a:close/>
                  <a:moveTo>
                    <a:pt x="1445" y="982"/>
                  </a:moveTo>
                  <a:lnTo>
                    <a:pt x="631" y="982"/>
                  </a:lnTo>
                  <a:lnTo>
                    <a:pt x="621" y="984"/>
                  </a:lnTo>
                  <a:lnTo>
                    <a:pt x="1455" y="984"/>
                  </a:lnTo>
                  <a:lnTo>
                    <a:pt x="1445" y="982"/>
                  </a:lnTo>
                  <a:close/>
                  <a:moveTo>
                    <a:pt x="1476" y="852"/>
                  </a:moveTo>
                  <a:lnTo>
                    <a:pt x="1461" y="852"/>
                  </a:lnTo>
                  <a:lnTo>
                    <a:pt x="1461" y="984"/>
                  </a:lnTo>
                  <a:lnTo>
                    <a:pt x="1500" y="984"/>
                  </a:lnTo>
                  <a:lnTo>
                    <a:pt x="1500" y="856"/>
                  </a:lnTo>
                  <a:lnTo>
                    <a:pt x="1485" y="856"/>
                  </a:lnTo>
                  <a:lnTo>
                    <a:pt x="1476" y="852"/>
                  </a:lnTo>
                  <a:close/>
                  <a:moveTo>
                    <a:pt x="679" y="842"/>
                  </a:moveTo>
                  <a:lnTo>
                    <a:pt x="666" y="846"/>
                  </a:lnTo>
                  <a:lnTo>
                    <a:pt x="651" y="846"/>
                  </a:lnTo>
                  <a:lnTo>
                    <a:pt x="642" y="850"/>
                  </a:lnTo>
                  <a:lnTo>
                    <a:pt x="642" y="982"/>
                  </a:lnTo>
                  <a:lnTo>
                    <a:pt x="1435" y="982"/>
                  </a:lnTo>
                  <a:lnTo>
                    <a:pt x="1435" y="978"/>
                  </a:lnTo>
                  <a:lnTo>
                    <a:pt x="679" y="978"/>
                  </a:lnTo>
                  <a:lnTo>
                    <a:pt x="679" y="842"/>
                  </a:lnTo>
                  <a:close/>
                  <a:moveTo>
                    <a:pt x="747" y="836"/>
                  </a:moveTo>
                  <a:lnTo>
                    <a:pt x="737" y="836"/>
                  </a:lnTo>
                  <a:lnTo>
                    <a:pt x="717" y="838"/>
                  </a:lnTo>
                  <a:lnTo>
                    <a:pt x="707" y="838"/>
                  </a:lnTo>
                  <a:lnTo>
                    <a:pt x="707" y="976"/>
                  </a:lnTo>
                  <a:lnTo>
                    <a:pt x="696" y="978"/>
                  </a:lnTo>
                  <a:lnTo>
                    <a:pt x="1376" y="978"/>
                  </a:lnTo>
                  <a:lnTo>
                    <a:pt x="1367" y="976"/>
                  </a:lnTo>
                  <a:lnTo>
                    <a:pt x="1367" y="972"/>
                  </a:lnTo>
                  <a:lnTo>
                    <a:pt x="747" y="972"/>
                  </a:lnTo>
                  <a:lnTo>
                    <a:pt x="747" y="836"/>
                  </a:lnTo>
                  <a:close/>
                  <a:moveTo>
                    <a:pt x="1397" y="842"/>
                  </a:moveTo>
                  <a:lnTo>
                    <a:pt x="1397" y="978"/>
                  </a:lnTo>
                  <a:lnTo>
                    <a:pt x="1435" y="978"/>
                  </a:lnTo>
                  <a:lnTo>
                    <a:pt x="1435" y="850"/>
                  </a:lnTo>
                  <a:lnTo>
                    <a:pt x="1421" y="846"/>
                  </a:lnTo>
                  <a:lnTo>
                    <a:pt x="1407" y="846"/>
                  </a:lnTo>
                  <a:lnTo>
                    <a:pt x="1397" y="842"/>
                  </a:lnTo>
                  <a:close/>
                  <a:moveTo>
                    <a:pt x="823" y="828"/>
                  </a:moveTo>
                  <a:lnTo>
                    <a:pt x="810" y="830"/>
                  </a:lnTo>
                  <a:lnTo>
                    <a:pt x="799" y="832"/>
                  </a:lnTo>
                  <a:lnTo>
                    <a:pt x="779" y="832"/>
                  </a:lnTo>
                  <a:lnTo>
                    <a:pt x="779" y="972"/>
                  </a:lnTo>
                  <a:lnTo>
                    <a:pt x="1295" y="972"/>
                  </a:lnTo>
                  <a:lnTo>
                    <a:pt x="1295" y="968"/>
                  </a:lnTo>
                  <a:lnTo>
                    <a:pt x="823" y="968"/>
                  </a:lnTo>
                  <a:lnTo>
                    <a:pt x="823" y="828"/>
                  </a:lnTo>
                  <a:close/>
                  <a:moveTo>
                    <a:pt x="1335" y="836"/>
                  </a:moveTo>
                  <a:lnTo>
                    <a:pt x="1325" y="836"/>
                  </a:lnTo>
                  <a:lnTo>
                    <a:pt x="1325" y="972"/>
                  </a:lnTo>
                  <a:lnTo>
                    <a:pt x="1367" y="972"/>
                  </a:lnTo>
                  <a:lnTo>
                    <a:pt x="1367" y="838"/>
                  </a:lnTo>
                  <a:lnTo>
                    <a:pt x="1356" y="838"/>
                  </a:lnTo>
                  <a:lnTo>
                    <a:pt x="1335" y="836"/>
                  </a:lnTo>
                  <a:close/>
                  <a:moveTo>
                    <a:pt x="897" y="826"/>
                  </a:moveTo>
                  <a:lnTo>
                    <a:pt x="863" y="826"/>
                  </a:lnTo>
                  <a:lnTo>
                    <a:pt x="851" y="828"/>
                  </a:lnTo>
                  <a:lnTo>
                    <a:pt x="851" y="968"/>
                  </a:lnTo>
                  <a:lnTo>
                    <a:pt x="897" y="968"/>
                  </a:lnTo>
                  <a:lnTo>
                    <a:pt x="897" y="826"/>
                  </a:lnTo>
                  <a:close/>
                  <a:moveTo>
                    <a:pt x="1167" y="964"/>
                  </a:moveTo>
                  <a:lnTo>
                    <a:pt x="908" y="964"/>
                  </a:lnTo>
                  <a:lnTo>
                    <a:pt x="897" y="968"/>
                  </a:lnTo>
                  <a:lnTo>
                    <a:pt x="1175" y="968"/>
                  </a:lnTo>
                  <a:lnTo>
                    <a:pt x="1167" y="964"/>
                  </a:lnTo>
                  <a:close/>
                  <a:moveTo>
                    <a:pt x="1212" y="826"/>
                  </a:moveTo>
                  <a:lnTo>
                    <a:pt x="1175" y="826"/>
                  </a:lnTo>
                  <a:lnTo>
                    <a:pt x="1175" y="968"/>
                  </a:lnTo>
                  <a:lnTo>
                    <a:pt x="1223" y="968"/>
                  </a:lnTo>
                  <a:lnTo>
                    <a:pt x="1223" y="828"/>
                  </a:lnTo>
                  <a:lnTo>
                    <a:pt x="1212" y="826"/>
                  </a:lnTo>
                  <a:close/>
                  <a:moveTo>
                    <a:pt x="1254" y="828"/>
                  </a:moveTo>
                  <a:lnTo>
                    <a:pt x="1254" y="968"/>
                  </a:lnTo>
                  <a:lnTo>
                    <a:pt x="1295" y="968"/>
                  </a:lnTo>
                  <a:lnTo>
                    <a:pt x="1295" y="832"/>
                  </a:lnTo>
                  <a:lnTo>
                    <a:pt x="1274" y="832"/>
                  </a:lnTo>
                  <a:lnTo>
                    <a:pt x="1254" y="828"/>
                  </a:lnTo>
                  <a:close/>
                  <a:moveTo>
                    <a:pt x="977" y="822"/>
                  </a:moveTo>
                  <a:lnTo>
                    <a:pt x="939" y="822"/>
                  </a:lnTo>
                  <a:lnTo>
                    <a:pt x="929" y="826"/>
                  </a:lnTo>
                  <a:lnTo>
                    <a:pt x="929" y="964"/>
                  </a:lnTo>
                  <a:lnTo>
                    <a:pt x="977" y="964"/>
                  </a:lnTo>
                  <a:lnTo>
                    <a:pt x="977" y="822"/>
                  </a:lnTo>
                  <a:close/>
                  <a:moveTo>
                    <a:pt x="1065" y="822"/>
                  </a:moveTo>
                  <a:lnTo>
                    <a:pt x="1008" y="822"/>
                  </a:lnTo>
                  <a:lnTo>
                    <a:pt x="1008" y="964"/>
                  </a:lnTo>
                  <a:lnTo>
                    <a:pt x="1065" y="964"/>
                  </a:lnTo>
                  <a:lnTo>
                    <a:pt x="1065" y="822"/>
                  </a:lnTo>
                  <a:close/>
                  <a:moveTo>
                    <a:pt x="1134" y="822"/>
                  </a:moveTo>
                  <a:lnTo>
                    <a:pt x="1097" y="822"/>
                  </a:lnTo>
                  <a:lnTo>
                    <a:pt x="1097" y="964"/>
                  </a:lnTo>
                  <a:lnTo>
                    <a:pt x="1147" y="964"/>
                  </a:lnTo>
                  <a:lnTo>
                    <a:pt x="1147" y="826"/>
                  </a:lnTo>
                  <a:lnTo>
                    <a:pt x="1134" y="822"/>
                  </a:lnTo>
                  <a:close/>
                  <a:moveTo>
                    <a:pt x="337" y="816"/>
                  </a:moveTo>
                  <a:lnTo>
                    <a:pt x="320" y="816"/>
                  </a:lnTo>
                  <a:lnTo>
                    <a:pt x="320" y="846"/>
                  </a:lnTo>
                  <a:lnTo>
                    <a:pt x="311" y="846"/>
                  </a:lnTo>
                  <a:lnTo>
                    <a:pt x="307" y="850"/>
                  </a:lnTo>
                  <a:lnTo>
                    <a:pt x="449" y="850"/>
                  </a:lnTo>
                  <a:lnTo>
                    <a:pt x="499" y="838"/>
                  </a:lnTo>
                  <a:lnTo>
                    <a:pt x="337" y="838"/>
                  </a:lnTo>
                  <a:lnTo>
                    <a:pt x="337" y="816"/>
                  </a:lnTo>
                  <a:close/>
                  <a:moveTo>
                    <a:pt x="1783" y="816"/>
                  </a:moveTo>
                  <a:lnTo>
                    <a:pt x="1755" y="816"/>
                  </a:lnTo>
                  <a:lnTo>
                    <a:pt x="1759" y="818"/>
                  </a:lnTo>
                  <a:lnTo>
                    <a:pt x="1766" y="818"/>
                  </a:lnTo>
                  <a:lnTo>
                    <a:pt x="1766" y="850"/>
                  </a:lnTo>
                  <a:lnTo>
                    <a:pt x="1795" y="850"/>
                  </a:lnTo>
                  <a:lnTo>
                    <a:pt x="1783" y="842"/>
                  </a:lnTo>
                  <a:lnTo>
                    <a:pt x="1783" y="816"/>
                  </a:lnTo>
                  <a:close/>
                  <a:moveTo>
                    <a:pt x="316" y="372"/>
                  </a:moveTo>
                  <a:lnTo>
                    <a:pt x="241" y="380"/>
                  </a:lnTo>
                  <a:lnTo>
                    <a:pt x="180" y="396"/>
                  </a:lnTo>
                  <a:lnTo>
                    <a:pt x="136" y="422"/>
                  </a:lnTo>
                  <a:lnTo>
                    <a:pt x="109" y="458"/>
                  </a:lnTo>
                  <a:lnTo>
                    <a:pt x="100" y="506"/>
                  </a:lnTo>
                  <a:lnTo>
                    <a:pt x="110" y="558"/>
                  </a:lnTo>
                  <a:lnTo>
                    <a:pt x="138" y="614"/>
                  </a:lnTo>
                  <a:lnTo>
                    <a:pt x="183" y="674"/>
                  </a:lnTo>
                  <a:lnTo>
                    <a:pt x="243" y="736"/>
                  </a:lnTo>
                  <a:lnTo>
                    <a:pt x="317" y="798"/>
                  </a:lnTo>
                  <a:lnTo>
                    <a:pt x="307" y="802"/>
                  </a:lnTo>
                  <a:lnTo>
                    <a:pt x="303" y="802"/>
                  </a:lnTo>
                  <a:lnTo>
                    <a:pt x="296" y="804"/>
                  </a:lnTo>
                  <a:lnTo>
                    <a:pt x="361" y="804"/>
                  </a:lnTo>
                  <a:lnTo>
                    <a:pt x="361" y="832"/>
                  </a:lnTo>
                  <a:lnTo>
                    <a:pt x="355" y="836"/>
                  </a:lnTo>
                  <a:lnTo>
                    <a:pt x="344" y="836"/>
                  </a:lnTo>
                  <a:lnTo>
                    <a:pt x="337" y="838"/>
                  </a:lnTo>
                  <a:lnTo>
                    <a:pt x="499" y="838"/>
                  </a:lnTo>
                  <a:lnTo>
                    <a:pt x="507" y="836"/>
                  </a:lnTo>
                  <a:lnTo>
                    <a:pt x="549" y="828"/>
                  </a:lnTo>
                  <a:lnTo>
                    <a:pt x="378" y="828"/>
                  </a:lnTo>
                  <a:lnTo>
                    <a:pt x="378" y="798"/>
                  </a:lnTo>
                  <a:lnTo>
                    <a:pt x="389" y="798"/>
                  </a:lnTo>
                  <a:lnTo>
                    <a:pt x="399" y="796"/>
                  </a:lnTo>
                  <a:lnTo>
                    <a:pt x="405" y="792"/>
                  </a:lnTo>
                  <a:lnTo>
                    <a:pt x="333" y="792"/>
                  </a:lnTo>
                  <a:lnTo>
                    <a:pt x="258" y="726"/>
                  </a:lnTo>
                  <a:lnTo>
                    <a:pt x="200" y="662"/>
                  </a:lnTo>
                  <a:lnTo>
                    <a:pt x="162" y="602"/>
                  </a:lnTo>
                  <a:lnTo>
                    <a:pt x="145" y="546"/>
                  </a:lnTo>
                  <a:lnTo>
                    <a:pt x="153" y="496"/>
                  </a:lnTo>
                  <a:lnTo>
                    <a:pt x="181" y="464"/>
                  </a:lnTo>
                  <a:lnTo>
                    <a:pt x="233" y="442"/>
                  </a:lnTo>
                  <a:lnTo>
                    <a:pt x="306" y="428"/>
                  </a:lnTo>
                  <a:lnTo>
                    <a:pt x="397" y="422"/>
                  </a:lnTo>
                  <a:lnTo>
                    <a:pt x="711" y="422"/>
                  </a:lnTo>
                  <a:lnTo>
                    <a:pt x="642" y="406"/>
                  </a:lnTo>
                  <a:lnTo>
                    <a:pt x="641" y="400"/>
                  </a:lnTo>
                  <a:lnTo>
                    <a:pt x="611" y="400"/>
                  </a:lnTo>
                  <a:lnTo>
                    <a:pt x="502" y="384"/>
                  </a:lnTo>
                  <a:lnTo>
                    <a:pt x="403" y="374"/>
                  </a:lnTo>
                  <a:lnTo>
                    <a:pt x="316" y="372"/>
                  </a:lnTo>
                  <a:close/>
                  <a:moveTo>
                    <a:pt x="1783" y="804"/>
                  </a:moveTo>
                  <a:lnTo>
                    <a:pt x="1722" y="804"/>
                  </a:lnTo>
                  <a:lnTo>
                    <a:pt x="1728" y="808"/>
                  </a:lnTo>
                  <a:lnTo>
                    <a:pt x="1735" y="812"/>
                  </a:lnTo>
                  <a:lnTo>
                    <a:pt x="1735" y="838"/>
                  </a:lnTo>
                  <a:lnTo>
                    <a:pt x="1755" y="838"/>
                  </a:lnTo>
                  <a:lnTo>
                    <a:pt x="1755" y="816"/>
                  </a:lnTo>
                  <a:lnTo>
                    <a:pt x="1783" y="816"/>
                  </a:lnTo>
                  <a:lnTo>
                    <a:pt x="1783" y="804"/>
                  </a:lnTo>
                  <a:close/>
                  <a:moveTo>
                    <a:pt x="711" y="422"/>
                  </a:moveTo>
                  <a:lnTo>
                    <a:pt x="397" y="422"/>
                  </a:lnTo>
                  <a:lnTo>
                    <a:pt x="503" y="426"/>
                  </a:lnTo>
                  <a:lnTo>
                    <a:pt x="621" y="438"/>
                  </a:lnTo>
                  <a:lnTo>
                    <a:pt x="636" y="492"/>
                  </a:lnTo>
                  <a:lnTo>
                    <a:pt x="653" y="544"/>
                  </a:lnTo>
                  <a:lnTo>
                    <a:pt x="670" y="592"/>
                  </a:lnTo>
                  <a:lnTo>
                    <a:pt x="686" y="638"/>
                  </a:lnTo>
                  <a:lnTo>
                    <a:pt x="635" y="664"/>
                  </a:lnTo>
                  <a:lnTo>
                    <a:pt x="521" y="726"/>
                  </a:lnTo>
                  <a:lnTo>
                    <a:pt x="461" y="760"/>
                  </a:lnTo>
                  <a:lnTo>
                    <a:pt x="425" y="768"/>
                  </a:lnTo>
                  <a:lnTo>
                    <a:pt x="392" y="778"/>
                  </a:lnTo>
                  <a:lnTo>
                    <a:pt x="361" y="786"/>
                  </a:lnTo>
                  <a:lnTo>
                    <a:pt x="333" y="792"/>
                  </a:lnTo>
                  <a:lnTo>
                    <a:pt x="405" y="792"/>
                  </a:lnTo>
                  <a:lnTo>
                    <a:pt x="405" y="818"/>
                  </a:lnTo>
                  <a:lnTo>
                    <a:pt x="399" y="822"/>
                  </a:lnTo>
                  <a:lnTo>
                    <a:pt x="378" y="828"/>
                  </a:lnTo>
                  <a:lnTo>
                    <a:pt x="549" y="828"/>
                  </a:lnTo>
                  <a:lnTo>
                    <a:pt x="581" y="822"/>
                  </a:lnTo>
                  <a:lnTo>
                    <a:pt x="615" y="816"/>
                  </a:lnTo>
                  <a:lnTo>
                    <a:pt x="426" y="816"/>
                  </a:lnTo>
                  <a:lnTo>
                    <a:pt x="426" y="788"/>
                  </a:lnTo>
                  <a:lnTo>
                    <a:pt x="436" y="786"/>
                  </a:lnTo>
                  <a:lnTo>
                    <a:pt x="457" y="780"/>
                  </a:lnTo>
                  <a:lnTo>
                    <a:pt x="468" y="778"/>
                  </a:lnTo>
                  <a:lnTo>
                    <a:pt x="485" y="778"/>
                  </a:lnTo>
                  <a:lnTo>
                    <a:pt x="485" y="772"/>
                  </a:lnTo>
                  <a:lnTo>
                    <a:pt x="497" y="768"/>
                  </a:lnTo>
                  <a:lnTo>
                    <a:pt x="510" y="766"/>
                  </a:lnTo>
                  <a:lnTo>
                    <a:pt x="521" y="762"/>
                  </a:lnTo>
                  <a:lnTo>
                    <a:pt x="533" y="760"/>
                  </a:lnTo>
                  <a:lnTo>
                    <a:pt x="553" y="760"/>
                  </a:lnTo>
                  <a:lnTo>
                    <a:pt x="553" y="756"/>
                  </a:lnTo>
                  <a:lnTo>
                    <a:pt x="569" y="754"/>
                  </a:lnTo>
                  <a:lnTo>
                    <a:pt x="595" y="748"/>
                  </a:lnTo>
                  <a:lnTo>
                    <a:pt x="515" y="748"/>
                  </a:lnTo>
                  <a:lnTo>
                    <a:pt x="563" y="722"/>
                  </a:lnTo>
                  <a:lnTo>
                    <a:pt x="609" y="698"/>
                  </a:lnTo>
                  <a:lnTo>
                    <a:pt x="653" y="674"/>
                  </a:lnTo>
                  <a:lnTo>
                    <a:pt x="693" y="654"/>
                  </a:lnTo>
                  <a:lnTo>
                    <a:pt x="717" y="654"/>
                  </a:lnTo>
                  <a:lnTo>
                    <a:pt x="714" y="646"/>
                  </a:lnTo>
                  <a:lnTo>
                    <a:pt x="752" y="626"/>
                  </a:lnTo>
                  <a:lnTo>
                    <a:pt x="756" y="624"/>
                  </a:lnTo>
                  <a:lnTo>
                    <a:pt x="707" y="624"/>
                  </a:lnTo>
                  <a:lnTo>
                    <a:pt x="691" y="582"/>
                  </a:lnTo>
                  <a:lnTo>
                    <a:pt x="676" y="538"/>
                  </a:lnTo>
                  <a:lnTo>
                    <a:pt x="662" y="490"/>
                  </a:lnTo>
                  <a:lnTo>
                    <a:pt x="648" y="442"/>
                  </a:lnTo>
                  <a:lnTo>
                    <a:pt x="800" y="442"/>
                  </a:lnTo>
                  <a:lnTo>
                    <a:pt x="711" y="422"/>
                  </a:lnTo>
                  <a:close/>
                  <a:moveTo>
                    <a:pt x="1736" y="792"/>
                  </a:moveTo>
                  <a:lnTo>
                    <a:pt x="1667" y="792"/>
                  </a:lnTo>
                  <a:lnTo>
                    <a:pt x="1677" y="796"/>
                  </a:lnTo>
                  <a:lnTo>
                    <a:pt x="1683" y="798"/>
                  </a:lnTo>
                  <a:lnTo>
                    <a:pt x="1694" y="798"/>
                  </a:lnTo>
                  <a:lnTo>
                    <a:pt x="1694" y="828"/>
                  </a:lnTo>
                  <a:lnTo>
                    <a:pt x="1711" y="828"/>
                  </a:lnTo>
                  <a:lnTo>
                    <a:pt x="1711" y="804"/>
                  </a:lnTo>
                  <a:lnTo>
                    <a:pt x="1776" y="804"/>
                  </a:lnTo>
                  <a:lnTo>
                    <a:pt x="1755" y="798"/>
                  </a:lnTo>
                  <a:lnTo>
                    <a:pt x="1736" y="792"/>
                  </a:lnTo>
                  <a:close/>
                  <a:moveTo>
                    <a:pt x="485" y="778"/>
                  </a:moveTo>
                  <a:lnTo>
                    <a:pt x="468" y="778"/>
                  </a:lnTo>
                  <a:lnTo>
                    <a:pt x="468" y="804"/>
                  </a:lnTo>
                  <a:lnTo>
                    <a:pt x="457" y="808"/>
                  </a:lnTo>
                  <a:lnTo>
                    <a:pt x="436" y="812"/>
                  </a:lnTo>
                  <a:lnTo>
                    <a:pt x="426" y="816"/>
                  </a:lnTo>
                  <a:lnTo>
                    <a:pt x="615" y="816"/>
                  </a:lnTo>
                  <a:lnTo>
                    <a:pt x="661" y="808"/>
                  </a:lnTo>
                  <a:lnTo>
                    <a:pt x="713" y="802"/>
                  </a:lnTo>
                  <a:lnTo>
                    <a:pt x="485" y="802"/>
                  </a:lnTo>
                  <a:lnTo>
                    <a:pt x="485" y="778"/>
                  </a:lnTo>
                  <a:close/>
                  <a:moveTo>
                    <a:pt x="1690" y="778"/>
                  </a:moveTo>
                  <a:lnTo>
                    <a:pt x="1609" y="778"/>
                  </a:lnTo>
                  <a:lnTo>
                    <a:pt x="1619" y="780"/>
                  </a:lnTo>
                  <a:lnTo>
                    <a:pt x="1640" y="786"/>
                  </a:lnTo>
                  <a:lnTo>
                    <a:pt x="1650" y="788"/>
                  </a:lnTo>
                  <a:lnTo>
                    <a:pt x="1650" y="816"/>
                  </a:lnTo>
                  <a:lnTo>
                    <a:pt x="1667" y="816"/>
                  </a:lnTo>
                  <a:lnTo>
                    <a:pt x="1667" y="792"/>
                  </a:lnTo>
                  <a:lnTo>
                    <a:pt x="1736" y="792"/>
                  </a:lnTo>
                  <a:lnTo>
                    <a:pt x="1730" y="790"/>
                  </a:lnTo>
                  <a:lnTo>
                    <a:pt x="1699" y="780"/>
                  </a:lnTo>
                  <a:lnTo>
                    <a:pt x="1690" y="778"/>
                  </a:lnTo>
                  <a:close/>
                  <a:moveTo>
                    <a:pt x="553" y="760"/>
                  </a:moveTo>
                  <a:lnTo>
                    <a:pt x="533" y="760"/>
                  </a:lnTo>
                  <a:lnTo>
                    <a:pt x="533" y="792"/>
                  </a:lnTo>
                  <a:lnTo>
                    <a:pt x="508" y="796"/>
                  </a:lnTo>
                  <a:lnTo>
                    <a:pt x="497" y="798"/>
                  </a:lnTo>
                  <a:lnTo>
                    <a:pt x="485" y="802"/>
                  </a:lnTo>
                  <a:lnTo>
                    <a:pt x="713" y="802"/>
                  </a:lnTo>
                  <a:lnTo>
                    <a:pt x="839" y="788"/>
                  </a:lnTo>
                  <a:lnTo>
                    <a:pt x="553" y="788"/>
                  </a:lnTo>
                  <a:lnTo>
                    <a:pt x="553" y="760"/>
                  </a:lnTo>
                  <a:close/>
                  <a:moveTo>
                    <a:pt x="1635" y="760"/>
                  </a:moveTo>
                  <a:lnTo>
                    <a:pt x="1541" y="760"/>
                  </a:lnTo>
                  <a:lnTo>
                    <a:pt x="1553" y="762"/>
                  </a:lnTo>
                  <a:lnTo>
                    <a:pt x="1566" y="766"/>
                  </a:lnTo>
                  <a:lnTo>
                    <a:pt x="1577" y="768"/>
                  </a:lnTo>
                  <a:lnTo>
                    <a:pt x="1589" y="772"/>
                  </a:lnTo>
                  <a:lnTo>
                    <a:pt x="1589" y="802"/>
                  </a:lnTo>
                  <a:lnTo>
                    <a:pt x="1609" y="802"/>
                  </a:lnTo>
                  <a:lnTo>
                    <a:pt x="1609" y="778"/>
                  </a:lnTo>
                  <a:lnTo>
                    <a:pt x="1690" y="778"/>
                  </a:lnTo>
                  <a:lnTo>
                    <a:pt x="1663" y="772"/>
                  </a:lnTo>
                  <a:lnTo>
                    <a:pt x="1674" y="764"/>
                  </a:lnTo>
                  <a:lnTo>
                    <a:pt x="1643" y="764"/>
                  </a:lnTo>
                  <a:lnTo>
                    <a:pt x="1635" y="760"/>
                  </a:lnTo>
                  <a:close/>
                  <a:moveTo>
                    <a:pt x="638" y="744"/>
                  </a:moveTo>
                  <a:lnTo>
                    <a:pt x="621" y="744"/>
                  </a:lnTo>
                  <a:lnTo>
                    <a:pt x="621" y="774"/>
                  </a:lnTo>
                  <a:lnTo>
                    <a:pt x="604" y="778"/>
                  </a:lnTo>
                  <a:lnTo>
                    <a:pt x="586" y="780"/>
                  </a:lnTo>
                  <a:lnTo>
                    <a:pt x="569" y="784"/>
                  </a:lnTo>
                  <a:lnTo>
                    <a:pt x="553" y="788"/>
                  </a:lnTo>
                  <a:lnTo>
                    <a:pt x="839" y="788"/>
                  </a:lnTo>
                  <a:lnTo>
                    <a:pt x="936" y="782"/>
                  </a:lnTo>
                  <a:lnTo>
                    <a:pt x="1038" y="780"/>
                  </a:lnTo>
                  <a:lnTo>
                    <a:pt x="1490" y="780"/>
                  </a:lnTo>
                  <a:lnTo>
                    <a:pt x="1473" y="778"/>
                  </a:lnTo>
                  <a:lnTo>
                    <a:pt x="1455" y="774"/>
                  </a:lnTo>
                  <a:lnTo>
                    <a:pt x="1455" y="772"/>
                  </a:lnTo>
                  <a:lnTo>
                    <a:pt x="638" y="772"/>
                  </a:lnTo>
                  <a:lnTo>
                    <a:pt x="638" y="744"/>
                  </a:lnTo>
                  <a:close/>
                  <a:moveTo>
                    <a:pt x="1547" y="744"/>
                  </a:moveTo>
                  <a:lnTo>
                    <a:pt x="1455" y="744"/>
                  </a:lnTo>
                  <a:lnTo>
                    <a:pt x="1471" y="746"/>
                  </a:lnTo>
                  <a:lnTo>
                    <a:pt x="1506" y="754"/>
                  </a:lnTo>
                  <a:lnTo>
                    <a:pt x="1524" y="756"/>
                  </a:lnTo>
                  <a:lnTo>
                    <a:pt x="1524" y="788"/>
                  </a:lnTo>
                  <a:lnTo>
                    <a:pt x="1541" y="788"/>
                  </a:lnTo>
                  <a:lnTo>
                    <a:pt x="1541" y="760"/>
                  </a:lnTo>
                  <a:lnTo>
                    <a:pt x="1635" y="760"/>
                  </a:lnTo>
                  <a:lnTo>
                    <a:pt x="1616" y="750"/>
                  </a:lnTo>
                  <a:lnTo>
                    <a:pt x="1578" y="750"/>
                  </a:lnTo>
                  <a:lnTo>
                    <a:pt x="1547" y="744"/>
                  </a:lnTo>
                  <a:close/>
                  <a:moveTo>
                    <a:pt x="734" y="730"/>
                  </a:moveTo>
                  <a:lnTo>
                    <a:pt x="716" y="730"/>
                  </a:lnTo>
                  <a:lnTo>
                    <a:pt x="716" y="760"/>
                  </a:lnTo>
                  <a:lnTo>
                    <a:pt x="676" y="766"/>
                  </a:lnTo>
                  <a:lnTo>
                    <a:pt x="657" y="768"/>
                  </a:lnTo>
                  <a:lnTo>
                    <a:pt x="638" y="772"/>
                  </a:lnTo>
                  <a:lnTo>
                    <a:pt x="1435" y="772"/>
                  </a:lnTo>
                  <a:lnTo>
                    <a:pt x="1417" y="768"/>
                  </a:lnTo>
                  <a:lnTo>
                    <a:pt x="1399" y="766"/>
                  </a:lnTo>
                  <a:lnTo>
                    <a:pt x="1380" y="762"/>
                  </a:lnTo>
                  <a:lnTo>
                    <a:pt x="1359" y="760"/>
                  </a:lnTo>
                  <a:lnTo>
                    <a:pt x="734" y="760"/>
                  </a:lnTo>
                  <a:lnTo>
                    <a:pt x="734" y="730"/>
                  </a:lnTo>
                  <a:close/>
                  <a:moveTo>
                    <a:pt x="1475" y="730"/>
                  </a:moveTo>
                  <a:lnTo>
                    <a:pt x="1359" y="730"/>
                  </a:lnTo>
                  <a:lnTo>
                    <a:pt x="1378" y="732"/>
                  </a:lnTo>
                  <a:lnTo>
                    <a:pt x="1417" y="738"/>
                  </a:lnTo>
                  <a:lnTo>
                    <a:pt x="1435" y="740"/>
                  </a:lnTo>
                  <a:lnTo>
                    <a:pt x="1435" y="772"/>
                  </a:lnTo>
                  <a:lnTo>
                    <a:pt x="1455" y="772"/>
                  </a:lnTo>
                  <a:lnTo>
                    <a:pt x="1455" y="744"/>
                  </a:lnTo>
                  <a:lnTo>
                    <a:pt x="1547" y="744"/>
                  </a:lnTo>
                  <a:lnTo>
                    <a:pt x="1475" y="730"/>
                  </a:lnTo>
                  <a:close/>
                  <a:moveTo>
                    <a:pt x="1873" y="352"/>
                  </a:moveTo>
                  <a:lnTo>
                    <a:pt x="1739" y="352"/>
                  </a:lnTo>
                  <a:lnTo>
                    <a:pt x="1794" y="364"/>
                  </a:lnTo>
                  <a:lnTo>
                    <a:pt x="1836" y="384"/>
                  </a:lnTo>
                  <a:lnTo>
                    <a:pt x="1861" y="418"/>
                  </a:lnTo>
                  <a:lnTo>
                    <a:pt x="1872" y="472"/>
                  </a:lnTo>
                  <a:lnTo>
                    <a:pt x="1860" y="530"/>
                  </a:lnTo>
                  <a:lnTo>
                    <a:pt x="1828" y="588"/>
                  </a:lnTo>
                  <a:lnTo>
                    <a:pt x="1779" y="646"/>
                  </a:lnTo>
                  <a:lnTo>
                    <a:pt x="1717" y="706"/>
                  </a:lnTo>
                  <a:lnTo>
                    <a:pt x="1643" y="764"/>
                  </a:lnTo>
                  <a:lnTo>
                    <a:pt x="1674" y="764"/>
                  </a:lnTo>
                  <a:lnTo>
                    <a:pt x="1738" y="716"/>
                  </a:lnTo>
                  <a:lnTo>
                    <a:pt x="1804" y="660"/>
                  </a:lnTo>
                  <a:lnTo>
                    <a:pt x="1859" y="606"/>
                  </a:lnTo>
                  <a:lnTo>
                    <a:pt x="1901" y="550"/>
                  </a:lnTo>
                  <a:lnTo>
                    <a:pt x="1926" y="496"/>
                  </a:lnTo>
                  <a:lnTo>
                    <a:pt x="1932" y="446"/>
                  </a:lnTo>
                  <a:lnTo>
                    <a:pt x="1916" y="396"/>
                  </a:lnTo>
                  <a:lnTo>
                    <a:pt x="1883" y="358"/>
                  </a:lnTo>
                  <a:lnTo>
                    <a:pt x="1873" y="352"/>
                  </a:lnTo>
                  <a:close/>
                  <a:moveTo>
                    <a:pt x="857" y="720"/>
                  </a:moveTo>
                  <a:lnTo>
                    <a:pt x="816" y="720"/>
                  </a:lnTo>
                  <a:lnTo>
                    <a:pt x="816" y="750"/>
                  </a:lnTo>
                  <a:lnTo>
                    <a:pt x="795" y="754"/>
                  </a:lnTo>
                  <a:lnTo>
                    <a:pt x="734" y="760"/>
                  </a:lnTo>
                  <a:lnTo>
                    <a:pt x="1343" y="760"/>
                  </a:lnTo>
                  <a:lnTo>
                    <a:pt x="1279" y="754"/>
                  </a:lnTo>
                  <a:lnTo>
                    <a:pt x="1256" y="750"/>
                  </a:lnTo>
                  <a:lnTo>
                    <a:pt x="1256" y="748"/>
                  </a:lnTo>
                  <a:lnTo>
                    <a:pt x="857" y="748"/>
                  </a:lnTo>
                  <a:lnTo>
                    <a:pt x="857" y="720"/>
                  </a:lnTo>
                  <a:close/>
                  <a:moveTo>
                    <a:pt x="1409" y="716"/>
                  </a:moveTo>
                  <a:lnTo>
                    <a:pt x="1206" y="716"/>
                  </a:lnTo>
                  <a:lnTo>
                    <a:pt x="1212" y="720"/>
                  </a:lnTo>
                  <a:lnTo>
                    <a:pt x="1256" y="720"/>
                  </a:lnTo>
                  <a:lnTo>
                    <a:pt x="1298" y="724"/>
                  </a:lnTo>
                  <a:lnTo>
                    <a:pt x="1320" y="724"/>
                  </a:lnTo>
                  <a:lnTo>
                    <a:pt x="1343" y="726"/>
                  </a:lnTo>
                  <a:lnTo>
                    <a:pt x="1343" y="760"/>
                  </a:lnTo>
                  <a:lnTo>
                    <a:pt x="1359" y="760"/>
                  </a:lnTo>
                  <a:lnTo>
                    <a:pt x="1359" y="730"/>
                  </a:lnTo>
                  <a:lnTo>
                    <a:pt x="1475" y="730"/>
                  </a:lnTo>
                  <a:lnTo>
                    <a:pt x="1454" y="726"/>
                  </a:lnTo>
                  <a:lnTo>
                    <a:pt x="1411" y="720"/>
                  </a:lnTo>
                  <a:lnTo>
                    <a:pt x="1409" y="716"/>
                  </a:lnTo>
                  <a:close/>
                  <a:moveTo>
                    <a:pt x="1415" y="658"/>
                  </a:moveTo>
                  <a:lnTo>
                    <a:pt x="1380" y="658"/>
                  </a:lnTo>
                  <a:lnTo>
                    <a:pt x="1433" y="682"/>
                  </a:lnTo>
                  <a:lnTo>
                    <a:pt x="1483" y="704"/>
                  </a:lnTo>
                  <a:lnTo>
                    <a:pt x="1531" y="728"/>
                  </a:lnTo>
                  <a:lnTo>
                    <a:pt x="1578" y="750"/>
                  </a:lnTo>
                  <a:lnTo>
                    <a:pt x="1616" y="750"/>
                  </a:lnTo>
                  <a:lnTo>
                    <a:pt x="1581" y="732"/>
                  </a:lnTo>
                  <a:lnTo>
                    <a:pt x="1515" y="700"/>
                  </a:lnTo>
                  <a:lnTo>
                    <a:pt x="1415" y="658"/>
                  </a:lnTo>
                  <a:close/>
                  <a:moveTo>
                    <a:pt x="717" y="654"/>
                  </a:moveTo>
                  <a:lnTo>
                    <a:pt x="693" y="654"/>
                  </a:lnTo>
                  <a:lnTo>
                    <a:pt x="699" y="670"/>
                  </a:lnTo>
                  <a:lnTo>
                    <a:pt x="705" y="684"/>
                  </a:lnTo>
                  <a:lnTo>
                    <a:pt x="711" y="700"/>
                  </a:lnTo>
                  <a:lnTo>
                    <a:pt x="716" y="714"/>
                  </a:lnTo>
                  <a:lnTo>
                    <a:pt x="665" y="720"/>
                  </a:lnTo>
                  <a:lnTo>
                    <a:pt x="615" y="728"/>
                  </a:lnTo>
                  <a:lnTo>
                    <a:pt x="515" y="748"/>
                  </a:lnTo>
                  <a:lnTo>
                    <a:pt x="595" y="748"/>
                  </a:lnTo>
                  <a:lnTo>
                    <a:pt x="604" y="746"/>
                  </a:lnTo>
                  <a:lnTo>
                    <a:pt x="621" y="744"/>
                  </a:lnTo>
                  <a:lnTo>
                    <a:pt x="638" y="744"/>
                  </a:lnTo>
                  <a:lnTo>
                    <a:pt x="638" y="740"/>
                  </a:lnTo>
                  <a:lnTo>
                    <a:pt x="676" y="736"/>
                  </a:lnTo>
                  <a:lnTo>
                    <a:pt x="696" y="732"/>
                  </a:lnTo>
                  <a:lnTo>
                    <a:pt x="716" y="730"/>
                  </a:lnTo>
                  <a:lnTo>
                    <a:pt x="734" y="730"/>
                  </a:lnTo>
                  <a:lnTo>
                    <a:pt x="734" y="726"/>
                  </a:lnTo>
                  <a:lnTo>
                    <a:pt x="754" y="724"/>
                  </a:lnTo>
                  <a:lnTo>
                    <a:pt x="795" y="722"/>
                  </a:lnTo>
                  <a:lnTo>
                    <a:pt x="816" y="720"/>
                  </a:lnTo>
                  <a:lnTo>
                    <a:pt x="864" y="720"/>
                  </a:lnTo>
                  <a:lnTo>
                    <a:pt x="871" y="716"/>
                  </a:lnTo>
                  <a:lnTo>
                    <a:pt x="895" y="716"/>
                  </a:lnTo>
                  <a:lnTo>
                    <a:pt x="905" y="714"/>
                  </a:lnTo>
                  <a:lnTo>
                    <a:pt x="939" y="714"/>
                  </a:lnTo>
                  <a:lnTo>
                    <a:pt x="939" y="710"/>
                  </a:lnTo>
                  <a:lnTo>
                    <a:pt x="740" y="710"/>
                  </a:lnTo>
                  <a:lnTo>
                    <a:pt x="733" y="694"/>
                  </a:lnTo>
                  <a:lnTo>
                    <a:pt x="721" y="662"/>
                  </a:lnTo>
                  <a:lnTo>
                    <a:pt x="717" y="654"/>
                  </a:lnTo>
                  <a:close/>
                  <a:moveTo>
                    <a:pt x="895" y="716"/>
                  </a:moveTo>
                  <a:lnTo>
                    <a:pt x="877" y="716"/>
                  </a:lnTo>
                  <a:lnTo>
                    <a:pt x="877" y="748"/>
                  </a:lnTo>
                  <a:lnTo>
                    <a:pt x="895" y="748"/>
                  </a:lnTo>
                  <a:lnTo>
                    <a:pt x="895" y="716"/>
                  </a:lnTo>
                  <a:close/>
                  <a:moveTo>
                    <a:pt x="1165" y="744"/>
                  </a:moveTo>
                  <a:lnTo>
                    <a:pt x="912" y="744"/>
                  </a:lnTo>
                  <a:lnTo>
                    <a:pt x="901" y="748"/>
                  </a:lnTo>
                  <a:lnTo>
                    <a:pt x="1171" y="748"/>
                  </a:lnTo>
                  <a:lnTo>
                    <a:pt x="1165" y="744"/>
                  </a:lnTo>
                  <a:close/>
                  <a:moveTo>
                    <a:pt x="1223" y="580"/>
                  </a:moveTo>
                  <a:lnTo>
                    <a:pt x="1188" y="580"/>
                  </a:lnTo>
                  <a:lnTo>
                    <a:pt x="1199" y="586"/>
                  </a:lnTo>
                  <a:lnTo>
                    <a:pt x="1211" y="590"/>
                  </a:lnTo>
                  <a:lnTo>
                    <a:pt x="1223" y="596"/>
                  </a:lnTo>
                  <a:lnTo>
                    <a:pt x="1236" y="600"/>
                  </a:lnTo>
                  <a:lnTo>
                    <a:pt x="1262" y="610"/>
                  </a:lnTo>
                  <a:lnTo>
                    <a:pt x="1316" y="632"/>
                  </a:lnTo>
                  <a:lnTo>
                    <a:pt x="1343" y="642"/>
                  </a:lnTo>
                  <a:lnTo>
                    <a:pt x="1353" y="662"/>
                  </a:lnTo>
                  <a:lnTo>
                    <a:pt x="1362" y="680"/>
                  </a:lnTo>
                  <a:lnTo>
                    <a:pt x="1380" y="714"/>
                  </a:lnTo>
                  <a:lnTo>
                    <a:pt x="1171" y="714"/>
                  </a:lnTo>
                  <a:lnTo>
                    <a:pt x="1178" y="716"/>
                  </a:lnTo>
                  <a:lnTo>
                    <a:pt x="1178" y="748"/>
                  </a:lnTo>
                  <a:lnTo>
                    <a:pt x="1199" y="748"/>
                  </a:lnTo>
                  <a:lnTo>
                    <a:pt x="1199" y="716"/>
                  </a:lnTo>
                  <a:lnTo>
                    <a:pt x="1409" y="716"/>
                  </a:lnTo>
                  <a:lnTo>
                    <a:pt x="1403" y="706"/>
                  </a:lnTo>
                  <a:lnTo>
                    <a:pt x="1395" y="692"/>
                  </a:lnTo>
                  <a:lnTo>
                    <a:pt x="1387" y="676"/>
                  </a:lnTo>
                  <a:lnTo>
                    <a:pt x="1380" y="658"/>
                  </a:lnTo>
                  <a:lnTo>
                    <a:pt x="1415" y="658"/>
                  </a:lnTo>
                  <a:lnTo>
                    <a:pt x="1367" y="638"/>
                  </a:lnTo>
                  <a:lnTo>
                    <a:pt x="1358" y="622"/>
                  </a:lnTo>
                  <a:lnTo>
                    <a:pt x="1328" y="622"/>
                  </a:lnTo>
                  <a:lnTo>
                    <a:pt x="1310" y="614"/>
                  </a:lnTo>
                  <a:lnTo>
                    <a:pt x="1270" y="598"/>
                  </a:lnTo>
                  <a:lnTo>
                    <a:pt x="1250" y="592"/>
                  </a:lnTo>
                  <a:lnTo>
                    <a:pt x="1223" y="580"/>
                  </a:lnTo>
                  <a:close/>
                  <a:moveTo>
                    <a:pt x="1256" y="720"/>
                  </a:moveTo>
                  <a:lnTo>
                    <a:pt x="1219" y="720"/>
                  </a:lnTo>
                  <a:lnTo>
                    <a:pt x="1219" y="748"/>
                  </a:lnTo>
                  <a:lnTo>
                    <a:pt x="1256" y="748"/>
                  </a:lnTo>
                  <a:lnTo>
                    <a:pt x="1256" y="720"/>
                  </a:lnTo>
                  <a:close/>
                  <a:moveTo>
                    <a:pt x="939" y="714"/>
                  </a:moveTo>
                  <a:lnTo>
                    <a:pt x="918" y="714"/>
                  </a:lnTo>
                  <a:lnTo>
                    <a:pt x="918" y="744"/>
                  </a:lnTo>
                  <a:lnTo>
                    <a:pt x="939" y="744"/>
                  </a:lnTo>
                  <a:lnTo>
                    <a:pt x="939" y="714"/>
                  </a:lnTo>
                  <a:close/>
                  <a:moveTo>
                    <a:pt x="1256" y="686"/>
                  </a:moveTo>
                  <a:lnTo>
                    <a:pt x="816" y="686"/>
                  </a:lnTo>
                  <a:lnTo>
                    <a:pt x="816" y="702"/>
                  </a:lnTo>
                  <a:lnTo>
                    <a:pt x="797" y="704"/>
                  </a:lnTo>
                  <a:lnTo>
                    <a:pt x="778" y="704"/>
                  </a:lnTo>
                  <a:lnTo>
                    <a:pt x="759" y="708"/>
                  </a:lnTo>
                  <a:lnTo>
                    <a:pt x="740" y="710"/>
                  </a:lnTo>
                  <a:lnTo>
                    <a:pt x="962" y="710"/>
                  </a:lnTo>
                  <a:lnTo>
                    <a:pt x="962" y="744"/>
                  </a:lnTo>
                  <a:lnTo>
                    <a:pt x="980" y="744"/>
                  </a:lnTo>
                  <a:lnTo>
                    <a:pt x="980" y="706"/>
                  </a:lnTo>
                  <a:lnTo>
                    <a:pt x="1031" y="706"/>
                  </a:lnTo>
                  <a:lnTo>
                    <a:pt x="1038" y="702"/>
                  </a:lnTo>
                  <a:lnTo>
                    <a:pt x="1256" y="702"/>
                  </a:lnTo>
                  <a:lnTo>
                    <a:pt x="1256" y="686"/>
                  </a:lnTo>
                  <a:close/>
                  <a:moveTo>
                    <a:pt x="1025" y="706"/>
                  </a:moveTo>
                  <a:lnTo>
                    <a:pt x="1008" y="706"/>
                  </a:lnTo>
                  <a:lnTo>
                    <a:pt x="1008" y="744"/>
                  </a:lnTo>
                  <a:lnTo>
                    <a:pt x="1025" y="744"/>
                  </a:lnTo>
                  <a:lnTo>
                    <a:pt x="1025" y="706"/>
                  </a:lnTo>
                  <a:close/>
                  <a:moveTo>
                    <a:pt x="1069" y="706"/>
                  </a:moveTo>
                  <a:lnTo>
                    <a:pt x="1049" y="706"/>
                  </a:lnTo>
                  <a:lnTo>
                    <a:pt x="1049" y="744"/>
                  </a:lnTo>
                  <a:lnTo>
                    <a:pt x="1069" y="744"/>
                  </a:lnTo>
                  <a:lnTo>
                    <a:pt x="1069" y="706"/>
                  </a:lnTo>
                  <a:close/>
                  <a:moveTo>
                    <a:pt x="1256" y="702"/>
                  </a:moveTo>
                  <a:lnTo>
                    <a:pt x="1038" y="702"/>
                  </a:lnTo>
                  <a:lnTo>
                    <a:pt x="1041" y="706"/>
                  </a:lnTo>
                  <a:lnTo>
                    <a:pt x="1093" y="706"/>
                  </a:lnTo>
                  <a:lnTo>
                    <a:pt x="1093" y="744"/>
                  </a:lnTo>
                  <a:lnTo>
                    <a:pt x="1110" y="744"/>
                  </a:lnTo>
                  <a:lnTo>
                    <a:pt x="1110" y="710"/>
                  </a:lnTo>
                  <a:lnTo>
                    <a:pt x="1334" y="710"/>
                  </a:lnTo>
                  <a:lnTo>
                    <a:pt x="1288" y="706"/>
                  </a:lnTo>
                  <a:lnTo>
                    <a:pt x="1256" y="702"/>
                  </a:lnTo>
                  <a:close/>
                  <a:moveTo>
                    <a:pt x="1334" y="710"/>
                  </a:moveTo>
                  <a:lnTo>
                    <a:pt x="1137" y="710"/>
                  </a:lnTo>
                  <a:lnTo>
                    <a:pt x="1137" y="744"/>
                  </a:lnTo>
                  <a:lnTo>
                    <a:pt x="1154" y="744"/>
                  </a:lnTo>
                  <a:lnTo>
                    <a:pt x="1154" y="714"/>
                  </a:lnTo>
                  <a:lnTo>
                    <a:pt x="1380" y="714"/>
                  </a:lnTo>
                  <a:lnTo>
                    <a:pt x="1334" y="710"/>
                  </a:lnTo>
                  <a:close/>
                  <a:moveTo>
                    <a:pt x="943" y="564"/>
                  </a:moveTo>
                  <a:lnTo>
                    <a:pt x="897" y="564"/>
                  </a:lnTo>
                  <a:lnTo>
                    <a:pt x="895" y="565"/>
                  </a:lnTo>
                  <a:lnTo>
                    <a:pt x="880" y="594"/>
                  </a:lnTo>
                  <a:lnTo>
                    <a:pt x="869" y="626"/>
                  </a:lnTo>
                  <a:lnTo>
                    <a:pt x="861" y="654"/>
                  </a:lnTo>
                  <a:lnTo>
                    <a:pt x="857" y="678"/>
                  </a:lnTo>
                  <a:lnTo>
                    <a:pt x="847" y="682"/>
                  </a:lnTo>
                  <a:lnTo>
                    <a:pt x="826" y="686"/>
                  </a:lnTo>
                  <a:lnTo>
                    <a:pt x="1246" y="686"/>
                  </a:lnTo>
                  <a:lnTo>
                    <a:pt x="1226" y="682"/>
                  </a:lnTo>
                  <a:lnTo>
                    <a:pt x="1215" y="678"/>
                  </a:lnTo>
                  <a:lnTo>
                    <a:pt x="1215" y="676"/>
                  </a:lnTo>
                  <a:lnTo>
                    <a:pt x="897" y="676"/>
                  </a:lnTo>
                  <a:lnTo>
                    <a:pt x="907" y="640"/>
                  </a:lnTo>
                  <a:lnTo>
                    <a:pt x="923" y="598"/>
                  </a:lnTo>
                  <a:lnTo>
                    <a:pt x="943" y="564"/>
                  </a:lnTo>
                  <a:close/>
                  <a:moveTo>
                    <a:pt x="1167" y="672"/>
                  </a:moveTo>
                  <a:lnTo>
                    <a:pt x="908" y="672"/>
                  </a:lnTo>
                  <a:lnTo>
                    <a:pt x="897" y="676"/>
                  </a:lnTo>
                  <a:lnTo>
                    <a:pt x="1175" y="676"/>
                  </a:lnTo>
                  <a:lnTo>
                    <a:pt x="1167" y="672"/>
                  </a:lnTo>
                  <a:close/>
                  <a:moveTo>
                    <a:pt x="1151" y="526"/>
                  </a:moveTo>
                  <a:lnTo>
                    <a:pt x="1099" y="526"/>
                  </a:lnTo>
                  <a:lnTo>
                    <a:pt x="1129" y="558"/>
                  </a:lnTo>
                  <a:lnTo>
                    <a:pt x="1151" y="598"/>
                  </a:lnTo>
                  <a:lnTo>
                    <a:pt x="1166" y="640"/>
                  </a:lnTo>
                  <a:lnTo>
                    <a:pt x="1175" y="676"/>
                  </a:lnTo>
                  <a:lnTo>
                    <a:pt x="1215" y="676"/>
                  </a:lnTo>
                  <a:lnTo>
                    <a:pt x="1212" y="656"/>
                  </a:lnTo>
                  <a:lnTo>
                    <a:pt x="1207" y="632"/>
                  </a:lnTo>
                  <a:lnTo>
                    <a:pt x="1199" y="606"/>
                  </a:lnTo>
                  <a:lnTo>
                    <a:pt x="1188" y="580"/>
                  </a:lnTo>
                  <a:lnTo>
                    <a:pt x="1223" y="580"/>
                  </a:lnTo>
                  <a:lnTo>
                    <a:pt x="1178" y="560"/>
                  </a:lnTo>
                  <a:lnTo>
                    <a:pt x="1160" y="536"/>
                  </a:lnTo>
                  <a:lnTo>
                    <a:pt x="1151" y="526"/>
                  </a:lnTo>
                  <a:close/>
                  <a:moveTo>
                    <a:pt x="998" y="526"/>
                  </a:moveTo>
                  <a:lnTo>
                    <a:pt x="977" y="526"/>
                  </a:lnTo>
                  <a:lnTo>
                    <a:pt x="955" y="558"/>
                  </a:lnTo>
                  <a:lnTo>
                    <a:pt x="939" y="596"/>
                  </a:lnTo>
                  <a:lnTo>
                    <a:pt x="927" y="634"/>
                  </a:lnTo>
                  <a:lnTo>
                    <a:pt x="921" y="672"/>
                  </a:lnTo>
                  <a:lnTo>
                    <a:pt x="1151" y="672"/>
                  </a:lnTo>
                  <a:lnTo>
                    <a:pt x="1150" y="670"/>
                  </a:lnTo>
                  <a:lnTo>
                    <a:pt x="942" y="670"/>
                  </a:lnTo>
                  <a:lnTo>
                    <a:pt x="947" y="624"/>
                  </a:lnTo>
                  <a:lnTo>
                    <a:pt x="962" y="580"/>
                  </a:lnTo>
                  <a:lnTo>
                    <a:pt x="984" y="542"/>
                  </a:lnTo>
                  <a:lnTo>
                    <a:pt x="998" y="526"/>
                  </a:lnTo>
                  <a:close/>
                  <a:moveTo>
                    <a:pt x="1062" y="512"/>
                  </a:moveTo>
                  <a:lnTo>
                    <a:pt x="1010" y="512"/>
                  </a:lnTo>
                  <a:lnTo>
                    <a:pt x="996" y="542"/>
                  </a:lnTo>
                  <a:lnTo>
                    <a:pt x="984" y="582"/>
                  </a:lnTo>
                  <a:lnTo>
                    <a:pt x="976" y="626"/>
                  </a:lnTo>
                  <a:lnTo>
                    <a:pt x="973" y="670"/>
                  </a:lnTo>
                  <a:lnTo>
                    <a:pt x="1099" y="670"/>
                  </a:lnTo>
                  <a:lnTo>
                    <a:pt x="1099" y="666"/>
                  </a:lnTo>
                  <a:lnTo>
                    <a:pt x="990" y="666"/>
                  </a:lnTo>
                  <a:lnTo>
                    <a:pt x="993" y="626"/>
                  </a:lnTo>
                  <a:lnTo>
                    <a:pt x="1001" y="588"/>
                  </a:lnTo>
                  <a:lnTo>
                    <a:pt x="1014" y="552"/>
                  </a:lnTo>
                  <a:lnTo>
                    <a:pt x="1028" y="522"/>
                  </a:lnTo>
                  <a:lnTo>
                    <a:pt x="1067" y="522"/>
                  </a:lnTo>
                  <a:lnTo>
                    <a:pt x="1062" y="512"/>
                  </a:lnTo>
                  <a:close/>
                  <a:moveTo>
                    <a:pt x="1136" y="512"/>
                  </a:moveTo>
                  <a:lnTo>
                    <a:pt x="1062" y="512"/>
                  </a:lnTo>
                  <a:lnTo>
                    <a:pt x="1090" y="542"/>
                  </a:lnTo>
                  <a:lnTo>
                    <a:pt x="1112" y="580"/>
                  </a:lnTo>
                  <a:lnTo>
                    <a:pt x="1127" y="624"/>
                  </a:lnTo>
                  <a:lnTo>
                    <a:pt x="1134" y="670"/>
                  </a:lnTo>
                  <a:lnTo>
                    <a:pt x="1150" y="670"/>
                  </a:lnTo>
                  <a:lnTo>
                    <a:pt x="1146" y="634"/>
                  </a:lnTo>
                  <a:lnTo>
                    <a:pt x="1135" y="596"/>
                  </a:lnTo>
                  <a:lnTo>
                    <a:pt x="1119" y="558"/>
                  </a:lnTo>
                  <a:lnTo>
                    <a:pt x="1099" y="526"/>
                  </a:lnTo>
                  <a:lnTo>
                    <a:pt x="1151" y="526"/>
                  </a:lnTo>
                  <a:lnTo>
                    <a:pt x="1141" y="516"/>
                  </a:lnTo>
                  <a:lnTo>
                    <a:pt x="1136" y="512"/>
                  </a:lnTo>
                  <a:close/>
                  <a:moveTo>
                    <a:pt x="1045" y="522"/>
                  </a:moveTo>
                  <a:lnTo>
                    <a:pt x="1028" y="522"/>
                  </a:lnTo>
                  <a:lnTo>
                    <a:pt x="1028" y="666"/>
                  </a:lnTo>
                  <a:lnTo>
                    <a:pt x="1045" y="666"/>
                  </a:lnTo>
                  <a:lnTo>
                    <a:pt x="1045" y="522"/>
                  </a:lnTo>
                  <a:close/>
                  <a:moveTo>
                    <a:pt x="1067" y="522"/>
                  </a:moveTo>
                  <a:lnTo>
                    <a:pt x="1045" y="522"/>
                  </a:lnTo>
                  <a:lnTo>
                    <a:pt x="1061" y="552"/>
                  </a:lnTo>
                  <a:lnTo>
                    <a:pt x="1073" y="588"/>
                  </a:lnTo>
                  <a:lnTo>
                    <a:pt x="1080" y="626"/>
                  </a:lnTo>
                  <a:lnTo>
                    <a:pt x="1082" y="666"/>
                  </a:lnTo>
                  <a:lnTo>
                    <a:pt x="1099" y="666"/>
                  </a:lnTo>
                  <a:lnTo>
                    <a:pt x="1097" y="626"/>
                  </a:lnTo>
                  <a:lnTo>
                    <a:pt x="1089" y="582"/>
                  </a:lnTo>
                  <a:lnTo>
                    <a:pt x="1078" y="542"/>
                  </a:lnTo>
                  <a:lnTo>
                    <a:pt x="1067" y="522"/>
                  </a:lnTo>
                  <a:close/>
                  <a:moveTo>
                    <a:pt x="800" y="442"/>
                  </a:moveTo>
                  <a:lnTo>
                    <a:pt x="648" y="442"/>
                  </a:lnTo>
                  <a:lnTo>
                    <a:pt x="721" y="452"/>
                  </a:lnTo>
                  <a:lnTo>
                    <a:pt x="794" y="466"/>
                  </a:lnTo>
                  <a:lnTo>
                    <a:pt x="869" y="484"/>
                  </a:lnTo>
                  <a:lnTo>
                    <a:pt x="945" y="506"/>
                  </a:lnTo>
                  <a:lnTo>
                    <a:pt x="939" y="512"/>
                  </a:lnTo>
                  <a:lnTo>
                    <a:pt x="929" y="520"/>
                  </a:lnTo>
                  <a:lnTo>
                    <a:pt x="921" y="530"/>
                  </a:lnTo>
                  <a:lnTo>
                    <a:pt x="892" y="542"/>
                  </a:lnTo>
                  <a:lnTo>
                    <a:pt x="864" y="552"/>
                  </a:lnTo>
                  <a:lnTo>
                    <a:pt x="819" y="574"/>
                  </a:lnTo>
                  <a:lnTo>
                    <a:pt x="800" y="582"/>
                  </a:lnTo>
                  <a:lnTo>
                    <a:pt x="775" y="594"/>
                  </a:lnTo>
                  <a:lnTo>
                    <a:pt x="707" y="624"/>
                  </a:lnTo>
                  <a:lnTo>
                    <a:pt x="756" y="624"/>
                  </a:lnTo>
                  <a:lnTo>
                    <a:pt x="784" y="612"/>
                  </a:lnTo>
                  <a:lnTo>
                    <a:pt x="809" y="600"/>
                  </a:lnTo>
                  <a:lnTo>
                    <a:pt x="827" y="592"/>
                  </a:lnTo>
                  <a:lnTo>
                    <a:pt x="843" y="586"/>
                  </a:lnTo>
                  <a:lnTo>
                    <a:pt x="878" y="570"/>
                  </a:lnTo>
                  <a:lnTo>
                    <a:pt x="895" y="565"/>
                  </a:lnTo>
                  <a:lnTo>
                    <a:pt x="895" y="564"/>
                  </a:lnTo>
                  <a:lnTo>
                    <a:pt x="943" y="564"/>
                  </a:lnTo>
                  <a:lnTo>
                    <a:pt x="947" y="558"/>
                  </a:lnTo>
                  <a:lnTo>
                    <a:pt x="977" y="526"/>
                  </a:lnTo>
                  <a:lnTo>
                    <a:pt x="998" y="526"/>
                  </a:lnTo>
                  <a:lnTo>
                    <a:pt x="1010" y="512"/>
                  </a:lnTo>
                  <a:lnTo>
                    <a:pt x="1136" y="512"/>
                  </a:lnTo>
                  <a:lnTo>
                    <a:pt x="1121" y="500"/>
                  </a:lnTo>
                  <a:lnTo>
                    <a:pt x="1105" y="490"/>
                  </a:lnTo>
                  <a:lnTo>
                    <a:pt x="969" y="490"/>
                  </a:lnTo>
                  <a:lnTo>
                    <a:pt x="884" y="464"/>
                  </a:lnTo>
                  <a:lnTo>
                    <a:pt x="800" y="442"/>
                  </a:lnTo>
                  <a:close/>
                  <a:moveTo>
                    <a:pt x="1253" y="448"/>
                  </a:moveTo>
                  <a:lnTo>
                    <a:pt x="1223" y="448"/>
                  </a:lnTo>
                  <a:lnTo>
                    <a:pt x="1252" y="494"/>
                  </a:lnTo>
                  <a:lnTo>
                    <a:pt x="1280" y="538"/>
                  </a:lnTo>
                  <a:lnTo>
                    <a:pt x="1305" y="580"/>
                  </a:lnTo>
                  <a:lnTo>
                    <a:pt x="1328" y="622"/>
                  </a:lnTo>
                  <a:lnTo>
                    <a:pt x="1358" y="622"/>
                  </a:lnTo>
                  <a:lnTo>
                    <a:pt x="1342" y="590"/>
                  </a:lnTo>
                  <a:lnTo>
                    <a:pt x="1313" y="542"/>
                  </a:lnTo>
                  <a:lnTo>
                    <a:pt x="1281" y="490"/>
                  </a:lnTo>
                  <a:lnTo>
                    <a:pt x="1253" y="448"/>
                  </a:lnTo>
                  <a:close/>
                  <a:moveTo>
                    <a:pt x="1058" y="420"/>
                  </a:moveTo>
                  <a:lnTo>
                    <a:pt x="1017" y="420"/>
                  </a:lnTo>
                  <a:lnTo>
                    <a:pt x="1017" y="474"/>
                  </a:lnTo>
                  <a:lnTo>
                    <a:pt x="1005" y="478"/>
                  </a:lnTo>
                  <a:lnTo>
                    <a:pt x="993" y="480"/>
                  </a:lnTo>
                  <a:lnTo>
                    <a:pt x="981" y="484"/>
                  </a:lnTo>
                  <a:lnTo>
                    <a:pt x="969" y="490"/>
                  </a:lnTo>
                  <a:lnTo>
                    <a:pt x="1105" y="490"/>
                  </a:lnTo>
                  <a:lnTo>
                    <a:pt x="1099" y="486"/>
                  </a:lnTo>
                  <a:lnTo>
                    <a:pt x="1128" y="474"/>
                  </a:lnTo>
                  <a:lnTo>
                    <a:pt x="1136" y="472"/>
                  </a:lnTo>
                  <a:lnTo>
                    <a:pt x="1058" y="472"/>
                  </a:lnTo>
                  <a:lnTo>
                    <a:pt x="1058" y="420"/>
                  </a:lnTo>
                  <a:close/>
                  <a:moveTo>
                    <a:pt x="891" y="48"/>
                  </a:moveTo>
                  <a:lnTo>
                    <a:pt x="759" y="48"/>
                  </a:lnTo>
                  <a:lnTo>
                    <a:pt x="816" y="56"/>
                  </a:lnTo>
                  <a:lnTo>
                    <a:pt x="874" y="80"/>
                  </a:lnTo>
                  <a:lnTo>
                    <a:pt x="931" y="116"/>
                  </a:lnTo>
                  <a:lnTo>
                    <a:pt x="989" y="164"/>
                  </a:lnTo>
                  <a:lnTo>
                    <a:pt x="1045" y="220"/>
                  </a:lnTo>
                  <a:lnTo>
                    <a:pt x="1100" y="284"/>
                  </a:lnTo>
                  <a:lnTo>
                    <a:pt x="1153" y="350"/>
                  </a:lnTo>
                  <a:lnTo>
                    <a:pt x="1202" y="420"/>
                  </a:lnTo>
                  <a:lnTo>
                    <a:pt x="1164" y="434"/>
                  </a:lnTo>
                  <a:lnTo>
                    <a:pt x="1128" y="446"/>
                  </a:lnTo>
                  <a:lnTo>
                    <a:pt x="1092" y="458"/>
                  </a:lnTo>
                  <a:lnTo>
                    <a:pt x="1058" y="472"/>
                  </a:lnTo>
                  <a:lnTo>
                    <a:pt x="1136" y="472"/>
                  </a:lnTo>
                  <a:lnTo>
                    <a:pt x="1159" y="466"/>
                  </a:lnTo>
                  <a:lnTo>
                    <a:pt x="1190" y="456"/>
                  </a:lnTo>
                  <a:lnTo>
                    <a:pt x="1223" y="448"/>
                  </a:lnTo>
                  <a:lnTo>
                    <a:pt x="1253" y="448"/>
                  </a:lnTo>
                  <a:lnTo>
                    <a:pt x="1247" y="438"/>
                  </a:lnTo>
                  <a:lnTo>
                    <a:pt x="1337" y="412"/>
                  </a:lnTo>
                  <a:lnTo>
                    <a:pt x="1345" y="410"/>
                  </a:lnTo>
                  <a:lnTo>
                    <a:pt x="1226" y="410"/>
                  </a:lnTo>
                  <a:lnTo>
                    <a:pt x="1179" y="342"/>
                  </a:lnTo>
                  <a:lnTo>
                    <a:pt x="1129" y="276"/>
                  </a:lnTo>
                  <a:lnTo>
                    <a:pt x="1077" y="214"/>
                  </a:lnTo>
                  <a:lnTo>
                    <a:pt x="1023" y="156"/>
                  </a:lnTo>
                  <a:lnTo>
                    <a:pt x="968" y="104"/>
                  </a:lnTo>
                  <a:lnTo>
                    <a:pt x="912" y="60"/>
                  </a:lnTo>
                  <a:lnTo>
                    <a:pt x="891" y="48"/>
                  </a:lnTo>
                  <a:close/>
                  <a:moveTo>
                    <a:pt x="1045" y="372"/>
                  </a:moveTo>
                  <a:lnTo>
                    <a:pt x="1028" y="372"/>
                  </a:lnTo>
                  <a:lnTo>
                    <a:pt x="1028" y="420"/>
                  </a:lnTo>
                  <a:lnTo>
                    <a:pt x="1045" y="420"/>
                  </a:lnTo>
                  <a:lnTo>
                    <a:pt x="1045" y="372"/>
                  </a:lnTo>
                  <a:close/>
                  <a:moveTo>
                    <a:pt x="1717" y="310"/>
                  </a:moveTo>
                  <a:lnTo>
                    <a:pt x="1644" y="312"/>
                  </a:lnTo>
                  <a:lnTo>
                    <a:pt x="1566" y="322"/>
                  </a:lnTo>
                  <a:lnTo>
                    <a:pt x="1483" y="336"/>
                  </a:lnTo>
                  <a:lnTo>
                    <a:pt x="1398" y="358"/>
                  </a:lnTo>
                  <a:lnTo>
                    <a:pt x="1312" y="382"/>
                  </a:lnTo>
                  <a:lnTo>
                    <a:pt x="1226" y="410"/>
                  </a:lnTo>
                  <a:lnTo>
                    <a:pt x="1345" y="410"/>
                  </a:lnTo>
                  <a:lnTo>
                    <a:pt x="1427" y="388"/>
                  </a:lnTo>
                  <a:lnTo>
                    <a:pt x="1515" y="370"/>
                  </a:lnTo>
                  <a:lnTo>
                    <a:pt x="1597" y="358"/>
                  </a:lnTo>
                  <a:lnTo>
                    <a:pt x="1673" y="352"/>
                  </a:lnTo>
                  <a:lnTo>
                    <a:pt x="1873" y="352"/>
                  </a:lnTo>
                  <a:lnTo>
                    <a:pt x="1838" y="332"/>
                  </a:lnTo>
                  <a:lnTo>
                    <a:pt x="1782" y="316"/>
                  </a:lnTo>
                  <a:lnTo>
                    <a:pt x="1717" y="310"/>
                  </a:lnTo>
                  <a:close/>
                  <a:moveTo>
                    <a:pt x="744" y="0"/>
                  </a:moveTo>
                  <a:lnTo>
                    <a:pt x="690" y="10"/>
                  </a:lnTo>
                  <a:lnTo>
                    <a:pt x="637" y="40"/>
                  </a:lnTo>
                  <a:lnTo>
                    <a:pt x="604" y="90"/>
                  </a:lnTo>
                  <a:lnTo>
                    <a:pt x="587" y="154"/>
                  </a:lnTo>
                  <a:lnTo>
                    <a:pt x="585" y="230"/>
                  </a:lnTo>
                  <a:lnTo>
                    <a:pt x="594" y="314"/>
                  </a:lnTo>
                  <a:lnTo>
                    <a:pt x="611" y="400"/>
                  </a:lnTo>
                  <a:lnTo>
                    <a:pt x="641" y="400"/>
                  </a:lnTo>
                  <a:lnTo>
                    <a:pt x="624" y="312"/>
                  </a:lnTo>
                  <a:lnTo>
                    <a:pt x="617" y="224"/>
                  </a:lnTo>
                  <a:lnTo>
                    <a:pt x="626" y="148"/>
                  </a:lnTo>
                  <a:lnTo>
                    <a:pt x="654" y="90"/>
                  </a:lnTo>
                  <a:lnTo>
                    <a:pt x="703" y="58"/>
                  </a:lnTo>
                  <a:lnTo>
                    <a:pt x="759" y="48"/>
                  </a:lnTo>
                  <a:lnTo>
                    <a:pt x="891" y="48"/>
                  </a:lnTo>
                  <a:lnTo>
                    <a:pt x="855" y="28"/>
                  </a:lnTo>
                  <a:lnTo>
                    <a:pt x="799" y="8"/>
                  </a:lnTo>
                  <a:lnTo>
                    <a:pt x="744" y="0"/>
                  </a:lnTo>
                  <a:close/>
                </a:path>
              </a:pathLst>
            </a:custGeom>
            <a:solidFill>
              <a:srgbClr val="23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grpSp>
      <p:sp>
        <p:nvSpPr>
          <p:cNvPr id="6" name="Textfeld 5"/>
          <p:cNvSpPr txBox="1"/>
          <p:nvPr/>
        </p:nvSpPr>
        <p:spPr>
          <a:xfrm>
            <a:off x="4114803" y="6172200"/>
            <a:ext cx="184731"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1151573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SLRP IWG</a:t>
            </a:r>
            <a:endParaRPr lang="ru-RU" dirty="0"/>
          </a:p>
        </p:txBody>
      </p:sp>
      <p:sp>
        <p:nvSpPr>
          <p:cNvPr id="5" name="Прямоугольник 4"/>
          <p:cNvSpPr/>
          <p:nvPr/>
        </p:nvSpPr>
        <p:spPr>
          <a:xfrm>
            <a:off x="1676400" y="1981200"/>
            <a:ext cx="19050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Прямоугольник 5"/>
          <p:cNvSpPr/>
          <p:nvPr/>
        </p:nvSpPr>
        <p:spPr>
          <a:xfrm>
            <a:off x="5029201" y="1981200"/>
            <a:ext cx="2117605"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p:cNvSpPr txBox="1"/>
          <p:nvPr/>
        </p:nvSpPr>
        <p:spPr>
          <a:xfrm>
            <a:off x="1956710" y="2084457"/>
            <a:ext cx="139742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Calibri"/>
              </a:rPr>
              <a:t>SLRP for Science</a:t>
            </a:r>
            <a:endParaRPr kumimoji="0" lang="ru-RU"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p:cNvSpPr txBox="1"/>
          <p:nvPr/>
        </p:nvSpPr>
        <p:spPr>
          <a:xfrm>
            <a:off x="4981153" y="2149461"/>
            <a:ext cx="2295500" cy="6771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a:rPr>
              <a:t>Development of JINR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a:rPr>
              <a:t>as Inter. </a:t>
            </a:r>
            <a:r>
              <a:rPr lang="en-US" b="1" dirty="0" err="1">
                <a:solidFill>
                  <a:prstClr val="black"/>
                </a:solidFill>
                <a:latin typeface="Calibri"/>
              </a:rPr>
              <a:t>Intergov</a:t>
            </a:r>
            <a:r>
              <a:rPr lang="en-US" b="1" dirty="0">
                <a:solidFill>
                  <a:prstClr val="black"/>
                </a:solidFill>
                <a:latin typeface="Calibri"/>
              </a:rPr>
              <a:t>. Org</a:t>
            </a:r>
            <a:r>
              <a:rPr lang="en-US" sz="2000" b="1" dirty="0">
                <a:solidFill>
                  <a:prstClr val="black"/>
                </a:solidFill>
                <a:latin typeface="Calibri"/>
              </a:rPr>
              <a:t>.</a:t>
            </a:r>
            <a:endParaRPr kumimoji="0" lang="ru-RU"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Скругленный прямоугольник 9"/>
          <p:cNvSpPr/>
          <p:nvPr/>
        </p:nvSpPr>
        <p:spPr>
          <a:xfrm>
            <a:off x="3273970" y="552381"/>
            <a:ext cx="2564978"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2" name="Прямая со стрелкой 11"/>
          <p:cNvCxnSpPr>
            <a:endCxn id="5" idx="0"/>
          </p:cNvCxnSpPr>
          <p:nvPr/>
        </p:nvCxnSpPr>
        <p:spPr>
          <a:xfrm flipH="1">
            <a:off x="2628900" y="1295400"/>
            <a:ext cx="133350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5128743" y="1295408"/>
            <a:ext cx="1119658" cy="685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Блок-схема: несколько документов 15"/>
          <p:cNvSpPr/>
          <p:nvPr/>
        </p:nvSpPr>
        <p:spPr>
          <a:xfrm>
            <a:off x="1175333" y="3581400"/>
            <a:ext cx="2482269" cy="1600200"/>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8" name="Прямая со стрелкой 17"/>
          <p:cNvCxnSpPr>
            <a:stCxn id="5" idx="2"/>
          </p:cNvCxnSpPr>
          <p:nvPr/>
        </p:nvCxnSpPr>
        <p:spPr>
          <a:xfrm>
            <a:off x="2628900" y="2895600"/>
            <a:ext cx="0"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47800" y="4058338"/>
            <a:ext cx="142616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Thematically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o</a:t>
            </a:r>
            <a:r>
              <a:rPr kumimoji="0" lang="en-US" sz="1800" b="0" i="0" u="none" strike="noStrike" kern="1200" cap="none" spc="0" normalizeH="0" baseline="0" noProof="0" dirty="0" err="1">
                <a:ln>
                  <a:noFill/>
                </a:ln>
                <a:solidFill>
                  <a:prstClr val="black"/>
                </a:solidFill>
                <a:effectLst/>
                <a:uLnTx/>
                <a:uFillTx/>
                <a:latin typeface="Calibri"/>
                <a:ea typeface="+mn-ea"/>
                <a:cs typeface="+mn-cs"/>
              </a:rPr>
              <a:t>riented</a:t>
            </a:r>
            <a:r>
              <a:rPr kumimoji="0" lang="en-US" sz="1800" b="0" i="0" u="none" strike="noStrike" kern="1200" cap="none" spc="0" normalizeH="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s</a:t>
            </a:r>
            <a:r>
              <a:rPr lang="en-US" baseline="0" dirty="0">
                <a:solidFill>
                  <a:prstClr val="black"/>
                </a:solidFill>
                <a:latin typeface="Calibri"/>
              </a:rPr>
              <a:t>ub-groups</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Блок-схема: несколько документов 19"/>
          <p:cNvSpPr/>
          <p:nvPr/>
        </p:nvSpPr>
        <p:spPr>
          <a:xfrm>
            <a:off x="5715000" y="3627423"/>
            <a:ext cx="1981200" cy="1554181"/>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3" name="Прямая со стрелкой 22"/>
          <p:cNvCxnSpPr>
            <a:stCxn id="6" idx="2"/>
          </p:cNvCxnSpPr>
          <p:nvPr/>
        </p:nvCxnSpPr>
        <p:spPr>
          <a:xfrm>
            <a:off x="5981700" y="2895600"/>
            <a:ext cx="762000"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38950" y="4003958"/>
            <a:ext cx="1373261"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Thematically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oriented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s</a:t>
            </a:r>
            <a:r>
              <a:rPr lang="en-US" baseline="0" dirty="0">
                <a:solidFill>
                  <a:prstClr val="black"/>
                </a:solidFill>
                <a:latin typeface="Calibri"/>
              </a:rPr>
              <a:t>ub-groups</a:t>
            </a:r>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8420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52400"/>
            <a:ext cx="8229600" cy="1265238"/>
          </a:xfrm>
          <a:solidFill>
            <a:schemeClr val="accent3">
              <a:lumMod val="20000"/>
              <a:lumOff val="80000"/>
            </a:schemeClr>
          </a:solidFill>
        </p:spPr>
        <p:txBody>
          <a:bodyPr>
            <a:normAutofit fontScale="90000"/>
          </a:bodyPr>
          <a:lstStyle/>
          <a:p>
            <a:pPr lvl="0">
              <a:lnSpc>
                <a:spcPct val="115000"/>
              </a:lnSpc>
              <a:spcBef>
                <a:spcPts val="0"/>
              </a:spcBef>
            </a:pPr>
            <a:r>
              <a:rPr lang="en-GB" sz="3100" dirty="0">
                <a:solidFill>
                  <a:srgbClr val="1F497D"/>
                </a:solidFill>
                <a:latin typeface="Arial"/>
                <a:ea typeface="MS Mincho"/>
                <a:cs typeface="Times New Roman"/>
              </a:rPr>
              <a:t/>
            </a:r>
            <a:br>
              <a:rPr lang="en-GB" sz="3100" dirty="0">
                <a:solidFill>
                  <a:srgbClr val="1F497D"/>
                </a:solidFill>
                <a:latin typeface="Arial"/>
                <a:ea typeface="MS Mincho"/>
                <a:cs typeface="Times New Roman"/>
              </a:rPr>
            </a:br>
            <a:r>
              <a:rPr lang="en-GB" sz="3600" dirty="0">
                <a:solidFill>
                  <a:srgbClr val="1F497D"/>
                </a:solidFill>
                <a:latin typeface="Arial"/>
                <a:ea typeface="MS Mincho"/>
                <a:cs typeface="Times New Roman"/>
              </a:rPr>
              <a:t>Development of JINR as International</a:t>
            </a:r>
            <a:br>
              <a:rPr lang="en-GB" sz="3600" dirty="0">
                <a:solidFill>
                  <a:srgbClr val="1F497D"/>
                </a:solidFill>
                <a:latin typeface="Arial"/>
                <a:ea typeface="MS Mincho"/>
                <a:cs typeface="Times New Roman"/>
              </a:rPr>
            </a:br>
            <a:r>
              <a:rPr lang="en-GB" sz="3600" dirty="0">
                <a:solidFill>
                  <a:srgbClr val="1F497D"/>
                </a:solidFill>
                <a:latin typeface="Arial"/>
                <a:ea typeface="MS Mincho"/>
                <a:cs typeface="Times New Roman"/>
              </a:rPr>
              <a:t> Intergovernmental Organisation</a:t>
            </a:r>
            <a:r>
              <a:rPr lang="de-DE" sz="2000" dirty="0">
                <a:solidFill>
                  <a:srgbClr val="1F497D"/>
                </a:solidFill>
                <a:latin typeface="Times New Roman"/>
                <a:ea typeface="Times New Roman"/>
                <a:cs typeface="Times New Roman"/>
              </a:rPr>
              <a:t/>
            </a:r>
            <a:br>
              <a:rPr lang="de-DE" sz="2000" dirty="0">
                <a:solidFill>
                  <a:srgbClr val="1F497D"/>
                </a:solidFill>
                <a:latin typeface="Times New Roman"/>
                <a:ea typeface="Times New Roman"/>
                <a:cs typeface="Times New Roman"/>
              </a:rPr>
            </a:br>
            <a:endParaRPr lang="de-DE" dirty="0"/>
          </a:p>
        </p:txBody>
      </p:sp>
      <p:sp>
        <p:nvSpPr>
          <p:cNvPr id="3" name="Inhaltsplatzhalter 2"/>
          <p:cNvSpPr>
            <a:spLocks noGrp="1"/>
          </p:cNvSpPr>
          <p:nvPr>
            <p:ph idx="1"/>
          </p:nvPr>
        </p:nvSpPr>
        <p:spPr>
          <a:xfrm>
            <a:off x="457200" y="2057404"/>
            <a:ext cx="8229600" cy="1219197"/>
          </a:xfrm>
        </p:spPr>
        <p:txBody>
          <a:bodyPr/>
          <a:lstStyle/>
          <a:p>
            <a:r>
              <a:rPr lang="en-US" dirty="0"/>
              <a:t>HR policy, education and development of intellectual potential;                                 </a:t>
            </a:r>
            <a:r>
              <a:rPr lang="en-US" sz="2400" i="1" u="sng" dirty="0" err="1"/>
              <a:t>A.Ruzaev</a:t>
            </a:r>
            <a:endParaRPr lang="en-US" sz="2400" i="1" u="sng" dirty="0"/>
          </a:p>
        </p:txBody>
      </p:sp>
      <p:sp>
        <p:nvSpPr>
          <p:cNvPr id="5" name="Rechteck 4"/>
          <p:cNvSpPr/>
          <p:nvPr/>
        </p:nvSpPr>
        <p:spPr>
          <a:xfrm>
            <a:off x="457202" y="3352804"/>
            <a:ext cx="8244565" cy="584775"/>
          </a:xfrm>
          <a:prstGeom prst="rect">
            <a:avLst/>
          </a:prstGeom>
        </p:spPr>
        <p:txBody>
          <a:bodyPr wrap="non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social and engineering infrastructure;   </a:t>
            </a:r>
            <a:r>
              <a:rPr kumimoji="0" lang="en-US" sz="2400" b="0" i="1" u="sng" strike="noStrike" kern="1200" cap="none" spc="0" normalizeH="0" baseline="0" noProof="0" dirty="0" err="1">
                <a:ln>
                  <a:noFill/>
                </a:ln>
                <a:solidFill>
                  <a:prstClr val="black"/>
                </a:solidFill>
                <a:effectLst/>
                <a:uLnTx/>
                <a:uFillTx/>
                <a:latin typeface="Calibri"/>
                <a:ea typeface="+mn-ea"/>
                <a:cs typeface="+mn-cs"/>
              </a:rPr>
              <a:t>S.Kulikov</a:t>
            </a:r>
            <a:endParaRPr kumimoji="0" lang="en-US" sz="2400" b="0" i="1" u="sng" strike="noStrike" kern="1200" cap="none" spc="0" normalizeH="0" baseline="0" noProof="0" dirty="0">
              <a:ln>
                <a:noFill/>
              </a:ln>
              <a:solidFill>
                <a:prstClr val="black"/>
              </a:solidFill>
              <a:effectLst/>
              <a:uLnTx/>
              <a:uFillTx/>
              <a:latin typeface="Calibri"/>
              <a:ea typeface="+mn-ea"/>
              <a:cs typeface="+mn-cs"/>
            </a:endParaRPr>
          </a:p>
        </p:txBody>
      </p:sp>
      <p:sp>
        <p:nvSpPr>
          <p:cNvPr id="6" name="Textfeld 5"/>
          <p:cNvSpPr txBox="1"/>
          <p:nvPr/>
        </p:nvSpPr>
        <p:spPr>
          <a:xfrm>
            <a:off x="457202" y="4114800"/>
            <a:ext cx="8408327" cy="1077218"/>
          </a:xfrm>
          <a:prstGeom prst="rect">
            <a:avLst/>
          </a:prstGeom>
          <a:noFill/>
        </p:spPr>
        <p:txBody>
          <a:bodyPr wrap="non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advancement of legal and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administrati</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functions of the institute</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1" u="sng" strike="noStrike" kern="1200" cap="none" spc="0" normalizeH="0" baseline="0" noProof="0" dirty="0" err="1">
                <a:ln>
                  <a:noFill/>
                </a:ln>
                <a:solidFill>
                  <a:prstClr val="black"/>
                </a:solidFill>
                <a:effectLst/>
                <a:uLnTx/>
                <a:uFillTx/>
                <a:latin typeface="Calibri"/>
                <a:ea typeface="+mn-ea"/>
                <a:cs typeface="+mn-cs"/>
              </a:rPr>
              <a:t>M.Vasiliev</a:t>
            </a:r>
            <a:endParaRPr kumimoji="0" lang="en-US" sz="2400" b="0" i="1" u="sng" strike="noStrike" kern="1200" cap="none" spc="0" normalizeH="0" baseline="0" noProof="0" dirty="0">
              <a:ln>
                <a:noFill/>
              </a:ln>
              <a:solidFill>
                <a:prstClr val="black"/>
              </a:solidFill>
              <a:effectLst/>
              <a:uLnTx/>
              <a:uFillTx/>
              <a:latin typeface="Calibri"/>
              <a:ea typeface="+mn-ea"/>
              <a:cs typeface="+mn-cs"/>
            </a:endParaRPr>
          </a:p>
        </p:txBody>
      </p:sp>
      <p:sp>
        <p:nvSpPr>
          <p:cNvPr id="7" name="Textfeld 6"/>
          <p:cNvSpPr txBox="1"/>
          <p:nvPr/>
        </p:nvSpPr>
        <p:spPr>
          <a:xfrm>
            <a:off x="457202" y="5410200"/>
            <a:ext cx="8406981" cy="1446550"/>
          </a:xfrm>
          <a:prstGeom prst="rect">
            <a:avLst/>
          </a:prstGeom>
          <a:noFill/>
        </p:spPr>
        <p:txBody>
          <a:bodyPr wrap="none" rtlCol="0">
            <a:spAutoFit/>
          </a:bodyPr>
          <a:lstStyle/>
          <a:p>
            <a:pPr marL="457200" lvl="0" indent="-457200">
              <a:buFont typeface="Arial" panose="020B0604020202020204" pitchFamily="34" charset="0"/>
              <a:buChar char="•"/>
              <a:defRPr/>
            </a:pPr>
            <a:r>
              <a:rPr lang="en-US" sz="3200" dirty="0">
                <a:solidFill>
                  <a:prstClr val="black"/>
                </a:solidFill>
              </a:rPr>
              <a:t>international relations and involvement </a:t>
            </a:r>
            <a:r>
              <a:rPr kumimoji="0" lang="en-US" sz="3200" b="0" i="0" u="none" strike="noStrike" kern="1200" cap="none" spc="0" normalizeH="0" baseline="0" noProof="0" dirty="0">
                <a:ln>
                  <a:noFill/>
                </a:ln>
                <a:solidFill>
                  <a:prstClr val="black"/>
                </a:solidFill>
                <a:effectLst/>
                <a:uLnTx/>
                <a:uFillTx/>
                <a:latin typeface="Calibri"/>
                <a:ea typeface="+mn-ea"/>
                <a:cs typeface="+mn-cs"/>
              </a:rPr>
              <a:t>of the </a:t>
            </a:r>
          </a:p>
          <a:p>
            <a:pPr lvl="0">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new member states.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1" u="sng" strike="noStrike" kern="1200" cap="none" spc="0" normalizeH="0" baseline="0" noProof="0" dirty="0" err="1">
                <a:ln>
                  <a:noFill/>
                </a:ln>
                <a:solidFill>
                  <a:prstClr val="black"/>
                </a:solidFill>
                <a:effectLst/>
                <a:uLnTx/>
                <a:uFillTx/>
                <a:latin typeface="Calibri"/>
                <a:ea typeface="+mn-ea"/>
                <a:cs typeface="+mn-cs"/>
              </a:rPr>
              <a:t>D.Kamanin</a:t>
            </a:r>
            <a:endParaRPr kumimoji="0" lang="de-DE" sz="2400" b="0" i="1" u="sng"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8542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873" y="2971800"/>
            <a:ext cx="8153400" cy="3429000"/>
          </a:xfrm>
        </p:spPr>
        <p:txBody>
          <a:bodyPr>
            <a:normAutofit/>
          </a:bodyPr>
          <a:lstStyle/>
          <a:p>
            <a:r>
              <a:rPr lang="en-US" sz="2800" dirty="0">
                <a:solidFill>
                  <a:srgbClr val="0070C0"/>
                </a:solidFill>
              </a:rPr>
              <a:t>Working documents of the International Working Group (IWG) for JINR strategic long-range planning are available on the site   </a:t>
            </a:r>
            <a:r>
              <a:rPr lang="en-US" sz="2800" u="sng" dirty="0">
                <a:hlinkClick r:id="rId2"/>
              </a:rPr>
              <a:t>http://indico.jinr.ru/</a:t>
            </a:r>
            <a:r>
              <a:rPr lang="en-US" sz="2800" dirty="0"/>
              <a:t>  </a:t>
            </a:r>
            <a:r>
              <a:rPr lang="en-US" sz="2800" dirty="0">
                <a:solidFill>
                  <a:srgbClr val="0070C0"/>
                </a:solidFill>
              </a:rPr>
              <a:t>now</a:t>
            </a:r>
          </a:p>
          <a:p>
            <a:endParaRPr lang="ru-RU" dirty="0"/>
          </a:p>
          <a:p>
            <a:r>
              <a:rPr lang="en-US" sz="2400" dirty="0">
                <a:solidFill>
                  <a:srgbClr val="0070C0"/>
                </a:solidFill>
              </a:rPr>
              <a:t>Direct link :  </a:t>
            </a:r>
          </a:p>
          <a:p>
            <a:r>
              <a:rPr lang="en-US" dirty="0">
                <a:solidFill>
                  <a:srgbClr val="0070C0"/>
                </a:solidFill>
              </a:rPr>
              <a:t>  </a:t>
            </a:r>
            <a:r>
              <a:rPr lang="en-US" sz="2200" u="sng" dirty="0">
                <a:hlinkClick r:id="rId3"/>
              </a:rPr>
              <a:t>https://indico.jinr.ru/conferenceDisplay.py?confId=490</a:t>
            </a:r>
            <a:endParaRPr lang="ru-RU" sz="3000" dirty="0"/>
          </a:p>
          <a:p>
            <a:endParaRPr lang="ru-RU" dirty="0"/>
          </a:p>
        </p:txBody>
      </p:sp>
      <p:grpSp>
        <p:nvGrpSpPr>
          <p:cNvPr id="5" name="Group 1"/>
          <p:cNvGrpSpPr>
            <a:grpSpLocks/>
          </p:cNvGrpSpPr>
          <p:nvPr/>
        </p:nvGrpSpPr>
        <p:grpSpPr bwMode="auto">
          <a:xfrm>
            <a:off x="3733800" y="228600"/>
            <a:ext cx="1456570" cy="914400"/>
            <a:chOff x="0" y="0"/>
            <a:chExt cx="2077" cy="1368"/>
          </a:xfrm>
        </p:grpSpPr>
        <p:sp>
          <p:nvSpPr>
            <p:cNvPr id="6" name="Line 30"/>
            <p:cNvSpPr>
              <a:spLocks noChangeShapeType="1"/>
            </p:cNvSpPr>
            <p:nvPr/>
          </p:nvSpPr>
          <p:spPr bwMode="auto">
            <a:xfrm>
              <a:off x="307" y="1134"/>
              <a:ext cx="13" cy="0"/>
            </a:xfrm>
            <a:prstGeom prst="line">
              <a:avLst/>
            </a:prstGeom>
            <a:noFill/>
            <a:ln w="25908">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7" name="Line 29"/>
            <p:cNvSpPr>
              <a:spLocks noChangeShapeType="1"/>
            </p:cNvSpPr>
            <p:nvPr/>
          </p:nvSpPr>
          <p:spPr bwMode="auto">
            <a:xfrm>
              <a:off x="333" y="1130"/>
              <a:ext cx="22" cy="0"/>
            </a:xfrm>
            <a:prstGeom prst="line">
              <a:avLst/>
            </a:prstGeom>
            <a:noFill/>
            <a:ln w="25908">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8" name="Line 28"/>
            <p:cNvSpPr>
              <a:spLocks noChangeShapeType="1"/>
            </p:cNvSpPr>
            <p:nvPr/>
          </p:nvSpPr>
          <p:spPr bwMode="auto">
            <a:xfrm>
              <a:off x="368" y="1128"/>
              <a:ext cx="24" cy="0"/>
            </a:xfrm>
            <a:prstGeom prst="line">
              <a:avLst/>
            </a:prstGeom>
            <a:noFill/>
            <a:ln w="28194">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9" name="Line 27"/>
            <p:cNvSpPr>
              <a:spLocks noChangeShapeType="1"/>
            </p:cNvSpPr>
            <p:nvPr/>
          </p:nvSpPr>
          <p:spPr bwMode="auto">
            <a:xfrm>
              <a:off x="413" y="1125"/>
              <a:ext cx="27" cy="0"/>
            </a:xfrm>
            <a:prstGeom prst="line">
              <a:avLst/>
            </a:prstGeom>
            <a:noFill/>
            <a:ln w="27432">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0" name="Line 26"/>
            <p:cNvSpPr>
              <a:spLocks noChangeShapeType="1"/>
            </p:cNvSpPr>
            <p:nvPr/>
          </p:nvSpPr>
          <p:spPr bwMode="auto">
            <a:xfrm>
              <a:off x="461" y="1123"/>
              <a:ext cx="33" cy="0"/>
            </a:xfrm>
            <a:prstGeom prst="line">
              <a:avLst/>
            </a:prstGeom>
            <a:noFill/>
            <a:ln w="29718">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1" name="Line 25"/>
            <p:cNvSpPr>
              <a:spLocks noChangeShapeType="1"/>
            </p:cNvSpPr>
            <p:nvPr/>
          </p:nvSpPr>
          <p:spPr bwMode="auto">
            <a:xfrm>
              <a:off x="518" y="1120"/>
              <a:ext cx="39" cy="0"/>
            </a:xfrm>
            <a:prstGeom prst="line">
              <a:avLst/>
            </a:prstGeom>
            <a:noFill/>
            <a:ln w="30480">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2" name="Line 24"/>
            <p:cNvSpPr>
              <a:spLocks noChangeShapeType="1"/>
            </p:cNvSpPr>
            <p:nvPr/>
          </p:nvSpPr>
          <p:spPr bwMode="auto">
            <a:xfrm>
              <a:off x="577" y="1117"/>
              <a:ext cx="44" cy="0"/>
            </a:xfrm>
            <a:prstGeom prst="line">
              <a:avLst/>
            </a:prstGeom>
            <a:noFill/>
            <a:ln w="35052">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3" name="Line 23"/>
            <p:cNvSpPr>
              <a:spLocks noChangeShapeType="1"/>
            </p:cNvSpPr>
            <p:nvPr/>
          </p:nvSpPr>
          <p:spPr bwMode="auto">
            <a:xfrm>
              <a:off x="648" y="1113"/>
              <a:ext cx="45" cy="0"/>
            </a:xfrm>
            <a:prstGeom prst="line">
              <a:avLst/>
            </a:prstGeom>
            <a:noFill/>
            <a:ln w="35052">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4" name="Line 22"/>
            <p:cNvSpPr>
              <a:spLocks noChangeShapeType="1"/>
            </p:cNvSpPr>
            <p:nvPr/>
          </p:nvSpPr>
          <p:spPr bwMode="auto">
            <a:xfrm>
              <a:off x="723" y="1112"/>
              <a:ext cx="52" cy="0"/>
            </a:xfrm>
            <a:prstGeom prst="line">
              <a:avLst/>
            </a:prstGeom>
            <a:noFill/>
            <a:ln w="36576">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5" name="Line 21"/>
            <p:cNvSpPr>
              <a:spLocks noChangeShapeType="1"/>
            </p:cNvSpPr>
            <p:nvPr/>
          </p:nvSpPr>
          <p:spPr bwMode="auto">
            <a:xfrm>
              <a:off x="827" y="1107"/>
              <a:ext cx="37" cy="0"/>
            </a:xfrm>
            <a:prstGeom prst="line">
              <a:avLst/>
            </a:prstGeom>
            <a:noFill/>
            <a:ln w="48006">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6" name="Line 20"/>
            <p:cNvSpPr>
              <a:spLocks noChangeShapeType="1"/>
            </p:cNvSpPr>
            <p:nvPr/>
          </p:nvSpPr>
          <p:spPr bwMode="auto">
            <a:xfrm>
              <a:off x="884" y="1107"/>
              <a:ext cx="37" cy="0"/>
            </a:xfrm>
            <a:prstGeom prst="line">
              <a:avLst/>
            </a:prstGeom>
            <a:noFill/>
            <a:ln w="48006">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7" name="Line 19"/>
            <p:cNvSpPr>
              <a:spLocks noChangeShapeType="1"/>
            </p:cNvSpPr>
            <p:nvPr/>
          </p:nvSpPr>
          <p:spPr bwMode="auto">
            <a:xfrm>
              <a:off x="1008" y="1084"/>
              <a:ext cx="23" cy="0"/>
            </a:xfrm>
            <a:prstGeom prst="line">
              <a:avLst/>
            </a:prstGeom>
            <a:noFill/>
            <a:ln w="15240">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8" name="Line 18"/>
            <p:cNvSpPr>
              <a:spLocks noChangeShapeType="1"/>
            </p:cNvSpPr>
            <p:nvPr/>
          </p:nvSpPr>
          <p:spPr bwMode="auto">
            <a:xfrm>
              <a:off x="1008" y="1122"/>
              <a:ext cx="23" cy="0"/>
            </a:xfrm>
            <a:prstGeom prst="line">
              <a:avLst/>
            </a:prstGeom>
            <a:noFill/>
            <a:ln w="15240">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9" name="Line 17"/>
            <p:cNvSpPr>
              <a:spLocks noChangeShapeType="1"/>
            </p:cNvSpPr>
            <p:nvPr/>
          </p:nvSpPr>
          <p:spPr bwMode="auto">
            <a:xfrm>
              <a:off x="1008" y="1159"/>
              <a:ext cx="23" cy="0"/>
            </a:xfrm>
            <a:prstGeom prst="line">
              <a:avLst/>
            </a:prstGeom>
            <a:noFill/>
            <a:ln w="15240">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0" name="Line 16"/>
            <p:cNvSpPr>
              <a:spLocks noChangeShapeType="1"/>
            </p:cNvSpPr>
            <p:nvPr/>
          </p:nvSpPr>
          <p:spPr bwMode="auto">
            <a:xfrm>
              <a:off x="1752" y="1134"/>
              <a:ext cx="18" cy="0"/>
            </a:xfrm>
            <a:prstGeom prst="line">
              <a:avLst/>
            </a:prstGeom>
            <a:noFill/>
            <a:ln w="25908">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1" name="Line 15"/>
            <p:cNvSpPr>
              <a:spLocks noChangeShapeType="1"/>
            </p:cNvSpPr>
            <p:nvPr/>
          </p:nvSpPr>
          <p:spPr bwMode="auto">
            <a:xfrm>
              <a:off x="1722" y="1130"/>
              <a:ext cx="17" cy="0"/>
            </a:xfrm>
            <a:prstGeom prst="line">
              <a:avLst/>
            </a:prstGeom>
            <a:noFill/>
            <a:ln w="25908">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2" name="Line 14"/>
            <p:cNvSpPr>
              <a:spLocks noChangeShapeType="1"/>
            </p:cNvSpPr>
            <p:nvPr/>
          </p:nvSpPr>
          <p:spPr bwMode="auto">
            <a:xfrm>
              <a:off x="1681" y="1128"/>
              <a:ext cx="23" cy="0"/>
            </a:xfrm>
            <a:prstGeom prst="line">
              <a:avLst/>
            </a:prstGeom>
            <a:noFill/>
            <a:ln w="28194">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3" name="Line 13"/>
            <p:cNvSpPr>
              <a:spLocks noChangeShapeType="1"/>
            </p:cNvSpPr>
            <p:nvPr/>
          </p:nvSpPr>
          <p:spPr bwMode="auto">
            <a:xfrm>
              <a:off x="1633" y="1125"/>
              <a:ext cx="26" cy="0"/>
            </a:xfrm>
            <a:prstGeom prst="line">
              <a:avLst/>
            </a:prstGeom>
            <a:noFill/>
            <a:ln w="27432">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4" name="Line 12"/>
            <p:cNvSpPr>
              <a:spLocks noChangeShapeType="1"/>
            </p:cNvSpPr>
            <p:nvPr/>
          </p:nvSpPr>
          <p:spPr bwMode="auto">
            <a:xfrm>
              <a:off x="1581" y="1123"/>
              <a:ext cx="32" cy="0"/>
            </a:xfrm>
            <a:prstGeom prst="line">
              <a:avLst/>
            </a:prstGeom>
            <a:noFill/>
            <a:ln w="29718">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5" name="Line 11"/>
            <p:cNvSpPr>
              <a:spLocks noChangeShapeType="1"/>
            </p:cNvSpPr>
            <p:nvPr/>
          </p:nvSpPr>
          <p:spPr bwMode="auto">
            <a:xfrm>
              <a:off x="1520" y="1120"/>
              <a:ext cx="37" cy="0"/>
            </a:xfrm>
            <a:prstGeom prst="line">
              <a:avLst/>
            </a:prstGeom>
            <a:noFill/>
            <a:ln w="30480">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6" name="Line 10"/>
            <p:cNvSpPr>
              <a:spLocks noChangeShapeType="1"/>
            </p:cNvSpPr>
            <p:nvPr/>
          </p:nvSpPr>
          <p:spPr bwMode="auto">
            <a:xfrm>
              <a:off x="1455" y="1117"/>
              <a:ext cx="41" cy="0"/>
            </a:xfrm>
            <a:prstGeom prst="line">
              <a:avLst/>
            </a:prstGeom>
            <a:noFill/>
            <a:ln w="35052">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7" name="Line 9"/>
            <p:cNvSpPr>
              <a:spLocks noChangeShapeType="1"/>
            </p:cNvSpPr>
            <p:nvPr/>
          </p:nvSpPr>
          <p:spPr bwMode="auto">
            <a:xfrm>
              <a:off x="1380" y="1113"/>
              <a:ext cx="48" cy="0"/>
            </a:xfrm>
            <a:prstGeom prst="line">
              <a:avLst/>
            </a:prstGeom>
            <a:noFill/>
            <a:ln w="35052">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8" name="Line 8"/>
            <p:cNvSpPr>
              <a:spLocks noChangeShapeType="1"/>
            </p:cNvSpPr>
            <p:nvPr/>
          </p:nvSpPr>
          <p:spPr bwMode="auto">
            <a:xfrm>
              <a:off x="1298" y="1112"/>
              <a:ext cx="51" cy="0"/>
            </a:xfrm>
            <a:prstGeom prst="line">
              <a:avLst/>
            </a:prstGeom>
            <a:noFill/>
            <a:ln w="36576">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29" name="Line 7"/>
            <p:cNvSpPr>
              <a:spLocks noChangeShapeType="1"/>
            </p:cNvSpPr>
            <p:nvPr/>
          </p:nvSpPr>
          <p:spPr bwMode="auto">
            <a:xfrm>
              <a:off x="1212" y="1107"/>
              <a:ext cx="35" cy="0"/>
            </a:xfrm>
            <a:prstGeom prst="line">
              <a:avLst/>
            </a:prstGeom>
            <a:noFill/>
            <a:ln w="48006">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0" name="Line 6"/>
            <p:cNvSpPr>
              <a:spLocks noChangeShapeType="1"/>
            </p:cNvSpPr>
            <p:nvPr/>
          </p:nvSpPr>
          <p:spPr bwMode="auto">
            <a:xfrm>
              <a:off x="1154" y="1107"/>
              <a:ext cx="34" cy="0"/>
            </a:xfrm>
            <a:prstGeom prst="line">
              <a:avLst/>
            </a:prstGeom>
            <a:noFill/>
            <a:ln w="48006">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1" name="Line 5"/>
            <p:cNvSpPr>
              <a:spLocks noChangeShapeType="1"/>
            </p:cNvSpPr>
            <p:nvPr/>
          </p:nvSpPr>
          <p:spPr bwMode="auto">
            <a:xfrm>
              <a:off x="1041" y="1084"/>
              <a:ext cx="28" cy="0"/>
            </a:xfrm>
            <a:prstGeom prst="line">
              <a:avLst/>
            </a:prstGeom>
            <a:noFill/>
            <a:ln w="15240">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2" name="Line 4"/>
            <p:cNvSpPr>
              <a:spLocks noChangeShapeType="1"/>
            </p:cNvSpPr>
            <p:nvPr/>
          </p:nvSpPr>
          <p:spPr bwMode="auto">
            <a:xfrm>
              <a:off x="1041" y="1122"/>
              <a:ext cx="28" cy="0"/>
            </a:xfrm>
            <a:prstGeom prst="line">
              <a:avLst/>
            </a:prstGeom>
            <a:noFill/>
            <a:ln w="15240">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3" name="Line 3"/>
            <p:cNvSpPr>
              <a:spLocks noChangeShapeType="1"/>
            </p:cNvSpPr>
            <p:nvPr/>
          </p:nvSpPr>
          <p:spPr bwMode="auto">
            <a:xfrm>
              <a:off x="1041" y="1159"/>
              <a:ext cx="28" cy="0"/>
            </a:xfrm>
            <a:prstGeom prst="line">
              <a:avLst/>
            </a:prstGeom>
            <a:noFill/>
            <a:ln w="15240">
              <a:solidFill>
                <a:srgbClr val="23282B"/>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34" name="AutoShape 2"/>
            <p:cNvSpPr>
              <a:spLocks/>
            </p:cNvSpPr>
            <p:nvPr/>
          </p:nvSpPr>
          <p:spPr bwMode="auto">
            <a:xfrm>
              <a:off x="0" y="0"/>
              <a:ext cx="2077" cy="1368"/>
            </a:xfrm>
            <a:custGeom>
              <a:avLst/>
              <a:gdLst>
                <a:gd name="T0" fmla="*/ 327 w 2077"/>
                <a:gd name="T1" fmla="*/ 1366 h 1368"/>
                <a:gd name="T2" fmla="*/ 331 w 2077"/>
                <a:gd name="T3" fmla="*/ 882 h 1368"/>
                <a:gd name="T4" fmla="*/ 1636 w 2077"/>
                <a:gd name="T5" fmla="*/ 1322 h 1368"/>
                <a:gd name="T6" fmla="*/ 463 w 2077"/>
                <a:gd name="T7" fmla="*/ 1304 h 1368"/>
                <a:gd name="T8" fmla="*/ 1986 w 2077"/>
                <a:gd name="T9" fmla="*/ 1248 h 1368"/>
                <a:gd name="T10" fmla="*/ 228 w 2077"/>
                <a:gd name="T11" fmla="*/ 1182 h 1368"/>
                <a:gd name="T12" fmla="*/ 1824 w 2077"/>
                <a:gd name="T13" fmla="*/ 1182 h 1368"/>
                <a:gd name="T14" fmla="*/ 1639 w 2077"/>
                <a:gd name="T15" fmla="*/ 1012 h 1368"/>
                <a:gd name="T16" fmla="*/ 488 w 2077"/>
                <a:gd name="T17" fmla="*/ 1042 h 1368"/>
                <a:gd name="T18" fmla="*/ 368 w 2077"/>
                <a:gd name="T19" fmla="*/ 898 h 1368"/>
                <a:gd name="T20" fmla="*/ 1494 w 2077"/>
                <a:gd name="T21" fmla="*/ 822 h 1368"/>
                <a:gd name="T22" fmla="*/ 1711 w 2077"/>
                <a:gd name="T23" fmla="*/ 832 h 1368"/>
                <a:gd name="T24" fmla="*/ 1524 w 2077"/>
                <a:gd name="T25" fmla="*/ 788 h 1368"/>
                <a:gd name="T26" fmla="*/ 1704 w 2077"/>
                <a:gd name="T27" fmla="*/ 898 h 1368"/>
                <a:gd name="T28" fmla="*/ 1619 w 2077"/>
                <a:gd name="T29" fmla="*/ 1006 h 1368"/>
                <a:gd name="T30" fmla="*/ 1589 w 2077"/>
                <a:gd name="T31" fmla="*/ 874 h 1368"/>
                <a:gd name="T32" fmla="*/ 611 w 2077"/>
                <a:gd name="T33" fmla="*/ 852 h 1368"/>
                <a:gd name="T34" fmla="*/ 1550 w 2077"/>
                <a:gd name="T35" fmla="*/ 866 h 1368"/>
                <a:gd name="T36" fmla="*/ 651 w 2077"/>
                <a:gd name="T37" fmla="*/ 846 h 1368"/>
                <a:gd name="T38" fmla="*/ 747 w 2077"/>
                <a:gd name="T39" fmla="*/ 972 h 1368"/>
                <a:gd name="T40" fmla="*/ 823 w 2077"/>
                <a:gd name="T41" fmla="*/ 968 h 1368"/>
                <a:gd name="T42" fmla="*/ 908 w 2077"/>
                <a:gd name="T43" fmla="*/ 964 h 1368"/>
                <a:gd name="T44" fmla="*/ 977 w 2077"/>
                <a:gd name="T45" fmla="*/ 822 h 1368"/>
                <a:gd name="T46" fmla="*/ 1134 w 2077"/>
                <a:gd name="T47" fmla="*/ 822 h 1368"/>
                <a:gd name="T48" fmla="*/ 1783 w 2077"/>
                <a:gd name="T49" fmla="*/ 842 h 1368"/>
                <a:gd name="T50" fmla="*/ 361 w 2077"/>
                <a:gd name="T51" fmla="*/ 804 h 1368"/>
                <a:gd name="T52" fmla="*/ 162 w 2077"/>
                <a:gd name="T53" fmla="*/ 602 h 1368"/>
                <a:gd name="T54" fmla="*/ 1728 w 2077"/>
                <a:gd name="T55" fmla="*/ 808 h 1368"/>
                <a:gd name="T56" fmla="*/ 521 w 2077"/>
                <a:gd name="T57" fmla="*/ 726 h 1368"/>
                <a:gd name="T58" fmla="*/ 457 w 2077"/>
                <a:gd name="T59" fmla="*/ 780 h 1368"/>
                <a:gd name="T60" fmla="*/ 693 w 2077"/>
                <a:gd name="T61" fmla="*/ 654 h 1368"/>
                <a:gd name="T62" fmla="*/ 1694 w 2077"/>
                <a:gd name="T63" fmla="*/ 798 h 1368"/>
                <a:gd name="T64" fmla="*/ 485 w 2077"/>
                <a:gd name="T65" fmla="*/ 802 h 1368"/>
                <a:gd name="T66" fmla="*/ 533 w 2077"/>
                <a:gd name="T67" fmla="*/ 792 h 1368"/>
                <a:gd name="T68" fmla="*/ 1609 w 2077"/>
                <a:gd name="T69" fmla="*/ 778 h 1368"/>
                <a:gd name="T70" fmla="*/ 1490 w 2077"/>
                <a:gd name="T71" fmla="*/ 780 h 1368"/>
                <a:gd name="T72" fmla="*/ 1578 w 2077"/>
                <a:gd name="T73" fmla="*/ 750 h 1368"/>
                <a:gd name="T74" fmla="*/ 1359 w 2077"/>
                <a:gd name="T75" fmla="*/ 730 h 1368"/>
                <a:gd name="T76" fmla="*/ 1828 w 2077"/>
                <a:gd name="T77" fmla="*/ 588 h 1368"/>
                <a:gd name="T78" fmla="*/ 816 w 2077"/>
                <a:gd name="T79" fmla="*/ 750 h 1368"/>
                <a:gd name="T80" fmla="*/ 1343 w 2077"/>
                <a:gd name="T81" fmla="*/ 760 h 1368"/>
                <a:gd name="T82" fmla="*/ 1415 w 2077"/>
                <a:gd name="T83" fmla="*/ 658 h 1368"/>
                <a:gd name="T84" fmla="*/ 696 w 2077"/>
                <a:gd name="T85" fmla="*/ 732 h 1368"/>
                <a:gd name="T86" fmla="*/ 717 w 2077"/>
                <a:gd name="T87" fmla="*/ 654 h 1368"/>
                <a:gd name="T88" fmla="*/ 1236 w 2077"/>
                <a:gd name="T89" fmla="*/ 600 h 1368"/>
                <a:gd name="T90" fmla="*/ 1380 w 2077"/>
                <a:gd name="T91" fmla="*/ 658 h 1368"/>
                <a:gd name="T92" fmla="*/ 918 w 2077"/>
                <a:gd name="T93" fmla="*/ 744 h 1368"/>
                <a:gd name="T94" fmla="*/ 1256 w 2077"/>
                <a:gd name="T95" fmla="*/ 702 h 1368"/>
                <a:gd name="T96" fmla="*/ 1093 w 2077"/>
                <a:gd name="T97" fmla="*/ 744 h 1368"/>
                <a:gd name="T98" fmla="*/ 880 w 2077"/>
                <a:gd name="T99" fmla="*/ 594 h 1368"/>
                <a:gd name="T100" fmla="*/ 897 w 2077"/>
                <a:gd name="T101" fmla="*/ 676 h 1368"/>
                <a:gd name="T102" fmla="*/ 1160 w 2077"/>
                <a:gd name="T103" fmla="*/ 536 h 1368"/>
                <a:gd name="T104" fmla="*/ 1010 w 2077"/>
                <a:gd name="T105" fmla="*/ 512 h 1368"/>
                <a:gd name="T106" fmla="*/ 1090 w 2077"/>
                <a:gd name="T107" fmla="*/ 542 h 1368"/>
                <a:gd name="T108" fmla="*/ 1045 w 2077"/>
                <a:gd name="T109" fmla="*/ 522 h 1368"/>
                <a:gd name="T110" fmla="*/ 869 w 2077"/>
                <a:gd name="T111" fmla="*/ 484 h 1368"/>
                <a:gd name="T112" fmla="*/ 878 w 2077"/>
                <a:gd name="T113" fmla="*/ 570 h 1368"/>
                <a:gd name="T114" fmla="*/ 1252 w 2077"/>
                <a:gd name="T115" fmla="*/ 494 h 1368"/>
                <a:gd name="T116" fmla="*/ 1105 w 2077"/>
                <a:gd name="T117" fmla="*/ 490 h 1368"/>
                <a:gd name="T118" fmla="*/ 1164 w 2077"/>
                <a:gd name="T119" fmla="*/ 434 h 1368"/>
                <a:gd name="T120" fmla="*/ 1023 w 2077"/>
                <a:gd name="T121" fmla="*/ 156 h 1368"/>
                <a:gd name="T122" fmla="*/ 1345 w 2077"/>
                <a:gd name="T123" fmla="*/ 410 h 1368"/>
                <a:gd name="T124" fmla="*/ 611 w 2077"/>
                <a:gd name="T125" fmla="*/ 400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77" h="1368">
                  <a:moveTo>
                    <a:pt x="355" y="804"/>
                  </a:moveTo>
                  <a:lnTo>
                    <a:pt x="289" y="804"/>
                  </a:lnTo>
                  <a:lnTo>
                    <a:pt x="289" y="866"/>
                  </a:lnTo>
                  <a:lnTo>
                    <a:pt x="216" y="918"/>
                  </a:lnTo>
                  <a:lnTo>
                    <a:pt x="150" y="974"/>
                  </a:lnTo>
                  <a:lnTo>
                    <a:pt x="92" y="1028"/>
                  </a:lnTo>
                  <a:lnTo>
                    <a:pt x="47" y="1082"/>
                  </a:lnTo>
                  <a:lnTo>
                    <a:pt x="15" y="1136"/>
                  </a:lnTo>
                  <a:lnTo>
                    <a:pt x="0" y="1188"/>
                  </a:lnTo>
                  <a:lnTo>
                    <a:pt x="4" y="1236"/>
                  </a:lnTo>
                  <a:lnTo>
                    <a:pt x="30" y="1282"/>
                  </a:lnTo>
                  <a:lnTo>
                    <a:pt x="74" y="1320"/>
                  </a:lnTo>
                  <a:lnTo>
                    <a:pt x="127" y="1348"/>
                  </a:lnTo>
                  <a:lnTo>
                    <a:pt x="188" y="1364"/>
                  </a:lnTo>
                  <a:lnTo>
                    <a:pt x="255" y="1368"/>
                  </a:lnTo>
                  <a:lnTo>
                    <a:pt x="327" y="1366"/>
                  </a:lnTo>
                  <a:lnTo>
                    <a:pt x="404" y="1354"/>
                  </a:lnTo>
                  <a:lnTo>
                    <a:pt x="483" y="1336"/>
                  </a:lnTo>
                  <a:lnTo>
                    <a:pt x="505" y="1330"/>
                  </a:lnTo>
                  <a:lnTo>
                    <a:pt x="220" y="1330"/>
                  </a:lnTo>
                  <a:lnTo>
                    <a:pt x="156" y="1320"/>
                  </a:lnTo>
                  <a:lnTo>
                    <a:pt x="102" y="1300"/>
                  </a:lnTo>
                  <a:lnTo>
                    <a:pt x="61" y="1268"/>
                  </a:lnTo>
                  <a:lnTo>
                    <a:pt x="34" y="1218"/>
                  </a:lnTo>
                  <a:lnTo>
                    <a:pt x="32" y="1166"/>
                  </a:lnTo>
                  <a:lnTo>
                    <a:pt x="53" y="1112"/>
                  </a:lnTo>
                  <a:lnTo>
                    <a:pt x="92" y="1054"/>
                  </a:lnTo>
                  <a:lnTo>
                    <a:pt x="147" y="998"/>
                  </a:lnTo>
                  <a:lnTo>
                    <a:pt x="214" y="942"/>
                  </a:lnTo>
                  <a:lnTo>
                    <a:pt x="289" y="886"/>
                  </a:lnTo>
                  <a:lnTo>
                    <a:pt x="331" y="886"/>
                  </a:lnTo>
                  <a:lnTo>
                    <a:pt x="331" y="882"/>
                  </a:lnTo>
                  <a:lnTo>
                    <a:pt x="441" y="852"/>
                  </a:lnTo>
                  <a:lnTo>
                    <a:pt x="449" y="850"/>
                  </a:lnTo>
                  <a:lnTo>
                    <a:pt x="307" y="850"/>
                  </a:lnTo>
                  <a:lnTo>
                    <a:pt x="307" y="818"/>
                  </a:lnTo>
                  <a:lnTo>
                    <a:pt x="317" y="818"/>
                  </a:lnTo>
                  <a:lnTo>
                    <a:pt x="320" y="816"/>
                  </a:lnTo>
                  <a:lnTo>
                    <a:pt x="337" y="816"/>
                  </a:lnTo>
                  <a:lnTo>
                    <a:pt x="337" y="812"/>
                  </a:lnTo>
                  <a:lnTo>
                    <a:pt x="344" y="808"/>
                  </a:lnTo>
                  <a:lnTo>
                    <a:pt x="355" y="804"/>
                  </a:lnTo>
                  <a:close/>
                  <a:moveTo>
                    <a:pt x="1304" y="1224"/>
                  </a:moveTo>
                  <a:lnTo>
                    <a:pt x="1215" y="1224"/>
                  </a:lnTo>
                  <a:lnTo>
                    <a:pt x="1297" y="1248"/>
                  </a:lnTo>
                  <a:lnTo>
                    <a:pt x="1467" y="1292"/>
                  </a:lnTo>
                  <a:lnTo>
                    <a:pt x="1552" y="1308"/>
                  </a:lnTo>
                  <a:lnTo>
                    <a:pt x="1636" y="1322"/>
                  </a:lnTo>
                  <a:lnTo>
                    <a:pt x="1717" y="1332"/>
                  </a:lnTo>
                  <a:lnTo>
                    <a:pt x="1794" y="1334"/>
                  </a:lnTo>
                  <a:lnTo>
                    <a:pt x="1864" y="1330"/>
                  </a:lnTo>
                  <a:lnTo>
                    <a:pt x="1928" y="1318"/>
                  </a:lnTo>
                  <a:lnTo>
                    <a:pt x="1977" y="1300"/>
                  </a:lnTo>
                  <a:lnTo>
                    <a:pt x="1740" y="1300"/>
                  </a:lnTo>
                  <a:lnTo>
                    <a:pt x="1658" y="1294"/>
                  </a:lnTo>
                  <a:lnTo>
                    <a:pt x="1571" y="1282"/>
                  </a:lnTo>
                  <a:lnTo>
                    <a:pt x="1482" y="1266"/>
                  </a:lnTo>
                  <a:lnTo>
                    <a:pt x="1393" y="1246"/>
                  </a:lnTo>
                  <a:lnTo>
                    <a:pt x="1304" y="1224"/>
                  </a:lnTo>
                  <a:close/>
                  <a:moveTo>
                    <a:pt x="805" y="1224"/>
                  </a:moveTo>
                  <a:lnTo>
                    <a:pt x="740" y="1224"/>
                  </a:lnTo>
                  <a:lnTo>
                    <a:pt x="647" y="1254"/>
                  </a:lnTo>
                  <a:lnTo>
                    <a:pt x="554" y="1282"/>
                  </a:lnTo>
                  <a:lnTo>
                    <a:pt x="463" y="1304"/>
                  </a:lnTo>
                  <a:lnTo>
                    <a:pt x="376" y="1320"/>
                  </a:lnTo>
                  <a:lnTo>
                    <a:pt x="294" y="1330"/>
                  </a:lnTo>
                  <a:lnTo>
                    <a:pt x="505" y="1330"/>
                  </a:lnTo>
                  <a:lnTo>
                    <a:pt x="564" y="1314"/>
                  </a:lnTo>
                  <a:lnTo>
                    <a:pt x="646" y="1286"/>
                  </a:lnTo>
                  <a:lnTo>
                    <a:pt x="726" y="1256"/>
                  </a:lnTo>
                  <a:lnTo>
                    <a:pt x="805" y="1224"/>
                  </a:lnTo>
                  <a:close/>
                  <a:moveTo>
                    <a:pt x="1826" y="870"/>
                  </a:moveTo>
                  <a:lnTo>
                    <a:pt x="1783" y="870"/>
                  </a:lnTo>
                  <a:lnTo>
                    <a:pt x="1875" y="936"/>
                  </a:lnTo>
                  <a:lnTo>
                    <a:pt x="1945" y="1000"/>
                  </a:lnTo>
                  <a:lnTo>
                    <a:pt x="1995" y="1058"/>
                  </a:lnTo>
                  <a:lnTo>
                    <a:pt x="2023" y="1114"/>
                  </a:lnTo>
                  <a:lnTo>
                    <a:pt x="2031" y="1164"/>
                  </a:lnTo>
                  <a:lnTo>
                    <a:pt x="2018" y="1210"/>
                  </a:lnTo>
                  <a:lnTo>
                    <a:pt x="1986" y="1248"/>
                  </a:lnTo>
                  <a:lnTo>
                    <a:pt x="1941" y="1274"/>
                  </a:lnTo>
                  <a:lnTo>
                    <a:pt x="1883" y="1292"/>
                  </a:lnTo>
                  <a:lnTo>
                    <a:pt x="1815" y="1300"/>
                  </a:lnTo>
                  <a:lnTo>
                    <a:pt x="1977" y="1300"/>
                  </a:lnTo>
                  <a:lnTo>
                    <a:pt x="1983" y="1298"/>
                  </a:lnTo>
                  <a:lnTo>
                    <a:pt x="2027" y="1270"/>
                  </a:lnTo>
                  <a:lnTo>
                    <a:pt x="2060" y="1230"/>
                  </a:lnTo>
                  <a:lnTo>
                    <a:pt x="2076" y="1184"/>
                  </a:lnTo>
                  <a:lnTo>
                    <a:pt x="2075" y="1134"/>
                  </a:lnTo>
                  <a:lnTo>
                    <a:pt x="2055" y="1082"/>
                  </a:lnTo>
                  <a:lnTo>
                    <a:pt x="2017" y="1026"/>
                  </a:lnTo>
                  <a:lnTo>
                    <a:pt x="1959" y="968"/>
                  </a:lnTo>
                  <a:lnTo>
                    <a:pt x="1881" y="906"/>
                  </a:lnTo>
                  <a:lnTo>
                    <a:pt x="1826" y="870"/>
                  </a:lnTo>
                  <a:close/>
                  <a:moveTo>
                    <a:pt x="1787" y="1182"/>
                  </a:moveTo>
                  <a:lnTo>
                    <a:pt x="228" y="1182"/>
                  </a:lnTo>
                  <a:lnTo>
                    <a:pt x="228" y="1224"/>
                  </a:lnTo>
                  <a:lnTo>
                    <a:pt x="1844" y="1224"/>
                  </a:lnTo>
                  <a:lnTo>
                    <a:pt x="1844" y="1189"/>
                  </a:lnTo>
                  <a:lnTo>
                    <a:pt x="1787" y="1182"/>
                  </a:lnTo>
                  <a:close/>
                  <a:moveTo>
                    <a:pt x="1619" y="1006"/>
                  </a:moveTo>
                  <a:lnTo>
                    <a:pt x="1143" y="1006"/>
                  </a:lnTo>
                  <a:lnTo>
                    <a:pt x="1337" y="1014"/>
                  </a:lnTo>
                  <a:lnTo>
                    <a:pt x="1425" y="1022"/>
                  </a:lnTo>
                  <a:lnTo>
                    <a:pt x="1586" y="1042"/>
                  </a:lnTo>
                  <a:lnTo>
                    <a:pt x="1658" y="1056"/>
                  </a:lnTo>
                  <a:lnTo>
                    <a:pt x="1725" y="1072"/>
                  </a:lnTo>
                  <a:lnTo>
                    <a:pt x="1787" y="1090"/>
                  </a:lnTo>
                  <a:lnTo>
                    <a:pt x="1787" y="1182"/>
                  </a:lnTo>
                  <a:lnTo>
                    <a:pt x="1844" y="1189"/>
                  </a:lnTo>
                  <a:lnTo>
                    <a:pt x="1844" y="1182"/>
                  </a:lnTo>
                  <a:lnTo>
                    <a:pt x="1824" y="1182"/>
                  </a:lnTo>
                  <a:lnTo>
                    <a:pt x="1824" y="1064"/>
                  </a:lnTo>
                  <a:lnTo>
                    <a:pt x="1811" y="1056"/>
                  </a:lnTo>
                  <a:lnTo>
                    <a:pt x="1803" y="1054"/>
                  </a:lnTo>
                  <a:lnTo>
                    <a:pt x="1794" y="1054"/>
                  </a:lnTo>
                  <a:lnTo>
                    <a:pt x="1783" y="1050"/>
                  </a:lnTo>
                  <a:lnTo>
                    <a:pt x="1783" y="1036"/>
                  </a:lnTo>
                  <a:lnTo>
                    <a:pt x="1739" y="1036"/>
                  </a:lnTo>
                  <a:lnTo>
                    <a:pt x="1735" y="1032"/>
                  </a:lnTo>
                  <a:lnTo>
                    <a:pt x="1728" y="1032"/>
                  </a:lnTo>
                  <a:lnTo>
                    <a:pt x="1728" y="1026"/>
                  </a:lnTo>
                  <a:lnTo>
                    <a:pt x="1704" y="1026"/>
                  </a:lnTo>
                  <a:lnTo>
                    <a:pt x="1694" y="1024"/>
                  </a:lnTo>
                  <a:lnTo>
                    <a:pt x="1687" y="1024"/>
                  </a:lnTo>
                  <a:lnTo>
                    <a:pt x="1677" y="1020"/>
                  </a:lnTo>
                  <a:lnTo>
                    <a:pt x="1677" y="1012"/>
                  </a:lnTo>
                  <a:lnTo>
                    <a:pt x="1639" y="1012"/>
                  </a:lnTo>
                  <a:lnTo>
                    <a:pt x="1629" y="1008"/>
                  </a:lnTo>
                  <a:lnTo>
                    <a:pt x="1619" y="1008"/>
                  </a:lnTo>
                  <a:lnTo>
                    <a:pt x="1619" y="1006"/>
                  </a:lnTo>
                  <a:close/>
                  <a:moveTo>
                    <a:pt x="331" y="886"/>
                  </a:moveTo>
                  <a:lnTo>
                    <a:pt x="289" y="886"/>
                  </a:lnTo>
                  <a:lnTo>
                    <a:pt x="289" y="1050"/>
                  </a:lnTo>
                  <a:lnTo>
                    <a:pt x="279" y="1054"/>
                  </a:lnTo>
                  <a:lnTo>
                    <a:pt x="272" y="1054"/>
                  </a:lnTo>
                  <a:lnTo>
                    <a:pt x="263" y="1056"/>
                  </a:lnTo>
                  <a:lnTo>
                    <a:pt x="248" y="1064"/>
                  </a:lnTo>
                  <a:lnTo>
                    <a:pt x="248" y="1182"/>
                  </a:lnTo>
                  <a:lnTo>
                    <a:pt x="289" y="1182"/>
                  </a:lnTo>
                  <a:lnTo>
                    <a:pt x="289" y="1090"/>
                  </a:lnTo>
                  <a:lnTo>
                    <a:pt x="350" y="1072"/>
                  </a:lnTo>
                  <a:lnTo>
                    <a:pt x="416" y="1056"/>
                  </a:lnTo>
                  <a:lnTo>
                    <a:pt x="488" y="1042"/>
                  </a:lnTo>
                  <a:lnTo>
                    <a:pt x="535" y="1036"/>
                  </a:lnTo>
                  <a:lnTo>
                    <a:pt x="331" y="1036"/>
                  </a:lnTo>
                  <a:lnTo>
                    <a:pt x="331" y="886"/>
                  </a:lnTo>
                  <a:close/>
                  <a:moveTo>
                    <a:pt x="1093" y="1044"/>
                  </a:moveTo>
                  <a:lnTo>
                    <a:pt x="980" y="1044"/>
                  </a:lnTo>
                  <a:lnTo>
                    <a:pt x="980" y="1182"/>
                  </a:lnTo>
                  <a:lnTo>
                    <a:pt x="997" y="1182"/>
                  </a:lnTo>
                  <a:lnTo>
                    <a:pt x="997" y="1060"/>
                  </a:lnTo>
                  <a:lnTo>
                    <a:pt x="1093" y="1060"/>
                  </a:lnTo>
                  <a:lnTo>
                    <a:pt x="1093" y="1044"/>
                  </a:lnTo>
                  <a:close/>
                  <a:moveTo>
                    <a:pt x="1093" y="1060"/>
                  </a:moveTo>
                  <a:lnTo>
                    <a:pt x="1075" y="1060"/>
                  </a:lnTo>
                  <a:lnTo>
                    <a:pt x="1075" y="1182"/>
                  </a:lnTo>
                  <a:lnTo>
                    <a:pt x="1093" y="1182"/>
                  </a:lnTo>
                  <a:lnTo>
                    <a:pt x="1093" y="1060"/>
                  </a:lnTo>
                  <a:close/>
                  <a:moveTo>
                    <a:pt x="368" y="898"/>
                  </a:moveTo>
                  <a:lnTo>
                    <a:pt x="361" y="900"/>
                  </a:lnTo>
                  <a:lnTo>
                    <a:pt x="351" y="904"/>
                  </a:lnTo>
                  <a:lnTo>
                    <a:pt x="344" y="904"/>
                  </a:lnTo>
                  <a:lnTo>
                    <a:pt x="344" y="1032"/>
                  </a:lnTo>
                  <a:lnTo>
                    <a:pt x="341" y="1032"/>
                  </a:lnTo>
                  <a:lnTo>
                    <a:pt x="333" y="1036"/>
                  </a:lnTo>
                  <a:lnTo>
                    <a:pt x="535" y="1036"/>
                  </a:lnTo>
                  <a:lnTo>
                    <a:pt x="615" y="1026"/>
                  </a:lnTo>
                  <a:lnTo>
                    <a:pt x="368" y="1026"/>
                  </a:lnTo>
                  <a:lnTo>
                    <a:pt x="368" y="898"/>
                  </a:lnTo>
                  <a:close/>
                  <a:moveTo>
                    <a:pt x="1490" y="780"/>
                  </a:moveTo>
                  <a:lnTo>
                    <a:pt x="1038" y="780"/>
                  </a:lnTo>
                  <a:lnTo>
                    <a:pt x="1138" y="782"/>
                  </a:lnTo>
                  <a:lnTo>
                    <a:pt x="1235" y="788"/>
                  </a:lnTo>
                  <a:lnTo>
                    <a:pt x="1413" y="808"/>
                  </a:lnTo>
                  <a:lnTo>
                    <a:pt x="1494" y="822"/>
                  </a:lnTo>
                  <a:lnTo>
                    <a:pt x="1568" y="836"/>
                  </a:lnTo>
                  <a:lnTo>
                    <a:pt x="1635" y="852"/>
                  </a:lnTo>
                  <a:lnTo>
                    <a:pt x="1746" y="882"/>
                  </a:lnTo>
                  <a:lnTo>
                    <a:pt x="1746" y="1036"/>
                  </a:lnTo>
                  <a:lnTo>
                    <a:pt x="1783" y="1036"/>
                  </a:lnTo>
                  <a:lnTo>
                    <a:pt x="1783" y="870"/>
                  </a:lnTo>
                  <a:lnTo>
                    <a:pt x="1826" y="870"/>
                  </a:lnTo>
                  <a:lnTo>
                    <a:pt x="1795" y="850"/>
                  </a:lnTo>
                  <a:lnTo>
                    <a:pt x="1766" y="850"/>
                  </a:lnTo>
                  <a:lnTo>
                    <a:pt x="1763" y="846"/>
                  </a:lnTo>
                  <a:lnTo>
                    <a:pt x="1755" y="846"/>
                  </a:lnTo>
                  <a:lnTo>
                    <a:pt x="1755" y="838"/>
                  </a:lnTo>
                  <a:lnTo>
                    <a:pt x="1735" y="838"/>
                  </a:lnTo>
                  <a:lnTo>
                    <a:pt x="1728" y="836"/>
                  </a:lnTo>
                  <a:lnTo>
                    <a:pt x="1722" y="836"/>
                  </a:lnTo>
                  <a:lnTo>
                    <a:pt x="1711" y="832"/>
                  </a:lnTo>
                  <a:lnTo>
                    <a:pt x="1711" y="828"/>
                  </a:lnTo>
                  <a:lnTo>
                    <a:pt x="1694" y="828"/>
                  </a:lnTo>
                  <a:lnTo>
                    <a:pt x="1683" y="826"/>
                  </a:lnTo>
                  <a:lnTo>
                    <a:pt x="1677" y="822"/>
                  </a:lnTo>
                  <a:lnTo>
                    <a:pt x="1667" y="818"/>
                  </a:lnTo>
                  <a:lnTo>
                    <a:pt x="1667" y="816"/>
                  </a:lnTo>
                  <a:lnTo>
                    <a:pt x="1650" y="816"/>
                  </a:lnTo>
                  <a:lnTo>
                    <a:pt x="1640" y="812"/>
                  </a:lnTo>
                  <a:lnTo>
                    <a:pt x="1619" y="808"/>
                  </a:lnTo>
                  <a:lnTo>
                    <a:pt x="1609" y="804"/>
                  </a:lnTo>
                  <a:lnTo>
                    <a:pt x="1609" y="802"/>
                  </a:lnTo>
                  <a:lnTo>
                    <a:pt x="1589" y="802"/>
                  </a:lnTo>
                  <a:lnTo>
                    <a:pt x="1577" y="798"/>
                  </a:lnTo>
                  <a:lnTo>
                    <a:pt x="1541" y="792"/>
                  </a:lnTo>
                  <a:lnTo>
                    <a:pt x="1541" y="788"/>
                  </a:lnTo>
                  <a:lnTo>
                    <a:pt x="1524" y="788"/>
                  </a:lnTo>
                  <a:lnTo>
                    <a:pt x="1490" y="780"/>
                  </a:lnTo>
                  <a:close/>
                  <a:moveTo>
                    <a:pt x="426" y="882"/>
                  </a:moveTo>
                  <a:lnTo>
                    <a:pt x="416" y="886"/>
                  </a:lnTo>
                  <a:lnTo>
                    <a:pt x="405" y="890"/>
                  </a:lnTo>
                  <a:lnTo>
                    <a:pt x="399" y="890"/>
                  </a:lnTo>
                  <a:lnTo>
                    <a:pt x="399" y="1020"/>
                  </a:lnTo>
                  <a:lnTo>
                    <a:pt x="389" y="1024"/>
                  </a:lnTo>
                  <a:lnTo>
                    <a:pt x="378" y="1024"/>
                  </a:lnTo>
                  <a:lnTo>
                    <a:pt x="368" y="1026"/>
                  </a:lnTo>
                  <a:lnTo>
                    <a:pt x="615" y="1026"/>
                  </a:lnTo>
                  <a:lnTo>
                    <a:pt x="648" y="1022"/>
                  </a:lnTo>
                  <a:lnTo>
                    <a:pt x="737" y="1014"/>
                  </a:lnTo>
                  <a:lnTo>
                    <a:pt x="784" y="1012"/>
                  </a:lnTo>
                  <a:lnTo>
                    <a:pt x="426" y="1012"/>
                  </a:lnTo>
                  <a:lnTo>
                    <a:pt x="426" y="882"/>
                  </a:lnTo>
                  <a:close/>
                  <a:moveTo>
                    <a:pt x="1704" y="898"/>
                  </a:moveTo>
                  <a:lnTo>
                    <a:pt x="1704" y="1026"/>
                  </a:lnTo>
                  <a:lnTo>
                    <a:pt x="1728" y="1026"/>
                  </a:lnTo>
                  <a:lnTo>
                    <a:pt x="1728" y="904"/>
                  </a:lnTo>
                  <a:lnTo>
                    <a:pt x="1722" y="904"/>
                  </a:lnTo>
                  <a:lnTo>
                    <a:pt x="1715" y="900"/>
                  </a:lnTo>
                  <a:lnTo>
                    <a:pt x="1704" y="898"/>
                  </a:lnTo>
                  <a:close/>
                  <a:moveTo>
                    <a:pt x="485" y="874"/>
                  </a:moveTo>
                  <a:lnTo>
                    <a:pt x="474" y="876"/>
                  </a:lnTo>
                  <a:lnTo>
                    <a:pt x="464" y="876"/>
                  </a:lnTo>
                  <a:lnTo>
                    <a:pt x="453" y="880"/>
                  </a:lnTo>
                  <a:lnTo>
                    <a:pt x="453" y="1008"/>
                  </a:lnTo>
                  <a:lnTo>
                    <a:pt x="444" y="1008"/>
                  </a:lnTo>
                  <a:lnTo>
                    <a:pt x="437" y="1012"/>
                  </a:lnTo>
                  <a:lnTo>
                    <a:pt x="784" y="1012"/>
                  </a:lnTo>
                  <a:lnTo>
                    <a:pt x="932" y="1006"/>
                  </a:lnTo>
                  <a:lnTo>
                    <a:pt x="1619" y="1006"/>
                  </a:lnTo>
                  <a:lnTo>
                    <a:pt x="1619" y="1002"/>
                  </a:lnTo>
                  <a:lnTo>
                    <a:pt x="485" y="1002"/>
                  </a:lnTo>
                  <a:lnTo>
                    <a:pt x="485" y="874"/>
                  </a:lnTo>
                  <a:close/>
                  <a:moveTo>
                    <a:pt x="1650" y="882"/>
                  </a:moveTo>
                  <a:lnTo>
                    <a:pt x="1650" y="1012"/>
                  </a:lnTo>
                  <a:lnTo>
                    <a:pt x="1677" y="1012"/>
                  </a:lnTo>
                  <a:lnTo>
                    <a:pt x="1677" y="890"/>
                  </a:lnTo>
                  <a:lnTo>
                    <a:pt x="1667" y="890"/>
                  </a:lnTo>
                  <a:lnTo>
                    <a:pt x="1657" y="886"/>
                  </a:lnTo>
                  <a:lnTo>
                    <a:pt x="1650" y="882"/>
                  </a:lnTo>
                  <a:close/>
                  <a:moveTo>
                    <a:pt x="1571" y="1000"/>
                  </a:moveTo>
                  <a:lnTo>
                    <a:pt x="505" y="1000"/>
                  </a:lnTo>
                  <a:lnTo>
                    <a:pt x="494" y="1002"/>
                  </a:lnTo>
                  <a:lnTo>
                    <a:pt x="1581" y="1002"/>
                  </a:lnTo>
                  <a:lnTo>
                    <a:pt x="1571" y="1000"/>
                  </a:lnTo>
                  <a:close/>
                  <a:moveTo>
                    <a:pt x="1589" y="874"/>
                  </a:moveTo>
                  <a:lnTo>
                    <a:pt x="1589" y="1002"/>
                  </a:lnTo>
                  <a:lnTo>
                    <a:pt x="1619" y="1002"/>
                  </a:lnTo>
                  <a:lnTo>
                    <a:pt x="1619" y="880"/>
                  </a:lnTo>
                  <a:lnTo>
                    <a:pt x="1609" y="876"/>
                  </a:lnTo>
                  <a:lnTo>
                    <a:pt x="1598" y="876"/>
                  </a:lnTo>
                  <a:lnTo>
                    <a:pt x="1589" y="874"/>
                  </a:lnTo>
                  <a:close/>
                  <a:moveTo>
                    <a:pt x="546" y="862"/>
                  </a:moveTo>
                  <a:lnTo>
                    <a:pt x="536" y="862"/>
                  </a:lnTo>
                  <a:lnTo>
                    <a:pt x="525" y="866"/>
                  </a:lnTo>
                  <a:lnTo>
                    <a:pt x="515" y="866"/>
                  </a:lnTo>
                  <a:lnTo>
                    <a:pt x="515" y="1000"/>
                  </a:lnTo>
                  <a:lnTo>
                    <a:pt x="1561" y="1000"/>
                  </a:lnTo>
                  <a:lnTo>
                    <a:pt x="1561" y="992"/>
                  </a:lnTo>
                  <a:lnTo>
                    <a:pt x="546" y="992"/>
                  </a:lnTo>
                  <a:lnTo>
                    <a:pt x="546" y="862"/>
                  </a:lnTo>
                  <a:close/>
                  <a:moveTo>
                    <a:pt x="611" y="852"/>
                  </a:moveTo>
                  <a:lnTo>
                    <a:pt x="601" y="852"/>
                  </a:lnTo>
                  <a:lnTo>
                    <a:pt x="587" y="856"/>
                  </a:lnTo>
                  <a:lnTo>
                    <a:pt x="577" y="856"/>
                  </a:lnTo>
                  <a:lnTo>
                    <a:pt x="577" y="988"/>
                  </a:lnTo>
                  <a:lnTo>
                    <a:pt x="566" y="992"/>
                  </a:lnTo>
                  <a:lnTo>
                    <a:pt x="1509" y="992"/>
                  </a:lnTo>
                  <a:lnTo>
                    <a:pt x="1500" y="988"/>
                  </a:lnTo>
                  <a:lnTo>
                    <a:pt x="1500" y="984"/>
                  </a:lnTo>
                  <a:lnTo>
                    <a:pt x="611" y="984"/>
                  </a:lnTo>
                  <a:lnTo>
                    <a:pt x="611" y="852"/>
                  </a:lnTo>
                  <a:close/>
                  <a:moveTo>
                    <a:pt x="1541" y="862"/>
                  </a:moveTo>
                  <a:lnTo>
                    <a:pt x="1526" y="862"/>
                  </a:lnTo>
                  <a:lnTo>
                    <a:pt x="1526" y="992"/>
                  </a:lnTo>
                  <a:lnTo>
                    <a:pt x="1561" y="992"/>
                  </a:lnTo>
                  <a:lnTo>
                    <a:pt x="1561" y="866"/>
                  </a:lnTo>
                  <a:lnTo>
                    <a:pt x="1550" y="866"/>
                  </a:lnTo>
                  <a:lnTo>
                    <a:pt x="1541" y="862"/>
                  </a:lnTo>
                  <a:close/>
                  <a:moveTo>
                    <a:pt x="1445" y="982"/>
                  </a:moveTo>
                  <a:lnTo>
                    <a:pt x="631" y="982"/>
                  </a:lnTo>
                  <a:lnTo>
                    <a:pt x="621" y="984"/>
                  </a:lnTo>
                  <a:lnTo>
                    <a:pt x="1455" y="984"/>
                  </a:lnTo>
                  <a:lnTo>
                    <a:pt x="1445" y="982"/>
                  </a:lnTo>
                  <a:close/>
                  <a:moveTo>
                    <a:pt x="1476" y="852"/>
                  </a:moveTo>
                  <a:lnTo>
                    <a:pt x="1461" y="852"/>
                  </a:lnTo>
                  <a:lnTo>
                    <a:pt x="1461" y="984"/>
                  </a:lnTo>
                  <a:lnTo>
                    <a:pt x="1500" y="984"/>
                  </a:lnTo>
                  <a:lnTo>
                    <a:pt x="1500" y="856"/>
                  </a:lnTo>
                  <a:lnTo>
                    <a:pt x="1485" y="856"/>
                  </a:lnTo>
                  <a:lnTo>
                    <a:pt x="1476" y="852"/>
                  </a:lnTo>
                  <a:close/>
                  <a:moveTo>
                    <a:pt x="679" y="842"/>
                  </a:moveTo>
                  <a:lnTo>
                    <a:pt x="666" y="846"/>
                  </a:lnTo>
                  <a:lnTo>
                    <a:pt x="651" y="846"/>
                  </a:lnTo>
                  <a:lnTo>
                    <a:pt x="642" y="850"/>
                  </a:lnTo>
                  <a:lnTo>
                    <a:pt x="642" y="982"/>
                  </a:lnTo>
                  <a:lnTo>
                    <a:pt x="1435" y="982"/>
                  </a:lnTo>
                  <a:lnTo>
                    <a:pt x="1435" y="978"/>
                  </a:lnTo>
                  <a:lnTo>
                    <a:pt x="679" y="978"/>
                  </a:lnTo>
                  <a:lnTo>
                    <a:pt x="679" y="842"/>
                  </a:lnTo>
                  <a:close/>
                  <a:moveTo>
                    <a:pt x="747" y="836"/>
                  </a:moveTo>
                  <a:lnTo>
                    <a:pt x="737" y="836"/>
                  </a:lnTo>
                  <a:lnTo>
                    <a:pt x="717" y="838"/>
                  </a:lnTo>
                  <a:lnTo>
                    <a:pt x="707" y="838"/>
                  </a:lnTo>
                  <a:lnTo>
                    <a:pt x="707" y="976"/>
                  </a:lnTo>
                  <a:lnTo>
                    <a:pt x="696" y="978"/>
                  </a:lnTo>
                  <a:lnTo>
                    <a:pt x="1376" y="978"/>
                  </a:lnTo>
                  <a:lnTo>
                    <a:pt x="1367" y="976"/>
                  </a:lnTo>
                  <a:lnTo>
                    <a:pt x="1367" y="972"/>
                  </a:lnTo>
                  <a:lnTo>
                    <a:pt x="747" y="972"/>
                  </a:lnTo>
                  <a:lnTo>
                    <a:pt x="747" y="836"/>
                  </a:lnTo>
                  <a:close/>
                  <a:moveTo>
                    <a:pt x="1397" y="842"/>
                  </a:moveTo>
                  <a:lnTo>
                    <a:pt x="1397" y="978"/>
                  </a:lnTo>
                  <a:lnTo>
                    <a:pt x="1435" y="978"/>
                  </a:lnTo>
                  <a:lnTo>
                    <a:pt x="1435" y="850"/>
                  </a:lnTo>
                  <a:lnTo>
                    <a:pt x="1421" y="846"/>
                  </a:lnTo>
                  <a:lnTo>
                    <a:pt x="1407" y="846"/>
                  </a:lnTo>
                  <a:lnTo>
                    <a:pt x="1397" y="842"/>
                  </a:lnTo>
                  <a:close/>
                  <a:moveTo>
                    <a:pt x="823" y="828"/>
                  </a:moveTo>
                  <a:lnTo>
                    <a:pt x="810" y="830"/>
                  </a:lnTo>
                  <a:lnTo>
                    <a:pt x="799" y="832"/>
                  </a:lnTo>
                  <a:lnTo>
                    <a:pt x="779" y="832"/>
                  </a:lnTo>
                  <a:lnTo>
                    <a:pt x="779" y="972"/>
                  </a:lnTo>
                  <a:lnTo>
                    <a:pt x="1295" y="972"/>
                  </a:lnTo>
                  <a:lnTo>
                    <a:pt x="1295" y="968"/>
                  </a:lnTo>
                  <a:lnTo>
                    <a:pt x="823" y="968"/>
                  </a:lnTo>
                  <a:lnTo>
                    <a:pt x="823" y="828"/>
                  </a:lnTo>
                  <a:close/>
                  <a:moveTo>
                    <a:pt x="1335" y="836"/>
                  </a:moveTo>
                  <a:lnTo>
                    <a:pt x="1325" y="836"/>
                  </a:lnTo>
                  <a:lnTo>
                    <a:pt x="1325" y="972"/>
                  </a:lnTo>
                  <a:lnTo>
                    <a:pt x="1367" y="972"/>
                  </a:lnTo>
                  <a:lnTo>
                    <a:pt x="1367" y="838"/>
                  </a:lnTo>
                  <a:lnTo>
                    <a:pt x="1356" y="838"/>
                  </a:lnTo>
                  <a:lnTo>
                    <a:pt x="1335" y="836"/>
                  </a:lnTo>
                  <a:close/>
                  <a:moveTo>
                    <a:pt x="897" y="826"/>
                  </a:moveTo>
                  <a:lnTo>
                    <a:pt x="863" y="826"/>
                  </a:lnTo>
                  <a:lnTo>
                    <a:pt x="851" y="828"/>
                  </a:lnTo>
                  <a:lnTo>
                    <a:pt x="851" y="968"/>
                  </a:lnTo>
                  <a:lnTo>
                    <a:pt x="897" y="968"/>
                  </a:lnTo>
                  <a:lnTo>
                    <a:pt x="897" y="826"/>
                  </a:lnTo>
                  <a:close/>
                  <a:moveTo>
                    <a:pt x="1167" y="964"/>
                  </a:moveTo>
                  <a:lnTo>
                    <a:pt x="908" y="964"/>
                  </a:lnTo>
                  <a:lnTo>
                    <a:pt x="897" y="968"/>
                  </a:lnTo>
                  <a:lnTo>
                    <a:pt x="1175" y="968"/>
                  </a:lnTo>
                  <a:lnTo>
                    <a:pt x="1167" y="964"/>
                  </a:lnTo>
                  <a:close/>
                  <a:moveTo>
                    <a:pt x="1212" y="826"/>
                  </a:moveTo>
                  <a:lnTo>
                    <a:pt x="1175" y="826"/>
                  </a:lnTo>
                  <a:lnTo>
                    <a:pt x="1175" y="968"/>
                  </a:lnTo>
                  <a:lnTo>
                    <a:pt x="1223" y="968"/>
                  </a:lnTo>
                  <a:lnTo>
                    <a:pt x="1223" y="828"/>
                  </a:lnTo>
                  <a:lnTo>
                    <a:pt x="1212" y="826"/>
                  </a:lnTo>
                  <a:close/>
                  <a:moveTo>
                    <a:pt x="1254" y="828"/>
                  </a:moveTo>
                  <a:lnTo>
                    <a:pt x="1254" y="968"/>
                  </a:lnTo>
                  <a:lnTo>
                    <a:pt x="1295" y="968"/>
                  </a:lnTo>
                  <a:lnTo>
                    <a:pt x="1295" y="832"/>
                  </a:lnTo>
                  <a:lnTo>
                    <a:pt x="1274" y="832"/>
                  </a:lnTo>
                  <a:lnTo>
                    <a:pt x="1254" y="828"/>
                  </a:lnTo>
                  <a:close/>
                  <a:moveTo>
                    <a:pt x="977" y="822"/>
                  </a:moveTo>
                  <a:lnTo>
                    <a:pt x="939" y="822"/>
                  </a:lnTo>
                  <a:lnTo>
                    <a:pt x="929" y="826"/>
                  </a:lnTo>
                  <a:lnTo>
                    <a:pt x="929" y="964"/>
                  </a:lnTo>
                  <a:lnTo>
                    <a:pt x="977" y="964"/>
                  </a:lnTo>
                  <a:lnTo>
                    <a:pt x="977" y="822"/>
                  </a:lnTo>
                  <a:close/>
                  <a:moveTo>
                    <a:pt x="1065" y="822"/>
                  </a:moveTo>
                  <a:lnTo>
                    <a:pt x="1008" y="822"/>
                  </a:lnTo>
                  <a:lnTo>
                    <a:pt x="1008" y="964"/>
                  </a:lnTo>
                  <a:lnTo>
                    <a:pt x="1065" y="964"/>
                  </a:lnTo>
                  <a:lnTo>
                    <a:pt x="1065" y="822"/>
                  </a:lnTo>
                  <a:close/>
                  <a:moveTo>
                    <a:pt x="1134" y="822"/>
                  </a:moveTo>
                  <a:lnTo>
                    <a:pt x="1097" y="822"/>
                  </a:lnTo>
                  <a:lnTo>
                    <a:pt x="1097" y="964"/>
                  </a:lnTo>
                  <a:lnTo>
                    <a:pt x="1147" y="964"/>
                  </a:lnTo>
                  <a:lnTo>
                    <a:pt x="1147" y="826"/>
                  </a:lnTo>
                  <a:lnTo>
                    <a:pt x="1134" y="822"/>
                  </a:lnTo>
                  <a:close/>
                  <a:moveTo>
                    <a:pt x="337" y="816"/>
                  </a:moveTo>
                  <a:lnTo>
                    <a:pt x="320" y="816"/>
                  </a:lnTo>
                  <a:lnTo>
                    <a:pt x="320" y="846"/>
                  </a:lnTo>
                  <a:lnTo>
                    <a:pt x="311" y="846"/>
                  </a:lnTo>
                  <a:lnTo>
                    <a:pt x="307" y="850"/>
                  </a:lnTo>
                  <a:lnTo>
                    <a:pt x="449" y="850"/>
                  </a:lnTo>
                  <a:lnTo>
                    <a:pt x="499" y="838"/>
                  </a:lnTo>
                  <a:lnTo>
                    <a:pt x="337" y="838"/>
                  </a:lnTo>
                  <a:lnTo>
                    <a:pt x="337" y="816"/>
                  </a:lnTo>
                  <a:close/>
                  <a:moveTo>
                    <a:pt x="1783" y="816"/>
                  </a:moveTo>
                  <a:lnTo>
                    <a:pt x="1755" y="816"/>
                  </a:lnTo>
                  <a:lnTo>
                    <a:pt x="1759" y="818"/>
                  </a:lnTo>
                  <a:lnTo>
                    <a:pt x="1766" y="818"/>
                  </a:lnTo>
                  <a:lnTo>
                    <a:pt x="1766" y="850"/>
                  </a:lnTo>
                  <a:lnTo>
                    <a:pt x="1795" y="850"/>
                  </a:lnTo>
                  <a:lnTo>
                    <a:pt x="1783" y="842"/>
                  </a:lnTo>
                  <a:lnTo>
                    <a:pt x="1783" y="816"/>
                  </a:lnTo>
                  <a:close/>
                  <a:moveTo>
                    <a:pt x="316" y="372"/>
                  </a:moveTo>
                  <a:lnTo>
                    <a:pt x="241" y="380"/>
                  </a:lnTo>
                  <a:lnTo>
                    <a:pt x="180" y="396"/>
                  </a:lnTo>
                  <a:lnTo>
                    <a:pt x="136" y="422"/>
                  </a:lnTo>
                  <a:lnTo>
                    <a:pt x="109" y="458"/>
                  </a:lnTo>
                  <a:lnTo>
                    <a:pt x="100" y="506"/>
                  </a:lnTo>
                  <a:lnTo>
                    <a:pt x="110" y="558"/>
                  </a:lnTo>
                  <a:lnTo>
                    <a:pt x="138" y="614"/>
                  </a:lnTo>
                  <a:lnTo>
                    <a:pt x="183" y="674"/>
                  </a:lnTo>
                  <a:lnTo>
                    <a:pt x="243" y="736"/>
                  </a:lnTo>
                  <a:lnTo>
                    <a:pt x="317" y="798"/>
                  </a:lnTo>
                  <a:lnTo>
                    <a:pt x="307" y="802"/>
                  </a:lnTo>
                  <a:lnTo>
                    <a:pt x="303" y="802"/>
                  </a:lnTo>
                  <a:lnTo>
                    <a:pt x="296" y="804"/>
                  </a:lnTo>
                  <a:lnTo>
                    <a:pt x="361" y="804"/>
                  </a:lnTo>
                  <a:lnTo>
                    <a:pt x="361" y="832"/>
                  </a:lnTo>
                  <a:lnTo>
                    <a:pt x="355" y="836"/>
                  </a:lnTo>
                  <a:lnTo>
                    <a:pt x="344" y="836"/>
                  </a:lnTo>
                  <a:lnTo>
                    <a:pt x="337" y="838"/>
                  </a:lnTo>
                  <a:lnTo>
                    <a:pt x="499" y="838"/>
                  </a:lnTo>
                  <a:lnTo>
                    <a:pt x="507" y="836"/>
                  </a:lnTo>
                  <a:lnTo>
                    <a:pt x="549" y="828"/>
                  </a:lnTo>
                  <a:lnTo>
                    <a:pt x="378" y="828"/>
                  </a:lnTo>
                  <a:lnTo>
                    <a:pt x="378" y="798"/>
                  </a:lnTo>
                  <a:lnTo>
                    <a:pt x="389" y="798"/>
                  </a:lnTo>
                  <a:lnTo>
                    <a:pt x="399" y="796"/>
                  </a:lnTo>
                  <a:lnTo>
                    <a:pt x="405" y="792"/>
                  </a:lnTo>
                  <a:lnTo>
                    <a:pt x="333" y="792"/>
                  </a:lnTo>
                  <a:lnTo>
                    <a:pt x="258" y="726"/>
                  </a:lnTo>
                  <a:lnTo>
                    <a:pt x="200" y="662"/>
                  </a:lnTo>
                  <a:lnTo>
                    <a:pt x="162" y="602"/>
                  </a:lnTo>
                  <a:lnTo>
                    <a:pt x="145" y="546"/>
                  </a:lnTo>
                  <a:lnTo>
                    <a:pt x="153" y="496"/>
                  </a:lnTo>
                  <a:lnTo>
                    <a:pt x="181" y="464"/>
                  </a:lnTo>
                  <a:lnTo>
                    <a:pt x="233" y="442"/>
                  </a:lnTo>
                  <a:lnTo>
                    <a:pt x="306" y="428"/>
                  </a:lnTo>
                  <a:lnTo>
                    <a:pt x="397" y="422"/>
                  </a:lnTo>
                  <a:lnTo>
                    <a:pt x="711" y="422"/>
                  </a:lnTo>
                  <a:lnTo>
                    <a:pt x="642" y="406"/>
                  </a:lnTo>
                  <a:lnTo>
                    <a:pt x="641" y="400"/>
                  </a:lnTo>
                  <a:lnTo>
                    <a:pt x="611" y="400"/>
                  </a:lnTo>
                  <a:lnTo>
                    <a:pt x="502" y="384"/>
                  </a:lnTo>
                  <a:lnTo>
                    <a:pt x="403" y="374"/>
                  </a:lnTo>
                  <a:lnTo>
                    <a:pt x="316" y="372"/>
                  </a:lnTo>
                  <a:close/>
                  <a:moveTo>
                    <a:pt x="1783" y="804"/>
                  </a:moveTo>
                  <a:lnTo>
                    <a:pt x="1722" y="804"/>
                  </a:lnTo>
                  <a:lnTo>
                    <a:pt x="1728" y="808"/>
                  </a:lnTo>
                  <a:lnTo>
                    <a:pt x="1735" y="812"/>
                  </a:lnTo>
                  <a:lnTo>
                    <a:pt x="1735" y="838"/>
                  </a:lnTo>
                  <a:lnTo>
                    <a:pt x="1755" y="838"/>
                  </a:lnTo>
                  <a:lnTo>
                    <a:pt x="1755" y="816"/>
                  </a:lnTo>
                  <a:lnTo>
                    <a:pt x="1783" y="816"/>
                  </a:lnTo>
                  <a:lnTo>
                    <a:pt x="1783" y="804"/>
                  </a:lnTo>
                  <a:close/>
                  <a:moveTo>
                    <a:pt x="711" y="422"/>
                  </a:moveTo>
                  <a:lnTo>
                    <a:pt x="397" y="422"/>
                  </a:lnTo>
                  <a:lnTo>
                    <a:pt x="503" y="426"/>
                  </a:lnTo>
                  <a:lnTo>
                    <a:pt x="621" y="438"/>
                  </a:lnTo>
                  <a:lnTo>
                    <a:pt x="636" y="492"/>
                  </a:lnTo>
                  <a:lnTo>
                    <a:pt x="653" y="544"/>
                  </a:lnTo>
                  <a:lnTo>
                    <a:pt x="670" y="592"/>
                  </a:lnTo>
                  <a:lnTo>
                    <a:pt x="686" y="638"/>
                  </a:lnTo>
                  <a:lnTo>
                    <a:pt x="635" y="664"/>
                  </a:lnTo>
                  <a:lnTo>
                    <a:pt x="521" y="726"/>
                  </a:lnTo>
                  <a:lnTo>
                    <a:pt x="461" y="760"/>
                  </a:lnTo>
                  <a:lnTo>
                    <a:pt x="425" y="768"/>
                  </a:lnTo>
                  <a:lnTo>
                    <a:pt x="392" y="778"/>
                  </a:lnTo>
                  <a:lnTo>
                    <a:pt x="361" y="786"/>
                  </a:lnTo>
                  <a:lnTo>
                    <a:pt x="333" y="792"/>
                  </a:lnTo>
                  <a:lnTo>
                    <a:pt x="405" y="792"/>
                  </a:lnTo>
                  <a:lnTo>
                    <a:pt x="405" y="818"/>
                  </a:lnTo>
                  <a:lnTo>
                    <a:pt x="399" y="822"/>
                  </a:lnTo>
                  <a:lnTo>
                    <a:pt x="378" y="828"/>
                  </a:lnTo>
                  <a:lnTo>
                    <a:pt x="549" y="828"/>
                  </a:lnTo>
                  <a:lnTo>
                    <a:pt x="581" y="822"/>
                  </a:lnTo>
                  <a:lnTo>
                    <a:pt x="615" y="816"/>
                  </a:lnTo>
                  <a:lnTo>
                    <a:pt x="426" y="816"/>
                  </a:lnTo>
                  <a:lnTo>
                    <a:pt x="426" y="788"/>
                  </a:lnTo>
                  <a:lnTo>
                    <a:pt x="436" y="786"/>
                  </a:lnTo>
                  <a:lnTo>
                    <a:pt x="457" y="780"/>
                  </a:lnTo>
                  <a:lnTo>
                    <a:pt x="468" y="778"/>
                  </a:lnTo>
                  <a:lnTo>
                    <a:pt x="485" y="778"/>
                  </a:lnTo>
                  <a:lnTo>
                    <a:pt x="485" y="772"/>
                  </a:lnTo>
                  <a:lnTo>
                    <a:pt x="497" y="768"/>
                  </a:lnTo>
                  <a:lnTo>
                    <a:pt x="510" y="766"/>
                  </a:lnTo>
                  <a:lnTo>
                    <a:pt x="521" y="762"/>
                  </a:lnTo>
                  <a:lnTo>
                    <a:pt x="533" y="760"/>
                  </a:lnTo>
                  <a:lnTo>
                    <a:pt x="553" y="760"/>
                  </a:lnTo>
                  <a:lnTo>
                    <a:pt x="553" y="756"/>
                  </a:lnTo>
                  <a:lnTo>
                    <a:pt x="569" y="754"/>
                  </a:lnTo>
                  <a:lnTo>
                    <a:pt x="595" y="748"/>
                  </a:lnTo>
                  <a:lnTo>
                    <a:pt x="515" y="748"/>
                  </a:lnTo>
                  <a:lnTo>
                    <a:pt x="563" y="722"/>
                  </a:lnTo>
                  <a:lnTo>
                    <a:pt x="609" y="698"/>
                  </a:lnTo>
                  <a:lnTo>
                    <a:pt x="653" y="674"/>
                  </a:lnTo>
                  <a:lnTo>
                    <a:pt x="693" y="654"/>
                  </a:lnTo>
                  <a:lnTo>
                    <a:pt x="717" y="654"/>
                  </a:lnTo>
                  <a:lnTo>
                    <a:pt x="714" y="646"/>
                  </a:lnTo>
                  <a:lnTo>
                    <a:pt x="752" y="626"/>
                  </a:lnTo>
                  <a:lnTo>
                    <a:pt x="756" y="624"/>
                  </a:lnTo>
                  <a:lnTo>
                    <a:pt x="707" y="624"/>
                  </a:lnTo>
                  <a:lnTo>
                    <a:pt x="691" y="582"/>
                  </a:lnTo>
                  <a:lnTo>
                    <a:pt x="676" y="538"/>
                  </a:lnTo>
                  <a:lnTo>
                    <a:pt x="662" y="490"/>
                  </a:lnTo>
                  <a:lnTo>
                    <a:pt x="648" y="442"/>
                  </a:lnTo>
                  <a:lnTo>
                    <a:pt x="800" y="442"/>
                  </a:lnTo>
                  <a:lnTo>
                    <a:pt x="711" y="422"/>
                  </a:lnTo>
                  <a:close/>
                  <a:moveTo>
                    <a:pt x="1736" y="792"/>
                  </a:moveTo>
                  <a:lnTo>
                    <a:pt x="1667" y="792"/>
                  </a:lnTo>
                  <a:lnTo>
                    <a:pt x="1677" y="796"/>
                  </a:lnTo>
                  <a:lnTo>
                    <a:pt x="1683" y="798"/>
                  </a:lnTo>
                  <a:lnTo>
                    <a:pt x="1694" y="798"/>
                  </a:lnTo>
                  <a:lnTo>
                    <a:pt x="1694" y="828"/>
                  </a:lnTo>
                  <a:lnTo>
                    <a:pt x="1711" y="828"/>
                  </a:lnTo>
                  <a:lnTo>
                    <a:pt x="1711" y="804"/>
                  </a:lnTo>
                  <a:lnTo>
                    <a:pt x="1776" y="804"/>
                  </a:lnTo>
                  <a:lnTo>
                    <a:pt x="1755" y="798"/>
                  </a:lnTo>
                  <a:lnTo>
                    <a:pt x="1736" y="792"/>
                  </a:lnTo>
                  <a:close/>
                  <a:moveTo>
                    <a:pt x="485" y="778"/>
                  </a:moveTo>
                  <a:lnTo>
                    <a:pt x="468" y="778"/>
                  </a:lnTo>
                  <a:lnTo>
                    <a:pt x="468" y="804"/>
                  </a:lnTo>
                  <a:lnTo>
                    <a:pt x="457" y="808"/>
                  </a:lnTo>
                  <a:lnTo>
                    <a:pt x="436" y="812"/>
                  </a:lnTo>
                  <a:lnTo>
                    <a:pt x="426" y="816"/>
                  </a:lnTo>
                  <a:lnTo>
                    <a:pt x="615" y="816"/>
                  </a:lnTo>
                  <a:lnTo>
                    <a:pt x="661" y="808"/>
                  </a:lnTo>
                  <a:lnTo>
                    <a:pt x="713" y="802"/>
                  </a:lnTo>
                  <a:lnTo>
                    <a:pt x="485" y="802"/>
                  </a:lnTo>
                  <a:lnTo>
                    <a:pt x="485" y="778"/>
                  </a:lnTo>
                  <a:close/>
                  <a:moveTo>
                    <a:pt x="1690" y="778"/>
                  </a:moveTo>
                  <a:lnTo>
                    <a:pt x="1609" y="778"/>
                  </a:lnTo>
                  <a:lnTo>
                    <a:pt x="1619" y="780"/>
                  </a:lnTo>
                  <a:lnTo>
                    <a:pt x="1640" y="786"/>
                  </a:lnTo>
                  <a:lnTo>
                    <a:pt x="1650" y="788"/>
                  </a:lnTo>
                  <a:lnTo>
                    <a:pt x="1650" y="816"/>
                  </a:lnTo>
                  <a:lnTo>
                    <a:pt x="1667" y="816"/>
                  </a:lnTo>
                  <a:lnTo>
                    <a:pt x="1667" y="792"/>
                  </a:lnTo>
                  <a:lnTo>
                    <a:pt x="1736" y="792"/>
                  </a:lnTo>
                  <a:lnTo>
                    <a:pt x="1730" y="790"/>
                  </a:lnTo>
                  <a:lnTo>
                    <a:pt x="1699" y="780"/>
                  </a:lnTo>
                  <a:lnTo>
                    <a:pt x="1690" y="778"/>
                  </a:lnTo>
                  <a:close/>
                  <a:moveTo>
                    <a:pt x="553" y="760"/>
                  </a:moveTo>
                  <a:lnTo>
                    <a:pt x="533" y="760"/>
                  </a:lnTo>
                  <a:lnTo>
                    <a:pt x="533" y="792"/>
                  </a:lnTo>
                  <a:lnTo>
                    <a:pt x="508" y="796"/>
                  </a:lnTo>
                  <a:lnTo>
                    <a:pt x="497" y="798"/>
                  </a:lnTo>
                  <a:lnTo>
                    <a:pt x="485" y="802"/>
                  </a:lnTo>
                  <a:lnTo>
                    <a:pt x="713" y="802"/>
                  </a:lnTo>
                  <a:lnTo>
                    <a:pt x="839" y="788"/>
                  </a:lnTo>
                  <a:lnTo>
                    <a:pt x="553" y="788"/>
                  </a:lnTo>
                  <a:lnTo>
                    <a:pt x="553" y="760"/>
                  </a:lnTo>
                  <a:close/>
                  <a:moveTo>
                    <a:pt x="1635" y="760"/>
                  </a:moveTo>
                  <a:lnTo>
                    <a:pt x="1541" y="760"/>
                  </a:lnTo>
                  <a:lnTo>
                    <a:pt x="1553" y="762"/>
                  </a:lnTo>
                  <a:lnTo>
                    <a:pt x="1566" y="766"/>
                  </a:lnTo>
                  <a:lnTo>
                    <a:pt x="1577" y="768"/>
                  </a:lnTo>
                  <a:lnTo>
                    <a:pt x="1589" y="772"/>
                  </a:lnTo>
                  <a:lnTo>
                    <a:pt x="1589" y="802"/>
                  </a:lnTo>
                  <a:lnTo>
                    <a:pt x="1609" y="802"/>
                  </a:lnTo>
                  <a:lnTo>
                    <a:pt x="1609" y="778"/>
                  </a:lnTo>
                  <a:lnTo>
                    <a:pt x="1690" y="778"/>
                  </a:lnTo>
                  <a:lnTo>
                    <a:pt x="1663" y="772"/>
                  </a:lnTo>
                  <a:lnTo>
                    <a:pt x="1674" y="764"/>
                  </a:lnTo>
                  <a:lnTo>
                    <a:pt x="1643" y="764"/>
                  </a:lnTo>
                  <a:lnTo>
                    <a:pt x="1635" y="760"/>
                  </a:lnTo>
                  <a:close/>
                  <a:moveTo>
                    <a:pt x="638" y="744"/>
                  </a:moveTo>
                  <a:lnTo>
                    <a:pt x="621" y="744"/>
                  </a:lnTo>
                  <a:lnTo>
                    <a:pt x="621" y="774"/>
                  </a:lnTo>
                  <a:lnTo>
                    <a:pt x="604" y="778"/>
                  </a:lnTo>
                  <a:lnTo>
                    <a:pt x="586" y="780"/>
                  </a:lnTo>
                  <a:lnTo>
                    <a:pt x="569" y="784"/>
                  </a:lnTo>
                  <a:lnTo>
                    <a:pt x="553" y="788"/>
                  </a:lnTo>
                  <a:lnTo>
                    <a:pt x="839" y="788"/>
                  </a:lnTo>
                  <a:lnTo>
                    <a:pt x="936" y="782"/>
                  </a:lnTo>
                  <a:lnTo>
                    <a:pt x="1038" y="780"/>
                  </a:lnTo>
                  <a:lnTo>
                    <a:pt x="1490" y="780"/>
                  </a:lnTo>
                  <a:lnTo>
                    <a:pt x="1473" y="778"/>
                  </a:lnTo>
                  <a:lnTo>
                    <a:pt x="1455" y="774"/>
                  </a:lnTo>
                  <a:lnTo>
                    <a:pt x="1455" y="772"/>
                  </a:lnTo>
                  <a:lnTo>
                    <a:pt x="638" y="772"/>
                  </a:lnTo>
                  <a:lnTo>
                    <a:pt x="638" y="744"/>
                  </a:lnTo>
                  <a:close/>
                  <a:moveTo>
                    <a:pt x="1547" y="744"/>
                  </a:moveTo>
                  <a:lnTo>
                    <a:pt x="1455" y="744"/>
                  </a:lnTo>
                  <a:lnTo>
                    <a:pt x="1471" y="746"/>
                  </a:lnTo>
                  <a:lnTo>
                    <a:pt x="1506" y="754"/>
                  </a:lnTo>
                  <a:lnTo>
                    <a:pt x="1524" y="756"/>
                  </a:lnTo>
                  <a:lnTo>
                    <a:pt x="1524" y="788"/>
                  </a:lnTo>
                  <a:lnTo>
                    <a:pt x="1541" y="788"/>
                  </a:lnTo>
                  <a:lnTo>
                    <a:pt x="1541" y="760"/>
                  </a:lnTo>
                  <a:lnTo>
                    <a:pt x="1635" y="760"/>
                  </a:lnTo>
                  <a:lnTo>
                    <a:pt x="1616" y="750"/>
                  </a:lnTo>
                  <a:lnTo>
                    <a:pt x="1578" y="750"/>
                  </a:lnTo>
                  <a:lnTo>
                    <a:pt x="1547" y="744"/>
                  </a:lnTo>
                  <a:close/>
                  <a:moveTo>
                    <a:pt x="734" y="730"/>
                  </a:moveTo>
                  <a:lnTo>
                    <a:pt x="716" y="730"/>
                  </a:lnTo>
                  <a:lnTo>
                    <a:pt x="716" y="760"/>
                  </a:lnTo>
                  <a:lnTo>
                    <a:pt x="676" y="766"/>
                  </a:lnTo>
                  <a:lnTo>
                    <a:pt x="657" y="768"/>
                  </a:lnTo>
                  <a:lnTo>
                    <a:pt x="638" y="772"/>
                  </a:lnTo>
                  <a:lnTo>
                    <a:pt x="1435" y="772"/>
                  </a:lnTo>
                  <a:lnTo>
                    <a:pt x="1417" y="768"/>
                  </a:lnTo>
                  <a:lnTo>
                    <a:pt x="1399" y="766"/>
                  </a:lnTo>
                  <a:lnTo>
                    <a:pt x="1380" y="762"/>
                  </a:lnTo>
                  <a:lnTo>
                    <a:pt x="1359" y="760"/>
                  </a:lnTo>
                  <a:lnTo>
                    <a:pt x="734" y="760"/>
                  </a:lnTo>
                  <a:lnTo>
                    <a:pt x="734" y="730"/>
                  </a:lnTo>
                  <a:close/>
                  <a:moveTo>
                    <a:pt x="1475" y="730"/>
                  </a:moveTo>
                  <a:lnTo>
                    <a:pt x="1359" y="730"/>
                  </a:lnTo>
                  <a:lnTo>
                    <a:pt x="1378" y="732"/>
                  </a:lnTo>
                  <a:lnTo>
                    <a:pt x="1417" y="738"/>
                  </a:lnTo>
                  <a:lnTo>
                    <a:pt x="1435" y="740"/>
                  </a:lnTo>
                  <a:lnTo>
                    <a:pt x="1435" y="772"/>
                  </a:lnTo>
                  <a:lnTo>
                    <a:pt x="1455" y="772"/>
                  </a:lnTo>
                  <a:lnTo>
                    <a:pt x="1455" y="744"/>
                  </a:lnTo>
                  <a:lnTo>
                    <a:pt x="1547" y="744"/>
                  </a:lnTo>
                  <a:lnTo>
                    <a:pt x="1475" y="730"/>
                  </a:lnTo>
                  <a:close/>
                  <a:moveTo>
                    <a:pt x="1873" y="352"/>
                  </a:moveTo>
                  <a:lnTo>
                    <a:pt x="1739" y="352"/>
                  </a:lnTo>
                  <a:lnTo>
                    <a:pt x="1794" y="364"/>
                  </a:lnTo>
                  <a:lnTo>
                    <a:pt x="1836" y="384"/>
                  </a:lnTo>
                  <a:lnTo>
                    <a:pt x="1861" y="418"/>
                  </a:lnTo>
                  <a:lnTo>
                    <a:pt x="1872" y="472"/>
                  </a:lnTo>
                  <a:lnTo>
                    <a:pt x="1860" y="530"/>
                  </a:lnTo>
                  <a:lnTo>
                    <a:pt x="1828" y="588"/>
                  </a:lnTo>
                  <a:lnTo>
                    <a:pt x="1779" y="646"/>
                  </a:lnTo>
                  <a:lnTo>
                    <a:pt x="1717" y="706"/>
                  </a:lnTo>
                  <a:lnTo>
                    <a:pt x="1643" y="764"/>
                  </a:lnTo>
                  <a:lnTo>
                    <a:pt x="1674" y="764"/>
                  </a:lnTo>
                  <a:lnTo>
                    <a:pt x="1738" y="716"/>
                  </a:lnTo>
                  <a:lnTo>
                    <a:pt x="1804" y="660"/>
                  </a:lnTo>
                  <a:lnTo>
                    <a:pt x="1859" y="606"/>
                  </a:lnTo>
                  <a:lnTo>
                    <a:pt x="1901" y="550"/>
                  </a:lnTo>
                  <a:lnTo>
                    <a:pt x="1926" y="496"/>
                  </a:lnTo>
                  <a:lnTo>
                    <a:pt x="1932" y="446"/>
                  </a:lnTo>
                  <a:lnTo>
                    <a:pt x="1916" y="396"/>
                  </a:lnTo>
                  <a:lnTo>
                    <a:pt x="1883" y="358"/>
                  </a:lnTo>
                  <a:lnTo>
                    <a:pt x="1873" y="352"/>
                  </a:lnTo>
                  <a:close/>
                  <a:moveTo>
                    <a:pt x="857" y="720"/>
                  </a:moveTo>
                  <a:lnTo>
                    <a:pt x="816" y="720"/>
                  </a:lnTo>
                  <a:lnTo>
                    <a:pt x="816" y="750"/>
                  </a:lnTo>
                  <a:lnTo>
                    <a:pt x="795" y="754"/>
                  </a:lnTo>
                  <a:lnTo>
                    <a:pt x="734" y="760"/>
                  </a:lnTo>
                  <a:lnTo>
                    <a:pt x="1343" y="760"/>
                  </a:lnTo>
                  <a:lnTo>
                    <a:pt x="1279" y="754"/>
                  </a:lnTo>
                  <a:lnTo>
                    <a:pt x="1256" y="750"/>
                  </a:lnTo>
                  <a:lnTo>
                    <a:pt x="1256" y="748"/>
                  </a:lnTo>
                  <a:lnTo>
                    <a:pt x="857" y="748"/>
                  </a:lnTo>
                  <a:lnTo>
                    <a:pt x="857" y="720"/>
                  </a:lnTo>
                  <a:close/>
                  <a:moveTo>
                    <a:pt x="1409" y="716"/>
                  </a:moveTo>
                  <a:lnTo>
                    <a:pt x="1206" y="716"/>
                  </a:lnTo>
                  <a:lnTo>
                    <a:pt x="1212" y="720"/>
                  </a:lnTo>
                  <a:lnTo>
                    <a:pt x="1256" y="720"/>
                  </a:lnTo>
                  <a:lnTo>
                    <a:pt x="1298" y="724"/>
                  </a:lnTo>
                  <a:lnTo>
                    <a:pt x="1320" y="724"/>
                  </a:lnTo>
                  <a:lnTo>
                    <a:pt x="1343" y="726"/>
                  </a:lnTo>
                  <a:lnTo>
                    <a:pt x="1343" y="760"/>
                  </a:lnTo>
                  <a:lnTo>
                    <a:pt x="1359" y="760"/>
                  </a:lnTo>
                  <a:lnTo>
                    <a:pt x="1359" y="730"/>
                  </a:lnTo>
                  <a:lnTo>
                    <a:pt x="1475" y="730"/>
                  </a:lnTo>
                  <a:lnTo>
                    <a:pt x="1454" y="726"/>
                  </a:lnTo>
                  <a:lnTo>
                    <a:pt x="1411" y="720"/>
                  </a:lnTo>
                  <a:lnTo>
                    <a:pt x="1409" y="716"/>
                  </a:lnTo>
                  <a:close/>
                  <a:moveTo>
                    <a:pt x="1415" y="658"/>
                  </a:moveTo>
                  <a:lnTo>
                    <a:pt x="1380" y="658"/>
                  </a:lnTo>
                  <a:lnTo>
                    <a:pt x="1433" y="682"/>
                  </a:lnTo>
                  <a:lnTo>
                    <a:pt x="1483" y="704"/>
                  </a:lnTo>
                  <a:lnTo>
                    <a:pt x="1531" y="728"/>
                  </a:lnTo>
                  <a:lnTo>
                    <a:pt x="1578" y="750"/>
                  </a:lnTo>
                  <a:lnTo>
                    <a:pt x="1616" y="750"/>
                  </a:lnTo>
                  <a:lnTo>
                    <a:pt x="1581" y="732"/>
                  </a:lnTo>
                  <a:lnTo>
                    <a:pt x="1515" y="700"/>
                  </a:lnTo>
                  <a:lnTo>
                    <a:pt x="1415" y="658"/>
                  </a:lnTo>
                  <a:close/>
                  <a:moveTo>
                    <a:pt x="717" y="654"/>
                  </a:moveTo>
                  <a:lnTo>
                    <a:pt x="693" y="654"/>
                  </a:lnTo>
                  <a:lnTo>
                    <a:pt x="699" y="670"/>
                  </a:lnTo>
                  <a:lnTo>
                    <a:pt x="705" y="684"/>
                  </a:lnTo>
                  <a:lnTo>
                    <a:pt x="711" y="700"/>
                  </a:lnTo>
                  <a:lnTo>
                    <a:pt x="716" y="714"/>
                  </a:lnTo>
                  <a:lnTo>
                    <a:pt x="665" y="720"/>
                  </a:lnTo>
                  <a:lnTo>
                    <a:pt x="615" y="728"/>
                  </a:lnTo>
                  <a:lnTo>
                    <a:pt x="515" y="748"/>
                  </a:lnTo>
                  <a:lnTo>
                    <a:pt x="595" y="748"/>
                  </a:lnTo>
                  <a:lnTo>
                    <a:pt x="604" y="746"/>
                  </a:lnTo>
                  <a:lnTo>
                    <a:pt x="621" y="744"/>
                  </a:lnTo>
                  <a:lnTo>
                    <a:pt x="638" y="744"/>
                  </a:lnTo>
                  <a:lnTo>
                    <a:pt x="638" y="740"/>
                  </a:lnTo>
                  <a:lnTo>
                    <a:pt x="676" y="736"/>
                  </a:lnTo>
                  <a:lnTo>
                    <a:pt x="696" y="732"/>
                  </a:lnTo>
                  <a:lnTo>
                    <a:pt x="716" y="730"/>
                  </a:lnTo>
                  <a:lnTo>
                    <a:pt x="734" y="730"/>
                  </a:lnTo>
                  <a:lnTo>
                    <a:pt x="734" y="726"/>
                  </a:lnTo>
                  <a:lnTo>
                    <a:pt x="754" y="724"/>
                  </a:lnTo>
                  <a:lnTo>
                    <a:pt x="795" y="722"/>
                  </a:lnTo>
                  <a:lnTo>
                    <a:pt x="816" y="720"/>
                  </a:lnTo>
                  <a:lnTo>
                    <a:pt x="864" y="720"/>
                  </a:lnTo>
                  <a:lnTo>
                    <a:pt x="871" y="716"/>
                  </a:lnTo>
                  <a:lnTo>
                    <a:pt x="895" y="716"/>
                  </a:lnTo>
                  <a:lnTo>
                    <a:pt x="905" y="714"/>
                  </a:lnTo>
                  <a:lnTo>
                    <a:pt x="939" y="714"/>
                  </a:lnTo>
                  <a:lnTo>
                    <a:pt x="939" y="710"/>
                  </a:lnTo>
                  <a:lnTo>
                    <a:pt x="740" y="710"/>
                  </a:lnTo>
                  <a:lnTo>
                    <a:pt x="733" y="694"/>
                  </a:lnTo>
                  <a:lnTo>
                    <a:pt x="721" y="662"/>
                  </a:lnTo>
                  <a:lnTo>
                    <a:pt x="717" y="654"/>
                  </a:lnTo>
                  <a:close/>
                  <a:moveTo>
                    <a:pt x="895" y="716"/>
                  </a:moveTo>
                  <a:lnTo>
                    <a:pt x="877" y="716"/>
                  </a:lnTo>
                  <a:lnTo>
                    <a:pt x="877" y="748"/>
                  </a:lnTo>
                  <a:lnTo>
                    <a:pt x="895" y="748"/>
                  </a:lnTo>
                  <a:lnTo>
                    <a:pt x="895" y="716"/>
                  </a:lnTo>
                  <a:close/>
                  <a:moveTo>
                    <a:pt x="1165" y="744"/>
                  </a:moveTo>
                  <a:lnTo>
                    <a:pt x="912" y="744"/>
                  </a:lnTo>
                  <a:lnTo>
                    <a:pt x="901" y="748"/>
                  </a:lnTo>
                  <a:lnTo>
                    <a:pt x="1171" y="748"/>
                  </a:lnTo>
                  <a:lnTo>
                    <a:pt x="1165" y="744"/>
                  </a:lnTo>
                  <a:close/>
                  <a:moveTo>
                    <a:pt x="1223" y="580"/>
                  </a:moveTo>
                  <a:lnTo>
                    <a:pt x="1188" y="580"/>
                  </a:lnTo>
                  <a:lnTo>
                    <a:pt x="1199" y="586"/>
                  </a:lnTo>
                  <a:lnTo>
                    <a:pt x="1211" y="590"/>
                  </a:lnTo>
                  <a:lnTo>
                    <a:pt x="1223" y="596"/>
                  </a:lnTo>
                  <a:lnTo>
                    <a:pt x="1236" y="600"/>
                  </a:lnTo>
                  <a:lnTo>
                    <a:pt x="1262" y="610"/>
                  </a:lnTo>
                  <a:lnTo>
                    <a:pt x="1316" y="632"/>
                  </a:lnTo>
                  <a:lnTo>
                    <a:pt x="1343" y="642"/>
                  </a:lnTo>
                  <a:lnTo>
                    <a:pt x="1353" y="662"/>
                  </a:lnTo>
                  <a:lnTo>
                    <a:pt x="1362" y="680"/>
                  </a:lnTo>
                  <a:lnTo>
                    <a:pt x="1380" y="714"/>
                  </a:lnTo>
                  <a:lnTo>
                    <a:pt x="1171" y="714"/>
                  </a:lnTo>
                  <a:lnTo>
                    <a:pt x="1178" y="716"/>
                  </a:lnTo>
                  <a:lnTo>
                    <a:pt x="1178" y="748"/>
                  </a:lnTo>
                  <a:lnTo>
                    <a:pt x="1199" y="748"/>
                  </a:lnTo>
                  <a:lnTo>
                    <a:pt x="1199" y="716"/>
                  </a:lnTo>
                  <a:lnTo>
                    <a:pt x="1409" y="716"/>
                  </a:lnTo>
                  <a:lnTo>
                    <a:pt x="1403" y="706"/>
                  </a:lnTo>
                  <a:lnTo>
                    <a:pt x="1395" y="692"/>
                  </a:lnTo>
                  <a:lnTo>
                    <a:pt x="1387" y="676"/>
                  </a:lnTo>
                  <a:lnTo>
                    <a:pt x="1380" y="658"/>
                  </a:lnTo>
                  <a:lnTo>
                    <a:pt x="1415" y="658"/>
                  </a:lnTo>
                  <a:lnTo>
                    <a:pt x="1367" y="638"/>
                  </a:lnTo>
                  <a:lnTo>
                    <a:pt x="1358" y="622"/>
                  </a:lnTo>
                  <a:lnTo>
                    <a:pt x="1328" y="622"/>
                  </a:lnTo>
                  <a:lnTo>
                    <a:pt x="1310" y="614"/>
                  </a:lnTo>
                  <a:lnTo>
                    <a:pt x="1270" y="598"/>
                  </a:lnTo>
                  <a:lnTo>
                    <a:pt x="1250" y="592"/>
                  </a:lnTo>
                  <a:lnTo>
                    <a:pt x="1223" y="580"/>
                  </a:lnTo>
                  <a:close/>
                  <a:moveTo>
                    <a:pt x="1256" y="720"/>
                  </a:moveTo>
                  <a:lnTo>
                    <a:pt x="1219" y="720"/>
                  </a:lnTo>
                  <a:lnTo>
                    <a:pt x="1219" y="748"/>
                  </a:lnTo>
                  <a:lnTo>
                    <a:pt x="1256" y="748"/>
                  </a:lnTo>
                  <a:lnTo>
                    <a:pt x="1256" y="720"/>
                  </a:lnTo>
                  <a:close/>
                  <a:moveTo>
                    <a:pt x="939" y="714"/>
                  </a:moveTo>
                  <a:lnTo>
                    <a:pt x="918" y="714"/>
                  </a:lnTo>
                  <a:lnTo>
                    <a:pt x="918" y="744"/>
                  </a:lnTo>
                  <a:lnTo>
                    <a:pt x="939" y="744"/>
                  </a:lnTo>
                  <a:lnTo>
                    <a:pt x="939" y="714"/>
                  </a:lnTo>
                  <a:close/>
                  <a:moveTo>
                    <a:pt x="1256" y="686"/>
                  </a:moveTo>
                  <a:lnTo>
                    <a:pt x="816" y="686"/>
                  </a:lnTo>
                  <a:lnTo>
                    <a:pt x="816" y="702"/>
                  </a:lnTo>
                  <a:lnTo>
                    <a:pt x="797" y="704"/>
                  </a:lnTo>
                  <a:lnTo>
                    <a:pt x="778" y="704"/>
                  </a:lnTo>
                  <a:lnTo>
                    <a:pt x="759" y="708"/>
                  </a:lnTo>
                  <a:lnTo>
                    <a:pt x="740" y="710"/>
                  </a:lnTo>
                  <a:lnTo>
                    <a:pt x="962" y="710"/>
                  </a:lnTo>
                  <a:lnTo>
                    <a:pt x="962" y="744"/>
                  </a:lnTo>
                  <a:lnTo>
                    <a:pt x="980" y="744"/>
                  </a:lnTo>
                  <a:lnTo>
                    <a:pt x="980" y="706"/>
                  </a:lnTo>
                  <a:lnTo>
                    <a:pt x="1031" y="706"/>
                  </a:lnTo>
                  <a:lnTo>
                    <a:pt x="1038" y="702"/>
                  </a:lnTo>
                  <a:lnTo>
                    <a:pt x="1256" y="702"/>
                  </a:lnTo>
                  <a:lnTo>
                    <a:pt x="1256" y="686"/>
                  </a:lnTo>
                  <a:close/>
                  <a:moveTo>
                    <a:pt x="1025" y="706"/>
                  </a:moveTo>
                  <a:lnTo>
                    <a:pt x="1008" y="706"/>
                  </a:lnTo>
                  <a:lnTo>
                    <a:pt x="1008" y="744"/>
                  </a:lnTo>
                  <a:lnTo>
                    <a:pt x="1025" y="744"/>
                  </a:lnTo>
                  <a:lnTo>
                    <a:pt x="1025" y="706"/>
                  </a:lnTo>
                  <a:close/>
                  <a:moveTo>
                    <a:pt x="1069" y="706"/>
                  </a:moveTo>
                  <a:lnTo>
                    <a:pt x="1049" y="706"/>
                  </a:lnTo>
                  <a:lnTo>
                    <a:pt x="1049" y="744"/>
                  </a:lnTo>
                  <a:lnTo>
                    <a:pt x="1069" y="744"/>
                  </a:lnTo>
                  <a:lnTo>
                    <a:pt x="1069" y="706"/>
                  </a:lnTo>
                  <a:close/>
                  <a:moveTo>
                    <a:pt x="1256" y="702"/>
                  </a:moveTo>
                  <a:lnTo>
                    <a:pt x="1038" y="702"/>
                  </a:lnTo>
                  <a:lnTo>
                    <a:pt x="1041" y="706"/>
                  </a:lnTo>
                  <a:lnTo>
                    <a:pt x="1093" y="706"/>
                  </a:lnTo>
                  <a:lnTo>
                    <a:pt x="1093" y="744"/>
                  </a:lnTo>
                  <a:lnTo>
                    <a:pt x="1110" y="744"/>
                  </a:lnTo>
                  <a:lnTo>
                    <a:pt x="1110" y="710"/>
                  </a:lnTo>
                  <a:lnTo>
                    <a:pt x="1334" y="710"/>
                  </a:lnTo>
                  <a:lnTo>
                    <a:pt x="1288" y="706"/>
                  </a:lnTo>
                  <a:lnTo>
                    <a:pt x="1256" y="702"/>
                  </a:lnTo>
                  <a:close/>
                  <a:moveTo>
                    <a:pt x="1334" y="710"/>
                  </a:moveTo>
                  <a:lnTo>
                    <a:pt x="1137" y="710"/>
                  </a:lnTo>
                  <a:lnTo>
                    <a:pt x="1137" y="744"/>
                  </a:lnTo>
                  <a:lnTo>
                    <a:pt x="1154" y="744"/>
                  </a:lnTo>
                  <a:lnTo>
                    <a:pt x="1154" y="714"/>
                  </a:lnTo>
                  <a:lnTo>
                    <a:pt x="1380" y="714"/>
                  </a:lnTo>
                  <a:lnTo>
                    <a:pt x="1334" y="710"/>
                  </a:lnTo>
                  <a:close/>
                  <a:moveTo>
                    <a:pt x="943" y="564"/>
                  </a:moveTo>
                  <a:lnTo>
                    <a:pt x="897" y="564"/>
                  </a:lnTo>
                  <a:lnTo>
                    <a:pt x="895" y="565"/>
                  </a:lnTo>
                  <a:lnTo>
                    <a:pt x="880" y="594"/>
                  </a:lnTo>
                  <a:lnTo>
                    <a:pt x="869" y="626"/>
                  </a:lnTo>
                  <a:lnTo>
                    <a:pt x="861" y="654"/>
                  </a:lnTo>
                  <a:lnTo>
                    <a:pt x="857" y="678"/>
                  </a:lnTo>
                  <a:lnTo>
                    <a:pt x="847" y="682"/>
                  </a:lnTo>
                  <a:lnTo>
                    <a:pt x="826" y="686"/>
                  </a:lnTo>
                  <a:lnTo>
                    <a:pt x="1246" y="686"/>
                  </a:lnTo>
                  <a:lnTo>
                    <a:pt x="1226" y="682"/>
                  </a:lnTo>
                  <a:lnTo>
                    <a:pt x="1215" y="678"/>
                  </a:lnTo>
                  <a:lnTo>
                    <a:pt x="1215" y="676"/>
                  </a:lnTo>
                  <a:lnTo>
                    <a:pt x="897" y="676"/>
                  </a:lnTo>
                  <a:lnTo>
                    <a:pt x="907" y="640"/>
                  </a:lnTo>
                  <a:lnTo>
                    <a:pt x="923" y="598"/>
                  </a:lnTo>
                  <a:lnTo>
                    <a:pt x="943" y="564"/>
                  </a:lnTo>
                  <a:close/>
                  <a:moveTo>
                    <a:pt x="1167" y="672"/>
                  </a:moveTo>
                  <a:lnTo>
                    <a:pt x="908" y="672"/>
                  </a:lnTo>
                  <a:lnTo>
                    <a:pt x="897" y="676"/>
                  </a:lnTo>
                  <a:lnTo>
                    <a:pt x="1175" y="676"/>
                  </a:lnTo>
                  <a:lnTo>
                    <a:pt x="1167" y="672"/>
                  </a:lnTo>
                  <a:close/>
                  <a:moveTo>
                    <a:pt x="1151" y="526"/>
                  </a:moveTo>
                  <a:lnTo>
                    <a:pt x="1099" y="526"/>
                  </a:lnTo>
                  <a:lnTo>
                    <a:pt x="1129" y="558"/>
                  </a:lnTo>
                  <a:lnTo>
                    <a:pt x="1151" y="598"/>
                  </a:lnTo>
                  <a:lnTo>
                    <a:pt x="1166" y="640"/>
                  </a:lnTo>
                  <a:lnTo>
                    <a:pt x="1175" y="676"/>
                  </a:lnTo>
                  <a:lnTo>
                    <a:pt x="1215" y="676"/>
                  </a:lnTo>
                  <a:lnTo>
                    <a:pt x="1212" y="656"/>
                  </a:lnTo>
                  <a:lnTo>
                    <a:pt x="1207" y="632"/>
                  </a:lnTo>
                  <a:lnTo>
                    <a:pt x="1199" y="606"/>
                  </a:lnTo>
                  <a:lnTo>
                    <a:pt x="1188" y="580"/>
                  </a:lnTo>
                  <a:lnTo>
                    <a:pt x="1223" y="580"/>
                  </a:lnTo>
                  <a:lnTo>
                    <a:pt x="1178" y="560"/>
                  </a:lnTo>
                  <a:lnTo>
                    <a:pt x="1160" y="536"/>
                  </a:lnTo>
                  <a:lnTo>
                    <a:pt x="1151" y="526"/>
                  </a:lnTo>
                  <a:close/>
                  <a:moveTo>
                    <a:pt x="998" y="526"/>
                  </a:moveTo>
                  <a:lnTo>
                    <a:pt x="977" y="526"/>
                  </a:lnTo>
                  <a:lnTo>
                    <a:pt x="955" y="558"/>
                  </a:lnTo>
                  <a:lnTo>
                    <a:pt x="939" y="596"/>
                  </a:lnTo>
                  <a:lnTo>
                    <a:pt x="927" y="634"/>
                  </a:lnTo>
                  <a:lnTo>
                    <a:pt x="921" y="672"/>
                  </a:lnTo>
                  <a:lnTo>
                    <a:pt x="1151" y="672"/>
                  </a:lnTo>
                  <a:lnTo>
                    <a:pt x="1150" y="670"/>
                  </a:lnTo>
                  <a:lnTo>
                    <a:pt x="942" y="670"/>
                  </a:lnTo>
                  <a:lnTo>
                    <a:pt x="947" y="624"/>
                  </a:lnTo>
                  <a:lnTo>
                    <a:pt x="962" y="580"/>
                  </a:lnTo>
                  <a:lnTo>
                    <a:pt x="984" y="542"/>
                  </a:lnTo>
                  <a:lnTo>
                    <a:pt x="998" y="526"/>
                  </a:lnTo>
                  <a:close/>
                  <a:moveTo>
                    <a:pt x="1062" y="512"/>
                  </a:moveTo>
                  <a:lnTo>
                    <a:pt x="1010" y="512"/>
                  </a:lnTo>
                  <a:lnTo>
                    <a:pt x="996" y="542"/>
                  </a:lnTo>
                  <a:lnTo>
                    <a:pt x="984" y="582"/>
                  </a:lnTo>
                  <a:lnTo>
                    <a:pt x="976" y="626"/>
                  </a:lnTo>
                  <a:lnTo>
                    <a:pt x="973" y="670"/>
                  </a:lnTo>
                  <a:lnTo>
                    <a:pt x="1099" y="670"/>
                  </a:lnTo>
                  <a:lnTo>
                    <a:pt x="1099" y="666"/>
                  </a:lnTo>
                  <a:lnTo>
                    <a:pt x="990" y="666"/>
                  </a:lnTo>
                  <a:lnTo>
                    <a:pt x="993" y="626"/>
                  </a:lnTo>
                  <a:lnTo>
                    <a:pt x="1001" y="588"/>
                  </a:lnTo>
                  <a:lnTo>
                    <a:pt x="1014" y="552"/>
                  </a:lnTo>
                  <a:lnTo>
                    <a:pt x="1028" y="522"/>
                  </a:lnTo>
                  <a:lnTo>
                    <a:pt x="1067" y="522"/>
                  </a:lnTo>
                  <a:lnTo>
                    <a:pt x="1062" y="512"/>
                  </a:lnTo>
                  <a:close/>
                  <a:moveTo>
                    <a:pt x="1136" y="512"/>
                  </a:moveTo>
                  <a:lnTo>
                    <a:pt x="1062" y="512"/>
                  </a:lnTo>
                  <a:lnTo>
                    <a:pt x="1090" y="542"/>
                  </a:lnTo>
                  <a:lnTo>
                    <a:pt x="1112" y="580"/>
                  </a:lnTo>
                  <a:lnTo>
                    <a:pt x="1127" y="624"/>
                  </a:lnTo>
                  <a:lnTo>
                    <a:pt x="1134" y="670"/>
                  </a:lnTo>
                  <a:lnTo>
                    <a:pt x="1150" y="670"/>
                  </a:lnTo>
                  <a:lnTo>
                    <a:pt x="1146" y="634"/>
                  </a:lnTo>
                  <a:lnTo>
                    <a:pt x="1135" y="596"/>
                  </a:lnTo>
                  <a:lnTo>
                    <a:pt x="1119" y="558"/>
                  </a:lnTo>
                  <a:lnTo>
                    <a:pt x="1099" y="526"/>
                  </a:lnTo>
                  <a:lnTo>
                    <a:pt x="1151" y="526"/>
                  </a:lnTo>
                  <a:lnTo>
                    <a:pt x="1141" y="516"/>
                  </a:lnTo>
                  <a:lnTo>
                    <a:pt x="1136" y="512"/>
                  </a:lnTo>
                  <a:close/>
                  <a:moveTo>
                    <a:pt x="1045" y="522"/>
                  </a:moveTo>
                  <a:lnTo>
                    <a:pt x="1028" y="522"/>
                  </a:lnTo>
                  <a:lnTo>
                    <a:pt x="1028" y="666"/>
                  </a:lnTo>
                  <a:lnTo>
                    <a:pt x="1045" y="666"/>
                  </a:lnTo>
                  <a:lnTo>
                    <a:pt x="1045" y="522"/>
                  </a:lnTo>
                  <a:close/>
                  <a:moveTo>
                    <a:pt x="1067" y="522"/>
                  </a:moveTo>
                  <a:lnTo>
                    <a:pt x="1045" y="522"/>
                  </a:lnTo>
                  <a:lnTo>
                    <a:pt x="1061" y="552"/>
                  </a:lnTo>
                  <a:lnTo>
                    <a:pt x="1073" y="588"/>
                  </a:lnTo>
                  <a:lnTo>
                    <a:pt x="1080" y="626"/>
                  </a:lnTo>
                  <a:lnTo>
                    <a:pt x="1082" y="666"/>
                  </a:lnTo>
                  <a:lnTo>
                    <a:pt x="1099" y="666"/>
                  </a:lnTo>
                  <a:lnTo>
                    <a:pt x="1097" y="626"/>
                  </a:lnTo>
                  <a:lnTo>
                    <a:pt x="1089" y="582"/>
                  </a:lnTo>
                  <a:lnTo>
                    <a:pt x="1078" y="542"/>
                  </a:lnTo>
                  <a:lnTo>
                    <a:pt x="1067" y="522"/>
                  </a:lnTo>
                  <a:close/>
                  <a:moveTo>
                    <a:pt x="800" y="442"/>
                  </a:moveTo>
                  <a:lnTo>
                    <a:pt x="648" y="442"/>
                  </a:lnTo>
                  <a:lnTo>
                    <a:pt x="721" y="452"/>
                  </a:lnTo>
                  <a:lnTo>
                    <a:pt x="794" y="466"/>
                  </a:lnTo>
                  <a:lnTo>
                    <a:pt x="869" y="484"/>
                  </a:lnTo>
                  <a:lnTo>
                    <a:pt x="945" y="506"/>
                  </a:lnTo>
                  <a:lnTo>
                    <a:pt x="939" y="512"/>
                  </a:lnTo>
                  <a:lnTo>
                    <a:pt x="929" y="520"/>
                  </a:lnTo>
                  <a:lnTo>
                    <a:pt x="921" y="530"/>
                  </a:lnTo>
                  <a:lnTo>
                    <a:pt x="892" y="542"/>
                  </a:lnTo>
                  <a:lnTo>
                    <a:pt x="864" y="552"/>
                  </a:lnTo>
                  <a:lnTo>
                    <a:pt x="819" y="574"/>
                  </a:lnTo>
                  <a:lnTo>
                    <a:pt x="800" y="582"/>
                  </a:lnTo>
                  <a:lnTo>
                    <a:pt x="775" y="594"/>
                  </a:lnTo>
                  <a:lnTo>
                    <a:pt x="707" y="624"/>
                  </a:lnTo>
                  <a:lnTo>
                    <a:pt x="756" y="624"/>
                  </a:lnTo>
                  <a:lnTo>
                    <a:pt x="784" y="612"/>
                  </a:lnTo>
                  <a:lnTo>
                    <a:pt x="809" y="600"/>
                  </a:lnTo>
                  <a:lnTo>
                    <a:pt x="827" y="592"/>
                  </a:lnTo>
                  <a:lnTo>
                    <a:pt x="843" y="586"/>
                  </a:lnTo>
                  <a:lnTo>
                    <a:pt x="878" y="570"/>
                  </a:lnTo>
                  <a:lnTo>
                    <a:pt x="895" y="565"/>
                  </a:lnTo>
                  <a:lnTo>
                    <a:pt x="895" y="564"/>
                  </a:lnTo>
                  <a:lnTo>
                    <a:pt x="943" y="564"/>
                  </a:lnTo>
                  <a:lnTo>
                    <a:pt x="947" y="558"/>
                  </a:lnTo>
                  <a:lnTo>
                    <a:pt x="977" y="526"/>
                  </a:lnTo>
                  <a:lnTo>
                    <a:pt x="998" y="526"/>
                  </a:lnTo>
                  <a:lnTo>
                    <a:pt x="1010" y="512"/>
                  </a:lnTo>
                  <a:lnTo>
                    <a:pt x="1136" y="512"/>
                  </a:lnTo>
                  <a:lnTo>
                    <a:pt x="1121" y="500"/>
                  </a:lnTo>
                  <a:lnTo>
                    <a:pt x="1105" y="490"/>
                  </a:lnTo>
                  <a:lnTo>
                    <a:pt x="969" y="490"/>
                  </a:lnTo>
                  <a:lnTo>
                    <a:pt x="884" y="464"/>
                  </a:lnTo>
                  <a:lnTo>
                    <a:pt x="800" y="442"/>
                  </a:lnTo>
                  <a:close/>
                  <a:moveTo>
                    <a:pt x="1253" y="448"/>
                  </a:moveTo>
                  <a:lnTo>
                    <a:pt x="1223" y="448"/>
                  </a:lnTo>
                  <a:lnTo>
                    <a:pt x="1252" y="494"/>
                  </a:lnTo>
                  <a:lnTo>
                    <a:pt x="1280" y="538"/>
                  </a:lnTo>
                  <a:lnTo>
                    <a:pt x="1305" y="580"/>
                  </a:lnTo>
                  <a:lnTo>
                    <a:pt x="1328" y="622"/>
                  </a:lnTo>
                  <a:lnTo>
                    <a:pt x="1358" y="622"/>
                  </a:lnTo>
                  <a:lnTo>
                    <a:pt x="1342" y="590"/>
                  </a:lnTo>
                  <a:lnTo>
                    <a:pt x="1313" y="542"/>
                  </a:lnTo>
                  <a:lnTo>
                    <a:pt x="1281" y="490"/>
                  </a:lnTo>
                  <a:lnTo>
                    <a:pt x="1253" y="448"/>
                  </a:lnTo>
                  <a:close/>
                  <a:moveTo>
                    <a:pt x="1058" y="420"/>
                  </a:moveTo>
                  <a:lnTo>
                    <a:pt x="1017" y="420"/>
                  </a:lnTo>
                  <a:lnTo>
                    <a:pt x="1017" y="474"/>
                  </a:lnTo>
                  <a:lnTo>
                    <a:pt x="1005" y="478"/>
                  </a:lnTo>
                  <a:lnTo>
                    <a:pt x="993" y="480"/>
                  </a:lnTo>
                  <a:lnTo>
                    <a:pt x="981" y="484"/>
                  </a:lnTo>
                  <a:lnTo>
                    <a:pt x="969" y="490"/>
                  </a:lnTo>
                  <a:lnTo>
                    <a:pt x="1105" y="490"/>
                  </a:lnTo>
                  <a:lnTo>
                    <a:pt x="1099" y="486"/>
                  </a:lnTo>
                  <a:lnTo>
                    <a:pt x="1128" y="474"/>
                  </a:lnTo>
                  <a:lnTo>
                    <a:pt x="1136" y="472"/>
                  </a:lnTo>
                  <a:lnTo>
                    <a:pt x="1058" y="472"/>
                  </a:lnTo>
                  <a:lnTo>
                    <a:pt x="1058" y="420"/>
                  </a:lnTo>
                  <a:close/>
                  <a:moveTo>
                    <a:pt x="891" y="48"/>
                  </a:moveTo>
                  <a:lnTo>
                    <a:pt x="759" y="48"/>
                  </a:lnTo>
                  <a:lnTo>
                    <a:pt x="816" y="56"/>
                  </a:lnTo>
                  <a:lnTo>
                    <a:pt x="874" y="80"/>
                  </a:lnTo>
                  <a:lnTo>
                    <a:pt x="931" y="116"/>
                  </a:lnTo>
                  <a:lnTo>
                    <a:pt x="989" y="164"/>
                  </a:lnTo>
                  <a:lnTo>
                    <a:pt x="1045" y="220"/>
                  </a:lnTo>
                  <a:lnTo>
                    <a:pt x="1100" y="284"/>
                  </a:lnTo>
                  <a:lnTo>
                    <a:pt x="1153" y="350"/>
                  </a:lnTo>
                  <a:lnTo>
                    <a:pt x="1202" y="420"/>
                  </a:lnTo>
                  <a:lnTo>
                    <a:pt x="1164" y="434"/>
                  </a:lnTo>
                  <a:lnTo>
                    <a:pt x="1128" y="446"/>
                  </a:lnTo>
                  <a:lnTo>
                    <a:pt x="1092" y="458"/>
                  </a:lnTo>
                  <a:lnTo>
                    <a:pt x="1058" y="472"/>
                  </a:lnTo>
                  <a:lnTo>
                    <a:pt x="1136" y="472"/>
                  </a:lnTo>
                  <a:lnTo>
                    <a:pt x="1159" y="466"/>
                  </a:lnTo>
                  <a:lnTo>
                    <a:pt x="1190" y="456"/>
                  </a:lnTo>
                  <a:lnTo>
                    <a:pt x="1223" y="448"/>
                  </a:lnTo>
                  <a:lnTo>
                    <a:pt x="1253" y="448"/>
                  </a:lnTo>
                  <a:lnTo>
                    <a:pt x="1247" y="438"/>
                  </a:lnTo>
                  <a:lnTo>
                    <a:pt x="1337" y="412"/>
                  </a:lnTo>
                  <a:lnTo>
                    <a:pt x="1345" y="410"/>
                  </a:lnTo>
                  <a:lnTo>
                    <a:pt x="1226" y="410"/>
                  </a:lnTo>
                  <a:lnTo>
                    <a:pt x="1179" y="342"/>
                  </a:lnTo>
                  <a:lnTo>
                    <a:pt x="1129" y="276"/>
                  </a:lnTo>
                  <a:lnTo>
                    <a:pt x="1077" y="214"/>
                  </a:lnTo>
                  <a:lnTo>
                    <a:pt x="1023" y="156"/>
                  </a:lnTo>
                  <a:lnTo>
                    <a:pt x="968" y="104"/>
                  </a:lnTo>
                  <a:lnTo>
                    <a:pt x="912" y="60"/>
                  </a:lnTo>
                  <a:lnTo>
                    <a:pt x="891" y="48"/>
                  </a:lnTo>
                  <a:close/>
                  <a:moveTo>
                    <a:pt x="1045" y="372"/>
                  </a:moveTo>
                  <a:lnTo>
                    <a:pt x="1028" y="372"/>
                  </a:lnTo>
                  <a:lnTo>
                    <a:pt x="1028" y="420"/>
                  </a:lnTo>
                  <a:lnTo>
                    <a:pt x="1045" y="420"/>
                  </a:lnTo>
                  <a:lnTo>
                    <a:pt x="1045" y="372"/>
                  </a:lnTo>
                  <a:close/>
                  <a:moveTo>
                    <a:pt x="1717" y="310"/>
                  </a:moveTo>
                  <a:lnTo>
                    <a:pt x="1644" y="312"/>
                  </a:lnTo>
                  <a:lnTo>
                    <a:pt x="1566" y="322"/>
                  </a:lnTo>
                  <a:lnTo>
                    <a:pt x="1483" y="336"/>
                  </a:lnTo>
                  <a:lnTo>
                    <a:pt x="1398" y="358"/>
                  </a:lnTo>
                  <a:lnTo>
                    <a:pt x="1312" y="382"/>
                  </a:lnTo>
                  <a:lnTo>
                    <a:pt x="1226" y="410"/>
                  </a:lnTo>
                  <a:lnTo>
                    <a:pt x="1345" y="410"/>
                  </a:lnTo>
                  <a:lnTo>
                    <a:pt x="1427" y="388"/>
                  </a:lnTo>
                  <a:lnTo>
                    <a:pt x="1515" y="370"/>
                  </a:lnTo>
                  <a:lnTo>
                    <a:pt x="1597" y="358"/>
                  </a:lnTo>
                  <a:lnTo>
                    <a:pt x="1673" y="352"/>
                  </a:lnTo>
                  <a:lnTo>
                    <a:pt x="1873" y="352"/>
                  </a:lnTo>
                  <a:lnTo>
                    <a:pt x="1838" y="332"/>
                  </a:lnTo>
                  <a:lnTo>
                    <a:pt x="1782" y="316"/>
                  </a:lnTo>
                  <a:lnTo>
                    <a:pt x="1717" y="310"/>
                  </a:lnTo>
                  <a:close/>
                  <a:moveTo>
                    <a:pt x="744" y="0"/>
                  </a:moveTo>
                  <a:lnTo>
                    <a:pt x="690" y="10"/>
                  </a:lnTo>
                  <a:lnTo>
                    <a:pt x="637" y="40"/>
                  </a:lnTo>
                  <a:lnTo>
                    <a:pt x="604" y="90"/>
                  </a:lnTo>
                  <a:lnTo>
                    <a:pt x="587" y="154"/>
                  </a:lnTo>
                  <a:lnTo>
                    <a:pt x="585" y="230"/>
                  </a:lnTo>
                  <a:lnTo>
                    <a:pt x="594" y="314"/>
                  </a:lnTo>
                  <a:lnTo>
                    <a:pt x="611" y="400"/>
                  </a:lnTo>
                  <a:lnTo>
                    <a:pt x="641" y="400"/>
                  </a:lnTo>
                  <a:lnTo>
                    <a:pt x="624" y="312"/>
                  </a:lnTo>
                  <a:lnTo>
                    <a:pt x="617" y="224"/>
                  </a:lnTo>
                  <a:lnTo>
                    <a:pt x="626" y="148"/>
                  </a:lnTo>
                  <a:lnTo>
                    <a:pt x="654" y="90"/>
                  </a:lnTo>
                  <a:lnTo>
                    <a:pt x="703" y="58"/>
                  </a:lnTo>
                  <a:lnTo>
                    <a:pt x="759" y="48"/>
                  </a:lnTo>
                  <a:lnTo>
                    <a:pt x="891" y="48"/>
                  </a:lnTo>
                  <a:lnTo>
                    <a:pt x="855" y="28"/>
                  </a:lnTo>
                  <a:lnTo>
                    <a:pt x="799" y="8"/>
                  </a:lnTo>
                  <a:lnTo>
                    <a:pt x="744" y="0"/>
                  </a:lnTo>
                  <a:close/>
                </a:path>
              </a:pathLst>
            </a:custGeom>
            <a:solidFill>
              <a:srgbClr val="232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Times New Roman"/>
                <a:ea typeface="+mn-ea"/>
                <a:cs typeface="+mn-cs"/>
              </a:endParaRPr>
            </a:p>
          </p:txBody>
        </p:sp>
      </p:grpSp>
      <p:sp>
        <p:nvSpPr>
          <p:cNvPr id="35" name="Textfeld 3"/>
          <p:cNvSpPr txBox="1"/>
          <p:nvPr/>
        </p:nvSpPr>
        <p:spPr>
          <a:xfrm>
            <a:off x="345592" y="1677737"/>
            <a:ext cx="8897692" cy="523220"/>
          </a:xfrm>
          <a:prstGeom prst="rect">
            <a:avLst/>
          </a:prstGeom>
          <a:noFill/>
        </p:spPr>
        <p:txBody>
          <a:bodyPr wrap="none" rtlCol="0">
            <a:spAutoFit/>
          </a:bodyPr>
          <a:lstStyle/>
          <a:p>
            <a:r>
              <a:rPr lang="en-US" sz="2800" b="1" dirty="0">
                <a:solidFill>
                  <a:srgbClr val="C00000"/>
                </a:solidFill>
              </a:rPr>
              <a:t>The whole work on SLRP is to complete by the end of 2019</a:t>
            </a:r>
            <a:endParaRPr lang="de-DE" sz="2800" b="1" dirty="0">
              <a:solidFill>
                <a:srgbClr val="C00000"/>
              </a:solidFill>
            </a:endParaRPr>
          </a:p>
        </p:txBody>
      </p:sp>
    </p:spTree>
    <p:extLst>
      <p:ext uri="{BB962C8B-B14F-4D97-AF65-F5344CB8AC3E}">
        <p14:creationId xmlns:p14="http://schemas.microsoft.com/office/powerpoint/2010/main" val="2830037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nnual_report_2015_nts">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annual_report_2015_nts">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466</Words>
  <Application>Microsoft Office PowerPoint</Application>
  <PresentationFormat>Bildschirmpräsentation (4:3)</PresentationFormat>
  <Paragraphs>74</Paragraphs>
  <Slides>10</Slides>
  <Notes>1</Notes>
  <HiddenSlides>5</HiddenSlides>
  <MMClips>0</MMClips>
  <ScaleCrop>false</ScaleCrop>
  <HeadingPairs>
    <vt:vector size="4" baseType="variant">
      <vt:variant>
        <vt:lpstr>Design</vt:lpstr>
      </vt:variant>
      <vt:variant>
        <vt:i4>4</vt:i4>
      </vt:variant>
      <vt:variant>
        <vt:lpstr>Folientitel</vt:lpstr>
      </vt:variant>
      <vt:variant>
        <vt:i4>10</vt:i4>
      </vt:variant>
    </vt:vector>
  </HeadingPairs>
  <TitlesOfParts>
    <vt:vector size="14" baseType="lpstr">
      <vt:lpstr>Larissa</vt:lpstr>
      <vt:lpstr>1_Diseño predeterminado</vt:lpstr>
      <vt:lpstr>annual_report_2015_nts</vt:lpstr>
      <vt:lpstr>1_annual_report_2015_nts</vt:lpstr>
      <vt:lpstr>Strategic Long-Range Plan for JINR</vt:lpstr>
      <vt:lpstr>Members of SLRP WG</vt:lpstr>
      <vt:lpstr>Mission</vt:lpstr>
      <vt:lpstr>Strategic Goal</vt:lpstr>
      <vt:lpstr>Expected Result</vt:lpstr>
      <vt:lpstr> Core research areas of the JINR scientific programme  </vt:lpstr>
      <vt:lpstr>SLRP IWG</vt:lpstr>
      <vt:lpstr> Development of JINR as International  Intergovernmental Organisation </vt:lpstr>
      <vt:lpstr>PowerPoint-Präsentation</vt:lpstr>
      <vt:lpstr>Highlights of Current Activities and Forward Look to the Future</vt:lpstr>
    </vt:vector>
  </TitlesOfParts>
  <Company>GSI Helmholzzentrum für Schwerionenforschung 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Long-Range Plan  for JINR</dc:title>
  <dc:creator>Sharkov, Boris Prof.</dc:creator>
  <cp:lastModifiedBy>Sharkov, Boris Prof.</cp:lastModifiedBy>
  <cp:revision>216</cp:revision>
  <cp:lastPrinted>2018-04-10T05:31:31Z</cp:lastPrinted>
  <dcterms:created xsi:type="dcterms:W3CDTF">2017-04-09T05:33:09Z</dcterms:created>
  <dcterms:modified xsi:type="dcterms:W3CDTF">2019-06-18T06:01:43Z</dcterms:modified>
</cp:coreProperties>
</file>