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392" r:id="rId2"/>
    <p:sldId id="297" r:id="rId3"/>
    <p:sldId id="288" r:id="rId4"/>
    <p:sldId id="263" r:id="rId5"/>
    <p:sldId id="265" r:id="rId6"/>
    <p:sldId id="395" r:id="rId7"/>
    <p:sldId id="372" r:id="rId8"/>
    <p:sldId id="382" r:id="rId9"/>
    <p:sldId id="380" r:id="rId10"/>
    <p:sldId id="305" r:id="rId11"/>
    <p:sldId id="267" r:id="rId12"/>
    <p:sldId id="268" r:id="rId13"/>
    <p:sldId id="269" r:id="rId14"/>
    <p:sldId id="270" r:id="rId15"/>
    <p:sldId id="278" r:id="rId16"/>
    <p:sldId id="280" r:id="rId17"/>
    <p:sldId id="281" r:id="rId18"/>
    <p:sldId id="302" r:id="rId19"/>
    <p:sldId id="306" r:id="rId20"/>
    <p:sldId id="323" r:id="rId21"/>
    <p:sldId id="292" r:id="rId22"/>
    <p:sldId id="309" r:id="rId23"/>
    <p:sldId id="310" r:id="rId24"/>
    <p:sldId id="311" r:id="rId25"/>
    <p:sldId id="325" r:id="rId26"/>
    <p:sldId id="321" r:id="rId27"/>
    <p:sldId id="256" r:id="rId28"/>
    <p:sldId id="327" r:id="rId29"/>
    <p:sldId id="393" r:id="rId30"/>
    <p:sldId id="387" r:id="rId31"/>
    <p:sldId id="386" r:id="rId32"/>
    <p:sldId id="389" r:id="rId33"/>
    <p:sldId id="390" r:id="rId34"/>
    <p:sldId id="271" r:id="rId35"/>
    <p:sldId id="391" r:id="rId36"/>
    <p:sldId id="294" r:id="rId37"/>
    <p:sldId id="394" r:id="rId38"/>
    <p:sldId id="272" r:id="rId39"/>
    <p:sldId id="259" r:id="rId40"/>
    <p:sldId id="301" r:id="rId41"/>
    <p:sldId id="328" r:id="rId42"/>
    <p:sldId id="282" r:id="rId43"/>
    <p:sldId id="285" r:id="rId44"/>
    <p:sldId id="329" r:id="rId45"/>
    <p:sldId id="304" r:id="rId46"/>
    <p:sldId id="303" r:id="rId47"/>
    <p:sldId id="330" r:id="rId48"/>
    <p:sldId id="384" r:id="rId49"/>
    <p:sldId id="385" r:id="rId50"/>
    <p:sldId id="383" r:id="rId5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82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815" autoAdjust="0"/>
    <p:restoredTop sz="94656" autoAdjust="0"/>
  </p:normalViewPr>
  <p:slideViewPr>
    <p:cSldViewPr snapToGrid="0">
      <p:cViewPr varScale="1">
        <p:scale>
          <a:sx n="80" d="100"/>
          <a:sy n="80" d="100"/>
        </p:scale>
        <p:origin x="658" y="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585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3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image" Target="../media/image94.emf"/><Relationship Id="rId4" Type="http://schemas.openxmlformats.org/officeDocument/2006/relationships/image" Target="../media/image97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image" Target="../media/image99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image" Target="../media/image101.emf"/><Relationship Id="rId4" Type="http://schemas.openxmlformats.org/officeDocument/2006/relationships/image" Target="../media/image92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image" Target="../media/image105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emf"/><Relationship Id="rId1" Type="http://schemas.openxmlformats.org/officeDocument/2006/relationships/image" Target="../media/image108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85.emf"/><Relationship Id="rId1" Type="http://schemas.openxmlformats.org/officeDocument/2006/relationships/image" Target="../media/image84.emf"/><Relationship Id="rId5" Type="http://schemas.openxmlformats.org/officeDocument/2006/relationships/image" Target="../media/image119.emf"/><Relationship Id="rId4" Type="http://schemas.openxmlformats.org/officeDocument/2006/relationships/image" Target="../media/image118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85.emf"/><Relationship Id="rId1" Type="http://schemas.openxmlformats.org/officeDocument/2006/relationships/image" Target="../media/image84.emf"/><Relationship Id="rId5" Type="http://schemas.openxmlformats.org/officeDocument/2006/relationships/image" Target="../media/image119.emf"/><Relationship Id="rId4" Type="http://schemas.openxmlformats.org/officeDocument/2006/relationships/image" Target="../media/image118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e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emf"/><Relationship Id="rId1" Type="http://schemas.openxmlformats.org/officeDocument/2006/relationships/image" Target="../media/image15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emf"/><Relationship Id="rId1" Type="http://schemas.openxmlformats.org/officeDocument/2006/relationships/image" Target="../media/image15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image" Target="../media/image5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image" Target="../media/image77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7" Type="http://schemas.openxmlformats.org/officeDocument/2006/relationships/image" Target="../media/image90.emf"/><Relationship Id="rId2" Type="http://schemas.openxmlformats.org/officeDocument/2006/relationships/image" Target="../media/image85.emf"/><Relationship Id="rId1" Type="http://schemas.openxmlformats.org/officeDocument/2006/relationships/image" Target="../media/image84.emf"/><Relationship Id="rId6" Type="http://schemas.openxmlformats.org/officeDocument/2006/relationships/image" Target="../media/image89.emf"/><Relationship Id="rId5" Type="http://schemas.openxmlformats.org/officeDocument/2006/relationships/image" Target="../media/image88.emf"/><Relationship Id="rId4" Type="http://schemas.openxmlformats.org/officeDocument/2006/relationships/image" Target="../media/image87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image" Target="../media/image9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7A91C6-E2F6-4838-A9B3-53F798D40D4C}" type="datetimeFigureOut">
              <a:rPr lang="it-IT" smtClean="0"/>
              <a:t>18/06/2019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9D5AAE-51B7-47DE-9A62-09B92FC6DB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6232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128004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6122A8B-055E-4130-8540-027244E381A3}" type="slidenum">
              <a:rPr lang="it-IT" altLang="it-IT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</a:t>
            </a:fld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347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egnaposto immagine diapositiva 1">
            <a:extLst>
              <a:ext uri="{FF2B5EF4-FFF2-40B4-BE49-F238E27FC236}">
                <a16:creationId xmlns:a16="http://schemas.microsoft.com/office/drawing/2014/main" id="{A6CB22CC-93AB-4D3B-866F-B065E9157E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Segnaposto note 2">
            <a:extLst>
              <a:ext uri="{FF2B5EF4-FFF2-40B4-BE49-F238E27FC236}">
                <a16:creationId xmlns:a16="http://schemas.microsoft.com/office/drawing/2014/main" id="{C5826742-95BF-485D-9F4E-77BACBB1AB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102404" name="Segnaposto numero diapositiva 3">
            <a:extLst>
              <a:ext uri="{FF2B5EF4-FFF2-40B4-BE49-F238E27FC236}">
                <a16:creationId xmlns:a16="http://schemas.microsoft.com/office/drawing/2014/main" id="{EE46AD93-38C3-418D-A683-703A875C42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F579999-F0D3-46E0-866B-13EC8EC6A82A}" type="slidenum">
              <a:rPr lang="it-IT" altLang="it-IT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46084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0633C49-A0FD-42DB-954D-1A639BAE5F29}" type="slidenum">
              <a:rPr lang="it-IT" altLang="it-IT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5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681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49156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87D6DCA-BF4B-4026-BF43-26E0E3DF0FE6}" type="slidenum">
              <a:rPr lang="it-IT" altLang="it-IT"/>
              <a:pPr algn="r" eaLnBrk="1" hangingPunct="1">
                <a:spcBef>
                  <a:spcPct val="0"/>
                </a:spcBef>
              </a:pPr>
              <a:t>11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37582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11264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52EF32B-3EAA-4F23-A29D-9901981C134D}" type="slidenum">
              <a:rPr lang="it-IT" altLang="it-IT">
                <a:latin typeface="Arial" panose="020B0604020202020204" pitchFamily="34" charset="0"/>
              </a:rPr>
              <a:pPr eaLnBrk="1" hangingPunct="1"/>
              <a:t>22</a:t>
            </a:fld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249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egnaposto immagine diapositiva 1">
            <a:extLst>
              <a:ext uri="{FF2B5EF4-FFF2-40B4-BE49-F238E27FC236}">
                <a16:creationId xmlns:a16="http://schemas.microsoft.com/office/drawing/2014/main" id="{80B23C3A-27CC-40D3-8D50-4B2B9574C7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Segnaposto note 2">
            <a:extLst>
              <a:ext uri="{FF2B5EF4-FFF2-40B4-BE49-F238E27FC236}">
                <a16:creationId xmlns:a16="http://schemas.microsoft.com/office/drawing/2014/main" id="{28F521A9-70CB-453F-A3DD-9D43570E32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06500" name="Segnaposto numero diapositiva 3">
            <a:extLst>
              <a:ext uri="{FF2B5EF4-FFF2-40B4-BE49-F238E27FC236}">
                <a16:creationId xmlns:a16="http://schemas.microsoft.com/office/drawing/2014/main" id="{1C56D4E7-C79E-45E4-91BD-236C221772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F566A4B-CEE4-439F-B7B5-B77042513D0C}" type="slidenum">
              <a:rPr lang="it-IT" altLang="it-IT"/>
              <a:pPr eaLnBrk="1" hangingPunct="1">
                <a:spcBef>
                  <a:spcPct val="0"/>
                </a:spcBef>
              </a:pPr>
              <a:t>25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egnaposto immagine diapositiva 1">
            <a:extLst>
              <a:ext uri="{FF2B5EF4-FFF2-40B4-BE49-F238E27FC236}">
                <a16:creationId xmlns:a16="http://schemas.microsoft.com/office/drawing/2014/main" id="{29390436-30D0-4650-9212-267B5C7476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Segnaposto note 2">
            <a:extLst>
              <a:ext uri="{FF2B5EF4-FFF2-40B4-BE49-F238E27FC236}">
                <a16:creationId xmlns:a16="http://schemas.microsoft.com/office/drawing/2014/main" id="{CFAF9586-16CC-44DD-9C6B-8DEEF90E48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107524" name="Segnaposto numero diapositiva 3">
            <a:extLst>
              <a:ext uri="{FF2B5EF4-FFF2-40B4-BE49-F238E27FC236}">
                <a16:creationId xmlns:a16="http://schemas.microsoft.com/office/drawing/2014/main" id="{7FDBF8B3-7147-4CE1-B4A5-F7EC7A196B52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62D82F2-8ACF-426E-B5E4-40E6385C39DC}" type="slidenum">
              <a:rPr lang="it-IT" altLang="it-IT"/>
              <a:pPr algn="r" eaLnBrk="1" hangingPunct="1">
                <a:spcBef>
                  <a:spcPct val="0"/>
                </a:spcBef>
              </a:pPr>
              <a:t>49</a:t>
            </a:fld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077AA-F345-4E7D-8DAD-103661DFCBC9}" type="datetimeFigureOut">
              <a:rPr lang="it-IT" smtClean="0"/>
              <a:t>18/06/2019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FB3C-1889-4C39-A520-16651E4E8B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830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077AA-F345-4E7D-8DAD-103661DFCBC9}" type="datetimeFigureOut">
              <a:rPr lang="it-IT" smtClean="0"/>
              <a:t>18/06/2019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FB3C-1889-4C39-A520-16651E4E8B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9813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077AA-F345-4E7D-8DAD-103661DFCBC9}" type="datetimeFigureOut">
              <a:rPr lang="it-IT" smtClean="0"/>
              <a:t>18/06/2019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FB3C-1889-4C39-A520-16651E4E8B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457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077AA-F345-4E7D-8DAD-103661DFCBC9}" type="datetimeFigureOut">
              <a:rPr lang="it-IT" smtClean="0"/>
              <a:t>18/06/2019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FB3C-1889-4C39-A520-16651E4E8B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786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077AA-F345-4E7D-8DAD-103661DFCBC9}" type="datetimeFigureOut">
              <a:rPr lang="it-IT" smtClean="0"/>
              <a:t>18/06/2019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FB3C-1889-4C39-A520-16651E4E8B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2980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077AA-F345-4E7D-8DAD-103661DFCBC9}" type="datetimeFigureOut">
              <a:rPr lang="it-IT" smtClean="0"/>
              <a:t>18/06/2019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FB3C-1889-4C39-A520-16651E4E8B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4295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077AA-F345-4E7D-8DAD-103661DFCBC9}" type="datetimeFigureOut">
              <a:rPr lang="it-IT" smtClean="0"/>
              <a:t>18/06/2019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FB3C-1889-4C39-A520-16651E4E8B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4451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077AA-F345-4E7D-8DAD-103661DFCBC9}" type="datetimeFigureOut">
              <a:rPr lang="it-IT" smtClean="0"/>
              <a:t>18/06/2019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FB3C-1889-4C39-A520-16651E4E8B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3730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077AA-F345-4E7D-8DAD-103661DFCBC9}" type="datetimeFigureOut">
              <a:rPr lang="it-IT" smtClean="0"/>
              <a:t>18/06/2019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FB3C-1889-4C39-A520-16651E4E8B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6793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077AA-F345-4E7D-8DAD-103661DFCBC9}" type="datetimeFigureOut">
              <a:rPr lang="it-IT" smtClean="0"/>
              <a:t>18/06/2019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FB3C-1889-4C39-A520-16651E4E8B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4618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077AA-F345-4E7D-8DAD-103661DFCBC9}" type="datetimeFigureOut">
              <a:rPr lang="it-IT" smtClean="0"/>
              <a:t>18/06/2019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FB3C-1889-4C39-A520-16651E4E8B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9958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077AA-F345-4E7D-8DAD-103661DFCBC9}" type="datetimeFigureOut">
              <a:rPr lang="it-IT" smtClean="0"/>
              <a:t>18/06/2019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FFB3C-1889-4C39-A520-16651E4E8B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335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1.pn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9.png"/><Relationship Id="rId5" Type="http://schemas.openxmlformats.org/officeDocument/2006/relationships/image" Target="../media/image58.emf"/><Relationship Id="rId10" Type="http://schemas.openxmlformats.org/officeDocument/2006/relationships/image" Target="../media/image28.png"/><Relationship Id="rId4" Type="http://schemas.openxmlformats.org/officeDocument/2006/relationships/image" Target="../media/image56.emf"/><Relationship Id="rId9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oleObject" Target="../embeddings/oleObject6.bin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9.png"/><Relationship Id="rId5" Type="http://schemas.openxmlformats.org/officeDocument/2006/relationships/image" Target="../media/image58.emf"/><Relationship Id="rId4" Type="http://schemas.openxmlformats.org/officeDocument/2006/relationships/image" Target="../media/image5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5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12" Type="http://schemas.openxmlformats.org/officeDocument/2006/relationships/image" Target="../media/image74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5" Type="http://schemas.openxmlformats.org/officeDocument/2006/relationships/image" Target="../media/image28.pn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Relationship Id="rId1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13" Type="http://schemas.openxmlformats.org/officeDocument/2006/relationships/image" Target="../media/image28.png"/><Relationship Id="rId3" Type="http://schemas.openxmlformats.org/officeDocument/2006/relationships/image" Target="../media/image80.png"/><Relationship Id="rId7" Type="http://schemas.openxmlformats.org/officeDocument/2006/relationships/oleObject" Target="../embeddings/oleObject8.bin"/><Relationship Id="rId12" Type="http://schemas.openxmlformats.org/officeDocument/2006/relationships/image" Target="../media/image8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7.emf"/><Relationship Id="rId11" Type="http://schemas.openxmlformats.org/officeDocument/2006/relationships/image" Target="../media/image82.png"/><Relationship Id="rId5" Type="http://schemas.openxmlformats.org/officeDocument/2006/relationships/oleObject" Target="../embeddings/oleObject7.bin"/><Relationship Id="rId10" Type="http://schemas.openxmlformats.org/officeDocument/2006/relationships/image" Target="../media/image79.emf"/><Relationship Id="rId4" Type="http://schemas.openxmlformats.org/officeDocument/2006/relationships/image" Target="../media/image81.png"/><Relationship Id="rId9" Type="http://schemas.openxmlformats.org/officeDocument/2006/relationships/oleObject" Target="../embeddings/oleObject9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13" Type="http://schemas.openxmlformats.org/officeDocument/2006/relationships/oleObject" Target="../embeddings/oleObject15.bin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88.emf"/><Relationship Id="rId1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0.e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85.e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5" Type="http://schemas.openxmlformats.org/officeDocument/2006/relationships/oleObject" Target="../embeddings/oleObject16.bin"/><Relationship Id="rId10" Type="http://schemas.openxmlformats.org/officeDocument/2006/relationships/image" Target="../media/image87.emf"/><Relationship Id="rId4" Type="http://schemas.openxmlformats.org/officeDocument/2006/relationships/image" Target="../media/image84.emf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89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oleObject" Target="../embeddings/oleObject17.bin"/><Relationship Id="rId7" Type="http://schemas.openxmlformats.org/officeDocument/2006/relationships/image" Target="../media/image9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93.png"/><Relationship Id="rId4" Type="http://schemas.openxmlformats.org/officeDocument/2006/relationships/image" Target="../media/image91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hyperlink" Target="http://www.unitus.it/" TargetMode="External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image" Target="../media/image98.emf"/><Relationship Id="rId7" Type="http://schemas.openxmlformats.org/officeDocument/2006/relationships/image" Target="../media/image95.emf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97.emf"/><Relationship Id="rId5" Type="http://schemas.openxmlformats.org/officeDocument/2006/relationships/image" Target="../media/image94.e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96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oleObject" Target="../embeddings/oleObject23.bin"/><Relationship Id="rId7" Type="http://schemas.openxmlformats.org/officeDocument/2006/relationships/image" Target="../media/image10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28.png"/><Relationship Id="rId4" Type="http://schemas.openxmlformats.org/officeDocument/2006/relationships/image" Target="../media/image99.emf"/><Relationship Id="rId9" Type="http://schemas.openxmlformats.org/officeDocument/2006/relationships/image" Target="../media/image92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emf"/><Relationship Id="rId13" Type="http://schemas.openxmlformats.org/officeDocument/2006/relationships/image" Target="../media/image28.png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9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04.jpeg"/><Relationship Id="rId11" Type="http://schemas.openxmlformats.org/officeDocument/2006/relationships/oleObject" Target="../embeddings/oleObject28.bin"/><Relationship Id="rId5" Type="http://schemas.openxmlformats.org/officeDocument/2006/relationships/image" Target="../media/image101.emf"/><Relationship Id="rId10" Type="http://schemas.openxmlformats.org/officeDocument/2006/relationships/image" Target="../media/image103.emf"/><Relationship Id="rId4" Type="http://schemas.openxmlformats.org/officeDocument/2006/relationships/oleObject" Target="../embeddings/oleObject25.bin"/><Relationship Id="rId9" Type="http://schemas.openxmlformats.org/officeDocument/2006/relationships/oleObject" Target="../embeddings/oleObject27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emf"/><Relationship Id="rId3" Type="http://schemas.openxmlformats.org/officeDocument/2006/relationships/image" Target="../media/image27.jpeg"/><Relationship Id="rId7" Type="http://schemas.openxmlformats.org/officeDocument/2006/relationships/oleObject" Target="../embeddings/oleObject3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05.e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107.png"/><Relationship Id="rId9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13" Type="http://schemas.openxmlformats.org/officeDocument/2006/relationships/image" Target="../media/image27.jpeg"/><Relationship Id="rId3" Type="http://schemas.openxmlformats.org/officeDocument/2006/relationships/image" Target="../media/image111.png"/><Relationship Id="rId7" Type="http://schemas.openxmlformats.org/officeDocument/2006/relationships/image" Target="../media/image108.emf"/><Relationship Id="rId12" Type="http://schemas.openxmlformats.org/officeDocument/2006/relationships/image" Target="../media/image11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1.bin"/><Relationship Id="rId11" Type="http://schemas.openxmlformats.org/officeDocument/2006/relationships/oleObject" Target="../embeddings/oleObject34.bin"/><Relationship Id="rId5" Type="http://schemas.openxmlformats.org/officeDocument/2006/relationships/image" Target="../media/image113.png"/><Relationship Id="rId10" Type="http://schemas.openxmlformats.org/officeDocument/2006/relationships/image" Target="../media/image109.emf"/><Relationship Id="rId4" Type="http://schemas.openxmlformats.org/officeDocument/2006/relationships/image" Target="../media/image112.png"/><Relationship Id="rId9" Type="http://schemas.openxmlformats.org/officeDocument/2006/relationships/oleObject" Target="../embeddings/oleObject33.bin"/><Relationship Id="rId1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3" Type="http://schemas.openxmlformats.org/officeDocument/2006/relationships/notesSlide" Target="../notesSlides/notesSlide6.xml"/><Relationship Id="rId7" Type="http://schemas.openxmlformats.org/officeDocument/2006/relationships/image" Target="http://www.jinr.ru/img_sections/image/u400m-2.jpg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16.jpeg"/><Relationship Id="rId5" Type="http://schemas.openxmlformats.org/officeDocument/2006/relationships/image" Target="../media/image115.png"/><Relationship Id="rId4" Type="http://schemas.openxmlformats.org/officeDocument/2006/relationships/image" Target="../media/image75.jpeg"/><Relationship Id="rId9" Type="http://schemas.openxmlformats.org/officeDocument/2006/relationships/image" Target="../media/image114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emf"/><Relationship Id="rId13" Type="http://schemas.openxmlformats.org/officeDocument/2006/relationships/image" Target="../media/image28.png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8.bin"/><Relationship Id="rId12" Type="http://schemas.openxmlformats.org/officeDocument/2006/relationships/image" Target="../media/image11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5.emf"/><Relationship Id="rId11" Type="http://schemas.openxmlformats.org/officeDocument/2006/relationships/oleObject" Target="../embeddings/oleObject40.bin"/><Relationship Id="rId5" Type="http://schemas.openxmlformats.org/officeDocument/2006/relationships/oleObject" Target="../embeddings/oleObject37.bin"/><Relationship Id="rId10" Type="http://schemas.openxmlformats.org/officeDocument/2006/relationships/image" Target="../media/image118.emf"/><Relationship Id="rId4" Type="http://schemas.openxmlformats.org/officeDocument/2006/relationships/image" Target="../media/image84.emf"/><Relationship Id="rId9" Type="http://schemas.openxmlformats.org/officeDocument/2006/relationships/oleObject" Target="../embeddings/oleObject39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9.jpeg"/><Relationship Id="rId3" Type="http://schemas.openxmlformats.org/officeDocument/2006/relationships/notesSlide" Target="../notesSlides/notesSlide2.xml"/><Relationship Id="rId7" Type="http://schemas.openxmlformats.org/officeDocument/2006/relationships/hyperlink" Target="http://www.unitus.it/" TargetMode="External"/><Relationship Id="rId12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11" Type="http://schemas.openxmlformats.org/officeDocument/2006/relationships/image" Target="../media/image17.jpeg"/><Relationship Id="rId5" Type="http://schemas.openxmlformats.org/officeDocument/2006/relationships/image" Target="../media/image13.emf"/><Relationship Id="rId10" Type="http://schemas.openxmlformats.org/officeDocument/2006/relationships/image" Target="../media/image16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5.jpeg"/><Relationship Id="rId1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emf"/><Relationship Id="rId13" Type="http://schemas.openxmlformats.org/officeDocument/2006/relationships/image" Target="../media/image28.png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8.bin"/><Relationship Id="rId12" Type="http://schemas.openxmlformats.org/officeDocument/2006/relationships/image" Target="../media/image11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85.emf"/><Relationship Id="rId11" Type="http://schemas.openxmlformats.org/officeDocument/2006/relationships/oleObject" Target="../embeddings/oleObject40.bin"/><Relationship Id="rId5" Type="http://schemas.openxmlformats.org/officeDocument/2006/relationships/oleObject" Target="../embeddings/oleObject37.bin"/><Relationship Id="rId10" Type="http://schemas.openxmlformats.org/officeDocument/2006/relationships/image" Target="../media/image118.emf"/><Relationship Id="rId4" Type="http://schemas.openxmlformats.org/officeDocument/2006/relationships/image" Target="../media/image84.emf"/><Relationship Id="rId9" Type="http://schemas.openxmlformats.org/officeDocument/2006/relationships/oleObject" Target="../embeddings/oleObject39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30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emf"/><Relationship Id="rId3" Type="http://schemas.openxmlformats.org/officeDocument/2006/relationships/image" Target="../media/image27.jpeg"/><Relationship Id="rId7" Type="http://schemas.openxmlformats.org/officeDocument/2006/relationships/image" Target="../media/image136.emf"/><Relationship Id="rId12" Type="http://schemas.openxmlformats.org/officeDocument/2006/relationships/image" Target="../media/image141.emf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emf"/><Relationship Id="rId11" Type="http://schemas.openxmlformats.org/officeDocument/2006/relationships/image" Target="../media/image140.emf"/><Relationship Id="rId5" Type="http://schemas.openxmlformats.org/officeDocument/2006/relationships/image" Target="../media/image134.emf"/><Relationship Id="rId10" Type="http://schemas.openxmlformats.org/officeDocument/2006/relationships/image" Target="../media/image139.jpeg"/><Relationship Id="rId4" Type="http://schemas.openxmlformats.org/officeDocument/2006/relationships/image" Target="../media/image133.emf"/><Relationship Id="rId9" Type="http://schemas.openxmlformats.org/officeDocument/2006/relationships/image" Target="../media/image138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image" Target="../media/image146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27.jpeg"/><Relationship Id="rId4" Type="http://schemas.openxmlformats.org/officeDocument/2006/relationships/image" Target="../media/image1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hyperlink" Target="http://www.ncbi.nlm.nih.gov/pmc/articles/PMC3657286/#B24" TargetMode="External"/><Relationship Id="rId7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2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emf"/><Relationship Id="rId3" Type="http://schemas.openxmlformats.org/officeDocument/2006/relationships/oleObject" Target="../embeddings/oleObject42.bin"/><Relationship Id="rId7" Type="http://schemas.openxmlformats.org/officeDocument/2006/relationships/oleObject" Target="../embeddings/oleObject4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54.png"/><Relationship Id="rId5" Type="http://schemas.openxmlformats.org/officeDocument/2006/relationships/image" Target="../media/image27.jpeg"/><Relationship Id="rId4" Type="http://schemas.openxmlformats.org/officeDocument/2006/relationships/image" Target="../media/image152.emf"/><Relationship Id="rId9" Type="http://schemas.openxmlformats.org/officeDocument/2006/relationships/image" Target="../media/image14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emf"/><Relationship Id="rId3" Type="http://schemas.openxmlformats.org/officeDocument/2006/relationships/image" Target="../media/image156.png"/><Relationship Id="rId7" Type="http://schemas.openxmlformats.org/officeDocument/2006/relationships/oleObject" Target="../embeddings/oleObject4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52.emf"/><Relationship Id="rId5" Type="http://schemas.openxmlformats.org/officeDocument/2006/relationships/oleObject" Target="../embeddings/oleObject44.bin"/><Relationship Id="rId4" Type="http://schemas.openxmlformats.org/officeDocument/2006/relationships/image" Target="../media/image27.jpeg"/><Relationship Id="rId9" Type="http://schemas.openxmlformats.org/officeDocument/2006/relationships/image" Target="../media/image1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tus.it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jpe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7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67.jpeg"/><Relationship Id="rId7" Type="http://schemas.openxmlformats.org/officeDocument/2006/relationships/image" Target="../media/image169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://www.unitus.it/" TargetMode="External"/><Relationship Id="rId4" Type="http://schemas.openxmlformats.org/officeDocument/2006/relationships/image" Target="../media/image16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7.jpeg"/><Relationship Id="rId5" Type="http://schemas.openxmlformats.org/officeDocument/2006/relationships/image" Target="../media/image30.emf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png"/><Relationship Id="rId7" Type="http://schemas.openxmlformats.org/officeDocument/2006/relationships/image" Target="../media/image35.jpeg"/><Relationship Id="rId2" Type="http://schemas.openxmlformats.org/officeDocument/2006/relationships/hyperlink" Target="http://www.unitus.it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onlinelibrary.wiley.com/doi/10.1002/chem.v19.50/issuetoc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84E97023-CD35-41AA-9D60-5F56AA67F57B}"/>
              </a:ext>
            </a:extLst>
          </p:cNvPr>
          <p:cNvSpPr txBox="1"/>
          <p:nvPr/>
        </p:nvSpPr>
        <p:spPr>
          <a:xfrm flipH="1">
            <a:off x="-38100" y="1343833"/>
            <a:ext cx="12192000" cy="646331"/>
          </a:xfrm>
          <a:prstGeom prst="rect">
            <a:avLst/>
          </a:prstGeom>
          <a:solidFill>
            <a:schemeClr val="accent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3600" dirty="0" err="1"/>
              <a:t>Emergence</a:t>
            </a:r>
            <a:r>
              <a:rPr lang="it-IT" sz="3600" dirty="0"/>
              <a:t> of life in </a:t>
            </a:r>
            <a:r>
              <a:rPr lang="it-IT" sz="3600" dirty="0" err="1"/>
              <a:t>formamide-based</a:t>
            </a:r>
            <a:r>
              <a:rPr lang="it-IT" sz="3600" dirty="0"/>
              <a:t> </a:t>
            </a:r>
            <a:r>
              <a:rPr lang="it-IT" sz="3600" dirty="0" err="1"/>
              <a:t>origin</a:t>
            </a:r>
            <a:r>
              <a:rPr lang="it-IT" sz="3600" dirty="0"/>
              <a:t> scenario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05A9C7D-9639-4CA5-A474-82F580535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1990164"/>
            <a:ext cx="12192000" cy="4445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E3C510A-0040-4BE3-818E-8ED8976E3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6" y="84412"/>
            <a:ext cx="2018739" cy="1224129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2EF8A3E-6CB8-4CFB-BBF6-80386B02BDF4}"/>
              </a:ext>
            </a:extLst>
          </p:cNvPr>
          <p:cNvSpPr txBox="1"/>
          <p:nvPr/>
        </p:nvSpPr>
        <p:spPr>
          <a:xfrm>
            <a:off x="-71717" y="2057400"/>
            <a:ext cx="3765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Raffaele Saladino </a:t>
            </a:r>
          </a:p>
        </p:txBody>
      </p:sp>
      <p:pic>
        <p:nvPicPr>
          <p:cNvPr id="14" name="Picture 8" descr="logo_SIA_8">
            <a:extLst>
              <a:ext uri="{FF2B5EF4-FFF2-40B4-BE49-F238E27FC236}">
                <a16:creationId xmlns:a16="http://schemas.microsoft.com/office/drawing/2014/main" id="{4DF3CBF7-E667-458B-9ADB-672B3DA2A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871" y="0"/>
            <a:ext cx="1768479" cy="132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D206459-0BFB-4DC4-977C-30A34A965E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4365" y="4405573"/>
            <a:ext cx="3229535" cy="20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27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" t="26004" r="-617" b="-156"/>
          <a:stretch/>
        </p:blipFill>
        <p:spPr bwMode="auto">
          <a:xfrm>
            <a:off x="981463" y="1891145"/>
            <a:ext cx="8710613" cy="4752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7456516" y="926869"/>
            <a:ext cx="1920240" cy="353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4509654" y="2007523"/>
            <a:ext cx="1924397" cy="1620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1600200" y="1014153"/>
            <a:ext cx="1591887" cy="876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1460399" y="342093"/>
            <a:ext cx="91128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latin typeface="Century Gothic" panose="020B0502020202020204" pitchFamily="34" charset="0"/>
              </a:rPr>
              <a:t>Is</a:t>
            </a:r>
            <a:r>
              <a:rPr lang="it-IT" b="1" dirty="0">
                <a:latin typeface="Century Gothic" panose="020B0502020202020204" pitchFamily="34" charset="0"/>
              </a:rPr>
              <a:t> </a:t>
            </a:r>
            <a:r>
              <a:rPr lang="it-IT" b="1" dirty="0" err="1">
                <a:latin typeface="Century Gothic" panose="020B0502020202020204" pitchFamily="34" charset="0"/>
              </a:rPr>
              <a:t>there</a:t>
            </a:r>
            <a:r>
              <a:rPr lang="it-IT" b="1" dirty="0">
                <a:latin typeface="Century Gothic" panose="020B0502020202020204" pitchFamily="34" charset="0"/>
              </a:rPr>
              <a:t> an alternative to </a:t>
            </a:r>
            <a:r>
              <a:rPr lang="it-IT" b="1" dirty="0" err="1">
                <a:latin typeface="Century Gothic" panose="020B0502020202020204" pitchFamily="34" charset="0"/>
              </a:rPr>
              <a:t>obtain</a:t>
            </a:r>
            <a:r>
              <a:rPr lang="it-IT" b="1" dirty="0">
                <a:latin typeface="Century Gothic" panose="020B0502020202020204" pitchFamily="34" charset="0"/>
              </a:rPr>
              <a:t> </a:t>
            </a:r>
            <a:r>
              <a:rPr lang="it-IT" b="1" dirty="0" err="1">
                <a:latin typeface="Century Gothic" panose="020B0502020202020204" pitchFamily="34" charset="0"/>
              </a:rPr>
              <a:t>nucleosides</a:t>
            </a:r>
            <a:r>
              <a:rPr lang="it-IT" b="1" dirty="0">
                <a:latin typeface="Century Gothic" panose="020B0502020202020204" pitchFamily="34" charset="0"/>
              </a:rPr>
              <a:t> by a </a:t>
            </a:r>
            <a:r>
              <a:rPr lang="it-IT" b="1" dirty="0" err="1">
                <a:latin typeface="Century Gothic" panose="020B0502020202020204" pitchFamily="34" charset="0"/>
              </a:rPr>
              <a:t>simple</a:t>
            </a:r>
            <a:r>
              <a:rPr lang="it-IT" b="1" dirty="0">
                <a:latin typeface="Century Gothic" panose="020B0502020202020204" pitchFamily="34" charset="0"/>
              </a:rPr>
              <a:t> «one-</a:t>
            </a:r>
            <a:r>
              <a:rPr lang="it-IT" b="1" dirty="0" err="1">
                <a:latin typeface="Century Gothic" panose="020B0502020202020204" pitchFamily="34" charset="0"/>
              </a:rPr>
              <a:t>pot</a:t>
            </a:r>
            <a:r>
              <a:rPr lang="it-IT" b="1" dirty="0">
                <a:latin typeface="Century Gothic" panose="020B0502020202020204" pitchFamily="34" charset="0"/>
              </a:rPr>
              <a:t>» procedure?</a:t>
            </a:r>
          </a:p>
          <a:p>
            <a:pPr algn="just"/>
            <a:endParaRPr lang="it-IT" sz="1600" b="1" dirty="0">
              <a:latin typeface="Century Gothic" panose="020B0502020202020204" pitchFamily="34" charset="0"/>
            </a:endParaRPr>
          </a:p>
          <a:p>
            <a:pPr algn="ctr"/>
            <a:endParaRPr lang="it-IT" dirty="0"/>
          </a:p>
          <a:p>
            <a:pPr algn="ctr"/>
            <a:r>
              <a:rPr lang="it-IT" dirty="0" err="1">
                <a:latin typeface="Century Gothic" panose="020B0502020202020204" pitchFamily="34" charset="0"/>
              </a:rPr>
              <a:t>Is</a:t>
            </a:r>
            <a:r>
              <a:rPr lang="it-IT" dirty="0">
                <a:latin typeface="Century Gothic" panose="020B0502020202020204" pitchFamily="34" charset="0"/>
              </a:rPr>
              <a:t> the </a:t>
            </a:r>
            <a:r>
              <a:rPr lang="it-IT" dirty="0" err="1">
                <a:latin typeface="Century Gothic" panose="020B0502020202020204" pitchFamily="34" charset="0"/>
              </a:rPr>
              <a:t>formamide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chemistry</a:t>
            </a:r>
            <a:r>
              <a:rPr lang="it-IT" dirty="0">
                <a:latin typeface="Century Gothic" panose="020B0502020202020204" pitchFamily="34" charset="0"/>
              </a:rPr>
              <a:t> in high </a:t>
            </a:r>
            <a:r>
              <a:rPr lang="it-IT" dirty="0" err="1">
                <a:latin typeface="Century Gothic" panose="020B0502020202020204" pitchFamily="34" charset="0"/>
              </a:rPr>
              <a:t>energy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conditions</a:t>
            </a:r>
            <a:r>
              <a:rPr lang="it-IT" dirty="0">
                <a:latin typeface="Century Gothic" panose="020B0502020202020204" pitchFamily="34" charset="0"/>
              </a:rPr>
              <a:t> an alternative?</a:t>
            </a:r>
          </a:p>
        </p:txBody>
      </p:sp>
      <p:sp>
        <p:nvSpPr>
          <p:cNvPr id="8" name="Rettangolo 7"/>
          <p:cNvSpPr/>
          <p:nvPr/>
        </p:nvSpPr>
        <p:spPr>
          <a:xfrm>
            <a:off x="893618" y="1891145"/>
            <a:ext cx="3312622" cy="2148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69" y="1893689"/>
            <a:ext cx="3017519" cy="214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Ogget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5974319"/>
              </p:ext>
            </p:extLst>
          </p:nvPr>
        </p:nvGraphicFramePr>
        <p:xfrm>
          <a:off x="4482338" y="2535365"/>
          <a:ext cx="1074719" cy="1034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22" name="CS ChemDraw Drawing" r:id="rId5" imgW="1349419" imgH="1299189" progId="ChemDraw.Document.6.0">
                  <p:embed/>
                </p:oleObj>
              </mc:Choice>
              <mc:Fallback>
                <p:oleObj name="CS ChemDraw Drawing" r:id="rId5" imgW="1349419" imgH="129918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82338" y="2535365"/>
                        <a:ext cx="1074719" cy="10342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2" descr="http://www.iram-institute.org/medias/uploads/image/puzzle_formamid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996" y="199016"/>
            <a:ext cx="1259224" cy="110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5" descr="Immagine">
            <a:extLst>
              <a:ext uri="{FF2B5EF4-FFF2-40B4-BE49-F238E27FC236}">
                <a16:creationId xmlns:a16="http://schemas.microsoft.com/office/drawing/2014/main" id="{8BCF7F5B-141A-490F-8B78-05DBC36C6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7" y="47170"/>
            <a:ext cx="1132295" cy="114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560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 descr="image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24276"/>
            <a:ext cx="3417888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7" descr="image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1604964"/>
            <a:ext cx="1631950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CasellaDiTesto 1"/>
          <p:cNvSpPr txBox="1">
            <a:spLocks noChangeArrowheads="1"/>
          </p:cNvSpPr>
          <p:nvPr/>
        </p:nvSpPr>
        <p:spPr bwMode="auto">
          <a:xfrm>
            <a:off x="2690248" y="292101"/>
            <a:ext cx="60564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latin typeface="Century Gothic" panose="020B0502020202020204" pitchFamily="34" charset="0"/>
              </a:rPr>
              <a:t>MO-</a:t>
            </a:r>
            <a:r>
              <a:rPr lang="it-IT" altLang="it-IT" sz="1800" b="1" dirty="0">
                <a:latin typeface="Symbol" panose="05050102010706020507" pitchFamily="18" charset="2"/>
              </a:rPr>
              <a:t>p</a:t>
            </a:r>
            <a:r>
              <a:rPr lang="it-IT" altLang="it-IT" sz="1800" b="1" dirty="0">
                <a:latin typeface="Century Gothic" panose="020B0502020202020204" pitchFamily="34" charset="0"/>
              </a:rPr>
              <a:t> electronic stuctures and excited states profiles</a:t>
            </a:r>
            <a:endParaRPr lang="it-IT" altLang="it-IT" sz="1800" dirty="0">
              <a:latin typeface="Century Gothic" panose="020B0502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dirty="0"/>
          </a:p>
        </p:txBody>
      </p:sp>
      <p:pic>
        <p:nvPicPr>
          <p:cNvPr id="481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1341438"/>
            <a:ext cx="5492750" cy="476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Text Box 9"/>
          <p:cNvSpPr txBox="1">
            <a:spLocks noChangeArrowheads="1"/>
          </p:cNvSpPr>
          <p:nvPr/>
        </p:nvSpPr>
        <p:spPr bwMode="auto">
          <a:xfrm>
            <a:off x="1744595" y="6113464"/>
            <a:ext cx="86822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/>
              <a:t>After the interaction with radiation, formamide can be excited to high energy levels from which the molecule can be dissociated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/>
              <a:t>yielding radical species, mainly centered at the N or C atoms. In figure we describes the energy profile for these processes. This is the core of the reactivity of formamide.</a:t>
            </a:r>
          </a:p>
        </p:txBody>
      </p:sp>
      <p:pic>
        <p:nvPicPr>
          <p:cNvPr id="10" name="Picture 2" descr="http://www.iram-institute.org/medias/uploads/image/puzzle_formamid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776" y="0"/>
            <a:ext cx="1259224" cy="110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5" descr="Immagine">
            <a:extLst>
              <a:ext uri="{FF2B5EF4-FFF2-40B4-BE49-F238E27FC236}">
                <a16:creationId xmlns:a16="http://schemas.microsoft.com/office/drawing/2014/main" id="{80C56A7B-5069-4572-80A0-04ACFB3BB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2" y="47170"/>
            <a:ext cx="1132295" cy="114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282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ccia in su 4"/>
          <p:cNvSpPr/>
          <p:nvPr/>
        </p:nvSpPr>
        <p:spPr>
          <a:xfrm rot="4169162">
            <a:off x="7928769" y="3085306"/>
            <a:ext cx="114300" cy="287338"/>
          </a:xfrm>
          <a:prstGeom prst="upArrow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Freccia in su 6"/>
          <p:cNvSpPr/>
          <p:nvPr/>
        </p:nvSpPr>
        <p:spPr>
          <a:xfrm rot="17901506">
            <a:off x="5586413" y="2984501"/>
            <a:ext cx="107950" cy="288925"/>
          </a:xfrm>
          <a:prstGeom prst="upArrow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Freccia in su 8"/>
          <p:cNvSpPr/>
          <p:nvPr/>
        </p:nvSpPr>
        <p:spPr>
          <a:xfrm rot="7980000">
            <a:off x="7693819" y="4364831"/>
            <a:ext cx="107950" cy="287338"/>
          </a:xfrm>
          <a:prstGeom prst="upArrow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4511675" y="1778000"/>
            <a:ext cx="4578350" cy="3771900"/>
          </a:xfrm>
          <a:prstGeom prst="ellipse">
            <a:avLst/>
          </a:prstGeom>
          <a:solidFill>
            <a:srgbClr val="FFC000">
              <a:alpha val="21000"/>
            </a:srgb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0182" name="CasellaDiTesto 9"/>
          <p:cNvSpPr txBox="1">
            <a:spLocks noChangeArrowheads="1"/>
          </p:cNvSpPr>
          <p:nvPr/>
        </p:nvSpPr>
        <p:spPr bwMode="auto">
          <a:xfrm>
            <a:off x="5707064" y="4811713"/>
            <a:ext cx="218757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First level of reactivity</a:t>
            </a:r>
          </a:p>
        </p:txBody>
      </p:sp>
      <p:sp>
        <p:nvSpPr>
          <p:cNvPr id="11" name="Ovale 10"/>
          <p:cNvSpPr/>
          <p:nvPr/>
        </p:nvSpPr>
        <p:spPr>
          <a:xfrm>
            <a:off x="3935412" y="1104970"/>
            <a:ext cx="5854539" cy="4916420"/>
          </a:xfrm>
          <a:prstGeom prst="ellipse">
            <a:avLst/>
          </a:prstGeom>
          <a:solidFill>
            <a:srgbClr val="C00000">
              <a:alpha val="5000"/>
            </a:srgbClr>
          </a:solidFill>
          <a:ln w="222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0184" name="CasellaDiTesto 11"/>
          <p:cNvSpPr txBox="1">
            <a:spLocks noChangeArrowheads="1"/>
          </p:cNvSpPr>
          <p:nvPr/>
        </p:nvSpPr>
        <p:spPr bwMode="auto">
          <a:xfrm>
            <a:off x="5721350" y="5553076"/>
            <a:ext cx="23764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Second level of reactivity</a:t>
            </a:r>
          </a:p>
        </p:txBody>
      </p:sp>
      <p:sp>
        <p:nvSpPr>
          <p:cNvPr id="50185" name="CasellaDiTesto 12"/>
          <p:cNvSpPr txBox="1">
            <a:spLocks noChangeArrowheads="1"/>
          </p:cNvSpPr>
          <p:nvPr/>
        </p:nvSpPr>
        <p:spPr bwMode="auto">
          <a:xfrm>
            <a:off x="4976020" y="1468635"/>
            <a:ext cx="38671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it-IT" altLang="it-IT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COMPLEX ORGANIC STRUCTURES</a:t>
            </a:r>
          </a:p>
        </p:txBody>
      </p:sp>
      <p:sp>
        <p:nvSpPr>
          <p:cNvPr id="50186" name="CasellaDiTesto 13"/>
          <p:cNvSpPr txBox="1">
            <a:spLocks noChangeArrowheads="1"/>
          </p:cNvSpPr>
          <p:nvPr/>
        </p:nvSpPr>
        <p:spPr bwMode="auto">
          <a:xfrm>
            <a:off x="2300287" y="243478"/>
            <a:ext cx="68421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Formamide</a:t>
            </a:r>
            <a:r>
              <a:rPr lang="it-IT" altLang="it-IT" sz="2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it-IT" altLang="it-IT" sz="2400" b="1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dissociation</a:t>
            </a:r>
            <a:r>
              <a:rPr lang="it-IT" altLang="it-IT" sz="2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it-IT" altLang="it-IT" sz="2400" b="1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process</a:t>
            </a:r>
            <a:r>
              <a:rPr lang="it-IT" altLang="it-IT" sz="2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                  </a:t>
            </a:r>
          </a:p>
        </p:txBody>
      </p:sp>
      <p:sp>
        <p:nvSpPr>
          <p:cNvPr id="50187" name="CasellaDiTesto 18"/>
          <p:cNvSpPr txBox="1">
            <a:spLocks noChangeArrowheads="1"/>
          </p:cNvSpPr>
          <p:nvPr/>
        </p:nvSpPr>
        <p:spPr bwMode="auto">
          <a:xfrm>
            <a:off x="1526796" y="6237289"/>
            <a:ext cx="88173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radicals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quenched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inside the first </a:t>
            </a: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coordination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sphere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hydrogen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atom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abstraction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processes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produce </a:t>
            </a: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simple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compounds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such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carbon </a:t>
            </a: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monoxide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(CO), </a:t>
            </a: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hydrogen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cyanide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(HCN) and </a:t>
            </a: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ammonia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(NH</a:t>
            </a:r>
            <a:r>
              <a:rPr lang="it-IT" altLang="it-IT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directly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involved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life of the </a:t>
            </a: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cell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call </a:t>
            </a: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phenomena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first </a:t>
            </a: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reactivity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formamide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0188" name="Rettangolo 14"/>
          <p:cNvSpPr>
            <a:spLocks noChangeArrowheads="1"/>
          </p:cNvSpPr>
          <p:nvPr/>
        </p:nvSpPr>
        <p:spPr bwMode="auto">
          <a:xfrm>
            <a:off x="7813675" y="4521201"/>
            <a:ext cx="8588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>
                <a:latin typeface="Times New Roman" panose="02020603050405020304" pitchFamily="18" charset="0"/>
                <a:cs typeface="Times New Roman" panose="02020603050405020304" pitchFamily="18" charset="0"/>
              </a:rPr>
              <a:t>CO + NH</a:t>
            </a:r>
            <a:r>
              <a:rPr lang="it-IT" altLang="it-IT" sz="1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0189" name="Rettangolo 15"/>
          <p:cNvSpPr>
            <a:spLocks noChangeArrowheads="1"/>
          </p:cNvSpPr>
          <p:nvPr/>
        </p:nvSpPr>
        <p:spPr bwMode="auto">
          <a:xfrm>
            <a:off x="8088313" y="2968626"/>
            <a:ext cx="9445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>
                <a:latin typeface="Times New Roman" panose="02020603050405020304" pitchFamily="18" charset="0"/>
                <a:cs typeface="Times New Roman" panose="02020603050405020304" pitchFamily="18" charset="0"/>
              </a:rPr>
              <a:t>HCN + H</a:t>
            </a:r>
            <a:r>
              <a:rPr lang="it-IT" altLang="it-IT" sz="1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altLang="it-IT" sz="12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22" name="Freccia in su 21"/>
          <p:cNvSpPr/>
          <p:nvPr/>
        </p:nvSpPr>
        <p:spPr>
          <a:xfrm>
            <a:off x="6753226" y="2309814"/>
            <a:ext cx="93663" cy="287337"/>
          </a:xfrm>
          <a:prstGeom prst="upArrow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aphicFrame>
        <p:nvGraphicFramePr>
          <p:cNvPr id="50191" name="Object 15"/>
          <p:cNvGraphicFramePr>
            <a:graphicFrameLocks noChangeAspect="1"/>
          </p:cNvGraphicFramePr>
          <p:nvPr/>
        </p:nvGraphicFramePr>
        <p:xfrm>
          <a:off x="4849814" y="2597150"/>
          <a:ext cx="725487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90" name="CS ChemDraw Drawing" r:id="rId3" imgW="588079" imgH="473580" progId="ChemDraw.Document.6.0">
                  <p:embed/>
                </p:oleObj>
              </mc:Choice>
              <mc:Fallback>
                <p:oleObj name="CS ChemDraw Drawing" r:id="rId3" imgW="588079" imgH="47358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9814" y="2597150"/>
                        <a:ext cx="725487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19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4" y="3235325"/>
            <a:ext cx="28575" cy="2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9769" y="2603329"/>
            <a:ext cx="2240996" cy="2082542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0195" name="CasellaDiTesto 11"/>
          <p:cNvSpPr txBox="1">
            <a:spLocks noChangeArrowheads="1"/>
          </p:cNvSpPr>
          <p:nvPr/>
        </p:nvSpPr>
        <p:spPr bwMode="auto">
          <a:xfrm>
            <a:off x="6224589" y="4314825"/>
            <a:ext cx="1081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Core level</a:t>
            </a:r>
          </a:p>
        </p:txBody>
      </p:sp>
      <p:sp>
        <p:nvSpPr>
          <p:cNvPr id="50196" name="CasellaDiTesto 12"/>
          <p:cNvSpPr txBox="1">
            <a:spLocks noChangeArrowheads="1"/>
          </p:cNvSpPr>
          <p:nvPr/>
        </p:nvSpPr>
        <p:spPr bwMode="auto">
          <a:xfrm>
            <a:off x="1677989" y="2017714"/>
            <a:ext cx="15827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Radical Species</a:t>
            </a:r>
          </a:p>
        </p:txBody>
      </p:sp>
      <p:sp>
        <p:nvSpPr>
          <p:cNvPr id="50197" name="CasellaDiTesto 13"/>
          <p:cNvSpPr txBox="1">
            <a:spLocks noChangeArrowheads="1"/>
          </p:cNvSpPr>
          <p:nvPr/>
        </p:nvSpPr>
        <p:spPr bwMode="auto">
          <a:xfrm>
            <a:off x="6772276" y="2309814"/>
            <a:ext cx="244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0198" name="CasellaDiTesto 36"/>
          <p:cNvSpPr txBox="1">
            <a:spLocks noChangeArrowheads="1"/>
          </p:cNvSpPr>
          <p:nvPr/>
        </p:nvSpPr>
        <p:spPr bwMode="auto">
          <a:xfrm>
            <a:off x="5576889" y="2813051"/>
            <a:ext cx="2428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50199" name="CasellaDiTesto 37"/>
          <p:cNvSpPr txBox="1">
            <a:spLocks noChangeArrowheads="1"/>
          </p:cNvSpPr>
          <p:nvPr/>
        </p:nvSpPr>
        <p:spPr bwMode="auto">
          <a:xfrm>
            <a:off x="7637464" y="4192588"/>
            <a:ext cx="2428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0200" name="CasellaDiTesto 38"/>
          <p:cNvSpPr txBox="1">
            <a:spLocks noChangeArrowheads="1"/>
          </p:cNvSpPr>
          <p:nvPr/>
        </p:nvSpPr>
        <p:spPr bwMode="auto">
          <a:xfrm>
            <a:off x="7772401" y="2847976"/>
            <a:ext cx="2444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>
                <a:cs typeface="Times New Roman" panose="02020603050405020304" pitchFamily="18" charset="0"/>
              </a:rPr>
              <a:t>B</a:t>
            </a:r>
          </a:p>
        </p:txBody>
      </p:sp>
      <p:graphicFrame>
        <p:nvGraphicFramePr>
          <p:cNvPr id="50201" name="Object 27"/>
          <p:cNvGraphicFramePr>
            <a:graphicFrameLocks noChangeAspect="1"/>
          </p:cNvGraphicFramePr>
          <p:nvPr/>
        </p:nvGraphicFramePr>
        <p:xfrm>
          <a:off x="1762125" y="2492376"/>
          <a:ext cx="1309688" cy="312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91" name="CS ChemDraw Drawing" r:id="rId7" imgW="1046765" imgH="2499120" progId="ChemDraw.Document.6.0">
                  <p:embed/>
                </p:oleObj>
              </mc:Choice>
              <mc:Fallback>
                <p:oleObj name="CS ChemDraw Drawing" r:id="rId7" imgW="1046765" imgH="249912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2125" y="2492376"/>
                        <a:ext cx="1309688" cy="312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Freccia in su 30"/>
          <p:cNvSpPr/>
          <p:nvPr/>
        </p:nvSpPr>
        <p:spPr>
          <a:xfrm rot="13124416">
            <a:off x="5780089" y="4410075"/>
            <a:ext cx="136525" cy="279400"/>
          </a:xfrm>
          <a:prstGeom prst="upArrow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it-IT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0203" name="CasellaDiTesto 31"/>
          <p:cNvSpPr txBox="1">
            <a:spLocks noChangeArrowheads="1"/>
          </p:cNvSpPr>
          <p:nvPr/>
        </p:nvSpPr>
        <p:spPr bwMode="auto">
          <a:xfrm>
            <a:off x="5557839" y="4221164"/>
            <a:ext cx="2365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>
                <a:solidFill>
                  <a:srgbClr val="000000"/>
                </a:solidFill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50204" name="Rettangolo 16"/>
          <p:cNvSpPr>
            <a:spLocks noChangeArrowheads="1"/>
          </p:cNvSpPr>
          <p:nvPr/>
        </p:nvSpPr>
        <p:spPr bwMode="auto">
          <a:xfrm>
            <a:off x="5087939" y="4597401"/>
            <a:ext cx="619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>
                <a:latin typeface="Times New Roman" panose="02020603050405020304" pitchFamily="18" charset="0"/>
                <a:cs typeface="Times New Roman" panose="02020603050405020304" pitchFamily="18" charset="0"/>
              </a:rPr>
              <a:t>HNCO</a:t>
            </a:r>
          </a:p>
        </p:txBody>
      </p:sp>
      <p:sp>
        <p:nvSpPr>
          <p:cNvPr id="50205" name="Rettangolo 16"/>
          <p:cNvSpPr>
            <a:spLocks noChangeArrowheads="1"/>
          </p:cNvSpPr>
          <p:nvPr/>
        </p:nvSpPr>
        <p:spPr bwMode="auto">
          <a:xfrm>
            <a:off x="6270625" y="2000251"/>
            <a:ext cx="10493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>
                <a:latin typeface="Times New Roman" panose="02020603050405020304" pitchFamily="18" charset="0"/>
                <a:cs typeface="Times New Roman" panose="02020603050405020304" pitchFamily="18" charset="0"/>
              </a:rPr>
              <a:t>HNCO + H</a:t>
            </a:r>
            <a:r>
              <a:rPr lang="it-IT" altLang="it-IT" sz="1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2" name="Picture 2" descr="http://www.iram-institute.org/medias/uploads/image/puzzle_formamid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776" y="0"/>
            <a:ext cx="1259224" cy="110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5" descr="Immagine">
            <a:extLst>
              <a:ext uri="{FF2B5EF4-FFF2-40B4-BE49-F238E27FC236}">
                <a16:creationId xmlns:a16="http://schemas.microsoft.com/office/drawing/2014/main" id="{F0259696-CCAA-489F-81B2-8F14A1B34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2" y="47170"/>
            <a:ext cx="1132295" cy="114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676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www.rsc.org/ej/OB/2012/c2ob26166a/c2ob26166a-f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3500438"/>
            <a:ext cx="4248150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432" y="768350"/>
            <a:ext cx="381635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368" y="2121194"/>
            <a:ext cx="2836863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CasellaDiTesto 1"/>
          <p:cNvSpPr txBox="1">
            <a:spLocks noChangeArrowheads="1"/>
          </p:cNvSpPr>
          <p:nvPr/>
        </p:nvSpPr>
        <p:spPr bwMode="auto">
          <a:xfrm>
            <a:off x="427881" y="368240"/>
            <a:ext cx="46077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 err="1">
                <a:latin typeface="Century Gothic" panose="020B0502020202020204" pitchFamily="34" charset="0"/>
              </a:rPr>
              <a:t>Effect</a:t>
            </a:r>
            <a:r>
              <a:rPr lang="it-IT" altLang="it-IT" sz="2000" b="1" dirty="0">
                <a:latin typeface="Century Gothic" panose="020B0502020202020204" pitchFamily="34" charset="0"/>
              </a:rPr>
              <a:t> of </a:t>
            </a:r>
            <a:r>
              <a:rPr lang="it-IT" altLang="it-IT" sz="2000" b="1" dirty="0" err="1">
                <a:latin typeface="Century Gothic" panose="020B0502020202020204" pitchFamily="34" charset="0"/>
              </a:rPr>
              <a:t>minerals</a:t>
            </a:r>
            <a:r>
              <a:rPr lang="it-IT" altLang="it-IT" sz="2000" b="1" dirty="0">
                <a:latin typeface="Century Gothic" panose="020B0502020202020204" pitchFamily="34" charset="0"/>
              </a:rPr>
              <a:t> on </a:t>
            </a:r>
            <a:r>
              <a:rPr lang="it-IT" altLang="it-IT" sz="2000" b="1" dirty="0" err="1">
                <a:latin typeface="Century Gothic" panose="020B0502020202020204" pitchFamily="34" charset="0"/>
              </a:rPr>
              <a:t>energy</a:t>
            </a:r>
            <a:r>
              <a:rPr lang="it-IT" altLang="it-IT" sz="2000" b="1" dirty="0">
                <a:latin typeface="Century Gothic" panose="020B0502020202020204" pitchFamily="34" charset="0"/>
              </a:rPr>
              <a:t> </a:t>
            </a:r>
            <a:r>
              <a:rPr lang="it-IT" altLang="it-IT" sz="2000" b="1" dirty="0" err="1">
                <a:latin typeface="Century Gothic" panose="020B0502020202020204" pitchFamily="34" charset="0"/>
              </a:rPr>
              <a:t>profiles</a:t>
            </a:r>
            <a:endParaRPr lang="it-IT" altLang="it-IT" sz="2000" b="1" dirty="0">
              <a:latin typeface="Century Gothic" panose="020B0502020202020204" pitchFamily="34" charset="0"/>
            </a:endParaRPr>
          </a:p>
        </p:txBody>
      </p:sp>
      <p:cxnSp>
        <p:nvCxnSpPr>
          <p:cNvPr id="10" name="Connettore 2 9"/>
          <p:cNvCxnSpPr/>
          <p:nvPr/>
        </p:nvCxnSpPr>
        <p:spPr>
          <a:xfrm flipV="1">
            <a:off x="5448300" y="768350"/>
            <a:ext cx="0" cy="2476500"/>
          </a:xfrm>
          <a:prstGeom prst="straightConnector1">
            <a:avLst/>
          </a:prstGeom>
          <a:ln w="317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V="1">
            <a:off x="5375275" y="3644900"/>
            <a:ext cx="0" cy="2478088"/>
          </a:xfrm>
          <a:prstGeom prst="straightConnector1">
            <a:avLst/>
          </a:prstGeom>
          <a:ln w="317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9" name="CasellaDiTesto 10"/>
          <p:cNvSpPr txBox="1">
            <a:spLocks noChangeArrowheads="1"/>
          </p:cNvSpPr>
          <p:nvPr/>
        </p:nvSpPr>
        <p:spPr bwMode="auto">
          <a:xfrm>
            <a:off x="5110164" y="674689"/>
            <a:ext cx="338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E</a:t>
            </a:r>
          </a:p>
        </p:txBody>
      </p:sp>
      <p:sp>
        <p:nvSpPr>
          <p:cNvPr id="51210" name="CasellaDiTesto 14"/>
          <p:cNvSpPr txBox="1">
            <a:spLocks noChangeArrowheads="1"/>
          </p:cNvSpPr>
          <p:nvPr/>
        </p:nvSpPr>
        <p:spPr bwMode="auto">
          <a:xfrm>
            <a:off x="4975225" y="3557589"/>
            <a:ext cx="3381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E</a:t>
            </a:r>
          </a:p>
        </p:txBody>
      </p:sp>
      <p:sp>
        <p:nvSpPr>
          <p:cNvPr id="51211" name="Text Box 13"/>
          <p:cNvSpPr txBox="1">
            <a:spLocks noChangeArrowheads="1"/>
          </p:cNvSpPr>
          <p:nvPr/>
        </p:nvSpPr>
        <p:spPr bwMode="auto">
          <a:xfrm>
            <a:off x="1031785" y="6296967"/>
            <a:ext cx="98103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/>
              <a:t>In </a:t>
            </a:r>
            <a:r>
              <a:rPr lang="it-IT" altLang="it-IT" sz="1200" dirty="0" err="1"/>
              <a:t>this</a:t>
            </a:r>
            <a:r>
              <a:rPr lang="it-IT" altLang="it-IT" sz="1200" dirty="0"/>
              <a:t> </a:t>
            </a:r>
            <a:r>
              <a:rPr lang="it-IT" altLang="it-IT" sz="1200" dirty="0" err="1"/>
              <a:t>context</a:t>
            </a:r>
            <a:r>
              <a:rPr lang="it-IT" altLang="it-IT" sz="1200" dirty="0"/>
              <a:t> </a:t>
            </a:r>
            <a:r>
              <a:rPr lang="it-IT" altLang="it-IT" sz="1200" dirty="0" err="1"/>
              <a:t>it</a:t>
            </a:r>
            <a:r>
              <a:rPr lang="it-IT" altLang="it-IT" sz="1200" dirty="0"/>
              <a:t> </a:t>
            </a:r>
            <a:r>
              <a:rPr lang="it-IT" altLang="it-IT" sz="1200" dirty="0" err="1"/>
              <a:t>is</a:t>
            </a:r>
            <a:r>
              <a:rPr lang="it-IT" altLang="it-IT" sz="1200" dirty="0"/>
              <a:t> </a:t>
            </a:r>
            <a:r>
              <a:rPr lang="it-IT" altLang="it-IT" sz="1200" dirty="0" err="1"/>
              <a:t>worth</a:t>
            </a:r>
            <a:r>
              <a:rPr lang="it-IT" altLang="it-IT" sz="1200" dirty="0"/>
              <a:t> to note </a:t>
            </a:r>
            <a:r>
              <a:rPr lang="it-IT" altLang="it-IT" sz="1200" dirty="0" err="1"/>
              <a:t>that</a:t>
            </a:r>
            <a:r>
              <a:rPr lang="it-IT" altLang="it-IT" sz="1200" dirty="0"/>
              <a:t> </a:t>
            </a:r>
            <a:r>
              <a:rPr lang="it-IT" altLang="it-IT" sz="1200" dirty="0" err="1"/>
              <a:t>minerals</a:t>
            </a:r>
            <a:r>
              <a:rPr lang="it-IT" altLang="it-IT" sz="1200" dirty="0"/>
              <a:t> can </a:t>
            </a:r>
            <a:r>
              <a:rPr lang="it-IT" altLang="it-IT" sz="1200" dirty="0" err="1"/>
              <a:t>change</a:t>
            </a:r>
            <a:r>
              <a:rPr lang="it-IT" altLang="it-IT" sz="1200" dirty="0"/>
              <a:t> the </a:t>
            </a:r>
            <a:r>
              <a:rPr lang="it-IT" altLang="it-IT" sz="1200" dirty="0" err="1"/>
              <a:t>energy</a:t>
            </a:r>
            <a:r>
              <a:rPr lang="it-IT" altLang="it-IT" sz="1200" dirty="0"/>
              <a:t> </a:t>
            </a:r>
            <a:r>
              <a:rPr lang="it-IT" altLang="it-IT" sz="1200" dirty="0" err="1"/>
              <a:t>profiles</a:t>
            </a:r>
            <a:r>
              <a:rPr lang="it-IT" altLang="it-IT" sz="1200" dirty="0"/>
              <a:t> for the </a:t>
            </a:r>
            <a:r>
              <a:rPr lang="it-IT" altLang="it-IT" sz="1200" dirty="0" err="1"/>
              <a:t>formamide</a:t>
            </a:r>
            <a:r>
              <a:rPr lang="it-IT" altLang="it-IT" sz="1200" dirty="0"/>
              <a:t> </a:t>
            </a:r>
            <a:r>
              <a:rPr lang="it-IT" altLang="it-IT" sz="1200" dirty="0" err="1"/>
              <a:t>dissociation</a:t>
            </a:r>
            <a:r>
              <a:rPr lang="it-IT" altLang="it-IT" sz="1200" dirty="0"/>
              <a:t> </a:t>
            </a:r>
            <a:r>
              <a:rPr lang="it-IT" altLang="it-IT" sz="1200" dirty="0" err="1"/>
              <a:t>thus</a:t>
            </a:r>
            <a:r>
              <a:rPr lang="it-IT" altLang="it-IT" sz="1200" dirty="0"/>
              <a:t> tuning the </a:t>
            </a:r>
            <a:r>
              <a:rPr lang="it-IT" altLang="it-IT" sz="1200" dirty="0" err="1"/>
              <a:t>reactivity</a:t>
            </a:r>
            <a:r>
              <a:rPr lang="it-IT" altLang="it-IT" sz="1200" dirty="0"/>
              <a:t> and the </a:t>
            </a:r>
            <a:r>
              <a:rPr lang="it-IT" altLang="it-IT" sz="1200" dirty="0" err="1"/>
              <a:t>selectivity</a:t>
            </a:r>
            <a:r>
              <a:rPr lang="it-IT" altLang="it-IT" sz="1200" dirty="0"/>
              <a:t> of the </a:t>
            </a:r>
            <a:r>
              <a:rPr lang="it-IT" altLang="it-IT" sz="1200" dirty="0" err="1"/>
              <a:t>transformations</a:t>
            </a:r>
            <a:r>
              <a:rPr lang="it-IT" altLang="it-IT" sz="1200" dirty="0"/>
              <a:t>. </a:t>
            </a:r>
            <a:r>
              <a:rPr lang="it-IT" altLang="it-IT" sz="1200" dirty="0" err="1"/>
              <a:t>This</a:t>
            </a:r>
            <a:r>
              <a:rPr lang="it-IT" altLang="it-IT" sz="1200" dirty="0"/>
              <a:t> </a:t>
            </a:r>
            <a:r>
              <a:rPr lang="it-IT" altLang="it-IT" sz="1200" dirty="0" err="1"/>
              <a:t>is</a:t>
            </a:r>
            <a:r>
              <a:rPr lang="it-IT" altLang="it-IT" sz="1200" dirty="0"/>
              <a:t> the </a:t>
            </a:r>
            <a:r>
              <a:rPr lang="it-IT" altLang="it-IT" sz="1200" dirty="0" err="1"/>
              <a:t>third</a:t>
            </a:r>
            <a:r>
              <a:rPr lang="it-IT" altLang="it-IT" sz="1200" dirty="0"/>
              <a:t> </a:t>
            </a:r>
            <a:r>
              <a:rPr lang="it-IT" altLang="it-IT" sz="1200" dirty="0" err="1"/>
              <a:t>level</a:t>
            </a:r>
            <a:r>
              <a:rPr lang="it-IT" altLang="it-IT" sz="1200" dirty="0"/>
              <a:t> of </a:t>
            </a:r>
            <a:r>
              <a:rPr lang="it-IT" altLang="it-IT" sz="1200" dirty="0" err="1"/>
              <a:t>reactivity</a:t>
            </a:r>
            <a:r>
              <a:rPr lang="it-IT" altLang="it-IT" sz="1200" dirty="0"/>
              <a:t> for </a:t>
            </a:r>
            <a:r>
              <a:rPr lang="it-IT" altLang="it-IT" sz="1200" dirty="0" err="1"/>
              <a:t>formamide</a:t>
            </a:r>
            <a:r>
              <a:rPr lang="it-IT" altLang="it-IT" sz="1200" dirty="0"/>
              <a:t>, the </a:t>
            </a:r>
            <a:r>
              <a:rPr lang="it-IT" altLang="it-IT" sz="1200" dirty="0" err="1"/>
              <a:t>most</a:t>
            </a:r>
            <a:r>
              <a:rPr lang="it-IT" altLang="it-IT" sz="1200" dirty="0"/>
              <a:t> </a:t>
            </a:r>
            <a:r>
              <a:rPr lang="it-IT" altLang="it-IT" sz="1200" dirty="0" err="1"/>
              <a:t>useful</a:t>
            </a:r>
            <a:r>
              <a:rPr lang="it-IT" altLang="it-IT" sz="1200" dirty="0"/>
              <a:t> for the </a:t>
            </a:r>
            <a:r>
              <a:rPr lang="it-IT" altLang="it-IT" sz="1200" dirty="0" err="1"/>
              <a:t>formation</a:t>
            </a:r>
            <a:r>
              <a:rPr lang="it-IT" altLang="it-IT" sz="1200" dirty="0"/>
              <a:t> of </a:t>
            </a:r>
            <a:r>
              <a:rPr lang="it-IT" altLang="it-IT" sz="1200" dirty="0" err="1"/>
              <a:t>biomolecules</a:t>
            </a:r>
            <a:r>
              <a:rPr lang="it-IT" altLang="it-IT" sz="1200" dirty="0"/>
              <a:t>.</a:t>
            </a:r>
          </a:p>
        </p:txBody>
      </p:sp>
      <p:pic>
        <p:nvPicPr>
          <p:cNvPr id="14" name="Picture 2" descr="http://www.iram-institute.org/medias/uploads/image/puzzle_formamid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776" y="0"/>
            <a:ext cx="1259224" cy="110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983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e 29"/>
          <p:cNvSpPr/>
          <p:nvPr/>
        </p:nvSpPr>
        <p:spPr>
          <a:xfrm>
            <a:off x="3711575" y="923925"/>
            <a:ext cx="6129338" cy="5399088"/>
          </a:xfrm>
          <a:prstGeom prst="ellipse">
            <a:avLst/>
          </a:prstGeom>
          <a:solidFill>
            <a:schemeClr val="accent4">
              <a:lumMod val="60000"/>
              <a:lumOff val="40000"/>
              <a:alpha val="18000"/>
            </a:schemeClr>
          </a:solidFill>
          <a:ln w="222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2227" name="CasellaDiTesto 13"/>
          <p:cNvSpPr txBox="1">
            <a:spLocks noChangeArrowheads="1"/>
          </p:cNvSpPr>
          <p:nvPr/>
        </p:nvSpPr>
        <p:spPr bwMode="auto">
          <a:xfrm>
            <a:off x="1601716" y="122907"/>
            <a:ext cx="684212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Formamide</a:t>
            </a:r>
            <a:r>
              <a:rPr lang="it-IT" altLang="it-IT" sz="20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it-IT" altLang="it-IT" sz="2000" b="1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dissociation</a:t>
            </a:r>
            <a:r>
              <a:rPr lang="it-IT" altLang="it-IT" sz="20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it-IT" altLang="it-IT" sz="2000" b="1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processes</a:t>
            </a:r>
            <a:r>
              <a:rPr lang="it-IT" altLang="it-IT" sz="20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</a:t>
            </a:r>
          </a:p>
        </p:txBody>
      </p:sp>
      <p:sp>
        <p:nvSpPr>
          <p:cNvPr id="52228" name="CasellaDiTesto 18"/>
          <p:cNvSpPr txBox="1">
            <a:spLocks noChangeArrowheads="1"/>
          </p:cNvSpPr>
          <p:nvPr/>
        </p:nvSpPr>
        <p:spPr bwMode="auto">
          <a:xfrm>
            <a:off x="1699748" y="6458488"/>
            <a:ext cx="97428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Antol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I. et al. QM/MM non-</a:t>
            </a: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adiabatic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dynamics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formamide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non-</a:t>
            </a: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solvents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Chem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Chem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alt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it-IT" alt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2012,14, 13262-13272</a:t>
            </a:r>
          </a:p>
        </p:txBody>
      </p:sp>
      <p:sp>
        <p:nvSpPr>
          <p:cNvPr id="52230" name="CasellaDiTesto 1"/>
          <p:cNvSpPr txBox="1">
            <a:spLocks noChangeArrowheads="1"/>
          </p:cNvSpPr>
          <p:nvPr/>
        </p:nvSpPr>
        <p:spPr bwMode="auto">
          <a:xfrm>
            <a:off x="5811838" y="5919789"/>
            <a:ext cx="2305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Third level of reactivity</a:t>
            </a:r>
          </a:p>
        </p:txBody>
      </p:sp>
      <p:sp>
        <p:nvSpPr>
          <p:cNvPr id="52231" name="CasellaDiTesto 2"/>
          <p:cNvSpPr txBox="1">
            <a:spLocks noChangeArrowheads="1"/>
          </p:cNvSpPr>
          <p:nvPr/>
        </p:nvSpPr>
        <p:spPr bwMode="auto">
          <a:xfrm>
            <a:off x="5880101" y="923926"/>
            <a:ext cx="1800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BIOMOLECULES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MINERALS</a:t>
            </a:r>
          </a:p>
        </p:txBody>
      </p:sp>
      <p:sp>
        <p:nvSpPr>
          <p:cNvPr id="36" name="Freccia in su 35"/>
          <p:cNvSpPr/>
          <p:nvPr/>
        </p:nvSpPr>
        <p:spPr>
          <a:xfrm rot="4169162">
            <a:off x="7824788" y="3190876"/>
            <a:ext cx="112713" cy="277812"/>
          </a:xfrm>
          <a:prstGeom prst="upArrow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it-IT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0" name="Freccia in su 39"/>
          <p:cNvSpPr/>
          <p:nvPr/>
        </p:nvSpPr>
        <p:spPr>
          <a:xfrm rot="17901506">
            <a:off x="5550694" y="3091657"/>
            <a:ext cx="106363" cy="279400"/>
          </a:xfrm>
          <a:prstGeom prst="upArrow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it-IT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1" name="Freccia in su 40"/>
          <p:cNvSpPr/>
          <p:nvPr/>
        </p:nvSpPr>
        <p:spPr>
          <a:xfrm rot="7980000">
            <a:off x="7596188" y="4456113"/>
            <a:ext cx="107950" cy="279400"/>
          </a:xfrm>
          <a:prstGeom prst="upArrow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it-IT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2" name="Ovale 41"/>
          <p:cNvSpPr/>
          <p:nvPr/>
        </p:nvSpPr>
        <p:spPr>
          <a:xfrm>
            <a:off x="4684714" y="1901826"/>
            <a:ext cx="4148137" cy="3622675"/>
          </a:xfrm>
          <a:prstGeom prst="ellipse">
            <a:avLst/>
          </a:prstGeom>
          <a:solidFill>
            <a:srgbClr val="FFC000">
              <a:alpha val="21000"/>
            </a:srgbClr>
          </a:solidFill>
          <a:ln w="15875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it-IT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2236" name="CasellaDiTesto 9"/>
          <p:cNvSpPr txBox="1">
            <a:spLocks noChangeArrowheads="1"/>
          </p:cNvSpPr>
          <p:nvPr/>
        </p:nvSpPr>
        <p:spPr bwMode="auto">
          <a:xfrm>
            <a:off x="5668964" y="4894263"/>
            <a:ext cx="212248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level of reactivity</a:t>
            </a:r>
          </a:p>
        </p:txBody>
      </p:sp>
      <p:sp>
        <p:nvSpPr>
          <p:cNvPr id="52237" name="CasellaDiTesto 11"/>
          <p:cNvSpPr txBox="1">
            <a:spLocks noChangeArrowheads="1"/>
          </p:cNvSpPr>
          <p:nvPr/>
        </p:nvSpPr>
        <p:spPr bwMode="auto">
          <a:xfrm>
            <a:off x="5683250" y="5524500"/>
            <a:ext cx="2306638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 level of reactivity</a:t>
            </a:r>
          </a:p>
        </p:txBody>
      </p:sp>
      <p:sp>
        <p:nvSpPr>
          <p:cNvPr id="44" name="Ovale 43"/>
          <p:cNvSpPr/>
          <p:nvPr/>
        </p:nvSpPr>
        <p:spPr>
          <a:xfrm>
            <a:off x="4224338" y="1382714"/>
            <a:ext cx="5111750" cy="4567237"/>
          </a:xfrm>
          <a:prstGeom prst="ellipse">
            <a:avLst/>
          </a:prstGeom>
          <a:solidFill>
            <a:srgbClr val="C00000">
              <a:alpha val="15000"/>
            </a:srgbClr>
          </a:solidFill>
          <a:ln w="22225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it-IT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2239" name="CasellaDiTesto 12"/>
          <p:cNvSpPr txBox="1">
            <a:spLocks noChangeArrowheads="1"/>
          </p:cNvSpPr>
          <p:nvPr/>
        </p:nvSpPr>
        <p:spPr bwMode="auto">
          <a:xfrm>
            <a:off x="5331620" y="1644486"/>
            <a:ext cx="2887662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COMPLEX ORGANIC STRUCTURES</a:t>
            </a:r>
          </a:p>
        </p:txBody>
      </p:sp>
      <p:sp>
        <p:nvSpPr>
          <p:cNvPr id="52240" name="Rettangolo 14"/>
          <p:cNvSpPr>
            <a:spLocks noChangeArrowheads="1"/>
          </p:cNvSpPr>
          <p:nvPr/>
        </p:nvSpPr>
        <p:spPr bwMode="auto">
          <a:xfrm>
            <a:off x="7669214" y="4583113"/>
            <a:ext cx="7842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 + NH</a:t>
            </a:r>
            <a:r>
              <a:rPr lang="it-IT" altLang="it-IT" sz="11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2241" name="Rettangolo 15"/>
          <p:cNvSpPr>
            <a:spLocks noChangeArrowheads="1"/>
          </p:cNvSpPr>
          <p:nvPr/>
        </p:nvSpPr>
        <p:spPr bwMode="auto">
          <a:xfrm>
            <a:off x="7886701" y="3054350"/>
            <a:ext cx="88678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HCN + H</a:t>
            </a:r>
            <a:r>
              <a:rPr lang="it-IT" altLang="it-IT" sz="1100" baseline="-25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altLang="it-IT" sz="1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49" name="Freccia in su 48"/>
          <p:cNvSpPr/>
          <p:nvPr/>
        </p:nvSpPr>
        <p:spPr>
          <a:xfrm>
            <a:off x="6684964" y="2420938"/>
            <a:ext cx="90487" cy="284162"/>
          </a:xfrm>
          <a:prstGeom prst="upArrow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it-IT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graphicFrame>
        <p:nvGraphicFramePr>
          <p:cNvPr id="52243" name="Object 139"/>
          <p:cNvGraphicFramePr>
            <a:graphicFrameLocks noChangeAspect="1"/>
          </p:cNvGraphicFramePr>
          <p:nvPr/>
        </p:nvGraphicFramePr>
        <p:xfrm>
          <a:off x="4837113" y="2705100"/>
          <a:ext cx="703262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9" name="CS ChemDraw Drawing" r:id="rId3" imgW="588079" imgH="473580" progId="ChemDraw.Document.6.0">
                  <p:embed/>
                </p:oleObj>
              </mc:Choice>
              <mc:Fallback>
                <p:oleObj name="CS ChemDraw Drawing" r:id="rId3" imgW="588079" imgH="47358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7113" y="2705100"/>
                        <a:ext cx="703262" cy="57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244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714" y="3335339"/>
            <a:ext cx="28575" cy="2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Immagine 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4099" y="2710479"/>
            <a:ext cx="2174805" cy="2060318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2246" name="CasellaDiTesto 53"/>
          <p:cNvSpPr txBox="1">
            <a:spLocks noChangeArrowheads="1"/>
          </p:cNvSpPr>
          <p:nvPr/>
        </p:nvSpPr>
        <p:spPr bwMode="auto">
          <a:xfrm>
            <a:off x="6172200" y="4403725"/>
            <a:ext cx="104775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Core level</a:t>
            </a:r>
          </a:p>
        </p:txBody>
      </p:sp>
      <p:sp>
        <p:nvSpPr>
          <p:cNvPr id="52247" name="CasellaDiTesto 54"/>
          <p:cNvSpPr txBox="1">
            <a:spLocks noChangeArrowheads="1"/>
          </p:cNvSpPr>
          <p:nvPr/>
        </p:nvSpPr>
        <p:spPr bwMode="auto">
          <a:xfrm>
            <a:off x="6704014" y="2419350"/>
            <a:ext cx="236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>
                <a:solidFill>
                  <a:srgbClr val="000000"/>
                </a:solidFill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2248" name="CasellaDiTesto 55"/>
          <p:cNvSpPr txBox="1">
            <a:spLocks noChangeArrowheads="1"/>
          </p:cNvSpPr>
          <p:nvPr/>
        </p:nvSpPr>
        <p:spPr bwMode="auto">
          <a:xfrm>
            <a:off x="5541964" y="2917825"/>
            <a:ext cx="2381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>
                <a:solidFill>
                  <a:srgbClr val="000000"/>
                </a:solidFill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52249" name="CasellaDiTesto 56"/>
          <p:cNvSpPr txBox="1">
            <a:spLocks noChangeArrowheads="1"/>
          </p:cNvSpPr>
          <p:nvPr/>
        </p:nvSpPr>
        <p:spPr bwMode="auto">
          <a:xfrm>
            <a:off x="7542214" y="4283075"/>
            <a:ext cx="2365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>
                <a:solidFill>
                  <a:srgbClr val="000000"/>
                </a:solidFill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2250" name="CasellaDiTesto 57"/>
          <p:cNvSpPr txBox="1">
            <a:spLocks noChangeArrowheads="1"/>
          </p:cNvSpPr>
          <p:nvPr/>
        </p:nvSpPr>
        <p:spPr bwMode="auto">
          <a:xfrm>
            <a:off x="7673975" y="2952750"/>
            <a:ext cx="2365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>
                <a:solidFill>
                  <a:srgbClr val="000000"/>
                </a:solidFill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5" name="Freccia in su 34"/>
          <p:cNvSpPr/>
          <p:nvPr/>
        </p:nvSpPr>
        <p:spPr>
          <a:xfrm rot="13124416">
            <a:off x="5764214" y="4498975"/>
            <a:ext cx="136525" cy="279400"/>
          </a:xfrm>
          <a:prstGeom prst="upArrow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it-IT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2252" name="CasellaDiTesto 37"/>
          <p:cNvSpPr txBox="1">
            <a:spLocks noChangeArrowheads="1"/>
          </p:cNvSpPr>
          <p:nvPr/>
        </p:nvSpPr>
        <p:spPr bwMode="auto">
          <a:xfrm>
            <a:off x="5541964" y="4310064"/>
            <a:ext cx="238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>
                <a:solidFill>
                  <a:srgbClr val="000000"/>
                </a:solidFill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52253" name="Rettangolo 16"/>
          <p:cNvSpPr>
            <a:spLocks noChangeArrowheads="1"/>
          </p:cNvSpPr>
          <p:nvPr/>
        </p:nvSpPr>
        <p:spPr bwMode="auto">
          <a:xfrm>
            <a:off x="5189539" y="4686301"/>
            <a:ext cx="619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>
                <a:latin typeface="Times New Roman" panose="02020603050405020304" pitchFamily="18" charset="0"/>
                <a:cs typeface="Times New Roman" panose="02020603050405020304" pitchFamily="18" charset="0"/>
              </a:rPr>
              <a:t>HNCO</a:t>
            </a:r>
          </a:p>
        </p:txBody>
      </p:sp>
      <p:sp>
        <p:nvSpPr>
          <p:cNvPr id="52254" name="Rettangolo 16"/>
          <p:cNvSpPr>
            <a:spLocks noChangeArrowheads="1"/>
          </p:cNvSpPr>
          <p:nvPr/>
        </p:nvSpPr>
        <p:spPr bwMode="auto">
          <a:xfrm>
            <a:off x="6199189" y="2047876"/>
            <a:ext cx="10493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>
                <a:latin typeface="Times New Roman" panose="02020603050405020304" pitchFamily="18" charset="0"/>
                <a:cs typeface="Times New Roman" panose="02020603050405020304" pitchFamily="18" charset="0"/>
              </a:rPr>
              <a:t>HNCO + H</a:t>
            </a:r>
            <a:r>
              <a:rPr lang="it-IT" altLang="it-IT" sz="12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2255" name="Text Box 178"/>
          <p:cNvSpPr txBox="1">
            <a:spLocks noChangeArrowheads="1"/>
          </p:cNvSpPr>
          <p:nvPr/>
        </p:nvSpPr>
        <p:spPr bwMode="auto">
          <a:xfrm>
            <a:off x="1992314" y="2779713"/>
            <a:ext cx="5492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810B8"/>
                </a:solidFill>
              </a:rPr>
              <a:t>R</a:t>
            </a:r>
            <a:r>
              <a:rPr lang="it-IT" altLang="it-IT" sz="2400" baseline="30000">
                <a:solidFill>
                  <a:srgbClr val="0810B8"/>
                </a:solidFill>
              </a:rPr>
              <a:t>.</a:t>
            </a:r>
          </a:p>
        </p:txBody>
      </p:sp>
      <p:sp>
        <p:nvSpPr>
          <p:cNvPr id="52256" name="Text Box 179"/>
          <p:cNvSpPr txBox="1">
            <a:spLocks noChangeArrowheads="1"/>
          </p:cNvSpPr>
          <p:nvPr/>
        </p:nvSpPr>
        <p:spPr bwMode="auto">
          <a:xfrm>
            <a:off x="2855913" y="2824164"/>
            <a:ext cx="5762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>
                <a:solidFill>
                  <a:srgbClr val="B3250D"/>
                </a:solidFill>
              </a:rPr>
              <a:t>R</a:t>
            </a:r>
            <a:r>
              <a:rPr lang="it-IT" altLang="it-IT" sz="1000" baseline="30000">
                <a:solidFill>
                  <a:srgbClr val="B3250D"/>
                </a:solidFill>
              </a:rPr>
              <a:t>.</a:t>
            </a:r>
          </a:p>
        </p:txBody>
      </p:sp>
      <p:sp>
        <p:nvSpPr>
          <p:cNvPr id="52257" name="AutoShape 180"/>
          <p:cNvSpPr>
            <a:spLocks noChangeArrowheads="1"/>
          </p:cNvSpPr>
          <p:nvPr/>
        </p:nvSpPr>
        <p:spPr bwMode="auto">
          <a:xfrm rot="5400000">
            <a:off x="2783682" y="3356770"/>
            <a:ext cx="504825" cy="360362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2258" name="AutoShape 181"/>
          <p:cNvSpPr>
            <a:spLocks noChangeArrowheads="1"/>
          </p:cNvSpPr>
          <p:nvPr/>
        </p:nvSpPr>
        <p:spPr bwMode="auto">
          <a:xfrm rot="16200000" flipH="1">
            <a:off x="1990726" y="3357564"/>
            <a:ext cx="504825" cy="358775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2259" name="Text Box 182"/>
          <p:cNvSpPr txBox="1">
            <a:spLocks noChangeArrowheads="1"/>
          </p:cNvSpPr>
          <p:nvPr/>
        </p:nvSpPr>
        <p:spPr bwMode="auto">
          <a:xfrm>
            <a:off x="2332038" y="3808413"/>
            <a:ext cx="65405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810B8"/>
                </a:solidFill>
              </a:rPr>
              <a:t>R</a:t>
            </a:r>
            <a:r>
              <a:rPr lang="it-IT" altLang="it-IT" sz="1800"/>
              <a:t>AB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/>
              <a:t>AB</a:t>
            </a:r>
            <a:r>
              <a:rPr lang="it-IT" altLang="it-IT" sz="1000">
                <a:solidFill>
                  <a:srgbClr val="B3250D"/>
                </a:solidFill>
              </a:rPr>
              <a:t>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2260" name="Text Box 183"/>
          <p:cNvSpPr txBox="1">
            <a:spLocks noChangeArrowheads="1"/>
          </p:cNvSpPr>
          <p:nvPr/>
        </p:nvSpPr>
        <p:spPr bwMode="auto">
          <a:xfrm>
            <a:off x="2424113" y="3348038"/>
            <a:ext cx="48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AB</a:t>
            </a:r>
          </a:p>
        </p:txBody>
      </p:sp>
      <p:sp>
        <p:nvSpPr>
          <p:cNvPr id="52261" name="Text Box 184"/>
          <p:cNvSpPr txBox="1">
            <a:spLocks noChangeArrowheads="1"/>
          </p:cNvSpPr>
          <p:nvPr/>
        </p:nvSpPr>
        <p:spPr bwMode="auto">
          <a:xfrm>
            <a:off x="1919288" y="4581525"/>
            <a:ext cx="1479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SELECTIVITY</a:t>
            </a:r>
          </a:p>
        </p:txBody>
      </p:sp>
      <p:pic>
        <p:nvPicPr>
          <p:cNvPr id="43" name="Picture 2" descr="http://www.iram-institute.org/medias/uploads/image/puzzle_formamid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776" y="-10073"/>
            <a:ext cx="1259224" cy="110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65" descr="Immagine">
            <a:extLst>
              <a:ext uri="{FF2B5EF4-FFF2-40B4-BE49-F238E27FC236}">
                <a16:creationId xmlns:a16="http://schemas.microsoft.com/office/drawing/2014/main" id="{68C06CF9-83FF-4564-8B38-20758C6BE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7" y="47170"/>
            <a:ext cx="1132295" cy="114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935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5" descr="Immagine">
            <a:extLst>
              <a:ext uri="{FF2B5EF4-FFF2-40B4-BE49-F238E27FC236}">
                <a16:creationId xmlns:a16="http://schemas.microsoft.com/office/drawing/2014/main" id="{355591EF-52DE-4E08-A879-ECE521550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2" y="25904"/>
            <a:ext cx="1132295" cy="114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496" y="1481070"/>
            <a:ext cx="6607309" cy="469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7274539" y="6271512"/>
            <a:ext cx="25540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dirty="0"/>
              <a:t>Rate of impact- 400 Km/s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47" y="1481070"/>
            <a:ext cx="4040647" cy="469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518474" y="6325544"/>
            <a:ext cx="24944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dirty="0"/>
              <a:t>Solar Wind-LUNA 1 1959</a:t>
            </a:r>
          </a:p>
        </p:txBody>
      </p:sp>
      <p:sp>
        <p:nvSpPr>
          <p:cNvPr id="7" name="CasellaDiTesto 13"/>
          <p:cNvSpPr txBox="1">
            <a:spLocks noChangeArrowheads="1"/>
          </p:cNvSpPr>
          <p:nvPr/>
        </p:nvSpPr>
        <p:spPr bwMode="auto">
          <a:xfrm>
            <a:off x="2300287" y="545416"/>
            <a:ext cx="68421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Energy source: solar wind</a:t>
            </a:r>
          </a:p>
        </p:txBody>
      </p:sp>
    </p:spTree>
    <p:extLst>
      <p:ext uri="{BB962C8B-B14F-4D97-AF65-F5344CB8AC3E}">
        <p14:creationId xmlns:p14="http://schemas.microsoft.com/office/powerpoint/2010/main" val="2992330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6" descr="http://palmerlab.org/wp-content/uploads/2014/03/P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5076825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10" descr="https://pbs.twimg.com/profile_images/473550148820140032/xVubZLal_400x40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676" y="14289"/>
            <a:ext cx="1584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Box 3"/>
          <p:cNvSpPr txBox="1">
            <a:spLocks noChangeArrowheads="1"/>
          </p:cNvSpPr>
          <p:nvPr/>
        </p:nvSpPr>
        <p:spPr bwMode="auto">
          <a:xfrm>
            <a:off x="1524001" y="1773239"/>
            <a:ext cx="89185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dirty="0"/>
              <a:t>Meteorite-catalyzed syntheses of nucleosides and of other prebiotic compounds from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 dirty="0"/>
              <a:t>formamide under proton irradiation</a:t>
            </a:r>
            <a:endParaRPr lang="it-IT" altLang="it-IT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dirty="0"/>
          </a:p>
        </p:txBody>
      </p:sp>
      <p:sp>
        <p:nvSpPr>
          <p:cNvPr id="58373" name="TextBox 4"/>
          <p:cNvSpPr txBox="1">
            <a:spLocks noChangeArrowheads="1"/>
          </p:cNvSpPr>
          <p:nvPr/>
        </p:nvSpPr>
        <p:spPr bwMode="auto">
          <a:xfrm>
            <a:off x="1538289" y="2368550"/>
            <a:ext cx="80481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1400" baseline="30000" dirty="0" err="1"/>
              <a:t>a</a:t>
            </a:r>
            <a:r>
              <a:rPr lang="en-GB" altLang="it-IT" sz="1400" dirty="0" err="1"/>
              <a:t>Raffaele</a:t>
            </a:r>
            <a:r>
              <a:rPr lang="en-GB" altLang="it-IT" sz="1400" dirty="0"/>
              <a:t> </a:t>
            </a:r>
            <a:r>
              <a:rPr lang="en-GB" altLang="it-IT" sz="1400" dirty="0" err="1"/>
              <a:t>Saladino</a:t>
            </a:r>
            <a:r>
              <a:rPr lang="en-GB" altLang="it-IT" sz="1400" dirty="0"/>
              <a:t>, </a:t>
            </a:r>
            <a:r>
              <a:rPr lang="en-GB" altLang="it-IT" sz="1400" baseline="30000" dirty="0" err="1"/>
              <a:t>a</a:t>
            </a:r>
            <a:r>
              <a:rPr lang="en-GB" altLang="it-IT" sz="1400" dirty="0" err="1"/>
              <a:t>Eleonora</a:t>
            </a:r>
            <a:r>
              <a:rPr lang="en-GB" altLang="it-IT" sz="1400" dirty="0"/>
              <a:t> </a:t>
            </a:r>
            <a:r>
              <a:rPr lang="en-GB" altLang="it-IT" sz="1400" dirty="0" err="1"/>
              <a:t>Carota</a:t>
            </a:r>
            <a:r>
              <a:rPr lang="en-GB" altLang="it-IT" sz="1400" dirty="0"/>
              <a:t>, </a:t>
            </a:r>
            <a:r>
              <a:rPr lang="en-GB" altLang="it-IT" sz="1400" baseline="30000" dirty="0" err="1"/>
              <a:t>a</a:t>
            </a:r>
            <a:r>
              <a:rPr lang="en-GB" altLang="it-IT" sz="1400" dirty="0" err="1"/>
              <a:t>Giorgia</a:t>
            </a:r>
            <a:r>
              <a:rPr lang="en-GB" altLang="it-IT" sz="1400" dirty="0"/>
              <a:t> </a:t>
            </a:r>
            <a:r>
              <a:rPr lang="en-GB" altLang="it-IT" sz="1400" dirty="0" err="1"/>
              <a:t>Botta,</a:t>
            </a:r>
            <a:r>
              <a:rPr lang="en-GB" altLang="it-IT" sz="1400" baseline="30000" dirty="0" err="1"/>
              <a:t>b</a:t>
            </a:r>
            <a:r>
              <a:rPr lang="en-GB" altLang="it-IT" sz="1400" dirty="0" err="1"/>
              <a:t>Michail</a:t>
            </a:r>
            <a:r>
              <a:rPr lang="en-GB" altLang="it-IT" sz="1400" dirty="0"/>
              <a:t> </a:t>
            </a:r>
            <a:r>
              <a:rPr lang="en-GB" altLang="it-IT" sz="1400" dirty="0" err="1"/>
              <a:t>Kapralov</a:t>
            </a:r>
            <a:r>
              <a:rPr lang="en-GB" altLang="it-IT" sz="1400" dirty="0"/>
              <a:t>, </a:t>
            </a:r>
            <a:r>
              <a:rPr lang="en-GB" altLang="it-IT" sz="1400" baseline="30000" dirty="0" err="1"/>
              <a:t>b</a:t>
            </a:r>
            <a:r>
              <a:rPr lang="en-GB" altLang="it-IT" sz="1400" dirty="0" err="1"/>
              <a:t>Gennady</a:t>
            </a:r>
            <a:r>
              <a:rPr lang="en-GB" altLang="it-IT" sz="1400" dirty="0"/>
              <a:t> N. Timoshenko,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1400" baseline="30000" dirty="0" err="1"/>
              <a:t>b</a:t>
            </a:r>
            <a:r>
              <a:rPr lang="en-GB" altLang="it-IT" sz="1400" dirty="0" err="1"/>
              <a:t>Alexei</a:t>
            </a:r>
            <a:r>
              <a:rPr lang="en-GB" altLang="it-IT" sz="1400" dirty="0"/>
              <a:t> </a:t>
            </a:r>
            <a:r>
              <a:rPr lang="en-GB" altLang="it-IT" sz="1400" dirty="0" err="1"/>
              <a:t>Rozanov</a:t>
            </a:r>
            <a:r>
              <a:rPr lang="en-GB" altLang="it-IT" sz="1400" dirty="0"/>
              <a:t>,  </a:t>
            </a:r>
            <a:r>
              <a:rPr lang="en-GB" altLang="it-IT" sz="1400" baseline="30000" dirty="0" err="1"/>
              <a:t>b</a:t>
            </a:r>
            <a:r>
              <a:rPr lang="en-GB" altLang="it-IT" sz="1400" dirty="0" err="1"/>
              <a:t>Eugene</a:t>
            </a:r>
            <a:r>
              <a:rPr lang="en-GB" altLang="it-IT" sz="1400" dirty="0"/>
              <a:t> </a:t>
            </a:r>
            <a:r>
              <a:rPr lang="en-GB" altLang="it-IT" sz="1400" dirty="0" err="1"/>
              <a:t>Krasavin</a:t>
            </a:r>
            <a:r>
              <a:rPr lang="en-GB" altLang="it-IT" sz="1400" dirty="0"/>
              <a:t>,  </a:t>
            </a:r>
            <a:r>
              <a:rPr lang="en-GB" altLang="it-IT" sz="1400" baseline="30000" dirty="0"/>
              <a:t>c,1</a:t>
            </a:r>
            <a:r>
              <a:rPr lang="en-GB" altLang="it-IT" sz="1400" dirty="0"/>
              <a:t> Ernesto Di Mauro. </a:t>
            </a:r>
            <a:endParaRPr lang="it-IT" altLang="it-IT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000" dirty="0"/>
          </a:p>
        </p:txBody>
      </p:sp>
      <p:sp>
        <p:nvSpPr>
          <p:cNvPr id="58374" name="TextBox 5"/>
          <p:cNvSpPr txBox="1">
            <a:spLocks noChangeArrowheads="1"/>
          </p:cNvSpPr>
          <p:nvPr/>
        </p:nvSpPr>
        <p:spPr bwMode="auto">
          <a:xfrm>
            <a:off x="1524001" y="1346201"/>
            <a:ext cx="23352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/>
              <a:t>vol. 112 no. 21, E2746–E2755</a:t>
            </a:r>
            <a:r>
              <a:rPr lang="it-IT" altLang="it-IT" sz="2800" dirty="0"/>
              <a:t> </a:t>
            </a:r>
            <a:endParaRPr lang="it-IT" altLang="it-IT" sz="1800" dirty="0"/>
          </a:p>
        </p:txBody>
      </p:sp>
      <p:grpSp>
        <p:nvGrpSpPr>
          <p:cNvPr id="58375" name="Group 19"/>
          <p:cNvGrpSpPr>
            <a:grpSpLocks/>
          </p:cNvGrpSpPr>
          <p:nvPr/>
        </p:nvGrpSpPr>
        <p:grpSpPr bwMode="auto">
          <a:xfrm>
            <a:off x="1703388" y="4968875"/>
            <a:ext cx="5905500" cy="1773238"/>
            <a:chOff x="839" y="8415"/>
            <a:chExt cx="6832" cy="2194"/>
          </a:xfrm>
        </p:grpSpPr>
        <p:grpSp>
          <p:nvGrpSpPr>
            <p:cNvPr id="58383" name="Group 20"/>
            <p:cNvGrpSpPr>
              <a:grpSpLocks/>
            </p:cNvGrpSpPr>
            <p:nvPr/>
          </p:nvGrpSpPr>
          <p:grpSpPr bwMode="auto">
            <a:xfrm>
              <a:off x="839" y="8415"/>
              <a:ext cx="6832" cy="2194"/>
              <a:chOff x="839" y="8415"/>
              <a:chExt cx="6832" cy="2194"/>
            </a:xfrm>
          </p:grpSpPr>
          <p:grpSp>
            <p:nvGrpSpPr>
              <p:cNvPr id="58384" name="Group 21"/>
              <p:cNvGrpSpPr>
                <a:grpSpLocks/>
              </p:cNvGrpSpPr>
              <p:nvPr/>
            </p:nvGrpSpPr>
            <p:grpSpPr bwMode="auto">
              <a:xfrm>
                <a:off x="5284" y="8422"/>
                <a:ext cx="2387" cy="2186"/>
                <a:chOff x="5284" y="8422"/>
                <a:chExt cx="2387" cy="2186"/>
              </a:xfrm>
            </p:grpSpPr>
            <p:sp>
              <p:nvSpPr>
                <p:cNvPr id="58405" name="Rectangle 23"/>
                <p:cNvSpPr>
                  <a:spLocks noChangeArrowheads="1"/>
                </p:cNvSpPr>
                <p:nvPr/>
              </p:nvSpPr>
              <p:spPr bwMode="auto">
                <a:xfrm>
                  <a:off x="5515" y="10168"/>
                  <a:ext cx="819" cy="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 defTabSz="449263">
                    <a:spcBef>
                      <a:spcPct val="20000"/>
                    </a:spcBef>
                    <a:buChar char="•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defTabSz="449263">
                    <a:spcBef>
                      <a:spcPct val="20000"/>
                    </a:spcBef>
                    <a:buChar char="–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defTabSz="449263">
                    <a:spcBef>
                      <a:spcPct val="20000"/>
                    </a:spcBef>
                    <a:buChar char="•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defTabSz="449263">
                    <a:spcBef>
                      <a:spcPct val="20000"/>
                    </a:spcBef>
                    <a:buChar char="–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defTabSz="449263">
                    <a:spcBef>
                      <a:spcPct val="20000"/>
                    </a:spcBef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10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rPr>
                    <a:t>Orgueil</a:t>
                  </a:r>
                </a:p>
              </p:txBody>
            </p:sp>
            <p:pic>
              <p:nvPicPr>
                <p:cNvPr id="58406" name="Picture 24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886" t="35818" r="39758" b="35818"/>
                <a:stretch>
                  <a:fillRect/>
                </a:stretch>
              </p:blipFill>
              <p:spPr bwMode="auto">
                <a:xfrm>
                  <a:off x="5618" y="8752"/>
                  <a:ext cx="614" cy="426"/>
                </a:xfrm>
                <a:prstGeom prst="rect">
                  <a:avLst/>
                </a:prstGeom>
                <a:noFill/>
                <a:ln w="9525">
                  <a:solidFill>
                    <a:srgbClr val="808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8407" name="Rectangle 25"/>
                <p:cNvSpPr>
                  <a:spLocks noChangeArrowheads="1"/>
                </p:cNvSpPr>
                <p:nvPr/>
              </p:nvSpPr>
              <p:spPr bwMode="auto">
                <a:xfrm>
                  <a:off x="5424" y="9184"/>
                  <a:ext cx="1011" cy="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 defTabSz="449263">
                    <a:spcBef>
                      <a:spcPct val="20000"/>
                    </a:spcBef>
                    <a:buChar char="•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defTabSz="449263">
                    <a:spcBef>
                      <a:spcPct val="20000"/>
                    </a:spcBef>
                    <a:buChar char="–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defTabSz="449263">
                    <a:spcBef>
                      <a:spcPct val="20000"/>
                    </a:spcBef>
                    <a:buChar char="•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defTabSz="449263">
                    <a:spcBef>
                      <a:spcPct val="20000"/>
                    </a:spcBef>
                    <a:buChar char="–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defTabSz="449263">
                    <a:spcBef>
                      <a:spcPct val="20000"/>
                    </a:spcBef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10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rPr>
                    <a:t>Gold Basin</a:t>
                  </a:r>
                </a:p>
              </p:txBody>
            </p:sp>
            <p:pic>
              <p:nvPicPr>
                <p:cNvPr id="58408" name="Picture 27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370" t="31096" r="38182" b="46451"/>
                <a:stretch>
                  <a:fillRect/>
                </a:stretch>
              </p:blipFill>
              <p:spPr bwMode="auto">
                <a:xfrm>
                  <a:off x="6665" y="8838"/>
                  <a:ext cx="697" cy="311"/>
                </a:xfrm>
                <a:prstGeom prst="rect">
                  <a:avLst/>
                </a:prstGeom>
                <a:noFill/>
                <a:ln w="9525">
                  <a:solidFill>
                    <a:srgbClr val="808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8409" name="Rectangle 28"/>
                <p:cNvSpPr>
                  <a:spLocks noChangeArrowheads="1"/>
                </p:cNvSpPr>
                <p:nvPr/>
              </p:nvSpPr>
              <p:spPr bwMode="auto">
                <a:xfrm>
                  <a:off x="6547" y="9184"/>
                  <a:ext cx="1038" cy="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 defTabSz="449263">
                    <a:spcBef>
                      <a:spcPct val="20000"/>
                    </a:spcBef>
                    <a:buChar char="•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defTabSz="449263">
                    <a:spcBef>
                      <a:spcPct val="20000"/>
                    </a:spcBef>
                    <a:buChar char="–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defTabSz="449263">
                    <a:spcBef>
                      <a:spcPct val="20000"/>
                    </a:spcBef>
                    <a:buChar char="•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defTabSz="449263">
                    <a:spcBef>
                      <a:spcPct val="20000"/>
                    </a:spcBef>
                    <a:buChar char="–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defTabSz="449263">
                    <a:spcBef>
                      <a:spcPct val="20000"/>
                    </a:spcBef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10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rPr>
                    <a:t>NWA 1465</a:t>
                  </a:r>
                </a:p>
              </p:txBody>
            </p:sp>
            <p:pic>
              <p:nvPicPr>
                <p:cNvPr id="58410" name="Picture 29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18" y="9715"/>
                  <a:ext cx="614" cy="420"/>
                </a:xfrm>
                <a:prstGeom prst="rect">
                  <a:avLst/>
                </a:prstGeom>
                <a:noFill/>
                <a:ln w="9525">
                  <a:solidFill>
                    <a:srgbClr val="808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8411" name="Picture 30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12" y="9710"/>
                  <a:ext cx="614" cy="425"/>
                </a:xfrm>
                <a:prstGeom prst="rect">
                  <a:avLst/>
                </a:prstGeom>
                <a:noFill/>
                <a:ln w="9525">
                  <a:solidFill>
                    <a:srgbClr val="808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8412" name="Rectangle 31"/>
                <p:cNvSpPr>
                  <a:spLocks noChangeArrowheads="1"/>
                </p:cNvSpPr>
                <p:nvPr/>
              </p:nvSpPr>
              <p:spPr bwMode="auto">
                <a:xfrm>
                  <a:off x="6547" y="10157"/>
                  <a:ext cx="984" cy="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 defTabSz="449263">
                    <a:spcBef>
                      <a:spcPct val="20000"/>
                    </a:spcBef>
                    <a:buChar char="•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defTabSz="449263">
                    <a:spcBef>
                      <a:spcPct val="20000"/>
                    </a:spcBef>
                    <a:buChar char="–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defTabSz="449263">
                    <a:spcBef>
                      <a:spcPct val="20000"/>
                    </a:spcBef>
                    <a:buChar char="•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defTabSz="449263">
                    <a:spcBef>
                      <a:spcPct val="20000"/>
                    </a:spcBef>
                    <a:buChar char="–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defTabSz="449263">
                    <a:spcBef>
                      <a:spcPct val="20000"/>
                    </a:spcBef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10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rPr>
                    <a:t>NWA 2828</a:t>
                  </a:r>
                </a:p>
              </p:txBody>
            </p:sp>
            <p:sp>
              <p:nvSpPr>
                <p:cNvPr id="58413" name="AutoShape 32"/>
                <p:cNvSpPr>
                  <a:spLocks noChangeArrowheads="1"/>
                </p:cNvSpPr>
                <p:nvPr/>
              </p:nvSpPr>
              <p:spPr bwMode="auto">
                <a:xfrm>
                  <a:off x="5284" y="8433"/>
                  <a:ext cx="2387" cy="2175"/>
                </a:xfrm>
                <a:prstGeom prst="roundRect">
                  <a:avLst>
                    <a:gd name="adj" fmla="val 42"/>
                  </a:avLst>
                </a:prstGeom>
                <a:noFill/>
                <a:ln w="36000">
                  <a:solidFill>
                    <a:srgbClr val="C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defTabSz="4492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defTabSz="4492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defTabSz="4492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defTabSz="4492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defTabSz="4492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>
                    <a:lnSpc>
                      <a:spcPct val="93000"/>
                    </a:lnSpc>
                    <a:spcBef>
                      <a:spcPct val="0"/>
                    </a:spcBef>
                    <a:buClr>
                      <a:srgbClr val="000000"/>
                    </a:buClr>
                    <a:buFont typeface="Times New Roman" panose="02020603050405020304" pitchFamily="18" charset="0"/>
                    <a:buNone/>
                  </a:pPr>
                  <a:endParaRPr lang="it-IT" altLang="it-IT" sz="1800">
                    <a:solidFill>
                      <a:srgbClr val="FFFFFF"/>
                    </a:solidFill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58414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5856" y="8422"/>
                  <a:ext cx="1273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0000" tIns="45000" rIns="90000" bIns="45000"/>
                <a:lstStyle>
                  <a:lvl1pPr defTabSz="449263">
                    <a:spcBef>
                      <a:spcPct val="20000"/>
                    </a:spcBef>
                    <a:buChar char="•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defTabSz="449263">
                    <a:spcBef>
                      <a:spcPct val="20000"/>
                    </a:spcBef>
                    <a:buChar char="–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defTabSz="449263">
                    <a:spcBef>
                      <a:spcPct val="20000"/>
                    </a:spcBef>
                    <a:buChar char="•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defTabSz="449263">
                    <a:spcBef>
                      <a:spcPct val="20000"/>
                    </a:spcBef>
                    <a:buChar char="–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defTabSz="449263">
                    <a:spcBef>
                      <a:spcPct val="20000"/>
                    </a:spcBef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>
                    <a:lnSpc>
                      <a:spcPct val="93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12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rPr>
                    <a:t>Chondrite</a:t>
                  </a:r>
                  <a:r>
                    <a:rPr lang="it-IT" altLang="it-IT" sz="11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rPr>
                    <a:t>s</a:t>
                  </a:r>
                </a:p>
              </p:txBody>
            </p:sp>
          </p:grpSp>
          <p:grpSp>
            <p:nvGrpSpPr>
              <p:cNvPr id="58385" name="Group 35"/>
              <p:cNvGrpSpPr>
                <a:grpSpLocks/>
              </p:cNvGrpSpPr>
              <p:nvPr/>
            </p:nvGrpSpPr>
            <p:grpSpPr bwMode="auto">
              <a:xfrm>
                <a:off x="839" y="8416"/>
                <a:ext cx="2267" cy="2192"/>
                <a:chOff x="839" y="8416"/>
                <a:chExt cx="2267" cy="2192"/>
              </a:xfrm>
            </p:grpSpPr>
            <p:grpSp>
              <p:nvGrpSpPr>
                <p:cNvPr id="58398" name="Group 36"/>
                <p:cNvGrpSpPr>
                  <a:grpSpLocks/>
                </p:cNvGrpSpPr>
                <p:nvPr/>
              </p:nvGrpSpPr>
              <p:grpSpPr bwMode="auto">
                <a:xfrm>
                  <a:off x="839" y="8433"/>
                  <a:ext cx="2267" cy="2175"/>
                  <a:chOff x="839" y="8433"/>
                  <a:chExt cx="2267" cy="2175"/>
                </a:xfrm>
              </p:grpSpPr>
              <p:pic>
                <p:nvPicPr>
                  <p:cNvPr id="58400" name="Picture 37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011" t="12192" r="35817" b="45268"/>
                  <a:stretch>
                    <a:fillRect/>
                  </a:stretch>
                </p:blipFill>
                <p:spPr bwMode="auto">
                  <a:xfrm>
                    <a:off x="1253" y="9107"/>
                    <a:ext cx="599" cy="423"/>
                  </a:xfrm>
                  <a:prstGeom prst="rect">
                    <a:avLst/>
                  </a:prstGeom>
                  <a:noFill/>
                  <a:ln w="9525">
                    <a:solidFill>
                      <a:srgbClr val="80808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58401" name="Rectangle 38"/>
                  <p:cNvSpPr>
                    <a:spLocks noChangeArrowheads="1"/>
                  </p:cNvSpPr>
                  <p:nvPr/>
                </p:nvSpPr>
                <p:spPr bwMode="auto">
                  <a:xfrm>
                    <a:off x="1110" y="9530"/>
                    <a:ext cx="872" cy="49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0000" tIns="45000" rIns="90000" bIns="45000">
                    <a:spAutoFit/>
                  </a:bodyPr>
                  <a:lstStyle>
                    <a:lvl1pPr defTabSz="449263">
                      <a:spcBef>
                        <a:spcPct val="20000"/>
                      </a:spcBef>
                      <a:buChar char="•"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defTabSz="449263">
                      <a:spcBef>
                        <a:spcPct val="20000"/>
                      </a:spcBef>
                      <a:buChar char="–"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defTabSz="449263">
                      <a:spcBef>
                        <a:spcPct val="20000"/>
                      </a:spcBef>
                      <a:buChar char="•"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defTabSz="449263">
                      <a:spcBef>
                        <a:spcPct val="20000"/>
                      </a:spcBef>
                      <a:buChar char="–"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defTabSz="449263">
                      <a:spcBef>
                        <a:spcPct val="20000"/>
                      </a:spcBef>
                      <a:buChar char="»"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defTabSz="4492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defTabSz="4492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defTabSz="4492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defTabSz="4492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it-IT" altLang="it-IT" sz="1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Microsoft YaHei" panose="020B0503020204020204" pitchFamily="34" charset="-122"/>
                      </a:rPr>
                      <a:t>Canyon Diablo</a:t>
                    </a:r>
                  </a:p>
                </p:txBody>
              </p:sp>
              <p:pic>
                <p:nvPicPr>
                  <p:cNvPr id="58402" name="Picture 39"/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110" t="21648" r="59445" b="19283"/>
                  <a:stretch>
                    <a:fillRect/>
                  </a:stretch>
                </p:blipFill>
                <p:spPr bwMode="auto">
                  <a:xfrm>
                    <a:off x="2172" y="9098"/>
                    <a:ext cx="599" cy="423"/>
                  </a:xfrm>
                  <a:prstGeom prst="rect">
                    <a:avLst/>
                  </a:prstGeom>
                  <a:noFill/>
                  <a:ln w="9525">
                    <a:solidFill>
                      <a:srgbClr val="80808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58403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2042" y="9530"/>
                    <a:ext cx="916" cy="49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0000" tIns="45000" rIns="90000" bIns="45000">
                    <a:spAutoFit/>
                  </a:bodyPr>
                  <a:lstStyle>
                    <a:lvl1pPr defTabSz="449263">
                      <a:spcBef>
                        <a:spcPct val="20000"/>
                      </a:spcBef>
                      <a:buChar char="•"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defTabSz="449263">
                      <a:spcBef>
                        <a:spcPct val="20000"/>
                      </a:spcBef>
                      <a:buChar char="–"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defTabSz="449263">
                      <a:spcBef>
                        <a:spcPct val="20000"/>
                      </a:spcBef>
                      <a:buChar char="•"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defTabSz="449263">
                      <a:spcBef>
                        <a:spcPct val="20000"/>
                      </a:spcBef>
                      <a:buChar char="–"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defTabSz="449263">
                      <a:spcBef>
                        <a:spcPct val="20000"/>
                      </a:spcBef>
                      <a:buChar char="»"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defTabSz="4492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defTabSz="4492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defTabSz="4492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defTabSz="4492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tabLst>
                        <a:tab pos="0" algn="l"/>
                        <a:tab pos="447675" algn="l"/>
                        <a:tab pos="896938" algn="l"/>
                        <a:tab pos="1346200" algn="l"/>
                        <a:tab pos="1795463" algn="l"/>
                        <a:tab pos="2244725" algn="l"/>
                        <a:tab pos="2693988" algn="l"/>
                        <a:tab pos="3143250" algn="l"/>
                        <a:tab pos="3592513" algn="l"/>
                        <a:tab pos="4041775" algn="l"/>
                        <a:tab pos="4491038" algn="l"/>
                        <a:tab pos="4940300" algn="l"/>
                        <a:tab pos="5389563" algn="l"/>
                        <a:tab pos="5838825" algn="l"/>
                        <a:tab pos="6288088" algn="l"/>
                        <a:tab pos="6737350" algn="l"/>
                        <a:tab pos="7186613" algn="l"/>
                        <a:tab pos="7635875" algn="l"/>
                        <a:tab pos="8085138" algn="l"/>
                        <a:tab pos="8534400" algn="l"/>
                        <a:tab pos="8983663" algn="l"/>
                      </a:tabLst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it-IT" altLang="it-IT" sz="1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Microsoft YaHei" panose="020B0503020204020204" pitchFamily="34" charset="-122"/>
                      </a:rPr>
                      <a:t>Campo del Cielo</a:t>
                    </a:r>
                  </a:p>
                </p:txBody>
              </p:sp>
              <p:sp>
                <p:nvSpPr>
                  <p:cNvPr id="58404" name="AutoShape 43"/>
                  <p:cNvSpPr>
                    <a:spLocks noChangeArrowheads="1"/>
                  </p:cNvSpPr>
                  <p:nvPr/>
                </p:nvSpPr>
                <p:spPr bwMode="auto">
                  <a:xfrm>
                    <a:off x="839" y="8433"/>
                    <a:ext cx="2267" cy="2175"/>
                  </a:xfrm>
                  <a:prstGeom prst="roundRect">
                    <a:avLst>
                      <a:gd name="adj" fmla="val 51"/>
                    </a:avLst>
                  </a:prstGeom>
                  <a:noFill/>
                  <a:ln w="36000">
                    <a:solidFill>
                      <a:srgbClr val="C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defTabSz="4492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defTabSz="4492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defTabSz="4492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defTabSz="4492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defTabSz="4492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defTabSz="4492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defTabSz="4492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defTabSz="4492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defTabSz="4492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>
                      <a:lnSpc>
                        <a:spcPct val="93000"/>
                      </a:lnSpc>
                      <a:spcBef>
                        <a:spcPct val="0"/>
                      </a:spcBef>
                      <a:buClr>
                        <a:srgbClr val="000000"/>
                      </a:buClr>
                      <a:buFont typeface="Times New Roman" panose="02020603050405020304" pitchFamily="18" charset="0"/>
                      <a:buNone/>
                    </a:pPr>
                    <a:endParaRPr lang="it-IT" altLang="it-IT" sz="1800">
                      <a:solidFill>
                        <a:srgbClr val="FFFFFF"/>
                      </a:solidFill>
                      <a:ea typeface="Microsoft YaHei" panose="020B0503020204020204" pitchFamily="34" charset="-122"/>
                    </a:endParaRPr>
                  </a:p>
                </p:txBody>
              </p:sp>
            </p:grpSp>
            <p:sp>
              <p:nvSpPr>
                <p:cNvPr id="58399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1253" y="8416"/>
                  <a:ext cx="1518" cy="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0000" tIns="45000" rIns="90000" bIns="45000"/>
                <a:lstStyle>
                  <a:lvl1pPr defTabSz="449263">
                    <a:spcBef>
                      <a:spcPct val="20000"/>
                    </a:spcBef>
                    <a:buChar char="•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defTabSz="449263">
                    <a:spcBef>
                      <a:spcPct val="20000"/>
                    </a:spcBef>
                    <a:buChar char="–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defTabSz="449263">
                    <a:spcBef>
                      <a:spcPct val="20000"/>
                    </a:spcBef>
                    <a:buChar char="•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defTabSz="449263">
                    <a:spcBef>
                      <a:spcPct val="20000"/>
                    </a:spcBef>
                    <a:buChar char="–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defTabSz="449263">
                    <a:spcBef>
                      <a:spcPct val="20000"/>
                    </a:spcBef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>
                    <a:lnSpc>
                      <a:spcPct val="93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12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rPr>
                    <a:t>Iron meteorites</a:t>
                  </a:r>
                </a:p>
              </p:txBody>
            </p:sp>
          </p:grpSp>
          <p:grpSp>
            <p:nvGrpSpPr>
              <p:cNvPr id="58386" name="Group 45"/>
              <p:cNvGrpSpPr>
                <a:grpSpLocks/>
              </p:cNvGrpSpPr>
              <p:nvPr/>
            </p:nvGrpSpPr>
            <p:grpSpPr bwMode="auto">
              <a:xfrm>
                <a:off x="2958" y="8415"/>
                <a:ext cx="2466" cy="1142"/>
                <a:chOff x="2958" y="8415"/>
                <a:chExt cx="2466" cy="1142"/>
              </a:xfrm>
            </p:grpSpPr>
            <p:sp>
              <p:nvSpPr>
                <p:cNvPr id="58394" name="Rectangle 46"/>
                <p:cNvSpPr>
                  <a:spLocks noChangeArrowheads="1"/>
                </p:cNvSpPr>
                <p:nvPr/>
              </p:nvSpPr>
              <p:spPr bwMode="auto">
                <a:xfrm>
                  <a:off x="3562" y="9184"/>
                  <a:ext cx="1282" cy="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 defTabSz="449263">
                    <a:spcBef>
                      <a:spcPct val="20000"/>
                    </a:spcBef>
                    <a:buChar char="•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defTabSz="449263">
                    <a:spcBef>
                      <a:spcPct val="20000"/>
                    </a:spcBef>
                    <a:buChar char="–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defTabSz="449263">
                    <a:spcBef>
                      <a:spcPct val="20000"/>
                    </a:spcBef>
                    <a:buChar char="•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defTabSz="449263">
                    <a:spcBef>
                      <a:spcPct val="20000"/>
                    </a:spcBef>
                    <a:buChar char="–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defTabSz="449263">
                    <a:spcBef>
                      <a:spcPct val="20000"/>
                    </a:spcBef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10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rPr>
                    <a:t>NWA 4482</a:t>
                  </a:r>
                </a:p>
              </p:txBody>
            </p:sp>
            <p:pic>
              <p:nvPicPr>
                <p:cNvPr id="58395" name="Picture 48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644" t="27162" r="38573" b="32663"/>
                <a:stretch>
                  <a:fillRect/>
                </a:stretch>
              </p:blipFill>
              <p:spPr bwMode="auto">
                <a:xfrm>
                  <a:off x="3964" y="8752"/>
                  <a:ext cx="596" cy="407"/>
                </a:xfrm>
                <a:prstGeom prst="rect">
                  <a:avLst/>
                </a:prstGeom>
                <a:noFill/>
                <a:ln w="9525">
                  <a:solidFill>
                    <a:srgbClr val="808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8396" name="AutoShape 50"/>
                <p:cNvSpPr>
                  <a:spLocks noChangeArrowheads="1"/>
                </p:cNvSpPr>
                <p:nvPr/>
              </p:nvSpPr>
              <p:spPr bwMode="auto">
                <a:xfrm>
                  <a:off x="3107" y="8433"/>
                  <a:ext cx="2176" cy="1124"/>
                </a:xfrm>
                <a:prstGeom prst="roundRect">
                  <a:avLst>
                    <a:gd name="adj" fmla="val 88"/>
                  </a:avLst>
                </a:prstGeom>
                <a:noFill/>
                <a:ln w="36000">
                  <a:solidFill>
                    <a:srgbClr val="C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defTabSz="4492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defTabSz="4492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defTabSz="4492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defTabSz="4492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defTabSz="4492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>
                    <a:lnSpc>
                      <a:spcPct val="93000"/>
                    </a:lnSpc>
                    <a:spcBef>
                      <a:spcPct val="0"/>
                    </a:spcBef>
                    <a:buClr>
                      <a:srgbClr val="000000"/>
                    </a:buClr>
                    <a:buFont typeface="Times New Roman" panose="02020603050405020304" pitchFamily="18" charset="0"/>
                    <a:buNone/>
                  </a:pPr>
                  <a:endParaRPr lang="it-IT" altLang="it-IT" sz="1800">
                    <a:solidFill>
                      <a:srgbClr val="FFFFFF"/>
                    </a:solidFill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58397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2958" y="8415"/>
                  <a:ext cx="2466" cy="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0000" tIns="45000" rIns="90000" bIns="45000"/>
                <a:lstStyle>
                  <a:lvl1pPr defTabSz="449263">
                    <a:spcBef>
                      <a:spcPct val="20000"/>
                    </a:spcBef>
                    <a:buChar char="•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defTabSz="449263">
                    <a:spcBef>
                      <a:spcPct val="20000"/>
                    </a:spcBef>
                    <a:buChar char="–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defTabSz="449263">
                    <a:spcBef>
                      <a:spcPct val="20000"/>
                    </a:spcBef>
                    <a:buChar char="•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defTabSz="449263">
                    <a:spcBef>
                      <a:spcPct val="20000"/>
                    </a:spcBef>
                    <a:buChar char="–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defTabSz="449263">
                    <a:spcBef>
                      <a:spcPct val="20000"/>
                    </a:spcBef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>
                    <a:lnSpc>
                      <a:spcPct val="93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12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rPr>
                    <a:t>Stony iron meteorites</a:t>
                  </a:r>
                </a:p>
              </p:txBody>
            </p:sp>
          </p:grpSp>
          <p:grpSp>
            <p:nvGrpSpPr>
              <p:cNvPr id="58387" name="Group 52"/>
              <p:cNvGrpSpPr>
                <a:grpSpLocks/>
              </p:cNvGrpSpPr>
              <p:nvPr/>
            </p:nvGrpSpPr>
            <p:grpSpPr bwMode="auto">
              <a:xfrm>
                <a:off x="3107" y="9530"/>
                <a:ext cx="2185" cy="1079"/>
                <a:chOff x="3107" y="9530"/>
                <a:chExt cx="2185" cy="1079"/>
              </a:xfrm>
            </p:grpSpPr>
            <p:pic>
              <p:nvPicPr>
                <p:cNvPr id="58388" name="Picture 53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184" t="31096" r="42908" b="39362"/>
                <a:stretch>
                  <a:fillRect/>
                </a:stretch>
              </p:blipFill>
              <p:spPr bwMode="auto">
                <a:xfrm>
                  <a:off x="3390" y="9820"/>
                  <a:ext cx="596" cy="401"/>
                </a:xfrm>
                <a:prstGeom prst="rect">
                  <a:avLst/>
                </a:prstGeom>
                <a:noFill/>
                <a:ln w="9525">
                  <a:solidFill>
                    <a:srgbClr val="808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8389" name="Rectangle 54"/>
                <p:cNvSpPr>
                  <a:spLocks noChangeArrowheads="1"/>
                </p:cNvSpPr>
                <p:nvPr/>
              </p:nvSpPr>
              <p:spPr bwMode="auto">
                <a:xfrm>
                  <a:off x="3152" y="10221"/>
                  <a:ext cx="1016" cy="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 defTabSz="449263">
                    <a:spcBef>
                      <a:spcPct val="20000"/>
                    </a:spcBef>
                    <a:buChar char="•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defTabSz="449263">
                    <a:spcBef>
                      <a:spcPct val="20000"/>
                    </a:spcBef>
                    <a:buChar char="–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defTabSz="449263">
                    <a:spcBef>
                      <a:spcPct val="20000"/>
                    </a:spcBef>
                    <a:buChar char="•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defTabSz="449263">
                    <a:spcBef>
                      <a:spcPct val="20000"/>
                    </a:spcBef>
                    <a:buChar char="–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defTabSz="449263">
                    <a:spcBef>
                      <a:spcPct val="20000"/>
                    </a:spcBef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10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rPr>
                    <a:t>NWA 5357</a:t>
                  </a:r>
                </a:p>
              </p:txBody>
            </p:sp>
            <p:pic>
              <p:nvPicPr>
                <p:cNvPr id="58390" name="Picture 55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672" t="13371" r="18492" b="28732"/>
                <a:stretch>
                  <a:fillRect/>
                </a:stretch>
              </p:blipFill>
              <p:spPr bwMode="auto">
                <a:xfrm>
                  <a:off x="4436" y="9820"/>
                  <a:ext cx="596" cy="401"/>
                </a:xfrm>
                <a:prstGeom prst="rect">
                  <a:avLst/>
                </a:prstGeom>
                <a:noFill/>
                <a:ln w="9525">
                  <a:solidFill>
                    <a:srgbClr val="808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8391" name="Rectangle 56"/>
                <p:cNvSpPr>
                  <a:spLocks noChangeArrowheads="1"/>
                </p:cNvSpPr>
                <p:nvPr/>
              </p:nvSpPr>
              <p:spPr bwMode="auto">
                <a:xfrm>
                  <a:off x="4134" y="10221"/>
                  <a:ext cx="1158" cy="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 defTabSz="449263">
                    <a:spcBef>
                      <a:spcPct val="20000"/>
                    </a:spcBef>
                    <a:buChar char="•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defTabSz="449263">
                    <a:spcBef>
                      <a:spcPct val="20000"/>
                    </a:spcBef>
                    <a:buChar char="–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defTabSz="449263">
                    <a:spcBef>
                      <a:spcPct val="20000"/>
                    </a:spcBef>
                    <a:buChar char="•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defTabSz="449263">
                    <a:spcBef>
                      <a:spcPct val="20000"/>
                    </a:spcBef>
                    <a:buChar char="–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defTabSz="449263">
                    <a:spcBef>
                      <a:spcPct val="20000"/>
                    </a:spcBef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10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rPr>
                    <a:t>Al Haggounia</a:t>
                  </a:r>
                </a:p>
              </p:txBody>
            </p:sp>
            <p:sp>
              <p:nvSpPr>
                <p:cNvPr id="58392" name="AutoShape 57"/>
                <p:cNvSpPr>
                  <a:spLocks noChangeArrowheads="1"/>
                </p:cNvSpPr>
                <p:nvPr/>
              </p:nvSpPr>
              <p:spPr bwMode="auto">
                <a:xfrm>
                  <a:off x="3107" y="9559"/>
                  <a:ext cx="2176" cy="1050"/>
                </a:xfrm>
                <a:prstGeom prst="roundRect">
                  <a:avLst>
                    <a:gd name="adj" fmla="val 93"/>
                  </a:avLst>
                </a:prstGeom>
                <a:noFill/>
                <a:ln w="36000">
                  <a:solidFill>
                    <a:srgbClr val="C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defTabSz="4492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defTabSz="4492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defTabSz="4492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defTabSz="4492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defTabSz="4492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>
                    <a:lnSpc>
                      <a:spcPct val="93000"/>
                    </a:lnSpc>
                    <a:spcBef>
                      <a:spcPct val="0"/>
                    </a:spcBef>
                    <a:buClr>
                      <a:srgbClr val="000000"/>
                    </a:buClr>
                    <a:buFont typeface="Times New Roman" panose="02020603050405020304" pitchFamily="18" charset="0"/>
                    <a:buNone/>
                  </a:pPr>
                  <a:endParaRPr lang="it-IT" altLang="it-IT" sz="1800">
                    <a:solidFill>
                      <a:srgbClr val="FFFFFF"/>
                    </a:solidFill>
                    <a:ea typeface="Microsoft YaHei" panose="020B0503020204020204" pitchFamily="34" charset="-122"/>
                  </a:endParaRPr>
                </a:p>
              </p:txBody>
            </p:sp>
            <p:sp>
              <p:nvSpPr>
                <p:cNvPr id="58393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3390" y="9530"/>
                  <a:ext cx="1639" cy="2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0000" tIns="45000" rIns="90000" bIns="45000"/>
                <a:lstStyle>
                  <a:lvl1pPr defTabSz="449263">
                    <a:spcBef>
                      <a:spcPct val="20000"/>
                    </a:spcBef>
                    <a:buChar char="•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defTabSz="449263">
                    <a:spcBef>
                      <a:spcPct val="20000"/>
                    </a:spcBef>
                    <a:buChar char="–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defTabSz="449263">
                    <a:spcBef>
                      <a:spcPct val="20000"/>
                    </a:spcBef>
                    <a:buChar char="•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defTabSz="449263">
                    <a:spcBef>
                      <a:spcPct val="20000"/>
                    </a:spcBef>
                    <a:buChar char="–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defTabSz="449263">
                    <a:spcBef>
                      <a:spcPct val="20000"/>
                    </a:spcBef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defTabSz="4492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>
                    <a:lnSpc>
                      <a:spcPct val="93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12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Microsoft YaHei" panose="020B0503020204020204" pitchFamily="34" charset="-122"/>
                    </a:rPr>
                    <a:t>Achondrites</a:t>
                  </a:r>
                </a:p>
              </p:txBody>
            </p:sp>
          </p:grpSp>
        </p:grpSp>
      </p:grpSp>
      <p:pic>
        <p:nvPicPr>
          <p:cNvPr id="40" name="Picture 2" descr="C:\Users\user\Dropbox\Michela Delfino\origine della vita RUSSIA\ppt\ritaglio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137926" y="2976375"/>
            <a:ext cx="2350301" cy="1803911"/>
          </a:xfrm>
          <a:prstGeom prst="roundRect">
            <a:avLst/>
          </a:prstGeom>
          <a:noFill/>
        </p:spPr>
      </p:pic>
      <p:sp>
        <p:nvSpPr>
          <p:cNvPr id="58377" name="TextBox 9"/>
          <p:cNvSpPr txBox="1">
            <a:spLocks noChangeArrowheads="1"/>
          </p:cNvSpPr>
          <p:nvPr/>
        </p:nvSpPr>
        <p:spPr bwMode="auto">
          <a:xfrm>
            <a:off x="4874750" y="2984111"/>
            <a:ext cx="1476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it-IT" altLang="it-IT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each</a:t>
            </a:r>
            <a:r>
              <a:rPr lang="it-IT" alt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tube</a:t>
            </a:r>
            <a:r>
              <a:rPr lang="it-IT" altLang="it-IT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8378" name="Immagin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816" y="3081801"/>
            <a:ext cx="1512887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42"/>
          <p:cNvSpPr/>
          <p:nvPr/>
        </p:nvSpPr>
        <p:spPr>
          <a:xfrm>
            <a:off x="3889969" y="3794858"/>
            <a:ext cx="220662" cy="8636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8381" name="Text Box 1291"/>
          <p:cNvSpPr txBox="1">
            <a:spLocks noChangeArrowheads="1"/>
          </p:cNvSpPr>
          <p:nvPr/>
        </p:nvSpPr>
        <p:spPr bwMode="auto">
          <a:xfrm>
            <a:off x="1399033" y="3085079"/>
            <a:ext cx="12255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0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0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170 </a:t>
            </a:r>
            <a:r>
              <a:rPr lang="it-IT" altLang="it-IT" sz="1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MeV</a:t>
            </a:r>
            <a:endParaRPr lang="it-IT" altLang="it-IT" sz="10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0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LET= 0,57 </a:t>
            </a:r>
            <a:r>
              <a:rPr lang="it-IT" altLang="it-IT" sz="1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keV</a:t>
            </a:r>
            <a:r>
              <a:rPr lang="it-IT" altLang="it-IT" sz="10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/</a:t>
            </a:r>
            <a:r>
              <a:rPr lang="it-IT" altLang="it-IT" sz="1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μ</a:t>
            </a:r>
            <a:r>
              <a:rPr lang="it-IT" altLang="it-IT" sz="1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m</a:t>
            </a:r>
            <a:endParaRPr lang="it-IT" altLang="it-IT" sz="10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0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t= 3min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0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T= 25°C</a:t>
            </a:r>
          </a:p>
        </p:txBody>
      </p:sp>
      <p:graphicFrame>
        <p:nvGraphicFramePr>
          <p:cNvPr id="46" name="Group 2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186811"/>
              </p:ext>
            </p:extLst>
          </p:nvPr>
        </p:nvGraphicFramePr>
        <p:xfrm>
          <a:off x="7793002" y="2926080"/>
          <a:ext cx="3955419" cy="3815224"/>
        </p:xfrm>
        <a:graphic>
          <a:graphicData uri="http://schemas.openxmlformats.org/drawingml/2006/table">
            <a:tbl>
              <a:tblPr/>
              <a:tblGrid>
                <a:gridCol w="532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35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76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829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ja-JP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77722" marR="77722" marT="38861" marB="3886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51000">
                          <a:srgbClr val="FFC000">
                            <a:alpha val="71000"/>
                            <a:lumMod val="100000"/>
                          </a:srgbClr>
                        </a:gs>
                        <a:gs pos="98000">
                          <a:srgbClr val="FF0000">
                            <a:lumMod val="100000"/>
                            <a:alpha val="58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Name</a:t>
                      </a:r>
                      <a:r>
                        <a:rPr kumimoji="0" lang="en-GB" altLang="ja-JP" sz="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[a]</a:t>
                      </a:r>
                      <a:endParaRPr kumimoji="0" lang="en-GB" altLang="ja-JP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77722" marR="77722" marT="38861" marB="3886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51000">
                          <a:srgbClr val="FFC000">
                            <a:alpha val="71000"/>
                            <a:lumMod val="100000"/>
                          </a:srgbClr>
                        </a:gs>
                        <a:gs pos="98000">
                          <a:srgbClr val="FF0000">
                            <a:lumMod val="100000"/>
                            <a:alpha val="58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   Class                      </a:t>
                      </a:r>
                      <a:endParaRPr kumimoji="0" lang="en-GB" altLang="ja-JP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77722" marR="77722" marT="38861" marB="3886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51000">
                          <a:srgbClr val="FFC000">
                            <a:alpha val="71000"/>
                            <a:lumMod val="100000"/>
                          </a:srgbClr>
                        </a:gs>
                        <a:gs pos="98000">
                          <a:srgbClr val="FF0000">
                            <a:lumMod val="100000"/>
                            <a:alpha val="58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Type</a:t>
                      </a:r>
                      <a:endParaRPr kumimoji="0" lang="en-GB" altLang="ja-JP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L="77722" marR="77722" marT="38861" marB="3886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51000">
                          <a:srgbClr val="FFC000">
                            <a:alpha val="71000"/>
                            <a:lumMod val="100000"/>
                          </a:srgbClr>
                        </a:gs>
                        <a:gs pos="98000">
                          <a:srgbClr val="FF0000">
                            <a:lumMod val="100000"/>
                            <a:alpha val="58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923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1</a:t>
                      </a:r>
                      <a:endParaRPr kumimoji="0" lang="it-IT" altLang="ja-JP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2</a:t>
                      </a:r>
                      <a:endParaRPr kumimoji="0" lang="it-IT" altLang="ja-JP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ja-JP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  <a:cs typeface="Arial" charset="0"/>
                      </a:endParaRPr>
                    </a:p>
                  </a:txBody>
                  <a:tcPr marL="77722" marR="77722" marT="38861" marB="3886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51000">
                          <a:srgbClr val="FFC000">
                            <a:alpha val="71000"/>
                            <a:lumMod val="100000"/>
                          </a:srgbClr>
                        </a:gs>
                        <a:gs pos="98000">
                          <a:srgbClr val="FF0000">
                            <a:lumMod val="100000"/>
                            <a:alpha val="58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ja-JP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Canyon Diablo </a:t>
                      </a:r>
                      <a:endParaRPr kumimoji="0" lang="it-IT" altLang="ja-JP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ja-JP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Campo del Cielo </a:t>
                      </a:r>
                      <a:endParaRPr kumimoji="0" lang="it-IT" altLang="ja-JP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ja-JP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  <a:cs typeface="Arial" charset="0"/>
                      </a:endParaRPr>
                    </a:p>
                  </a:txBody>
                  <a:tcPr marL="77722" marR="77722" marT="38861" marB="3886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51000">
                          <a:srgbClr val="FFC000">
                            <a:alpha val="71000"/>
                            <a:lumMod val="100000"/>
                          </a:srgbClr>
                        </a:gs>
                        <a:gs pos="98000">
                          <a:srgbClr val="FF0000">
                            <a:lumMod val="100000"/>
                            <a:alpha val="58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Iron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Iron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7722" marR="77722" marT="38861" marB="3886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51000">
                          <a:srgbClr val="FFC000">
                            <a:alpha val="71000"/>
                            <a:lumMod val="100000"/>
                          </a:srgbClr>
                        </a:gs>
                        <a:gs pos="98000">
                          <a:srgbClr val="FF0000">
                            <a:lumMod val="100000"/>
                            <a:alpha val="58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IA Hexaoctahedrite normal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IAB Hexaoctahedrite coarse</a:t>
                      </a:r>
                    </a:p>
                  </a:txBody>
                  <a:tcPr marL="77722" marR="77722" marT="38861" marB="3886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51000">
                          <a:srgbClr val="FFC000">
                            <a:alpha val="71000"/>
                            <a:lumMod val="100000"/>
                          </a:srgbClr>
                        </a:gs>
                        <a:gs pos="98000">
                          <a:srgbClr val="FF0000">
                            <a:lumMod val="100000"/>
                            <a:alpha val="58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376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ja-JP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3</a:t>
                      </a:r>
                      <a:endParaRPr kumimoji="0" lang="en-GB" altLang="ja-JP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77722" marR="77722" marT="38861" marB="3886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51000">
                          <a:srgbClr val="FFC000">
                            <a:alpha val="71000"/>
                            <a:lumMod val="100000"/>
                          </a:srgbClr>
                        </a:gs>
                        <a:gs pos="98000">
                          <a:srgbClr val="FF0000">
                            <a:lumMod val="100000"/>
                            <a:alpha val="58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ja-JP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NWA4482</a:t>
                      </a:r>
                      <a:endParaRPr kumimoji="0" lang="de-DE" altLang="ja-JP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  <a:cs typeface="Arial" charset="0"/>
                      </a:endParaRPr>
                    </a:p>
                  </a:txBody>
                  <a:tcPr marL="77722" marR="77722" marT="38861" marB="3886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51000">
                          <a:srgbClr val="FFC000">
                            <a:alpha val="71000"/>
                            <a:lumMod val="100000"/>
                          </a:srgbClr>
                        </a:gs>
                        <a:gs pos="98000">
                          <a:srgbClr val="FF0000">
                            <a:lumMod val="100000"/>
                            <a:alpha val="58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Stony iron</a:t>
                      </a:r>
                      <a:endParaRPr kumimoji="0" lang="it-IT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7722" marR="77722" marT="38861" marB="3886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51000">
                          <a:srgbClr val="FFC000">
                            <a:alpha val="71000"/>
                            <a:lumMod val="100000"/>
                          </a:srgbClr>
                        </a:gs>
                        <a:gs pos="98000">
                          <a:srgbClr val="FF0000">
                            <a:lumMod val="100000"/>
                            <a:alpha val="58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Pallasite</a:t>
                      </a: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Anomalous</a:t>
                      </a: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7722" marR="77722" marT="38861" marB="3886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51000">
                          <a:srgbClr val="FFC000">
                            <a:alpha val="71000"/>
                            <a:lumMod val="100000"/>
                          </a:srgbClr>
                        </a:gs>
                        <a:gs pos="98000">
                          <a:srgbClr val="FF0000">
                            <a:lumMod val="100000"/>
                            <a:alpha val="58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6244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4</a:t>
                      </a:r>
                      <a:endParaRPr kumimoji="0" lang="it-IT" altLang="ja-JP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5</a:t>
                      </a:r>
                      <a:endParaRPr kumimoji="0" lang="it-IT" altLang="ja-JP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6</a:t>
                      </a:r>
                      <a:endParaRPr kumimoji="0" lang="it-IT" altLang="ja-JP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Arial" charset="0"/>
                        </a:rPr>
                        <a:t>7</a:t>
                      </a:r>
                      <a:endParaRPr kumimoji="0" lang="en-GB" altLang="ja-JP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  <a:cs typeface="Arial" charset="0"/>
                      </a:endParaRPr>
                    </a:p>
                  </a:txBody>
                  <a:tcPr marL="77722" marR="77722" marT="38861" marB="3886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51000">
                          <a:srgbClr val="FFC000">
                            <a:alpha val="71000"/>
                            <a:lumMod val="100000"/>
                          </a:srgbClr>
                        </a:gs>
                        <a:gs pos="98000">
                          <a:srgbClr val="FF0000">
                            <a:lumMod val="100000"/>
                            <a:alpha val="58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NWA2828</a:t>
                      </a:r>
                      <a:endParaRPr kumimoji="0" lang="it-IT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Gold basin </a:t>
                      </a:r>
                      <a:endParaRPr kumimoji="0" lang="it-IT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Orgueil</a:t>
                      </a:r>
                      <a:endParaRPr kumimoji="0" lang="it-IT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NWA1465</a:t>
                      </a:r>
                      <a:endParaRPr kumimoji="0" lang="en-GB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7722" marR="77722" marT="38861" marB="3886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51000">
                          <a:srgbClr val="FFC000">
                            <a:alpha val="71000"/>
                            <a:lumMod val="100000"/>
                          </a:srgbClr>
                        </a:gs>
                        <a:gs pos="98000">
                          <a:srgbClr val="FF0000">
                            <a:lumMod val="100000"/>
                            <a:alpha val="58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Chondrite Chondrite Chondrite Chondrite</a:t>
                      </a:r>
                      <a:endParaRPr kumimoji="0" lang="it-IT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7722" marR="77722" marT="38861" marB="3886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51000">
                          <a:srgbClr val="FFC000">
                            <a:alpha val="71000"/>
                            <a:lumMod val="100000"/>
                          </a:srgbClr>
                        </a:gs>
                        <a:gs pos="98000">
                          <a:srgbClr val="FF0000">
                            <a:lumMod val="100000"/>
                            <a:alpha val="58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Enstatite</a:t>
                      </a:r>
                      <a:r>
                        <a:rPr kumimoji="0" lang="en-GB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it-IT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Ordinary</a:t>
                      </a:r>
                      <a:endParaRPr kumimoji="0" lang="it-IT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Carbonaceoous</a:t>
                      </a:r>
                      <a:r>
                        <a:rPr kumimoji="0" lang="en-GB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it-IT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LV3 Anomalous</a:t>
                      </a: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7722" marR="77722" marT="38861" marB="3886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51000">
                          <a:srgbClr val="FFC000">
                            <a:alpha val="71000"/>
                            <a:lumMod val="100000"/>
                          </a:srgbClr>
                        </a:gs>
                        <a:gs pos="98000">
                          <a:srgbClr val="FF0000">
                            <a:lumMod val="100000"/>
                            <a:alpha val="58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49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8</a:t>
                      </a:r>
                      <a:endParaRPr kumimoji="0" lang="it-IT" altLang="ja-JP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9</a:t>
                      </a:r>
                      <a:endParaRPr kumimoji="0" lang="en-GB" altLang="ja-JP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77722" marR="77722" marT="38861" marB="3886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51000">
                          <a:srgbClr val="FFC000">
                            <a:alpha val="71000"/>
                            <a:lumMod val="100000"/>
                          </a:srgbClr>
                        </a:gs>
                        <a:gs pos="98000">
                          <a:srgbClr val="FF0000">
                            <a:lumMod val="100000"/>
                            <a:alpha val="58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NWA5357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ja-JP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Al Haggounia </a:t>
                      </a:r>
                      <a:endParaRPr kumimoji="0" lang="de-DE" altLang="ja-JP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  <a:cs typeface="Arial" charset="0"/>
                      </a:endParaRPr>
                    </a:p>
                  </a:txBody>
                  <a:tcPr marL="77722" marR="77722" marT="38861" marB="3886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51000">
                          <a:srgbClr val="FFC000">
                            <a:alpha val="71000"/>
                            <a:lumMod val="100000"/>
                          </a:srgbClr>
                        </a:gs>
                        <a:gs pos="98000">
                          <a:srgbClr val="FF0000">
                            <a:lumMod val="100000"/>
                            <a:alpha val="58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Achondrites Achondrites</a:t>
                      </a:r>
                      <a:endParaRPr kumimoji="0" lang="it-IT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7722" marR="77722" marT="38861" marB="38861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51000">
                          <a:srgbClr val="FFC000">
                            <a:alpha val="71000"/>
                            <a:lumMod val="100000"/>
                          </a:srgbClr>
                        </a:gs>
                        <a:gs pos="98000">
                          <a:srgbClr val="FF0000">
                            <a:lumMod val="100000"/>
                            <a:alpha val="58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Diogenite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Aubrite</a:t>
                      </a:r>
                      <a:endParaRPr kumimoji="0" lang="it-IT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7722" marR="77722" marT="38861" marB="38861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51000">
                          <a:srgbClr val="FFC000">
                            <a:alpha val="71000"/>
                            <a:lumMod val="100000"/>
                          </a:srgbClr>
                        </a:gs>
                        <a:gs pos="98000">
                          <a:srgbClr val="FF0000">
                            <a:lumMod val="100000"/>
                            <a:alpha val="58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DEA5D6D8-F74A-4E5B-91E1-523881A31C1B}"/>
              </a:ext>
            </a:extLst>
          </p:cNvPr>
          <p:cNvSpPr/>
          <p:nvPr/>
        </p:nvSpPr>
        <p:spPr>
          <a:xfrm>
            <a:off x="4871292" y="3012287"/>
            <a:ext cx="2616935" cy="1731791"/>
          </a:xfrm>
          <a:prstGeom prst="round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580C8158-47DB-4A6C-AF1A-592C84412E79}"/>
              </a:ext>
            </a:extLst>
          </p:cNvPr>
          <p:cNvCxnSpPr>
            <a:cxnSpLocks/>
            <a:endCxn id="58377" idx="1"/>
          </p:cNvCxnSpPr>
          <p:nvPr/>
        </p:nvCxnSpPr>
        <p:spPr>
          <a:xfrm flipV="1">
            <a:off x="3990775" y="3168261"/>
            <a:ext cx="883975" cy="6265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diritto 52">
            <a:extLst>
              <a:ext uri="{FF2B5EF4-FFF2-40B4-BE49-F238E27FC236}">
                <a16:creationId xmlns:a16="http://schemas.microsoft.com/office/drawing/2014/main" id="{7A36BCB2-CE3E-45F7-BBE9-2C3C6CB24B6C}"/>
              </a:ext>
            </a:extLst>
          </p:cNvPr>
          <p:cNvCxnSpPr>
            <a:cxnSpLocks/>
            <a:stCxn id="43" idx="4"/>
          </p:cNvCxnSpPr>
          <p:nvPr/>
        </p:nvCxnSpPr>
        <p:spPr>
          <a:xfrm>
            <a:off x="4000300" y="4658458"/>
            <a:ext cx="1060255" cy="872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8C46AE70-1FE1-4808-A05E-ABA9BE93BFA8}"/>
              </a:ext>
            </a:extLst>
          </p:cNvPr>
          <p:cNvCxnSpPr/>
          <p:nvPr/>
        </p:nvCxnSpPr>
        <p:spPr>
          <a:xfrm>
            <a:off x="1590675" y="4019550"/>
            <a:ext cx="93801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165" descr="Immagine">
            <a:extLst>
              <a:ext uri="{FF2B5EF4-FFF2-40B4-BE49-F238E27FC236}">
                <a16:creationId xmlns:a16="http://schemas.microsoft.com/office/drawing/2014/main" id="{AC8AD1C3-5606-44BD-A07F-CF27E959E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0" y="47170"/>
            <a:ext cx="1132295" cy="114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495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4" name="Group 8"/>
          <p:cNvGrpSpPr>
            <a:grpSpLocks/>
          </p:cNvGrpSpPr>
          <p:nvPr/>
        </p:nvGrpSpPr>
        <p:grpSpPr bwMode="auto">
          <a:xfrm>
            <a:off x="5826277" y="3228976"/>
            <a:ext cx="1036638" cy="1554163"/>
            <a:chOff x="3563888" y="2276872"/>
            <a:chExt cx="1584176" cy="2376264"/>
          </a:xfrm>
        </p:grpSpPr>
        <p:pic>
          <p:nvPicPr>
            <p:cNvPr id="59409" name="Picture 127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928" y="2532952"/>
              <a:ext cx="720080" cy="608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10" name="TextBox 4"/>
            <p:cNvSpPr txBox="1">
              <a:spLocks noChangeArrowheads="1"/>
            </p:cNvSpPr>
            <p:nvPr/>
          </p:nvSpPr>
          <p:spPr bwMode="auto">
            <a:xfrm>
              <a:off x="3563888" y="3068960"/>
              <a:ext cx="1512169" cy="517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Meteorit</a:t>
              </a:r>
              <a:r>
                <a:rPr lang="it-IT" altLang="it-IT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59411" name="TextBox 5"/>
            <p:cNvSpPr txBox="1">
              <a:spLocks noChangeArrowheads="1"/>
            </p:cNvSpPr>
            <p:nvPr/>
          </p:nvSpPr>
          <p:spPr bwMode="auto">
            <a:xfrm>
              <a:off x="4067944" y="3356992"/>
              <a:ext cx="432048" cy="517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600" b="1">
                  <a:latin typeface="Arial Black" panose="020B0A04020102020204" pitchFamily="34" charset="0"/>
                  <a:cs typeface="Times New Roman" panose="02020603050405020304" pitchFamily="18" charset="0"/>
                </a:rPr>
                <a:t>+</a:t>
              </a:r>
              <a:endParaRPr lang="it-IT" altLang="it-IT" sz="1600" b="1">
                <a:latin typeface="Arial Black" panose="020B0A040201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59412" name="Picture 127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2231" y="3717031"/>
              <a:ext cx="1225812" cy="89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Flowchart: Alternate Process 7"/>
            <p:cNvSpPr/>
            <p:nvPr/>
          </p:nvSpPr>
          <p:spPr>
            <a:xfrm>
              <a:off x="3636668" y="2276872"/>
              <a:ext cx="1511396" cy="2376264"/>
            </a:xfrm>
            <a:prstGeom prst="flowChartAlternateProcess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42" name="Left Arrow 41"/>
          <p:cNvSpPr/>
          <p:nvPr/>
        </p:nvSpPr>
        <p:spPr>
          <a:xfrm rot="2100000">
            <a:off x="5311191" y="3153425"/>
            <a:ext cx="481012" cy="136525"/>
          </a:xfrm>
          <a:prstGeom prst="leftArrow">
            <a:avLst/>
          </a:prstGeom>
          <a:gradFill>
            <a:gsLst>
              <a:gs pos="0">
                <a:srgbClr val="C00000"/>
              </a:gs>
              <a:gs pos="98000">
                <a:srgbClr val="FFC000"/>
              </a:gs>
              <a:gs pos="34000">
                <a:srgbClr val="C00000"/>
              </a:gs>
              <a:gs pos="100000">
                <a:srgbClr val="FF0000"/>
              </a:gs>
            </a:gsLst>
            <a:lin ang="5400000" scaled="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3" name="Left Arrow 42"/>
          <p:cNvSpPr/>
          <p:nvPr/>
        </p:nvSpPr>
        <p:spPr>
          <a:xfrm rot="8554285">
            <a:off x="6945913" y="3121640"/>
            <a:ext cx="482600" cy="142875"/>
          </a:xfrm>
          <a:prstGeom prst="leftArrow">
            <a:avLst/>
          </a:prstGeom>
          <a:gradFill>
            <a:gsLst>
              <a:gs pos="0">
                <a:srgbClr val="C00000"/>
              </a:gs>
              <a:gs pos="98000">
                <a:srgbClr val="FFC000"/>
              </a:gs>
              <a:gs pos="34000">
                <a:srgbClr val="C00000"/>
              </a:gs>
              <a:gs pos="100000">
                <a:srgbClr val="FF0000"/>
              </a:gs>
            </a:gsLst>
            <a:lin ang="5400000" scaled="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5" name="Left Arrow 44"/>
          <p:cNvSpPr/>
          <p:nvPr/>
        </p:nvSpPr>
        <p:spPr>
          <a:xfrm rot="12814114">
            <a:off x="6904190" y="4937125"/>
            <a:ext cx="482600" cy="122238"/>
          </a:xfrm>
          <a:prstGeom prst="leftArrow">
            <a:avLst/>
          </a:prstGeom>
          <a:gradFill>
            <a:gsLst>
              <a:gs pos="0">
                <a:srgbClr val="C00000"/>
              </a:gs>
              <a:gs pos="98000">
                <a:srgbClr val="FFC000"/>
              </a:gs>
              <a:gs pos="34000">
                <a:srgbClr val="C00000"/>
              </a:gs>
              <a:gs pos="100000">
                <a:srgbClr val="FF0000"/>
              </a:gs>
            </a:gsLst>
            <a:lin ang="5400000" scaled="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59" name="Straight Arrow Connector 58"/>
          <p:cNvCxnSpPr>
            <a:cxnSpLocks/>
          </p:cNvCxnSpPr>
          <p:nvPr/>
        </p:nvCxnSpPr>
        <p:spPr>
          <a:xfrm flipV="1">
            <a:off x="4641801" y="4813898"/>
            <a:ext cx="1085522" cy="793739"/>
          </a:xfrm>
          <a:prstGeom prst="straightConnector1">
            <a:avLst/>
          </a:prstGeom>
          <a:ln w="60325">
            <a:gradFill>
              <a:gsLst>
                <a:gs pos="0">
                  <a:srgbClr val="C00000"/>
                </a:gs>
                <a:gs pos="88000">
                  <a:srgbClr val="FFC0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399" name="TextBox 59"/>
          <p:cNvSpPr txBox="1">
            <a:spLocks noChangeArrowheads="1"/>
          </p:cNvSpPr>
          <p:nvPr/>
        </p:nvSpPr>
        <p:spPr bwMode="auto">
          <a:xfrm>
            <a:off x="4799104" y="4767241"/>
            <a:ext cx="574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p+</a:t>
            </a:r>
            <a:endParaRPr lang="it-IT" altLang="it-IT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400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Calibri" panose="020F0502020204030204" pitchFamily="34" charset="0"/>
            </a:endParaRPr>
          </a:p>
        </p:txBody>
      </p:sp>
      <p:sp>
        <p:nvSpPr>
          <p:cNvPr id="59401" name="TextBox 62"/>
          <p:cNvSpPr txBox="1">
            <a:spLocks noChangeArrowheads="1"/>
          </p:cNvSpPr>
          <p:nvPr/>
        </p:nvSpPr>
        <p:spPr bwMode="auto">
          <a:xfrm>
            <a:off x="7611147" y="131549"/>
            <a:ext cx="2087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Carboxylic acids</a:t>
            </a:r>
            <a:endParaRPr lang="it-IT" altLang="it-IT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402" name="TextBox 65"/>
          <p:cNvSpPr txBox="1">
            <a:spLocks noChangeArrowheads="1"/>
          </p:cNvSpPr>
          <p:nvPr/>
        </p:nvSpPr>
        <p:spPr bwMode="auto">
          <a:xfrm>
            <a:off x="7843698" y="3965795"/>
            <a:ext cx="2089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Amino acids</a:t>
            </a:r>
            <a:endParaRPr lang="it-IT" altLang="it-IT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403" name="TextBox 66"/>
          <p:cNvSpPr txBox="1">
            <a:spLocks noChangeArrowheads="1"/>
          </p:cNvSpPr>
          <p:nvPr/>
        </p:nvSpPr>
        <p:spPr bwMode="auto">
          <a:xfrm>
            <a:off x="1585091" y="117288"/>
            <a:ext cx="4194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Nucleobases, nucleoside, heterocycles and sugars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9405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876568"/>
              </p:ext>
            </p:extLst>
          </p:nvPr>
        </p:nvGraphicFramePr>
        <p:xfrm>
          <a:off x="1260475" y="477659"/>
          <a:ext cx="5016500" cy="401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61" name="CS ChemDraw Drawing" r:id="rId5" imgW="4710112" imgH="3766951" progId="ChemDraw.Document.6.0">
                  <p:embed/>
                </p:oleObj>
              </mc:Choice>
              <mc:Fallback>
                <p:oleObj name="CS ChemDraw Drawing" r:id="rId5" imgW="4710112" imgH="3766951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0475" y="477659"/>
                        <a:ext cx="5016500" cy="4010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406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1602424"/>
              </p:ext>
            </p:extLst>
          </p:nvPr>
        </p:nvGraphicFramePr>
        <p:xfrm>
          <a:off x="7281863" y="566738"/>
          <a:ext cx="4529137" cy="322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62" name="CS ChemDraw Drawing" r:id="rId7" imgW="5033500" imgH="3579169" progId="ChemDraw.Document.6.0">
                  <p:embed/>
                </p:oleObj>
              </mc:Choice>
              <mc:Fallback>
                <p:oleObj name="CS ChemDraw Drawing" r:id="rId7" imgW="5033500" imgH="3579169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1863" y="566738"/>
                        <a:ext cx="4529137" cy="3221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407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7000655"/>
              </p:ext>
            </p:extLst>
          </p:nvPr>
        </p:nvGraphicFramePr>
        <p:xfrm>
          <a:off x="7535863" y="4452938"/>
          <a:ext cx="4324350" cy="2370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63" name="CS ChemDraw Drawing" r:id="rId9" imgW="4716542" imgH="2584453" progId="ChemDraw.Document.6.0">
                  <p:embed/>
                </p:oleObj>
              </mc:Choice>
              <mc:Fallback>
                <p:oleObj name="CS ChemDraw Drawing" r:id="rId9" imgW="4716542" imgH="2584453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5863" y="4452938"/>
                        <a:ext cx="4324350" cy="2370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940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930" y="4919654"/>
            <a:ext cx="2411412" cy="1812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15" name="Picture 2" descr="http://uc.jinr.ru/istc/pic/jinr-blue-small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581" y="5535279"/>
            <a:ext cx="183515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65" descr="Immagine">
            <a:extLst>
              <a:ext uri="{FF2B5EF4-FFF2-40B4-BE49-F238E27FC236}">
                <a16:creationId xmlns:a16="http://schemas.microsoft.com/office/drawing/2014/main" id="{8F63CD00-7F67-492D-9EE7-02766A14A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4" y="47170"/>
            <a:ext cx="1132295" cy="114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142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Process 27"/>
          <p:cNvSpPr/>
          <p:nvPr/>
        </p:nvSpPr>
        <p:spPr>
          <a:xfrm>
            <a:off x="7940150" y="4729882"/>
            <a:ext cx="4072040" cy="1460409"/>
          </a:xfrm>
          <a:prstGeom prst="flowChart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ctangle 26"/>
          <p:cNvSpPr/>
          <p:nvPr/>
        </p:nvSpPr>
        <p:spPr>
          <a:xfrm>
            <a:off x="7926993" y="3289209"/>
            <a:ext cx="4072041" cy="14340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Flowchart: Process 24"/>
          <p:cNvSpPr/>
          <p:nvPr/>
        </p:nvSpPr>
        <p:spPr>
          <a:xfrm>
            <a:off x="243406" y="4737050"/>
            <a:ext cx="4756195" cy="1315683"/>
          </a:xfrm>
          <a:prstGeom prst="flowChart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ctangle 23"/>
          <p:cNvSpPr/>
          <p:nvPr/>
        </p:nvSpPr>
        <p:spPr>
          <a:xfrm>
            <a:off x="243407" y="3243160"/>
            <a:ext cx="4756195" cy="14801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ight Arrow 4"/>
          <p:cNvSpPr/>
          <p:nvPr/>
        </p:nvSpPr>
        <p:spPr>
          <a:xfrm>
            <a:off x="1960369" y="2006412"/>
            <a:ext cx="7558602" cy="5986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Structural Complexity</a:t>
            </a:r>
          </a:p>
        </p:txBody>
      </p:sp>
      <p:sp>
        <p:nvSpPr>
          <p:cNvPr id="6" name="Flowchart: Process 5"/>
          <p:cNvSpPr/>
          <p:nvPr/>
        </p:nvSpPr>
        <p:spPr>
          <a:xfrm>
            <a:off x="2546177" y="1828795"/>
            <a:ext cx="45719" cy="28287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1860733" y="1419993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Nucleobases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621437" y="599582"/>
          <a:ext cx="677863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06" name="CS ChemDraw Drawing" r:id="rId3" imgW="678014" imgH="784180" progId="ChemDraw.Document.6.0">
                  <p:embed/>
                </p:oleObj>
              </mc:Choice>
              <mc:Fallback>
                <p:oleObj name="CS ChemDraw Drawing" r:id="rId3" imgW="678014" imgH="784180" progId="ChemDraw.Document.6.0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1437" y="599582"/>
                        <a:ext cx="677863" cy="784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548292" y="546832"/>
          <a:ext cx="5715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07" name="CS ChemDraw Drawing" r:id="rId5" imgW="571002" imgH="775199" progId="ChemDraw.Document.6.0">
                  <p:embed/>
                </p:oleObj>
              </mc:Choice>
              <mc:Fallback>
                <p:oleObj name="CS ChemDraw Drawing" r:id="rId5" imgW="571002" imgH="775199" progId="ChemDraw.Document.6.0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48292" y="546832"/>
                        <a:ext cx="571500" cy="77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lowchart: Process 9"/>
          <p:cNvSpPr/>
          <p:nvPr/>
        </p:nvSpPr>
        <p:spPr>
          <a:xfrm>
            <a:off x="4502873" y="1815169"/>
            <a:ext cx="45719" cy="28287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3817429" y="1406367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Nucleosides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3300413" y="142875"/>
          <a:ext cx="1374775" cy="1243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08" name="CS ChemDraw Drawing" r:id="rId7" imgW="1374114" imgH="1243207" progId="ChemDraw.Document.6.0">
                  <p:embed/>
                </p:oleObj>
              </mc:Choice>
              <mc:Fallback>
                <p:oleObj name="CS ChemDraw Drawing" r:id="rId7" imgW="1374114" imgH="1243207" progId="ChemDraw.Document.6.0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00413" y="142875"/>
                        <a:ext cx="1374775" cy="1243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4605338" y="100013"/>
          <a:ext cx="1201737" cy="132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09" name="CS ChemDraw Drawing" r:id="rId9" imgW="1202018" imgH="1323900" progId="ChemDraw.Document.6.0">
                  <p:embed/>
                </p:oleObj>
              </mc:Choice>
              <mc:Fallback>
                <p:oleObj name="CS ChemDraw Drawing" r:id="rId9" imgW="1202018" imgH="1323900" progId="ChemDraw.Document.6.0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605338" y="100013"/>
                        <a:ext cx="1201737" cy="1323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lowchart: Process 15"/>
          <p:cNvSpPr/>
          <p:nvPr/>
        </p:nvSpPr>
        <p:spPr>
          <a:xfrm>
            <a:off x="6838066" y="1815169"/>
            <a:ext cx="45719" cy="28287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TextBox 16"/>
          <p:cNvSpPr txBox="1"/>
          <p:nvPr/>
        </p:nvSpPr>
        <p:spPr>
          <a:xfrm>
            <a:off x="6187888" y="140487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Nucleotides</a:t>
            </a: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5951071" y="173328"/>
          <a:ext cx="1704975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10" name="CS ChemDraw Drawing" r:id="rId11" imgW="1704688" imgH="1256782" progId="ChemDraw.Document.6.0">
                  <p:embed/>
                </p:oleObj>
              </mc:Choice>
              <mc:Fallback>
                <p:oleObj name="CS ChemDraw Drawing" r:id="rId11" imgW="1704688" imgH="1256782" progId="ChemDraw.Document.6.0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951071" y="173328"/>
                        <a:ext cx="1704975" cy="1257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Flowchart: Process 18"/>
          <p:cNvSpPr/>
          <p:nvPr/>
        </p:nvSpPr>
        <p:spPr>
          <a:xfrm>
            <a:off x="8306149" y="1823228"/>
            <a:ext cx="45719" cy="28287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TextBox 19"/>
          <p:cNvSpPr txBox="1"/>
          <p:nvPr/>
        </p:nvSpPr>
        <p:spPr>
          <a:xfrm>
            <a:off x="7515289" y="1428058"/>
            <a:ext cx="176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Oligonucleotides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774232" y="2006412"/>
            <a:ext cx="21964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RNA and DNA</a:t>
            </a: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790575" y="3419475"/>
          <a:ext cx="2730500" cy="247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11" name="CS ChemDraw Drawing" r:id="rId13" imgW="1374114" imgH="1243207" progId="ChemDraw.Document.6.0">
                  <p:embed/>
                </p:oleObj>
              </mc:Choice>
              <mc:Fallback>
                <p:oleObj name="CS ChemDraw Drawing" r:id="rId13" imgW="1374114" imgH="1243207" progId="ChemDraw.Document.6.0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90575" y="3419475"/>
                        <a:ext cx="2730500" cy="2470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8456613" y="3349625"/>
          <a:ext cx="2305050" cy="2551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12" name="CS ChemDraw Drawing" r:id="rId15" imgW="1202018" imgH="1339360" progId="ChemDraw.Document.6.0">
                  <p:embed/>
                </p:oleObj>
              </mc:Choice>
              <mc:Fallback>
                <p:oleObj name="CS ChemDraw Drawing" r:id="rId15" imgW="1202018" imgH="1339360" progId="ChemDraw.Document.6.0">
                  <p:embed/>
                  <p:pic>
                    <p:nvPicPr>
                      <p:cNvPr id="26" name="Object 25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456613" y="3349625"/>
                        <a:ext cx="2305050" cy="2551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5238378" y="3813720"/>
            <a:ext cx="2449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Regioselectivity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06642" y="5198476"/>
            <a:ext cx="2590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Stereoselectivity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741134" y="4369358"/>
            <a:ext cx="558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FF0000"/>
                </a:solidFill>
              </a:rPr>
              <a:t>N-9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330240" y="4336940"/>
            <a:ext cx="558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FF0000"/>
                </a:solidFill>
              </a:rPr>
              <a:t>N-1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387965" y="5092041"/>
            <a:ext cx="593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FF0000"/>
                </a:solidFill>
              </a:rPr>
              <a:t>C-1’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996507" y="5088757"/>
            <a:ext cx="593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FF0000"/>
                </a:solidFill>
              </a:rPr>
              <a:t>C-1’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1253591" y="4996424"/>
            <a:ext cx="410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612084" y="4906088"/>
            <a:ext cx="410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</a:p>
        </p:txBody>
      </p:sp>
      <p:pic>
        <p:nvPicPr>
          <p:cNvPr id="32" name="Picture 165" descr="Immagine">
            <a:extLst>
              <a:ext uri="{FF2B5EF4-FFF2-40B4-BE49-F238E27FC236}">
                <a16:creationId xmlns:a16="http://schemas.microsoft.com/office/drawing/2014/main" id="{B51F0472-77E8-4F9C-9616-40E98A11E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" y="47170"/>
            <a:ext cx="1132295" cy="114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498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6F913A4-0DCC-4D5C-92B2-E6E12C57F873}"/>
              </a:ext>
            </a:extLst>
          </p:cNvPr>
          <p:cNvSpPr/>
          <p:nvPr/>
        </p:nvSpPr>
        <p:spPr>
          <a:xfrm>
            <a:off x="2754898" y="3257386"/>
            <a:ext cx="1107801" cy="1479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0546A811-40B7-4478-97C0-42F563A1E0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0386190"/>
              </p:ext>
            </p:extLst>
          </p:nvPr>
        </p:nvGraphicFramePr>
        <p:xfrm>
          <a:off x="45754" y="3247931"/>
          <a:ext cx="5559425" cy="364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80" name="CS ChemDraw Drawing" r:id="rId3" imgW="6446262" imgH="4230056" progId="ChemDraw.Document.6.0">
                  <p:embed/>
                </p:oleObj>
              </mc:Choice>
              <mc:Fallback>
                <p:oleObj name="CS ChemDraw Drawing" r:id="rId3" imgW="6446262" imgH="423005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54" y="3247931"/>
                        <a:ext cx="5559425" cy="3648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44">
            <a:extLst>
              <a:ext uri="{FF2B5EF4-FFF2-40B4-BE49-F238E27FC236}">
                <a16:creationId xmlns:a16="http://schemas.microsoft.com/office/drawing/2014/main" id="{6EE0A015-F35A-4C61-B6B7-DD4EBE62EA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6730" y="1156915"/>
            <a:ext cx="17106621" cy="49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8FA83E12-11D8-4F42-B748-D7E443A9FC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465294"/>
              </p:ext>
            </p:extLst>
          </p:nvPr>
        </p:nvGraphicFramePr>
        <p:xfrm>
          <a:off x="5672138" y="3857044"/>
          <a:ext cx="6453825" cy="28760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9355">
                  <a:extLst>
                    <a:ext uri="{9D8B030D-6E8A-4147-A177-3AD203B41FA5}">
                      <a16:colId xmlns:a16="http://schemas.microsoft.com/office/drawing/2014/main" val="1881409352"/>
                    </a:ext>
                  </a:extLst>
                </a:gridCol>
                <a:gridCol w="805217">
                  <a:extLst>
                    <a:ext uri="{9D8B030D-6E8A-4147-A177-3AD203B41FA5}">
                      <a16:colId xmlns:a16="http://schemas.microsoft.com/office/drawing/2014/main" val="870092277"/>
                    </a:ext>
                  </a:extLst>
                </a:gridCol>
                <a:gridCol w="1105469">
                  <a:extLst>
                    <a:ext uri="{9D8B030D-6E8A-4147-A177-3AD203B41FA5}">
                      <a16:colId xmlns:a16="http://schemas.microsoft.com/office/drawing/2014/main" val="3515929823"/>
                    </a:ext>
                  </a:extLst>
                </a:gridCol>
                <a:gridCol w="655093">
                  <a:extLst>
                    <a:ext uri="{9D8B030D-6E8A-4147-A177-3AD203B41FA5}">
                      <a16:colId xmlns:a16="http://schemas.microsoft.com/office/drawing/2014/main" val="3615866275"/>
                    </a:ext>
                  </a:extLst>
                </a:gridCol>
                <a:gridCol w="641444">
                  <a:extLst>
                    <a:ext uri="{9D8B030D-6E8A-4147-A177-3AD203B41FA5}">
                      <a16:colId xmlns:a16="http://schemas.microsoft.com/office/drawing/2014/main" val="2308240892"/>
                    </a:ext>
                  </a:extLst>
                </a:gridCol>
                <a:gridCol w="662130">
                  <a:extLst>
                    <a:ext uri="{9D8B030D-6E8A-4147-A177-3AD203B41FA5}">
                      <a16:colId xmlns:a16="http://schemas.microsoft.com/office/drawing/2014/main" val="3757290173"/>
                    </a:ext>
                  </a:extLst>
                </a:gridCol>
                <a:gridCol w="757238">
                  <a:extLst>
                    <a:ext uri="{9D8B030D-6E8A-4147-A177-3AD203B41FA5}">
                      <a16:colId xmlns:a16="http://schemas.microsoft.com/office/drawing/2014/main" val="4226025527"/>
                    </a:ext>
                  </a:extLst>
                </a:gridCol>
                <a:gridCol w="631722">
                  <a:extLst>
                    <a:ext uri="{9D8B030D-6E8A-4147-A177-3AD203B41FA5}">
                      <a16:colId xmlns:a16="http://schemas.microsoft.com/office/drawing/2014/main" val="3584469837"/>
                    </a:ext>
                  </a:extLst>
                </a:gridCol>
                <a:gridCol w="726157">
                  <a:extLst>
                    <a:ext uri="{9D8B030D-6E8A-4147-A177-3AD203B41FA5}">
                      <a16:colId xmlns:a16="http://schemas.microsoft.com/office/drawing/2014/main" val="2914063669"/>
                    </a:ext>
                  </a:extLst>
                </a:gridCol>
              </a:tblGrid>
              <a:tr h="8745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entury Gothic" panose="020B0502020202020204" pitchFamily="34" charset="0"/>
                        </a:rPr>
                        <a:t>Entry</a:t>
                      </a:r>
                      <a:endParaRPr lang="it-IT" sz="1000" b="1" dirty="0"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entury Gothic" panose="020B0502020202020204" pitchFamily="34" charset="0"/>
                        </a:rPr>
                        <a:t>Conditions</a:t>
                      </a:r>
                      <a:endParaRPr lang="it-IT" sz="1000" b="1" dirty="0"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entury Gothic" panose="020B0502020202020204" pitchFamily="34" charset="0"/>
                        </a:rPr>
                        <a:t>Conversion(%)</a:t>
                      </a:r>
                      <a:endParaRPr lang="it-IT" sz="1000" b="1" dirty="0">
                        <a:effectLst/>
                        <a:latin typeface="Century Gothic" panose="020B0502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effectLst/>
                          <a:latin typeface="Century Gothic" panose="020B0502020202020204" pitchFamily="34" charset="0"/>
                        </a:rPr>
                        <a:t>Product (%)</a:t>
                      </a:r>
                      <a:endParaRPr lang="it-IT" sz="1000" b="1" dirty="0">
                        <a:latin typeface="Century Gothic" panose="020B0502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856011"/>
                  </a:ext>
                </a:extLst>
              </a:tr>
              <a:tr h="4664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 baseline="0" dirty="0">
                          <a:effectLst/>
                          <a:latin typeface="Symbol" panose="05050102010706020507" pitchFamily="18" charset="2"/>
                        </a:rPr>
                        <a:t>a</a:t>
                      </a:r>
                      <a:r>
                        <a:rPr lang="en-US" sz="1000" b="1" dirty="0">
                          <a:effectLst/>
                        </a:rPr>
                        <a:t>-</a:t>
                      </a:r>
                      <a:r>
                        <a:rPr lang="en-US" sz="1000" b="1" dirty="0" err="1">
                          <a:effectLst/>
                        </a:rPr>
                        <a:t>dfA</a:t>
                      </a:r>
                      <a:r>
                        <a:rPr lang="en-US" sz="1000" b="1" dirty="0">
                          <a:effectLst/>
                        </a:rPr>
                        <a:t> (3)</a:t>
                      </a:r>
                      <a:endParaRPr lang="it-IT" sz="10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 baseline="0" dirty="0">
                          <a:effectLst/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sz="1000" b="1" dirty="0">
                          <a:effectLst/>
                        </a:rPr>
                        <a:t>-</a:t>
                      </a:r>
                      <a:r>
                        <a:rPr lang="en-US" sz="1000" b="1" dirty="0" err="1">
                          <a:effectLst/>
                        </a:rPr>
                        <a:t>dfA</a:t>
                      </a:r>
                      <a:r>
                        <a:rPr lang="en-US" sz="1000" b="1" dirty="0">
                          <a:effectLst/>
                        </a:rPr>
                        <a:t> (4)</a:t>
                      </a:r>
                      <a:endParaRPr lang="it-IT" sz="10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 baseline="0" dirty="0">
                          <a:effectLst/>
                          <a:latin typeface="Symbol" panose="05050102010706020507" pitchFamily="18" charset="2"/>
                        </a:rPr>
                        <a:t>a</a:t>
                      </a:r>
                      <a:r>
                        <a:rPr lang="en-US" sz="1000" b="1" dirty="0">
                          <a:effectLst/>
                        </a:rPr>
                        <a:t>-</a:t>
                      </a:r>
                      <a:r>
                        <a:rPr lang="en-US" sz="1000" b="1" dirty="0" err="1">
                          <a:effectLst/>
                        </a:rPr>
                        <a:t>dpA</a:t>
                      </a:r>
                      <a:r>
                        <a:rPr lang="en-US" sz="1000" b="1" dirty="0">
                          <a:effectLst/>
                        </a:rPr>
                        <a:t> (5)</a:t>
                      </a:r>
                      <a:endParaRPr lang="it-IT" sz="10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 baseline="0" dirty="0">
                          <a:effectLst/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sz="1000" b="1" dirty="0">
                          <a:effectLst/>
                        </a:rPr>
                        <a:t>-</a:t>
                      </a:r>
                      <a:r>
                        <a:rPr lang="en-US" sz="1000" b="1" dirty="0" err="1">
                          <a:effectLst/>
                        </a:rPr>
                        <a:t>dpA</a:t>
                      </a:r>
                      <a:r>
                        <a:rPr lang="en-US" sz="1000" b="1" dirty="0">
                          <a:effectLst/>
                        </a:rPr>
                        <a:t>  (6)</a:t>
                      </a:r>
                      <a:endParaRPr lang="it-IT" sz="10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effectLst/>
                        </a:rPr>
                        <a:t>df</a:t>
                      </a:r>
                      <a:r>
                        <a:rPr lang="en-US" sz="1000" b="1" dirty="0">
                          <a:effectLst/>
                        </a:rPr>
                        <a:t>(p)A (7a)</a:t>
                      </a:r>
                      <a:endParaRPr lang="it-IT" sz="10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poly-</a:t>
                      </a:r>
                      <a:r>
                        <a:rPr lang="en-US" sz="1000" b="1" dirty="0" err="1">
                          <a:effectLst/>
                        </a:rPr>
                        <a:t>df</a:t>
                      </a:r>
                      <a:r>
                        <a:rPr lang="en-US" sz="1000" b="1" dirty="0">
                          <a:effectLst/>
                        </a:rPr>
                        <a:t>(p)A (7b)</a:t>
                      </a:r>
                      <a:endParaRPr lang="it-IT" sz="10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05824097"/>
                  </a:ext>
                </a:extLst>
              </a:tr>
              <a:tr h="4454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Dry State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(Solid Film)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49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9.2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3.1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19.5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5.4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6.3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0.6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94716009"/>
                  </a:ext>
                </a:extLst>
              </a:tr>
              <a:tr h="4273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FA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80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16.3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8.1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32.8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9.9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9.8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1.4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21710491"/>
                  </a:ext>
                </a:extLst>
              </a:tr>
              <a:tr h="5830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</a:t>
                      </a:r>
                      <a:endParaRPr lang="it-IT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FA + meteorite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MS Mincho" panose="02020609040205080304" pitchFamily="49" charset="-128"/>
                        </a:rPr>
                        <a:t>(NWA1465)</a:t>
                      </a:r>
                      <a:endParaRPr lang="it-IT" sz="1200" dirty="0">
                        <a:effectLst/>
                        <a:latin typeface="+mn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&gt;99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21.3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30.2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25.1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6.8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15.2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96240" algn="ctr"/>
                          <a:tab pos="692150" algn="l"/>
                        </a:tabLst>
                      </a:pPr>
                      <a:r>
                        <a:rPr lang="en-US" sz="1000" dirty="0">
                          <a:effectLst/>
                        </a:rPr>
                        <a:t>1.4</a:t>
                      </a:r>
                      <a:endParaRPr lang="it-IT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21514409"/>
                  </a:ext>
                </a:extLst>
              </a:tr>
            </a:tbl>
          </a:graphicData>
        </a:graphic>
      </p:graphicFrame>
      <p:pic>
        <p:nvPicPr>
          <p:cNvPr id="3" name="Immagine 2">
            <a:extLst>
              <a:ext uri="{FF2B5EF4-FFF2-40B4-BE49-F238E27FC236}">
                <a16:creationId xmlns:a16="http://schemas.microsoft.com/office/drawing/2014/main" id="{D9C08C20-7671-449E-B0FA-89A575330A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254" t="26293" r="24579" b="34455"/>
          <a:stretch/>
        </p:blipFill>
        <p:spPr>
          <a:xfrm>
            <a:off x="1243902" y="167552"/>
            <a:ext cx="5615595" cy="224754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12E3E2C-FC72-4310-A485-1A9F07F777ED}"/>
              </a:ext>
            </a:extLst>
          </p:cNvPr>
          <p:cNvSpPr txBox="1"/>
          <p:nvPr/>
        </p:nvSpPr>
        <p:spPr>
          <a:xfrm>
            <a:off x="1190741" y="1881237"/>
            <a:ext cx="138735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Scientific Reports</a:t>
            </a:r>
          </a:p>
          <a:p>
            <a:r>
              <a:rPr lang="en-US" sz="1200" dirty="0"/>
              <a:t>Volume 7, Issue 1,</a:t>
            </a:r>
          </a:p>
          <a:p>
            <a:r>
              <a:rPr lang="en-US" sz="1200" dirty="0"/>
              <a:t> 1 December 2017</a:t>
            </a:r>
            <a:endParaRPr lang="it-IT" sz="1200" dirty="0"/>
          </a:p>
        </p:txBody>
      </p:sp>
      <p:graphicFrame>
        <p:nvGraphicFramePr>
          <p:cNvPr id="8" name="Oggetto 1">
            <a:extLst>
              <a:ext uri="{FF2B5EF4-FFF2-40B4-BE49-F238E27FC236}">
                <a16:creationId xmlns:a16="http://schemas.microsoft.com/office/drawing/2014/main" id="{0614C0FA-928F-435E-83F7-F379CE3D2E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7569359"/>
              </p:ext>
            </p:extLst>
          </p:nvPr>
        </p:nvGraphicFramePr>
        <p:xfrm>
          <a:off x="8123910" y="314626"/>
          <a:ext cx="3117799" cy="2535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81" name="CS ChemDraw Drawing" r:id="rId6" imgW="4717708" imgH="3839661" progId="ChemDraw.Document.6.0">
                  <p:embed/>
                </p:oleObj>
              </mc:Choice>
              <mc:Fallback>
                <p:oleObj name="CS ChemDraw Drawing" r:id="rId6" imgW="4717708" imgH="3839661" progId="ChemDraw.Document.6.0">
                  <p:embed/>
                  <p:pic>
                    <p:nvPicPr>
                      <p:cNvPr id="59405" name="Oggetto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3910" y="314626"/>
                        <a:ext cx="3117799" cy="25357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1DF3BC7A-9E8B-42F0-9076-E98A55DDF38D}"/>
              </a:ext>
            </a:extLst>
          </p:cNvPr>
          <p:cNvSpPr/>
          <p:nvPr/>
        </p:nvSpPr>
        <p:spPr>
          <a:xfrm>
            <a:off x="8123910" y="1958468"/>
            <a:ext cx="2250684" cy="98289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A751D12-9F3D-4FF5-B851-72631DD6C787}"/>
              </a:ext>
            </a:extLst>
          </p:cNvPr>
          <p:cNvSpPr txBox="1"/>
          <p:nvPr/>
        </p:nvSpPr>
        <p:spPr>
          <a:xfrm>
            <a:off x="10374594" y="2230431"/>
            <a:ext cx="196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1" name="Picture 165" descr="Immagine">
            <a:extLst>
              <a:ext uri="{FF2B5EF4-FFF2-40B4-BE49-F238E27FC236}">
                <a16:creationId xmlns:a16="http://schemas.microsoft.com/office/drawing/2014/main" id="{B866F7FB-2884-41BF-A5DB-B089AADC3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5" y="47170"/>
            <a:ext cx="1132295" cy="114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227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943350"/>
            <a:ext cx="95377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9" name="Rectangle 3"/>
          <p:cNvSpPr>
            <a:spLocks noChangeArrowheads="1"/>
          </p:cNvSpPr>
          <p:nvPr/>
        </p:nvSpPr>
        <p:spPr bwMode="auto">
          <a:xfrm>
            <a:off x="1843088" y="38100"/>
            <a:ext cx="845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400" b="1" dirty="0">
                <a:solidFill>
                  <a:srgbClr val="000099"/>
                </a:solidFill>
              </a:rPr>
              <a:t>Prebiotic Chemistry</a:t>
            </a:r>
            <a:endParaRPr lang="en-US" altLang="it-IT" sz="2400" dirty="0">
              <a:solidFill>
                <a:srgbClr val="000099"/>
              </a:solidFill>
            </a:endParaRPr>
          </a:p>
        </p:txBody>
      </p:sp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2044701" y="6400800"/>
            <a:ext cx="3089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 i="1">
                <a:solidFill>
                  <a:srgbClr val="000099"/>
                </a:solidFill>
                <a:latin typeface="Times New Roman" panose="02020603050405020304" pitchFamily="18" charset="0"/>
              </a:rPr>
              <a:t>Joyce, G.F. (2002) Nature </a:t>
            </a:r>
            <a:r>
              <a:rPr lang="en-US" altLang="it-IT" sz="1400" b="1" i="1">
                <a:solidFill>
                  <a:srgbClr val="000099"/>
                </a:solidFill>
                <a:latin typeface="Times New Roman" panose="02020603050405020304" pitchFamily="18" charset="0"/>
              </a:rPr>
              <a:t>418</a:t>
            </a:r>
            <a:r>
              <a:rPr lang="en-US" altLang="it-IT" sz="1400" i="1">
                <a:solidFill>
                  <a:srgbClr val="000099"/>
                </a:solidFill>
                <a:latin typeface="Times New Roman" panose="02020603050405020304" pitchFamily="18" charset="0"/>
              </a:rPr>
              <a:t>, 214-221</a:t>
            </a:r>
            <a:endParaRPr lang="en-US" altLang="it-IT" sz="140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6981" name="Picture 9" descr="logo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014" y="0"/>
            <a:ext cx="78898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2" name="Parentesi graffa chiusa 11"/>
          <p:cNvSpPr>
            <a:spLocks/>
          </p:cNvSpPr>
          <p:nvPr/>
        </p:nvSpPr>
        <p:spPr bwMode="auto">
          <a:xfrm rot="-5400000">
            <a:off x="4610100" y="3162300"/>
            <a:ext cx="381000" cy="1676400"/>
          </a:xfrm>
          <a:prstGeom prst="rightBrace">
            <a:avLst>
              <a:gd name="adj1" fmla="val 8331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26983" name="CasellaDiTesto 15"/>
          <p:cNvSpPr txBox="1">
            <a:spLocks noChangeArrowheads="1"/>
          </p:cNvSpPr>
          <p:nvPr/>
        </p:nvSpPr>
        <p:spPr bwMode="auto">
          <a:xfrm>
            <a:off x="3429000" y="3336926"/>
            <a:ext cx="3048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chemeClr val="accent2"/>
                </a:solidFill>
              </a:rPr>
              <a:t>The Chemistry of Life</a:t>
            </a:r>
          </a:p>
        </p:txBody>
      </p:sp>
      <p:sp>
        <p:nvSpPr>
          <p:cNvPr id="126984" name="Line 4"/>
          <p:cNvSpPr>
            <a:spLocks noChangeShapeType="1"/>
          </p:cNvSpPr>
          <p:nvPr/>
        </p:nvSpPr>
        <p:spPr bwMode="auto">
          <a:xfrm>
            <a:off x="2063751" y="981075"/>
            <a:ext cx="820896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26985" name="Picture 8" descr="logo_SIA_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38" y="-242888"/>
            <a:ext cx="2540000" cy="190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6" name="Picture 4" descr="schroding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01" y="1477963"/>
            <a:ext cx="1152525" cy="163036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987" name="Picture 4" descr="opari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426" y="1374776"/>
            <a:ext cx="12985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8" name="Picture 16" descr="http://www.isaackoi.com/images/stories/ufo_personalities/urey_harold_3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1390650"/>
            <a:ext cx="132715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9" name="Picture 18" descr="http://scienceworld.wolfram.com/biography/pics/Miller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4" y="1477964"/>
            <a:ext cx="1525587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90" name="Picture 20" descr="http://tierra.rediris.es/merge/Joan_Oro/oro_efe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8" y="1477963"/>
            <a:ext cx="16764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7697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e 9">
            <a:extLst>
              <a:ext uri="{FF2B5EF4-FFF2-40B4-BE49-F238E27FC236}">
                <a16:creationId xmlns:a16="http://schemas.microsoft.com/office/drawing/2014/main" id="{E1C6D860-ECBC-4E84-A455-FCC9E4D9C3DA}"/>
              </a:ext>
            </a:extLst>
          </p:cNvPr>
          <p:cNvSpPr/>
          <p:nvPr/>
        </p:nvSpPr>
        <p:spPr>
          <a:xfrm rot="1881413">
            <a:off x="220419" y="2232800"/>
            <a:ext cx="2248923" cy="2628641"/>
          </a:xfrm>
          <a:prstGeom prst="ellipse">
            <a:avLst/>
          </a:prstGeom>
          <a:solidFill>
            <a:srgbClr val="FF0000">
              <a:alpha val="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00D80EBF-1BC0-4A34-8B5F-7B884580C4D7}"/>
              </a:ext>
            </a:extLst>
          </p:cNvPr>
          <p:cNvSpPr/>
          <p:nvPr/>
        </p:nvSpPr>
        <p:spPr>
          <a:xfrm>
            <a:off x="1211031" y="208148"/>
            <a:ext cx="4248150" cy="2305051"/>
          </a:xfrm>
          <a:prstGeom prst="ellipse">
            <a:avLst/>
          </a:prstGeom>
          <a:solidFill>
            <a:schemeClr val="accent1">
              <a:alpha val="1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94A5A12-CE79-4D0D-8008-EC3641FA5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813" y="544699"/>
            <a:ext cx="5463863" cy="5622729"/>
          </a:xfrm>
          <a:prstGeom prst="rect">
            <a:avLst/>
          </a:prstGeom>
        </p:spPr>
      </p:pic>
      <p:graphicFrame>
        <p:nvGraphicFramePr>
          <p:cNvPr id="5" name="Oggetto 4">
            <a:extLst>
              <a:ext uri="{FF2B5EF4-FFF2-40B4-BE49-F238E27FC236}">
                <a16:creationId xmlns:a16="http://schemas.microsoft.com/office/drawing/2014/main" id="{A33B212C-B922-403A-87BD-33CDA4DEE1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9566066"/>
              </p:ext>
            </p:extLst>
          </p:nvPr>
        </p:nvGraphicFramePr>
        <p:xfrm>
          <a:off x="1517419" y="344674"/>
          <a:ext cx="3635375" cy="187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08" name="CS ChemDraw Drawing" r:id="rId4" imgW="3635902" imgH="1880216" progId="ChemDraw.Document.6.0">
                  <p:embed/>
                </p:oleObj>
              </mc:Choice>
              <mc:Fallback>
                <p:oleObj name="CS ChemDraw Drawing" r:id="rId4" imgW="3635902" imgH="188021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17419" y="344674"/>
                        <a:ext cx="3635375" cy="187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57961499-6D35-42DF-AD57-E016B6AB8735}"/>
              </a:ext>
            </a:extLst>
          </p:cNvPr>
          <p:cNvSpPr txBox="1"/>
          <p:nvPr/>
        </p:nvSpPr>
        <p:spPr>
          <a:xfrm>
            <a:off x="6304813" y="6167428"/>
            <a:ext cx="58871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dirty="0"/>
              <a:t>MALDI TOF/TOF analysis of the reaction between </a:t>
            </a:r>
            <a:r>
              <a:rPr lang="en-US" sz="1000" b="1" dirty="0"/>
              <a:t>adenine (1) and 2-D-deoxyribose (2) in</a:t>
            </a:r>
          </a:p>
          <a:p>
            <a:pPr algn="just"/>
            <a:r>
              <a:rPr lang="en-US" sz="1000" b="1" dirty="0"/>
              <a:t>NH</a:t>
            </a:r>
            <a:r>
              <a:rPr lang="en-US" sz="1000" b="1" baseline="-25000" dirty="0"/>
              <a:t>2</a:t>
            </a:r>
            <a:r>
              <a:rPr lang="en-US" sz="1000" b="1" dirty="0"/>
              <a:t>CHO in the presence of NWA 1465</a:t>
            </a:r>
            <a:r>
              <a:rPr lang="en-US" sz="1000" dirty="0"/>
              <a:t>. M/z = 252, 2′-deoxy adenosine. M/z = 368 </a:t>
            </a:r>
            <a:r>
              <a:rPr lang="en-US" sz="1000" dirty="0" err="1"/>
              <a:t>df</a:t>
            </a:r>
            <a:r>
              <a:rPr lang="en-US" sz="1000" dirty="0"/>
              <a:t>(p)A (</a:t>
            </a:r>
            <a:r>
              <a:rPr lang="en-US" sz="1000" b="1" dirty="0"/>
              <a:t>7a–b</a:t>
            </a:r>
            <a:r>
              <a:rPr lang="en-US" sz="1000" dirty="0"/>
              <a:t>). M/z = 484, 600, 716 and 832 products corresponding to addition of three, four, five and six sugar moieties, respectively.</a:t>
            </a:r>
            <a:endParaRPr lang="it-IT" sz="1000" dirty="0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450E7169-50CF-43F5-A0CC-FFD030A4408C}"/>
              </a:ext>
            </a:extLst>
          </p:cNvPr>
          <p:cNvSpPr/>
          <p:nvPr/>
        </p:nvSpPr>
        <p:spPr>
          <a:xfrm>
            <a:off x="7244301" y="3695700"/>
            <a:ext cx="594774" cy="474849"/>
          </a:xfrm>
          <a:prstGeom prst="ellipse">
            <a:avLst/>
          </a:prstGeom>
          <a:solidFill>
            <a:schemeClr val="accent1">
              <a:alpha val="1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9" name="Oggetto 8">
            <a:extLst>
              <a:ext uri="{FF2B5EF4-FFF2-40B4-BE49-F238E27FC236}">
                <a16:creationId xmlns:a16="http://schemas.microsoft.com/office/drawing/2014/main" id="{881AE33C-D342-4B19-BAA1-AA961E2163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3732925"/>
              </p:ext>
            </p:extLst>
          </p:nvPr>
        </p:nvGraphicFramePr>
        <p:xfrm>
          <a:off x="228912" y="2609701"/>
          <a:ext cx="2098675" cy="187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09" name="CS ChemDraw Drawing" r:id="rId6" imgW="2364697" imgH="2110383" progId="ChemDraw.Document.6.0">
                  <p:embed/>
                </p:oleObj>
              </mc:Choice>
              <mc:Fallback>
                <p:oleObj name="CS ChemDraw Drawing" r:id="rId6" imgW="2364697" imgH="211038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8912" y="2609701"/>
                        <a:ext cx="2098675" cy="1874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vale 10">
            <a:extLst>
              <a:ext uri="{FF2B5EF4-FFF2-40B4-BE49-F238E27FC236}">
                <a16:creationId xmlns:a16="http://schemas.microsoft.com/office/drawing/2014/main" id="{324BA6E1-319F-4352-9E21-13E7F98726DE}"/>
              </a:ext>
            </a:extLst>
          </p:cNvPr>
          <p:cNvSpPr/>
          <p:nvPr/>
        </p:nvSpPr>
        <p:spPr>
          <a:xfrm rot="1881413">
            <a:off x="7980626" y="5058784"/>
            <a:ext cx="445022" cy="412690"/>
          </a:xfrm>
          <a:prstGeom prst="ellipse">
            <a:avLst/>
          </a:prstGeom>
          <a:solidFill>
            <a:srgbClr val="FF0000">
              <a:alpha val="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3" name="Oggetto 12">
            <a:extLst>
              <a:ext uri="{FF2B5EF4-FFF2-40B4-BE49-F238E27FC236}">
                <a16:creationId xmlns:a16="http://schemas.microsoft.com/office/drawing/2014/main" id="{BB489D38-049E-46FC-A816-F0152F6FA3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1319703"/>
              </p:ext>
            </p:extLst>
          </p:nvPr>
        </p:nvGraphicFramePr>
        <p:xfrm>
          <a:off x="2855774" y="2587189"/>
          <a:ext cx="3151242" cy="202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10" name="CS ChemDraw Drawing" r:id="rId8" imgW="3302172" imgH="2119672" progId="ChemDraw.Document.6.0">
                  <p:embed/>
                </p:oleObj>
              </mc:Choice>
              <mc:Fallback>
                <p:oleObj name="CS ChemDraw Drawing" r:id="rId8" imgW="3302172" imgH="211967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855774" y="2587189"/>
                        <a:ext cx="3151242" cy="2021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vale 14">
            <a:extLst>
              <a:ext uri="{FF2B5EF4-FFF2-40B4-BE49-F238E27FC236}">
                <a16:creationId xmlns:a16="http://schemas.microsoft.com/office/drawing/2014/main" id="{722AD1C5-4613-4D55-B6E6-32D12FB03252}"/>
              </a:ext>
            </a:extLst>
          </p:cNvPr>
          <p:cNvSpPr/>
          <p:nvPr/>
        </p:nvSpPr>
        <p:spPr>
          <a:xfrm rot="20589163">
            <a:off x="8571396" y="5337647"/>
            <a:ext cx="478537" cy="465269"/>
          </a:xfrm>
          <a:prstGeom prst="ellipse">
            <a:avLst/>
          </a:prstGeom>
          <a:solidFill>
            <a:srgbClr val="FFFF00">
              <a:alpha val="1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6" name="Oggetto 15">
            <a:extLst>
              <a:ext uri="{FF2B5EF4-FFF2-40B4-BE49-F238E27FC236}">
                <a16:creationId xmlns:a16="http://schemas.microsoft.com/office/drawing/2014/main" id="{CE528732-7A25-4261-99D5-7225DE6031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8378767"/>
              </p:ext>
            </p:extLst>
          </p:nvPr>
        </p:nvGraphicFramePr>
        <p:xfrm>
          <a:off x="1360493" y="4793599"/>
          <a:ext cx="3608061" cy="1888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11" name="CS ChemDraw Drawing" r:id="rId10" imgW="4047468" imgH="2119672" progId="ChemDraw.Document.6.0">
                  <p:embed/>
                </p:oleObj>
              </mc:Choice>
              <mc:Fallback>
                <p:oleObj name="CS ChemDraw Drawing" r:id="rId10" imgW="4047468" imgH="211967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360493" y="4793599"/>
                        <a:ext cx="3608061" cy="18889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Ovale 16">
            <a:extLst>
              <a:ext uri="{FF2B5EF4-FFF2-40B4-BE49-F238E27FC236}">
                <a16:creationId xmlns:a16="http://schemas.microsoft.com/office/drawing/2014/main" id="{254E66A3-AE77-4ED8-BEB7-FE181C550A88}"/>
              </a:ext>
            </a:extLst>
          </p:cNvPr>
          <p:cNvSpPr/>
          <p:nvPr/>
        </p:nvSpPr>
        <p:spPr>
          <a:xfrm rot="21266586">
            <a:off x="1057869" y="4757764"/>
            <a:ext cx="4376392" cy="1912413"/>
          </a:xfrm>
          <a:prstGeom prst="ellipse">
            <a:avLst/>
          </a:prstGeom>
          <a:solidFill>
            <a:srgbClr val="00B050">
              <a:alpha val="1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A706BC62-B4B8-4F2B-8EA7-8FCC0CC7B530}"/>
              </a:ext>
            </a:extLst>
          </p:cNvPr>
          <p:cNvSpPr/>
          <p:nvPr/>
        </p:nvSpPr>
        <p:spPr>
          <a:xfrm rot="21266586">
            <a:off x="9164011" y="5327486"/>
            <a:ext cx="570347" cy="531258"/>
          </a:xfrm>
          <a:prstGeom prst="ellipse">
            <a:avLst/>
          </a:prstGeom>
          <a:solidFill>
            <a:srgbClr val="00B050">
              <a:alpha val="1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0A01C287-302C-420F-85B1-9112EA4368B8}"/>
              </a:ext>
            </a:extLst>
          </p:cNvPr>
          <p:cNvSpPr/>
          <p:nvPr/>
        </p:nvSpPr>
        <p:spPr>
          <a:xfrm rot="20589163">
            <a:off x="2433253" y="2491083"/>
            <a:ext cx="4026977" cy="2081399"/>
          </a:xfrm>
          <a:prstGeom prst="ellipse">
            <a:avLst/>
          </a:prstGeom>
          <a:solidFill>
            <a:srgbClr val="FFFF00">
              <a:alpha val="1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9" name="Picture 165" descr="Immagine">
            <a:extLst>
              <a:ext uri="{FF2B5EF4-FFF2-40B4-BE49-F238E27FC236}">
                <a16:creationId xmlns:a16="http://schemas.microsoft.com/office/drawing/2014/main" id="{53C361EB-FD64-4F53-85D6-67578E623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" y="47170"/>
            <a:ext cx="1132295" cy="114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31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8" grpId="0" animBg="1"/>
      <p:bldP spid="11" grpId="0" animBg="1"/>
      <p:bldP spid="15" grpId="0" animBg="1"/>
      <p:bldP spid="17" grpId="0" animBg="1"/>
      <p:bldP spid="18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2" name="Object 3"/>
          <p:cNvGraphicFramePr>
            <a:graphicFrameLocks noChangeAspect="1"/>
          </p:cNvGraphicFramePr>
          <p:nvPr/>
        </p:nvGraphicFramePr>
        <p:xfrm>
          <a:off x="2450925" y="2428876"/>
          <a:ext cx="5712528" cy="4290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0" name="CS ChemDraw Drawing" r:id="rId3" imgW="6662549" imgH="5004505" progId="ChemDraw.Document.6.0">
                  <p:embed/>
                </p:oleObj>
              </mc:Choice>
              <mc:Fallback>
                <p:oleObj name="CS ChemDraw Drawing" r:id="rId3" imgW="6662549" imgH="5004505" progId="ChemDraw.Document.6.0">
                  <p:embed/>
                  <p:pic>
                    <p:nvPicPr>
                      <p:cNvPr id="7168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0925" y="2428876"/>
                        <a:ext cx="5712528" cy="42907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683" name="Picture 6" descr="http://palmerlab.org/wp-content/uploads/2014/03/PNA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20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10" descr="https://pbs.twimg.com/profile_images/473550148820140032/xVubZLal_400x400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189" y="44451"/>
            <a:ext cx="1584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346" y="1214438"/>
            <a:ext cx="6227763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ggetto 1">
            <a:extLst>
              <a:ext uri="{FF2B5EF4-FFF2-40B4-BE49-F238E27FC236}">
                <a16:creationId xmlns:a16="http://schemas.microsoft.com/office/drawing/2014/main" id="{C24D8427-5F6C-463D-A3CF-7AEDA11250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497041" y="1971412"/>
          <a:ext cx="2414946" cy="1964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1" name="CS ChemDraw Drawing" r:id="rId8" imgW="4717708" imgH="3839661" progId="ChemDraw.Document.6.0">
                  <p:embed/>
                </p:oleObj>
              </mc:Choice>
              <mc:Fallback>
                <p:oleObj name="CS ChemDraw Drawing" r:id="rId8" imgW="4717708" imgH="3839661" progId="ChemDraw.Document.6.0">
                  <p:embed/>
                  <p:pic>
                    <p:nvPicPr>
                      <p:cNvPr id="6" name="Oggetto 1">
                        <a:extLst>
                          <a:ext uri="{FF2B5EF4-FFF2-40B4-BE49-F238E27FC236}">
                            <a16:creationId xmlns:a16="http://schemas.microsoft.com/office/drawing/2014/main" id="{C24D8427-5F6C-463D-A3CF-7AEDA112501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97041" y="1971412"/>
                        <a:ext cx="2414946" cy="19641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FDC11A68-AD6E-4CF1-816D-77614CF17799}"/>
              </a:ext>
            </a:extLst>
          </p:cNvPr>
          <p:cNvSpPr/>
          <p:nvPr/>
        </p:nvSpPr>
        <p:spPr>
          <a:xfrm>
            <a:off x="9497041" y="1853967"/>
            <a:ext cx="2104933" cy="8472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165" descr="Immagine">
            <a:extLst>
              <a:ext uri="{FF2B5EF4-FFF2-40B4-BE49-F238E27FC236}">
                <a16:creationId xmlns:a16="http://schemas.microsoft.com/office/drawing/2014/main" id="{9D4730C4-439C-4559-80BA-475DA36CB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9" y="47170"/>
            <a:ext cx="1132295" cy="114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093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34" name="Object 69"/>
          <p:cNvGraphicFramePr>
            <a:graphicFrameLocks noChangeAspect="1"/>
          </p:cNvGraphicFramePr>
          <p:nvPr/>
        </p:nvGraphicFramePr>
        <p:xfrm>
          <a:off x="3757815" y="1153693"/>
          <a:ext cx="2913063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2" name="CS ChemDraw Drawing" r:id="rId4" imgW="2180182" imgH="514131" progId="ChemDraw.Document.6.0">
                  <p:embed/>
                </p:oleObj>
              </mc:Choice>
              <mc:Fallback>
                <p:oleObj name="CS ChemDraw Drawing" r:id="rId4" imgW="2180182" imgH="514131" progId="ChemDraw.Document.6.0">
                  <p:embed/>
                  <p:pic>
                    <p:nvPicPr>
                      <p:cNvPr id="48134" name="Object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7815" y="1153693"/>
                        <a:ext cx="2913063" cy="68897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8723" name="Text Box 3"/>
          <p:cNvSpPr txBox="1">
            <a:spLocks noChangeArrowheads="1"/>
          </p:cNvSpPr>
          <p:nvPr/>
        </p:nvSpPr>
        <p:spPr bwMode="auto">
          <a:xfrm>
            <a:off x="1875060" y="306303"/>
            <a:ext cx="760614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Sugars</a:t>
            </a:r>
            <a:r>
              <a:rPr lang="it-IT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it-IT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synthetic</a:t>
            </a:r>
            <a:r>
              <a:rPr lang="it-IT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it-IT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pathway</a:t>
            </a:r>
            <a:r>
              <a:rPr lang="it-IT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. The formose reaction. Butlerov 1861.</a:t>
            </a:r>
          </a:p>
          <a:p>
            <a:pPr>
              <a:defRPr/>
            </a:pPr>
            <a:endParaRPr lang="it-IT" dirty="0">
              <a:latin typeface="Arial" pitchFamily="34" charset="0"/>
            </a:endParaRPr>
          </a:p>
        </p:txBody>
      </p:sp>
      <p:pic>
        <p:nvPicPr>
          <p:cNvPr id="48131" name="Picture 4" descr="butlero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300" y="0"/>
            <a:ext cx="1282700" cy="1709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2" name="Text Box 12"/>
          <p:cNvSpPr txBox="1">
            <a:spLocks noChangeArrowheads="1"/>
          </p:cNvSpPr>
          <p:nvPr/>
        </p:nvSpPr>
        <p:spPr bwMode="auto">
          <a:xfrm>
            <a:off x="7036080" y="4838943"/>
            <a:ext cx="328808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Single </a:t>
            </a:r>
            <a:r>
              <a:rPr lang="it-IT" altLang="it-IT" sz="1400" dirty="0" err="1"/>
              <a:t>headed</a:t>
            </a:r>
            <a:r>
              <a:rPr lang="it-IT" altLang="it-IT" sz="1400" dirty="0"/>
              <a:t> </a:t>
            </a:r>
            <a:r>
              <a:rPr lang="it-IT" altLang="it-IT" sz="1400" dirty="0" err="1"/>
              <a:t>arrows</a:t>
            </a:r>
            <a:r>
              <a:rPr lang="it-IT" altLang="it-IT" sz="1400" dirty="0"/>
              <a:t> </a:t>
            </a:r>
            <a:r>
              <a:rPr lang="it-IT" altLang="it-IT" sz="1400" dirty="0" err="1"/>
              <a:t>represent</a:t>
            </a:r>
            <a:r>
              <a:rPr lang="it-IT" altLang="it-IT" sz="1400" dirty="0"/>
              <a:t> </a:t>
            </a:r>
            <a:r>
              <a:rPr lang="it-IT" altLang="it-IT" sz="1400" dirty="0" err="1"/>
              <a:t>aldol</a:t>
            </a:r>
            <a:endParaRPr lang="it-IT" altLang="it-IT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 err="1"/>
              <a:t>condensations</a:t>
            </a:r>
            <a:r>
              <a:rPr lang="it-IT" altLang="it-IT" sz="1400" dirty="0"/>
              <a:t>. Double-</a:t>
            </a:r>
            <a:r>
              <a:rPr lang="it-IT" altLang="it-IT" sz="1400" dirty="0" err="1"/>
              <a:t>headed</a:t>
            </a:r>
            <a:r>
              <a:rPr lang="it-IT" altLang="it-IT" sz="1400" dirty="0"/>
              <a:t> </a:t>
            </a:r>
            <a:r>
              <a:rPr lang="it-IT" altLang="it-IT" sz="1400" dirty="0" err="1"/>
              <a:t>arrows</a:t>
            </a:r>
            <a:endParaRPr lang="it-IT" altLang="it-IT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 err="1"/>
              <a:t>represent</a:t>
            </a:r>
            <a:r>
              <a:rPr lang="it-IT" altLang="it-IT" sz="1400" dirty="0"/>
              <a:t> </a:t>
            </a:r>
            <a:r>
              <a:rPr lang="it-IT" altLang="it-IT" sz="1400" dirty="0" err="1"/>
              <a:t>enolizations</a:t>
            </a:r>
            <a:r>
              <a:rPr lang="it-IT" altLang="it-IT" sz="1400" dirty="0"/>
              <a:t>. </a:t>
            </a:r>
            <a:r>
              <a:rPr lang="it-IT" altLang="it-IT" sz="1400" dirty="0" err="1"/>
              <a:t>Aldotreose</a:t>
            </a:r>
            <a:r>
              <a:rPr lang="it-IT" altLang="it-IT" sz="1400" dirty="0"/>
              <a:t> can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 err="1"/>
              <a:t>undergo</a:t>
            </a:r>
            <a:r>
              <a:rPr lang="it-IT" altLang="it-IT" sz="1400" dirty="0"/>
              <a:t> a reverse </a:t>
            </a:r>
            <a:r>
              <a:rPr lang="it-IT" altLang="it-IT" sz="1400" dirty="0" err="1"/>
              <a:t>aldol</a:t>
            </a:r>
            <a:r>
              <a:rPr lang="it-IT" altLang="it-IT" sz="1400" dirty="0"/>
              <a:t> </a:t>
            </a:r>
            <a:r>
              <a:rPr lang="it-IT" altLang="it-IT" sz="1400" dirty="0" err="1"/>
              <a:t>condensation</a:t>
            </a:r>
            <a:endParaRPr lang="it-IT" altLang="it-IT" sz="1400" dirty="0"/>
          </a:p>
        </p:txBody>
      </p:sp>
      <p:graphicFrame>
        <p:nvGraphicFramePr>
          <p:cNvPr id="48133" name="Object 68"/>
          <p:cNvGraphicFramePr>
            <a:graphicFrameLocks noChangeAspect="1"/>
          </p:cNvGraphicFramePr>
          <p:nvPr/>
        </p:nvGraphicFramePr>
        <p:xfrm>
          <a:off x="895350" y="2012950"/>
          <a:ext cx="7785100" cy="3913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3" name="CS ChemDraw Drawing" r:id="rId7" imgW="7013161" imgH="3544101" progId="ChemDraw.Document.6.0">
                  <p:embed/>
                </p:oleObj>
              </mc:Choice>
              <mc:Fallback>
                <p:oleObj name="CS ChemDraw Drawing" r:id="rId7" imgW="7013161" imgH="3544101" progId="ChemDraw.Document.6.0">
                  <p:embed/>
                  <p:pic>
                    <p:nvPicPr>
                      <p:cNvPr id="48133" name="Object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5350" y="2012950"/>
                        <a:ext cx="7785100" cy="3913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ggetto 1"/>
          <p:cNvGraphicFramePr>
            <a:graphicFrameLocks noChangeAspect="1"/>
          </p:cNvGraphicFramePr>
          <p:nvPr/>
        </p:nvGraphicFramePr>
        <p:xfrm>
          <a:off x="1978760" y="1222993"/>
          <a:ext cx="1574931" cy="6545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4" name="CS ChemDraw Drawing" r:id="rId9" imgW="1099384" imgH="456576" progId="ChemDraw.Document.6.0">
                  <p:embed/>
                </p:oleObj>
              </mc:Choice>
              <mc:Fallback>
                <p:oleObj name="CS ChemDraw Drawing" r:id="rId9" imgW="1099384" imgH="456576" progId="ChemDraw.Document.6.0">
                  <p:embed/>
                  <p:pic>
                    <p:nvPicPr>
                      <p:cNvPr id="2" name="Oggetto 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978760" y="1222993"/>
                        <a:ext cx="1574931" cy="6545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ggetto 1">
            <a:extLst>
              <a:ext uri="{FF2B5EF4-FFF2-40B4-BE49-F238E27FC236}">
                <a16:creationId xmlns:a16="http://schemas.microsoft.com/office/drawing/2014/main" id="{13866FDD-3EAC-48E2-8727-B18AF7AD17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323222" y="1958135"/>
          <a:ext cx="2868778" cy="2333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5" name="CS ChemDraw Drawing" r:id="rId11" imgW="4717708" imgH="3839661" progId="ChemDraw.Document.6.0">
                  <p:embed/>
                </p:oleObj>
              </mc:Choice>
              <mc:Fallback>
                <p:oleObj name="CS ChemDraw Drawing" r:id="rId11" imgW="4717708" imgH="3839661" progId="ChemDraw.Document.6.0">
                  <p:embed/>
                  <p:pic>
                    <p:nvPicPr>
                      <p:cNvPr id="8" name="Oggetto 1">
                        <a:extLst>
                          <a:ext uri="{FF2B5EF4-FFF2-40B4-BE49-F238E27FC236}">
                            <a16:creationId xmlns:a16="http://schemas.microsoft.com/office/drawing/2014/main" id="{13866FDD-3EAC-48E2-8727-B18AF7AD17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23222" y="1958135"/>
                        <a:ext cx="2868778" cy="23332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BF58D990-0ABC-4309-851A-9DDA0A45A930}"/>
              </a:ext>
            </a:extLst>
          </p:cNvPr>
          <p:cNvSpPr/>
          <p:nvPr/>
        </p:nvSpPr>
        <p:spPr>
          <a:xfrm>
            <a:off x="10167456" y="2759712"/>
            <a:ext cx="2024544" cy="73010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Picture 165" descr="Immagine">
            <a:extLst>
              <a:ext uri="{FF2B5EF4-FFF2-40B4-BE49-F238E27FC236}">
                <a16:creationId xmlns:a16="http://schemas.microsoft.com/office/drawing/2014/main" id="{CD28E939-4685-4278-BEB1-A6FF7F679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7" y="47799"/>
            <a:ext cx="1132295" cy="114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9870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2710488" y="213735"/>
            <a:ext cx="5912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>
                <a:latin typeface="Century Gothic" panose="020B0502020202020204" pitchFamily="34" charset="0"/>
              </a:rPr>
              <a:t>Regioselectivity</a:t>
            </a:r>
            <a:r>
              <a:rPr lang="it-IT" sz="2000" b="1" dirty="0">
                <a:latin typeface="Century Gothic" panose="020B0502020202020204" pitchFamily="34" charset="0"/>
              </a:rPr>
              <a:t>: the </a:t>
            </a:r>
            <a:r>
              <a:rPr lang="it-IT" sz="2000" b="1" dirty="0" err="1">
                <a:latin typeface="Century Gothic" panose="020B0502020202020204" pitchFamily="34" charset="0"/>
              </a:rPr>
              <a:t>enamonium</a:t>
            </a:r>
            <a:r>
              <a:rPr lang="it-IT" sz="2000" b="1" dirty="0">
                <a:latin typeface="Century Gothic" panose="020B0502020202020204" pitchFamily="34" charset="0"/>
              </a:rPr>
              <a:t> intermediate</a:t>
            </a:r>
          </a:p>
        </p:txBody>
      </p:sp>
      <p:pic>
        <p:nvPicPr>
          <p:cNvPr id="14" name="Picture 2" descr="http://www.iram-institute.org/medias/uploads/image/puzzle_formami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864" y="238940"/>
            <a:ext cx="1259224" cy="110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A7FC93E-9A19-4A22-BA69-F0A2A659D0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71" t="13456" r="31055" b="14006"/>
          <a:stretch/>
        </p:blipFill>
        <p:spPr>
          <a:xfrm>
            <a:off x="3716983" y="853895"/>
            <a:ext cx="6102876" cy="6004105"/>
          </a:xfrm>
          <a:prstGeom prst="rect">
            <a:avLst/>
          </a:prstGeom>
          <a:ln>
            <a:noFill/>
          </a:ln>
        </p:spPr>
      </p:pic>
      <p:graphicFrame>
        <p:nvGraphicFramePr>
          <p:cNvPr id="15" name="Oggetto 14">
            <a:extLst>
              <a:ext uri="{FF2B5EF4-FFF2-40B4-BE49-F238E27FC236}">
                <a16:creationId xmlns:a16="http://schemas.microsoft.com/office/drawing/2014/main" id="{4F99AB3B-F0BA-4500-AAFF-13306774E7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5046221"/>
              </p:ext>
            </p:extLst>
          </p:nvPr>
        </p:nvGraphicFramePr>
        <p:xfrm>
          <a:off x="2219333" y="3229161"/>
          <a:ext cx="1638961" cy="727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36" name="CS ChemDraw Drawing" r:id="rId5" imgW="1992568" imgH="780847" progId="ChemDraw.Document.6.0">
                  <p:embed/>
                </p:oleObj>
              </mc:Choice>
              <mc:Fallback>
                <p:oleObj name="CS ChemDraw Drawing" r:id="rId5" imgW="1992568" imgH="780847" progId="ChemDraw.Document.6.0">
                  <p:embed/>
                  <p:pic>
                    <p:nvPicPr>
                      <p:cNvPr id="8" name="Oggetto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19333" y="3229161"/>
                        <a:ext cx="1638961" cy="7270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4E7BEC7-B509-44F6-B655-3347856518B1}"/>
              </a:ext>
            </a:extLst>
          </p:cNvPr>
          <p:cNvSpPr txBox="1"/>
          <p:nvPr/>
        </p:nvSpPr>
        <p:spPr>
          <a:xfrm>
            <a:off x="1492040" y="4149703"/>
            <a:ext cx="1971280" cy="268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Zhang et al. J. </a:t>
            </a:r>
            <a:r>
              <a:rPr lang="it-IT" sz="1200" dirty="0" err="1"/>
              <a:t>Phys</a:t>
            </a:r>
            <a:r>
              <a:rPr lang="it-IT" sz="1200" dirty="0"/>
              <a:t>. </a:t>
            </a:r>
            <a:r>
              <a:rPr lang="it-IT" sz="1200" dirty="0" err="1"/>
              <a:t>Chem</a:t>
            </a:r>
            <a:r>
              <a:rPr lang="it-IT" sz="1200" dirty="0"/>
              <a:t>. A 2006</a:t>
            </a:r>
          </a:p>
        </p:txBody>
      </p:sp>
      <p:graphicFrame>
        <p:nvGraphicFramePr>
          <p:cNvPr id="17" name="Oggetto 16">
            <a:extLst>
              <a:ext uri="{FF2B5EF4-FFF2-40B4-BE49-F238E27FC236}">
                <a16:creationId xmlns:a16="http://schemas.microsoft.com/office/drawing/2014/main" id="{B047EB8A-5B53-4B76-B253-7137162F33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581407"/>
              </p:ext>
            </p:extLst>
          </p:nvPr>
        </p:nvGraphicFramePr>
        <p:xfrm>
          <a:off x="2174159" y="2148112"/>
          <a:ext cx="1608634" cy="54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37" name="CS ChemDraw Drawing" r:id="rId7" imgW="2185793" imgH="655911" progId="ChemDraw.Document.6.0">
                  <p:embed/>
                </p:oleObj>
              </mc:Choice>
              <mc:Fallback>
                <p:oleObj name="CS ChemDraw Drawing" r:id="rId7" imgW="2185793" imgH="655911" progId="ChemDraw.Document.6.0">
                  <p:embed/>
                  <p:pic>
                    <p:nvPicPr>
                      <p:cNvPr id="10" name="Oggetto 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74159" y="2148112"/>
                        <a:ext cx="1608634" cy="545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BF46A79-1E26-4006-AB24-57331A1BD7F6}"/>
              </a:ext>
            </a:extLst>
          </p:cNvPr>
          <p:cNvSpPr txBox="1"/>
          <p:nvPr/>
        </p:nvSpPr>
        <p:spPr>
          <a:xfrm>
            <a:off x="1486885" y="2782997"/>
            <a:ext cx="2021113" cy="268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Herak</a:t>
            </a:r>
            <a:r>
              <a:rPr lang="it-IT" sz="1200" dirty="0"/>
              <a:t> &amp; </a:t>
            </a:r>
            <a:r>
              <a:rPr lang="it-IT" sz="1200" dirty="0" err="1"/>
              <a:t>Behrens</a:t>
            </a:r>
            <a:r>
              <a:rPr lang="it-IT" sz="1200" dirty="0"/>
              <a:t> </a:t>
            </a:r>
            <a:r>
              <a:rPr lang="it-IT" sz="1200" dirty="0" err="1"/>
              <a:t>Naturforsch</a:t>
            </a:r>
            <a:r>
              <a:rPr lang="it-IT" sz="1200" dirty="0"/>
              <a:t> 1986</a:t>
            </a:r>
          </a:p>
        </p:txBody>
      </p:sp>
      <p:pic>
        <p:nvPicPr>
          <p:cNvPr id="9" name="Picture 165" descr="Immagine">
            <a:extLst>
              <a:ext uri="{FF2B5EF4-FFF2-40B4-BE49-F238E27FC236}">
                <a16:creationId xmlns:a16="http://schemas.microsoft.com/office/drawing/2014/main" id="{5BF12A28-B67B-4108-9305-7686DA4BD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64" y="47170"/>
            <a:ext cx="1132295" cy="114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931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o 49"/>
          <p:cNvGrpSpPr/>
          <p:nvPr/>
        </p:nvGrpSpPr>
        <p:grpSpPr>
          <a:xfrm>
            <a:off x="949165" y="1841663"/>
            <a:ext cx="10492762" cy="3936405"/>
            <a:chOff x="277280" y="1491805"/>
            <a:chExt cx="10492762" cy="3936405"/>
          </a:xfrm>
        </p:grpSpPr>
        <p:grpSp>
          <p:nvGrpSpPr>
            <p:cNvPr id="5" name="Gruppo 4"/>
            <p:cNvGrpSpPr/>
            <p:nvPr/>
          </p:nvGrpSpPr>
          <p:grpSpPr>
            <a:xfrm>
              <a:off x="2016182" y="4051974"/>
              <a:ext cx="2343842" cy="1376236"/>
              <a:chOff x="1824990" y="3981316"/>
              <a:chExt cx="2343842" cy="1376236"/>
            </a:xfrm>
          </p:grpSpPr>
          <p:pic>
            <p:nvPicPr>
              <p:cNvPr id="2" name="Immagine 1"/>
              <p:cNvPicPr>
                <a:picLocks noChangeAspect="1"/>
              </p:cNvPicPr>
              <p:nvPr/>
            </p:nvPicPr>
            <p:blipFill rotWithShape="1">
              <a:blip r:embed="rId3"/>
              <a:srcRect t="4270"/>
              <a:stretch/>
            </p:blipFill>
            <p:spPr>
              <a:xfrm>
                <a:off x="1824990" y="4018724"/>
                <a:ext cx="2343842" cy="1338828"/>
              </a:xfrm>
              <a:prstGeom prst="rect">
                <a:avLst/>
              </a:prstGeom>
            </p:spPr>
          </p:pic>
          <p:sp>
            <p:nvSpPr>
              <p:cNvPr id="3" name="Connettore 2"/>
              <p:cNvSpPr/>
              <p:nvPr/>
            </p:nvSpPr>
            <p:spPr>
              <a:xfrm>
                <a:off x="3429000" y="3981316"/>
                <a:ext cx="62346" cy="74815"/>
              </a:xfrm>
              <a:prstGeom prst="flowChartConnector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4" name="Immagin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13796" y="4072124"/>
                <a:ext cx="73158" cy="85351"/>
              </a:xfrm>
              <a:prstGeom prst="rect">
                <a:avLst/>
              </a:prstGeom>
            </p:spPr>
          </p:pic>
        </p:grpSp>
        <p:grpSp>
          <p:nvGrpSpPr>
            <p:cNvPr id="6" name="Gruppo 5"/>
            <p:cNvGrpSpPr/>
            <p:nvPr/>
          </p:nvGrpSpPr>
          <p:grpSpPr>
            <a:xfrm>
              <a:off x="6454507" y="4051974"/>
              <a:ext cx="2343842" cy="1376236"/>
              <a:chOff x="1824990" y="3981316"/>
              <a:chExt cx="2343842" cy="1376236"/>
            </a:xfrm>
          </p:grpSpPr>
          <p:pic>
            <p:nvPicPr>
              <p:cNvPr id="7" name="Immagine 6"/>
              <p:cNvPicPr>
                <a:picLocks noChangeAspect="1"/>
              </p:cNvPicPr>
              <p:nvPr/>
            </p:nvPicPr>
            <p:blipFill rotWithShape="1">
              <a:blip r:embed="rId3"/>
              <a:srcRect t="4270"/>
              <a:stretch/>
            </p:blipFill>
            <p:spPr>
              <a:xfrm>
                <a:off x="1824990" y="4018724"/>
                <a:ext cx="2343842" cy="1338828"/>
              </a:xfrm>
              <a:prstGeom prst="rect">
                <a:avLst/>
              </a:prstGeom>
            </p:spPr>
          </p:pic>
          <p:sp>
            <p:nvSpPr>
              <p:cNvPr id="8" name="Connettore 7"/>
              <p:cNvSpPr/>
              <p:nvPr/>
            </p:nvSpPr>
            <p:spPr>
              <a:xfrm>
                <a:off x="3429000" y="3981316"/>
                <a:ext cx="62346" cy="74815"/>
              </a:xfrm>
              <a:prstGeom prst="flowChartConnector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9" name="Immagine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13796" y="4072124"/>
                <a:ext cx="73158" cy="85351"/>
              </a:xfrm>
              <a:prstGeom prst="rect">
                <a:avLst/>
              </a:prstGeom>
            </p:spPr>
          </p:pic>
        </p:grpSp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15738" y="2419895"/>
              <a:ext cx="1379307" cy="1434479"/>
            </a:xfrm>
            <a:prstGeom prst="rect">
              <a:avLst/>
            </a:prstGeom>
          </p:spPr>
        </p:pic>
        <p:sp>
          <p:nvSpPr>
            <p:cNvPr id="11" name="Connettore 10"/>
            <p:cNvSpPr/>
            <p:nvPr/>
          </p:nvSpPr>
          <p:spPr>
            <a:xfrm>
              <a:off x="2951019" y="3994673"/>
              <a:ext cx="62346" cy="45719"/>
            </a:xfrm>
            <a:prstGeom prst="flowChartConnector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Connettore 11"/>
            <p:cNvSpPr/>
            <p:nvPr/>
          </p:nvSpPr>
          <p:spPr>
            <a:xfrm>
              <a:off x="3557846" y="3971813"/>
              <a:ext cx="62346" cy="45719"/>
            </a:xfrm>
            <a:prstGeom prst="flowChartConnector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Connettore 12"/>
            <p:cNvSpPr/>
            <p:nvPr/>
          </p:nvSpPr>
          <p:spPr>
            <a:xfrm>
              <a:off x="3122986" y="3808786"/>
              <a:ext cx="62346" cy="45719"/>
            </a:xfrm>
            <a:prstGeom prst="flowChartConnector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Connettore 13"/>
            <p:cNvSpPr/>
            <p:nvPr/>
          </p:nvSpPr>
          <p:spPr>
            <a:xfrm>
              <a:off x="3580706" y="3794617"/>
              <a:ext cx="62346" cy="45719"/>
            </a:xfrm>
            <a:prstGeom prst="flowChartConnector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Connettore 14"/>
            <p:cNvSpPr/>
            <p:nvPr/>
          </p:nvSpPr>
          <p:spPr>
            <a:xfrm>
              <a:off x="7414283" y="3822324"/>
              <a:ext cx="62346" cy="45719"/>
            </a:xfrm>
            <a:prstGeom prst="flowChartConnector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Connettore 15"/>
            <p:cNvSpPr/>
            <p:nvPr/>
          </p:nvSpPr>
          <p:spPr>
            <a:xfrm>
              <a:off x="7331156" y="4008740"/>
              <a:ext cx="62346" cy="45719"/>
            </a:xfrm>
            <a:prstGeom prst="flowChartConnector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Elaborazione 16"/>
            <p:cNvSpPr/>
            <p:nvPr/>
          </p:nvSpPr>
          <p:spPr>
            <a:xfrm>
              <a:off x="3624348" y="3994673"/>
              <a:ext cx="62346" cy="148109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Elaborazione 18"/>
            <p:cNvSpPr/>
            <p:nvPr/>
          </p:nvSpPr>
          <p:spPr>
            <a:xfrm>
              <a:off x="3589019" y="3424844"/>
              <a:ext cx="276399" cy="166254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Elaborazione 19"/>
            <p:cNvSpPr/>
            <p:nvPr/>
          </p:nvSpPr>
          <p:spPr>
            <a:xfrm>
              <a:off x="3580706" y="3553691"/>
              <a:ext cx="214054" cy="66502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Connettore 20"/>
            <p:cNvSpPr/>
            <p:nvPr/>
          </p:nvSpPr>
          <p:spPr>
            <a:xfrm>
              <a:off x="3727218" y="3233416"/>
              <a:ext cx="75853" cy="74814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6" name="Connettore diritto 25"/>
            <p:cNvCxnSpPr/>
            <p:nvPr/>
          </p:nvCxnSpPr>
          <p:spPr>
            <a:xfrm>
              <a:off x="3782290" y="3276985"/>
              <a:ext cx="83128" cy="78971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27" name="Connettore 26"/>
            <p:cNvSpPr/>
            <p:nvPr/>
          </p:nvSpPr>
          <p:spPr>
            <a:xfrm>
              <a:off x="3842558" y="3324666"/>
              <a:ext cx="45719" cy="62345"/>
            </a:xfrm>
            <a:prstGeom prst="flowChartConnector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Freccia a destra 28"/>
            <p:cNvSpPr/>
            <p:nvPr/>
          </p:nvSpPr>
          <p:spPr>
            <a:xfrm>
              <a:off x="4680065" y="4355869"/>
              <a:ext cx="881149" cy="99753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Freccia a sinistra 29"/>
            <p:cNvSpPr/>
            <p:nvPr/>
          </p:nvSpPr>
          <p:spPr>
            <a:xfrm>
              <a:off x="4640059" y="4650971"/>
              <a:ext cx="1641764" cy="195349"/>
            </a:xfrm>
            <a:prstGeom prst="lef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ttangolo 21"/>
            <p:cNvSpPr/>
            <p:nvPr/>
          </p:nvSpPr>
          <p:spPr>
            <a:xfrm>
              <a:off x="3682538" y="4017532"/>
              <a:ext cx="45719" cy="125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8" name="Immagine 27"/>
            <p:cNvPicPr>
              <a:picLocks noChangeAspect="1"/>
            </p:cNvPicPr>
            <p:nvPr/>
          </p:nvPicPr>
          <p:blipFill rotWithShape="1">
            <a:blip r:embed="rId5"/>
            <a:srcRect t="17565"/>
            <a:stretch/>
          </p:blipFill>
          <p:spPr>
            <a:xfrm rot="9492680">
              <a:off x="6995523" y="2866604"/>
              <a:ext cx="1379307" cy="1182508"/>
            </a:xfrm>
            <a:prstGeom prst="rect">
              <a:avLst/>
            </a:prstGeom>
          </p:spPr>
        </p:pic>
        <p:sp>
          <p:nvSpPr>
            <p:cNvPr id="23" name="Rettangolo 22"/>
            <p:cNvSpPr/>
            <p:nvPr/>
          </p:nvSpPr>
          <p:spPr>
            <a:xfrm>
              <a:off x="3589019" y="4068727"/>
              <a:ext cx="45719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Connettore 23"/>
            <p:cNvSpPr/>
            <p:nvPr/>
          </p:nvSpPr>
          <p:spPr>
            <a:xfrm>
              <a:off x="8035657" y="3955187"/>
              <a:ext cx="45719" cy="45719"/>
            </a:xfrm>
            <a:prstGeom prst="flowChartConnector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Dati 24"/>
            <p:cNvSpPr/>
            <p:nvPr/>
          </p:nvSpPr>
          <p:spPr>
            <a:xfrm rot="407521">
              <a:off x="7172339" y="3258898"/>
              <a:ext cx="177341" cy="224442"/>
            </a:xfrm>
            <a:prstGeom prst="flowChartInputOutp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Elaborazione 30"/>
            <p:cNvSpPr/>
            <p:nvPr/>
          </p:nvSpPr>
          <p:spPr>
            <a:xfrm>
              <a:off x="7102644" y="3258376"/>
              <a:ext cx="216688" cy="116188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Elaborazione 31"/>
            <p:cNvSpPr/>
            <p:nvPr/>
          </p:nvSpPr>
          <p:spPr>
            <a:xfrm>
              <a:off x="7201659" y="3545378"/>
              <a:ext cx="120203" cy="232756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4" name="Connettore diritto 33"/>
            <p:cNvCxnSpPr/>
            <p:nvPr/>
          </p:nvCxnSpPr>
          <p:spPr>
            <a:xfrm>
              <a:off x="7177882" y="3503390"/>
              <a:ext cx="145473" cy="0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35" name="Connettore 34"/>
            <p:cNvSpPr/>
            <p:nvPr/>
          </p:nvSpPr>
          <p:spPr>
            <a:xfrm>
              <a:off x="7171086" y="3480955"/>
              <a:ext cx="54033" cy="54032"/>
            </a:xfrm>
            <a:prstGeom prst="flowChartConnector">
              <a:avLst/>
            </a:prstGeo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>
                    <a:lumMod val="85000"/>
                    <a:shade val="67500"/>
                    <a:satMod val="115000"/>
                  </a:schemeClr>
                </a:gs>
                <a:gs pos="100000">
                  <a:schemeClr val="bg1">
                    <a:lumMod val="85000"/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Connettore 17"/>
            <p:cNvSpPr/>
            <p:nvPr/>
          </p:nvSpPr>
          <p:spPr>
            <a:xfrm>
              <a:off x="7296877" y="3440160"/>
              <a:ext cx="99143" cy="94827"/>
            </a:xfrm>
            <a:prstGeom prst="flowChartConnector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Connettore 35"/>
            <p:cNvSpPr/>
            <p:nvPr/>
          </p:nvSpPr>
          <p:spPr>
            <a:xfrm>
              <a:off x="3719942" y="3218142"/>
              <a:ext cx="99143" cy="94827"/>
            </a:xfrm>
            <a:prstGeom prst="flowChartConnector">
              <a:avLst/>
            </a:prstGeom>
            <a:gradFill flip="none" rotWithShape="1">
              <a:gsLst>
                <a:gs pos="0">
                  <a:srgbClr val="C00000">
                    <a:shade val="30000"/>
                    <a:satMod val="115000"/>
                  </a:srgb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Elaborazione 32"/>
            <p:cNvSpPr/>
            <p:nvPr/>
          </p:nvSpPr>
          <p:spPr>
            <a:xfrm>
              <a:off x="3580706" y="3534987"/>
              <a:ext cx="45719" cy="45719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CasellaDiTesto 36"/>
            <p:cNvSpPr txBox="1"/>
            <p:nvPr/>
          </p:nvSpPr>
          <p:spPr>
            <a:xfrm>
              <a:off x="3904656" y="3580706"/>
              <a:ext cx="7700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Symbol" panose="05050102010706020507" pitchFamily="18" charset="2"/>
                </a:rPr>
                <a:t>b</a:t>
              </a:r>
              <a:r>
                <a:rPr lang="it-IT" dirty="0"/>
                <a:t>-face</a:t>
              </a:r>
            </a:p>
          </p:txBody>
        </p:sp>
        <p:sp>
          <p:nvSpPr>
            <p:cNvPr id="38" name="CasellaDiTesto 37"/>
            <p:cNvSpPr txBox="1"/>
            <p:nvPr/>
          </p:nvSpPr>
          <p:spPr>
            <a:xfrm>
              <a:off x="6764228" y="3658517"/>
              <a:ext cx="7909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Symbol" panose="05050102010706020507" pitchFamily="18" charset="2"/>
                </a:rPr>
                <a:t>a</a:t>
              </a:r>
              <a:r>
                <a:rPr lang="it-IT" dirty="0"/>
                <a:t>-face</a:t>
              </a:r>
            </a:p>
            <a:p>
              <a:endParaRPr lang="it-IT" dirty="0"/>
            </a:p>
          </p:txBody>
        </p:sp>
        <p:graphicFrame>
          <p:nvGraphicFramePr>
            <p:cNvPr id="39" name="Oggetto 3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92270274"/>
                </p:ext>
              </p:extLst>
            </p:nvPr>
          </p:nvGraphicFramePr>
          <p:xfrm>
            <a:off x="2760778" y="1491805"/>
            <a:ext cx="890587" cy="781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23" name="CS ChemDraw Drawing" r:id="rId6" imgW="890729" imgH="781198" progId="ChemDraw.Document.6.0">
                    <p:embed/>
                  </p:oleObj>
                </mc:Choice>
                <mc:Fallback>
                  <p:oleObj name="CS ChemDraw Drawing" r:id="rId6" imgW="890729" imgH="781198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760778" y="1491805"/>
                          <a:ext cx="890587" cy="7810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" name="Oggetto 3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19152980"/>
                </p:ext>
              </p:extLst>
            </p:nvPr>
          </p:nvGraphicFramePr>
          <p:xfrm>
            <a:off x="6901154" y="1574792"/>
            <a:ext cx="890587" cy="781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24" name="CS ChemDraw Drawing" r:id="rId8" imgW="890729" imgH="781198" progId="ChemDraw.Document.6.0">
                    <p:embed/>
                  </p:oleObj>
                </mc:Choice>
                <mc:Fallback>
                  <p:oleObj name="CS ChemDraw Drawing" r:id="rId8" imgW="890729" imgH="781198" progId="ChemDraw.Document.6.0">
                    <p:embed/>
                    <p:pic>
                      <p:nvPicPr>
                        <p:cNvPr id="39" name="Oggetto 38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901154" y="1574792"/>
                          <a:ext cx="890587" cy="7810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Freccia a destra 40"/>
            <p:cNvSpPr/>
            <p:nvPr/>
          </p:nvSpPr>
          <p:spPr>
            <a:xfrm>
              <a:off x="8300522" y="3109826"/>
              <a:ext cx="489005" cy="123590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Freccia a sinistra 41"/>
            <p:cNvSpPr/>
            <p:nvPr/>
          </p:nvSpPr>
          <p:spPr>
            <a:xfrm>
              <a:off x="1762544" y="2939426"/>
              <a:ext cx="854766" cy="557432"/>
            </a:xfrm>
            <a:prstGeom prst="lef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aphicFrame>
          <p:nvGraphicFramePr>
            <p:cNvPr id="43" name="Oggetto 4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92743025"/>
                </p:ext>
              </p:extLst>
            </p:nvPr>
          </p:nvGraphicFramePr>
          <p:xfrm>
            <a:off x="277280" y="2581959"/>
            <a:ext cx="1386683" cy="13344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25" name="CS ChemDraw Drawing" r:id="rId9" imgW="1349419" imgH="1299189" progId="ChemDraw.Document.6.0">
                    <p:embed/>
                  </p:oleObj>
                </mc:Choice>
                <mc:Fallback>
                  <p:oleObj name="CS ChemDraw Drawing" r:id="rId9" imgW="1349419" imgH="1299189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77280" y="2581959"/>
                          <a:ext cx="1386683" cy="133447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" name="CasellaDiTesto 44"/>
            <p:cNvSpPr txBox="1"/>
            <p:nvPr/>
          </p:nvSpPr>
          <p:spPr>
            <a:xfrm>
              <a:off x="344150" y="4228133"/>
              <a:ext cx="1463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Symbol" panose="05050102010706020507" pitchFamily="18" charset="2"/>
                </a:rPr>
                <a:t>b</a:t>
              </a:r>
              <a:r>
                <a:rPr lang="it-IT" dirty="0"/>
                <a:t>-</a:t>
              </a:r>
              <a:r>
                <a:rPr lang="it-IT" dirty="0" err="1"/>
                <a:t>isomer</a:t>
              </a:r>
              <a:endParaRPr lang="it-IT" dirty="0"/>
            </a:p>
            <a:p>
              <a:endParaRPr lang="it-IT" dirty="0"/>
            </a:p>
          </p:txBody>
        </p:sp>
        <p:graphicFrame>
          <p:nvGraphicFramePr>
            <p:cNvPr id="46" name="Oggetto 4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48883291"/>
                </p:ext>
              </p:extLst>
            </p:nvPr>
          </p:nvGraphicFramePr>
          <p:xfrm>
            <a:off x="8921356" y="2757586"/>
            <a:ext cx="1848686" cy="9516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26" name="CS ChemDraw Drawing" r:id="rId11" imgW="1664681" imgH="857352" progId="ChemDraw.Document.6.0">
                    <p:embed/>
                  </p:oleObj>
                </mc:Choice>
                <mc:Fallback>
                  <p:oleObj name="CS ChemDraw Drawing" r:id="rId11" imgW="1664681" imgH="857352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8921356" y="2757586"/>
                          <a:ext cx="1848686" cy="95165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7" name="CasellaDiTesto 46"/>
            <p:cNvSpPr txBox="1"/>
            <p:nvPr/>
          </p:nvSpPr>
          <p:spPr>
            <a:xfrm>
              <a:off x="9493200" y="4355869"/>
              <a:ext cx="10454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Symbol" panose="05050102010706020507" pitchFamily="18" charset="2"/>
                </a:rPr>
                <a:t>a</a:t>
              </a:r>
              <a:r>
                <a:rPr lang="it-IT" dirty="0"/>
                <a:t>-</a:t>
              </a:r>
              <a:r>
                <a:rPr lang="it-IT" dirty="0" err="1"/>
                <a:t>isomer</a:t>
              </a:r>
              <a:endParaRPr lang="it-IT" dirty="0"/>
            </a:p>
            <a:p>
              <a:endParaRPr lang="it-IT" dirty="0"/>
            </a:p>
          </p:txBody>
        </p:sp>
      </p:grpSp>
      <p:sp>
        <p:nvSpPr>
          <p:cNvPr id="51" name="CasellaDiTesto 50"/>
          <p:cNvSpPr txBox="1"/>
          <p:nvPr/>
        </p:nvSpPr>
        <p:spPr>
          <a:xfrm>
            <a:off x="2848164" y="713271"/>
            <a:ext cx="6356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latin typeface="Century Gothic" panose="020B0502020202020204" pitchFamily="34" charset="0"/>
              </a:rPr>
              <a:t>Stereoselectivity: the effect of the mineral surface</a:t>
            </a:r>
          </a:p>
        </p:txBody>
      </p:sp>
      <p:pic>
        <p:nvPicPr>
          <p:cNvPr id="52" name="Picture 2" descr="http://www.iram-institute.org/medias/uploads/image/puzzle_formamide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776" y="-8313"/>
            <a:ext cx="1259224" cy="110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65" descr="Immagine">
            <a:extLst>
              <a:ext uri="{FF2B5EF4-FFF2-40B4-BE49-F238E27FC236}">
                <a16:creationId xmlns:a16="http://schemas.microsoft.com/office/drawing/2014/main" id="{D04BC6FF-B215-4199-88F2-763DB4CA2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30" y="47170"/>
            <a:ext cx="1132295" cy="114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439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ropbox\Michela Delfino\origine della vita RUSSIA\ppt\ritaglio.jpg">
            <a:extLst>
              <a:ext uri="{FF2B5EF4-FFF2-40B4-BE49-F238E27FC236}">
                <a16:creationId xmlns:a16="http://schemas.microsoft.com/office/drawing/2014/main" id="{0CB68E35-226E-4D36-800F-A1E354964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656" y="823044"/>
            <a:ext cx="2306392" cy="1770210"/>
          </a:xfrm>
          <a:prstGeom prst="roundRect">
            <a:avLst/>
          </a:prstGeom>
          <a:noFill/>
        </p:spPr>
      </p:pic>
      <p:sp>
        <p:nvSpPr>
          <p:cNvPr id="91139" name="TextBox 1">
            <a:extLst>
              <a:ext uri="{FF2B5EF4-FFF2-40B4-BE49-F238E27FC236}">
                <a16:creationId xmlns:a16="http://schemas.microsoft.com/office/drawing/2014/main" id="{6845CFC6-1130-434C-865F-9ADA07302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5317" y="2627126"/>
            <a:ext cx="25987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JINR-</a:t>
            </a:r>
            <a:r>
              <a:rPr lang="en-US" altLang="it-IT" sz="1600" b="1" dirty="0"/>
              <a:t>Cyclotron</a:t>
            </a:r>
            <a:endParaRPr lang="it-IT" altLang="it-IT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140" name="TextBox 9">
            <a:extLst>
              <a:ext uri="{FF2B5EF4-FFF2-40B4-BE49-F238E27FC236}">
                <a16:creationId xmlns:a16="http://schemas.microsoft.com/office/drawing/2014/main" id="{89DAB741-11BA-45C6-B079-971DB49F1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021" y="355321"/>
            <a:ext cx="1476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it-IT" altLang="it-IT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each</a:t>
            </a:r>
            <a:r>
              <a:rPr lang="it-IT" alt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tube</a:t>
            </a:r>
            <a:r>
              <a:rPr lang="it-IT" altLang="it-IT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1141" name="TextBox 3">
            <a:extLst>
              <a:ext uri="{FF2B5EF4-FFF2-40B4-BE49-F238E27FC236}">
                <a16:creationId xmlns:a16="http://schemas.microsoft.com/office/drawing/2014/main" id="{14880EC4-E03C-4360-901D-11F806B29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945" y="441880"/>
            <a:ext cx="968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91149" name="CasellaDiTesto 5">
            <a:extLst>
              <a:ext uri="{FF2B5EF4-FFF2-40B4-BE49-F238E27FC236}">
                <a16:creationId xmlns:a16="http://schemas.microsoft.com/office/drawing/2014/main" id="{50900EAC-EC2E-426F-95E5-23FB93041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4297" y="85292"/>
            <a:ext cx="41576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800">
                <a:solidFill>
                  <a:srgbClr val="0810B8"/>
                </a:solidFill>
              </a:rPr>
              <a:t>Formamide irradiation at U400M cyclotron</a:t>
            </a:r>
            <a:endParaRPr lang="it-IT" altLang="it-IT" sz="1800">
              <a:solidFill>
                <a:srgbClr val="0810B8"/>
              </a:solidFill>
            </a:endParaRPr>
          </a:p>
        </p:txBody>
      </p:sp>
      <p:pic>
        <p:nvPicPr>
          <p:cNvPr id="91150" name="Picture 14">
            <a:extLst>
              <a:ext uri="{FF2B5EF4-FFF2-40B4-BE49-F238E27FC236}">
                <a16:creationId xmlns:a16="http://schemas.microsoft.com/office/drawing/2014/main" id="{53561D32-8DF2-4012-9CAA-8FD4A69EE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745" y="3847586"/>
            <a:ext cx="3667548" cy="2008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1" name="Picture 15" descr="http://www.jinr.ru/img_sections/image/u400m-2.jpg">
            <a:extLst>
              <a:ext uri="{FF2B5EF4-FFF2-40B4-BE49-F238E27FC236}">
                <a16:creationId xmlns:a16="http://schemas.microsoft.com/office/drawing/2014/main" id="{7D037990-AB5F-40D4-831A-9C7F94948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171" y="658907"/>
            <a:ext cx="2636566" cy="185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53" name="CasellaDiTesto 10">
            <a:extLst>
              <a:ext uri="{FF2B5EF4-FFF2-40B4-BE49-F238E27FC236}">
                <a16:creationId xmlns:a16="http://schemas.microsoft.com/office/drawing/2014/main" id="{301BD59E-1DE9-4F6F-B90E-C8A7B285E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481" y="3022461"/>
            <a:ext cx="1701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 err="1"/>
              <a:t>Meteorites</a:t>
            </a:r>
            <a:r>
              <a:rPr lang="it-IT" altLang="it-IT" sz="1200" dirty="0"/>
              <a:t>: </a:t>
            </a:r>
            <a:r>
              <a:rPr lang="it-IT" altLang="it-IT" sz="1200" dirty="0" err="1"/>
              <a:t>Dohfar</a:t>
            </a:r>
            <a:r>
              <a:rPr lang="it-IT" altLang="it-IT" sz="1200" dirty="0"/>
              <a:t> 959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/>
              <a:t>                      Gold Basin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/>
              <a:t>                      NWA1465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/>
              <a:t>                      </a:t>
            </a:r>
            <a:r>
              <a:rPr lang="it-IT" altLang="it-IT" sz="1200" dirty="0" err="1"/>
              <a:t>Chelyabinsk</a:t>
            </a:r>
            <a:endParaRPr lang="it-IT" altLang="it-IT" sz="12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/>
              <a:t>                      NWA 4482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/>
              <a:t> </a:t>
            </a:r>
          </a:p>
        </p:txBody>
      </p:sp>
      <p:graphicFrame>
        <p:nvGraphicFramePr>
          <p:cNvPr id="38" name="Object 23">
            <a:extLst>
              <a:ext uri="{FF2B5EF4-FFF2-40B4-BE49-F238E27FC236}">
                <a16:creationId xmlns:a16="http://schemas.microsoft.com/office/drawing/2014/main" id="{265BA413-DC9B-4C4D-A4A1-BD0DAB9BFC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5217516"/>
              </p:ext>
            </p:extLst>
          </p:nvPr>
        </p:nvGraphicFramePr>
        <p:xfrm>
          <a:off x="2987972" y="539471"/>
          <a:ext cx="5040312" cy="620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5" name="CS ChemDraw Drawing" r:id="rId8" imgW="6072588" imgH="7471980" progId="ChemDraw.Document.6.0">
                  <p:embed/>
                </p:oleObj>
              </mc:Choice>
              <mc:Fallback>
                <p:oleObj name="CS ChemDraw Drawing" r:id="rId8" imgW="6072588" imgH="7471980" progId="ChemDraw.Document.6.0">
                  <p:embed/>
                  <p:pic>
                    <p:nvPicPr>
                      <p:cNvPr id="92162" name="Object 23">
                        <a:extLst>
                          <a:ext uri="{FF2B5EF4-FFF2-40B4-BE49-F238E27FC236}">
                            <a16:creationId xmlns:a16="http://schemas.microsoft.com/office/drawing/2014/main" id="{2BD8722A-01A2-4F13-A7BB-6EF0ACD5ED0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972" y="539471"/>
                        <a:ext cx="5040312" cy="620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Arrow 4"/>
          <p:cNvSpPr/>
          <p:nvPr/>
        </p:nvSpPr>
        <p:spPr>
          <a:xfrm>
            <a:off x="1774825" y="4621017"/>
            <a:ext cx="7558602" cy="5986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Structural Complexity</a:t>
            </a:r>
          </a:p>
        </p:txBody>
      </p:sp>
      <p:sp>
        <p:nvSpPr>
          <p:cNvPr id="6" name="Flowchart: Process 5"/>
          <p:cNvSpPr/>
          <p:nvPr/>
        </p:nvSpPr>
        <p:spPr>
          <a:xfrm>
            <a:off x="2360633" y="4443400"/>
            <a:ext cx="45719" cy="28287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1675189" y="4034598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Nucleobases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6951740"/>
              </p:ext>
            </p:extLst>
          </p:nvPr>
        </p:nvGraphicFramePr>
        <p:xfrm>
          <a:off x="1435893" y="3214187"/>
          <a:ext cx="677863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51" name="CS ChemDraw Drawing" r:id="rId3" imgW="678014" imgH="784180" progId="ChemDraw.Document.6.0">
                  <p:embed/>
                </p:oleObj>
              </mc:Choice>
              <mc:Fallback>
                <p:oleObj name="CS ChemDraw Drawing" r:id="rId3" imgW="678014" imgH="784180" progId="ChemDraw.Document.6.0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35893" y="3214187"/>
                        <a:ext cx="677863" cy="784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2342377"/>
              </p:ext>
            </p:extLst>
          </p:nvPr>
        </p:nvGraphicFramePr>
        <p:xfrm>
          <a:off x="2362748" y="3161437"/>
          <a:ext cx="5715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52" name="CS ChemDraw Drawing" r:id="rId5" imgW="571002" imgH="775199" progId="ChemDraw.Document.6.0">
                  <p:embed/>
                </p:oleObj>
              </mc:Choice>
              <mc:Fallback>
                <p:oleObj name="CS ChemDraw Drawing" r:id="rId5" imgW="571002" imgH="775199" progId="ChemDraw.Document.6.0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62748" y="3161437"/>
                        <a:ext cx="571500" cy="77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lowchart: Process 9"/>
          <p:cNvSpPr/>
          <p:nvPr/>
        </p:nvSpPr>
        <p:spPr>
          <a:xfrm>
            <a:off x="4317329" y="4429774"/>
            <a:ext cx="45719" cy="28287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3631885" y="4020972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Nucleosides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521307"/>
              </p:ext>
            </p:extLst>
          </p:nvPr>
        </p:nvGraphicFramePr>
        <p:xfrm>
          <a:off x="3223904" y="2771444"/>
          <a:ext cx="1374775" cy="1243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53" name="CS ChemDraw Drawing" r:id="rId7" imgW="1374114" imgH="1243207" progId="ChemDraw.Document.6.0">
                  <p:embed/>
                </p:oleObj>
              </mc:Choice>
              <mc:Fallback>
                <p:oleObj name="CS ChemDraw Drawing" r:id="rId7" imgW="1374114" imgH="1243207" progId="ChemDraw.Document.6.0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23904" y="2771444"/>
                        <a:ext cx="1374775" cy="1243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2577536"/>
              </p:ext>
            </p:extLst>
          </p:nvPr>
        </p:nvGraphicFramePr>
        <p:xfrm>
          <a:off x="4419600" y="2728273"/>
          <a:ext cx="1201738" cy="132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54" name="CS ChemDraw Drawing" r:id="rId9" imgW="1202018" imgH="1323900" progId="ChemDraw.Document.6.0">
                  <p:embed/>
                </p:oleObj>
              </mc:Choice>
              <mc:Fallback>
                <p:oleObj name="CS ChemDraw Drawing" r:id="rId9" imgW="1202018" imgH="1323900" progId="ChemDraw.Document.6.0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419600" y="2728273"/>
                        <a:ext cx="1201738" cy="1323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lowchart: Process 15"/>
          <p:cNvSpPr/>
          <p:nvPr/>
        </p:nvSpPr>
        <p:spPr>
          <a:xfrm>
            <a:off x="6652522" y="4429774"/>
            <a:ext cx="45719" cy="28287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TextBox 16"/>
          <p:cNvSpPr txBox="1"/>
          <p:nvPr/>
        </p:nvSpPr>
        <p:spPr>
          <a:xfrm>
            <a:off x="6025203" y="4060442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Nucleotides</a:t>
            </a: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1295194"/>
              </p:ext>
            </p:extLst>
          </p:nvPr>
        </p:nvGraphicFramePr>
        <p:xfrm>
          <a:off x="5757818" y="2827646"/>
          <a:ext cx="1704975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55" name="CS ChemDraw Drawing" r:id="rId11" imgW="1704688" imgH="1256782" progId="ChemDraw.Document.6.0">
                  <p:embed/>
                </p:oleObj>
              </mc:Choice>
              <mc:Fallback>
                <p:oleObj name="CS ChemDraw Drawing" r:id="rId11" imgW="1704688" imgH="1256782" progId="ChemDraw.Document.6.0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757818" y="2827646"/>
                        <a:ext cx="1704975" cy="1257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Flowchart: Process 18"/>
          <p:cNvSpPr/>
          <p:nvPr/>
        </p:nvSpPr>
        <p:spPr>
          <a:xfrm>
            <a:off x="8120605" y="4437833"/>
            <a:ext cx="45719" cy="28287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TextBox 19"/>
          <p:cNvSpPr txBox="1"/>
          <p:nvPr/>
        </p:nvSpPr>
        <p:spPr>
          <a:xfrm>
            <a:off x="7479873" y="4042663"/>
            <a:ext cx="176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Oligonucleotides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588688" y="4621017"/>
            <a:ext cx="21964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RNA and DNA</a:t>
            </a: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6283338A-2E5C-4B94-9A45-9C0A9FEFF6DC}"/>
              </a:ext>
            </a:extLst>
          </p:cNvPr>
          <p:cNvSpPr/>
          <p:nvPr/>
        </p:nvSpPr>
        <p:spPr>
          <a:xfrm rot="1511614">
            <a:off x="1389349" y="3062689"/>
            <a:ext cx="1798809" cy="144833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71DA0F5B-A9C8-430B-AB8E-308A03B7A474}"/>
              </a:ext>
            </a:extLst>
          </p:cNvPr>
          <p:cNvSpPr/>
          <p:nvPr/>
        </p:nvSpPr>
        <p:spPr>
          <a:xfrm rot="20573264">
            <a:off x="3117949" y="2673146"/>
            <a:ext cx="2709562" cy="17229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492072A7-5F7F-4659-9C70-0B345A1D5E9D}"/>
              </a:ext>
            </a:extLst>
          </p:cNvPr>
          <p:cNvSpPr/>
          <p:nvPr/>
        </p:nvSpPr>
        <p:spPr>
          <a:xfrm>
            <a:off x="5759756" y="2622995"/>
            <a:ext cx="1970911" cy="19646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6FFABA2-A514-4CE3-B5E3-C7CC32C45473}"/>
              </a:ext>
            </a:extLst>
          </p:cNvPr>
          <p:cNvSpPr txBox="1"/>
          <p:nvPr/>
        </p:nvSpPr>
        <p:spPr>
          <a:xfrm>
            <a:off x="7457850" y="2660985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5E87C5D-76D3-41E6-9D59-6B0B7F3104F7}"/>
              </a:ext>
            </a:extLst>
          </p:cNvPr>
          <p:cNvSpPr txBox="1"/>
          <p:nvPr/>
        </p:nvSpPr>
        <p:spPr>
          <a:xfrm>
            <a:off x="3407136" y="606189"/>
            <a:ext cx="4562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latin typeface="Century Gothic" panose="020B0502020202020204" pitchFamily="34" charset="0"/>
              </a:rPr>
              <a:t>And </a:t>
            </a:r>
            <a:r>
              <a:rPr lang="it-IT" sz="2800" b="1" dirty="0" err="1">
                <a:latin typeface="Century Gothic" panose="020B0502020202020204" pitchFamily="34" charset="0"/>
              </a:rPr>
              <a:t>about</a:t>
            </a:r>
            <a:r>
              <a:rPr lang="it-IT" sz="2800" b="1" dirty="0">
                <a:latin typeface="Century Gothic" panose="020B0502020202020204" pitchFamily="34" charset="0"/>
              </a:rPr>
              <a:t> </a:t>
            </a:r>
            <a:r>
              <a:rPr lang="it-IT" sz="2800" b="1" dirty="0" err="1">
                <a:latin typeface="Century Gothic" panose="020B0502020202020204" pitchFamily="34" charset="0"/>
              </a:rPr>
              <a:t>Nucleotides</a:t>
            </a:r>
            <a:r>
              <a:rPr lang="it-IT" sz="2800" b="1" dirty="0"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DE615E49-1E72-4B17-A0DC-30A388C97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0258" y="463987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2A68D4C-5E25-4910-AE3D-CC2792FCB0C6}"/>
              </a:ext>
            </a:extLst>
          </p:cNvPr>
          <p:cNvSpPr txBox="1"/>
          <p:nvPr/>
        </p:nvSpPr>
        <p:spPr>
          <a:xfrm rot="21190133">
            <a:off x="2772523" y="2861039"/>
            <a:ext cx="362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/>
                </a:solidFill>
                <a:latin typeface="Bradley Hand ITC" panose="03070402050302030203" pitchFamily="66" charset="0"/>
              </a:rPr>
              <a:t>v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A602069E-B028-4BF4-AD31-91C0B7EEA005}"/>
              </a:ext>
            </a:extLst>
          </p:cNvPr>
          <p:cNvSpPr txBox="1"/>
          <p:nvPr/>
        </p:nvSpPr>
        <p:spPr>
          <a:xfrm rot="21190133">
            <a:off x="5485108" y="2442626"/>
            <a:ext cx="362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/>
                </a:solidFill>
                <a:latin typeface="Bradley Hand ITC" panose="03070402050302030203" pitchFamily="66" charset="0"/>
              </a:rPr>
              <a:t>v</a:t>
            </a:r>
          </a:p>
        </p:txBody>
      </p:sp>
      <p:pic>
        <p:nvPicPr>
          <p:cNvPr id="25" name="Picture 165" descr="Immagine">
            <a:extLst>
              <a:ext uri="{FF2B5EF4-FFF2-40B4-BE49-F238E27FC236}">
                <a16:creationId xmlns:a16="http://schemas.microsoft.com/office/drawing/2014/main" id="{C856D765-2B67-EE41-AF7B-D27871F41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30" y="47170"/>
            <a:ext cx="1132295" cy="114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0AC052C-5448-42AA-996C-614A23F38E0E}"/>
              </a:ext>
            </a:extLst>
          </p:cNvPr>
          <p:cNvSpPr txBox="1"/>
          <p:nvPr/>
        </p:nvSpPr>
        <p:spPr>
          <a:xfrm flipH="1">
            <a:off x="1675189" y="5824056"/>
            <a:ext cx="5969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M. B. </a:t>
            </a:r>
            <a:r>
              <a:rPr lang="de-DE" dirty="0" err="1"/>
              <a:t>Simakov</a:t>
            </a:r>
            <a:r>
              <a:rPr lang="de-DE" dirty="0"/>
              <a:t>, E. A. </a:t>
            </a:r>
            <a:r>
              <a:rPr lang="de-DE" dirty="0" err="1"/>
              <a:t>Kuzicheva</a:t>
            </a:r>
            <a:r>
              <a:rPr lang="de-DE" dirty="0"/>
              <a:t>, A. E. </a:t>
            </a:r>
            <a:r>
              <a:rPr lang="de-DE" dirty="0" err="1"/>
              <a:t>Antropov</a:t>
            </a:r>
            <a:r>
              <a:rPr lang="de-DE" dirty="0"/>
              <a:t>, N. Y. </a:t>
            </a:r>
            <a:r>
              <a:rPr lang="de-DE" dirty="0" err="1"/>
              <a:t>Dodonova</a:t>
            </a:r>
            <a:r>
              <a:rPr lang="de-DE" dirty="0"/>
              <a:t>, </a:t>
            </a:r>
            <a:r>
              <a:rPr lang="de-DE" i="1" dirty="0"/>
              <a:t>Adv. </a:t>
            </a:r>
            <a:r>
              <a:rPr lang="de-DE" i="1" dirty="0" err="1"/>
              <a:t>Sp</a:t>
            </a:r>
            <a:r>
              <a:rPr lang="de-DE" i="1" dirty="0"/>
              <a:t>. Res.</a:t>
            </a:r>
            <a:r>
              <a:rPr lang="de-DE" dirty="0"/>
              <a:t> </a:t>
            </a:r>
            <a:r>
              <a:rPr lang="de-DE" b="1" dirty="0"/>
              <a:t>2002</a:t>
            </a:r>
            <a:r>
              <a:rPr lang="de-DE" dirty="0"/>
              <a:t>, </a:t>
            </a:r>
            <a:r>
              <a:rPr lang="de-DE" i="1" dirty="0"/>
              <a:t>30</a:t>
            </a:r>
            <a:r>
              <a:rPr lang="de-DE" dirty="0"/>
              <a:t>, 1489–1494.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012118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A4F4D565-4A3A-4418-9267-764BE446CDC1}"/>
              </a:ext>
            </a:extLst>
          </p:cNvPr>
          <p:cNvSpPr/>
          <p:nvPr/>
        </p:nvSpPr>
        <p:spPr>
          <a:xfrm>
            <a:off x="5580964" y="769689"/>
            <a:ext cx="6550933" cy="325938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Picture 2" descr="C:\Users\user\Dropbox\Michela Delfino\origine della vita RUSSIA\ppt\ritaglio.jpg">
            <a:extLst>
              <a:ext uri="{FF2B5EF4-FFF2-40B4-BE49-F238E27FC236}">
                <a16:creationId xmlns:a16="http://schemas.microsoft.com/office/drawing/2014/main" id="{5820C240-E0EB-40BF-AF72-9FB179F73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640" y="711040"/>
            <a:ext cx="2350301" cy="1803911"/>
          </a:xfrm>
          <a:prstGeom prst="roundRect">
            <a:avLst/>
          </a:prstGeom>
          <a:noFill/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FCB79B29-15CE-4088-8E46-EA2460375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6" y="846767"/>
            <a:ext cx="1476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it-IT" altLang="it-IT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each</a:t>
            </a:r>
            <a:r>
              <a:rPr lang="it-IT" alt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tube</a:t>
            </a:r>
            <a:r>
              <a:rPr lang="it-IT" altLang="it-IT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Immagine 24">
            <a:extLst>
              <a:ext uri="{FF2B5EF4-FFF2-40B4-BE49-F238E27FC236}">
                <a16:creationId xmlns:a16="http://schemas.microsoft.com/office/drawing/2014/main" id="{CFCE3904-A6E7-4845-B74A-CC9D7D80B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036" y="775331"/>
            <a:ext cx="1512887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42">
            <a:extLst>
              <a:ext uri="{FF2B5EF4-FFF2-40B4-BE49-F238E27FC236}">
                <a16:creationId xmlns:a16="http://schemas.microsoft.com/office/drawing/2014/main" id="{6FA304E0-C29B-4960-A26B-A2213D6F6AF1}"/>
              </a:ext>
            </a:extLst>
          </p:cNvPr>
          <p:cNvSpPr/>
          <p:nvPr/>
        </p:nvSpPr>
        <p:spPr>
          <a:xfrm>
            <a:off x="3962735" y="1288092"/>
            <a:ext cx="220662" cy="86360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8" name="Straight Arrow Connector 43">
            <a:extLst>
              <a:ext uri="{FF2B5EF4-FFF2-40B4-BE49-F238E27FC236}">
                <a16:creationId xmlns:a16="http://schemas.microsoft.com/office/drawing/2014/main" id="{A749D9EF-3E9B-44D2-9692-9704B1C52B65}"/>
              </a:ext>
            </a:extLst>
          </p:cNvPr>
          <p:cNvCxnSpPr/>
          <p:nvPr/>
        </p:nvCxnSpPr>
        <p:spPr>
          <a:xfrm flipH="1">
            <a:off x="2311735" y="1862767"/>
            <a:ext cx="161925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1291">
            <a:extLst>
              <a:ext uri="{FF2B5EF4-FFF2-40B4-BE49-F238E27FC236}">
                <a16:creationId xmlns:a16="http://schemas.microsoft.com/office/drawing/2014/main" id="{FB2E27EC-6B99-4293-9801-6A480781A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0510" y="959480"/>
            <a:ext cx="12255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0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0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170 </a:t>
            </a:r>
            <a:r>
              <a:rPr lang="it-IT" altLang="it-IT" sz="1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MeV</a:t>
            </a:r>
            <a:endParaRPr lang="it-IT" altLang="it-IT" sz="10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0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LET= 0,57 </a:t>
            </a:r>
            <a:r>
              <a:rPr lang="it-IT" altLang="it-IT" sz="1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keV</a:t>
            </a:r>
            <a:r>
              <a:rPr lang="it-IT" altLang="it-IT" sz="10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/</a:t>
            </a:r>
            <a:r>
              <a:rPr lang="it-IT" altLang="it-IT" sz="1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μ</a:t>
            </a:r>
            <a:r>
              <a:rPr lang="it-IT" altLang="it-IT" sz="1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m</a:t>
            </a:r>
            <a:endParaRPr lang="it-IT" altLang="it-IT" sz="10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0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t= 3min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0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T= 25°C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5EC556E0-EDF4-44B9-9F5A-F43032CDB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1609" y="2389567"/>
            <a:ext cx="15643255" cy="797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1" name="officeArt object">
            <a:extLst>
              <a:ext uri="{FF2B5EF4-FFF2-40B4-BE49-F238E27FC236}">
                <a16:creationId xmlns:a16="http://schemas.microsoft.com/office/drawing/2014/main" id="{3B82D995-CB1E-4E3B-90A7-50C867EC2F2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626366" y="1004539"/>
            <a:ext cx="6335166" cy="279997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7C42B8B-A700-4201-B6AC-6008E3E71EE5}"/>
              </a:ext>
            </a:extLst>
          </p:cNvPr>
          <p:cNvSpPr/>
          <p:nvPr/>
        </p:nvSpPr>
        <p:spPr>
          <a:xfrm>
            <a:off x="1901346" y="124249"/>
            <a:ext cx="8702468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</a:rPr>
              <a:t>Meteorite assisted phosphorylation of adenosine under proton irradiation conditions</a:t>
            </a:r>
            <a:endParaRPr lang="it-IT" b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14" name="Tabella 13">
            <a:extLst>
              <a:ext uri="{FF2B5EF4-FFF2-40B4-BE49-F238E27FC236}">
                <a16:creationId xmlns:a16="http://schemas.microsoft.com/office/drawing/2014/main" id="{2DF00CF0-F262-4F43-90A8-7335D4346C47}"/>
              </a:ext>
            </a:extLst>
          </p:cNvPr>
          <p:cNvGraphicFramePr>
            <a:graphicFrameLocks noGrp="1"/>
          </p:cNvGraphicFramePr>
          <p:nvPr/>
        </p:nvGraphicFramePr>
        <p:xfrm>
          <a:off x="853552" y="4895841"/>
          <a:ext cx="10484895" cy="17604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9070">
                  <a:extLst>
                    <a:ext uri="{9D8B030D-6E8A-4147-A177-3AD203B41FA5}">
                      <a16:colId xmlns:a16="http://schemas.microsoft.com/office/drawing/2014/main" val="3323770219"/>
                    </a:ext>
                  </a:extLst>
                </a:gridCol>
                <a:gridCol w="891394">
                  <a:extLst>
                    <a:ext uri="{9D8B030D-6E8A-4147-A177-3AD203B41FA5}">
                      <a16:colId xmlns:a16="http://schemas.microsoft.com/office/drawing/2014/main" val="618367535"/>
                    </a:ext>
                  </a:extLst>
                </a:gridCol>
                <a:gridCol w="1478667">
                  <a:extLst>
                    <a:ext uri="{9D8B030D-6E8A-4147-A177-3AD203B41FA5}">
                      <a16:colId xmlns:a16="http://schemas.microsoft.com/office/drawing/2014/main" val="2575438855"/>
                    </a:ext>
                  </a:extLst>
                </a:gridCol>
                <a:gridCol w="704725">
                  <a:extLst>
                    <a:ext uri="{9D8B030D-6E8A-4147-A177-3AD203B41FA5}">
                      <a16:colId xmlns:a16="http://schemas.microsoft.com/office/drawing/2014/main" val="1141570014"/>
                    </a:ext>
                  </a:extLst>
                </a:gridCol>
                <a:gridCol w="847348">
                  <a:extLst>
                    <a:ext uri="{9D8B030D-6E8A-4147-A177-3AD203B41FA5}">
                      <a16:colId xmlns:a16="http://schemas.microsoft.com/office/drawing/2014/main" val="2487741392"/>
                    </a:ext>
                  </a:extLst>
                </a:gridCol>
                <a:gridCol w="845252">
                  <a:extLst>
                    <a:ext uri="{9D8B030D-6E8A-4147-A177-3AD203B41FA5}">
                      <a16:colId xmlns:a16="http://schemas.microsoft.com/office/drawing/2014/main" val="4162941375"/>
                    </a:ext>
                  </a:extLst>
                </a:gridCol>
                <a:gridCol w="847348">
                  <a:extLst>
                    <a:ext uri="{9D8B030D-6E8A-4147-A177-3AD203B41FA5}">
                      <a16:colId xmlns:a16="http://schemas.microsoft.com/office/drawing/2014/main" val="3610606692"/>
                    </a:ext>
                  </a:extLst>
                </a:gridCol>
                <a:gridCol w="989973">
                  <a:extLst>
                    <a:ext uri="{9D8B030D-6E8A-4147-A177-3AD203B41FA5}">
                      <a16:colId xmlns:a16="http://schemas.microsoft.com/office/drawing/2014/main" val="3279767247"/>
                    </a:ext>
                  </a:extLst>
                </a:gridCol>
                <a:gridCol w="989973">
                  <a:extLst>
                    <a:ext uri="{9D8B030D-6E8A-4147-A177-3AD203B41FA5}">
                      <a16:colId xmlns:a16="http://schemas.microsoft.com/office/drawing/2014/main" val="3151954590"/>
                    </a:ext>
                  </a:extLst>
                </a:gridCol>
                <a:gridCol w="706823">
                  <a:extLst>
                    <a:ext uri="{9D8B030D-6E8A-4147-A177-3AD203B41FA5}">
                      <a16:colId xmlns:a16="http://schemas.microsoft.com/office/drawing/2014/main" val="615835899"/>
                    </a:ext>
                  </a:extLst>
                </a:gridCol>
                <a:gridCol w="1514322">
                  <a:extLst>
                    <a:ext uri="{9D8B030D-6E8A-4147-A177-3AD203B41FA5}">
                      <a16:colId xmlns:a16="http://schemas.microsoft.com/office/drawing/2014/main" val="3116942715"/>
                    </a:ext>
                  </a:extLst>
                </a:gridCol>
              </a:tblGrid>
              <a:tr h="434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Entry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endParaRPr lang="it-IT" sz="14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Reaction</a:t>
                      </a:r>
                      <a:endParaRPr lang="it-IT" sz="14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Conversion (%)</a:t>
                      </a:r>
                      <a:endParaRPr lang="it-IT" sz="14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Ade</a:t>
                      </a:r>
                      <a:endParaRPr lang="it-IT" sz="14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5’-AMP</a:t>
                      </a:r>
                      <a:endParaRPr lang="it-IT" sz="14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3’-AMP</a:t>
                      </a:r>
                      <a:endParaRPr lang="it-IT" sz="14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2’-AMP</a:t>
                      </a:r>
                      <a:endParaRPr lang="it-IT" sz="14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2’,3’-cAMP</a:t>
                      </a:r>
                      <a:endParaRPr lang="it-IT" sz="14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3’,5’-cAMP</a:t>
                      </a:r>
                      <a:endParaRPr lang="it-IT" sz="14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5’-ADP</a:t>
                      </a:r>
                      <a:endParaRPr lang="it-IT" sz="14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Total yield (%)</a:t>
                      </a:r>
                      <a:endParaRPr lang="it-IT" sz="14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972646480"/>
                  </a:ext>
                </a:extLst>
              </a:tr>
              <a:tr h="2470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it-IT" sz="105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72.3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39.8</a:t>
                      </a:r>
                      <a:r>
                        <a:rPr lang="it-IT" sz="1050" kern="1200" baseline="30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b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1.5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1.1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1.3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2.1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6.0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3214709281"/>
                  </a:ext>
                </a:extLst>
              </a:tr>
              <a:tr h="2470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B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59.8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25.0 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5.7 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4.9 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10.3 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6.2 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105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7.7 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34.8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261672512"/>
                  </a:ext>
                </a:extLst>
              </a:tr>
              <a:tr h="2470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76.7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40.8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8.3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7.4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12.0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5.9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105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105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33.6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3162634139"/>
                  </a:ext>
                </a:extLst>
              </a:tr>
              <a:tr h="2470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4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D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81.1</a:t>
                      </a:r>
                      <a:endParaRPr lang="it-IT" sz="105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29.1 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11.2 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7.9 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14 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6.7 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6.5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4.8 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51.1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3716657789"/>
                  </a:ext>
                </a:extLst>
              </a:tr>
              <a:tr h="2470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5</a:t>
                      </a:r>
                      <a:endParaRPr lang="it-IT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E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49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16.1 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2.40 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1.4 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1050" kern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1.4 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it-IT" sz="1050" kern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2.2 </a:t>
                      </a:r>
                      <a:endParaRPr lang="it-IT" sz="105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050" kern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&lt; 0.1 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it-IT" sz="105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7.4</a:t>
                      </a:r>
                      <a:endParaRPr lang="it-IT" sz="105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2775184141"/>
                  </a:ext>
                </a:extLst>
              </a:tr>
            </a:tbl>
          </a:graphicData>
        </a:graphic>
      </p:graphicFrame>
      <p:sp>
        <p:nvSpPr>
          <p:cNvPr id="15" name="Rettangolo 14">
            <a:extLst>
              <a:ext uri="{FF2B5EF4-FFF2-40B4-BE49-F238E27FC236}">
                <a16:creationId xmlns:a16="http://schemas.microsoft.com/office/drawing/2014/main" id="{0CF99D44-EF72-48D5-A16B-9526C6443405}"/>
              </a:ext>
            </a:extLst>
          </p:cNvPr>
          <p:cNvSpPr/>
          <p:nvPr/>
        </p:nvSpPr>
        <p:spPr>
          <a:xfrm>
            <a:off x="780134" y="4290295"/>
            <a:ext cx="10545356" cy="543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</a:rPr>
              <a:t>Yield of adenosine nucleotides and conversion of the substrate during the irradiation of adenosine and NaH</a:t>
            </a:r>
            <a:r>
              <a:rPr lang="en-US" sz="1400" baseline="-25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</a:rPr>
              <a:t>PO</a:t>
            </a:r>
            <a:r>
              <a:rPr lang="en-US" sz="1400" baseline="-25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</a:rPr>
              <a:t>4</a:t>
            </a:r>
            <a:r>
              <a:rPr lang="en-US" sz="14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</a:rPr>
              <a:t> with a high energy proton beam (170 MeV) under different experimental conditions.</a:t>
            </a:r>
            <a:endParaRPr lang="it-IT" sz="14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638A6DF-ECEC-44CE-A654-93E8F8537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650" y="2318297"/>
            <a:ext cx="5218949" cy="203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480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516D8E74-E5BF-4CB0-81DD-2AF38065063A}"/>
              </a:ext>
            </a:extLst>
          </p:cNvPr>
          <p:cNvGraphicFramePr>
            <a:graphicFrameLocks noGrp="1"/>
          </p:cNvGraphicFramePr>
          <p:nvPr/>
        </p:nvGraphicFramePr>
        <p:xfrm>
          <a:off x="121442" y="1196468"/>
          <a:ext cx="5841206" cy="33650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7229">
                  <a:extLst>
                    <a:ext uri="{9D8B030D-6E8A-4147-A177-3AD203B41FA5}">
                      <a16:colId xmlns:a16="http://schemas.microsoft.com/office/drawing/2014/main" val="1866620901"/>
                    </a:ext>
                  </a:extLst>
                </a:gridCol>
                <a:gridCol w="417229">
                  <a:extLst>
                    <a:ext uri="{9D8B030D-6E8A-4147-A177-3AD203B41FA5}">
                      <a16:colId xmlns:a16="http://schemas.microsoft.com/office/drawing/2014/main" val="140606844"/>
                    </a:ext>
                  </a:extLst>
                </a:gridCol>
                <a:gridCol w="417229">
                  <a:extLst>
                    <a:ext uri="{9D8B030D-6E8A-4147-A177-3AD203B41FA5}">
                      <a16:colId xmlns:a16="http://schemas.microsoft.com/office/drawing/2014/main" val="2324433552"/>
                    </a:ext>
                  </a:extLst>
                </a:gridCol>
                <a:gridCol w="417229">
                  <a:extLst>
                    <a:ext uri="{9D8B030D-6E8A-4147-A177-3AD203B41FA5}">
                      <a16:colId xmlns:a16="http://schemas.microsoft.com/office/drawing/2014/main" val="75192518"/>
                    </a:ext>
                  </a:extLst>
                </a:gridCol>
                <a:gridCol w="417229">
                  <a:extLst>
                    <a:ext uri="{9D8B030D-6E8A-4147-A177-3AD203B41FA5}">
                      <a16:colId xmlns:a16="http://schemas.microsoft.com/office/drawing/2014/main" val="3085379588"/>
                    </a:ext>
                  </a:extLst>
                </a:gridCol>
                <a:gridCol w="417229">
                  <a:extLst>
                    <a:ext uri="{9D8B030D-6E8A-4147-A177-3AD203B41FA5}">
                      <a16:colId xmlns:a16="http://schemas.microsoft.com/office/drawing/2014/main" val="766779805"/>
                    </a:ext>
                  </a:extLst>
                </a:gridCol>
                <a:gridCol w="417229">
                  <a:extLst>
                    <a:ext uri="{9D8B030D-6E8A-4147-A177-3AD203B41FA5}">
                      <a16:colId xmlns:a16="http://schemas.microsoft.com/office/drawing/2014/main" val="3614858862"/>
                    </a:ext>
                  </a:extLst>
                </a:gridCol>
                <a:gridCol w="417229">
                  <a:extLst>
                    <a:ext uri="{9D8B030D-6E8A-4147-A177-3AD203B41FA5}">
                      <a16:colId xmlns:a16="http://schemas.microsoft.com/office/drawing/2014/main" val="1600691117"/>
                    </a:ext>
                  </a:extLst>
                </a:gridCol>
                <a:gridCol w="417229">
                  <a:extLst>
                    <a:ext uri="{9D8B030D-6E8A-4147-A177-3AD203B41FA5}">
                      <a16:colId xmlns:a16="http://schemas.microsoft.com/office/drawing/2014/main" val="2546207564"/>
                    </a:ext>
                  </a:extLst>
                </a:gridCol>
                <a:gridCol w="417229">
                  <a:extLst>
                    <a:ext uri="{9D8B030D-6E8A-4147-A177-3AD203B41FA5}">
                      <a16:colId xmlns:a16="http://schemas.microsoft.com/office/drawing/2014/main" val="2353975061"/>
                    </a:ext>
                  </a:extLst>
                </a:gridCol>
                <a:gridCol w="417229">
                  <a:extLst>
                    <a:ext uri="{9D8B030D-6E8A-4147-A177-3AD203B41FA5}">
                      <a16:colId xmlns:a16="http://schemas.microsoft.com/office/drawing/2014/main" val="1291498138"/>
                    </a:ext>
                  </a:extLst>
                </a:gridCol>
                <a:gridCol w="417229">
                  <a:extLst>
                    <a:ext uri="{9D8B030D-6E8A-4147-A177-3AD203B41FA5}">
                      <a16:colId xmlns:a16="http://schemas.microsoft.com/office/drawing/2014/main" val="2089495120"/>
                    </a:ext>
                  </a:extLst>
                </a:gridCol>
                <a:gridCol w="417229">
                  <a:extLst>
                    <a:ext uri="{9D8B030D-6E8A-4147-A177-3AD203B41FA5}">
                      <a16:colId xmlns:a16="http://schemas.microsoft.com/office/drawing/2014/main" val="1267787823"/>
                    </a:ext>
                  </a:extLst>
                </a:gridCol>
                <a:gridCol w="417229">
                  <a:extLst>
                    <a:ext uri="{9D8B030D-6E8A-4147-A177-3AD203B41FA5}">
                      <a16:colId xmlns:a16="http://schemas.microsoft.com/office/drawing/2014/main" val="1678180300"/>
                    </a:ext>
                  </a:extLst>
                </a:gridCol>
              </a:tblGrid>
              <a:tr h="11024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Reaction</a:t>
                      </a:r>
                      <a:r>
                        <a:rPr lang="en-US" sz="800" baseline="30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b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Ap3</a:t>
                      </a:r>
                      <a:r>
                        <a:rPr lang="en-US" sz="800" baseline="30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 </a:t>
                      </a:r>
                      <a:r>
                        <a:rPr lang="en-US" sz="8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(m/z)</a:t>
                      </a:r>
                      <a:r>
                        <a:rPr lang="en-US" sz="800" baseline="30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</a:t>
                      </a:r>
                      <a:endParaRPr lang="it-IT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Ap5 (m/z)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Ap7 (m/z)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Ap9 (m/z)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Ap11 (m/z)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Ap13 (m/z)</a:t>
                      </a:r>
                      <a:endParaRPr lang="it-IT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   P3</a:t>
                      </a:r>
                      <a:endParaRPr lang="it-IT" sz="110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(m/z)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P4</a:t>
                      </a:r>
                      <a:endParaRPr lang="it-IT" sz="110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(m/z)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P5</a:t>
                      </a:r>
                      <a:endParaRPr lang="it-IT" sz="110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(m/z)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P6</a:t>
                      </a:r>
                      <a:endParaRPr lang="it-IT" sz="110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(m/z)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P10</a:t>
                      </a:r>
                      <a:endParaRPr lang="it-IT" sz="110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(m/z)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P12 (m/z)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P14</a:t>
                      </a:r>
                      <a:endParaRPr lang="it-IT" sz="110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(m/z)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2271571"/>
                  </a:ext>
                </a:extLst>
              </a:tr>
              <a:tr h="5129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+</a:t>
                      </a:r>
                      <a:r>
                        <a:rPr lang="en-US" sz="1100" baseline="30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d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+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+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it-IT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06539375"/>
                  </a:ext>
                </a:extLst>
              </a:tr>
              <a:tr h="5230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B</a:t>
                      </a:r>
                      <a:endParaRPr lang="it-IT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+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+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+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+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+</a:t>
                      </a:r>
                      <a:endParaRPr lang="it-IT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+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+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+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+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+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+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+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+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88757460"/>
                  </a:ext>
                </a:extLst>
              </a:tr>
              <a:tr h="5292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+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+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+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+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+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+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+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87565903"/>
                  </a:ext>
                </a:extLst>
              </a:tr>
              <a:tr h="6973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D</a:t>
                      </a:r>
                      <a:endParaRPr lang="it-IT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+</a:t>
                      </a:r>
                      <a:endParaRPr lang="it-IT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+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+</a:t>
                      </a:r>
                      <a:endParaRPr lang="it-IT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+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+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+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+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it-IT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+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+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it-IT" sz="1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8333732"/>
                  </a:ext>
                </a:extLst>
              </a:tr>
            </a:tbl>
          </a:graphicData>
        </a:graphic>
      </p:graphicFrame>
      <p:sp>
        <p:nvSpPr>
          <p:cNvPr id="5" name="Rettangolo 4">
            <a:extLst>
              <a:ext uri="{FF2B5EF4-FFF2-40B4-BE49-F238E27FC236}">
                <a16:creationId xmlns:a16="http://schemas.microsoft.com/office/drawing/2014/main" id="{679EB681-3B34-4B8E-9984-300D22C6E387}"/>
              </a:ext>
            </a:extLst>
          </p:cNvPr>
          <p:cNvSpPr/>
          <p:nvPr/>
        </p:nvSpPr>
        <p:spPr>
          <a:xfrm>
            <a:off x="121441" y="362634"/>
            <a:ext cx="58126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Adenosine nucleotide polyphosphates (</a:t>
            </a:r>
            <a:r>
              <a:rPr lang="en-US" sz="12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ApNs</a:t>
            </a: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) and inorganic polyphosphates (PN) detected during the irradiation of adenosine and NaH</a:t>
            </a:r>
            <a:r>
              <a:rPr lang="en-US" sz="1200" b="1" baseline="-25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PO</a:t>
            </a:r>
            <a:r>
              <a:rPr lang="en-US" sz="1200" b="1" baseline="-25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4   </a:t>
            </a: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by the MALDI-TOF </a:t>
            </a:r>
            <a:r>
              <a:rPr lang="en-US" sz="12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analysis.</a:t>
            </a:r>
            <a:r>
              <a:rPr lang="en-US" sz="1200" b="1" baseline="30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it-IT" sz="1200" b="1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ED6C459-941C-4C15-B8B2-EF82215BF4C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25" y="1196468"/>
            <a:ext cx="5705475" cy="4975732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75B7EDC7-CB39-4E50-9A03-C932AF1C0196}"/>
              </a:ext>
            </a:extLst>
          </p:cNvPr>
          <p:cNvSpPr/>
          <p:nvPr/>
        </p:nvSpPr>
        <p:spPr>
          <a:xfrm>
            <a:off x="121441" y="4793099"/>
            <a:ext cx="584120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b="1" baseline="30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</a:t>
            </a:r>
            <a:r>
              <a:rPr lang="en-US" sz="10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 dry-film conditions. B:  dry-film conditions in the presence of NWA 2828. C: NH</a:t>
            </a:r>
            <a:r>
              <a:rPr lang="en-US" sz="1000" b="1" baseline="-25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CHO solution. D: NH</a:t>
            </a:r>
            <a:r>
              <a:rPr lang="en-US" sz="1000" b="1" baseline="-25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CHO in the presence of NWA 2828</a:t>
            </a:r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1000" baseline="30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</a:t>
            </a:r>
            <a:r>
              <a:rPr lang="en-US" sz="1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Characteristic</a:t>
            </a:r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molecular ions of adenosine nucleotide polyphosphates (</a:t>
            </a:r>
            <a:r>
              <a:rPr lang="en-US" sz="1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ApNs</a:t>
            </a:r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) and inorganic polyphosphates (PN) detected in the MALDI-TOF analysis: Ap3 (m/z 507), Ap5 (m/z 667), Ap7 (m/z 827), Ap9 (m/z 987), Ap11(m/z  1147), Ap13 (m/z 1307), P3 (m/z 257), P4 (m/z 337), P5(m/z 417), P6(m/z 497), P10(m/z 817), P12 (m/z 977), P14 (m/z 1137), where N represents the repetitive number of phosphate units. </a:t>
            </a:r>
            <a:r>
              <a:rPr lang="en-US" sz="1000" baseline="30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</a:t>
            </a:r>
            <a:r>
              <a:rPr lang="en-US" sz="1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symbol indicates the presence (+) or the absence (-) of the expected value of the molecular ion.</a:t>
            </a:r>
            <a:endParaRPr lang="it-IT" sz="100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F900F9F-84E8-4D70-855F-ACA94E772ACF}"/>
              </a:ext>
            </a:extLst>
          </p:cNvPr>
          <p:cNvSpPr/>
          <p:nvPr/>
        </p:nvSpPr>
        <p:spPr>
          <a:xfrm>
            <a:off x="6441284" y="362634"/>
            <a:ext cx="56292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MALDI-TOF profile of the irradiation of adenosine and NaH</a:t>
            </a:r>
            <a:r>
              <a:rPr lang="en-US" sz="1200" b="1" baseline="-25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PO</a:t>
            </a:r>
            <a:r>
              <a:rPr lang="en-US" sz="1200" b="1" baseline="-25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4</a:t>
            </a: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with a high energy proton beam (170 MeV) in the presence of NH</a:t>
            </a:r>
            <a:r>
              <a:rPr lang="en-US" sz="1200" b="1" baseline="-25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CHO and NWA 2828 (Reaction D). The signals crucial for the </a:t>
            </a:r>
            <a:r>
              <a:rPr lang="en-US" sz="12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ApNs</a:t>
            </a: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assignment are indicated with the corresponding formula.</a:t>
            </a:r>
            <a:endParaRPr lang="it-IT" sz="1200" b="1" dirty="0"/>
          </a:p>
        </p:txBody>
      </p:sp>
    </p:spTree>
    <p:extLst>
      <p:ext uri="{BB962C8B-B14F-4D97-AF65-F5344CB8AC3E}">
        <p14:creationId xmlns:p14="http://schemas.microsoft.com/office/powerpoint/2010/main" val="21519605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B2A8FE3-3552-4E43-AF5D-A9D30271A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318" y="1662952"/>
            <a:ext cx="2917829" cy="322281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50F5B6B-7B0C-4BA2-BC9E-038C20AA5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64" y="1662952"/>
            <a:ext cx="7349447" cy="370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94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1">
            <a:extLst>
              <a:ext uri="{FF2B5EF4-FFF2-40B4-BE49-F238E27FC236}">
                <a16:creationId xmlns:a16="http://schemas.microsoft.com/office/drawing/2014/main" id="{11847504-CE07-4179-A6B7-A3F04B2CB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8013" y="631826"/>
            <a:ext cx="46297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0000FF"/>
                </a:solidFill>
                <a:latin typeface="Arial Unicode MS" pitchFamily="34" charset="-128"/>
              </a:rPr>
              <a:t>Formamide as Prebiotic </a:t>
            </a:r>
            <a:r>
              <a:rPr lang="it-IT" altLang="it-IT" sz="2400" b="1">
                <a:solidFill>
                  <a:srgbClr val="0000FF"/>
                </a:solidFill>
                <a:latin typeface="Arial "/>
              </a:rPr>
              <a:t>Probe</a:t>
            </a:r>
          </a:p>
        </p:txBody>
      </p:sp>
      <p:graphicFrame>
        <p:nvGraphicFramePr>
          <p:cNvPr id="47107" name="Object 100">
            <a:extLst>
              <a:ext uri="{FF2B5EF4-FFF2-40B4-BE49-F238E27FC236}">
                <a16:creationId xmlns:a16="http://schemas.microsoft.com/office/drawing/2014/main" id="{909D4803-68F3-4219-BCCF-2A92416BB5F0}"/>
              </a:ext>
            </a:extLst>
          </p:cNvPr>
          <p:cNvGraphicFramePr>
            <a:graphicFrameLocks noGrp="1" noChangeAspect="1"/>
          </p:cNvGraphicFramePr>
          <p:nvPr>
            <p:ph idx="4294967295"/>
          </p:nvPr>
        </p:nvGraphicFramePr>
        <p:xfrm>
          <a:off x="7658100" y="282576"/>
          <a:ext cx="1295400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3" name="CS ChemDraw Drawing" r:id="rId4" imgW="848694" imgH="760133" progId="ChemDraw.Document.6.0">
                  <p:embed/>
                </p:oleObj>
              </mc:Choice>
              <mc:Fallback>
                <p:oleObj name="CS ChemDraw Drawing" r:id="rId4" imgW="848694" imgH="760133" progId="ChemDraw.Document.6.0">
                  <p:embed/>
                  <p:pic>
                    <p:nvPicPr>
                      <p:cNvPr id="47107" name="Object 100">
                        <a:extLst>
                          <a:ext uri="{FF2B5EF4-FFF2-40B4-BE49-F238E27FC236}">
                            <a16:creationId xmlns:a16="http://schemas.microsoft.com/office/drawing/2014/main" id="{909D4803-68F3-4219-BCCF-2A92416BB5F0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8100" y="282576"/>
                        <a:ext cx="1295400" cy="115887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8" name="Text Box 14">
            <a:extLst>
              <a:ext uri="{FF2B5EF4-FFF2-40B4-BE49-F238E27FC236}">
                <a16:creationId xmlns:a16="http://schemas.microsoft.com/office/drawing/2014/main" id="{85258539-3937-4D3F-8823-D841C9FC1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3539" y="1458913"/>
            <a:ext cx="523617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“</a:t>
            </a:r>
            <a:r>
              <a:rPr lang="it-IT" altLang="it-IT" sz="1400" i="1"/>
              <a:t>Simulations based on Density Functional Theory show that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i="1"/>
              <a:t>formamide is the most stable species with molecular formula “CHON</a:t>
            </a:r>
            <a:r>
              <a:rPr lang="it-IT" altLang="it-IT" sz="1400"/>
              <a:t>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Pauzat, F. et al. 6th EANA  </a:t>
            </a:r>
            <a:r>
              <a:rPr lang="it-IT" altLang="it-IT" sz="1400" b="1"/>
              <a:t>2006</a:t>
            </a:r>
          </a:p>
        </p:txBody>
      </p:sp>
      <p:sp>
        <p:nvSpPr>
          <p:cNvPr id="47109" name="Text Box 15">
            <a:extLst>
              <a:ext uri="{FF2B5EF4-FFF2-40B4-BE49-F238E27FC236}">
                <a16:creationId xmlns:a16="http://schemas.microsoft.com/office/drawing/2014/main" id="{18E5BF87-4C52-4F40-8F56-6D104BE91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551" y="2265364"/>
            <a:ext cx="3668713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“</a:t>
            </a:r>
            <a:r>
              <a:rPr lang="en-US" altLang="it-IT" sz="1400"/>
              <a:t>This </a:t>
            </a:r>
            <a:r>
              <a:rPr lang="en-GB" altLang="it-IT" sz="1400"/>
              <a:t>one-carbon molecule was detected in the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1400"/>
              <a:t>gas phase of interstellar medium” Crovisier,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1400"/>
              <a:t>J. Astrobiology: Future Perspectives,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1400"/>
              <a:t>Kluwer Eds, </a:t>
            </a:r>
            <a:r>
              <a:rPr lang="en-GB" altLang="it-IT" sz="1400" b="1"/>
              <a:t>2004</a:t>
            </a:r>
            <a:r>
              <a:rPr lang="en-GB" altLang="it-IT" sz="1400"/>
              <a:t> Chapter 8, p. 179-203.</a:t>
            </a:r>
            <a:endParaRPr lang="it-IT" altLang="it-IT" sz="1400"/>
          </a:p>
        </p:txBody>
      </p:sp>
      <p:sp>
        <p:nvSpPr>
          <p:cNvPr id="47110" name="Text Box 16">
            <a:extLst>
              <a:ext uri="{FF2B5EF4-FFF2-40B4-BE49-F238E27FC236}">
                <a16:creationId xmlns:a16="http://schemas.microsoft.com/office/drawing/2014/main" id="{8E8E749C-CC2E-4C12-841F-F520E304C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488" y="3302000"/>
            <a:ext cx="29765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“</a:t>
            </a:r>
            <a:r>
              <a:rPr lang="en-GB" altLang="it-IT" sz="1400"/>
              <a:t>in the long period comet Hale-Bopp“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1400"/>
              <a:t>Bockelee-Morvan,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1400"/>
              <a:t>D. et al. </a:t>
            </a:r>
            <a:r>
              <a:rPr lang="en-GB" altLang="it-IT" sz="1400" i="1"/>
              <a:t>Astr.  Astrophys. </a:t>
            </a:r>
            <a:r>
              <a:rPr lang="en-GB" altLang="it-IT" sz="1400"/>
              <a:t> </a:t>
            </a:r>
            <a:r>
              <a:rPr lang="en-GB" altLang="it-IT" sz="1400" b="1"/>
              <a:t>2000</a:t>
            </a:r>
            <a:r>
              <a:rPr lang="it-IT" altLang="it-IT" sz="14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7111" name="Text Box 17">
            <a:extLst>
              <a:ext uri="{FF2B5EF4-FFF2-40B4-BE49-F238E27FC236}">
                <a16:creationId xmlns:a16="http://schemas.microsoft.com/office/drawing/2014/main" id="{67A9E76F-A969-4C9D-890D-A41F5B92C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8014" y="4386263"/>
            <a:ext cx="32146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“</a:t>
            </a:r>
            <a:r>
              <a:rPr lang="en-GB" altLang="it-IT" sz="1400"/>
              <a:t>in the solid phase on grains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1400"/>
              <a:t>around the young stellar object W33A</a:t>
            </a:r>
            <a:r>
              <a:rPr lang="it-IT" altLang="it-IT" sz="1400"/>
              <a:t> “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W.A. Schutte et al. </a:t>
            </a:r>
            <a:r>
              <a:rPr lang="it-IT" altLang="it-IT" sz="1400" i="1"/>
              <a:t>Astr.  </a:t>
            </a:r>
            <a:r>
              <a:rPr lang="en-GB" altLang="it-IT" sz="1400" i="1"/>
              <a:t>Astrophys. </a:t>
            </a:r>
            <a:r>
              <a:rPr lang="en-GB" altLang="it-IT" sz="1400"/>
              <a:t> </a:t>
            </a:r>
            <a:r>
              <a:rPr lang="en-GB" altLang="it-IT" sz="1400" b="1"/>
              <a:t>1999</a:t>
            </a:r>
            <a:r>
              <a:rPr lang="it-IT" altLang="it-IT" sz="14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pic>
        <p:nvPicPr>
          <p:cNvPr id="47112" name="Picture 21" descr="logo_SIA_8">
            <a:extLst>
              <a:ext uri="{FF2B5EF4-FFF2-40B4-BE49-F238E27FC236}">
                <a16:creationId xmlns:a16="http://schemas.microsoft.com/office/drawing/2014/main" id="{CEDF0226-EC3A-4C45-8FF3-8F521B5C5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7" y="-193675"/>
            <a:ext cx="2700338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Picture 22" descr="logo">
            <a:hlinkClick r:id="rId7"/>
            <a:extLst>
              <a:ext uri="{FF2B5EF4-FFF2-40B4-BE49-F238E27FC236}">
                <a16:creationId xmlns:a16="http://schemas.microsoft.com/office/drawing/2014/main" id="{75868F51-CE10-465E-8D21-B0DA43208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088" y="26988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Picture 4" descr="http://www.astromia.com/fotosolar/fotos/cuevaindia.jpg">
            <a:extLst>
              <a:ext uri="{FF2B5EF4-FFF2-40B4-BE49-F238E27FC236}">
                <a16:creationId xmlns:a16="http://schemas.microsoft.com/office/drawing/2014/main" id="{2C30C45E-3585-4A18-8A64-1CCE036B3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5" y="3305175"/>
            <a:ext cx="1347788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5" name="Picture 6" descr="http://www.universetoday.com/wp-content/uploads/2010/01/massive_star-286x300HD200775.jpg">
            <a:extLst>
              <a:ext uri="{FF2B5EF4-FFF2-40B4-BE49-F238E27FC236}">
                <a16:creationId xmlns:a16="http://schemas.microsoft.com/office/drawing/2014/main" id="{DD9A4B2B-60EF-4143-8F90-4BA4F0D66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6" y="4379914"/>
            <a:ext cx="90487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6" name="Picture 8" descr="http://www.noao.edu/outreach/aop/observers/ic443levinson.jpg">
            <a:extLst>
              <a:ext uri="{FF2B5EF4-FFF2-40B4-BE49-F238E27FC236}">
                <a16:creationId xmlns:a16="http://schemas.microsoft.com/office/drawing/2014/main" id="{7FD95874-B0FC-4DD6-BF41-B3299D8E9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5" y="2198688"/>
            <a:ext cx="14478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7" name="CasellaDiTesto 4">
            <a:extLst>
              <a:ext uri="{FF2B5EF4-FFF2-40B4-BE49-F238E27FC236}">
                <a16:creationId xmlns:a16="http://schemas.microsoft.com/office/drawing/2014/main" id="{7FB7AACC-799B-468F-94F0-9B24625BF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3714" y="2046289"/>
            <a:ext cx="19713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1400"/>
              <a:t>Jupiter's satellite Europa</a:t>
            </a:r>
            <a:endParaRPr lang="it-IT" altLang="it-IT" sz="1400"/>
          </a:p>
        </p:txBody>
      </p:sp>
      <p:pic>
        <p:nvPicPr>
          <p:cNvPr id="47118" name="Picture 58" descr="EuropaR">
            <a:extLst>
              <a:ext uri="{FF2B5EF4-FFF2-40B4-BE49-F238E27FC236}">
                <a16:creationId xmlns:a16="http://schemas.microsoft.com/office/drawing/2014/main" id="{BB93AC52-153A-4C75-96F2-5D9130FBF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613" y="2606675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9" name="Picture 60" descr="ANd9GcR0LVLFWQNucDDSWnA6UvfvEByMzjMBsAsV0w_6nykPNXG77xw842Ro6nsO-g">
            <a:extLst>
              <a:ext uri="{FF2B5EF4-FFF2-40B4-BE49-F238E27FC236}">
                <a16:creationId xmlns:a16="http://schemas.microsoft.com/office/drawing/2014/main" id="{C794D211-6658-4BCC-8DF0-C23025AA2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4597401"/>
            <a:ext cx="266700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0" name="Picture 2">
            <a:extLst>
              <a:ext uri="{FF2B5EF4-FFF2-40B4-BE49-F238E27FC236}">
                <a16:creationId xmlns:a16="http://schemas.microsoft.com/office/drawing/2014/main" id="{1947D9E4-3B20-41BD-A320-9724EB02B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1" y="5516564"/>
            <a:ext cx="1344613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21" name="CasellaDiTesto 1">
            <a:extLst>
              <a:ext uri="{FF2B5EF4-FFF2-40B4-BE49-F238E27FC236}">
                <a16:creationId xmlns:a16="http://schemas.microsoft.com/office/drawing/2014/main" id="{8A4B8A59-8E23-4483-8E01-180C4B8F1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376" y="5446713"/>
            <a:ext cx="40036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«in the gas surrounding IRAS 16293-2422, a sun-like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forming star in the Rho  Ophiuci nebula».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Astrophysical Journal Letter (ApJ 763, L38), </a:t>
            </a:r>
            <a:r>
              <a:rPr lang="it-IT" altLang="it-IT" sz="1400" b="1"/>
              <a:t>2013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Arrow 4"/>
          <p:cNvSpPr/>
          <p:nvPr/>
        </p:nvSpPr>
        <p:spPr>
          <a:xfrm>
            <a:off x="1774825" y="4621017"/>
            <a:ext cx="7558602" cy="5986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Structural Complexity</a:t>
            </a:r>
          </a:p>
        </p:txBody>
      </p:sp>
      <p:sp>
        <p:nvSpPr>
          <p:cNvPr id="6" name="Flowchart: Process 5"/>
          <p:cNvSpPr/>
          <p:nvPr/>
        </p:nvSpPr>
        <p:spPr>
          <a:xfrm>
            <a:off x="2360633" y="4443400"/>
            <a:ext cx="45719" cy="28287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1675189" y="4034598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Nucleobases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435893" y="3214187"/>
          <a:ext cx="677863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26" name="CS ChemDraw Drawing" r:id="rId3" imgW="678014" imgH="784180" progId="ChemDraw.Document.6.0">
                  <p:embed/>
                </p:oleObj>
              </mc:Choice>
              <mc:Fallback>
                <p:oleObj name="CS ChemDraw Drawing" r:id="rId3" imgW="678014" imgH="784180" progId="ChemDraw.Document.6.0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35893" y="3214187"/>
                        <a:ext cx="677863" cy="784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362748" y="3161437"/>
          <a:ext cx="5715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27" name="CS ChemDraw Drawing" r:id="rId5" imgW="571002" imgH="775199" progId="ChemDraw.Document.6.0">
                  <p:embed/>
                </p:oleObj>
              </mc:Choice>
              <mc:Fallback>
                <p:oleObj name="CS ChemDraw Drawing" r:id="rId5" imgW="571002" imgH="775199" progId="ChemDraw.Document.6.0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62748" y="3161437"/>
                        <a:ext cx="571500" cy="77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lowchart: Process 9"/>
          <p:cNvSpPr/>
          <p:nvPr/>
        </p:nvSpPr>
        <p:spPr>
          <a:xfrm>
            <a:off x="4317329" y="4429774"/>
            <a:ext cx="45719" cy="28287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3631885" y="4020972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Nucleosides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3223904" y="2771444"/>
          <a:ext cx="1374775" cy="1243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28" name="CS ChemDraw Drawing" r:id="rId7" imgW="1374114" imgH="1243207" progId="ChemDraw.Document.6.0">
                  <p:embed/>
                </p:oleObj>
              </mc:Choice>
              <mc:Fallback>
                <p:oleObj name="CS ChemDraw Drawing" r:id="rId7" imgW="1374114" imgH="1243207" progId="ChemDraw.Document.6.0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23904" y="2771444"/>
                        <a:ext cx="1374775" cy="1243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4419600" y="2728273"/>
          <a:ext cx="1201738" cy="132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29" name="CS ChemDraw Drawing" r:id="rId9" imgW="1202018" imgH="1323900" progId="ChemDraw.Document.6.0">
                  <p:embed/>
                </p:oleObj>
              </mc:Choice>
              <mc:Fallback>
                <p:oleObj name="CS ChemDraw Drawing" r:id="rId9" imgW="1202018" imgH="1323900" progId="ChemDraw.Document.6.0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419600" y="2728273"/>
                        <a:ext cx="1201738" cy="1323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lowchart: Process 15"/>
          <p:cNvSpPr/>
          <p:nvPr/>
        </p:nvSpPr>
        <p:spPr>
          <a:xfrm>
            <a:off x="6652522" y="4429774"/>
            <a:ext cx="45719" cy="28287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TextBox 16"/>
          <p:cNvSpPr txBox="1"/>
          <p:nvPr/>
        </p:nvSpPr>
        <p:spPr>
          <a:xfrm>
            <a:off x="6025203" y="4060442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Nucleotides</a:t>
            </a: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5757818" y="2827646"/>
          <a:ext cx="1704975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30" name="CS ChemDraw Drawing" r:id="rId11" imgW="1704688" imgH="1256782" progId="ChemDraw.Document.6.0">
                  <p:embed/>
                </p:oleObj>
              </mc:Choice>
              <mc:Fallback>
                <p:oleObj name="CS ChemDraw Drawing" r:id="rId11" imgW="1704688" imgH="1256782" progId="ChemDraw.Document.6.0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757818" y="2827646"/>
                        <a:ext cx="1704975" cy="1257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Flowchart: Process 18"/>
          <p:cNvSpPr/>
          <p:nvPr/>
        </p:nvSpPr>
        <p:spPr>
          <a:xfrm>
            <a:off x="8120605" y="4437833"/>
            <a:ext cx="45719" cy="28287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TextBox 19"/>
          <p:cNvSpPr txBox="1"/>
          <p:nvPr/>
        </p:nvSpPr>
        <p:spPr>
          <a:xfrm>
            <a:off x="7479873" y="4042663"/>
            <a:ext cx="176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Oligonucleotides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588688" y="4621017"/>
            <a:ext cx="21964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RNA and DNA</a:t>
            </a: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6283338A-2E5C-4B94-9A45-9C0A9FEFF6DC}"/>
              </a:ext>
            </a:extLst>
          </p:cNvPr>
          <p:cNvSpPr/>
          <p:nvPr/>
        </p:nvSpPr>
        <p:spPr>
          <a:xfrm rot="1511614">
            <a:off x="1389349" y="3062689"/>
            <a:ext cx="1798809" cy="144833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71DA0F5B-A9C8-430B-AB8E-308A03B7A474}"/>
              </a:ext>
            </a:extLst>
          </p:cNvPr>
          <p:cNvSpPr/>
          <p:nvPr/>
        </p:nvSpPr>
        <p:spPr>
          <a:xfrm rot="20573264">
            <a:off x="3117949" y="2673146"/>
            <a:ext cx="2709562" cy="17229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492072A7-5F7F-4659-9C70-0B345A1D5E9D}"/>
              </a:ext>
            </a:extLst>
          </p:cNvPr>
          <p:cNvSpPr/>
          <p:nvPr/>
        </p:nvSpPr>
        <p:spPr>
          <a:xfrm>
            <a:off x="7388288" y="2813607"/>
            <a:ext cx="1970911" cy="19646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6FFABA2-A514-4CE3-B5E3-C7CC32C45473}"/>
              </a:ext>
            </a:extLst>
          </p:cNvPr>
          <p:cNvSpPr txBox="1"/>
          <p:nvPr/>
        </p:nvSpPr>
        <p:spPr>
          <a:xfrm>
            <a:off x="7990635" y="3438340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5E87C5D-76D3-41E6-9D59-6B0B7F3104F7}"/>
              </a:ext>
            </a:extLst>
          </p:cNvPr>
          <p:cNvSpPr txBox="1"/>
          <p:nvPr/>
        </p:nvSpPr>
        <p:spPr>
          <a:xfrm>
            <a:off x="3407136" y="606189"/>
            <a:ext cx="4562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latin typeface="Century Gothic" panose="020B0502020202020204" pitchFamily="34" charset="0"/>
              </a:rPr>
              <a:t>And </a:t>
            </a:r>
            <a:r>
              <a:rPr lang="it-IT" sz="2800" b="1" dirty="0" err="1">
                <a:latin typeface="Century Gothic" panose="020B0502020202020204" pitchFamily="34" charset="0"/>
              </a:rPr>
              <a:t>about</a:t>
            </a:r>
            <a:r>
              <a:rPr lang="it-IT" sz="2800" b="1" dirty="0">
                <a:latin typeface="Century Gothic" panose="020B0502020202020204" pitchFamily="34" charset="0"/>
              </a:rPr>
              <a:t> </a:t>
            </a:r>
            <a:r>
              <a:rPr lang="it-IT" sz="2800" b="1" dirty="0" err="1">
                <a:latin typeface="Century Gothic" panose="020B0502020202020204" pitchFamily="34" charset="0"/>
              </a:rPr>
              <a:t>Nucleotides</a:t>
            </a:r>
            <a:r>
              <a:rPr lang="it-IT" sz="2800" b="1" dirty="0"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DE615E49-1E72-4B17-A0DC-30A388C97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0258" y="463987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2A68D4C-5E25-4910-AE3D-CC2792FCB0C6}"/>
              </a:ext>
            </a:extLst>
          </p:cNvPr>
          <p:cNvSpPr txBox="1"/>
          <p:nvPr/>
        </p:nvSpPr>
        <p:spPr>
          <a:xfrm rot="21190133">
            <a:off x="2772523" y="2861039"/>
            <a:ext cx="362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/>
                </a:solidFill>
                <a:latin typeface="Bradley Hand ITC" panose="03070402050302030203" pitchFamily="66" charset="0"/>
              </a:rPr>
              <a:t>v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A602069E-B028-4BF4-AD31-91C0B7EEA005}"/>
              </a:ext>
            </a:extLst>
          </p:cNvPr>
          <p:cNvSpPr txBox="1"/>
          <p:nvPr/>
        </p:nvSpPr>
        <p:spPr>
          <a:xfrm rot="21190133">
            <a:off x="5485108" y="2442626"/>
            <a:ext cx="362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/>
                </a:solidFill>
                <a:latin typeface="Bradley Hand ITC" panose="03070402050302030203" pitchFamily="66" charset="0"/>
              </a:rPr>
              <a:t>v</a:t>
            </a:r>
          </a:p>
        </p:txBody>
      </p:sp>
      <p:pic>
        <p:nvPicPr>
          <p:cNvPr id="25" name="Picture 165" descr="Immagine">
            <a:extLst>
              <a:ext uri="{FF2B5EF4-FFF2-40B4-BE49-F238E27FC236}">
                <a16:creationId xmlns:a16="http://schemas.microsoft.com/office/drawing/2014/main" id="{C856D765-2B67-EE41-AF7B-D27871F41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30" y="47170"/>
            <a:ext cx="1132295" cy="114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e 25">
            <a:extLst>
              <a:ext uri="{FF2B5EF4-FFF2-40B4-BE49-F238E27FC236}">
                <a16:creationId xmlns:a16="http://schemas.microsoft.com/office/drawing/2014/main" id="{FCC3A7D9-DDAC-4721-88F4-A4BD4FCAFA99}"/>
              </a:ext>
            </a:extLst>
          </p:cNvPr>
          <p:cNvSpPr/>
          <p:nvPr/>
        </p:nvSpPr>
        <p:spPr>
          <a:xfrm rot="20573264">
            <a:off x="5123537" y="2799195"/>
            <a:ext cx="2709562" cy="17229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6548BFB-252A-47B6-AF05-4E4918289273}"/>
              </a:ext>
            </a:extLst>
          </p:cNvPr>
          <p:cNvSpPr txBox="1"/>
          <p:nvPr/>
        </p:nvSpPr>
        <p:spPr>
          <a:xfrm rot="21190133">
            <a:off x="7315063" y="2415673"/>
            <a:ext cx="362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/>
                </a:solidFill>
                <a:latin typeface="Bradley Hand ITC" panose="03070402050302030203" pitchFamily="66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2754030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EF111F3B-5A61-4DBF-86F0-8877EA0C2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738" y="0"/>
            <a:ext cx="9155579" cy="6812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760AEE3A-0D8E-4E2C-BCDD-07E96C73B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981076"/>
            <a:ext cx="6967538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8D9734FE-9F39-439F-A0B8-62689E8D3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333376"/>
            <a:ext cx="798830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888292A4-6DA0-4A63-B5AC-0D9F5A896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412" y="580652"/>
            <a:ext cx="8385175" cy="582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7E2A4CF4-6FF3-4DD8-BD12-CD641167BC75}"/>
              </a:ext>
            </a:extLst>
          </p:cNvPr>
          <p:cNvSpPr/>
          <p:nvPr/>
        </p:nvSpPr>
        <p:spPr>
          <a:xfrm>
            <a:off x="8727141" y="497541"/>
            <a:ext cx="1667435" cy="16405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571A1B9A-831C-444D-BE39-22DBC0E54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404814"/>
            <a:ext cx="8299450" cy="610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7">
            <a:extLst>
              <a:ext uri="{FF2B5EF4-FFF2-40B4-BE49-F238E27FC236}">
                <a16:creationId xmlns:a16="http://schemas.microsoft.com/office/drawing/2014/main" id="{9F8848E1-E64B-4B31-8A17-6E48BEF4648E}"/>
              </a:ext>
            </a:extLst>
          </p:cNvPr>
          <p:cNvGrpSpPr>
            <a:grpSpLocks/>
          </p:cNvGrpSpPr>
          <p:nvPr/>
        </p:nvGrpSpPr>
        <p:grpSpPr bwMode="auto">
          <a:xfrm>
            <a:off x="1847851" y="692150"/>
            <a:ext cx="7777163" cy="5651500"/>
            <a:chOff x="204" y="225"/>
            <a:chExt cx="5216" cy="3771"/>
          </a:xfrm>
        </p:grpSpPr>
        <p:graphicFrame>
          <p:nvGraphicFramePr>
            <p:cNvPr id="44041" name="Object 2">
              <a:extLst>
                <a:ext uri="{FF2B5EF4-FFF2-40B4-BE49-F238E27FC236}">
                  <a16:creationId xmlns:a16="http://schemas.microsoft.com/office/drawing/2014/main" id="{E886B888-C47E-40D8-9B0A-88EAC8C2E8F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4" y="225"/>
            <a:ext cx="5216" cy="37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032" name="CS ChemDraw Drawing" r:id="rId3" imgW="6570946" imgH="4750003" progId="ChemDraw.Document.6.0">
                    <p:embed/>
                  </p:oleObj>
                </mc:Choice>
                <mc:Fallback>
                  <p:oleObj name="CS ChemDraw Drawing" r:id="rId3" imgW="6570946" imgH="4750003" progId="ChemDraw.Document.6.0">
                    <p:embed/>
                    <p:pic>
                      <p:nvPicPr>
                        <p:cNvPr id="44041" name="Object 2">
                          <a:extLst>
                            <a:ext uri="{FF2B5EF4-FFF2-40B4-BE49-F238E27FC236}">
                              <a16:creationId xmlns:a16="http://schemas.microsoft.com/office/drawing/2014/main" id="{E886B888-C47E-40D8-9B0A-88EAC8C2E8F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4" y="225"/>
                          <a:ext cx="5216" cy="37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042" name="Text Box 4">
              <a:extLst>
                <a:ext uri="{FF2B5EF4-FFF2-40B4-BE49-F238E27FC236}">
                  <a16:creationId xmlns:a16="http://schemas.microsoft.com/office/drawing/2014/main" id="{A821498F-3184-44CA-BFF4-A2CA7AD031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8" y="908"/>
              <a:ext cx="745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800" b="1">
                  <a:solidFill>
                    <a:srgbClr val="CC0000"/>
                  </a:solidFill>
                  <a:latin typeface="Arial" panose="020B0604020202020204" pitchFamily="34" charset="0"/>
                </a:rPr>
                <a:t>stacking</a:t>
              </a:r>
            </a:p>
          </p:txBody>
        </p:sp>
        <p:sp>
          <p:nvSpPr>
            <p:cNvPr id="44043" name="Text Box 5">
              <a:extLst>
                <a:ext uri="{FF2B5EF4-FFF2-40B4-BE49-F238E27FC236}">
                  <a16:creationId xmlns:a16="http://schemas.microsoft.com/office/drawing/2014/main" id="{5329CC10-BF64-46DE-9F6E-9553FE79F8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315618">
              <a:off x="3311" y="1448"/>
              <a:ext cx="771" cy="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800" b="1" dirty="0">
                  <a:solidFill>
                    <a:srgbClr val="CC0000"/>
                  </a:solidFill>
                  <a:latin typeface="Arial" panose="020B0604020202020204" pitchFamily="34" charset="0"/>
                </a:rPr>
                <a:t>base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800" b="1" dirty="0" err="1">
                  <a:solidFill>
                    <a:srgbClr val="CC0000"/>
                  </a:solidFill>
                  <a:latin typeface="Arial" panose="020B0604020202020204" pitchFamily="34" charset="0"/>
                </a:rPr>
                <a:t>catalysis</a:t>
              </a:r>
              <a:endParaRPr lang="it-IT" altLang="it-IT" sz="1800" b="1" dirty="0">
                <a:solidFill>
                  <a:srgbClr val="CC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044" name="Text Box 6">
              <a:extLst>
                <a:ext uri="{FF2B5EF4-FFF2-40B4-BE49-F238E27FC236}">
                  <a16:creationId xmlns:a16="http://schemas.microsoft.com/office/drawing/2014/main" id="{79F0E798-4815-4798-AAD2-0B9763BBBC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25" y="2940"/>
              <a:ext cx="1205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800" b="1">
                  <a:solidFill>
                    <a:srgbClr val="CC0000"/>
                  </a:solidFill>
                  <a:latin typeface="Arial" panose="020B0604020202020204" pitchFamily="34" charset="0"/>
                </a:rPr>
                <a:t>polymerization</a:t>
              </a:r>
            </a:p>
          </p:txBody>
        </p:sp>
      </p:grpSp>
      <p:sp>
        <p:nvSpPr>
          <p:cNvPr id="44035" name="Rectangle 9">
            <a:extLst>
              <a:ext uri="{FF2B5EF4-FFF2-40B4-BE49-F238E27FC236}">
                <a16:creationId xmlns:a16="http://schemas.microsoft.com/office/drawing/2014/main" id="{7CCC498C-E350-4B22-B9A5-8F5F359EE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276" y="115888"/>
            <a:ext cx="5135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990033"/>
                </a:solidFill>
                <a:latin typeface="Arial" panose="020B0604020202020204" pitchFamily="34" charset="0"/>
              </a:rPr>
              <a:t>Costanzo et al. ChemBioChem 2012</a:t>
            </a:r>
          </a:p>
        </p:txBody>
      </p:sp>
      <p:sp>
        <p:nvSpPr>
          <p:cNvPr id="44036" name="Text Box 668">
            <a:extLst>
              <a:ext uri="{FF2B5EF4-FFF2-40B4-BE49-F238E27FC236}">
                <a16:creationId xmlns:a16="http://schemas.microsoft.com/office/drawing/2014/main" id="{F7302992-5BB3-4587-BEBB-6D1C541E3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9175" y="1282701"/>
            <a:ext cx="3048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baseline="30000">
                <a:solidFill>
                  <a:srgbClr val="990033"/>
                </a:solidFill>
                <a:latin typeface="Arial" panose="020B0604020202020204" pitchFamily="34" charset="0"/>
              </a:rPr>
              <a:t>- </a:t>
            </a:r>
            <a:r>
              <a:rPr lang="it-IT" altLang="it-IT" sz="2000" b="1" baseline="30000">
                <a:solidFill>
                  <a:srgbClr val="990033"/>
                </a:solidFill>
                <a:latin typeface="Arial" panose="020B0604020202020204" pitchFamily="34" charset="0"/>
              </a:rPr>
              <a:t>31</a:t>
            </a:r>
            <a:r>
              <a:rPr lang="it-IT" altLang="it-IT" sz="2000">
                <a:solidFill>
                  <a:srgbClr val="990033"/>
                </a:solidFill>
                <a:latin typeface="Arial" panose="020B0604020202020204" pitchFamily="34" charset="0"/>
              </a:rPr>
              <a:t>P NMR chemical shifts</a:t>
            </a:r>
          </a:p>
        </p:txBody>
      </p:sp>
      <p:sp>
        <p:nvSpPr>
          <p:cNvPr id="44037" name="Rectangle 12">
            <a:extLst>
              <a:ext uri="{FF2B5EF4-FFF2-40B4-BE49-F238E27FC236}">
                <a16:creationId xmlns:a16="http://schemas.microsoft.com/office/drawing/2014/main" id="{5A0E49C7-6774-4021-B3A8-2476E6DCC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1764" y="1514475"/>
            <a:ext cx="13858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990033"/>
                </a:solidFill>
                <a:latin typeface="Arial" panose="020B0604020202020204" pitchFamily="34" charset="0"/>
              </a:rPr>
              <a:t>- </a:t>
            </a:r>
            <a:r>
              <a:rPr lang="it-IT" altLang="it-IT" sz="2000">
                <a:solidFill>
                  <a:srgbClr val="990033"/>
                </a:solidFill>
                <a:latin typeface="Arial" panose="020B0604020202020204" pitchFamily="34" charset="0"/>
              </a:rPr>
              <a:t>enzymes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000">
              <a:solidFill>
                <a:srgbClr val="990033"/>
              </a:solidFill>
              <a:latin typeface="Arial" panose="020B0604020202020204" pitchFamily="34" charset="0"/>
            </a:endParaRPr>
          </a:p>
        </p:txBody>
      </p:sp>
      <p:sp>
        <p:nvSpPr>
          <p:cNvPr id="44038" name="Rectangle 13">
            <a:extLst>
              <a:ext uri="{FF2B5EF4-FFF2-40B4-BE49-F238E27FC236}">
                <a16:creationId xmlns:a16="http://schemas.microsoft.com/office/drawing/2014/main" id="{D9C99E54-3913-4959-BB5E-632A1E717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8026" y="1844675"/>
            <a:ext cx="1374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990033"/>
                </a:solidFill>
                <a:latin typeface="Arial" panose="020B0604020202020204" pitchFamily="34" charset="0"/>
              </a:rPr>
              <a:t>- </a:t>
            </a:r>
            <a:r>
              <a:rPr lang="it-IT" altLang="it-IT" sz="2000">
                <a:solidFill>
                  <a:srgbClr val="990033"/>
                </a:solidFill>
                <a:latin typeface="Arial" panose="020B0604020202020204" pitchFamily="34" charset="0"/>
              </a:rPr>
              <a:t>inhibition</a:t>
            </a:r>
          </a:p>
        </p:txBody>
      </p:sp>
      <p:sp>
        <p:nvSpPr>
          <p:cNvPr id="44039" name="Rectangle 14">
            <a:extLst>
              <a:ext uri="{FF2B5EF4-FFF2-40B4-BE49-F238E27FC236}">
                <a16:creationId xmlns:a16="http://schemas.microsoft.com/office/drawing/2014/main" id="{FD18B5DB-C5EF-416D-801C-BA8FC2AD3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826" y="549275"/>
            <a:ext cx="1076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990033"/>
                </a:solidFill>
                <a:latin typeface="Arial" panose="020B0604020202020204" pitchFamily="34" charset="0"/>
              </a:rPr>
              <a:t>- </a:t>
            </a:r>
            <a:r>
              <a:rPr lang="it-IT" altLang="it-IT" sz="2000">
                <a:solidFill>
                  <a:srgbClr val="990033"/>
                </a:solidFill>
                <a:latin typeface="Arial" panose="020B0604020202020204" pitchFamily="34" charset="0"/>
              </a:rPr>
              <a:t>PAGE</a:t>
            </a:r>
          </a:p>
        </p:txBody>
      </p:sp>
      <p:sp>
        <p:nvSpPr>
          <p:cNvPr id="44040" name="Rectangle 15">
            <a:extLst>
              <a:ext uri="{FF2B5EF4-FFF2-40B4-BE49-F238E27FC236}">
                <a16:creationId xmlns:a16="http://schemas.microsoft.com/office/drawing/2014/main" id="{DDA2C89D-CABD-4A95-95EB-DBC8654E0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26" y="836613"/>
            <a:ext cx="2119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990033"/>
                </a:solidFill>
                <a:latin typeface="Arial" panose="020B0604020202020204" pitchFamily="34" charset="0"/>
              </a:rPr>
              <a:t>- </a:t>
            </a:r>
            <a:r>
              <a:rPr lang="it-IT" altLang="it-IT" sz="2000">
                <a:solidFill>
                  <a:srgbClr val="990033"/>
                </a:solidFill>
                <a:latin typeface="Arial" panose="020B0604020202020204" pitchFamily="34" charset="0"/>
              </a:rPr>
              <a:t>MALDI ToF MS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98183AD-3DCD-4029-8648-9D5253B93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06"/>
            <a:ext cx="12192000" cy="6865211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AF3A3D17-03A4-4389-8715-9F964D56376D}"/>
              </a:ext>
            </a:extLst>
          </p:cNvPr>
          <p:cNvSpPr/>
          <p:nvPr/>
        </p:nvSpPr>
        <p:spPr>
          <a:xfrm>
            <a:off x="16668" y="6034087"/>
            <a:ext cx="12158663" cy="8096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2929DDA-6FCF-4751-A6A0-D04C52BE1C2D}"/>
              </a:ext>
            </a:extLst>
          </p:cNvPr>
          <p:cNvSpPr txBox="1"/>
          <p:nvPr/>
        </p:nvSpPr>
        <p:spPr>
          <a:xfrm flipH="1">
            <a:off x="544353" y="6215063"/>
            <a:ext cx="11103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The </a:t>
            </a:r>
            <a:r>
              <a:rPr lang="it-IT" sz="2800" dirty="0" err="1"/>
              <a:t>translation</a:t>
            </a:r>
            <a:r>
              <a:rPr lang="it-IT" sz="2800" dirty="0"/>
              <a:t> to a more </a:t>
            </a:r>
            <a:r>
              <a:rPr lang="it-IT" sz="2800" dirty="0" err="1"/>
              <a:t>specific</a:t>
            </a:r>
            <a:r>
              <a:rPr lang="it-IT" sz="2800" dirty="0"/>
              <a:t> </a:t>
            </a:r>
            <a:r>
              <a:rPr lang="it-IT" sz="2800" dirty="0" err="1"/>
              <a:t>geochemical</a:t>
            </a:r>
            <a:r>
              <a:rPr lang="it-IT" sz="2800" dirty="0"/>
              <a:t> scenario: The </a:t>
            </a:r>
            <a:r>
              <a:rPr lang="it-IT" sz="2800" dirty="0" err="1"/>
              <a:t>Hadean</a:t>
            </a:r>
            <a:r>
              <a:rPr lang="it-IT" sz="2800" dirty="0"/>
              <a:t> Era</a:t>
            </a:r>
          </a:p>
        </p:txBody>
      </p:sp>
    </p:spTree>
    <p:extLst>
      <p:ext uri="{BB962C8B-B14F-4D97-AF65-F5344CB8AC3E}">
        <p14:creationId xmlns:p14="http://schemas.microsoft.com/office/powerpoint/2010/main" val="19501691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lh3.googleusercontent.com/-r-IHY67p0ow/UIrCD_4cgsI/AAAAAAAAIl4/jCEgfwJCvZo/s720/00298%252520IMG_5754%2525206%252520cm%252520olivine%252520basalt%252520Oah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78" y="276159"/>
            <a:ext cx="1845876" cy="124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iram-institute.org/medias/uploads/image/puzzle_formami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9850" y="662344"/>
            <a:ext cx="1259224" cy="110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6383" y="1626162"/>
            <a:ext cx="2787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Olivine: Fayalite + Forsterite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36671" y="546979"/>
            <a:ext cx="6494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Serpentinization reaction- The geochemical origins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355" y="1285277"/>
            <a:ext cx="1574606" cy="292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38355" y="1571432"/>
            <a:ext cx="897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Fayalite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5799381" y="1380804"/>
            <a:ext cx="699608" cy="9249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8996" y="1297866"/>
            <a:ext cx="2031750" cy="2921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619064" y="1571432"/>
            <a:ext cx="1157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Magnetite</a:t>
            </a:r>
          </a:p>
          <a:p>
            <a:endParaRPr lang="it-IT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6467" y="2119348"/>
            <a:ext cx="2285719" cy="292100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>
            <a:off x="6431485" y="2190931"/>
            <a:ext cx="699608" cy="9249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TextBox 19"/>
          <p:cNvSpPr txBox="1"/>
          <p:nvPr/>
        </p:nvSpPr>
        <p:spPr>
          <a:xfrm>
            <a:off x="3952790" y="2411096"/>
            <a:ext cx="1085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Forsterite</a:t>
            </a:r>
          </a:p>
          <a:p>
            <a:endParaRPr lang="it-IT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7513" y="2159809"/>
            <a:ext cx="1460321" cy="2921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291761" y="2456911"/>
            <a:ext cx="1210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Serpentine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1680" y="2965832"/>
            <a:ext cx="1600003" cy="292100"/>
          </a:xfrm>
          <a:prstGeom prst="rect">
            <a:avLst/>
          </a:prstGeom>
        </p:spPr>
      </p:pic>
      <p:sp>
        <p:nvSpPr>
          <p:cNvPr id="28" name="Right Arrow 27"/>
          <p:cNvSpPr/>
          <p:nvPr/>
        </p:nvSpPr>
        <p:spPr>
          <a:xfrm>
            <a:off x="5799381" y="3042019"/>
            <a:ext cx="699608" cy="9249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4098" y="2942216"/>
            <a:ext cx="2425402" cy="2921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781289" y="3233895"/>
            <a:ext cx="1210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Serpentine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944482" y="3230950"/>
            <a:ext cx="1085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Forsterite</a:t>
            </a:r>
          </a:p>
          <a:p>
            <a:endParaRPr lang="it-IT" dirty="0"/>
          </a:p>
        </p:txBody>
      </p:sp>
      <p:sp>
        <p:nvSpPr>
          <p:cNvPr id="31" name="TextBox 30"/>
          <p:cNvSpPr txBox="1"/>
          <p:nvPr/>
        </p:nvSpPr>
        <p:spPr>
          <a:xfrm>
            <a:off x="8354470" y="3230950"/>
            <a:ext cx="852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Brucite</a:t>
            </a:r>
          </a:p>
        </p:txBody>
      </p:sp>
      <p:pic>
        <p:nvPicPr>
          <p:cNvPr id="7172" name="Picture 4" descr="http://www.astrolika.com/stones-crystals/images/russian-serpentin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00" y="2247681"/>
            <a:ext cx="1397064" cy="133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1107674" y="3736130"/>
            <a:ext cx="1303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Serpentine</a:t>
            </a:r>
          </a:p>
          <a:p>
            <a:endParaRPr lang="it-IT" dirty="0"/>
          </a:p>
        </p:txBody>
      </p:sp>
      <p:sp>
        <p:nvSpPr>
          <p:cNvPr id="38" name="TextBox 37"/>
          <p:cNvSpPr txBox="1"/>
          <p:nvPr/>
        </p:nvSpPr>
        <p:spPr>
          <a:xfrm>
            <a:off x="3821560" y="3733324"/>
            <a:ext cx="2327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In the presence of CO</a:t>
            </a:r>
            <a:r>
              <a:rPr lang="it-IT" baseline="-25000" dirty="0"/>
              <a:t>2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93385" y="4233253"/>
            <a:ext cx="2438100" cy="292100"/>
          </a:xfrm>
          <a:prstGeom prst="rect">
            <a:avLst/>
          </a:prstGeom>
        </p:spPr>
      </p:pic>
      <p:sp>
        <p:nvSpPr>
          <p:cNvPr id="43" name="Right Arrow 42"/>
          <p:cNvSpPr/>
          <p:nvPr/>
        </p:nvSpPr>
        <p:spPr>
          <a:xfrm>
            <a:off x="6625719" y="4288349"/>
            <a:ext cx="699608" cy="9249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TextBox 44"/>
          <p:cNvSpPr txBox="1"/>
          <p:nvPr/>
        </p:nvSpPr>
        <p:spPr>
          <a:xfrm>
            <a:off x="4221009" y="4578108"/>
            <a:ext cx="1303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Olivine</a:t>
            </a:r>
          </a:p>
          <a:p>
            <a:endParaRPr lang="it-IT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95628" y="4186612"/>
            <a:ext cx="2717466" cy="29210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9048996" y="4483583"/>
            <a:ext cx="1157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Magnetite</a:t>
            </a:r>
          </a:p>
          <a:p>
            <a:endParaRPr lang="it-IT" dirty="0"/>
          </a:p>
        </p:txBody>
      </p:sp>
      <p:sp>
        <p:nvSpPr>
          <p:cNvPr id="34" name="TextBox 26">
            <a:extLst>
              <a:ext uri="{FF2B5EF4-FFF2-40B4-BE49-F238E27FC236}">
                <a16:creationId xmlns:a16="http://schemas.microsoft.com/office/drawing/2014/main" id="{1CC4B6CC-9145-4DD8-8B72-6692BBE1B617}"/>
              </a:ext>
            </a:extLst>
          </p:cNvPr>
          <p:cNvSpPr txBox="1"/>
          <p:nvPr/>
        </p:nvSpPr>
        <p:spPr>
          <a:xfrm>
            <a:off x="2642911" y="4975389"/>
            <a:ext cx="872886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C) Alkaline saturated silicate solutions (SSS)</a:t>
            </a:r>
          </a:p>
          <a:p>
            <a:endParaRPr lang="it-IT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obtained straightforward when water from </a:t>
            </a:r>
            <a:r>
              <a:rPr lang="en-US" dirty="0" err="1"/>
              <a:t>serpentinization</a:t>
            </a:r>
            <a:r>
              <a:rPr lang="en-US" dirty="0"/>
              <a:t> environments flow through </a:t>
            </a:r>
          </a:p>
          <a:p>
            <a:r>
              <a:rPr lang="en-US" dirty="0"/>
              <a:t>      rock containing silica-rich minerals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formed directly from </a:t>
            </a:r>
            <a:r>
              <a:rPr lang="en-US" dirty="0" err="1"/>
              <a:t>serpentinization</a:t>
            </a:r>
            <a:r>
              <a:rPr lang="en-US" dirty="0"/>
              <a:t> when the rate of olivine dissolution is faster than </a:t>
            </a:r>
          </a:p>
          <a:p>
            <a:r>
              <a:rPr lang="en-US" dirty="0"/>
              <a:t>      the rate of clay precipitation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06734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213" y="1973534"/>
            <a:ext cx="3551270" cy="47334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337" y="465055"/>
            <a:ext cx="3402407" cy="24289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3647" y="3074592"/>
            <a:ext cx="3617457" cy="27178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97483" y="6207798"/>
            <a:ext cx="5332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Werner Kunz, Juan Manuel Garcia-Ruiz 2012</a:t>
            </a:r>
          </a:p>
        </p:txBody>
      </p:sp>
      <p:pic>
        <p:nvPicPr>
          <p:cNvPr id="8" name="Picture 2" descr="http://www.iram-institute.org/medias/uploads/image/puzzle_formamid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12" y="207841"/>
            <a:ext cx="1259224" cy="110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213" y="100710"/>
            <a:ext cx="3551270" cy="1789061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0FA0CB87-93F0-46CC-9786-7C34BD62CB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5445" y="1735139"/>
            <a:ext cx="2425646" cy="231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67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An external file that holds a picture, illustration, etc.&#10;Object name is fig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1836738"/>
            <a:ext cx="3671888" cy="378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3"/>
          <p:cNvSpPr txBox="1">
            <a:spLocks noChangeArrowheads="1"/>
          </p:cNvSpPr>
          <p:nvPr/>
        </p:nvSpPr>
        <p:spPr bwMode="auto">
          <a:xfrm>
            <a:off x="2640014" y="5638800"/>
            <a:ext cx="63896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it-IT" sz="1200"/>
              <a:t>Schematic representation of the Milky Way Galaxy. The Sun is indicated by the cross.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it-IT" sz="1200"/>
              <a:t>The galactic habitable zone is indicated by the dashed, gray circles, based on work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it-IT" sz="1200"/>
              <a:t>of Gowanlock </a:t>
            </a:r>
            <a:r>
              <a:rPr lang="en-US" altLang="it-IT" sz="1200" i="1"/>
              <a:t>et al.</a:t>
            </a:r>
            <a:r>
              <a:rPr lang="en-US" altLang="it-IT" sz="1200"/>
              <a:t> (</a:t>
            </a:r>
            <a:r>
              <a:rPr lang="en-US" altLang="it-IT" sz="1200">
                <a:hlinkClick r:id="rId3"/>
              </a:rPr>
              <a:t>2011</a:t>
            </a:r>
            <a:r>
              <a:rPr lang="en-US" altLang="it-IT" sz="1200"/>
              <a:t>). The approximate galactic positions of the molecular clouds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it-IT" sz="1200"/>
              <a:t>where formamide has been detected are indicated by filled circles. The circle size indicates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it-IT" sz="1200"/>
              <a:t>the relative amount of formamide. The figure summarizes the current work and past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it-IT" sz="1200"/>
              <a:t>observations.</a:t>
            </a:r>
          </a:p>
        </p:txBody>
      </p:sp>
      <p:sp>
        <p:nvSpPr>
          <p:cNvPr id="43012" name="TextBox 4"/>
          <p:cNvSpPr txBox="1">
            <a:spLocks noChangeArrowheads="1"/>
          </p:cNvSpPr>
          <p:nvPr/>
        </p:nvSpPr>
        <p:spPr bwMode="auto">
          <a:xfrm>
            <a:off x="7464425" y="3357564"/>
            <a:ext cx="29527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kpc (1 kpc ∼ 3259 light-years)</a:t>
            </a:r>
            <a:endParaRPr lang="it-IT" altLang="it-IT" sz="1600"/>
          </a:p>
          <a:p>
            <a:pPr>
              <a:spcBef>
                <a:spcPct val="0"/>
              </a:spcBef>
              <a:buFontTx/>
              <a:buNone/>
            </a:pPr>
            <a:endParaRPr lang="it-IT" altLang="it-IT" sz="1600"/>
          </a:p>
        </p:txBody>
      </p:sp>
      <p:pic>
        <p:nvPicPr>
          <p:cNvPr id="43013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74700"/>
            <a:ext cx="6224588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9688"/>
            <a:ext cx="28432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7" descr="https://s-media-cache-ak0.pinimg.com/736x/e6/13/2a/e6132aef42c8b761b5bbb5c3a1d3567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064" y="1423989"/>
            <a:ext cx="2327275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CasellaDiTesto 4"/>
          <p:cNvSpPr txBox="1">
            <a:spLocks noChangeArrowheads="1"/>
          </p:cNvSpPr>
          <p:nvPr/>
        </p:nvSpPr>
        <p:spPr bwMode="auto">
          <a:xfrm>
            <a:off x="8474076" y="2620964"/>
            <a:ext cx="931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SgrB2(N)</a:t>
            </a:r>
          </a:p>
        </p:txBody>
      </p:sp>
      <p:pic>
        <p:nvPicPr>
          <p:cNvPr id="43017" name="Picture 9" descr="http://www.asod.info/wordpress/wp-content/2013/12/NGC6334_1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288" y="3943350"/>
            <a:ext cx="1776412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8" name="CasellaDiTesto 5"/>
          <p:cNvSpPr txBox="1">
            <a:spLocks noChangeArrowheads="1"/>
          </p:cNvSpPr>
          <p:nvPr/>
        </p:nvSpPr>
        <p:spPr bwMode="auto">
          <a:xfrm>
            <a:off x="8513764" y="5254626"/>
            <a:ext cx="1031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NGC 6334</a:t>
            </a:r>
          </a:p>
        </p:txBody>
      </p:sp>
      <p:pic>
        <p:nvPicPr>
          <p:cNvPr id="43019" name="Picture 25" descr="milky_way_galaxy_by_esk6a-d48mlg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1836738"/>
            <a:ext cx="199390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://www.iram-institute.org/medias/uploads/image/puzzle_formamid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776" y="1588"/>
            <a:ext cx="1259224" cy="110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5" descr="Immagine">
            <a:extLst>
              <a:ext uri="{FF2B5EF4-FFF2-40B4-BE49-F238E27FC236}">
                <a16:creationId xmlns:a16="http://schemas.microsoft.com/office/drawing/2014/main" id="{158923B1-C606-4F4D-84CD-B52BC477B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9" y="47170"/>
            <a:ext cx="1132295" cy="114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7431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420" y="3188559"/>
            <a:ext cx="4539490" cy="32191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595" y="1382434"/>
            <a:ext cx="4344203" cy="5313807"/>
          </a:xfrm>
          <a:prstGeom prst="rect">
            <a:avLst/>
          </a:prstGeom>
        </p:spPr>
      </p:pic>
      <p:pic>
        <p:nvPicPr>
          <p:cNvPr id="7" name="Picture 2" descr="http://www.iram-institute.org/medias/uploads/image/puzzle_formamid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7389" y="210459"/>
            <a:ext cx="1259224" cy="110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515035" y="2592192"/>
            <a:ext cx="4861112" cy="2554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extBox 2"/>
          <p:cNvSpPr txBox="1"/>
          <p:nvPr/>
        </p:nvSpPr>
        <p:spPr>
          <a:xfrm>
            <a:off x="5112262" y="1723202"/>
            <a:ext cx="1258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Formamide</a:t>
            </a:r>
          </a:p>
          <a:p>
            <a:r>
              <a:rPr lang="it-IT" dirty="0"/>
              <a:t>%W/W</a:t>
            </a:r>
          </a:p>
        </p:txBody>
      </p:sp>
      <p:sp>
        <p:nvSpPr>
          <p:cNvPr id="5" name="Pentagon 4"/>
          <p:cNvSpPr/>
          <p:nvPr/>
        </p:nvSpPr>
        <p:spPr>
          <a:xfrm rot="5400000">
            <a:off x="1126876" y="2403151"/>
            <a:ext cx="275665" cy="20842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extBox 7"/>
          <p:cNvSpPr txBox="1"/>
          <p:nvPr/>
        </p:nvSpPr>
        <p:spPr>
          <a:xfrm>
            <a:off x="1055356" y="201806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9443" y="2369533"/>
            <a:ext cx="219475" cy="2926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49828" y="2011424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20</a:t>
            </a:r>
          </a:p>
          <a:p>
            <a:endParaRPr lang="it-IT" dirty="0"/>
          </a:p>
        </p:txBody>
      </p:sp>
      <p:sp>
        <p:nvSpPr>
          <p:cNvPr id="11" name="Pentagon 10"/>
          <p:cNvSpPr/>
          <p:nvPr/>
        </p:nvSpPr>
        <p:spPr>
          <a:xfrm rot="5400000">
            <a:off x="3425558" y="2403151"/>
            <a:ext cx="275665" cy="20842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3354038" y="201806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30</a:t>
            </a:r>
          </a:p>
        </p:txBody>
      </p:sp>
      <p:sp>
        <p:nvSpPr>
          <p:cNvPr id="14" name="Pentagon 13"/>
          <p:cNvSpPr/>
          <p:nvPr/>
        </p:nvSpPr>
        <p:spPr>
          <a:xfrm rot="5400000">
            <a:off x="4619366" y="2415708"/>
            <a:ext cx="275665" cy="20842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extBox 14"/>
          <p:cNvSpPr txBox="1"/>
          <p:nvPr/>
        </p:nvSpPr>
        <p:spPr>
          <a:xfrm>
            <a:off x="4547846" y="203062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40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2FBC73-3AE4-4D67-ACB1-9046BB7F2E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32" y="13214"/>
            <a:ext cx="5665117" cy="175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7387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mato esperimento 8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6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35440" y="540048"/>
            <a:ext cx="692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Silica gardens and formamide- Outside the membrane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424502" y="2772741"/>
          <a:ext cx="759546" cy="785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50" name="CS ChemDraw Drawing" r:id="rId3" imgW="594073" imgH="613710" progId="ChemDraw.Document.6.0">
                  <p:embed/>
                </p:oleObj>
              </mc:Choice>
              <mc:Fallback>
                <p:oleObj name="CS ChemDraw Drawing" r:id="rId3" imgW="594073" imgH="613710" progId="ChemDraw.Document.6.0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24502" y="2772741"/>
                        <a:ext cx="759546" cy="7859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ight Arrow 5"/>
          <p:cNvSpPr/>
          <p:nvPr/>
        </p:nvSpPr>
        <p:spPr>
          <a:xfrm>
            <a:off x="4780650" y="3073221"/>
            <a:ext cx="699608" cy="9249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extBox 7"/>
          <p:cNvSpPr txBox="1"/>
          <p:nvPr/>
        </p:nvSpPr>
        <p:spPr>
          <a:xfrm>
            <a:off x="4576456" y="258807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SSS pH 12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80650" y="3281529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80 °C</a:t>
            </a:r>
          </a:p>
        </p:txBody>
      </p:sp>
      <p:pic>
        <p:nvPicPr>
          <p:cNvPr id="10" name="Picture 2" descr="http://www.iram-institute.org/medias/uploads/image/puzzle_formamid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1042" y="934135"/>
            <a:ext cx="1259224" cy="110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2767747" cy="6864685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6050834" y="1711182"/>
          <a:ext cx="4660784" cy="351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51" name="CS ChemDraw Drawing" r:id="rId7" imgW="3459126" imgH="2605770" progId="ChemDraw.Document.6.0">
                  <p:embed/>
                </p:oleObj>
              </mc:Choice>
              <mc:Fallback>
                <p:oleObj name="CS ChemDraw Drawing" r:id="rId7" imgW="3459126" imgH="2605770" progId="ChemDraw.Document.6.0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50834" y="1711182"/>
                        <a:ext cx="4660784" cy="3510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576456" y="5998254"/>
            <a:ext cx="7259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MSH: metal silicate hydrated membrane (ZnCl</a:t>
            </a:r>
            <a:r>
              <a:rPr lang="en-US" baseline="-25000" dirty="0"/>
              <a:t>2</a:t>
            </a:r>
            <a:r>
              <a:rPr lang="en-US" dirty="0"/>
              <a:t>, FeCl</a:t>
            </a:r>
            <a:r>
              <a:rPr lang="en-US" baseline="-25000" dirty="0"/>
              <a:t>2</a:t>
            </a:r>
            <a:r>
              <a:rPr lang="en-US" dirty="0"/>
              <a:t>•4H</a:t>
            </a:r>
            <a:r>
              <a:rPr lang="en-US" baseline="-25000" dirty="0"/>
              <a:t>2</a:t>
            </a:r>
            <a:r>
              <a:rPr lang="en-US" dirty="0"/>
              <a:t>O, CuCl</a:t>
            </a:r>
            <a:r>
              <a:rPr lang="en-US" baseline="-25000" dirty="0"/>
              <a:t>2</a:t>
            </a:r>
            <a:r>
              <a:rPr lang="en-US" dirty="0"/>
              <a:t>•2H</a:t>
            </a:r>
            <a:r>
              <a:rPr lang="en-US" baseline="-25000" dirty="0"/>
              <a:t>2</a:t>
            </a:r>
            <a:r>
              <a:rPr lang="en-US" dirty="0"/>
              <a:t>O, </a:t>
            </a:r>
          </a:p>
          <a:p>
            <a:r>
              <a:rPr lang="en-US" dirty="0"/>
              <a:t>Fe</a:t>
            </a:r>
            <a:r>
              <a:rPr lang="en-US" baseline="-25000" dirty="0"/>
              <a:t>2</a:t>
            </a:r>
            <a:r>
              <a:rPr lang="en-US" dirty="0"/>
              <a:t>(SO</a:t>
            </a:r>
            <a:r>
              <a:rPr lang="en-US" baseline="-25000" dirty="0"/>
              <a:t>4</a:t>
            </a:r>
            <a:r>
              <a:rPr lang="en-US" dirty="0"/>
              <a:t>)</a:t>
            </a:r>
            <a:r>
              <a:rPr lang="en-US" baseline="-25000" dirty="0"/>
              <a:t>3</a:t>
            </a:r>
            <a:r>
              <a:rPr lang="en-US" dirty="0"/>
              <a:t>•9H</a:t>
            </a:r>
            <a:r>
              <a:rPr lang="en-US" baseline="-25000" dirty="0"/>
              <a:t>2</a:t>
            </a:r>
            <a:r>
              <a:rPr lang="en-US" dirty="0"/>
              <a:t>O, and MgSO</a:t>
            </a:r>
            <a:r>
              <a:rPr lang="en-US" baseline="-25000" dirty="0"/>
              <a:t>4</a:t>
            </a:r>
            <a:r>
              <a:rPr lang="en-US" dirty="0"/>
              <a:t>).</a:t>
            </a:r>
            <a:endParaRPr lang="it-IT" dirty="0"/>
          </a:p>
        </p:txBody>
      </p:sp>
      <p:sp>
        <p:nvSpPr>
          <p:cNvPr id="12" name="TextBox 11"/>
          <p:cNvSpPr txBox="1"/>
          <p:nvPr/>
        </p:nvSpPr>
        <p:spPr>
          <a:xfrm>
            <a:off x="4817690" y="3555254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MSH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6434" y="3953833"/>
            <a:ext cx="2718018" cy="1940364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0800000">
            <a:off x="5228650" y="4239950"/>
            <a:ext cx="294571" cy="159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15201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277081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85766" y="441858"/>
            <a:ext cx="66948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Silica gardens and </a:t>
            </a:r>
            <a:r>
              <a:rPr lang="en-US" sz="2400" dirty="0" err="1"/>
              <a:t>formamide</a:t>
            </a:r>
            <a:r>
              <a:rPr lang="en-US" sz="2400" dirty="0"/>
              <a:t>- Inside the membrane</a:t>
            </a:r>
          </a:p>
          <a:p>
            <a:endParaRPr lang="it-IT" dirty="0"/>
          </a:p>
        </p:txBody>
      </p:sp>
      <p:pic>
        <p:nvPicPr>
          <p:cNvPr id="6" name="Picture 2" descr="http://www.iram-institute.org/medias/uploads/image/puzzle_formamid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454" y="441858"/>
            <a:ext cx="1259224" cy="110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166751" y="2729432"/>
          <a:ext cx="759546" cy="785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72" name="CS ChemDraw Drawing" r:id="rId5" imgW="594073" imgH="613710" progId="ChemDraw.Document.6.0">
                  <p:embed/>
                </p:oleObj>
              </mc:Choice>
              <mc:Fallback>
                <p:oleObj name="CS ChemDraw Drawing" r:id="rId5" imgW="594073" imgH="613710" progId="ChemDraw.Document.6.0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66751" y="2729432"/>
                        <a:ext cx="759546" cy="7859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>
            <a:off x="4310059" y="3029912"/>
            <a:ext cx="699608" cy="9249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extBox 9"/>
          <p:cNvSpPr txBox="1"/>
          <p:nvPr/>
        </p:nvSpPr>
        <p:spPr>
          <a:xfrm>
            <a:off x="4116284" y="2604043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</a:t>
            </a:r>
            <a:r>
              <a:rPr lang="it-IT" baseline="-25000" dirty="0"/>
              <a:t>2</a:t>
            </a:r>
            <a:r>
              <a:rPr lang="it-IT" dirty="0"/>
              <a:t>O pH 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10059" y="3235700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80 °C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30898" y="3515380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MSH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0511" y="6046897"/>
            <a:ext cx="7259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MSH: metal silicate hydrated membrane (ZnCl</a:t>
            </a:r>
            <a:r>
              <a:rPr lang="en-US" baseline="-25000" dirty="0"/>
              <a:t>2</a:t>
            </a:r>
            <a:r>
              <a:rPr lang="en-US" dirty="0"/>
              <a:t>, FeCl</a:t>
            </a:r>
            <a:r>
              <a:rPr lang="en-US" baseline="-25000" dirty="0"/>
              <a:t>2</a:t>
            </a:r>
            <a:r>
              <a:rPr lang="en-US" dirty="0"/>
              <a:t>•4H</a:t>
            </a:r>
            <a:r>
              <a:rPr lang="en-US" baseline="-25000" dirty="0"/>
              <a:t>2</a:t>
            </a:r>
            <a:r>
              <a:rPr lang="en-US" dirty="0"/>
              <a:t>O, CuCl</a:t>
            </a:r>
            <a:r>
              <a:rPr lang="en-US" baseline="-25000" dirty="0"/>
              <a:t>2</a:t>
            </a:r>
            <a:r>
              <a:rPr lang="en-US" dirty="0"/>
              <a:t>•2H</a:t>
            </a:r>
            <a:r>
              <a:rPr lang="en-US" baseline="-25000" dirty="0"/>
              <a:t>2</a:t>
            </a:r>
            <a:r>
              <a:rPr lang="en-US" dirty="0"/>
              <a:t>O, </a:t>
            </a:r>
          </a:p>
          <a:p>
            <a:r>
              <a:rPr lang="en-US" dirty="0"/>
              <a:t>Fe</a:t>
            </a:r>
            <a:r>
              <a:rPr lang="en-US" baseline="-25000" dirty="0"/>
              <a:t>2</a:t>
            </a:r>
            <a:r>
              <a:rPr lang="en-US" dirty="0"/>
              <a:t>(SO</a:t>
            </a:r>
            <a:r>
              <a:rPr lang="en-US" baseline="-25000" dirty="0"/>
              <a:t>4</a:t>
            </a:r>
            <a:r>
              <a:rPr lang="en-US" dirty="0"/>
              <a:t>)</a:t>
            </a:r>
            <a:r>
              <a:rPr lang="en-US" baseline="-25000" dirty="0"/>
              <a:t>3</a:t>
            </a:r>
            <a:r>
              <a:rPr lang="en-US" dirty="0"/>
              <a:t>•9H</a:t>
            </a:r>
            <a:r>
              <a:rPr lang="en-US" baseline="-25000" dirty="0"/>
              <a:t>2</a:t>
            </a:r>
            <a:r>
              <a:rPr lang="en-US" dirty="0"/>
              <a:t>O, and MgSO</a:t>
            </a:r>
            <a:r>
              <a:rPr lang="en-US" baseline="-25000" dirty="0"/>
              <a:t>4</a:t>
            </a:r>
            <a:r>
              <a:rPr lang="en-US" dirty="0"/>
              <a:t>).</a:t>
            </a:r>
            <a:endParaRPr lang="it-IT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5468938" y="1722438"/>
          <a:ext cx="6278562" cy="3783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73" name="CS ChemDraw Drawing" r:id="rId7" imgW="5479917" imgH="3302100" progId="ChemDraw.Document.6.0">
                  <p:embed/>
                </p:oleObj>
              </mc:Choice>
              <mc:Fallback>
                <p:oleObj name="CS ChemDraw Drawing" r:id="rId7" imgW="5479917" imgH="3302100" progId="ChemDraw.Document.6.0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68938" y="1722438"/>
                        <a:ext cx="6278562" cy="3783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7617" y="3957502"/>
            <a:ext cx="2718018" cy="1940364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 rot="5142907">
            <a:off x="4327647" y="4662214"/>
            <a:ext cx="294571" cy="159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18805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633" y="276354"/>
            <a:ext cx="6428908" cy="6325216"/>
          </a:xfrm>
          <a:prstGeom prst="rect">
            <a:avLst/>
          </a:prstGeom>
        </p:spPr>
      </p:pic>
      <p:pic>
        <p:nvPicPr>
          <p:cNvPr id="5" name="Picture 2" descr="http://www.iram-institute.org/medias/uploads/image/puzzle_formami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1042" y="934135"/>
            <a:ext cx="1259224" cy="110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3"/>
          <p:cNvSpPr txBox="1"/>
          <p:nvPr/>
        </p:nvSpPr>
        <p:spPr>
          <a:xfrm>
            <a:off x="70370" y="1719089"/>
            <a:ext cx="4214359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sz="1400" dirty="0"/>
              <a:t>MSH membranes catalyze the </a:t>
            </a:r>
            <a:r>
              <a:rPr lang="en-US" sz="1400" dirty="0" err="1"/>
              <a:t>polycondensation</a:t>
            </a:r>
            <a:endParaRPr lang="en-US" sz="1400" dirty="0"/>
          </a:p>
          <a:p>
            <a:r>
              <a:rPr lang="en-US" sz="1400" dirty="0"/>
              <a:t>of </a:t>
            </a:r>
            <a:r>
              <a:rPr lang="en-US" sz="1400" dirty="0" err="1"/>
              <a:t>formamide</a:t>
            </a:r>
            <a:r>
              <a:rPr lang="en-US" sz="1400" dirty="0"/>
              <a:t> yielding compounds required for the </a:t>
            </a:r>
          </a:p>
          <a:p>
            <a:r>
              <a:rPr lang="en-US" sz="1400" dirty="0"/>
              <a:t>emergence of LUCA. We show that the catalysis is </a:t>
            </a:r>
          </a:p>
          <a:p>
            <a:r>
              <a:rPr lang="en-US" sz="1400" dirty="0"/>
              <a:t>selective so that different faces of the membrane </a:t>
            </a:r>
          </a:p>
          <a:p>
            <a:r>
              <a:rPr lang="en-US" sz="1400" dirty="0"/>
              <a:t>yield different compounds.</a:t>
            </a:r>
          </a:p>
          <a:p>
            <a:r>
              <a:rPr lang="en-US" sz="1400" dirty="0"/>
              <a:t> </a:t>
            </a:r>
            <a:endParaRPr lang="it-IT" sz="1400" dirty="0"/>
          </a:p>
          <a:p>
            <a:pPr marL="342900" indent="-342900">
              <a:buAutoNum type="arabicParenBoth" startAt="2"/>
            </a:pPr>
            <a:r>
              <a:rPr lang="en-US" sz="1400" dirty="0"/>
              <a:t>Noticeably, these membranes may form hollow </a:t>
            </a:r>
          </a:p>
          <a:p>
            <a:r>
              <a:rPr lang="en-US" sz="1400" dirty="0"/>
              <a:t>structures from </a:t>
            </a:r>
            <a:r>
              <a:rPr lang="en-US" sz="1400" dirty="0" err="1"/>
              <a:t>nano</a:t>
            </a:r>
            <a:r>
              <a:rPr lang="en-US" sz="1400" dirty="0"/>
              <a:t> to micro scale where the forming </a:t>
            </a:r>
          </a:p>
          <a:p>
            <a:r>
              <a:rPr lang="en-US" sz="1400" dirty="0"/>
              <a:t>organic products can be confined and protected from </a:t>
            </a:r>
          </a:p>
          <a:p>
            <a:r>
              <a:rPr lang="en-US" sz="1400" dirty="0"/>
              <a:t>ultraviolet radiation.</a:t>
            </a:r>
          </a:p>
          <a:p>
            <a:endParaRPr lang="it-IT" sz="1400" dirty="0"/>
          </a:p>
          <a:p>
            <a:pPr marL="342900" indent="-342900">
              <a:buAutoNum type="arabicParenBoth" startAt="3"/>
            </a:pPr>
            <a:r>
              <a:rPr lang="en-US" sz="1400" dirty="0"/>
              <a:t>The condensation reactions take place in a </a:t>
            </a:r>
          </a:p>
          <a:p>
            <a:r>
              <a:rPr lang="en-US" sz="1400" dirty="0"/>
              <a:t>geochemical environment known to produce simple </a:t>
            </a:r>
          </a:p>
          <a:p>
            <a:r>
              <a:rPr lang="en-US" sz="1400" dirty="0"/>
              <a:t>abiotic compounds, and that was rather general and </a:t>
            </a:r>
          </a:p>
          <a:p>
            <a:r>
              <a:rPr lang="en-US" sz="1400" dirty="0"/>
              <a:t>well widespread during Hadean and Archean times, </a:t>
            </a:r>
          </a:p>
          <a:p>
            <a:r>
              <a:rPr lang="en-US" sz="1400" dirty="0"/>
              <a:t>but that were not privative of the Earth. </a:t>
            </a:r>
            <a:endParaRPr lang="it-IT" sz="14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997990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Raffaele Saladino\Desktop\DEB\lavori recenti\Origin of life topic\Garcia Ruiz Prometheous\micro-drops\Chemistry\unnamed.jpg">
            <a:extLst>
              <a:ext uri="{FF2B5EF4-FFF2-40B4-BE49-F238E27FC236}">
                <a16:creationId xmlns:a16="http://schemas.microsoft.com/office/drawing/2014/main" id="{8CCD746C-012C-42A2-BE00-07C3B64DCC5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896" y="1672789"/>
            <a:ext cx="5772420" cy="3908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39A9F7-D138-49A8-8E6D-6100B2BB3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118"/>
            <a:ext cx="6764827" cy="14754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094FF9-BE8E-4434-8BB6-EEC6507C2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4992" y="5547071"/>
            <a:ext cx="4927292" cy="127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805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Microdrops">
            <a:hlinkClick r:id="" action="ppaction://media"/>
            <a:extLst>
              <a:ext uri="{FF2B5EF4-FFF2-40B4-BE49-F238E27FC236}">
                <a16:creationId xmlns:a16="http://schemas.microsoft.com/office/drawing/2014/main" id="{9194D103-F314-4D42-A939-2C352FCFC1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351" y="136073"/>
            <a:ext cx="11290528" cy="634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93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17091E-25BE-47F0-A502-F75469FE5E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866" y="268939"/>
            <a:ext cx="5736590" cy="6294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AF502D-4FA0-40BB-8037-898BE1564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550" y="390028"/>
            <a:ext cx="3543110" cy="631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675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ropbox\Michela Delfino\origine della vita RUSSIA\ppt\ritaglio.jpg">
            <a:extLst>
              <a:ext uri="{FF2B5EF4-FFF2-40B4-BE49-F238E27FC236}">
                <a16:creationId xmlns:a16="http://schemas.microsoft.com/office/drawing/2014/main" id="{9CC6371A-EDE5-4F31-A070-190B06D12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9007" y="1466401"/>
            <a:ext cx="3515109" cy="2697928"/>
          </a:xfrm>
          <a:prstGeom prst="roundRect">
            <a:avLst/>
          </a:prstGeom>
          <a:noFill/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4BDB84B4-4CCF-4B9B-A4D5-B7C3B5A3DD1E}"/>
              </a:ext>
            </a:extLst>
          </p:cNvPr>
          <p:cNvGrpSpPr/>
          <p:nvPr/>
        </p:nvGrpSpPr>
        <p:grpSpPr>
          <a:xfrm>
            <a:off x="5556958" y="1768110"/>
            <a:ext cx="5227584" cy="2697928"/>
            <a:chOff x="5521099" y="2323923"/>
            <a:chExt cx="3024188" cy="1451409"/>
          </a:xfrm>
        </p:grpSpPr>
        <p:pic>
          <p:nvPicPr>
            <p:cNvPr id="5" name="Immagine 24">
              <a:extLst>
                <a:ext uri="{FF2B5EF4-FFF2-40B4-BE49-F238E27FC236}">
                  <a16:creationId xmlns:a16="http://schemas.microsoft.com/office/drawing/2014/main" id="{E2CC69F7-CEE9-4512-9750-25E5C3240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1454" y="2323923"/>
              <a:ext cx="1443833" cy="1451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 42">
              <a:extLst>
                <a:ext uri="{FF2B5EF4-FFF2-40B4-BE49-F238E27FC236}">
                  <a16:creationId xmlns:a16="http://schemas.microsoft.com/office/drawing/2014/main" id="{F629A45F-2C84-4F06-AE45-7557F6D47422}"/>
                </a:ext>
              </a:extLst>
            </p:cNvPr>
            <p:cNvSpPr/>
            <p:nvPr/>
          </p:nvSpPr>
          <p:spPr>
            <a:xfrm>
              <a:off x="7204435" y="2806686"/>
              <a:ext cx="188326" cy="824182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cxnSp>
          <p:nvCxnSpPr>
            <p:cNvPr id="7" name="Straight Arrow Connector 43">
              <a:extLst>
                <a:ext uri="{FF2B5EF4-FFF2-40B4-BE49-F238E27FC236}">
                  <a16:creationId xmlns:a16="http://schemas.microsoft.com/office/drawing/2014/main" id="{97A1972F-4D99-472A-84F4-206B0F76198B}"/>
                </a:ext>
              </a:extLst>
            </p:cNvPr>
            <p:cNvCxnSpPr/>
            <p:nvPr/>
          </p:nvCxnSpPr>
          <p:spPr>
            <a:xfrm flipH="1">
              <a:off x="5521099" y="3341943"/>
              <a:ext cx="23729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 Box 1291">
              <a:extLst>
                <a:ext uri="{FF2B5EF4-FFF2-40B4-BE49-F238E27FC236}">
                  <a16:creationId xmlns:a16="http://schemas.microsoft.com/office/drawing/2014/main" id="{B211822A-D167-4C2D-8960-28BF331554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59470" y="2476624"/>
              <a:ext cx="1045954" cy="793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5000" rIns="90000" bIns="45000"/>
            <a:lstStyle>
              <a:lvl1pPr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rPr>
                <a:t>P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rPr>
                <a:t>170 </a:t>
              </a:r>
              <a:r>
                <a:rPr lang="it-IT" altLang="it-IT" sz="1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rPr>
                <a:t>MeV</a:t>
              </a:r>
              <a:endParaRPr lang="it-IT" altLang="it-IT" sz="10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rPr>
                <a:t>LET= 0,57 </a:t>
              </a:r>
              <a:r>
                <a:rPr lang="it-IT" altLang="it-IT" sz="1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rPr>
                <a:t>keV</a:t>
              </a:r>
              <a:r>
                <a:rPr lang="it-IT" altLang="it-IT" sz="1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rPr>
                <a:t>/</a:t>
              </a:r>
              <a:r>
                <a:rPr lang="it-IT" altLang="it-IT" sz="1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μ</a:t>
              </a:r>
              <a:r>
                <a:rPr lang="it-IT" altLang="it-IT" sz="1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rPr>
                <a:t>m</a:t>
              </a:r>
              <a:endParaRPr lang="it-IT" altLang="it-IT" sz="10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rPr>
                <a:t>t= 3min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rPr>
                <a:t>T= 25°C</a:t>
              </a:r>
            </a:p>
          </p:txBody>
        </p:sp>
      </p:grpSp>
      <p:pic>
        <p:nvPicPr>
          <p:cNvPr id="11" name="Immagine 10">
            <a:extLst>
              <a:ext uri="{FF2B5EF4-FFF2-40B4-BE49-F238E27FC236}">
                <a16:creationId xmlns:a16="http://schemas.microsoft.com/office/drawing/2014/main" id="{62A6A987-D97A-46C6-8184-4162618C1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4710" y="4028417"/>
            <a:ext cx="2360800" cy="218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839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3">
            <a:extLst>
              <a:ext uri="{FF2B5EF4-FFF2-40B4-BE49-F238E27FC236}">
                <a16:creationId xmlns:a16="http://schemas.microsoft.com/office/drawing/2014/main" id="{E7F9F686-E370-4EC8-B2F0-C187186EF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73144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97283" name="Line 6">
            <a:extLst>
              <a:ext uri="{FF2B5EF4-FFF2-40B4-BE49-F238E27FC236}">
                <a16:creationId xmlns:a16="http://schemas.microsoft.com/office/drawing/2014/main" id="{AE5F78CF-E715-48DF-AA4B-2FCA25458451}"/>
              </a:ext>
            </a:extLst>
          </p:cNvPr>
          <p:cNvSpPr>
            <a:spLocks noChangeShapeType="1"/>
          </p:cNvSpPr>
          <p:nvPr/>
        </p:nvSpPr>
        <p:spPr bwMode="auto">
          <a:xfrm>
            <a:off x="2063751" y="981075"/>
            <a:ext cx="820896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97284" name="Picture 9" descr="logo">
            <a:hlinkClick r:id="rId3"/>
            <a:extLst>
              <a:ext uri="{FF2B5EF4-FFF2-40B4-BE49-F238E27FC236}">
                <a16:creationId xmlns:a16="http://schemas.microsoft.com/office/drawing/2014/main" id="{DA3EC24D-91BD-446D-90DF-5C078FA8B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550" y="-9525"/>
            <a:ext cx="7889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Picture 20" descr="logo_SIA_8">
            <a:extLst>
              <a:ext uri="{FF2B5EF4-FFF2-40B4-BE49-F238E27FC236}">
                <a16:creationId xmlns:a16="http://schemas.microsoft.com/office/drawing/2014/main" id="{F171418B-5323-4062-9A00-AB41C05EE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152400"/>
            <a:ext cx="2700338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6" name="Rettangolo 18">
            <a:extLst>
              <a:ext uri="{FF2B5EF4-FFF2-40B4-BE49-F238E27FC236}">
                <a16:creationId xmlns:a16="http://schemas.microsoft.com/office/drawing/2014/main" id="{65432FB1-35D9-48EB-9E22-7CEDFD543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533401"/>
            <a:ext cx="2693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>
                <a:solidFill>
                  <a:schemeClr val="accent2"/>
                </a:solidFill>
                <a:latin typeface="Times New Roman" panose="02020603050405020304" pitchFamily="18" charset="0"/>
              </a:rPr>
              <a:t>University of Tuscia, Viterbo, Italy</a:t>
            </a:r>
            <a:endParaRPr lang="it-IT" altLang="it-IT" sz="1400"/>
          </a:p>
        </p:txBody>
      </p:sp>
      <p:pic>
        <p:nvPicPr>
          <p:cNvPr id="97287" name="Picture 10" descr="1-s2">
            <a:extLst>
              <a:ext uri="{FF2B5EF4-FFF2-40B4-BE49-F238E27FC236}">
                <a16:creationId xmlns:a16="http://schemas.microsoft.com/office/drawing/2014/main" id="{2A813972-998E-4050-A856-2E9E84AD4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1355726"/>
            <a:ext cx="6467475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8" name="CasellaDiTesto 8">
            <a:extLst>
              <a:ext uri="{FF2B5EF4-FFF2-40B4-BE49-F238E27FC236}">
                <a16:creationId xmlns:a16="http://schemas.microsoft.com/office/drawing/2014/main" id="{C1F320DA-2D23-4D39-977D-0D16755D3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066800"/>
            <a:ext cx="3733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R. Saladino, E. Di Mauro ChemSocRev 2012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12"/>
          <p:cNvSpPr txBox="1">
            <a:spLocks noChangeArrowheads="1"/>
          </p:cNvSpPr>
          <p:nvPr/>
        </p:nvSpPr>
        <p:spPr bwMode="auto">
          <a:xfrm>
            <a:off x="3494001" y="349968"/>
            <a:ext cx="5014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 err="1">
                <a:latin typeface="Century Gothic" panose="020B0502020202020204" pitchFamily="34" charset="0"/>
              </a:rPr>
              <a:t>Elemental</a:t>
            </a:r>
            <a:r>
              <a:rPr lang="it-IT" altLang="it-IT" sz="2400" b="1" dirty="0">
                <a:latin typeface="Century Gothic" panose="020B0502020202020204" pitchFamily="34" charset="0"/>
              </a:rPr>
              <a:t> </a:t>
            </a:r>
            <a:r>
              <a:rPr lang="it-IT" altLang="it-IT" sz="2400" b="1" dirty="0" err="1">
                <a:latin typeface="Century Gothic" panose="020B0502020202020204" pitchFamily="34" charset="0"/>
              </a:rPr>
              <a:t>Formamide</a:t>
            </a:r>
            <a:r>
              <a:rPr lang="it-IT" altLang="it-IT" sz="2400" b="1" dirty="0">
                <a:latin typeface="Century Gothic" panose="020B0502020202020204" pitchFamily="34" charset="0"/>
              </a:rPr>
              <a:t> </a:t>
            </a:r>
            <a:r>
              <a:rPr lang="it-IT" altLang="it-IT" sz="2400" b="1" dirty="0" err="1">
                <a:latin typeface="Century Gothic" panose="020B0502020202020204" pitchFamily="34" charset="0"/>
              </a:rPr>
              <a:t>Chemistry</a:t>
            </a:r>
            <a:endParaRPr lang="it-IT" altLang="it-IT" sz="2400" b="1" dirty="0">
              <a:latin typeface="Century Gothic" panose="020B0502020202020204" pitchFamily="34" charset="0"/>
            </a:endParaRPr>
          </a:p>
        </p:txBody>
      </p:sp>
      <p:sp>
        <p:nvSpPr>
          <p:cNvPr id="45060" name="Rectangle 7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45062" name="Text Box 8"/>
          <p:cNvSpPr txBox="1">
            <a:spLocks noChangeArrowheads="1"/>
          </p:cNvSpPr>
          <p:nvPr/>
        </p:nvSpPr>
        <p:spPr bwMode="auto">
          <a:xfrm>
            <a:off x="924086" y="6221588"/>
            <a:ext cx="104359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 err="1"/>
              <a:t>Formamide</a:t>
            </a:r>
            <a:r>
              <a:rPr lang="it-IT" altLang="it-IT" sz="1200" dirty="0"/>
              <a:t> </a:t>
            </a:r>
            <a:r>
              <a:rPr lang="it-IT" altLang="it-IT" sz="1200" dirty="0" err="1"/>
              <a:t>is</a:t>
            </a:r>
            <a:r>
              <a:rPr lang="it-IT" altLang="it-IT" sz="1200" dirty="0"/>
              <a:t> </a:t>
            </a:r>
            <a:r>
              <a:rPr lang="it-IT" altLang="it-IT" sz="1200" dirty="0" err="1"/>
              <a:t>easily</a:t>
            </a:r>
            <a:r>
              <a:rPr lang="it-IT" altLang="it-IT" sz="1200" dirty="0"/>
              <a:t> </a:t>
            </a:r>
            <a:r>
              <a:rPr lang="it-IT" altLang="it-IT" sz="1200" dirty="0" err="1"/>
              <a:t>produced</a:t>
            </a:r>
            <a:r>
              <a:rPr lang="it-IT" altLang="it-IT" sz="1200" dirty="0"/>
              <a:t> by </a:t>
            </a:r>
            <a:r>
              <a:rPr lang="it-IT" altLang="it-IT" sz="1200" dirty="0" err="1"/>
              <a:t>both</a:t>
            </a:r>
            <a:r>
              <a:rPr lang="it-IT" altLang="it-IT" sz="1200" dirty="0"/>
              <a:t> </a:t>
            </a:r>
            <a:r>
              <a:rPr lang="it-IT" altLang="it-IT" sz="1200" dirty="0" err="1"/>
              <a:t>space</a:t>
            </a:r>
            <a:r>
              <a:rPr lang="it-IT" altLang="it-IT" sz="1200" dirty="0"/>
              <a:t> and </a:t>
            </a:r>
            <a:r>
              <a:rPr lang="it-IT" altLang="it-IT" sz="1200" dirty="0" err="1"/>
              <a:t>planetary</a:t>
            </a:r>
            <a:r>
              <a:rPr lang="it-IT" altLang="it-IT" sz="1200" dirty="0"/>
              <a:t> </a:t>
            </a:r>
            <a:r>
              <a:rPr lang="it-IT" altLang="it-IT" sz="1200" dirty="0" err="1"/>
              <a:t>processes</a:t>
            </a:r>
            <a:r>
              <a:rPr lang="it-IT" altLang="it-IT" sz="1200" dirty="0"/>
              <a:t> </a:t>
            </a:r>
            <a:r>
              <a:rPr lang="it-IT" altLang="it-IT" sz="1200" dirty="0" err="1"/>
              <a:t>starting</a:t>
            </a:r>
            <a:r>
              <a:rPr lang="it-IT" altLang="it-IT" sz="1200" dirty="0"/>
              <a:t> from </a:t>
            </a:r>
            <a:r>
              <a:rPr lang="it-IT" altLang="it-IT" sz="1200" dirty="0" err="1"/>
              <a:t>mixtures</a:t>
            </a:r>
            <a:r>
              <a:rPr lang="it-IT" altLang="it-IT" sz="1200" dirty="0"/>
              <a:t> of </a:t>
            </a:r>
            <a:r>
              <a:rPr lang="it-IT" altLang="it-IT" sz="1200" dirty="0" err="1"/>
              <a:t>simple</a:t>
            </a:r>
            <a:r>
              <a:rPr lang="it-IT" altLang="it-IT" sz="1200" dirty="0"/>
              <a:t> </a:t>
            </a:r>
            <a:r>
              <a:rPr lang="it-IT" altLang="it-IT" sz="1200" dirty="0" err="1"/>
              <a:t>compounds</a:t>
            </a:r>
            <a:r>
              <a:rPr lang="it-IT" altLang="it-IT" sz="1200" dirty="0"/>
              <a:t>. Once </a:t>
            </a:r>
            <a:r>
              <a:rPr lang="it-IT" altLang="it-IT" sz="1200" dirty="0" err="1"/>
              <a:t>formed</a:t>
            </a:r>
            <a:r>
              <a:rPr lang="it-IT" altLang="it-IT" sz="1200" dirty="0"/>
              <a:t> </a:t>
            </a:r>
            <a:r>
              <a:rPr lang="it-IT" altLang="it-IT" sz="1200" dirty="0" err="1"/>
              <a:t>it</a:t>
            </a:r>
            <a:r>
              <a:rPr lang="it-IT" altLang="it-IT" sz="1200" dirty="0"/>
              <a:t> can </a:t>
            </a:r>
            <a:r>
              <a:rPr lang="it-IT" altLang="it-IT" sz="1200" dirty="0" err="1"/>
              <a:t>directly</a:t>
            </a:r>
            <a:r>
              <a:rPr lang="it-IT" altLang="it-IT" sz="1200" dirty="0"/>
              <a:t> </a:t>
            </a:r>
            <a:r>
              <a:rPr lang="it-IT" altLang="it-IT" sz="1200" dirty="0" err="1"/>
              <a:t>polymerize</a:t>
            </a:r>
            <a:r>
              <a:rPr lang="it-IT" altLang="it-IT" sz="1200" dirty="0"/>
              <a:t> to </a:t>
            </a:r>
            <a:r>
              <a:rPr lang="it-IT" altLang="it-IT" sz="1200" dirty="0" err="1"/>
              <a:t>biomolecules</a:t>
            </a:r>
            <a:r>
              <a:rPr lang="it-IT" altLang="it-IT" sz="1200" dirty="0"/>
              <a:t> or </a:t>
            </a:r>
            <a:r>
              <a:rPr lang="it-IT" altLang="it-IT" sz="1200" dirty="0" err="1"/>
              <a:t>it</a:t>
            </a:r>
            <a:r>
              <a:rPr lang="it-IT" altLang="it-IT" sz="1200" dirty="0"/>
              <a:t> can in part </a:t>
            </a:r>
            <a:r>
              <a:rPr lang="it-IT" altLang="it-IT" sz="1200" dirty="0" err="1"/>
              <a:t>degraded</a:t>
            </a:r>
            <a:r>
              <a:rPr lang="it-IT" altLang="it-IT" sz="1200" dirty="0"/>
              <a:t> to </a:t>
            </a:r>
            <a:r>
              <a:rPr lang="it-IT" altLang="it-IT" sz="1200" dirty="0" err="1"/>
              <a:t>other</a:t>
            </a:r>
            <a:r>
              <a:rPr lang="it-IT" altLang="it-IT" sz="1200" dirty="0"/>
              <a:t> low </a:t>
            </a:r>
            <a:r>
              <a:rPr lang="it-IT" altLang="it-IT" sz="1200" dirty="0" err="1"/>
              <a:t>molecular</a:t>
            </a:r>
            <a:r>
              <a:rPr lang="it-IT" altLang="it-IT" sz="1200" dirty="0"/>
              <a:t> </a:t>
            </a:r>
            <a:r>
              <a:rPr lang="it-IT" altLang="it-IT" sz="1200" dirty="0" err="1"/>
              <a:t>weight</a:t>
            </a:r>
            <a:r>
              <a:rPr lang="it-IT" altLang="it-IT" sz="1200" dirty="0"/>
              <a:t> </a:t>
            </a:r>
            <a:r>
              <a:rPr lang="it-IT" altLang="it-IT" sz="1200" dirty="0" err="1"/>
              <a:t>derivatives</a:t>
            </a:r>
            <a:r>
              <a:rPr lang="it-IT" altLang="it-IT" sz="1200" dirty="0"/>
              <a:t> </a:t>
            </a:r>
            <a:r>
              <a:rPr lang="it-IT" altLang="it-IT" sz="1200" dirty="0" err="1"/>
              <a:t>useful</a:t>
            </a:r>
            <a:r>
              <a:rPr lang="it-IT" altLang="it-IT" sz="1200" dirty="0"/>
              <a:t> </a:t>
            </a:r>
            <a:r>
              <a:rPr lang="it-IT" altLang="it-IT" sz="1200" dirty="0" err="1"/>
              <a:t>intermediates</a:t>
            </a:r>
            <a:r>
              <a:rPr lang="it-IT" altLang="it-IT" sz="1200" dirty="0"/>
              <a:t> for the </a:t>
            </a:r>
            <a:r>
              <a:rPr lang="it-IT" altLang="it-IT" sz="1200" dirty="0" err="1"/>
              <a:t>synthesis</a:t>
            </a:r>
            <a:r>
              <a:rPr lang="it-IT" altLang="it-IT" sz="1200" dirty="0"/>
              <a:t> of </a:t>
            </a:r>
            <a:r>
              <a:rPr lang="it-IT" altLang="it-IT" sz="1200" dirty="0" err="1"/>
              <a:t>biomolecules</a:t>
            </a:r>
            <a:r>
              <a:rPr lang="it-IT" altLang="it-IT" sz="1200" dirty="0"/>
              <a:t>.</a:t>
            </a:r>
          </a:p>
        </p:txBody>
      </p:sp>
      <p:pic>
        <p:nvPicPr>
          <p:cNvPr id="9" name="Picture 2" descr="http://www.iram-institute.org/medias/uploads/image/puzzle_formamid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7172" y="58703"/>
            <a:ext cx="1259224" cy="110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ggetto 1">
            <a:extLst>
              <a:ext uri="{FF2B5EF4-FFF2-40B4-BE49-F238E27FC236}">
                <a16:creationId xmlns:a16="http://schemas.microsoft.com/office/drawing/2014/main" id="{A29CCDC3-0CB9-4BC1-92C2-449C418886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87763" y="1195388"/>
          <a:ext cx="4625975" cy="499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9" name="CS ChemDraw Drawing" r:id="rId5" imgW="4095865" imgH="4420794" progId="ChemDraw.Document.6.0">
                  <p:embed/>
                </p:oleObj>
              </mc:Choice>
              <mc:Fallback>
                <p:oleObj name="CS ChemDraw Drawing" r:id="rId5" imgW="4095865" imgH="4420794" progId="ChemDraw.Document.6.0">
                  <p:embed/>
                  <p:pic>
                    <p:nvPicPr>
                      <p:cNvPr id="2" name="Oggetto 1">
                        <a:extLst>
                          <a:ext uri="{FF2B5EF4-FFF2-40B4-BE49-F238E27FC236}">
                            <a16:creationId xmlns:a16="http://schemas.microsoft.com/office/drawing/2014/main" id="{A29CCDC3-0CB9-4BC1-92C2-449C418886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87763" y="1195388"/>
                        <a:ext cx="4625975" cy="4994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165" descr="Immagine">
            <a:extLst>
              <a:ext uri="{FF2B5EF4-FFF2-40B4-BE49-F238E27FC236}">
                <a16:creationId xmlns:a16="http://schemas.microsoft.com/office/drawing/2014/main" id="{082ED796-F7B7-4F06-A2FF-9E0B67C64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2" y="47170"/>
            <a:ext cx="1132295" cy="114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0450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http://www.italicnews.it/wp-content/uploads/2012/05/Roy-Lichtenstein-che-ha-anticipato-il-nostro-mondo-a-clip-art-e1337178200253.jpg">
            <a:extLst>
              <a:ext uri="{FF2B5EF4-FFF2-40B4-BE49-F238E27FC236}">
                <a16:creationId xmlns:a16="http://schemas.microsoft.com/office/drawing/2014/main" id="{AEDC65C8-D9DF-483A-B434-038DE6BDE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599" y="75639"/>
            <a:ext cx="9324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7CEABEC-6671-47A4-8A0E-72EF7CEE277A}"/>
              </a:ext>
            </a:extLst>
          </p:cNvPr>
          <p:cNvSpPr txBox="1"/>
          <p:nvPr/>
        </p:nvSpPr>
        <p:spPr>
          <a:xfrm>
            <a:off x="260631" y="3429000"/>
            <a:ext cx="2116138" cy="190821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it-IT" altLang="it-IT" sz="2000" dirty="0">
                <a:solidFill>
                  <a:srgbClr val="002060"/>
                </a:solidFill>
              </a:rPr>
              <a:t>E A </a:t>
            </a:r>
            <a:r>
              <a:rPr lang="it-IT" altLang="it-IT" sz="2000" dirty="0" err="1">
                <a:solidFill>
                  <a:srgbClr val="002060"/>
                </a:solidFill>
              </a:rPr>
              <a:t>Krasavin</a:t>
            </a:r>
            <a:endParaRPr lang="it-IT" altLang="it-IT" sz="20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it-IT" altLang="it-IT" sz="2000" dirty="0">
                <a:solidFill>
                  <a:srgbClr val="002060"/>
                </a:solidFill>
              </a:rPr>
              <a:t>G N Timoshenko</a:t>
            </a:r>
          </a:p>
          <a:p>
            <a:pPr>
              <a:defRPr/>
            </a:pPr>
            <a:r>
              <a:rPr lang="it-IT" altLang="it-IT" sz="2000" dirty="0">
                <a:solidFill>
                  <a:srgbClr val="002060"/>
                </a:solidFill>
              </a:rPr>
              <a:t>A </a:t>
            </a:r>
            <a:r>
              <a:rPr lang="it-IT" altLang="it-IT" sz="2000" dirty="0" err="1">
                <a:solidFill>
                  <a:srgbClr val="002060"/>
                </a:solidFill>
              </a:rPr>
              <a:t>Rozanov</a:t>
            </a:r>
            <a:endParaRPr lang="it-IT" altLang="it-IT" sz="20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it-IT" altLang="it-IT" sz="2000" dirty="0">
                <a:solidFill>
                  <a:srgbClr val="002060"/>
                </a:solidFill>
              </a:rPr>
              <a:t>M I </a:t>
            </a:r>
            <a:r>
              <a:rPr lang="it-IT" altLang="it-IT" sz="2000" dirty="0" err="1">
                <a:solidFill>
                  <a:srgbClr val="002060"/>
                </a:solidFill>
              </a:rPr>
              <a:t>Kapralov</a:t>
            </a:r>
            <a:endParaRPr lang="it-IT" altLang="it-IT" sz="20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it-IT" altLang="it-IT" sz="2000" dirty="0">
                <a:solidFill>
                  <a:srgbClr val="002060"/>
                </a:solidFill>
              </a:rPr>
              <a:t>E </a:t>
            </a:r>
            <a:r>
              <a:rPr lang="it-IT" altLang="it-IT" sz="2000" dirty="0" err="1">
                <a:solidFill>
                  <a:srgbClr val="002060"/>
                </a:solidFill>
              </a:rPr>
              <a:t>Solovoval</a:t>
            </a:r>
            <a:endParaRPr lang="it-IT" altLang="it-IT" sz="2000" dirty="0">
              <a:solidFill>
                <a:srgbClr val="002060"/>
              </a:solidFill>
            </a:endParaRPr>
          </a:p>
          <a:p>
            <a:pPr>
              <a:defRPr/>
            </a:pPr>
            <a:endParaRPr lang="it-IT" alt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21DB9EF-1CC0-4EFC-A210-4C83C1B2661B}"/>
              </a:ext>
            </a:extLst>
          </p:cNvPr>
          <p:cNvSpPr txBox="1"/>
          <p:nvPr/>
        </p:nvSpPr>
        <p:spPr>
          <a:xfrm>
            <a:off x="10829366" y="1492766"/>
            <a:ext cx="1362634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dirty="0"/>
              <a:t>E Carota</a:t>
            </a:r>
          </a:p>
          <a:p>
            <a:pPr>
              <a:defRPr/>
            </a:pPr>
            <a:r>
              <a:rPr lang="it-IT" dirty="0"/>
              <a:t>R Saladino</a:t>
            </a:r>
          </a:p>
          <a:p>
            <a:pPr>
              <a:defRPr/>
            </a:pPr>
            <a:r>
              <a:rPr lang="it-IT" dirty="0"/>
              <a:t>E Di Mauro</a:t>
            </a:r>
          </a:p>
        </p:txBody>
      </p:sp>
      <p:pic>
        <p:nvPicPr>
          <p:cNvPr id="98309" name="Picture 2" descr="G:\Snapshot_20140620_1.JPG">
            <a:extLst>
              <a:ext uri="{FF2B5EF4-FFF2-40B4-BE49-F238E27FC236}">
                <a16:creationId xmlns:a16="http://schemas.microsoft.com/office/drawing/2014/main" id="{B273992D-5A63-4570-B553-1E3342AC8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366" y="39689"/>
            <a:ext cx="1373746" cy="145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0" name="CasellaDiTesto 3">
            <a:extLst>
              <a:ext uri="{FF2B5EF4-FFF2-40B4-BE49-F238E27FC236}">
                <a16:creationId xmlns:a16="http://schemas.microsoft.com/office/drawing/2014/main" id="{5B0FC6CB-5C02-46F7-8C61-D0F648D8B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0620" y="102278"/>
            <a:ext cx="30956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dirty="0" err="1">
                <a:solidFill>
                  <a:srgbClr val="1B22A5"/>
                </a:solidFill>
              </a:rPr>
              <a:t>Aknowledgement</a:t>
            </a:r>
            <a:endParaRPr lang="it-IT" altLang="it-IT" dirty="0">
              <a:solidFill>
                <a:srgbClr val="1B22A5"/>
              </a:solidFill>
            </a:endParaRPr>
          </a:p>
        </p:txBody>
      </p:sp>
      <p:pic>
        <p:nvPicPr>
          <p:cNvPr id="98311" name="Picture 5">
            <a:extLst>
              <a:ext uri="{FF2B5EF4-FFF2-40B4-BE49-F238E27FC236}">
                <a16:creationId xmlns:a16="http://schemas.microsoft.com/office/drawing/2014/main" id="{671F7489-6518-428E-86AD-E11B80E44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31" y="5404411"/>
            <a:ext cx="2116138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2" name="Picture 9" descr="logo">
            <a:hlinkClick r:id="rId5"/>
            <a:extLst>
              <a:ext uri="{FF2B5EF4-FFF2-40B4-BE49-F238E27FC236}">
                <a16:creationId xmlns:a16="http://schemas.microsoft.com/office/drawing/2014/main" id="{524E2013-4459-4024-8423-7F40355E5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2259" y="2416096"/>
            <a:ext cx="1009741" cy="1266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FB01F0D-F6DC-495B-A995-0B2F9672DF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5639"/>
            <a:ext cx="2828927" cy="228248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A8652CA-B381-410B-92B3-2117FA01F5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631" y="2273474"/>
            <a:ext cx="2035197" cy="10093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" t="26004" r="-617" b="-156"/>
          <a:stretch/>
        </p:blipFill>
        <p:spPr bwMode="auto">
          <a:xfrm>
            <a:off x="1011634" y="872359"/>
            <a:ext cx="10342652" cy="5642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6908828" y="1930284"/>
            <a:ext cx="1920240" cy="353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5100638" y="1189226"/>
            <a:ext cx="2164644" cy="1744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988169" y="784860"/>
            <a:ext cx="3747315" cy="2644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1" name="Ogget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3884825"/>
              </p:ext>
            </p:extLst>
          </p:nvPr>
        </p:nvGraphicFramePr>
        <p:xfrm>
          <a:off x="4994912" y="1452649"/>
          <a:ext cx="1451647" cy="1396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0" name="CS ChemDraw Drawing" r:id="rId4" imgW="1349419" imgH="1299189" progId="ChemDraw.Document.6.0">
                  <p:embed/>
                </p:oleObj>
              </mc:Choice>
              <mc:Fallback>
                <p:oleObj name="CS ChemDraw Drawing" r:id="rId4" imgW="1349419" imgH="1299189" progId="ChemDraw.Document.6.0">
                  <p:embed/>
                  <p:pic>
                    <p:nvPicPr>
                      <p:cNvPr id="11" name="Oggetto 1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94912" y="1452649"/>
                        <a:ext cx="1451647" cy="1396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2" descr="http://www.iram-institute.org/medias/uploads/image/puzzle_formamid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996" y="199016"/>
            <a:ext cx="1259224" cy="110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806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60" name="Text Box 20">
            <a:extLst>
              <a:ext uri="{FF2B5EF4-FFF2-40B4-BE49-F238E27FC236}">
                <a16:creationId xmlns:a16="http://schemas.microsoft.com/office/drawing/2014/main" id="{D803630D-4511-4896-895E-8B5683605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575" y="144464"/>
            <a:ext cx="2743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Formamide</a:t>
            </a:r>
            <a:r>
              <a:rPr lang="it-IT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minerals</a:t>
            </a:r>
            <a:r>
              <a:rPr lang="it-IT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5843" name="Picture 39" descr="logo">
            <a:hlinkClick r:id="rId2"/>
            <a:extLst>
              <a:ext uri="{FF2B5EF4-FFF2-40B4-BE49-F238E27FC236}">
                <a16:creationId xmlns:a16="http://schemas.microsoft.com/office/drawing/2014/main" id="{0CE77F0F-9F22-4136-9F71-545821019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425" y="0"/>
            <a:ext cx="7889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44" name="Gruppo 4">
            <a:extLst>
              <a:ext uri="{FF2B5EF4-FFF2-40B4-BE49-F238E27FC236}">
                <a16:creationId xmlns:a16="http://schemas.microsoft.com/office/drawing/2014/main" id="{C3ED3FE4-1D52-46AE-A1A2-795B1779D53B}"/>
              </a:ext>
            </a:extLst>
          </p:cNvPr>
          <p:cNvGrpSpPr>
            <a:grpSpLocks/>
          </p:cNvGrpSpPr>
          <p:nvPr/>
        </p:nvGrpSpPr>
        <p:grpSpPr bwMode="auto">
          <a:xfrm>
            <a:off x="2711450" y="620714"/>
            <a:ext cx="6654800" cy="5883275"/>
            <a:chOff x="1541966" y="662400"/>
            <a:chExt cx="6655234" cy="5883122"/>
          </a:xfrm>
        </p:grpSpPr>
        <p:pic>
          <p:nvPicPr>
            <p:cNvPr id="35845" name="Picture 6" descr="1-s2">
              <a:extLst>
                <a:ext uri="{FF2B5EF4-FFF2-40B4-BE49-F238E27FC236}">
                  <a16:creationId xmlns:a16="http://schemas.microsoft.com/office/drawing/2014/main" id="{B1B058B4-DDD9-4B4F-B28F-16081FB443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8648" y="962133"/>
              <a:ext cx="4968552" cy="5583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6" name="Picture 6" descr="Axinite_Group_Manganaxinite_w-_clinozoisite_Basic_calcium_manganese_aluminum_borosilicate_near_Taylorsville_Genessee_Valley_Plumas_County_California_">
              <a:extLst>
                <a:ext uri="{FF2B5EF4-FFF2-40B4-BE49-F238E27FC236}">
                  <a16:creationId xmlns:a16="http://schemas.microsoft.com/office/drawing/2014/main" id="{3050DD1B-5757-42AE-943F-A46904BF29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3766" y="5167870"/>
              <a:ext cx="1080120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7" name="Picture 4" descr="http://www.energyandresources.vic.gov.au/__data/assets/image/0005/1122737/mineral-sand_250x.jpg">
              <a:extLst>
                <a:ext uri="{FF2B5EF4-FFF2-40B4-BE49-F238E27FC236}">
                  <a16:creationId xmlns:a16="http://schemas.microsoft.com/office/drawing/2014/main" id="{BC22EE46-A586-40E0-B16F-C4185BA608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8593" y="4534704"/>
              <a:ext cx="803206" cy="671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8" name="Picture 6" descr="http://www.energyandresources.vic.gov.au/__data/assets/image/0019/1122742/PhosphateRock_250x.jpg">
              <a:extLst>
                <a:ext uri="{FF2B5EF4-FFF2-40B4-BE49-F238E27FC236}">
                  <a16:creationId xmlns:a16="http://schemas.microsoft.com/office/drawing/2014/main" id="{5F28272B-97AF-48E3-970E-2D021A3845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1966" y="3760370"/>
              <a:ext cx="1071631" cy="698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9" name="Picture 8" descr="http://www.rocksandminerals4u.com/images/topaz236.jpg">
              <a:extLst>
                <a:ext uri="{FF2B5EF4-FFF2-40B4-BE49-F238E27FC236}">
                  <a16:creationId xmlns:a16="http://schemas.microsoft.com/office/drawing/2014/main" id="{B5F67622-BB7D-485E-871F-5A3A70DF7A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2006" y="662400"/>
              <a:ext cx="888033" cy="827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0" name="Immagine 1">
              <a:extLst>
                <a:ext uri="{FF2B5EF4-FFF2-40B4-BE49-F238E27FC236}">
                  <a16:creationId xmlns:a16="http://schemas.microsoft.com/office/drawing/2014/main" id="{0D5C8178-323C-4D90-B2C6-E87A69823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7679" y="3013330"/>
              <a:ext cx="803253" cy="56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1" name="Immagine 2">
              <a:extLst>
                <a:ext uri="{FF2B5EF4-FFF2-40B4-BE49-F238E27FC236}">
                  <a16:creationId xmlns:a16="http://schemas.microsoft.com/office/drawing/2014/main" id="{C7B12556-2441-4A05-998C-C83F7221E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2291" y="2199024"/>
              <a:ext cx="798641" cy="557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2" name="Immagine 3">
              <a:extLst>
                <a:ext uri="{FF2B5EF4-FFF2-40B4-BE49-F238E27FC236}">
                  <a16:creationId xmlns:a16="http://schemas.microsoft.com/office/drawing/2014/main" id="{EF480000-B349-4C4C-BB61-655A5B9A5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5645" y="1394572"/>
              <a:ext cx="775287" cy="540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Link to full-size graphical abstract">
            <a:extLst>
              <a:ext uri="{FF2B5EF4-FFF2-40B4-BE49-F238E27FC236}">
                <a16:creationId xmlns:a16="http://schemas.microsoft.com/office/drawing/2014/main" id="{C5FE431D-2BAA-40A0-8747-A954CFECF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4" y="20638"/>
            <a:ext cx="5157787" cy="68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CasellaDiTesto 3">
            <a:extLst>
              <a:ext uri="{FF2B5EF4-FFF2-40B4-BE49-F238E27FC236}">
                <a16:creationId xmlns:a16="http://schemas.microsoft.com/office/drawing/2014/main" id="{C1475920-9152-44BC-A07E-D3A9F09EE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333376"/>
            <a:ext cx="28686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Prof. Raffaele Saladino</a:t>
            </a:r>
            <a:r>
              <a:rPr lang="it-IT" altLang="it-IT" sz="1800" baseline="30000"/>
              <a:t>1,*</a:t>
            </a:r>
            <a:r>
              <a:rPr lang="it-IT" altLang="it-IT" sz="1800"/>
              <a:t>,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Dr. Giorgia Botta</a:t>
            </a:r>
            <a:r>
              <a:rPr lang="it-IT" altLang="it-IT" sz="1800" baseline="30000"/>
              <a:t>1</a:t>
            </a:r>
            <a:r>
              <a:rPr lang="it-IT" altLang="it-IT" sz="1800"/>
              <a:t>,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Dr. Michela Delfino</a:t>
            </a:r>
            <a:r>
              <a:rPr lang="it-IT" altLang="it-IT" sz="1800" baseline="30000"/>
              <a:t>1</a:t>
            </a:r>
            <a:r>
              <a:rPr lang="it-IT" altLang="it-IT" sz="1800"/>
              <a:t> and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Prof. Ernesto Di Mauro</a:t>
            </a:r>
            <a:r>
              <a:rPr lang="it-IT" altLang="it-IT" sz="1800" baseline="30000"/>
              <a:t>2</a:t>
            </a:r>
            <a:endParaRPr lang="it-IT" altLang="it-IT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pic>
        <p:nvPicPr>
          <p:cNvPr id="52228" name="Picture 6" descr="http://onlinelibrary.wiley.com/store/10.1002/chem.201303690/asset/image_m/mcontent.gif?v=1&amp;s=c660c4456c9aa774a6ceed9140d52c52fad7c0d2">
            <a:extLst>
              <a:ext uri="{FF2B5EF4-FFF2-40B4-BE49-F238E27FC236}">
                <a16:creationId xmlns:a16="http://schemas.microsoft.com/office/drawing/2014/main" id="{99F66AB7-A282-47DA-9A34-714149538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8" y="2060575"/>
            <a:ext cx="375285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CasellaDiTesto 4">
            <a:extLst>
              <a:ext uri="{FF2B5EF4-FFF2-40B4-BE49-F238E27FC236}">
                <a16:creationId xmlns:a16="http://schemas.microsoft.com/office/drawing/2014/main" id="{61017021-2D9B-4676-AC81-8D5C0299E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0838" y="4581526"/>
            <a:ext cx="389096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/>
              <a:t>Chemistry - A European Journal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hlinkClick r:id="rId4"/>
              </a:rPr>
              <a:t>Volume 19</a:t>
            </a:r>
            <a:r>
              <a:rPr lang="it-IT" altLang="it-IT" sz="1800">
                <a:hlinkClick r:id="rId4"/>
              </a:rPr>
              <a:t>, </a:t>
            </a:r>
            <a:r>
              <a:rPr lang="it-IT" altLang="it-IT" sz="1800" b="1">
                <a:hlinkClick r:id="rId4"/>
              </a:rPr>
              <a:t>Issue 50</a:t>
            </a:r>
            <a:r>
              <a:rPr lang="it-IT" altLang="it-IT" sz="1800">
                <a:hlinkClick r:id="rId4"/>
              </a:rPr>
              <a:t>, </a:t>
            </a:r>
            <a:endParaRPr lang="it-IT" altLang="it-IT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/>
              <a:t>pages 16916–16922</a:t>
            </a:r>
            <a:r>
              <a:rPr lang="it-IT" altLang="it-IT" sz="1800"/>
              <a:t>, </a:t>
            </a:r>
            <a:r>
              <a:rPr lang="it-IT" altLang="it-IT" sz="1800" b="1"/>
              <a:t>December 9,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/>
              <a:t>2013</a:t>
            </a:r>
            <a:endParaRPr lang="it-IT" altLang="it-IT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</p:spTree>
    <p:extLst>
      <p:ext uri="{BB962C8B-B14F-4D97-AF65-F5344CB8AC3E}">
        <p14:creationId xmlns:p14="http://schemas.microsoft.com/office/powerpoint/2010/main" val="47883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uppo 38">
            <a:extLst>
              <a:ext uri="{FF2B5EF4-FFF2-40B4-BE49-F238E27FC236}">
                <a16:creationId xmlns:a16="http://schemas.microsoft.com/office/drawing/2014/main" id="{91746454-9DCD-4268-BBD6-0A9B3D313C08}"/>
              </a:ext>
            </a:extLst>
          </p:cNvPr>
          <p:cNvGrpSpPr>
            <a:grpSpLocks/>
          </p:cNvGrpSpPr>
          <p:nvPr/>
        </p:nvGrpSpPr>
        <p:grpSpPr bwMode="auto">
          <a:xfrm>
            <a:off x="1595438" y="71438"/>
            <a:ext cx="4572000" cy="2997200"/>
            <a:chOff x="0" y="0"/>
            <a:chExt cx="4572000" cy="2996952"/>
          </a:xfrm>
        </p:grpSpPr>
        <p:grpSp>
          <p:nvGrpSpPr>
            <p:cNvPr id="51225" name="Gruppo 21">
              <a:extLst>
                <a:ext uri="{FF2B5EF4-FFF2-40B4-BE49-F238E27FC236}">
                  <a16:creationId xmlns:a16="http://schemas.microsoft.com/office/drawing/2014/main" id="{BE1DB3DE-3B7F-4B6F-AAF8-974C27B3D1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504" y="116632"/>
              <a:ext cx="4392488" cy="2808312"/>
              <a:chOff x="0" y="260648"/>
              <a:chExt cx="4392488" cy="2808312"/>
            </a:xfrm>
          </p:grpSpPr>
          <p:pic>
            <p:nvPicPr>
              <p:cNvPr id="1026" name="Picture 2" descr="C:\Users\user\Dropbox\Michela Delfino\Origine della vita\foto meteoriti\canyon diablo.JPG">
                <a:extLst>
                  <a:ext uri="{FF2B5EF4-FFF2-40B4-BE49-F238E27FC236}">
                    <a16:creationId xmlns:a16="http://schemas.microsoft.com/office/drawing/2014/main" id="{60456277-001B-4AE3-BF9E-0C79C28E8B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4013" t="12201" r="35825" b="45275"/>
              <a:stretch>
                <a:fillRect/>
              </a:stretch>
            </p:blipFill>
            <p:spPr bwMode="auto">
              <a:xfrm>
                <a:off x="251520" y="260648"/>
                <a:ext cx="2059429" cy="1453714"/>
              </a:xfrm>
              <a:prstGeom prst="roundRect">
                <a:avLst/>
              </a:prstGeom>
              <a:noFill/>
            </p:spPr>
          </p:pic>
          <p:sp>
            <p:nvSpPr>
              <p:cNvPr id="51229" name="CasellaDiTesto 4">
                <a:extLst>
                  <a:ext uri="{FF2B5EF4-FFF2-40B4-BE49-F238E27FC236}">
                    <a16:creationId xmlns:a16="http://schemas.microsoft.com/office/drawing/2014/main" id="{E223C3F8-4093-4178-9773-A84362EA69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1520" y="1196752"/>
                <a:ext cx="144016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1400" b="1"/>
                  <a:t>Canyon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1400" b="1"/>
                  <a:t>Diablo</a:t>
                </a:r>
              </a:p>
            </p:txBody>
          </p:sp>
          <p:pic>
            <p:nvPicPr>
              <p:cNvPr id="1027" name="Picture 3" descr="C:\Users\user\Dropbox\Michela Delfino\Origine della vita\foto meteoriti\campo del cielo.JPG">
                <a:extLst>
                  <a:ext uri="{FF2B5EF4-FFF2-40B4-BE49-F238E27FC236}">
                    <a16:creationId xmlns:a16="http://schemas.microsoft.com/office/drawing/2014/main" id="{2C75AF99-57A8-46DC-ACE0-D7116FB8B1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5113" t="21650" r="59450" b="19288"/>
              <a:stretch>
                <a:fillRect/>
              </a:stretch>
            </p:blipFill>
            <p:spPr bwMode="auto">
              <a:xfrm>
                <a:off x="2693099" y="1124744"/>
                <a:ext cx="1699389" cy="1888210"/>
              </a:xfrm>
              <a:prstGeom prst="roundRect">
                <a:avLst/>
              </a:prstGeom>
              <a:noFill/>
            </p:spPr>
          </p:pic>
          <p:sp>
            <p:nvSpPr>
              <p:cNvPr id="51231" name="CasellaDiTesto 6">
                <a:extLst>
                  <a:ext uri="{FF2B5EF4-FFF2-40B4-BE49-F238E27FC236}">
                    <a16:creationId xmlns:a16="http://schemas.microsoft.com/office/drawing/2014/main" id="{E747B493-AC11-4AAF-AF7A-6FF282E8A6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71800" y="1196752"/>
                <a:ext cx="129614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1400" b="1"/>
                  <a:t>Campo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1400" b="1"/>
                  <a:t>del Cielo</a:t>
                </a:r>
              </a:p>
            </p:txBody>
          </p:sp>
          <p:pic>
            <p:nvPicPr>
              <p:cNvPr id="1028" name="Picture 4" descr="C:\Users\user\Dropbox\Michela Delfino\Origine della vita\foto meteoriti\sikhote alin.JPG">
                <a:extLst>
                  <a:ext uri="{FF2B5EF4-FFF2-40B4-BE49-F238E27FC236}">
                    <a16:creationId xmlns:a16="http://schemas.microsoft.com/office/drawing/2014/main" id="{32536B63-E061-4808-8301-981FA93F63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3225" t="14563" r="27950" b="52362"/>
              <a:stretch>
                <a:fillRect/>
              </a:stretch>
            </p:blipFill>
            <p:spPr bwMode="auto">
              <a:xfrm>
                <a:off x="0" y="1844824"/>
                <a:ext cx="2670989" cy="1206253"/>
              </a:xfrm>
              <a:prstGeom prst="roundRect">
                <a:avLst/>
              </a:prstGeom>
              <a:noFill/>
            </p:spPr>
          </p:pic>
          <p:sp>
            <p:nvSpPr>
              <p:cNvPr id="51233" name="CasellaDiTesto 8">
                <a:extLst>
                  <a:ext uri="{FF2B5EF4-FFF2-40B4-BE49-F238E27FC236}">
                    <a16:creationId xmlns:a16="http://schemas.microsoft.com/office/drawing/2014/main" id="{2F694A80-B18D-4C44-8388-AC1C3A14F5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1560" y="2761183"/>
                <a:ext cx="194421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1400" b="1"/>
                  <a:t>Sikhote Alin</a:t>
                </a:r>
              </a:p>
            </p:txBody>
          </p:sp>
        </p:grpSp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7D1D82FB-954B-4CFE-89E8-6B16C3A4AFE8}"/>
                </a:ext>
              </a:extLst>
            </p:cNvPr>
            <p:cNvSpPr/>
            <p:nvPr/>
          </p:nvSpPr>
          <p:spPr>
            <a:xfrm>
              <a:off x="0" y="0"/>
              <a:ext cx="4572000" cy="29969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1227" name="CasellaDiTesto 33">
              <a:extLst>
                <a:ext uri="{FF2B5EF4-FFF2-40B4-BE49-F238E27FC236}">
                  <a16:creationId xmlns:a16="http://schemas.microsoft.com/office/drawing/2014/main" id="{40BA554C-4AC6-434D-A725-FDEF7CC8A0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7784" y="260648"/>
              <a:ext cx="187220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800" b="1"/>
                <a:t>Iron meteorites</a:t>
              </a:r>
            </a:p>
          </p:txBody>
        </p:sp>
      </p:grpSp>
      <p:pic>
        <p:nvPicPr>
          <p:cNvPr id="1030" name="Picture 6" descr="C:\Users\user\Dropbox\Michela Delfino\Origine della vita\foto meteoriti\NWA 4482.JPG">
            <a:extLst>
              <a:ext uri="{FF2B5EF4-FFF2-40B4-BE49-F238E27FC236}">
                <a16:creationId xmlns:a16="http://schemas.microsoft.com/office/drawing/2014/main" id="{AEF98337-77D7-447E-95CD-ED87107AF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34649" t="27168" r="38576" b="32670"/>
          <a:stretch>
            <a:fillRect/>
          </a:stretch>
        </p:blipFill>
        <p:spPr bwMode="auto">
          <a:xfrm>
            <a:off x="8036901" y="710285"/>
            <a:ext cx="1655678" cy="1655678"/>
          </a:xfrm>
          <a:prstGeom prst="roundRect">
            <a:avLst/>
          </a:prstGeom>
          <a:noFill/>
        </p:spPr>
      </p:pic>
      <p:sp>
        <p:nvSpPr>
          <p:cNvPr id="51204" name="CasellaDiTesto 12">
            <a:extLst>
              <a:ext uri="{FF2B5EF4-FFF2-40B4-BE49-F238E27FC236}">
                <a16:creationId xmlns:a16="http://schemas.microsoft.com/office/drawing/2014/main" id="{4A76FEF1-2779-44FE-84E0-9E3D4E5ED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2078038"/>
            <a:ext cx="1295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/>
              <a:t>NWA 4482</a:t>
            </a:r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F7FCD0D7-E301-4EE4-B581-5410C766F594}"/>
              </a:ext>
            </a:extLst>
          </p:cNvPr>
          <p:cNvSpPr/>
          <p:nvPr/>
        </p:nvSpPr>
        <p:spPr>
          <a:xfrm>
            <a:off x="6311900" y="449264"/>
            <a:ext cx="4356100" cy="206057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1206" name="CasellaDiTesto 36">
            <a:extLst>
              <a:ext uri="{FF2B5EF4-FFF2-40B4-BE49-F238E27FC236}">
                <a16:creationId xmlns:a16="http://schemas.microsoft.com/office/drawing/2014/main" id="{F6B8E81A-6F28-44AC-855F-8FAD67D57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9238" y="449263"/>
            <a:ext cx="24495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/>
              <a:t>Stony Iron meteorites</a:t>
            </a:r>
          </a:p>
        </p:txBody>
      </p:sp>
      <p:grpSp>
        <p:nvGrpSpPr>
          <p:cNvPr id="51207" name="Gruppo 41">
            <a:extLst>
              <a:ext uri="{FF2B5EF4-FFF2-40B4-BE49-F238E27FC236}">
                <a16:creationId xmlns:a16="http://schemas.microsoft.com/office/drawing/2014/main" id="{50628D2F-3D2A-4275-911D-5F59737AC6B8}"/>
              </a:ext>
            </a:extLst>
          </p:cNvPr>
          <p:cNvGrpSpPr>
            <a:grpSpLocks/>
          </p:cNvGrpSpPr>
          <p:nvPr/>
        </p:nvGrpSpPr>
        <p:grpSpPr bwMode="auto">
          <a:xfrm>
            <a:off x="5375276" y="3213100"/>
            <a:ext cx="5292725" cy="3455988"/>
            <a:chOff x="179512" y="3284984"/>
            <a:chExt cx="5292080" cy="3456384"/>
          </a:xfrm>
        </p:grpSpPr>
        <p:pic>
          <p:nvPicPr>
            <p:cNvPr id="1031" name="Picture 7" descr="C:\Users\user\Dropbox\Michela Delfino\Origine della vita\foto meteoriti\Gold basin.JPG">
              <a:extLst>
                <a:ext uri="{FF2B5EF4-FFF2-40B4-BE49-F238E27FC236}">
                  <a16:creationId xmlns:a16="http://schemas.microsoft.com/office/drawing/2014/main" id="{3ED660DF-2163-4964-A9A6-A102268866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 l="31888" t="35825" r="39763" b="35825"/>
            <a:stretch>
              <a:fillRect/>
            </a:stretch>
          </p:blipFill>
          <p:spPr bwMode="auto">
            <a:xfrm>
              <a:off x="395536" y="3381515"/>
              <a:ext cx="2123728" cy="1415818"/>
            </a:xfrm>
            <a:prstGeom prst="roundRect">
              <a:avLst/>
            </a:prstGeom>
            <a:noFill/>
          </p:spPr>
        </p:pic>
        <p:sp>
          <p:nvSpPr>
            <p:cNvPr id="51216" name="CasellaDiTesto 14">
              <a:extLst>
                <a:ext uri="{FF2B5EF4-FFF2-40B4-BE49-F238E27FC236}">
                  <a16:creationId xmlns:a16="http://schemas.microsoft.com/office/drawing/2014/main" id="{41B668B5-3CAF-4677-966F-0F7EF10D9E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7664" y="3433778"/>
              <a:ext cx="1080120" cy="523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 b="1"/>
                <a:t>Gold Basin</a:t>
              </a:r>
            </a:p>
          </p:txBody>
        </p:sp>
        <p:pic>
          <p:nvPicPr>
            <p:cNvPr id="1032" name="Picture 8" descr="C:\Users\user\Dropbox\Michela Delfino\Origine della vita\foto meteoriti\dhofar959.JPG">
              <a:extLst>
                <a:ext uri="{FF2B5EF4-FFF2-40B4-BE49-F238E27FC236}">
                  <a16:creationId xmlns:a16="http://schemas.microsoft.com/office/drawing/2014/main" id="{E5883ABB-2B58-468F-AD22-7DF5F2E30A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 l="31888" t="9838" r="28738" b="41731"/>
            <a:stretch>
              <a:fillRect/>
            </a:stretch>
          </p:blipFill>
          <p:spPr bwMode="auto">
            <a:xfrm>
              <a:off x="323528" y="4849158"/>
              <a:ext cx="2186584" cy="1792999"/>
            </a:xfrm>
            <a:prstGeom prst="roundRect">
              <a:avLst/>
            </a:prstGeom>
            <a:noFill/>
          </p:spPr>
        </p:pic>
        <p:sp>
          <p:nvSpPr>
            <p:cNvPr id="51218" name="CasellaDiTesto 16">
              <a:extLst>
                <a:ext uri="{FF2B5EF4-FFF2-40B4-BE49-F238E27FC236}">
                  <a16:creationId xmlns:a16="http://schemas.microsoft.com/office/drawing/2014/main" id="{5ABCADCF-5A52-49DD-9E5F-2E292D77C3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9632" y="5013357"/>
              <a:ext cx="1008112" cy="523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 b="1"/>
                <a:t>Dhofar 959</a:t>
              </a:r>
            </a:p>
          </p:txBody>
        </p:sp>
        <p:pic>
          <p:nvPicPr>
            <p:cNvPr id="1033" name="Picture 9" descr="C:\Users\user\Dropbox\Michela Delfino\Origine della vita\foto meteoriti\NWA 1465.JPG">
              <a:extLst>
                <a:ext uri="{FF2B5EF4-FFF2-40B4-BE49-F238E27FC236}">
                  <a16:creationId xmlns:a16="http://schemas.microsoft.com/office/drawing/2014/main" id="{68F4684C-E669-4812-A9ED-2B649286FB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 l="26375" t="31100" r="38188" b="46456"/>
            <a:stretch>
              <a:fillRect/>
            </a:stretch>
          </p:blipFill>
          <p:spPr bwMode="auto">
            <a:xfrm>
              <a:off x="2555776" y="5517232"/>
              <a:ext cx="2664296" cy="1124925"/>
            </a:xfrm>
            <a:prstGeom prst="roundRect">
              <a:avLst/>
            </a:prstGeom>
            <a:noFill/>
          </p:spPr>
        </p:pic>
        <p:sp>
          <p:nvSpPr>
            <p:cNvPr id="51220" name="CasellaDiTesto 18">
              <a:extLst>
                <a:ext uri="{FF2B5EF4-FFF2-40B4-BE49-F238E27FC236}">
                  <a16:creationId xmlns:a16="http://schemas.microsoft.com/office/drawing/2014/main" id="{29940C73-F4B2-4294-9B72-A25F2CC001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5776" y="5497668"/>
              <a:ext cx="115212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 b="1"/>
                <a:t>NWA 1465</a:t>
              </a:r>
            </a:p>
          </p:txBody>
        </p:sp>
        <p:pic>
          <p:nvPicPr>
            <p:cNvPr id="20" name="Picture 4" descr="murchison-handsample">
              <a:extLst>
                <a:ext uri="{FF2B5EF4-FFF2-40B4-BE49-F238E27FC236}">
                  <a16:creationId xmlns:a16="http://schemas.microsoft.com/office/drawing/2014/main" id="{C7271864-570F-4FCA-892D-D13F2CEF54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699792" y="4005245"/>
              <a:ext cx="1926882" cy="1487130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22" name="CasellaDiTesto 20">
              <a:extLst>
                <a:ext uri="{FF2B5EF4-FFF2-40B4-BE49-F238E27FC236}">
                  <a16:creationId xmlns:a16="http://schemas.microsoft.com/office/drawing/2014/main" id="{D3806C3B-2607-4EAB-B786-CB1DA71F3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1800" y="3933237"/>
              <a:ext cx="129614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 b="1"/>
                <a:t>Murchison</a:t>
              </a:r>
            </a:p>
          </p:txBody>
        </p:sp>
        <p:sp>
          <p:nvSpPr>
            <p:cNvPr id="40" name="Rettangolo 39">
              <a:extLst>
                <a:ext uri="{FF2B5EF4-FFF2-40B4-BE49-F238E27FC236}">
                  <a16:creationId xmlns:a16="http://schemas.microsoft.com/office/drawing/2014/main" id="{65EF0924-4F5B-4A2F-9D81-CA21EA4E6FB7}"/>
                </a:ext>
              </a:extLst>
            </p:cNvPr>
            <p:cNvSpPr/>
            <p:nvPr/>
          </p:nvSpPr>
          <p:spPr>
            <a:xfrm>
              <a:off x="179512" y="3284984"/>
              <a:ext cx="5184143" cy="345638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1224" name="CasellaDiTesto 40">
              <a:extLst>
                <a:ext uri="{FF2B5EF4-FFF2-40B4-BE49-F238E27FC236}">
                  <a16:creationId xmlns:a16="http://schemas.microsoft.com/office/drawing/2014/main" id="{539CC96B-C35A-4E8F-9C70-C6CFD602A1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9304" y="3284984"/>
              <a:ext cx="2592288" cy="646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800" b="1"/>
                <a:t>Chondrites meteorites</a:t>
              </a:r>
            </a:p>
          </p:txBody>
        </p:sp>
      </p:grpSp>
      <p:grpSp>
        <p:nvGrpSpPr>
          <p:cNvPr id="51208" name="Gruppo 51">
            <a:extLst>
              <a:ext uri="{FF2B5EF4-FFF2-40B4-BE49-F238E27FC236}">
                <a16:creationId xmlns:a16="http://schemas.microsoft.com/office/drawing/2014/main" id="{FC81880E-31B1-48FE-8831-6C9F7EB36EC9}"/>
              </a:ext>
            </a:extLst>
          </p:cNvPr>
          <p:cNvGrpSpPr>
            <a:grpSpLocks/>
          </p:cNvGrpSpPr>
          <p:nvPr/>
        </p:nvGrpSpPr>
        <p:grpSpPr bwMode="auto">
          <a:xfrm>
            <a:off x="1631951" y="3748088"/>
            <a:ext cx="3635375" cy="2201862"/>
            <a:chOff x="5400600" y="3388531"/>
            <a:chExt cx="3635896" cy="2200709"/>
          </a:xfrm>
        </p:grpSpPr>
        <p:pic>
          <p:nvPicPr>
            <p:cNvPr id="1034" name="Picture 10" descr="C:\Users\user\Dropbox\Michela Delfino\Origine della vita\foto meteoriti\NWA 5357.JPG">
              <a:extLst>
                <a:ext uri="{FF2B5EF4-FFF2-40B4-BE49-F238E27FC236}">
                  <a16:creationId xmlns:a16="http://schemas.microsoft.com/office/drawing/2014/main" id="{1A763813-6C70-41D5-A001-78816C05C5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 l="38187" t="31100" r="42913" b="39369"/>
            <a:stretch>
              <a:fillRect/>
            </a:stretch>
          </p:blipFill>
          <p:spPr bwMode="auto">
            <a:xfrm>
              <a:off x="5436096" y="3933056"/>
              <a:ext cx="1520809" cy="1584176"/>
            </a:xfrm>
            <a:prstGeom prst="roundRect">
              <a:avLst/>
            </a:prstGeom>
            <a:noFill/>
          </p:spPr>
        </p:pic>
        <p:sp>
          <p:nvSpPr>
            <p:cNvPr id="51210" name="CasellaDiTesto 44">
              <a:extLst>
                <a:ext uri="{FF2B5EF4-FFF2-40B4-BE49-F238E27FC236}">
                  <a16:creationId xmlns:a16="http://schemas.microsoft.com/office/drawing/2014/main" id="{8BC0BDBB-7D51-4B81-A4D1-388BABAEB2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76786" y="5281463"/>
              <a:ext cx="122413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 b="1"/>
                <a:t>NWA 5357</a:t>
              </a:r>
            </a:p>
          </p:txBody>
        </p:sp>
        <p:pic>
          <p:nvPicPr>
            <p:cNvPr id="1036" name="Picture 12" descr="C:\Users\user\Dropbox\Michela Delfino\Origine della vita\foto meteoriti\Al Haggounia 001.JPG">
              <a:extLst>
                <a:ext uri="{FF2B5EF4-FFF2-40B4-BE49-F238E27FC236}">
                  <a16:creationId xmlns:a16="http://schemas.microsoft.com/office/drawing/2014/main" id="{9598E8B0-37BD-4D3D-91A1-A5399819E3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 l="32675" t="13382" r="18500" b="28738"/>
            <a:stretch>
              <a:fillRect/>
            </a:stretch>
          </p:blipFill>
          <p:spPr bwMode="auto">
            <a:xfrm>
              <a:off x="7020272" y="3995103"/>
              <a:ext cx="1907704" cy="1507702"/>
            </a:xfrm>
            <a:prstGeom prst="roundRect">
              <a:avLst/>
            </a:prstGeom>
            <a:noFill/>
          </p:spPr>
        </p:pic>
        <p:sp>
          <p:nvSpPr>
            <p:cNvPr id="51212" name="CasellaDiTesto 46">
              <a:extLst>
                <a:ext uri="{FF2B5EF4-FFF2-40B4-BE49-F238E27FC236}">
                  <a16:creationId xmlns:a16="http://schemas.microsoft.com/office/drawing/2014/main" id="{439F702B-AA81-49FD-8BB2-FC0A4E06AA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68344" y="5065619"/>
              <a:ext cx="1224136" cy="522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 b="1"/>
                <a:t>Al Haggounia</a:t>
              </a:r>
            </a:p>
          </p:txBody>
        </p:sp>
        <p:sp>
          <p:nvSpPr>
            <p:cNvPr id="49" name="Rettangolo 48">
              <a:extLst>
                <a:ext uri="{FF2B5EF4-FFF2-40B4-BE49-F238E27FC236}">
                  <a16:creationId xmlns:a16="http://schemas.microsoft.com/office/drawing/2014/main" id="{7796497D-4623-464D-AB20-DD19D585CB0A}"/>
                </a:ext>
              </a:extLst>
            </p:cNvPr>
            <p:cNvSpPr/>
            <p:nvPr/>
          </p:nvSpPr>
          <p:spPr>
            <a:xfrm>
              <a:off x="5400600" y="3501184"/>
              <a:ext cx="3635896" cy="2088056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1214" name="CasellaDiTesto 50">
              <a:extLst>
                <a:ext uri="{FF2B5EF4-FFF2-40B4-BE49-F238E27FC236}">
                  <a16:creationId xmlns:a16="http://schemas.microsoft.com/office/drawing/2014/main" id="{E8EE9EE4-C983-4A6E-A23A-B99C26E272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20077" y="3388531"/>
              <a:ext cx="2592288" cy="645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800" b="1"/>
                <a:t>Achondrites meteorites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2946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2048</Words>
  <Application>Microsoft Office PowerPoint</Application>
  <PresentationFormat>Widescreen</PresentationFormat>
  <Paragraphs>530</Paragraphs>
  <Slides>50</Slides>
  <Notes>7</Notes>
  <HiddenSlides>0</HiddenSlides>
  <MMClips>2</MMClips>
  <ScaleCrop>false</ScaleCrop>
  <HeadingPairs>
    <vt:vector size="8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50</vt:i4>
      </vt:variant>
    </vt:vector>
  </HeadingPairs>
  <TitlesOfParts>
    <vt:vector size="63" baseType="lpstr">
      <vt:lpstr>Arial</vt:lpstr>
      <vt:lpstr>Arial </vt:lpstr>
      <vt:lpstr>Arial Black</vt:lpstr>
      <vt:lpstr>Arial Unicode MS</vt:lpstr>
      <vt:lpstr>Bradley Hand ITC</vt:lpstr>
      <vt:lpstr>Calibri</vt:lpstr>
      <vt:lpstr>Calibri Light</vt:lpstr>
      <vt:lpstr>Century Gothic</vt:lpstr>
      <vt:lpstr>Symbol</vt:lpstr>
      <vt:lpstr>Times New Roman</vt:lpstr>
      <vt:lpstr>Wingdings</vt:lpstr>
      <vt:lpstr>Office Theme</vt:lpstr>
      <vt:lpstr>CS ChemDraw Drawing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Raffaele Saladino</dc:creator>
  <cp:lastModifiedBy>Raffaele Saladino</cp:lastModifiedBy>
  <cp:revision>266</cp:revision>
  <dcterms:created xsi:type="dcterms:W3CDTF">2016-02-05T13:22:40Z</dcterms:created>
  <dcterms:modified xsi:type="dcterms:W3CDTF">2019-06-18T05:53:46Z</dcterms:modified>
</cp:coreProperties>
</file>