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390" r:id="rId2"/>
    <p:sldId id="389" r:id="rId3"/>
    <p:sldId id="661" r:id="rId4"/>
    <p:sldId id="662" r:id="rId5"/>
    <p:sldId id="666" r:id="rId6"/>
    <p:sldId id="664" r:id="rId7"/>
    <p:sldId id="665" r:id="rId8"/>
    <p:sldId id="640" r:id="rId9"/>
    <p:sldId id="668" r:id="rId10"/>
    <p:sldId id="669" r:id="rId11"/>
    <p:sldId id="670" r:id="rId12"/>
    <p:sldId id="663" r:id="rId13"/>
    <p:sldId id="672" r:id="rId14"/>
    <p:sldId id="420" r:id="rId1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0"/>
    <a:srgbClr val="0000FF"/>
    <a:srgbClr val="E64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9490" autoAdjust="0"/>
  </p:normalViewPr>
  <p:slideViewPr>
    <p:cSldViewPr>
      <p:cViewPr varScale="1">
        <p:scale>
          <a:sx n="96" d="100"/>
          <a:sy n="96" d="100"/>
        </p:scale>
        <p:origin x="216" y="176"/>
      </p:cViewPr>
      <p:guideLst>
        <p:guide orient="horz" pos="2160"/>
        <p:guide pos="2880"/>
      </p:guideLst>
    </p:cSldViewPr>
  </p:slideViewPr>
  <p:outlineViewPr>
    <p:cViewPr>
      <p:scale>
        <a:sx n="33" d="100"/>
        <a:sy n="33" d="100"/>
      </p:scale>
      <p:origin x="0" y="20136"/>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6/17/19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17/06/2019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a:t>
            </a:fld>
            <a:endParaRPr lang="fr-FR"/>
          </a:p>
        </p:txBody>
      </p:sp>
    </p:spTree>
    <p:extLst>
      <p:ext uri="{BB962C8B-B14F-4D97-AF65-F5344CB8AC3E}">
        <p14:creationId xmlns:p14="http://schemas.microsoft.com/office/powerpoint/2010/main" val="277124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11</a:t>
            </a:fld>
            <a:endParaRPr lang="fr-FR"/>
          </a:p>
        </p:txBody>
      </p:sp>
    </p:spTree>
    <p:extLst>
      <p:ext uri="{BB962C8B-B14F-4D97-AF65-F5344CB8AC3E}">
        <p14:creationId xmlns:p14="http://schemas.microsoft.com/office/powerpoint/2010/main" val="1000505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12</a:t>
            </a:fld>
            <a:endParaRPr lang="fr-FR"/>
          </a:p>
        </p:txBody>
      </p:sp>
    </p:spTree>
    <p:extLst>
      <p:ext uri="{BB962C8B-B14F-4D97-AF65-F5344CB8AC3E}">
        <p14:creationId xmlns:p14="http://schemas.microsoft.com/office/powerpoint/2010/main" val="324709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13</a:t>
            </a:fld>
            <a:endParaRPr lang="fr-FR"/>
          </a:p>
        </p:txBody>
      </p:sp>
    </p:spTree>
    <p:extLst>
      <p:ext uri="{BB962C8B-B14F-4D97-AF65-F5344CB8AC3E}">
        <p14:creationId xmlns:p14="http://schemas.microsoft.com/office/powerpoint/2010/main" val="224657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2</a:t>
            </a:fld>
            <a:endParaRPr lang="fr-FR"/>
          </a:p>
        </p:txBody>
      </p:sp>
    </p:spTree>
    <p:extLst>
      <p:ext uri="{BB962C8B-B14F-4D97-AF65-F5344CB8AC3E}">
        <p14:creationId xmlns:p14="http://schemas.microsoft.com/office/powerpoint/2010/main" val="247090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3</a:t>
            </a:fld>
            <a:endParaRPr lang="fr-FR"/>
          </a:p>
        </p:txBody>
      </p:sp>
    </p:spTree>
    <p:extLst>
      <p:ext uri="{BB962C8B-B14F-4D97-AF65-F5344CB8AC3E}">
        <p14:creationId xmlns:p14="http://schemas.microsoft.com/office/powerpoint/2010/main" val="212977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143825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5</a:t>
            </a:fld>
            <a:endParaRPr lang="fr-FR"/>
          </a:p>
        </p:txBody>
      </p:sp>
    </p:spTree>
    <p:extLst>
      <p:ext uri="{BB962C8B-B14F-4D97-AF65-F5344CB8AC3E}">
        <p14:creationId xmlns:p14="http://schemas.microsoft.com/office/powerpoint/2010/main" val="330702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6</a:t>
            </a:fld>
            <a:endParaRPr lang="fr-FR"/>
          </a:p>
        </p:txBody>
      </p:sp>
    </p:spTree>
    <p:extLst>
      <p:ext uri="{BB962C8B-B14F-4D97-AF65-F5344CB8AC3E}">
        <p14:creationId xmlns:p14="http://schemas.microsoft.com/office/powerpoint/2010/main" val="18794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8</a:t>
            </a:fld>
            <a:endParaRPr lang="fr-FR"/>
          </a:p>
        </p:txBody>
      </p:sp>
    </p:spTree>
    <p:extLst>
      <p:ext uri="{BB962C8B-B14F-4D97-AF65-F5344CB8AC3E}">
        <p14:creationId xmlns:p14="http://schemas.microsoft.com/office/powerpoint/2010/main" val="292523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9</a:t>
            </a:fld>
            <a:endParaRPr lang="fr-FR"/>
          </a:p>
        </p:txBody>
      </p:sp>
    </p:spTree>
    <p:extLst>
      <p:ext uri="{BB962C8B-B14F-4D97-AF65-F5344CB8AC3E}">
        <p14:creationId xmlns:p14="http://schemas.microsoft.com/office/powerpoint/2010/main" val="71432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10</a:t>
            </a:fld>
            <a:endParaRPr lang="fr-FR"/>
          </a:p>
        </p:txBody>
      </p:sp>
    </p:spTree>
    <p:extLst>
      <p:ext uri="{BB962C8B-B14F-4D97-AF65-F5344CB8AC3E}">
        <p14:creationId xmlns:p14="http://schemas.microsoft.com/office/powerpoint/2010/main" val="108436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51th PAC-PP, June 19-20, 2019</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51th PAC-PP, June 19-20, 2019</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3">
            <a:alphaModFix amt="34000"/>
            <a:extLst>
              <a:ext uri="{28A0092B-C50C-407E-A947-70E740481C1C}">
                <a14:useLocalDpi xmlns:a14="http://schemas.microsoft.com/office/drawing/2010/main" val="0"/>
              </a:ext>
            </a:extLst>
          </a:blip>
          <a:srcRect t="50230" r="71199"/>
          <a:stretch/>
        </p:blipFill>
        <p:spPr>
          <a:xfrm>
            <a:off x="35339" y="342800"/>
            <a:ext cx="9143999" cy="7190656"/>
          </a:xfrm>
          <a:prstGeom prst="rect">
            <a:avLst/>
          </a:prstGeom>
        </p:spPr>
      </p:pic>
      <p:sp>
        <p:nvSpPr>
          <p:cNvPr id="8" name="TextBox 7"/>
          <p:cNvSpPr txBox="1"/>
          <p:nvPr/>
        </p:nvSpPr>
        <p:spPr>
          <a:xfrm>
            <a:off x="3635896" y="2016455"/>
            <a:ext cx="2287806" cy="369332"/>
          </a:xfrm>
          <a:prstGeom prst="rect">
            <a:avLst/>
          </a:prstGeom>
          <a:noFill/>
        </p:spPr>
        <p:txBody>
          <a:bodyPr wrap="none" rtlCol="0">
            <a:spAutoFit/>
          </a:bodyPr>
          <a:lstStyle/>
          <a:p>
            <a:r>
              <a:rPr lang="en-US" dirty="0"/>
              <a:t>JINR, June 19, 2019</a:t>
            </a:r>
          </a:p>
        </p:txBody>
      </p:sp>
      <p:sp>
        <p:nvSpPr>
          <p:cNvPr id="9" name="AutoShape 18"/>
          <p:cNvSpPr>
            <a:spLocks noChangeArrowheads="1"/>
          </p:cNvSpPr>
          <p:nvPr/>
        </p:nvSpPr>
        <p:spPr bwMode="auto">
          <a:xfrm>
            <a:off x="611560" y="790917"/>
            <a:ext cx="7920880" cy="742119"/>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lnSpc>
                <a:spcPct val="120000"/>
              </a:lnSpc>
              <a:spcAft>
                <a:spcPts val="1200"/>
              </a:spcAft>
            </a:pPr>
            <a:r>
              <a:rPr lang="en-US" sz="4000" dirty="0">
                <a:solidFill>
                  <a:srgbClr val="FFFF00"/>
                </a:solidFill>
              </a:rPr>
              <a:t>51</a:t>
            </a:r>
            <a:r>
              <a:rPr lang="en-US" sz="4000" baseline="30000" dirty="0">
                <a:solidFill>
                  <a:srgbClr val="FFFF00"/>
                </a:solidFill>
              </a:rPr>
              <a:t>st</a:t>
            </a:r>
            <a:r>
              <a:rPr lang="en-US" sz="4000" dirty="0">
                <a:solidFill>
                  <a:srgbClr val="FFFF00"/>
                </a:solidFill>
              </a:rPr>
              <a:t> PAC on Particle Physics</a:t>
            </a:r>
          </a:p>
        </p:txBody>
      </p:sp>
      <p:sp>
        <p:nvSpPr>
          <p:cNvPr id="12" name="Subtitle 2"/>
          <p:cNvSpPr txBox="1">
            <a:spLocks/>
          </p:cNvSpPr>
          <p:nvPr/>
        </p:nvSpPr>
        <p:spPr bwMode="auto">
          <a:xfrm>
            <a:off x="899592" y="3068960"/>
            <a:ext cx="756084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b="1" dirty="0" err="1">
                <a:solidFill>
                  <a:srgbClr val="000090"/>
                </a:solidFill>
              </a:rPr>
              <a:t>Implementation</a:t>
            </a:r>
            <a:r>
              <a:rPr lang="fr-FR" b="1" dirty="0">
                <a:solidFill>
                  <a:srgbClr val="000090"/>
                </a:solidFill>
              </a:rPr>
              <a:t> of </a:t>
            </a:r>
            <a:r>
              <a:rPr lang="fr-FR" b="1" dirty="0" err="1">
                <a:solidFill>
                  <a:srgbClr val="000090"/>
                </a:solidFill>
              </a:rPr>
              <a:t>recommendations</a:t>
            </a:r>
            <a:r>
              <a:rPr lang="fr-FR" b="1" dirty="0">
                <a:solidFill>
                  <a:srgbClr val="000090"/>
                </a:solidFill>
              </a:rPr>
              <a:t> and </a:t>
            </a:r>
            <a:r>
              <a:rPr lang="fr-FR" b="1" dirty="0" err="1">
                <a:solidFill>
                  <a:srgbClr val="000090"/>
                </a:solidFill>
              </a:rPr>
              <a:t>work</a:t>
            </a:r>
            <a:r>
              <a:rPr lang="fr-FR" b="1" dirty="0">
                <a:solidFill>
                  <a:srgbClr val="000090"/>
                </a:solidFill>
              </a:rPr>
              <a:t> </a:t>
            </a:r>
            <a:r>
              <a:rPr lang="fr-FR" b="1" dirty="0" err="1">
                <a:solidFill>
                  <a:srgbClr val="000090"/>
                </a:solidFill>
              </a:rPr>
              <a:t>towards</a:t>
            </a:r>
            <a:r>
              <a:rPr lang="fr-FR" b="1" dirty="0">
                <a:solidFill>
                  <a:srgbClr val="000090"/>
                </a:solidFill>
              </a:rPr>
              <a:t> optimisation </a:t>
            </a:r>
            <a:br>
              <a:rPr lang="fr-FR" b="1" dirty="0">
                <a:solidFill>
                  <a:srgbClr val="000090"/>
                </a:solidFill>
              </a:rPr>
            </a:br>
            <a:r>
              <a:rPr lang="fr-FR" b="1" dirty="0">
                <a:solidFill>
                  <a:srgbClr val="000090"/>
                </a:solidFill>
              </a:rPr>
              <a:t>of the </a:t>
            </a:r>
            <a:r>
              <a:rPr lang="fr-FR" b="1" dirty="0" err="1">
                <a:solidFill>
                  <a:srgbClr val="000090"/>
                </a:solidFill>
              </a:rPr>
              <a:t>research</a:t>
            </a:r>
            <a:r>
              <a:rPr lang="fr-FR" b="1" dirty="0">
                <a:solidFill>
                  <a:srgbClr val="000090"/>
                </a:solidFill>
              </a:rPr>
              <a:t> programme</a:t>
            </a:r>
          </a:p>
        </p:txBody>
      </p:sp>
      <p:sp>
        <p:nvSpPr>
          <p:cNvPr id="6" name="Subtitle 2"/>
          <p:cNvSpPr>
            <a:spLocks noGrp="1"/>
          </p:cNvSpPr>
          <p:nvPr>
            <p:ph type="subTitle" idx="1"/>
          </p:nvPr>
        </p:nvSpPr>
        <p:spPr>
          <a:xfrm>
            <a:off x="899592" y="5013176"/>
            <a:ext cx="7560840" cy="1224136"/>
          </a:xfrm>
        </p:spPr>
        <p:txBody>
          <a:bodyPr/>
          <a:lstStyle/>
          <a:p>
            <a:r>
              <a:rPr lang="fr-FR" b="1" dirty="0">
                <a:solidFill>
                  <a:srgbClr val="000090"/>
                </a:solidFill>
              </a:rPr>
              <a:t>Itzhak </a:t>
            </a:r>
            <a:r>
              <a:rPr lang="fr-FR" b="1" dirty="0" err="1">
                <a:solidFill>
                  <a:srgbClr val="000090"/>
                </a:solidFill>
              </a:rPr>
              <a:t>Tserruya</a:t>
            </a:r>
            <a:endParaRPr lang="fr-FR" b="1" dirty="0">
              <a:solidFill>
                <a:srgbClr val="000090"/>
              </a:solidFill>
            </a:endParaRPr>
          </a:p>
        </p:txBody>
      </p:sp>
    </p:spTree>
    <p:extLst>
      <p:ext uri="{BB962C8B-B14F-4D97-AF65-F5344CB8AC3E}">
        <p14:creationId xmlns:p14="http://schemas.microsoft.com/office/powerpoint/2010/main" val="25966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32523"/>
            <a:ext cx="8229600"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(III)</a:t>
            </a:r>
          </a:p>
        </p:txBody>
      </p:sp>
      <p:sp>
        <p:nvSpPr>
          <p:cNvPr id="2" name="TextBox 1"/>
          <p:cNvSpPr txBox="1"/>
          <p:nvPr/>
        </p:nvSpPr>
        <p:spPr>
          <a:xfrm>
            <a:off x="161764" y="895285"/>
            <a:ext cx="8820472" cy="5940088"/>
          </a:xfrm>
          <a:prstGeom prst="rect">
            <a:avLst/>
          </a:prstGeom>
          <a:noFill/>
        </p:spPr>
        <p:txBody>
          <a:bodyPr wrap="square" rtlCol="0">
            <a:spAutoFit/>
          </a:bodyPr>
          <a:lstStyle/>
          <a:p>
            <a:pPr>
              <a:spcAft>
                <a:spcPts val="600"/>
              </a:spcAft>
              <a:buSzPct val="80000"/>
            </a:pPr>
            <a:r>
              <a:rPr lang="en-US" b="1" dirty="0"/>
              <a:t>Recommendations in connection with the PAC-PP (new projects): </a:t>
            </a:r>
          </a:p>
          <a:p>
            <a:pPr marL="285750" indent="-285750">
              <a:spcAft>
                <a:spcPts val="600"/>
              </a:spcAft>
              <a:buFont typeface="Wingdings" charset="2"/>
              <a:buChar char="u"/>
            </a:pPr>
            <a:r>
              <a:rPr lang="en-US" dirty="0"/>
              <a:t>The SC supports the PAC’s recommendations on the approval of new projects and the continuation of ongoing projects in particle physics. In particular, it endorses the PAC’s recommendations </a:t>
            </a:r>
            <a:r>
              <a:rPr lang="en-US" b="1" dirty="0"/>
              <a:t>to start the preparation of a Conceptual Design Report (CDR) for the Spin Physics Detector (SPD) at the NICA collider, followed after its acceptance by a Technical Design Report..</a:t>
            </a:r>
            <a:r>
              <a:rPr lang="en-US" dirty="0"/>
              <a:t>. The Scientific Council supports the PAC’s recommendations to approve the project until the end of 2021 with first priority.</a:t>
            </a:r>
          </a:p>
          <a:p>
            <a:pPr marL="285750" indent="-285750">
              <a:spcAft>
                <a:spcPts val="600"/>
              </a:spcAft>
              <a:buFont typeface="Wingdings" charset="2"/>
              <a:buChar char="u"/>
            </a:pPr>
            <a:r>
              <a:rPr lang="en-US" dirty="0"/>
              <a:t>The SC endorses the PAC’s recommendations for the continuation of the JINR’s participation in the </a:t>
            </a:r>
            <a:r>
              <a:rPr lang="en-US" b="1" dirty="0"/>
              <a:t>BES-III project </a:t>
            </a:r>
            <a:r>
              <a:rPr lang="en-US" dirty="0"/>
              <a:t>until the end of 2022 with second priority. The JINR group has made many significant contributions in the BES-III experiment since 2005, and the SC agrees with the PAC that the experiment has reached most of the aimed at goals and further studies could be conducted with a commensurate lower effort. </a:t>
            </a:r>
          </a:p>
          <a:p>
            <a:pPr marL="285750" indent="-285750">
              <a:spcAft>
                <a:spcPts val="600"/>
              </a:spcAft>
              <a:buFont typeface="Wingdings" charset="2"/>
              <a:buChar char="u"/>
            </a:pPr>
            <a:r>
              <a:rPr lang="en-US" dirty="0"/>
              <a:t>The SC considers JINR’s participation in the </a:t>
            </a:r>
            <a:r>
              <a:rPr lang="en-US" b="1" dirty="0"/>
              <a:t>R&amp;D project for the PHOS detector </a:t>
            </a:r>
            <a:r>
              <a:rPr lang="en-US" dirty="0"/>
              <a:t>as an important contribution to the upgrade of the ALICE photon spectrometer and supports the PAC’s recommendation for continuation of JINR’s participation in the R&amp;D project until the end of 2020 with first priority.</a:t>
            </a:r>
          </a:p>
          <a:p>
            <a:pPr marL="285750" indent="-285750">
              <a:spcAft>
                <a:spcPts val="600"/>
              </a:spcAft>
              <a:buFont typeface="Wingdings" charset="2"/>
              <a:buChar char="u"/>
            </a:pPr>
            <a:r>
              <a:rPr lang="en-US" dirty="0"/>
              <a:t>The SC recognizes the important results achieved by the JINR groups in the LHC experiments, ALICE, ATLAS and CMS. </a:t>
            </a:r>
          </a:p>
        </p:txBody>
      </p:sp>
    </p:spTree>
    <p:extLst>
      <p:ext uri="{BB962C8B-B14F-4D97-AF65-F5344CB8AC3E}">
        <p14:creationId xmlns:p14="http://schemas.microsoft.com/office/powerpoint/2010/main" val="144116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539552" y="0"/>
            <a:ext cx="8229600"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0"/>
              </a:spcAft>
            </a:pPr>
            <a:r>
              <a:rPr lang="en-US" sz="4000" u="sng" dirty="0">
                <a:solidFill>
                  <a:srgbClr val="FFFF00"/>
                </a:solidFill>
              </a:rPr>
              <a:t>Scientific Council (IV)</a:t>
            </a:r>
          </a:p>
        </p:txBody>
      </p:sp>
      <p:sp>
        <p:nvSpPr>
          <p:cNvPr id="2" name="TextBox 1"/>
          <p:cNvSpPr txBox="1"/>
          <p:nvPr/>
        </p:nvSpPr>
        <p:spPr>
          <a:xfrm>
            <a:off x="0" y="895285"/>
            <a:ext cx="9036496" cy="6632585"/>
          </a:xfrm>
          <a:prstGeom prst="rect">
            <a:avLst/>
          </a:prstGeom>
          <a:noFill/>
        </p:spPr>
        <p:txBody>
          <a:bodyPr wrap="square" rtlCol="0">
            <a:spAutoFit/>
          </a:bodyPr>
          <a:lstStyle/>
          <a:p>
            <a:pPr>
              <a:spcAft>
                <a:spcPts val="600"/>
              </a:spcAft>
              <a:buSzPct val="80000"/>
            </a:pPr>
            <a:r>
              <a:rPr lang="en-US" sz="1600" b="1" dirty="0"/>
              <a:t>Recommendations in connection with neutrino physics: </a:t>
            </a:r>
          </a:p>
          <a:p>
            <a:pPr marL="285750" indent="-285750">
              <a:spcAft>
                <a:spcPts val="600"/>
              </a:spcAft>
              <a:buFont typeface="Wingdings" charset="2"/>
              <a:buChar char="u"/>
            </a:pPr>
            <a:r>
              <a:rPr lang="en-US" sz="1600" b="1" dirty="0"/>
              <a:t>The Scientific Council congratulates the PAC for Particle Physics and the PAC for Nuclear Physics for the careful evaluation, in a joint session of the two PACs on 22 January 2019, of all projects and research themes carried out at JINR in the areas of neutrino physics, astrophysics and dark matter</a:t>
            </a:r>
            <a:r>
              <a:rPr lang="en-US" sz="1600" dirty="0"/>
              <a:t>… In order to achieve “a better coordination of the neutrino physics </a:t>
            </a:r>
            <a:r>
              <a:rPr lang="en-US" sz="1600" dirty="0" err="1"/>
              <a:t>programme</a:t>
            </a:r>
            <a:r>
              <a:rPr lang="en-US" sz="1600" dirty="0"/>
              <a:t> therefore allowing implementation of priorities in a more concerted and efficient manner”, all 13 projects have been jointly evaluated by both PACs with the ultimate goal to classify them into three categories A, B or C, based on the scientific merit of the project and the performance of the JINR group involved. </a:t>
            </a:r>
          </a:p>
          <a:p>
            <a:pPr marL="285750" indent="-285750">
              <a:spcAft>
                <a:spcPts val="600"/>
              </a:spcAft>
              <a:buFont typeface="Wingdings" charset="2"/>
              <a:buChar char="u"/>
            </a:pPr>
            <a:r>
              <a:rPr lang="en-US" sz="1600" dirty="0"/>
              <a:t>The project leaders were requested to answer a common questionnaire… Each project was reviewed by one referee from PAC-PP and one from PAC-NP. The final assignment of each project into category A, B or C was done taking into account the opinions of two referees and the subsequent discussion of the project at the joint session of both committees.</a:t>
            </a:r>
          </a:p>
          <a:p>
            <a:pPr marL="285750" indent="-285750">
              <a:spcAft>
                <a:spcPts val="0"/>
              </a:spcAft>
              <a:buFont typeface="Wingdings" charset="2"/>
              <a:buChar char="u"/>
            </a:pPr>
            <a:r>
              <a:rPr lang="en-US" sz="1600" dirty="0"/>
              <a:t>The evaluation resulted in specific recommendations for each one of the 13 projects, emphasizing their strengths and weaknesses, and in the following classification of the projects:</a:t>
            </a:r>
          </a:p>
          <a:p>
            <a:pPr>
              <a:spcAft>
                <a:spcPts val="0"/>
              </a:spcAft>
            </a:pPr>
            <a:r>
              <a:rPr lang="en-US" sz="1600" b="1" dirty="0"/>
              <a:t>    Category A:</a:t>
            </a:r>
            <a:r>
              <a:rPr lang="en-US" sz="1600" dirty="0"/>
              <a:t> BAIKAL-GVD, DANSS, </a:t>
            </a:r>
            <a:r>
              <a:rPr lang="en-US" sz="1600" dirty="0" err="1"/>
              <a:t>Daya</a:t>
            </a:r>
            <a:r>
              <a:rPr lang="en-US" sz="1600" dirty="0"/>
              <a:t> Bay/JUNO, </a:t>
            </a:r>
            <a:r>
              <a:rPr lang="en-US" sz="1600" dirty="0" err="1"/>
              <a:t>NOvA</a:t>
            </a:r>
            <a:r>
              <a:rPr lang="en-US" sz="1600" dirty="0"/>
              <a:t>; </a:t>
            </a:r>
          </a:p>
          <a:p>
            <a:pPr>
              <a:spcAft>
                <a:spcPts val="0"/>
              </a:spcAft>
            </a:pPr>
            <a:r>
              <a:rPr lang="en-US" sz="1600" b="1" dirty="0"/>
              <a:t>    Category B: </a:t>
            </a:r>
            <a:r>
              <a:rPr lang="en-US" sz="1600" dirty="0"/>
              <a:t>COMET, EDELWEISS-LT, GEMMA-III, GERDA, NA64, </a:t>
            </a:r>
            <a:r>
              <a:rPr lang="en-US" sz="1600" dirty="0" err="1"/>
              <a:t>SuperNEMO</a:t>
            </a:r>
            <a:r>
              <a:rPr lang="en-US" sz="1600" dirty="0"/>
              <a:t>, TAIGA;             </a:t>
            </a:r>
          </a:p>
          <a:p>
            <a:pPr>
              <a:spcAft>
                <a:spcPts val="0"/>
              </a:spcAft>
            </a:pPr>
            <a:r>
              <a:rPr lang="en-US" sz="1600" b="1" dirty="0"/>
              <a:t>    Category C:</a:t>
            </a:r>
            <a:r>
              <a:rPr lang="en-US" sz="1600" dirty="0"/>
              <a:t> BOREXINO, Mu2e/g-2.</a:t>
            </a:r>
          </a:p>
          <a:p>
            <a:pPr marL="285750" indent="-285750">
              <a:spcBef>
                <a:spcPts val="600"/>
              </a:spcBef>
              <a:spcAft>
                <a:spcPts val="0"/>
              </a:spcAft>
              <a:buFont typeface="Wingdings" charset="2"/>
              <a:buChar char="u"/>
            </a:pPr>
            <a:r>
              <a:rPr lang="en-US" sz="1600" b="1" dirty="0"/>
              <a:t>The SC endorses the recommendations of the PACs and considers that the recommendations and the classification will be useful for the DLNP and the JINR Directorates in their efforts towards concentration of resources in selected directions and strengthening the research </a:t>
            </a:r>
            <a:r>
              <a:rPr lang="en-US" sz="1600" b="1" dirty="0" err="1"/>
              <a:t>programme</a:t>
            </a:r>
            <a:r>
              <a:rPr lang="en-US" sz="1600" b="1" dirty="0"/>
              <a:t>.</a:t>
            </a:r>
          </a:p>
          <a:p>
            <a:pPr marL="285750" indent="-285750">
              <a:spcAft>
                <a:spcPts val="600"/>
              </a:spcAft>
              <a:buFont typeface="Wingdings" charset="2"/>
              <a:buChar char="u"/>
            </a:pPr>
            <a:endParaRPr lang="en-US" sz="1600" dirty="0"/>
          </a:p>
          <a:p>
            <a:pPr marL="285750" indent="-285750">
              <a:spcAft>
                <a:spcPts val="600"/>
              </a:spcAft>
              <a:buFont typeface="Wingdings" charset="2"/>
              <a:buChar char="u"/>
            </a:pPr>
            <a:endParaRPr lang="en-US" sz="1600" dirty="0"/>
          </a:p>
        </p:txBody>
      </p:sp>
      <p:sp>
        <p:nvSpPr>
          <p:cNvPr id="6" name="Slide Number Placeholder 5">
            <a:extLst>
              <a:ext uri="{FF2B5EF4-FFF2-40B4-BE49-F238E27FC236}">
                <a16:creationId xmlns:a16="http://schemas.microsoft.com/office/drawing/2014/main" id="{4D81FA04-2FD9-E547-8156-A31CB0A2AE7C}"/>
              </a:ext>
            </a:extLst>
          </p:cNvPr>
          <p:cNvSpPr>
            <a:spLocks noGrp="1"/>
          </p:cNvSpPr>
          <p:nvPr>
            <p:ph type="sldNum" sz="quarter" idx="12"/>
          </p:nvPr>
        </p:nvSpPr>
        <p:spPr/>
        <p:txBody>
          <a:bodyPr/>
          <a:lstStyle/>
          <a:p>
            <a:pPr>
              <a:defRPr/>
            </a:pPr>
            <a:fld id="{16AAA047-8AEF-4C69-86C3-C9A280890182}" type="slidenum">
              <a:rPr lang="fr-FR" smtClean="0"/>
              <a:pPr>
                <a:defRPr/>
              </a:pPr>
              <a:t>11</a:t>
            </a:fld>
            <a:endParaRPr lang="fr-FR"/>
          </a:p>
        </p:txBody>
      </p:sp>
    </p:spTree>
    <p:extLst>
      <p:ext uri="{BB962C8B-B14F-4D97-AF65-F5344CB8AC3E}">
        <p14:creationId xmlns:p14="http://schemas.microsoft.com/office/powerpoint/2010/main" val="203179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1043608" y="122170"/>
            <a:ext cx="6624736"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Recent Developments</a:t>
            </a:r>
          </a:p>
        </p:txBody>
      </p:sp>
      <p:sp>
        <p:nvSpPr>
          <p:cNvPr id="3" name="TextBox 2">
            <a:extLst>
              <a:ext uri="{FF2B5EF4-FFF2-40B4-BE49-F238E27FC236}">
                <a16:creationId xmlns:a16="http://schemas.microsoft.com/office/drawing/2014/main" id="{62E81BE6-85E6-0F43-8206-7109C66907B8}"/>
              </a:ext>
            </a:extLst>
          </p:cNvPr>
          <p:cNvSpPr txBox="1"/>
          <p:nvPr/>
        </p:nvSpPr>
        <p:spPr>
          <a:xfrm>
            <a:off x="7380312" y="404664"/>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5A9D4C79-A75F-A340-B9BB-466607A803C3}"/>
              </a:ext>
            </a:extLst>
          </p:cNvPr>
          <p:cNvSpPr txBox="1"/>
          <p:nvPr/>
        </p:nvSpPr>
        <p:spPr>
          <a:xfrm>
            <a:off x="421396" y="1038796"/>
            <a:ext cx="8615097" cy="369332"/>
          </a:xfrm>
          <a:prstGeom prst="rect">
            <a:avLst/>
          </a:prstGeom>
          <a:noFill/>
        </p:spPr>
        <p:txBody>
          <a:bodyPr wrap="square" rtlCol="0">
            <a:spAutoFit/>
          </a:bodyPr>
          <a:lstStyle/>
          <a:p>
            <a:pPr marL="285750" indent="-285750">
              <a:spcAft>
                <a:spcPts val="1200"/>
              </a:spcAft>
              <a:buFont typeface="Wingdings" charset="2"/>
              <a:buChar char="u"/>
            </a:pPr>
            <a:r>
              <a:rPr lang="en-US" b="1" dirty="0"/>
              <a:t>3</a:t>
            </a:r>
            <a:r>
              <a:rPr lang="en-US" b="1" baseline="30000" dirty="0"/>
              <a:t>rd</a:t>
            </a:r>
            <a:r>
              <a:rPr lang="en-US" b="1" dirty="0"/>
              <a:t> Collaboration meeting of MPD and BM@N at JINR on April 16-17, 2019</a:t>
            </a:r>
          </a:p>
        </p:txBody>
      </p:sp>
      <p:sp>
        <p:nvSpPr>
          <p:cNvPr id="12" name="TextBox 11">
            <a:extLst>
              <a:ext uri="{FF2B5EF4-FFF2-40B4-BE49-F238E27FC236}">
                <a16:creationId xmlns:a16="http://schemas.microsoft.com/office/drawing/2014/main" id="{5C7A86B4-D5F4-B047-BDEA-86F8F89BAC1E}"/>
              </a:ext>
            </a:extLst>
          </p:cNvPr>
          <p:cNvSpPr txBox="1"/>
          <p:nvPr/>
        </p:nvSpPr>
        <p:spPr>
          <a:xfrm>
            <a:off x="1691680" y="1314808"/>
            <a:ext cx="5586414" cy="323165"/>
          </a:xfrm>
          <a:prstGeom prst="rect">
            <a:avLst/>
          </a:prstGeom>
          <a:noFill/>
        </p:spPr>
        <p:txBody>
          <a:bodyPr wrap="square" rtlCol="0">
            <a:spAutoFit/>
          </a:bodyPr>
          <a:lstStyle/>
          <a:p>
            <a:pPr algn="ctr"/>
            <a:r>
              <a:rPr lang="en-US" sz="1500" i="1" dirty="0">
                <a:solidFill>
                  <a:srgbClr val="000090"/>
                </a:solidFill>
              </a:rPr>
              <a:t>https://</a:t>
            </a:r>
            <a:r>
              <a:rPr lang="en-US" sz="1500" i="1" dirty="0" err="1">
                <a:solidFill>
                  <a:srgbClr val="000090"/>
                </a:solidFill>
              </a:rPr>
              <a:t>indico.jinr.ru</a:t>
            </a:r>
            <a:r>
              <a:rPr lang="en-US" sz="1500" i="1" dirty="0">
                <a:solidFill>
                  <a:srgbClr val="000090"/>
                </a:solidFill>
              </a:rPr>
              <a:t>/event/805/</a:t>
            </a:r>
          </a:p>
        </p:txBody>
      </p:sp>
      <p:pic>
        <p:nvPicPr>
          <p:cNvPr id="1026" name="Picture 2" descr="https://indico.jinr.ru/event/805/picture/12">
            <a:extLst>
              <a:ext uri="{FF2B5EF4-FFF2-40B4-BE49-F238E27FC236}">
                <a16:creationId xmlns:a16="http://schemas.microsoft.com/office/drawing/2014/main" id="{422D419B-DEA6-8241-A6AF-D54CDC03C2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96"/>
          <a:stretch/>
        </p:blipFill>
        <p:spPr bwMode="auto">
          <a:xfrm>
            <a:off x="-14063" y="1722405"/>
            <a:ext cx="9144000" cy="36144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5C0DB34-0A23-2746-97F4-259BF800F7B2}"/>
              </a:ext>
            </a:extLst>
          </p:cNvPr>
          <p:cNvSpPr txBox="1"/>
          <p:nvPr/>
        </p:nvSpPr>
        <p:spPr>
          <a:xfrm>
            <a:off x="264451" y="5445224"/>
            <a:ext cx="8615097" cy="1184940"/>
          </a:xfrm>
          <a:prstGeom prst="rect">
            <a:avLst/>
          </a:prstGeom>
          <a:noFill/>
        </p:spPr>
        <p:txBody>
          <a:bodyPr wrap="square" rtlCol="0">
            <a:spAutoFit/>
          </a:bodyPr>
          <a:lstStyle/>
          <a:p>
            <a:pPr marL="285750" indent="-285750">
              <a:spcAft>
                <a:spcPts val="600"/>
              </a:spcAft>
              <a:buFont typeface="Wingdings" charset="2"/>
              <a:buChar char="u"/>
            </a:pPr>
            <a:r>
              <a:rPr lang="en-US" b="1" dirty="0"/>
              <a:t>JINR’s strategic Long Range Plan: </a:t>
            </a:r>
          </a:p>
          <a:p>
            <a:pPr>
              <a:spcAft>
                <a:spcPts val="1200"/>
              </a:spcAft>
            </a:pPr>
            <a:r>
              <a:rPr lang="en-US" sz="1600" dirty="0"/>
              <a:t>The working groups in the area of particle physics convened by N. </a:t>
            </a:r>
            <a:r>
              <a:rPr lang="en-US" sz="1600" dirty="0" err="1"/>
              <a:t>Russakovich</a:t>
            </a:r>
            <a:r>
              <a:rPr lang="en-US" sz="1600" dirty="0"/>
              <a:t> and in the area of relativistic heavy-ion and spin physics convened by R. </a:t>
            </a:r>
            <a:r>
              <a:rPr lang="en-US" sz="1600" dirty="0" err="1"/>
              <a:t>Tsenov</a:t>
            </a:r>
            <a:r>
              <a:rPr lang="en-US" sz="1600" dirty="0"/>
              <a:t>, submitted their draft report to Vice-Director Boris </a:t>
            </a:r>
            <a:r>
              <a:rPr lang="en-US" sz="1600" dirty="0" err="1"/>
              <a:t>Sharkov</a:t>
            </a:r>
            <a:r>
              <a:rPr lang="en-US" sz="1600" dirty="0"/>
              <a:t>. </a:t>
            </a:r>
          </a:p>
        </p:txBody>
      </p:sp>
      <p:sp>
        <p:nvSpPr>
          <p:cNvPr id="9" name="Slide Number Placeholder 8">
            <a:extLst>
              <a:ext uri="{FF2B5EF4-FFF2-40B4-BE49-F238E27FC236}">
                <a16:creationId xmlns:a16="http://schemas.microsoft.com/office/drawing/2014/main" id="{63D97AB9-9545-2C41-BAAD-36D1C3736D7E}"/>
              </a:ext>
            </a:extLst>
          </p:cNvPr>
          <p:cNvSpPr>
            <a:spLocks noGrp="1"/>
          </p:cNvSpPr>
          <p:nvPr>
            <p:ph type="sldNum" sz="quarter" idx="12"/>
          </p:nvPr>
        </p:nvSpPr>
        <p:spPr/>
        <p:txBody>
          <a:bodyPr/>
          <a:lstStyle/>
          <a:p>
            <a:pPr>
              <a:defRPr/>
            </a:pPr>
            <a:fld id="{16AAA047-8AEF-4C69-86C3-C9A280890182}" type="slidenum">
              <a:rPr lang="fr-FR" smtClean="0"/>
              <a:pPr>
                <a:defRPr/>
              </a:pPr>
              <a:t>12</a:t>
            </a:fld>
            <a:endParaRPr lang="fr-FR"/>
          </a:p>
        </p:txBody>
      </p:sp>
    </p:spTree>
    <p:extLst>
      <p:ext uri="{BB962C8B-B14F-4D97-AF65-F5344CB8AC3E}">
        <p14:creationId xmlns:p14="http://schemas.microsoft.com/office/powerpoint/2010/main" val="232901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132523"/>
            <a:ext cx="8784976"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51</a:t>
            </a:r>
            <a:r>
              <a:rPr lang="en-US" sz="4000" u="sng" baseline="30000" dirty="0">
                <a:solidFill>
                  <a:srgbClr val="FFFF00"/>
                </a:solidFill>
              </a:rPr>
              <a:t>st</a:t>
            </a:r>
            <a:r>
              <a:rPr lang="en-US" sz="4000" u="sng" dirty="0">
                <a:solidFill>
                  <a:srgbClr val="FFFF00"/>
                </a:solidFill>
              </a:rPr>
              <a:t> PAC-PP agenda June 19-20, 2019</a:t>
            </a:r>
          </a:p>
        </p:txBody>
      </p:sp>
      <p:pic>
        <p:nvPicPr>
          <p:cNvPr id="6" name="Picture 5">
            <a:extLst>
              <a:ext uri="{FF2B5EF4-FFF2-40B4-BE49-F238E27FC236}">
                <a16:creationId xmlns:a16="http://schemas.microsoft.com/office/drawing/2014/main" id="{38E492A7-8F51-1F4E-871A-665FEF62AF12}"/>
              </a:ext>
            </a:extLst>
          </p:cNvPr>
          <p:cNvPicPr>
            <a:picLocks noChangeAspect="1"/>
          </p:cNvPicPr>
          <p:nvPr/>
        </p:nvPicPr>
        <p:blipFill rotWithShape="1">
          <a:blip r:embed="rId3">
            <a:extLst>
              <a:ext uri="{28A0092B-C50C-407E-A947-70E740481C1C}">
                <a14:useLocalDpi xmlns:a14="http://schemas.microsoft.com/office/drawing/2010/main" val="0"/>
              </a:ext>
            </a:extLst>
          </a:blip>
          <a:srcRect l="7005" r="5331" b="17567"/>
          <a:stretch/>
        </p:blipFill>
        <p:spPr>
          <a:xfrm>
            <a:off x="4572000" y="1086265"/>
            <a:ext cx="4248472" cy="5653161"/>
          </a:xfrm>
          <a:prstGeom prst="rect">
            <a:avLst/>
          </a:prstGeom>
          <a:ln w="25400">
            <a:solidFill>
              <a:schemeClr val="tx1"/>
            </a:solidFill>
          </a:ln>
        </p:spPr>
      </p:pic>
      <p:sp>
        <p:nvSpPr>
          <p:cNvPr id="12" name="Slide Number Placeholder 11">
            <a:extLst>
              <a:ext uri="{FF2B5EF4-FFF2-40B4-BE49-F238E27FC236}">
                <a16:creationId xmlns:a16="http://schemas.microsoft.com/office/drawing/2014/main" id="{1A631690-C104-C145-93F6-2AA24B9DF600}"/>
              </a:ext>
            </a:extLst>
          </p:cNvPr>
          <p:cNvSpPr>
            <a:spLocks noGrp="1"/>
          </p:cNvSpPr>
          <p:nvPr>
            <p:ph type="sldNum" sz="quarter" idx="12"/>
          </p:nvPr>
        </p:nvSpPr>
        <p:spPr/>
        <p:txBody>
          <a:bodyPr/>
          <a:lstStyle/>
          <a:p>
            <a:pPr>
              <a:defRPr/>
            </a:pPr>
            <a:fld id="{16AAA047-8AEF-4C69-86C3-C9A280890182}" type="slidenum">
              <a:rPr lang="fr-FR" smtClean="0"/>
              <a:pPr>
                <a:defRPr/>
              </a:pPr>
              <a:t>13</a:t>
            </a:fld>
            <a:endParaRPr lang="fr-FR"/>
          </a:p>
        </p:txBody>
      </p:sp>
      <p:pic>
        <p:nvPicPr>
          <p:cNvPr id="3" name="Picture 2">
            <a:extLst>
              <a:ext uri="{FF2B5EF4-FFF2-40B4-BE49-F238E27FC236}">
                <a16:creationId xmlns:a16="http://schemas.microsoft.com/office/drawing/2014/main" id="{4619B850-1CA7-BC47-919E-05A20A61FAAA}"/>
              </a:ext>
            </a:extLst>
          </p:cNvPr>
          <p:cNvPicPr>
            <a:picLocks noChangeAspect="1"/>
          </p:cNvPicPr>
          <p:nvPr/>
        </p:nvPicPr>
        <p:blipFill rotWithShape="1">
          <a:blip r:embed="rId4">
            <a:extLst>
              <a:ext uri="{28A0092B-C50C-407E-A947-70E740481C1C}">
                <a14:useLocalDpi xmlns:a14="http://schemas.microsoft.com/office/drawing/2010/main" val="0"/>
              </a:ext>
            </a:extLst>
          </a:blip>
          <a:srcRect l="6676" t="4851" r="5659" b="9051"/>
          <a:stretch/>
        </p:blipFill>
        <p:spPr>
          <a:xfrm>
            <a:off x="185462" y="1086264"/>
            <a:ext cx="4067520" cy="5653161"/>
          </a:xfrm>
          <a:prstGeom prst="rect">
            <a:avLst/>
          </a:prstGeom>
          <a:ln w="25400">
            <a:solidFill>
              <a:schemeClr val="tx1"/>
            </a:solidFill>
          </a:ln>
        </p:spPr>
      </p:pic>
      <p:sp>
        <p:nvSpPr>
          <p:cNvPr id="11" name="AutoShape 18">
            <a:extLst>
              <a:ext uri="{FF2B5EF4-FFF2-40B4-BE49-F238E27FC236}">
                <a16:creationId xmlns:a16="http://schemas.microsoft.com/office/drawing/2014/main" id="{84EF1A51-7291-4F49-AD36-C96D8B125DBB}"/>
              </a:ext>
            </a:extLst>
          </p:cNvPr>
          <p:cNvSpPr>
            <a:spLocks noChangeArrowheads="1"/>
          </p:cNvSpPr>
          <p:nvPr/>
        </p:nvSpPr>
        <p:spPr bwMode="auto">
          <a:xfrm>
            <a:off x="395536" y="2433587"/>
            <a:ext cx="8208912" cy="2962513"/>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spcAft>
                <a:spcPts val="1200"/>
              </a:spcAft>
            </a:pPr>
            <a:r>
              <a:rPr lang="en-US" sz="2400" b="1" i="1" dirty="0">
                <a:solidFill>
                  <a:srgbClr val="000090"/>
                </a:solidFill>
              </a:rPr>
              <a:t>Highlights of today's meeting: </a:t>
            </a:r>
          </a:p>
          <a:p>
            <a:pPr marL="342900" indent="-342900">
              <a:spcAft>
                <a:spcPts val="1200"/>
              </a:spcAft>
              <a:buFont typeface="Wingdings" charset="2"/>
              <a:buChar char="v"/>
            </a:pPr>
            <a:r>
              <a:rPr lang="en-US" sz="2400" b="1" i="1" dirty="0">
                <a:solidFill>
                  <a:srgbClr val="000090"/>
                </a:solidFill>
              </a:rPr>
              <a:t>Update reports on NICA, MPD and BM@N</a:t>
            </a:r>
          </a:p>
          <a:p>
            <a:pPr marL="342900" indent="-342900">
              <a:spcAft>
                <a:spcPts val="0"/>
              </a:spcAft>
              <a:buFont typeface="Wingdings" charset="2"/>
              <a:buChar char="v"/>
            </a:pPr>
            <a:r>
              <a:rPr lang="en-US" sz="2400" b="1" i="1" dirty="0">
                <a:solidFill>
                  <a:srgbClr val="000090"/>
                </a:solidFill>
              </a:rPr>
              <a:t>Projects seeking continuation: </a:t>
            </a:r>
          </a:p>
          <a:p>
            <a:pPr>
              <a:spcAft>
                <a:spcPts val="0"/>
              </a:spcAft>
            </a:pPr>
            <a:r>
              <a:rPr lang="en-US" sz="2400" b="1" i="1" dirty="0">
                <a:solidFill>
                  <a:srgbClr val="000090"/>
                </a:solidFill>
              </a:rPr>
              <a:t>         ALICE, ATLAS and CMS</a:t>
            </a:r>
          </a:p>
          <a:p>
            <a:pPr>
              <a:spcAft>
                <a:spcPts val="1200"/>
              </a:spcAft>
            </a:pPr>
            <a:r>
              <a:rPr lang="en-US" sz="2400" b="1" i="1" dirty="0">
                <a:solidFill>
                  <a:srgbClr val="000090"/>
                </a:solidFill>
              </a:rPr>
              <a:t>         SCAN-3, NA64 and MICC</a:t>
            </a:r>
          </a:p>
          <a:p>
            <a:pPr marL="342900" indent="-342900">
              <a:spcAft>
                <a:spcPts val="1200"/>
              </a:spcAft>
              <a:buFont typeface="Wingdings" charset="2"/>
              <a:buChar char="v"/>
            </a:pPr>
            <a:r>
              <a:rPr lang="en-US" sz="2400" b="1" i="1" dirty="0">
                <a:solidFill>
                  <a:srgbClr val="000090"/>
                </a:solidFill>
              </a:rPr>
              <a:t>New project: FASA </a:t>
            </a:r>
          </a:p>
        </p:txBody>
      </p:sp>
    </p:spTree>
    <p:extLst>
      <p:ext uri="{BB962C8B-B14F-4D97-AF65-F5344CB8AC3E}">
        <p14:creationId xmlns:p14="http://schemas.microsoft.com/office/powerpoint/2010/main" val="6706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AutoShape 18"/>
          <p:cNvSpPr>
            <a:spLocks noGrp="1" noChangeArrowheads="1"/>
          </p:cNvSpPr>
          <p:nvPr>
            <p:ph idx="1"/>
          </p:nvPr>
        </p:nvSpPr>
        <p:spPr bwMode="auto">
          <a:xfrm>
            <a:off x="1907704" y="3068960"/>
            <a:ext cx="4968552" cy="988356"/>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t">
            <a:spAutoFit/>
          </a:bodyPr>
          <a:lstStyle/>
          <a:p>
            <a:pPr marL="0" indent="0" algn="ctr">
              <a:lnSpc>
                <a:spcPct val="130000"/>
              </a:lnSpc>
              <a:spcBef>
                <a:spcPts val="0"/>
              </a:spcBef>
              <a:spcAft>
                <a:spcPts val="1200"/>
              </a:spcAft>
              <a:buNone/>
            </a:pPr>
            <a:r>
              <a:rPr lang="en-US" sz="3600" b="1" i="1" dirty="0">
                <a:solidFill>
                  <a:srgbClr val="000090"/>
                </a:solidFill>
              </a:rPr>
              <a:t>Thank you !</a:t>
            </a:r>
          </a:p>
          <a:p>
            <a:pPr marL="0" indent="0" algn="ctr">
              <a:lnSpc>
                <a:spcPct val="130000"/>
              </a:lnSpc>
              <a:spcBef>
                <a:spcPts val="0"/>
              </a:spcBef>
              <a:spcAft>
                <a:spcPts val="1200"/>
              </a:spcAft>
              <a:buNone/>
            </a:pPr>
            <a:endParaRPr lang="en-US" sz="100" b="1" i="1" dirty="0">
              <a:solidFill>
                <a:srgbClr val="000090"/>
              </a:solidFill>
            </a:endParaRPr>
          </a:p>
        </p:txBody>
      </p:sp>
      <p:sp>
        <p:nvSpPr>
          <p:cNvPr id="8" name="Footer Placeholder 7"/>
          <p:cNvSpPr>
            <a:spLocks noGrp="1"/>
          </p:cNvSpPr>
          <p:nvPr>
            <p:ph type="ftr" sz="quarter" idx="11"/>
          </p:nvPr>
        </p:nvSpPr>
        <p:spPr/>
        <p:txBody>
          <a:bodyPr/>
          <a:lstStyle/>
          <a:p>
            <a:pPr>
              <a:defRPr/>
            </a:pPr>
            <a:r>
              <a:rPr lang="en-US"/>
              <a:t>51th PAC-PP, June 19-20, 2019</a:t>
            </a:r>
            <a:endParaRPr lang="fr-FR"/>
          </a:p>
        </p:txBody>
      </p:sp>
      <p:sp>
        <p:nvSpPr>
          <p:cNvPr id="3" name="Date Placeholder 2">
            <a:extLst>
              <a:ext uri="{FF2B5EF4-FFF2-40B4-BE49-F238E27FC236}">
                <a16:creationId xmlns:a16="http://schemas.microsoft.com/office/drawing/2014/main" id="{140480BB-719A-214B-8A64-C7CB13EA96F8}"/>
              </a:ext>
            </a:extLst>
          </p:cNvPr>
          <p:cNvSpPr>
            <a:spLocks noGrp="1"/>
          </p:cNvSpPr>
          <p:nvPr>
            <p:ph type="dt" sz="half" idx="10"/>
          </p:nvPr>
        </p:nvSpPr>
        <p:spPr/>
        <p:txBody>
          <a:bodyPr/>
          <a:lstStyle/>
          <a:p>
            <a:pPr>
              <a:defRPr/>
            </a:pPr>
            <a:r>
              <a:rPr lang="en-US"/>
              <a:t>Itzhak Tserruya</a:t>
            </a:r>
            <a:endParaRPr lang="fr-FR"/>
          </a:p>
        </p:txBody>
      </p:sp>
      <p:sp>
        <p:nvSpPr>
          <p:cNvPr id="5" name="Slide Number Placeholder 4">
            <a:extLst>
              <a:ext uri="{FF2B5EF4-FFF2-40B4-BE49-F238E27FC236}">
                <a16:creationId xmlns:a16="http://schemas.microsoft.com/office/drawing/2014/main" id="{B60C0A5A-00EB-2944-87D1-F03E29C7F1C0}"/>
              </a:ext>
            </a:extLst>
          </p:cNvPr>
          <p:cNvSpPr>
            <a:spLocks noGrp="1"/>
          </p:cNvSpPr>
          <p:nvPr>
            <p:ph type="sldNum" sz="quarter" idx="12"/>
          </p:nvPr>
        </p:nvSpPr>
        <p:spPr/>
        <p:txBody>
          <a:bodyPr/>
          <a:lstStyle/>
          <a:p>
            <a:pPr>
              <a:defRPr/>
            </a:pPr>
            <a:fld id="{16AAA047-8AEF-4C69-86C3-C9A280890182}" type="slidenum">
              <a:rPr lang="fr-FR" smtClean="0"/>
              <a:pPr>
                <a:defRPr/>
              </a:pPr>
              <a:t>14</a:t>
            </a:fld>
            <a:endParaRPr lang="fr-FR"/>
          </a:p>
        </p:txBody>
      </p:sp>
    </p:spTree>
    <p:extLst>
      <p:ext uri="{BB962C8B-B14F-4D97-AF65-F5344CB8AC3E}">
        <p14:creationId xmlns:p14="http://schemas.microsoft.com/office/powerpoint/2010/main" val="117269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2276872"/>
            <a:ext cx="8784976" cy="2031325"/>
          </a:xfrm>
          <a:prstGeom prst="rect">
            <a:avLst/>
          </a:prstGeom>
        </p:spPr>
        <p:txBody>
          <a:bodyPr wrap="square">
            <a:spAutoFit/>
          </a:bodyPr>
          <a:lstStyle/>
          <a:p>
            <a:pPr marL="457200" indent="-457200">
              <a:spcAft>
                <a:spcPts val="1200"/>
              </a:spcAft>
              <a:buSzPct val="80000"/>
              <a:buFont typeface="Wingdings" pitchFamily="2" charset="2"/>
              <a:buChar char="v"/>
            </a:pPr>
            <a:r>
              <a:rPr lang="en-US" sz="2400" dirty="0">
                <a:solidFill>
                  <a:srgbClr val="000000"/>
                </a:solidFill>
              </a:rPr>
              <a:t>Highlights of the Recommendations from the 50</a:t>
            </a:r>
            <a:r>
              <a:rPr lang="en-US" sz="2400" baseline="30000" dirty="0">
                <a:solidFill>
                  <a:srgbClr val="000000"/>
                </a:solidFill>
              </a:rPr>
              <a:t>th</a:t>
            </a:r>
            <a:r>
              <a:rPr lang="en-US" sz="2400" dirty="0">
                <a:solidFill>
                  <a:srgbClr val="000000"/>
                </a:solidFill>
              </a:rPr>
              <a:t> PAC – PP</a:t>
            </a:r>
          </a:p>
          <a:p>
            <a:pPr marL="457200" indent="-457200">
              <a:spcAft>
                <a:spcPts val="1200"/>
              </a:spcAft>
              <a:buSzPct val="80000"/>
              <a:buFont typeface="Wingdings" pitchFamily="2" charset="2"/>
              <a:buChar char="v"/>
            </a:pPr>
            <a:r>
              <a:rPr lang="en-US" sz="2400" dirty="0">
                <a:solidFill>
                  <a:srgbClr val="000000"/>
                </a:solidFill>
              </a:rPr>
              <a:t>125</a:t>
            </a:r>
            <a:r>
              <a:rPr lang="en-US" sz="2400" baseline="30000" dirty="0">
                <a:solidFill>
                  <a:srgbClr val="000000"/>
                </a:solidFill>
              </a:rPr>
              <a:t>th</a:t>
            </a:r>
            <a:r>
              <a:rPr lang="en-US" sz="2400" dirty="0">
                <a:solidFill>
                  <a:srgbClr val="000000"/>
                </a:solidFill>
              </a:rPr>
              <a:t>  Scientific Council meeting (February 21-22, 2019)</a:t>
            </a:r>
          </a:p>
          <a:p>
            <a:pPr marL="457200" indent="-457200">
              <a:spcAft>
                <a:spcPts val="1200"/>
              </a:spcAft>
              <a:buSzPct val="80000"/>
              <a:buFont typeface="Wingdings" pitchFamily="2" charset="2"/>
              <a:buChar char="v"/>
            </a:pPr>
            <a:r>
              <a:rPr lang="en-US" sz="2400" dirty="0">
                <a:solidFill>
                  <a:srgbClr val="000000"/>
                </a:solidFill>
              </a:rPr>
              <a:t>Recent developments</a:t>
            </a:r>
          </a:p>
          <a:p>
            <a:pPr marL="457200" indent="-457200">
              <a:spcAft>
                <a:spcPts val="1200"/>
              </a:spcAft>
              <a:buSzPct val="80000"/>
              <a:buFont typeface="Wingdings" pitchFamily="2" charset="2"/>
              <a:buChar char="v"/>
            </a:pPr>
            <a:r>
              <a:rPr lang="fr-FR" sz="2400" dirty="0">
                <a:solidFill>
                  <a:srgbClr val="000000"/>
                </a:solidFill>
              </a:rPr>
              <a:t>Agenda</a:t>
            </a:r>
            <a:endParaRPr lang="en-US" sz="2400" dirty="0">
              <a:solidFill>
                <a:srgbClr val="000000"/>
              </a:solidFill>
            </a:endParaRPr>
          </a:p>
        </p:txBody>
      </p:sp>
      <p:sp>
        <p:nvSpPr>
          <p:cNvPr id="11" name="AutoShape 18"/>
          <p:cNvSpPr>
            <a:spLocks noGrp="1" noChangeArrowheads="1"/>
          </p:cNvSpPr>
          <p:nvPr>
            <p:ph type="title"/>
          </p:nvPr>
        </p:nvSpPr>
        <p:spPr bwMode="auto">
          <a:xfrm>
            <a:off x="467544" y="362868"/>
            <a:ext cx="8229600" cy="79454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lnSpc>
                <a:spcPct val="120000"/>
              </a:lnSpc>
              <a:spcAft>
                <a:spcPts val="1200"/>
              </a:spcAft>
            </a:pPr>
            <a:r>
              <a:rPr lang="en-US" sz="4000" u="sng" dirty="0">
                <a:solidFill>
                  <a:srgbClr val="FFFF00"/>
                </a:solidFill>
              </a:rPr>
              <a:t>Outline</a:t>
            </a:r>
          </a:p>
        </p:txBody>
      </p:sp>
      <p:sp>
        <p:nvSpPr>
          <p:cNvPr id="6" name="Footer Placeholder 5"/>
          <p:cNvSpPr>
            <a:spLocks noGrp="1"/>
          </p:cNvSpPr>
          <p:nvPr>
            <p:ph type="ftr" sz="quarter" idx="11"/>
          </p:nvPr>
        </p:nvSpPr>
        <p:spPr/>
        <p:txBody>
          <a:bodyPr/>
          <a:lstStyle/>
          <a:p>
            <a:pPr>
              <a:defRPr/>
            </a:pPr>
            <a:r>
              <a:rPr lang="en-US"/>
              <a:t>51th PAC-PP, June 19-20, 2019</a:t>
            </a:r>
            <a:endParaRPr lang="fr-FR"/>
          </a:p>
        </p:txBody>
      </p:sp>
      <p:sp>
        <p:nvSpPr>
          <p:cNvPr id="2" name="Date Placeholder 1">
            <a:extLst>
              <a:ext uri="{FF2B5EF4-FFF2-40B4-BE49-F238E27FC236}">
                <a16:creationId xmlns:a16="http://schemas.microsoft.com/office/drawing/2014/main" id="{3F0826C4-BF29-3046-A5B0-B1F9A3A7B7C6}"/>
              </a:ext>
            </a:extLst>
          </p:cNvPr>
          <p:cNvSpPr>
            <a:spLocks noGrp="1"/>
          </p:cNvSpPr>
          <p:nvPr>
            <p:ph type="dt" sz="half" idx="10"/>
          </p:nvPr>
        </p:nvSpPr>
        <p:spPr/>
        <p:txBody>
          <a:bodyPr/>
          <a:lstStyle/>
          <a:p>
            <a:pPr>
              <a:defRPr/>
            </a:pPr>
            <a:r>
              <a:rPr lang="en-US"/>
              <a:t>Itzhak Tserruya</a:t>
            </a:r>
            <a:endParaRPr lang="fr-FR"/>
          </a:p>
        </p:txBody>
      </p:sp>
      <p:sp>
        <p:nvSpPr>
          <p:cNvPr id="5" name="Slide Number Placeholder 4">
            <a:extLst>
              <a:ext uri="{FF2B5EF4-FFF2-40B4-BE49-F238E27FC236}">
                <a16:creationId xmlns:a16="http://schemas.microsoft.com/office/drawing/2014/main" id="{71B85B8D-FEF7-5D45-A407-CAE916C55ADB}"/>
              </a:ext>
            </a:extLst>
          </p:cNvPr>
          <p:cNvSpPr>
            <a:spLocks noGrp="1"/>
          </p:cNvSpPr>
          <p:nvPr>
            <p:ph type="sldNum" sz="quarter" idx="12"/>
          </p:nvPr>
        </p:nvSpPr>
        <p:spPr/>
        <p:txBody>
          <a:bodyPr/>
          <a:lstStyle/>
          <a:p>
            <a:pPr>
              <a:defRPr/>
            </a:pPr>
            <a:fld id="{16AAA047-8AEF-4C69-86C3-C9A280890182}" type="slidenum">
              <a:rPr lang="fr-FR" smtClean="0"/>
              <a:pPr>
                <a:defRPr/>
              </a:pPr>
              <a:t>2</a:t>
            </a:fld>
            <a:endParaRPr lang="fr-FR"/>
          </a:p>
        </p:txBody>
      </p:sp>
    </p:spTree>
    <p:extLst>
      <p:ext uri="{BB962C8B-B14F-4D97-AF65-F5344CB8AC3E}">
        <p14:creationId xmlns:p14="http://schemas.microsoft.com/office/powerpoint/2010/main" val="147277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8"/>
          <p:cNvSpPr>
            <a:spLocks noGrp="1" noChangeArrowheads="1"/>
          </p:cNvSpPr>
          <p:nvPr>
            <p:ph type="title"/>
          </p:nvPr>
        </p:nvSpPr>
        <p:spPr bwMode="auto">
          <a:xfrm>
            <a:off x="827584" y="132248"/>
            <a:ext cx="6984776" cy="54483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r>
              <a:rPr lang="en-US" sz="3200" u="sng" dirty="0">
                <a:solidFill>
                  <a:srgbClr val="FFFF00"/>
                </a:solidFill>
                <a:latin typeface="Arial" panose="020B0604020202020204" pitchFamily="34" charset="0"/>
                <a:cs typeface="Arial" panose="020B0604020202020204" pitchFamily="34" charset="0"/>
              </a:rPr>
              <a:t>50</a:t>
            </a:r>
            <a:r>
              <a:rPr lang="en-US" sz="3200" u="sng" baseline="30000" dirty="0">
                <a:solidFill>
                  <a:srgbClr val="FFFF00"/>
                </a:solidFill>
                <a:latin typeface="Arial" panose="020B0604020202020204" pitchFamily="34" charset="0"/>
                <a:cs typeface="Arial" panose="020B0604020202020204" pitchFamily="34" charset="0"/>
              </a:rPr>
              <a:t>th</a:t>
            </a:r>
            <a:r>
              <a:rPr lang="en-US" sz="3200" u="sng" dirty="0">
                <a:solidFill>
                  <a:srgbClr val="FFFF00"/>
                </a:solidFill>
                <a:latin typeface="Arial" panose="020B0604020202020204" pitchFamily="34" charset="0"/>
                <a:cs typeface="Arial" panose="020B0604020202020204" pitchFamily="34" charset="0"/>
              </a:rPr>
              <a:t> PAC-PP highlights: </a:t>
            </a:r>
            <a:r>
              <a:rPr lang="en-US" sz="3200" b="1" u="sng" dirty="0">
                <a:solidFill>
                  <a:srgbClr val="FFFF00"/>
                </a:solidFill>
                <a:latin typeface="Arial" panose="020B0604020202020204" pitchFamily="34" charset="0"/>
                <a:cs typeface="Arial" panose="020B0604020202020204" pitchFamily="34" charset="0"/>
              </a:rPr>
              <a:t>NICA</a:t>
            </a:r>
            <a:endParaRPr lang="en-US" sz="800" u="sng" dirty="0">
              <a:solidFill>
                <a:srgbClr val="FFFF00"/>
              </a:solidFill>
            </a:endParaRPr>
          </a:p>
        </p:txBody>
      </p:sp>
      <p:sp>
        <p:nvSpPr>
          <p:cNvPr id="13" name="AutoShape 7"/>
          <p:cNvSpPr>
            <a:spLocks noChangeArrowheads="1"/>
          </p:cNvSpPr>
          <p:nvPr/>
        </p:nvSpPr>
        <p:spPr bwMode="auto">
          <a:xfrm>
            <a:off x="20286" y="916002"/>
            <a:ext cx="9001000" cy="1717288"/>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dirty="0"/>
              <a:t>The PAC is concerned by the </a:t>
            </a:r>
            <a:r>
              <a:rPr lang="en-US" u="sng" dirty="0"/>
              <a:t>series of delays (mainly in the Booster installation </a:t>
            </a:r>
            <a:r>
              <a:rPr lang="en-US" dirty="0"/>
              <a:t>and in civil construction), which affect the overall schedule of the NICA project. The PAC urges the NICA management to critically scrutinize the current schedule of the entire project to ensure that it stands on solid ground and that no further delays occur.  </a:t>
            </a:r>
          </a:p>
        </p:txBody>
      </p:sp>
      <p:sp>
        <p:nvSpPr>
          <p:cNvPr id="18" name="Стрелка вправо 9">
            <a:extLst>
              <a:ext uri="{FF2B5EF4-FFF2-40B4-BE49-F238E27FC236}">
                <a16:creationId xmlns:a16="http://schemas.microsoft.com/office/drawing/2014/main" id="{845E6421-D8BF-4E48-B9F8-B9D0E626A8F2}"/>
              </a:ext>
            </a:extLst>
          </p:cNvPr>
          <p:cNvSpPr/>
          <p:nvPr/>
        </p:nvSpPr>
        <p:spPr>
          <a:xfrm rot="10800000">
            <a:off x="1769370" y="2742911"/>
            <a:ext cx="1661320" cy="381000"/>
          </a:xfrm>
          <a:prstGeom prst="rightArrow">
            <a:avLst>
              <a:gd name="adj1" fmla="val 50000"/>
              <a:gd name="adj2" fmla="val 38571"/>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Line 89">
            <a:extLst>
              <a:ext uri="{FF2B5EF4-FFF2-40B4-BE49-F238E27FC236}">
                <a16:creationId xmlns:a16="http://schemas.microsoft.com/office/drawing/2014/main" id="{B54813C3-E061-A24E-AAFC-C0E49C3F536D}"/>
              </a:ext>
            </a:extLst>
          </p:cNvPr>
          <p:cNvSpPr>
            <a:spLocks noChangeShapeType="1"/>
          </p:cNvSpPr>
          <p:nvPr/>
        </p:nvSpPr>
        <p:spPr bwMode="auto">
          <a:xfrm flipH="1">
            <a:off x="456508" y="4175907"/>
            <a:ext cx="4762" cy="129540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ru-RU"/>
          </a:p>
        </p:txBody>
      </p:sp>
      <p:sp>
        <p:nvSpPr>
          <p:cNvPr id="20" name="Oval 79">
            <a:extLst>
              <a:ext uri="{FF2B5EF4-FFF2-40B4-BE49-F238E27FC236}">
                <a16:creationId xmlns:a16="http://schemas.microsoft.com/office/drawing/2014/main" id="{053A8F66-EF79-954A-975A-688E570118D9}"/>
              </a:ext>
            </a:extLst>
          </p:cNvPr>
          <p:cNvSpPr>
            <a:spLocks noChangeArrowheads="1"/>
          </p:cNvSpPr>
          <p:nvPr/>
        </p:nvSpPr>
        <p:spPr bwMode="auto">
          <a:xfrm>
            <a:off x="453333" y="2917019"/>
            <a:ext cx="2470150" cy="2406650"/>
          </a:xfrm>
          <a:prstGeom prst="ellipse">
            <a:avLst/>
          </a:prstGeom>
          <a:solidFill>
            <a:srgbClr val="FFFF00"/>
          </a:solidFill>
          <a:ln w="28575">
            <a:solidFill>
              <a:srgbClr val="0000CC"/>
            </a:solidFill>
            <a:prstDash val="dash"/>
            <a:round/>
            <a:headEnd/>
            <a:tailEnd/>
          </a:ln>
        </p:spPr>
        <p:txBody>
          <a:bodyPr/>
          <a:lstStyle>
            <a:lvl1pPr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eaLnBrk="1" hangingPunct="1"/>
            <a:endParaRPr lang="ru-RU" altLang="ru-RU" baseline="30000">
              <a:solidFill>
                <a:srgbClr val="0000CC"/>
              </a:solidFill>
              <a:latin typeface="Arial" pitchFamily="34" charset="0"/>
            </a:endParaRPr>
          </a:p>
        </p:txBody>
      </p:sp>
      <p:sp>
        <p:nvSpPr>
          <p:cNvPr id="21" name="Text Box 80">
            <a:extLst>
              <a:ext uri="{FF2B5EF4-FFF2-40B4-BE49-F238E27FC236}">
                <a16:creationId xmlns:a16="http://schemas.microsoft.com/office/drawing/2014/main" id="{3478B863-36B1-284B-BDF7-C679B788DAF9}"/>
              </a:ext>
            </a:extLst>
          </p:cNvPr>
          <p:cNvSpPr txBox="1">
            <a:spLocks noChangeArrowheads="1"/>
          </p:cNvSpPr>
          <p:nvPr/>
        </p:nvSpPr>
        <p:spPr bwMode="auto">
          <a:xfrm>
            <a:off x="572660" y="3739927"/>
            <a:ext cx="2239433" cy="66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eaLnBrk="1" hangingPunct="1"/>
            <a:r>
              <a:rPr lang="en-US" altLang="ru-RU" sz="1600" b="1" u="sng" dirty="0">
                <a:solidFill>
                  <a:srgbClr val="006600"/>
                </a:solidFill>
                <a:latin typeface="Arial" pitchFamily="34" charset="0"/>
                <a:cs typeface="Arial" pitchFamily="34" charset="0"/>
              </a:rPr>
              <a:t>Booster (25 Tm)</a:t>
            </a:r>
          </a:p>
          <a:p>
            <a:pPr algn="ctr" eaLnBrk="1" hangingPunct="1"/>
            <a:r>
              <a:rPr lang="en-US" altLang="ru-RU" sz="1600" b="1" dirty="0">
                <a:solidFill>
                  <a:srgbClr val="006600"/>
                </a:solidFill>
                <a:latin typeface="Arial" pitchFamily="34" charset="0"/>
                <a:cs typeface="Arial" pitchFamily="34" charset="0"/>
              </a:rPr>
              <a:t>up to 578 MeV/u</a:t>
            </a:r>
            <a:endParaRPr lang="ru-RU" altLang="ru-RU" sz="1600" b="1" dirty="0">
              <a:solidFill>
                <a:srgbClr val="006600"/>
              </a:solidFill>
              <a:latin typeface="Arial" pitchFamily="34" charset="0"/>
              <a:cs typeface="Arial" pitchFamily="34" charset="0"/>
            </a:endParaRPr>
          </a:p>
        </p:txBody>
      </p:sp>
      <p:sp>
        <p:nvSpPr>
          <p:cNvPr id="22" name="Line 39">
            <a:extLst>
              <a:ext uri="{FF2B5EF4-FFF2-40B4-BE49-F238E27FC236}">
                <a16:creationId xmlns:a16="http://schemas.microsoft.com/office/drawing/2014/main" id="{AD00B861-4654-654A-B8E2-CD7546362847}"/>
              </a:ext>
            </a:extLst>
          </p:cNvPr>
          <p:cNvSpPr>
            <a:spLocks noChangeShapeType="1"/>
          </p:cNvSpPr>
          <p:nvPr/>
        </p:nvSpPr>
        <p:spPr bwMode="auto">
          <a:xfrm flipH="1" flipV="1">
            <a:off x="1756670" y="2936069"/>
            <a:ext cx="3048000"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23" name="Picture 2">
            <a:extLst>
              <a:ext uri="{FF2B5EF4-FFF2-40B4-BE49-F238E27FC236}">
                <a16:creationId xmlns:a16="http://schemas.microsoft.com/office/drawing/2014/main" id="{256F6832-F657-5648-BECC-51951FADE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49" y="3099692"/>
            <a:ext cx="4881682" cy="374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6">
            <a:extLst>
              <a:ext uri="{FF2B5EF4-FFF2-40B4-BE49-F238E27FC236}">
                <a16:creationId xmlns:a16="http://schemas.microsoft.com/office/drawing/2014/main" id="{B634D4E6-2667-A347-AD7F-AB3FDC4BFE43}"/>
              </a:ext>
            </a:extLst>
          </p:cNvPr>
          <p:cNvSpPr txBox="1">
            <a:spLocks noChangeArrowheads="1"/>
          </p:cNvSpPr>
          <p:nvPr/>
        </p:nvSpPr>
        <p:spPr bwMode="auto">
          <a:xfrm>
            <a:off x="143508" y="5774644"/>
            <a:ext cx="4176464"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1800" b="1" dirty="0">
                <a:solidFill>
                  <a:srgbClr val="0000CC"/>
                </a:solidFill>
              </a:rPr>
              <a:t>Apr-May 2019 </a:t>
            </a:r>
            <a:r>
              <a:rPr lang="en-US" altLang="ru-RU" sz="1800" dirty="0"/>
              <a:t>– technical run </a:t>
            </a:r>
          </a:p>
          <a:p>
            <a:pPr eaLnBrk="1" hangingPunct="1">
              <a:spcBef>
                <a:spcPct val="0"/>
              </a:spcBef>
              <a:buFontTx/>
              <a:buNone/>
            </a:pPr>
            <a:endParaRPr lang="en-US" altLang="ru-RU" sz="1050" b="1" dirty="0">
              <a:solidFill>
                <a:srgbClr val="0000CC"/>
              </a:solidFill>
            </a:endParaRPr>
          </a:p>
          <a:p>
            <a:pPr eaLnBrk="1" hangingPunct="1">
              <a:spcBef>
                <a:spcPct val="0"/>
              </a:spcBef>
              <a:buFontTx/>
              <a:buNone/>
            </a:pPr>
            <a:r>
              <a:rPr lang="en-US" altLang="ru-RU" sz="1800" b="1" dirty="0">
                <a:solidFill>
                  <a:srgbClr val="0000CC"/>
                </a:solidFill>
              </a:rPr>
              <a:t>Oct-Nov 2019 - </a:t>
            </a:r>
            <a:r>
              <a:rPr lang="en-US" altLang="ru-RU" sz="1800" dirty="0"/>
              <a:t>commissioning with beam </a:t>
            </a:r>
            <a:endParaRPr lang="ru-RU" altLang="ru-RU" sz="1800" dirty="0"/>
          </a:p>
        </p:txBody>
      </p:sp>
      <p:sp>
        <p:nvSpPr>
          <p:cNvPr id="5" name="TextBox 4">
            <a:extLst>
              <a:ext uri="{FF2B5EF4-FFF2-40B4-BE49-F238E27FC236}">
                <a16:creationId xmlns:a16="http://schemas.microsoft.com/office/drawing/2014/main" id="{95A4BA5D-94F1-2F43-8609-6B53D5FAA8E8}"/>
              </a:ext>
            </a:extLst>
          </p:cNvPr>
          <p:cNvSpPr txBox="1"/>
          <p:nvPr/>
        </p:nvSpPr>
        <p:spPr>
          <a:xfrm>
            <a:off x="5344941" y="2806075"/>
            <a:ext cx="2659702" cy="369332"/>
          </a:xfrm>
          <a:prstGeom prst="rect">
            <a:avLst/>
          </a:prstGeom>
          <a:noFill/>
        </p:spPr>
        <p:txBody>
          <a:bodyPr wrap="none" rtlCol="0">
            <a:spAutoFit/>
          </a:bodyPr>
          <a:lstStyle/>
          <a:p>
            <a:r>
              <a:rPr lang="en-US" b="1" dirty="0"/>
              <a:t>New Booster schedule</a:t>
            </a:r>
          </a:p>
        </p:txBody>
      </p:sp>
    </p:spTree>
    <p:extLst>
      <p:ext uri="{BB962C8B-B14F-4D97-AF65-F5344CB8AC3E}">
        <p14:creationId xmlns:p14="http://schemas.microsoft.com/office/powerpoint/2010/main" val="402713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ChangeArrowheads="1"/>
          </p:cNvSpPr>
          <p:nvPr/>
        </p:nvSpPr>
        <p:spPr bwMode="auto">
          <a:xfrm>
            <a:off x="683568" y="188640"/>
            <a:ext cx="7128792"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u="sng" dirty="0">
                <a:solidFill>
                  <a:srgbClr val="FFFF00"/>
                </a:solidFill>
              </a:rPr>
              <a:t>Infrastructure Developments           </a:t>
            </a:r>
            <a:endParaRPr lang="en-US" sz="4000" u="sng" kern="100" dirty="0">
              <a:solidFill>
                <a:srgbClr val="FFFF00"/>
              </a:solidFill>
            </a:endParaRPr>
          </a:p>
        </p:txBody>
      </p:sp>
      <p:sp>
        <p:nvSpPr>
          <p:cNvPr id="8" name="Rectangle 7"/>
          <p:cNvSpPr>
            <a:spLocks noChangeArrowheads="1"/>
          </p:cNvSpPr>
          <p:nvPr/>
        </p:nvSpPr>
        <p:spPr bwMode="auto">
          <a:xfrm>
            <a:off x="35496" y="980728"/>
            <a:ext cx="9001000" cy="208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5750" indent="-285750">
              <a:spcBef>
                <a:spcPts val="0"/>
              </a:spcBef>
              <a:spcAft>
                <a:spcPts val="600"/>
              </a:spcAft>
              <a:buSzPct val="80000"/>
              <a:buFont typeface="Wingdings" charset="2"/>
              <a:buChar char="u"/>
              <a:defRPr/>
            </a:pPr>
            <a:r>
              <a:rPr lang="en-US" dirty="0"/>
              <a:t>The PAC is pleased to note the successful implementation of the plan for the renewal of heating, water and drainage networks. As of today, 12 km of networks have already been renewed (2 km since the previous PAC meeting), and this work is expected to be completed by the end of the year.</a:t>
            </a:r>
          </a:p>
          <a:p>
            <a:pPr marL="285750" indent="-285750">
              <a:spcBef>
                <a:spcPts val="0"/>
              </a:spcBef>
              <a:spcAft>
                <a:spcPts val="600"/>
              </a:spcAft>
              <a:buSzPct val="80000"/>
              <a:buFont typeface="Wingdings" charset="2"/>
              <a:buChar char="u"/>
              <a:defRPr/>
            </a:pPr>
            <a:r>
              <a:rPr lang="en-US" dirty="0"/>
              <a:t>The PAC welcomes the efforts of the Laboratory’s management to eliminate the backlog from the plans to build a compressor station and wishes success in finding a new reliable contractor for this project.  </a:t>
            </a:r>
          </a:p>
        </p:txBody>
      </p:sp>
      <p:sp>
        <p:nvSpPr>
          <p:cNvPr id="22" name="Rectangle 7">
            <a:extLst>
              <a:ext uri="{FF2B5EF4-FFF2-40B4-BE49-F238E27FC236}">
                <a16:creationId xmlns:a16="http://schemas.microsoft.com/office/drawing/2014/main" id="{3DEB6F51-3297-7E4A-A6C9-2E5ED9793AF1}"/>
              </a:ext>
            </a:extLst>
          </p:cNvPr>
          <p:cNvSpPr>
            <a:spLocks noChangeArrowheads="1"/>
          </p:cNvSpPr>
          <p:nvPr/>
        </p:nvSpPr>
        <p:spPr bwMode="auto">
          <a:xfrm>
            <a:off x="35496" y="3717032"/>
            <a:ext cx="4032448" cy="2632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50000"/>
              </a:lnSpc>
              <a:spcBef>
                <a:spcPct val="20000"/>
              </a:spcBef>
              <a:defRPr/>
            </a:pPr>
            <a:r>
              <a:rPr kumimoji="0" lang="en-US" b="1" u="sng" dirty="0">
                <a:solidFill>
                  <a:srgbClr val="0000FF"/>
                </a:solidFill>
              </a:rPr>
              <a:t>Main  NICA infrastructure </a:t>
            </a:r>
            <a:r>
              <a:rPr lang="en-US" b="1" u="sng" dirty="0">
                <a:solidFill>
                  <a:srgbClr val="0000FF"/>
                </a:solidFill>
              </a:rPr>
              <a:t>projects</a:t>
            </a:r>
            <a:r>
              <a:rPr kumimoji="0" lang="en-US" b="1" u="sng" dirty="0">
                <a:solidFill>
                  <a:srgbClr val="0000FF"/>
                </a:solidFill>
              </a:rPr>
              <a:t>:</a:t>
            </a:r>
            <a:endParaRPr kumimoji="0" lang="ru-RU" b="1" u="sng" dirty="0">
              <a:solidFill>
                <a:srgbClr val="0000FF"/>
              </a:solidFill>
            </a:endParaRPr>
          </a:p>
          <a:p>
            <a:pPr marL="342900" indent="-342900">
              <a:spcBef>
                <a:spcPts val="0"/>
              </a:spcBef>
              <a:buFont typeface="Wingdings" charset="0"/>
              <a:buChar char=""/>
              <a:defRPr/>
            </a:pPr>
            <a:r>
              <a:rPr kumimoji="0" lang="en-US" b="1" i="1" dirty="0">
                <a:solidFill>
                  <a:srgbClr val="0000FF"/>
                </a:solidFill>
              </a:rPr>
              <a:t>Upgrading of plants for liquid helium and nitrogen production</a:t>
            </a:r>
          </a:p>
          <a:p>
            <a:pPr marL="342900" indent="-342900">
              <a:spcBef>
                <a:spcPts val="0"/>
              </a:spcBef>
              <a:buFont typeface="Wingdings" charset="0"/>
              <a:buChar char=""/>
              <a:defRPr/>
            </a:pPr>
            <a:r>
              <a:rPr kumimoji="0" lang="en-GB" b="1" i="1" dirty="0">
                <a:solidFill>
                  <a:srgbClr val="0000FF"/>
                </a:solidFill>
              </a:rPr>
              <a:t>Modernization of elect</a:t>
            </a:r>
            <a:r>
              <a:rPr kumimoji="0" lang="en-US" b="1" i="1" dirty="0" err="1">
                <a:solidFill>
                  <a:srgbClr val="0000FF"/>
                </a:solidFill>
              </a:rPr>
              <a:t>rical</a:t>
            </a:r>
            <a:r>
              <a:rPr kumimoji="0" lang="en-US" b="1" i="1" dirty="0">
                <a:solidFill>
                  <a:srgbClr val="0000FF"/>
                </a:solidFill>
              </a:rPr>
              <a:t> </a:t>
            </a:r>
            <a:r>
              <a:rPr kumimoji="0" lang="en-GB" b="1" i="1" dirty="0">
                <a:solidFill>
                  <a:srgbClr val="0000FF"/>
                </a:solidFill>
              </a:rPr>
              <a:t>systems</a:t>
            </a:r>
            <a:endParaRPr kumimoji="0" lang="ru-RU" b="1" i="1" dirty="0">
              <a:solidFill>
                <a:srgbClr val="0000FF"/>
              </a:solidFill>
            </a:endParaRPr>
          </a:p>
          <a:p>
            <a:pPr marL="342900" indent="-342900">
              <a:spcBef>
                <a:spcPts val="0"/>
              </a:spcBef>
              <a:buFont typeface="Wingdings" charset="0"/>
              <a:buChar char=""/>
              <a:defRPr/>
            </a:pPr>
            <a:r>
              <a:rPr kumimoji="0" lang="en-US" b="1" i="1" dirty="0">
                <a:solidFill>
                  <a:srgbClr val="C00000"/>
                </a:solidFill>
              </a:rPr>
              <a:t>Renovation of water pipelines and thermal grids </a:t>
            </a:r>
          </a:p>
          <a:p>
            <a:pPr marL="342900" indent="-342900">
              <a:spcBef>
                <a:spcPts val="0"/>
              </a:spcBef>
              <a:buFont typeface="Wingdings" charset="0"/>
              <a:buChar char=""/>
              <a:defRPr/>
            </a:pPr>
            <a:r>
              <a:rPr kumimoji="0" lang="en-US" b="1" i="1" dirty="0">
                <a:solidFill>
                  <a:srgbClr val="0000FF"/>
                </a:solidFill>
              </a:rPr>
              <a:t>Construction of new buildings</a:t>
            </a:r>
            <a:endParaRPr kumimoji="0" lang="ru-RU" b="1" i="1" dirty="0">
              <a:solidFill>
                <a:srgbClr val="0000FF"/>
              </a:solidFill>
            </a:endParaRPr>
          </a:p>
        </p:txBody>
      </p:sp>
      <p:grpSp>
        <p:nvGrpSpPr>
          <p:cNvPr id="3" name="Group 2">
            <a:extLst>
              <a:ext uri="{FF2B5EF4-FFF2-40B4-BE49-F238E27FC236}">
                <a16:creationId xmlns:a16="http://schemas.microsoft.com/office/drawing/2014/main" id="{63871A64-5301-1B48-8B61-F1911607B2BF}"/>
              </a:ext>
            </a:extLst>
          </p:cNvPr>
          <p:cNvGrpSpPr/>
          <p:nvPr/>
        </p:nvGrpSpPr>
        <p:grpSpPr>
          <a:xfrm>
            <a:off x="3851920" y="3068960"/>
            <a:ext cx="5688632" cy="3789040"/>
            <a:chOff x="2003769" y="1296302"/>
            <a:chExt cx="7232094" cy="4625866"/>
          </a:xfrm>
        </p:grpSpPr>
        <p:pic>
          <p:nvPicPr>
            <p:cNvPr id="24" name="Изображение 2">
              <a:extLst>
                <a:ext uri="{FF2B5EF4-FFF2-40B4-BE49-F238E27FC236}">
                  <a16:creationId xmlns:a16="http://schemas.microsoft.com/office/drawing/2014/main" id="{F7B98B34-A035-254A-84F9-2C62737C4C6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3769" y="1296302"/>
              <a:ext cx="6757300" cy="4625866"/>
            </a:xfrm>
            <a:prstGeom prst="rect">
              <a:avLst/>
            </a:prstGeom>
          </p:spPr>
        </p:pic>
        <p:sp>
          <p:nvSpPr>
            <p:cNvPr id="25" name="TextBox 24">
              <a:extLst>
                <a:ext uri="{FF2B5EF4-FFF2-40B4-BE49-F238E27FC236}">
                  <a16:creationId xmlns:a16="http://schemas.microsoft.com/office/drawing/2014/main" id="{7DD3ADB9-A09A-394D-ACFF-EA7934AFC278}"/>
                </a:ext>
              </a:extLst>
            </p:cNvPr>
            <p:cNvSpPr txBox="1"/>
            <p:nvPr/>
          </p:nvSpPr>
          <p:spPr>
            <a:xfrm>
              <a:off x="7048071" y="1556792"/>
              <a:ext cx="2187792" cy="1427851"/>
            </a:xfrm>
            <a:prstGeom prst="rect">
              <a:avLst/>
            </a:prstGeom>
            <a:noFill/>
          </p:spPr>
          <p:txBody>
            <a:bodyPr wrap="square" rtlCol="0">
              <a:spAutoFit/>
            </a:bodyPr>
            <a:lstStyle/>
            <a:p>
              <a:r>
                <a:rPr lang="en-US" sz="1400" b="1" dirty="0">
                  <a:solidFill>
                    <a:srgbClr val="FFFF00"/>
                  </a:solidFill>
                </a:rPr>
                <a:t>Existing lines</a:t>
              </a:r>
            </a:p>
            <a:p>
              <a:r>
                <a:rPr lang="en-US" sz="1400" b="1" dirty="0">
                  <a:solidFill>
                    <a:srgbClr val="FFFF00"/>
                  </a:solidFill>
                </a:rPr>
                <a:t>New lines</a:t>
              </a:r>
            </a:p>
            <a:p>
              <a:r>
                <a:rPr lang="en-US" sz="1400" b="1" dirty="0">
                  <a:solidFill>
                    <a:srgbClr val="FFFF00"/>
                  </a:solidFill>
                </a:rPr>
                <a:t>Modernization needed</a:t>
              </a:r>
              <a:r>
                <a:rPr lang="ru-RU" sz="1400" b="1" dirty="0">
                  <a:solidFill>
                    <a:srgbClr val="FFFF00"/>
                  </a:solidFill>
                </a:rPr>
                <a:t> </a:t>
              </a:r>
              <a:endParaRPr lang="en-US" sz="1400" b="1" dirty="0">
                <a:solidFill>
                  <a:srgbClr val="FFFF00"/>
                </a:solidFill>
              </a:endParaRPr>
            </a:p>
            <a:p>
              <a:r>
                <a:rPr lang="en-US" sz="1400" b="1" dirty="0">
                  <a:solidFill>
                    <a:srgbClr val="FFFF00"/>
                  </a:solidFill>
                </a:rPr>
                <a:t>D500&gt;D600mm</a:t>
              </a:r>
              <a:endParaRPr lang="ru-RU" sz="1400" b="1" dirty="0">
                <a:solidFill>
                  <a:srgbClr val="FFFF00"/>
                </a:solidFill>
              </a:endParaRPr>
            </a:p>
          </p:txBody>
        </p:sp>
      </p:grpSp>
      <p:sp>
        <p:nvSpPr>
          <p:cNvPr id="26" name="Прямоугольная выноска 14">
            <a:extLst>
              <a:ext uri="{FF2B5EF4-FFF2-40B4-BE49-F238E27FC236}">
                <a16:creationId xmlns:a16="http://schemas.microsoft.com/office/drawing/2014/main" id="{DD4359E9-1B7F-3F41-A8C3-8CF2A9E80185}"/>
              </a:ext>
            </a:extLst>
          </p:cNvPr>
          <p:cNvSpPr>
            <a:spLocks noChangeArrowheads="1"/>
          </p:cNvSpPr>
          <p:nvPr/>
        </p:nvSpPr>
        <p:spPr bwMode="auto">
          <a:xfrm>
            <a:off x="5709528" y="6281737"/>
            <a:ext cx="1815976" cy="576263"/>
          </a:xfrm>
          <a:prstGeom prst="wedgeRectCallout">
            <a:avLst>
              <a:gd name="adj1" fmla="val 58834"/>
              <a:gd name="adj2" fmla="val -149581"/>
            </a:avLst>
          </a:prstGeom>
          <a:gradFill rotWithShape="1">
            <a:gsLst>
              <a:gs pos="0">
                <a:srgbClr val="A8A8EA"/>
              </a:gs>
              <a:gs pos="35001">
                <a:srgbClr val="C3C3EF"/>
              </a:gs>
              <a:gs pos="100000">
                <a:srgbClr val="E8E8FA"/>
              </a:gs>
            </a:gsLst>
            <a:lin ang="162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ru-RU" sz="1400" b="1" dirty="0">
                <a:solidFill>
                  <a:srgbClr val="009900"/>
                </a:solidFill>
              </a:rPr>
              <a:t>Eastern Thermal Station</a:t>
            </a:r>
            <a:endParaRPr lang="ru-RU" altLang="ru-RU" sz="1400" dirty="0">
              <a:solidFill>
                <a:srgbClr val="009900"/>
              </a:solidFill>
            </a:endParaRPr>
          </a:p>
        </p:txBody>
      </p:sp>
      <p:sp>
        <p:nvSpPr>
          <p:cNvPr id="27" name="TextBox 26">
            <a:extLst>
              <a:ext uri="{FF2B5EF4-FFF2-40B4-BE49-F238E27FC236}">
                <a16:creationId xmlns:a16="http://schemas.microsoft.com/office/drawing/2014/main" id="{6C708DC1-71A7-214B-A3DA-69F2FAD26DF7}"/>
              </a:ext>
            </a:extLst>
          </p:cNvPr>
          <p:cNvSpPr txBox="1"/>
          <p:nvPr/>
        </p:nvSpPr>
        <p:spPr>
          <a:xfrm>
            <a:off x="7884368" y="5661248"/>
            <a:ext cx="495730" cy="461665"/>
          </a:xfrm>
          <a:prstGeom prst="rect">
            <a:avLst/>
          </a:prstGeom>
          <a:noFill/>
        </p:spPr>
        <p:txBody>
          <a:bodyPr wrap="square" rtlCol="0">
            <a:spAutoFit/>
          </a:bodyPr>
          <a:lstStyle/>
          <a:p>
            <a:r>
              <a:rPr lang="en-US" dirty="0">
                <a:solidFill>
                  <a:schemeClr val="bg1"/>
                </a:solidFill>
              </a:rPr>
              <a:t>A</a:t>
            </a:r>
            <a:endParaRPr lang="ru-RU" dirty="0">
              <a:solidFill>
                <a:schemeClr val="bg1"/>
              </a:solidFill>
            </a:endParaRPr>
          </a:p>
        </p:txBody>
      </p:sp>
    </p:spTree>
    <p:extLst>
      <p:ext uri="{BB962C8B-B14F-4D97-AF65-F5344CB8AC3E}">
        <p14:creationId xmlns:p14="http://schemas.microsoft.com/office/powerpoint/2010/main" val="36435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107504" y="165601"/>
            <a:ext cx="8640960" cy="606621"/>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3200" u="sng" dirty="0">
                <a:solidFill>
                  <a:srgbClr val="FFFF00"/>
                </a:solidFill>
                <a:latin typeface="Arial" panose="020B0604020202020204" pitchFamily="34" charset="0"/>
                <a:cs typeface="Arial" panose="020B0604020202020204" pitchFamily="34" charset="0"/>
              </a:rPr>
              <a:t>50</a:t>
            </a:r>
            <a:r>
              <a:rPr lang="en-US" sz="3200" u="sng" baseline="30000" dirty="0">
                <a:solidFill>
                  <a:srgbClr val="FFFF00"/>
                </a:solidFill>
                <a:latin typeface="Arial" panose="020B0604020202020204" pitchFamily="34" charset="0"/>
                <a:cs typeface="Arial" panose="020B0604020202020204" pitchFamily="34" charset="0"/>
              </a:rPr>
              <a:t>th</a:t>
            </a:r>
            <a:r>
              <a:rPr lang="en-US" sz="3200" u="sng" dirty="0">
                <a:solidFill>
                  <a:srgbClr val="FFFF00"/>
                </a:solidFill>
                <a:latin typeface="Arial" panose="020B0604020202020204" pitchFamily="34" charset="0"/>
                <a:cs typeface="Arial" panose="020B0604020202020204" pitchFamily="34" charset="0"/>
              </a:rPr>
              <a:t> PAC-PP highlights: </a:t>
            </a:r>
            <a:r>
              <a:rPr lang="en-US" sz="3200" b="1" u="sng" dirty="0">
                <a:solidFill>
                  <a:srgbClr val="FFFF00"/>
                </a:solidFill>
                <a:latin typeface="Arial" panose="020B0604020202020204" pitchFamily="34" charset="0"/>
                <a:cs typeface="Arial" panose="020B0604020202020204" pitchFamily="34" charset="0"/>
              </a:rPr>
              <a:t>BM@N</a:t>
            </a:r>
            <a:r>
              <a:rPr lang="en-US" sz="3200" u="sng" dirty="0">
                <a:solidFill>
                  <a:srgbClr val="FFFF00"/>
                </a:solidFill>
                <a:latin typeface="Arial" panose="020B0604020202020204" pitchFamily="34" charset="0"/>
                <a:cs typeface="Arial" panose="020B0604020202020204" pitchFamily="34" charset="0"/>
              </a:rPr>
              <a:t> &amp; </a:t>
            </a:r>
            <a:r>
              <a:rPr lang="en-US" sz="3200" b="1" u="sng" dirty="0">
                <a:solidFill>
                  <a:srgbClr val="FFFF00"/>
                </a:solidFill>
                <a:latin typeface="Arial" panose="020B0604020202020204" pitchFamily="34" charset="0"/>
                <a:cs typeface="Arial" panose="020B0604020202020204" pitchFamily="34" charset="0"/>
              </a:rPr>
              <a:t>MPD</a:t>
            </a:r>
            <a:r>
              <a:rPr lang="en-US" sz="3200" u="sng" dirty="0">
                <a:solidFill>
                  <a:srgbClr val="FFFF00"/>
                </a:solidFill>
              </a:rPr>
              <a:t> </a:t>
            </a:r>
          </a:p>
        </p:txBody>
      </p:sp>
      <p:sp>
        <p:nvSpPr>
          <p:cNvPr id="7" name="Footer Placeholder 6"/>
          <p:cNvSpPr>
            <a:spLocks noGrp="1"/>
          </p:cNvSpPr>
          <p:nvPr>
            <p:ph type="ftr" sz="quarter" idx="11"/>
          </p:nvPr>
        </p:nvSpPr>
        <p:spPr/>
        <p:txBody>
          <a:bodyPr/>
          <a:lstStyle/>
          <a:p>
            <a:pPr>
              <a:defRPr/>
            </a:pPr>
            <a:r>
              <a:rPr lang="en-US"/>
              <a:t>51th PAC-PP, June 19-20, 2019</a:t>
            </a:r>
            <a:endParaRPr lang="fr-FR"/>
          </a:p>
        </p:txBody>
      </p:sp>
      <p:sp>
        <p:nvSpPr>
          <p:cNvPr id="3" name="TextBox 2">
            <a:extLst>
              <a:ext uri="{FF2B5EF4-FFF2-40B4-BE49-F238E27FC236}">
                <a16:creationId xmlns:a16="http://schemas.microsoft.com/office/drawing/2014/main" id="{62E81BE6-85E6-0F43-8206-7109C66907B8}"/>
              </a:ext>
            </a:extLst>
          </p:cNvPr>
          <p:cNvSpPr txBox="1"/>
          <p:nvPr/>
        </p:nvSpPr>
        <p:spPr>
          <a:xfrm>
            <a:off x="7380312" y="404664"/>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F68B8A72-356B-8149-9547-CDD74D303E4A}"/>
              </a:ext>
            </a:extLst>
          </p:cNvPr>
          <p:cNvSpPr txBox="1"/>
          <p:nvPr/>
        </p:nvSpPr>
        <p:spPr>
          <a:xfrm>
            <a:off x="457200" y="836712"/>
            <a:ext cx="8229600" cy="923330"/>
          </a:xfrm>
          <a:prstGeom prst="rect">
            <a:avLst/>
          </a:prstGeom>
          <a:noFill/>
        </p:spPr>
        <p:txBody>
          <a:bodyPr wrap="square" rtlCol="0">
            <a:spAutoFit/>
          </a:bodyPr>
          <a:lstStyle/>
          <a:p>
            <a:pPr marL="285750" indent="-285750">
              <a:spcAft>
                <a:spcPts val="1200"/>
              </a:spcAft>
              <a:buFont typeface="Wingdings" charset="2"/>
              <a:buChar char="u"/>
            </a:pPr>
            <a:r>
              <a:rPr lang="en-US" b="1" dirty="0"/>
              <a:t>The 2</a:t>
            </a:r>
            <a:r>
              <a:rPr lang="en-US" b="1" baseline="30000" dirty="0"/>
              <a:t>nd</a:t>
            </a:r>
            <a:r>
              <a:rPr lang="en-US" b="1" dirty="0"/>
              <a:t> Collaboration meeting of MPD and BM@N Collaborations took place at JINR on October 29-30. </a:t>
            </a:r>
            <a:r>
              <a:rPr lang="en-US" i="1" dirty="0">
                <a:solidFill>
                  <a:srgbClr val="000090"/>
                </a:solidFill>
              </a:rPr>
              <a:t>https://</a:t>
            </a:r>
            <a:r>
              <a:rPr lang="en-US" i="1" dirty="0" err="1">
                <a:solidFill>
                  <a:srgbClr val="000090"/>
                </a:solidFill>
              </a:rPr>
              <a:t>indico.jinr.ru</a:t>
            </a:r>
            <a:r>
              <a:rPr lang="en-US" i="1" dirty="0">
                <a:solidFill>
                  <a:srgbClr val="000090"/>
                </a:solidFill>
              </a:rPr>
              <a:t>/</a:t>
            </a:r>
            <a:r>
              <a:rPr lang="en-US" i="1" dirty="0" err="1">
                <a:solidFill>
                  <a:srgbClr val="000090"/>
                </a:solidFill>
              </a:rPr>
              <a:t>conferenceDisplay.py?confId</a:t>
            </a:r>
            <a:r>
              <a:rPr lang="en-US" i="1" dirty="0">
                <a:solidFill>
                  <a:srgbClr val="000090"/>
                </a:solidFill>
              </a:rPr>
              <a:t>=610 </a:t>
            </a:r>
            <a:endParaRPr lang="en-US" b="1" dirty="0"/>
          </a:p>
        </p:txBody>
      </p:sp>
      <p:sp>
        <p:nvSpPr>
          <p:cNvPr id="12" name="TextBox 11">
            <a:extLst>
              <a:ext uri="{FF2B5EF4-FFF2-40B4-BE49-F238E27FC236}">
                <a16:creationId xmlns:a16="http://schemas.microsoft.com/office/drawing/2014/main" id="{0695C094-9B96-D249-BC64-1E362DBB5C68}"/>
              </a:ext>
            </a:extLst>
          </p:cNvPr>
          <p:cNvSpPr txBox="1"/>
          <p:nvPr/>
        </p:nvSpPr>
        <p:spPr>
          <a:xfrm>
            <a:off x="457200" y="1764982"/>
            <a:ext cx="8640960" cy="4708981"/>
          </a:xfrm>
          <a:prstGeom prst="rect">
            <a:avLst/>
          </a:prstGeom>
          <a:noFill/>
        </p:spPr>
        <p:txBody>
          <a:bodyPr wrap="square" rtlCol="0">
            <a:spAutoFit/>
          </a:bodyPr>
          <a:lstStyle/>
          <a:p>
            <a:pPr>
              <a:spcBef>
                <a:spcPts val="0"/>
              </a:spcBef>
              <a:spcAft>
                <a:spcPts val="900"/>
              </a:spcAft>
              <a:buSzPct val="75000"/>
            </a:pPr>
            <a:r>
              <a:rPr lang="en-US" sz="1600" b="1" u="sng" dirty="0"/>
              <a:t>Highlights of the meeting:</a:t>
            </a:r>
          </a:p>
          <a:p>
            <a:pPr marL="342900" indent="-342900">
              <a:spcBef>
                <a:spcPts val="0"/>
              </a:spcBef>
              <a:spcAft>
                <a:spcPts val="900"/>
              </a:spcAft>
              <a:buSzPct val="75000"/>
              <a:buFont typeface="Wingdings" charset="2"/>
              <a:buChar char="u"/>
            </a:pPr>
            <a:r>
              <a:rPr lang="en-US" sz="1600" u="sng" dirty="0"/>
              <a:t>Admission of new institutions</a:t>
            </a:r>
            <a:r>
              <a:rPr lang="en-US" sz="1600" dirty="0"/>
              <a:t>: 6 to the MPD Collaboration and 1 new institution to the BM@N Collaborations. </a:t>
            </a:r>
          </a:p>
          <a:p>
            <a:pPr marL="342900" indent="-342900">
              <a:spcBef>
                <a:spcPts val="0"/>
              </a:spcBef>
              <a:spcAft>
                <a:spcPts val="0"/>
              </a:spcAft>
              <a:buSzPct val="75000"/>
              <a:buFont typeface="Wingdings" charset="2"/>
              <a:buChar char="u"/>
            </a:pPr>
            <a:r>
              <a:rPr lang="en-US" sz="1600" u="sng" dirty="0"/>
              <a:t>Election of Spokespersons</a:t>
            </a:r>
            <a:r>
              <a:rPr lang="en-US" sz="1600" dirty="0"/>
              <a:t>: </a:t>
            </a:r>
          </a:p>
          <a:p>
            <a:pPr>
              <a:spcBef>
                <a:spcPts val="0"/>
              </a:spcBef>
              <a:spcAft>
                <a:spcPts val="900"/>
              </a:spcAft>
              <a:buSzPct val="75000"/>
            </a:pPr>
            <a:r>
              <a:rPr lang="en-US" sz="1600" dirty="0"/>
              <a:t>            MPD: Adam </a:t>
            </a:r>
            <a:r>
              <a:rPr lang="en-US" sz="1600" dirty="0" err="1"/>
              <a:t>Kisiel</a:t>
            </a:r>
            <a:r>
              <a:rPr lang="en-US" sz="1600" dirty="0"/>
              <a:t> (WUT)                      BM@N: Mikhail </a:t>
            </a:r>
            <a:r>
              <a:rPr lang="en-US" sz="1600" dirty="0" err="1"/>
              <a:t>Kapishin</a:t>
            </a:r>
            <a:r>
              <a:rPr lang="en-US" sz="1600" dirty="0"/>
              <a:t> (JINR) </a:t>
            </a:r>
          </a:p>
          <a:p>
            <a:pPr marL="342900" indent="-342900">
              <a:spcBef>
                <a:spcPts val="0"/>
              </a:spcBef>
              <a:spcAft>
                <a:spcPts val="0"/>
              </a:spcAft>
              <a:buSzPct val="75000"/>
              <a:buFont typeface="Wingdings" charset="2"/>
              <a:buChar char="u"/>
            </a:pPr>
            <a:r>
              <a:rPr lang="en-US" sz="1600" u="sng" dirty="0"/>
              <a:t>Election of IB Chairs</a:t>
            </a:r>
            <a:r>
              <a:rPr lang="en-US" sz="1600" dirty="0"/>
              <a:t>: </a:t>
            </a:r>
          </a:p>
          <a:p>
            <a:pPr>
              <a:spcBef>
                <a:spcPts val="0"/>
              </a:spcBef>
              <a:spcAft>
                <a:spcPts val="900"/>
              </a:spcAft>
              <a:buSzPct val="75000"/>
            </a:pPr>
            <a:r>
              <a:rPr lang="en-US" sz="1600" dirty="0"/>
              <a:t>            MPD: </a:t>
            </a:r>
            <a:r>
              <a:rPr lang="en-US" sz="1600" dirty="0" err="1"/>
              <a:t>Fuqiang</a:t>
            </a:r>
            <a:r>
              <a:rPr lang="en-US" sz="1600" dirty="0"/>
              <a:t> Wang (Huzhou U.)          BM@N: Hans Rudolf Schmidt (Tubingen U.)  </a:t>
            </a:r>
          </a:p>
          <a:p>
            <a:pPr marL="342900" indent="-342900">
              <a:spcBef>
                <a:spcPts val="0"/>
              </a:spcBef>
              <a:spcAft>
                <a:spcPts val="0"/>
              </a:spcAft>
              <a:buSzPct val="75000"/>
              <a:buFont typeface="Wingdings" charset="2"/>
              <a:buChar char="u"/>
            </a:pPr>
            <a:r>
              <a:rPr lang="en-US" sz="1600" u="sng" dirty="0"/>
              <a:t>Appointment of Project Managers</a:t>
            </a:r>
            <a:r>
              <a:rPr lang="en-US" sz="1600" dirty="0"/>
              <a:t>: </a:t>
            </a:r>
          </a:p>
          <a:p>
            <a:pPr>
              <a:spcBef>
                <a:spcPts val="0"/>
              </a:spcBef>
              <a:spcAft>
                <a:spcPts val="900"/>
              </a:spcAft>
              <a:buSzPct val="75000"/>
            </a:pPr>
            <a:r>
              <a:rPr lang="en-US" sz="1600" dirty="0"/>
              <a:t>           MPD: Slava </a:t>
            </a:r>
            <a:r>
              <a:rPr lang="en-US" sz="1600" dirty="0" err="1"/>
              <a:t>Golovatyuk</a:t>
            </a:r>
            <a:r>
              <a:rPr lang="en-US" sz="1600" dirty="0"/>
              <a:t> (JINR)              BM@N: Anna </a:t>
            </a:r>
            <a:r>
              <a:rPr lang="en-US" sz="1600" dirty="0" err="1"/>
              <a:t>Maksymchuk</a:t>
            </a:r>
            <a:r>
              <a:rPr lang="en-US" sz="1600" dirty="0"/>
              <a:t> (JINR)</a:t>
            </a:r>
          </a:p>
          <a:p>
            <a:pPr marL="342900" indent="-342900">
              <a:spcBef>
                <a:spcPts val="0"/>
              </a:spcBef>
              <a:spcAft>
                <a:spcPts val="0"/>
              </a:spcAft>
              <a:buSzPct val="75000"/>
              <a:buFont typeface="Wingdings" charset="2"/>
              <a:buChar char="u"/>
            </a:pPr>
            <a:r>
              <a:rPr lang="en-US" sz="1600" u="sng" dirty="0"/>
              <a:t>Appointment of Deputy spokespersons</a:t>
            </a:r>
            <a:r>
              <a:rPr lang="en-US" sz="1600" dirty="0"/>
              <a:t>: </a:t>
            </a:r>
          </a:p>
          <a:p>
            <a:pPr>
              <a:spcBef>
                <a:spcPts val="0"/>
              </a:spcBef>
              <a:spcAft>
                <a:spcPts val="0"/>
              </a:spcAft>
              <a:buSzPct val="75000"/>
            </a:pPr>
            <a:r>
              <a:rPr lang="en-US" sz="1600" dirty="0"/>
              <a:t>          MPD: Victor </a:t>
            </a:r>
            <a:r>
              <a:rPr lang="en-US" sz="1600" dirty="0" err="1"/>
              <a:t>Ryabov</a:t>
            </a:r>
            <a:r>
              <a:rPr lang="en-US" sz="1600" dirty="0"/>
              <a:t> (PNPI)                    BM@N: Peter </a:t>
            </a:r>
            <a:r>
              <a:rPr lang="en-US" sz="1600" dirty="0" err="1"/>
              <a:t>Senger</a:t>
            </a:r>
            <a:r>
              <a:rPr lang="en-US" sz="1600" dirty="0"/>
              <a:t> (</a:t>
            </a:r>
            <a:r>
              <a:rPr lang="en-US" sz="1600" dirty="0" err="1"/>
              <a:t>MEPhI</a:t>
            </a:r>
            <a:r>
              <a:rPr lang="en-US" sz="1600" dirty="0"/>
              <a:t>, GSI)</a:t>
            </a:r>
          </a:p>
          <a:p>
            <a:pPr>
              <a:spcBef>
                <a:spcPts val="0"/>
              </a:spcBef>
              <a:spcAft>
                <a:spcPts val="900"/>
              </a:spcAft>
              <a:buSzPct val="75000"/>
            </a:pPr>
            <a:r>
              <a:rPr lang="en-US" sz="1600" dirty="0"/>
              <a:t>                    </a:t>
            </a:r>
            <a:r>
              <a:rPr lang="en-US" sz="1600" dirty="0" err="1"/>
              <a:t>Zebo</a:t>
            </a:r>
            <a:r>
              <a:rPr lang="en-US" sz="1600" dirty="0"/>
              <a:t> Tang (Hefei U.)</a:t>
            </a:r>
          </a:p>
          <a:p>
            <a:pPr marL="342900" indent="-342900">
              <a:spcBef>
                <a:spcPts val="0"/>
              </a:spcBef>
              <a:spcAft>
                <a:spcPts val="900"/>
              </a:spcAft>
              <a:buSzPct val="75000"/>
              <a:buFont typeface="Wingdings" charset="2"/>
              <a:buChar char="u"/>
            </a:pPr>
            <a:r>
              <a:rPr lang="en-US" sz="1600" dirty="0"/>
              <a:t>Executive Council of BM@N just formed. </a:t>
            </a:r>
          </a:p>
          <a:p>
            <a:pPr marL="342900" indent="-342900">
              <a:spcBef>
                <a:spcPts val="0"/>
              </a:spcBef>
              <a:spcAft>
                <a:spcPts val="900"/>
              </a:spcAft>
              <a:buSzPct val="75000"/>
              <a:buFont typeface="Wingdings" charset="2"/>
              <a:buChar char="u"/>
            </a:pPr>
            <a:r>
              <a:rPr lang="en-US" sz="1600" dirty="0"/>
              <a:t>Executive council of MPD under formation.</a:t>
            </a:r>
          </a:p>
          <a:p>
            <a:pPr marL="342900" indent="-342900">
              <a:spcBef>
                <a:spcPts val="0"/>
              </a:spcBef>
              <a:spcAft>
                <a:spcPts val="900"/>
              </a:spcAft>
              <a:buSzPct val="75000"/>
              <a:buFont typeface="Wingdings" charset="2"/>
              <a:buChar char="u"/>
            </a:pPr>
            <a:r>
              <a:rPr lang="en-US" sz="1600" dirty="0"/>
              <a:t>Detector councils, physics working groups, software and analysis groups being formed.</a:t>
            </a:r>
          </a:p>
        </p:txBody>
      </p:sp>
      <p:sp>
        <p:nvSpPr>
          <p:cNvPr id="2" name="Date Placeholder 1">
            <a:extLst>
              <a:ext uri="{FF2B5EF4-FFF2-40B4-BE49-F238E27FC236}">
                <a16:creationId xmlns:a16="http://schemas.microsoft.com/office/drawing/2014/main" id="{D81DE894-4D59-CA4F-93C0-778F56E8BBAB}"/>
              </a:ext>
            </a:extLst>
          </p:cNvPr>
          <p:cNvSpPr>
            <a:spLocks noGrp="1"/>
          </p:cNvSpPr>
          <p:nvPr>
            <p:ph type="dt" sz="half" idx="10"/>
          </p:nvPr>
        </p:nvSpPr>
        <p:spPr/>
        <p:txBody>
          <a:bodyPr/>
          <a:lstStyle/>
          <a:p>
            <a:pPr>
              <a:defRPr/>
            </a:pPr>
            <a:r>
              <a:rPr lang="en-US"/>
              <a:t>Itzhak Tserruya</a:t>
            </a:r>
            <a:endParaRPr lang="fr-FR"/>
          </a:p>
        </p:txBody>
      </p:sp>
      <p:sp>
        <p:nvSpPr>
          <p:cNvPr id="5" name="Slide Number Placeholder 4">
            <a:extLst>
              <a:ext uri="{FF2B5EF4-FFF2-40B4-BE49-F238E27FC236}">
                <a16:creationId xmlns:a16="http://schemas.microsoft.com/office/drawing/2014/main" id="{CFB18567-2E2A-6243-BD26-D46BE2CC7A39}"/>
              </a:ext>
            </a:extLst>
          </p:cNvPr>
          <p:cNvSpPr>
            <a:spLocks noGrp="1"/>
          </p:cNvSpPr>
          <p:nvPr>
            <p:ph type="sldNum" sz="quarter" idx="12"/>
          </p:nvPr>
        </p:nvSpPr>
        <p:spPr/>
        <p:txBody>
          <a:bodyPr/>
          <a:lstStyle/>
          <a:p>
            <a:pPr>
              <a:defRPr/>
            </a:pPr>
            <a:fld id="{16AAA047-8AEF-4C69-86C3-C9A280890182}" type="slidenum">
              <a:rPr lang="fr-FR" smtClean="0"/>
              <a:pPr>
                <a:defRPr/>
              </a:pPr>
              <a:t>5</a:t>
            </a:fld>
            <a:endParaRPr lang="fr-FR"/>
          </a:p>
        </p:txBody>
      </p:sp>
    </p:spTree>
    <p:extLst>
      <p:ext uri="{BB962C8B-B14F-4D97-AF65-F5344CB8AC3E}">
        <p14:creationId xmlns:p14="http://schemas.microsoft.com/office/powerpoint/2010/main" val="60429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dissolv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500"/>
                                        <p:tgtEl>
                                          <p:spTgt spid="1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dissolve">
                                      <p:cBhvr>
                                        <p:cTn id="18" dur="500"/>
                                        <p:tgtEl>
                                          <p:spTgt spid="1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500"/>
                                        <p:tgtEl>
                                          <p:spTgt spid="12">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dissolve">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500"/>
                                        <p:tgtEl>
                                          <p:spTgt spid="12">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2">
                                            <p:txEl>
                                              <p:pRg st="7" end="7"/>
                                            </p:txEl>
                                          </p:spTgt>
                                        </p:tgtEl>
                                        <p:attrNameLst>
                                          <p:attrName>style.visibility</p:attrName>
                                        </p:attrNameLst>
                                      </p:cBhvr>
                                      <p:to>
                                        <p:strVal val="visible"/>
                                      </p:to>
                                    </p:set>
                                    <p:animEffect transition="in" filter="dissolve">
                                      <p:cBhvr>
                                        <p:cTn id="34" dur="500"/>
                                        <p:tgtEl>
                                          <p:spTgt spid="1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dissolve">
                                      <p:cBhvr>
                                        <p:cTn id="39" dur="500"/>
                                        <p:tgtEl>
                                          <p:spTgt spid="12">
                                            <p:txEl>
                                              <p:pRg st="8" end="8"/>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2">
                                            <p:txEl>
                                              <p:pRg st="9" end="9"/>
                                            </p:txEl>
                                          </p:spTgt>
                                        </p:tgtEl>
                                        <p:attrNameLst>
                                          <p:attrName>style.visibility</p:attrName>
                                        </p:attrNameLst>
                                      </p:cBhvr>
                                      <p:to>
                                        <p:strVal val="visible"/>
                                      </p:to>
                                    </p:set>
                                    <p:animEffect transition="in" filter="dissolve">
                                      <p:cBhvr>
                                        <p:cTn id="42" dur="500"/>
                                        <p:tgtEl>
                                          <p:spTgt spid="12">
                                            <p:txEl>
                                              <p:pRg st="9" end="9"/>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animEffect transition="in" filter="dissolve">
                                      <p:cBhvr>
                                        <p:cTn id="45" dur="500"/>
                                        <p:tgtEl>
                                          <p:spTgt spid="12">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2">
                                            <p:txEl>
                                              <p:pRg st="11" end="11"/>
                                            </p:txEl>
                                          </p:spTgt>
                                        </p:tgtEl>
                                        <p:attrNameLst>
                                          <p:attrName>style.visibility</p:attrName>
                                        </p:attrNameLst>
                                      </p:cBhvr>
                                      <p:to>
                                        <p:strVal val="visible"/>
                                      </p:to>
                                    </p:set>
                                    <p:animEffect transition="in" filter="dissolve">
                                      <p:cBhvr>
                                        <p:cTn id="50" dur="500"/>
                                        <p:tgtEl>
                                          <p:spTgt spid="12">
                                            <p:txEl>
                                              <p:pRg st="11" end="11"/>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animEffect transition="in" filter="dissolve">
                                      <p:cBhvr>
                                        <p:cTn id="53" dur="500"/>
                                        <p:tgtEl>
                                          <p:spTgt spid="12">
                                            <p:txEl>
                                              <p:pRg st="12" end="12"/>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12">
                                            <p:txEl>
                                              <p:pRg st="13" end="13"/>
                                            </p:txEl>
                                          </p:spTgt>
                                        </p:tgtEl>
                                        <p:attrNameLst>
                                          <p:attrName>style.visibility</p:attrName>
                                        </p:attrNameLst>
                                      </p:cBhvr>
                                      <p:to>
                                        <p:strVal val="visible"/>
                                      </p:to>
                                    </p:set>
                                    <p:animEffect transition="in" filter="dissolve">
                                      <p:cBhvr>
                                        <p:cTn id="56" dur="500"/>
                                        <p:tgtEl>
                                          <p:spTgt spid="1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295400" y="218981"/>
            <a:ext cx="6660976"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50</a:t>
            </a:r>
            <a:r>
              <a:rPr lang="en-US" sz="3600" u="sng" baseline="30000" dirty="0">
                <a:solidFill>
                  <a:srgbClr val="FFFF00"/>
                </a:solidFill>
                <a:latin typeface="Arial" panose="020B0604020202020204" pitchFamily="34" charset="0"/>
                <a:cs typeface="Arial" panose="020B0604020202020204" pitchFamily="34" charset="0"/>
              </a:rPr>
              <a:t>th</a:t>
            </a:r>
            <a:r>
              <a:rPr lang="en-US" sz="3600" u="sng" dirty="0">
                <a:solidFill>
                  <a:srgbClr val="FFFF00"/>
                </a:solidFill>
                <a:latin typeface="Arial" panose="020B0604020202020204" pitchFamily="34" charset="0"/>
                <a:cs typeface="Arial" panose="020B0604020202020204" pitchFamily="34" charset="0"/>
              </a:rPr>
              <a:t> PAC-PP highlights: </a:t>
            </a:r>
            <a:r>
              <a:rPr lang="en-US" sz="3600" b="1" u="sng" dirty="0">
                <a:solidFill>
                  <a:srgbClr val="FFFF00"/>
                </a:solidFill>
                <a:latin typeface="Arial" panose="020B0604020202020204" pitchFamily="34" charset="0"/>
                <a:cs typeface="Arial" panose="020B0604020202020204" pitchFamily="34" charset="0"/>
              </a:rPr>
              <a:t>MPD</a:t>
            </a:r>
            <a:r>
              <a:rPr lang="en-US" sz="3600" u="sng" dirty="0">
                <a:solidFill>
                  <a:srgbClr val="FFFF00"/>
                </a:solidFill>
              </a:rPr>
              <a:t>  </a:t>
            </a:r>
          </a:p>
        </p:txBody>
      </p:sp>
      <p:sp>
        <p:nvSpPr>
          <p:cNvPr id="13" name="TextBox 12"/>
          <p:cNvSpPr txBox="1"/>
          <p:nvPr/>
        </p:nvSpPr>
        <p:spPr>
          <a:xfrm>
            <a:off x="107504" y="1052736"/>
            <a:ext cx="8856984" cy="2108269"/>
          </a:xfrm>
          <a:prstGeom prst="rect">
            <a:avLst/>
          </a:prstGeom>
          <a:noFill/>
        </p:spPr>
        <p:txBody>
          <a:bodyPr wrap="square" rtlCol="0">
            <a:spAutoFit/>
          </a:bodyPr>
          <a:lstStyle/>
          <a:p>
            <a:pPr marL="342900" indent="-342900">
              <a:spcBef>
                <a:spcPts val="0"/>
              </a:spcBef>
              <a:spcAft>
                <a:spcPts val="300"/>
              </a:spcAft>
              <a:buSzPct val="75000"/>
              <a:buFont typeface="Wingdings" charset="2"/>
              <a:buChar char="u"/>
            </a:pPr>
            <a:r>
              <a:rPr lang="en-US" dirty="0"/>
              <a:t>The PAC notes the </a:t>
            </a:r>
            <a:r>
              <a:rPr lang="en-US" b="1" dirty="0"/>
              <a:t>steady progress in constructing the main subsystems </a:t>
            </a:r>
            <a:r>
              <a:rPr lang="en-US" dirty="0"/>
              <a:t>of the MPD facility: the superconducting magnet, TPC and </a:t>
            </a:r>
            <a:r>
              <a:rPr lang="en-US" dirty="0" err="1"/>
              <a:t>ToF</a:t>
            </a:r>
            <a:r>
              <a:rPr lang="en-US" dirty="0"/>
              <a:t>. </a:t>
            </a:r>
          </a:p>
          <a:p>
            <a:pPr marL="342900" indent="-342900">
              <a:spcBef>
                <a:spcPts val="0"/>
              </a:spcBef>
              <a:spcAft>
                <a:spcPts val="300"/>
              </a:spcAft>
              <a:buSzPct val="75000"/>
              <a:buFont typeface="Wingdings" charset="2"/>
              <a:buChar char="u"/>
            </a:pPr>
            <a:r>
              <a:rPr lang="en-US" dirty="0"/>
              <a:t>The PAC welcomes the award of a special-purpose </a:t>
            </a:r>
            <a:r>
              <a:rPr lang="en-US" b="1" dirty="0"/>
              <a:t>joint grant of the Russian Federation and the People’s Republic of China for construction of the MPD </a:t>
            </a:r>
            <a:r>
              <a:rPr lang="en-US" b="1" dirty="0" err="1"/>
              <a:t>ECal</a:t>
            </a:r>
            <a:r>
              <a:rPr lang="en-US" b="1" dirty="0"/>
              <a:t> </a:t>
            </a:r>
            <a:r>
              <a:rPr lang="en-US" dirty="0"/>
              <a:t>detector. </a:t>
            </a:r>
          </a:p>
          <a:p>
            <a:pPr marL="342900" indent="-342900">
              <a:spcBef>
                <a:spcPts val="0"/>
              </a:spcBef>
              <a:spcAft>
                <a:spcPts val="300"/>
              </a:spcAft>
              <a:buSzPct val="75000"/>
              <a:buFont typeface="Wingdings" charset="2"/>
              <a:buChar char="u"/>
            </a:pPr>
            <a:r>
              <a:rPr lang="en-US" dirty="0"/>
              <a:t>The PAC supports the plans for the formation of management and organizational structures of the collaboration. </a:t>
            </a:r>
          </a:p>
        </p:txBody>
      </p:sp>
      <p:pic>
        <p:nvPicPr>
          <p:cNvPr id="7" name="Picture 6">
            <a:extLst>
              <a:ext uri="{FF2B5EF4-FFF2-40B4-BE49-F238E27FC236}">
                <a16:creationId xmlns:a16="http://schemas.microsoft.com/office/drawing/2014/main" id="{7761F8DF-468B-5649-A86B-653C9274375E}"/>
              </a:ext>
            </a:extLst>
          </p:cNvPr>
          <p:cNvPicPr>
            <a:picLocks noChangeAspect="1"/>
          </p:cNvPicPr>
          <p:nvPr/>
        </p:nvPicPr>
        <p:blipFill>
          <a:blip r:embed="rId3"/>
          <a:stretch>
            <a:fillRect/>
          </a:stretch>
        </p:blipFill>
        <p:spPr>
          <a:xfrm>
            <a:off x="2459659" y="4004948"/>
            <a:ext cx="2298700" cy="2824412"/>
          </a:xfrm>
          <a:prstGeom prst="rect">
            <a:avLst/>
          </a:prstGeom>
        </p:spPr>
      </p:pic>
      <p:pic>
        <p:nvPicPr>
          <p:cNvPr id="14" name="Picture 13">
            <a:extLst>
              <a:ext uri="{FF2B5EF4-FFF2-40B4-BE49-F238E27FC236}">
                <a16:creationId xmlns:a16="http://schemas.microsoft.com/office/drawing/2014/main" id="{C7520B8D-DA44-F94B-BEDE-DB1329D478D6}"/>
              </a:ext>
            </a:extLst>
          </p:cNvPr>
          <p:cNvPicPr>
            <a:picLocks noChangeAspect="1"/>
          </p:cNvPicPr>
          <p:nvPr/>
        </p:nvPicPr>
        <p:blipFill>
          <a:blip r:embed="rId4"/>
          <a:stretch>
            <a:fillRect/>
          </a:stretch>
        </p:blipFill>
        <p:spPr>
          <a:xfrm>
            <a:off x="6660232" y="4461554"/>
            <a:ext cx="2367806" cy="2367806"/>
          </a:xfrm>
          <a:prstGeom prst="rect">
            <a:avLst/>
          </a:prstGeom>
        </p:spPr>
      </p:pic>
      <p:pic>
        <p:nvPicPr>
          <p:cNvPr id="8" name="Picture 7">
            <a:extLst>
              <a:ext uri="{FF2B5EF4-FFF2-40B4-BE49-F238E27FC236}">
                <a16:creationId xmlns:a16="http://schemas.microsoft.com/office/drawing/2014/main" id="{A94FAF63-8009-C74D-96EF-6983B98258CB}"/>
              </a:ext>
            </a:extLst>
          </p:cNvPr>
          <p:cNvPicPr>
            <a:picLocks noChangeAspect="1"/>
          </p:cNvPicPr>
          <p:nvPr/>
        </p:nvPicPr>
        <p:blipFill>
          <a:blip r:embed="rId5"/>
          <a:stretch>
            <a:fillRect/>
          </a:stretch>
        </p:blipFill>
        <p:spPr>
          <a:xfrm>
            <a:off x="4627217" y="2803337"/>
            <a:ext cx="2380445" cy="2252464"/>
          </a:xfrm>
          <a:prstGeom prst="rect">
            <a:avLst/>
          </a:prstGeom>
        </p:spPr>
      </p:pic>
      <p:pic>
        <p:nvPicPr>
          <p:cNvPr id="6" name="Picture 5">
            <a:extLst>
              <a:ext uri="{FF2B5EF4-FFF2-40B4-BE49-F238E27FC236}">
                <a16:creationId xmlns:a16="http://schemas.microsoft.com/office/drawing/2014/main" id="{4A1C3A76-9458-5C4C-93B4-BC66223047B4}"/>
              </a:ext>
            </a:extLst>
          </p:cNvPr>
          <p:cNvPicPr>
            <a:picLocks noChangeAspect="1"/>
          </p:cNvPicPr>
          <p:nvPr/>
        </p:nvPicPr>
        <p:blipFill>
          <a:blip r:embed="rId6"/>
          <a:stretch>
            <a:fillRect/>
          </a:stretch>
        </p:blipFill>
        <p:spPr>
          <a:xfrm>
            <a:off x="0" y="3156779"/>
            <a:ext cx="2590800" cy="2736467"/>
          </a:xfrm>
          <a:prstGeom prst="rect">
            <a:avLst/>
          </a:prstGeom>
        </p:spPr>
      </p:pic>
    </p:spTree>
    <p:extLst>
      <p:ext uri="{BB962C8B-B14F-4D97-AF65-F5344CB8AC3E}">
        <p14:creationId xmlns:p14="http://schemas.microsoft.com/office/powerpoint/2010/main" val="406698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155582" y="135522"/>
            <a:ext cx="7178581"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50</a:t>
            </a:r>
            <a:r>
              <a:rPr lang="en-US" sz="3600" u="sng" baseline="30000" dirty="0">
                <a:solidFill>
                  <a:srgbClr val="FFFF00"/>
                </a:solidFill>
                <a:latin typeface="Arial" panose="020B0604020202020204" pitchFamily="34" charset="0"/>
                <a:cs typeface="Arial" panose="020B0604020202020204" pitchFamily="34" charset="0"/>
              </a:rPr>
              <a:t>th</a:t>
            </a:r>
            <a:r>
              <a:rPr lang="en-US" sz="3600" u="sng" dirty="0">
                <a:solidFill>
                  <a:srgbClr val="FFFF00"/>
                </a:solidFill>
                <a:latin typeface="Arial" panose="020B0604020202020204" pitchFamily="34" charset="0"/>
                <a:cs typeface="Arial" panose="020B0604020202020204" pitchFamily="34" charset="0"/>
              </a:rPr>
              <a:t> PAC-PP highlights: </a:t>
            </a:r>
            <a:r>
              <a:rPr lang="en-US" sz="3600" b="1" u="sng" dirty="0">
                <a:solidFill>
                  <a:srgbClr val="FFFF00"/>
                </a:solidFill>
                <a:latin typeface="Arial" panose="020B0604020202020204" pitchFamily="34" charset="0"/>
                <a:cs typeface="Arial" panose="020B0604020202020204" pitchFamily="34" charset="0"/>
              </a:rPr>
              <a:t>BM@N</a:t>
            </a:r>
            <a:endParaRPr lang="en-US" sz="3600" u="sng" dirty="0">
              <a:solidFill>
                <a:srgbClr val="FFFF00"/>
              </a:solidFill>
            </a:endParaRPr>
          </a:p>
        </p:txBody>
      </p:sp>
      <p:sp>
        <p:nvSpPr>
          <p:cNvPr id="12" name="TextBox 11"/>
          <p:cNvSpPr txBox="1"/>
          <p:nvPr/>
        </p:nvSpPr>
        <p:spPr>
          <a:xfrm>
            <a:off x="0" y="819673"/>
            <a:ext cx="9049773" cy="1723549"/>
          </a:xfrm>
          <a:prstGeom prst="rect">
            <a:avLst/>
          </a:prstGeom>
          <a:noFill/>
        </p:spPr>
        <p:txBody>
          <a:bodyPr wrap="square" rtlCol="0">
            <a:spAutoFit/>
          </a:bodyPr>
          <a:lstStyle/>
          <a:p>
            <a:pPr marL="342900" indent="-342900">
              <a:spcBef>
                <a:spcPts val="0"/>
              </a:spcBef>
              <a:spcAft>
                <a:spcPts val="600"/>
              </a:spcAft>
              <a:buSzPct val="75000"/>
              <a:buFont typeface="Wingdings" charset="2"/>
              <a:buChar char="u"/>
            </a:pPr>
            <a:r>
              <a:rPr lang="en-US" sz="1600" dirty="0"/>
              <a:t>The PAC heard preliminary results about the detector performance in the 55th run and urges the BM@N team to </a:t>
            </a:r>
            <a:r>
              <a:rPr lang="en-US" sz="1600" b="1" dirty="0"/>
              <a:t>focus efforts on physics analysis </a:t>
            </a:r>
            <a:r>
              <a:rPr lang="en-US" sz="1600" dirty="0"/>
              <a:t>of the large data sets collected.  </a:t>
            </a:r>
          </a:p>
          <a:p>
            <a:pPr marL="342900" indent="-342900">
              <a:spcBef>
                <a:spcPts val="0"/>
              </a:spcBef>
              <a:spcAft>
                <a:spcPts val="600"/>
              </a:spcAft>
              <a:buSzPct val="75000"/>
              <a:buFont typeface="Wingdings" charset="2"/>
              <a:buChar char="u"/>
            </a:pPr>
            <a:r>
              <a:rPr lang="en-US" sz="1600" dirty="0"/>
              <a:t>The PAC reiterates its request to </a:t>
            </a:r>
            <a:r>
              <a:rPr lang="en-US" sz="1600" b="1" dirty="0"/>
              <a:t>see physics analysis report </a:t>
            </a:r>
            <a:r>
              <a:rPr lang="en-US" sz="1600" dirty="0"/>
              <a:t>at the next meeting. </a:t>
            </a:r>
          </a:p>
          <a:p>
            <a:pPr marL="342900" indent="-342900">
              <a:spcBef>
                <a:spcPts val="0"/>
              </a:spcBef>
              <a:spcAft>
                <a:spcPts val="600"/>
              </a:spcAft>
              <a:buSzPct val="75000"/>
              <a:buFont typeface="Wingdings" charset="2"/>
              <a:buChar char="u"/>
            </a:pPr>
            <a:r>
              <a:rPr lang="en-US" sz="1600" dirty="0"/>
              <a:t>The PAC supports the plans for the installation of the </a:t>
            </a:r>
            <a:r>
              <a:rPr lang="en-US" sz="1600" b="1" dirty="0"/>
              <a:t>BM@N transport line and the vacuum beam pipe</a:t>
            </a:r>
            <a:r>
              <a:rPr lang="en-US" sz="1600" dirty="0"/>
              <a:t> through the experimental set-up, which are necessary for operation with heavy-ion beams, and urges the BM@N team to coordinate these plans with the accelerator team.  </a:t>
            </a:r>
          </a:p>
        </p:txBody>
      </p:sp>
      <p:sp>
        <p:nvSpPr>
          <p:cNvPr id="4" name="TextBox 3">
            <a:extLst>
              <a:ext uri="{FF2B5EF4-FFF2-40B4-BE49-F238E27FC236}">
                <a16:creationId xmlns:a16="http://schemas.microsoft.com/office/drawing/2014/main" id="{3DE9DE56-7289-1342-AAB8-04C12C963EC0}"/>
              </a:ext>
            </a:extLst>
          </p:cNvPr>
          <p:cNvSpPr txBox="1"/>
          <p:nvPr/>
        </p:nvSpPr>
        <p:spPr>
          <a:xfrm>
            <a:off x="345747" y="2769075"/>
            <a:ext cx="8798253" cy="923330"/>
          </a:xfrm>
          <a:prstGeom prst="rect">
            <a:avLst/>
          </a:prstGeom>
          <a:noFill/>
        </p:spPr>
        <p:txBody>
          <a:bodyPr wrap="square" rtlCol="0">
            <a:spAutoFit/>
          </a:bodyPr>
          <a:lstStyle/>
          <a:p>
            <a:pPr marL="285750" indent="-285750">
              <a:buFont typeface="Wingdings" pitchFamily="2" charset="2"/>
              <a:buChar char="Ø"/>
            </a:pPr>
            <a:r>
              <a:rPr lang="en-US" dirty="0"/>
              <a:t>Replace air intervals / foils with vacuum beam pipe along 160 m of BM@N transport line to get minimum dead material.</a:t>
            </a:r>
          </a:p>
          <a:p>
            <a:pPr marL="285750" indent="-285750">
              <a:buFont typeface="Wingdings" pitchFamily="2" charset="2"/>
              <a:buChar char="Ø"/>
            </a:pPr>
            <a:r>
              <a:rPr lang="en-US" dirty="0"/>
              <a:t>Install vacuum beam pipe through the BM@N set-up.</a:t>
            </a:r>
          </a:p>
        </p:txBody>
      </p:sp>
      <p:pic>
        <p:nvPicPr>
          <p:cNvPr id="7" name="Picture 6">
            <a:extLst>
              <a:ext uri="{FF2B5EF4-FFF2-40B4-BE49-F238E27FC236}">
                <a16:creationId xmlns:a16="http://schemas.microsoft.com/office/drawing/2014/main" id="{91D7090D-0C68-724E-80FF-7AA4C90B2967}"/>
              </a:ext>
            </a:extLst>
          </p:cNvPr>
          <p:cNvPicPr>
            <a:picLocks noChangeAspect="1"/>
          </p:cNvPicPr>
          <p:nvPr/>
        </p:nvPicPr>
        <p:blipFill rotWithShape="1">
          <a:blip r:embed="rId2"/>
          <a:srcRect r="8535"/>
          <a:stretch/>
        </p:blipFill>
        <p:spPr>
          <a:xfrm>
            <a:off x="669808" y="3692405"/>
            <a:ext cx="7710156" cy="3029070"/>
          </a:xfrm>
          <a:prstGeom prst="rect">
            <a:avLst/>
          </a:prstGeom>
        </p:spPr>
      </p:pic>
      <p:sp>
        <p:nvSpPr>
          <p:cNvPr id="8" name="TextBox 7">
            <a:extLst>
              <a:ext uri="{FF2B5EF4-FFF2-40B4-BE49-F238E27FC236}">
                <a16:creationId xmlns:a16="http://schemas.microsoft.com/office/drawing/2014/main" id="{6A2CFB0F-9FD2-F84F-834A-A0D361286786}"/>
              </a:ext>
            </a:extLst>
          </p:cNvPr>
          <p:cNvSpPr txBox="1"/>
          <p:nvPr/>
        </p:nvSpPr>
        <p:spPr>
          <a:xfrm>
            <a:off x="7668344" y="6453459"/>
            <a:ext cx="931665" cy="369332"/>
          </a:xfrm>
          <a:prstGeom prst="rect">
            <a:avLst/>
          </a:prstGeom>
          <a:solidFill>
            <a:schemeClr val="bg1"/>
          </a:solidFill>
        </p:spPr>
        <p:txBody>
          <a:bodyPr wrap="none" rtlCol="0">
            <a:spAutoFit/>
          </a:bodyPr>
          <a:lstStyle/>
          <a:p>
            <a:r>
              <a:rPr lang="en-US" b="1" dirty="0"/>
              <a:t>BM@N</a:t>
            </a:r>
          </a:p>
        </p:txBody>
      </p:sp>
    </p:spTree>
    <p:extLst>
      <p:ext uri="{BB962C8B-B14F-4D97-AF65-F5344CB8AC3E}">
        <p14:creationId xmlns:p14="http://schemas.microsoft.com/office/powerpoint/2010/main" val="153270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32523"/>
            <a:ext cx="8229600"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a:t>
            </a:r>
          </a:p>
        </p:txBody>
      </p:sp>
      <p:sp>
        <p:nvSpPr>
          <p:cNvPr id="2" name="TextBox 1"/>
          <p:cNvSpPr txBox="1"/>
          <p:nvPr/>
        </p:nvSpPr>
        <p:spPr>
          <a:xfrm>
            <a:off x="161764" y="1652321"/>
            <a:ext cx="8820472" cy="4185761"/>
          </a:xfrm>
          <a:prstGeom prst="rect">
            <a:avLst/>
          </a:prstGeom>
          <a:noFill/>
        </p:spPr>
        <p:txBody>
          <a:bodyPr wrap="square" rtlCol="0">
            <a:spAutoFit/>
          </a:bodyPr>
          <a:lstStyle/>
          <a:p>
            <a:pPr>
              <a:spcAft>
                <a:spcPts val="600"/>
              </a:spcAft>
              <a:buSzPct val="80000"/>
            </a:pPr>
            <a:r>
              <a:rPr lang="en-US" sz="1600" dirty="0"/>
              <a:t>Excerpts from the Resolutions of the 125</a:t>
            </a:r>
            <a:r>
              <a:rPr lang="en-US" sz="1600" baseline="30000" dirty="0"/>
              <a:t>th</a:t>
            </a:r>
            <a:r>
              <a:rPr lang="en-US" sz="1600" dirty="0"/>
              <a:t> session of the Scientific Council held on February 21-22, 2019:</a:t>
            </a:r>
          </a:p>
          <a:p>
            <a:pPr>
              <a:spcAft>
                <a:spcPts val="600"/>
              </a:spcAft>
              <a:buSzPct val="80000"/>
            </a:pPr>
            <a:r>
              <a:rPr lang="en-US" sz="1600" b="1" dirty="0"/>
              <a:t>General considerations relevant to the PAC-PP:</a:t>
            </a:r>
          </a:p>
          <a:p>
            <a:pPr>
              <a:spcAft>
                <a:spcPts val="600"/>
              </a:spcAft>
              <a:buSzPct val="80000"/>
            </a:pPr>
            <a:r>
              <a:rPr lang="en-US" dirty="0"/>
              <a:t>The Scientific Council appreciates the milestones achieved in the development of JINR’s flagship </a:t>
            </a:r>
            <a:r>
              <a:rPr lang="en-US" dirty="0" err="1"/>
              <a:t>programmes</a:t>
            </a:r>
            <a:r>
              <a:rPr lang="en-US" dirty="0"/>
              <a:t>, in particular:</a:t>
            </a:r>
            <a:endParaRPr lang="en-US" sz="1600" b="1" dirty="0"/>
          </a:p>
          <a:p>
            <a:pPr marL="285750" indent="-285750">
              <a:spcAft>
                <a:spcPts val="600"/>
              </a:spcAft>
              <a:buFont typeface="Wingdings" charset="2"/>
              <a:buChar char="u"/>
            </a:pPr>
            <a:r>
              <a:rPr lang="en-US" dirty="0"/>
              <a:t>The establishment of the MPD and BM@N </a:t>
            </a:r>
            <a:r>
              <a:rPr lang="en-US" b="1" dirty="0"/>
              <a:t>international collaborations</a:t>
            </a:r>
            <a:r>
              <a:rPr lang="en-US" dirty="0"/>
              <a:t>, the holding of two collaboration meetings of the MPD and BM@N experiments and of a targeted </a:t>
            </a:r>
            <a:r>
              <a:rPr lang="en-US" b="1" dirty="0"/>
              <a:t>NICA grant program of the Russian Foundation for Basic Research</a:t>
            </a:r>
            <a:r>
              <a:rPr lang="en-US" dirty="0"/>
              <a:t>, which are significant steps towards attracting a wide international community, including Russian institutions, to the realization of the NICA </a:t>
            </a:r>
            <a:r>
              <a:rPr lang="en-US" dirty="0" err="1"/>
              <a:t>megascience</a:t>
            </a:r>
            <a:r>
              <a:rPr lang="en-US" dirty="0"/>
              <a:t> project;</a:t>
            </a:r>
          </a:p>
          <a:p>
            <a:pPr marL="285750" indent="-285750">
              <a:spcAft>
                <a:spcPts val="600"/>
              </a:spcAft>
              <a:buFont typeface="Wingdings" charset="2"/>
              <a:buChar char="u"/>
            </a:pPr>
            <a:r>
              <a:rPr lang="en-US" sz="1600" dirty="0"/>
              <a:t> </a:t>
            </a:r>
            <a:r>
              <a:rPr lang="en-US" b="1" dirty="0"/>
              <a:t>The implementation of priorities between all ongoing neutrino experiments </a:t>
            </a:r>
            <a:r>
              <a:rPr lang="en-US" dirty="0"/>
              <a:t>aimed at improving the coordination of the JINR Neutrino Physics </a:t>
            </a:r>
            <a:r>
              <a:rPr lang="en-US" dirty="0" err="1"/>
              <a:t>Programme</a:t>
            </a:r>
            <a:r>
              <a:rPr lang="en-US" dirty="0"/>
              <a:t>, and the continuing development of the Baikal-GVD detector;</a:t>
            </a:r>
          </a:p>
        </p:txBody>
      </p:sp>
      <p:sp>
        <p:nvSpPr>
          <p:cNvPr id="3" name="Footer Placeholder 2">
            <a:extLst>
              <a:ext uri="{FF2B5EF4-FFF2-40B4-BE49-F238E27FC236}">
                <a16:creationId xmlns:a16="http://schemas.microsoft.com/office/drawing/2014/main" id="{F465743A-C300-194C-B2E2-BED990209B81}"/>
              </a:ext>
            </a:extLst>
          </p:cNvPr>
          <p:cNvSpPr>
            <a:spLocks noGrp="1"/>
          </p:cNvSpPr>
          <p:nvPr>
            <p:ph type="ftr" sz="quarter" idx="11"/>
          </p:nvPr>
        </p:nvSpPr>
        <p:spPr/>
        <p:txBody>
          <a:bodyPr/>
          <a:lstStyle/>
          <a:p>
            <a:pPr>
              <a:defRPr/>
            </a:pPr>
            <a:r>
              <a:rPr lang="en-US"/>
              <a:t>51th PAC-PP, June 19-20, 2019</a:t>
            </a:r>
            <a:endParaRPr lang="fr-FR"/>
          </a:p>
        </p:txBody>
      </p:sp>
      <p:sp>
        <p:nvSpPr>
          <p:cNvPr id="4" name="Date Placeholder 3">
            <a:extLst>
              <a:ext uri="{FF2B5EF4-FFF2-40B4-BE49-F238E27FC236}">
                <a16:creationId xmlns:a16="http://schemas.microsoft.com/office/drawing/2014/main" id="{6C6DB470-2D2E-5448-922F-3F79AD997D52}"/>
              </a:ext>
            </a:extLst>
          </p:cNvPr>
          <p:cNvSpPr>
            <a:spLocks noGrp="1"/>
          </p:cNvSpPr>
          <p:nvPr>
            <p:ph type="dt" sz="half" idx="10"/>
          </p:nvPr>
        </p:nvSpPr>
        <p:spPr/>
        <p:txBody>
          <a:bodyPr/>
          <a:lstStyle/>
          <a:p>
            <a:pPr>
              <a:defRPr/>
            </a:pPr>
            <a:r>
              <a:rPr lang="en-US"/>
              <a:t>Itzhak Tserruya</a:t>
            </a:r>
            <a:endParaRPr lang="fr-FR"/>
          </a:p>
        </p:txBody>
      </p:sp>
      <p:sp>
        <p:nvSpPr>
          <p:cNvPr id="6" name="Slide Number Placeholder 5">
            <a:extLst>
              <a:ext uri="{FF2B5EF4-FFF2-40B4-BE49-F238E27FC236}">
                <a16:creationId xmlns:a16="http://schemas.microsoft.com/office/drawing/2014/main" id="{2AC806CD-E7AD-CE43-8591-FBEDBCE960F6}"/>
              </a:ext>
            </a:extLst>
          </p:cNvPr>
          <p:cNvSpPr>
            <a:spLocks noGrp="1"/>
          </p:cNvSpPr>
          <p:nvPr>
            <p:ph type="sldNum" sz="quarter" idx="12"/>
          </p:nvPr>
        </p:nvSpPr>
        <p:spPr/>
        <p:txBody>
          <a:bodyPr/>
          <a:lstStyle/>
          <a:p>
            <a:pPr>
              <a:defRPr/>
            </a:pPr>
            <a:fld id="{16AAA047-8AEF-4C69-86C3-C9A280890182}" type="slidenum">
              <a:rPr lang="fr-FR" smtClean="0"/>
              <a:pPr>
                <a:defRPr/>
              </a:pPr>
              <a:t>8</a:t>
            </a:fld>
            <a:endParaRPr lang="fr-FR"/>
          </a:p>
        </p:txBody>
      </p:sp>
    </p:spTree>
    <p:extLst>
      <p:ext uri="{BB962C8B-B14F-4D97-AF65-F5344CB8AC3E}">
        <p14:creationId xmlns:p14="http://schemas.microsoft.com/office/powerpoint/2010/main" val="340675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32523"/>
            <a:ext cx="8229600"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(II)</a:t>
            </a:r>
          </a:p>
        </p:txBody>
      </p:sp>
      <p:sp>
        <p:nvSpPr>
          <p:cNvPr id="2" name="TextBox 1"/>
          <p:cNvSpPr txBox="1"/>
          <p:nvPr/>
        </p:nvSpPr>
        <p:spPr>
          <a:xfrm>
            <a:off x="172108" y="895285"/>
            <a:ext cx="8820472" cy="5709255"/>
          </a:xfrm>
          <a:prstGeom prst="rect">
            <a:avLst/>
          </a:prstGeom>
          <a:noFill/>
        </p:spPr>
        <p:txBody>
          <a:bodyPr wrap="square" rtlCol="0">
            <a:spAutoFit/>
          </a:bodyPr>
          <a:lstStyle/>
          <a:p>
            <a:pPr>
              <a:spcAft>
                <a:spcPts val="600"/>
              </a:spcAft>
              <a:buSzPct val="80000"/>
            </a:pPr>
            <a:r>
              <a:rPr lang="en-US" sz="1400" b="1" dirty="0"/>
              <a:t>Recommendations in connection with the PAC-PP: </a:t>
            </a:r>
          </a:p>
          <a:p>
            <a:pPr marL="285750" indent="-285750">
              <a:spcAft>
                <a:spcPts val="600"/>
              </a:spcAft>
              <a:buFont typeface="Wingdings" charset="2"/>
              <a:buChar char="u"/>
            </a:pPr>
            <a:r>
              <a:rPr lang="en-US" sz="1600" dirty="0"/>
              <a:t>The Scientific Council </a:t>
            </a:r>
            <a:r>
              <a:rPr lang="en-US" sz="1600" b="1" dirty="0"/>
              <a:t>shares the PAC’s concern about the series of delays </a:t>
            </a:r>
            <a:r>
              <a:rPr lang="en-US" sz="1600" dirty="0"/>
              <a:t>(mainly in civil construction), which affect the overall schedule of the NICA project, and urges the NICA management to critically scrutinize the current schedule of the entire project to ensure that no further delays occur. The Scientific Council notes with satisfaction the successful implementation of the plan for the renewal of heating, water and drainage networks (12 km of networks have already been renewed) and welcomes the efforts of the Laboratory’s management to eliminate the backlog from the plans to build a compressor station.</a:t>
            </a:r>
          </a:p>
          <a:p>
            <a:pPr marL="285750" indent="-285750">
              <a:spcAft>
                <a:spcPts val="600"/>
              </a:spcAft>
              <a:buFont typeface="Wingdings" charset="2"/>
              <a:buChar char="u"/>
            </a:pPr>
            <a:r>
              <a:rPr lang="en-US" sz="1600" dirty="0"/>
              <a:t>The Scientific Council is pleased to note </a:t>
            </a:r>
            <a:r>
              <a:rPr lang="en-US" sz="1600" b="1" dirty="0"/>
              <a:t>the official establishment of the international experimental collaborations MPD and BM@N after their 2nd Collaboration meetings</a:t>
            </a:r>
            <a:r>
              <a:rPr lang="en-US" sz="1600" dirty="0"/>
              <a:t>. The Scientific Council welcomes the admission of new institutions to the collaborations and congratulates the elected Spokespersons and Institutional Board Chairpersons, the appointed Project Managers and Deputy Spokespersons, and wishes them all very fruitful work at the NICA facility. The Scientific Council supports the plans for the formation of organizational structures of the Collaboration.</a:t>
            </a:r>
          </a:p>
          <a:p>
            <a:pPr marL="285750" indent="-285750">
              <a:spcAft>
                <a:spcPts val="600"/>
              </a:spcAft>
              <a:buFont typeface="Wingdings" charset="2"/>
              <a:buChar char="u"/>
            </a:pPr>
            <a:r>
              <a:rPr lang="en-US" sz="1600" dirty="0"/>
              <a:t>The Scientific Council notes </a:t>
            </a:r>
            <a:r>
              <a:rPr lang="en-US" sz="1600" b="1" dirty="0"/>
              <a:t>the steady progress in constructing the main subsystems of the MPD detector</a:t>
            </a:r>
            <a:r>
              <a:rPr lang="en-US" sz="1600" dirty="0"/>
              <a:t>: the superconducting magnet, TPC and </a:t>
            </a:r>
            <a:r>
              <a:rPr lang="en-US" sz="1600" dirty="0" err="1"/>
              <a:t>ToF</a:t>
            </a:r>
            <a:r>
              <a:rPr lang="en-US" sz="1600" dirty="0"/>
              <a:t>. It supports the plans for the installation of the </a:t>
            </a:r>
            <a:r>
              <a:rPr lang="en-US" sz="1600" b="1" dirty="0"/>
              <a:t>BM@N transport line and the vacuum beam pipe </a:t>
            </a:r>
            <a:r>
              <a:rPr lang="en-US" sz="1600" dirty="0"/>
              <a:t>through the experimental set-up, which are necessary for operation with heavy-ion beams. The Scientific Council concurs with the PAC’s reiterated recommendations for the BM@N team to </a:t>
            </a:r>
            <a:r>
              <a:rPr lang="en-US" sz="1600" b="1" dirty="0"/>
              <a:t>focus efforts on the physics analysis of the large data sets collected </a:t>
            </a:r>
            <a:r>
              <a:rPr lang="en-US" sz="1600" dirty="0"/>
              <a:t>both in the BM@N research </a:t>
            </a:r>
            <a:r>
              <a:rPr lang="en-US" sz="1600" dirty="0" err="1"/>
              <a:t>programme</a:t>
            </a:r>
            <a:r>
              <a:rPr lang="en-US" sz="1600" dirty="0"/>
              <a:t> and in the study of short-range correlations. </a:t>
            </a:r>
          </a:p>
        </p:txBody>
      </p:sp>
      <p:sp>
        <p:nvSpPr>
          <p:cNvPr id="6" name="Slide Number Placeholder 5">
            <a:extLst>
              <a:ext uri="{FF2B5EF4-FFF2-40B4-BE49-F238E27FC236}">
                <a16:creationId xmlns:a16="http://schemas.microsoft.com/office/drawing/2014/main" id="{295A8FF9-14E1-F649-9425-31BB54C11959}"/>
              </a:ext>
            </a:extLst>
          </p:cNvPr>
          <p:cNvSpPr>
            <a:spLocks noGrp="1"/>
          </p:cNvSpPr>
          <p:nvPr>
            <p:ph type="sldNum" sz="quarter" idx="12"/>
          </p:nvPr>
        </p:nvSpPr>
        <p:spPr/>
        <p:txBody>
          <a:bodyPr/>
          <a:lstStyle/>
          <a:p>
            <a:pPr>
              <a:defRPr/>
            </a:pPr>
            <a:fld id="{16AAA047-8AEF-4C69-86C3-C9A280890182}" type="slidenum">
              <a:rPr lang="fr-FR" smtClean="0"/>
              <a:pPr>
                <a:defRPr/>
              </a:pPr>
              <a:t>9</a:t>
            </a:fld>
            <a:endParaRPr lang="fr-FR"/>
          </a:p>
        </p:txBody>
      </p:sp>
    </p:spTree>
    <p:extLst>
      <p:ext uri="{BB962C8B-B14F-4D97-AF65-F5344CB8AC3E}">
        <p14:creationId xmlns:p14="http://schemas.microsoft.com/office/powerpoint/2010/main" val="12026981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38051</TotalTime>
  <Words>1767</Words>
  <Application>Microsoft Macintosh PowerPoint</Application>
  <PresentationFormat>On-screen Show (4:3)</PresentationFormat>
  <Paragraphs>132</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Thème Office</vt:lpstr>
      <vt:lpstr>PowerPoint Presentation</vt:lpstr>
      <vt:lpstr>Outline</vt:lpstr>
      <vt:lpstr>50th PAC-PP highlights: NICA</vt:lpstr>
      <vt:lpstr>PowerPoint Presentation</vt:lpstr>
      <vt:lpstr>50th PAC-PP highlights: BM@N &amp; MPD </vt:lpstr>
      <vt:lpstr>50th PAC-PP highlights: MPD  </vt:lpstr>
      <vt:lpstr>50th PAC-PP highlights: BM@N</vt:lpstr>
      <vt:lpstr>Scientific Council (I)</vt:lpstr>
      <vt:lpstr>Scientific Council (II)</vt:lpstr>
      <vt:lpstr>Scientific Council (III)</vt:lpstr>
      <vt:lpstr>Scientific Council (IV)</vt:lpstr>
      <vt:lpstr>Recent Developments</vt:lpstr>
      <vt:lpstr>51st PAC-PP agenda June 19-20, 2019</vt:lpstr>
      <vt:lpstr>PowerPoint Presentation</vt:lpstr>
    </vt:vector>
  </TitlesOfParts>
  <Company>cea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Itzhak Tserruya</cp:lastModifiedBy>
  <cp:revision>1022</cp:revision>
  <cp:lastPrinted>2013-01-21T16:58:15Z</cp:lastPrinted>
  <dcterms:created xsi:type="dcterms:W3CDTF">2010-01-13T11:24:08Z</dcterms:created>
  <dcterms:modified xsi:type="dcterms:W3CDTF">2019-06-18T18:34:37Z</dcterms:modified>
</cp:coreProperties>
</file>