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7" r:id="rId2"/>
    <p:sldId id="263" r:id="rId3"/>
    <p:sldId id="259" r:id="rId4"/>
    <p:sldId id="270" r:id="rId5"/>
    <p:sldId id="271" r:id="rId6"/>
    <p:sldId id="269" r:id="rId7"/>
    <p:sldId id="303" r:id="rId8"/>
    <p:sldId id="275" r:id="rId9"/>
    <p:sldId id="274" r:id="rId10"/>
    <p:sldId id="277" r:id="rId11"/>
    <p:sldId id="288" r:id="rId12"/>
    <p:sldId id="297" r:id="rId13"/>
    <p:sldId id="289" r:id="rId14"/>
    <p:sldId id="304" r:id="rId15"/>
    <p:sldId id="282" r:id="rId16"/>
    <p:sldId id="307" r:id="rId17"/>
    <p:sldId id="308" r:id="rId1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0EC"/>
    <a:srgbClr val="9CAAEE"/>
    <a:srgbClr val="00682F"/>
    <a:srgbClr val="008A3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22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4512C-7277-4AC9-AD06-CA8A1F296297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2F18D-4B64-49F1-8695-DD4D2F8504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3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5CA-20B6-4D1E-AB5D-47EAB575958C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6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006D-8817-473A-A31B-A2C0F0445999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7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0614-D194-4EC1-AB3F-EBEA3814E70F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9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0F19C-B4E8-4BC6-95C3-3B39B084F30D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9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E8E84-10CF-4D9B-A640-96441ED316D0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3B472-9CF3-47E8-9BA1-29762ECACD1A}" type="datetime1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3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7969-20AD-4D41-A0AB-2421609894B5}" type="datetime1">
              <a:rPr lang="ru-RU" smtClean="0"/>
              <a:t>18.06.2019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47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FEF78-8FCB-4199-B6F3-B16787E7490C}" type="datetime1">
              <a:rPr lang="ru-RU" smtClean="0"/>
              <a:t>18.06.2019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3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8D73-6286-4C5D-A84E-0F63B1C7419D}" type="datetime1">
              <a:rPr lang="ru-RU" smtClean="0"/>
              <a:t>18.06.2019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F9338-FB5A-4DC9-9D68-BFC4BDE257E0}" type="datetime1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3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F8A9-06BE-4444-B753-07D17B002D94}" type="datetime1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0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26CB-6A7D-4B10-B593-BFAADDD104A9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F83A9-66C9-4C7A-A59C-5878B57D1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</a:t>
            </a:fld>
            <a:endParaRPr lang="ru-RU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0" y="0"/>
            <a:ext cx="9144000" cy="3251200"/>
            <a:chOff x="0" y="0"/>
            <a:chExt cx="5760" cy="2048"/>
          </a:xfrm>
        </p:grpSpPr>
        <p:pic>
          <p:nvPicPr>
            <p:cNvPr id="4" name="Picture 9" descr="NICA_header_bl-wh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5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81"/>
            <p:cNvSpPr>
              <a:spLocks noChangeArrowheads="1"/>
            </p:cNvSpPr>
            <p:nvPr/>
          </p:nvSpPr>
          <p:spPr bwMode="auto">
            <a:xfrm>
              <a:off x="0" y="1176"/>
              <a:ext cx="576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            </a:t>
              </a:r>
            </a:p>
            <a:p>
              <a:pPr algn="ctr" eaLnBrk="1" hangingPunct="1">
                <a:lnSpc>
                  <a:spcPct val="150000"/>
                </a:lnSpc>
              </a:pPr>
              <a:r>
                <a:rPr lang="en-US" altLang="ru-RU" sz="28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Status of the NICA project development</a:t>
              </a:r>
            </a:p>
          </p:txBody>
        </p:sp>
      </p:grpSp>
      <p:pic>
        <p:nvPicPr>
          <p:cNvPr id="6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19" y="1866900"/>
            <a:ext cx="17573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10</a:t>
            </a:fld>
            <a:endParaRPr lang="ru-RU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299849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err="1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 high energy beam injection system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3920" y="400110"/>
            <a:ext cx="236735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 err="1" smtClean="0"/>
              <a:t>Lambertson</a:t>
            </a:r>
            <a:r>
              <a:rPr lang="en-US" b="1" u="sng" dirty="0" smtClean="0"/>
              <a:t> magnet</a:t>
            </a:r>
            <a:endParaRPr lang="ru-RU" b="1" u="sng" dirty="0"/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/>
              <a:t>10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185081"/>
              </p:ext>
            </p:extLst>
          </p:nvPr>
        </p:nvGraphicFramePr>
        <p:xfrm>
          <a:off x="119293" y="813302"/>
          <a:ext cx="2271986" cy="167399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401480"/>
                <a:gridCol w="87050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1.5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Septum thickness, 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Power</a:t>
                      </a:r>
                      <a:r>
                        <a:rPr lang="en-US" sz="1400" kern="1200" baseline="0" dirty="0" smtClean="0">
                          <a:effectLst/>
                        </a:rPr>
                        <a:t> supply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DC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100775" y="2492896"/>
            <a:ext cx="3607129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/>
              <a:t>Lambertson</a:t>
            </a:r>
            <a:r>
              <a:rPr lang="en-US" sz="1600" dirty="0" smtClean="0"/>
              <a:t> magnet is based on existing spare yoke for slow extraction system of </a:t>
            </a:r>
            <a:r>
              <a:rPr lang="en-US" sz="1600" dirty="0" err="1" smtClean="0"/>
              <a:t>Nuclotron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Yoke modification has to be finished.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" y="4177442"/>
            <a:ext cx="3777719" cy="2656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6607143" y="30223"/>
            <a:ext cx="92719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Kicker</a:t>
            </a:r>
            <a:endParaRPr lang="ru-RU" b="1" u="sng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088701"/>
              </p:ext>
            </p:extLst>
          </p:nvPr>
        </p:nvGraphicFramePr>
        <p:xfrm>
          <a:off x="6300192" y="476653"/>
          <a:ext cx="2650026" cy="236322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770384"/>
                <a:gridCol w="879642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Length, m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29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</a:t>
                      </a:r>
                      <a:r>
                        <a:rPr lang="en-US" sz="1400" baseline="0" dirty="0" smtClean="0">
                          <a:effectLst/>
                        </a:rPr>
                        <a:t> magnetic field, 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current, kA</a:t>
                      </a:r>
                      <a:endParaRPr lang="ru-RU" sz="1400" b="1" kern="1200" baseline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Aperture, </a:t>
                      </a:r>
                      <a:r>
                        <a:rPr lang="en-US" sz="1400" kern="1200" dirty="0" smtClean="0">
                          <a:effectLst/>
                        </a:rPr>
                        <a:t>mm</a:t>
                      </a:r>
                      <a:r>
                        <a:rPr lang="ru-RU" sz="1400" kern="1200" dirty="0" smtClean="0">
                          <a:effectLst/>
                        </a:rPr>
                        <a:t>×</a:t>
                      </a:r>
                      <a:r>
                        <a:rPr lang="en-US" sz="1400" kern="1200" dirty="0" smtClean="0">
                          <a:effectLst/>
                        </a:rPr>
                        <a:t>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86 </a:t>
                      </a:r>
                      <a:r>
                        <a:rPr lang="ru-RU" sz="1400" kern="1200" dirty="0" smtClean="0">
                          <a:effectLst/>
                        </a:rPr>
                        <a:t>×</a:t>
                      </a:r>
                      <a:r>
                        <a:rPr lang="en-US" sz="1400" kern="1200" dirty="0" smtClean="0">
                          <a:effectLst/>
                        </a:rPr>
                        <a:t> 44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Pulse</a:t>
                      </a:r>
                      <a:r>
                        <a:rPr lang="en-US" sz="1400" kern="1200" baseline="0" dirty="0" smtClean="0">
                          <a:effectLst/>
                        </a:rPr>
                        <a:t> duration, </a:t>
                      </a:r>
                      <a:r>
                        <a:rPr lang="el-GR" sz="1400" kern="1200" baseline="0" dirty="0" smtClean="0">
                          <a:effectLst/>
                        </a:rPr>
                        <a:t>μ</a:t>
                      </a:r>
                      <a:r>
                        <a:rPr lang="en-US" sz="1400" kern="1200" baseline="0" dirty="0" smtClean="0">
                          <a:effectLst/>
                        </a:rPr>
                        <a:t>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rise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plateau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      fall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kern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free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≥ 0.5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≤ 0.5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9" name="Text Box 45"/>
          <p:cNvSpPr txBox="1">
            <a:spLocks noChangeArrowheads="1"/>
          </p:cNvSpPr>
          <p:nvPr/>
        </p:nvSpPr>
        <p:spPr bwMode="auto">
          <a:xfrm>
            <a:off x="4728395" y="2839881"/>
            <a:ext cx="4199384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Development of design of a cold kicker is finishing.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Warm prototype for mechanical tests has been manufactured.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99" y="3946611"/>
            <a:ext cx="2592288" cy="1768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80" y="5091446"/>
            <a:ext cx="2591248" cy="1766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17" y="908720"/>
            <a:ext cx="3544462" cy="12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2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87" y="2535571"/>
            <a:ext cx="6545722" cy="3680172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73063" y="710452"/>
            <a:ext cx="3816350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latin typeface="+mn-lt"/>
              </a:rPr>
              <a:t>Goals</a:t>
            </a:r>
            <a:endParaRPr lang="ru-RU" sz="1600" b="1" dirty="0">
              <a:latin typeface="+mn-lt"/>
            </a:endParaRPr>
          </a:p>
          <a:p>
            <a:pPr algn="just" eaLnBrk="1" hangingPunct="1"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Accumulation of required intensity of ions (with help of barrier bucket system and beam cooling systems of Collider).</a:t>
            </a:r>
          </a:p>
        </p:txBody>
      </p:sp>
      <p:sp>
        <p:nvSpPr>
          <p:cNvPr id="50200" name="Oval 9"/>
          <p:cNvSpPr>
            <a:spLocks noChangeArrowheads="1"/>
          </p:cNvSpPr>
          <p:nvPr/>
        </p:nvSpPr>
        <p:spPr bwMode="auto">
          <a:xfrm rot="19894349">
            <a:off x="4725708" y="4069793"/>
            <a:ext cx="1517815" cy="100976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11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329" y="2601721"/>
            <a:ext cx="2239038" cy="39703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contract with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SigmaPhi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to JINR – until end 2019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2020 – start mounting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- end 2021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85902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err="1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-Collider beam transfer channel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43285" y="116632"/>
            <a:ext cx="2799164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 magnets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power supply racks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diagnostic devices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beam pipes and bellows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vacuum pumps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vacuum gates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for-vacuum pumps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vacuum-meters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control racks</a:t>
            </a:r>
          </a:p>
        </p:txBody>
      </p:sp>
    </p:spTree>
    <p:extLst>
      <p:ext uri="{BB962C8B-B14F-4D97-AF65-F5344CB8AC3E}">
        <p14:creationId xmlns:p14="http://schemas.microsoft.com/office/powerpoint/2010/main" val="14967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36600"/>
            <a:ext cx="861695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>
            <a:extLst>
              <a:ext uri="{FF2B5EF4-FFF2-40B4-BE49-F238E27FC236}"/>
            </a:extLst>
          </p:cNvPr>
          <p:cNvSpPr/>
          <p:nvPr/>
        </p:nvSpPr>
        <p:spPr>
          <a:xfrm>
            <a:off x="6435725" y="2024063"/>
            <a:ext cx="2447925" cy="749300"/>
          </a:xfrm>
          <a:prstGeom prst="wedgeRectCallout">
            <a:avLst>
              <a:gd name="adj1" fmla="val -52800"/>
              <a:gd name="adj2" fmla="val 115307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CC0000"/>
                </a:solidFill>
              </a:rPr>
              <a:t>satellite refrigerators RSG–2000/4.5 </a:t>
            </a:r>
          </a:p>
          <a:p>
            <a:pPr algn="ctr" eaLnBrk="1" hangingPunct="1">
              <a:defRPr/>
            </a:pPr>
            <a:r>
              <a:rPr lang="en-GB" sz="1600" b="1" dirty="0">
                <a:solidFill>
                  <a:srgbClr val="CC0000"/>
                </a:solidFill>
              </a:rPr>
              <a:t>of the collider</a:t>
            </a:r>
            <a:endParaRPr lang="ru-RU" sz="1600" dirty="0">
              <a:solidFill>
                <a:srgbClr val="CC0000"/>
              </a:solidFill>
            </a:endParaRPr>
          </a:p>
        </p:txBody>
      </p:sp>
      <p:sp>
        <p:nvSpPr>
          <p:cNvPr id="16" name="Прямоугольная выноска 15">
            <a:extLst>
              <a:ext uri="{FF2B5EF4-FFF2-40B4-BE49-F238E27FC236}"/>
            </a:extLst>
          </p:cNvPr>
          <p:cNvSpPr/>
          <p:nvPr/>
        </p:nvSpPr>
        <p:spPr>
          <a:xfrm>
            <a:off x="30163" y="3278188"/>
            <a:ext cx="2597150" cy="460375"/>
          </a:xfrm>
          <a:prstGeom prst="wedgeRectCallout">
            <a:avLst>
              <a:gd name="adj1" fmla="val 53814"/>
              <a:gd name="adj2" fmla="val -53541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40 m</a:t>
            </a:r>
            <a:r>
              <a:rPr lang="en-GB" sz="1600" b="1" baseline="30000" dirty="0">
                <a:solidFill>
                  <a:srgbClr val="000066"/>
                </a:solidFill>
              </a:rPr>
              <a:t>3</a:t>
            </a:r>
            <a:r>
              <a:rPr lang="en-GB" sz="1600" b="1" dirty="0">
                <a:solidFill>
                  <a:srgbClr val="000066"/>
                </a:solidFill>
              </a:rPr>
              <a:t> liquid helium tank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17" name="Прямоугольная выноска 21">
            <a:extLst>
              <a:ext uri="{FF2B5EF4-FFF2-40B4-BE49-F238E27FC236}"/>
            </a:extLst>
          </p:cNvPr>
          <p:cNvSpPr/>
          <p:nvPr/>
        </p:nvSpPr>
        <p:spPr>
          <a:xfrm>
            <a:off x="3116263" y="4891088"/>
            <a:ext cx="2520950" cy="609600"/>
          </a:xfrm>
          <a:prstGeom prst="wedgeRectCallout">
            <a:avLst>
              <a:gd name="adj1" fmla="val -29770"/>
              <a:gd name="adj2" fmla="val -373954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1300 kg/h nitrogen liquefier OA–1.3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6">
            <a:extLst>
              <a:ext uri="{FF2B5EF4-FFF2-40B4-BE49-F238E27FC236}"/>
            </a:extLst>
          </p:cNvPr>
          <p:cNvSpPr/>
          <p:nvPr/>
        </p:nvSpPr>
        <p:spPr>
          <a:xfrm>
            <a:off x="6443663" y="974725"/>
            <a:ext cx="2443162" cy="765175"/>
          </a:xfrm>
          <a:prstGeom prst="wedgeRectCallout">
            <a:avLst>
              <a:gd name="adj1" fmla="val -146097"/>
              <a:gd name="adj2" fmla="val 147865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draining and oil-purification units     MO–800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19" name="Прямоугольная выноска 18">
            <a:extLst>
              <a:ext uri="{FF2B5EF4-FFF2-40B4-BE49-F238E27FC236}"/>
            </a:extLst>
          </p:cNvPr>
          <p:cNvSpPr/>
          <p:nvPr/>
        </p:nvSpPr>
        <p:spPr>
          <a:xfrm>
            <a:off x="26988" y="1063625"/>
            <a:ext cx="2608262" cy="647700"/>
          </a:xfrm>
          <a:prstGeom prst="wedgeRectCallout">
            <a:avLst>
              <a:gd name="adj1" fmla="val 76835"/>
              <a:gd name="adj2" fmla="val 160231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1000 l/h helium liquefier OG–1000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0" name="Прямоугольная выноска 14">
            <a:extLst>
              <a:ext uri="{FF2B5EF4-FFF2-40B4-BE49-F238E27FC236}"/>
            </a:extLst>
          </p:cNvPr>
          <p:cNvSpPr/>
          <p:nvPr/>
        </p:nvSpPr>
        <p:spPr>
          <a:xfrm>
            <a:off x="7938" y="3897313"/>
            <a:ext cx="2627312" cy="576262"/>
          </a:xfrm>
          <a:prstGeom prst="wedgeRectCallout">
            <a:avLst>
              <a:gd name="adj1" fmla="val 9303"/>
              <a:gd name="adj2" fmla="val 209412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2x6600 Nm</a:t>
            </a:r>
            <a:r>
              <a:rPr lang="en-GB" sz="1600" b="1" baseline="30000" dirty="0">
                <a:solidFill>
                  <a:srgbClr val="009900"/>
                </a:solidFill>
              </a:rPr>
              <a:t>3</a:t>
            </a:r>
            <a:r>
              <a:rPr lang="en-GB" sz="1600" b="1" dirty="0">
                <a:solidFill>
                  <a:srgbClr val="009900"/>
                </a:solidFill>
              </a:rPr>
              <a:t>/h helium screw compressors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1" name="Прямоугольная выноска 19">
            <a:extLst>
              <a:ext uri="{FF2B5EF4-FFF2-40B4-BE49-F238E27FC236}"/>
            </a:extLst>
          </p:cNvPr>
          <p:cNvSpPr/>
          <p:nvPr/>
        </p:nvSpPr>
        <p:spPr>
          <a:xfrm>
            <a:off x="1979613" y="5664200"/>
            <a:ext cx="2520950" cy="793750"/>
          </a:xfrm>
          <a:prstGeom prst="wedgeRectCallout">
            <a:avLst>
              <a:gd name="adj1" fmla="val -32362"/>
              <a:gd name="adj2" fmla="val -139947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3x10740 Nm</a:t>
            </a:r>
            <a:r>
              <a:rPr lang="en-GB" sz="1600" b="1" baseline="30000" dirty="0">
                <a:solidFill>
                  <a:srgbClr val="009900"/>
                </a:solidFill>
              </a:rPr>
              <a:t>3</a:t>
            </a:r>
            <a:r>
              <a:rPr lang="en-GB" sz="1600" b="1" dirty="0">
                <a:solidFill>
                  <a:srgbClr val="009900"/>
                </a:solidFill>
              </a:rPr>
              <a:t>/h nitrogen turbo compressors 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2" name="Прямоугольная выноска 15">
            <a:extLst>
              <a:ext uri="{FF2B5EF4-FFF2-40B4-BE49-F238E27FC236}"/>
            </a:extLst>
          </p:cNvPr>
          <p:cNvSpPr/>
          <p:nvPr/>
        </p:nvSpPr>
        <p:spPr>
          <a:xfrm>
            <a:off x="6499225" y="5654675"/>
            <a:ext cx="2520950" cy="793750"/>
          </a:xfrm>
          <a:prstGeom prst="wedgeRectCallout">
            <a:avLst>
              <a:gd name="adj1" fmla="val -56291"/>
              <a:gd name="adj2" fmla="val -311436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500 kg/h nitrogen re-condenser RA–0.5 of the collider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23" name="Прямоугольная выноска 15">
            <a:extLst>
              <a:ext uri="{FF2B5EF4-FFF2-40B4-BE49-F238E27FC236}"/>
            </a:extLst>
          </p:cNvPr>
          <p:cNvSpPr/>
          <p:nvPr/>
        </p:nvSpPr>
        <p:spPr>
          <a:xfrm>
            <a:off x="26988" y="2311400"/>
            <a:ext cx="2600325" cy="762000"/>
          </a:xfrm>
          <a:prstGeom prst="wedgeRectCallout">
            <a:avLst>
              <a:gd name="adj1" fmla="val 85004"/>
              <a:gd name="adj2" fmla="val 8517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9900"/>
                </a:solidFill>
              </a:rPr>
              <a:t>500 kg/h nitrogen re-condenser RA–0.5 of the Nuclotron and booster</a:t>
            </a:r>
            <a:endParaRPr lang="ru-RU" sz="1600" dirty="0">
              <a:solidFill>
                <a:srgbClr val="009900"/>
              </a:solidFill>
            </a:endParaRPr>
          </a:p>
        </p:txBody>
      </p:sp>
      <p:sp>
        <p:nvSpPr>
          <p:cNvPr id="28" name="Прямоугольная выноска 17">
            <a:extLst>
              <a:ext uri="{FF2B5EF4-FFF2-40B4-BE49-F238E27FC236}"/>
            </a:extLst>
          </p:cNvPr>
          <p:cNvSpPr/>
          <p:nvPr/>
        </p:nvSpPr>
        <p:spPr>
          <a:xfrm>
            <a:off x="4006850" y="3897313"/>
            <a:ext cx="2312988" cy="749300"/>
          </a:xfrm>
          <a:prstGeom prst="wedgeRectCallout">
            <a:avLst>
              <a:gd name="adj1" fmla="val -63561"/>
              <a:gd name="adj2" fmla="val -229990"/>
            </a:avLst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satellite refrigerator </a:t>
            </a:r>
          </a:p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RSG–2000/4.5 </a:t>
            </a:r>
          </a:p>
          <a:p>
            <a:pPr algn="ctr" eaLnBrk="1" hangingPunct="1">
              <a:defRPr/>
            </a:pPr>
            <a:r>
              <a:rPr lang="en-GB" sz="1600" b="1" dirty="0">
                <a:solidFill>
                  <a:srgbClr val="000066"/>
                </a:solidFill>
              </a:rPr>
              <a:t>of the booster</a:t>
            </a:r>
            <a:endParaRPr lang="ru-RU" sz="16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938" y="468313"/>
            <a:ext cx="9136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200" b="1" dirty="0">
                <a:solidFill>
                  <a:srgbClr val="009900"/>
                </a:solidFill>
              </a:rPr>
              <a:t>Delivered		</a:t>
            </a:r>
            <a:r>
              <a:rPr kumimoji="0" lang="en-US" altLang="en-US" sz="1200" b="1" dirty="0">
                <a:solidFill>
                  <a:srgbClr val="000066"/>
                </a:solidFill>
              </a:rPr>
              <a:t>Delivery in 201</a:t>
            </a:r>
            <a:r>
              <a:rPr kumimoji="0" lang="ru-RU" altLang="en-US" sz="1200" b="1" dirty="0">
                <a:solidFill>
                  <a:srgbClr val="000066"/>
                </a:solidFill>
              </a:rPr>
              <a:t>9</a:t>
            </a:r>
            <a:r>
              <a:rPr kumimoji="0" lang="en-US" altLang="en-US" sz="1200" b="1" dirty="0">
                <a:solidFill>
                  <a:srgbClr val="000066"/>
                </a:solidFill>
              </a:rPr>
              <a:t>		</a:t>
            </a:r>
            <a:r>
              <a:rPr kumimoji="0" lang="en-US" altLang="en-US" sz="1200" b="1" dirty="0">
                <a:solidFill>
                  <a:srgbClr val="FF0000"/>
                </a:solidFill>
              </a:rPr>
              <a:t>Delivery in 20</a:t>
            </a:r>
            <a:r>
              <a:rPr kumimoji="0" lang="ru-RU" altLang="en-US" sz="1200" b="1" dirty="0">
                <a:solidFill>
                  <a:srgbClr val="FF0000"/>
                </a:solidFill>
              </a:rPr>
              <a:t>20</a:t>
            </a:r>
            <a:endParaRPr kumimoji="0" lang="en-US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46867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Cryogenics</a:t>
            </a:r>
          </a:p>
        </p:txBody>
      </p:sp>
    </p:spTree>
    <p:extLst>
      <p:ext uri="{BB962C8B-B14F-4D97-AF65-F5344CB8AC3E}">
        <p14:creationId xmlns:p14="http://schemas.microsoft.com/office/powerpoint/2010/main" val="17282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" y="4725144"/>
            <a:ext cx="87249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13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89" y="1052736"/>
            <a:ext cx="629239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45" y="0"/>
            <a:ext cx="4932040" cy="287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46601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 building construction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300192" y="3835442"/>
            <a:ext cx="0" cy="276191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6300192" y="3872108"/>
            <a:ext cx="1800200" cy="0"/>
          </a:xfrm>
          <a:prstGeom prst="straightConnector1">
            <a:avLst/>
          </a:prstGeom>
          <a:ln w="38100">
            <a:solidFill>
              <a:srgbClr val="2A20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18437" y="3059668"/>
            <a:ext cx="261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2A20EC"/>
                </a:solidFill>
              </a:rPr>
              <a:t>ring equipment mounting </a:t>
            </a:r>
            <a:r>
              <a:rPr lang="en-US" dirty="0" smtClean="0">
                <a:solidFill>
                  <a:srgbClr val="FF0000"/>
                </a:solidFill>
              </a:rPr>
              <a:t>(12 months)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0867" y="3779748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Apr 2019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25902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14</a:t>
            </a:fld>
            <a:endParaRPr lang="ru-RU"/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858329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Time-schedule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66" y="1196752"/>
            <a:ext cx="184697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36"/>
          <p:cNvSpPr>
            <a:spLocks noChangeArrowheads="1"/>
          </p:cNvSpPr>
          <p:nvPr/>
        </p:nvSpPr>
        <p:spPr bwMode="auto">
          <a:xfrm>
            <a:off x="8674243" y="3862615"/>
            <a:ext cx="66234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Jan </a:t>
            </a:r>
          </a:p>
          <a:p>
            <a:pPr eaLnBrk="1" hangingPunct="1"/>
            <a:r>
              <a:rPr lang="en-US" alt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703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15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0" y="200055"/>
            <a:ext cx="3103147" cy="174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976" y="2008020"/>
            <a:ext cx="3707904" cy="2246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production and testing of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-magnets started (15 dipoles tested)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RF1- delivery from BINP 2019</a:t>
            </a:r>
          </a:p>
          <a:p>
            <a:pPr>
              <a:buClr>
                <a:srgbClr val="FF0000"/>
              </a:buClr>
              <a:defRPr/>
            </a:pP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RF2- delivery from BINP 2020</a:t>
            </a:r>
          </a:p>
          <a:p>
            <a:pPr>
              <a:buClr>
                <a:srgbClr val="FF0000"/>
              </a:buClr>
              <a:defRPr/>
            </a:pP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RF2, RF3 – delivery from BINP 2021</a:t>
            </a:r>
          </a:p>
          <a:p>
            <a:pPr>
              <a:buClr>
                <a:srgbClr val="FF0000"/>
              </a:buClr>
              <a:defRPr/>
            </a:pP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E-Cooler – delivery from BINP 2021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80" y="212434"/>
            <a:ext cx="5060944" cy="228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C89803E-6ECB-43E8-AC09-D4FF5644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673" y="4217908"/>
            <a:ext cx="2218568" cy="2218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EB4E714-9030-4C9C-A911-989432816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352" y="4135941"/>
            <a:ext cx="2673632" cy="267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38887"/>
            <a:ext cx="3581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71" y="5327192"/>
            <a:ext cx="2252159" cy="151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0" y="4370737"/>
            <a:ext cx="2245332" cy="171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5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16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" y="400110"/>
            <a:ext cx="8964488" cy="510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-21455" y="-13648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7733036" y="0"/>
            <a:ext cx="1410964" cy="40011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MAC-2019</a:t>
            </a:r>
            <a:endParaRPr lang="en-US" alt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1114" y="2950906"/>
            <a:ext cx="3766611" cy="3693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Systems under active development: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&amp; beam dump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 cooling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feedback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collimation system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system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system</a:t>
            </a:r>
          </a:p>
        </p:txBody>
      </p:sp>
    </p:spTree>
    <p:extLst>
      <p:ext uri="{BB962C8B-B14F-4D97-AF65-F5344CB8AC3E}">
        <p14:creationId xmlns:p14="http://schemas.microsoft.com/office/powerpoint/2010/main" val="12264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16216" y="6309320"/>
            <a:ext cx="2133600" cy="365125"/>
          </a:xfrm>
        </p:spPr>
        <p:txBody>
          <a:bodyPr/>
          <a:lstStyle/>
          <a:p>
            <a:fld id="{038F83A9-66C9-4C7A-A59C-5878B57D1AEC}" type="slidenum">
              <a:rPr lang="ru-RU" smtClean="0"/>
              <a:t>17</a:t>
            </a:fld>
            <a:endParaRPr lang="ru-RU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567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Collider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039243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388424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76056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23928" y="3211260"/>
            <a:ext cx="0" cy="1800200"/>
          </a:xfrm>
          <a:prstGeom prst="line">
            <a:avLst/>
          </a:prstGeom>
          <a:ln w="38100">
            <a:solidFill>
              <a:srgbClr val="2A20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4011955" y="4728658"/>
            <a:ext cx="995831" cy="830997"/>
          </a:xfrm>
          <a:prstGeom prst="rect">
            <a:avLst/>
          </a:prstGeom>
          <a:solidFill>
            <a:srgbClr val="9CAAEE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dirty="0" smtClean="0">
                <a:solidFill>
                  <a:srgbClr val="2A20EC"/>
                </a:solidFill>
                <a:latin typeface="Arial" pitchFamily="34" charset="0"/>
                <a:cs typeface="Arial" pitchFamily="34" charset="0"/>
              </a:rPr>
              <a:t>Take all technical solutions</a:t>
            </a:r>
            <a:endParaRPr lang="en-US" altLang="ru-RU" sz="1600" dirty="0">
              <a:solidFill>
                <a:srgbClr val="2A20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5191343" y="4719072"/>
            <a:ext cx="1823069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dirty="0" smtClean="0">
                <a:solidFill>
                  <a:srgbClr val="2A20EC"/>
                </a:solidFill>
                <a:latin typeface="Arial" pitchFamily="34" charset="0"/>
                <a:cs typeface="Arial" pitchFamily="34" charset="0"/>
              </a:rPr>
              <a:t>Tendering and production</a:t>
            </a:r>
            <a:endParaRPr lang="en-US" altLang="ru-RU" sz="1600" dirty="0">
              <a:solidFill>
                <a:srgbClr val="2A20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7149126" y="4728835"/>
            <a:ext cx="1220183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dirty="0" smtClean="0">
                <a:solidFill>
                  <a:srgbClr val="2A20EC"/>
                </a:solidFill>
                <a:latin typeface="Arial" pitchFamily="34" charset="0"/>
                <a:cs typeface="Arial" pitchFamily="34" charset="0"/>
              </a:rPr>
              <a:t>Plan and perform mounting</a:t>
            </a:r>
            <a:endParaRPr lang="en-US" altLang="ru-RU" sz="1600" dirty="0">
              <a:solidFill>
                <a:srgbClr val="2A20E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85" y="4013500"/>
            <a:ext cx="331236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 smtClean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foresee and include in the ring structure </a:t>
            </a:r>
            <a:r>
              <a:rPr lang="en-US" sz="2000" dirty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(cryostat system)</a:t>
            </a:r>
            <a:r>
              <a:rPr lang="en-US" sz="2000" dirty="0" smtClean="0">
                <a:solidFill>
                  <a:srgbClr val="2A20E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all “objects”, witch should be used in further machine operation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3318353" y="4928309"/>
            <a:ext cx="648072" cy="432048"/>
          </a:xfrm>
          <a:prstGeom prst="rightArrow">
            <a:avLst/>
          </a:prstGeom>
          <a:solidFill>
            <a:srgbClr val="9CA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959262" y="6034267"/>
            <a:ext cx="609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Thank you for your attention</a:t>
            </a:r>
            <a:r>
              <a:rPr lang="ru-RU" sz="3200" dirty="0" smtClean="0">
                <a:solidFill>
                  <a:srgbClr val="0000CC"/>
                </a:solidFill>
              </a:rPr>
              <a:t>!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2564"/>
            <a:ext cx="9144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22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3894" y="354227"/>
            <a:ext cx="4321175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complex: KRION,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LU20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Booster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 Line Booster –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upgraded 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 Detector setup</a:t>
            </a:r>
          </a:p>
        </p:txBody>
      </p:sp>
      <p:sp>
        <p:nvSpPr>
          <p:cNvPr id="10248" name="Прямоугольник 36"/>
          <p:cNvSpPr>
            <a:spLocks noChangeArrowheads="1"/>
          </p:cNvSpPr>
          <p:nvPr/>
        </p:nvSpPr>
        <p:spPr bwMode="auto">
          <a:xfrm>
            <a:off x="-3894" y="-9715"/>
            <a:ext cx="2670346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</a:t>
            </a:r>
            <a:r>
              <a:rPr lang="en-US" altLang="ru-RU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 (BM@N): </a:t>
            </a:r>
            <a:endParaRPr lang="ru-RU" altLang="ru-RU" b="1" dirty="0">
              <a:solidFill>
                <a:srgbClr val="006600"/>
              </a:solidFill>
            </a:endParaRPr>
          </a:p>
        </p:txBody>
      </p:sp>
      <p:sp>
        <p:nvSpPr>
          <p:cNvPr id="10" name="Прямоугольник 13"/>
          <p:cNvSpPr>
            <a:spLocks noChangeArrowheads="1"/>
          </p:cNvSpPr>
          <p:nvPr/>
        </p:nvSpPr>
        <p:spPr bwMode="auto">
          <a:xfrm>
            <a:off x="-3894" y="2108414"/>
            <a:ext cx="43180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II-a (basic configuration): </a:t>
            </a:r>
            <a:endParaRPr lang="ru-RU" altLang="ru-RU" dirty="0">
              <a:solidFill>
                <a:srgbClr val="006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2489544"/>
            <a:ext cx="730830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6600"/>
                </a:solidFill>
              </a:rPr>
              <a:t>+ 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800" b="1" dirty="0" smtClean="0">
                <a:solidFill>
                  <a:srgbClr val="006600"/>
                </a:solidFill>
              </a:rPr>
              <a:t>Collider </a:t>
            </a:r>
            <a:r>
              <a:rPr lang="en-US" dirty="0" smtClean="0">
                <a:solidFill>
                  <a:srgbClr val="002060"/>
                </a:solidFill>
              </a:rPr>
              <a:t>equipped with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</a:rPr>
              <a:t>RF-1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</a:rPr>
              <a:t>RF-2: 2 </a:t>
            </a:r>
            <a:r>
              <a:rPr lang="en-US" dirty="0">
                <a:solidFill>
                  <a:srgbClr val="002060"/>
                </a:solidFill>
              </a:rPr>
              <a:t>cavities per ring </a:t>
            </a:r>
            <a:r>
              <a:rPr lang="en-US" dirty="0" smtClean="0">
                <a:solidFill>
                  <a:srgbClr val="002060"/>
                </a:solidFill>
              </a:rPr>
              <a:t>Instead </a:t>
            </a:r>
            <a:r>
              <a:rPr lang="en-US" dirty="0">
                <a:solidFill>
                  <a:srgbClr val="002060"/>
                </a:solidFill>
              </a:rPr>
              <a:t>4 (50 kV RF amplitude instead 100 kV)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</a:rPr>
              <a:t>1 channel of S-cooling per ring </a:t>
            </a:r>
            <a:r>
              <a:rPr lang="en-US" dirty="0" smtClean="0">
                <a:solidFill>
                  <a:srgbClr val="002060"/>
                </a:solidFill>
              </a:rPr>
              <a:t>(long. cooling)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-4412" y="4274648"/>
            <a:ext cx="4086225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NICA Stage II-b (full configuration): </a:t>
            </a:r>
            <a:endParaRPr lang="ru-RU" altLang="ru-RU" dirty="0">
              <a:solidFill>
                <a:srgbClr val="00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8" y="46815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RF-2 systems </a:t>
            </a:r>
            <a:r>
              <a:rPr lang="en-US" dirty="0" smtClean="0">
                <a:solidFill>
                  <a:srgbClr val="002060"/>
                </a:solidFill>
                <a:cs typeface="Arial" panose="020B0604020202020204" pitchFamily="34" charset="0"/>
              </a:rPr>
              <a:t>in 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project version 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RF-3 systems </a:t>
            </a:r>
            <a:r>
              <a:rPr lang="en-US" dirty="0" smtClean="0">
                <a:solidFill>
                  <a:srgbClr val="002060"/>
                </a:solidFill>
                <a:cs typeface="Arial" panose="020B0604020202020204" pitchFamily="34" charset="0"/>
              </a:rPr>
              <a:t>in 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project version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S-cooling in project version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+   E-cooling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006600"/>
                </a:solidFill>
                <a:cs typeface="Arial" panose="020B0604020202020204" pitchFamily="34" charset="0"/>
              </a:rPr>
              <a:t>MPD:</a:t>
            </a: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cs typeface="Arial" panose="020B0604020202020204" pitchFamily="34" charset="0"/>
              </a:rPr>
              <a:t>+ inner tracker systems</a:t>
            </a:r>
          </a:p>
          <a:p>
            <a:pPr>
              <a:defRPr/>
            </a:pPr>
            <a:r>
              <a:rPr lang="en-US" dirty="0">
                <a:solidFill>
                  <a:srgbClr val="0000CC"/>
                </a:solidFill>
                <a:cs typeface="Arial" panose="020B0604020202020204" pitchFamily="34" charset="0"/>
              </a:rPr>
              <a:t>+ forward trackers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8F83A9-66C9-4C7A-A59C-5878B57D1AEC}" type="slidenum">
              <a:rPr lang="ru-RU" smtClean="0"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19580" y="6488668"/>
            <a:ext cx="499540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682F"/>
                </a:solidFill>
              </a:rPr>
              <a:t>NICA Stage III </a:t>
            </a:r>
            <a:r>
              <a:rPr lang="en-US" b="1" dirty="0" smtClean="0">
                <a:solidFill>
                  <a:srgbClr val="00682F"/>
                </a:solidFill>
              </a:rPr>
              <a:t>(</a:t>
            </a:r>
            <a:r>
              <a:rPr lang="en-US" b="1" dirty="0">
                <a:solidFill>
                  <a:srgbClr val="00682F"/>
                </a:solidFill>
              </a:rPr>
              <a:t>polarized beams and spin physics)</a:t>
            </a:r>
            <a:endParaRPr lang="ru-RU" sz="1050" b="1" dirty="0">
              <a:solidFill>
                <a:srgbClr val="00682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4106" y="2108414"/>
            <a:ext cx="3142990" cy="646331"/>
          </a:xfrm>
          <a:prstGeom prst="rect">
            <a:avLst/>
          </a:prstGeom>
          <a:solidFill>
            <a:srgbClr val="9CAAEE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22 bunches </a:t>
            </a:r>
            <a:r>
              <a:rPr lang="en-US" b="1" dirty="0" smtClean="0">
                <a:solidFill>
                  <a:srgbClr val="006600"/>
                </a:solidFill>
                <a:sym typeface="Symbol" panose="05050102010706020507" pitchFamily="18" charset="2"/>
              </a:rPr>
              <a:t> 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 2 m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per </a:t>
            </a:r>
            <a:r>
              <a:rPr lang="en-US" b="1" dirty="0" smtClean="0">
                <a:solidFill>
                  <a:srgbClr val="002060"/>
                </a:solidFill>
              </a:rPr>
              <a:t>ring L=</a:t>
            </a:r>
            <a:r>
              <a:rPr lang="en-US" b="1" dirty="0" smtClean="0">
                <a:solidFill>
                  <a:srgbClr val="006600"/>
                </a:solidFill>
              </a:rPr>
              <a:t>5e25 </a:t>
            </a:r>
            <a:r>
              <a:rPr lang="en-US" b="1" dirty="0">
                <a:solidFill>
                  <a:srgbClr val="006600"/>
                </a:solidFill>
              </a:rPr>
              <a:t>cm</a:t>
            </a:r>
            <a:r>
              <a:rPr lang="en-US" b="1" baseline="30000" dirty="0">
                <a:solidFill>
                  <a:srgbClr val="006600"/>
                </a:solidFill>
              </a:rPr>
              <a:t>-2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s</a:t>
            </a:r>
            <a:r>
              <a:rPr lang="en-US" b="1" baseline="30000" dirty="0">
                <a:solidFill>
                  <a:srgbClr val="006600"/>
                </a:solidFill>
                <a:sym typeface="Symbol" panose="05050102010706020507" pitchFamily="18" charset="2"/>
              </a:rPr>
              <a:t>-1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77650" y="4277357"/>
            <a:ext cx="3142990" cy="646331"/>
          </a:xfrm>
          <a:prstGeom prst="rect">
            <a:avLst/>
          </a:prstGeom>
          <a:solidFill>
            <a:srgbClr val="9CAAEE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22 bunches </a:t>
            </a:r>
            <a:r>
              <a:rPr lang="en-US" b="1" dirty="0" smtClean="0">
                <a:solidFill>
                  <a:srgbClr val="006600"/>
                </a:solidFill>
                <a:sym typeface="Symbol" panose="05050102010706020507" pitchFamily="18" charset="2"/>
              </a:rPr>
              <a:t> 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 </a:t>
            </a:r>
            <a:r>
              <a:rPr lang="en-US" b="1" dirty="0" smtClean="0">
                <a:solidFill>
                  <a:srgbClr val="006600"/>
                </a:solidFill>
                <a:sym typeface="Symbol" panose="05050102010706020507" pitchFamily="18" charset="2"/>
              </a:rPr>
              <a:t>0.6 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m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per </a:t>
            </a:r>
            <a:r>
              <a:rPr lang="en-US" b="1" dirty="0" smtClean="0">
                <a:solidFill>
                  <a:srgbClr val="002060"/>
                </a:solidFill>
              </a:rPr>
              <a:t>ring L=</a:t>
            </a:r>
            <a:r>
              <a:rPr lang="en-US" b="1" dirty="0" smtClean="0">
                <a:solidFill>
                  <a:srgbClr val="006600"/>
                </a:solidFill>
              </a:rPr>
              <a:t>1e27 </a:t>
            </a:r>
            <a:r>
              <a:rPr lang="en-US" b="1" dirty="0">
                <a:solidFill>
                  <a:srgbClr val="006600"/>
                </a:solidFill>
              </a:rPr>
              <a:t>cm</a:t>
            </a:r>
            <a:r>
              <a:rPr lang="en-US" b="1" baseline="30000" dirty="0">
                <a:solidFill>
                  <a:srgbClr val="006600"/>
                </a:solidFill>
              </a:rPr>
              <a:t>-2</a:t>
            </a:r>
            <a:r>
              <a:rPr lang="en-US" b="1" dirty="0">
                <a:solidFill>
                  <a:srgbClr val="006600"/>
                </a:solidFill>
                <a:sym typeface="Symbol" panose="05050102010706020507" pitchFamily="18" charset="2"/>
              </a:rPr>
              <a:t>s</a:t>
            </a:r>
            <a:r>
              <a:rPr lang="en-US" b="1" baseline="30000" dirty="0">
                <a:solidFill>
                  <a:srgbClr val="006600"/>
                </a:solidFill>
                <a:sym typeface="Symbol" panose="05050102010706020507" pitchFamily="18" charset="2"/>
              </a:rPr>
              <a:t>-1</a:t>
            </a:r>
            <a:endParaRPr lang="ru-RU" dirty="0"/>
          </a:p>
        </p:txBody>
      </p:sp>
      <p:sp>
        <p:nvSpPr>
          <p:cNvPr id="16" name="Прямоугольник 36"/>
          <p:cNvSpPr>
            <a:spLocks noChangeArrowheads="1"/>
          </p:cNvSpPr>
          <p:nvPr/>
        </p:nvSpPr>
        <p:spPr bwMode="auto">
          <a:xfrm>
            <a:off x="7946236" y="2136134"/>
            <a:ext cx="119776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Jan 2022</a:t>
            </a:r>
          </a:p>
        </p:txBody>
      </p:sp>
    </p:spTree>
    <p:extLst>
      <p:ext uri="{BB962C8B-B14F-4D97-AF65-F5344CB8AC3E}">
        <p14:creationId xmlns:p14="http://schemas.microsoft.com/office/powerpoint/2010/main" val="5298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Стрелка вправо 121"/>
          <p:cNvSpPr/>
          <p:nvPr/>
        </p:nvSpPr>
        <p:spPr>
          <a:xfrm rot="21348809">
            <a:off x="3423781" y="4841446"/>
            <a:ext cx="1239007" cy="602477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 rot="4902511">
            <a:off x="-73735" y="4168122"/>
            <a:ext cx="1739730" cy="381000"/>
          </a:xfrm>
          <a:prstGeom prst="rightArrow">
            <a:avLst>
              <a:gd name="adj1" fmla="val 50000"/>
              <a:gd name="adj2" fmla="val 28079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 rot="5400000">
            <a:off x="-23900" y="2487678"/>
            <a:ext cx="1378126" cy="381000"/>
          </a:xfrm>
          <a:prstGeom prst="rightArrow">
            <a:avLst>
              <a:gd name="adj1" fmla="val 50000"/>
              <a:gd name="adj2" fmla="val 3857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06617" y="724394"/>
            <a:ext cx="1378133" cy="1846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0800000">
            <a:off x="1971675" y="621207"/>
            <a:ext cx="1661320" cy="381000"/>
          </a:xfrm>
          <a:prstGeom prst="rightArrow">
            <a:avLst>
              <a:gd name="adj1" fmla="val 50000"/>
              <a:gd name="adj2" fmla="val 3857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733425" y="3646465"/>
            <a:ext cx="2884488" cy="2405063"/>
            <a:chOff x="365" y="1900"/>
            <a:chExt cx="1817" cy="1515"/>
          </a:xfrm>
        </p:grpSpPr>
        <p:sp>
          <p:nvSpPr>
            <p:cNvPr id="14401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40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u="sng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600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600" b="1" baseline="30000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4402138" y="1074715"/>
            <a:ext cx="4783137" cy="622300"/>
            <a:chOff x="2624" y="685"/>
            <a:chExt cx="2997" cy="392"/>
          </a:xfrm>
        </p:grpSpPr>
        <p:sp>
          <p:nvSpPr>
            <p:cNvPr id="14397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73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14398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2">
                  <a:lumMod val="60000"/>
                  <a:lumOff val="40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99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07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00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81" name="Group 10"/>
          <p:cNvGrpSpPr>
            <a:grpSpLocks/>
          </p:cNvGrpSpPr>
          <p:nvPr/>
        </p:nvGrpSpPr>
        <p:grpSpPr bwMode="auto">
          <a:xfrm>
            <a:off x="3579813" y="1755753"/>
            <a:ext cx="5311775" cy="3005137"/>
            <a:chOff x="2118" y="1097"/>
            <a:chExt cx="3346" cy="1893"/>
          </a:xfrm>
        </p:grpSpPr>
        <p:sp>
          <p:nvSpPr>
            <p:cNvPr id="14391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92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640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1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42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ysDot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ru-RU" b="1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  <a:p>
              <a:pPr algn="ctr" eaLnBrk="1" hangingPunct="1">
                <a:defRPr/>
              </a:pPr>
              <a:r>
                <a:rPr lang="en-US" altLang="ru-RU" b="1" u="sng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Fixed Target Area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389" name="Oval 79"/>
          <p:cNvSpPr>
            <a:spLocks noChangeArrowheads="1"/>
          </p:cNvSpPr>
          <p:nvPr/>
        </p:nvSpPr>
        <p:spPr bwMode="auto">
          <a:xfrm>
            <a:off x="655637" y="795315"/>
            <a:ext cx="2470150" cy="24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baseline="30000" smtClean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70457" name="Line 89"/>
          <p:cNvSpPr>
            <a:spLocks noChangeShapeType="1"/>
          </p:cNvSpPr>
          <p:nvPr/>
        </p:nvSpPr>
        <p:spPr bwMode="auto">
          <a:xfrm flipH="1">
            <a:off x="658813" y="2054203"/>
            <a:ext cx="4762" cy="12954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Line 89"/>
          <p:cNvSpPr>
            <a:spLocks noChangeShapeType="1"/>
          </p:cNvSpPr>
          <p:nvPr/>
        </p:nvSpPr>
        <p:spPr bwMode="auto">
          <a:xfrm>
            <a:off x="665163" y="3516290"/>
            <a:ext cx="261937" cy="17145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587" name="Group 36"/>
          <p:cNvGrpSpPr>
            <a:grpSpLocks/>
          </p:cNvGrpSpPr>
          <p:nvPr/>
        </p:nvGrpSpPr>
        <p:grpSpPr bwMode="auto">
          <a:xfrm>
            <a:off x="1971675" y="563540"/>
            <a:ext cx="7119938" cy="417513"/>
            <a:chOff x="1129" y="358"/>
            <a:chExt cx="4485" cy="263"/>
          </a:xfrm>
        </p:grpSpPr>
        <p:sp>
          <p:nvSpPr>
            <p:cNvPr id="14373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ru-RU" sz="1600" b="1" dirty="0" err="1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HILac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4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>
                  <a:lumMod val="65000"/>
                </a:schemeClr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KRION</a:t>
              </a:r>
              <a:endParaRPr lang="ru-RU" altLang="ru-RU" sz="16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75" name="Line 39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76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4588" name="Text Box 66"/>
          <p:cNvSpPr txBox="1">
            <a:spLocks noChangeArrowheads="1"/>
          </p:cNvSpPr>
          <p:nvPr/>
        </p:nvSpPr>
        <p:spPr bwMode="auto">
          <a:xfrm>
            <a:off x="6421438" y="5795940"/>
            <a:ext cx="744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IP-1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0" name="Text Box 66"/>
          <p:cNvSpPr txBox="1">
            <a:spLocks noChangeArrowheads="1"/>
          </p:cNvSpPr>
          <p:nvPr/>
        </p:nvSpPr>
        <p:spPr bwMode="auto">
          <a:xfrm>
            <a:off x="6437313" y="3983015"/>
            <a:ext cx="62071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1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IP-2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592" name="Group 55"/>
          <p:cNvGrpSpPr>
            <a:grpSpLocks/>
          </p:cNvGrpSpPr>
          <p:nvPr/>
        </p:nvGrpSpPr>
        <p:grpSpPr bwMode="auto">
          <a:xfrm>
            <a:off x="2776538" y="1414440"/>
            <a:ext cx="1582737" cy="2449513"/>
            <a:chOff x="1749" y="1128"/>
            <a:chExt cx="997" cy="1543"/>
          </a:xfrm>
        </p:grpSpPr>
        <p:sp>
          <p:nvSpPr>
            <p:cNvPr id="14364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5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6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4593" name="Group 59"/>
          <p:cNvGrpSpPr>
            <a:grpSpLocks/>
          </p:cNvGrpSpPr>
          <p:nvPr/>
        </p:nvGrpSpPr>
        <p:grpSpPr bwMode="auto">
          <a:xfrm>
            <a:off x="446088" y="3290872"/>
            <a:ext cx="3392488" cy="258763"/>
            <a:chOff x="168" y="2076"/>
            <a:chExt cx="2137" cy="163"/>
          </a:xfrm>
        </p:grpSpPr>
        <p:sp>
          <p:nvSpPr>
            <p:cNvPr id="14362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88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latin typeface="Arial" pitchFamily="34" charset="0"/>
              </a:endParaRPr>
            </a:p>
          </p:txBody>
        </p:sp>
        <p:sp>
          <p:nvSpPr>
            <p:cNvPr id="14363" name="Text Box 97"/>
            <p:cNvSpPr txBox="1">
              <a:spLocks noChangeArrowheads="1"/>
            </p:cNvSpPr>
            <p:nvPr/>
          </p:nvSpPr>
          <p:spPr bwMode="auto">
            <a:xfrm>
              <a:off x="482" y="2076"/>
              <a:ext cx="1823" cy="1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Stripping (80%) 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31+ </a:t>
              </a: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 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197</a:t>
              </a:r>
              <a:r>
                <a:rPr lang="en-US" altLang="ru-RU" sz="1200" b="1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 smtClean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95" name="Text Box 65"/>
          <p:cNvSpPr txBox="1">
            <a:spLocks noChangeArrowheads="1"/>
          </p:cNvSpPr>
          <p:nvPr/>
        </p:nvSpPr>
        <p:spPr bwMode="auto">
          <a:xfrm>
            <a:off x="7737475" y="563540"/>
            <a:ext cx="1354138" cy="4064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KRION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6" name="Text Box 65"/>
          <p:cNvSpPr txBox="1">
            <a:spLocks noChangeArrowheads="1"/>
          </p:cNvSpPr>
          <p:nvPr/>
        </p:nvSpPr>
        <p:spPr bwMode="auto">
          <a:xfrm>
            <a:off x="5019675" y="588940"/>
            <a:ext cx="2484438" cy="3810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6600"/>
            </a:solidFill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Linac</a:t>
            </a:r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HILAc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97" name="Line 95"/>
          <p:cNvSpPr>
            <a:spLocks noChangeShapeType="1"/>
          </p:cNvSpPr>
          <p:nvPr/>
        </p:nvSpPr>
        <p:spPr bwMode="auto">
          <a:xfrm flipH="1" flipV="1">
            <a:off x="7524750" y="782615"/>
            <a:ext cx="182563" cy="79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99" name="Прямая со стрелкой 98"/>
          <p:cNvCxnSpPr/>
          <p:nvPr/>
        </p:nvCxnSpPr>
        <p:spPr>
          <a:xfrm flipH="1">
            <a:off x="10188575" y="2459015"/>
            <a:ext cx="6350" cy="22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Oval 79"/>
          <p:cNvSpPr>
            <a:spLocks noChangeArrowheads="1"/>
          </p:cNvSpPr>
          <p:nvPr/>
        </p:nvSpPr>
        <p:spPr bwMode="auto">
          <a:xfrm>
            <a:off x="655638" y="795315"/>
            <a:ext cx="2470150" cy="240665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00CC"/>
            </a:solidFill>
            <a:prstDash val="dash"/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endParaRPr lang="ru-RU" altLang="ru-RU" baseline="300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4600" name="Text Box 80"/>
          <p:cNvSpPr txBox="1">
            <a:spLocks noChangeArrowheads="1"/>
          </p:cNvSpPr>
          <p:nvPr/>
        </p:nvSpPr>
        <p:spPr bwMode="auto">
          <a:xfrm>
            <a:off x="381001" y="1203303"/>
            <a:ext cx="2959796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Booster</a:t>
            </a:r>
            <a:r>
              <a:rPr lang="en-US" altLang="ru-RU" sz="1100" b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(25 Tm)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2-</a:t>
            </a:r>
            <a:r>
              <a:rPr lang="ru-RU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3)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single-turn injection, 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storage of (</a:t>
            </a:r>
            <a:r>
              <a:rPr lang="ru-RU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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4)×10</a:t>
            </a:r>
            <a:r>
              <a:rPr lang="en-US" altLang="ru-RU" sz="1100" b="1" baseline="30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ions,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acceleration up to 100 MeV/u,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electron cooling, acceleration </a:t>
            </a:r>
          </a:p>
          <a:p>
            <a:pPr algn="ctr" eaLnBrk="1" hangingPunct="1"/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up to </a:t>
            </a:r>
            <a:r>
              <a:rPr lang="en-US" altLang="ru-RU" sz="11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578 </a:t>
            </a:r>
            <a:r>
              <a:rPr lang="en-US" altLang="ru-RU" sz="11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MeV/u</a:t>
            </a:r>
            <a:endParaRPr lang="ru-RU" altLang="ru-RU" sz="11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01" name="Line 39"/>
          <p:cNvSpPr>
            <a:spLocks noChangeShapeType="1"/>
          </p:cNvSpPr>
          <p:nvPr/>
        </p:nvSpPr>
        <p:spPr bwMode="auto">
          <a:xfrm flipH="1" flipV="1">
            <a:off x="1958975" y="814365"/>
            <a:ext cx="3048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9" name="Group 2"/>
          <p:cNvGrpSpPr>
            <a:grpSpLocks/>
          </p:cNvGrpSpPr>
          <p:nvPr/>
        </p:nvGrpSpPr>
        <p:grpSpPr bwMode="auto">
          <a:xfrm>
            <a:off x="735805" y="3632178"/>
            <a:ext cx="2884488" cy="2405063"/>
            <a:chOff x="365" y="1900"/>
            <a:chExt cx="1817" cy="1515"/>
          </a:xfrm>
          <a:solidFill>
            <a:srgbClr val="92D050"/>
          </a:solidFill>
        </p:grpSpPr>
        <p:sp>
          <p:nvSpPr>
            <p:cNvPr id="70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grpFill/>
            <a:ln w="28575">
              <a:solidFill>
                <a:srgbClr val="0066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 smtClean="0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82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2000" u="sng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Nuclotron</a:t>
              </a:r>
              <a:r>
                <a:rPr lang="en-US" altLang="ru-RU" sz="1200" u="sng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(45 Tm)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injection of one bunch 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of </a:t>
              </a: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 2</a:t>
              </a: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×10</a:t>
              </a:r>
              <a:r>
                <a:rPr lang="en-US" altLang="ru-RU" sz="1200" baseline="300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9</a:t>
              </a: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ions,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acceleration up to </a:t>
              </a:r>
            </a:p>
            <a:p>
              <a:pPr algn="ctr" eaLnBrk="1" hangingPunct="1">
                <a:defRPr/>
              </a:pPr>
              <a:r>
                <a:rPr lang="en-US" altLang="ru-RU" sz="12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1 - 4.5 GeV/u max.</a:t>
              </a:r>
              <a:endParaRPr lang="ru-RU" altLang="ru-RU" sz="1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5"/>
          <p:cNvGrpSpPr>
            <a:grpSpLocks/>
          </p:cNvGrpSpPr>
          <p:nvPr/>
        </p:nvGrpSpPr>
        <p:grpSpPr bwMode="auto">
          <a:xfrm>
            <a:off x="4390841" y="1074716"/>
            <a:ext cx="4783137" cy="622300"/>
            <a:chOff x="2624" y="685"/>
            <a:chExt cx="2997" cy="392"/>
          </a:xfrm>
          <a:solidFill>
            <a:srgbClr val="9999FF"/>
          </a:solidFill>
        </p:grpSpPr>
        <p:sp>
          <p:nvSpPr>
            <p:cNvPr id="84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err="1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Linac</a:t>
              </a: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LU</a:t>
              </a:r>
              <a:r>
                <a:rPr lang="ru-RU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-20</a:t>
              </a:r>
            </a:p>
          </p:txBody>
        </p:sp>
        <p:sp>
          <p:nvSpPr>
            <p:cNvPr id="85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006600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600" b="1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Ion sources</a:t>
              </a:r>
              <a:endParaRPr lang="ru-RU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87" name="Line 9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grpSp>
        <p:nvGrpSpPr>
          <p:cNvPr id="88" name="Group 55"/>
          <p:cNvGrpSpPr>
            <a:grpSpLocks/>
          </p:cNvGrpSpPr>
          <p:nvPr/>
        </p:nvGrpSpPr>
        <p:grpSpPr bwMode="auto">
          <a:xfrm>
            <a:off x="2765242" y="1414440"/>
            <a:ext cx="1582737" cy="2449513"/>
            <a:chOff x="1749" y="1128"/>
            <a:chExt cx="997" cy="1543"/>
          </a:xfrm>
          <a:solidFill>
            <a:srgbClr val="9999FF"/>
          </a:solidFill>
        </p:grpSpPr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H="1">
              <a:off x="2122" y="1361"/>
              <a:ext cx="291" cy="928"/>
            </a:xfrm>
            <a:prstGeom prst="line">
              <a:avLst/>
            </a:prstGeom>
            <a:grp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0" name="Arc 57"/>
            <p:cNvSpPr>
              <a:spLocks/>
            </p:cNvSpPr>
            <p:nvPr/>
          </p:nvSpPr>
          <p:spPr bwMode="auto">
            <a:xfrm flipH="1">
              <a:off x="2406" y="1128"/>
              <a:ext cx="34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  <p:sp>
          <p:nvSpPr>
            <p:cNvPr id="91" name="Arc 58"/>
            <p:cNvSpPr>
              <a:spLocks/>
            </p:cNvSpPr>
            <p:nvPr/>
          </p:nvSpPr>
          <p:spPr bwMode="auto">
            <a:xfrm rot="-3792276" flipH="1" flipV="1">
              <a:off x="1639" y="2281"/>
              <a:ext cx="500" cy="280"/>
            </a:xfrm>
            <a:custGeom>
              <a:avLst/>
              <a:gdLst>
                <a:gd name="T0" fmla="*/ 0 w 21405"/>
                <a:gd name="T1" fmla="*/ 0 h 21600"/>
                <a:gd name="T2" fmla="*/ 0 w 21405"/>
                <a:gd name="T3" fmla="*/ 0 h 21600"/>
                <a:gd name="T4" fmla="*/ 0 w 2140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CC"/>
                </a:solidFill>
              </a:endParaRPr>
            </a:p>
          </p:txBody>
        </p:sp>
      </p:grpSp>
      <p:sp>
        <p:nvSpPr>
          <p:cNvPr id="24606" name="Arc 94"/>
          <p:cNvSpPr>
            <a:spLocks/>
          </p:cNvSpPr>
          <p:nvPr/>
        </p:nvSpPr>
        <p:spPr bwMode="auto">
          <a:xfrm rot="10693531" flipV="1">
            <a:off x="3579813" y="3308328"/>
            <a:ext cx="1162050" cy="1465262"/>
          </a:xfrm>
          <a:custGeom>
            <a:avLst/>
            <a:gdLst>
              <a:gd name="T0" fmla="*/ 0 w 21564"/>
              <a:gd name="T1" fmla="*/ 0 h 21249"/>
              <a:gd name="T2" fmla="*/ 0 w 21564"/>
              <a:gd name="T3" fmla="*/ 0 h 21249"/>
              <a:gd name="T4" fmla="*/ 0 w 21564"/>
              <a:gd name="T5" fmla="*/ 0 h 21249"/>
              <a:gd name="T6" fmla="*/ 0 60000 65536"/>
              <a:gd name="T7" fmla="*/ 0 60000 65536"/>
              <a:gd name="T8" fmla="*/ 0 60000 65536"/>
              <a:gd name="T9" fmla="*/ 0 w 21564"/>
              <a:gd name="T10" fmla="*/ 0 h 21249"/>
              <a:gd name="T11" fmla="*/ 21564 w 21564"/>
              <a:gd name="T12" fmla="*/ 21249 h 21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64" h="21249" fill="none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</a:path>
              <a:path w="21564" h="21249" stroke="0" extrusionOk="0">
                <a:moveTo>
                  <a:pt x="3880" y="0"/>
                </a:moveTo>
                <a:cubicBezTo>
                  <a:pt x="13681" y="1790"/>
                  <a:pt x="20986" y="10051"/>
                  <a:pt x="21563" y="19997"/>
                </a:cubicBezTo>
                <a:lnTo>
                  <a:pt x="0" y="21249"/>
                </a:lnTo>
                <a:lnTo>
                  <a:pt x="3880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95"/>
          <p:cNvSpPr>
            <a:spLocks noChangeShapeType="1"/>
          </p:cNvSpPr>
          <p:nvPr/>
        </p:nvSpPr>
        <p:spPr bwMode="auto">
          <a:xfrm flipH="1">
            <a:off x="4497388" y="2824140"/>
            <a:ext cx="1020762" cy="461963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64"/>
          <p:cNvSpPr txBox="1">
            <a:spLocks noChangeArrowheads="1"/>
          </p:cNvSpPr>
          <p:nvPr/>
        </p:nvSpPr>
        <p:spPr bwMode="auto">
          <a:xfrm>
            <a:off x="5232400" y="1768453"/>
            <a:ext cx="3659188" cy="1504950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endParaRPr lang="en-US" altLang="ru-RU" b="1" u="sng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altLang="ru-RU" b="1" u="sng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Fixed Target Area</a:t>
            </a:r>
            <a:endParaRPr lang="ru-RU" altLang="ru-RU" sz="1600" b="1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 Box 97"/>
          <p:cNvSpPr txBox="1">
            <a:spLocks noChangeArrowheads="1"/>
          </p:cNvSpPr>
          <p:nvPr/>
        </p:nvSpPr>
        <p:spPr bwMode="auto">
          <a:xfrm rot="20038883">
            <a:off x="3607186" y="3124186"/>
            <a:ext cx="1644650" cy="850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defRPr/>
            </a:pPr>
            <a:r>
              <a:rPr kumimoji="0" lang="en-US" sz="1200" dirty="0" smtClean="0">
                <a:solidFill>
                  <a:srgbClr val="006600"/>
                </a:solidFill>
                <a:latin typeface="+mj-lt"/>
              </a:rPr>
              <a:t>Slow resonance extraction</a:t>
            </a:r>
          </a:p>
        </p:txBody>
      </p:sp>
      <p:grpSp>
        <p:nvGrpSpPr>
          <p:cNvPr id="80" name="Group 22"/>
          <p:cNvGrpSpPr>
            <a:grpSpLocks/>
          </p:cNvGrpSpPr>
          <p:nvPr/>
        </p:nvGrpSpPr>
        <p:grpSpPr bwMode="auto">
          <a:xfrm>
            <a:off x="3395662" y="4421165"/>
            <a:ext cx="1298574" cy="1243013"/>
            <a:chOff x="2017" y="2789"/>
            <a:chExt cx="818" cy="783"/>
          </a:xfrm>
        </p:grpSpPr>
        <p:sp>
          <p:nvSpPr>
            <p:cNvPr id="24612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24613" name="Arc 93"/>
            <p:cNvSpPr>
              <a:spLocks/>
            </p:cNvSpPr>
            <p:nvPr/>
          </p:nvSpPr>
          <p:spPr bwMode="auto">
            <a:xfrm rot="4986537" flipH="1">
              <a:off x="2420" y="3162"/>
              <a:ext cx="331" cy="483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24614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94" name="Group 26"/>
          <p:cNvGrpSpPr>
            <a:grpSpLocks/>
          </p:cNvGrpSpPr>
          <p:nvPr/>
        </p:nvGrpSpPr>
        <p:grpSpPr bwMode="auto">
          <a:xfrm>
            <a:off x="4627990" y="4425926"/>
            <a:ext cx="4331431" cy="1350963"/>
            <a:chOff x="2758" y="2780"/>
            <a:chExt cx="2742" cy="851"/>
          </a:xfrm>
          <a:solidFill>
            <a:srgbClr val="9999FF"/>
          </a:solidFill>
        </p:grpSpPr>
        <p:grpSp>
          <p:nvGrpSpPr>
            <p:cNvPr id="95" name="Group 27"/>
            <p:cNvGrpSpPr>
              <a:grpSpLocks/>
            </p:cNvGrpSpPr>
            <p:nvPr/>
          </p:nvGrpSpPr>
          <p:grpSpPr bwMode="auto">
            <a:xfrm>
              <a:off x="2758" y="2780"/>
              <a:ext cx="2742" cy="851"/>
              <a:chOff x="2758" y="2780"/>
              <a:chExt cx="2742" cy="851"/>
            </a:xfrm>
            <a:grpFill/>
          </p:grpSpPr>
          <p:sp>
            <p:nvSpPr>
              <p:cNvPr id="98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1" name="Oval 70"/>
              <p:cNvSpPr>
                <a:spLocks noChangeArrowheads="1"/>
              </p:cNvSpPr>
              <p:nvPr/>
            </p:nvSpPr>
            <p:spPr bwMode="auto">
              <a:xfrm>
                <a:off x="4640" y="2813"/>
                <a:ext cx="860" cy="801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solidFill>
                    <a:schemeClr val="bg2"/>
                  </a:solidFill>
                  <a:latin typeface="Arial" pitchFamily="34" charset="0"/>
                </a:endParaRPr>
              </a:p>
            </p:txBody>
          </p:sp>
          <p:sp>
            <p:nvSpPr>
              <p:cNvPr id="102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3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936" cy="851"/>
              </a:xfrm>
              <a:prstGeom prst="ellips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4" name="Rectangle 74"/>
              <p:cNvSpPr>
                <a:spLocks noChangeArrowheads="1"/>
              </p:cNvSpPr>
              <p:nvPr/>
            </p:nvSpPr>
            <p:spPr bwMode="auto">
              <a:xfrm>
                <a:off x="3283" y="2795"/>
                <a:ext cx="1723" cy="836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baseline="30000" smtClean="0">
                  <a:latin typeface="Arial" pitchFamily="34" charset="0"/>
                </a:endParaRPr>
              </a:p>
            </p:txBody>
          </p:sp>
          <p:sp>
            <p:nvSpPr>
              <p:cNvPr id="105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grpFill/>
              <a:ln w="3810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96" name="Text Box 77"/>
            <p:cNvSpPr txBox="1">
              <a:spLocks noChangeArrowheads="1"/>
            </p:cNvSpPr>
            <p:nvPr/>
          </p:nvSpPr>
          <p:spPr bwMode="auto">
            <a:xfrm>
              <a:off x="3517" y="2954"/>
              <a:ext cx="1257" cy="630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ru-RU" sz="1400" b="1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Collider</a:t>
              </a:r>
            </a:p>
            <a:p>
              <a:pPr algn="ctr" eaLnBrk="1" hangingPunct="1">
                <a:defRPr/>
              </a:pPr>
              <a:r>
                <a:rPr lang="en-US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L ≥ 10</a:t>
              </a:r>
              <a:r>
                <a:rPr lang="en-US" altLang="ru-RU" sz="1400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27</a:t>
              </a:r>
              <a:r>
                <a:rPr lang="en-US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 </a:t>
              </a:r>
              <a:r>
                <a:rPr lang="ru-RU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см</a:t>
              </a:r>
              <a:r>
                <a:rPr lang="en-US" altLang="ru-RU" sz="1400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-2</a:t>
              </a:r>
              <a:r>
                <a:rPr lang="ru-RU" altLang="ru-RU" sz="1400" b="1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с</a:t>
              </a:r>
              <a:r>
                <a:rPr lang="en-US" altLang="ru-RU" sz="1400" b="1" baseline="30000" dirty="0">
                  <a:solidFill>
                    <a:srgbClr val="0000CC"/>
                  </a:solidFill>
                  <a:latin typeface="Arial" pitchFamily="34" charset="0"/>
                  <a:ea typeface="SimSun" pitchFamily="2" charset="-122"/>
                </a:rPr>
                <a:t>-1</a:t>
              </a:r>
              <a:endParaRPr lang="ru-RU" altLang="ru-RU" sz="1400" b="1" baseline="30000" dirty="0">
                <a:solidFill>
                  <a:srgbClr val="0000CC"/>
                </a:solidFill>
                <a:latin typeface="Arial" pitchFamily="34" charset="0"/>
                <a:ea typeface="SimSun" pitchFamily="2" charset="-122"/>
              </a:endParaRPr>
            </a:p>
            <a:p>
              <a:pPr algn="ctr" eaLnBrk="1" hangingPunct="1">
                <a:defRPr/>
              </a:pPr>
              <a:endParaRPr lang="en-US" altLang="ru-RU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53972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2019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7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4676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Facility 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components’ – status</a:t>
            </a:r>
          </a:p>
        </p:txBody>
      </p:sp>
      <p:sp>
        <p:nvSpPr>
          <p:cNvPr id="100" name="Text Box 65"/>
          <p:cNvSpPr txBox="1">
            <a:spLocks noChangeArrowheads="1"/>
          </p:cNvSpPr>
          <p:nvPr/>
        </p:nvSpPr>
        <p:spPr bwMode="auto">
          <a:xfrm>
            <a:off x="0" y="6453188"/>
            <a:ext cx="3125787" cy="406400"/>
          </a:xfrm>
          <a:prstGeom prst="rect">
            <a:avLst/>
          </a:prstGeom>
          <a:solidFill>
            <a:srgbClr val="9999FF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work in progress</a:t>
            </a:r>
            <a:endParaRPr lang="ru-RU" altLang="ru-RU" sz="1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65"/>
          <p:cNvSpPr txBox="1">
            <a:spLocks noChangeArrowheads="1"/>
          </p:cNvSpPr>
          <p:nvPr/>
        </p:nvSpPr>
        <p:spPr bwMode="auto">
          <a:xfrm>
            <a:off x="3125788" y="6454776"/>
            <a:ext cx="2922588" cy="406400"/>
          </a:xfrm>
          <a:prstGeom prst="rect">
            <a:avLst/>
          </a:prstGeom>
          <a:solidFill>
            <a:srgbClr val="FFFF0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assembly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 Box 65"/>
          <p:cNvSpPr txBox="1">
            <a:spLocks noChangeArrowheads="1"/>
          </p:cNvSpPr>
          <p:nvPr/>
        </p:nvSpPr>
        <p:spPr bwMode="auto">
          <a:xfrm>
            <a:off x="6048376" y="6457414"/>
            <a:ext cx="3100202" cy="406400"/>
          </a:xfrm>
          <a:prstGeom prst="rect">
            <a:avLst/>
          </a:prstGeom>
          <a:solidFill>
            <a:srgbClr val="92D050"/>
          </a:solidFill>
          <a:ln w="28575">
            <a:noFill/>
            <a:prstDash val="dash"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en-US" altLang="ru-RU" sz="1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ru-RU" sz="1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ommissioned / existing</a:t>
            </a:r>
            <a:endParaRPr lang="ru-RU" altLang="ru-RU" sz="1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6700" name="AutoShape 44"/>
          <p:cNvSpPr>
            <a:spLocks noChangeArrowheads="1"/>
          </p:cNvSpPr>
          <p:nvPr/>
        </p:nvSpPr>
        <p:spPr bwMode="auto">
          <a:xfrm>
            <a:off x="6584950" y="4286228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326698" name="AutoShape 42"/>
          <p:cNvSpPr>
            <a:spLocks noChangeArrowheads="1"/>
          </p:cNvSpPr>
          <p:nvPr/>
        </p:nvSpPr>
        <p:spPr bwMode="auto">
          <a:xfrm>
            <a:off x="6581775" y="5622903"/>
            <a:ext cx="266700" cy="254000"/>
          </a:xfrm>
          <a:prstGeom prst="irregularSeal1">
            <a:avLst/>
          </a:prstGeom>
          <a:solidFill>
            <a:srgbClr val="FF99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193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4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CF0"/>
              </a:clrFrom>
              <a:clrTo>
                <a:srgbClr val="FFFC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7318"/>
          <a:stretch/>
        </p:blipFill>
        <p:spPr bwMode="auto">
          <a:xfrm>
            <a:off x="971600" y="1611213"/>
            <a:ext cx="2659221" cy="339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90203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err="1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HILAc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-Booster </a:t>
            </a:r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transport channel</a:t>
            </a:r>
            <a:endParaRPr lang="en-US" altLang="ru-RU" sz="2000" dirty="0" smtClean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17" y="1556792"/>
            <a:ext cx="4943872" cy="220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81" y="4018827"/>
            <a:ext cx="4924358" cy="197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3971317" y="6080752"/>
            <a:ext cx="517268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342900" indent="-342900" eaLnBrk="1" hangingPunct="1"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Mounting is finished, testing started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2" y="400110"/>
            <a:ext cx="89249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135004" y="5280533"/>
            <a:ext cx="3767026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transport </a:t>
            </a:r>
            <a:r>
              <a:rPr lang="en-US" sz="1200" dirty="0"/>
              <a:t>with minimal ion </a:t>
            </a:r>
            <a:r>
              <a:rPr lang="en-US" sz="1200" dirty="0" smtClean="0"/>
              <a:t>losses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err="1" smtClean="0"/>
              <a:t>debunching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matching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Separation and adsorption of neighbor charge states of ions.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Provide </a:t>
            </a:r>
            <a:r>
              <a:rPr lang="en-US" sz="1200" dirty="0"/>
              <a:t>different schemes of the beam injection into the Booster.</a:t>
            </a:r>
          </a:p>
        </p:txBody>
      </p:sp>
    </p:spTree>
    <p:extLst>
      <p:ext uri="{BB962C8B-B14F-4D97-AF65-F5344CB8AC3E}">
        <p14:creationId xmlns:p14="http://schemas.microsoft.com/office/powerpoint/2010/main" val="36244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296267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 injection system</a:t>
            </a: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>
            <a:off x="28207" y="624456"/>
            <a:ext cx="85359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63207" y="254569"/>
            <a:ext cx="566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IP1</a:t>
            </a:r>
            <a:endParaRPr lang="ru-RU" dirty="0"/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148787" y="300434"/>
            <a:ext cx="872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ESS</a:t>
            </a:r>
            <a:endParaRPr lang="ru-RU" dirty="0"/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178057" y="279969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IP2</a:t>
            </a:r>
            <a:endParaRPr lang="ru-RU" dirty="0"/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894144" y="287906"/>
            <a:ext cx="566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IP3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97" y="1981466"/>
            <a:ext cx="2062475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11" y="1813494"/>
            <a:ext cx="3164632" cy="220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Lib\RI\_Установки\NICA, JINR\Booster\Структура\Теплые\№1\Септум, Криосистемы\Вакуумный тест Септум в HIVAC_фотоотчет\IMG-20190102-WA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r="10603"/>
          <a:stretch/>
        </p:blipFill>
        <p:spPr bwMode="auto">
          <a:xfrm>
            <a:off x="2411760" y="4136990"/>
            <a:ext cx="3965943" cy="22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1538" y="1946703"/>
            <a:ext cx="2552270" cy="3416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 + IP2 delivery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CryoSystems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IP3 delivery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2019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Bevatech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Pink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IP1 – ordering in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 2019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6588225" y="4347360"/>
            <a:ext cx="238981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injection </a:t>
            </a:r>
            <a:r>
              <a:rPr lang="en-US" sz="1200" dirty="0"/>
              <a:t>with minimal ion </a:t>
            </a:r>
            <a:r>
              <a:rPr lang="en-US" sz="1200" dirty="0" smtClean="0"/>
              <a:t>losses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single-turn </a:t>
            </a:r>
            <a:r>
              <a:rPr lang="en-US" sz="1200" dirty="0"/>
              <a:t>injection, </a:t>
            </a:r>
            <a:r>
              <a:rPr lang="en-US" sz="1200" dirty="0" err="1"/>
              <a:t>multiturn</a:t>
            </a:r>
            <a:r>
              <a:rPr lang="en-US" sz="1200" dirty="0"/>
              <a:t> injection, multiple injection. </a:t>
            </a:r>
          </a:p>
        </p:txBody>
      </p:sp>
    </p:spTree>
    <p:extLst>
      <p:ext uri="{BB962C8B-B14F-4D97-AF65-F5344CB8AC3E}">
        <p14:creationId xmlns:p14="http://schemas.microsoft.com/office/powerpoint/2010/main" val="4200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6792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813" y="1052736"/>
            <a:ext cx="2736304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-magnets passed tests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of magnets delivered to ring tunnel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76" y="20246"/>
            <a:ext cx="5177024" cy="27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89118"/>
            <a:ext cx="8296726" cy="358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5400600" cy="294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48680"/>
            <a:ext cx="26460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infrastructure under mounting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run </a:t>
            </a:r>
          </a:p>
          <a:p>
            <a:pPr>
              <a:buClr>
                <a:srgbClr val="FF0000"/>
              </a:buClr>
              <a:defRPr/>
            </a:pPr>
            <a:r>
              <a:rPr lang="en-US" dirty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Sept 2019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2A20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2A20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with beam up to the end of 2019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106792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2" cy="246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12" y="2601499"/>
            <a:ext cx="4119810" cy="244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2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8" y="2708920"/>
            <a:ext cx="66198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22002" r="874" b="38999"/>
          <a:stretch/>
        </p:blipFill>
        <p:spPr>
          <a:xfrm>
            <a:off x="182853" y="836712"/>
            <a:ext cx="8833283" cy="1449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361349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 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fast extraction system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7232" y="545408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A20EC"/>
                </a:solidFill>
              </a:rPr>
              <a:t>kicker</a:t>
            </a:r>
            <a:endParaRPr lang="ru-RU" dirty="0">
              <a:solidFill>
                <a:srgbClr val="2A20E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1424" y="539228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A20EC"/>
                </a:solidFill>
              </a:rPr>
              <a:t>septum</a:t>
            </a:r>
            <a:endParaRPr lang="ru-RU" dirty="0">
              <a:solidFill>
                <a:srgbClr val="2A20EC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475284" y="4194375"/>
            <a:ext cx="72008" cy="144074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4276466" y="3951537"/>
            <a:ext cx="432048" cy="144074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96705" y="2901713"/>
            <a:ext cx="2019431" cy="2862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icker +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eptum + stripper + power supplies …. delivery from BINP Sep 2019</a:t>
            </a:r>
          </a:p>
          <a:p>
            <a:pPr>
              <a:buClr>
                <a:srgbClr val="FF0000"/>
              </a:buClr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F83A9-66C9-4C7A-A59C-5878B57D1AEC}" type="slidenum">
              <a:rPr lang="ru-RU" smtClean="0"/>
              <a:t>9</a:t>
            </a:fld>
            <a:endParaRPr lang="ru-RU"/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4357283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Booster-</a:t>
            </a:r>
            <a:r>
              <a:rPr lang="en-US" altLang="ru-RU" sz="2000" dirty="0" err="1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Nuclotron</a:t>
            </a:r>
            <a:r>
              <a:rPr lang="en-US" altLang="ru-RU" sz="2000" dirty="0" smtClean="0">
                <a:solidFill>
                  <a:srgbClr val="00682F"/>
                </a:solidFill>
                <a:latin typeface="Arial" pitchFamily="34" charset="0"/>
                <a:cs typeface="Arial" pitchFamily="34" charset="0"/>
              </a:rPr>
              <a:t> transport channel </a:t>
            </a:r>
            <a:endParaRPr lang="en-US" altLang="ru-RU" sz="2000" dirty="0">
              <a:solidFill>
                <a:srgbClr val="00682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3717032"/>
            <a:ext cx="2019431" cy="2585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contract with BINP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delivery </a:t>
            </a:r>
          </a:p>
          <a:p>
            <a:pPr>
              <a:buClr>
                <a:srgbClr val="FF0000"/>
              </a:buClr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March 2020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…April 2020 start mounting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" y="620688"/>
            <a:ext cx="8982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4824"/>
            <a:ext cx="5688632" cy="532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732239" y="1852176"/>
            <a:ext cx="233206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beam </a:t>
            </a:r>
            <a:r>
              <a:rPr lang="en-US" sz="1200" dirty="0"/>
              <a:t>transport with minimal ion </a:t>
            </a:r>
            <a:r>
              <a:rPr lang="en-US" sz="1200" dirty="0" smtClean="0"/>
              <a:t>losses</a:t>
            </a:r>
            <a:endParaRPr lang="en-US" sz="12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 smtClean="0"/>
              <a:t>Separation </a:t>
            </a:r>
            <a:r>
              <a:rPr lang="en-US" sz="1200" dirty="0"/>
              <a:t>of neighbor charge states. </a:t>
            </a:r>
          </a:p>
        </p:txBody>
      </p:sp>
    </p:spTree>
    <p:extLst>
      <p:ext uri="{BB962C8B-B14F-4D97-AF65-F5344CB8AC3E}">
        <p14:creationId xmlns:p14="http://schemas.microsoft.com/office/powerpoint/2010/main" val="42035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816</Words>
  <Application>Microsoft Office PowerPoint</Application>
  <PresentationFormat>Экран (4:3)</PresentationFormat>
  <Paragraphs>230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</dc:creator>
  <cp:lastModifiedBy>Серг</cp:lastModifiedBy>
  <cp:revision>83</cp:revision>
  <cp:lastPrinted>2019-06-04T15:57:44Z</cp:lastPrinted>
  <dcterms:created xsi:type="dcterms:W3CDTF">2019-04-25T09:57:14Z</dcterms:created>
  <dcterms:modified xsi:type="dcterms:W3CDTF">2019-06-18T20:24:26Z</dcterms:modified>
</cp:coreProperties>
</file>