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5">
  <p:sldMasterIdLst>
    <p:sldMasterId id="2147483648" r:id="rId1"/>
  </p:sldMasterIdLst>
  <p:notesMasterIdLst>
    <p:notesMasterId r:id="rId24"/>
  </p:notesMasterIdLst>
  <p:sldIdLst>
    <p:sldId id="256" r:id="rId2"/>
    <p:sldId id="259" r:id="rId3"/>
    <p:sldId id="278" r:id="rId4"/>
    <p:sldId id="277" r:id="rId5"/>
    <p:sldId id="279" r:id="rId6"/>
    <p:sldId id="281" r:id="rId7"/>
    <p:sldId id="287" r:id="rId8"/>
    <p:sldId id="286" r:id="rId9"/>
    <p:sldId id="290" r:id="rId10"/>
    <p:sldId id="291" r:id="rId11"/>
    <p:sldId id="292" r:id="rId12"/>
    <p:sldId id="293" r:id="rId13"/>
    <p:sldId id="294" r:id="rId14"/>
    <p:sldId id="295" r:id="rId15"/>
    <p:sldId id="270" r:id="rId16"/>
    <p:sldId id="272" r:id="rId17"/>
    <p:sldId id="273" r:id="rId18"/>
    <p:sldId id="271" r:id="rId19"/>
    <p:sldId id="284" r:id="rId20"/>
    <p:sldId id="275" r:id="rId21"/>
    <p:sldId id="274" r:id="rId22"/>
    <p:sldId id="285" r:id="rId23"/>
  </p:sldIdLst>
  <p:sldSz cx="9144000" cy="6858000" type="screen4x3"/>
  <p:notesSz cx="6858000" cy="9947275"/>
  <p:defaultTextStyle>
    <a:defPPr>
      <a:defRPr lang="en-GB"/>
    </a:defPPr>
    <a:lvl1pPr algn="l" defTabSz="457200" rtl="0" eaLnBrk="0" fontAlgn="base" hangingPunct="0">
      <a:lnSpc>
        <a:spcPct val="123000"/>
      </a:lnSpc>
      <a:spcBef>
        <a:spcPct val="0"/>
      </a:spcBef>
      <a:spcAft>
        <a:spcPct val="0"/>
      </a:spcAft>
      <a:buClr>
        <a:srgbClr val="000000"/>
      </a:buClr>
      <a:buSzPct val="100000"/>
      <a:buFont typeface="Times New Roman" pitchFamily="18" charset="0"/>
      <a:defRPr sz="2400" kern="1200">
        <a:solidFill>
          <a:schemeClr val="tx1"/>
        </a:solidFill>
        <a:latin typeface="Times New Roman" pitchFamily="18" charset="0"/>
        <a:ea typeface="+mn-ea"/>
        <a:cs typeface="+mn-cs"/>
      </a:defRPr>
    </a:lvl1pPr>
    <a:lvl2pPr marL="457200" algn="l" defTabSz="457200" rtl="0" eaLnBrk="0" fontAlgn="base" hangingPunct="0">
      <a:lnSpc>
        <a:spcPct val="123000"/>
      </a:lnSpc>
      <a:spcBef>
        <a:spcPct val="0"/>
      </a:spcBef>
      <a:spcAft>
        <a:spcPct val="0"/>
      </a:spcAft>
      <a:buClr>
        <a:srgbClr val="000000"/>
      </a:buClr>
      <a:buSzPct val="100000"/>
      <a:buFont typeface="Times New Roman" pitchFamily="18" charset="0"/>
      <a:defRPr sz="2400" kern="1200">
        <a:solidFill>
          <a:schemeClr val="tx1"/>
        </a:solidFill>
        <a:latin typeface="Times New Roman" pitchFamily="18" charset="0"/>
        <a:ea typeface="+mn-ea"/>
        <a:cs typeface="+mn-cs"/>
      </a:defRPr>
    </a:lvl2pPr>
    <a:lvl3pPr marL="914400" algn="l" defTabSz="457200" rtl="0" eaLnBrk="0" fontAlgn="base" hangingPunct="0">
      <a:lnSpc>
        <a:spcPct val="123000"/>
      </a:lnSpc>
      <a:spcBef>
        <a:spcPct val="0"/>
      </a:spcBef>
      <a:spcAft>
        <a:spcPct val="0"/>
      </a:spcAft>
      <a:buClr>
        <a:srgbClr val="000000"/>
      </a:buClr>
      <a:buSzPct val="100000"/>
      <a:buFont typeface="Times New Roman" pitchFamily="18" charset="0"/>
      <a:defRPr sz="2400" kern="1200">
        <a:solidFill>
          <a:schemeClr val="tx1"/>
        </a:solidFill>
        <a:latin typeface="Times New Roman" pitchFamily="18" charset="0"/>
        <a:ea typeface="+mn-ea"/>
        <a:cs typeface="+mn-cs"/>
      </a:defRPr>
    </a:lvl3pPr>
    <a:lvl4pPr marL="1371600" algn="l" defTabSz="457200" rtl="0" eaLnBrk="0" fontAlgn="base" hangingPunct="0">
      <a:lnSpc>
        <a:spcPct val="123000"/>
      </a:lnSpc>
      <a:spcBef>
        <a:spcPct val="0"/>
      </a:spcBef>
      <a:spcAft>
        <a:spcPct val="0"/>
      </a:spcAft>
      <a:buClr>
        <a:srgbClr val="000000"/>
      </a:buClr>
      <a:buSzPct val="100000"/>
      <a:buFont typeface="Times New Roman" pitchFamily="18" charset="0"/>
      <a:defRPr sz="2400" kern="1200">
        <a:solidFill>
          <a:schemeClr val="tx1"/>
        </a:solidFill>
        <a:latin typeface="Times New Roman" pitchFamily="18" charset="0"/>
        <a:ea typeface="+mn-ea"/>
        <a:cs typeface="+mn-cs"/>
      </a:defRPr>
    </a:lvl4pPr>
    <a:lvl5pPr marL="1828800" algn="l" defTabSz="457200" rtl="0" eaLnBrk="0" fontAlgn="base" hangingPunct="0">
      <a:lnSpc>
        <a:spcPct val="123000"/>
      </a:lnSpc>
      <a:spcBef>
        <a:spcPct val="0"/>
      </a:spcBef>
      <a:spcAft>
        <a:spcPct val="0"/>
      </a:spcAft>
      <a:buClr>
        <a:srgbClr val="000000"/>
      </a:buClr>
      <a:buSzPct val="100000"/>
      <a:buFont typeface="Times New Roman" pitchFamily="18" charset="0"/>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8" userDrawn="1">
          <p15:clr>
            <a:srgbClr val="A4A3A4"/>
          </p15:clr>
        </p15:guide>
        <p15:guide id="2" pos="19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CC3300"/>
    <a:srgbClr val="FFCC00"/>
    <a:srgbClr val="EDA73F"/>
    <a:srgbClr val="E29A4A"/>
    <a:srgbClr val="6600FF"/>
    <a:srgbClr val="90FEFE"/>
    <a:srgbClr val="009900"/>
    <a:srgbClr val="0000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92785" autoAdjust="0"/>
  </p:normalViewPr>
  <p:slideViewPr>
    <p:cSldViewPr>
      <p:cViewPr varScale="1">
        <p:scale>
          <a:sx n="71" d="100"/>
          <a:sy n="71" d="100"/>
        </p:scale>
        <p:origin x="640" y="32"/>
      </p:cViewPr>
      <p:guideLst>
        <p:guide orient="horz" pos="2160"/>
        <p:guide pos="2880"/>
      </p:guideLst>
    </p:cSldViewPr>
  </p:slideViewPr>
  <p:outlineViewPr>
    <p:cViewPr varScale="1">
      <p:scale>
        <a:sx n="170" d="200"/>
        <a:sy n="170" d="200"/>
      </p:scale>
      <p:origin x="0" y="-5280"/>
    </p:cViewPr>
  </p:outlineViewPr>
  <p:notesTextViewPr>
    <p:cViewPr>
      <p:scale>
        <a:sx n="3" d="2"/>
        <a:sy n="3" d="2"/>
      </p:scale>
      <p:origin x="0" y="0"/>
    </p:cViewPr>
  </p:notesTextViewPr>
  <p:sorterViewPr>
    <p:cViewPr varScale="1">
      <p:scale>
        <a:sx n="1" d="1"/>
        <a:sy n="1" d="1"/>
      </p:scale>
      <p:origin x="0" y="-304"/>
    </p:cViewPr>
  </p:sorterViewPr>
  <p:notesViewPr>
    <p:cSldViewPr>
      <p:cViewPr varScale="1">
        <p:scale>
          <a:sx n="59" d="100"/>
          <a:sy n="59" d="100"/>
        </p:scale>
        <p:origin x="-1752" y="-72"/>
      </p:cViewPr>
      <p:guideLst>
        <p:guide orient="horz" pos="2848"/>
        <p:guide pos="190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air:Documents:My_pres:2019:KPP_Match:MP-co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507082826936177"/>
          <c:y val="3.256498816984145E-2"/>
          <c:w val="0.90075617838039201"/>
          <c:h val="0.84322552677528995"/>
        </c:manualLayout>
      </c:layout>
      <c:barChart>
        <c:barDir val="col"/>
        <c:grouping val="stacked"/>
        <c:varyColors val="0"/>
        <c:ser>
          <c:idx val="0"/>
          <c:order val="0"/>
          <c:tx>
            <c:strRef>
              <c:f>Sheet1!$J$12</c:f>
              <c:strCache>
                <c:ptCount val="1"/>
                <c:pt idx="0">
                  <c:v>ОИЯИ</c:v>
                </c:pt>
              </c:strCache>
            </c:strRef>
          </c:tx>
          <c:spPr>
            <a:solidFill>
              <a:srgbClr val="FF0000"/>
            </a:solidFill>
          </c:spPr>
          <c:invertIfNegative val="0"/>
          <c:cat>
            <c:numRef>
              <c:f>Sheet1!$I$13:$I$18</c:f>
              <c:numCache>
                <c:formatCode>General</c:formatCode>
                <c:ptCount val="6"/>
                <c:pt idx="0">
                  <c:v>2009</c:v>
                </c:pt>
                <c:pt idx="1">
                  <c:v>2014</c:v>
                </c:pt>
                <c:pt idx="2">
                  <c:v>2019</c:v>
                </c:pt>
                <c:pt idx="3">
                  <c:v>2024</c:v>
                </c:pt>
                <c:pt idx="4">
                  <c:v>2029</c:v>
                </c:pt>
                <c:pt idx="5">
                  <c:v>2034</c:v>
                </c:pt>
              </c:numCache>
            </c:numRef>
          </c:cat>
          <c:val>
            <c:numRef>
              <c:f>Sheet1!$J$13:$J$18</c:f>
              <c:numCache>
                <c:formatCode>General</c:formatCode>
                <c:ptCount val="6"/>
                <c:pt idx="0">
                  <c:v>400</c:v>
                </c:pt>
                <c:pt idx="1">
                  <c:v>650</c:v>
                </c:pt>
                <c:pt idx="2">
                  <c:v>750</c:v>
                </c:pt>
                <c:pt idx="3">
                  <c:v>900</c:v>
                </c:pt>
                <c:pt idx="4">
                  <c:v>950</c:v>
                </c:pt>
                <c:pt idx="5" formatCode="#,##0">
                  <c:v>1000</c:v>
                </c:pt>
              </c:numCache>
            </c:numRef>
          </c:val>
          <c:extLst>
            <c:ext xmlns:c16="http://schemas.microsoft.com/office/drawing/2014/chart" uri="{C3380CC4-5D6E-409C-BE32-E72D297353CC}">
              <c16:uniqueId val="{00000000-78AD-4F94-BE3C-E501FEA585C3}"/>
            </c:ext>
          </c:extLst>
        </c:ser>
        <c:ser>
          <c:idx val="1"/>
          <c:order val="1"/>
          <c:tx>
            <c:strRef>
              <c:f>Sheet1!$K$12</c:f>
              <c:strCache>
                <c:ptCount val="1"/>
                <c:pt idx="0">
                  <c:v>РФ</c:v>
                </c:pt>
              </c:strCache>
            </c:strRef>
          </c:tx>
          <c:spPr>
            <a:solidFill>
              <a:srgbClr val="3366FF"/>
            </a:solidFill>
          </c:spPr>
          <c:invertIfNegative val="0"/>
          <c:cat>
            <c:numRef>
              <c:f>Sheet1!$I$13:$I$18</c:f>
              <c:numCache>
                <c:formatCode>General</c:formatCode>
                <c:ptCount val="6"/>
                <c:pt idx="0">
                  <c:v>2009</c:v>
                </c:pt>
                <c:pt idx="1">
                  <c:v>2014</c:v>
                </c:pt>
                <c:pt idx="2">
                  <c:v>2019</c:v>
                </c:pt>
                <c:pt idx="3">
                  <c:v>2024</c:v>
                </c:pt>
                <c:pt idx="4">
                  <c:v>2029</c:v>
                </c:pt>
                <c:pt idx="5">
                  <c:v>2034</c:v>
                </c:pt>
              </c:numCache>
            </c:numRef>
          </c:cat>
          <c:val>
            <c:numRef>
              <c:f>Sheet1!$K$13:$K$18</c:f>
              <c:numCache>
                <c:formatCode>General</c:formatCode>
                <c:ptCount val="6"/>
                <c:pt idx="0">
                  <c:v>50</c:v>
                </c:pt>
                <c:pt idx="1">
                  <c:v>200</c:v>
                </c:pt>
                <c:pt idx="2" formatCode="#,##0">
                  <c:v>510</c:v>
                </c:pt>
                <c:pt idx="3">
                  <c:v>550</c:v>
                </c:pt>
                <c:pt idx="4">
                  <c:v>650</c:v>
                </c:pt>
                <c:pt idx="5" formatCode="#,##0">
                  <c:v>700</c:v>
                </c:pt>
              </c:numCache>
            </c:numRef>
          </c:val>
          <c:extLst>
            <c:ext xmlns:c16="http://schemas.microsoft.com/office/drawing/2014/chart" uri="{C3380CC4-5D6E-409C-BE32-E72D297353CC}">
              <c16:uniqueId val="{00000001-78AD-4F94-BE3C-E501FEA585C3}"/>
            </c:ext>
          </c:extLst>
        </c:ser>
        <c:ser>
          <c:idx val="2"/>
          <c:order val="2"/>
          <c:tx>
            <c:strRef>
              <c:f>Sheet1!$L$12</c:f>
              <c:strCache>
                <c:ptCount val="1"/>
                <c:pt idx="0">
                  <c:v>др. страны</c:v>
                </c:pt>
              </c:strCache>
            </c:strRef>
          </c:tx>
          <c:spPr>
            <a:solidFill>
              <a:srgbClr val="9DFCFF"/>
            </a:solidFill>
          </c:spPr>
          <c:invertIfNegative val="0"/>
          <c:cat>
            <c:numRef>
              <c:f>Sheet1!$I$13:$I$18</c:f>
              <c:numCache>
                <c:formatCode>General</c:formatCode>
                <c:ptCount val="6"/>
                <c:pt idx="0">
                  <c:v>2009</c:v>
                </c:pt>
                <c:pt idx="1">
                  <c:v>2014</c:v>
                </c:pt>
                <c:pt idx="2">
                  <c:v>2019</c:v>
                </c:pt>
                <c:pt idx="3">
                  <c:v>2024</c:v>
                </c:pt>
                <c:pt idx="4">
                  <c:v>2029</c:v>
                </c:pt>
                <c:pt idx="5">
                  <c:v>2034</c:v>
                </c:pt>
              </c:numCache>
            </c:numRef>
          </c:cat>
          <c:val>
            <c:numRef>
              <c:f>Sheet1!$L$13:$L$18</c:f>
              <c:numCache>
                <c:formatCode>General</c:formatCode>
                <c:ptCount val="6"/>
                <c:pt idx="0">
                  <c:v>30</c:v>
                </c:pt>
                <c:pt idx="1">
                  <c:v>170</c:v>
                </c:pt>
                <c:pt idx="2" formatCode="#,##0">
                  <c:v>271</c:v>
                </c:pt>
                <c:pt idx="3">
                  <c:v>950</c:v>
                </c:pt>
                <c:pt idx="4">
                  <c:v>1200</c:v>
                </c:pt>
                <c:pt idx="5" formatCode="#,##0">
                  <c:v>1201</c:v>
                </c:pt>
              </c:numCache>
            </c:numRef>
          </c:val>
          <c:extLst>
            <c:ext xmlns:c16="http://schemas.microsoft.com/office/drawing/2014/chart" uri="{C3380CC4-5D6E-409C-BE32-E72D297353CC}">
              <c16:uniqueId val="{00000002-78AD-4F94-BE3C-E501FEA585C3}"/>
            </c:ext>
          </c:extLst>
        </c:ser>
        <c:dLbls>
          <c:showLegendKey val="0"/>
          <c:showVal val="0"/>
          <c:showCatName val="0"/>
          <c:showSerName val="0"/>
          <c:showPercent val="0"/>
          <c:showBubbleSize val="0"/>
        </c:dLbls>
        <c:gapWidth val="150"/>
        <c:overlap val="100"/>
        <c:axId val="-2136037824"/>
        <c:axId val="2117057712"/>
      </c:barChart>
      <c:catAx>
        <c:axId val="-2136037824"/>
        <c:scaling>
          <c:orientation val="minMax"/>
        </c:scaling>
        <c:delete val="0"/>
        <c:axPos val="b"/>
        <c:numFmt formatCode="General" sourceLinked="1"/>
        <c:majorTickMark val="out"/>
        <c:minorTickMark val="none"/>
        <c:tickLblPos val="nextTo"/>
        <c:txPr>
          <a:bodyPr/>
          <a:lstStyle/>
          <a:p>
            <a:pPr>
              <a:defRPr sz="2000" b="1">
                <a:solidFill>
                  <a:srgbClr val="000090"/>
                </a:solidFill>
              </a:defRPr>
            </a:pPr>
            <a:endParaRPr lang="en-US"/>
          </a:p>
        </c:txPr>
        <c:crossAx val="2117057712"/>
        <c:crosses val="autoZero"/>
        <c:auto val="1"/>
        <c:lblAlgn val="ctr"/>
        <c:lblOffset val="100"/>
        <c:noMultiLvlLbl val="0"/>
      </c:catAx>
      <c:valAx>
        <c:axId val="2117057712"/>
        <c:scaling>
          <c:orientation val="minMax"/>
        </c:scaling>
        <c:delete val="0"/>
        <c:axPos val="l"/>
        <c:majorGridlines/>
        <c:numFmt formatCode="General" sourceLinked="1"/>
        <c:majorTickMark val="out"/>
        <c:minorTickMark val="none"/>
        <c:tickLblPos val="nextTo"/>
        <c:txPr>
          <a:bodyPr/>
          <a:lstStyle/>
          <a:p>
            <a:pPr>
              <a:defRPr sz="1800">
                <a:solidFill>
                  <a:srgbClr val="000090"/>
                </a:solidFill>
              </a:defRPr>
            </a:pPr>
            <a:endParaRPr lang="en-US"/>
          </a:p>
        </c:txPr>
        <c:crossAx val="-2136037824"/>
        <c:crosses val="autoZero"/>
        <c:crossBetween val="between"/>
      </c:valAx>
    </c:plotArea>
    <c:legend>
      <c:legendPos val="t"/>
      <c:layout>
        <c:manualLayout>
          <c:xMode val="edge"/>
          <c:yMode val="edge"/>
          <c:x val="0.20107993051277132"/>
          <c:y val="4.4143841477715724E-2"/>
          <c:w val="0.59453675452513921"/>
          <c:h val="0.12114349488686932"/>
        </c:manualLayout>
      </c:layout>
      <c:overlay val="0"/>
      <c:txPr>
        <a:bodyPr/>
        <a:lstStyle/>
        <a:p>
          <a:pPr>
            <a:defRPr sz="2000">
              <a:solidFill>
                <a:srgbClr val="000090"/>
              </a:solidFill>
            </a:defRPr>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0.29293</cdr:x>
      <cdr:y>0.11779</cdr:y>
    </cdr:from>
    <cdr:to>
      <cdr:x>0.29934</cdr:x>
      <cdr:y>0.12714</cdr:y>
    </cdr:to>
    <cdr:sp macro="" textlink="">
      <cdr:nvSpPr>
        <cdr:cNvPr id="2" name="TextBox 1"/>
        <cdr:cNvSpPr txBox="1"/>
      </cdr:nvSpPr>
      <cdr:spPr>
        <a:xfrm xmlns:a="http://schemas.openxmlformats.org/drawingml/2006/main">
          <a:off x="2088232" y="576064"/>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JINR</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5985342" cy="974789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173" tIns="43087" rIns="86173" bIns="43087" anchor="ctr"/>
          <a:lstStyle/>
          <a:p>
            <a:endParaRPr lang="bg-BG" dirty="0"/>
          </a:p>
        </p:txBody>
      </p:sp>
      <p:sp>
        <p:nvSpPr>
          <p:cNvPr id="3074" name="Rectangle 2"/>
          <p:cNvSpPr>
            <a:spLocks noGrp="1" noRot="1" noChangeAspect="1" noChangeArrowheads="1"/>
          </p:cNvSpPr>
          <p:nvPr>
            <p:ph type="sldImg"/>
          </p:nvPr>
        </p:nvSpPr>
        <p:spPr bwMode="auto">
          <a:xfrm>
            <a:off x="555625" y="730250"/>
            <a:ext cx="4870450" cy="365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5" name="Rectangle 3"/>
          <p:cNvSpPr>
            <a:spLocks noGrp="1" noChangeArrowheads="1"/>
          </p:cNvSpPr>
          <p:nvPr>
            <p:ph type="body"/>
          </p:nvPr>
        </p:nvSpPr>
        <p:spPr bwMode="auto">
          <a:xfrm>
            <a:off x="598115" y="4629817"/>
            <a:ext cx="4786312" cy="4384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bg-BG" smtClean="0"/>
          </a:p>
        </p:txBody>
      </p:sp>
    </p:spTree>
    <p:extLst>
      <p:ext uri="{BB962C8B-B14F-4D97-AF65-F5344CB8AC3E}">
        <p14:creationId xmlns:p14="http://schemas.microsoft.com/office/powerpoint/2010/main" val="8243087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795618" y="753581"/>
            <a:ext cx="4392706" cy="369254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173" tIns="43087" rIns="86173" bIns="43087" anchor="ctr"/>
          <a:lstStyle/>
          <a:p>
            <a:endParaRPr lang="bg-BG"/>
          </a:p>
        </p:txBody>
      </p:sp>
      <p:sp>
        <p:nvSpPr>
          <p:cNvPr id="83970" name="Text Box 2"/>
          <p:cNvSpPr txBox="1">
            <a:spLocks noGrp="1" noChangeArrowheads="1"/>
          </p:cNvSpPr>
          <p:nvPr>
            <p:ph type="body"/>
          </p:nvPr>
        </p:nvSpPr>
        <p:spPr bwMode="auto">
          <a:xfrm>
            <a:off x="806824" y="4672205"/>
            <a:ext cx="4370294" cy="5244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4816" tIns="44104" rIns="84816" bIns="44104">
            <a:spAutoFit/>
          </a:bodyPr>
          <a:lstStyle/>
          <a:p>
            <a:pPr>
              <a:lnSpc>
                <a:spcPct val="123000"/>
              </a:lnSpc>
              <a:spcBef>
                <a:spcPts val="848"/>
              </a:spcBef>
              <a:tabLst>
                <a:tab pos="0" algn="l"/>
                <a:tab pos="861731" algn="l"/>
                <a:tab pos="1723461" algn="l"/>
                <a:tab pos="2585192" algn="l"/>
                <a:tab pos="3446922" algn="l"/>
                <a:tab pos="4308653" algn="l"/>
                <a:tab pos="5170383" algn="l"/>
                <a:tab pos="6032114" algn="l"/>
                <a:tab pos="6893844" algn="l"/>
                <a:tab pos="7755575" algn="l"/>
                <a:tab pos="8617306" algn="l"/>
                <a:tab pos="9479036" algn="l"/>
              </a:tabLst>
            </a:pPr>
            <a:r>
              <a:rPr lang="en-GB" altLang="bg-BG" sz="2300"/>
              <a:t>Tittle page and out line</a:t>
            </a:r>
          </a:p>
        </p:txBody>
      </p:sp>
    </p:spTree>
    <p:extLst>
      <p:ext uri="{BB962C8B-B14F-4D97-AF65-F5344CB8AC3E}">
        <p14:creationId xmlns:p14="http://schemas.microsoft.com/office/powerpoint/2010/main" val="2177460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bg-B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Tree>
    <p:extLst>
      <p:ext uri="{BB962C8B-B14F-4D97-AF65-F5344CB8AC3E}">
        <p14:creationId xmlns:p14="http://schemas.microsoft.com/office/powerpoint/2010/main" val="49991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bg-BG"/>
          </a:p>
        </p:txBody>
      </p:sp>
      <p:sp>
        <p:nvSpPr>
          <p:cNvPr id="3" name="Content Placeholder 2"/>
          <p:cNvSpPr>
            <a:spLocks noGrp="1"/>
          </p:cNvSpPr>
          <p:nvPr>
            <p:ph idx="1"/>
          </p:nvPr>
        </p:nvSpPr>
        <p:spPr>
          <a:xfrm>
            <a:off x="539750" y="1268413"/>
            <a:ext cx="8135938" cy="1943096"/>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Tree>
    <p:extLst>
      <p:ext uri="{BB962C8B-B14F-4D97-AF65-F5344CB8AC3E}">
        <p14:creationId xmlns:p14="http://schemas.microsoft.com/office/powerpoint/2010/main" val="41219470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Tree>
    <p:extLst>
      <p:ext uri="{BB962C8B-B14F-4D97-AF65-F5344CB8AC3E}">
        <p14:creationId xmlns:p14="http://schemas.microsoft.com/office/powerpoint/2010/main" val="37834839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7865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76375" y="298450"/>
            <a:ext cx="6411913" cy="550863"/>
          </a:xfrm>
        </p:spPr>
        <p:txBody>
          <a:bodyPr/>
          <a:lstStyle/>
          <a:p>
            <a:r>
              <a:rPr lang="en-US" smtClean="0"/>
              <a:t>Click to edit Master title style</a:t>
            </a:r>
            <a:endParaRPr lang="bg-BG"/>
          </a:p>
        </p:txBody>
      </p:sp>
      <p:sp>
        <p:nvSpPr>
          <p:cNvPr id="3" name="Table Placeholder 2"/>
          <p:cNvSpPr>
            <a:spLocks noGrp="1"/>
          </p:cNvSpPr>
          <p:nvPr>
            <p:ph type="tbl" idx="1"/>
          </p:nvPr>
        </p:nvSpPr>
        <p:spPr>
          <a:xfrm>
            <a:off x="539750" y="1268413"/>
            <a:ext cx="8135938" cy="4968875"/>
          </a:xfrm>
        </p:spPr>
        <p:txBody>
          <a:bodyPr/>
          <a:lstStyle/>
          <a:p>
            <a:endParaRPr lang="bg-BG" dirty="0"/>
          </a:p>
        </p:txBody>
      </p:sp>
    </p:spTree>
    <p:extLst>
      <p:ext uri="{BB962C8B-B14F-4D97-AF65-F5344CB8AC3E}">
        <p14:creationId xmlns:p14="http://schemas.microsoft.com/office/powerpoint/2010/main" val="6293475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476375" y="295665"/>
            <a:ext cx="6411913" cy="556434"/>
          </a:xfrm>
          <a:prstGeom prst="rect">
            <a:avLst/>
          </a:prstGeom>
          <a:solidFill>
            <a:srgbClr val="FF9933">
              <a:alpha val="86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GB" altLang="bg-BG" dirty="0" smtClean="0"/>
              <a:t>Click to edit the title text format</a:t>
            </a:r>
          </a:p>
        </p:txBody>
      </p:sp>
      <p:sp>
        <p:nvSpPr>
          <p:cNvPr id="1026" name="Rectangle 2"/>
          <p:cNvSpPr>
            <a:spLocks noGrp="1" noChangeArrowheads="1"/>
          </p:cNvSpPr>
          <p:nvPr>
            <p:ph type="body" idx="1"/>
          </p:nvPr>
        </p:nvSpPr>
        <p:spPr bwMode="auto">
          <a:xfrm>
            <a:off x="539750" y="1268413"/>
            <a:ext cx="8135938"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bg-BG" dirty="0" smtClean="0"/>
              <a:t>Click to edit the outline text format</a:t>
            </a:r>
          </a:p>
          <a:p>
            <a:pPr lvl="1"/>
            <a:r>
              <a:rPr lang="en-GB" altLang="bg-BG" dirty="0" smtClean="0"/>
              <a:t>Second Outline Level</a:t>
            </a:r>
          </a:p>
          <a:p>
            <a:pPr lvl="2"/>
            <a:r>
              <a:rPr lang="en-GB" altLang="bg-BG" dirty="0" smtClean="0"/>
              <a:t>Third Outline Level</a:t>
            </a:r>
          </a:p>
          <a:p>
            <a:pPr lvl="3"/>
            <a:r>
              <a:rPr lang="en-GB" altLang="bg-BG" dirty="0" smtClean="0"/>
              <a:t>Fourth Outline Level</a:t>
            </a:r>
          </a:p>
          <a:p>
            <a:pPr lvl="4"/>
            <a:r>
              <a:rPr lang="en-GB" altLang="bg-BG" dirty="0" smtClean="0"/>
              <a:t>Fifth Outline Level</a:t>
            </a:r>
          </a:p>
          <a:p>
            <a:pPr lvl="4"/>
            <a:r>
              <a:rPr lang="en-GB" altLang="bg-BG" dirty="0" smtClean="0"/>
              <a:t>Sixth Outline Level</a:t>
            </a:r>
          </a:p>
          <a:p>
            <a:pPr lvl="4"/>
            <a:r>
              <a:rPr lang="en-GB" altLang="bg-BG" dirty="0" smtClean="0"/>
              <a:t>Seventh Outline Level</a:t>
            </a:r>
          </a:p>
          <a:p>
            <a:pPr lvl="4"/>
            <a:r>
              <a:rPr lang="en-GB" altLang="bg-BG" dirty="0" smtClean="0"/>
              <a:t>Eighth Outline Level</a:t>
            </a:r>
          </a:p>
          <a:p>
            <a:pPr lvl="4"/>
            <a:r>
              <a:rPr lang="en-GB" altLang="bg-BG" dirty="0" smtClean="0"/>
              <a:t>Ninth Outline Level</a:t>
            </a:r>
          </a:p>
        </p:txBody>
      </p:sp>
      <p:sp>
        <p:nvSpPr>
          <p:cNvPr id="1028" name="Text Box 4"/>
          <p:cNvSpPr txBox="1">
            <a:spLocks noChangeArrowheads="1"/>
          </p:cNvSpPr>
          <p:nvPr/>
        </p:nvSpPr>
        <p:spPr bwMode="auto">
          <a:xfrm>
            <a:off x="8862584" y="6538554"/>
            <a:ext cx="208391" cy="265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defTabSz="457200" eaLnBrk="0" fontAlgn="base" hangingPunct="0">
              <a:lnSpc>
                <a:spcPct val="12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defTabSz="457200" eaLnBrk="0" fontAlgn="base" hangingPunct="0">
              <a:lnSpc>
                <a:spcPct val="12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defTabSz="457200" eaLnBrk="0" fontAlgn="base" hangingPunct="0">
              <a:lnSpc>
                <a:spcPct val="12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defTabSz="457200" eaLnBrk="0" fontAlgn="base" hangingPunct="0">
              <a:lnSpc>
                <a:spcPct val="12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algn="r"/>
            <a:fld id="{F9538833-B3B2-4080-8E0B-591D3DF44420}" type="slidenum">
              <a:rPr lang="en-GB" altLang="bg-BG" sz="1400" u="none">
                <a:solidFill>
                  <a:schemeClr val="accent2"/>
                </a:solidFill>
              </a:rPr>
              <a:pPr algn="r"/>
              <a:t>‹#›</a:t>
            </a:fld>
            <a:endParaRPr lang="en-GB" altLang="bg-BG" sz="1400" u="none" dirty="0">
              <a:solidFill>
                <a:schemeClr val="accent2"/>
              </a:solidFill>
            </a:endParaRPr>
          </a:p>
        </p:txBody>
      </p:sp>
      <p:pic>
        <p:nvPicPr>
          <p:cNvPr id="7" name="Рисунок 4" descr="LHEP-emblema-trans.gif"/>
          <p:cNvPicPr>
            <a:picLocks noChangeAspect="1"/>
          </p:cNvPicPr>
          <p:nvPr userDrawn="1"/>
        </p:nvPicPr>
        <p:blipFill>
          <a:blip r:embed="rId7"/>
          <a:srcRect/>
          <a:stretch>
            <a:fillRect/>
          </a:stretch>
        </p:blipFill>
        <p:spPr bwMode="auto">
          <a:xfrm>
            <a:off x="38100" y="44624"/>
            <a:ext cx="1084263" cy="608487"/>
          </a:xfrm>
          <a:prstGeom prst="rect">
            <a:avLst/>
          </a:prstGeom>
          <a:noFill/>
          <a:ln w="9525">
            <a:noFill/>
            <a:miter lim="800000"/>
            <a:headEnd/>
            <a:tailEnd/>
          </a:ln>
        </p:spPr>
      </p:pic>
      <p:sp>
        <p:nvSpPr>
          <p:cNvPr id="9" name="Text Box 3"/>
          <p:cNvSpPr txBox="1">
            <a:spLocks noChangeArrowheads="1"/>
          </p:cNvSpPr>
          <p:nvPr userDrawn="1"/>
        </p:nvSpPr>
        <p:spPr bwMode="auto">
          <a:xfrm>
            <a:off x="105419" y="6691664"/>
            <a:ext cx="995465" cy="150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defTabSz="457200" eaLnBrk="0" fontAlgn="base" hangingPunct="0">
              <a:lnSpc>
                <a:spcPct val="12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defTabSz="457200" eaLnBrk="0" fontAlgn="base" hangingPunct="0">
              <a:lnSpc>
                <a:spcPct val="12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defTabSz="457200" eaLnBrk="0" fontAlgn="base" hangingPunct="0">
              <a:lnSpc>
                <a:spcPct val="12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defTabSz="457200" eaLnBrk="0" fontAlgn="base" hangingPunct="0">
              <a:lnSpc>
                <a:spcPct val="123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a:lnSpc>
                <a:spcPct val="98000"/>
              </a:lnSpc>
            </a:pPr>
            <a:r>
              <a:rPr lang="en-US" altLang="bg-BG" sz="1000" b="1" dirty="0" smtClean="0">
                <a:solidFill>
                  <a:schemeClr val="accent2"/>
                </a:solidFill>
                <a:latin typeface="Bitstream Vera Sans" pitchFamily="34" charset="0"/>
              </a:rPr>
              <a:t>Roumen Tsenov</a:t>
            </a:r>
            <a:endParaRPr lang="en-GB" altLang="bg-BG" sz="1000" b="1" dirty="0">
              <a:solidFill>
                <a:schemeClr val="accent2"/>
              </a:solidFill>
              <a:latin typeface="Bitstream Vera Sans" pitchFamily="34" charset="0"/>
            </a:endParaRPr>
          </a:p>
        </p:txBody>
      </p:sp>
      <p:sp>
        <p:nvSpPr>
          <p:cNvPr id="10" name="Text Box 15"/>
          <p:cNvSpPr txBox="1">
            <a:spLocks noChangeArrowheads="1"/>
          </p:cNvSpPr>
          <p:nvPr userDrawn="1"/>
        </p:nvSpPr>
        <p:spPr bwMode="auto">
          <a:xfrm>
            <a:off x="3203848" y="6583942"/>
            <a:ext cx="3024336" cy="21544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0" rIns="18000" bIns="0">
            <a:spAutoFit/>
          </a:bodyPr>
          <a:lstStyle/>
          <a:p>
            <a:pPr>
              <a:lnSpc>
                <a:spcPct val="100000"/>
              </a:lnSpc>
            </a:pPr>
            <a:r>
              <a:rPr lang="en-US" altLang="bg-BG" sz="1400" b="1" i="1" baseline="0" dirty="0" smtClean="0">
                <a:solidFill>
                  <a:schemeClr val="accent2"/>
                </a:solidFill>
              </a:rPr>
              <a:t>PAC for Particle Physics</a:t>
            </a:r>
            <a:r>
              <a:rPr lang="ru-RU" altLang="bg-BG" sz="1400" b="1" i="1" baseline="0" dirty="0" smtClean="0">
                <a:solidFill>
                  <a:schemeClr val="accent2"/>
                </a:solidFill>
              </a:rPr>
              <a:t>, 1</a:t>
            </a:r>
            <a:r>
              <a:rPr lang="en-US" altLang="bg-BG" sz="1400" b="1" i="1" baseline="0" dirty="0" smtClean="0">
                <a:solidFill>
                  <a:schemeClr val="accent2"/>
                </a:solidFill>
              </a:rPr>
              <a:t>9</a:t>
            </a:r>
            <a:r>
              <a:rPr lang="ru-RU" altLang="bg-BG" sz="1400" b="1" i="1" baseline="0" dirty="0" smtClean="0">
                <a:solidFill>
                  <a:schemeClr val="accent2"/>
                </a:solidFill>
              </a:rPr>
              <a:t>.0</a:t>
            </a:r>
            <a:r>
              <a:rPr lang="en-US" altLang="bg-BG" sz="1400" b="1" i="1" baseline="0" dirty="0" smtClean="0">
                <a:solidFill>
                  <a:schemeClr val="accent2"/>
                </a:solidFill>
              </a:rPr>
              <a:t>6</a:t>
            </a:r>
            <a:r>
              <a:rPr lang="ru-RU" altLang="bg-BG" sz="1400" b="1" i="1" baseline="0" dirty="0" smtClean="0">
                <a:solidFill>
                  <a:schemeClr val="accent2"/>
                </a:solidFill>
              </a:rPr>
              <a:t>.</a:t>
            </a:r>
            <a:r>
              <a:rPr lang="en-US" altLang="bg-BG" sz="1400" b="1" i="1" dirty="0" smtClean="0">
                <a:solidFill>
                  <a:schemeClr val="accent2"/>
                </a:solidFill>
              </a:rPr>
              <a:t>2019</a:t>
            </a:r>
            <a:endParaRPr lang="en-US" altLang="bg-BG" sz="1400" b="1" i="1" dirty="0">
              <a:solidFill>
                <a:schemeClr val="accent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1" r:id="rId5"/>
  </p:sldLayoutIdLst>
  <p:timing>
    <p:tnLst>
      <p:par>
        <p:cTn id="1" dur="indefinite" restart="never" nodeType="tmRoot"/>
      </p:par>
    </p:tnLst>
  </p:timing>
  <p:hf sldNum="0" hdr="0" ftr="0"/>
  <p:txStyles>
    <p:titleStyle>
      <a:lvl1pPr algn="ctr" defTabSz="457200" rtl="0" eaLnBrk="0" fontAlgn="base" hangingPunct="0">
        <a:lnSpc>
          <a:spcPct val="113000"/>
        </a:lnSpc>
        <a:spcBef>
          <a:spcPct val="0"/>
        </a:spcBef>
        <a:spcAft>
          <a:spcPct val="0"/>
        </a:spcAft>
        <a:buClr>
          <a:srgbClr val="3333CC"/>
        </a:buClr>
        <a:buSzPct val="100000"/>
        <a:buFont typeface="Comic Sans MS" pitchFamily="66" charset="0"/>
        <a:defRPr sz="3200">
          <a:solidFill>
            <a:srgbClr val="6600CC"/>
          </a:solidFill>
          <a:latin typeface="+mj-lt"/>
          <a:ea typeface="+mj-ea"/>
          <a:cs typeface="+mj-cs"/>
        </a:defRPr>
      </a:lvl1pPr>
      <a:lvl2pPr marL="4318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2pPr>
      <a:lvl3pPr marL="6477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3pPr>
      <a:lvl4pPr marL="8636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4pPr>
      <a:lvl5pPr marL="10795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5pPr>
      <a:lvl6pPr marL="15367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6pPr>
      <a:lvl7pPr marL="19939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7pPr>
      <a:lvl8pPr marL="24511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8pPr>
      <a:lvl9pPr marL="29083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9pPr>
    </p:titleStyle>
    <p:bodyStyle>
      <a:lvl1pPr marL="341313" indent="-341313" algn="l" defTabSz="457200" rtl="0" eaLnBrk="0" fontAlgn="base" hangingPunct="0">
        <a:lnSpc>
          <a:spcPct val="105000"/>
        </a:lnSpc>
        <a:spcBef>
          <a:spcPts val="800"/>
        </a:spcBef>
        <a:spcAft>
          <a:spcPct val="0"/>
        </a:spcAft>
        <a:buClr>
          <a:srgbClr val="3333CC"/>
        </a:buClr>
        <a:buSzPct val="100000"/>
        <a:buFont typeface="Wingdings" panose="05000000000000000000" pitchFamily="2" charset="2"/>
        <a:buChar char="§"/>
        <a:defRPr sz="2200">
          <a:solidFill>
            <a:srgbClr val="000000"/>
          </a:solidFill>
          <a:latin typeface="+mj-lt"/>
          <a:ea typeface="+mn-ea"/>
          <a:cs typeface="+mn-cs"/>
        </a:defRPr>
      </a:lvl1pPr>
      <a:lvl2pPr marL="741363" indent="-284163" algn="l" defTabSz="457200" rtl="0" eaLnBrk="0" fontAlgn="base" hangingPunct="0">
        <a:lnSpc>
          <a:spcPct val="105000"/>
        </a:lnSpc>
        <a:spcBef>
          <a:spcPts val="700"/>
        </a:spcBef>
        <a:spcAft>
          <a:spcPct val="0"/>
        </a:spcAft>
        <a:buClr>
          <a:srgbClr val="3333CC"/>
        </a:buClr>
        <a:buSzPct val="100000"/>
        <a:buFont typeface="Helvetica" pitchFamily="34" charset="0"/>
        <a:buChar char="–"/>
        <a:defRPr sz="2000">
          <a:solidFill>
            <a:srgbClr val="000000"/>
          </a:solidFill>
          <a:latin typeface="+mj-lt"/>
        </a:defRPr>
      </a:lvl2pPr>
      <a:lvl3pPr marL="1143000" indent="-228600" algn="l" defTabSz="457200" rtl="0" eaLnBrk="0" fontAlgn="base" hangingPunct="0">
        <a:lnSpc>
          <a:spcPct val="105000"/>
        </a:lnSpc>
        <a:spcBef>
          <a:spcPts val="600"/>
        </a:spcBef>
        <a:spcAft>
          <a:spcPct val="0"/>
        </a:spcAft>
        <a:buClr>
          <a:srgbClr val="3333CC"/>
        </a:buClr>
        <a:buSzPct val="100000"/>
        <a:buFont typeface="Helvetica" pitchFamily="34" charset="0"/>
        <a:buChar char="•"/>
        <a:defRPr sz="2000">
          <a:solidFill>
            <a:srgbClr val="000000"/>
          </a:solidFill>
          <a:latin typeface="+mj-lt"/>
        </a:defRPr>
      </a:lvl3pPr>
      <a:lvl4pPr marL="1600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4pPr>
      <a:lvl5pPr marL="20574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5pPr>
      <a:lvl6pPr marL="25146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6pPr>
      <a:lvl7pPr marL="29718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7pPr>
      <a:lvl8pPr marL="34290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8pPr>
      <a:lvl9pPr marL="3886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indico.jinr.ru/conferenceDisplay.py?confId=296" TargetMode="Externa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31640" y="816963"/>
            <a:ext cx="6373558" cy="1207383"/>
          </a:xfrm>
          <a:solidFill>
            <a:srgbClr val="FFC000"/>
          </a:solidFill>
          <a:ln/>
          <a:extLst/>
        </p:spPr>
        <p:txBody>
          <a:bodyPr lIns="90000" tIns="46800" rIns="90000" bIns="46800"/>
          <a:lstStyle/>
          <a:p>
            <a:r>
              <a:rPr lang="en-US" b="1" dirty="0"/>
              <a:t>Relativistic </a:t>
            </a:r>
            <a:r>
              <a:rPr lang="en-US" b="1" dirty="0" smtClean="0"/>
              <a:t>Heavy Ion </a:t>
            </a:r>
            <a:r>
              <a:rPr lang="en-US" b="1" dirty="0"/>
              <a:t>and Spin Physics</a:t>
            </a:r>
            <a:endParaRPr lang="ru-RU" b="1" dirty="0"/>
          </a:p>
        </p:txBody>
      </p:sp>
      <p:sp>
        <p:nvSpPr>
          <p:cNvPr id="4" name="Rectangle 2"/>
          <p:cNvSpPr txBox="1">
            <a:spLocks noChangeArrowheads="1"/>
          </p:cNvSpPr>
          <p:nvPr/>
        </p:nvSpPr>
        <p:spPr bwMode="auto">
          <a:xfrm>
            <a:off x="1331640" y="2348880"/>
            <a:ext cx="6373558" cy="1724319"/>
          </a:xfrm>
          <a:prstGeom prst="rect">
            <a:avLst/>
          </a:prstGeom>
          <a:solidFill>
            <a:srgbClr val="FFC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spAutoFit/>
          </a:bodyPr>
          <a:lstStyle>
            <a:lvl1pPr algn="ctr" defTabSz="457200" rtl="0" eaLnBrk="0" fontAlgn="base" hangingPunct="0">
              <a:lnSpc>
                <a:spcPct val="113000"/>
              </a:lnSpc>
              <a:spcBef>
                <a:spcPct val="0"/>
              </a:spcBef>
              <a:spcAft>
                <a:spcPct val="0"/>
              </a:spcAft>
              <a:buClr>
                <a:srgbClr val="3333CC"/>
              </a:buClr>
              <a:buSzPct val="100000"/>
              <a:buFont typeface="Comic Sans MS" pitchFamily="66" charset="0"/>
              <a:defRPr sz="3200">
                <a:solidFill>
                  <a:srgbClr val="6600CC"/>
                </a:solidFill>
                <a:latin typeface="+mj-lt"/>
                <a:ea typeface="+mj-ea"/>
                <a:cs typeface="+mj-cs"/>
              </a:defRPr>
            </a:lvl1pPr>
            <a:lvl2pPr marL="4318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2pPr>
            <a:lvl3pPr marL="6477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3pPr>
            <a:lvl4pPr marL="8636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4pPr>
            <a:lvl5pPr marL="10795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5pPr>
            <a:lvl6pPr marL="15367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6pPr>
            <a:lvl7pPr marL="19939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7pPr>
            <a:lvl8pPr marL="24511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8pPr>
            <a:lvl9pPr marL="29083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9pPr>
          </a:lstStyle>
          <a:p>
            <a:r>
              <a:rPr lang="en-US" i="1" dirty="0"/>
              <a:t>Sub-group of the JINR Strategy Long Range Plan International Working Group</a:t>
            </a:r>
            <a:endParaRPr lang="en-US" dirty="0"/>
          </a:p>
        </p:txBody>
      </p:sp>
      <p:sp>
        <p:nvSpPr>
          <p:cNvPr id="2" name="Rectangle 1"/>
          <p:cNvSpPr/>
          <p:nvPr/>
        </p:nvSpPr>
        <p:spPr>
          <a:xfrm>
            <a:off x="2843808" y="4581128"/>
            <a:ext cx="2555776" cy="424732"/>
          </a:xfrm>
          <a:prstGeom prst="rect">
            <a:avLst/>
          </a:prstGeom>
          <a:solidFill>
            <a:srgbClr val="FFC000"/>
          </a:solidFill>
        </p:spPr>
        <p:txBody>
          <a:bodyPr wrap="square">
            <a:spAutoFit/>
          </a:bodyPr>
          <a:lstStyle/>
          <a:p>
            <a:pPr marL="228600" algn="ctr">
              <a:lnSpc>
                <a:spcPct val="90000"/>
              </a:lnSpc>
              <a:spcAft>
                <a:spcPts val="800"/>
              </a:spcAft>
            </a:pPr>
            <a:r>
              <a:rPr lang="en-US" b="1" i="1"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Final report</a:t>
            </a:r>
            <a:endParaRPr lang="en-US" sz="1800" b="1" dirty="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6375" y="86954"/>
            <a:ext cx="6411913" cy="973856"/>
          </a:xfrm>
          <a:solidFill>
            <a:srgbClr val="FFCC00">
              <a:alpha val="86000"/>
            </a:srgbClr>
          </a:solidFill>
        </p:spPr>
        <p:txBody>
          <a:bodyPr/>
          <a:lstStyle/>
          <a:p>
            <a:r>
              <a:rPr lang="en-US" sz="2800" dirty="0"/>
              <a:t>Future lines of development of the NICA accelerator </a:t>
            </a:r>
            <a:r>
              <a:rPr lang="en-US" sz="2800" dirty="0" smtClean="0"/>
              <a:t>complex (2)</a:t>
            </a:r>
            <a:endParaRPr lang="en-US" sz="2800" dirty="0"/>
          </a:p>
        </p:txBody>
      </p:sp>
      <p:sp>
        <p:nvSpPr>
          <p:cNvPr id="5" name="Content Placeholder 2"/>
          <p:cNvSpPr txBox="1">
            <a:spLocks/>
          </p:cNvSpPr>
          <p:nvPr/>
        </p:nvSpPr>
        <p:spPr>
          <a:xfrm>
            <a:off x="467544" y="2348880"/>
            <a:ext cx="8136136" cy="2325042"/>
          </a:xfrm>
          <a:prstGeom prst="rect">
            <a:avLst/>
          </a:prstGeom>
          <a:ln w="28575">
            <a:solidFill>
              <a:srgbClr val="0070C0"/>
            </a:solidFill>
          </a:ln>
        </p:spPr>
        <p:txBody>
          <a:bodyPr lIns="144000" tIns="72000" rIns="144000" bIns="72000"/>
          <a:lstStyle>
            <a:lvl1pPr marL="341313" indent="-341313" algn="l" defTabSz="457200" rtl="0" eaLnBrk="0" fontAlgn="base" hangingPunct="0">
              <a:lnSpc>
                <a:spcPct val="105000"/>
              </a:lnSpc>
              <a:spcBef>
                <a:spcPts val="800"/>
              </a:spcBef>
              <a:spcAft>
                <a:spcPct val="0"/>
              </a:spcAft>
              <a:buClr>
                <a:srgbClr val="3333CC"/>
              </a:buClr>
              <a:buSzPct val="100000"/>
              <a:buFont typeface="Wingdings" panose="05000000000000000000" pitchFamily="2" charset="2"/>
              <a:buChar char="§"/>
              <a:defRPr sz="2200">
                <a:solidFill>
                  <a:srgbClr val="000000"/>
                </a:solidFill>
                <a:latin typeface="+mj-lt"/>
                <a:ea typeface="+mn-ea"/>
                <a:cs typeface="+mn-cs"/>
              </a:defRPr>
            </a:lvl1pPr>
            <a:lvl2pPr marL="741363" indent="-284163" algn="l" defTabSz="457200" rtl="0" eaLnBrk="0" fontAlgn="base" hangingPunct="0">
              <a:lnSpc>
                <a:spcPct val="105000"/>
              </a:lnSpc>
              <a:spcBef>
                <a:spcPts val="700"/>
              </a:spcBef>
              <a:spcAft>
                <a:spcPct val="0"/>
              </a:spcAft>
              <a:buClr>
                <a:srgbClr val="3333CC"/>
              </a:buClr>
              <a:buSzPct val="100000"/>
              <a:buFont typeface="Helvetica" pitchFamily="34" charset="0"/>
              <a:buChar char="–"/>
              <a:defRPr sz="2000">
                <a:solidFill>
                  <a:srgbClr val="000000"/>
                </a:solidFill>
                <a:latin typeface="+mj-lt"/>
              </a:defRPr>
            </a:lvl2pPr>
            <a:lvl3pPr marL="1143000" indent="-228600" algn="l" defTabSz="457200" rtl="0" eaLnBrk="0" fontAlgn="base" hangingPunct="0">
              <a:lnSpc>
                <a:spcPct val="105000"/>
              </a:lnSpc>
              <a:spcBef>
                <a:spcPts val="600"/>
              </a:spcBef>
              <a:spcAft>
                <a:spcPct val="0"/>
              </a:spcAft>
              <a:buClr>
                <a:srgbClr val="3333CC"/>
              </a:buClr>
              <a:buSzPct val="100000"/>
              <a:buFont typeface="Helvetica" pitchFamily="34" charset="0"/>
              <a:buChar char="•"/>
              <a:defRPr sz="2000">
                <a:solidFill>
                  <a:srgbClr val="000000"/>
                </a:solidFill>
                <a:latin typeface="+mj-lt"/>
              </a:defRPr>
            </a:lvl3pPr>
            <a:lvl4pPr marL="1600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4pPr>
            <a:lvl5pPr marL="20574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5pPr>
            <a:lvl6pPr marL="25146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6pPr>
            <a:lvl7pPr marL="29718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7pPr>
            <a:lvl8pPr marL="34290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8pPr>
            <a:lvl9pPr marL="3886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9pPr>
          </a:lstStyle>
          <a:p>
            <a:pPr marL="0" indent="0" algn="just">
              <a:spcAft>
                <a:spcPts val="600"/>
              </a:spcAft>
              <a:buNone/>
            </a:pPr>
            <a:r>
              <a:rPr lang="en-US" sz="1700" kern="0" dirty="0">
                <a:latin typeface="Times New Roman" panose="02020603050405020304" pitchFamily="18" charset="0"/>
                <a:ea typeface="Calibri" panose="020F0502020204030204" pitchFamily="34" charset="0"/>
              </a:rPr>
              <a:t>One of the crucial aspects of a future NICA program would be the possibility of </a:t>
            </a:r>
            <a:r>
              <a:rPr lang="en-US" sz="1700" b="1" kern="0" dirty="0">
                <a:solidFill>
                  <a:srgbClr val="CC3300"/>
                </a:solidFill>
                <a:latin typeface="Times New Roman" panose="02020603050405020304" pitchFamily="18" charset="0"/>
                <a:ea typeface="Calibri" panose="020F0502020204030204" pitchFamily="34" charset="0"/>
              </a:rPr>
              <a:t>comparing pp and ep results</a:t>
            </a:r>
            <a:r>
              <a:rPr lang="en-US" sz="1700" kern="0" dirty="0">
                <a:latin typeface="Times New Roman" panose="02020603050405020304" pitchFamily="18" charset="0"/>
                <a:ea typeface="Calibri" panose="020F0502020204030204" pitchFamily="34" charset="0"/>
              </a:rPr>
              <a:t> in order to test the peculiar universality properties of multidimensional </a:t>
            </a:r>
            <a:r>
              <a:rPr lang="en-US" sz="1700" kern="0" dirty="0" err="1">
                <a:latin typeface="Times New Roman" panose="02020603050405020304" pitchFamily="18" charset="0"/>
                <a:ea typeface="Calibri" panose="020F0502020204030204" pitchFamily="34" charset="0"/>
              </a:rPr>
              <a:t>parton</a:t>
            </a:r>
            <a:r>
              <a:rPr lang="en-US" sz="1700" kern="0" dirty="0">
                <a:latin typeface="Times New Roman" panose="02020603050405020304" pitchFamily="18" charset="0"/>
                <a:ea typeface="Calibri" panose="020F0502020204030204" pitchFamily="34" charset="0"/>
              </a:rPr>
              <a:t> distribution functions (e.g., the sign change of the so-called </a:t>
            </a:r>
            <a:r>
              <a:rPr lang="en-US" sz="1700" kern="0" dirty="0" err="1">
                <a:latin typeface="Times New Roman" panose="02020603050405020304" pitchFamily="18" charset="0"/>
                <a:ea typeface="Calibri" panose="020F0502020204030204" pitchFamily="34" charset="0"/>
              </a:rPr>
              <a:t>Sivers</a:t>
            </a:r>
            <a:r>
              <a:rPr lang="en-US" sz="1700" kern="0" dirty="0">
                <a:latin typeface="Times New Roman" panose="02020603050405020304" pitchFamily="18" charset="0"/>
                <a:ea typeface="Calibri" panose="020F0502020204030204" pitchFamily="34" charset="0"/>
              </a:rPr>
              <a:t> function, one of the mechanisms generating single-spin asymmetries). Moreover, the inclusion of </a:t>
            </a:r>
            <a:r>
              <a:rPr lang="en-US" sz="1700" b="1" kern="0" dirty="0" err="1">
                <a:solidFill>
                  <a:srgbClr val="CC3300"/>
                </a:solidFill>
                <a:latin typeface="Times New Roman" panose="02020603050405020304" pitchFamily="18" charset="0"/>
                <a:ea typeface="Calibri" panose="020F0502020204030204" pitchFamily="34" charset="0"/>
              </a:rPr>
              <a:t>eA</a:t>
            </a:r>
            <a:r>
              <a:rPr lang="en-US" sz="1700" b="1" kern="0" dirty="0">
                <a:solidFill>
                  <a:srgbClr val="CC3300"/>
                </a:solidFill>
                <a:latin typeface="Times New Roman" panose="02020603050405020304" pitchFamily="18" charset="0"/>
                <a:ea typeface="Calibri" panose="020F0502020204030204" pitchFamily="34" charset="0"/>
              </a:rPr>
              <a:t> data </a:t>
            </a:r>
            <a:r>
              <a:rPr lang="en-US" sz="1700" kern="0" dirty="0">
                <a:latin typeface="Times New Roman" panose="02020603050405020304" pitchFamily="18" charset="0"/>
                <a:ea typeface="Calibri" panose="020F0502020204030204" pitchFamily="34" charset="0"/>
              </a:rPr>
              <a:t>will make it possible to extend these investigations to the </a:t>
            </a:r>
            <a:r>
              <a:rPr lang="en-US" sz="1700" b="1" kern="0" dirty="0">
                <a:solidFill>
                  <a:srgbClr val="CC3300"/>
                </a:solidFill>
                <a:latin typeface="Times New Roman" panose="02020603050405020304" pitchFamily="18" charset="0"/>
                <a:ea typeface="Calibri" panose="020F0502020204030204" pitchFamily="34" charset="0"/>
              </a:rPr>
              <a:t>multidimensional structure of the nuclei and the mechanisms generating nuclear single-spin asymmetries.</a:t>
            </a:r>
            <a:endParaRPr lang="en-US" sz="1700" b="1" kern="0" dirty="0">
              <a:solidFill>
                <a:srgbClr val="CC3300"/>
              </a:solidFill>
            </a:endParaRPr>
          </a:p>
        </p:txBody>
      </p:sp>
    </p:spTree>
    <p:extLst>
      <p:ext uri="{BB962C8B-B14F-4D97-AF65-F5344CB8AC3E}">
        <p14:creationId xmlns:p14="http://schemas.microsoft.com/office/powerpoint/2010/main" val="2708971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6375" y="86954"/>
            <a:ext cx="6411913" cy="973856"/>
          </a:xfrm>
          <a:solidFill>
            <a:srgbClr val="FFCC00">
              <a:alpha val="86000"/>
            </a:srgbClr>
          </a:solidFill>
        </p:spPr>
        <p:txBody>
          <a:bodyPr/>
          <a:lstStyle/>
          <a:p>
            <a:r>
              <a:rPr lang="en-US" sz="2800" dirty="0"/>
              <a:t>Future lines of development of the NICA accelerator </a:t>
            </a:r>
            <a:r>
              <a:rPr lang="en-US" sz="2800" dirty="0" smtClean="0"/>
              <a:t>complex (3)</a:t>
            </a:r>
            <a:endParaRPr lang="en-US" sz="2800" dirty="0"/>
          </a:p>
        </p:txBody>
      </p:sp>
      <p:sp>
        <p:nvSpPr>
          <p:cNvPr id="5" name="Content Placeholder 2"/>
          <p:cNvSpPr txBox="1">
            <a:spLocks/>
          </p:cNvSpPr>
          <p:nvPr/>
        </p:nvSpPr>
        <p:spPr>
          <a:xfrm>
            <a:off x="395536" y="1484784"/>
            <a:ext cx="8136136" cy="1728192"/>
          </a:xfrm>
          <a:prstGeom prst="rect">
            <a:avLst/>
          </a:prstGeom>
          <a:ln w="28575">
            <a:solidFill>
              <a:srgbClr val="0070C0"/>
            </a:solidFill>
          </a:ln>
        </p:spPr>
        <p:txBody>
          <a:bodyPr lIns="144000" tIns="72000" rIns="144000" bIns="72000"/>
          <a:lstStyle>
            <a:lvl1pPr marL="341313" indent="-341313" algn="l" defTabSz="457200" rtl="0" eaLnBrk="0" fontAlgn="base" hangingPunct="0">
              <a:lnSpc>
                <a:spcPct val="105000"/>
              </a:lnSpc>
              <a:spcBef>
                <a:spcPts val="800"/>
              </a:spcBef>
              <a:spcAft>
                <a:spcPct val="0"/>
              </a:spcAft>
              <a:buClr>
                <a:srgbClr val="3333CC"/>
              </a:buClr>
              <a:buSzPct val="100000"/>
              <a:buFont typeface="Wingdings" panose="05000000000000000000" pitchFamily="2" charset="2"/>
              <a:buChar char="§"/>
              <a:defRPr sz="2200">
                <a:solidFill>
                  <a:srgbClr val="000000"/>
                </a:solidFill>
                <a:latin typeface="+mj-lt"/>
                <a:ea typeface="+mn-ea"/>
                <a:cs typeface="+mn-cs"/>
              </a:defRPr>
            </a:lvl1pPr>
            <a:lvl2pPr marL="741363" indent="-284163" algn="l" defTabSz="457200" rtl="0" eaLnBrk="0" fontAlgn="base" hangingPunct="0">
              <a:lnSpc>
                <a:spcPct val="105000"/>
              </a:lnSpc>
              <a:spcBef>
                <a:spcPts val="700"/>
              </a:spcBef>
              <a:spcAft>
                <a:spcPct val="0"/>
              </a:spcAft>
              <a:buClr>
                <a:srgbClr val="3333CC"/>
              </a:buClr>
              <a:buSzPct val="100000"/>
              <a:buFont typeface="Helvetica" pitchFamily="34" charset="0"/>
              <a:buChar char="–"/>
              <a:defRPr sz="2000">
                <a:solidFill>
                  <a:srgbClr val="000000"/>
                </a:solidFill>
                <a:latin typeface="+mj-lt"/>
              </a:defRPr>
            </a:lvl2pPr>
            <a:lvl3pPr marL="1143000" indent="-228600" algn="l" defTabSz="457200" rtl="0" eaLnBrk="0" fontAlgn="base" hangingPunct="0">
              <a:lnSpc>
                <a:spcPct val="105000"/>
              </a:lnSpc>
              <a:spcBef>
                <a:spcPts val="600"/>
              </a:spcBef>
              <a:spcAft>
                <a:spcPct val="0"/>
              </a:spcAft>
              <a:buClr>
                <a:srgbClr val="3333CC"/>
              </a:buClr>
              <a:buSzPct val="100000"/>
              <a:buFont typeface="Helvetica" pitchFamily="34" charset="0"/>
              <a:buChar char="•"/>
              <a:defRPr sz="2000">
                <a:solidFill>
                  <a:srgbClr val="000000"/>
                </a:solidFill>
                <a:latin typeface="+mj-lt"/>
              </a:defRPr>
            </a:lvl3pPr>
            <a:lvl4pPr marL="1600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4pPr>
            <a:lvl5pPr marL="20574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5pPr>
            <a:lvl6pPr marL="25146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6pPr>
            <a:lvl7pPr marL="29718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7pPr>
            <a:lvl8pPr marL="34290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8pPr>
            <a:lvl9pPr marL="3886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9pPr>
          </a:lstStyle>
          <a:p>
            <a:pPr marL="0" indent="0" algn="just">
              <a:spcAft>
                <a:spcPts val="600"/>
              </a:spcAft>
              <a:buNone/>
            </a:pPr>
            <a:r>
              <a:rPr lang="en-US" sz="1800" dirty="0">
                <a:latin typeface="Times New Roman" panose="02020603050405020304" pitchFamily="18" charset="0"/>
                <a:ea typeface="Calibri" panose="020F0502020204030204" pitchFamily="34" charset="0"/>
              </a:rPr>
              <a:t>The </a:t>
            </a:r>
            <a:r>
              <a:rPr lang="en-US" sz="1800" b="1" dirty="0">
                <a:solidFill>
                  <a:srgbClr val="CC3300"/>
                </a:solidFill>
                <a:latin typeface="Symbol" panose="05050102010706020507" pitchFamily="18" charset="2"/>
                <a:ea typeface="Calibri" panose="020F0502020204030204" pitchFamily="34" charset="0"/>
                <a:cs typeface="Times New Roman" panose="02020603050405020304" pitchFamily="18" charset="0"/>
              </a:rPr>
              <a:t>g</a:t>
            </a:r>
            <a:r>
              <a:rPr lang="en-US" sz="1800" b="1" dirty="0">
                <a:solidFill>
                  <a:srgbClr val="CC3300"/>
                </a:solidFill>
                <a:latin typeface="Times New Roman" panose="02020603050405020304" pitchFamily="18" charset="0"/>
                <a:ea typeface="Calibri" panose="020F0502020204030204" pitchFamily="34" charset="0"/>
              </a:rPr>
              <a:t>-p beams </a:t>
            </a:r>
            <a:r>
              <a:rPr lang="en-US" sz="1800" dirty="0">
                <a:latin typeface="Times New Roman" panose="02020603050405020304" pitchFamily="18" charset="0"/>
                <a:ea typeface="Calibri" panose="020F0502020204030204" pitchFamily="34" charset="0"/>
              </a:rPr>
              <a:t>may allow to study the photo-production of J/</a:t>
            </a:r>
            <a:r>
              <a:rPr lang="en-US" sz="1800" dirty="0">
                <a:latin typeface="Symbol" panose="05050102010706020507" pitchFamily="18" charset="2"/>
                <a:ea typeface="Symbol" panose="05050102010706020507" pitchFamily="18" charset="2"/>
                <a:cs typeface="Symbol" panose="05050102010706020507" pitchFamily="18" charset="2"/>
              </a:rPr>
              <a:t>y</a:t>
            </a:r>
            <a:r>
              <a:rPr lang="en-US" sz="1800" dirty="0">
                <a:latin typeface="Times New Roman" panose="02020603050405020304" pitchFamily="18" charset="0"/>
                <a:ea typeface="Calibri" panose="020F0502020204030204" pitchFamily="34" charset="0"/>
              </a:rPr>
              <a:t> and </a:t>
            </a:r>
            <a:r>
              <a:rPr lang="en-US" sz="1800" dirty="0">
                <a:latin typeface="Symbol" panose="05050102010706020507" pitchFamily="18" charset="2"/>
                <a:ea typeface="Symbol" panose="05050102010706020507" pitchFamily="18" charset="2"/>
                <a:cs typeface="Symbol" panose="05050102010706020507" pitchFamily="18" charset="2"/>
              </a:rPr>
              <a:t>¡</a:t>
            </a:r>
            <a:r>
              <a:rPr lang="en-US" sz="1800" dirty="0">
                <a:latin typeface="Times New Roman" panose="02020603050405020304" pitchFamily="18" charset="0"/>
                <a:ea typeface="Calibri" panose="020F0502020204030204" pitchFamily="34" charset="0"/>
              </a:rPr>
              <a:t>, the latter being presently studied with limited statistics or in symmetric systems such as p-p, preventing an unambiguous rapidity, and hence </a:t>
            </a:r>
            <a:r>
              <a:rPr lang="en-US" sz="1800" dirty="0" err="1">
                <a:latin typeface="Times New Roman" panose="02020603050405020304" pitchFamily="18" charset="0"/>
                <a:ea typeface="Calibri" panose="020F0502020204030204" pitchFamily="34" charset="0"/>
              </a:rPr>
              <a:t>Bjorken</a:t>
            </a:r>
            <a:r>
              <a:rPr lang="en-US" sz="1800" dirty="0">
                <a:latin typeface="Times New Roman" panose="02020603050405020304" pitchFamily="18" charset="0"/>
                <a:ea typeface="Calibri" panose="020F0502020204030204" pitchFamily="34" charset="0"/>
              </a:rPr>
              <a:t>-</a:t>
            </a:r>
            <a:r>
              <a:rPr lang="en-US" sz="1800" i="1" dirty="0">
                <a:latin typeface="Times New Roman" panose="02020603050405020304" pitchFamily="18" charset="0"/>
                <a:ea typeface="Calibri" panose="020F0502020204030204" pitchFamily="34" charset="0"/>
              </a:rPr>
              <a:t>x,</a:t>
            </a:r>
            <a:r>
              <a:rPr lang="en-US" sz="1800" dirty="0">
                <a:latin typeface="Times New Roman" panose="02020603050405020304" pitchFamily="18" charset="0"/>
                <a:ea typeface="Calibri" panose="020F0502020204030204" pitchFamily="34" charset="0"/>
              </a:rPr>
              <a:t> determination. Depending on the proton beam energies, these studies could </a:t>
            </a:r>
            <a:r>
              <a:rPr lang="en-US" sz="1800" b="1" dirty="0" smtClean="0">
                <a:solidFill>
                  <a:srgbClr val="CC3300"/>
                </a:solidFill>
                <a:latin typeface="Times New Roman" panose="02020603050405020304" pitchFamily="18" charset="0"/>
                <a:ea typeface="Calibri" panose="020F0502020204030204" pitchFamily="34" charset="0"/>
              </a:rPr>
              <a:t>shed </a:t>
            </a:r>
            <a:r>
              <a:rPr lang="en-US" sz="1800" b="1" dirty="0">
                <a:solidFill>
                  <a:srgbClr val="CC3300"/>
                </a:solidFill>
                <a:latin typeface="Times New Roman" panose="02020603050405020304" pitchFamily="18" charset="0"/>
                <a:ea typeface="Calibri" panose="020F0502020204030204" pitchFamily="34" charset="0"/>
              </a:rPr>
              <a:t>light on the J/</a:t>
            </a:r>
            <a:r>
              <a:rPr lang="en-US" sz="1800" b="1" dirty="0">
                <a:solidFill>
                  <a:srgbClr val="CC3300"/>
                </a:solidFill>
                <a:latin typeface="Symbol" panose="05050102010706020507" pitchFamily="18" charset="2"/>
                <a:ea typeface="Symbol" panose="05050102010706020507" pitchFamily="18" charset="2"/>
                <a:cs typeface="Symbol" panose="05050102010706020507" pitchFamily="18" charset="2"/>
              </a:rPr>
              <a:t>y</a:t>
            </a:r>
            <a:r>
              <a:rPr lang="en-US" sz="1800" b="1" dirty="0">
                <a:solidFill>
                  <a:srgbClr val="CC3300"/>
                </a:solidFill>
                <a:latin typeface="Times New Roman" panose="02020603050405020304" pitchFamily="18" charset="0"/>
                <a:ea typeface="Calibri" panose="020F0502020204030204" pitchFamily="34" charset="0"/>
              </a:rPr>
              <a:t> and </a:t>
            </a:r>
            <a:r>
              <a:rPr lang="en-US" sz="1800" b="1" dirty="0">
                <a:solidFill>
                  <a:srgbClr val="CC3300"/>
                </a:solidFill>
                <a:latin typeface="Symbol" panose="05050102010706020507" pitchFamily="18" charset="2"/>
                <a:ea typeface="Symbol" panose="05050102010706020507" pitchFamily="18" charset="2"/>
                <a:cs typeface="Symbol" panose="05050102010706020507" pitchFamily="18" charset="2"/>
              </a:rPr>
              <a:t>¡</a:t>
            </a:r>
            <a:r>
              <a:rPr lang="en-US" sz="1800" b="1" dirty="0">
                <a:solidFill>
                  <a:srgbClr val="CC3300"/>
                </a:solidFill>
                <a:latin typeface="Symbol" panose="05050102010706020507" pitchFamily="18" charset="2"/>
                <a:ea typeface="Calibri" panose="020F0502020204030204" pitchFamily="34" charset="0"/>
                <a:cs typeface="Times New Roman" panose="02020603050405020304" pitchFamily="18" charset="0"/>
              </a:rPr>
              <a:t> </a:t>
            </a:r>
            <a:r>
              <a:rPr lang="en-US" sz="1800" b="1" dirty="0">
                <a:solidFill>
                  <a:srgbClr val="CC3300"/>
                </a:solidFill>
                <a:latin typeface="Times New Roman" panose="02020603050405020304" pitchFamily="18" charset="0"/>
                <a:ea typeface="Calibri" panose="020F0502020204030204" pitchFamily="34" charset="0"/>
              </a:rPr>
              <a:t>formation at threshold and on the gluon structure of the nucleon</a:t>
            </a:r>
            <a:r>
              <a:rPr lang="en-US" sz="1800" dirty="0">
                <a:latin typeface="Times New Roman" panose="02020603050405020304" pitchFamily="18" charset="0"/>
                <a:ea typeface="Calibri" panose="020F0502020204030204" pitchFamily="34" charset="0"/>
              </a:rPr>
              <a:t>. </a:t>
            </a:r>
            <a:endParaRPr lang="en-US" sz="1700" b="1" kern="0" dirty="0">
              <a:solidFill>
                <a:srgbClr val="CC3300"/>
              </a:solidFill>
            </a:endParaRPr>
          </a:p>
        </p:txBody>
      </p:sp>
      <p:sp>
        <p:nvSpPr>
          <p:cNvPr id="6" name="Content Placeholder 2"/>
          <p:cNvSpPr txBox="1">
            <a:spLocks/>
          </p:cNvSpPr>
          <p:nvPr/>
        </p:nvSpPr>
        <p:spPr>
          <a:xfrm>
            <a:off x="395536" y="4005064"/>
            <a:ext cx="8136136" cy="1440160"/>
          </a:xfrm>
          <a:prstGeom prst="rect">
            <a:avLst/>
          </a:prstGeom>
          <a:ln w="28575">
            <a:solidFill>
              <a:srgbClr val="0070C0"/>
            </a:solidFill>
          </a:ln>
        </p:spPr>
        <p:txBody>
          <a:bodyPr lIns="144000" tIns="72000" rIns="144000" bIns="72000"/>
          <a:lstStyle>
            <a:lvl1pPr marL="341313" indent="-341313" algn="l" defTabSz="457200" rtl="0" eaLnBrk="0" fontAlgn="base" hangingPunct="0">
              <a:lnSpc>
                <a:spcPct val="105000"/>
              </a:lnSpc>
              <a:spcBef>
                <a:spcPts val="800"/>
              </a:spcBef>
              <a:spcAft>
                <a:spcPct val="0"/>
              </a:spcAft>
              <a:buClr>
                <a:srgbClr val="3333CC"/>
              </a:buClr>
              <a:buSzPct val="100000"/>
              <a:buFont typeface="Wingdings" panose="05000000000000000000" pitchFamily="2" charset="2"/>
              <a:buChar char="§"/>
              <a:defRPr sz="2200">
                <a:solidFill>
                  <a:srgbClr val="000000"/>
                </a:solidFill>
                <a:latin typeface="+mj-lt"/>
                <a:ea typeface="+mn-ea"/>
                <a:cs typeface="+mn-cs"/>
              </a:defRPr>
            </a:lvl1pPr>
            <a:lvl2pPr marL="741363" indent="-284163" algn="l" defTabSz="457200" rtl="0" eaLnBrk="0" fontAlgn="base" hangingPunct="0">
              <a:lnSpc>
                <a:spcPct val="105000"/>
              </a:lnSpc>
              <a:spcBef>
                <a:spcPts val="700"/>
              </a:spcBef>
              <a:spcAft>
                <a:spcPct val="0"/>
              </a:spcAft>
              <a:buClr>
                <a:srgbClr val="3333CC"/>
              </a:buClr>
              <a:buSzPct val="100000"/>
              <a:buFont typeface="Helvetica" pitchFamily="34" charset="0"/>
              <a:buChar char="–"/>
              <a:defRPr sz="2000">
                <a:solidFill>
                  <a:srgbClr val="000000"/>
                </a:solidFill>
                <a:latin typeface="+mj-lt"/>
              </a:defRPr>
            </a:lvl2pPr>
            <a:lvl3pPr marL="1143000" indent="-228600" algn="l" defTabSz="457200" rtl="0" eaLnBrk="0" fontAlgn="base" hangingPunct="0">
              <a:lnSpc>
                <a:spcPct val="105000"/>
              </a:lnSpc>
              <a:spcBef>
                <a:spcPts val="600"/>
              </a:spcBef>
              <a:spcAft>
                <a:spcPct val="0"/>
              </a:spcAft>
              <a:buClr>
                <a:srgbClr val="3333CC"/>
              </a:buClr>
              <a:buSzPct val="100000"/>
              <a:buFont typeface="Helvetica" pitchFamily="34" charset="0"/>
              <a:buChar char="•"/>
              <a:defRPr sz="2000">
                <a:solidFill>
                  <a:srgbClr val="000000"/>
                </a:solidFill>
                <a:latin typeface="+mj-lt"/>
              </a:defRPr>
            </a:lvl3pPr>
            <a:lvl4pPr marL="1600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4pPr>
            <a:lvl5pPr marL="20574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5pPr>
            <a:lvl6pPr marL="25146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6pPr>
            <a:lvl7pPr marL="29718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7pPr>
            <a:lvl8pPr marL="34290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8pPr>
            <a:lvl9pPr marL="3886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9pPr>
          </a:lstStyle>
          <a:p>
            <a:pPr marL="0" indent="0" algn="just">
              <a:spcAft>
                <a:spcPts val="600"/>
              </a:spcAft>
              <a:buNone/>
            </a:pPr>
            <a:r>
              <a:rPr lang="en-US" sz="1800" dirty="0">
                <a:latin typeface="Times New Roman" panose="02020603050405020304" pitchFamily="18" charset="0"/>
                <a:ea typeface="Calibri" panose="020F0502020204030204" pitchFamily="34" charset="0"/>
              </a:rPr>
              <a:t>In addition, the production of </a:t>
            </a:r>
            <a:r>
              <a:rPr lang="en-US" sz="1800" b="1" dirty="0">
                <a:solidFill>
                  <a:srgbClr val="CC3300"/>
                </a:solidFill>
                <a:latin typeface="Times New Roman" panose="02020603050405020304" pitchFamily="18" charset="0"/>
                <a:ea typeface="Calibri" panose="020F0502020204030204" pitchFamily="34" charset="0"/>
              </a:rPr>
              <a:t>di-lepton pairs in </a:t>
            </a:r>
            <a:r>
              <a:rPr lang="en-US" sz="1800" b="1" dirty="0" err="1">
                <a:solidFill>
                  <a:srgbClr val="CC3300"/>
                </a:solidFill>
                <a:latin typeface="Times New Roman" panose="02020603050405020304" pitchFamily="18" charset="0"/>
                <a:ea typeface="Calibri" panose="020F0502020204030204" pitchFamily="34" charset="0"/>
              </a:rPr>
              <a:t>eA</a:t>
            </a:r>
            <a:r>
              <a:rPr lang="en-US" sz="1800" b="1" dirty="0">
                <a:solidFill>
                  <a:srgbClr val="CC3300"/>
                </a:solidFill>
                <a:latin typeface="Times New Roman" panose="02020603050405020304" pitchFamily="18" charset="0"/>
                <a:ea typeface="Calibri" panose="020F0502020204030204" pitchFamily="34" charset="0"/>
              </a:rPr>
              <a:t> and </a:t>
            </a:r>
            <a:r>
              <a:rPr lang="en-US" sz="1800" b="1" dirty="0" err="1">
                <a:solidFill>
                  <a:srgbClr val="CC3300"/>
                </a:solidFill>
                <a:latin typeface="Symbol" panose="05050102010706020507" pitchFamily="18" charset="2"/>
                <a:ea typeface="Calibri" panose="020F0502020204030204" pitchFamily="34" charset="0"/>
                <a:cs typeface="Times New Roman" panose="02020603050405020304" pitchFamily="18" charset="0"/>
              </a:rPr>
              <a:t>g</a:t>
            </a:r>
            <a:r>
              <a:rPr lang="en-US" sz="1800" b="1" dirty="0" err="1">
                <a:solidFill>
                  <a:srgbClr val="CC3300"/>
                </a:solidFill>
                <a:latin typeface="Times New Roman" panose="02020603050405020304" pitchFamily="18" charset="0"/>
                <a:ea typeface="Calibri" panose="020F0502020204030204" pitchFamily="34" charset="0"/>
              </a:rPr>
              <a:t>A</a:t>
            </a:r>
            <a:r>
              <a:rPr lang="en-US" sz="1800" b="1" dirty="0">
                <a:solidFill>
                  <a:srgbClr val="CC3300"/>
                </a:solidFill>
                <a:latin typeface="Times New Roman" panose="02020603050405020304" pitchFamily="18" charset="0"/>
                <a:ea typeface="Calibri" panose="020F0502020204030204" pitchFamily="34" charset="0"/>
              </a:rPr>
              <a:t> interactions </a:t>
            </a:r>
            <a:r>
              <a:rPr lang="en-US" sz="1800" dirty="0">
                <a:latin typeface="Times New Roman" panose="02020603050405020304" pitchFamily="18" charset="0"/>
                <a:ea typeface="Calibri" panose="020F0502020204030204" pitchFamily="34" charset="0"/>
              </a:rPr>
              <a:t>is of great interest, allowing studies of the electromagnetic interactions in the region of strong fields. The coupling </a:t>
            </a:r>
            <a:r>
              <a:rPr lang="en-US" sz="1800" dirty="0" err="1">
                <a:latin typeface="Times New Roman" panose="02020603050405020304" pitchFamily="18" charset="0"/>
                <a:ea typeface="Calibri" panose="020F0502020204030204" pitchFamily="34" charset="0"/>
              </a:rPr>
              <a:t>Z</a:t>
            </a:r>
            <a:r>
              <a:rPr lang="en-US" sz="1800" dirty="0" err="1">
                <a:latin typeface="Times New Roman" panose="02020603050405020304" pitchFamily="18" charset="0"/>
                <a:ea typeface="CMSY10"/>
              </a:rPr>
              <a:t>√</a:t>
            </a:r>
            <a:r>
              <a:rPr lang="en-US" sz="1800" dirty="0" err="1">
                <a:latin typeface="Symbol" panose="05050102010706020507" pitchFamily="18" charset="2"/>
                <a:ea typeface="Calibri" panose="020F0502020204030204" pitchFamily="34" charset="0"/>
                <a:cs typeface="Times New Roman" panose="02020603050405020304" pitchFamily="18" charset="0"/>
              </a:rPr>
              <a:t>a</a:t>
            </a:r>
            <a:r>
              <a:rPr lang="en-US" sz="1800" dirty="0">
                <a:latin typeface="Times New Roman" panose="02020603050405020304" pitchFamily="18" charset="0"/>
                <a:ea typeface="Calibri" panose="020F0502020204030204" pitchFamily="34" charset="0"/>
              </a:rPr>
              <a:t> is large, so conventional perturbative calculations of the processes are questionable and higher-order terms may become important. </a:t>
            </a:r>
            <a:endParaRPr lang="en-US" sz="1700" kern="0" dirty="0"/>
          </a:p>
        </p:txBody>
      </p:sp>
    </p:spTree>
    <p:extLst>
      <p:ext uri="{BB962C8B-B14F-4D97-AF65-F5344CB8AC3E}">
        <p14:creationId xmlns:p14="http://schemas.microsoft.com/office/powerpoint/2010/main" val="464850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188640"/>
            <a:ext cx="6411913" cy="973856"/>
          </a:xfrm>
          <a:solidFill>
            <a:srgbClr val="FFCC00">
              <a:alpha val="86000"/>
            </a:srgbClr>
          </a:solidFill>
        </p:spPr>
        <p:txBody>
          <a:bodyPr/>
          <a:lstStyle/>
          <a:p>
            <a:r>
              <a:rPr lang="en-US" sz="2800" dirty="0"/>
              <a:t>Future lines of development of the NICA accelerator </a:t>
            </a:r>
            <a:r>
              <a:rPr lang="en-US" sz="2800" dirty="0" smtClean="0"/>
              <a:t>complex (4)</a:t>
            </a:r>
            <a:endParaRPr lang="en-US" sz="2800" dirty="0"/>
          </a:p>
        </p:txBody>
      </p:sp>
      <p:sp>
        <p:nvSpPr>
          <p:cNvPr id="5" name="Content Placeholder 2"/>
          <p:cNvSpPr txBox="1">
            <a:spLocks/>
          </p:cNvSpPr>
          <p:nvPr/>
        </p:nvSpPr>
        <p:spPr>
          <a:xfrm>
            <a:off x="539552" y="2348880"/>
            <a:ext cx="8064896" cy="2376264"/>
          </a:xfrm>
          <a:prstGeom prst="rect">
            <a:avLst/>
          </a:prstGeom>
          <a:ln w="28575">
            <a:solidFill>
              <a:srgbClr val="0070C0"/>
            </a:solidFill>
          </a:ln>
        </p:spPr>
        <p:txBody>
          <a:bodyPr lIns="144000" tIns="72000" rIns="144000" bIns="72000"/>
          <a:lstStyle>
            <a:lvl1pPr marL="341313" indent="-341313" algn="l" defTabSz="457200" rtl="0" eaLnBrk="0" fontAlgn="base" hangingPunct="0">
              <a:lnSpc>
                <a:spcPct val="105000"/>
              </a:lnSpc>
              <a:spcBef>
                <a:spcPts val="800"/>
              </a:spcBef>
              <a:spcAft>
                <a:spcPct val="0"/>
              </a:spcAft>
              <a:buClr>
                <a:srgbClr val="3333CC"/>
              </a:buClr>
              <a:buSzPct val="100000"/>
              <a:buFont typeface="Wingdings" panose="05000000000000000000" pitchFamily="2" charset="2"/>
              <a:buChar char="§"/>
              <a:defRPr sz="2200">
                <a:solidFill>
                  <a:srgbClr val="000000"/>
                </a:solidFill>
                <a:latin typeface="+mj-lt"/>
                <a:ea typeface="+mn-ea"/>
                <a:cs typeface="+mn-cs"/>
              </a:defRPr>
            </a:lvl1pPr>
            <a:lvl2pPr marL="741363" indent="-284163" algn="l" defTabSz="457200" rtl="0" eaLnBrk="0" fontAlgn="base" hangingPunct="0">
              <a:lnSpc>
                <a:spcPct val="105000"/>
              </a:lnSpc>
              <a:spcBef>
                <a:spcPts val="700"/>
              </a:spcBef>
              <a:spcAft>
                <a:spcPct val="0"/>
              </a:spcAft>
              <a:buClr>
                <a:srgbClr val="3333CC"/>
              </a:buClr>
              <a:buSzPct val="100000"/>
              <a:buFont typeface="Helvetica" pitchFamily="34" charset="0"/>
              <a:buChar char="–"/>
              <a:defRPr sz="2000">
                <a:solidFill>
                  <a:srgbClr val="000000"/>
                </a:solidFill>
                <a:latin typeface="+mj-lt"/>
              </a:defRPr>
            </a:lvl2pPr>
            <a:lvl3pPr marL="1143000" indent="-228600" algn="l" defTabSz="457200" rtl="0" eaLnBrk="0" fontAlgn="base" hangingPunct="0">
              <a:lnSpc>
                <a:spcPct val="105000"/>
              </a:lnSpc>
              <a:spcBef>
                <a:spcPts val="600"/>
              </a:spcBef>
              <a:spcAft>
                <a:spcPct val="0"/>
              </a:spcAft>
              <a:buClr>
                <a:srgbClr val="3333CC"/>
              </a:buClr>
              <a:buSzPct val="100000"/>
              <a:buFont typeface="Helvetica" pitchFamily="34" charset="0"/>
              <a:buChar char="•"/>
              <a:defRPr sz="2000">
                <a:solidFill>
                  <a:srgbClr val="000000"/>
                </a:solidFill>
                <a:latin typeface="+mj-lt"/>
              </a:defRPr>
            </a:lvl3pPr>
            <a:lvl4pPr marL="1600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4pPr>
            <a:lvl5pPr marL="20574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5pPr>
            <a:lvl6pPr marL="25146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6pPr>
            <a:lvl7pPr marL="29718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7pPr>
            <a:lvl8pPr marL="34290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8pPr>
            <a:lvl9pPr marL="3886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9pPr>
          </a:lstStyle>
          <a:p>
            <a:pPr marL="0" indent="0" algn="just">
              <a:spcAft>
                <a:spcPts val="600"/>
              </a:spcAft>
              <a:buNone/>
            </a:pPr>
            <a:r>
              <a:rPr lang="en-US" sz="1800" dirty="0">
                <a:latin typeface="Times New Roman" panose="02020603050405020304" pitchFamily="18" charset="0"/>
                <a:ea typeface="Calibri" panose="020F0502020204030204" pitchFamily="34" charset="0"/>
              </a:rPr>
              <a:t>The NICA collider rings are very suitable for attempting measurement of the </a:t>
            </a:r>
            <a:r>
              <a:rPr lang="en-US" sz="1800" b="1" dirty="0">
                <a:solidFill>
                  <a:srgbClr val="FF0000"/>
                </a:solidFill>
                <a:latin typeface="Times New Roman" panose="02020603050405020304" pitchFamily="18" charset="0"/>
                <a:ea typeface="Calibri" panose="020F0502020204030204" pitchFamily="34" charset="0"/>
              </a:rPr>
              <a:t>proton and deuteron </a:t>
            </a:r>
            <a:r>
              <a:rPr lang="en-US" sz="1800" b="1" dirty="0" smtClean="0">
                <a:solidFill>
                  <a:srgbClr val="FF0000"/>
                </a:solidFill>
                <a:latin typeface="Times New Roman" panose="02020603050405020304" pitchFamily="18" charset="0"/>
                <a:ea typeface="Calibri" panose="020F0502020204030204" pitchFamily="34" charset="0"/>
              </a:rPr>
              <a:t>EDMs</a:t>
            </a:r>
            <a:r>
              <a:rPr lang="en-US" sz="1800" dirty="0" smtClean="0">
                <a:latin typeface="Times New Roman" panose="02020603050405020304" pitchFamily="18" charset="0"/>
                <a:ea typeface="Calibri" panose="020F0502020204030204" pitchFamily="34" charset="0"/>
              </a:rPr>
              <a:t> due </a:t>
            </a:r>
            <a:r>
              <a:rPr lang="en-US" sz="1800" dirty="0">
                <a:latin typeface="Times New Roman" panose="02020603050405020304" pitchFamily="18" charset="0"/>
                <a:ea typeface="Calibri" panose="020F0502020204030204" pitchFamily="34" charset="0"/>
              </a:rPr>
              <a:t>to the possibility of transformation of the two storage rings into an 8-shape accelerator structure and use of so-called spin transparency </a:t>
            </a:r>
            <a:r>
              <a:rPr lang="en-US" sz="1800" dirty="0" smtClean="0">
                <a:latin typeface="Times New Roman" panose="02020603050405020304" pitchFamily="18" charset="0"/>
                <a:ea typeface="Calibri" panose="020F0502020204030204" pitchFamily="34" charset="0"/>
              </a:rPr>
              <a:t>mode</a:t>
            </a:r>
            <a:r>
              <a:rPr lang="en-US" sz="1800" dirty="0">
                <a:latin typeface="Times New Roman" panose="02020603050405020304" pitchFamily="18" charset="0"/>
                <a:ea typeface="Calibri" panose="020F0502020204030204" pitchFamily="34" charset="0"/>
              </a:rPr>
              <a:t>, also known as spin-frozen mode, for the spin control. </a:t>
            </a:r>
            <a:endParaRPr lang="en-US" sz="1800" dirty="0" smtClean="0">
              <a:latin typeface="Times New Roman" panose="02020603050405020304" pitchFamily="18" charset="0"/>
              <a:ea typeface="Calibri" panose="020F0502020204030204" pitchFamily="34" charset="0"/>
            </a:endParaRPr>
          </a:p>
          <a:p>
            <a:pPr marL="0" indent="0" algn="just">
              <a:lnSpc>
                <a:spcPct val="100000"/>
              </a:lnSpc>
              <a:spcAft>
                <a:spcPts val="0"/>
              </a:spcAft>
              <a:buNone/>
            </a:pPr>
            <a:r>
              <a:rPr lang="en-US" sz="1800" dirty="0">
                <a:latin typeface="Times New Roman" panose="02020603050405020304" pitchFamily="18" charset="0"/>
                <a:ea typeface="Calibri" panose="020F0502020204030204" pitchFamily="34" charset="0"/>
                <a:cs typeface="Arial" panose="020B0604020202020204" pitchFamily="34" charset="0"/>
              </a:rPr>
              <a:t>Search for the proton and deuteron EDMs could be tried after the first round of experiments with the MPD and SPD.</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gn="just">
              <a:spcAft>
                <a:spcPts val="600"/>
              </a:spcAft>
              <a:buNone/>
            </a:pPr>
            <a:endParaRPr lang="en-US" sz="1700" b="1" kern="0" dirty="0">
              <a:solidFill>
                <a:srgbClr val="CC3300"/>
              </a:solidFill>
            </a:endParaRPr>
          </a:p>
        </p:txBody>
      </p:sp>
    </p:spTree>
    <p:extLst>
      <p:ext uri="{BB962C8B-B14F-4D97-AF65-F5344CB8AC3E}">
        <p14:creationId xmlns:p14="http://schemas.microsoft.com/office/powerpoint/2010/main" val="99975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6375" y="350391"/>
            <a:ext cx="6411913" cy="446982"/>
          </a:xfrm>
          <a:solidFill>
            <a:srgbClr val="FFCC00">
              <a:alpha val="86000"/>
            </a:srgbClr>
          </a:solidFill>
        </p:spPr>
        <p:txBody>
          <a:bodyPr/>
          <a:lstStyle/>
          <a:p>
            <a:r>
              <a:rPr lang="en-US" sz="2800" dirty="0"/>
              <a:t>Involvement in external experiments</a:t>
            </a:r>
          </a:p>
        </p:txBody>
      </p:sp>
      <p:sp>
        <p:nvSpPr>
          <p:cNvPr id="5" name="Content Placeholder 2"/>
          <p:cNvSpPr txBox="1">
            <a:spLocks/>
          </p:cNvSpPr>
          <p:nvPr/>
        </p:nvSpPr>
        <p:spPr>
          <a:xfrm>
            <a:off x="395536" y="1340768"/>
            <a:ext cx="8136136" cy="1872208"/>
          </a:xfrm>
          <a:prstGeom prst="rect">
            <a:avLst/>
          </a:prstGeom>
          <a:ln w="28575">
            <a:solidFill>
              <a:srgbClr val="0070C0"/>
            </a:solidFill>
          </a:ln>
        </p:spPr>
        <p:txBody>
          <a:bodyPr lIns="144000" tIns="72000" rIns="144000" bIns="72000"/>
          <a:lstStyle>
            <a:lvl1pPr marL="341313" indent="-341313" algn="l" defTabSz="457200" rtl="0" eaLnBrk="0" fontAlgn="base" hangingPunct="0">
              <a:lnSpc>
                <a:spcPct val="105000"/>
              </a:lnSpc>
              <a:spcBef>
                <a:spcPts val="800"/>
              </a:spcBef>
              <a:spcAft>
                <a:spcPct val="0"/>
              </a:spcAft>
              <a:buClr>
                <a:srgbClr val="3333CC"/>
              </a:buClr>
              <a:buSzPct val="100000"/>
              <a:buFont typeface="Wingdings" panose="05000000000000000000" pitchFamily="2" charset="2"/>
              <a:buChar char="§"/>
              <a:defRPr sz="2200">
                <a:solidFill>
                  <a:srgbClr val="000000"/>
                </a:solidFill>
                <a:latin typeface="+mj-lt"/>
                <a:ea typeface="+mn-ea"/>
                <a:cs typeface="+mn-cs"/>
              </a:defRPr>
            </a:lvl1pPr>
            <a:lvl2pPr marL="741363" indent="-284163" algn="l" defTabSz="457200" rtl="0" eaLnBrk="0" fontAlgn="base" hangingPunct="0">
              <a:lnSpc>
                <a:spcPct val="105000"/>
              </a:lnSpc>
              <a:spcBef>
                <a:spcPts val="700"/>
              </a:spcBef>
              <a:spcAft>
                <a:spcPct val="0"/>
              </a:spcAft>
              <a:buClr>
                <a:srgbClr val="3333CC"/>
              </a:buClr>
              <a:buSzPct val="100000"/>
              <a:buFont typeface="Helvetica" pitchFamily="34" charset="0"/>
              <a:buChar char="–"/>
              <a:defRPr sz="2000">
                <a:solidFill>
                  <a:srgbClr val="000000"/>
                </a:solidFill>
                <a:latin typeface="+mj-lt"/>
              </a:defRPr>
            </a:lvl2pPr>
            <a:lvl3pPr marL="1143000" indent="-228600" algn="l" defTabSz="457200" rtl="0" eaLnBrk="0" fontAlgn="base" hangingPunct="0">
              <a:lnSpc>
                <a:spcPct val="105000"/>
              </a:lnSpc>
              <a:spcBef>
                <a:spcPts val="600"/>
              </a:spcBef>
              <a:spcAft>
                <a:spcPct val="0"/>
              </a:spcAft>
              <a:buClr>
                <a:srgbClr val="3333CC"/>
              </a:buClr>
              <a:buSzPct val="100000"/>
              <a:buFont typeface="Helvetica" pitchFamily="34" charset="0"/>
              <a:buChar char="•"/>
              <a:defRPr sz="2000">
                <a:solidFill>
                  <a:srgbClr val="000000"/>
                </a:solidFill>
                <a:latin typeface="+mj-lt"/>
              </a:defRPr>
            </a:lvl3pPr>
            <a:lvl4pPr marL="1600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4pPr>
            <a:lvl5pPr marL="20574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5pPr>
            <a:lvl6pPr marL="25146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6pPr>
            <a:lvl7pPr marL="29718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7pPr>
            <a:lvl8pPr marL="34290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8pPr>
            <a:lvl9pPr marL="3886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9pPr>
          </a:lstStyle>
          <a:p>
            <a:pPr marL="0" indent="0" algn="just">
              <a:spcAft>
                <a:spcPts val="600"/>
              </a:spcAft>
              <a:buNone/>
            </a:pPr>
            <a:r>
              <a:rPr lang="en-US" sz="1800" dirty="0">
                <a:latin typeface="Times New Roman" panose="02020603050405020304" pitchFamily="18" charset="0"/>
                <a:ea typeface="Calibri" panose="020F0502020204030204" pitchFamily="34" charset="0"/>
              </a:rPr>
              <a:t>Traditionally, the HEP scientific program of JINR includes participation in experiments at accelerator centers around the world (CERN, BNL, DESY, GSI) that provide unique conditions to perform studies in the fields of high-energy heavy-ion physics and spin physics. </a:t>
            </a:r>
            <a:r>
              <a:rPr lang="en-US" sz="1800" b="1" dirty="0">
                <a:solidFill>
                  <a:srgbClr val="CC3300"/>
                </a:solidFill>
                <a:latin typeface="Times New Roman" panose="02020603050405020304" pitchFamily="18" charset="0"/>
                <a:ea typeface="Calibri" panose="020F0502020204030204" pitchFamily="34" charset="0"/>
              </a:rPr>
              <a:t>The key factor here is a mutual benefit from the exchange of new scientific information and methodological and technological know-how</a:t>
            </a:r>
            <a:r>
              <a:rPr lang="en-US" sz="1800" dirty="0">
                <a:latin typeface="Times New Roman" panose="02020603050405020304" pitchFamily="18" charset="0"/>
                <a:ea typeface="Calibri" panose="020F0502020204030204" pitchFamily="34" charset="0"/>
              </a:rPr>
              <a:t>.</a:t>
            </a:r>
            <a:endParaRPr lang="en-US" sz="1700" b="1" kern="0" dirty="0">
              <a:solidFill>
                <a:srgbClr val="CC3300"/>
              </a:solidFill>
            </a:endParaRPr>
          </a:p>
        </p:txBody>
      </p:sp>
      <p:sp>
        <p:nvSpPr>
          <p:cNvPr id="6" name="Content Placeholder 2"/>
          <p:cNvSpPr txBox="1">
            <a:spLocks/>
          </p:cNvSpPr>
          <p:nvPr/>
        </p:nvSpPr>
        <p:spPr>
          <a:xfrm>
            <a:off x="395536" y="5157192"/>
            <a:ext cx="8136136" cy="1080120"/>
          </a:xfrm>
          <a:prstGeom prst="rect">
            <a:avLst/>
          </a:prstGeom>
          <a:ln w="28575">
            <a:solidFill>
              <a:srgbClr val="0070C0"/>
            </a:solidFill>
          </a:ln>
        </p:spPr>
        <p:txBody>
          <a:bodyPr lIns="144000" tIns="72000" rIns="144000" bIns="72000"/>
          <a:lstStyle>
            <a:lvl1pPr marL="341313" indent="-341313" algn="l" defTabSz="457200" rtl="0" eaLnBrk="0" fontAlgn="base" hangingPunct="0">
              <a:lnSpc>
                <a:spcPct val="105000"/>
              </a:lnSpc>
              <a:spcBef>
                <a:spcPts val="800"/>
              </a:spcBef>
              <a:spcAft>
                <a:spcPct val="0"/>
              </a:spcAft>
              <a:buClr>
                <a:srgbClr val="3333CC"/>
              </a:buClr>
              <a:buSzPct val="100000"/>
              <a:buFont typeface="Wingdings" panose="05000000000000000000" pitchFamily="2" charset="2"/>
              <a:buChar char="§"/>
              <a:defRPr sz="2200">
                <a:solidFill>
                  <a:srgbClr val="000000"/>
                </a:solidFill>
                <a:latin typeface="+mj-lt"/>
                <a:ea typeface="+mn-ea"/>
                <a:cs typeface="+mn-cs"/>
              </a:defRPr>
            </a:lvl1pPr>
            <a:lvl2pPr marL="741363" indent="-284163" algn="l" defTabSz="457200" rtl="0" eaLnBrk="0" fontAlgn="base" hangingPunct="0">
              <a:lnSpc>
                <a:spcPct val="105000"/>
              </a:lnSpc>
              <a:spcBef>
                <a:spcPts val="700"/>
              </a:spcBef>
              <a:spcAft>
                <a:spcPct val="0"/>
              </a:spcAft>
              <a:buClr>
                <a:srgbClr val="3333CC"/>
              </a:buClr>
              <a:buSzPct val="100000"/>
              <a:buFont typeface="Helvetica" pitchFamily="34" charset="0"/>
              <a:buChar char="–"/>
              <a:defRPr sz="2000">
                <a:solidFill>
                  <a:srgbClr val="000000"/>
                </a:solidFill>
                <a:latin typeface="+mj-lt"/>
              </a:defRPr>
            </a:lvl2pPr>
            <a:lvl3pPr marL="1143000" indent="-228600" algn="l" defTabSz="457200" rtl="0" eaLnBrk="0" fontAlgn="base" hangingPunct="0">
              <a:lnSpc>
                <a:spcPct val="105000"/>
              </a:lnSpc>
              <a:spcBef>
                <a:spcPts val="600"/>
              </a:spcBef>
              <a:spcAft>
                <a:spcPct val="0"/>
              </a:spcAft>
              <a:buClr>
                <a:srgbClr val="3333CC"/>
              </a:buClr>
              <a:buSzPct val="100000"/>
              <a:buFont typeface="Helvetica" pitchFamily="34" charset="0"/>
              <a:buChar char="•"/>
              <a:defRPr sz="2000">
                <a:solidFill>
                  <a:srgbClr val="000000"/>
                </a:solidFill>
                <a:latin typeface="+mj-lt"/>
              </a:defRPr>
            </a:lvl3pPr>
            <a:lvl4pPr marL="1600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4pPr>
            <a:lvl5pPr marL="20574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5pPr>
            <a:lvl6pPr marL="25146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6pPr>
            <a:lvl7pPr marL="29718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7pPr>
            <a:lvl8pPr marL="34290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8pPr>
            <a:lvl9pPr marL="3886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9pPr>
          </a:lstStyle>
          <a:p>
            <a:pPr marL="0" indent="0" algn="just">
              <a:spcAft>
                <a:spcPts val="600"/>
              </a:spcAft>
              <a:buNone/>
            </a:pPr>
            <a:r>
              <a:rPr lang="en-US" sz="1800" dirty="0">
                <a:latin typeface="Times New Roman" panose="02020603050405020304" pitchFamily="18" charset="0"/>
                <a:ea typeface="Calibri" panose="020F0502020204030204" pitchFamily="34" charset="0"/>
              </a:rPr>
              <a:t>The JINR strategy for cooperative research at other accelerator centers </a:t>
            </a:r>
            <a:r>
              <a:rPr lang="en-US" sz="1800" dirty="0" smtClean="0">
                <a:latin typeface="Times New Roman" panose="02020603050405020304" pitchFamily="18" charset="0"/>
                <a:ea typeface="Calibri" panose="020F0502020204030204" pitchFamily="34" charset="0"/>
              </a:rPr>
              <a:t>should </a:t>
            </a:r>
            <a:r>
              <a:rPr lang="en-US" sz="1800" dirty="0">
                <a:latin typeface="Times New Roman" panose="02020603050405020304" pitchFamily="18" charset="0"/>
                <a:ea typeface="Calibri" panose="020F0502020204030204" pitchFamily="34" charset="0"/>
              </a:rPr>
              <a:t>be linked closely to the </a:t>
            </a:r>
            <a:r>
              <a:rPr lang="en-US" sz="1800" b="1" dirty="0">
                <a:solidFill>
                  <a:srgbClr val="CC3300"/>
                </a:solidFill>
                <a:latin typeface="Times New Roman" panose="02020603050405020304" pitchFamily="18" charset="0"/>
                <a:ea typeface="Calibri" panose="020F0502020204030204" pitchFamily="34" charset="0"/>
              </a:rPr>
              <a:t>updated European Strategy for Particle Physics</a:t>
            </a:r>
            <a:r>
              <a:rPr lang="en-US" sz="1800" dirty="0">
                <a:latin typeface="Times New Roman" panose="02020603050405020304" pitchFamily="18" charset="0"/>
                <a:ea typeface="Calibri" panose="020F0502020204030204" pitchFamily="34" charset="0"/>
              </a:rPr>
              <a:t>, expected to be available in </a:t>
            </a:r>
            <a:r>
              <a:rPr lang="en-US" sz="1800" dirty="0" smtClean="0">
                <a:latin typeface="Times New Roman" panose="02020603050405020304" pitchFamily="18" charset="0"/>
                <a:ea typeface="Calibri" panose="020F0502020204030204" pitchFamily="34" charset="0"/>
              </a:rPr>
              <a:t>2020.</a:t>
            </a:r>
            <a:endParaRPr lang="en-US" sz="1800" b="1" dirty="0">
              <a:solidFill>
                <a:srgbClr val="CC3300"/>
              </a:solidFill>
              <a:latin typeface="Times New Roman" panose="02020603050405020304" pitchFamily="18" charset="0"/>
              <a:ea typeface="Calibri" panose="020F0502020204030204" pitchFamily="34" charset="0"/>
            </a:endParaRPr>
          </a:p>
        </p:txBody>
      </p:sp>
      <p:sp>
        <p:nvSpPr>
          <p:cNvPr id="7" name="Content Placeholder 2"/>
          <p:cNvSpPr txBox="1">
            <a:spLocks/>
          </p:cNvSpPr>
          <p:nvPr/>
        </p:nvSpPr>
        <p:spPr>
          <a:xfrm>
            <a:off x="395536" y="3320988"/>
            <a:ext cx="8136136" cy="1656184"/>
          </a:xfrm>
          <a:prstGeom prst="rect">
            <a:avLst/>
          </a:prstGeom>
          <a:ln w="28575">
            <a:solidFill>
              <a:srgbClr val="0070C0"/>
            </a:solidFill>
          </a:ln>
        </p:spPr>
        <p:txBody>
          <a:bodyPr lIns="144000" tIns="72000" rIns="144000" bIns="72000"/>
          <a:lstStyle>
            <a:lvl1pPr marL="341313" indent="-341313" algn="l" defTabSz="457200" rtl="0" eaLnBrk="0" fontAlgn="base" hangingPunct="0">
              <a:lnSpc>
                <a:spcPct val="105000"/>
              </a:lnSpc>
              <a:spcBef>
                <a:spcPts val="800"/>
              </a:spcBef>
              <a:spcAft>
                <a:spcPct val="0"/>
              </a:spcAft>
              <a:buClr>
                <a:srgbClr val="3333CC"/>
              </a:buClr>
              <a:buSzPct val="100000"/>
              <a:buFont typeface="Wingdings" panose="05000000000000000000" pitchFamily="2" charset="2"/>
              <a:buChar char="§"/>
              <a:defRPr sz="2200">
                <a:solidFill>
                  <a:srgbClr val="000000"/>
                </a:solidFill>
                <a:latin typeface="+mj-lt"/>
                <a:ea typeface="+mn-ea"/>
                <a:cs typeface="+mn-cs"/>
              </a:defRPr>
            </a:lvl1pPr>
            <a:lvl2pPr marL="741363" indent="-284163" algn="l" defTabSz="457200" rtl="0" eaLnBrk="0" fontAlgn="base" hangingPunct="0">
              <a:lnSpc>
                <a:spcPct val="105000"/>
              </a:lnSpc>
              <a:spcBef>
                <a:spcPts val="700"/>
              </a:spcBef>
              <a:spcAft>
                <a:spcPct val="0"/>
              </a:spcAft>
              <a:buClr>
                <a:srgbClr val="3333CC"/>
              </a:buClr>
              <a:buSzPct val="100000"/>
              <a:buFont typeface="Helvetica" pitchFamily="34" charset="0"/>
              <a:buChar char="–"/>
              <a:defRPr sz="2000">
                <a:solidFill>
                  <a:srgbClr val="000000"/>
                </a:solidFill>
                <a:latin typeface="+mj-lt"/>
              </a:defRPr>
            </a:lvl2pPr>
            <a:lvl3pPr marL="1143000" indent="-228600" algn="l" defTabSz="457200" rtl="0" eaLnBrk="0" fontAlgn="base" hangingPunct="0">
              <a:lnSpc>
                <a:spcPct val="105000"/>
              </a:lnSpc>
              <a:spcBef>
                <a:spcPts val="600"/>
              </a:spcBef>
              <a:spcAft>
                <a:spcPct val="0"/>
              </a:spcAft>
              <a:buClr>
                <a:srgbClr val="3333CC"/>
              </a:buClr>
              <a:buSzPct val="100000"/>
              <a:buFont typeface="Helvetica" pitchFamily="34" charset="0"/>
              <a:buChar char="•"/>
              <a:defRPr sz="2000">
                <a:solidFill>
                  <a:srgbClr val="000000"/>
                </a:solidFill>
                <a:latin typeface="+mj-lt"/>
              </a:defRPr>
            </a:lvl3pPr>
            <a:lvl4pPr marL="1600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4pPr>
            <a:lvl5pPr marL="20574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5pPr>
            <a:lvl6pPr marL="25146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6pPr>
            <a:lvl7pPr marL="29718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7pPr>
            <a:lvl8pPr marL="34290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8pPr>
            <a:lvl9pPr marL="3886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9pPr>
          </a:lstStyle>
          <a:p>
            <a:pPr marL="0" indent="0" algn="just">
              <a:spcAft>
                <a:spcPts val="600"/>
              </a:spcAft>
              <a:buNone/>
            </a:pPr>
            <a:r>
              <a:rPr lang="en-US" sz="1800" dirty="0">
                <a:latin typeface="Times New Roman" panose="02020603050405020304" pitchFamily="18" charset="0"/>
                <a:ea typeface="Calibri" panose="020F0502020204030204" pitchFamily="34" charset="0"/>
              </a:rPr>
              <a:t>The continuing participation in the experiments NA61 and COMPASS at SPS, ALICE at LHC and STAR at RHIC is of invaluable importance for preparation and realization of the physics program at the NICA </a:t>
            </a:r>
            <a:r>
              <a:rPr lang="en-US" sz="1800" dirty="0" smtClean="0">
                <a:latin typeface="Times New Roman" panose="02020603050405020304" pitchFamily="18" charset="0"/>
                <a:ea typeface="Calibri" panose="020F0502020204030204" pitchFamily="34" charset="0"/>
              </a:rPr>
              <a:t>complex. </a:t>
            </a:r>
            <a:r>
              <a:rPr lang="en-US" sz="1800" b="1" dirty="0" smtClean="0">
                <a:solidFill>
                  <a:srgbClr val="CC3300"/>
                </a:solidFill>
                <a:latin typeface="Times New Roman" panose="02020603050405020304" pitchFamily="18" charset="0"/>
                <a:ea typeface="Calibri" panose="020F0502020204030204" pitchFamily="34" charset="0"/>
              </a:rPr>
              <a:t>Strategically </a:t>
            </a:r>
            <a:r>
              <a:rPr lang="en-US" sz="1800" b="1" dirty="0">
                <a:solidFill>
                  <a:srgbClr val="CC3300"/>
                </a:solidFill>
                <a:latin typeface="Times New Roman" panose="02020603050405020304" pitchFamily="18" charset="0"/>
                <a:ea typeface="Calibri" panose="020F0502020204030204" pitchFamily="34" charset="0"/>
              </a:rPr>
              <a:t>important is the JINR participation in experiments at future electron-ion collider (EIC) facility to be built in US and in fixed-target experiments at FAIR-GSI.</a:t>
            </a:r>
          </a:p>
        </p:txBody>
      </p:sp>
    </p:spTree>
    <p:extLst>
      <p:ext uri="{BB962C8B-B14F-4D97-AF65-F5344CB8AC3E}">
        <p14:creationId xmlns:p14="http://schemas.microsoft.com/office/powerpoint/2010/main" val="2448134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7784" y="351695"/>
            <a:ext cx="4608537" cy="446982"/>
          </a:xfrm>
          <a:solidFill>
            <a:srgbClr val="FFCC00">
              <a:alpha val="86000"/>
            </a:srgbClr>
          </a:solidFill>
        </p:spPr>
        <p:txBody>
          <a:bodyPr/>
          <a:lstStyle/>
          <a:p>
            <a:r>
              <a:rPr lang="en-US" sz="2800" dirty="0" smtClean="0"/>
              <a:t>NICA </a:t>
            </a:r>
            <a:r>
              <a:rPr lang="en-US" sz="2800" smtClean="0"/>
              <a:t>staff and users</a:t>
            </a:r>
            <a:endParaRPr lang="en-US" sz="2800" dirty="0"/>
          </a:p>
        </p:txBody>
      </p:sp>
      <p:graphicFrame>
        <p:nvGraphicFramePr>
          <p:cNvPr id="8" name="Диаграмма 3"/>
          <p:cNvGraphicFramePr/>
          <p:nvPr>
            <p:extLst>
              <p:ext uri="{D42A27DB-BD31-4B8C-83A1-F6EECF244321}">
                <p14:modId xmlns:p14="http://schemas.microsoft.com/office/powerpoint/2010/main" val="529776859"/>
              </p:ext>
            </p:extLst>
          </p:nvPr>
        </p:nvGraphicFramePr>
        <p:xfrm>
          <a:off x="1187624" y="1340768"/>
          <a:ext cx="7128792" cy="489046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131840" y="1574039"/>
            <a:ext cx="841897" cy="470835"/>
          </a:xfrm>
          <a:prstGeom prst="rect">
            <a:avLst/>
          </a:prstGeom>
          <a:solidFill>
            <a:srgbClr val="FFFFFF"/>
          </a:solidFill>
        </p:spPr>
        <p:txBody>
          <a:bodyPr wrap="none" rtlCol="0">
            <a:spAutoFit/>
          </a:bodyPr>
          <a:lstStyle/>
          <a:p>
            <a:r>
              <a:rPr lang="en-US" sz="2200" b="1" dirty="0" smtClean="0">
                <a:solidFill>
                  <a:schemeClr val="accent2"/>
                </a:solidFill>
              </a:rPr>
              <a:t>JINR</a:t>
            </a:r>
            <a:endParaRPr lang="en-US" sz="2200" b="1" dirty="0">
              <a:solidFill>
                <a:schemeClr val="accent2"/>
              </a:solidFill>
            </a:endParaRPr>
          </a:p>
        </p:txBody>
      </p:sp>
      <p:sp>
        <p:nvSpPr>
          <p:cNvPr id="3" name="TextBox 2"/>
          <p:cNvSpPr txBox="1"/>
          <p:nvPr/>
        </p:nvSpPr>
        <p:spPr>
          <a:xfrm>
            <a:off x="4463603" y="1591289"/>
            <a:ext cx="527709" cy="436338"/>
          </a:xfrm>
          <a:prstGeom prst="rect">
            <a:avLst/>
          </a:prstGeom>
          <a:solidFill>
            <a:srgbClr val="FFFFFF"/>
          </a:solidFill>
        </p:spPr>
        <p:txBody>
          <a:bodyPr wrap="none" rtlCol="0">
            <a:spAutoFit/>
          </a:bodyPr>
          <a:lstStyle/>
          <a:p>
            <a:r>
              <a:rPr lang="en-US" sz="2000" b="1" dirty="0" smtClean="0">
                <a:solidFill>
                  <a:schemeClr val="accent2"/>
                </a:solidFill>
              </a:rPr>
              <a:t>RF</a:t>
            </a:r>
            <a:endParaRPr lang="en-US" sz="2000" b="1" dirty="0">
              <a:solidFill>
                <a:schemeClr val="accent2"/>
              </a:solidFill>
            </a:endParaRPr>
          </a:p>
        </p:txBody>
      </p:sp>
      <p:sp>
        <p:nvSpPr>
          <p:cNvPr id="9" name="TextBox 8"/>
          <p:cNvSpPr txBox="1"/>
          <p:nvPr/>
        </p:nvSpPr>
        <p:spPr>
          <a:xfrm>
            <a:off x="5311236" y="1555093"/>
            <a:ext cx="1342627" cy="508729"/>
          </a:xfrm>
          <a:prstGeom prst="rect">
            <a:avLst/>
          </a:prstGeom>
          <a:solidFill>
            <a:srgbClr val="FFFFFF"/>
          </a:solidFill>
        </p:spPr>
        <p:txBody>
          <a:bodyPr wrap="square" rtlCol="0">
            <a:spAutoFit/>
          </a:bodyPr>
          <a:lstStyle/>
          <a:p>
            <a:r>
              <a:rPr lang="en-US" sz="2200" b="1" dirty="0" smtClean="0">
                <a:solidFill>
                  <a:schemeClr val="accent2"/>
                </a:solidFill>
              </a:rPr>
              <a:t>other</a:t>
            </a:r>
            <a:endParaRPr lang="en-US" sz="2200" b="1" dirty="0">
              <a:solidFill>
                <a:schemeClr val="accent2"/>
              </a:solidFill>
            </a:endParaRPr>
          </a:p>
        </p:txBody>
      </p:sp>
      <p:sp>
        <p:nvSpPr>
          <p:cNvPr id="10" name="TextBox 9"/>
          <p:cNvSpPr txBox="1"/>
          <p:nvPr/>
        </p:nvSpPr>
        <p:spPr>
          <a:xfrm rot="16200000">
            <a:off x="120589" y="2780928"/>
            <a:ext cx="1055097" cy="505203"/>
          </a:xfrm>
          <a:prstGeom prst="rect">
            <a:avLst/>
          </a:prstGeom>
          <a:noFill/>
        </p:spPr>
        <p:txBody>
          <a:bodyPr wrap="none" rtlCol="0">
            <a:spAutoFit/>
          </a:bodyPr>
          <a:lstStyle/>
          <a:p>
            <a:r>
              <a:rPr lang="en-US" b="1" dirty="0" smtClean="0">
                <a:solidFill>
                  <a:srgbClr val="000099"/>
                </a:solidFill>
              </a:rPr>
              <a:t>People</a:t>
            </a:r>
            <a:endParaRPr lang="en-US" b="1" dirty="0">
              <a:solidFill>
                <a:srgbClr val="000099"/>
              </a:solidFill>
            </a:endParaRPr>
          </a:p>
        </p:txBody>
      </p:sp>
      <p:sp>
        <p:nvSpPr>
          <p:cNvPr id="5" name="TextBox 4"/>
          <p:cNvSpPr txBox="1"/>
          <p:nvPr/>
        </p:nvSpPr>
        <p:spPr>
          <a:xfrm>
            <a:off x="2474969" y="775885"/>
            <a:ext cx="4859857" cy="505203"/>
          </a:xfrm>
          <a:prstGeom prst="rect">
            <a:avLst/>
          </a:prstGeom>
          <a:noFill/>
        </p:spPr>
        <p:txBody>
          <a:bodyPr wrap="none" rtlCol="0">
            <a:spAutoFit/>
          </a:bodyPr>
          <a:lstStyle/>
          <a:p>
            <a:r>
              <a:rPr lang="en-US" i="1" dirty="0" smtClean="0"/>
              <a:t>(estimation of the NICA management)</a:t>
            </a:r>
            <a:endParaRPr lang="en-US" i="1" dirty="0"/>
          </a:p>
        </p:txBody>
      </p:sp>
    </p:spTree>
    <p:extLst>
      <p:ext uri="{BB962C8B-B14F-4D97-AF65-F5344CB8AC3E}">
        <p14:creationId xmlns:p14="http://schemas.microsoft.com/office/powerpoint/2010/main" val="2761232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343626"/>
            <a:ext cx="3695700" cy="294322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900" r="32276"/>
          <a:stretch/>
        </p:blipFill>
        <p:spPr>
          <a:xfrm>
            <a:off x="5364088" y="2276872"/>
            <a:ext cx="2232248" cy="2304288"/>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3457" b="4546"/>
          <a:stretch/>
        </p:blipFill>
        <p:spPr>
          <a:xfrm>
            <a:off x="755577" y="584684"/>
            <a:ext cx="3312368" cy="2268252"/>
          </a:xfrm>
          <a:prstGeom prst="rect">
            <a:avLst/>
          </a:prstGeom>
        </p:spPr>
      </p:pic>
      <p:sp>
        <p:nvSpPr>
          <p:cNvPr id="3" name="TextBox 2"/>
          <p:cNvSpPr txBox="1"/>
          <p:nvPr/>
        </p:nvSpPr>
        <p:spPr>
          <a:xfrm>
            <a:off x="3157257" y="277729"/>
            <a:ext cx="1558760" cy="1000915"/>
          </a:xfrm>
          <a:prstGeom prst="rect">
            <a:avLst/>
          </a:prstGeom>
          <a:solidFill>
            <a:srgbClr val="FFCC00"/>
          </a:solidFill>
          <a:ln w="28575">
            <a:solidFill>
              <a:srgbClr val="CC3300"/>
            </a:solidFill>
          </a:ln>
        </p:spPr>
        <p:txBody>
          <a:bodyPr wrap="square" rtlCol="0">
            <a:spAutoFit/>
          </a:bodyPr>
          <a:lstStyle/>
          <a:p>
            <a:r>
              <a:rPr lang="en-US" sz="4800" dirty="0" smtClean="0">
                <a:effectLst>
                  <a:outerShdw blurRad="38100" dist="38100" dir="2700000" algn="tl">
                    <a:srgbClr val="000000">
                      <a:alpha val="43137"/>
                    </a:srgbClr>
                  </a:outerShdw>
                </a:effectLst>
              </a:rPr>
              <a:t>2030</a:t>
            </a:r>
            <a:endParaRPr lang="en-US" sz="4800" dirty="0">
              <a:effectLst>
                <a:outerShdw blurRad="38100" dist="38100" dir="2700000" algn="tl">
                  <a:srgbClr val="000000">
                    <a:alpha val="43137"/>
                  </a:srgbClr>
                </a:outerShdw>
              </a:effectLst>
            </a:endParaRPr>
          </a:p>
        </p:txBody>
      </p:sp>
      <p:sp>
        <p:nvSpPr>
          <p:cNvPr id="7" name="TextBox 6"/>
          <p:cNvSpPr txBox="1"/>
          <p:nvPr/>
        </p:nvSpPr>
        <p:spPr>
          <a:xfrm>
            <a:off x="5724128" y="1062867"/>
            <a:ext cx="3073052" cy="622350"/>
          </a:xfrm>
          <a:prstGeom prst="rect">
            <a:avLst/>
          </a:prstGeom>
          <a:solidFill>
            <a:srgbClr val="FFCC00"/>
          </a:solidFill>
          <a:ln w="28575">
            <a:solidFill>
              <a:srgbClr val="CC3300"/>
            </a:solidFill>
          </a:ln>
        </p:spPr>
        <p:txBody>
          <a:bodyPr wrap="square" rtlCol="0">
            <a:spAutoFit/>
          </a:bodyPr>
          <a:lstStyle/>
          <a:p>
            <a:r>
              <a:rPr lang="en-US" sz="2800" dirty="0" smtClean="0">
                <a:effectLst>
                  <a:outerShdw blurRad="38100" dist="38100" dir="2700000" algn="tl">
                    <a:srgbClr val="000000">
                      <a:alpha val="43137"/>
                    </a:srgbClr>
                  </a:outerShdw>
                </a:effectLst>
              </a:rPr>
              <a:t>We have a strategy!</a:t>
            </a:r>
            <a:endParaRPr lang="en-US" sz="2800" dirty="0">
              <a:effectLst>
                <a:outerShdw blurRad="38100" dist="38100" dir="2700000" algn="tl">
                  <a:srgbClr val="000000">
                    <a:alpha val="43137"/>
                  </a:srgbClr>
                </a:outerShdw>
              </a:effectLst>
            </a:endParaRPr>
          </a:p>
        </p:txBody>
      </p:sp>
      <p:cxnSp>
        <p:nvCxnSpPr>
          <p:cNvPr id="9" name="Straight Arrow Connector 8"/>
          <p:cNvCxnSpPr/>
          <p:nvPr/>
        </p:nvCxnSpPr>
        <p:spPr bwMode="auto">
          <a:xfrm flipV="1">
            <a:off x="2699792" y="1772816"/>
            <a:ext cx="3145051" cy="2016224"/>
          </a:xfrm>
          <a:prstGeom prst="straightConnector1">
            <a:avLst/>
          </a:prstGeom>
          <a:solidFill>
            <a:srgbClr val="00B8FF"/>
          </a:solidFill>
          <a:ln w="666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5057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852936"/>
            <a:ext cx="5619825" cy="1296144"/>
          </a:xfrm>
          <a:solidFill>
            <a:srgbClr val="FFCC00">
              <a:alpha val="86000"/>
            </a:srgbClr>
          </a:solidFill>
        </p:spPr>
        <p:txBody>
          <a:bodyPr/>
          <a:lstStyle/>
          <a:p>
            <a:r>
              <a:rPr lang="en-US" dirty="0" smtClean="0"/>
              <a:t>Add-ons</a:t>
            </a:r>
            <a:endParaRPr lang="en-US" dirty="0"/>
          </a:p>
        </p:txBody>
      </p:sp>
    </p:spTree>
    <p:extLst>
      <p:ext uri="{BB962C8B-B14F-4D97-AF65-F5344CB8AC3E}">
        <p14:creationId xmlns:p14="http://schemas.microsoft.com/office/powerpoint/2010/main" val="2769490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10711"/>
            <a:ext cx="6411913" cy="452368"/>
          </a:xfrm>
          <a:solidFill>
            <a:srgbClr val="FFCC00">
              <a:alpha val="86000"/>
            </a:srgbClr>
          </a:solidFill>
        </p:spPr>
        <p:txBody>
          <a:bodyPr/>
          <a:lstStyle/>
          <a:p>
            <a:r>
              <a:rPr lang="en-US" sz="2800" dirty="0" smtClean="0"/>
              <a:t>Electron-ion collider: USA projects</a:t>
            </a:r>
            <a:endParaRPr lang="en-US" sz="2800" dirty="0"/>
          </a:p>
        </p:txBody>
      </p:sp>
      <p:pic>
        <p:nvPicPr>
          <p:cNvPr id="3" name="Picture 2"/>
          <p:cNvPicPr>
            <a:picLocks noChangeAspect="1"/>
          </p:cNvPicPr>
          <p:nvPr/>
        </p:nvPicPr>
        <p:blipFill rotWithShape="1">
          <a:blip r:embed="rId2"/>
          <a:srcRect l="6000"/>
          <a:stretch/>
        </p:blipFill>
        <p:spPr>
          <a:xfrm>
            <a:off x="61635" y="1250114"/>
            <a:ext cx="3384376" cy="5101385"/>
          </a:xfrm>
          <a:prstGeom prst="rect">
            <a:avLst/>
          </a:prstGeom>
        </p:spPr>
      </p:pic>
      <p:sp>
        <p:nvSpPr>
          <p:cNvPr id="4" name="TextBox 3"/>
          <p:cNvSpPr txBox="1"/>
          <p:nvPr/>
        </p:nvSpPr>
        <p:spPr>
          <a:xfrm>
            <a:off x="3315904" y="2030057"/>
            <a:ext cx="869149" cy="2818079"/>
          </a:xfrm>
          <a:prstGeom prst="rect">
            <a:avLst/>
          </a:prstGeom>
          <a:noFill/>
        </p:spPr>
        <p:txBody>
          <a:bodyPr wrap="none" rtlCol="0">
            <a:spAutoFit/>
          </a:bodyPr>
          <a:lstStyle/>
          <a:p>
            <a:r>
              <a:rPr lang="en-US" b="1" dirty="0" smtClean="0"/>
              <a:t>BNL</a:t>
            </a:r>
          </a:p>
          <a:p>
            <a:endParaRPr lang="en-US" dirty="0"/>
          </a:p>
          <a:p>
            <a:endParaRPr lang="en-US" dirty="0" smtClean="0"/>
          </a:p>
          <a:p>
            <a:endParaRPr lang="en-US" dirty="0" smtClean="0"/>
          </a:p>
          <a:p>
            <a:endParaRPr lang="en-US" dirty="0"/>
          </a:p>
          <a:p>
            <a:r>
              <a:rPr lang="en-US" b="1" dirty="0" err="1" smtClean="0"/>
              <a:t>JLab</a:t>
            </a:r>
            <a:endParaRPr lang="en-US" b="1" dirty="0"/>
          </a:p>
        </p:txBody>
      </p:sp>
      <p:pic>
        <p:nvPicPr>
          <p:cNvPr id="5" name="Picture 4"/>
          <p:cNvPicPr>
            <a:picLocks noChangeAspect="1"/>
          </p:cNvPicPr>
          <p:nvPr/>
        </p:nvPicPr>
        <p:blipFill>
          <a:blip r:embed="rId3"/>
          <a:stretch>
            <a:fillRect/>
          </a:stretch>
        </p:blipFill>
        <p:spPr>
          <a:xfrm>
            <a:off x="6228184" y="1279234"/>
            <a:ext cx="1848180" cy="750823"/>
          </a:xfrm>
          <a:prstGeom prst="rect">
            <a:avLst/>
          </a:prstGeom>
        </p:spPr>
      </p:pic>
      <p:pic>
        <p:nvPicPr>
          <p:cNvPr id="6" name="Picture 5"/>
          <p:cNvPicPr>
            <a:picLocks noChangeAspect="1"/>
          </p:cNvPicPr>
          <p:nvPr/>
        </p:nvPicPr>
        <p:blipFill>
          <a:blip r:embed="rId4"/>
          <a:stretch>
            <a:fillRect/>
          </a:stretch>
        </p:blipFill>
        <p:spPr>
          <a:xfrm>
            <a:off x="4211959" y="1939882"/>
            <a:ext cx="2072449" cy="2353214"/>
          </a:xfrm>
          <a:prstGeom prst="rect">
            <a:avLst/>
          </a:prstGeom>
        </p:spPr>
      </p:pic>
      <p:pic>
        <p:nvPicPr>
          <p:cNvPr id="7" name="Picture 6"/>
          <p:cNvPicPr>
            <a:picLocks noChangeAspect="1"/>
          </p:cNvPicPr>
          <p:nvPr/>
        </p:nvPicPr>
        <p:blipFill>
          <a:blip r:embed="rId5"/>
          <a:stretch>
            <a:fillRect/>
          </a:stretch>
        </p:blipFill>
        <p:spPr>
          <a:xfrm>
            <a:off x="3446011" y="5129764"/>
            <a:ext cx="5537250" cy="1440160"/>
          </a:xfrm>
          <a:prstGeom prst="rect">
            <a:avLst/>
          </a:prstGeom>
        </p:spPr>
      </p:pic>
    </p:spTree>
    <p:extLst>
      <p:ext uri="{BB962C8B-B14F-4D97-AF65-F5344CB8AC3E}">
        <p14:creationId xmlns:p14="http://schemas.microsoft.com/office/powerpoint/2010/main" val="3291543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84784"/>
            <a:ext cx="8112662" cy="4248472"/>
          </a:xfrm>
          <a:prstGeom prst="rect">
            <a:avLst/>
          </a:prstGeom>
        </p:spPr>
      </p:pic>
    </p:spTree>
    <p:extLst>
      <p:ext uri="{BB962C8B-B14F-4D97-AF65-F5344CB8AC3E}">
        <p14:creationId xmlns:p14="http://schemas.microsoft.com/office/powerpoint/2010/main" val="1211017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504" y="1844824"/>
            <a:ext cx="6348151" cy="4536504"/>
          </a:xfrm>
          <a:prstGeom prst="rect">
            <a:avLst/>
          </a:prstGeom>
        </p:spPr>
      </p:pic>
      <p:pic>
        <p:nvPicPr>
          <p:cNvPr id="2" name="Picture 1"/>
          <p:cNvPicPr>
            <a:picLocks noChangeAspect="1"/>
          </p:cNvPicPr>
          <p:nvPr/>
        </p:nvPicPr>
        <p:blipFill rotWithShape="1">
          <a:blip r:embed="rId3"/>
          <a:srcRect r="7888"/>
          <a:stretch/>
        </p:blipFill>
        <p:spPr>
          <a:xfrm>
            <a:off x="6058975" y="0"/>
            <a:ext cx="3085025" cy="2668460"/>
          </a:xfrm>
          <a:prstGeom prst="rect">
            <a:avLst/>
          </a:prstGeom>
        </p:spPr>
      </p:pic>
      <p:sp>
        <p:nvSpPr>
          <p:cNvPr id="4" name="Title 1"/>
          <p:cNvSpPr txBox="1">
            <a:spLocks/>
          </p:cNvSpPr>
          <p:nvPr/>
        </p:nvSpPr>
        <p:spPr>
          <a:xfrm>
            <a:off x="395536" y="692696"/>
            <a:ext cx="5976664" cy="576064"/>
          </a:xfrm>
          <a:prstGeom prst="rect">
            <a:avLst/>
          </a:prstGeom>
          <a:solidFill>
            <a:srgbClr val="FFCC00"/>
          </a:solidFill>
        </p:spPr>
        <p:txBody>
          <a:bodyPr/>
          <a:lstStyle>
            <a:lvl1pPr algn="ctr" defTabSz="457200" rtl="0" eaLnBrk="0" fontAlgn="base" hangingPunct="0">
              <a:lnSpc>
                <a:spcPct val="113000"/>
              </a:lnSpc>
              <a:spcBef>
                <a:spcPct val="0"/>
              </a:spcBef>
              <a:spcAft>
                <a:spcPct val="0"/>
              </a:spcAft>
              <a:buClr>
                <a:srgbClr val="3333CC"/>
              </a:buClr>
              <a:buSzPct val="100000"/>
              <a:buFont typeface="Comic Sans MS" pitchFamily="66" charset="0"/>
              <a:defRPr sz="3200">
                <a:solidFill>
                  <a:srgbClr val="6600CC"/>
                </a:solidFill>
                <a:latin typeface="+mj-lt"/>
                <a:ea typeface="+mj-ea"/>
                <a:cs typeface="+mj-cs"/>
              </a:defRPr>
            </a:lvl1pPr>
            <a:lvl2pPr marL="4318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2pPr>
            <a:lvl3pPr marL="6477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3pPr>
            <a:lvl4pPr marL="8636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4pPr>
            <a:lvl5pPr marL="10795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5pPr>
            <a:lvl6pPr marL="15367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6pPr>
            <a:lvl7pPr marL="19939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7pPr>
            <a:lvl8pPr marL="24511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8pPr>
            <a:lvl9pPr marL="2908300" indent="-215900" algn="ctr" defTabSz="457200" rtl="0" eaLnBrk="0" fontAlgn="base" hangingPunct="0">
              <a:lnSpc>
                <a:spcPct val="113000"/>
              </a:lnSpc>
              <a:spcBef>
                <a:spcPct val="0"/>
              </a:spcBef>
              <a:spcAft>
                <a:spcPct val="0"/>
              </a:spcAft>
              <a:buClr>
                <a:srgbClr val="000000"/>
              </a:buClr>
              <a:buSzPct val="45000"/>
              <a:buFont typeface="Wingdings" pitchFamily="2" charset="2"/>
              <a:defRPr sz="3200">
                <a:solidFill>
                  <a:srgbClr val="3333CC"/>
                </a:solidFill>
                <a:latin typeface="Comic Sans MS" pitchFamily="66" charset="0"/>
                <a:ea typeface="Arial Unicode MS" pitchFamily="34" charset="-128"/>
                <a:cs typeface="Arial Unicode MS" pitchFamily="34" charset="-128"/>
              </a:defRPr>
            </a:lvl9pPr>
          </a:lstStyle>
          <a:p>
            <a:r>
              <a:rPr lang="en-US" sz="2800" kern="0" dirty="0" smtClean="0"/>
              <a:t>Electron-ion collider: China plans…</a:t>
            </a:r>
            <a:endParaRPr lang="en-US" sz="2800" kern="0" dirty="0"/>
          </a:p>
        </p:txBody>
      </p:sp>
    </p:spTree>
    <p:extLst>
      <p:ext uri="{BB962C8B-B14F-4D97-AF65-F5344CB8AC3E}">
        <p14:creationId xmlns:p14="http://schemas.microsoft.com/office/powerpoint/2010/main" val="1388526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5" y="116632"/>
            <a:ext cx="6411913" cy="1112869"/>
          </a:xfrm>
          <a:solidFill>
            <a:srgbClr val="FFCC00">
              <a:alpha val="86000"/>
            </a:srgbClr>
          </a:solidFill>
        </p:spPr>
        <p:txBody>
          <a:bodyPr/>
          <a:lstStyle/>
          <a:p>
            <a:r>
              <a:rPr lang="en-US" dirty="0" smtClean="0"/>
              <a:t>Strategy of the Laboratory of High Energy Physics</a:t>
            </a:r>
            <a:endParaRPr lang="en-US" dirty="0"/>
          </a:p>
        </p:txBody>
      </p:sp>
      <p:sp>
        <p:nvSpPr>
          <p:cNvPr id="3" name="Content Placeholder 2"/>
          <p:cNvSpPr>
            <a:spLocks noGrp="1"/>
          </p:cNvSpPr>
          <p:nvPr>
            <p:ph idx="1"/>
          </p:nvPr>
        </p:nvSpPr>
        <p:spPr>
          <a:xfrm>
            <a:off x="433238" y="1340768"/>
            <a:ext cx="8496746" cy="2338076"/>
          </a:xfrm>
        </p:spPr>
        <p:txBody>
          <a:bodyPr/>
          <a:lstStyle/>
          <a:p>
            <a:r>
              <a:rPr lang="en-US" dirty="0" smtClean="0">
                <a:solidFill>
                  <a:schemeClr val="tx1"/>
                </a:solidFill>
              </a:rPr>
              <a:t>Locally developed document by a group of ~30 people under the coordination of R. Tsenov and after a laboratory-wide discussion (June – Dec. 2017)</a:t>
            </a:r>
            <a:endParaRPr lang="ru-RU" sz="1600" i="1" dirty="0" smtClean="0">
              <a:solidFill>
                <a:schemeClr val="tx1"/>
              </a:solidFill>
            </a:endParaRPr>
          </a:p>
          <a:p>
            <a:r>
              <a:rPr lang="en-US" dirty="0" smtClean="0">
                <a:solidFill>
                  <a:schemeClr val="tx1"/>
                </a:solidFill>
              </a:rPr>
              <a:t>Web site (also </a:t>
            </a:r>
            <a:r>
              <a:rPr lang="en-US" dirty="0">
                <a:solidFill>
                  <a:schemeClr val="tx1"/>
                </a:solidFill>
              </a:rPr>
              <a:t>with audio </a:t>
            </a:r>
            <a:r>
              <a:rPr lang="en-US" dirty="0" smtClean="0">
                <a:solidFill>
                  <a:schemeClr val="tx1"/>
                </a:solidFill>
              </a:rPr>
              <a:t>records) </a:t>
            </a:r>
            <a:r>
              <a:rPr lang="en-US" sz="1800" i="1" dirty="0" smtClean="0">
                <a:solidFill>
                  <a:schemeClr val="tx1"/>
                </a:solidFill>
                <a:hlinkClick r:id="rId2"/>
              </a:rPr>
              <a:t>https</a:t>
            </a:r>
            <a:r>
              <a:rPr lang="en-US" sz="1800" i="1" dirty="0">
                <a:solidFill>
                  <a:schemeClr val="tx1"/>
                </a:solidFill>
                <a:hlinkClick r:id="rId2"/>
              </a:rPr>
              <a:t>://</a:t>
            </a:r>
            <a:r>
              <a:rPr lang="en-US" sz="1800" i="1" dirty="0" smtClean="0">
                <a:solidFill>
                  <a:schemeClr val="tx1"/>
                </a:solidFill>
                <a:hlinkClick r:id="rId2"/>
              </a:rPr>
              <a:t>indico.jinr.ru/conferenceDisplay.py?confId=296</a:t>
            </a:r>
            <a:r>
              <a:rPr lang="en-US" sz="1800" i="1" dirty="0" smtClean="0">
                <a:solidFill>
                  <a:schemeClr val="tx1"/>
                </a:solidFill>
              </a:rPr>
              <a:t>, </a:t>
            </a:r>
            <a:r>
              <a:rPr lang="en-US" sz="1800" dirty="0" err="1" smtClean="0">
                <a:solidFill>
                  <a:schemeClr val="tx1"/>
                </a:solidFill>
              </a:rPr>
              <a:t>passwd</a:t>
            </a:r>
            <a:r>
              <a:rPr lang="en-US" sz="1800" dirty="0" smtClean="0">
                <a:solidFill>
                  <a:schemeClr val="tx1"/>
                </a:solidFill>
              </a:rPr>
              <a:t>: </a:t>
            </a:r>
            <a:r>
              <a:rPr lang="en-US" sz="1800" dirty="0" smtClean="0">
                <a:solidFill>
                  <a:schemeClr val="tx1"/>
                </a:solidFill>
              </a:rPr>
              <a:t>ask me!</a:t>
            </a:r>
            <a:endParaRPr lang="en-US" i="1" dirty="0">
              <a:solidFill>
                <a:schemeClr val="tx1"/>
              </a:solidFill>
            </a:endParaRPr>
          </a:p>
          <a:p>
            <a:endParaRPr lang="en-US" dirty="0"/>
          </a:p>
        </p:txBody>
      </p:sp>
      <p:pic>
        <p:nvPicPr>
          <p:cNvPr id="4" name="Picture 3"/>
          <p:cNvPicPr>
            <a:picLocks noChangeAspect="1"/>
          </p:cNvPicPr>
          <p:nvPr/>
        </p:nvPicPr>
        <p:blipFill>
          <a:blip r:embed="rId3"/>
          <a:stretch>
            <a:fillRect/>
          </a:stretch>
        </p:blipFill>
        <p:spPr>
          <a:xfrm>
            <a:off x="683567" y="3396251"/>
            <a:ext cx="7078099" cy="1161773"/>
          </a:xfrm>
          <a:prstGeom prst="rect">
            <a:avLst/>
          </a:prstGeom>
          <a:solidFill>
            <a:srgbClr val="90FEFE"/>
          </a:solidFill>
          <a:ln w="28575">
            <a:solidFill>
              <a:srgbClr val="6600FF"/>
            </a:solidFill>
          </a:ln>
        </p:spPr>
      </p:pic>
      <p:pic>
        <p:nvPicPr>
          <p:cNvPr id="5" name="Picture 4"/>
          <p:cNvPicPr>
            <a:picLocks noChangeAspect="1"/>
          </p:cNvPicPr>
          <p:nvPr/>
        </p:nvPicPr>
        <p:blipFill>
          <a:blip r:embed="rId4"/>
          <a:stretch>
            <a:fillRect/>
          </a:stretch>
        </p:blipFill>
        <p:spPr>
          <a:xfrm>
            <a:off x="648921" y="4725144"/>
            <a:ext cx="7166055" cy="1253888"/>
          </a:xfrm>
          <a:prstGeom prst="rect">
            <a:avLst/>
          </a:prstGeom>
        </p:spPr>
      </p:pic>
    </p:spTree>
    <p:extLst>
      <p:ext uri="{BB962C8B-B14F-4D97-AF65-F5344CB8AC3E}">
        <p14:creationId xmlns:p14="http://schemas.microsoft.com/office/powerpoint/2010/main" val="1454710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330417"/>
            <a:ext cx="6411913" cy="486928"/>
          </a:xfrm>
          <a:solidFill>
            <a:srgbClr val="FFCC00">
              <a:alpha val="86000"/>
            </a:srgbClr>
          </a:solidFill>
        </p:spPr>
        <p:txBody>
          <a:bodyPr/>
          <a:lstStyle/>
          <a:p>
            <a:r>
              <a:rPr lang="en-US" sz="2800" dirty="0" smtClean="0"/>
              <a:t>Backward Compton Scattering Source</a:t>
            </a:r>
            <a:endParaRPr lang="en-US" sz="2800" dirty="0"/>
          </a:p>
        </p:txBody>
      </p:sp>
      <p:pic>
        <p:nvPicPr>
          <p:cNvPr id="3" name="Picture 2"/>
          <p:cNvPicPr>
            <a:picLocks noChangeAspect="1"/>
          </p:cNvPicPr>
          <p:nvPr/>
        </p:nvPicPr>
        <p:blipFill>
          <a:blip r:embed="rId2"/>
          <a:stretch>
            <a:fillRect/>
          </a:stretch>
        </p:blipFill>
        <p:spPr>
          <a:xfrm>
            <a:off x="683568" y="1196752"/>
            <a:ext cx="7344816" cy="2440389"/>
          </a:xfrm>
          <a:prstGeom prst="rect">
            <a:avLst/>
          </a:prstGeom>
        </p:spPr>
      </p:pic>
      <p:pic>
        <p:nvPicPr>
          <p:cNvPr id="4" name="Picture 3"/>
          <p:cNvPicPr>
            <a:picLocks noChangeAspect="1"/>
          </p:cNvPicPr>
          <p:nvPr/>
        </p:nvPicPr>
        <p:blipFill>
          <a:blip r:embed="rId3"/>
          <a:stretch>
            <a:fillRect/>
          </a:stretch>
        </p:blipFill>
        <p:spPr>
          <a:xfrm>
            <a:off x="5148064" y="3714365"/>
            <a:ext cx="3898826" cy="2743618"/>
          </a:xfrm>
          <a:prstGeom prst="rect">
            <a:avLst/>
          </a:prstGeom>
        </p:spPr>
      </p:pic>
    </p:spTree>
    <p:extLst>
      <p:ext uri="{BB962C8B-B14F-4D97-AF65-F5344CB8AC3E}">
        <p14:creationId xmlns:p14="http://schemas.microsoft.com/office/powerpoint/2010/main" val="32645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88640"/>
            <a:ext cx="4828456" cy="510781"/>
          </a:xfrm>
          <a:solidFill>
            <a:srgbClr val="FFCC00">
              <a:alpha val="86000"/>
            </a:srgbClr>
          </a:solidFill>
        </p:spPr>
        <p:txBody>
          <a:bodyPr/>
          <a:lstStyle/>
          <a:p>
            <a:r>
              <a:rPr lang="en-US" dirty="0" smtClean="0"/>
              <a:t>ELI-NP in Romania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980728"/>
            <a:ext cx="7186992" cy="4824535"/>
          </a:xfrm>
          <a:prstGeom prst="rect">
            <a:avLst/>
          </a:prstGeom>
          <a:ln w="28575">
            <a:solidFill>
              <a:schemeClr val="accent1"/>
            </a:solidFill>
          </a:ln>
        </p:spPr>
      </p:pic>
    </p:spTree>
    <p:extLst>
      <p:ext uri="{BB962C8B-B14F-4D97-AF65-F5344CB8AC3E}">
        <p14:creationId xmlns:p14="http://schemas.microsoft.com/office/powerpoint/2010/main" val="526164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315414"/>
            <a:ext cx="4175745" cy="516936"/>
          </a:xfrm>
          <a:solidFill>
            <a:srgbClr val="FFCC00">
              <a:alpha val="86000"/>
            </a:srgbClr>
          </a:solidFill>
        </p:spPr>
        <p:txBody>
          <a:bodyPr/>
          <a:lstStyle/>
          <a:p>
            <a:r>
              <a:rPr lang="en-US" dirty="0"/>
              <a:t>ELI-NP in Romania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980728"/>
            <a:ext cx="6060479" cy="5593775"/>
          </a:xfrm>
          <a:prstGeom prst="rect">
            <a:avLst/>
          </a:prstGeom>
          <a:ln w="28575">
            <a:solidFill>
              <a:schemeClr val="accent1"/>
            </a:solidFill>
          </a:ln>
        </p:spPr>
      </p:pic>
    </p:spTree>
    <p:extLst>
      <p:ext uri="{BB962C8B-B14F-4D97-AF65-F5344CB8AC3E}">
        <p14:creationId xmlns:p14="http://schemas.microsoft.com/office/powerpoint/2010/main" val="4139853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050" y="375657"/>
            <a:ext cx="7102080" cy="1476400"/>
          </a:xfrm>
          <a:solidFill>
            <a:srgbClr val="FFC000"/>
          </a:solidFill>
        </p:spPr>
        <p:txBody>
          <a:bodyPr>
            <a:normAutofit fontScale="90000"/>
          </a:bodyPr>
          <a:lstStyle/>
          <a:p>
            <a:pPr lvl="0"/>
            <a:r>
              <a:rPr lang="en-US" dirty="0" smtClean="0"/>
              <a:t/>
            </a:r>
            <a:br>
              <a:rPr lang="en-US" dirty="0" smtClean="0"/>
            </a:br>
            <a:r>
              <a:rPr lang="en-US" dirty="0" smtClean="0"/>
              <a:t>Core </a:t>
            </a:r>
            <a:r>
              <a:rPr lang="en-US" dirty="0"/>
              <a:t>research areas of the JINR scientific </a:t>
            </a:r>
            <a:r>
              <a:rPr lang="en-US" dirty="0" smtClean="0"/>
              <a:t>program </a:t>
            </a:r>
            <a:r>
              <a:rPr lang="en-US" dirty="0" smtClean="0"/>
              <a:t>and SLRP sub-groups</a:t>
            </a:r>
            <a:r>
              <a:rPr lang="de-DE" dirty="0"/>
              <a:t/>
            </a:r>
            <a:br>
              <a:rPr lang="de-DE" dirty="0"/>
            </a:br>
            <a:endParaRPr lang="de-DE" dirty="0">
              <a:solidFill>
                <a:schemeClr val="tx2"/>
              </a:solidFill>
            </a:endParaRPr>
          </a:p>
        </p:txBody>
      </p:sp>
      <p:sp>
        <p:nvSpPr>
          <p:cNvPr id="5" name="Rechteck 4"/>
          <p:cNvSpPr/>
          <p:nvPr/>
        </p:nvSpPr>
        <p:spPr>
          <a:xfrm>
            <a:off x="384140" y="2245898"/>
            <a:ext cx="8419900" cy="3914918"/>
          </a:xfrm>
          <a:prstGeom prst="rect">
            <a:avLst/>
          </a:prstGeom>
        </p:spPr>
        <p:txBody>
          <a:bodyPr wrap="square">
            <a:spAutoFit/>
          </a:bodyPr>
          <a:lstStyle/>
          <a:p>
            <a:pPr marL="342900" indent="-342900">
              <a:lnSpc>
                <a:spcPct val="115000"/>
              </a:lnSpc>
              <a:buFont typeface="+mj-lt"/>
              <a:buAutoNum type="arabicPeriod"/>
            </a:pPr>
            <a:r>
              <a:rPr lang="en-GB" sz="2400" dirty="0" smtClean="0">
                <a:solidFill>
                  <a:srgbClr val="1F497D"/>
                </a:solidFill>
                <a:latin typeface="Arial"/>
                <a:ea typeface="MS Mincho"/>
              </a:rPr>
              <a:t>Particle Physics</a:t>
            </a:r>
          </a:p>
          <a:p>
            <a:pPr marL="342900" indent="-342900">
              <a:lnSpc>
                <a:spcPct val="115000"/>
              </a:lnSpc>
              <a:buFont typeface="+mj-lt"/>
              <a:buAutoNum type="arabicPeriod"/>
            </a:pPr>
            <a:r>
              <a:rPr lang="en-GB" b="1" dirty="0" smtClean="0">
                <a:solidFill>
                  <a:srgbClr val="FF0000"/>
                </a:solidFill>
                <a:latin typeface="Arial"/>
                <a:ea typeface="MS Mincho"/>
              </a:rPr>
              <a:t>Relativistic</a:t>
            </a:r>
            <a:r>
              <a:rPr lang="en-GB" sz="2400" b="1" dirty="0" smtClean="0">
                <a:solidFill>
                  <a:srgbClr val="FF0000"/>
                </a:solidFill>
                <a:latin typeface="Arial"/>
                <a:ea typeface="MS Mincho"/>
              </a:rPr>
              <a:t> </a:t>
            </a:r>
            <a:r>
              <a:rPr lang="en-GB" sz="2400" b="1" dirty="0" smtClean="0">
                <a:solidFill>
                  <a:srgbClr val="FF0000"/>
                </a:solidFill>
                <a:latin typeface="Arial"/>
                <a:ea typeface="MS Mincho"/>
              </a:rPr>
              <a:t>Heavy Ion </a:t>
            </a:r>
            <a:r>
              <a:rPr lang="en-GB" sz="2400" b="1" dirty="0" smtClean="0">
                <a:solidFill>
                  <a:srgbClr val="FF0000"/>
                </a:solidFill>
                <a:latin typeface="Arial"/>
                <a:ea typeface="MS Mincho"/>
              </a:rPr>
              <a:t>and Spin Physics</a:t>
            </a:r>
            <a:endParaRPr lang="de-DE" sz="2400" b="1" dirty="0" smtClean="0">
              <a:solidFill>
                <a:srgbClr val="FF0000"/>
              </a:solidFill>
            </a:endParaRPr>
          </a:p>
          <a:p>
            <a:pPr marL="342900" indent="-342900">
              <a:lnSpc>
                <a:spcPct val="115000"/>
              </a:lnSpc>
              <a:buFont typeface="+mj-lt"/>
              <a:buAutoNum type="arabicPeriod"/>
            </a:pPr>
            <a:r>
              <a:rPr lang="en-GB" sz="2400" dirty="0" smtClean="0">
                <a:solidFill>
                  <a:srgbClr val="1F497D"/>
                </a:solidFill>
                <a:latin typeface="Arial"/>
                <a:ea typeface="MS Mincho"/>
              </a:rPr>
              <a:t>Nuclear Physics</a:t>
            </a:r>
            <a:endParaRPr lang="de-DE" sz="2400" dirty="0" smtClean="0">
              <a:solidFill>
                <a:srgbClr val="1F497D"/>
              </a:solidFill>
            </a:endParaRPr>
          </a:p>
          <a:p>
            <a:pPr marL="342900" indent="-342900">
              <a:lnSpc>
                <a:spcPct val="115000"/>
              </a:lnSpc>
              <a:buFont typeface="+mj-lt"/>
              <a:buAutoNum type="arabicPeriod"/>
            </a:pPr>
            <a:r>
              <a:rPr lang="en-GB" sz="2400" dirty="0" smtClean="0">
                <a:solidFill>
                  <a:srgbClr val="1F497D"/>
                </a:solidFill>
                <a:latin typeface="Arial"/>
                <a:ea typeface="MS Mincho"/>
              </a:rPr>
              <a:t>Condensed Matter Physics</a:t>
            </a:r>
            <a:endParaRPr lang="de-DE" sz="2400" dirty="0" smtClean="0">
              <a:solidFill>
                <a:srgbClr val="1F497D"/>
              </a:solidFill>
            </a:endParaRPr>
          </a:p>
          <a:p>
            <a:pPr marL="342900" indent="-342900">
              <a:lnSpc>
                <a:spcPct val="115000"/>
              </a:lnSpc>
              <a:buFont typeface="+mj-lt"/>
              <a:buAutoNum type="arabicPeriod"/>
            </a:pPr>
            <a:r>
              <a:rPr lang="en-GB" sz="2400" dirty="0" smtClean="0">
                <a:solidFill>
                  <a:srgbClr val="1F497D"/>
                </a:solidFill>
                <a:latin typeface="Arial"/>
                <a:ea typeface="MS Mincho"/>
              </a:rPr>
              <a:t>Theoretical Physics</a:t>
            </a:r>
            <a:endParaRPr lang="de-DE" sz="2400" dirty="0" smtClean="0">
              <a:solidFill>
                <a:srgbClr val="1F497D"/>
              </a:solidFill>
            </a:endParaRPr>
          </a:p>
          <a:p>
            <a:pPr marL="342900" indent="-342900">
              <a:lnSpc>
                <a:spcPct val="115000"/>
              </a:lnSpc>
              <a:buFont typeface="+mj-lt"/>
              <a:buAutoNum type="arabicPeriod"/>
            </a:pPr>
            <a:r>
              <a:rPr lang="en-GB" sz="2400" dirty="0" smtClean="0">
                <a:solidFill>
                  <a:srgbClr val="1F497D"/>
                </a:solidFill>
                <a:latin typeface="Arial"/>
                <a:ea typeface="MS Mincho"/>
              </a:rPr>
              <a:t>Nuclear Biophysics</a:t>
            </a:r>
          </a:p>
          <a:p>
            <a:pPr marL="342900" indent="-342900">
              <a:lnSpc>
                <a:spcPct val="115000"/>
              </a:lnSpc>
              <a:buFont typeface="+mj-lt"/>
              <a:buAutoNum type="arabicPeriod"/>
            </a:pPr>
            <a:r>
              <a:rPr lang="en-GB" sz="2400" dirty="0" smtClean="0">
                <a:solidFill>
                  <a:srgbClr val="1F497D"/>
                </a:solidFill>
                <a:latin typeface="Arial"/>
                <a:ea typeface="MS Mincho"/>
              </a:rPr>
              <a:t>Information Technologies &amp; High Performance Computing</a:t>
            </a:r>
          </a:p>
          <a:p>
            <a:pPr marL="342900" indent="-342900">
              <a:lnSpc>
                <a:spcPct val="115000"/>
              </a:lnSpc>
              <a:buFont typeface="+mj-lt"/>
              <a:buAutoNum type="arabicPeriod"/>
            </a:pPr>
            <a:r>
              <a:rPr lang="en-GB" sz="2400" dirty="0" smtClean="0">
                <a:solidFill>
                  <a:srgbClr val="1F497D"/>
                </a:solidFill>
                <a:latin typeface="Arial"/>
                <a:ea typeface="MS Mincho"/>
              </a:rPr>
              <a:t>Education</a:t>
            </a:r>
            <a:endParaRPr lang="en-US" dirty="0">
              <a:solidFill>
                <a:srgbClr val="1F497D"/>
              </a:solidFill>
              <a:latin typeface="Arial"/>
              <a:ea typeface="MS Mincho"/>
            </a:endParaRPr>
          </a:p>
          <a:p>
            <a:pPr marL="342900" indent="-342900">
              <a:lnSpc>
                <a:spcPct val="115000"/>
              </a:lnSpc>
              <a:buFont typeface="+mj-lt"/>
              <a:buAutoNum type="arabicPeriod"/>
            </a:pPr>
            <a:r>
              <a:rPr lang="en-US" sz="2400" dirty="0" smtClean="0">
                <a:solidFill>
                  <a:srgbClr val="1F497D"/>
                </a:solidFill>
                <a:latin typeface="Arial"/>
                <a:ea typeface="MS Mincho"/>
                <a:cs typeface="Times New Roman"/>
              </a:rPr>
              <a:t>Nuclear Physics </a:t>
            </a:r>
            <a:r>
              <a:rPr lang="en-GB" sz="2400" dirty="0" smtClean="0">
                <a:solidFill>
                  <a:srgbClr val="1F497D"/>
                </a:solidFill>
                <a:latin typeface="Arial"/>
                <a:ea typeface="MS Mincho"/>
                <a:cs typeface="Times New Roman"/>
              </a:rPr>
              <a:t>Applications and Societal Benefits</a:t>
            </a:r>
          </a:p>
        </p:txBody>
      </p:sp>
      <p:sp>
        <p:nvSpPr>
          <p:cNvPr id="4" name="Rectangle 31"/>
          <p:cNvSpPr>
            <a:spLocks noChangeArrowheads="1"/>
          </p:cNvSpPr>
          <p:nvPr/>
        </p:nvSpPr>
        <p:spPr bwMode="auto">
          <a:xfrm>
            <a:off x="152402"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6" name="Textfeld 5"/>
          <p:cNvSpPr txBox="1"/>
          <p:nvPr/>
        </p:nvSpPr>
        <p:spPr>
          <a:xfrm>
            <a:off x="4114801" y="6172200"/>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3668693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188640"/>
            <a:ext cx="5406752" cy="882352"/>
          </a:xfrm>
          <a:solidFill>
            <a:srgbClr val="FFC000"/>
          </a:solidFill>
        </p:spPr>
        <p:txBody>
          <a:bodyPr>
            <a:normAutofit/>
          </a:bodyPr>
          <a:lstStyle/>
          <a:p>
            <a:pPr marL="342900" lvl="0" indent="-342900">
              <a:spcBef>
                <a:spcPct val="20000"/>
              </a:spcBef>
              <a:spcAft>
                <a:spcPts val="600"/>
              </a:spcAft>
            </a:pPr>
            <a:r>
              <a:rPr lang="en-US" sz="3600" dirty="0">
                <a:solidFill>
                  <a:srgbClr val="7030A0"/>
                </a:solidFill>
                <a:latin typeface="Arial"/>
                <a:ea typeface="Times New Roman"/>
                <a:cs typeface="Times New Roman"/>
              </a:rPr>
              <a:t>Mandate of the </a:t>
            </a:r>
            <a:r>
              <a:rPr lang="en-US" sz="3600" dirty="0" smtClean="0">
                <a:solidFill>
                  <a:srgbClr val="7030A0"/>
                </a:solidFill>
                <a:latin typeface="Arial"/>
                <a:ea typeface="Times New Roman"/>
                <a:cs typeface="Times New Roman"/>
              </a:rPr>
              <a:t>WG</a:t>
            </a:r>
            <a:r>
              <a:rPr lang="en-US" sz="2700" dirty="0" smtClean="0">
                <a:solidFill>
                  <a:srgbClr val="7030A0"/>
                </a:solidFill>
                <a:latin typeface="Arial"/>
                <a:ea typeface="Times New Roman"/>
                <a:cs typeface="Times New Roman"/>
              </a:rPr>
              <a:t>:</a:t>
            </a:r>
            <a:endParaRPr lang="de-DE" sz="2400" dirty="0">
              <a:solidFill>
                <a:srgbClr val="7030A0"/>
              </a:solidFill>
              <a:latin typeface="Times New Roman"/>
              <a:ea typeface="Times New Roman"/>
              <a:cs typeface="Times New Roman"/>
            </a:endParaRPr>
          </a:p>
        </p:txBody>
      </p:sp>
      <p:sp>
        <p:nvSpPr>
          <p:cNvPr id="3" name="Inhaltsplatzhalter 2"/>
          <p:cNvSpPr>
            <a:spLocks noGrp="1"/>
          </p:cNvSpPr>
          <p:nvPr>
            <p:ph idx="1"/>
          </p:nvPr>
        </p:nvSpPr>
        <p:spPr>
          <a:xfrm>
            <a:off x="457200" y="1295400"/>
            <a:ext cx="8229600" cy="5410200"/>
          </a:xfrm>
        </p:spPr>
        <p:txBody>
          <a:bodyPr>
            <a:normAutofit fontScale="92500" lnSpcReduction="20000"/>
          </a:bodyPr>
          <a:lstStyle/>
          <a:p>
            <a:pPr marL="114300" indent="0" algn="just">
              <a:spcAft>
                <a:spcPts val="600"/>
              </a:spcAft>
              <a:buNone/>
            </a:pPr>
            <a:r>
              <a:rPr lang="en-CA" sz="2600" i="1" dirty="0" smtClean="0">
                <a:latin typeface="Arial"/>
                <a:ea typeface="Times New Roman"/>
                <a:cs typeface="Times New Roman"/>
              </a:rPr>
              <a:t>Based </a:t>
            </a:r>
            <a:r>
              <a:rPr lang="en-CA" sz="2600" i="1" dirty="0">
                <a:latin typeface="Arial"/>
                <a:ea typeface="Times New Roman"/>
                <a:cs typeface="Times New Roman"/>
              </a:rPr>
              <a:t>on a broad consultation with the JINR member states and </a:t>
            </a:r>
            <a:r>
              <a:rPr lang="en-CA" sz="2600" i="1" dirty="0" smtClean="0">
                <a:latin typeface="Arial"/>
                <a:ea typeface="Times New Roman"/>
                <a:cs typeface="Times New Roman"/>
              </a:rPr>
              <a:t>with wide </a:t>
            </a:r>
            <a:r>
              <a:rPr lang="en-CA" sz="2600" i="1" dirty="0">
                <a:latin typeface="Arial"/>
                <a:ea typeface="Times New Roman"/>
                <a:cs typeface="Times New Roman"/>
              </a:rPr>
              <a:t>international physics community, the SLRP WG is asked to:</a:t>
            </a:r>
            <a:endParaRPr lang="de-DE" sz="2600" i="1" dirty="0">
              <a:latin typeface="Times New Roman"/>
              <a:ea typeface="Times New Roman"/>
              <a:cs typeface="Times New Roman"/>
            </a:endParaRPr>
          </a:p>
          <a:p>
            <a:pPr lvl="2" algn="just">
              <a:spcAft>
                <a:spcPts val="600"/>
              </a:spcAft>
              <a:buFont typeface="Arial"/>
              <a:buChar char="•"/>
              <a:tabLst>
                <a:tab pos="1371600" algn="l"/>
              </a:tabLst>
            </a:pPr>
            <a:r>
              <a:rPr lang="en-CA" sz="2800" dirty="0">
                <a:latin typeface="Arial"/>
                <a:ea typeface="Times New Roman"/>
                <a:cs typeface="Times New Roman"/>
              </a:rPr>
              <a:t>Identify physics scientific venture, priorities and research infrastructure that should be pursued by JINR and that would ensure continuous JINR global scientific leadership. </a:t>
            </a:r>
            <a:endParaRPr lang="de-DE" sz="2100" dirty="0">
              <a:latin typeface="Times New Roman"/>
              <a:ea typeface="Times New Roman"/>
              <a:cs typeface="Times New Roman"/>
            </a:endParaRPr>
          </a:p>
          <a:p>
            <a:pPr lvl="2" algn="just">
              <a:spcAft>
                <a:spcPts val="600"/>
              </a:spcAft>
              <a:buFont typeface="Arial"/>
              <a:buChar char="•"/>
              <a:tabLst>
                <a:tab pos="1371600" algn="l"/>
              </a:tabLst>
            </a:pPr>
            <a:r>
              <a:rPr lang="en-US" sz="2800" dirty="0">
                <a:latin typeface="Arial"/>
                <a:ea typeface="Times New Roman"/>
                <a:cs typeface="Times New Roman"/>
              </a:rPr>
              <a:t>Formulate a coherent plan of the best way to develop the institute in </a:t>
            </a:r>
            <a:r>
              <a:rPr lang="en-CA" sz="2800" dirty="0">
                <a:latin typeface="Arial"/>
                <a:ea typeface="Times New Roman"/>
                <a:cs typeface="Times New Roman"/>
              </a:rPr>
              <a:t>period beyond the running JINR 7-years Plan and include a look ahead to 2030.</a:t>
            </a:r>
            <a:endParaRPr lang="de-DE" sz="2100" dirty="0">
              <a:latin typeface="Times New Roman"/>
              <a:ea typeface="Times New Roman"/>
              <a:cs typeface="Times New Roman"/>
            </a:endParaRPr>
          </a:p>
          <a:p>
            <a:pPr lvl="2" algn="just">
              <a:spcAft>
                <a:spcPts val="600"/>
              </a:spcAft>
              <a:buFont typeface="Arial"/>
              <a:buChar char="•"/>
              <a:tabLst>
                <a:tab pos="1371600" algn="l"/>
              </a:tabLst>
            </a:pPr>
            <a:r>
              <a:rPr lang="en-CA" sz="2800" dirty="0">
                <a:latin typeface="Arial"/>
                <a:ea typeface="Times New Roman"/>
                <a:cs typeface="Times New Roman"/>
              </a:rPr>
              <a:t>Prepare</a:t>
            </a:r>
            <a:r>
              <a:rPr lang="en-US" sz="2800" dirty="0">
                <a:latin typeface="Arial"/>
                <a:ea typeface="Times New Roman"/>
                <a:cs typeface="Times New Roman"/>
              </a:rPr>
              <a:t> a</a:t>
            </a:r>
            <a:r>
              <a:rPr lang="en-CA" sz="2800" dirty="0">
                <a:latin typeface="Arial"/>
                <a:ea typeface="Times New Roman"/>
                <a:cs typeface="Times New Roman"/>
              </a:rPr>
              <a:t> set of recommendations directed to JINR scientists and to JINR governing bodies of member States.</a:t>
            </a:r>
            <a:endParaRPr lang="de-DE" sz="2100" dirty="0">
              <a:latin typeface="Times New Roman"/>
              <a:ea typeface="Times New Roman"/>
              <a:cs typeface="Times New Roman"/>
            </a:endParaRPr>
          </a:p>
          <a:p>
            <a:endParaRPr lang="de-DE" dirty="0"/>
          </a:p>
        </p:txBody>
      </p:sp>
    </p:spTree>
    <p:extLst>
      <p:ext uri="{BB962C8B-B14F-4D97-AF65-F5344CB8AC3E}">
        <p14:creationId xmlns:p14="http://schemas.microsoft.com/office/powerpoint/2010/main" val="389111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xEl>
                                              <p:pRg st="2" end="2"/>
                                            </p:txEl>
                                          </p:spTgt>
                                        </p:tgtEl>
                                        <p:attrNameLst>
                                          <p:attrName>ppt_w</p:attrName>
                                        </p:attrNameLst>
                                      </p:cBhvr>
                                      <p:tavLst>
                                        <p:tav tm="0">
                                          <p:val>
                                            <p:strVal val="ppt_w"/>
                                          </p:val>
                                        </p:tav>
                                        <p:tav tm="100000">
                                          <p:val>
                                            <p:fltVal val="0"/>
                                          </p:val>
                                        </p:tav>
                                      </p:tavLst>
                                    </p:anim>
                                    <p:anim calcmode="lin" valueType="num">
                                      <p:cBhvr>
                                        <p:cTn id="7" dur="1000"/>
                                        <p:tgtEl>
                                          <p:spTgt spid="3">
                                            <p:txEl>
                                              <p:pRg st="2" end="2"/>
                                            </p:txEl>
                                          </p:spTgt>
                                        </p:tgtEl>
                                        <p:attrNameLst>
                                          <p:attrName>ppt_h</p:attrName>
                                        </p:attrNameLst>
                                      </p:cBhvr>
                                      <p:tavLst>
                                        <p:tav tm="0">
                                          <p:val>
                                            <p:strVal val="ppt_h"/>
                                          </p:val>
                                        </p:tav>
                                        <p:tav tm="100000">
                                          <p:val>
                                            <p:fltVal val="0"/>
                                          </p:val>
                                        </p:tav>
                                      </p:tavLst>
                                    </p:anim>
                                    <p:anim calcmode="lin" valueType="num">
                                      <p:cBhvr>
                                        <p:cTn id="8"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2" end="2"/>
                                            </p:txEl>
                                          </p:spTgt>
                                        </p:tgtEl>
                                      </p:cBhvr>
                                    </p:animEffect>
                                    <p:set>
                                      <p:cBhvr>
                                        <p:cTn id="10"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16632"/>
            <a:ext cx="6336703" cy="1296143"/>
          </a:xfrm>
          <a:solidFill>
            <a:srgbClr val="FFC000">
              <a:alpha val="86000"/>
            </a:srgbClr>
          </a:solidFill>
        </p:spPr>
        <p:txBody>
          <a:bodyPr>
            <a:noAutofit/>
          </a:bodyPr>
          <a:lstStyle/>
          <a:p>
            <a:r>
              <a:rPr lang="en-GB" dirty="0">
                <a:solidFill>
                  <a:srgbClr val="7030A0"/>
                </a:solidFill>
                <a:latin typeface="Arial"/>
                <a:ea typeface="MS Mincho"/>
              </a:rPr>
              <a:t>Relativistic Heavy-Ion and Spin </a:t>
            </a:r>
            <a:r>
              <a:rPr lang="en-GB" dirty="0" smtClean="0">
                <a:solidFill>
                  <a:srgbClr val="7030A0"/>
                </a:solidFill>
                <a:latin typeface="Arial"/>
                <a:ea typeface="MS Mincho"/>
              </a:rPr>
              <a:t>Physics sub-group</a:t>
            </a:r>
            <a:endParaRPr lang="en-US" dirty="0">
              <a:solidFill>
                <a:srgbClr val="7030A0"/>
              </a:solidFill>
            </a:endParaRPr>
          </a:p>
        </p:txBody>
      </p:sp>
      <p:sp>
        <p:nvSpPr>
          <p:cNvPr id="3" name="Content Placeholder 2"/>
          <p:cNvSpPr>
            <a:spLocks noGrp="1"/>
          </p:cNvSpPr>
          <p:nvPr>
            <p:ph idx="1"/>
          </p:nvPr>
        </p:nvSpPr>
        <p:spPr>
          <a:xfrm>
            <a:off x="539552" y="1453643"/>
            <a:ext cx="8135938" cy="5432256"/>
          </a:xfrm>
        </p:spPr>
        <p:txBody>
          <a:bodyPr/>
          <a:lstStyle/>
          <a:p>
            <a:r>
              <a:rPr lang="en-US" sz="2000" dirty="0" smtClean="0"/>
              <a:t>Alessandro </a:t>
            </a:r>
            <a:r>
              <a:rPr lang="en-US" sz="2000" dirty="0" err="1" smtClean="0"/>
              <a:t>Bachetta</a:t>
            </a:r>
            <a:r>
              <a:rPr lang="en-US" sz="2000" dirty="0" smtClean="0"/>
              <a:t> (</a:t>
            </a:r>
            <a:r>
              <a:rPr lang="en-US" sz="2000" dirty="0" err="1" smtClean="0"/>
              <a:t>Uni</a:t>
            </a:r>
            <a:r>
              <a:rPr lang="en-US" sz="2000" dirty="0" smtClean="0"/>
              <a:t> </a:t>
            </a:r>
            <a:r>
              <a:rPr lang="en-US" sz="2000" dirty="0" err="1" smtClean="0"/>
              <a:t>Padova</a:t>
            </a:r>
            <a:r>
              <a:rPr lang="en-US" sz="2000" dirty="0" smtClean="0"/>
              <a:t>)</a:t>
            </a:r>
            <a:endParaRPr lang="en-US" sz="2000" dirty="0"/>
          </a:p>
          <a:p>
            <a:r>
              <a:rPr lang="en-US" sz="2000" dirty="0" smtClean="0"/>
              <a:t>Alexander </a:t>
            </a:r>
            <a:r>
              <a:rPr lang="en-US" sz="2000" dirty="0" err="1"/>
              <a:t>Kovalenko</a:t>
            </a:r>
            <a:r>
              <a:rPr lang="en-US" sz="2000" dirty="0"/>
              <a:t> (LHEP JINR) </a:t>
            </a:r>
            <a:endParaRPr lang="en-US" sz="2000" dirty="0" smtClean="0"/>
          </a:p>
          <a:p>
            <a:r>
              <a:rPr lang="en-US" sz="2000" dirty="0" smtClean="0"/>
              <a:t>Alexander </a:t>
            </a:r>
            <a:r>
              <a:rPr lang="en-US" sz="2000" dirty="0" err="1"/>
              <a:t>Sorin</a:t>
            </a:r>
            <a:r>
              <a:rPr lang="en-US" sz="2000" dirty="0"/>
              <a:t> (JINR)</a:t>
            </a:r>
          </a:p>
          <a:p>
            <a:r>
              <a:rPr lang="en-US" sz="2000" dirty="0" smtClean="0"/>
              <a:t>Gennady </a:t>
            </a:r>
            <a:r>
              <a:rPr lang="en-US" sz="2000" dirty="0" err="1"/>
              <a:t>Zinovjev</a:t>
            </a:r>
            <a:r>
              <a:rPr lang="en-US" sz="2000" dirty="0"/>
              <a:t> (LTP </a:t>
            </a:r>
            <a:r>
              <a:rPr lang="en-US" sz="2000" dirty="0" smtClean="0"/>
              <a:t>JINR)</a:t>
            </a:r>
          </a:p>
          <a:p>
            <a:r>
              <a:rPr lang="en-US" sz="2000" dirty="0"/>
              <a:t>Horst </a:t>
            </a:r>
            <a:r>
              <a:rPr lang="en-US" sz="2000" dirty="0" err="1"/>
              <a:t>Stoecker</a:t>
            </a:r>
            <a:r>
              <a:rPr lang="en-US" sz="2000" dirty="0"/>
              <a:t> (GSI</a:t>
            </a:r>
            <a:r>
              <a:rPr lang="en-US" sz="2000" dirty="0" smtClean="0"/>
              <a:t>)</a:t>
            </a:r>
          </a:p>
          <a:p>
            <a:r>
              <a:rPr lang="en-US" sz="2000" dirty="0" err="1" smtClean="0"/>
              <a:t>Itzhak</a:t>
            </a:r>
            <a:r>
              <a:rPr lang="en-US" sz="2000" dirty="0" smtClean="0"/>
              <a:t> </a:t>
            </a:r>
            <a:r>
              <a:rPr lang="en-US" sz="2000" dirty="0" err="1" smtClean="0"/>
              <a:t>Tserruya</a:t>
            </a:r>
            <a:r>
              <a:rPr lang="en-US" sz="2000" dirty="0" smtClean="0"/>
              <a:t> (Weizmann Inst.) </a:t>
            </a:r>
          </a:p>
          <a:p>
            <a:r>
              <a:rPr lang="en-US" sz="2000" dirty="0"/>
              <a:t>Luisa </a:t>
            </a:r>
            <a:r>
              <a:rPr lang="en-US" sz="2000" dirty="0" err="1"/>
              <a:t>Cifarelli</a:t>
            </a:r>
            <a:r>
              <a:rPr lang="en-US" sz="2000" dirty="0"/>
              <a:t> (INFN Bologna)</a:t>
            </a:r>
          </a:p>
          <a:p>
            <a:r>
              <a:rPr lang="en-US" sz="2000" dirty="0"/>
              <a:t>Oleg </a:t>
            </a:r>
            <a:r>
              <a:rPr lang="en-US" sz="2000" dirty="0" err="1"/>
              <a:t>Teryaev</a:t>
            </a:r>
            <a:r>
              <a:rPr lang="en-US" sz="2000" dirty="0"/>
              <a:t> (LHEP JINR) </a:t>
            </a:r>
          </a:p>
          <a:p>
            <a:r>
              <a:rPr lang="en-US" sz="2000" dirty="0" smtClean="0"/>
              <a:t>Richard </a:t>
            </a:r>
            <a:r>
              <a:rPr lang="en-US" sz="2000" dirty="0" err="1" smtClean="0"/>
              <a:t>Lednicky</a:t>
            </a:r>
            <a:r>
              <a:rPr lang="en-US" sz="2000" dirty="0" smtClean="0"/>
              <a:t> (JINR)</a:t>
            </a:r>
            <a:endParaRPr lang="en-US" sz="2000" dirty="0"/>
          </a:p>
          <a:p>
            <a:r>
              <a:rPr lang="en-US" sz="2000" dirty="0" smtClean="0"/>
              <a:t>Roumen Tsenov (LHEP JINR) – local coordinator</a:t>
            </a:r>
            <a:endParaRPr lang="en-US" sz="2000" dirty="0"/>
          </a:p>
          <a:p>
            <a:r>
              <a:rPr lang="en-US" sz="2000" dirty="0" smtClean="0"/>
              <a:t>Sergey </a:t>
            </a:r>
            <a:r>
              <a:rPr lang="en-US" sz="2000" dirty="0" err="1" smtClean="0"/>
              <a:t>Shmatov</a:t>
            </a:r>
            <a:r>
              <a:rPr lang="en-US" sz="2000" dirty="0" smtClean="0"/>
              <a:t> (LHEP JINR)</a:t>
            </a:r>
          </a:p>
          <a:p>
            <a:r>
              <a:rPr lang="en-US" sz="2000" dirty="0" smtClean="0"/>
              <a:t>Vladimir </a:t>
            </a:r>
            <a:r>
              <a:rPr lang="en-US" sz="2000" dirty="0" err="1"/>
              <a:t>Kekelidze</a:t>
            </a:r>
            <a:r>
              <a:rPr lang="en-US" sz="2000" dirty="0"/>
              <a:t> (LHEP JINR) </a:t>
            </a:r>
            <a:r>
              <a:rPr lang="en-US" sz="2000" dirty="0" smtClean="0"/>
              <a:t>- chairman</a:t>
            </a:r>
            <a:endParaRPr lang="en-US" sz="2000" dirty="0"/>
          </a:p>
          <a:p>
            <a:endParaRPr lang="en-US" sz="2000" dirty="0"/>
          </a:p>
        </p:txBody>
      </p:sp>
    </p:spTree>
    <p:extLst>
      <p:ext uri="{BB962C8B-B14F-4D97-AF65-F5344CB8AC3E}">
        <p14:creationId xmlns:p14="http://schemas.microsoft.com/office/powerpoint/2010/main" val="2831350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712" y="309830"/>
            <a:ext cx="5908576" cy="556434"/>
          </a:xfrm>
          <a:solidFill>
            <a:srgbClr val="FFCC00">
              <a:alpha val="86000"/>
            </a:srgbClr>
          </a:solidFill>
        </p:spPr>
        <p:txBody>
          <a:bodyPr/>
          <a:lstStyle/>
          <a:p>
            <a:r>
              <a:rPr lang="en-US" dirty="0" smtClean="0"/>
              <a:t>Results of our sub-group work</a:t>
            </a:r>
            <a:endParaRPr lang="en-US" dirty="0"/>
          </a:p>
        </p:txBody>
      </p:sp>
      <p:sp>
        <p:nvSpPr>
          <p:cNvPr id="4" name="TextBox 3"/>
          <p:cNvSpPr txBox="1"/>
          <p:nvPr/>
        </p:nvSpPr>
        <p:spPr>
          <a:xfrm>
            <a:off x="251520" y="1268760"/>
            <a:ext cx="8640960" cy="1455207"/>
          </a:xfrm>
          <a:prstGeom prst="rect">
            <a:avLst/>
          </a:prstGeom>
          <a:noFill/>
          <a:ln w="19050">
            <a:solidFill>
              <a:schemeClr val="accent6"/>
            </a:solidFill>
          </a:ln>
        </p:spPr>
        <p:txBody>
          <a:bodyPr wrap="square" rtlCol="0">
            <a:spAutoFit/>
          </a:bodyPr>
          <a:lstStyle/>
          <a:p>
            <a:r>
              <a:rPr lang="en-US" dirty="0" smtClean="0"/>
              <a:t>We have produced a concise document containing </a:t>
            </a:r>
            <a:r>
              <a:rPr lang="en-US" dirty="0" smtClean="0"/>
              <a:t>the physics </a:t>
            </a:r>
            <a:r>
              <a:rPr lang="en-US" dirty="0" smtClean="0"/>
              <a:t>potential </a:t>
            </a:r>
            <a:r>
              <a:rPr lang="en-US" dirty="0"/>
              <a:t>and </a:t>
            </a:r>
            <a:r>
              <a:rPr lang="en-US" dirty="0" smtClean="0"/>
              <a:t>feasibility of the research directions that </a:t>
            </a:r>
            <a:r>
              <a:rPr lang="en-US" dirty="0" smtClean="0"/>
              <a:t>are</a:t>
            </a:r>
            <a:r>
              <a:rPr lang="en-US" dirty="0" smtClean="0"/>
              <a:t> </a:t>
            </a:r>
            <a:r>
              <a:rPr lang="en-US" dirty="0" smtClean="0"/>
              <a:t>worth to pursue in the following 10 – 20 years in </a:t>
            </a:r>
            <a:r>
              <a:rPr lang="en-US" dirty="0" smtClean="0"/>
              <a:t>the LHEP</a:t>
            </a:r>
            <a:r>
              <a:rPr lang="en-US" dirty="0" smtClean="0"/>
              <a:t>.</a:t>
            </a:r>
            <a:endParaRPr lang="en-US" dirty="0"/>
          </a:p>
        </p:txBody>
      </p:sp>
      <p:sp>
        <p:nvSpPr>
          <p:cNvPr id="6" name="Content Placeholder 2"/>
          <p:cNvSpPr txBox="1">
            <a:spLocks/>
          </p:cNvSpPr>
          <p:nvPr/>
        </p:nvSpPr>
        <p:spPr bwMode="auto">
          <a:xfrm>
            <a:off x="467544" y="3429000"/>
            <a:ext cx="7812385" cy="261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1313" indent="-341313" algn="l" defTabSz="457200" rtl="0" eaLnBrk="0" fontAlgn="base" hangingPunct="0">
              <a:lnSpc>
                <a:spcPct val="105000"/>
              </a:lnSpc>
              <a:spcBef>
                <a:spcPts val="800"/>
              </a:spcBef>
              <a:spcAft>
                <a:spcPct val="0"/>
              </a:spcAft>
              <a:buClr>
                <a:srgbClr val="3333CC"/>
              </a:buClr>
              <a:buSzPct val="100000"/>
              <a:buFont typeface="Wingdings" panose="05000000000000000000" pitchFamily="2" charset="2"/>
              <a:buChar char="§"/>
              <a:defRPr sz="2200">
                <a:solidFill>
                  <a:srgbClr val="000000"/>
                </a:solidFill>
                <a:latin typeface="+mj-lt"/>
                <a:ea typeface="+mn-ea"/>
                <a:cs typeface="+mn-cs"/>
              </a:defRPr>
            </a:lvl1pPr>
            <a:lvl2pPr marL="741363" indent="-284163" algn="l" defTabSz="457200" rtl="0" eaLnBrk="0" fontAlgn="base" hangingPunct="0">
              <a:lnSpc>
                <a:spcPct val="105000"/>
              </a:lnSpc>
              <a:spcBef>
                <a:spcPts val="700"/>
              </a:spcBef>
              <a:spcAft>
                <a:spcPct val="0"/>
              </a:spcAft>
              <a:buClr>
                <a:srgbClr val="3333CC"/>
              </a:buClr>
              <a:buSzPct val="100000"/>
              <a:buFont typeface="Helvetica" pitchFamily="34" charset="0"/>
              <a:buChar char="–"/>
              <a:defRPr sz="2000">
                <a:solidFill>
                  <a:srgbClr val="000000"/>
                </a:solidFill>
                <a:latin typeface="+mj-lt"/>
              </a:defRPr>
            </a:lvl2pPr>
            <a:lvl3pPr marL="1143000" indent="-228600" algn="l" defTabSz="457200" rtl="0" eaLnBrk="0" fontAlgn="base" hangingPunct="0">
              <a:lnSpc>
                <a:spcPct val="105000"/>
              </a:lnSpc>
              <a:spcBef>
                <a:spcPts val="600"/>
              </a:spcBef>
              <a:spcAft>
                <a:spcPct val="0"/>
              </a:spcAft>
              <a:buClr>
                <a:srgbClr val="3333CC"/>
              </a:buClr>
              <a:buSzPct val="100000"/>
              <a:buFont typeface="Helvetica" pitchFamily="34" charset="0"/>
              <a:buChar char="•"/>
              <a:defRPr sz="2000">
                <a:solidFill>
                  <a:srgbClr val="000000"/>
                </a:solidFill>
                <a:latin typeface="+mj-lt"/>
              </a:defRPr>
            </a:lvl3pPr>
            <a:lvl4pPr marL="1600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4pPr>
            <a:lvl5pPr marL="20574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5pPr>
            <a:lvl6pPr marL="25146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6pPr>
            <a:lvl7pPr marL="29718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7pPr>
            <a:lvl8pPr marL="34290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8pPr>
            <a:lvl9pPr marL="3886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9pPr>
          </a:lstStyle>
          <a:p>
            <a:pPr>
              <a:buFont typeface="Wingdings" panose="05000000000000000000" pitchFamily="2" charset="2"/>
              <a:buChar char="Ø"/>
            </a:pPr>
            <a:r>
              <a:rPr lang="en-US" kern="0" dirty="0" smtClean="0"/>
              <a:t>First priority in the next decade is the realization </a:t>
            </a:r>
            <a:r>
              <a:rPr lang="en-US" kern="0" dirty="0" smtClean="0"/>
              <a:t>of the NICA scientific </a:t>
            </a:r>
            <a:r>
              <a:rPr lang="en-US" kern="0" dirty="0" smtClean="0"/>
              <a:t>program </a:t>
            </a:r>
            <a:r>
              <a:rPr lang="en-US" kern="0" dirty="0" smtClean="0"/>
              <a:t>based on:</a:t>
            </a:r>
          </a:p>
          <a:p>
            <a:pPr marL="857250" lvl="1" indent="-457200">
              <a:buFont typeface="Wingdings" panose="05000000000000000000" pitchFamily="2" charset="2"/>
              <a:buChar char="§"/>
            </a:pPr>
            <a:r>
              <a:rPr lang="en-US" kern="0" dirty="0" smtClean="0"/>
              <a:t>Heavy ion (up to Au</a:t>
            </a:r>
            <a:r>
              <a:rPr lang="en-US" kern="0" baseline="30000" dirty="0" smtClean="0"/>
              <a:t>+79</a:t>
            </a:r>
            <a:r>
              <a:rPr lang="en-US" kern="0" dirty="0" smtClean="0"/>
              <a:t>) collisions at center-of-mass energy </a:t>
            </a:r>
            <a:r>
              <a:rPr lang="en-US" kern="0" dirty="0" smtClean="0"/>
              <a:t>in the range </a:t>
            </a:r>
            <a:r>
              <a:rPr lang="en-US" kern="0" dirty="0" smtClean="0"/>
              <a:t>2 – 11  </a:t>
            </a:r>
            <a:r>
              <a:rPr lang="en-US" kern="0" dirty="0" err="1" smtClean="0"/>
              <a:t>AGeV</a:t>
            </a:r>
            <a:r>
              <a:rPr lang="en-US" kern="0" dirty="0" smtClean="0"/>
              <a:t>;</a:t>
            </a:r>
          </a:p>
          <a:p>
            <a:pPr marL="857250" lvl="1" indent="-457200">
              <a:buFont typeface="Wingdings" panose="05000000000000000000" pitchFamily="2" charset="2"/>
              <a:buChar char="§"/>
            </a:pPr>
            <a:r>
              <a:rPr lang="en-US" kern="0" dirty="0" smtClean="0"/>
              <a:t>Collisions of transversely and longitudinally polarized protons and deuterons </a:t>
            </a:r>
            <a:r>
              <a:rPr lang="en-US" kern="0" dirty="0"/>
              <a:t>at center-of-mass energy </a:t>
            </a:r>
            <a:r>
              <a:rPr lang="en-US" kern="0" dirty="0" smtClean="0"/>
              <a:t>up to 27 GeV</a:t>
            </a:r>
          </a:p>
          <a:p>
            <a:pPr marL="0" indent="0">
              <a:buNone/>
            </a:pPr>
            <a:endParaRPr lang="en-US" kern="0" dirty="0" smtClean="0"/>
          </a:p>
        </p:txBody>
      </p:sp>
    </p:spTree>
    <p:extLst>
      <p:ext uri="{BB962C8B-B14F-4D97-AF65-F5344CB8AC3E}">
        <p14:creationId xmlns:p14="http://schemas.microsoft.com/office/powerpoint/2010/main" val="4184207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60812" y="3169104"/>
            <a:ext cx="8136136" cy="1793550"/>
          </a:xfrm>
          <a:prstGeom prst="rect">
            <a:avLst/>
          </a:prstGeom>
          <a:noFill/>
          <a:ln w="28575">
            <a:solidFill>
              <a:srgbClr val="0070C0"/>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144000" bIns="72000" numCol="1" anchor="t" anchorCtr="0" compatLnSpc="1">
            <a:prstTxWarp prst="textNoShape">
              <a:avLst/>
            </a:prstTxWarp>
            <a:spAutoFit/>
          </a:bodyPr>
          <a:lstStyle>
            <a:lvl1pPr marL="341313" indent="-341313" algn="l" defTabSz="457200" rtl="0" eaLnBrk="0" fontAlgn="base" hangingPunct="0">
              <a:lnSpc>
                <a:spcPct val="105000"/>
              </a:lnSpc>
              <a:spcBef>
                <a:spcPts val="800"/>
              </a:spcBef>
              <a:spcAft>
                <a:spcPct val="0"/>
              </a:spcAft>
              <a:buClr>
                <a:srgbClr val="3333CC"/>
              </a:buClr>
              <a:buSzPct val="100000"/>
              <a:buFont typeface="Wingdings" panose="05000000000000000000" pitchFamily="2" charset="2"/>
              <a:buChar char="§"/>
              <a:defRPr sz="2200">
                <a:solidFill>
                  <a:srgbClr val="000000"/>
                </a:solidFill>
                <a:latin typeface="+mj-lt"/>
                <a:ea typeface="+mn-ea"/>
                <a:cs typeface="+mn-cs"/>
              </a:defRPr>
            </a:lvl1pPr>
            <a:lvl2pPr marL="741363" indent="-284163" algn="l" defTabSz="457200" rtl="0" eaLnBrk="0" fontAlgn="base" hangingPunct="0">
              <a:lnSpc>
                <a:spcPct val="105000"/>
              </a:lnSpc>
              <a:spcBef>
                <a:spcPts val="700"/>
              </a:spcBef>
              <a:spcAft>
                <a:spcPct val="0"/>
              </a:spcAft>
              <a:buClr>
                <a:srgbClr val="3333CC"/>
              </a:buClr>
              <a:buSzPct val="100000"/>
              <a:buFont typeface="Helvetica" pitchFamily="34" charset="0"/>
              <a:buChar char="–"/>
              <a:defRPr sz="2000">
                <a:solidFill>
                  <a:srgbClr val="000000"/>
                </a:solidFill>
                <a:latin typeface="+mj-lt"/>
              </a:defRPr>
            </a:lvl2pPr>
            <a:lvl3pPr marL="1143000" indent="-228600" algn="l" defTabSz="457200" rtl="0" eaLnBrk="0" fontAlgn="base" hangingPunct="0">
              <a:lnSpc>
                <a:spcPct val="105000"/>
              </a:lnSpc>
              <a:spcBef>
                <a:spcPts val="600"/>
              </a:spcBef>
              <a:spcAft>
                <a:spcPct val="0"/>
              </a:spcAft>
              <a:buClr>
                <a:srgbClr val="3333CC"/>
              </a:buClr>
              <a:buSzPct val="100000"/>
              <a:buFont typeface="Helvetica" pitchFamily="34" charset="0"/>
              <a:buChar char="•"/>
              <a:defRPr sz="2000">
                <a:solidFill>
                  <a:srgbClr val="000000"/>
                </a:solidFill>
                <a:latin typeface="+mj-lt"/>
              </a:defRPr>
            </a:lvl3pPr>
            <a:lvl4pPr marL="1600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4pPr>
            <a:lvl5pPr marL="20574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5pPr>
            <a:lvl6pPr marL="25146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6pPr>
            <a:lvl7pPr marL="29718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7pPr>
            <a:lvl8pPr marL="34290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8pPr>
            <a:lvl9pPr marL="3886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9pPr>
          </a:lstStyle>
          <a:p>
            <a:pPr marL="0" indent="0" algn="just">
              <a:spcAft>
                <a:spcPts val="600"/>
              </a:spcAft>
              <a:buNone/>
            </a:pPr>
            <a:r>
              <a:rPr lang="en-US" sz="1700" dirty="0" smtClean="0">
                <a:latin typeface="Times New Roman" panose="02020603050405020304" pitchFamily="18" charset="0"/>
                <a:ea typeface="Times New Roman" panose="02020603050405020304" pitchFamily="18" charset="0"/>
              </a:rPr>
              <a:t>Study the nucleon spin structure and polarization phenomena by performing experiments with colliding polarized proton and deuteron beams </a:t>
            </a:r>
            <a:r>
              <a:rPr lang="en-US" sz="1700" kern="0" dirty="0">
                <a:latin typeface="Times New Roman" panose="02020603050405020304" pitchFamily="18" charset="0"/>
                <a:ea typeface="Calibri" panose="020F0502020204030204" pitchFamily="34" charset="0"/>
              </a:rPr>
              <a:t>with center-of-mass energy up to 27 GeV. </a:t>
            </a:r>
            <a:r>
              <a:rPr lang="en-US" sz="1700" kern="0" dirty="0" smtClean="0">
                <a:latin typeface="Times New Roman" panose="02020603050405020304" pitchFamily="18" charset="0"/>
                <a:ea typeface="Calibri" panose="020F0502020204030204" pitchFamily="34" charset="0"/>
              </a:rPr>
              <a:t>This will give access to the nucleon Transverse </a:t>
            </a:r>
            <a:r>
              <a:rPr lang="en-US" sz="1700" kern="0" dirty="0">
                <a:latin typeface="Times New Roman" panose="02020603050405020304" pitchFamily="18" charset="0"/>
                <a:ea typeface="Calibri" panose="020F0502020204030204" pitchFamily="34" charset="0"/>
              </a:rPr>
              <a:t>Momentum </a:t>
            </a:r>
            <a:r>
              <a:rPr lang="en-US" sz="1700" kern="0" dirty="0" smtClean="0">
                <a:latin typeface="Times New Roman" panose="02020603050405020304" pitchFamily="18" charset="0"/>
                <a:ea typeface="Calibri" panose="020F0502020204030204" pitchFamily="34" charset="0"/>
              </a:rPr>
              <a:t>and Generalized </a:t>
            </a:r>
            <a:r>
              <a:rPr lang="en-US" sz="1700" kern="0" dirty="0">
                <a:latin typeface="Times New Roman" panose="02020603050405020304" pitchFamily="18" charset="0"/>
                <a:ea typeface="Calibri" panose="020F0502020204030204" pitchFamily="34" charset="0"/>
              </a:rPr>
              <a:t>Parton </a:t>
            </a:r>
            <a:r>
              <a:rPr lang="en-US" sz="1700" kern="0" dirty="0" smtClean="0">
                <a:latin typeface="Times New Roman" panose="02020603050405020304" pitchFamily="18" charset="0"/>
                <a:ea typeface="Calibri" panose="020F0502020204030204" pitchFamily="34" charset="0"/>
              </a:rPr>
              <a:t>Distributions (of quarks and gluons) and puzzling spin </a:t>
            </a:r>
            <a:r>
              <a:rPr lang="en-US" sz="1700" kern="0" dirty="0">
                <a:latin typeface="Times New Roman" panose="02020603050405020304" pitchFamily="18" charset="0"/>
                <a:ea typeface="Calibri" panose="020F0502020204030204" pitchFamily="34" charset="0"/>
              </a:rPr>
              <a:t>effects in production of high </a:t>
            </a:r>
            <a:r>
              <a:rPr lang="en-US" sz="1700" kern="0" dirty="0" err="1">
                <a:latin typeface="Times New Roman" panose="02020603050405020304" pitchFamily="18" charset="0"/>
                <a:ea typeface="Calibri" panose="020F0502020204030204" pitchFamily="34" charset="0"/>
              </a:rPr>
              <a:t>p</a:t>
            </a:r>
            <a:r>
              <a:rPr lang="en-US" sz="1700" kern="0" baseline="-25000" dirty="0" err="1">
                <a:latin typeface="Times New Roman" panose="02020603050405020304" pitchFamily="18" charset="0"/>
                <a:ea typeface="Calibri" panose="020F0502020204030204" pitchFamily="34" charset="0"/>
              </a:rPr>
              <a:t>T</a:t>
            </a:r>
            <a:r>
              <a:rPr lang="en-US" sz="1700" kern="0" dirty="0">
                <a:latin typeface="Times New Roman" panose="02020603050405020304" pitchFamily="18" charset="0"/>
                <a:ea typeface="Calibri" panose="020F0502020204030204" pitchFamily="34" charset="0"/>
              </a:rPr>
              <a:t> </a:t>
            </a:r>
            <a:r>
              <a:rPr lang="en-US" sz="1700" kern="0" dirty="0" smtClean="0">
                <a:latin typeface="Times New Roman" panose="02020603050405020304" pitchFamily="18" charset="0"/>
                <a:ea typeface="Calibri" panose="020F0502020204030204" pitchFamily="34" charset="0"/>
              </a:rPr>
              <a:t>hadrons</a:t>
            </a:r>
            <a:r>
              <a:rPr lang="en-US" sz="1700" kern="0" dirty="0">
                <a:latin typeface="Times New Roman" panose="02020603050405020304" pitchFamily="18" charset="0"/>
                <a:ea typeface="Calibri" panose="020F0502020204030204" pitchFamily="34" charset="0"/>
              </a:rPr>
              <a:t>. </a:t>
            </a:r>
            <a:r>
              <a:rPr lang="en-US" sz="1700" kern="0" dirty="0" smtClean="0">
                <a:latin typeface="Times New Roman" panose="02020603050405020304" pitchFamily="18" charset="0"/>
                <a:ea typeface="Calibri" panose="020F0502020204030204" pitchFamily="34" charset="0"/>
              </a:rPr>
              <a:t>We </a:t>
            </a:r>
            <a:r>
              <a:rPr lang="en-US" sz="1700" kern="0" dirty="0" smtClean="0">
                <a:latin typeface="Times New Roman" panose="02020603050405020304" pitchFamily="18" charset="0"/>
                <a:ea typeface="Calibri" panose="020F0502020204030204" pitchFamily="34" charset="0"/>
              </a:rPr>
              <a:t>shall </a:t>
            </a:r>
            <a:r>
              <a:rPr lang="en-US" sz="1700" kern="0" dirty="0" smtClean="0">
                <a:latin typeface="Times New Roman" panose="02020603050405020304" pitchFamily="18" charset="0"/>
                <a:ea typeface="Calibri" panose="020F0502020204030204" pitchFamily="34" charset="0"/>
              </a:rPr>
              <a:t>have an opportunity </a:t>
            </a:r>
            <a:r>
              <a:rPr lang="en-US" sz="1700" kern="0" dirty="0">
                <a:latin typeface="Times New Roman" panose="02020603050405020304" pitchFamily="18" charset="0"/>
                <a:ea typeface="Calibri" panose="020F0502020204030204" pitchFamily="34" charset="0"/>
              </a:rPr>
              <a:t>to extract all first order </a:t>
            </a:r>
            <a:r>
              <a:rPr lang="en-US" sz="1700" kern="0" dirty="0" smtClean="0">
                <a:latin typeface="Times New Roman" panose="02020603050405020304" pitchFamily="18" charset="0"/>
                <a:ea typeface="Calibri" panose="020F0502020204030204" pitchFamily="34" charset="0"/>
              </a:rPr>
              <a:t>Parton Distribution Functions of the nucleon in </a:t>
            </a:r>
            <a:r>
              <a:rPr lang="en-US" sz="1700" kern="0" dirty="0">
                <a:latin typeface="Times New Roman" panose="02020603050405020304" pitchFamily="18" charset="0"/>
                <a:ea typeface="Calibri" panose="020F0502020204030204" pitchFamily="34" charset="0"/>
              </a:rPr>
              <a:t>a single </a:t>
            </a:r>
            <a:r>
              <a:rPr lang="en-US" sz="1700" kern="0" dirty="0" smtClean="0">
                <a:latin typeface="Times New Roman" panose="02020603050405020304" pitchFamily="18" charset="0"/>
                <a:ea typeface="Calibri" panose="020F0502020204030204" pitchFamily="34" charset="0"/>
              </a:rPr>
              <a:t>experiment.</a:t>
            </a:r>
            <a:endParaRPr lang="en-US" sz="1700" kern="0" dirty="0"/>
          </a:p>
        </p:txBody>
      </p:sp>
      <p:sp>
        <p:nvSpPr>
          <p:cNvPr id="2" name="Title 1"/>
          <p:cNvSpPr>
            <a:spLocks noGrp="1"/>
          </p:cNvSpPr>
          <p:nvPr>
            <p:ph type="title"/>
          </p:nvPr>
        </p:nvSpPr>
        <p:spPr>
          <a:xfrm>
            <a:off x="1979712" y="118888"/>
            <a:ext cx="4752528" cy="510781"/>
          </a:xfrm>
          <a:solidFill>
            <a:srgbClr val="FFCC00">
              <a:alpha val="86000"/>
            </a:srgbClr>
          </a:solidFill>
        </p:spPr>
        <p:txBody>
          <a:bodyPr/>
          <a:lstStyle/>
          <a:p>
            <a:r>
              <a:rPr lang="en-US" dirty="0"/>
              <a:t>NICA scientific </a:t>
            </a:r>
            <a:r>
              <a:rPr lang="en-US" dirty="0" smtClean="0"/>
              <a:t>program</a:t>
            </a:r>
            <a:endParaRPr lang="en-US" dirty="0"/>
          </a:p>
        </p:txBody>
      </p:sp>
      <p:sp>
        <p:nvSpPr>
          <p:cNvPr id="3" name="Content Placeholder 2"/>
          <p:cNvSpPr>
            <a:spLocks noGrp="1"/>
          </p:cNvSpPr>
          <p:nvPr>
            <p:ph idx="1"/>
          </p:nvPr>
        </p:nvSpPr>
        <p:spPr>
          <a:xfrm>
            <a:off x="455616" y="761104"/>
            <a:ext cx="8136136" cy="2325042"/>
          </a:xfrm>
          <a:ln w="28575">
            <a:solidFill>
              <a:srgbClr val="0070C0"/>
            </a:solidFill>
          </a:ln>
        </p:spPr>
        <p:txBody>
          <a:bodyPr lIns="144000" tIns="72000" rIns="144000" bIns="72000"/>
          <a:lstStyle/>
          <a:p>
            <a:pPr marL="0" indent="0" algn="just">
              <a:spcAft>
                <a:spcPts val="600"/>
              </a:spcAft>
              <a:buNone/>
            </a:pPr>
            <a:r>
              <a:rPr lang="en-US" sz="1700" dirty="0" smtClean="0">
                <a:latin typeface="Times New Roman" panose="02020603050405020304" pitchFamily="18" charset="0"/>
                <a:ea typeface="Calibri" panose="020F0502020204030204" pitchFamily="34" charset="0"/>
              </a:rPr>
              <a:t>Investigation </a:t>
            </a:r>
            <a:r>
              <a:rPr lang="en-US" sz="1700" dirty="0">
                <a:latin typeface="Times New Roman" panose="02020603050405020304" pitchFamily="18" charset="0"/>
                <a:ea typeface="Calibri" panose="020F0502020204030204" pitchFamily="34" charset="0"/>
              </a:rPr>
              <a:t>of hot and dense strongly interacting matter, search for a mixed phase and critical point in the QCD phase diagram </a:t>
            </a:r>
            <a:r>
              <a:rPr lang="en-US" sz="1700" dirty="0" smtClean="0">
                <a:latin typeface="Times New Roman" panose="02020603050405020304" pitchFamily="18" charset="0"/>
                <a:ea typeface="Calibri" panose="020F0502020204030204" pitchFamily="34" charset="0"/>
              </a:rPr>
              <a:t>in </a:t>
            </a:r>
            <a:r>
              <a:rPr lang="en-US" sz="1700" dirty="0">
                <a:latin typeface="Times New Roman" panose="02020603050405020304" pitchFamily="18" charset="0"/>
                <a:ea typeface="Calibri" panose="020F0502020204030204" pitchFamily="34" charset="0"/>
              </a:rPr>
              <a:t>the poorly explored region of high baryon chemical potential and clarify the basis of QCD in the non-perturbative regime and other theoretical approaches for the description of strongly interacting matter. The NICA energy range (</a:t>
            </a:r>
            <a:r>
              <a:rPr lang="en-US" sz="1700" dirty="0" err="1">
                <a:latin typeface="Symbol" panose="05050102010706020507" pitchFamily="18" charset="2"/>
                <a:ea typeface="Symbol" panose="05050102010706020507" pitchFamily="18" charset="2"/>
                <a:cs typeface="Symbol" panose="05050102010706020507" pitchFamily="18" charset="2"/>
              </a:rPr>
              <a:t>Ö</a:t>
            </a:r>
            <a:r>
              <a:rPr lang="en-US" sz="1700" dirty="0" err="1">
                <a:latin typeface="Times New Roman" panose="02020603050405020304" pitchFamily="18" charset="0"/>
                <a:ea typeface="Calibri" panose="020F0502020204030204" pitchFamily="34" charset="0"/>
              </a:rPr>
              <a:t>s</a:t>
            </a:r>
            <a:r>
              <a:rPr lang="en-US" sz="1700" baseline="-25000" dirty="0" err="1">
                <a:latin typeface="Times New Roman" panose="02020603050405020304" pitchFamily="18" charset="0"/>
                <a:ea typeface="Calibri" panose="020F0502020204030204" pitchFamily="34" charset="0"/>
              </a:rPr>
              <a:t>NN</a:t>
            </a:r>
            <a:r>
              <a:rPr lang="en-US" sz="1700" dirty="0">
                <a:latin typeface="Times New Roman" panose="02020603050405020304" pitchFamily="18" charset="0"/>
                <a:ea typeface="Calibri" panose="020F0502020204030204" pitchFamily="34" charset="0"/>
              </a:rPr>
              <a:t>=2-11 </a:t>
            </a:r>
            <a:r>
              <a:rPr lang="en-US" sz="1700" dirty="0" smtClean="0">
                <a:latin typeface="Times New Roman" panose="02020603050405020304" pitchFamily="18" charset="0"/>
                <a:ea typeface="Calibri" panose="020F0502020204030204" pitchFamily="34" charset="0"/>
              </a:rPr>
              <a:t>GeV) </a:t>
            </a:r>
            <a:r>
              <a:rPr lang="en-US" sz="1700" dirty="0">
                <a:latin typeface="Times New Roman" panose="02020603050405020304" pitchFamily="18" charset="0"/>
                <a:ea typeface="Calibri" panose="020F0502020204030204" pitchFamily="34" charset="0"/>
              </a:rPr>
              <a:t>is believed to be particularly interesting because it covers the region of maximal net baryon density at the time of “freezing”. In this regime, </a:t>
            </a:r>
            <a:r>
              <a:rPr lang="en-US" sz="1700" dirty="0" smtClean="0">
                <a:latin typeface="Times New Roman" panose="02020603050405020304" pitchFamily="18" charset="0"/>
                <a:ea typeface="Calibri" panose="020F0502020204030204" pitchFamily="34" charset="0"/>
              </a:rPr>
              <a:t>a </a:t>
            </a:r>
            <a:r>
              <a:rPr lang="en-US" sz="1700" dirty="0">
                <a:latin typeface="Times New Roman" panose="02020603050405020304" pitchFamily="18" charset="0"/>
                <a:ea typeface="Calibri" panose="020F0502020204030204" pitchFamily="34" charset="0"/>
              </a:rPr>
              <a:t>mixed phase of quark-hadron matter where hadron and quark-gluon phases </a:t>
            </a:r>
            <a:r>
              <a:rPr lang="en-US" sz="1700" dirty="0" smtClean="0">
                <a:latin typeface="Times New Roman" panose="02020603050405020304" pitchFamily="18" charset="0"/>
                <a:ea typeface="Calibri" panose="020F0502020204030204" pitchFamily="34" charset="0"/>
              </a:rPr>
              <a:t>coexist, is believed to dominate in the system. </a:t>
            </a:r>
            <a:endParaRPr lang="en-US" sz="1700" dirty="0"/>
          </a:p>
        </p:txBody>
      </p:sp>
      <p:sp>
        <p:nvSpPr>
          <p:cNvPr id="6" name="Content Placeholder 2"/>
          <p:cNvSpPr txBox="1">
            <a:spLocks/>
          </p:cNvSpPr>
          <p:nvPr/>
        </p:nvSpPr>
        <p:spPr bwMode="auto">
          <a:xfrm>
            <a:off x="486218" y="5039379"/>
            <a:ext cx="8136136" cy="1535017"/>
          </a:xfrm>
          <a:prstGeom prst="rect">
            <a:avLst/>
          </a:prstGeom>
          <a:noFill/>
          <a:ln w="28575">
            <a:solidFill>
              <a:srgbClr val="0070C0"/>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144000" bIns="72000" numCol="1" anchor="t" anchorCtr="0" compatLnSpc="1">
            <a:prstTxWarp prst="textNoShape">
              <a:avLst/>
            </a:prstTxWarp>
            <a:spAutoFit/>
          </a:bodyPr>
          <a:lstStyle>
            <a:lvl1pPr marL="341313" indent="-341313" algn="l" defTabSz="457200" rtl="0" eaLnBrk="0" fontAlgn="base" hangingPunct="0">
              <a:lnSpc>
                <a:spcPct val="105000"/>
              </a:lnSpc>
              <a:spcBef>
                <a:spcPts val="800"/>
              </a:spcBef>
              <a:spcAft>
                <a:spcPct val="0"/>
              </a:spcAft>
              <a:buClr>
                <a:srgbClr val="3333CC"/>
              </a:buClr>
              <a:buSzPct val="100000"/>
              <a:buFont typeface="Wingdings" panose="05000000000000000000" pitchFamily="2" charset="2"/>
              <a:buChar char="§"/>
              <a:defRPr sz="2200">
                <a:solidFill>
                  <a:srgbClr val="000000"/>
                </a:solidFill>
                <a:latin typeface="+mj-lt"/>
                <a:ea typeface="+mn-ea"/>
                <a:cs typeface="+mn-cs"/>
              </a:defRPr>
            </a:lvl1pPr>
            <a:lvl2pPr marL="741363" indent="-284163" algn="l" defTabSz="457200" rtl="0" eaLnBrk="0" fontAlgn="base" hangingPunct="0">
              <a:lnSpc>
                <a:spcPct val="105000"/>
              </a:lnSpc>
              <a:spcBef>
                <a:spcPts val="700"/>
              </a:spcBef>
              <a:spcAft>
                <a:spcPct val="0"/>
              </a:spcAft>
              <a:buClr>
                <a:srgbClr val="3333CC"/>
              </a:buClr>
              <a:buSzPct val="100000"/>
              <a:buFont typeface="Helvetica" pitchFamily="34" charset="0"/>
              <a:buChar char="–"/>
              <a:defRPr sz="2000">
                <a:solidFill>
                  <a:srgbClr val="000000"/>
                </a:solidFill>
                <a:latin typeface="+mj-lt"/>
              </a:defRPr>
            </a:lvl2pPr>
            <a:lvl3pPr marL="1143000" indent="-228600" algn="l" defTabSz="457200" rtl="0" eaLnBrk="0" fontAlgn="base" hangingPunct="0">
              <a:lnSpc>
                <a:spcPct val="105000"/>
              </a:lnSpc>
              <a:spcBef>
                <a:spcPts val="600"/>
              </a:spcBef>
              <a:spcAft>
                <a:spcPct val="0"/>
              </a:spcAft>
              <a:buClr>
                <a:srgbClr val="3333CC"/>
              </a:buClr>
              <a:buSzPct val="100000"/>
              <a:buFont typeface="Helvetica" pitchFamily="34" charset="0"/>
              <a:buChar char="•"/>
              <a:defRPr sz="2000">
                <a:solidFill>
                  <a:srgbClr val="000000"/>
                </a:solidFill>
                <a:latin typeface="+mj-lt"/>
              </a:defRPr>
            </a:lvl3pPr>
            <a:lvl4pPr marL="1600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4pPr>
            <a:lvl5pPr marL="20574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5pPr>
            <a:lvl6pPr marL="25146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6pPr>
            <a:lvl7pPr marL="29718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7pPr>
            <a:lvl8pPr marL="34290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8pPr>
            <a:lvl9pPr marL="3886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9pPr>
          </a:lstStyle>
          <a:p>
            <a:pPr marL="0" indent="0" algn="just">
              <a:spcAft>
                <a:spcPts val="600"/>
              </a:spcAft>
              <a:buNone/>
            </a:pPr>
            <a:r>
              <a:rPr lang="en-US" sz="1700" kern="0" dirty="0" smtClean="0">
                <a:latin typeface="Times New Roman" panose="02020603050405020304" pitchFamily="18" charset="0"/>
                <a:ea typeface="Calibri" panose="020F0502020204030204" pitchFamily="34" charset="0"/>
              </a:rPr>
              <a:t>The </a:t>
            </a:r>
            <a:r>
              <a:rPr lang="en-US" sz="1700" kern="0" dirty="0">
                <a:latin typeface="Times New Roman" panose="02020603050405020304" pitchFamily="18" charset="0"/>
                <a:ea typeface="Calibri" panose="020F0502020204030204" pitchFamily="34" charset="0"/>
              </a:rPr>
              <a:t>NICA facility shall be open not only to JINR and member state scientists but also to the international scientific community at large. The exploitation of the science at NICA is foreseen to be carried out in the framework of international collaborations centered around the three currently planned experiments, MPD and SPD at the Collider and BM@N at the </a:t>
            </a:r>
            <a:r>
              <a:rPr lang="en-US" sz="1700" kern="0" dirty="0" err="1">
                <a:latin typeface="Times New Roman" panose="02020603050405020304" pitchFamily="18" charset="0"/>
                <a:ea typeface="Calibri" panose="020F0502020204030204" pitchFamily="34" charset="0"/>
              </a:rPr>
              <a:t>Nuclotron</a:t>
            </a:r>
            <a:r>
              <a:rPr lang="en-US" sz="1700" kern="0" dirty="0">
                <a:latin typeface="Times New Roman" panose="02020603050405020304" pitchFamily="18" charset="0"/>
                <a:ea typeface="Calibri" panose="020F0502020204030204" pitchFamily="34" charset="0"/>
              </a:rPr>
              <a:t>.</a:t>
            </a:r>
            <a:r>
              <a:rPr lang="en-US" sz="1800" kern="0" dirty="0">
                <a:latin typeface="Times New Roman" panose="02020603050405020304" pitchFamily="18" charset="0"/>
                <a:ea typeface="Calibri" panose="020F0502020204030204" pitchFamily="34" charset="0"/>
              </a:rPr>
              <a:t> </a:t>
            </a:r>
            <a:endParaRPr lang="en-US" kern="0" dirty="0"/>
          </a:p>
        </p:txBody>
      </p:sp>
      <p:sp>
        <p:nvSpPr>
          <p:cNvPr id="7" name="TextBox 6"/>
          <p:cNvSpPr txBox="1"/>
          <p:nvPr/>
        </p:nvSpPr>
        <p:spPr>
          <a:xfrm rot="20665261">
            <a:off x="647266" y="1536723"/>
            <a:ext cx="7632848" cy="773802"/>
          </a:xfrm>
          <a:prstGeom prst="rect">
            <a:avLst/>
          </a:prstGeom>
          <a:solidFill>
            <a:schemeClr val="accent2">
              <a:lumMod val="20000"/>
              <a:lumOff val="80000"/>
            </a:schemeClr>
          </a:solidFill>
          <a:ln w="25400">
            <a:solidFill>
              <a:srgbClr val="0070C0"/>
            </a:solidFill>
          </a:ln>
        </p:spPr>
        <p:txBody>
          <a:bodyPr wrap="square" rtlCol="0">
            <a:spAutoFit/>
          </a:bodyPr>
          <a:lstStyle/>
          <a:p>
            <a:r>
              <a:rPr lang="en-US" sz="1800" dirty="0"/>
              <a:t>In the next 25-30 years, the potential of the NICA accelerator complex should be fully exploited and further </a:t>
            </a:r>
            <a:r>
              <a:rPr lang="en-US" sz="1800" dirty="0" smtClean="0"/>
              <a:t>developed.</a:t>
            </a:r>
            <a:endParaRPr lang="en-US" sz="1800" dirty="0"/>
          </a:p>
        </p:txBody>
      </p:sp>
      <p:sp>
        <p:nvSpPr>
          <p:cNvPr id="8" name="TextBox 7"/>
          <p:cNvSpPr txBox="1"/>
          <p:nvPr/>
        </p:nvSpPr>
        <p:spPr>
          <a:xfrm rot="20628610">
            <a:off x="905520" y="3042311"/>
            <a:ext cx="7632848" cy="1671740"/>
          </a:xfrm>
          <a:prstGeom prst="rect">
            <a:avLst/>
          </a:prstGeom>
          <a:solidFill>
            <a:schemeClr val="bg1"/>
          </a:solidFill>
          <a:ln w="25400">
            <a:solidFill>
              <a:srgbClr val="0070C0"/>
            </a:solidFill>
          </a:ln>
        </p:spPr>
        <p:txBody>
          <a:bodyPr wrap="square" rtlCol="0">
            <a:spAutoFit/>
          </a:bodyPr>
          <a:lstStyle/>
          <a:p>
            <a:pPr algn="just"/>
            <a:r>
              <a:rPr lang="en-US" sz="1700" dirty="0"/>
              <a:t>Meanwhile, upgrade of the </a:t>
            </a:r>
            <a:r>
              <a:rPr lang="en-US" sz="1700" dirty="0" err="1"/>
              <a:t>Nuclotron</a:t>
            </a:r>
            <a:r>
              <a:rPr lang="en-US" sz="1700" dirty="0"/>
              <a:t> beam extraction channels based on superconducting technology shall take place. It will be supplemented by construction of superconducting magnetic energy storage device (SMES). R&amp;D and project preparation for upgrading of the magnetic system of the </a:t>
            </a:r>
            <a:r>
              <a:rPr lang="en-US" sz="1700" dirty="0" err="1"/>
              <a:t>Nuclotron</a:t>
            </a:r>
            <a:r>
              <a:rPr lang="en-US" sz="1700" dirty="0"/>
              <a:t> using, in particular, high-temperature superconductor is also envisaged</a:t>
            </a:r>
            <a:r>
              <a:rPr lang="en-US" sz="1700" dirty="0" smtClean="0"/>
              <a:t>.</a:t>
            </a:r>
            <a:endParaRPr lang="en-US" sz="1700" dirty="0"/>
          </a:p>
        </p:txBody>
      </p:sp>
    </p:spTree>
    <p:extLst>
      <p:ext uri="{BB962C8B-B14F-4D97-AF65-F5344CB8AC3E}">
        <p14:creationId xmlns:p14="http://schemas.microsoft.com/office/powerpoint/2010/main" val="85160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50006"/>
            <a:ext cx="7344097" cy="1000467"/>
          </a:xfrm>
          <a:solidFill>
            <a:srgbClr val="FFCC00">
              <a:alpha val="86000"/>
            </a:srgbClr>
          </a:solidFill>
        </p:spPr>
        <p:txBody>
          <a:bodyPr/>
          <a:lstStyle/>
          <a:p>
            <a:r>
              <a:rPr lang="en-US" sz="3000" dirty="0"/>
              <a:t>Future lines of development of the NICA accelerator complex</a:t>
            </a:r>
          </a:p>
        </p:txBody>
      </p:sp>
      <p:sp>
        <p:nvSpPr>
          <p:cNvPr id="4" name="Content Placeholder 2"/>
          <p:cNvSpPr txBox="1">
            <a:spLocks/>
          </p:cNvSpPr>
          <p:nvPr/>
        </p:nvSpPr>
        <p:spPr bwMode="auto">
          <a:xfrm>
            <a:off x="547753" y="1628800"/>
            <a:ext cx="8135938" cy="4579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1313" indent="-341313" algn="l" defTabSz="457200" rtl="0" eaLnBrk="0" fontAlgn="base" hangingPunct="0">
              <a:lnSpc>
                <a:spcPct val="105000"/>
              </a:lnSpc>
              <a:spcBef>
                <a:spcPts val="800"/>
              </a:spcBef>
              <a:spcAft>
                <a:spcPct val="0"/>
              </a:spcAft>
              <a:buClr>
                <a:srgbClr val="3333CC"/>
              </a:buClr>
              <a:buSzPct val="100000"/>
              <a:buFont typeface="Wingdings" panose="05000000000000000000" pitchFamily="2" charset="2"/>
              <a:buChar char="§"/>
              <a:defRPr sz="2200">
                <a:solidFill>
                  <a:srgbClr val="000000"/>
                </a:solidFill>
                <a:latin typeface="+mj-lt"/>
                <a:ea typeface="+mn-ea"/>
                <a:cs typeface="+mn-cs"/>
              </a:defRPr>
            </a:lvl1pPr>
            <a:lvl2pPr marL="741363" indent="-284163" algn="l" defTabSz="457200" rtl="0" eaLnBrk="0" fontAlgn="base" hangingPunct="0">
              <a:lnSpc>
                <a:spcPct val="105000"/>
              </a:lnSpc>
              <a:spcBef>
                <a:spcPts val="700"/>
              </a:spcBef>
              <a:spcAft>
                <a:spcPct val="0"/>
              </a:spcAft>
              <a:buClr>
                <a:srgbClr val="3333CC"/>
              </a:buClr>
              <a:buSzPct val="100000"/>
              <a:buFont typeface="Helvetica" pitchFamily="34" charset="0"/>
              <a:buChar char="–"/>
              <a:defRPr sz="2000">
                <a:solidFill>
                  <a:srgbClr val="000000"/>
                </a:solidFill>
                <a:latin typeface="+mj-lt"/>
              </a:defRPr>
            </a:lvl2pPr>
            <a:lvl3pPr marL="1143000" indent="-228600" algn="l" defTabSz="457200" rtl="0" eaLnBrk="0" fontAlgn="base" hangingPunct="0">
              <a:lnSpc>
                <a:spcPct val="105000"/>
              </a:lnSpc>
              <a:spcBef>
                <a:spcPts val="600"/>
              </a:spcBef>
              <a:spcAft>
                <a:spcPct val="0"/>
              </a:spcAft>
              <a:buClr>
                <a:srgbClr val="3333CC"/>
              </a:buClr>
              <a:buSzPct val="100000"/>
              <a:buFont typeface="Helvetica" pitchFamily="34" charset="0"/>
              <a:buChar char="•"/>
              <a:defRPr sz="2000">
                <a:solidFill>
                  <a:srgbClr val="000000"/>
                </a:solidFill>
                <a:latin typeface="+mj-lt"/>
              </a:defRPr>
            </a:lvl3pPr>
            <a:lvl4pPr marL="1600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4pPr>
            <a:lvl5pPr marL="20574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5pPr>
            <a:lvl6pPr marL="25146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6pPr>
            <a:lvl7pPr marL="29718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7pPr>
            <a:lvl8pPr marL="34290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8pPr>
            <a:lvl9pPr marL="3886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9pPr>
          </a:lstStyle>
          <a:p>
            <a:pPr marL="0" indent="0">
              <a:buNone/>
            </a:pPr>
            <a:r>
              <a:rPr lang="en-US" sz="2000" b="1" dirty="0" smtClean="0"/>
              <a:t>For beyond </a:t>
            </a:r>
            <a:r>
              <a:rPr lang="en-US" sz="2000" b="1" dirty="0"/>
              <a:t>2030, we </a:t>
            </a:r>
            <a:r>
              <a:rPr lang="en-US" sz="2000" b="1" dirty="0" smtClean="0"/>
              <a:t>have identified </a:t>
            </a:r>
            <a:r>
              <a:rPr lang="en-US" sz="2000" b="1" dirty="0"/>
              <a:t>four directions that are scientifically promising, technically feasible, and can be seen as natural extensions of the planned NICA </a:t>
            </a:r>
            <a:r>
              <a:rPr lang="en-US" sz="2000" b="1" dirty="0" smtClean="0"/>
              <a:t>program:</a:t>
            </a:r>
            <a:endParaRPr lang="en-US" sz="2000" kern="0" dirty="0" smtClean="0"/>
          </a:p>
          <a:p>
            <a:r>
              <a:rPr lang="en-US" sz="1800" dirty="0" smtClean="0"/>
              <a:t>Upgrading </a:t>
            </a:r>
            <a:r>
              <a:rPr lang="en-US" sz="1800" dirty="0"/>
              <a:t>of the NICA rings to obtain asymmetric heavy ion collisions with luminosity L ~ 10</a:t>
            </a:r>
            <a:r>
              <a:rPr lang="en-US" sz="1800" baseline="30000" dirty="0"/>
              <a:t>27</a:t>
            </a:r>
            <a:r>
              <a:rPr lang="en-US" sz="1800" dirty="0"/>
              <a:t> cm</a:t>
            </a:r>
            <a:r>
              <a:rPr lang="en-US" sz="1800" baseline="30000" dirty="0"/>
              <a:t>-2</a:t>
            </a:r>
            <a:r>
              <a:rPr lang="en-US" sz="1800" dirty="0"/>
              <a:t>s</a:t>
            </a:r>
            <a:r>
              <a:rPr lang="en-US" sz="1800" baseline="30000" dirty="0"/>
              <a:t>-1</a:t>
            </a:r>
            <a:r>
              <a:rPr lang="en-US" sz="1800" dirty="0"/>
              <a:t> and collisions of polarized protons with polarized deuterons with L ~ 10</a:t>
            </a:r>
            <a:r>
              <a:rPr lang="en-US" sz="1800" baseline="30000" dirty="0"/>
              <a:t>32</a:t>
            </a:r>
            <a:r>
              <a:rPr lang="en-US" sz="1800" dirty="0"/>
              <a:t> </a:t>
            </a:r>
            <a:r>
              <a:rPr lang="en-US" sz="1800" dirty="0" smtClean="0"/>
              <a:t>cm</a:t>
            </a:r>
            <a:r>
              <a:rPr lang="en-US" sz="1800" baseline="30000" dirty="0" smtClean="0"/>
              <a:t>-2</a:t>
            </a:r>
            <a:r>
              <a:rPr lang="en-US" sz="1800" dirty="0" smtClean="0"/>
              <a:t>s</a:t>
            </a:r>
            <a:r>
              <a:rPr lang="en-US" sz="1800" baseline="30000" dirty="0" smtClean="0"/>
              <a:t>-1</a:t>
            </a:r>
            <a:r>
              <a:rPr lang="en-US" sz="1800" dirty="0" smtClean="0"/>
              <a:t>, and also </a:t>
            </a:r>
            <a:r>
              <a:rPr lang="en-US" sz="1800" dirty="0" err="1" smtClean="0"/>
              <a:t>pA</a:t>
            </a:r>
            <a:r>
              <a:rPr lang="en-US" sz="1800" dirty="0" smtClean="0"/>
              <a:t> and </a:t>
            </a:r>
            <a:r>
              <a:rPr lang="en-US" sz="1800" dirty="0" err="1" smtClean="0"/>
              <a:t>dA</a:t>
            </a:r>
            <a:r>
              <a:rPr lang="en-US" sz="1800" dirty="0" smtClean="0"/>
              <a:t> collisions;</a:t>
            </a:r>
            <a:endParaRPr lang="en-US" sz="1800" dirty="0"/>
          </a:p>
          <a:p>
            <a:r>
              <a:rPr lang="en-US" sz="1800" dirty="0" smtClean="0"/>
              <a:t>Feasibility </a:t>
            </a:r>
            <a:r>
              <a:rPr lang="en-US" sz="1800" dirty="0"/>
              <a:t>and design study for acceleration of twisted states of particles and of states with large orbital momentum; experiments with such states</a:t>
            </a:r>
            <a:r>
              <a:rPr lang="en-US" sz="1800" dirty="0" smtClean="0"/>
              <a:t>;</a:t>
            </a:r>
            <a:endParaRPr lang="en-US" sz="1800" dirty="0"/>
          </a:p>
          <a:p>
            <a:r>
              <a:rPr lang="en-US" sz="1800" dirty="0" smtClean="0"/>
              <a:t>Feasibility </a:t>
            </a:r>
            <a:r>
              <a:rPr lang="en-US" sz="1800" dirty="0"/>
              <a:t>and design study for an electron accelerator at a few GeV energy and, possibly, for a high-energy photon beam. The latter could be based, for example, on backward Compton scattering of a laser beam off a few GeV electron beam. </a:t>
            </a:r>
            <a:endParaRPr lang="en-US" sz="1800" dirty="0" smtClean="0"/>
          </a:p>
          <a:p>
            <a:r>
              <a:rPr lang="en-US" sz="1800" dirty="0"/>
              <a:t>Feasibility and design study for search for the proton and deuteron electric dipole </a:t>
            </a:r>
            <a:r>
              <a:rPr lang="en-US" sz="1800" dirty="0" smtClean="0"/>
              <a:t>momenta </a:t>
            </a:r>
            <a:r>
              <a:rPr lang="en-US" sz="1800" dirty="0"/>
              <a:t>(EDM) with the NICA rings. </a:t>
            </a:r>
          </a:p>
        </p:txBody>
      </p:sp>
    </p:spTree>
    <p:extLst>
      <p:ext uri="{BB962C8B-B14F-4D97-AF65-F5344CB8AC3E}">
        <p14:creationId xmlns:p14="http://schemas.microsoft.com/office/powerpoint/2010/main" val="2681888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6375" y="86954"/>
            <a:ext cx="6411913" cy="973856"/>
          </a:xfrm>
          <a:solidFill>
            <a:srgbClr val="FFCC00">
              <a:alpha val="86000"/>
            </a:srgbClr>
          </a:solidFill>
        </p:spPr>
        <p:txBody>
          <a:bodyPr/>
          <a:lstStyle/>
          <a:p>
            <a:r>
              <a:rPr lang="en-US" sz="2800" dirty="0"/>
              <a:t>Future lines of development of the NICA accelerator </a:t>
            </a:r>
            <a:r>
              <a:rPr lang="en-US" sz="2800" dirty="0" smtClean="0"/>
              <a:t>complex (1)</a:t>
            </a:r>
            <a:endParaRPr lang="en-US" sz="2800" dirty="0"/>
          </a:p>
        </p:txBody>
      </p:sp>
      <p:sp>
        <p:nvSpPr>
          <p:cNvPr id="5" name="Content Placeholder 2"/>
          <p:cNvSpPr txBox="1">
            <a:spLocks/>
          </p:cNvSpPr>
          <p:nvPr/>
        </p:nvSpPr>
        <p:spPr>
          <a:xfrm>
            <a:off x="395536" y="1484784"/>
            <a:ext cx="8136136" cy="2325042"/>
          </a:xfrm>
          <a:prstGeom prst="rect">
            <a:avLst/>
          </a:prstGeom>
          <a:ln w="28575">
            <a:solidFill>
              <a:srgbClr val="0070C0"/>
            </a:solidFill>
          </a:ln>
        </p:spPr>
        <p:txBody>
          <a:bodyPr lIns="144000" tIns="72000" rIns="144000" bIns="72000"/>
          <a:lstStyle>
            <a:lvl1pPr marL="341313" indent="-341313" algn="l" defTabSz="457200" rtl="0" eaLnBrk="0" fontAlgn="base" hangingPunct="0">
              <a:lnSpc>
                <a:spcPct val="105000"/>
              </a:lnSpc>
              <a:spcBef>
                <a:spcPts val="800"/>
              </a:spcBef>
              <a:spcAft>
                <a:spcPct val="0"/>
              </a:spcAft>
              <a:buClr>
                <a:srgbClr val="3333CC"/>
              </a:buClr>
              <a:buSzPct val="100000"/>
              <a:buFont typeface="Wingdings" panose="05000000000000000000" pitchFamily="2" charset="2"/>
              <a:buChar char="§"/>
              <a:defRPr sz="2200">
                <a:solidFill>
                  <a:srgbClr val="000000"/>
                </a:solidFill>
                <a:latin typeface="+mj-lt"/>
                <a:ea typeface="+mn-ea"/>
                <a:cs typeface="+mn-cs"/>
              </a:defRPr>
            </a:lvl1pPr>
            <a:lvl2pPr marL="741363" indent="-284163" algn="l" defTabSz="457200" rtl="0" eaLnBrk="0" fontAlgn="base" hangingPunct="0">
              <a:lnSpc>
                <a:spcPct val="105000"/>
              </a:lnSpc>
              <a:spcBef>
                <a:spcPts val="700"/>
              </a:spcBef>
              <a:spcAft>
                <a:spcPct val="0"/>
              </a:spcAft>
              <a:buClr>
                <a:srgbClr val="3333CC"/>
              </a:buClr>
              <a:buSzPct val="100000"/>
              <a:buFont typeface="Helvetica" pitchFamily="34" charset="0"/>
              <a:buChar char="–"/>
              <a:defRPr sz="2000">
                <a:solidFill>
                  <a:srgbClr val="000000"/>
                </a:solidFill>
                <a:latin typeface="+mj-lt"/>
              </a:defRPr>
            </a:lvl2pPr>
            <a:lvl3pPr marL="1143000" indent="-228600" algn="l" defTabSz="457200" rtl="0" eaLnBrk="0" fontAlgn="base" hangingPunct="0">
              <a:lnSpc>
                <a:spcPct val="105000"/>
              </a:lnSpc>
              <a:spcBef>
                <a:spcPts val="600"/>
              </a:spcBef>
              <a:spcAft>
                <a:spcPct val="0"/>
              </a:spcAft>
              <a:buClr>
                <a:srgbClr val="3333CC"/>
              </a:buClr>
              <a:buSzPct val="100000"/>
              <a:buFont typeface="Helvetica" pitchFamily="34" charset="0"/>
              <a:buChar char="•"/>
              <a:defRPr sz="2000">
                <a:solidFill>
                  <a:srgbClr val="000000"/>
                </a:solidFill>
                <a:latin typeface="+mj-lt"/>
              </a:defRPr>
            </a:lvl3pPr>
            <a:lvl4pPr marL="1600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4pPr>
            <a:lvl5pPr marL="20574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5pPr>
            <a:lvl6pPr marL="25146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6pPr>
            <a:lvl7pPr marL="29718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7pPr>
            <a:lvl8pPr marL="34290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8pPr>
            <a:lvl9pPr marL="3886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9pPr>
          </a:lstStyle>
          <a:p>
            <a:pPr marL="0" indent="0" algn="just">
              <a:spcAft>
                <a:spcPts val="600"/>
              </a:spcAft>
              <a:buNone/>
            </a:pPr>
            <a:r>
              <a:rPr lang="en-US" sz="1700" kern="0" dirty="0">
                <a:latin typeface="Times New Roman" panose="02020603050405020304" pitchFamily="18" charset="0"/>
                <a:ea typeface="Calibri" panose="020F0502020204030204" pitchFamily="34" charset="0"/>
              </a:rPr>
              <a:t>The study of </a:t>
            </a:r>
            <a:r>
              <a:rPr lang="en-US" sz="1700" b="1" kern="0" dirty="0">
                <a:solidFill>
                  <a:srgbClr val="CC3300"/>
                </a:solidFill>
                <a:latin typeface="Times New Roman" panose="02020603050405020304" pitchFamily="18" charset="0"/>
                <a:ea typeface="Calibri" panose="020F0502020204030204" pitchFamily="34" charset="0"/>
              </a:rPr>
              <a:t>ep and </a:t>
            </a:r>
            <a:r>
              <a:rPr lang="en-US" sz="1700" b="1" kern="0" dirty="0" err="1">
                <a:solidFill>
                  <a:srgbClr val="CC3300"/>
                </a:solidFill>
                <a:latin typeface="Times New Roman" panose="02020603050405020304" pitchFamily="18" charset="0"/>
                <a:ea typeface="Calibri" panose="020F0502020204030204" pitchFamily="34" charset="0"/>
              </a:rPr>
              <a:t>eA</a:t>
            </a:r>
            <a:r>
              <a:rPr lang="en-US" sz="1700" b="1" kern="0" dirty="0">
                <a:solidFill>
                  <a:srgbClr val="CC3300"/>
                </a:solidFill>
                <a:latin typeface="Times New Roman" panose="02020603050405020304" pitchFamily="18" charset="0"/>
                <a:ea typeface="Calibri" panose="020F0502020204030204" pitchFamily="34" charset="0"/>
              </a:rPr>
              <a:t> </a:t>
            </a:r>
            <a:r>
              <a:rPr lang="en-US" sz="1700" kern="0" dirty="0">
                <a:latin typeface="Times New Roman" panose="02020603050405020304" pitchFamily="18" charset="0"/>
                <a:ea typeface="Calibri" panose="020F0502020204030204" pitchFamily="34" charset="0"/>
              </a:rPr>
              <a:t>collisions, </a:t>
            </a:r>
            <a:r>
              <a:rPr lang="en-US" sz="1700" b="1" kern="0" dirty="0">
                <a:solidFill>
                  <a:srgbClr val="CC3300"/>
                </a:solidFill>
                <a:latin typeface="Times New Roman" panose="02020603050405020304" pitchFamily="18" charset="0"/>
                <a:ea typeface="Calibri" panose="020F0502020204030204" pitchFamily="34" charset="0"/>
              </a:rPr>
              <a:t>in particular with polarized beams</a:t>
            </a:r>
            <a:r>
              <a:rPr lang="en-US" sz="1700" kern="0" dirty="0">
                <a:latin typeface="Times New Roman" panose="02020603050405020304" pitchFamily="18" charset="0"/>
                <a:ea typeface="Calibri" panose="020F0502020204030204" pitchFamily="34" charset="0"/>
              </a:rPr>
              <a:t>, offers the possibility of conducting numerous studies on the internal structure of the nucleons and nuclei, and to understand the emergence of the global properties of the nucleon from its constituents. The study of deuterons will have an impact on the </a:t>
            </a:r>
            <a:r>
              <a:rPr lang="en-US" sz="1700" kern="0" dirty="0" err="1">
                <a:latin typeface="Times New Roman" panose="02020603050405020304" pitchFamily="18" charset="0"/>
                <a:ea typeface="Calibri" panose="020F0502020204030204" pitchFamily="34" charset="0"/>
              </a:rPr>
              <a:t>flavour</a:t>
            </a:r>
            <a:r>
              <a:rPr lang="en-US" sz="1700" kern="0" dirty="0">
                <a:latin typeface="Times New Roman" panose="02020603050405020304" pitchFamily="18" charset="0"/>
                <a:ea typeface="Calibri" panose="020F0502020204030204" pitchFamily="34" charset="0"/>
              </a:rPr>
              <a:t> decomposition of nucleon </a:t>
            </a:r>
            <a:r>
              <a:rPr lang="en-US" sz="1700" kern="0" dirty="0" err="1">
                <a:latin typeface="Times New Roman" panose="02020603050405020304" pitchFamily="18" charset="0"/>
                <a:ea typeface="Calibri" panose="020F0502020204030204" pitchFamily="34" charset="0"/>
              </a:rPr>
              <a:t>parton</a:t>
            </a:r>
            <a:r>
              <a:rPr lang="en-US" sz="1700" kern="0" dirty="0">
                <a:latin typeface="Times New Roman" panose="02020603050405020304" pitchFamily="18" charset="0"/>
                <a:ea typeface="Calibri" panose="020F0502020204030204" pitchFamily="34" charset="0"/>
              </a:rPr>
              <a:t> distribution functions, shed light on nuclear wave functions, and unravel correlations inside the nucleus. The study of heavier nuclei can improve the determination of nuclear </a:t>
            </a:r>
            <a:r>
              <a:rPr lang="en-US" sz="1700" kern="0" dirty="0" err="1">
                <a:latin typeface="Times New Roman" panose="02020603050405020304" pitchFamily="18" charset="0"/>
                <a:ea typeface="Calibri" panose="020F0502020204030204" pitchFamily="34" charset="0"/>
              </a:rPr>
              <a:t>parton</a:t>
            </a:r>
            <a:r>
              <a:rPr lang="en-US" sz="1700" kern="0" dirty="0">
                <a:latin typeface="Times New Roman" panose="02020603050405020304" pitchFamily="18" charset="0"/>
                <a:ea typeface="Calibri" panose="020F0502020204030204" pitchFamily="34" charset="0"/>
              </a:rPr>
              <a:t> distribution functions: they are essential ingredients also for the interpretation of heavy-ion physics and remain, at the moment, still poorly constrained.</a:t>
            </a:r>
            <a:endParaRPr lang="en-US" sz="1700" kern="0" dirty="0"/>
          </a:p>
        </p:txBody>
      </p:sp>
      <p:sp>
        <p:nvSpPr>
          <p:cNvPr id="6" name="Content Placeholder 2"/>
          <p:cNvSpPr txBox="1">
            <a:spLocks/>
          </p:cNvSpPr>
          <p:nvPr/>
        </p:nvSpPr>
        <p:spPr>
          <a:xfrm>
            <a:off x="395536" y="4005064"/>
            <a:ext cx="8136136" cy="1872208"/>
          </a:xfrm>
          <a:prstGeom prst="rect">
            <a:avLst/>
          </a:prstGeom>
          <a:ln w="28575">
            <a:solidFill>
              <a:srgbClr val="0070C0"/>
            </a:solidFill>
          </a:ln>
        </p:spPr>
        <p:txBody>
          <a:bodyPr lIns="144000" tIns="72000" rIns="144000" bIns="72000"/>
          <a:lstStyle>
            <a:lvl1pPr marL="341313" indent="-341313" algn="l" defTabSz="457200" rtl="0" eaLnBrk="0" fontAlgn="base" hangingPunct="0">
              <a:lnSpc>
                <a:spcPct val="105000"/>
              </a:lnSpc>
              <a:spcBef>
                <a:spcPts val="800"/>
              </a:spcBef>
              <a:spcAft>
                <a:spcPct val="0"/>
              </a:spcAft>
              <a:buClr>
                <a:srgbClr val="3333CC"/>
              </a:buClr>
              <a:buSzPct val="100000"/>
              <a:buFont typeface="Wingdings" panose="05000000000000000000" pitchFamily="2" charset="2"/>
              <a:buChar char="§"/>
              <a:defRPr sz="2200">
                <a:solidFill>
                  <a:srgbClr val="000000"/>
                </a:solidFill>
                <a:latin typeface="+mj-lt"/>
                <a:ea typeface="+mn-ea"/>
                <a:cs typeface="+mn-cs"/>
              </a:defRPr>
            </a:lvl1pPr>
            <a:lvl2pPr marL="741363" indent="-284163" algn="l" defTabSz="457200" rtl="0" eaLnBrk="0" fontAlgn="base" hangingPunct="0">
              <a:lnSpc>
                <a:spcPct val="105000"/>
              </a:lnSpc>
              <a:spcBef>
                <a:spcPts val="700"/>
              </a:spcBef>
              <a:spcAft>
                <a:spcPct val="0"/>
              </a:spcAft>
              <a:buClr>
                <a:srgbClr val="3333CC"/>
              </a:buClr>
              <a:buSzPct val="100000"/>
              <a:buFont typeface="Helvetica" pitchFamily="34" charset="0"/>
              <a:buChar char="–"/>
              <a:defRPr sz="2000">
                <a:solidFill>
                  <a:srgbClr val="000000"/>
                </a:solidFill>
                <a:latin typeface="+mj-lt"/>
              </a:defRPr>
            </a:lvl2pPr>
            <a:lvl3pPr marL="1143000" indent="-228600" algn="l" defTabSz="457200" rtl="0" eaLnBrk="0" fontAlgn="base" hangingPunct="0">
              <a:lnSpc>
                <a:spcPct val="105000"/>
              </a:lnSpc>
              <a:spcBef>
                <a:spcPts val="600"/>
              </a:spcBef>
              <a:spcAft>
                <a:spcPct val="0"/>
              </a:spcAft>
              <a:buClr>
                <a:srgbClr val="3333CC"/>
              </a:buClr>
              <a:buSzPct val="100000"/>
              <a:buFont typeface="Helvetica" pitchFamily="34" charset="0"/>
              <a:buChar char="•"/>
              <a:defRPr sz="2000">
                <a:solidFill>
                  <a:srgbClr val="000000"/>
                </a:solidFill>
                <a:latin typeface="+mj-lt"/>
              </a:defRPr>
            </a:lvl3pPr>
            <a:lvl4pPr marL="1600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4pPr>
            <a:lvl5pPr marL="20574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j-lt"/>
              </a:defRPr>
            </a:lvl5pPr>
            <a:lvl6pPr marL="25146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6pPr>
            <a:lvl7pPr marL="29718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7pPr>
            <a:lvl8pPr marL="34290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8pPr>
            <a:lvl9pPr marL="3886200" indent="-228600" algn="l" defTabSz="457200" rtl="0" eaLnBrk="0" fontAlgn="base" hangingPunct="0">
              <a:lnSpc>
                <a:spcPct val="105000"/>
              </a:lnSpc>
              <a:spcBef>
                <a:spcPts val="500"/>
              </a:spcBef>
              <a:spcAft>
                <a:spcPct val="0"/>
              </a:spcAft>
              <a:buClr>
                <a:srgbClr val="3333CC"/>
              </a:buClr>
              <a:buSzPct val="100000"/>
              <a:buFont typeface="Helvetica" pitchFamily="34" charset="0"/>
              <a:buChar char="»"/>
              <a:defRPr sz="2000">
                <a:solidFill>
                  <a:srgbClr val="000000"/>
                </a:solidFill>
                <a:latin typeface="+mn-lt"/>
              </a:defRPr>
            </a:lvl9pPr>
          </a:lstStyle>
          <a:p>
            <a:pPr marL="0" indent="0" algn="just">
              <a:spcAft>
                <a:spcPts val="600"/>
              </a:spcAft>
              <a:buNone/>
            </a:pPr>
            <a:r>
              <a:rPr lang="en-US" sz="1700" kern="0" dirty="0">
                <a:latin typeface="Times New Roman" panose="02020603050405020304" pitchFamily="18" charset="0"/>
                <a:ea typeface="Calibri" panose="020F0502020204030204" pitchFamily="34" charset="0"/>
              </a:rPr>
              <a:t>The inclusion of polarization will offer the possibility to study crucial aspects of hadronic and nuclear structure beyond the reach of most of present-day facilities. For instance, the possibility of running with </a:t>
            </a:r>
            <a:r>
              <a:rPr lang="en-US" sz="1700" b="1" kern="0" dirty="0">
                <a:solidFill>
                  <a:srgbClr val="CC3300"/>
                </a:solidFill>
                <a:latin typeface="Times New Roman" panose="02020603050405020304" pitchFamily="18" charset="0"/>
                <a:ea typeface="Calibri" panose="020F0502020204030204" pitchFamily="34" charset="0"/>
              </a:rPr>
              <a:t>polarized beams of deuterons</a:t>
            </a:r>
            <a:r>
              <a:rPr lang="en-US" sz="1700" kern="0" dirty="0">
                <a:latin typeface="Times New Roman" panose="02020603050405020304" pitchFamily="18" charset="0"/>
                <a:ea typeface="Calibri" panose="020F0502020204030204" pitchFamily="34" charset="0"/>
              </a:rPr>
              <a:t>, due to their spin-one nature, generates a rich set of measurable structure functions. Most of them are presently unexplored and contain qualitatively different information compared to the standard spin-half ones. </a:t>
            </a:r>
            <a:endParaRPr lang="en-US" sz="1700" kern="0" dirty="0"/>
          </a:p>
        </p:txBody>
      </p:sp>
    </p:spTree>
    <p:extLst>
      <p:ext uri="{BB962C8B-B14F-4D97-AF65-F5344CB8AC3E}">
        <p14:creationId xmlns:p14="http://schemas.microsoft.com/office/powerpoint/2010/main" val="1035996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7030A0"/>
      </a:folHlink>
    </a:clrScheme>
    <a:fontScheme name="Default Design">
      <a:majorFont>
        <a:latin typeface="Arial Unicode MS"/>
        <a:ea typeface="Arial Unicode MS"/>
        <a:cs typeface="Arial Unicode MS"/>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23000"/>
          </a:lnSpc>
          <a:spcBef>
            <a:spcPct val="0"/>
          </a:spcBef>
          <a:spcAft>
            <a:spcPct val="0"/>
          </a:spcAft>
          <a:buClr>
            <a:srgbClr val="000000"/>
          </a:buClr>
          <a:buSzPct val="100000"/>
          <a:buFont typeface="Times New Roman" pitchFamily="18" charset="0"/>
          <a:buNone/>
          <a:tabLst/>
          <a:defRPr kumimoji="0" lang="en-GB" altLang="bg-BG"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23000"/>
          </a:lnSpc>
          <a:spcBef>
            <a:spcPct val="0"/>
          </a:spcBef>
          <a:spcAft>
            <a:spcPct val="0"/>
          </a:spcAft>
          <a:buClr>
            <a:srgbClr val="000000"/>
          </a:buClr>
          <a:buSzPct val="100000"/>
          <a:buFont typeface="Times New Roman" pitchFamily="18" charset="0"/>
          <a:buNone/>
          <a:tabLst/>
          <a:defRPr kumimoji="0" lang="en-GB" altLang="bg-BG"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14365</TotalTime>
  <Words>1603</Words>
  <Application>Microsoft Office PowerPoint</Application>
  <PresentationFormat>On-screen Show (4:3)</PresentationFormat>
  <Paragraphs>88</Paragraphs>
  <Slides>22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Arial Unicode MS</vt:lpstr>
      <vt:lpstr>Bitstream Vera Sans</vt:lpstr>
      <vt:lpstr>Calibri</vt:lpstr>
      <vt:lpstr>CMSY10</vt:lpstr>
      <vt:lpstr>Comic Sans MS</vt:lpstr>
      <vt:lpstr>Helvetica</vt:lpstr>
      <vt:lpstr>MS Mincho</vt:lpstr>
      <vt:lpstr>Symbol</vt:lpstr>
      <vt:lpstr>Times New Roman</vt:lpstr>
      <vt:lpstr>Wingdings</vt:lpstr>
      <vt:lpstr>Default Design</vt:lpstr>
      <vt:lpstr>Relativistic Heavy Ion and Spin Physics</vt:lpstr>
      <vt:lpstr>Strategy of the Laboratory of High Energy Physics</vt:lpstr>
      <vt:lpstr> Core research areas of the JINR scientific program and SLRP sub-groups </vt:lpstr>
      <vt:lpstr>Mandate of the WG:</vt:lpstr>
      <vt:lpstr>Relativistic Heavy-Ion and Spin Physics sub-group</vt:lpstr>
      <vt:lpstr>Results of our sub-group work</vt:lpstr>
      <vt:lpstr>NICA scientific program</vt:lpstr>
      <vt:lpstr>Future lines of development of the NICA accelerator complex</vt:lpstr>
      <vt:lpstr>Future lines of development of the NICA accelerator complex (1)</vt:lpstr>
      <vt:lpstr>Future lines of development of the NICA accelerator complex (2)</vt:lpstr>
      <vt:lpstr>Future lines of development of the NICA accelerator complex (3)</vt:lpstr>
      <vt:lpstr>Future lines of development of the NICA accelerator complex (4)</vt:lpstr>
      <vt:lpstr>Involvement in external experiments</vt:lpstr>
      <vt:lpstr>NICA staff and users</vt:lpstr>
      <vt:lpstr>PowerPoint Presentation</vt:lpstr>
      <vt:lpstr>Add-ons</vt:lpstr>
      <vt:lpstr>Electron-ion collider: USA projects</vt:lpstr>
      <vt:lpstr>PowerPoint Presentation</vt:lpstr>
      <vt:lpstr>PowerPoint Presentation</vt:lpstr>
      <vt:lpstr>Backward Compton Scattering Source</vt:lpstr>
      <vt:lpstr>ELI-NP in Romania</vt:lpstr>
      <vt:lpstr>ELI-NP in Romania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HARP collaboration results on the proton-nuclei interactions at a few GeV energies</dc:title>
  <dc:creator>ROUMEN</dc:creator>
  <cp:lastModifiedBy>Roumen Tsenov</cp:lastModifiedBy>
  <cp:revision>717</cp:revision>
  <cp:lastPrinted>2019-06-18T13:45:53Z</cp:lastPrinted>
  <dcterms:modified xsi:type="dcterms:W3CDTF">2019-06-18T19:19:09Z</dcterms:modified>
</cp:coreProperties>
</file>