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309" r:id="rId3"/>
    <p:sldId id="284" r:id="rId4"/>
    <p:sldId id="292" r:id="rId5"/>
    <p:sldId id="270" r:id="rId6"/>
    <p:sldId id="271" r:id="rId7"/>
    <p:sldId id="294" r:id="rId8"/>
    <p:sldId id="295" r:id="rId9"/>
    <p:sldId id="296" r:id="rId10"/>
    <p:sldId id="275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10" r:id="rId20"/>
    <p:sldId id="311" r:id="rId21"/>
    <p:sldId id="312" r:id="rId22"/>
    <p:sldId id="313" r:id="rId23"/>
    <p:sldId id="314" r:id="rId24"/>
    <p:sldId id="315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90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6.wmf"/><Relationship Id="rId1" Type="http://schemas.openxmlformats.org/officeDocument/2006/relationships/image" Target="../media/image84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E607F-729D-494F-BD5D-F771ADB5426D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6AFC1-68D6-4BE3-A070-52178DAED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409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04218-56B9-416A-B7C8-1DF9B6F5498B}" type="datetimeFigureOut">
              <a:rPr lang="ru-RU" smtClean="0"/>
              <a:t>24.06.2019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1F985-9444-4D8C-899D-94D9E4578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37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8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80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4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B338-82EA-42D6-9740-781FEE613FDD}" type="datetime1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7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9F36-B5DF-4CBE-B336-7061F9CB6D86}" type="datetime1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0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68088-B1EA-42C4-A669-5D42D545AA45}" type="datetime1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0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83BA0-875C-423D-9B1E-1F8DD1088B1E}" type="datetime1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3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2643D-8FDB-4CE0-BE71-A8BFDFFB2F35}" type="datetime1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13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4CEF-2E5C-4456-B508-514D918A3763}" type="datetime1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8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939D-66CB-4A76-B927-905F401F936B}" type="datetime1">
              <a:rPr lang="ru-RU" smtClean="0"/>
              <a:t>24.06.2019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39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42D-9B49-4D68-933B-D2B6222EB938}" type="datetime1">
              <a:rPr lang="ru-RU" smtClean="0"/>
              <a:t>24.06.2019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8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52684-974B-43C6-A431-56547DFEC877}" type="datetime1">
              <a:rPr lang="ru-RU" smtClean="0"/>
              <a:t>24.06.2019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8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9748E-8D90-4E53-93F9-97012F14D290}" type="datetime1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6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B38E-13CA-4BE2-860D-A3D858BBF574}" type="datetime1">
              <a:rPr lang="ru-RU" smtClean="0"/>
              <a:t>24.06.2019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3952D-4DCB-4006-9BA0-59678E3A0642}" type="datetime1">
              <a:rPr lang="ru-RU" smtClean="0"/>
              <a:t>24.06.2019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BEAB8-68BB-4429-B87F-176447143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5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39.wmf"/><Relationship Id="rId5" Type="http://schemas.openxmlformats.org/officeDocument/2006/relationships/image" Target="../media/image48.wmf"/><Relationship Id="rId15" Type="http://schemas.openxmlformats.org/officeDocument/2006/relationships/image" Target="../media/image51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57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3.wmf"/><Relationship Id="rId5" Type="http://schemas.openxmlformats.org/officeDocument/2006/relationships/image" Target="../media/image43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2.bin"/><Relationship Id="rId3" Type="http://schemas.openxmlformats.org/officeDocument/2006/relationships/image" Target="../media/image64.wmf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0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5" Type="http://schemas.openxmlformats.org/officeDocument/2006/relationships/image" Target="../media/image70.wmf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6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73.png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82.wmf"/><Relationship Id="rId4" Type="http://schemas.openxmlformats.org/officeDocument/2006/relationships/hyperlink" Target="http://arxiv.org/abs/arXiv:1903.06118" TargetMode="External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.wmf"/><Relationship Id="rId3" Type="http://schemas.openxmlformats.org/officeDocument/2006/relationships/image" Target="../media/image7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6.wmf"/><Relationship Id="rId4" Type="http://schemas.openxmlformats.org/officeDocument/2006/relationships/hyperlink" Target="http://arxiv.org/abs/arXiv:1903.06118" TargetMode="External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7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84.wmf"/><Relationship Id="rId4" Type="http://schemas.openxmlformats.org/officeDocument/2006/relationships/hyperlink" Target="http://arxiv.org/abs/arXiv:1903.06118" TargetMode="External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9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92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88.wmf"/><Relationship Id="rId4" Type="http://schemas.openxmlformats.org/officeDocument/2006/relationships/hyperlink" Target="http://arxiv.org/abs/arXiv:1903.06118" TargetMode="External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903.06118" TargetMode="Externa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hyperlink" Target="http://arxiv.org/abs/arXiv:1903.06118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Transverse momentum distributions of hadrons in </a:t>
            </a:r>
            <a:r>
              <a:rPr lang="pt-BR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pt-BR" sz="32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the Tsallis nonextensive statistics </a:t>
            </a:r>
            <a:endParaRPr lang="pt-BR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4773" y="2852936"/>
            <a:ext cx="7848872" cy="1872208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A.S.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Parvan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2400" dirty="0" smtClean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BLTP, JINR, </a:t>
            </a:r>
            <a:r>
              <a:rPr lang="en-US" sz="2400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Dubna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Russia      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DFT, IFIN-HH, Bucharest, Romania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502093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PentruCompLucru\ISHEPP2014\logo_indic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322" y="5760021"/>
            <a:ext cx="1242647" cy="936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79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781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Transverse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Momentum Distribution: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Tsallis-2 Statistics (continuation)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69922"/>
              </p:ext>
            </p:extLst>
          </p:nvPr>
        </p:nvGraphicFramePr>
        <p:xfrm>
          <a:off x="460386" y="2204864"/>
          <a:ext cx="8539621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2" name="Equation" r:id="rId4" imgW="5663880" imgH="914400" progId="Equation.DSMT4">
                  <p:embed/>
                </p:oleObj>
              </mc:Choice>
              <mc:Fallback>
                <p:oleObj name="Equation" r:id="rId4" imgW="5663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6" y="2204864"/>
                        <a:ext cx="8539621" cy="136815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920211" y="3778437"/>
            <a:ext cx="41162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The </a:t>
            </a:r>
            <a:r>
              <a:rPr lang="en-US" sz="1400" dirty="0" err="1" smtClean="0">
                <a:cs typeface="Times New Roman" panose="02020603050405020304" pitchFamily="18" charset="0"/>
              </a:rPr>
              <a:t>ultrarelativistic</a:t>
            </a:r>
            <a:r>
              <a:rPr lang="en-US" sz="1400" dirty="0" smtClean="0">
                <a:cs typeface="Times New Roman" panose="02020603050405020304" pitchFamily="18" charset="0"/>
              </a:rPr>
              <a:t> transverse momentum distribution of Tsallis-2 statistics </a:t>
            </a:r>
            <a:r>
              <a:rPr lang="en-US" sz="1400" dirty="0">
                <a:cs typeface="Times New Roman" panose="02020603050405020304" pitchFamily="18" charset="0"/>
              </a:rPr>
              <a:t>in the zeroth term </a:t>
            </a:r>
            <a:r>
              <a:rPr lang="en-US" sz="1400" dirty="0" smtClean="0">
                <a:cs typeface="Times New Roman" panose="02020603050405020304" pitchFamily="18" charset="0"/>
              </a:rPr>
              <a:t>approximation                 exactly  coincides with the </a:t>
            </a:r>
            <a:r>
              <a:rPr lang="en-US" sz="1400" b="1" dirty="0" smtClean="0">
                <a:cs typeface="Times New Roman" panose="02020603050405020304" pitchFamily="18" charset="0"/>
              </a:rPr>
              <a:t>phenomenological </a:t>
            </a:r>
            <a:r>
              <a:rPr lang="en-US" sz="1400" b="1" dirty="0" err="1" smtClean="0">
                <a:cs typeface="Times New Roman" panose="02020603050405020304" pitchFamily="18" charset="0"/>
              </a:rPr>
              <a:t>Tsallis</a:t>
            </a:r>
            <a:r>
              <a:rPr lang="en-US" sz="1400" b="1" dirty="0" smtClean="0">
                <a:cs typeface="Times New Roman" panose="02020603050405020304" pitchFamily="18" charset="0"/>
              </a:rPr>
              <a:t> distribution</a:t>
            </a:r>
            <a:r>
              <a:rPr lang="en-US" sz="1400" dirty="0" smtClean="0">
                <a:cs typeface="Times New Roman" panose="02020603050405020304" pitchFamily="18" charset="0"/>
              </a:rPr>
              <a:t> introduced </a:t>
            </a:r>
            <a:r>
              <a:rPr lang="en-US" sz="1400" dirty="0">
                <a:cs typeface="Times New Roman" panose="02020603050405020304" pitchFamily="18" charset="0"/>
              </a:rPr>
              <a:t>in </a:t>
            </a:r>
            <a:r>
              <a:rPr lang="en-US" sz="1200" dirty="0">
                <a:cs typeface="Times New Roman" panose="02020603050405020304" pitchFamily="18" charset="0"/>
              </a:rPr>
              <a:t>[J. </a:t>
            </a:r>
            <a:r>
              <a:rPr lang="en-US" sz="1200" dirty="0" err="1">
                <a:cs typeface="Times New Roman" panose="02020603050405020304" pitchFamily="18" charset="0"/>
              </a:rPr>
              <a:t>Cleymans</a:t>
            </a:r>
            <a:r>
              <a:rPr lang="en-US" sz="1200" dirty="0">
                <a:cs typeface="Times New Roman" panose="02020603050405020304" pitchFamily="18" charset="0"/>
              </a:rPr>
              <a:t>, D. </a:t>
            </a:r>
            <a:r>
              <a:rPr lang="en-US" sz="1200" dirty="0" err="1" smtClean="0">
                <a:cs typeface="Times New Roman" panose="02020603050405020304" pitchFamily="18" charset="0"/>
              </a:rPr>
              <a:t>Worku</a:t>
            </a:r>
            <a:r>
              <a:rPr lang="en-US" sz="1200" dirty="0"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cs typeface="Times New Roman" panose="02020603050405020304" pitchFamily="18" charset="0"/>
              </a:rPr>
              <a:t>Eur</a:t>
            </a:r>
            <a:r>
              <a:rPr lang="en-US" sz="1200" dirty="0">
                <a:cs typeface="Times New Roman" panose="02020603050405020304" pitchFamily="18" charset="0"/>
              </a:rPr>
              <a:t>. Phys. </a:t>
            </a:r>
            <a:r>
              <a:rPr lang="en-US" sz="1200" dirty="0" smtClean="0">
                <a:cs typeface="Times New Roman" panose="02020603050405020304" pitchFamily="18" charset="0"/>
              </a:rPr>
              <a:t>J. A 48</a:t>
            </a:r>
            <a:r>
              <a:rPr lang="en-US" sz="1200" dirty="0"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cs typeface="Times New Roman" panose="02020603050405020304" pitchFamily="18" charset="0"/>
              </a:rPr>
              <a:t>(2012) 160] </a:t>
            </a:r>
            <a:r>
              <a:rPr lang="en-US" sz="1400" dirty="0" smtClean="0">
                <a:cs typeface="Times New Roman" panose="02020603050405020304" pitchFamily="18" charset="0"/>
              </a:rPr>
              <a:t>and largely used in high-</a:t>
            </a:r>
            <a:r>
              <a:rPr lang="en-US" sz="1400" dirty="0" err="1" smtClean="0">
                <a:cs typeface="Times New Roman" panose="02020603050405020304" pitchFamily="18" charset="0"/>
              </a:rPr>
              <a:t>enrgy</a:t>
            </a:r>
            <a:r>
              <a:rPr lang="en-US" sz="1400" dirty="0" smtClean="0">
                <a:cs typeface="Times New Roman" panose="02020603050405020304" pitchFamily="18" charset="0"/>
              </a:rPr>
              <a:t> physics . </a:t>
            </a:r>
          </a:p>
          <a:p>
            <a:endParaRPr lang="en-US" sz="1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Thus the well-known </a:t>
            </a:r>
            <a:r>
              <a:rPr lang="en-US" sz="1400" b="1" dirty="0" smtClean="0">
                <a:cs typeface="Times New Roman" panose="02020603050405020304" pitchFamily="18" charset="0"/>
              </a:rPr>
              <a:t>phenomenological </a:t>
            </a:r>
            <a:r>
              <a:rPr lang="en-US" sz="1400" b="1" dirty="0" err="1" smtClean="0">
                <a:cs typeface="Times New Roman" panose="02020603050405020304" pitchFamily="18" charset="0"/>
              </a:rPr>
              <a:t>Tsallis</a:t>
            </a:r>
            <a:r>
              <a:rPr lang="en-US" sz="1400" b="1" dirty="0" smtClean="0">
                <a:cs typeface="Times New Roman" panose="02020603050405020304" pitchFamily="18" charset="0"/>
              </a:rPr>
              <a:t> </a:t>
            </a:r>
            <a:r>
              <a:rPr lang="en-US" sz="1400" b="1" dirty="0">
                <a:cs typeface="Times New Roman" panose="02020603050405020304" pitchFamily="18" charset="0"/>
              </a:rPr>
              <a:t>distribution</a:t>
            </a:r>
            <a:r>
              <a:rPr lang="en-US" sz="1400" dirty="0">
                <a:cs typeface="Times New Roman" panose="02020603050405020304" pitchFamily="18" charset="0"/>
              </a:rPr>
              <a:t> corresponds </a:t>
            </a:r>
            <a:r>
              <a:rPr lang="en-US" sz="1400" dirty="0" smtClean="0">
                <a:cs typeface="Times New Roman" panose="02020603050405020304" pitchFamily="18" charset="0"/>
              </a:rPr>
              <a:t>to the </a:t>
            </a:r>
            <a:r>
              <a:rPr lang="en-US" sz="1400" dirty="0" err="1" smtClean="0">
                <a:cs typeface="Times New Roman" panose="02020603050405020304" pitchFamily="18" charset="0"/>
              </a:rPr>
              <a:t>Tsallis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cs typeface="Times New Roman" panose="02020603050405020304" pitchFamily="18" charset="0"/>
              </a:rPr>
              <a:t>unnormalized</a:t>
            </a:r>
            <a:r>
              <a:rPr lang="en-US" sz="1400" dirty="0" smtClean="0">
                <a:cs typeface="Times New Roman" panose="02020603050405020304" pitchFamily="18" charset="0"/>
              </a:rPr>
              <a:t> (Tsallis-2) statistics for which the statistical averages are badly </a:t>
            </a:r>
            <a:r>
              <a:rPr lang="en-US" sz="1400" dirty="0" smtClean="0"/>
              <a:t>normalized</a:t>
            </a:r>
            <a:r>
              <a:rPr lang="en-US" sz="1400" dirty="0" smtClean="0">
                <a:cs typeface="Times New Roman" panose="02020603050405020304" pitchFamily="18" charset="0"/>
              </a:rPr>
              <a:t>.   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3286" y="3778437"/>
            <a:ext cx="249773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Zeroth term approximation</a:t>
            </a:r>
            <a:endParaRPr lang="ru-RU" sz="1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146652"/>
              </p:ext>
            </p:extLst>
          </p:nvPr>
        </p:nvGraphicFramePr>
        <p:xfrm>
          <a:off x="323528" y="4247543"/>
          <a:ext cx="4391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3" name="Equation" r:id="rId6" imgW="3073320" imgH="533160" progId="Equation.DSMT4">
                  <p:embed/>
                </p:oleObj>
              </mc:Choice>
              <mc:Fallback>
                <p:oleObj name="Equation" r:id="rId6" imgW="307332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4247543"/>
                        <a:ext cx="4391025" cy="7620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556831"/>
              </p:ext>
            </p:extLst>
          </p:nvPr>
        </p:nvGraphicFramePr>
        <p:xfrm>
          <a:off x="2555776" y="3751321"/>
          <a:ext cx="882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4" name="Equation" r:id="rId8" imgW="571320" imgH="253800" progId="Equation.DSMT4">
                  <p:embed/>
                </p:oleObj>
              </mc:Choice>
              <mc:Fallback>
                <p:oleObj name="Equation" r:id="rId8" imgW="57132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751321"/>
                        <a:ext cx="882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375167"/>
              </p:ext>
            </p:extLst>
          </p:nvPr>
        </p:nvGraphicFramePr>
        <p:xfrm>
          <a:off x="6804248" y="4221088"/>
          <a:ext cx="569815" cy="25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5"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221088"/>
                        <a:ext cx="569815" cy="25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10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3286" y="1744443"/>
            <a:ext cx="161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Exact Solution: </a:t>
            </a:r>
            <a:endParaRPr lang="ru-RU" sz="1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29779"/>
              </p:ext>
            </p:extLst>
          </p:nvPr>
        </p:nvGraphicFramePr>
        <p:xfrm>
          <a:off x="1259632" y="894616"/>
          <a:ext cx="57785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6" name="Equation" r:id="rId12" imgW="3962160" imgH="495000" progId="Equation.DSMT4">
                  <p:embed/>
                </p:oleObj>
              </mc:Choice>
              <mc:Fallback>
                <p:oleObj name="Equation" r:id="rId12" imgW="3962160" imgH="495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894616"/>
                        <a:ext cx="5778500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3286" y="538067"/>
            <a:ext cx="439447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err="1" smtClean="0"/>
              <a:t>Ultrarelativistic</a:t>
            </a:r>
            <a:r>
              <a:rPr lang="en-US" sz="1400" b="1" dirty="0"/>
              <a:t> </a:t>
            </a:r>
            <a:r>
              <a:rPr lang="en-US" sz="1400" b="1" dirty="0" smtClean="0"/>
              <a:t>transverse momentum distribution:   </a:t>
            </a:r>
            <a:endParaRPr lang="ru-RU" sz="14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802278"/>
              </p:ext>
            </p:extLst>
          </p:nvPr>
        </p:nvGraphicFramePr>
        <p:xfrm>
          <a:off x="3419872" y="1701612"/>
          <a:ext cx="1224136" cy="34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7" name="Equation" r:id="rId14" imgW="914400" imgH="253800" progId="Equation.DSMT4">
                  <p:embed/>
                </p:oleObj>
              </mc:Choice>
              <mc:Fallback>
                <p:oleObj name="Equation" r:id="rId14" imgW="9144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701612"/>
                        <a:ext cx="1224136" cy="340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156176" y="570903"/>
            <a:ext cx="2705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3286" y="5157192"/>
            <a:ext cx="334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Phenomenological </a:t>
            </a:r>
            <a:r>
              <a:rPr lang="en-US" sz="1400" b="1" dirty="0" err="1" smtClean="0"/>
              <a:t>Tsallis</a:t>
            </a:r>
            <a:r>
              <a:rPr lang="en-US" sz="1400" b="1" dirty="0" smtClean="0"/>
              <a:t> distribution: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332451"/>
              </p:ext>
            </p:extLst>
          </p:nvPr>
        </p:nvGraphicFramePr>
        <p:xfrm>
          <a:off x="323528" y="5589240"/>
          <a:ext cx="4391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8" name="Equation" r:id="rId16" imgW="3073320" imgH="533160" progId="Equation.DSMT4">
                  <p:embed/>
                </p:oleObj>
              </mc:Choice>
              <mc:Fallback>
                <p:oleObj name="Equation" r:id="rId16" imgW="307332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89240"/>
                        <a:ext cx="43910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4005811" y="5085184"/>
            <a:ext cx="0" cy="432048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Transverse Momentum Distribution: Tsallis-1 Statistics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11</a:t>
            </a:fld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5660019" y="2800386"/>
            <a:ext cx="255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53; 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(2016) 355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1288" y="4963127"/>
            <a:ext cx="340605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xpectation values of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Tsallis-1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1400" dirty="0" smtClean="0"/>
              <a:t> are well normalized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     is a cut-off parameter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Terms with                    increase and became divergent for </a:t>
            </a:r>
            <a:r>
              <a:rPr lang="en-US" sz="1400" i="1" dirty="0" smtClean="0"/>
              <a:t>q&lt;1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376900"/>
              </p:ext>
            </p:extLst>
          </p:nvPr>
        </p:nvGraphicFramePr>
        <p:xfrm>
          <a:off x="323528" y="1412776"/>
          <a:ext cx="86153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5" name="Equation" r:id="rId4" imgW="6324480" imgH="799920" progId="Equation.DSMT4">
                  <p:embed/>
                </p:oleObj>
              </mc:Choice>
              <mc:Fallback>
                <p:oleObj name="Equation" r:id="rId4" imgW="632448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412776"/>
                        <a:ext cx="8615363" cy="109220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983704"/>
              </p:ext>
            </p:extLst>
          </p:nvPr>
        </p:nvGraphicFramePr>
        <p:xfrm>
          <a:off x="539552" y="3356992"/>
          <a:ext cx="75707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6" name="Equation" r:id="rId6" imgW="5257800" imgH="799920" progId="Equation.DSMT4">
                  <p:embed/>
                </p:oleObj>
              </mc:Choice>
              <mc:Fallback>
                <p:oleObj name="Equation" r:id="rId6" imgW="52578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3356992"/>
                        <a:ext cx="7570788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52132"/>
              </p:ext>
            </p:extLst>
          </p:nvPr>
        </p:nvGraphicFramePr>
        <p:xfrm>
          <a:off x="155830" y="5074604"/>
          <a:ext cx="5300663" cy="1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7" name="Equation" r:id="rId8" imgW="3759120" imgH="927000" progId="Equation.DSMT4">
                  <p:embed/>
                </p:oleObj>
              </mc:Choice>
              <mc:Fallback>
                <p:oleObj name="Equation" r:id="rId8" imgW="375912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5830" y="5074604"/>
                        <a:ext cx="5300663" cy="1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954590"/>
              </p:ext>
            </p:extLst>
          </p:nvPr>
        </p:nvGraphicFramePr>
        <p:xfrm>
          <a:off x="5940152" y="5395414"/>
          <a:ext cx="288032" cy="3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8"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0152" y="5395414"/>
                        <a:ext cx="288032" cy="3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21670"/>
              </p:ext>
            </p:extLst>
          </p:nvPr>
        </p:nvGraphicFramePr>
        <p:xfrm>
          <a:off x="6876256" y="5589240"/>
          <a:ext cx="6461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9" name="Equation" r:id="rId12" imgW="482400" imgH="228600" progId="Equation.DSMT4">
                  <p:embed/>
                </p:oleObj>
              </mc:Choice>
              <mc:Fallback>
                <p:oleObj name="Equation" r:id="rId12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5589240"/>
                        <a:ext cx="6461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286" y="538067"/>
            <a:ext cx="7164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Ultrarelativistic</a:t>
            </a:r>
            <a:r>
              <a:rPr lang="en-US" sz="1600" b="1" dirty="0" smtClean="0">
                <a:solidFill>
                  <a:srgbClr val="FF0000"/>
                </a:solidFill>
              </a:rPr>
              <a:t> Maxwell-Boltzmann </a:t>
            </a: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</a:rPr>
              <a:t>deal Gas in the Grand Canonical Ensemble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651156"/>
              </p:ext>
            </p:extLst>
          </p:nvPr>
        </p:nvGraphicFramePr>
        <p:xfrm>
          <a:off x="7164388" y="512763"/>
          <a:ext cx="1508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0" name="Equation" r:id="rId14" imgW="914400" imgH="253800" progId="Equation.DSMT4">
                  <p:embed/>
                </p:oleObj>
              </mc:Choice>
              <mc:Fallback>
                <p:oleObj name="Equation" r:id="rId14" imgW="9144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512763"/>
                        <a:ext cx="15081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7504" y="984912"/>
            <a:ext cx="24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Mean occupation numbers: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3286" y="2790471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Norm function: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286" y="4643263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762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Transverse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Momentum Distribution: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Tsallis-1 Statistics (continuation)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3367102"/>
            <a:ext cx="4283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 The </a:t>
            </a:r>
            <a:r>
              <a:rPr lang="en-US" sz="1400" dirty="0" err="1" smtClean="0">
                <a:cs typeface="Times New Roman" panose="02020603050405020304" pitchFamily="18" charset="0"/>
              </a:rPr>
              <a:t>ultrarelativistic</a:t>
            </a:r>
            <a:r>
              <a:rPr lang="en-US" sz="1400" dirty="0" smtClean="0">
                <a:cs typeface="Times New Roman" panose="02020603050405020304" pitchFamily="18" charset="0"/>
              </a:rPr>
              <a:t> transverse </a:t>
            </a:r>
            <a:r>
              <a:rPr lang="en-US" sz="1400" dirty="0">
                <a:cs typeface="Times New Roman" panose="02020603050405020304" pitchFamily="18" charset="0"/>
              </a:rPr>
              <a:t>momentum 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       distribution </a:t>
            </a:r>
            <a:r>
              <a:rPr lang="en-US" sz="1400" dirty="0">
                <a:cs typeface="Times New Roman" panose="02020603050405020304" pitchFamily="18" charset="0"/>
              </a:rPr>
              <a:t>of the </a:t>
            </a:r>
            <a:r>
              <a:rPr lang="en-US" sz="1400" dirty="0" smtClean="0">
                <a:cs typeface="Times New Roman" panose="02020603050405020304" pitchFamily="18" charset="0"/>
              </a:rPr>
              <a:t>Tsallis-1 </a:t>
            </a:r>
            <a:r>
              <a:rPr lang="en-US" sz="1400" dirty="0">
                <a:cs typeface="Times New Roman" panose="02020603050405020304" pitchFamily="18" charset="0"/>
              </a:rPr>
              <a:t>statistics in the zeroth 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       term approximation</a:t>
            </a:r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                 exactly recovers the 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       </a:t>
            </a:r>
            <a:r>
              <a:rPr lang="en-US" sz="1400" dirty="0" err="1" smtClean="0">
                <a:cs typeface="Times New Roman" panose="02020603050405020304" pitchFamily="18" charset="0"/>
              </a:rPr>
              <a:t>ultrarelativistic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  <a:r>
              <a:rPr lang="en-US" sz="1400" dirty="0">
                <a:cs typeface="Times New Roman" panose="02020603050405020304" pitchFamily="18" charset="0"/>
              </a:rPr>
              <a:t>transverse momentum distribution 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       of the </a:t>
            </a:r>
            <a:r>
              <a:rPr lang="en-US" sz="1400" dirty="0">
                <a:cs typeface="Times New Roman" panose="02020603050405020304" pitchFamily="18" charset="0"/>
              </a:rPr>
              <a:t>Tsallis-2 statistics in the zeroth </a:t>
            </a:r>
            <a:r>
              <a:rPr lang="en-US" sz="1400" dirty="0" smtClean="0">
                <a:cs typeface="Times New Roman" panose="02020603050405020304" pitchFamily="18" charset="0"/>
              </a:rPr>
              <a:t>term  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         approximation under the transformation 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</a:p>
          <a:p>
            <a:endParaRPr lang="en-US" sz="14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Thus the </a:t>
            </a:r>
            <a:r>
              <a:rPr lang="en-US" sz="1400" dirty="0" err="1" smtClean="0">
                <a:cs typeface="Times New Roman" panose="02020603050405020304" pitchFamily="18" charset="0"/>
              </a:rPr>
              <a:t>ultrarelativistic</a:t>
            </a:r>
            <a:r>
              <a:rPr lang="en-US" sz="1400" dirty="0" smtClean="0">
                <a:cs typeface="Times New Roman" panose="02020603050405020304" pitchFamily="18" charset="0"/>
              </a:rPr>
              <a:t> phenomenological </a:t>
            </a:r>
            <a:r>
              <a:rPr lang="en-US" sz="1400" dirty="0" err="1" smtClean="0">
                <a:cs typeface="Times New Roman" panose="02020603050405020304" pitchFamily="18" charset="0"/>
              </a:rPr>
              <a:t>Tsallis</a:t>
            </a:r>
            <a:r>
              <a:rPr lang="en-US" sz="1400" dirty="0" smtClean="0"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     distribution is obtained from the zeroth term   </a:t>
            </a:r>
          </a:p>
          <a:p>
            <a:r>
              <a:rPr lang="en-US" sz="1400" dirty="0" smtClean="0">
                <a:cs typeface="Times New Roman" panose="02020603050405020304" pitchFamily="18" charset="0"/>
              </a:rPr>
              <a:t>       approximation of </a:t>
            </a:r>
            <a:r>
              <a:rPr lang="en-US" sz="1400" dirty="0">
                <a:cs typeface="Times New Roman" panose="02020603050405020304" pitchFamily="18" charset="0"/>
              </a:rPr>
              <a:t>the </a:t>
            </a:r>
            <a:r>
              <a:rPr lang="en-US" sz="1400" dirty="0" smtClean="0">
                <a:cs typeface="Times New Roman" panose="02020603050405020304" pitchFamily="18" charset="0"/>
              </a:rPr>
              <a:t>Tsallis-1 statistics by </a:t>
            </a:r>
          </a:p>
          <a:p>
            <a:r>
              <a:rPr lang="en-US" sz="1400" dirty="0"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cs typeface="Times New Roman" panose="02020603050405020304" pitchFamily="18" charset="0"/>
              </a:rPr>
              <a:t>      transformation</a:t>
            </a:r>
            <a:endParaRPr lang="en-US" sz="1400" b="1" i="1" dirty="0" smtClean="0"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3284" y="2996952"/>
            <a:ext cx="249773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Zeroth term approximation</a:t>
            </a:r>
            <a:endParaRPr lang="ru-RU" sz="1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899216"/>
              </p:ext>
            </p:extLst>
          </p:nvPr>
        </p:nvGraphicFramePr>
        <p:xfrm>
          <a:off x="2555079" y="2955577"/>
          <a:ext cx="8826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2" name="Equation" r:id="rId4" imgW="571320" imgH="253800" progId="Equation.DSMT4">
                  <p:embed/>
                </p:oleObj>
              </mc:Choice>
              <mc:Fallback>
                <p:oleObj name="Equation" r:id="rId4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079" y="2955577"/>
                        <a:ext cx="8826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60966"/>
              </p:ext>
            </p:extLst>
          </p:nvPr>
        </p:nvGraphicFramePr>
        <p:xfrm>
          <a:off x="6804248" y="3799160"/>
          <a:ext cx="7207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3" name="Equation" r:id="rId6" imgW="571320" imgH="253800" progId="Equation.DSMT4">
                  <p:embed/>
                </p:oleObj>
              </mc:Choice>
              <mc:Fallback>
                <p:oleObj name="Equation" r:id="rId6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799160"/>
                        <a:ext cx="7207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43191"/>
              </p:ext>
            </p:extLst>
          </p:nvPr>
        </p:nvGraphicFramePr>
        <p:xfrm>
          <a:off x="340712" y="1412776"/>
          <a:ext cx="8518205" cy="136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4" name="Equation" r:id="rId8" imgW="5727600" imgH="927000" progId="Equation.DSMT4">
                  <p:embed/>
                </p:oleObj>
              </mc:Choice>
              <mc:Fallback>
                <p:oleObj name="Equation" r:id="rId8" imgW="5727600" imgH="927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12" y="1412776"/>
                        <a:ext cx="8518205" cy="136940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75514"/>
              </p:ext>
            </p:extLst>
          </p:nvPr>
        </p:nvGraphicFramePr>
        <p:xfrm>
          <a:off x="256447" y="3501008"/>
          <a:ext cx="4592730" cy="84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5" name="Equation" r:id="rId10" imgW="2984400" imgH="545760" progId="Equation.DSMT4">
                  <p:embed/>
                </p:oleObj>
              </mc:Choice>
              <mc:Fallback>
                <p:oleObj name="Equation" r:id="rId10" imgW="2984400" imgH="545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47" y="3501008"/>
                        <a:ext cx="4592730" cy="84009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56441"/>
              </p:ext>
            </p:extLst>
          </p:nvPr>
        </p:nvGraphicFramePr>
        <p:xfrm>
          <a:off x="5292080" y="4653136"/>
          <a:ext cx="8223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6" name="Equation" r:id="rId12" imgW="685800" imgH="253800" progId="Equation.DSMT4">
                  <p:embed/>
                </p:oleObj>
              </mc:Choice>
              <mc:Fallback>
                <p:oleObj name="Equation" r:id="rId12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92080" y="4653136"/>
                        <a:ext cx="822325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63741"/>
              </p:ext>
            </p:extLst>
          </p:nvPr>
        </p:nvGraphicFramePr>
        <p:xfrm>
          <a:off x="6372200" y="5720870"/>
          <a:ext cx="8223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7" name="Equation" r:id="rId14" imgW="685800" imgH="253800" progId="Equation.DSMT4">
                  <p:embed/>
                </p:oleObj>
              </mc:Choice>
              <mc:Fallback>
                <p:oleObj name="Equation" r:id="rId14" imgW="68580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5720870"/>
                        <a:ext cx="8223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9740" y="697362"/>
            <a:ext cx="552883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err="1" smtClean="0"/>
              <a:t>Ultrarelativistic</a:t>
            </a:r>
            <a:r>
              <a:rPr lang="en-US" sz="1400" b="1" dirty="0"/>
              <a:t> </a:t>
            </a:r>
            <a:r>
              <a:rPr lang="en-US" sz="1400" b="1" dirty="0" smtClean="0"/>
              <a:t>transverse momentum </a:t>
            </a:r>
            <a:r>
              <a:rPr lang="en-US" sz="1400" b="1" dirty="0"/>
              <a:t>distribution (Exact Solution):   </a:t>
            </a:r>
            <a:endParaRPr lang="ru-RU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6300192" y="566608"/>
            <a:ext cx="2558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53; 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(2016) 355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719032"/>
              </p:ext>
            </p:extLst>
          </p:nvPr>
        </p:nvGraphicFramePr>
        <p:xfrm>
          <a:off x="3275856" y="985650"/>
          <a:ext cx="12239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8" name="Equation" r:id="rId16" imgW="914400" imgH="253800" progId="Equation.DSMT4">
                  <p:embed/>
                </p:oleObj>
              </mc:Choice>
              <mc:Fallback>
                <p:oleObj name="Equation" r:id="rId16" imgW="9144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985650"/>
                        <a:ext cx="122396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284" y="4683980"/>
            <a:ext cx="334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Phenomenological </a:t>
            </a:r>
            <a:r>
              <a:rPr lang="en-US" sz="1400" b="1" dirty="0" err="1" smtClean="0"/>
              <a:t>Tsallis</a:t>
            </a:r>
            <a:r>
              <a:rPr lang="en-US" sz="1400" b="1" dirty="0" smtClean="0"/>
              <a:t> distribution: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315034"/>
              </p:ext>
            </p:extLst>
          </p:nvPr>
        </p:nvGraphicFramePr>
        <p:xfrm>
          <a:off x="251520" y="5085184"/>
          <a:ext cx="4391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99" name="Equation" r:id="rId18" imgW="3073400" imgH="533400" progId="Equation.DSMT4">
                  <p:embed/>
                </p:oleObj>
              </mc:Choice>
              <mc:Fallback>
                <p:oleObj name="Equation" r:id="rId18" imgW="30734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085184"/>
                        <a:ext cx="4391025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3635896" y="4417897"/>
            <a:ext cx="0" cy="576064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93475"/>
              </p:ext>
            </p:extLst>
          </p:nvPr>
        </p:nvGraphicFramePr>
        <p:xfrm>
          <a:off x="3779912" y="4560948"/>
          <a:ext cx="6858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0" name="Equation" r:id="rId20" imgW="571320" imgH="203040" progId="Equation.DSMT4">
                  <p:embed/>
                </p:oleObj>
              </mc:Choice>
              <mc:Fallback>
                <p:oleObj name="Equation" r:id="rId20" imgW="571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560948"/>
                        <a:ext cx="6858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5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1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The cut-off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parameter of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the Tsallis-2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statistics: </a:t>
            </a:r>
            <a:r>
              <a:rPr lang="en-US" sz="2000" b="1" dirty="0" err="1" smtClean="0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case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534B-B90B-452C-9CAC-D9BBB90F4E9C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996" y="778876"/>
            <a:ext cx="31318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A (from the minimum):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0" y="1360647"/>
            <a:ext cx="5830146" cy="1874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0" y="4333640"/>
            <a:ext cx="5920190" cy="1903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306" y="3501008"/>
            <a:ext cx="361778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(from the inflection point):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75579"/>
              </p:ext>
            </p:extLst>
          </p:nvPr>
        </p:nvGraphicFramePr>
        <p:xfrm>
          <a:off x="2267744" y="2276319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2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7744" y="2276319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6107"/>
              </p:ext>
            </p:extLst>
          </p:nvPr>
        </p:nvGraphicFramePr>
        <p:xfrm>
          <a:off x="827584" y="4869160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3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869160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411247"/>
              </p:ext>
            </p:extLst>
          </p:nvPr>
        </p:nvGraphicFramePr>
        <p:xfrm>
          <a:off x="6696347" y="1696288"/>
          <a:ext cx="2195513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4" name="Equation" r:id="rId9" imgW="1866600" imgH="1904760" progId="Equation.DSMT4">
                  <p:embed/>
                </p:oleObj>
              </mc:Choice>
              <mc:Fallback>
                <p:oleObj name="Equation" r:id="rId9" imgW="186660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347" y="1696288"/>
                        <a:ext cx="2195513" cy="2224087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44208" y="1360647"/>
            <a:ext cx="1766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Tsallis-2 statistics: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491046"/>
              </p:ext>
            </p:extLst>
          </p:nvPr>
        </p:nvGraphicFramePr>
        <p:xfrm>
          <a:off x="6804248" y="4725144"/>
          <a:ext cx="122713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5" name="Equation" r:id="rId11" imgW="977760" imgH="863280" progId="Equation.DSMT4">
                  <p:embed/>
                </p:oleObj>
              </mc:Choice>
              <mc:Fallback>
                <p:oleObj name="Equation" r:id="rId11" imgW="9777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725144"/>
                        <a:ext cx="1227137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44208" y="4179752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Boltzmann-Gibbs statistics: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63277"/>
              </p:ext>
            </p:extLst>
          </p:nvPr>
        </p:nvGraphicFramePr>
        <p:xfrm>
          <a:off x="4028278" y="3458061"/>
          <a:ext cx="1426165" cy="606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6" name="Equation" r:id="rId13" imgW="1193760" imgH="507960" progId="Equation.DSMT4">
                  <p:embed/>
                </p:oleObj>
              </mc:Choice>
              <mc:Fallback>
                <p:oleObj name="Equation" r:id="rId13" imgW="1193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278" y="3458061"/>
                        <a:ext cx="1426165" cy="606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82782"/>
              </p:ext>
            </p:extLst>
          </p:nvPr>
        </p:nvGraphicFramePr>
        <p:xfrm>
          <a:off x="3563888" y="805530"/>
          <a:ext cx="1600649" cy="33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37" name="Equation" r:id="rId15" imgW="1143000" imgH="241200" progId="Equation.DSMT4">
                  <p:embed/>
                </p:oleObj>
              </mc:Choice>
              <mc:Fallback>
                <p:oleObj name="Equation" r:id="rId15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805530"/>
                        <a:ext cx="1600649" cy="338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82879" y="62498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5868144" y="570903"/>
            <a:ext cx="327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Conf. 138 (2017) 03008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0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76671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cut-off parameter of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the Tsallis-1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statistics</a:t>
            </a:r>
            <a:r>
              <a:rPr lang="en-US" sz="2000" b="1" dirty="0">
                <a:solidFill>
                  <a:schemeClr val="bg1"/>
                </a:solidFill>
                <a:cs typeface="JasmineUPC" panose="02020603050405020304" pitchFamily="18" charset="-34"/>
              </a:rPr>
              <a:t> : </a:t>
            </a:r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cs typeface="JasmineUPC" panose="02020603050405020304" pitchFamily="18" charset="-34"/>
              </a:rPr>
              <a:t> case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534B-B90B-452C-9CAC-D9BBB90F4E9C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6553"/>
              </p:ext>
            </p:extLst>
          </p:nvPr>
        </p:nvGraphicFramePr>
        <p:xfrm>
          <a:off x="683568" y="4653136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4653136"/>
                        <a:ext cx="215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62883"/>
              </p:ext>
            </p:extLst>
          </p:nvPr>
        </p:nvGraphicFramePr>
        <p:xfrm>
          <a:off x="2195736" y="2420888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" name="Equation" r:id="rId5" imgW="215640" imgH="228600" progId="Equation.DSMT4">
                  <p:embed/>
                </p:oleObj>
              </mc:Choice>
              <mc:Fallback>
                <p:oleObj name="Equation" r:id="rId5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420888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02452"/>
              </p:ext>
            </p:extLst>
          </p:nvPr>
        </p:nvGraphicFramePr>
        <p:xfrm>
          <a:off x="6300192" y="1736579"/>
          <a:ext cx="2782888" cy="239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6" name="Equation" r:id="rId7" imgW="2260440" imgH="1955520" progId="Equation.DSMT4">
                  <p:embed/>
                </p:oleObj>
              </mc:Choice>
              <mc:Fallback>
                <p:oleObj name="Equation" r:id="rId7" imgW="2260440" imgH="1955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736579"/>
                        <a:ext cx="2782888" cy="2392363"/>
                      </a:xfrm>
                      <a:prstGeom prst="rect">
                        <a:avLst/>
                      </a:prstGeom>
                      <a:noFill/>
                      <a:ln w="127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821223"/>
              </p:ext>
            </p:extLst>
          </p:nvPr>
        </p:nvGraphicFramePr>
        <p:xfrm>
          <a:off x="6660232" y="4961075"/>
          <a:ext cx="1441450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7" name="Equation" r:id="rId9" imgW="1104840" imgH="888840" progId="Equation.DSMT4">
                  <p:embed/>
                </p:oleObj>
              </mc:Choice>
              <mc:Fallback>
                <p:oleObj name="Equation" r:id="rId9" imgW="11048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961075"/>
                        <a:ext cx="1441450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351524"/>
              </p:ext>
            </p:extLst>
          </p:nvPr>
        </p:nvGraphicFramePr>
        <p:xfrm>
          <a:off x="4211960" y="3447433"/>
          <a:ext cx="1556089" cy="66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8" name="Equation" r:id="rId11" imgW="1193760" imgH="507960" progId="Equation.DSMT4">
                  <p:embed/>
                </p:oleObj>
              </mc:Choice>
              <mc:Fallback>
                <p:oleObj name="Equation" r:id="rId11" imgW="11937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447433"/>
                        <a:ext cx="1556089" cy="662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93903"/>
              </p:ext>
            </p:extLst>
          </p:nvPr>
        </p:nvGraphicFramePr>
        <p:xfrm>
          <a:off x="3808301" y="834296"/>
          <a:ext cx="1484142" cy="31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9" name="Equation" r:id="rId13" imgW="1143000" imgH="241200" progId="Equation.DSMT4">
                  <p:embed/>
                </p:oleObj>
              </mc:Choice>
              <mc:Fallback>
                <p:oleObj name="Equation" r:id="rId13" imgW="1143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301" y="834296"/>
                        <a:ext cx="1484142" cy="31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4" y="1412776"/>
            <a:ext cx="5888554" cy="18930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5" y="4221088"/>
            <a:ext cx="5956153" cy="19147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996" y="778876"/>
            <a:ext cx="3131819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A (from the minimum):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306" y="3501008"/>
            <a:ext cx="361778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(from the inflection point):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7599" y="1412776"/>
            <a:ext cx="1766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Tsallis-1 statistics: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27599" y="458804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Boltzmann-Gibbs statistics: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5868144" y="570903"/>
            <a:ext cx="3275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Conf. 138 (2017) 03008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15</a:t>
            </a:fld>
            <a:endParaRPr lang="ru-RU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" y="1265433"/>
            <a:ext cx="3086298" cy="190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0" y="3356992"/>
            <a:ext cx="309634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71" y="1265433"/>
            <a:ext cx="3100586" cy="189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271" y="3326109"/>
            <a:ext cx="3100586" cy="190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6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4987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Model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B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of Tsallis-1 statistics and phenomenological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distribution</a:t>
            </a:r>
            <a:r>
              <a:rPr lang="en-US" sz="2000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cs typeface="JasmineUPC" panose="02020603050405020304" pitchFamily="18" charset="-34"/>
              </a:rPr>
              <a:t> case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996" y="624987"/>
            <a:ext cx="30573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Charged </a:t>
            </a:r>
            <a:r>
              <a:rPr lang="en-US" b="1" dirty="0" err="1" smtClean="0">
                <a:solidFill>
                  <a:srgbClr val="FF0000"/>
                </a:solidFill>
              </a:rPr>
              <a:t>pions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i="1" dirty="0" smtClean="0">
                <a:solidFill>
                  <a:srgbClr val="FF0000"/>
                </a:solidFill>
              </a:rPr>
              <a:t>pp</a:t>
            </a:r>
            <a:r>
              <a:rPr lang="en-US" b="1" dirty="0" smtClean="0">
                <a:solidFill>
                  <a:srgbClr val="FF0000"/>
                </a:solidFill>
              </a:rPr>
              <a:t> collisions: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00192" y="563432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(2016) 355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5857" y="1286752"/>
            <a:ext cx="25581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Transverse momentum distributions of charged </a:t>
            </a:r>
            <a:r>
              <a:rPr lang="en-US" sz="1400" dirty="0" err="1" smtClean="0">
                <a:cs typeface="Times New Roman" panose="02020603050405020304" pitchFamily="18" charset="0"/>
              </a:rPr>
              <a:t>pions</a:t>
            </a:r>
            <a:r>
              <a:rPr lang="en-US" sz="1400" dirty="0" smtClean="0">
                <a:cs typeface="Times New Roman" panose="02020603050405020304" pitchFamily="18" charset="0"/>
              </a:rPr>
              <a:t> produced in </a:t>
            </a:r>
            <a:r>
              <a:rPr lang="en-US" sz="1400" i="1" dirty="0" smtClean="0">
                <a:cs typeface="Times New Roman" panose="02020603050405020304" pitchFamily="18" charset="0"/>
              </a:rPr>
              <a:t>pp</a:t>
            </a:r>
            <a:r>
              <a:rPr lang="en-US" sz="1400" dirty="0" smtClean="0">
                <a:cs typeface="Times New Roman" panose="02020603050405020304" pitchFamily="18" charset="0"/>
              </a:rPr>
              <a:t> collisions at SPS, RHIC and LHC energies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The yields were integrated in the experimental rapidity interval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anose="02020603050405020304" pitchFamily="18" charset="0"/>
              </a:rPr>
              <a:t>The solid curves are the fits of the </a:t>
            </a:r>
            <a:r>
              <a:rPr lang="en-US" sz="1400" dirty="0" smtClean="0">
                <a:cs typeface="Times New Roman" panose="02020603050405020304" pitchFamily="18" charset="0"/>
              </a:rPr>
              <a:t>experimental data </a:t>
            </a:r>
            <a:r>
              <a:rPr lang="en-US" sz="1400" dirty="0">
                <a:cs typeface="Times New Roman" panose="02020603050405020304" pitchFamily="18" charset="0"/>
              </a:rPr>
              <a:t>to </a:t>
            </a:r>
            <a:endParaRPr lang="en-US" sz="1400" dirty="0" smtClean="0">
              <a:cs typeface="Times New Roman" panose="02020603050405020304" pitchFamily="18" charset="0"/>
            </a:endParaRPr>
          </a:p>
          <a:p>
            <a:r>
              <a:rPr lang="en-US" sz="1400" dirty="0" smtClean="0">
                <a:cs typeface="Times New Roman" panose="02020603050405020304" pitchFamily="18" charset="0"/>
              </a:rPr>
              <a:t>        the </a:t>
            </a:r>
            <a:r>
              <a:rPr lang="en-US" sz="1400" b="1" dirty="0" err="1" smtClean="0">
                <a:cs typeface="Times New Roman" panose="02020603050405020304" pitchFamily="18" charset="0"/>
              </a:rPr>
              <a:t>ultrarelativistic</a:t>
            </a:r>
            <a:r>
              <a:rPr lang="en-US" sz="1400" b="1" dirty="0" smtClean="0">
                <a:cs typeface="Times New Roman" panose="02020603050405020304" pitchFamily="18" charset="0"/>
              </a:rPr>
              <a:t>  (</a:t>
            </a:r>
            <a:r>
              <a:rPr lang="en-US" sz="1400" b="1" i="1" dirty="0" smtClean="0">
                <a:cs typeface="Times New Roman" panose="02020603050405020304" pitchFamily="18" charset="0"/>
              </a:rPr>
              <a:t>m=</a:t>
            </a:r>
            <a:r>
              <a:rPr lang="en-US" sz="1400" b="1" dirty="0" smtClean="0">
                <a:cs typeface="Times New Roman" panose="02020603050405020304" pitchFamily="18" charset="0"/>
              </a:rPr>
              <a:t>0)  </a:t>
            </a:r>
          </a:p>
          <a:p>
            <a:r>
              <a:rPr lang="en-US" sz="1400" b="1" dirty="0" smtClean="0">
                <a:cs typeface="Times New Roman" panose="02020603050405020304" pitchFamily="18" charset="0"/>
              </a:rPr>
              <a:t>        transverse momentum  </a:t>
            </a:r>
          </a:p>
          <a:p>
            <a:r>
              <a:rPr lang="en-US" sz="1400" b="1" dirty="0" smtClean="0">
                <a:cs typeface="Times New Roman" panose="02020603050405020304" pitchFamily="18" charset="0"/>
              </a:rPr>
              <a:t>        distributions </a:t>
            </a:r>
            <a:r>
              <a:rPr lang="en-US" sz="1400" dirty="0" smtClean="0">
                <a:cs typeface="Times New Roman" panose="02020603050405020304" pitchFamily="18" charset="0"/>
              </a:rPr>
              <a:t>of </a:t>
            </a:r>
            <a:endParaRPr lang="en-US" sz="1400" dirty="0">
              <a:cs typeface="Times New Roman" panose="02020603050405020304" pitchFamily="18" charset="0"/>
            </a:endParaRPr>
          </a:p>
          <a:p>
            <a:r>
              <a:rPr lang="en-US" sz="1400" dirty="0" smtClean="0">
                <a:cs typeface="Times New Roman" panose="02020603050405020304" pitchFamily="18" charset="0"/>
              </a:rPr>
              <a:t>        1.) Tsallis-1 statistics</a:t>
            </a:r>
          </a:p>
          <a:p>
            <a:r>
              <a:rPr lang="en-US" sz="1400" dirty="0" smtClean="0">
                <a:cs typeface="Times New Roman" panose="02020603050405020304" pitchFamily="18" charset="0"/>
              </a:rPr>
              <a:t>        2.) Tsallis-2 statistics</a:t>
            </a:r>
          </a:p>
          <a:p>
            <a:r>
              <a:rPr lang="en-US" sz="1400" dirty="0" smtClean="0">
                <a:cs typeface="Times New Roman" panose="02020603050405020304" pitchFamily="18" charset="0"/>
              </a:rPr>
              <a:t>        3.) Phenomenological </a:t>
            </a:r>
            <a:r>
              <a:rPr lang="en-US" sz="1400" dirty="0" err="1" smtClean="0">
                <a:cs typeface="Times New Roman" panose="02020603050405020304" pitchFamily="18" charset="0"/>
              </a:rPr>
              <a:t>Tsallis</a:t>
            </a:r>
            <a:r>
              <a:rPr lang="en-US" sz="1400" dirty="0" smtClean="0">
                <a:cs typeface="Times New Roman" panose="02020603050405020304" pitchFamily="18" charset="0"/>
              </a:rPr>
              <a:t>  </a:t>
            </a:r>
          </a:p>
          <a:p>
            <a:r>
              <a:rPr lang="en-US" sz="1400" dirty="0" smtClean="0">
                <a:cs typeface="Times New Roman" panose="02020603050405020304" pitchFamily="18" charset="0"/>
              </a:rPr>
              <a:t>              distribution</a:t>
            </a:r>
          </a:p>
          <a:p>
            <a:endParaRPr lang="en-US" sz="14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Times New Roman" panose="02020603050405020304" pitchFamily="18" charset="0"/>
              </a:rPr>
              <a:t>The curves are the same for all statistics but only the parameters are different. 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96" y="5485261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Experimental Data: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NA61/SHINE, EPJC 74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2014) 2794; PHENIX, PRC 83 (2011) 064903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ALICE, EPJC 71 (2011) 1655; ALICE,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EPJC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2015) 226;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ALICE, PLB 736 (2014) 196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112305"/>
              </p:ext>
            </p:extLst>
          </p:nvPr>
        </p:nvGraphicFramePr>
        <p:xfrm>
          <a:off x="7580071" y="3016143"/>
          <a:ext cx="792089" cy="26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7" imgW="685800" imgH="228600" progId="Equation.DSMT4">
                  <p:embed/>
                </p:oleObj>
              </mc:Choice>
              <mc:Fallback>
                <p:oleObj name="Equation" r:id="rId7" imgW="685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80071" y="3016143"/>
                        <a:ext cx="792089" cy="264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8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16</a:t>
            </a:fld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39311" cy="39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22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Temperature for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Model B of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Tsallis-1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statistics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and phenomenological </a:t>
            </a:r>
            <a:r>
              <a:rPr lang="en-US" sz="2000" b="1" dirty="0" err="1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distribution</a:t>
            </a:r>
            <a:r>
              <a:rPr lang="en-US" sz="2000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cs typeface="JasmineUPC" panose="02020603050405020304" pitchFamily="18" charset="-34"/>
              </a:rPr>
              <a:t> case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779763"/>
            <a:ext cx="2557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(2016) 355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450" y="5805264"/>
            <a:ext cx="655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Solid points are the results of the fit by Model B of </a:t>
            </a:r>
            <a:r>
              <a:rPr lang="en-US" sz="1400" dirty="0" err="1" smtClean="0"/>
              <a:t>Tsallis</a:t>
            </a:r>
            <a:r>
              <a:rPr lang="en-US" sz="1400" dirty="0" smtClean="0"/>
              <a:t> statistics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Open symbols are the results of the fit by the phenomenological </a:t>
            </a:r>
            <a:r>
              <a:rPr lang="en-US" sz="1400" dirty="0" err="1" smtClean="0"/>
              <a:t>Tsallis</a:t>
            </a:r>
            <a:r>
              <a:rPr lang="en-US" sz="1400" dirty="0" smtClean="0"/>
              <a:t> distribution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8996" y="687430"/>
            <a:ext cx="30573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Charged </a:t>
            </a:r>
            <a:r>
              <a:rPr lang="en-US" b="1" dirty="0" err="1" smtClean="0">
                <a:solidFill>
                  <a:srgbClr val="FF0000"/>
                </a:solidFill>
              </a:rPr>
              <a:t>pions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i="1" dirty="0" smtClean="0">
                <a:solidFill>
                  <a:srgbClr val="FF0000"/>
                </a:solidFill>
              </a:rPr>
              <a:t>pp</a:t>
            </a:r>
            <a:r>
              <a:rPr lang="en-US" b="1" dirty="0" smtClean="0">
                <a:solidFill>
                  <a:srgbClr val="FF0000"/>
                </a:solidFill>
              </a:rPr>
              <a:t> collisions: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17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2498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Radius for </a:t>
            </a:r>
            <a:r>
              <a:rPr lang="en-US" sz="2000" b="1" dirty="0">
                <a:solidFill>
                  <a:schemeClr val="bg1"/>
                </a:solidFill>
                <a:cs typeface="Calibri Light" panose="020F0302020204030204" pitchFamily="34" charset="0"/>
              </a:rPr>
              <a:t>Model B of Tsallis-1 statistics and phenomenological </a:t>
            </a:r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Tsallis</a:t>
            </a:r>
            <a:r>
              <a:rPr lang="en-US" sz="2000" b="1" dirty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distribution</a:t>
            </a:r>
            <a:r>
              <a:rPr lang="en-US" sz="2000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cs typeface="JasmineUPC" panose="02020603050405020304" pitchFamily="18" charset="-34"/>
              </a:rPr>
              <a:t> case</a:t>
            </a:r>
            <a:r>
              <a:rPr lang="en-US" sz="20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450" y="5805264"/>
            <a:ext cx="655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Solid points are the results of the fit by Model B of </a:t>
            </a:r>
            <a:r>
              <a:rPr lang="en-US" sz="1400" dirty="0" err="1" smtClean="0"/>
              <a:t>Tsallis</a:t>
            </a:r>
            <a:r>
              <a:rPr lang="en-US" sz="1400" dirty="0" smtClean="0"/>
              <a:t> statistics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Open symbols are the results of the fit by </a:t>
            </a:r>
            <a:r>
              <a:rPr lang="en-US" sz="1400" dirty="0"/>
              <a:t>the phenomenological </a:t>
            </a:r>
            <a:r>
              <a:rPr lang="en-US" sz="1400" dirty="0" err="1"/>
              <a:t>Tsallis</a:t>
            </a:r>
            <a:r>
              <a:rPr lang="en-US" sz="1400" dirty="0"/>
              <a:t> distribution </a:t>
            </a:r>
            <a:endParaRPr lang="ru-RU" sz="1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07" y="1700808"/>
            <a:ext cx="6404971" cy="384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04913" y="800487"/>
            <a:ext cx="2557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(2016) 355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96" y="624987"/>
            <a:ext cx="30573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Charged </a:t>
            </a:r>
            <a:r>
              <a:rPr lang="en-US" b="1" dirty="0" err="1" smtClean="0">
                <a:solidFill>
                  <a:srgbClr val="FF0000"/>
                </a:solidFill>
              </a:rPr>
              <a:t>pions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i="1" dirty="0" smtClean="0">
                <a:solidFill>
                  <a:srgbClr val="FF0000"/>
                </a:solidFill>
              </a:rPr>
              <a:t>pp</a:t>
            </a:r>
            <a:r>
              <a:rPr lang="en-US" b="1" dirty="0" smtClean="0">
                <a:solidFill>
                  <a:srgbClr val="FF0000"/>
                </a:solidFill>
              </a:rPr>
              <a:t> collisions: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18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Entropic parameter for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Model B of Tsallis-1 statistics and phenomenological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distribution</a:t>
            </a:r>
            <a:r>
              <a:rPr lang="en-US" sz="2000" b="1" dirty="0" smtClean="0">
                <a:solidFill>
                  <a:schemeClr val="bg1"/>
                </a:solidFill>
                <a:cs typeface="JasmineUPC" panose="02020603050405020304" pitchFamily="18" charset="-34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Ultrarelativistic</a:t>
            </a:r>
            <a:r>
              <a:rPr lang="en-US" sz="2000" b="1" dirty="0">
                <a:solidFill>
                  <a:schemeClr val="bg1"/>
                </a:solidFill>
                <a:cs typeface="JasmineUPC" panose="02020603050405020304" pitchFamily="18" charset="-34"/>
              </a:rPr>
              <a:t> case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+mn-lt"/>
              <a:cs typeface="Jasmine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450" y="5805264"/>
            <a:ext cx="655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Solid points are the results of the fit by Model B of </a:t>
            </a:r>
            <a:r>
              <a:rPr lang="en-US" sz="1400" dirty="0" err="1" smtClean="0"/>
              <a:t>Tsallis</a:t>
            </a:r>
            <a:r>
              <a:rPr lang="en-US" sz="1400" dirty="0" smtClean="0"/>
              <a:t> statistics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Open symbols are the results of the fit by </a:t>
            </a:r>
            <a:r>
              <a:rPr lang="en-US" sz="1400" dirty="0"/>
              <a:t>the phenomenological </a:t>
            </a:r>
            <a:r>
              <a:rPr lang="en-US" sz="1400" dirty="0" err="1"/>
              <a:t>Tsallis</a:t>
            </a:r>
            <a:r>
              <a:rPr lang="en-US" sz="1400" dirty="0"/>
              <a:t> distribution </a:t>
            </a:r>
            <a:endParaRPr lang="ru-RU" sz="1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7465"/>
            <a:ext cx="6192688" cy="37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84208" y="791609"/>
            <a:ext cx="25577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(2016) 355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96" y="745442"/>
            <a:ext cx="30573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Charged </a:t>
            </a:r>
            <a:r>
              <a:rPr lang="en-US" b="1" dirty="0" err="1" smtClean="0">
                <a:solidFill>
                  <a:srgbClr val="FF0000"/>
                </a:solidFill>
              </a:rPr>
              <a:t>pions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i="1" dirty="0" smtClean="0">
                <a:solidFill>
                  <a:srgbClr val="FF0000"/>
                </a:solidFill>
              </a:rPr>
              <a:t>pp</a:t>
            </a:r>
            <a:r>
              <a:rPr lang="en-US" b="1" dirty="0" smtClean="0">
                <a:solidFill>
                  <a:srgbClr val="FF0000"/>
                </a:solidFill>
              </a:rPr>
              <a:t> collisions: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Transverse Momentum Distribution: Tsallis-1 Statistics (Massive Particles)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19</a:t>
            </a:fld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5148064" y="498355"/>
            <a:ext cx="3528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A.S.P., T. Bhattacharyya,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arXiv:1903.06118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nucl-th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05" y="49835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Transverse momentum distribution (exact results):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05" y="3429000"/>
            <a:ext cx="1814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Norm function </a:t>
            </a:r>
            <a:r>
              <a:rPr lang="en-US" sz="1400" b="1" dirty="0" smtClean="0">
                <a:latin typeface="Symbol" panose="05050102010706020507" pitchFamily="18" charset="2"/>
              </a:rPr>
              <a:t>L</a:t>
            </a:r>
            <a:r>
              <a:rPr lang="en-US" sz="1400" b="1" dirty="0" smtClean="0"/>
              <a:t>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05" y="5661248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923810"/>
              </p:ext>
            </p:extLst>
          </p:nvPr>
        </p:nvGraphicFramePr>
        <p:xfrm>
          <a:off x="611560" y="866127"/>
          <a:ext cx="8344346" cy="208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" name="Equation" r:id="rId5" imgW="5702040" imgH="1422360" progId="Equation.DSMT4">
                  <p:embed/>
                </p:oleObj>
              </mc:Choice>
              <mc:Fallback>
                <p:oleObj name="Equation" r:id="rId5" imgW="570204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866127"/>
                        <a:ext cx="8344346" cy="208076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776439"/>
              </p:ext>
            </p:extLst>
          </p:nvPr>
        </p:nvGraphicFramePr>
        <p:xfrm>
          <a:off x="611560" y="3821067"/>
          <a:ext cx="5791145" cy="186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1" name="Equation" r:id="rId7" imgW="5194080" imgH="1676160" progId="Equation.DSMT4">
                  <p:embed/>
                </p:oleObj>
              </mc:Choice>
              <mc:Fallback>
                <p:oleObj name="Equation" r:id="rId7" imgW="519408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560" y="3821067"/>
                        <a:ext cx="5791145" cy="1868832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65345"/>
              </p:ext>
            </p:extLst>
          </p:nvPr>
        </p:nvGraphicFramePr>
        <p:xfrm>
          <a:off x="611560" y="5805264"/>
          <a:ext cx="6178551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2" name="Equation" r:id="rId9" imgW="4305240" imgH="469800" progId="Equation.DSMT4">
                  <p:embed/>
                </p:oleObj>
              </mc:Choice>
              <mc:Fallback>
                <p:oleObj name="Equation" r:id="rId9" imgW="4305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1560" y="5805264"/>
                        <a:ext cx="6178551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474555"/>
              </p:ext>
            </p:extLst>
          </p:nvPr>
        </p:nvGraphicFramePr>
        <p:xfrm>
          <a:off x="6660232" y="3061494"/>
          <a:ext cx="23066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3" name="Equation" r:id="rId11" imgW="2070000" imgH="660240" progId="Equation.DSMT4">
                  <p:embed/>
                </p:oleObj>
              </mc:Choice>
              <mc:Fallback>
                <p:oleObj name="Equation" r:id="rId11" imgW="2070000" imgH="6602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061494"/>
                        <a:ext cx="230663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27536"/>
              </p:ext>
            </p:extLst>
          </p:nvPr>
        </p:nvGraphicFramePr>
        <p:xfrm>
          <a:off x="1187624" y="2978961"/>
          <a:ext cx="2888553" cy="41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4" name="Equation" r:id="rId13" imgW="2057400" imgH="291960" progId="Equation.DSMT4">
                  <p:embed/>
                </p:oleObj>
              </mc:Choice>
              <mc:Fallback>
                <p:oleObj name="Equation" r:id="rId13" imgW="2057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87624" y="2978961"/>
                        <a:ext cx="2888553" cy="41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7905" y="2996952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88224" y="5229200"/>
            <a:ext cx="86409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96662" y="504453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ru-R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2160" y="3100778"/>
            <a:ext cx="1484502" cy="194375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01" y="781608"/>
            <a:ext cx="4208039" cy="2543749"/>
          </a:xfrm>
        </p:spPr>
      </p:pic>
      <p:sp>
        <p:nvSpPr>
          <p:cNvPr id="8" name="TextBox 7"/>
          <p:cNvSpPr txBox="1"/>
          <p:nvPr/>
        </p:nvSpPr>
        <p:spPr>
          <a:xfrm>
            <a:off x="5240899" y="696393"/>
            <a:ext cx="3048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Exp.: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ALICE, Phys. Rev. C 88 (2013)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44910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6546" y="480950"/>
            <a:ext cx="3325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Pb-Pb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collisions at  2.76 </a:t>
            </a:r>
            <a:r>
              <a:rPr lang="en-US" sz="1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US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4799" y="3340885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The data of         at 2.76 </a:t>
            </a:r>
            <a:r>
              <a:rPr lang="en-US" sz="1400" dirty="0" err="1">
                <a:solidFill>
                  <a:srgbClr val="0070C0"/>
                </a:solidFill>
              </a:rPr>
              <a:t>T</a:t>
            </a:r>
            <a:r>
              <a:rPr lang="en-US" sz="1400" dirty="0" err="1" smtClean="0">
                <a:solidFill>
                  <a:srgbClr val="0070C0"/>
                </a:solidFill>
              </a:rPr>
              <a:t>eV</a:t>
            </a:r>
            <a:r>
              <a:rPr lang="en-US" sz="1400" dirty="0" smtClean="0">
                <a:solidFill>
                  <a:srgbClr val="0070C0"/>
                </a:solidFill>
              </a:rPr>
              <a:t> are not described by the phenomenological </a:t>
            </a:r>
            <a:r>
              <a:rPr lang="en-US" sz="1400" dirty="0" err="1" smtClean="0">
                <a:solidFill>
                  <a:srgbClr val="0070C0"/>
                </a:solidFill>
              </a:rPr>
              <a:t>Tsallis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distributions at low </a:t>
            </a:r>
            <a:r>
              <a:rPr lang="en-US" sz="1400" dirty="0" err="1" smtClean="0">
                <a:solidFill>
                  <a:srgbClr val="0070C0"/>
                </a:solidFill>
              </a:rPr>
              <a:t>pT</a:t>
            </a:r>
            <a:r>
              <a:rPr lang="en-US" sz="1400" dirty="0" smtClean="0">
                <a:solidFill>
                  <a:srgbClr val="0070C0"/>
                </a:solidFill>
              </a:rPr>
              <a:t> momenta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258487"/>
              </p:ext>
            </p:extLst>
          </p:nvPr>
        </p:nvGraphicFramePr>
        <p:xfrm>
          <a:off x="5508104" y="3395299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6" name="Equation" r:id="rId4" imgW="203040" imgH="203040" progId="Equation.DSMT4">
                  <p:embed/>
                </p:oleObj>
              </mc:Choice>
              <mc:Fallback>
                <p:oleObj name="Equation" r:id="rId4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395299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696414"/>
              </p:ext>
            </p:extLst>
          </p:nvPr>
        </p:nvGraphicFramePr>
        <p:xfrm>
          <a:off x="4403005" y="4137992"/>
          <a:ext cx="4531227" cy="694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7" name="Equation" r:id="rId6" imgW="3720960" imgH="571320" progId="Equation.DSMT4">
                  <p:embed/>
                </p:oleObj>
              </mc:Choice>
              <mc:Fallback>
                <p:oleObj name="Equation" r:id="rId6" imgW="37209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005" y="4137992"/>
                        <a:ext cx="4531227" cy="69414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>
          <a:xfrm>
            <a:off x="0" y="-1"/>
            <a:ext cx="9144000" cy="47667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Phenomenological </a:t>
            </a:r>
            <a:r>
              <a:rPr lang="en-US" dirty="0" err="1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distribution: Proton-Proton and Heavy-Ion Collisions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848" y="469350"/>
            <a:ext cx="2287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Proton-Proton Collisions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486" y="6206567"/>
            <a:ext cx="258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O.V.Teryaev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J.Cleymans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J. A 53 (2017) 102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654" y="5109136"/>
            <a:ext cx="4403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It corresponds to Maxwell-Boltzmann </a:t>
            </a:r>
            <a:r>
              <a:rPr lang="en-US" sz="1200" dirty="0"/>
              <a:t>Ideal </a:t>
            </a:r>
            <a:r>
              <a:rPr lang="en-US" sz="1200" dirty="0" smtClean="0"/>
              <a:t>Gas in volume </a:t>
            </a:r>
            <a:r>
              <a:rPr lang="en-US" sz="1200" i="1" dirty="0" smtClean="0"/>
              <a:t>V</a:t>
            </a:r>
            <a:r>
              <a:rPr lang="en-US" sz="1200" dirty="0" smtClean="0"/>
              <a:t> at temperature </a:t>
            </a:r>
            <a:r>
              <a:rPr lang="en-US" sz="1200" i="1" dirty="0" smtClean="0"/>
              <a:t>T </a:t>
            </a:r>
            <a:r>
              <a:rPr lang="en-US" sz="1200" dirty="0" smtClean="0"/>
              <a:t>and chemical potential  </a:t>
            </a:r>
            <a:r>
              <a:rPr lang="en-US" sz="1200" i="1" dirty="0" smtClean="0">
                <a:latin typeface="Symbol" panose="05050102010706020507" pitchFamily="18" charset="2"/>
              </a:rPr>
              <a:t>m</a:t>
            </a:r>
            <a:r>
              <a:rPr lang="en-US" sz="1200" i="1" dirty="0" smtClean="0"/>
              <a:t> </a:t>
            </a:r>
            <a:endParaRPr lang="ru-RU" sz="1200" i="1" dirty="0"/>
          </a:p>
        </p:txBody>
      </p:sp>
      <p:pic>
        <p:nvPicPr>
          <p:cNvPr id="42035" name="Picture 5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7499"/>
            <a:ext cx="2880320" cy="25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338" y="665615"/>
            <a:ext cx="2180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Charged hadron </a:t>
            </a:r>
            <a:r>
              <a:rPr lang="en-US" sz="1400" b="1" dirty="0" smtClean="0"/>
              <a:t>yields:</a:t>
            </a:r>
            <a:endParaRPr lang="ru-RU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179512" y="3466595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J.Cleymans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G.I.Lykasov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A.S.P.,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A.S.Sorin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O.V.Teryaev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D.Worku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Lett.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723 (2013)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5" y="4186552"/>
            <a:ext cx="3077657" cy="205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8338" y="3913956"/>
            <a:ext cx="1892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Identified hadrons: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067944" y="3774371"/>
            <a:ext cx="33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Phenomenological </a:t>
            </a:r>
            <a:r>
              <a:rPr lang="en-US" sz="1400" b="1" dirty="0" err="1" smtClean="0"/>
              <a:t>Tsallis</a:t>
            </a:r>
            <a:r>
              <a:rPr lang="en-US" sz="1400" b="1" dirty="0" smtClean="0"/>
              <a:t> distribution:</a:t>
            </a:r>
            <a:endParaRPr lang="ru-RU" sz="1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722485"/>
              </p:ext>
            </p:extLst>
          </p:nvPr>
        </p:nvGraphicFramePr>
        <p:xfrm>
          <a:off x="5058024" y="5893081"/>
          <a:ext cx="1775549" cy="71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8" name="Equation" r:id="rId10" imgW="1282680" imgH="520560" progId="Equation.DSMT4">
                  <p:embed/>
                </p:oleObj>
              </mc:Choice>
              <mc:Fallback>
                <p:oleObj name="Equation" r:id="rId10" imgW="1282680" imgH="5205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8024" y="5893081"/>
                        <a:ext cx="1775549" cy="719256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00B0F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067944" y="5550059"/>
            <a:ext cx="368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Distributions of Boltzmann-Gibbs statistics:</a:t>
            </a:r>
            <a:endParaRPr lang="ru-RU" sz="1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369632"/>
              </p:ext>
            </p:extLst>
          </p:nvPr>
        </p:nvGraphicFramePr>
        <p:xfrm>
          <a:off x="7187444" y="5899890"/>
          <a:ext cx="1885590" cy="55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Equation" r:id="rId12" imgW="2247840" imgH="660240" progId="Equation.DSMT4">
                  <p:embed/>
                </p:oleObj>
              </mc:Choice>
              <mc:Fallback>
                <p:oleObj name="Equation" r:id="rId12" imgW="224784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7444" y="5899890"/>
                        <a:ext cx="1885590" cy="553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004047" y="5817705"/>
            <a:ext cx="1872209" cy="6974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55320" y="5857836"/>
            <a:ext cx="1761050" cy="6974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38090" y="4832137"/>
            <a:ext cx="3607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Cleymans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Eur. Phys. J. A 48 (2012)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tabLst>
                <a:tab pos="448310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Maxwell-Boltzmann Transverse Momentum Distribution: Tsallis-1 Statistics 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(Massive Particles)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20</a:t>
            </a:fld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5364088" y="686061"/>
            <a:ext cx="3528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A.S.P., T. Bhattacharyya,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arXiv:1903.06118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nucl-th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05" y="66232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Transverse momentum distribution (exact results):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05" y="3265484"/>
            <a:ext cx="326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Zeroth term approximation                 :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65479"/>
              </p:ext>
            </p:extLst>
          </p:nvPr>
        </p:nvGraphicFramePr>
        <p:xfrm>
          <a:off x="985365" y="2741339"/>
          <a:ext cx="2888553" cy="41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4" name="Equation" r:id="rId5" imgW="2057400" imgH="291960" progId="Equation.DSMT4">
                  <p:embed/>
                </p:oleObj>
              </mc:Choice>
              <mc:Fallback>
                <p:oleObj name="Equation" r:id="rId5" imgW="2057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5365" y="2741339"/>
                        <a:ext cx="2888553" cy="41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7904" y="2792503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14273"/>
              </p:ext>
            </p:extLst>
          </p:nvPr>
        </p:nvGraphicFramePr>
        <p:xfrm>
          <a:off x="179512" y="1052736"/>
          <a:ext cx="8820150" cy="16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5" name="Equation" r:id="rId7" imgW="6819840" imgH="1269720" progId="Equation.DSMT4">
                  <p:embed/>
                </p:oleObj>
              </mc:Choice>
              <mc:Fallback>
                <p:oleObj name="Equation" r:id="rId7" imgW="681984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1052736"/>
                        <a:ext cx="8820150" cy="1643062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28382"/>
              </p:ext>
            </p:extLst>
          </p:nvPr>
        </p:nvGraphicFramePr>
        <p:xfrm>
          <a:off x="2483768" y="3244217"/>
          <a:ext cx="648072" cy="35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6" name="Equation" r:id="rId9" imgW="469800" imgH="253800" progId="Equation.DSMT4">
                  <p:embed/>
                </p:oleObj>
              </mc:Choice>
              <mc:Fallback>
                <p:oleObj name="Equation" r:id="rId9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83768" y="3244217"/>
                        <a:ext cx="648072" cy="35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514023"/>
              </p:ext>
            </p:extLst>
          </p:nvPr>
        </p:nvGraphicFramePr>
        <p:xfrm>
          <a:off x="467544" y="3645024"/>
          <a:ext cx="5472608" cy="884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7" name="Equation" r:id="rId11" imgW="3377880" imgH="545760" progId="Equation.DSMT4">
                  <p:embed/>
                </p:oleObj>
              </mc:Choice>
              <mc:Fallback>
                <p:oleObj name="Equation" r:id="rId11" imgW="3377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7544" y="3645024"/>
                        <a:ext cx="5472608" cy="884670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7905" y="4941168"/>
            <a:ext cx="334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Phenomenological </a:t>
            </a:r>
            <a:r>
              <a:rPr lang="en-US" sz="1400" b="1" dirty="0" err="1" smtClean="0"/>
              <a:t>Tsallis</a:t>
            </a:r>
            <a:r>
              <a:rPr lang="en-US" sz="1400" b="1" dirty="0" smtClean="0"/>
              <a:t> distribution: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38346"/>
              </p:ext>
            </p:extLst>
          </p:nvPr>
        </p:nvGraphicFramePr>
        <p:xfrm>
          <a:off x="467544" y="5373216"/>
          <a:ext cx="5471561" cy="84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8" name="Equation" r:id="rId13" imgW="3466800" imgH="533160" progId="Equation.DSMT4">
                  <p:embed/>
                </p:oleObj>
              </mc:Choice>
              <mc:Fallback>
                <p:oleObj name="Equation" r:id="rId13" imgW="3466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7544" y="5373216"/>
                        <a:ext cx="5471561" cy="84177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4007793" y="4581128"/>
            <a:ext cx="0" cy="72008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36722"/>
              </p:ext>
            </p:extLst>
          </p:nvPr>
        </p:nvGraphicFramePr>
        <p:xfrm>
          <a:off x="4211960" y="4848994"/>
          <a:ext cx="685800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9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848994"/>
                        <a:ext cx="685800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084168" y="3573261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Phenomenological </a:t>
            </a:r>
            <a:r>
              <a:rPr lang="en-US" sz="1400" b="1" dirty="0" err="1" smtClean="0"/>
              <a:t>Tsallis</a:t>
            </a:r>
            <a:r>
              <a:rPr lang="en-US" sz="1400" b="1" dirty="0" smtClean="0"/>
              <a:t> distribution </a:t>
            </a:r>
          </a:p>
          <a:p>
            <a:r>
              <a:rPr lang="en-US" sz="1400" dirty="0" smtClean="0"/>
              <a:t>corresponds to the transverse momentum distribution in the zeroth term approximation of the Tsallis-1 statistics under the transformation </a:t>
            </a:r>
          </a:p>
          <a:p>
            <a:r>
              <a:rPr lang="en-US" sz="1400" dirty="0" smtClean="0"/>
              <a:t> </a:t>
            </a:r>
            <a:endParaRPr lang="ru-RU" sz="1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81548"/>
              </p:ext>
            </p:extLst>
          </p:nvPr>
        </p:nvGraphicFramePr>
        <p:xfrm>
          <a:off x="6156176" y="4712193"/>
          <a:ext cx="6858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0" name="Equation" r:id="rId17" imgW="571252" imgH="203112" progId="Equation.DSMT4">
                  <p:embed/>
                </p:oleObj>
              </mc:Choice>
              <mc:Fallback>
                <p:oleObj name="Equation" r:id="rId17" imgW="571252" imgH="203112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712193"/>
                        <a:ext cx="6858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6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Transverse Momentum Distribution: Tsallis-2 Statistics (Massive Particles)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21</a:t>
            </a:fld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5148064" y="498355"/>
            <a:ext cx="3528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A.S.P., T. Bhattacharyya,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arXiv:1903.06118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nucl-th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05" y="49835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Transverse momentum distribution (exact results):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05" y="342900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Norm function </a:t>
            </a:r>
            <a:r>
              <a:rPr lang="en-US" sz="1400" b="1" dirty="0">
                <a:latin typeface="Symbol" panose="05050102010706020507" pitchFamily="18" charset="2"/>
              </a:rPr>
              <a:t>Z</a:t>
            </a:r>
            <a:r>
              <a:rPr lang="en-US" sz="1400" b="1" dirty="0" smtClean="0"/>
              <a:t>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05" y="5661248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902139"/>
              </p:ext>
            </p:extLst>
          </p:nvPr>
        </p:nvGraphicFramePr>
        <p:xfrm>
          <a:off x="611560" y="5805264"/>
          <a:ext cx="6178551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4" name="Equation" r:id="rId5" imgW="4305240" imgH="469800" progId="Equation.DSMT4">
                  <p:embed/>
                </p:oleObj>
              </mc:Choice>
              <mc:Fallback>
                <p:oleObj name="Equation" r:id="rId5" imgW="43052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60" y="5805264"/>
                        <a:ext cx="6178551" cy="67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140799"/>
              </p:ext>
            </p:extLst>
          </p:nvPr>
        </p:nvGraphicFramePr>
        <p:xfrm>
          <a:off x="6660232" y="3061494"/>
          <a:ext cx="23066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5" name="Equation" r:id="rId7" imgW="2070000" imgH="660240" progId="Equation.DSMT4">
                  <p:embed/>
                </p:oleObj>
              </mc:Choice>
              <mc:Fallback>
                <p:oleObj name="Equation" r:id="rId7" imgW="20700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3061494"/>
                        <a:ext cx="230663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18153"/>
              </p:ext>
            </p:extLst>
          </p:nvPr>
        </p:nvGraphicFramePr>
        <p:xfrm>
          <a:off x="1187624" y="2978961"/>
          <a:ext cx="2888553" cy="41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6" name="Equation" r:id="rId9" imgW="2057400" imgH="291960" progId="Equation.DSMT4">
                  <p:embed/>
                </p:oleObj>
              </mc:Choice>
              <mc:Fallback>
                <p:oleObj name="Equation" r:id="rId9" imgW="2057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624" y="2978961"/>
                        <a:ext cx="2888553" cy="41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7905" y="2996952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2160" y="5229452"/>
            <a:ext cx="86409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27065" y="504478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Z</a:t>
            </a:r>
            <a:endParaRPr lang="ru-R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724128" y="2996952"/>
            <a:ext cx="1202937" cy="204758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261140"/>
              </p:ext>
            </p:extLst>
          </p:nvPr>
        </p:nvGraphicFramePr>
        <p:xfrm>
          <a:off x="401487" y="908720"/>
          <a:ext cx="7534178" cy="201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Equation" r:id="rId11" imgW="5308560" imgH="1422360" progId="Equation.DSMT4">
                  <p:embed/>
                </p:oleObj>
              </mc:Choice>
              <mc:Fallback>
                <p:oleObj name="Equation" r:id="rId11" imgW="530856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1487" y="908720"/>
                        <a:ext cx="7534178" cy="2018727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53551"/>
              </p:ext>
            </p:extLst>
          </p:nvPr>
        </p:nvGraphicFramePr>
        <p:xfrm>
          <a:off x="539552" y="3736777"/>
          <a:ext cx="5359140" cy="192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8" name="Equation" r:id="rId13" imgW="3886200" imgH="1396800" progId="Equation.DSMT4">
                  <p:embed/>
                </p:oleObj>
              </mc:Choice>
              <mc:Fallback>
                <p:oleObj name="Equation" r:id="rId13" imgW="3886200" imgH="139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9552" y="3736777"/>
                        <a:ext cx="5359140" cy="1926478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5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Maxwell-Boltzmann Transverse Momentum Distribution: Tsallis-2 Statistics </a:t>
            </a:r>
            <a:b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(Massive Particles)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22</a:t>
            </a:fld>
            <a:endParaRPr lang="ru-RU" dirty="0"/>
          </a:p>
        </p:txBody>
      </p:sp>
      <p:sp>
        <p:nvSpPr>
          <p:cNvPr id="25" name="Rectangle 24"/>
          <p:cNvSpPr/>
          <p:nvPr/>
        </p:nvSpPr>
        <p:spPr>
          <a:xfrm>
            <a:off x="5364088" y="686061"/>
            <a:ext cx="3528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A.S.P., T. Bhattacharyya,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arXiv:1903.06118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nucl-th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05" y="66232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Transverse momentum distribution (exact results):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05" y="3265484"/>
            <a:ext cx="326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Zeroth term approximation                 :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637619"/>
              </p:ext>
            </p:extLst>
          </p:nvPr>
        </p:nvGraphicFramePr>
        <p:xfrm>
          <a:off x="985365" y="2741339"/>
          <a:ext cx="2888553" cy="41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6" name="Equation" r:id="rId5" imgW="2057400" imgH="291960" progId="Equation.DSMT4">
                  <p:embed/>
                </p:oleObj>
              </mc:Choice>
              <mc:Fallback>
                <p:oleObj name="Equation" r:id="rId5" imgW="2057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5365" y="2741339"/>
                        <a:ext cx="2888553" cy="410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7904" y="2792503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79575"/>
              </p:ext>
            </p:extLst>
          </p:nvPr>
        </p:nvGraphicFramePr>
        <p:xfrm>
          <a:off x="2483768" y="3244217"/>
          <a:ext cx="648072" cy="35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7" name="Equation" r:id="rId7" imgW="469800" imgH="253800" progId="Equation.DSMT4">
                  <p:embed/>
                </p:oleObj>
              </mc:Choice>
              <mc:Fallback>
                <p:oleObj name="Equation" r:id="rId7" imgW="469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83768" y="3244217"/>
                        <a:ext cx="648072" cy="35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7905" y="4941168"/>
            <a:ext cx="334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Phenomenological </a:t>
            </a:r>
            <a:r>
              <a:rPr lang="en-US" sz="1400" b="1" dirty="0" err="1" smtClean="0"/>
              <a:t>Tsallis</a:t>
            </a:r>
            <a:r>
              <a:rPr lang="en-US" sz="1400" b="1" dirty="0" smtClean="0"/>
              <a:t> distribution: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42104"/>
              </p:ext>
            </p:extLst>
          </p:nvPr>
        </p:nvGraphicFramePr>
        <p:xfrm>
          <a:off x="251520" y="5330069"/>
          <a:ext cx="5471561" cy="84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8" name="Equation" r:id="rId9" imgW="3466800" imgH="533160" progId="Equation.DSMT4">
                  <p:embed/>
                </p:oleObj>
              </mc:Choice>
              <mc:Fallback>
                <p:oleObj name="Equation" r:id="rId9" imgW="3466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1520" y="5330069"/>
                        <a:ext cx="5471561" cy="84177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4007793" y="4532378"/>
            <a:ext cx="0" cy="72008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68144" y="3573261"/>
            <a:ext cx="32403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Phenomenological </a:t>
            </a:r>
            <a:r>
              <a:rPr lang="en-US" sz="1400" b="1" dirty="0" err="1"/>
              <a:t>Tsallis</a:t>
            </a:r>
            <a:r>
              <a:rPr lang="en-US" sz="1400" b="1" dirty="0"/>
              <a:t> distribution </a:t>
            </a:r>
          </a:p>
          <a:p>
            <a:r>
              <a:rPr lang="en-US" sz="1400" dirty="0" smtClean="0"/>
              <a:t>       is equivalent </a:t>
            </a:r>
            <a:r>
              <a:rPr lang="en-US" sz="1400" dirty="0"/>
              <a:t>to the transverse 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       momentum </a:t>
            </a:r>
            <a:r>
              <a:rPr lang="en-US" sz="1400" dirty="0"/>
              <a:t>distribution in the zeroth 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       term </a:t>
            </a:r>
            <a:r>
              <a:rPr lang="en-US" sz="1400" dirty="0"/>
              <a:t>approximation of </a:t>
            </a:r>
            <a:r>
              <a:rPr lang="en-US" sz="1400" dirty="0" smtClean="0"/>
              <a:t>the </a:t>
            </a:r>
            <a:r>
              <a:rPr lang="en-US" sz="1400" dirty="0" err="1" smtClean="0"/>
              <a:t>Tsallis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       </a:t>
            </a:r>
            <a:r>
              <a:rPr lang="en-US" sz="1400" dirty="0" err="1" smtClean="0"/>
              <a:t>unnormalized</a:t>
            </a:r>
            <a:r>
              <a:rPr lang="en-US" sz="1400" dirty="0" smtClean="0"/>
              <a:t> (Tsallis-2) statistics. </a:t>
            </a:r>
            <a:endParaRPr lang="en-US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Z</a:t>
            </a:r>
            <a:r>
              <a:rPr lang="en-US" sz="1400" dirty="0" smtClean="0"/>
              <a:t>eroth </a:t>
            </a:r>
            <a:r>
              <a:rPr lang="en-US" sz="1400" dirty="0"/>
              <a:t>term approximation of the Tsallis-1 </a:t>
            </a:r>
            <a:r>
              <a:rPr lang="en-US" sz="1400" dirty="0" smtClean="0"/>
              <a:t>statistics corresponds to zeroth term approximation of the Tsallis-2 statistics under the transformation 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6315"/>
              </p:ext>
            </p:extLst>
          </p:nvPr>
        </p:nvGraphicFramePr>
        <p:xfrm>
          <a:off x="7380312" y="5765992"/>
          <a:ext cx="685800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9" name="Equation" r:id="rId11" imgW="571252" imgH="203112" progId="Equation.DSMT4">
                  <p:embed/>
                </p:oleObj>
              </mc:Choice>
              <mc:Fallback>
                <p:oleObj name="Equation" r:id="rId11" imgW="571252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5765992"/>
                        <a:ext cx="685800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720791"/>
              </p:ext>
            </p:extLst>
          </p:nvPr>
        </p:nvGraphicFramePr>
        <p:xfrm>
          <a:off x="251520" y="1124744"/>
          <a:ext cx="8742721" cy="1467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0" name="Equation" r:id="rId13" imgW="7264080" imgH="1218960" progId="Equation.DSMT4">
                  <p:embed/>
                </p:oleObj>
              </mc:Choice>
              <mc:Fallback>
                <p:oleObj name="Equation" r:id="rId13" imgW="726408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1520" y="1124744"/>
                        <a:ext cx="8742721" cy="1467310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13703"/>
              </p:ext>
            </p:extLst>
          </p:nvPr>
        </p:nvGraphicFramePr>
        <p:xfrm>
          <a:off x="251520" y="3645024"/>
          <a:ext cx="54705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" name="Equation" r:id="rId15" imgW="3466800" imgH="533160" progId="Equation.DSMT4">
                  <p:embed/>
                </p:oleObj>
              </mc:Choice>
              <mc:Fallback>
                <p:oleObj name="Equation" r:id="rId15" imgW="3466800" imgH="5331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645024"/>
                        <a:ext cx="5470525" cy="841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4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23</a:t>
            </a:fld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65956"/>
            <a:ext cx="6336704" cy="609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310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Maxwell-Boltzmann Transverse Momentum Distribution: Model A of Tsallis-1 Statistics (Massive Particles)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764704"/>
            <a:ext cx="2120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A.S.P., T. Bhattacharyya,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arXiv:1903.06118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nucl-th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06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24</a:t>
            </a:fld>
            <a:endParaRPr lang="ru-RU"/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483100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Maxwell-Boltzmann Transverse Momentum Distribution: Model A of Tsallis-2 Statistics (Massive Particles)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20272" y="764704"/>
            <a:ext cx="2120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A.S.P., T. Bhattacharyya,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arXiv:1903.06118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nucl-th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7708"/>
            <a:ext cx="6408712" cy="612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6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9050"/>
            <a:ext cx="9153524" cy="55245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n-lt"/>
                <a:cs typeface="JasmineUPC" panose="02020603050405020304" pitchFamily="18" charset="-34"/>
              </a:rPr>
              <a:t>Conclusions</a:t>
            </a:r>
            <a:r>
              <a:rPr lang="en-US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ru-RU" sz="3200" b="1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534B-B90B-452C-9CAC-D9BBB90F4E9C}" type="slidenum">
              <a:rPr lang="ru-RU" smtClean="0">
                <a:solidFill>
                  <a:schemeClr val="tx1"/>
                </a:solidFill>
              </a:rPr>
              <a:pPr/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92696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We have obtained that the </a:t>
            </a:r>
            <a:r>
              <a:rPr lang="en-US" sz="1600" dirty="0" err="1" smtClean="0">
                <a:cs typeface="Times New Roman" panose="02020603050405020304" pitchFamily="18" charset="0"/>
              </a:rPr>
              <a:t>Tsallis</a:t>
            </a:r>
            <a:r>
              <a:rPr lang="en-US" sz="1600" dirty="0" smtClean="0">
                <a:cs typeface="Times New Roman" panose="02020603050405020304" pitchFamily="18" charset="0"/>
              </a:rPr>
              <a:t> statistics (Tsallis-1 statistics at </a:t>
            </a:r>
            <a:r>
              <a:rPr lang="en-US" sz="1600" i="1" dirty="0" smtClean="0">
                <a:cs typeface="Times New Roman" panose="02020603050405020304" pitchFamily="18" charset="0"/>
              </a:rPr>
              <a:t>q&lt;</a:t>
            </a:r>
            <a:r>
              <a:rPr lang="en-US" sz="1600" dirty="0" smtClean="0">
                <a:cs typeface="Times New Roman" panose="02020603050405020304" pitchFamily="18" charset="0"/>
              </a:rPr>
              <a:t>1 and Tsallis-2 statistics at </a:t>
            </a:r>
            <a:r>
              <a:rPr lang="en-US" sz="1600" i="1" dirty="0" smtClean="0">
                <a:cs typeface="Times New Roman" panose="02020603050405020304" pitchFamily="18" charset="0"/>
              </a:rPr>
              <a:t>q&gt;</a:t>
            </a:r>
            <a:r>
              <a:rPr lang="en-US" sz="1600" dirty="0" smtClean="0">
                <a:cs typeface="Times New Roman" panose="02020603050405020304" pitchFamily="18" charset="0"/>
              </a:rPr>
              <a:t>1) is divergent.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It is convergent only in the case of </a:t>
            </a:r>
            <a:r>
              <a:rPr lang="en-US" sz="1600" i="1" dirty="0" smtClean="0">
                <a:cs typeface="Times New Roman" panose="02020603050405020304" pitchFamily="18" charset="0"/>
              </a:rPr>
              <a:t>q=</a:t>
            </a:r>
            <a:r>
              <a:rPr lang="en-US" sz="1600" dirty="0" smtClean="0">
                <a:cs typeface="Times New Roman" panose="02020603050405020304" pitchFamily="18" charset="0"/>
              </a:rPr>
              <a:t>1 which corresponds to the standard Boltzmann-Gibbs statistics.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However, we have found that a few terms in a series expansion of quantities in the </a:t>
            </a:r>
            <a:r>
              <a:rPr lang="en-US" sz="1600" dirty="0" err="1" smtClean="0">
                <a:cs typeface="Times New Roman" panose="02020603050405020304" pitchFamily="18" charset="0"/>
              </a:rPr>
              <a:t>Tsallis</a:t>
            </a:r>
            <a:r>
              <a:rPr lang="en-US" sz="1600" dirty="0" smtClean="0">
                <a:cs typeface="Times New Roman" panose="02020603050405020304" pitchFamily="18" charset="0"/>
              </a:rPr>
              <a:t> statistics at              are convergent and they describe very well the experimental data on the transverse momentum distributions (TMD) of hadrons in the </a:t>
            </a:r>
            <a:r>
              <a:rPr lang="en-US" sz="1600" i="1" dirty="0" smtClean="0">
                <a:cs typeface="Times New Roman" panose="02020603050405020304" pitchFamily="18" charset="0"/>
              </a:rPr>
              <a:t>pp</a:t>
            </a:r>
            <a:r>
              <a:rPr lang="en-US" sz="1600" dirty="0" smtClean="0">
                <a:cs typeface="Times New Roman" panose="02020603050405020304" pitchFamily="18" charset="0"/>
              </a:rPr>
              <a:t> collisions at high energies (the standard Boltzmann-Gibbs statistics fails to describe these experimental data).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The </a:t>
            </a:r>
            <a:r>
              <a:rPr lang="en-US" sz="1600" dirty="0">
                <a:cs typeface="Times New Roman" panose="02020603050405020304" pitchFamily="18" charset="0"/>
              </a:rPr>
              <a:t>analytical </a:t>
            </a:r>
            <a:r>
              <a:rPr lang="en-US" sz="1600" dirty="0" smtClean="0">
                <a:cs typeface="Times New Roman" panose="02020603050405020304" pitchFamily="18" charset="0"/>
              </a:rPr>
              <a:t>exact expressions </a:t>
            </a:r>
            <a:r>
              <a:rPr lang="en-US" sz="1600" dirty="0">
                <a:cs typeface="Times New Roman" panose="02020603050405020304" pitchFamily="18" charset="0"/>
              </a:rPr>
              <a:t>for the TMD (</a:t>
            </a:r>
            <a:r>
              <a:rPr lang="en-US" sz="1600" dirty="0" err="1" smtClean="0">
                <a:cs typeface="Times New Roman" panose="02020603050405020304" pitchFamily="18" charset="0"/>
              </a:rPr>
              <a:t>ultrarelativistic</a:t>
            </a:r>
            <a:r>
              <a:rPr lang="en-US" sz="1600" dirty="0" smtClean="0">
                <a:cs typeface="Times New Roman" panose="02020603050405020304" pitchFamily="18" charset="0"/>
              </a:rPr>
              <a:t> and massive) of the Tsallis-1 and Tsallis-2 statistics were obtained.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We have demonstrated </a:t>
            </a:r>
            <a:r>
              <a:rPr lang="en-US" sz="1600" dirty="0">
                <a:cs typeface="Times New Roman" panose="02020603050405020304" pitchFamily="18" charset="0"/>
              </a:rPr>
              <a:t>that </a:t>
            </a:r>
            <a:r>
              <a:rPr lang="en-US" sz="1600" dirty="0" smtClean="0">
                <a:cs typeface="Times New Roman" panose="02020603050405020304" pitchFamily="18" charset="0"/>
              </a:rPr>
              <a:t>the phenomenological </a:t>
            </a:r>
            <a:r>
              <a:rPr lang="en-US" sz="1600" dirty="0" err="1" smtClean="0">
                <a:cs typeface="Times New Roman" panose="02020603050405020304" pitchFamily="18" charset="0"/>
              </a:rPr>
              <a:t>Tsallis</a:t>
            </a:r>
            <a:r>
              <a:rPr lang="en-US" sz="1600" dirty="0" smtClean="0">
                <a:cs typeface="Times New Roman" panose="02020603050405020304" pitchFamily="18" charset="0"/>
              </a:rPr>
              <a:t> distribution is </a:t>
            </a:r>
            <a:r>
              <a:rPr lang="en-US" sz="1600" dirty="0">
                <a:cs typeface="Times New Roman" panose="02020603050405020304" pitchFamily="18" charset="0"/>
              </a:rPr>
              <a:t>equivalent to </a:t>
            </a:r>
            <a:r>
              <a:rPr lang="en-US" sz="1600" dirty="0" smtClean="0">
                <a:cs typeface="Times New Roman" panose="02020603050405020304" pitchFamily="18" charset="0"/>
              </a:rPr>
              <a:t>the TMD of the </a:t>
            </a:r>
            <a:r>
              <a:rPr lang="en-US" sz="1600" dirty="0" err="1" smtClean="0">
                <a:cs typeface="Times New Roman" panose="02020603050405020304" pitchFamily="18" charset="0"/>
              </a:rPr>
              <a:t>Tsallis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cs typeface="Times New Roman" panose="02020603050405020304" pitchFamily="18" charset="0"/>
              </a:rPr>
              <a:t>unnormalized</a:t>
            </a:r>
            <a:r>
              <a:rPr lang="en-US" sz="1600" dirty="0" smtClean="0">
                <a:cs typeface="Times New Roman" panose="02020603050405020304" pitchFamily="18" charset="0"/>
              </a:rPr>
              <a:t> (Tsallis-2) </a:t>
            </a:r>
            <a:r>
              <a:rPr lang="en-US" sz="1600" dirty="0">
                <a:cs typeface="Times New Roman" panose="02020603050405020304" pitchFamily="18" charset="0"/>
              </a:rPr>
              <a:t>statistics in the zeroth term </a:t>
            </a:r>
            <a:r>
              <a:rPr lang="en-US" sz="1600" dirty="0" smtClean="0">
                <a:cs typeface="Times New Roman" panose="02020603050405020304" pitchFamily="18" charset="0"/>
              </a:rPr>
              <a:t>approximation (the </a:t>
            </a:r>
            <a:r>
              <a:rPr lang="en-US" sz="1600" dirty="0">
                <a:cs typeface="Times New Roman" panose="02020603050405020304" pitchFamily="18" charset="0"/>
              </a:rPr>
              <a:t>statistical </a:t>
            </a:r>
            <a:r>
              <a:rPr lang="en-US" sz="1600" dirty="0" smtClean="0">
                <a:cs typeface="Times New Roman" panose="02020603050405020304" pitchFamily="18" charset="0"/>
              </a:rPr>
              <a:t>averages of the Tsallis-2 statistics are not consistent with norm equation of probabilities</a:t>
            </a:r>
            <a:r>
              <a:rPr lang="en-US" sz="1600" dirty="0" smtClean="0"/>
              <a:t>).   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We have demonstrated that the </a:t>
            </a:r>
            <a:r>
              <a:rPr lang="en-US" sz="1600" dirty="0">
                <a:cs typeface="Times New Roman" panose="02020603050405020304" pitchFamily="18" charset="0"/>
              </a:rPr>
              <a:t>phenomenological </a:t>
            </a:r>
            <a:r>
              <a:rPr lang="en-US" sz="1600" dirty="0" err="1">
                <a:cs typeface="Times New Roman" panose="02020603050405020304" pitchFamily="18" charset="0"/>
              </a:rPr>
              <a:t>Tsallis</a:t>
            </a:r>
            <a:r>
              <a:rPr lang="en-US" sz="1600" dirty="0">
                <a:cs typeface="Times New Roman" panose="02020603050405020304" pitchFamily="18" charset="0"/>
              </a:rPr>
              <a:t> distribution recovers the </a:t>
            </a:r>
            <a:r>
              <a:rPr lang="en-US" sz="1600" dirty="0" smtClean="0">
                <a:cs typeface="Times New Roman" panose="02020603050405020304" pitchFamily="18" charset="0"/>
              </a:rPr>
              <a:t>TMD </a:t>
            </a:r>
            <a:r>
              <a:rPr lang="en-US" sz="1600" dirty="0">
                <a:cs typeface="Times New Roman" panose="02020603050405020304" pitchFamily="18" charset="0"/>
              </a:rPr>
              <a:t>of the </a:t>
            </a:r>
            <a:r>
              <a:rPr lang="en-US" sz="1600" dirty="0" smtClean="0">
                <a:cs typeface="Times New Roman" panose="02020603050405020304" pitchFamily="18" charset="0"/>
              </a:rPr>
              <a:t>Tsallis-1 </a:t>
            </a:r>
            <a:r>
              <a:rPr lang="en-US" sz="1600" dirty="0">
                <a:cs typeface="Times New Roman" panose="02020603050405020304" pitchFamily="18" charset="0"/>
              </a:rPr>
              <a:t>statistics in the zeroth term </a:t>
            </a:r>
            <a:r>
              <a:rPr lang="en-US" sz="1600" dirty="0" smtClean="0">
                <a:cs typeface="Times New Roman" panose="02020603050405020304" pitchFamily="18" charset="0"/>
              </a:rPr>
              <a:t>approximation under the transformation </a:t>
            </a:r>
            <a:r>
              <a:rPr lang="en-US" sz="1600" dirty="0">
                <a:cs typeface="Times New Roman" panose="02020603050405020304" pitchFamily="18" charset="0"/>
              </a:rPr>
              <a:t>of the parameter </a:t>
            </a:r>
            <a:r>
              <a:rPr lang="en-US" sz="1600" i="1" dirty="0">
                <a:cs typeface="Times New Roman" panose="02020603050405020304" pitchFamily="18" charset="0"/>
              </a:rPr>
              <a:t>q</a:t>
            </a:r>
            <a:r>
              <a:rPr lang="en-US" sz="1600" dirty="0" smtClean="0">
                <a:cs typeface="Times New Roman" panose="02020603050405020304" pitchFamily="18" charset="0"/>
              </a:rPr>
              <a:t> to 1</a:t>
            </a:r>
            <a:r>
              <a:rPr lang="en-US" sz="1600" i="1" dirty="0" smtClean="0">
                <a:cs typeface="Times New Roman" panose="02020603050405020304" pitchFamily="18" charset="0"/>
              </a:rPr>
              <a:t>/q</a:t>
            </a:r>
            <a:r>
              <a:rPr lang="en-US" sz="1600" dirty="0" smtClean="0"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We have found that the TMD of the Model B of the </a:t>
            </a:r>
            <a:r>
              <a:rPr lang="en-US" sz="1600" dirty="0" err="1" smtClean="0">
                <a:cs typeface="Times New Roman" panose="02020603050405020304" pitchFamily="18" charset="0"/>
              </a:rPr>
              <a:t>Tsallis</a:t>
            </a:r>
            <a:r>
              <a:rPr lang="en-US" sz="1600" dirty="0" smtClean="0">
                <a:cs typeface="Times New Roman" panose="02020603050405020304" pitchFamily="18" charset="0"/>
              </a:rPr>
              <a:t> statistics (the cut-off from the inflection point) differs from the </a:t>
            </a:r>
            <a:r>
              <a:rPr lang="en-US" sz="1600" dirty="0">
                <a:cs typeface="Times New Roman" panose="02020603050405020304" pitchFamily="18" charset="0"/>
              </a:rPr>
              <a:t>phenomenological </a:t>
            </a:r>
            <a:r>
              <a:rPr lang="en-US" sz="1600" dirty="0" err="1">
                <a:cs typeface="Times New Roman" panose="02020603050405020304" pitchFamily="18" charset="0"/>
              </a:rPr>
              <a:t>Tsallis</a:t>
            </a:r>
            <a:r>
              <a:rPr lang="en-US" sz="1600" dirty="0">
                <a:cs typeface="Times New Roman" panose="02020603050405020304" pitchFamily="18" charset="0"/>
              </a:rPr>
              <a:t> distribution only </a:t>
            </a:r>
            <a:r>
              <a:rPr lang="en-US" sz="1600" dirty="0" smtClean="0">
                <a:cs typeface="Times New Roman" panose="02020603050405020304" pitchFamily="18" charset="0"/>
              </a:rPr>
              <a:t>at low energies of NICA and NA61/SHINE.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cs typeface="Times New Roman" panose="02020603050405020304" pitchFamily="18" charset="0"/>
              </a:rPr>
              <a:t>We have shown that the </a:t>
            </a:r>
            <a:r>
              <a:rPr lang="en-US" sz="1600" dirty="0">
                <a:cs typeface="Times New Roman" panose="02020603050405020304" pitchFamily="18" charset="0"/>
              </a:rPr>
              <a:t>TMD of the Model </a:t>
            </a:r>
            <a:r>
              <a:rPr lang="en-US" sz="1600" dirty="0" smtClean="0">
                <a:cs typeface="Times New Roman" panose="02020603050405020304" pitchFamily="18" charset="0"/>
              </a:rPr>
              <a:t>A </a:t>
            </a:r>
            <a:r>
              <a:rPr lang="en-US" sz="1600" dirty="0">
                <a:cs typeface="Times New Roman" panose="02020603050405020304" pitchFamily="18" charset="0"/>
              </a:rPr>
              <a:t>of the </a:t>
            </a:r>
            <a:r>
              <a:rPr lang="en-US" sz="1600" dirty="0" err="1">
                <a:cs typeface="Times New Roman" panose="02020603050405020304" pitchFamily="18" charset="0"/>
              </a:rPr>
              <a:t>Tsallis</a:t>
            </a:r>
            <a:r>
              <a:rPr lang="en-US" sz="1600" dirty="0">
                <a:cs typeface="Times New Roman" panose="02020603050405020304" pitchFamily="18" charset="0"/>
              </a:rPr>
              <a:t> statistics (the cut-off from the </a:t>
            </a:r>
            <a:r>
              <a:rPr lang="en-US" sz="1600" dirty="0" smtClean="0">
                <a:cs typeface="Times New Roman" panose="02020603050405020304" pitchFamily="18" charset="0"/>
              </a:rPr>
              <a:t>minimum point) differs essentially from </a:t>
            </a:r>
            <a:r>
              <a:rPr lang="en-US" sz="1600" dirty="0">
                <a:cs typeface="Times New Roman" panose="02020603050405020304" pitchFamily="18" charset="0"/>
              </a:rPr>
              <a:t>the phenomenological </a:t>
            </a:r>
            <a:r>
              <a:rPr lang="en-US" sz="1600" dirty="0" err="1">
                <a:cs typeface="Times New Roman" panose="02020603050405020304" pitchFamily="18" charset="0"/>
              </a:rPr>
              <a:t>Tsallis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cs typeface="Times New Roman" panose="02020603050405020304" pitchFamily="18" charset="0"/>
              </a:rPr>
              <a:t>distribution.    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66674"/>
              </p:ext>
            </p:extLst>
          </p:nvPr>
        </p:nvGraphicFramePr>
        <p:xfrm>
          <a:off x="1907704" y="1916832"/>
          <a:ext cx="4572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Equation" r:id="rId3" imgW="330120" imgH="203040" progId="Equation.DSMT4">
                  <p:embed/>
                </p:oleObj>
              </mc:Choice>
              <mc:Fallback>
                <p:oleObj name="Equation" r:id="rId3" imgW="33012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916832"/>
                        <a:ext cx="4572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5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Thank you for your attention!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534B-B90B-452C-9CAC-D9BBB90F4E9C}" type="slidenum">
              <a:rPr lang="ru-RU" smtClean="0">
                <a:solidFill>
                  <a:schemeClr val="tx1"/>
                </a:solidFill>
              </a:rPr>
              <a:pPr/>
              <a:t>26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7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7667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Generalized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Statistical Mechanics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 </a:t>
            </a:r>
            <a:endParaRPr lang="ru-RU" sz="2000" b="1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89254"/>
              </p:ext>
            </p:extLst>
          </p:nvPr>
        </p:nvGraphicFramePr>
        <p:xfrm>
          <a:off x="1035959" y="4869160"/>
          <a:ext cx="4975225" cy="158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8" name="Equation" r:id="rId4" imgW="3568680" imgH="1143000" progId="Equation.DSMT4">
                  <p:embed/>
                </p:oleObj>
              </mc:Choice>
              <mc:Fallback>
                <p:oleObj name="Equation" r:id="rId4" imgW="356868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959" y="4869160"/>
                        <a:ext cx="4975225" cy="158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0970" y="654656"/>
            <a:ext cx="40553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Fundamental statistical ensemble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1184" y="2987505"/>
            <a:ext cx="2842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A.S.P., i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vances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Dynamics,  ed. Mod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Gorji-Bandpy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Chapter 11, 2015,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pp.303-331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87000"/>
              </p:ext>
            </p:extLst>
          </p:nvPr>
        </p:nvGraphicFramePr>
        <p:xfrm>
          <a:off x="3491880" y="654656"/>
          <a:ext cx="99695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39" name="Equation" r:id="rId6" imgW="672840" imgH="228600" progId="Equation.DSMT4">
                  <p:embed/>
                </p:oleObj>
              </mc:Choice>
              <mc:Fallback>
                <p:oleObj name="Equation" r:id="rId6" imgW="672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91880" y="654656"/>
                        <a:ext cx="996950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439175"/>
              </p:ext>
            </p:extLst>
          </p:nvPr>
        </p:nvGraphicFramePr>
        <p:xfrm>
          <a:off x="971600" y="1124744"/>
          <a:ext cx="4565650" cy="156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0" name="Equation" r:id="rId8" imgW="3187440" imgH="1091880" progId="Equation.DSMT4">
                  <p:embed/>
                </p:oleObj>
              </mc:Choice>
              <mc:Fallback>
                <p:oleObj name="Equation" r:id="rId8" imgW="3187440" imgH="1091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124744"/>
                        <a:ext cx="4565650" cy="156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0970" y="2987505"/>
            <a:ext cx="22827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600" b="1" dirty="0" smtClean="0">
                <a:solidFill>
                  <a:srgbClr val="FF0000"/>
                </a:solidFill>
              </a:rPr>
              <a:t>tatistical ensemble 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578468"/>
              </p:ext>
            </p:extLst>
          </p:nvPr>
        </p:nvGraphicFramePr>
        <p:xfrm>
          <a:off x="2317618" y="2987505"/>
          <a:ext cx="1938720" cy="3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1" name="Equation" r:id="rId10" imgW="1409400" imgH="228600" progId="Equation.DSMT4">
                  <p:embed/>
                </p:oleObj>
              </mc:Choice>
              <mc:Fallback>
                <p:oleObj name="Equation" r:id="rId10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17618" y="2987505"/>
                        <a:ext cx="1938720" cy="3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536627"/>
              </p:ext>
            </p:extLst>
          </p:nvPr>
        </p:nvGraphicFramePr>
        <p:xfrm>
          <a:off x="1115616" y="3777707"/>
          <a:ext cx="3655934" cy="60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" name="Equation" r:id="rId12" imgW="2603160" imgH="431640" progId="Equation.DSMT4">
                  <p:embed/>
                </p:oleObj>
              </mc:Choice>
              <mc:Fallback>
                <p:oleObj name="Equation" r:id="rId12" imgW="260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5616" y="3777707"/>
                        <a:ext cx="3655934" cy="60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4875" y="3441075"/>
            <a:ext cx="4436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/>
              <a:t>Legendre </a:t>
            </a:r>
            <a:r>
              <a:rPr lang="en-US" sz="1400" b="1" dirty="0" smtClean="0"/>
              <a:t>transform </a:t>
            </a:r>
            <a:r>
              <a:rPr lang="en-US" sz="1400" dirty="0" smtClean="0"/>
              <a:t>for the thermodynamic potential: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4875" y="4368774"/>
            <a:ext cx="4068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Statistical averages for the fluctuating quantities:</a:t>
            </a:r>
            <a:endParaRPr lang="ru-RU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73684"/>
              </p:ext>
            </p:extLst>
          </p:nvPr>
        </p:nvGraphicFramePr>
        <p:xfrm>
          <a:off x="6189939" y="5306724"/>
          <a:ext cx="1094898" cy="9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" name="Equation" r:id="rId14" imgW="787320" imgH="685800" progId="Equation.DSMT4">
                  <p:embed/>
                </p:oleObj>
              </mc:Choice>
              <mc:Fallback>
                <p:oleObj name="Equation" r:id="rId14" imgW="7873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189939" y="5306724"/>
                        <a:ext cx="1094898" cy="953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84837" y="5313479"/>
            <a:ext cx="185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-Boltzmann-Gibbs entropy 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296685" y="5783560"/>
            <a:ext cx="115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</a:t>
            </a:r>
            <a:r>
              <a:rPr lang="en-US" sz="1200" dirty="0" err="1" smtClean="0"/>
              <a:t>Tsallis</a:t>
            </a:r>
            <a:r>
              <a:rPr lang="en-US" sz="1200" dirty="0" smtClean="0"/>
              <a:t> entropy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699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47667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Generalized Statistical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Mechanics:  Probability Distribution of Microstates  </a:t>
            </a:r>
            <a:endParaRPr lang="ru-RU" sz="2000" b="1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465266"/>
              </p:ext>
            </p:extLst>
          </p:nvPr>
        </p:nvGraphicFramePr>
        <p:xfrm>
          <a:off x="688975" y="1144446"/>
          <a:ext cx="7411417" cy="77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7" name="Equation" r:id="rId4" imgW="4368600" imgH="457200" progId="Equation.DSMT4">
                  <p:embed/>
                </p:oleObj>
              </mc:Choice>
              <mc:Fallback>
                <p:oleObj name="Equation" r:id="rId4" imgW="4368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1144446"/>
                        <a:ext cx="7411417" cy="77166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57697"/>
              </p:ext>
            </p:extLst>
          </p:nvPr>
        </p:nvGraphicFramePr>
        <p:xfrm>
          <a:off x="828675" y="4360863"/>
          <a:ext cx="5045075" cy="20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8" name="Equation" r:id="rId6" imgW="3365280" imgH="1371600" progId="Equation.DSMT4">
                  <p:embed/>
                </p:oleObj>
              </mc:Choice>
              <mc:Fallback>
                <p:oleObj name="Equation" r:id="rId6" imgW="336528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4360863"/>
                        <a:ext cx="5045075" cy="204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505" y="548680"/>
            <a:ext cx="7272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Principle of the maximum entropy </a:t>
            </a:r>
            <a:r>
              <a:rPr lang="en-US" sz="1400" dirty="0" smtClean="0"/>
              <a:t>from the second law of thermodynamics (constrained local extrema </a:t>
            </a:r>
            <a:r>
              <a:rPr lang="en-US" sz="1400" dirty="0"/>
              <a:t>of the </a:t>
            </a:r>
            <a:r>
              <a:rPr lang="en-US" sz="1400" dirty="0" smtClean="0"/>
              <a:t>thermodynamic potential  </a:t>
            </a:r>
            <a:r>
              <a:rPr lang="en-US" sz="1400" dirty="0"/>
              <a:t>in the </a:t>
            </a:r>
            <a:r>
              <a:rPr lang="en-US" sz="1400" dirty="0" smtClean="0"/>
              <a:t>method </a:t>
            </a:r>
            <a:r>
              <a:rPr lang="en-US" sz="1400" dirty="0"/>
              <a:t>of </a:t>
            </a:r>
            <a:r>
              <a:rPr lang="en-US" sz="1400" dirty="0" smtClean="0"/>
              <a:t>Lagrange </a:t>
            </a:r>
            <a:r>
              <a:rPr lang="en-US" sz="1400" dirty="0"/>
              <a:t>m</a:t>
            </a:r>
            <a:r>
              <a:rPr lang="en-US" sz="1400" dirty="0" smtClean="0"/>
              <a:t>ultipliers) :</a:t>
            </a:r>
            <a:endParaRPr lang="ru-RU" sz="1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6952"/>
              </p:ext>
            </p:extLst>
          </p:nvPr>
        </p:nvGraphicFramePr>
        <p:xfrm>
          <a:off x="683568" y="2406072"/>
          <a:ext cx="4341812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99" name="Equation" r:id="rId8" imgW="2933640" imgH="990360" progId="Equation.DSMT4">
                  <p:embed/>
                </p:oleObj>
              </mc:Choice>
              <mc:Fallback>
                <p:oleObj name="Equation" r:id="rId8" imgW="2933640" imgH="990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06072"/>
                        <a:ext cx="4341812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3556" y="2097062"/>
            <a:ext cx="41822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FF0000"/>
                </a:solidFill>
              </a:rPr>
              <a:t>Probabilities of microstates and norm function</a:t>
            </a:r>
            <a:r>
              <a:rPr lang="en-US" sz="1400" dirty="0">
                <a:solidFill>
                  <a:srgbClr val="FF0000"/>
                </a:solidFill>
              </a:rPr>
              <a:t>: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01" y="4088171"/>
            <a:ext cx="66305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Thermodynamic quantities are partial derivatives of thermodynamic potential : </a:t>
            </a:r>
            <a:endParaRPr lang="ru-RU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22701"/>
              </p:ext>
            </p:extLst>
          </p:nvPr>
        </p:nvGraphicFramePr>
        <p:xfrm>
          <a:off x="5220072" y="3284984"/>
          <a:ext cx="3273367" cy="35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0" name="Equation" r:id="rId10" imgW="2082600" imgH="228600" progId="Equation.DSMT4">
                  <p:embed/>
                </p:oleObj>
              </mc:Choice>
              <mc:Fallback>
                <p:oleObj name="Equation" r:id="rId10" imgW="2082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0072" y="3284984"/>
                        <a:ext cx="3273367" cy="359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156176" y="4904292"/>
            <a:ext cx="2842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A.S.P., i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Ad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vances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Dynamics,  ed. Mod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Gorji-Bandpy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Chapter 11, 2015,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pp.303-331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332409"/>
              </p:ext>
            </p:extLst>
          </p:nvPr>
        </p:nvGraphicFramePr>
        <p:xfrm>
          <a:off x="6372200" y="2492896"/>
          <a:ext cx="2209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1" name="Equation" r:id="rId12" imgW="1752480" imgH="482400" progId="Equation.DSMT4">
                  <p:embed/>
                </p:oleObj>
              </mc:Choice>
              <mc:Fallback>
                <p:oleObj name="Equation" r:id="rId12" imgW="1752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372200" y="2492896"/>
                        <a:ext cx="22098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8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47667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Generalized Statistical Mechanics </a:t>
            </a:r>
            <a:endParaRPr lang="ru-RU" sz="2000" b="1" dirty="0">
              <a:solidFill>
                <a:schemeClr val="bg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5769" y="548680"/>
            <a:ext cx="1013803" cy="6155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Tsallis-1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88" y="548680"/>
            <a:ext cx="199128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Boltzmann-Gibbs 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9716"/>
              </p:ext>
            </p:extLst>
          </p:nvPr>
        </p:nvGraphicFramePr>
        <p:xfrm>
          <a:off x="581677" y="1412776"/>
          <a:ext cx="7262812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5" name="Equation" r:id="rId4" imgW="5219640" imgH="2184120" progId="Equation.DSMT4">
                  <p:embed/>
                </p:oleObj>
              </mc:Choice>
              <mc:Fallback>
                <p:oleObj name="Equation" r:id="rId4" imgW="521964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77" y="1412776"/>
                        <a:ext cx="7262812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720255" y="548680"/>
            <a:ext cx="1013803" cy="6155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Tsallis-2 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62254"/>
              </p:ext>
            </p:extLst>
          </p:nvPr>
        </p:nvGraphicFramePr>
        <p:xfrm>
          <a:off x="7792292" y="2204864"/>
          <a:ext cx="2206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92292" y="2204864"/>
                        <a:ext cx="220663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02624" y="2204864"/>
            <a:ext cx="1241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-probability of </a:t>
            </a:r>
          </a:p>
          <a:p>
            <a:r>
              <a:rPr lang="en-US" sz="1400" i="1" dirty="0" err="1" smtClean="0"/>
              <a:t>i</a:t>
            </a:r>
            <a:r>
              <a:rPr lang="en-US" sz="1400" dirty="0" err="1" smtClean="0"/>
              <a:t>-th</a:t>
            </a:r>
            <a:r>
              <a:rPr lang="en-US" sz="1400" dirty="0"/>
              <a:t> </a:t>
            </a:r>
            <a:r>
              <a:rPr lang="en-US" sz="1400" dirty="0" smtClean="0"/>
              <a:t>microstate of system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1053427" y="4735554"/>
            <a:ext cx="2287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Standard expectation values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22255" y="4735556"/>
            <a:ext cx="249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Generalized expectation values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99572" y="5181163"/>
            <a:ext cx="4294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Tsallis, </a:t>
            </a:r>
            <a:r>
              <a:rPr lang="ro-RO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o-R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Stat. Phys.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o-RO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(1988)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479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Tsallis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Mendes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Plastino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261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(1998)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534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70044" y="548679"/>
            <a:ext cx="1013803" cy="61555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Tsallis-3 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5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67944" y="443711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xpectation values of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Tsallis-2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1400" dirty="0" smtClean="0"/>
              <a:t> are </a:t>
            </a:r>
            <a:r>
              <a:rPr lang="en-US" sz="1400" dirty="0" err="1" smtClean="0"/>
              <a:t>unnormalized</a:t>
            </a:r>
            <a:r>
              <a:rPr lang="en-US" sz="1400" dirty="0" smtClean="0"/>
              <a:t>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48157" y="4221088"/>
            <a:ext cx="821887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508104" y="3429000"/>
            <a:ext cx="10619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763688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915816" y="422108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97362" y="1268760"/>
            <a:ext cx="0" cy="3322239"/>
          </a:xfrm>
          <a:prstGeom prst="line">
            <a:avLst/>
          </a:prstGeom>
          <a:ln w="3175"/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isometricOffAxis1Left"/>
            <a:lightRig rig="threePt" dir="t"/>
          </a:scene3d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Tsallis</a:t>
            </a:r>
            <a:r>
              <a:rPr lang="en-US" sz="2000" b="1" dirty="0">
                <a:solidFill>
                  <a:schemeClr val="bg1"/>
                </a:solidFill>
                <a:cs typeface="Calibri Light" panose="020F0302020204030204" pitchFamily="34" charset="0"/>
              </a:rPr>
              <a:t> Generalized Statistical </a:t>
            </a:r>
            <a:r>
              <a:rPr lang="en-US" sz="20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Mechanics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:  Isolated Systems </a:t>
            </a:r>
            <a:r>
              <a:rPr lang="en-US" sz="24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400" b="1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211155"/>
              </p:ext>
            </p:extLst>
          </p:nvPr>
        </p:nvGraphicFramePr>
        <p:xfrm>
          <a:off x="1827888" y="3594963"/>
          <a:ext cx="6799263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8" name="Equation" r:id="rId4" imgW="4520880" imgH="1663560" progId="Equation.DSMT4">
                  <p:embed/>
                </p:oleObj>
              </mc:Choice>
              <mc:Fallback>
                <p:oleObj name="Equation" r:id="rId4" imgW="452088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888" y="3594963"/>
                        <a:ext cx="6799263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A.S. Parvan</a:t>
            </a:r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6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232757" y="2852936"/>
            <a:ext cx="28351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Boltzmann-Gibbs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1296" y="2852936"/>
            <a:ext cx="20162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Tsallis-1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04248" y="2852936"/>
            <a:ext cx="20162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Tsallis-2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626898"/>
              </p:ext>
            </p:extLst>
          </p:nvPr>
        </p:nvGraphicFramePr>
        <p:xfrm>
          <a:off x="2291258" y="3212976"/>
          <a:ext cx="59563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9" name="Equation" r:id="rId6" imgW="3733560" imgH="203040" progId="Equation.DSMT4">
                  <p:embed/>
                </p:oleObj>
              </mc:Choice>
              <mc:Fallback>
                <p:oleObj name="Equation" r:id="rId6" imgW="37335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258" y="3212976"/>
                        <a:ext cx="59563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67014"/>
              </p:ext>
            </p:extLst>
          </p:nvPr>
        </p:nvGraphicFramePr>
        <p:xfrm>
          <a:off x="1842174" y="1844824"/>
          <a:ext cx="5596384" cy="72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0" name="Equation" r:id="rId8" imgW="3301920" imgH="431640" progId="Equation.DSMT4">
                  <p:embed/>
                </p:oleObj>
              </mc:Choice>
              <mc:Fallback>
                <p:oleObj name="Equation" r:id="rId8" imgW="330192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174" y="1844824"/>
                        <a:ext cx="5596384" cy="72895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242991" y="548680"/>
            <a:ext cx="2760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Tsallis, J. Stat. Phys.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(1988)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479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Tsallis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R.S. Mendes, A.R.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261 (1998) 534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A.S.P.,  Phys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Lett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350 (2006) 331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16861"/>
              </p:ext>
            </p:extLst>
          </p:nvPr>
        </p:nvGraphicFramePr>
        <p:xfrm>
          <a:off x="2379836" y="531204"/>
          <a:ext cx="22240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1" name="Equation" r:id="rId10" imgW="1688760" imgH="583920" progId="Equation.DSMT4">
                  <p:embed/>
                </p:oleObj>
              </mc:Choice>
              <mc:Fallback>
                <p:oleObj name="Equation" r:id="rId10" imgW="1688760" imgH="5839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836" y="531204"/>
                        <a:ext cx="22240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333" y="546944"/>
            <a:ext cx="177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Variables of state: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333" y="991777"/>
            <a:ext cx="203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Fluctuating variables: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33" y="1379676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Second </a:t>
            </a:r>
            <a:r>
              <a:rPr lang="en-US" sz="1400" b="1" dirty="0"/>
              <a:t>law of </a:t>
            </a:r>
            <a:r>
              <a:rPr lang="en-US" sz="1400" b="1" dirty="0" smtClean="0"/>
              <a:t>thermodynamics</a:t>
            </a:r>
            <a:r>
              <a:rPr lang="en-US" sz="1400" dirty="0" smtClean="0"/>
              <a:t> (constrained local extrema of thermodynamic potential):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33" y="3719462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Thermodynamic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potential: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333" y="4869160"/>
            <a:ext cx="146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Probability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distribution: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333" y="5589240"/>
            <a:ext cx="1174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Statistical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weight:   </a:t>
            </a:r>
          </a:p>
        </p:txBody>
      </p:sp>
    </p:spTree>
    <p:extLst>
      <p:ext uri="{BB962C8B-B14F-4D97-AF65-F5344CB8AC3E}">
        <p14:creationId xmlns:p14="http://schemas.microsoft.com/office/powerpoint/2010/main" val="44250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Tsallis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Generalized Statistical Mechanics: 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Closed Systems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137109"/>
              </p:ext>
            </p:extLst>
          </p:nvPr>
        </p:nvGraphicFramePr>
        <p:xfrm>
          <a:off x="1771641" y="3140968"/>
          <a:ext cx="7255994" cy="281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0" name="Equation" r:id="rId4" imgW="5613120" imgH="2184120" progId="Equation.DSMT4">
                  <p:embed/>
                </p:oleObj>
              </mc:Choice>
              <mc:Fallback>
                <p:oleObj name="Equation" r:id="rId4" imgW="561312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41" y="3140968"/>
                        <a:ext cx="7255994" cy="2817367"/>
                      </a:xfrm>
                      <a:prstGeom prst="rect">
                        <a:avLst/>
                      </a:prstGeom>
                      <a:noFill/>
                      <a:ln cap="sq" cmpd="tri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7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331640" y="2394052"/>
            <a:ext cx="28083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Boltzmann-Gibbs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3705" y="2394052"/>
            <a:ext cx="20882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Tsallis-1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666" y="2394052"/>
            <a:ext cx="21602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Tsallis-2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07341"/>
              </p:ext>
            </p:extLst>
          </p:nvPr>
        </p:nvGraphicFramePr>
        <p:xfrm>
          <a:off x="2295120" y="2732606"/>
          <a:ext cx="6105401" cy="31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1" name="Equation" r:id="rId6" imgW="3962160" imgH="203040" progId="Equation.DSMT4">
                  <p:embed/>
                </p:oleObj>
              </mc:Choice>
              <mc:Fallback>
                <p:oleObj name="Equation" r:id="rId6" imgW="3962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120" y="2732606"/>
                        <a:ext cx="6105401" cy="312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16909"/>
              </p:ext>
            </p:extLst>
          </p:nvPr>
        </p:nvGraphicFramePr>
        <p:xfrm>
          <a:off x="1907704" y="1693613"/>
          <a:ext cx="6048671" cy="66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2" name="Equation" r:id="rId8" imgW="3911400" imgH="431640" progId="Equation.DSMT4">
                  <p:embed/>
                </p:oleObj>
              </mc:Choice>
              <mc:Fallback>
                <p:oleObj name="Equation" r:id="rId8" imgW="3911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693613"/>
                        <a:ext cx="6048671" cy="6651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391937" y="546944"/>
            <a:ext cx="2635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Tsallis, J. Stat. Phys.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(1988)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479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Tsallis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R.S. Mendes, A.R.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Plastino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261 (1998) 534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A.S.P.,  Phys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Lett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(2006)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1768" y="6069117"/>
            <a:ext cx="4435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xpectation values of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Tsallis-2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1400" dirty="0" smtClean="0"/>
              <a:t> are </a:t>
            </a:r>
            <a:r>
              <a:rPr lang="en-US" sz="1400" dirty="0" err="1" smtClean="0"/>
              <a:t>unnormalized</a:t>
            </a:r>
            <a:r>
              <a:rPr lang="en-US" sz="1400" dirty="0" smtClean="0"/>
              <a:t>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109785"/>
              </p:ext>
            </p:extLst>
          </p:nvPr>
        </p:nvGraphicFramePr>
        <p:xfrm>
          <a:off x="2620963" y="592138"/>
          <a:ext cx="22225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3" name="Equation" r:id="rId10" imgW="1688760" imgH="583920" progId="Equation.DSMT4">
                  <p:embed/>
                </p:oleObj>
              </mc:Choice>
              <mc:Fallback>
                <p:oleObj name="Equation" r:id="rId10" imgW="1688760" imgH="5839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92138"/>
                        <a:ext cx="22225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333" y="546944"/>
            <a:ext cx="177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Variables of state: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33" y="991777"/>
            <a:ext cx="203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Fluctuating variables: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33" y="1377941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Second </a:t>
            </a:r>
            <a:r>
              <a:rPr lang="en-US" sz="1400" b="1" dirty="0"/>
              <a:t>law of </a:t>
            </a:r>
            <a:r>
              <a:rPr lang="en-US" sz="1400" b="1" dirty="0" smtClean="0"/>
              <a:t>thermodynamics</a:t>
            </a:r>
            <a:r>
              <a:rPr lang="en-US" sz="1400" dirty="0" smtClean="0"/>
              <a:t> (constrained local extrema of thermodynamic potential):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333" y="3229991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Thermodynamic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potential: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333" y="4005064"/>
            <a:ext cx="146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Probability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distribution: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33" y="4725144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Norm function: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33" y="5426060"/>
            <a:ext cx="1375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Expectation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values: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91937" y="5949280"/>
            <a:ext cx="70034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cs typeface="Calibri Light" panose="020F0302020204030204" pitchFamily="34" charset="0"/>
              </a:rPr>
              <a:t>Tsallis</a:t>
            </a:r>
            <a:r>
              <a:rPr lang="en-US" sz="2000" b="1" dirty="0">
                <a:solidFill>
                  <a:schemeClr val="bg1"/>
                </a:solidFill>
                <a:cs typeface="Calibri Light" panose="020F0302020204030204" pitchFamily="34" charset="0"/>
              </a:rPr>
              <a:t> Generalized Statistical Mechanics:  </a:t>
            </a:r>
            <a:r>
              <a:rPr lang="en-US" sz="2000" b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Open Systems</a:t>
            </a:r>
            <a:r>
              <a:rPr lang="en-US" sz="2000" b="1" i="1" dirty="0" smtClean="0">
                <a:solidFill>
                  <a:schemeClr val="bg1"/>
                </a:solidFill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260179"/>
              </p:ext>
            </p:extLst>
          </p:nvPr>
        </p:nvGraphicFramePr>
        <p:xfrm>
          <a:off x="1467654" y="3233201"/>
          <a:ext cx="7637036" cy="234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7" name="Equation" r:id="rId4" imgW="6438600" imgH="1981080" progId="Equation.DSMT4">
                  <p:embed/>
                </p:oleObj>
              </mc:Choice>
              <mc:Fallback>
                <p:oleObj name="Equation" r:id="rId4" imgW="6438600" imgH="198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654" y="3233201"/>
                        <a:ext cx="7637036" cy="2343728"/>
                      </a:xfrm>
                      <a:prstGeom prst="rect">
                        <a:avLst/>
                      </a:prstGeom>
                      <a:noFill/>
                      <a:ln cap="sq" cmpd="tri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8</a:t>
            </a:fld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302519" y="2412640"/>
            <a:ext cx="28083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Boltzmann-Gibbs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9952" y="2412640"/>
            <a:ext cx="20882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Tsallis-1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60232" y="2412640"/>
            <a:ext cx="21602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Tsallis-2 Statistics 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58522"/>
              </p:ext>
            </p:extLst>
          </p:nvPr>
        </p:nvGraphicFramePr>
        <p:xfrm>
          <a:off x="1889125" y="2852738"/>
          <a:ext cx="62103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8" name="Equation" r:id="rId6" imgW="4381200" imgH="203040" progId="Equation.DSMT4">
                  <p:embed/>
                </p:oleObj>
              </mc:Choice>
              <mc:Fallback>
                <p:oleObj name="Equation" r:id="rId6" imgW="438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852738"/>
                        <a:ext cx="62103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144049"/>
              </p:ext>
            </p:extLst>
          </p:nvPr>
        </p:nvGraphicFramePr>
        <p:xfrm>
          <a:off x="1259632" y="1686947"/>
          <a:ext cx="6793058" cy="68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9" name="Equation" r:id="rId8" imgW="4267080" imgH="431640" progId="Equation.DSMT4">
                  <p:embed/>
                </p:oleObj>
              </mc:Choice>
              <mc:Fallback>
                <p:oleObj name="Equation" r:id="rId8" imgW="4267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686947"/>
                        <a:ext cx="6793058" cy="6848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6408205" y="62388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108;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o-RO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996" y="5913623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xpectation values of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Tsallis-2 statistics</a:t>
            </a:r>
            <a:r>
              <a:rPr lang="en-US" sz="1400" dirty="0" smtClean="0"/>
              <a:t> are </a:t>
            </a:r>
            <a:r>
              <a:rPr lang="en-US" sz="1400" dirty="0" err="1" smtClean="0"/>
              <a:t>unnormalized</a:t>
            </a:r>
            <a:r>
              <a:rPr lang="en-US" sz="1400" dirty="0" smtClean="0"/>
              <a:t>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79269"/>
              </p:ext>
            </p:extLst>
          </p:nvPr>
        </p:nvGraphicFramePr>
        <p:xfrm>
          <a:off x="2741613" y="547688"/>
          <a:ext cx="21986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0" name="Equation" r:id="rId10" imgW="1701720" imgH="583920" progId="Equation.DSMT4">
                  <p:embed/>
                </p:oleObj>
              </mc:Choice>
              <mc:Fallback>
                <p:oleObj name="Equation" r:id="rId10" imgW="1701720" imgH="5839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547688"/>
                        <a:ext cx="219868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333" y="546944"/>
            <a:ext cx="1777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/>
              <a:t>Variables of state: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33" y="991777"/>
            <a:ext cx="2030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 smtClean="0"/>
              <a:t>Fluctuating variables: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333" y="1377941"/>
            <a:ext cx="71287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Second </a:t>
            </a:r>
            <a:r>
              <a:rPr lang="en-US" sz="1400" b="1" dirty="0"/>
              <a:t>law of </a:t>
            </a:r>
            <a:r>
              <a:rPr lang="en-US" sz="1400" b="1" dirty="0" smtClean="0"/>
              <a:t>thermodynamics</a:t>
            </a:r>
            <a:r>
              <a:rPr lang="en-US" sz="1400" dirty="0" smtClean="0"/>
              <a:t> (constrained local extrema of thermodynamic potential):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333" y="3356992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Thermodynamic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potential: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333" y="4005064"/>
            <a:ext cx="126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Probability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distribution: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33" y="4725144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Norm function: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32" y="5157192"/>
            <a:ext cx="1244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Expectation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   values: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60232" y="5517232"/>
            <a:ext cx="288032" cy="396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Ultrarelativistic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Transverse Momentum Distribution: Tsallis-2 Statistics</a:t>
            </a:r>
            <a:r>
              <a:rPr lang="en-US" sz="2000" b="1" i="1" dirty="0" smtClean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 </a:t>
            </a:r>
            <a:endParaRPr lang="ru-RU" sz="20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A.S. </a:t>
            </a:r>
            <a:r>
              <a:rPr lang="en-US" dirty="0" err="1" smtClean="0"/>
              <a:t>Parvan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BEAB8-68BB-4429-B87F-176447143671}" type="slidenum">
              <a:rPr lang="ru-RU" smtClean="0"/>
              <a:t>9</a:t>
            </a:fld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23286" y="538067"/>
            <a:ext cx="7164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Ultrarelativistic</a:t>
            </a:r>
            <a:r>
              <a:rPr lang="en-US" sz="1600" b="1" dirty="0" smtClean="0">
                <a:solidFill>
                  <a:srgbClr val="FF0000"/>
                </a:solidFill>
              </a:rPr>
              <a:t> Maxwell-Boltzmann </a:t>
            </a: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</a:rPr>
              <a:t>deal Gas in the Grand Canonical Ensemble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2120" y="2549844"/>
            <a:ext cx="27057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A.S.P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8429" y="4797152"/>
            <a:ext cx="3550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xpectation values of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Tsallis-2 statistics</a:t>
            </a:r>
            <a:r>
              <a:rPr lang="en-US" sz="1400" dirty="0" smtClean="0"/>
              <a:t> are </a:t>
            </a:r>
            <a:r>
              <a:rPr lang="en-US" sz="1400" dirty="0" err="1" smtClean="0"/>
              <a:t>unnormalized</a:t>
            </a:r>
            <a:r>
              <a:rPr lang="en-US" sz="14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     is a cut-off parameter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Terms with                   in Tsallis-2 statistics  increase and became divergent for q&gt;1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050338"/>
              </p:ext>
            </p:extLst>
          </p:nvPr>
        </p:nvGraphicFramePr>
        <p:xfrm>
          <a:off x="7164288" y="512035"/>
          <a:ext cx="15081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1" name="Equation" r:id="rId4" imgW="914400" imgH="253800" progId="Equation.DSMT4">
                  <p:embed/>
                </p:oleObj>
              </mc:Choice>
              <mc:Fallback>
                <p:oleObj name="Equation" r:id="rId4" imgW="914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8" y="512035"/>
                        <a:ext cx="15081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68477"/>
              </p:ext>
            </p:extLst>
          </p:nvPr>
        </p:nvGraphicFramePr>
        <p:xfrm>
          <a:off x="251520" y="1340768"/>
          <a:ext cx="8719012" cy="109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2" name="Equation" r:id="rId6" imgW="6400800" imgH="799920" progId="Equation.DSMT4">
                  <p:embed/>
                </p:oleObj>
              </mc:Choice>
              <mc:Fallback>
                <p:oleObj name="Equation" r:id="rId6" imgW="64008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8719012" cy="1091697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51510"/>
              </p:ext>
            </p:extLst>
          </p:nvPr>
        </p:nvGraphicFramePr>
        <p:xfrm>
          <a:off x="638175" y="2924175"/>
          <a:ext cx="7280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3" name="Equation" r:id="rId8" imgW="5054400" imgH="799920" progId="Equation.DSMT4">
                  <p:embed/>
                </p:oleObj>
              </mc:Choice>
              <mc:Fallback>
                <p:oleObj name="Equation" r:id="rId8" imgW="5054400" imgH="799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175" y="2924175"/>
                        <a:ext cx="728027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821950"/>
              </p:ext>
            </p:extLst>
          </p:nvPr>
        </p:nvGraphicFramePr>
        <p:xfrm>
          <a:off x="611560" y="4562730"/>
          <a:ext cx="447675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4" name="Equation" r:id="rId10" imgW="3174840" imgH="888840" progId="Equation.DSMT4">
                  <p:embed/>
                </p:oleObj>
              </mc:Choice>
              <mc:Fallback>
                <p:oleObj name="Equation" r:id="rId10" imgW="317484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560" y="4562730"/>
                        <a:ext cx="4476750" cy="1255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785682"/>
              </p:ext>
            </p:extLst>
          </p:nvPr>
        </p:nvGraphicFramePr>
        <p:xfrm>
          <a:off x="5868144" y="5229439"/>
          <a:ext cx="288032" cy="3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5" name="Equation" r:id="rId12" imgW="215640" imgH="228600" progId="Equation.DSMT4">
                  <p:embed/>
                </p:oleObj>
              </mc:Choice>
              <mc:Fallback>
                <p:oleObj name="Equation" r:id="rId12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68144" y="5229439"/>
                        <a:ext cx="288032" cy="30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840778"/>
              </p:ext>
            </p:extLst>
          </p:nvPr>
        </p:nvGraphicFramePr>
        <p:xfrm>
          <a:off x="6804248" y="5445224"/>
          <a:ext cx="64611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6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445224"/>
                        <a:ext cx="64611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7504" y="984912"/>
            <a:ext cx="249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Mean occupation numbers: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2549845"/>
            <a:ext cx="1651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 smtClean="0"/>
              <a:t>Norm function: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286" y="4217383"/>
            <a:ext cx="647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here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315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2066</Words>
  <Application>Microsoft Office PowerPoint</Application>
  <PresentationFormat>On-screen Show (4:3)</PresentationFormat>
  <Paragraphs>303</Paragraphs>
  <Slides>26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Transverse momentum distributions of hadrons in  the Tsallis nonextensive statistics </vt:lpstr>
      <vt:lpstr>PowerPoint Presentation</vt:lpstr>
      <vt:lpstr>Generalized Statistical Mechanics   </vt:lpstr>
      <vt:lpstr>Generalized Statistical Mechanics:  Probability Distribution of Microstates  </vt:lpstr>
      <vt:lpstr>Tsallis Generalized Statistical Mechanics </vt:lpstr>
      <vt:lpstr>Tsallis Generalized Statistical Mechanics:  Isolated Systems  </vt:lpstr>
      <vt:lpstr>Tsallis Generalized Statistical Mechanics:  Closed Systems  </vt:lpstr>
      <vt:lpstr>Tsallis Generalized Statistical Mechanics:  Open Systems </vt:lpstr>
      <vt:lpstr>Ultrarelativistic Transverse Momentum Distribution: Tsallis-2 Statistics </vt:lpstr>
      <vt:lpstr>Ultrarelativistic Transverse Momentum Distribution: Tsallis-2 Statistics (continuation) </vt:lpstr>
      <vt:lpstr>Ultrarelativistic Transverse Momentum Distribution: Tsallis-1 Statistics </vt:lpstr>
      <vt:lpstr>Ultrarelativistic Transverse Momentum Distribution: Tsallis-1 Statistics (continuation) </vt:lpstr>
      <vt:lpstr>The cut-off parameter of the Tsallis-2 statistics: Ultrarelativistic case</vt:lpstr>
      <vt:lpstr>The cut-off parameter of the Tsallis-1 statistics : Ultrarelativistic case</vt:lpstr>
      <vt:lpstr>Model B of Tsallis-1 statistics and phenomenological Tsallis distribution: Ultrarelativistic case  </vt:lpstr>
      <vt:lpstr>Temperature for Model B of Tsallis-1 statistics and phenomenological Tsallis distribution: Ultrarelativistic case </vt:lpstr>
      <vt:lpstr>Radius for Model B of Tsallis-1 statistics and phenomenological Tsallis distribution: Ultrarelativistic case </vt:lpstr>
      <vt:lpstr>Entropic parameter for Model B of Tsallis-1 statistics and phenomenological Tsallis distribution: Ultrarelativistic case </vt:lpstr>
      <vt:lpstr>Transverse Momentum Distribution: Tsallis-1 Statistics (Massive Particles) </vt:lpstr>
      <vt:lpstr>Maxwell-Boltzmann Transverse Momentum Distribution: Tsallis-1 Statistics  (Massive Particles) </vt:lpstr>
      <vt:lpstr>Transverse Momentum Distribution: Tsallis-2 Statistics (Massive Particles) </vt:lpstr>
      <vt:lpstr>Maxwell-Boltzmann Transverse Momentum Distribution: Tsallis-2 Statistics  (Massive Particles) </vt:lpstr>
      <vt:lpstr>PowerPoint Presentation</vt:lpstr>
      <vt:lpstr>PowerPoint Presentation</vt:lpstr>
      <vt:lpstr>Conclusions </vt:lpstr>
      <vt:lpstr>Thank you for your attention!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Alexandru</dc:creator>
  <cp:lastModifiedBy>Parvan</cp:lastModifiedBy>
  <cp:revision>341</cp:revision>
  <dcterms:created xsi:type="dcterms:W3CDTF">2017-04-09T13:48:46Z</dcterms:created>
  <dcterms:modified xsi:type="dcterms:W3CDTF">2019-06-24T13:49:36Z</dcterms:modified>
</cp:coreProperties>
</file>