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9" r:id="rId3"/>
    <p:sldId id="257" r:id="rId4"/>
    <p:sldId id="258" r:id="rId5"/>
    <p:sldId id="265" r:id="rId6"/>
    <p:sldId id="263" r:id="rId7"/>
    <p:sldId id="261" r:id="rId8"/>
    <p:sldId id="266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20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A23CE-8B8B-4538-BB10-EF2C8C7D247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2DD3F-70A9-4CC4-BAED-1C39E6008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9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8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7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1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7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4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4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5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1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6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ED86-8453-49C2-96ED-19F2D35E718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508C-24D4-434E-9BED-589BF1027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2369" r="5657"/>
          <a:stretch/>
        </p:blipFill>
        <p:spPr>
          <a:xfrm>
            <a:off x="240998" y="670176"/>
            <a:ext cx="11790905" cy="598000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11247" y="2842506"/>
            <a:ext cx="9128052" cy="2026630"/>
            <a:chOff x="930980" y="3253853"/>
            <a:chExt cx="6846039" cy="202663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30980" y="4203265"/>
              <a:ext cx="254320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17.01.2019</a:t>
              </a:r>
            </a:p>
            <a:p>
              <a:r>
                <a:rPr lang="en-US" alt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first extracted beam </a:t>
              </a:r>
            </a:p>
            <a:p>
              <a:r>
                <a:rPr lang="en-US" alt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lang="en-US" altLang="ru-RU" sz="16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</a:t>
              </a:r>
              <a:r>
                <a:rPr lang="en-US" alt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Kr</a:t>
              </a:r>
              <a:r>
                <a:rPr lang="en-US" altLang="ru-RU" sz="16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+14</a:t>
              </a:r>
              <a:r>
                <a:rPr lang="en-US" alt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I</a:t>
              </a:r>
              <a:r>
                <a:rPr lang="en-US" altLang="ru-RU" sz="16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RP1</a:t>
              </a:r>
              <a:r>
                <a:rPr lang="en-US" alt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=1nA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18:32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3657601" y="3253853"/>
              <a:ext cx="4119418" cy="66818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`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 bwMode="auto">
            <a:xfrm flipV="1">
              <a:off x="3057236" y="3708729"/>
              <a:ext cx="833901" cy="6650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Прямоугольник 2"/>
          <p:cNvSpPr/>
          <p:nvPr/>
        </p:nvSpPr>
        <p:spPr>
          <a:xfrm>
            <a:off x="1925506" y="-30901"/>
            <a:ext cx="6941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</a:t>
            </a:r>
            <a:r>
              <a:rPr lang="en-US" alt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first ion beam </a:t>
            </a:r>
            <a:r>
              <a:rPr lang="en-US" alt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extracted from DC-280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6050" y="33855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flat-top resonators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1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" y="396649"/>
            <a:ext cx="5831409" cy="6183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1146" y="980504"/>
            <a:ext cx="58309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HOUSING POLICY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MOSCOW REGION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commission the facility</a:t>
            </a:r>
          </a:p>
          <a:p>
            <a:pPr algn="ctr"/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18, 2019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RU50-40-13727-2019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Housing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of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Moscow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permits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with Article 55 of the Town Planning Code of the Russian Federation,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for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aboratory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nuclear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" y="39760"/>
            <a:ext cx="6312625" cy="6784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1814" y="687224"/>
            <a:ext cx="53160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SERVICE FOR SUPERVISION OF CONSUMER RIGHTS PROTECTION AND HUMAN WELFARE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SANITARY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EPIDEMIOLOGICAL CONCLUSION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50.21.01.000.М.000008.03.19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19, 2019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OF DEVICES PRODUCING IONIZING RADIATION:</a:t>
            </a:r>
          </a:p>
          <a:p>
            <a:pPr algn="ctr"/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 ION SOURCE DECRIS-PM: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multicharge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ions from He up to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DC-280: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extracted ion beams up to 1.5E14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nergy range 4 – 8 MeV/A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 range 4 &lt; A/Z &lt; 7.5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umber of beam lines - 5</a:t>
            </a: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conclusion is valid until March 19, 2024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2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92088" y="115888"/>
            <a:ext cx="11880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b="1" dirty="0" smtClean="0">
                <a:solidFill>
                  <a:srgbClr val="C00000"/>
                </a:solidFill>
              </a:rPr>
              <a:t>Opening of the SHE Factory building and DC-280 </a:t>
            </a:r>
            <a:endParaRPr lang="ru-RU" altLang="ru-RU" b="1" dirty="0">
              <a:solidFill>
                <a:srgbClr val="C00000"/>
              </a:solidFill>
            </a:endParaRPr>
          </a:p>
          <a:p>
            <a:pPr algn="ctr"/>
            <a:r>
              <a:rPr lang="en-US" altLang="ru-RU" i="1" dirty="0" smtClean="0">
                <a:solidFill>
                  <a:srgbClr val="C00000"/>
                </a:solidFill>
              </a:rPr>
              <a:t>March </a:t>
            </a:r>
            <a:r>
              <a:rPr lang="ru-RU" altLang="ru-RU" i="1" dirty="0" smtClean="0">
                <a:solidFill>
                  <a:srgbClr val="C00000"/>
                </a:solidFill>
              </a:rPr>
              <a:t>25</a:t>
            </a:r>
            <a:r>
              <a:rPr lang="en-US" altLang="ru-RU" i="1" dirty="0" smtClean="0">
                <a:solidFill>
                  <a:srgbClr val="C00000"/>
                </a:solidFill>
              </a:rPr>
              <a:t>, </a:t>
            </a:r>
            <a:r>
              <a:rPr lang="ru-RU" altLang="ru-RU" i="1" dirty="0" smtClean="0">
                <a:solidFill>
                  <a:srgbClr val="C00000"/>
                </a:solidFill>
              </a:rPr>
              <a:t>2019</a:t>
            </a:r>
            <a:endParaRPr lang="ru-RU" altLang="ru-RU" i="1" dirty="0">
              <a:solidFill>
                <a:srgbClr val="C00000"/>
              </a:solidFill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" y="977902"/>
            <a:ext cx="530066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" b="23466"/>
          <a:stretch/>
        </p:blipFill>
        <p:spPr>
          <a:xfrm>
            <a:off x="5519936" y="980728"/>
            <a:ext cx="6553003" cy="3024336"/>
          </a:xfrm>
          <a:prstGeom prst="rect">
            <a:avLst/>
          </a:prstGeom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b="40282"/>
          <a:stretch>
            <a:fillRect/>
          </a:stretch>
        </p:blipFill>
        <p:spPr bwMode="auto">
          <a:xfrm>
            <a:off x="1919537" y="4293098"/>
            <a:ext cx="8164513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5711" y="235895"/>
            <a:ext cx="8190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realized since the beginning of 2019</a:t>
            </a: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8614" y="1275224"/>
            <a:ext cx="880835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en-US" sz="2400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leak </a:t>
            </a: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N1 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resonator 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found and eliminated, vacuum </a:t>
            </a: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DC-280 chamber was improved from 2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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·10</a:t>
            </a:r>
            <a:r>
              <a:rPr lang="en-US" sz="2400" baseline="300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-7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Torr</a:t>
            </a: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9·10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-8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Torr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maximal intensity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A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registered for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is 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A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at acceleration efficiency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41,6%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is 50%</a:t>
            </a:r>
            <a:r>
              <a:rPr lang="en-US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1110" y="668721"/>
            <a:ext cx="83589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plans</a:t>
            </a:r>
            <a:endParaRPr lang="ru-RU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September-October-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+7</a:t>
            </a:r>
            <a:r>
              <a:rPr lang="en-US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beams to the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S-2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setup. </a:t>
            </a:r>
            <a:r>
              <a:rPr lang="en-US" sz="2800" dirty="0">
                <a:solidFill>
                  <a:srgbClr val="990033"/>
                </a:solidFill>
              </a:rPr>
              <a:t>Acceleration of </a:t>
            </a:r>
            <a:r>
              <a:rPr lang="en-US" sz="2800" baseline="30000" dirty="0" smtClean="0">
                <a:solidFill>
                  <a:srgbClr val="FF0000"/>
                </a:solidFill>
              </a:rPr>
              <a:t>48</a:t>
            </a:r>
            <a:r>
              <a:rPr lang="en-US" sz="2800" dirty="0" smtClean="0">
                <a:solidFill>
                  <a:srgbClr val="FF0000"/>
                </a:solidFill>
              </a:rPr>
              <a:t>Ca</a:t>
            </a:r>
            <a:r>
              <a:rPr lang="en-US" sz="2800" baseline="30000" dirty="0" smtClean="0">
                <a:solidFill>
                  <a:srgbClr val="FF0000"/>
                </a:solidFill>
              </a:rPr>
              <a:t>+9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Preparation 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first experiments</a:t>
            </a:r>
            <a:r>
              <a:rPr lang="en-US" sz="28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2" y="634314"/>
            <a:ext cx="10453043" cy="54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691" y="411981"/>
            <a:ext cx="10363200" cy="49739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GFS-II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" y="1234690"/>
            <a:ext cx="11857055" cy="50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z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07" y="1500175"/>
            <a:ext cx="11371832" cy="35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" y="39760"/>
            <a:ext cx="6312625" cy="6784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1814" y="687224"/>
            <a:ext cx="53160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SERVICE FOR SUPERVISION OF CONSUMER RIGHTS PROTECTION AND HUMAN WELFARE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SANITARY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EPIDEMIOLOGICAL CONCLUSION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50.21.01.000.М.000008.03.19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19, 2019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OF DEVICES PRODUCING IONIZING RADIATION:</a:t>
            </a:r>
          </a:p>
          <a:p>
            <a:pPr algn="ctr"/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 ION SOURCE DECRIS-PM: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multicharge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ions from He up to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DC-280: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extracted ion beams up to 1.5E14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nergy range 4 – 8 MeV/A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 range 4 &lt; A/Z &lt; 7.5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umber of beam lines - 5</a:t>
            </a: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conclusion is valid until March 19, 2024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3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" y="39760"/>
            <a:ext cx="6312625" cy="6784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1814" y="687224"/>
            <a:ext cx="53160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SERVICE FOR SUPERVISION OF CONSUMER RIGHTS PROTECTION AND HUMAN WELFARE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SANITARY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EPIDEMIOLOGICAL CONCLUSION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50.21.01.000.М.000008.03.19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19, 2019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OF DEVICES PRODUCING IONIZING RADIATION:</a:t>
            </a:r>
          </a:p>
          <a:p>
            <a:pPr algn="ctr"/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 ION SOURCE DECRIS-PM: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multicharge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ions from He up to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DC-280: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extracted ion beams up to 1.5E14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nergy range 4 – 8 MeV/A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 range 4 &lt; A/Z &lt; 7.5</a:t>
            </a:r>
          </a:p>
          <a:p>
            <a:pPr marL="285750" indent="-195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umber of beam lines - 5</a:t>
            </a: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conclusion is valid until March 19, 2024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2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426</Words>
  <Application>Microsoft Office PowerPoint</Application>
  <PresentationFormat>Произвольный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GFS-II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Igor63</dc:creator>
  <cp:lastModifiedBy>Пользователь Windows</cp:lastModifiedBy>
  <cp:revision>108</cp:revision>
  <dcterms:created xsi:type="dcterms:W3CDTF">2019-05-28T06:20:19Z</dcterms:created>
  <dcterms:modified xsi:type="dcterms:W3CDTF">2019-06-19T12:43:12Z</dcterms:modified>
</cp:coreProperties>
</file>