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vsdx" ContentType="application/vnd.ms-visio.drawing"/>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Default Extension="wdp" ContentType="image/vnd.ms-photo"/>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21"/>
  </p:notesMasterIdLst>
  <p:sldIdLst>
    <p:sldId id="258" r:id="rId2"/>
    <p:sldId id="257" r:id="rId3"/>
    <p:sldId id="317" r:id="rId4"/>
    <p:sldId id="359" r:id="rId5"/>
    <p:sldId id="347" r:id="rId6"/>
    <p:sldId id="366" r:id="rId7"/>
    <p:sldId id="356" r:id="rId8"/>
    <p:sldId id="361" r:id="rId9"/>
    <p:sldId id="357" r:id="rId10"/>
    <p:sldId id="363" r:id="rId11"/>
    <p:sldId id="364" r:id="rId12"/>
    <p:sldId id="365" r:id="rId13"/>
    <p:sldId id="368" r:id="rId14"/>
    <p:sldId id="358" r:id="rId15"/>
    <p:sldId id="362" r:id="rId16"/>
    <p:sldId id="327" r:id="rId17"/>
    <p:sldId id="330" r:id="rId18"/>
    <p:sldId id="290" r:id="rId19"/>
    <p:sldId id="367" r:id="rId20"/>
  </p:sldIdLst>
  <p:sldSz cx="12192000" cy="6858000"/>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218EE"/>
    <a:srgbClr val="002060"/>
    <a:srgbClr val="FF3300"/>
    <a:srgbClr val="0033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46F890A9-2807-4EBB-B81D-B2AA78EC7F39}" styleName="Темный стиль 2 — акцент 5/акцент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8153" autoAdjust="0"/>
    <p:restoredTop sz="94453" autoAdjust="0"/>
  </p:normalViewPr>
  <p:slideViewPr>
    <p:cSldViewPr>
      <p:cViewPr>
        <p:scale>
          <a:sx n="96" d="100"/>
          <a:sy n="96" d="100"/>
        </p:scale>
        <p:origin x="858" y="390"/>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30607448-EB51-40AD-9C44-D9202825FB7D}" type="datetimeFigureOut">
              <a:rPr lang="ru-RU" smtClean="0"/>
              <a:pPr/>
              <a:t>17.06.2019</a:t>
            </a:fld>
            <a:endParaRPr lang="ru-RU"/>
          </a:p>
        </p:txBody>
      </p:sp>
      <p:sp>
        <p:nvSpPr>
          <p:cNvPr id="4" name="Образ слайда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0B83AA6B-3B8F-40E6-95ED-F19CB877AD85}" type="slidenum">
              <a:rPr lang="ru-RU" smtClean="0"/>
              <a:pPr/>
              <a:t>‹#›</a:t>
            </a:fld>
            <a:endParaRPr lang="ru-RU"/>
          </a:p>
        </p:txBody>
      </p:sp>
    </p:spTree>
    <p:extLst>
      <p:ext uri="{BB962C8B-B14F-4D97-AF65-F5344CB8AC3E}">
        <p14:creationId xmlns:p14="http://schemas.microsoft.com/office/powerpoint/2010/main" xmlns="" val="1844913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0B83AA6B-3B8F-40E6-95ED-F19CB877AD85}" type="slidenum">
              <a:rPr lang="ru-RU" smtClean="0"/>
              <a:pPr/>
              <a:t>3</a:t>
            </a:fld>
            <a:endParaRPr lang="ru-RU"/>
          </a:p>
        </p:txBody>
      </p:sp>
    </p:spTree>
    <p:extLst>
      <p:ext uri="{BB962C8B-B14F-4D97-AF65-F5344CB8AC3E}">
        <p14:creationId xmlns:p14="http://schemas.microsoft.com/office/powerpoint/2010/main" xmlns="" val="4158640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B83AA6B-3B8F-40E6-95ED-F19CB877AD85}" type="slidenum">
              <a:rPr lang="ru-RU" smtClean="0"/>
              <a:pPr/>
              <a:t>12</a:t>
            </a:fld>
            <a:endParaRPr lang="ru-RU"/>
          </a:p>
        </p:txBody>
      </p:sp>
    </p:spTree>
    <p:extLst>
      <p:ext uri="{BB962C8B-B14F-4D97-AF65-F5344CB8AC3E}">
        <p14:creationId xmlns:p14="http://schemas.microsoft.com/office/powerpoint/2010/main" xmlns="" val="54022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B83AA6B-3B8F-40E6-95ED-F19CB877AD85}" type="slidenum">
              <a:rPr lang="ru-RU" smtClean="0"/>
              <a:pPr/>
              <a:t>14</a:t>
            </a:fld>
            <a:endParaRPr lang="ru-RU"/>
          </a:p>
        </p:txBody>
      </p:sp>
    </p:spTree>
    <p:extLst>
      <p:ext uri="{BB962C8B-B14F-4D97-AF65-F5344CB8AC3E}">
        <p14:creationId xmlns:p14="http://schemas.microsoft.com/office/powerpoint/2010/main" xmlns="" val="3486128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B83AA6B-3B8F-40E6-95ED-F19CB877AD85}" type="slidenum">
              <a:rPr lang="ru-RU" smtClean="0"/>
              <a:pPr/>
              <a:t>15</a:t>
            </a:fld>
            <a:endParaRPr lang="ru-RU"/>
          </a:p>
        </p:txBody>
      </p:sp>
    </p:spTree>
    <p:extLst>
      <p:ext uri="{BB962C8B-B14F-4D97-AF65-F5344CB8AC3E}">
        <p14:creationId xmlns:p14="http://schemas.microsoft.com/office/powerpoint/2010/main" xmlns="" val="3715398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FG non-interacting Fermi Gas</a:t>
            </a:r>
          </a:p>
        </p:txBody>
      </p:sp>
      <p:sp>
        <p:nvSpPr>
          <p:cNvPr id="4" name="Espace réservé du numéro de diapositive 3"/>
          <p:cNvSpPr>
            <a:spLocks noGrp="1"/>
          </p:cNvSpPr>
          <p:nvPr>
            <p:ph type="sldNum" sz="quarter" idx="5"/>
          </p:nvPr>
        </p:nvSpPr>
        <p:spPr/>
        <p:txBody>
          <a:bodyPr/>
          <a:lstStyle/>
          <a:p>
            <a:fld id="{0B83AA6B-3B8F-40E6-95ED-F19CB877AD85}" type="slidenum">
              <a:rPr lang="ru-RU" smtClean="0"/>
              <a:pPr/>
              <a:t>16</a:t>
            </a:fld>
            <a:endParaRPr lang="ru-RU"/>
          </a:p>
        </p:txBody>
      </p:sp>
    </p:spTree>
    <p:extLst>
      <p:ext uri="{BB962C8B-B14F-4D97-AF65-F5344CB8AC3E}">
        <p14:creationId xmlns:p14="http://schemas.microsoft.com/office/powerpoint/2010/main" xmlns="" val="25470724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B83AA6B-3B8F-40E6-95ED-F19CB877AD85}" type="slidenum">
              <a:rPr lang="ru-RU" smtClean="0"/>
              <a:pPr/>
              <a:t>17</a:t>
            </a:fld>
            <a:endParaRPr lang="ru-RU"/>
          </a:p>
        </p:txBody>
      </p:sp>
    </p:spTree>
    <p:extLst>
      <p:ext uri="{BB962C8B-B14F-4D97-AF65-F5344CB8AC3E}">
        <p14:creationId xmlns:p14="http://schemas.microsoft.com/office/powerpoint/2010/main" xmlns="" val="1028488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0B83AA6B-3B8F-40E6-95ED-F19CB877AD85}" type="slidenum">
              <a:rPr lang="ru-RU" smtClean="0"/>
              <a:pPr/>
              <a:t>4</a:t>
            </a:fld>
            <a:endParaRPr lang="ru-RU"/>
          </a:p>
        </p:txBody>
      </p:sp>
    </p:spTree>
    <p:extLst>
      <p:ext uri="{BB962C8B-B14F-4D97-AF65-F5344CB8AC3E}">
        <p14:creationId xmlns:p14="http://schemas.microsoft.com/office/powerpoint/2010/main" xmlns="" val="3927526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B83AA6B-3B8F-40E6-95ED-F19CB877AD85}" type="slidenum">
              <a:rPr lang="ru-RU" smtClean="0"/>
              <a:pPr/>
              <a:t>5</a:t>
            </a:fld>
            <a:endParaRPr lang="ru-RU"/>
          </a:p>
        </p:txBody>
      </p:sp>
    </p:spTree>
    <p:extLst>
      <p:ext uri="{BB962C8B-B14F-4D97-AF65-F5344CB8AC3E}">
        <p14:creationId xmlns:p14="http://schemas.microsoft.com/office/powerpoint/2010/main" xmlns="" val="787483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B83AA6B-3B8F-40E6-95ED-F19CB877AD85}" type="slidenum">
              <a:rPr lang="ru-RU" smtClean="0"/>
              <a:pPr/>
              <a:t>6</a:t>
            </a:fld>
            <a:endParaRPr lang="ru-RU"/>
          </a:p>
        </p:txBody>
      </p:sp>
    </p:spTree>
    <p:extLst>
      <p:ext uri="{BB962C8B-B14F-4D97-AF65-F5344CB8AC3E}">
        <p14:creationId xmlns:p14="http://schemas.microsoft.com/office/powerpoint/2010/main" xmlns="" val="2107438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B83AA6B-3B8F-40E6-95ED-F19CB877AD85}" type="slidenum">
              <a:rPr lang="ru-RU" smtClean="0"/>
              <a:pPr/>
              <a:t>7</a:t>
            </a:fld>
            <a:endParaRPr lang="ru-RU"/>
          </a:p>
        </p:txBody>
      </p:sp>
    </p:spTree>
    <p:extLst>
      <p:ext uri="{BB962C8B-B14F-4D97-AF65-F5344CB8AC3E}">
        <p14:creationId xmlns:p14="http://schemas.microsoft.com/office/powerpoint/2010/main" xmlns="" val="1022611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B83AA6B-3B8F-40E6-95ED-F19CB877AD85}" type="slidenum">
              <a:rPr lang="ru-RU" smtClean="0"/>
              <a:pPr/>
              <a:t>8</a:t>
            </a:fld>
            <a:endParaRPr lang="ru-RU"/>
          </a:p>
        </p:txBody>
      </p:sp>
    </p:spTree>
    <p:extLst>
      <p:ext uri="{BB962C8B-B14F-4D97-AF65-F5344CB8AC3E}">
        <p14:creationId xmlns:p14="http://schemas.microsoft.com/office/powerpoint/2010/main" xmlns="" val="4070334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B83AA6B-3B8F-40E6-95ED-F19CB877AD85}" type="slidenum">
              <a:rPr lang="ru-RU" smtClean="0"/>
              <a:pPr/>
              <a:t>9</a:t>
            </a:fld>
            <a:endParaRPr lang="ru-RU"/>
          </a:p>
        </p:txBody>
      </p:sp>
    </p:spTree>
    <p:extLst>
      <p:ext uri="{BB962C8B-B14F-4D97-AF65-F5344CB8AC3E}">
        <p14:creationId xmlns:p14="http://schemas.microsoft.com/office/powerpoint/2010/main" xmlns="" val="3447018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B83AA6B-3B8F-40E6-95ED-F19CB877AD85}" type="slidenum">
              <a:rPr lang="ru-RU" smtClean="0"/>
              <a:pPr/>
              <a:t>10</a:t>
            </a:fld>
            <a:endParaRPr lang="ru-RU"/>
          </a:p>
        </p:txBody>
      </p:sp>
    </p:spTree>
    <p:extLst>
      <p:ext uri="{BB962C8B-B14F-4D97-AF65-F5344CB8AC3E}">
        <p14:creationId xmlns:p14="http://schemas.microsoft.com/office/powerpoint/2010/main" xmlns="" val="1458394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B83AA6B-3B8F-40E6-95ED-F19CB877AD85}" type="slidenum">
              <a:rPr lang="ru-RU" smtClean="0"/>
              <a:pPr/>
              <a:t>11</a:t>
            </a:fld>
            <a:endParaRPr lang="ru-RU"/>
          </a:p>
        </p:txBody>
      </p:sp>
    </p:spTree>
    <p:extLst>
      <p:ext uri="{BB962C8B-B14F-4D97-AF65-F5344CB8AC3E}">
        <p14:creationId xmlns:p14="http://schemas.microsoft.com/office/powerpoint/2010/main" xmlns="" val="2393952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294EA44-4E46-4424-8B2F-DC4E7017C676}" type="datetime1">
              <a:rPr lang="ru-RU" smtClean="0"/>
              <a:pPr/>
              <a:t>17.06.2019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1285C8C-99F3-485D-9A0A-E6C1DAA4C58F}" type="datetime1">
              <a:rPr lang="ru-RU" smtClean="0"/>
              <a:pPr/>
              <a:t>17.06.2019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A11E687-DBE2-4442-94D5-20CB385D8E33}" type="datetime1">
              <a:rPr lang="ru-RU" smtClean="0"/>
              <a:pPr/>
              <a:t>17.06.2019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8998CAA-019B-4824-B4EC-07E477C3FF58}" type="datetime1">
              <a:rPr lang="ru-RU" smtClean="0"/>
              <a:pPr/>
              <a:t>17.06.2019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9A006E68-3BC1-4D9A-A769-092CC650CB51}" type="datetime1">
              <a:rPr lang="ru-RU" smtClean="0"/>
              <a:pPr/>
              <a:t>17.06.2019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0EA0C5A6-F5F8-4077-B8BA-7603B5E20595}" type="datetime1">
              <a:rPr lang="ru-RU" smtClean="0"/>
              <a:pPr/>
              <a:t>17.06.2019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8AD1127D-3E09-4E43-9C2D-8C75BE2F64C5}" type="datetime1">
              <a:rPr lang="ru-RU" smtClean="0"/>
              <a:pPr/>
              <a:t>17.06.2019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E9E677C4-BD21-4FAA-B387-6FCD7E7DD1AE}" type="datetime1">
              <a:rPr lang="ru-RU" smtClean="0"/>
              <a:pPr/>
              <a:t>17.06.2019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579E472-2A10-41EB-9767-064586CDAE4D}" type="datetime1">
              <a:rPr lang="ru-RU" smtClean="0"/>
              <a:pPr/>
              <a:t>17.06.2019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83DC98C9-BA6E-4EC2-9496-BB4CB9794E0D}" type="datetime1">
              <a:rPr lang="ru-RU" smtClean="0"/>
              <a:pPr/>
              <a:t>17.06.2019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ADE84070-B1D0-4A9A-8CD4-6520D7003A8C}" type="datetime1">
              <a:rPr lang="ru-RU" smtClean="0"/>
              <a:pPr/>
              <a:t>17.06.2019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C80D6C-C131-4B8E-972A-EA28309FC0BC}" type="datetime1">
              <a:rPr lang="ru-RU" smtClean="0"/>
              <a:pPr/>
              <a:t>17.06.2019</a:t>
            </a:fld>
            <a:endParaRPr lang="ru-RU"/>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7C60C2-FB95-4464-969C-DC460CD1CFD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11.xml"/><Relationship Id="rId7"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7.png"/><Relationship Id="rId5" Type="http://schemas.openxmlformats.org/officeDocument/2006/relationships/oleObject" Target="../embeddings/oleObject1.bin"/><Relationship Id="rId10" Type="http://schemas.openxmlformats.org/officeDocument/2006/relationships/image" Target="../media/image31.jpeg"/><Relationship Id="rId4" Type="http://schemas.openxmlformats.org/officeDocument/2006/relationships/image" Target="../media/image26.jpeg"/><Relationship Id="rId9" Type="http://schemas.openxmlformats.org/officeDocument/2006/relationships/image" Target="../media/image3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package" Target="../embeddings/_________Microsoft_Visio111111.vsdx"/><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hyperlink" Target="http://flnph.jinr.ru/images/content/Books/Blok.pdf" TargetMode="External"/><Relationship Id="rId5" Type="http://schemas.openxmlformats.org/officeDocument/2006/relationships/image" Target="../media/image3.emf"/><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9.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0.jpeg"/><Relationship Id="rId7"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jpeg"/><Relationship Id="rId5" Type="http://schemas.microsoft.com/office/2007/relationships/hdphoto" Target="../media/hdphoto3.wdp"/><Relationship Id="rId4" Type="http://schemas.openxmlformats.org/officeDocument/2006/relationships/image" Target="../media/image11.png"/><Relationship Id="rId9"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7.jpeg"/><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1524000" y="423863"/>
            <a:ext cx="9144000" cy="3581400"/>
          </a:xfrm>
          <a:prstGeom prst="rect">
            <a:avLst/>
          </a:prstGeom>
          <a:noFill/>
          <a:ln w="9525">
            <a:noFill/>
            <a:miter lim="800000"/>
            <a:headEnd/>
            <a:tailEnd/>
          </a:ln>
        </p:spPr>
        <p:txBody>
          <a:bodyPr anchor="b"/>
          <a:lstStyle/>
          <a:p>
            <a:pPr algn="ctr"/>
            <a:r>
              <a:rPr lang="en-GB" sz="4400" b="1">
                <a:solidFill>
                  <a:srgbClr val="C00000"/>
                </a:solidFill>
                <a:effectLst>
                  <a:outerShdw blurRad="38100" dist="38100" dir="2700000" algn="tl">
                    <a:srgbClr val="000000">
                      <a:alpha val="43137"/>
                    </a:srgbClr>
                  </a:outerShdw>
                </a:effectLst>
              </a:rPr>
              <a:t>Programme Advisory Committee for Nuclear Physics</a:t>
            </a:r>
            <a:endParaRPr lang="en-GB" sz="2000" b="1">
              <a:solidFill>
                <a:srgbClr val="C00000"/>
              </a:solidFill>
              <a:effectLst>
                <a:outerShdw blurRad="38100" dist="38100" dir="2700000" algn="tl">
                  <a:srgbClr val="000000">
                    <a:alpha val="43137"/>
                  </a:srgbClr>
                </a:outerShdw>
              </a:effectLst>
            </a:endParaRPr>
          </a:p>
          <a:p>
            <a:pPr algn="ctr"/>
            <a:endParaRPr lang="en-GB" sz="2000" b="1">
              <a:solidFill>
                <a:srgbClr val="0033CC"/>
              </a:solidFill>
              <a:effectLst>
                <a:outerShdw blurRad="38100" dist="38100" dir="2700000" algn="tl">
                  <a:srgbClr val="000000">
                    <a:alpha val="43137"/>
                  </a:srgbClr>
                </a:outerShdw>
              </a:effectLst>
              <a:cs typeface="Times New Roman" pitchFamily="18" charset="0"/>
            </a:endParaRPr>
          </a:p>
          <a:p>
            <a:pPr algn="ctr"/>
            <a:r>
              <a:rPr lang="en-GB" sz="3600" b="1">
                <a:solidFill>
                  <a:srgbClr val="C00000"/>
                </a:solidFill>
                <a:effectLst>
                  <a:outerShdw blurRad="38100" dist="38100" dir="2700000" algn="tl">
                    <a:srgbClr val="000000">
                      <a:alpha val="43137"/>
                    </a:srgbClr>
                  </a:outerShdw>
                </a:effectLst>
                <a:cs typeface="Times New Roman" pitchFamily="18" charset="0"/>
              </a:rPr>
              <a:t>49-th meeting </a:t>
            </a:r>
            <a:endParaRPr lang="en-GB" sz="2000" b="1">
              <a:solidFill>
                <a:srgbClr val="C00000"/>
              </a:solidFill>
              <a:effectLst>
                <a:outerShdw blurRad="38100" dist="38100" dir="2700000" algn="tl">
                  <a:srgbClr val="000000">
                    <a:alpha val="43137"/>
                  </a:srgbClr>
                </a:outerShdw>
              </a:effectLst>
              <a:cs typeface="Times New Roman" pitchFamily="18" charset="0"/>
            </a:endParaRPr>
          </a:p>
          <a:p>
            <a:pPr algn="ctr"/>
            <a:endParaRPr lang="en-GB" sz="2000" b="1">
              <a:solidFill>
                <a:srgbClr val="C00000"/>
              </a:solidFill>
            </a:endParaRPr>
          </a:p>
          <a:p>
            <a:pPr algn="ctr"/>
            <a:r>
              <a:rPr lang="en-GB" b="1">
                <a:solidFill>
                  <a:srgbClr val="C00000"/>
                </a:solidFill>
              </a:rPr>
              <a:t>22–23 January 2019</a:t>
            </a:r>
            <a:endParaRPr lang="en-GB" sz="2800" b="1" i="1">
              <a:solidFill>
                <a:srgbClr val="C00000"/>
              </a:solidFill>
              <a:cs typeface="Times New Roman" pitchFamily="18" charset="0"/>
            </a:endParaRPr>
          </a:p>
        </p:txBody>
      </p:sp>
      <p:sp>
        <p:nvSpPr>
          <p:cNvPr id="2051" name="Номер слайда 1"/>
          <p:cNvSpPr>
            <a:spLocks noGrp="1"/>
          </p:cNvSpPr>
          <p:nvPr>
            <p:ph type="sldNum" sz="quarter" idx="12"/>
          </p:nvPr>
        </p:nvSpPr>
        <p:spPr>
          <a:noFill/>
          <a:ln>
            <a:miter lim="800000"/>
            <a:headEnd/>
            <a:tailEnd/>
          </a:ln>
        </p:spPr>
        <p:txBody>
          <a:bodyPr/>
          <a:lstStyle/>
          <a:p>
            <a:fld id="{26EDB6FA-24A2-4E24-A306-06B2251F416D}" type="slidenum">
              <a:rPr lang="en-GB" smtClean="0">
                <a:latin typeface="Arial" charset="0"/>
              </a:rPr>
              <a:pPr/>
              <a:t>1</a:t>
            </a:fld>
            <a:endParaRPr lang="en-GB">
              <a:latin typeface="Arial" charset="0"/>
            </a:endParaRPr>
          </a:p>
        </p:txBody>
      </p:sp>
      <p:sp>
        <p:nvSpPr>
          <p:cNvPr id="2052" name="Прямоугольник 4"/>
          <p:cNvSpPr>
            <a:spLocks noChangeArrowheads="1"/>
          </p:cNvSpPr>
          <p:nvPr/>
        </p:nvSpPr>
        <p:spPr bwMode="auto">
          <a:xfrm>
            <a:off x="3143251" y="4868863"/>
            <a:ext cx="6049963" cy="646112"/>
          </a:xfrm>
          <a:prstGeom prst="rect">
            <a:avLst/>
          </a:prstGeom>
          <a:noFill/>
          <a:ln w="9525">
            <a:noFill/>
            <a:miter lim="800000"/>
            <a:headEnd/>
            <a:tailEnd/>
          </a:ln>
        </p:spPr>
        <p:txBody>
          <a:bodyPr>
            <a:spAutoFit/>
          </a:bodyPr>
          <a:lstStyle/>
          <a:p>
            <a:pPr algn="ctr"/>
            <a:r>
              <a:rPr lang="en-GB" sz="3600" b="1" dirty="0">
                <a:solidFill>
                  <a:srgbClr val="0033CC"/>
                </a:solidFill>
              </a:rPr>
              <a:t>Marek  Lewitowicz</a:t>
            </a:r>
            <a:r>
              <a:rPr lang="en-GB" dirty="0">
                <a:solidFill>
                  <a:srgbClr val="0033CC"/>
                </a:solidFill>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7328" y="60159"/>
            <a:ext cx="12097344" cy="369332"/>
          </a:xfrm>
          <a:prstGeom prst="rect">
            <a:avLst/>
          </a:prstGeom>
        </p:spPr>
        <p:txBody>
          <a:bodyPr wrap="square">
            <a:spAutoFit/>
          </a:bodyPr>
          <a:lstStyle/>
          <a:p>
            <a:pPr algn="ctr" fontAlgn="base">
              <a:spcBef>
                <a:spcPct val="0"/>
              </a:spcBef>
              <a:spcAft>
                <a:spcPct val="0"/>
              </a:spcAft>
              <a:tabLst>
                <a:tab pos="450850" algn="l"/>
              </a:tabLst>
            </a:pPr>
            <a:r>
              <a:rPr lang="en-GB" b="1" i="1">
                <a:solidFill>
                  <a:srgbClr val="C00000"/>
                </a:solidFill>
                <a:latin typeface="Arial" pitchFamily="34" charset="0"/>
                <a:ea typeface="Times New Roman" pitchFamily="18" charset="0"/>
                <a:cs typeface="Arial" pitchFamily="34" charset="0"/>
              </a:rPr>
              <a:t>Status of the Factory of Superheavy Elements: Programme of Day-1 experiments at the SHE Factory </a:t>
            </a:r>
          </a:p>
        </p:txBody>
      </p:sp>
      <p:sp>
        <p:nvSpPr>
          <p:cNvPr id="7" name="Прямоугольник 6">
            <a:extLst>
              <a:ext uri="{FF2B5EF4-FFF2-40B4-BE49-F238E27FC236}">
                <a16:creationId xmlns:a16="http://schemas.microsoft.com/office/drawing/2014/main" xmlns="" id="{BDBFBA0B-15AF-46FC-B5D3-65A50CE9A339}"/>
              </a:ext>
            </a:extLst>
          </p:cNvPr>
          <p:cNvSpPr/>
          <p:nvPr/>
        </p:nvSpPr>
        <p:spPr>
          <a:xfrm>
            <a:off x="10820601" y="464980"/>
            <a:ext cx="1237839" cy="338554"/>
          </a:xfrm>
          <a:prstGeom prst="rect">
            <a:avLst/>
          </a:prstGeom>
        </p:spPr>
        <p:txBody>
          <a:bodyPr wrap="none">
            <a:spAutoFit/>
          </a:bodyPr>
          <a:lstStyle/>
          <a:p>
            <a:r>
              <a:rPr lang="en-GB" altLang="ru-RU" sz="1600" b="1" kern="0"/>
              <a:t>V. Utyonkov</a:t>
            </a:r>
            <a:endParaRPr lang="en-GB" sz="1600"/>
          </a:p>
        </p:txBody>
      </p:sp>
      <p:sp>
        <p:nvSpPr>
          <p:cNvPr id="5" name="Прямоугольник 4">
            <a:extLst>
              <a:ext uri="{FF2B5EF4-FFF2-40B4-BE49-F238E27FC236}">
                <a16:creationId xmlns:a16="http://schemas.microsoft.com/office/drawing/2014/main" xmlns="" id="{A8D8D9B4-A4ED-48D9-8181-E35B983CCAD9}"/>
              </a:ext>
            </a:extLst>
          </p:cNvPr>
          <p:cNvSpPr/>
          <p:nvPr/>
        </p:nvSpPr>
        <p:spPr>
          <a:xfrm>
            <a:off x="104563" y="637691"/>
            <a:ext cx="9015773" cy="400110"/>
          </a:xfrm>
          <a:prstGeom prst="rect">
            <a:avLst/>
          </a:prstGeom>
        </p:spPr>
        <p:txBody>
          <a:bodyPr wrap="square">
            <a:spAutoFit/>
          </a:bodyPr>
          <a:lstStyle/>
          <a:p>
            <a:pPr algn="just"/>
            <a:r>
              <a:rPr lang="en-GB" sz="2000">
                <a:solidFill>
                  <a:srgbClr val="002060"/>
                </a:solidFill>
              </a:rPr>
              <a:t>3. First experiments at SHE Factory </a:t>
            </a:r>
            <a:r>
              <a:rPr lang="en-GB" sz="2000" baseline="30000">
                <a:solidFill>
                  <a:srgbClr val="002060"/>
                </a:solidFill>
              </a:rPr>
              <a:t>242</a:t>
            </a:r>
            <a:r>
              <a:rPr lang="en-GB" sz="2000">
                <a:solidFill>
                  <a:srgbClr val="002060"/>
                </a:solidFill>
              </a:rPr>
              <a:t>Pu + </a:t>
            </a:r>
            <a:r>
              <a:rPr lang="en-GB" sz="2000" baseline="30000">
                <a:solidFill>
                  <a:srgbClr val="002060"/>
                </a:solidFill>
              </a:rPr>
              <a:t>48</a:t>
            </a:r>
            <a:r>
              <a:rPr lang="en-GB" sz="2000">
                <a:solidFill>
                  <a:srgbClr val="002060"/>
                </a:solidFill>
              </a:rPr>
              <a:t>Ca  test  reaction – chemical properties</a:t>
            </a:r>
          </a:p>
        </p:txBody>
      </p:sp>
      <p:sp>
        <p:nvSpPr>
          <p:cNvPr id="11" name="TextBox 10">
            <a:extLst>
              <a:ext uri="{FF2B5EF4-FFF2-40B4-BE49-F238E27FC236}">
                <a16:creationId xmlns:a16="http://schemas.microsoft.com/office/drawing/2014/main" xmlns="" id="{2CEBC759-A2C4-4346-AADC-AA27E897FEE0}"/>
              </a:ext>
            </a:extLst>
          </p:cNvPr>
          <p:cNvSpPr txBox="1"/>
          <p:nvPr/>
        </p:nvSpPr>
        <p:spPr>
          <a:xfrm>
            <a:off x="3071664" y="1239630"/>
            <a:ext cx="3507435" cy="369332"/>
          </a:xfrm>
          <a:prstGeom prst="rect">
            <a:avLst/>
          </a:prstGeom>
          <a:noFill/>
        </p:spPr>
        <p:txBody>
          <a:bodyPr wrap="none" rtlCol="0">
            <a:spAutoFit/>
          </a:bodyPr>
          <a:lstStyle/>
          <a:p>
            <a:r>
              <a:rPr lang="en-GB">
                <a:solidFill>
                  <a:srgbClr val="0000FF"/>
                </a:solidFill>
                <a:effectLst>
                  <a:outerShdw blurRad="38100" dist="38100" dir="2700000" algn="tl">
                    <a:srgbClr val="000000">
                      <a:alpha val="43137"/>
                    </a:srgbClr>
                  </a:outerShdw>
                </a:effectLst>
                <a:latin typeface="+mn-lt"/>
              </a:rPr>
              <a:t>Is flerovium a metal or a noble gas?</a:t>
            </a:r>
          </a:p>
        </p:txBody>
      </p:sp>
      <p:pic>
        <p:nvPicPr>
          <p:cNvPr id="15" name="Picture 7">
            <a:extLst>
              <a:ext uri="{FF2B5EF4-FFF2-40B4-BE49-F238E27FC236}">
                <a16:creationId xmlns:a16="http://schemas.microsoft.com/office/drawing/2014/main" xmlns="" id="{BC00F9AE-F1A1-40E4-B0AB-F2DE2B48BB3B}"/>
              </a:ext>
            </a:extLst>
          </p:cNvPr>
          <p:cNvPicPr>
            <a:picLocks noChangeAspect="1" noChangeArrowheads="1"/>
          </p:cNvPicPr>
          <p:nvPr/>
        </p:nvPicPr>
        <p:blipFill>
          <a:blip r:embed="rId3" cstate="print"/>
          <a:srcRect/>
          <a:stretch>
            <a:fillRect/>
          </a:stretch>
        </p:blipFill>
        <p:spPr bwMode="auto">
          <a:xfrm>
            <a:off x="335360" y="1055338"/>
            <a:ext cx="2845153" cy="3357586"/>
          </a:xfrm>
          <a:prstGeom prst="rect">
            <a:avLst/>
          </a:prstGeom>
          <a:noFill/>
          <a:ln w="9525">
            <a:noFill/>
            <a:miter lim="800000"/>
            <a:headEnd/>
            <a:tailEnd/>
          </a:ln>
          <a:effectLst/>
        </p:spPr>
      </p:pic>
      <p:sp>
        <p:nvSpPr>
          <p:cNvPr id="16" name="TextBox 15">
            <a:extLst>
              <a:ext uri="{FF2B5EF4-FFF2-40B4-BE49-F238E27FC236}">
                <a16:creationId xmlns:a16="http://schemas.microsoft.com/office/drawing/2014/main" xmlns="" id="{5C623CB4-4C89-4D49-BE2C-5A8897A71C17}"/>
              </a:ext>
            </a:extLst>
          </p:cNvPr>
          <p:cNvSpPr txBox="1"/>
          <p:nvPr/>
        </p:nvSpPr>
        <p:spPr>
          <a:xfrm>
            <a:off x="180117" y="4341486"/>
            <a:ext cx="3162661" cy="276999"/>
          </a:xfrm>
          <a:prstGeom prst="rect">
            <a:avLst/>
          </a:prstGeom>
          <a:noFill/>
        </p:spPr>
        <p:txBody>
          <a:bodyPr wrap="none" rtlCol="0">
            <a:spAutoFit/>
          </a:bodyPr>
          <a:lstStyle/>
          <a:p>
            <a:r>
              <a:rPr lang="en-GB" sz="1200">
                <a:latin typeface="+mn-lt"/>
              </a:rPr>
              <a:t>A. Yakushev et al., Inorg. Chem. </a:t>
            </a:r>
            <a:r>
              <a:rPr lang="en-GB" sz="1200" b="1">
                <a:latin typeface="+mn-lt"/>
              </a:rPr>
              <a:t>53</a:t>
            </a:r>
            <a:r>
              <a:rPr lang="en-GB" sz="1200">
                <a:latin typeface="+mn-lt"/>
              </a:rPr>
              <a:t>, 1624 (2014)</a:t>
            </a:r>
          </a:p>
        </p:txBody>
      </p:sp>
      <p:sp>
        <p:nvSpPr>
          <p:cNvPr id="17" name="TextBox 16">
            <a:extLst>
              <a:ext uri="{FF2B5EF4-FFF2-40B4-BE49-F238E27FC236}">
                <a16:creationId xmlns:a16="http://schemas.microsoft.com/office/drawing/2014/main" xmlns="" id="{4142FB78-5243-43D2-B492-718A68BCEA62}"/>
              </a:ext>
            </a:extLst>
          </p:cNvPr>
          <p:cNvSpPr txBox="1"/>
          <p:nvPr/>
        </p:nvSpPr>
        <p:spPr>
          <a:xfrm>
            <a:off x="3863752" y="1793254"/>
            <a:ext cx="4788747" cy="923330"/>
          </a:xfrm>
          <a:prstGeom prst="rect">
            <a:avLst/>
          </a:prstGeom>
          <a:noFill/>
        </p:spPr>
        <p:txBody>
          <a:bodyPr wrap="none" rtlCol="0">
            <a:spAutoFit/>
          </a:bodyPr>
          <a:lstStyle/>
          <a:p>
            <a:r>
              <a:rPr lang="en-GB" b="1">
                <a:latin typeface="+mn-lt"/>
              </a:rPr>
              <a:t>Cross section  </a:t>
            </a:r>
            <a:r>
              <a:rPr lang="en-GB" b="1">
                <a:latin typeface="+mn-lt"/>
                <a:sym typeface="Symbol"/>
              </a:rPr>
              <a:t>8</a:t>
            </a:r>
            <a:r>
              <a:rPr lang="en-GB" b="1">
                <a:latin typeface="+mn-lt"/>
              </a:rPr>
              <a:t> pb   </a:t>
            </a:r>
            <a:r>
              <a:rPr lang="en-GB" sz="1600" b="1">
                <a:latin typeface="+mn-lt"/>
              </a:rPr>
              <a:t>(3</a:t>
            </a:r>
            <a:r>
              <a:rPr lang="en-GB" sz="1600" b="1" i="1">
                <a:latin typeface="+mn-lt"/>
              </a:rPr>
              <a:t>n</a:t>
            </a:r>
            <a:r>
              <a:rPr lang="en-GB" sz="1600" b="1">
                <a:latin typeface="+mn-lt"/>
              </a:rPr>
              <a:t> – 3.6 pb, 4</a:t>
            </a:r>
            <a:r>
              <a:rPr lang="en-GB" sz="1600" b="1" i="1">
                <a:latin typeface="+mn-lt"/>
              </a:rPr>
              <a:t>n</a:t>
            </a:r>
            <a:r>
              <a:rPr lang="en-GB" sz="1600" b="1">
                <a:latin typeface="+mn-lt"/>
              </a:rPr>
              <a:t> – 4.5 pb)</a:t>
            </a:r>
          </a:p>
          <a:p>
            <a:pPr>
              <a:spcBef>
                <a:spcPts val="0"/>
              </a:spcBef>
            </a:pPr>
            <a:r>
              <a:rPr lang="en-GB" b="1">
                <a:solidFill>
                  <a:srgbClr val="C00000"/>
                </a:solidFill>
                <a:latin typeface="Symbol" pitchFamily="18" charset="2"/>
              </a:rPr>
              <a:t>s</a:t>
            </a:r>
            <a:r>
              <a:rPr lang="en-GB" b="1">
                <a:solidFill>
                  <a:srgbClr val="C00000"/>
                </a:solidFill>
                <a:latin typeface="+mn-lt"/>
              </a:rPr>
              <a:t>=8 pb, h</a:t>
            </a:r>
            <a:r>
              <a:rPr lang="en-GB" sz="2000" b="1" baseline="-25000">
                <a:solidFill>
                  <a:srgbClr val="C00000"/>
                </a:solidFill>
                <a:latin typeface="+mn-lt"/>
              </a:rPr>
              <a:t>t</a:t>
            </a:r>
            <a:r>
              <a:rPr lang="en-GB" b="1">
                <a:solidFill>
                  <a:srgbClr val="C00000"/>
                </a:solidFill>
                <a:latin typeface="+mn-lt"/>
              </a:rPr>
              <a:t>=0.5 mg/cm</a:t>
            </a:r>
            <a:r>
              <a:rPr lang="en-GB" sz="2000" b="1" baseline="30000">
                <a:solidFill>
                  <a:srgbClr val="C00000"/>
                </a:solidFill>
                <a:latin typeface="+mn-lt"/>
              </a:rPr>
              <a:t>2</a:t>
            </a:r>
            <a:r>
              <a:rPr lang="en-GB" b="1">
                <a:solidFill>
                  <a:srgbClr val="C00000"/>
                </a:solidFill>
                <a:latin typeface="+mn-lt"/>
              </a:rPr>
              <a:t>, </a:t>
            </a:r>
            <a:r>
              <a:rPr lang="en-GB" b="1">
                <a:solidFill>
                  <a:srgbClr val="C00000"/>
                </a:solidFill>
                <a:latin typeface="+mn-lt"/>
                <a:sym typeface="Symbol"/>
              </a:rPr>
              <a:t></a:t>
            </a:r>
            <a:r>
              <a:rPr lang="en-GB" sz="2000" b="1" baseline="-25000">
                <a:solidFill>
                  <a:srgbClr val="C00000"/>
                </a:solidFill>
                <a:latin typeface="+mn-lt"/>
              </a:rPr>
              <a:t>coll</a:t>
            </a:r>
            <a:r>
              <a:rPr lang="en-GB" b="1">
                <a:solidFill>
                  <a:srgbClr val="C00000"/>
                </a:solidFill>
                <a:latin typeface="+mn-lt"/>
              </a:rPr>
              <a:t>=0.6, I</a:t>
            </a:r>
            <a:r>
              <a:rPr lang="en-GB" sz="2000" b="1" baseline="-25000">
                <a:solidFill>
                  <a:srgbClr val="C00000"/>
                </a:solidFill>
                <a:latin typeface="+mn-lt"/>
              </a:rPr>
              <a:t>beam</a:t>
            </a:r>
            <a:r>
              <a:rPr lang="en-GB" b="1">
                <a:solidFill>
                  <a:srgbClr val="C00000"/>
                </a:solidFill>
                <a:latin typeface="+mn-lt"/>
              </a:rPr>
              <a:t>=5 p</a:t>
            </a:r>
            <a:r>
              <a:rPr lang="en-GB" b="1">
                <a:solidFill>
                  <a:srgbClr val="C00000"/>
                </a:solidFill>
                <a:latin typeface="Symbol" pitchFamily="18" charset="2"/>
              </a:rPr>
              <a:t>m</a:t>
            </a:r>
            <a:r>
              <a:rPr lang="en-GB" b="1">
                <a:solidFill>
                  <a:srgbClr val="C00000"/>
                </a:solidFill>
                <a:latin typeface="+mn-lt"/>
              </a:rPr>
              <a:t>A </a:t>
            </a:r>
            <a:r>
              <a:rPr lang="en-GB" b="1">
                <a:solidFill>
                  <a:srgbClr val="C00000"/>
                </a:solidFill>
                <a:latin typeface="+mn-lt"/>
                <a:sym typeface="Symbol"/>
              </a:rPr>
              <a:t></a:t>
            </a:r>
          </a:p>
          <a:p>
            <a:pPr>
              <a:spcBef>
                <a:spcPts val="0"/>
              </a:spcBef>
            </a:pPr>
            <a:r>
              <a:rPr lang="en-GB" b="1">
                <a:solidFill>
                  <a:srgbClr val="C00000"/>
                </a:solidFill>
                <a:latin typeface="+mn-lt"/>
                <a:sym typeface="Symbol"/>
              </a:rPr>
              <a:t>16/day  </a:t>
            </a:r>
            <a:r>
              <a:rPr lang="en-GB" b="1">
                <a:solidFill>
                  <a:srgbClr val="C00000"/>
                </a:solidFill>
                <a:sym typeface="Symbol"/>
              </a:rPr>
              <a:t></a:t>
            </a:r>
            <a:r>
              <a:rPr lang="en-GB" b="1" baseline="-25000">
                <a:solidFill>
                  <a:srgbClr val="C00000"/>
                </a:solidFill>
              </a:rPr>
              <a:t>chem</a:t>
            </a:r>
            <a:endParaRPr lang="en-GB" b="1">
              <a:solidFill>
                <a:srgbClr val="C00000"/>
              </a:solidFill>
              <a:latin typeface="+mn-lt"/>
            </a:endParaRPr>
          </a:p>
        </p:txBody>
      </p:sp>
      <p:sp>
        <p:nvSpPr>
          <p:cNvPr id="18" name="Прямоугольник 17">
            <a:extLst>
              <a:ext uri="{FF2B5EF4-FFF2-40B4-BE49-F238E27FC236}">
                <a16:creationId xmlns:a16="http://schemas.microsoft.com/office/drawing/2014/main" xmlns="" id="{7AC01BD5-F308-4852-83D1-BFF4618EF3DB}"/>
              </a:ext>
            </a:extLst>
          </p:cNvPr>
          <p:cNvSpPr/>
          <p:nvPr/>
        </p:nvSpPr>
        <p:spPr>
          <a:xfrm>
            <a:off x="-229208" y="5168377"/>
            <a:ext cx="6491947" cy="707886"/>
          </a:xfrm>
          <a:prstGeom prst="rect">
            <a:avLst/>
          </a:prstGeom>
        </p:spPr>
        <p:txBody>
          <a:bodyPr wrap="square">
            <a:spAutoFit/>
          </a:bodyPr>
          <a:lstStyle/>
          <a:p>
            <a:pPr algn="ctr"/>
            <a:r>
              <a:rPr lang="en-GB" sz="2000">
                <a:solidFill>
                  <a:srgbClr val="002060"/>
                </a:solidFill>
              </a:rPr>
              <a:t>4. First experiments at SHE Factory  </a:t>
            </a:r>
          </a:p>
          <a:p>
            <a:pPr algn="ctr"/>
            <a:r>
              <a:rPr lang="en-GB" altLang="ja-JP" sz="2400" kern="0" baseline="30000">
                <a:solidFill>
                  <a:srgbClr val="002060"/>
                </a:solidFill>
                <a:latin typeface="Calibri" pitchFamily="34" charset="0"/>
                <a:cs typeface="Calibri" pitchFamily="34" charset="0"/>
              </a:rPr>
              <a:t>249-251</a:t>
            </a:r>
            <a:r>
              <a:rPr lang="en-GB" altLang="ja-JP" sz="2000" kern="0">
                <a:solidFill>
                  <a:srgbClr val="002060"/>
                </a:solidFill>
                <a:latin typeface="Calibri" pitchFamily="34" charset="0"/>
                <a:cs typeface="Calibri" pitchFamily="34" charset="0"/>
              </a:rPr>
              <a:t>Cf+</a:t>
            </a:r>
            <a:r>
              <a:rPr lang="en-GB" altLang="ja-JP" sz="2400" kern="0" baseline="30000">
                <a:solidFill>
                  <a:srgbClr val="002060"/>
                </a:solidFill>
                <a:latin typeface="Calibri" pitchFamily="34" charset="0"/>
                <a:cs typeface="Calibri" pitchFamily="34" charset="0"/>
              </a:rPr>
              <a:t>48</a:t>
            </a:r>
            <a:r>
              <a:rPr lang="en-GB" altLang="ja-JP" sz="2000" kern="0">
                <a:solidFill>
                  <a:srgbClr val="002060"/>
                </a:solidFill>
                <a:latin typeface="Calibri" pitchFamily="34" charset="0"/>
                <a:cs typeface="Calibri" pitchFamily="34" charset="0"/>
              </a:rPr>
              <a:t>Ca – synthesis of  the heaviest Og isotopes</a:t>
            </a:r>
            <a:endParaRPr lang="en-GB" sz="2000">
              <a:solidFill>
                <a:srgbClr val="002060"/>
              </a:solidFill>
            </a:endParaRPr>
          </a:p>
        </p:txBody>
      </p:sp>
      <p:pic>
        <p:nvPicPr>
          <p:cNvPr id="19" name="Рисунок 18" descr="z3.bmp">
            <a:extLst>
              <a:ext uri="{FF2B5EF4-FFF2-40B4-BE49-F238E27FC236}">
                <a16:creationId xmlns:a16="http://schemas.microsoft.com/office/drawing/2014/main" xmlns="" id="{A27F2197-3425-437D-B6B5-5022E3F6EC9D}"/>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5944603" y="2649099"/>
            <a:ext cx="6060486" cy="3938772"/>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xmlns="" val="2746857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7328" y="60159"/>
            <a:ext cx="12097344" cy="369332"/>
          </a:xfrm>
          <a:prstGeom prst="rect">
            <a:avLst/>
          </a:prstGeom>
        </p:spPr>
        <p:txBody>
          <a:bodyPr wrap="square">
            <a:spAutoFit/>
          </a:bodyPr>
          <a:lstStyle/>
          <a:p>
            <a:pPr algn="ctr" fontAlgn="base">
              <a:spcBef>
                <a:spcPct val="0"/>
              </a:spcBef>
              <a:spcAft>
                <a:spcPct val="0"/>
              </a:spcAft>
              <a:tabLst>
                <a:tab pos="450850" algn="l"/>
              </a:tabLst>
            </a:pPr>
            <a:r>
              <a:rPr lang="en-GB" b="1" i="1">
                <a:solidFill>
                  <a:srgbClr val="C00000"/>
                </a:solidFill>
                <a:latin typeface="Arial" pitchFamily="34" charset="0"/>
                <a:ea typeface="Times New Roman" pitchFamily="18" charset="0"/>
                <a:cs typeface="Arial" pitchFamily="34" charset="0"/>
              </a:rPr>
              <a:t>Status of the Factory of Superheavy Elements: Programme of Day-1 experiments at the SHE Factory </a:t>
            </a:r>
          </a:p>
        </p:txBody>
      </p:sp>
      <p:sp>
        <p:nvSpPr>
          <p:cNvPr id="5" name="Прямоугольник 4">
            <a:extLst>
              <a:ext uri="{FF2B5EF4-FFF2-40B4-BE49-F238E27FC236}">
                <a16:creationId xmlns:a16="http://schemas.microsoft.com/office/drawing/2014/main" xmlns="" id="{A8D8D9B4-A4ED-48D9-8181-E35B983CCAD9}"/>
              </a:ext>
            </a:extLst>
          </p:cNvPr>
          <p:cNvSpPr/>
          <p:nvPr/>
        </p:nvSpPr>
        <p:spPr>
          <a:xfrm>
            <a:off x="134949" y="492382"/>
            <a:ext cx="3759189" cy="400110"/>
          </a:xfrm>
          <a:prstGeom prst="rect">
            <a:avLst/>
          </a:prstGeom>
        </p:spPr>
        <p:txBody>
          <a:bodyPr wrap="square">
            <a:spAutoFit/>
          </a:bodyPr>
          <a:lstStyle/>
          <a:p>
            <a:pPr algn="just"/>
            <a:r>
              <a:rPr lang="en-GB" sz="2000" b="1">
                <a:solidFill>
                  <a:srgbClr val="002060"/>
                </a:solidFill>
              </a:rPr>
              <a:t>Synthesis of new element 120</a:t>
            </a:r>
          </a:p>
        </p:txBody>
      </p:sp>
      <p:sp>
        <p:nvSpPr>
          <p:cNvPr id="13" name="Прямоугольник 12">
            <a:extLst>
              <a:ext uri="{FF2B5EF4-FFF2-40B4-BE49-F238E27FC236}">
                <a16:creationId xmlns:a16="http://schemas.microsoft.com/office/drawing/2014/main" xmlns="" id="{6DE45BDE-54D7-4BF7-849B-A5C949BD8404}"/>
              </a:ext>
            </a:extLst>
          </p:cNvPr>
          <p:cNvSpPr/>
          <p:nvPr/>
        </p:nvSpPr>
        <p:spPr>
          <a:xfrm>
            <a:off x="8070602" y="492382"/>
            <a:ext cx="3759189" cy="400110"/>
          </a:xfrm>
          <a:prstGeom prst="rect">
            <a:avLst/>
          </a:prstGeom>
        </p:spPr>
        <p:txBody>
          <a:bodyPr wrap="square">
            <a:spAutoFit/>
          </a:bodyPr>
          <a:lstStyle/>
          <a:p>
            <a:pPr algn="just"/>
            <a:r>
              <a:rPr lang="en-GB" sz="2000" b="1">
                <a:solidFill>
                  <a:srgbClr val="002060"/>
                </a:solidFill>
              </a:rPr>
              <a:t> Synthesis of new element 119</a:t>
            </a:r>
          </a:p>
        </p:txBody>
      </p:sp>
      <p:pic>
        <p:nvPicPr>
          <p:cNvPr id="14" name="Рисунок 13" descr="z3.bmp">
            <a:extLst>
              <a:ext uri="{FF2B5EF4-FFF2-40B4-BE49-F238E27FC236}">
                <a16:creationId xmlns:a16="http://schemas.microsoft.com/office/drawing/2014/main" xmlns="" id="{361E5D87-3680-484C-B6A0-9E2CDBDFF2CD}"/>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8070602" y="1540297"/>
            <a:ext cx="3303904" cy="2846748"/>
          </a:xfrm>
          <a:prstGeom prst="rect">
            <a:avLst/>
          </a:prstGeom>
        </p:spPr>
      </p:pic>
      <p:sp>
        <p:nvSpPr>
          <p:cNvPr id="20" name="TextBox 19">
            <a:extLst>
              <a:ext uri="{FF2B5EF4-FFF2-40B4-BE49-F238E27FC236}">
                <a16:creationId xmlns:a16="http://schemas.microsoft.com/office/drawing/2014/main" xmlns="" id="{01EEE54B-6362-4A6E-AA8B-B145CFA7FA3B}"/>
              </a:ext>
            </a:extLst>
          </p:cNvPr>
          <p:cNvSpPr txBox="1"/>
          <p:nvPr/>
        </p:nvSpPr>
        <p:spPr>
          <a:xfrm>
            <a:off x="9345635" y="1115805"/>
            <a:ext cx="2727029" cy="400110"/>
          </a:xfrm>
          <a:prstGeom prst="rect">
            <a:avLst/>
          </a:prstGeom>
          <a:noFill/>
        </p:spPr>
        <p:txBody>
          <a:bodyPr wrap="none" rtlCol="0">
            <a:spAutoFit/>
          </a:bodyPr>
          <a:lstStyle/>
          <a:p>
            <a:r>
              <a:rPr lang="en-GB" sz="2000" b="1" baseline="30000">
                <a:effectLst>
                  <a:outerShdw blurRad="38100" dist="38100" dir="2700000" algn="tl">
                    <a:srgbClr val="000000">
                      <a:alpha val="43137"/>
                    </a:srgbClr>
                  </a:outerShdw>
                </a:effectLst>
                <a:latin typeface="+mn-lt"/>
              </a:rPr>
              <a:t>249</a:t>
            </a:r>
            <a:r>
              <a:rPr lang="en-GB" sz="2000" b="1">
                <a:effectLst>
                  <a:outerShdw blurRad="38100" dist="38100" dir="2700000" algn="tl">
                    <a:srgbClr val="000000">
                      <a:alpha val="43137"/>
                    </a:srgbClr>
                  </a:outerShdw>
                </a:effectLst>
                <a:latin typeface="+mn-lt"/>
              </a:rPr>
              <a:t>Bk(</a:t>
            </a:r>
            <a:r>
              <a:rPr lang="en-GB" sz="2000" b="1" baseline="30000">
                <a:effectLst>
                  <a:outerShdw blurRad="38100" dist="38100" dir="2700000" algn="tl">
                    <a:srgbClr val="000000">
                      <a:alpha val="43137"/>
                    </a:srgbClr>
                  </a:outerShdw>
                </a:effectLst>
                <a:latin typeface="+mn-lt"/>
              </a:rPr>
              <a:t>50</a:t>
            </a:r>
            <a:r>
              <a:rPr lang="en-GB" sz="2000" b="1">
                <a:effectLst>
                  <a:outerShdw blurRad="38100" dist="38100" dir="2700000" algn="tl">
                    <a:srgbClr val="000000">
                      <a:alpha val="43137"/>
                    </a:srgbClr>
                  </a:outerShdw>
                </a:effectLst>
                <a:latin typeface="+mn-lt"/>
              </a:rPr>
              <a:t>Ti,3-4</a:t>
            </a:r>
            <a:r>
              <a:rPr lang="en-GB" sz="2000" b="1" i="1">
                <a:effectLst>
                  <a:outerShdw blurRad="38100" dist="38100" dir="2700000" algn="tl">
                    <a:srgbClr val="000000">
                      <a:alpha val="43137"/>
                    </a:srgbClr>
                  </a:outerShdw>
                </a:effectLst>
                <a:latin typeface="+mn-lt"/>
              </a:rPr>
              <a:t>n</a:t>
            </a:r>
            <a:r>
              <a:rPr lang="en-GB" sz="2000" b="1">
                <a:effectLst>
                  <a:outerShdw blurRad="38100" dist="38100" dir="2700000" algn="tl">
                    <a:srgbClr val="000000">
                      <a:alpha val="43137"/>
                    </a:srgbClr>
                  </a:outerShdw>
                </a:effectLst>
                <a:latin typeface="+mn-lt"/>
              </a:rPr>
              <a:t>)</a:t>
            </a:r>
            <a:r>
              <a:rPr lang="en-GB" sz="2000" b="1" baseline="30000">
                <a:effectLst>
                  <a:outerShdw blurRad="38100" dist="38100" dir="2700000" algn="tl">
                    <a:srgbClr val="000000">
                      <a:alpha val="43137"/>
                    </a:srgbClr>
                  </a:outerShdw>
                </a:effectLst>
                <a:latin typeface="+mn-lt"/>
              </a:rPr>
              <a:t>295,296</a:t>
            </a:r>
            <a:r>
              <a:rPr lang="en-GB" sz="2000" b="1">
                <a:effectLst>
                  <a:outerShdw blurRad="38100" dist="38100" dir="2700000" algn="tl">
                    <a:srgbClr val="000000">
                      <a:alpha val="43137"/>
                    </a:srgbClr>
                  </a:outerShdw>
                </a:effectLst>
                <a:latin typeface="+mn-lt"/>
              </a:rPr>
              <a:t>119</a:t>
            </a:r>
          </a:p>
        </p:txBody>
      </p:sp>
      <p:sp>
        <p:nvSpPr>
          <p:cNvPr id="21" name="TextBox 20">
            <a:extLst>
              <a:ext uri="{FF2B5EF4-FFF2-40B4-BE49-F238E27FC236}">
                <a16:creationId xmlns:a16="http://schemas.microsoft.com/office/drawing/2014/main" xmlns="" id="{4121E3C8-907D-43FE-A806-C8CDCCAFC11A}"/>
              </a:ext>
            </a:extLst>
          </p:cNvPr>
          <p:cNvSpPr txBox="1"/>
          <p:nvPr/>
        </p:nvSpPr>
        <p:spPr>
          <a:xfrm>
            <a:off x="2495600" y="866213"/>
            <a:ext cx="7128792" cy="369332"/>
          </a:xfrm>
          <a:prstGeom prst="rect">
            <a:avLst/>
          </a:prstGeom>
          <a:noFill/>
        </p:spPr>
        <p:txBody>
          <a:bodyPr wrap="square" rtlCol="0">
            <a:spAutoFit/>
          </a:bodyPr>
          <a:lstStyle/>
          <a:p>
            <a:pPr>
              <a:spcBef>
                <a:spcPts val="0"/>
              </a:spcBef>
            </a:pPr>
            <a:r>
              <a:rPr lang="en-GB" b="1">
                <a:solidFill>
                  <a:srgbClr val="C00000"/>
                </a:solidFill>
                <a:latin typeface="Symbol" pitchFamily="18" charset="2"/>
              </a:rPr>
              <a:t>s</a:t>
            </a:r>
            <a:r>
              <a:rPr lang="en-GB" b="1">
                <a:solidFill>
                  <a:srgbClr val="C00000"/>
                </a:solidFill>
                <a:latin typeface="+mn-lt"/>
              </a:rPr>
              <a:t>=50 fb, h</a:t>
            </a:r>
            <a:r>
              <a:rPr lang="en-GB" sz="2000" b="1" baseline="-25000">
                <a:solidFill>
                  <a:srgbClr val="C00000"/>
                </a:solidFill>
                <a:latin typeface="+mn-lt"/>
              </a:rPr>
              <a:t>t</a:t>
            </a:r>
            <a:r>
              <a:rPr lang="en-GB" b="1">
                <a:solidFill>
                  <a:srgbClr val="C00000"/>
                </a:solidFill>
                <a:latin typeface="+mn-lt"/>
              </a:rPr>
              <a:t>=0.3 mg/cm</a:t>
            </a:r>
            <a:r>
              <a:rPr lang="en-GB" sz="2000" b="1" baseline="30000">
                <a:solidFill>
                  <a:srgbClr val="C00000"/>
                </a:solidFill>
                <a:latin typeface="+mn-lt"/>
              </a:rPr>
              <a:t>2</a:t>
            </a:r>
            <a:r>
              <a:rPr lang="en-GB" b="1">
                <a:solidFill>
                  <a:srgbClr val="C00000"/>
                </a:solidFill>
                <a:latin typeface="+mn-lt"/>
              </a:rPr>
              <a:t>, </a:t>
            </a:r>
            <a:r>
              <a:rPr lang="en-GB" b="1">
                <a:solidFill>
                  <a:srgbClr val="C00000"/>
                </a:solidFill>
                <a:latin typeface="+mn-lt"/>
                <a:sym typeface="Symbol"/>
              </a:rPr>
              <a:t></a:t>
            </a:r>
            <a:r>
              <a:rPr lang="en-GB" sz="2000" b="1" baseline="-25000">
                <a:solidFill>
                  <a:srgbClr val="C00000"/>
                </a:solidFill>
                <a:latin typeface="+mn-lt"/>
              </a:rPr>
              <a:t>coll</a:t>
            </a:r>
            <a:r>
              <a:rPr lang="en-GB" b="1">
                <a:solidFill>
                  <a:srgbClr val="C00000"/>
                </a:solidFill>
                <a:latin typeface="+mn-lt"/>
              </a:rPr>
              <a:t>=0.6, I</a:t>
            </a:r>
            <a:r>
              <a:rPr lang="en-GB" sz="2000" b="1" baseline="-25000">
                <a:solidFill>
                  <a:srgbClr val="C00000"/>
                </a:solidFill>
                <a:latin typeface="+mn-lt"/>
              </a:rPr>
              <a:t>beam</a:t>
            </a:r>
            <a:r>
              <a:rPr lang="en-GB" b="1">
                <a:solidFill>
                  <a:srgbClr val="C00000"/>
                </a:solidFill>
                <a:latin typeface="+mn-lt"/>
              </a:rPr>
              <a:t>=3 p</a:t>
            </a:r>
            <a:r>
              <a:rPr lang="en-GB" b="1">
                <a:solidFill>
                  <a:srgbClr val="C00000"/>
                </a:solidFill>
                <a:latin typeface="Symbol" pitchFamily="18" charset="2"/>
              </a:rPr>
              <a:t>m</a:t>
            </a:r>
            <a:r>
              <a:rPr lang="en-GB" b="1">
                <a:solidFill>
                  <a:srgbClr val="C00000"/>
                </a:solidFill>
                <a:latin typeface="+mn-lt"/>
              </a:rPr>
              <a:t>A </a:t>
            </a:r>
            <a:r>
              <a:rPr lang="en-GB" b="1">
                <a:solidFill>
                  <a:srgbClr val="C00000"/>
                </a:solidFill>
                <a:latin typeface="+mn-lt"/>
                <a:sym typeface="Symbol"/>
              </a:rPr>
              <a:t> 1 event per month</a:t>
            </a:r>
            <a:endParaRPr lang="en-GB" b="1">
              <a:solidFill>
                <a:srgbClr val="C00000"/>
              </a:solidFill>
              <a:latin typeface="+mn-lt"/>
            </a:endParaRPr>
          </a:p>
        </p:txBody>
      </p:sp>
      <p:pic>
        <p:nvPicPr>
          <p:cNvPr id="22" name="Рисунок 21" descr="z3.bmp">
            <a:extLst>
              <a:ext uri="{FF2B5EF4-FFF2-40B4-BE49-F238E27FC236}">
                <a16:creationId xmlns:a16="http://schemas.microsoft.com/office/drawing/2014/main" xmlns="" id="{C1660569-0B65-4FC6-9A08-79992EA23BCE}"/>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293421" y="1294548"/>
            <a:ext cx="4662235" cy="3113809"/>
          </a:xfrm>
          <a:prstGeom prst="rect">
            <a:avLst/>
          </a:prstGeom>
        </p:spPr>
      </p:pic>
      <p:sp>
        <p:nvSpPr>
          <p:cNvPr id="23" name="TextBox 22">
            <a:extLst>
              <a:ext uri="{FF2B5EF4-FFF2-40B4-BE49-F238E27FC236}">
                <a16:creationId xmlns:a16="http://schemas.microsoft.com/office/drawing/2014/main" xmlns="" id="{5DAE1B9B-F94D-4E18-9ADA-25678DBE2F72}"/>
              </a:ext>
            </a:extLst>
          </p:cNvPr>
          <p:cNvSpPr txBox="1"/>
          <p:nvPr/>
        </p:nvSpPr>
        <p:spPr>
          <a:xfrm>
            <a:off x="3317696" y="2656025"/>
            <a:ext cx="2823658" cy="1015663"/>
          </a:xfrm>
          <a:prstGeom prst="rect">
            <a:avLst/>
          </a:prstGeom>
          <a:noFill/>
        </p:spPr>
        <p:txBody>
          <a:bodyPr wrap="none" rtlCol="0">
            <a:spAutoFit/>
          </a:bodyPr>
          <a:lstStyle/>
          <a:p>
            <a:r>
              <a:rPr lang="en-GB" sz="2000" b="1" baseline="30000">
                <a:effectLst>
                  <a:outerShdw blurRad="38100" dist="38100" dir="2700000" algn="tl">
                    <a:srgbClr val="000000">
                      <a:alpha val="43137"/>
                    </a:srgbClr>
                  </a:outerShdw>
                </a:effectLst>
                <a:latin typeface="+mn-lt"/>
              </a:rPr>
              <a:t>   249</a:t>
            </a:r>
            <a:r>
              <a:rPr lang="en-GB" sz="2000" b="1">
                <a:effectLst>
                  <a:outerShdw blurRad="38100" dist="38100" dir="2700000" algn="tl">
                    <a:srgbClr val="000000">
                      <a:alpha val="43137"/>
                    </a:srgbClr>
                  </a:outerShdw>
                </a:effectLst>
                <a:latin typeface="+mn-lt"/>
              </a:rPr>
              <a:t>Cf(</a:t>
            </a:r>
            <a:r>
              <a:rPr lang="en-GB" sz="2000" b="1" baseline="30000">
                <a:effectLst>
                  <a:outerShdw blurRad="38100" dist="38100" dir="2700000" algn="tl">
                    <a:srgbClr val="000000">
                      <a:alpha val="43137"/>
                    </a:srgbClr>
                  </a:outerShdw>
                </a:effectLst>
                <a:latin typeface="+mn-lt"/>
              </a:rPr>
              <a:t>50</a:t>
            </a:r>
            <a:r>
              <a:rPr lang="en-GB" sz="2000" b="1">
                <a:effectLst>
                  <a:outerShdw blurRad="38100" dist="38100" dir="2700000" algn="tl">
                    <a:srgbClr val="000000">
                      <a:alpha val="43137"/>
                    </a:srgbClr>
                  </a:outerShdw>
                </a:effectLst>
                <a:latin typeface="+mn-lt"/>
              </a:rPr>
              <a:t>Ti,3-4</a:t>
            </a:r>
            <a:r>
              <a:rPr lang="en-GB" sz="2000" b="1" i="1">
                <a:effectLst>
                  <a:outerShdw blurRad="38100" dist="38100" dir="2700000" algn="tl">
                    <a:srgbClr val="000000">
                      <a:alpha val="43137"/>
                    </a:srgbClr>
                  </a:outerShdw>
                </a:effectLst>
                <a:latin typeface="+mn-lt"/>
              </a:rPr>
              <a:t>n</a:t>
            </a:r>
            <a:r>
              <a:rPr lang="en-GB" sz="2000" b="1">
                <a:effectLst>
                  <a:outerShdw blurRad="38100" dist="38100" dir="2700000" algn="tl">
                    <a:srgbClr val="000000">
                      <a:alpha val="43137"/>
                    </a:srgbClr>
                  </a:outerShdw>
                </a:effectLst>
                <a:latin typeface="+mn-lt"/>
              </a:rPr>
              <a:t>)</a:t>
            </a:r>
            <a:r>
              <a:rPr lang="en-GB" sz="2000" b="1" baseline="30000">
                <a:effectLst>
                  <a:outerShdw blurRad="38100" dist="38100" dir="2700000" algn="tl">
                    <a:srgbClr val="000000">
                      <a:alpha val="43137"/>
                    </a:srgbClr>
                  </a:outerShdw>
                </a:effectLst>
                <a:latin typeface="+mn-lt"/>
              </a:rPr>
              <a:t>295,296</a:t>
            </a:r>
            <a:r>
              <a:rPr lang="en-GB" sz="2000" b="1">
                <a:effectLst>
                  <a:outerShdw blurRad="38100" dist="38100" dir="2700000" algn="tl">
                    <a:srgbClr val="000000">
                      <a:alpha val="43137"/>
                    </a:srgbClr>
                  </a:outerShdw>
                </a:effectLst>
                <a:latin typeface="+mn-lt"/>
              </a:rPr>
              <a:t>120</a:t>
            </a:r>
          </a:p>
          <a:p>
            <a:r>
              <a:rPr lang="en-GB" sz="2000" b="1" baseline="30000">
                <a:effectLst>
                  <a:outerShdw blurRad="38100" dist="38100" dir="2700000" algn="tl">
                    <a:srgbClr val="000000">
                      <a:alpha val="43137"/>
                    </a:srgbClr>
                  </a:outerShdw>
                </a:effectLst>
                <a:latin typeface="+mn-lt"/>
              </a:rPr>
              <a:t>   251</a:t>
            </a:r>
            <a:r>
              <a:rPr lang="en-GB" sz="2000" b="1">
                <a:effectLst>
                  <a:outerShdw blurRad="38100" dist="38100" dir="2700000" algn="tl">
                    <a:srgbClr val="000000">
                      <a:alpha val="43137"/>
                    </a:srgbClr>
                  </a:outerShdw>
                </a:effectLst>
                <a:latin typeface="+mn-lt"/>
              </a:rPr>
              <a:t>Cf(</a:t>
            </a:r>
            <a:r>
              <a:rPr lang="en-GB" sz="2000" b="1" baseline="30000">
                <a:effectLst>
                  <a:outerShdw blurRad="38100" dist="38100" dir="2700000" algn="tl">
                    <a:srgbClr val="000000">
                      <a:alpha val="43137"/>
                    </a:srgbClr>
                  </a:outerShdw>
                </a:effectLst>
                <a:latin typeface="+mn-lt"/>
              </a:rPr>
              <a:t>50</a:t>
            </a:r>
            <a:r>
              <a:rPr lang="en-GB" sz="2000" b="1">
                <a:effectLst>
                  <a:outerShdw blurRad="38100" dist="38100" dir="2700000" algn="tl">
                    <a:srgbClr val="000000">
                      <a:alpha val="43137"/>
                    </a:srgbClr>
                  </a:outerShdw>
                </a:effectLst>
                <a:latin typeface="+mn-lt"/>
              </a:rPr>
              <a:t>Ti,3-4</a:t>
            </a:r>
            <a:r>
              <a:rPr lang="en-GB" sz="2000" b="1" i="1">
                <a:effectLst>
                  <a:outerShdw blurRad="38100" dist="38100" dir="2700000" algn="tl">
                    <a:srgbClr val="000000">
                      <a:alpha val="43137"/>
                    </a:srgbClr>
                  </a:outerShdw>
                </a:effectLst>
                <a:latin typeface="+mn-lt"/>
              </a:rPr>
              <a:t>n</a:t>
            </a:r>
            <a:r>
              <a:rPr lang="en-GB" sz="2000" b="1">
                <a:effectLst>
                  <a:outerShdw blurRad="38100" dist="38100" dir="2700000" algn="tl">
                    <a:srgbClr val="000000">
                      <a:alpha val="43137"/>
                    </a:srgbClr>
                  </a:outerShdw>
                </a:effectLst>
                <a:latin typeface="+mn-lt"/>
              </a:rPr>
              <a:t>)</a:t>
            </a:r>
            <a:r>
              <a:rPr lang="en-GB" sz="2000" b="1" baseline="30000">
                <a:effectLst>
                  <a:outerShdw blurRad="38100" dist="38100" dir="2700000" algn="tl">
                    <a:srgbClr val="000000">
                      <a:alpha val="43137"/>
                    </a:srgbClr>
                  </a:outerShdw>
                </a:effectLst>
                <a:latin typeface="+mn-lt"/>
              </a:rPr>
              <a:t>297,298</a:t>
            </a:r>
            <a:r>
              <a:rPr lang="en-GB" sz="2000" b="1">
                <a:effectLst>
                  <a:outerShdw blurRad="38100" dist="38100" dir="2700000" algn="tl">
                    <a:srgbClr val="000000">
                      <a:alpha val="43137"/>
                    </a:srgbClr>
                  </a:outerShdw>
                </a:effectLst>
                <a:latin typeface="+mn-lt"/>
              </a:rPr>
              <a:t>120</a:t>
            </a:r>
          </a:p>
          <a:p>
            <a:r>
              <a:rPr lang="en-GB" sz="2000" b="1" baseline="30000">
                <a:solidFill>
                  <a:schemeClr val="tx1">
                    <a:lumMod val="50000"/>
                    <a:lumOff val="50000"/>
                  </a:schemeClr>
                </a:solidFill>
                <a:effectLst>
                  <a:outerShdw blurRad="38100" dist="38100" dir="2700000" algn="tl">
                    <a:srgbClr val="000000">
                      <a:alpha val="43137"/>
                    </a:srgbClr>
                  </a:outerShdw>
                </a:effectLst>
                <a:latin typeface="+mn-lt"/>
              </a:rPr>
              <a:t>248</a:t>
            </a:r>
            <a:r>
              <a:rPr lang="en-GB" sz="2000" b="1">
                <a:solidFill>
                  <a:schemeClr val="tx1">
                    <a:lumMod val="50000"/>
                    <a:lumOff val="50000"/>
                  </a:schemeClr>
                </a:solidFill>
                <a:effectLst>
                  <a:outerShdw blurRad="38100" dist="38100" dir="2700000" algn="tl">
                    <a:srgbClr val="000000">
                      <a:alpha val="43137"/>
                    </a:srgbClr>
                  </a:outerShdw>
                </a:effectLst>
                <a:latin typeface="+mn-lt"/>
              </a:rPr>
              <a:t>Cm(</a:t>
            </a:r>
            <a:r>
              <a:rPr lang="en-GB" sz="2000" b="1" baseline="30000">
                <a:solidFill>
                  <a:schemeClr val="tx1">
                    <a:lumMod val="50000"/>
                    <a:lumOff val="50000"/>
                  </a:schemeClr>
                </a:solidFill>
                <a:effectLst>
                  <a:outerShdw blurRad="38100" dist="38100" dir="2700000" algn="tl">
                    <a:srgbClr val="000000">
                      <a:alpha val="43137"/>
                    </a:srgbClr>
                  </a:outerShdw>
                </a:effectLst>
                <a:latin typeface="+mn-lt"/>
              </a:rPr>
              <a:t>54</a:t>
            </a:r>
            <a:r>
              <a:rPr lang="en-GB" sz="2000" b="1">
                <a:solidFill>
                  <a:schemeClr val="tx1">
                    <a:lumMod val="50000"/>
                    <a:lumOff val="50000"/>
                  </a:schemeClr>
                </a:solidFill>
                <a:effectLst>
                  <a:outerShdw blurRad="38100" dist="38100" dir="2700000" algn="tl">
                    <a:srgbClr val="000000">
                      <a:alpha val="43137"/>
                    </a:srgbClr>
                  </a:outerShdw>
                </a:effectLst>
                <a:latin typeface="+mn-lt"/>
              </a:rPr>
              <a:t>Cr,3-4</a:t>
            </a:r>
            <a:r>
              <a:rPr lang="en-GB" sz="2000" b="1" i="1">
                <a:solidFill>
                  <a:schemeClr val="tx1">
                    <a:lumMod val="50000"/>
                    <a:lumOff val="50000"/>
                  </a:schemeClr>
                </a:solidFill>
                <a:effectLst>
                  <a:outerShdw blurRad="38100" dist="38100" dir="2700000" algn="tl">
                    <a:srgbClr val="000000">
                      <a:alpha val="43137"/>
                    </a:srgbClr>
                  </a:outerShdw>
                </a:effectLst>
                <a:latin typeface="+mn-lt"/>
              </a:rPr>
              <a:t>n</a:t>
            </a:r>
            <a:r>
              <a:rPr lang="en-GB" sz="2000" b="1">
                <a:solidFill>
                  <a:schemeClr val="tx1">
                    <a:lumMod val="50000"/>
                    <a:lumOff val="50000"/>
                  </a:schemeClr>
                </a:solidFill>
                <a:effectLst>
                  <a:outerShdw blurRad="38100" dist="38100" dir="2700000" algn="tl">
                    <a:srgbClr val="000000">
                      <a:alpha val="43137"/>
                    </a:srgbClr>
                  </a:outerShdw>
                </a:effectLst>
                <a:latin typeface="+mn-lt"/>
              </a:rPr>
              <a:t>)</a:t>
            </a:r>
            <a:r>
              <a:rPr lang="en-GB" sz="2000" b="1" baseline="30000">
                <a:solidFill>
                  <a:schemeClr val="tx1">
                    <a:lumMod val="50000"/>
                    <a:lumOff val="50000"/>
                  </a:schemeClr>
                </a:solidFill>
                <a:effectLst>
                  <a:outerShdw blurRad="38100" dist="38100" dir="2700000" algn="tl">
                    <a:srgbClr val="000000">
                      <a:alpha val="43137"/>
                    </a:srgbClr>
                  </a:outerShdw>
                </a:effectLst>
                <a:latin typeface="+mn-lt"/>
              </a:rPr>
              <a:t>298,299</a:t>
            </a:r>
            <a:r>
              <a:rPr lang="en-GB" sz="2000" b="1">
                <a:solidFill>
                  <a:schemeClr val="tx1">
                    <a:lumMod val="50000"/>
                    <a:lumOff val="50000"/>
                  </a:schemeClr>
                </a:solidFill>
                <a:effectLst>
                  <a:outerShdw blurRad="38100" dist="38100" dir="2700000" algn="tl">
                    <a:srgbClr val="000000">
                      <a:alpha val="43137"/>
                    </a:srgbClr>
                  </a:outerShdw>
                </a:effectLst>
                <a:latin typeface="+mn-lt"/>
              </a:rPr>
              <a:t>120</a:t>
            </a:r>
          </a:p>
        </p:txBody>
      </p:sp>
      <p:sp>
        <p:nvSpPr>
          <p:cNvPr id="25" name="Прямоугольник 24">
            <a:extLst>
              <a:ext uri="{FF2B5EF4-FFF2-40B4-BE49-F238E27FC236}">
                <a16:creationId xmlns:a16="http://schemas.microsoft.com/office/drawing/2014/main" xmlns="" id="{82BCE416-91BE-4BB3-9AB5-BD3EE4F419B9}"/>
              </a:ext>
            </a:extLst>
          </p:cNvPr>
          <p:cNvSpPr/>
          <p:nvPr/>
        </p:nvSpPr>
        <p:spPr>
          <a:xfrm>
            <a:off x="119336" y="4505052"/>
            <a:ext cx="11953328" cy="2308324"/>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285750" indent="-285750" algn="just">
              <a:buFont typeface="Arial" panose="020B0604020202020204" pitchFamily="34" charset="0"/>
              <a:buChar char="•"/>
            </a:pPr>
            <a:r>
              <a:rPr lang="en-GB" sz="1600" b="1">
                <a:solidFill>
                  <a:srgbClr val="0218EE"/>
                </a:solidFill>
                <a:latin typeface="Arial" panose="020B0604020202020204" pitchFamily="34" charset="0"/>
                <a:cs typeface="Arial" panose="020B0604020202020204" pitchFamily="34" charset="0"/>
              </a:rPr>
              <a:t>Notwithstanding these remarkable achievements, starting with a completely new set-up there will certainly arise unexpected problems which should be solved before the first production runs can start. The removal of all problems will need time which has to be provided so that all follow-up experiments will profit from this preparation.</a:t>
            </a:r>
          </a:p>
          <a:p>
            <a:pPr algn="just"/>
            <a:endParaRPr lang="en-GB" sz="1600" b="1">
              <a:solidFill>
                <a:srgbClr val="0218EE"/>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sz="1600" b="1">
                <a:solidFill>
                  <a:srgbClr val="0218EE"/>
                </a:solidFill>
                <a:latin typeface="Arial" panose="020B0604020202020204" pitchFamily="34" charset="0"/>
                <a:cs typeface="Arial" panose="020B0604020202020204" pitchFamily="34" charset="0"/>
              </a:rPr>
              <a:t>Therefore, at the next meeting the PAC expects a more detailed schedule of the phases of the experimental programme towards Day-1 experiment to be presented, taking into account potential challenges related to unforeseen problems in the commissioning and risk analysis.</a:t>
            </a:r>
          </a:p>
          <a:p>
            <a:pPr algn="just"/>
            <a:endParaRPr lang="en-GB" sz="1600" b="1">
              <a:solidFill>
                <a:srgbClr val="0218EE"/>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sz="1600" b="1">
                <a:solidFill>
                  <a:srgbClr val="0218EE"/>
                </a:solidFill>
                <a:latin typeface="Arial" panose="020B0604020202020204" pitchFamily="34" charset="0"/>
                <a:cs typeface="Arial" panose="020B0604020202020204" pitchFamily="34" charset="0"/>
              </a:rPr>
              <a:t>The PAC supports the programme leading to first experiments at the SHE Factory.</a:t>
            </a:r>
          </a:p>
        </p:txBody>
      </p:sp>
    </p:spTree>
    <p:extLst>
      <p:ext uri="{BB962C8B-B14F-4D97-AF65-F5344CB8AC3E}">
        <p14:creationId xmlns:p14="http://schemas.microsoft.com/office/powerpoint/2010/main" xmlns="" val="2897934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7328" y="60159"/>
            <a:ext cx="12097344" cy="369332"/>
          </a:xfrm>
          <a:prstGeom prst="rect">
            <a:avLst/>
          </a:prstGeom>
        </p:spPr>
        <p:txBody>
          <a:bodyPr wrap="square">
            <a:spAutoFit/>
          </a:bodyPr>
          <a:lstStyle/>
          <a:p>
            <a:pPr algn="ctr" fontAlgn="base">
              <a:spcBef>
                <a:spcPct val="0"/>
              </a:spcBef>
              <a:spcAft>
                <a:spcPct val="0"/>
              </a:spcAft>
              <a:tabLst>
                <a:tab pos="450850" algn="l"/>
              </a:tabLst>
            </a:pPr>
            <a:r>
              <a:rPr lang="en-GB" b="1" i="1">
                <a:solidFill>
                  <a:srgbClr val="C00000"/>
                </a:solidFill>
                <a:latin typeface="Arial" pitchFamily="34" charset="0"/>
                <a:ea typeface="Times New Roman" pitchFamily="18" charset="0"/>
                <a:cs typeface="Arial" pitchFamily="34" charset="0"/>
              </a:rPr>
              <a:t>Status of the Factory of Superheavy Elements</a:t>
            </a:r>
          </a:p>
        </p:txBody>
      </p:sp>
      <p:sp>
        <p:nvSpPr>
          <p:cNvPr id="25" name="Прямоугольник 24">
            <a:extLst>
              <a:ext uri="{FF2B5EF4-FFF2-40B4-BE49-F238E27FC236}">
                <a16:creationId xmlns:a16="http://schemas.microsoft.com/office/drawing/2014/main" xmlns="" id="{82BCE416-91BE-4BB3-9AB5-BD3EE4F419B9}"/>
              </a:ext>
            </a:extLst>
          </p:cNvPr>
          <p:cNvSpPr/>
          <p:nvPr/>
        </p:nvSpPr>
        <p:spPr>
          <a:xfrm>
            <a:off x="119336" y="3356992"/>
            <a:ext cx="11953328" cy="3170099"/>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285750" indent="-285750" algn="just">
              <a:buFont typeface="Arial" panose="020B0604020202020204" pitchFamily="34" charset="0"/>
              <a:buChar char="•"/>
            </a:pPr>
            <a:r>
              <a:rPr lang="en-GB" sz="2000" b="1">
                <a:solidFill>
                  <a:srgbClr val="0218EE"/>
                </a:solidFill>
                <a:latin typeface="Arial" panose="020B0604020202020204" pitchFamily="34" charset="0"/>
                <a:cs typeface="Arial" panose="020B0604020202020204" pitchFamily="34" charset="0"/>
              </a:rPr>
              <a:t>PAC congratulates the FLNR staff on the successful start-up of the DC-280 cyclotron and recommends that the Directorates of JINR and FLNR concentrate their efforts to complete all commissioning work, including the DC-280 cyclotron and the GFS-2 separator, and to prepare for the test experiments. </a:t>
            </a:r>
          </a:p>
          <a:p>
            <a:pPr marL="285750" indent="-285750" algn="just">
              <a:buFont typeface="Arial" panose="020B0604020202020204" pitchFamily="34" charset="0"/>
              <a:buChar char="•"/>
            </a:pPr>
            <a:endParaRPr lang="en-GB" sz="2000" b="1">
              <a:solidFill>
                <a:srgbClr val="0218EE"/>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sz="2000" b="1">
                <a:solidFill>
                  <a:srgbClr val="0218EE"/>
                </a:solidFill>
                <a:latin typeface="Arial" panose="020B0604020202020204" pitchFamily="34" charset="0"/>
                <a:cs typeface="Arial" panose="020B0604020202020204" pitchFamily="34" charset="0"/>
              </a:rPr>
              <a:t>The PAC approves the programme of first experiments at the SHE Factory.</a:t>
            </a:r>
          </a:p>
          <a:p>
            <a:pPr marL="285750" indent="-285750" algn="just">
              <a:buFont typeface="Arial" panose="020B0604020202020204" pitchFamily="34" charset="0"/>
              <a:buChar char="•"/>
            </a:pPr>
            <a:endParaRPr lang="en-GB" sz="2000" b="1">
              <a:solidFill>
                <a:srgbClr val="0218EE"/>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sz="2000" b="1">
                <a:solidFill>
                  <a:srgbClr val="0218EE"/>
                </a:solidFill>
                <a:latin typeface="Arial" panose="020B0604020202020204" pitchFamily="34" charset="0"/>
                <a:cs typeface="Arial" panose="020B0604020202020204" pitchFamily="34" charset="0"/>
              </a:rPr>
              <a:t>The PAC requests, for the next meeting, a submission of detailed reports and/or presentations on the SHE Factory prepared by FLNR well in advance of the meeting in order to allow PAC members to prepare the full referee reports in due time.</a:t>
            </a:r>
          </a:p>
        </p:txBody>
      </p:sp>
      <p:sp>
        <p:nvSpPr>
          <p:cNvPr id="4" name="Прямоугольник 8">
            <a:extLst>
              <a:ext uri="{FF2B5EF4-FFF2-40B4-BE49-F238E27FC236}">
                <a16:creationId xmlns:a16="http://schemas.microsoft.com/office/drawing/2014/main" xmlns="" id="{7DC8D3DD-8362-2140-B569-DE4BFF3F2D07}"/>
              </a:ext>
            </a:extLst>
          </p:cNvPr>
          <p:cNvSpPr/>
          <p:nvPr/>
        </p:nvSpPr>
        <p:spPr>
          <a:xfrm>
            <a:off x="1487488" y="885172"/>
            <a:ext cx="9217024" cy="1631216"/>
          </a:xfrm>
          <a:prstGeom prst="rect">
            <a:avLst/>
          </a:prstGeom>
        </p:spPr>
        <p:txBody>
          <a:bodyPr wrap="square">
            <a:spAutoFit/>
          </a:bodyPr>
          <a:lstStyle/>
          <a:p>
            <a:r>
              <a:rPr lang="en-GB" sz="2000" b="1" u="sng">
                <a:solidFill>
                  <a:srgbClr val="002060"/>
                </a:solidFill>
              </a:rPr>
              <a:t>In the first quarter of 2019, it is planned:</a:t>
            </a:r>
          </a:p>
          <a:p>
            <a:pPr marL="285750" indent="-285750">
              <a:buFont typeface="Arial" panose="020B0604020202020204" pitchFamily="34" charset="0"/>
              <a:buChar char="•"/>
            </a:pPr>
            <a:r>
              <a:rPr lang="en-GB" sz="2000">
                <a:solidFill>
                  <a:srgbClr val="002060"/>
                </a:solidFill>
              </a:rPr>
              <a:t>to continue the work at DC-280 to obtain heavy-ion beams of design parameters, </a:t>
            </a:r>
          </a:p>
          <a:p>
            <a:pPr marL="285750" indent="-285750">
              <a:buFont typeface="Arial" panose="020B0604020202020204" pitchFamily="34" charset="0"/>
              <a:buChar char="•"/>
            </a:pPr>
            <a:r>
              <a:rPr lang="en-GB" sz="2000">
                <a:solidFill>
                  <a:srgbClr val="002060"/>
                </a:solidFill>
              </a:rPr>
              <a:t>to complete the commissioning work for the GFS-2 separator, </a:t>
            </a:r>
          </a:p>
          <a:p>
            <a:pPr marL="285750" indent="-285750">
              <a:buFont typeface="Arial" panose="020B0604020202020204" pitchFamily="34" charset="0"/>
              <a:buChar char="•"/>
            </a:pPr>
            <a:r>
              <a:rPr lang="en-GB" sz="2000">
                <a:solidFill>
                  <a:srgbClr val="002060"/>
                </a:solidFill>
              </a:rPr>
              <a:t>to initiate the implementation of the experimental programme on the synthesis and study of the properties of SHE at the Factory.</a:t>
            </a:r>
          </a:p>
        </p:txBody>
      </p:sp>
      <p:sp>
        <p:nvSpPr>
          <p:cNvPr id="2" name="ZoneTexte 1">
            <a:extLst>
              <a:ext uri="{FF2B5EF4-FFF2-40B4-BE49-F238E27FC236}">
                <a16:creationId xmlns:a16="http://schemas.microsoft.com/office/drawing/2014/main" xmlns="" id="{8FC2DEE8-DB8A-424C-A574-1ACCA7E4F83E}"/>
              </a:ext>
            </a:extLst>
          </p:cNvPr>
          <p:cNvSpPr txBox="1"/>
          <p:nvPr/>
        </p:nvSpPr>
        <p:spPr>
          <a:xfrm>
            <a:off x="4079776" y="2972069"/>
            <a:ext cx="3501792" cy="369332"/>
          </a:xfrm>
          <a:prstGeom prst="rect">
            <a:avLst/>
          </a:prstGeom>
          <a:noFill/>
        </p:spPr>
        <p:txBody>
          <a:bodyPr wrap="none" rtlCol="0">
            <a:spAutoFit/>
          </a:bodyPr>
          <a:lstStyle/>
          <a:p>
            <a:r>
              <a:rPr lang="en-GB" b="1">
                <a:solidFill>
                  <a:srgbClr val="0218EE"/>
                </a:solidFill>
                <a:latin typeface="Arial" panose="020B0604020202020204" pitchFamily="34" charset="0"/>
                <a:cs typeface="Arial" panose="020B0604020202020204" pitchFamily="34" charset="0"/>
              </a:rPr>
              <a:t>General PAC recommendation</a:t>
            </a:r>
            <a:endParaRPr lang="en-GB">
              <a:solidFill>
                <a:srgbClr val="0218EE"/>
              </a:solidFill>
            </a:endParaRPr>
          </a:p>
        </p:txBody>
      </p:sp>
    </p:spTree>
    <p:extLst>
      <p:ext uri="{BB962C8B-B14F-4D97-AF65-F5344CB8AC3E}">
        <p14:creationId xmlns:p14="http://schemas.microsoft.com/office/powerpoint/2010/main" xmlns="" val="1355799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017C60C2-FB95-4464-969C-DC460CD1CFD8}" type="slidenum">
              <a:rPr lang="en-GB" smtClean="0"/>
              <a:pPr/>
              <a:t>13</a:t>
            </a:fld>
            <a:endParaRPr lang="en-GB"/>
          </a:p>
        </p:txBody>
      </p:sp>
      <p:sp>
        <p:nvSpPr>
          <p:cNvPr id="37889" name="Rectangle 1"/>
          <p:cNvSpPr>
            <a:spLocks noChangeArrowheads="1"/>
          </p:cNvSpPr>
          <p:nvPr/>
        </p:nvSpPr>
        <p:spPr bwMode="auto">
          <a:xfrm>
            <a:off x="335360" y="1831111"/>
            <a:ext cx="11358642"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en-GB" b="0" i="0" u="none" strike="noStrike" cap="none" normalizeH="0" baseline="0">
                <a:ln>
                  <a:noFill/>
                </a:ln>
                <a:solidFill>
                  <a:schemeClr val="tx1"/>
                </a:solidFill>
                <a:effectLst/>
                <a:latin typeface="Arial" panose="020B0604020202020204" pitchFamily="34" charset="0"/>
                <a:ea typeface="Calibri" pitchFamily="34" charset="0"/>
                <a:cs typeface="Arial" pitchFamily="34" charset="0"/>
              </a:rPr>
              <a:t> </a:t>
            </a:r>
            <a:r>
              <a:rPr lang="en-GB">
                <a:latin typeface="Arial" panose="020B0604020202020204" pitchFamily="34" charset="0"/>
                <a:cs typeface="Arial" pitchFamily="34" charset="0"/>
              </a:rPr>
              <a:t>	</a:t>
            </a:r>
            <a:r>
              <a:rPr lang="en-GB" b="1">
                <a:solidFill>
                  <a:srgbClr val="FF0000"/>
                </a:solidFill>
                <a:latin typeface="Arial" panose="020B0604020202020204" pitchFamily="34" charset="0"/>
                <a:cs typeface="Arial" pitchFamily="34" charset="0"/>
              </a:rPr>
              <a:t>The Scientific Council  notes </a:t>
            </a:r>
            <a:r>
              <a:rPr kumimoji="0" lang="en-GB" b="1" i="0" u="none" strike="noStrike" cap="none" normalizeH="0" baseline="0">
                <a:ln>
                  <a:noFill/>
                </a:ln>
                <a:solidFill>
                  <a:srgbClr val="FF0000"/>
                </a:solidFill>
                <a:effectLst/>
                <a:latin typeface="Arial" panose="020B0604020202020204" pitchFamily="34" charset="0"/>
                <a:ea typeface="Calibri" pitchFamily="34" charset="0"/>
                <a:cs typeface="Arial" pitchFamily="34" charset="0"/>
              </a:rPr>
              <a:t>the production of the first beam of accelerated heavy ions at the DС-280 cyclotron, which indicates the emergence of JINR’s new basic facility as the core part of the Factory of Superheavy Elements.</a:t>
            </a:r>
            <a:endParaRPr kumimoji="0" lang="en-GB" b="1" i="0" u="none" strike="noStrike" cap="none" normalizeH="0" baseline="0">
              <a:ln>
                <a:noFill/>
              </a:ln>
              <a:solidFill>
                <a:srgbClr val="FF0000"/>
              </a:solidFill>
              <a:effectLst/>
              <a:latin typeface="Arial" panose="020B0604020202020204"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a:ln>
                  <a:noFill/>
                </a:ln>
                <a:solidFill>
                  <a:srgbClr val="FF0000"/>
                </a:solidFill>
                <a:effectLst/>
                <a:latin typeface="Arial" panose="020B0604020202020204" pitchFamily="34" charset="0"/>
                <a:ea typeface="Calibri" pitchFamily="34" charset="0"/>
                <a:cs typeface="Arial" pitchFamily="34" charset="0"/>
              </a:rPr>
              <a:t> 	</a:t>
            </a:r>
            <a:r>
              <a:rPr lang="en-GB" b="1">
                <a:solidFill>
                  <a:srgbClr val="FF0000"/>
                </a:solidFill>
                <a:latin typeface="Arial" panose="020B0604020202020204" pitchFamily="34" charset="0"/>
                <a:cs typeface="Arial" pitchFamily="34" charset="0"/>
              </a:rPr>
              <a:t>The Scientific Council thanks the PAC for Nuclear Physics for its initiative to follow up on the construction work for the Factory of Superheavy Elements (SHE factory) and notes the significant progress achieved by the Flerov Laboratory of Nuclear Reactions for this major project. </a:t>
            </a:r>
          </a:p>
          <a:p>
            <a:pPr algn="just" eaLnBrk="0" fontAlgn="base" hangingPunct="0">
              <a:spcBef>
                <a:spcPct val="0"/>
              </a:spcBef>
              <a:spcAft>
                <a:spcPct val="0"/>
              </a:spcAft>
            </a:pPr>
            <a:r>
              <a:rPr lang="en-GB" b="1">
                <a:solidFill>
                  <a:srgbClr val="FF0000"/>
                </a:solidFill>
                <a:latin typeface="Arial" panose="020B0604020202020204" pitchFamily="34" charset="0"/>
                <a:cs typeface="Arial" pitchFamily="34" charset="0"/>
              </a:rPr>
              <a:t>	The Scientific Council recognizes the efforts made by the Laboratory in order to prepare for the commissioning of the SHE Factory as well as the progress in constructing new facilities for the SHE Factory, in particular, the GFS-2 gas-filled separator, appreciates this work, and supports its continuation. </a:t>
            </a:r>
          </a:p>
          <a:p>
            <a:pPr algn="just" eaLnBrk="0" fontAlgn="base" hangingPunct="0">
              <a:spcBef>
                <a:spcPct val="0"/>
              </a:spcBef>
              <a:spcAft>
                <a:spcPct val="0"/>
              </a:spcAft>
            </a:pPr>
            <a:r>
              <a:rPr lang="en-GB" b="1">
                <a:solidFill>
                  <a:srgbClr val="FF0000"/>
                </a:solidFill>
                <a:latin typeface="Arial" panose="020B0604020202020204" pitchFamily="34" charset="0"/>
                <a:cs typeface="Arial" pitchFamily="34" charset="0"/>
              </a:rPr>
              <a:t>	The Scientific Council congratulates the FLNR staff on the successful start-up of the DC-280 cyclotron and recommends that the Directorates of JINR and FLNR concentrate their efforts to complete all commissioning work, including the DC-280 cyclotron and the GFS-2 separator, and to prepare for the test experiments. The Scientific Council endorses the programme of first experiments at the SHE Factory.</a:t>
            </a:r>
            <a:endParaRPr kumimoji="0" lang="en-GB" b="1" i="0" u="none" strike="noStrike" cap="none" normalizeH="0" baseline="0">
              <a:ln>
                <a:noFill/>
              </a:ln>
              <a:solidFill>
                <a:srgbClr val="FF0000"/>
              </a:solidFill>
              <a:effectLst/>
              <a:latin typeface="Arial" panose="020B0604020202020204" pitchFamily="34" charset="0"/>
              <a:cs typeface="Arial" pitchFamily="34" charset="0"/>
            </a:endParaRPr>
          </a:p>
        </p:txBody>
      </p:sp>
      <p:sp>
        <p:nvSpPr>
          <p:cNvPr id="3" name="ZoneTexte 2">
            <a:extLst>
              <a:ext uri="{FF2B5EF4-FFF2-40B4-BE49-F238E27FC236}">
                <a16:creationId xmlns:a16="http://schemas.microsoft.com/office/drawing/2014/main" xmlns="" id="{37F4F060-FBF6-7C4E-9402-8D53BBF4D521}"/>
              </a:ext>
            </a:extLst>
          </p:cNvPr>
          <p:cNvSpPr txBox="1"/>
          <p:nvPr/>
        </p:nvSpPr>
        <p:spPr>
          <a:xfrm>
            <a:off x="2057617" y="261451"/>
            <a:ext cx="8087470" cy="1569660"/>
          </a:xfrm>
          <a:prstGeom prst="rect">
            <a:avLst/>
          </a:prstGeom>
          <a:noFill/>
        </p:spPr>
        <p:txBody>
          <a:bodyPr wrap="none" rtlCol="0">
            <a:spAutoFit/>
          </a:bodyPr>
          <a:lstStyle/>
          <a:p>
            <a:pPr algn="ctr"/>
            <a:r>
              <a:rPr lang="en-GB" sz="2400" b="1">
                <a:latin typeface="Arial" panose="020B0604020202020204" pitchFamily="34" charset="0"/>
                <a:cs typeface="Arial" panose="020B0604020202020204" pitchFamily="34" charset="0"/>
              </a:rPr>
              <a:t>Recommendations of the Scientific Council</a:t>
            </a:r>
          </a:p>
          <a:p>
            <a:pPr algn="ctr"/>
            <a:r>
              <a:rPr lang="en-GB" sz="2400" b="1" i="1">
                <a:solidFill>
                  <a:srgbClr val="C00000"/>
                </a:solidFill>
                <a:latin typeface="Arial" pitchFamily="34" charset="0"/>
                <a:ea typeface="Times New Roman" pitchFamily="18" charset="0"/>
                <a:cs typeface="Arial" pitchFamily="34" charset="0"/>
              </a:rPr>
              <a:t>Status of the Factory of Superheavy Elements &amp;</a:t>
            </a:r>
          </a:p>
          <a:p>
            <a:pPr algn="ctr"/>
            <a:r>
              <a:rPr lang="en-GB" sz="2400" b="1" i="1">
                <a:solidFill>
                  <a:srgbClr val="C00000"/>
                </a:solidFill>
                <a:latin typeface="Arial" pitchFamily="34" charset="0"/>
                <a:ea typeface="Times New Roman" pitchFamily="18" charset="0"/>
                <a:cs typeface="Arial" pitchFamily="34" charset="0"/>
              </a:rPr>
              <a:t>Programme of Day-1 experiments at the SHE Factory </a:t>
            </a:r>
          </a:p>
          <a:p>
            <a:pPr algn="ctr"/>
            <a:endParaRPr lang="en-GB" sz="2400"/>
          </a:p>
        </p:txBody>
      </p:sp>
    </p:spTree>
    <p:extLst>
      <p:ext uri="{BB962C8B-B14F-4D97-AF65-F5344CB8AC3E}">
        <p14:creationId xmlns:p14="http://schemas.microsoft.com/office/powerpoint/2010/main" xmlns="" val="1929628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BE3B6B9A-DF79-4BF0-9CDF-B078F7DE6CB0}"/>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9480376" y="162263"/>
            <a:ext cx="2515708" cy="2880320"/>
          </a:xfrm>
          <a:prstGeom prst="rect">
            <a:avLst/>
          </a:prstGeom>
        </p:spPr>
      </p:pic>
      <p:sp>
        <p:nvSpPr>
          <p:cNvPr id="7" name="Прямоугольник 6">
            <a:extLst>
              <a:ext uri="{FF2B5EF4-FFF2-40B4-BE49-F238E27FC236}">
                <a16:creationId xmlns:a16="http://schemas.microsoft.com/office/drawing/2014/main" xmlns="" id="{A4998313-091D-4B96-B986-1C7300CDD870}"/>
              </a:ext>
            </a:extLst>
          </p:cNvPr>
          <p:cNvSpPr/>
          <p:nvPr/>
        </p:nvSpPr>
        <p:spPr>
          <a:xfrm>
            <a:off x="10056440" y="2636912"/>
            <a:ext cx="1737976" cy="338554"/>
          </a:xfrm>
          <a:prstGeom prst="rect">
            <a:avLst/>
          </a:prstGeom>
        </p:spPr>
        <p:txBody>
          <a:bodyPr wrap="none">
            <a:spAutoFit/>
          </a:bodyPr>
          <a:lstStyle/>
          <a:p>
            <a:r>
              <a:rPr lang="en-US" altLang="ru-RU" sz="1600" b="1" kern="0" dirty="0">
                <a:solidFill>
                  <a:schemeClr val="bg1"/>
                </a:solidFill>
              </a:rPr>
              <a:t>Sergey </a:t>
            </a:r>
            <a:r>
              <a:rPr lang="en-US" altLang="ru-RU" sz="1600" b="1" kern="0" dirty="0" err="1">
                <a:solidFill>
                  <a:schemeClr val="bg1"/>
                </a:solidFill>
              </a:rPr>
              <a:t>Zemlyanoy</a:t>
            </a:r>
            <a:endParaRPr lang="ru-RU" sz="1600" dirty="0">
              <a:solidFill>
                <a:schemeClr val="bg1"/>
              </a:solidFill>
            </a:endParaRPr>
          </a:p>
        </p:txBody>
      </p:sp>
      <p:graphicFrame>
        <p:nvGraphicFramePr>
          <p:cNvPr id="20" name="Object 7">
            <a:extLst>
              <a:ext uri="{FF2B5EF4-FFF2-40B4-BE49-F238E27FC236}">
                <a16:creationId xmlns:a16="http://schemas.microsoft.com/office/drawing/2014/main" xmlns="" id="{76763269-06CA-49A8-84EF-F143E596CA90}"/>
              </a:ext>
            </a:extLst>
          </p:cNvPr>
          <p:cNvGraphicFramePr>
            <a:graphicFrameLocks noChangeAspect="1"/>
          </p:cNvGraphicFramePr>
          <p:nvPr>
            <p:extLst>
              <p:ext uri="{D42A27DB-BD31-4B8C-83A1-F6EECF244321}">
                <p14:modId xmlns:p14="http://schemas.microsoft.com/office/powerpoint/2010/main" xmlns="" val="390977439"/>
              </p:ext>
            </p:extLst>
          </p:nvPr>
        </p:nvGraphicFramePr>
        <p:xfrm>
          <a:off x="-170207" y="408735"/>
          <a:ext cx="6140243" cy="4608512"/>
        </p:xfrm>
        <a:graphic>
          <a:graphicData uri="http://schemas.openxmlformats.org/presentationml/2006/ole">
            <p:oleObj spid="_x0000_s2121" name="Presentation" r:id="rId5" imgW="4044542" imgH="3034189" progId="">
              <p:embed/>
            </p:oleObj>
          </a:graphicData>
        </a:graphic>
      </p:graphicFrame>
      <p:sp>
        <p:nvSpPr>
          <p:cNvPr id="22" name="Text Box 11">
            <a:extLst>
              <a:ext uri="{FF2B5EF4-FFF2-40B4-BE49-F238E27FC236}">
                <a16:creationId xmlns:a16="http://schemas.microsoft.com/office/drawing/2014/main" xmlns="" id="{9BE87996-AEE2-43F3-A19D-5F6A07D9B79E}"/>
              </a:ext>
            </a:extLst>
          </p:cNvPr>
          <p:cNvSpPr txBox="1">
            <a:spLocks noChangeArrowheads="1"/>
          </p:cNvSpPr>
          <p:nvPr/>
        </p:nvSpPr>
        <p:spPr bwMode="auto">
          <a:xfrm>
            <a:off x="5249505" y="917091"/>
            <a:ext cx="3869851" cy="2062103"/>
          </a:xfrm>
          <a:prstGeom prst="rect">
            <a:avLst/>
          </a:prstGeom>
          <a:noFill/>
          <a:ln w="9525">
            <a:solidFill>
              <a:srgbClr val="FF6600"/>
            </a:solidFill>
            <a:miter lim="800000"/>
            <a:headEnd/>
            <a:tailEnd/>
          </a:ln>
        </p:spPr>
        <p:txBody>
          <a:bodyPr wrap="square">
            <a:spAutoFit/>
          </a:bodyPr>
          <a:lstStyle/>
          <a:p>
            <a:pPr>
              <a:spcBef>
                <a:spcPct val="50000"/>
              </a:spcBef>
            </a:pPr>
            <a:r>
              <a:rPr lang="en-US" altLang="ru-RU" sz="2000" b="1" dirty="0">
                <a:solidFill>
                  <a:srgbClr val="0033CC"/>
                </a:solidFill>
                <a:latin typeface="Times New Roman" pitchFamily="18" charset="0"/>
              </a:rPr>
              <a:t>The aim</a:t>
            </a:r>
            <a:r>
              <a:rPr lang="en-US" altLang="ru-RU" b="1" dirty="0">
                <a:solidFill>
                  <a:srgbClr val="0033CC"/>
                </a:solidFill>
                <a:latin typeface="Times New Roman" pitchFamily="18" charset="0"/>
              </a:rPr>
              <a:t>: </a:t>
            </a:r>
            <a:r>
              <a:rPr lang="en-US" altLang="ru-RU" b="1" i="1" dirty="0">
                <a:solidFill>
                  <a:srgbClr val="0033CC"/>
                </a:solidFill>
                <a:latin typeface="Times New Roman" pitchFamily="18" charset="0"/>
              </a:rPr>
              <a:t>(by separating stopping and laser ionization chambers)</a:t>
            </a:r>
          </a:p>
          <a:p>
            <a:pPr marL="223838" indent="-223838">
              <a:spcBef>
                <a:spcPct val="50000"/>
              </a:spcBef>
              <a:buFontTx/>
              <a:buChar char="•"/>
            </a:pPr>
            <a:r>
              <a:rPr lang="en-US" altLang="ru-RU" b="1" dirty="0">
                <a:solidFill>
                  <a:srgbClr val="0033CC"/>
                </a:solidFill>
                <a:latin typeface="Times New Roman" pitchFamily="18" charset="0"/>
              </a:rPr>
              <a:t>Increase laser ionization efficiency at high cyclotron beam current</a:t>
            </a:r>
          </a:p>
          <a:p>
            <a:pPr marL="223838" indent="-223838">
              <a:spcBef>
                <a:spcPct val="50000"/>
              </a:spcBef>
              <a:buFontTx/>
              <a:buChar char="•"/>
            </a:pPr>
            <a:r>
              <a:rPr lang="en-US" altLang="ru-RU" b="1" dirty="0">
                <a:solidFill>
                  <a:srgbClr val="0033CC"/>
                </a:solidFill>
                <a:latin typeface="Times New Roman" pitchFamily="18" charset="0"/>
              </a:rPr>
              <a:t>Increase selectivity (collection of survival ions)</a:t>
            </a:r>
            <a:endParaRPr lang="en-GB" altLang="ru-RU" b="1" dirty="0">
              <a:solidFill>
                <a:srgbClr val="0033CC"/>
              </a:solidFill>
              <a:latin typeface="Times New Roman" pitchFamily="18" charset="0"/>
            </a:endParaRPr>
          </a:p>
        </p:txBody>
      </p:sp>
      <p:sp>
        <p:nvSpPr>
          <p:cNvPr id="23" name="Text Box 12">
            <a:extLst>
              <a:ext uri="{FF2B5EF4-FFF2-40B4-BE49-F238E27FC236}">
                <a16:creationId xmlns:a16="http://schemas.microsoft.com/office/drawing/2014/main" xmlns="" id="{CFB9760B-3EDE-46E1-BF27-1A45D83A948F}"/>
              </a:ext>
            </a:extLst>
          </p:cNvPr>
          <p:cNvSpPr txBox="1">
            <a:spLocks noChangeArrowheads="1"/>
          </p:cNvSpPr>
          <p:nvPr/>
        </p:nvSpPr>
        <p:spPr bwMode="auto">
          <a:xfrm>
            <a:off x="1467984" y="4941168"/>
            <a:ext cx="1992313" cy="1500188"/>
          </a:xfrm>
          <a:prstGeom prst="rect">
            <a:avLst/>
          </a:prstGeom>
          <a:noFill/>
          <a:ln w="25400">
            <a:solidFill>
              <a:srgbClr val="FF0000"/>
            </a:solidFill>
            <a:miter lim="800000"/>
            <a:headEnd/>
            <a:tailEnd/>
          </a:ln>
        </p:spPr>
        <p:txBody>
          <a:bodyPr>
            <a:spAutoFit/>
          </a:bodyPr>
          <a:lstStyle/>
          <a:p>
            <a:pPr>
              <a:spcBef>
                <a:spcPct val="50000"/>
              </a:spcBef>
            </a:pPr>
            <a:r>
              <a:rPr lang="en-GB" altLang="ru-RU" sz="1400" b="1" dirty="0">
                <a:solidFill>
                  <a:srgbClr val="CC0000"/>
                </a:solidFill>
                <a:latin typeface="Arial" charset="0"/>
              </a:rPr>
              <a:t>Working conditions:</a:t>
            </a:r>
          </a:p>
          <a:p>
            <a:pPr>
              <a:spcBef>
                <a:spcPct val="50000"/>
              </a:spcBef>
              <a:buFontTx/>
              <a:buChar char="-"/>
            </a:pPr>
            <a:r>
              <a:rPr lang="en-GB" altLang="ru-RU" sz="1400" b="1" dirty="0">
                <a:solidFill>
                  <a:srgbClr val="CC0000"/>
                </a:solidFill>
                <a:latin typeface="Arial" charset="0"/>
              </a:rPr>
              <a:t>cyclotron – DC</a:t>
            </a:r>
          </a:p>
          <a:p>
            <a:pPr>
              <a:spcBef>
                <a:spcPct val="50000"/>
              </a:spcBef>
              <a:buFontTx/>
              <a:buChar char="-"/>
            </a:pPr>
            <a:r>
              <a:rPr lang="en-GB" altLang="ru-RU" sz="1400" b="1" dirty="0">
                <a:solidFill>
                  <a:srgbClr val="CC0000"/>
                </a:solidFill>
                <a:latin typeface="Arial" charset="0"/>
              </a:rPr>
              <a:t>Ion collector – DC</a:t>
            </a:r>
          </a:p>
          <a:p>
            <a:pPr>
              <a:spcBef>
                <a:spcPct val="50000"/>
              </a:spcBef>
              <a:buFontTx/>
              <a:buChar char="-"/>
            </a:pPr>
            <a:r>
              <a:rPr lang="en-GB" altLang="ru-RU" sz="1400" b="1" dirty="0">
                <a:solidFill>
                  <a:srgbClr val="CC0000"/>
                </a:solidFill>
                <a:latin typeface="Arial" charset="0"/>
              </a:rPr>
              <a:t>Lasers – transverse or longitudinal</a:t>
            </a:r>
          </a:p>
        </p:txBody>
      </p:sp>
      <p:sp>
        <p:nvSpPr>
          <p:cNvPr id="27" name="Rectangle 2">
            <a:extLst>
              <a:ext uri="{FF2B5EF4-FFF2-40B4-BE49-F238E27FC236}">
                <a16:creationId xmlns:a16="http://schemas.microsoft.com/office/drawing/2014/main" xmlns="" id="{13D2E313-7C56-4E2E-B5C4-39F82CD7B520}"/>
              </a:ext>
            </a:extLst>
          </p:cNvPr>
          <p:cNvSpPr>
            <a:spLocks noChangeArrowheads="1"/>
          </p:cNvSpPr>
          <p:nvPr/>
        </p:nvSpPr>
        <p:spPr bwMode="auto">
          <a:xfrm>
            <a:off x="8168904" y="3174881"/>
            <a:ext cx="3240360" cy="313480"/>
          </a:xfrm>
          <a:prstGeom prst="rect">
            <a:avLst/>
          </a:prstGeom>
          <a:ln w="9525">
            <a:noFill/>
            <a:miter lim="800000"/>
            <a:headEnd/>
            <a:tailEnd/>
          </a:ln>
        </p:spPr>
        <p:txBody>
          <a:bodyPr anchor="ctr"/>
          <a:lstStyle/>
          <a:p>
            <a:pPr algn="ctr"/>
            <a:r>
              <a:rPr lang="en-US" altLang="ru-RU" sz="1600" b="1" u="sng" dirty="0">
                <a:solidFill>
                  <a:srgbClr val="002060"/>
                </a:solidFill>
              </a:rPr>
              <a:t>Main parts is ready for installation:</a:t>
            </a:r>
            <a:endParaRPr lang="ru-RU" altLang="ru-RU" sz="1600" b="1" u="sng" dirty="0">
              <a:solidFill>
                <a:srgbClr val="002060"/>
              </a:solidFill>
            </a:endParaRPr>
          </a:p>
        </p:txBody>
      </p:sp>
      <p:pic>
        <p:nvPicPr>
          <p:cNvPr id="28" name="Picture 21">
            <a:extLst>
              <a:ext uri="{FF2B5EF4-FFF2-40B4-BE49-F238E27FC236}">
                <a16:creationId xmlns:a16="http://schemas.microsoft.com/office/drawing/2014/main" xmlns="" id="{74FB461B-56F0-4FB2-AA16-C385BB9F0B84}"/>
              </a:ext>
            </a:extLst>
          </p:cNvPr>
          <p:cNvPicPr>
            <a:picLocks noChangeAspect="1" noChangeArrowheads="1"/>
          </p:cNvPicPr>
          <p:nvPr/>
        </p:nvPicPr>
        <p:blipFill>
          <a:blip r:embed="rId6" cstate="print"/>
          <a:srcRect/>
          <a:stretch>
            <a:fillRect/>
          </a:stretch>
        </p:blipFill>
        <p:spPr bwMode="auto">
          <a:xfrm>
            <a:off x="4644394" y="5341599"/>
            <a:ext cx="2362200" cy="1354138"/>
          </a:xfrm>
          <a:prstGeom prst="rect">
            <a:avLst/>
          </a:prstGeom>
          <a:noFill/>
          <a:ln w="9525">
            <a:noFill/>
            <a:miter lim="800000"/>
            <a:headEnd/>
            <a:tailEnd/>
          </a:ln>
        </p:spPr>
      </p:pic>
      <p:pic>
        <p:nvPicPr>
          <p:cNvPr id="30" name="Picture 20">
            <a:extLst>
              <a:ext uri="{FF2B5EF4-FFF2-40B4-BE49-F238E27FC236}">
                <a16:creationId xmlns:a16="http://schemas.microsoft.com/office/drawing/2014/main" xmlns="" id="{01B3A4BC-BBD1-47B5-B53A-24C83A33528F}"/>
              </a:ext>
            </a:extLst>
          </p:cNvPr>
          <p:cNvPicPr>
            <a:picLocks noChangeAspect="1" noChangeArrowheads="1"/>
          </p:cNvPicPr>
          <p:nvPr/>
        </p:nvPicPr>
        <p:blipFill>
          <a:blip r:embed="rId7" cstate="print"/>
          <a:srcRect/>
          <a:stretch>
            <a:fillRect/>
          </a:stretch>
        </p:blipFill>
        <p:spPr bwMode="auto">
          <a:xfrm>
            <a:off x="5657645" y="3764185"/>
            <a:ext cx="1347788" cy="1536700"/>
          </a:xfrm>
          <a:prstGeom prst="rect">
            <a:avLst/>
          </a:prstGeom>
          <a:noFill/>
          <a:ln w="9525">
            <a:noFill/>
            <a:miter lim="800000"/>
            <a:headEnd/>
            <a:tailEnd/>
          </a:ln>
        </p:spPr>
      </p:pic>
      <p:sp>
        <p:nvSpPr>
          <p:cNvPr id="31" name="Прямоугольник 30">
            <a:extLst>
              <a:ext uri="{FF2B5EF4-FFF2-40B4-BE49-F238E27FC236}">
                <a16:creationId xmlns:a16="http://schemas.microsoft.com/office/drawing/2014/main" xmlns="" id="{7D458A6F-060F-4385-8497-393E9BEE6B6F}"/>
              </a:ext>
            </a:extLst>
          </p:cNvPr>
          <p:cNvSpPr/>
          <p:nvPr/>
        </p:nvSpPr>
        <p:spPr>
          <a:xfrm>
            <a:off x="47328" y="60159"/>
            <a:ext cx="12097344" cy="646331"/>
          </a:xfrm>
          <a:prstGeom prst="rect">
            <a:avLst/>
          </a:prstGeom>
        </p:spPr>
        <p:txBody>
          <a:bodyPr wrap="square">
            <a:spAutoFit/>
          </a:bodyPr>
          <a:lstStyle/>
          <a:p>
            <a:pPr algn="ctr" fontAlgn="base">
              <a:spcBef>
                <a:spcPct val="0"/>
              </a:spcBef>
              <a:spcAft>
                <a:spcPct val="0"/>
              </a:spcAft>
              <a:tabLst>
                <a:tab pos="450850" algn="l"/>
              </a:tabLst>
            </a:pPr>
            <a:r>
              <a:rPr lang="en-US" b="1" i="1" dirty="0">
                <a:solidFill>
                  <a:srgbClr val="C00000"/>
                </a:solidFill>
                <a:latin typeface="Arial" pitchFamily="34" charset="0"/>
                <a:ea typeface="Times New Roman" pitchFamily="18" charset="0"/>
                <a:cs typeface="Arial" pitchFamily="34" charset="0"/>
              </a:rPr>
              <a:t>Status of the GALS set-up</a:t>
            </a:r>
            <a:endParaRPr lang="ru-RU" b="1" i="1" dirty="0">
              <a:solidFill>
                <a:srgbClr val="C00000"/>
              </a:solidFill>
              <a:latin typeface="Arial" pitchFamily="34" charset="0"/>
              <a:ea typeface="Times New Roman" pitchFamily="18" charset="0"/>
              <a:cs typeface="Arial" pitchFamily="34" charset="0"/>
            </a:endParaRPr>
          </a:p>
          <a:p>
            <a:pPr algn="ctr" fontAlgn="base">
              <a:spcBef>
                <a:spcPct val="0"/>
              </a:spcBef>
              <a:spcAft>
                <a:spcPct val="0"/>
              </a:spcAft>
              <a:tabLst>
                <a:tab pos="450850" algn="l"/>
              </a:tabLst>
            </a:pPr>
            <a:r>
              <a:rPr lang="en-US" altLang="ru-RU" dirty="0">
                <a:solidFill>
                  <a:srgbClr val="C00000"/>
                </a:solidFill>
                <a:latin typeface="Arial" panose="020B0604020202020204" pitchFamily="34" charset="0"/>
                <a:cs typeface="Arial" panose="020B0604020202020204" pitchFamily="34" charset="0"/>
              </a:rPr>
              <a:t>Ga</a:t>
            </a:r>
            <a:r>
              <a:rPr lang="en-US" altLang="ru-RU" dirty="0">
                <a:solidFill>
                  <a:srgbClr val="002060"/>
                </a:solidFill>
                <a:latin typeface="Arial" panose="020B0604020202020204" pitchFamily="34" charset="0"/>
                <a:cs typeface="Arial" panose="020B0604020202020204" pitchFamily="34" charset="0"/>
              </a:rPr>
              <a:t>s Cell Based</a:t>
            </a:r>
            <a:r>
              <a:rPr lang="en-US" altLang="ru-RU" dirty="0">
                <a:solidFill>
                  <a:srgbClr val="A50021"/>
                </a:solidFill>
                <a:latin typeface="Arial" panose="020B0604020202020204" pitchFamily="34" charset="0"/>
                <a:cs typeface="Arial" panose="020B0604020202020204" pitchFamily="34" charset="0"/>
              </a:rPr>
              <a:t> </a:t>
            </a:r>
            <a:r>
              <a:rPr lang="en-US" altLang="ru-RU" dirty="0">
                <a:solidFill>
                  <a:srgbClr val="C00000"/>
                </a:solidFill>
                <a:latin typeface="Arial" panose="020B0604020202020204" pitchFamily="34" charset="0"/>
                <a:cs typeface="Arial" panose="020B0604020202020204" pitchFamily="34" charset="0"/>
              </a:rPr>
              <a:t>L</a:t>
            </a:r>
            <a:r>
              <a:rPr lang="en-US" altLang="ru-RU" dirty="0">
                <a:solidFill>
                  <a:srgbClr val="002060"/>
                </a:solidFill>
                <a:latin typeface="Arial" panose="020B0604020202020204" pitchFamily="34" charset="0"/>
                <a:cs typeface="Arial" panose="020B0604020202020204" pitchFamily="34" charset="0"/>
              </a:rPr>
              <a:t>aser Ionization &amp;</a:t>
            </a:r>
            <a:r>
              <a:rPr lang="en-US" altLang="ru-RU" dirty="0">
                <a:solidFill>
                  <a:srgbClr val="A50021"/>
                </a:solidFill>
                <a:latin typeface="Arial" panose="020B0604020202020204" pitchFamily="34" charset="0"/>
                <a:cs typeface="Arial" panose="020B0604020202020204" pitchFamily="34" charset="0"/>
              </a:rPr>
              <a:t> </a:t>
            </a:r>
            <a:r>
              <a:rPr lang="en-US" altLang="ru-RU" dirty="0">
                <a:solidFill>
                  <a:srgbClr val="C00000"/>
                </a:solidFill>
                <a:latin typeface="Arial" panose="020B0604020202020204" pitchFamily="34" charset="0"/>
                <a:cs typeface="Arial" panose="020B0604020202020204" pitchFamily="34" charset="0"/>
              </a:rPr>
              <a:t>S</a:t>
            </a:r>
            <a:r>
              <a:rPr lang="en-US" altLang="ru-RU" dirty="0">
                <a:solidFill>
                  <a:srgbClr val="002060"/>
                </a:solidFill>
                <a:latin typeface="Arial" panose="020B0604020202020204" pitchFamily="34" charset="0"/>
                <a:cs typeface="Arial" panose="020B0604020202020204" pitchFamily="34" charset="0"/>
              </a:rPr>
              <a:t>eparation Setup</a:t>
            </a:r>
            <a:r>
              <a:rPr lang="en-US" i="1" dirty="0">
                <a:solidFill>
                  <a:srgbClr val="C00000"/>
                </a:solidFill>
                <a:latin typeface="Arial" panose="020B0604020202020204" pitchFamily="34" charset="0"/>
                <a:ea typeface="Times New Roman" pitchFamily="18" charset="0"/>
                <a:cs typeface="Arial" pitchFamily="34" charset="0"/>
              </a:rPr>
              <a:t> </a:t>
            </a:r>
            <a:endParaRPr lang="en-GB" i="1" dirty="0">
              <a:solidFill>
                <a:srgbClr val="C00000"/>
              </a:solidFill>
              <a:latin typeface="Arial" panose="020B0604020202020204" pitchFamily="34" charset="0"/>
              <a:ea typeface="Times New Roman" pitchFamily="18" charset="0"/>
              <a:cs typeface="Arial" pitchFamily="34" charset="0"/>
            </a:endParaRPr>
          </a:p>
        </p:txBody>
      </p:sp>
      <p:pic>
        <p:nvPicPr>
          <p:cNvPr id="32" name="Picture 18">
            <a:extLst>
              <a:ext uri="{FF2B5EF4-FFF2-40B4-BE49-F238E27FC236}">
                <a16:creationId xmlns:a16="http://schemas.microsoft.com/office/drawing/2014/main" xmlns="" id="{C44E8E9E-FE04-4031-81A7-C2B86445C7E2}"/>
              </a:ext>
            </a:extLst>
          </p:cNvPr>
          <p:cNvPicPr>
            <a:picLocks noChangeAspect="1" noChangeArrowheads="1"/>
          </p:cNvPicPr>
          <p:nvPr/>
        </p:nvPicPr>
        <p:blipFill>
          <a:blip r:embed="rId8" cstate="print"/>
          <a:srcRect/>
          <a:stretch>
            <a:fillRect/>
          </a:stretch>
        </p:blipFill>
        <p:spPr bwMode="auto">
          <a:xfrm>
            <a:off x="9840416" y="3811889"/>
            <a:ext cx="1981200" cy="1562100"/>
          </a:xfrm>
          <a:prstGeom prst="rect">
            <a:avLst/>
          </a:prstGeom>
          <a:noFill/>
          <a:ln w="9525">
            <a:noFill/>
            <a:miter lim="800000"/>
            <a:headEnd/>
            <a:tailEnd/>
          </a:ln>
        </p:spPr>
      </p:pic>
      <p:pic>
        <p:nvPicPr>
          <p:cNvPr id="33" name="Picture 18">
            <a:extLst>
              <a:ext uri="{FF2B5EF4-FFF2-40B4-BE49-F238E27FC236}">
                <a16:creationId xmlns:a16="http://schemas.microsoft.com/office/drawing/2014/main" xmlns="" id="{57387F8E-1C63-4811-846B-8DFC8F0B4122}"/>
              </a:ext>
            </a:extLst>
          </p:cNvPr>
          <p:cNvPicPr>
            <a:picLocks noChangeAspect="1" noChangeArrowheads="1"/>
          </p:cNvPicPr>
          <p:nvPr/>
        </p:nvPicPr>
        <p:blipFill>
          <a:blip r:embed="rId9" cstate="print"/>
          <a:srcRect/>
          <a:stretch>
            <a:fillRect/>
          </a:stretch>
        </p:blipFill>
        <p:spPr bwMode="auto">
          <a:xfrm>
            <a:off x="9992816" y="5393335"/>
            <a:ext cx="1676400" cy="1404938"/>
          </a:xfrm>
          <a:prstGeom prst="rect">
            <a:avLst/>
          </a:prstGeom>
          <a:noFill/>
          <a:ln w="9525">
            <a:noFill/>
            <a:miter lim="800000"/>
            <a:headEnd/>
            <a:tailEnd/>
          </a:ln>
        </p:spPr>
      </p:pic>
      <p:sp>
        <p:nvSpPr>
          <p:cNvPr id="37" name="Rectangle 2">
            <a:extLst>
              <a:ext uri="{FF2B5EF4-FFF2-40B4-BE49-F238E27FC236}">
                <a16:creationId xmlns:a16="http://schemas.microsoft.com/office/drawing/2014/main" xmlns="" id="{1662F1C4-1B54-4983-881C-72C053312B83}"/>
              </a:ext>
            </a:extLst>
          </p:cNvPr>
          <p:cNvSpPr>
            <a:spLocks noChangeArrowheads="1"/>
          </p:cNvSpPr>
          <p:nvPr/>
        </p:nvSpPr>
        <p:spPr bwMode="auto">
          <a:xfrm>
            <a:off x="5839842" y="3462403"/>
            <a:ext cx="1981200" cy="313480"/>
          </a:xfrm>
          <a:prstGeom prst="rect">
            <a:avLst/>
          </a:prstGeom>
          <a:ln w="9525">
            <a:noFill/>
            <a:miter lim="800000"/>
            <a:headEnd/>
            <a:tailEnd/>
          </a:ln>
        </p:spPr>
        <p:txBody>
          <a:bodyPr anchor="ctr"/>
          <a:lstStyle/>
          <a:p>
            <a:pPr algn="ctr"/>
            <a:r>
              <a:rPr lang="en-US" altLang="ru-RU" sz="1600" b="1" dirty="0">
                <a:solidFill>
                  <a:srgbClr val="002060"/>
                </a:solidFill>
              </a:rPr>
              <a:t>Front end system:</a:t>
            </a:r>
          </a:p>
        </p:txBody>
      </p:sp>
      <p:sp>
        <p:nvSpPr>
          <p:cNvPr id="38" name="Rectangle 2">
            <a:extLst>
              <a:ext uri="{FF2B5EF4-FFF2-40B4-BE49-F238E27FC236}">
                <a16:creationId xmlns:a16="http://schemas.microsoft.com/office/drawing/2014/main" xmlns="" id="{6781BEE7-6978-4BBC-A50C-0C3B3C7D584D}"/>
              </a:ext>
            </a:extLst>
          </p:cNvPr>
          <p:cNvSpPr>
            <a:spLocks noChangeArrowheads="1"/>
          </p:cNvSpPr>
          <p:nvPr/>
        </p:nvSpPr>
        <p:spPr bwMode="auto">
          <a:xfrm>
            <a:off x="9789084" y="3460129"/>
            <a:ext cx="1981200" cy="313480"/>
          </a:xfrm>
          <a:prstGeom prst="rect">
            <a:avLst/>
          </a:prstGeom>
          <a:ln w="9525">
            <a:noFill/>
            <a:miter lim="800000"/>
            <a:headEnd/>
            <a:tailEnd/>
          </a:ln>
        </p:spPr>
        <p:txBody>
          <a:bodyPr anchor="ctr"/>
          <a:lstStyle/>
          <a:p>
            <a:pPr algn="ctr"/>
            <a:r>
              <a:rPr lang="en-US" altLang="ru-RU" sz="1600" b="1" dirty="0">
                <a:solidFill>
                  <a:srgbClr val="002060"/>
                </a:solidFill>
              </a:rPr>
              <a:t>Mass-separator:</a:t>
            </a:r>
          </a:p>
        </p:txBody>
      </p:sp>
      <p:pic>
        <p:nvPicPr>
          <p:cNvPr id="39" name="Picture 5">
            <a:extLst>
              <a:ext uri="{FF2B5EF4-FFF2-40B4-BE49-F238E27FC236}">
                <a16:creationId xmlns:a16="http://schemas.microsoft.com/office/drawing/2014/main" xmlns="" id="{1164303A-EAE9-4001-9614-20EF5DBCFD8D}"/>
              </a:ext>
            </a:extLst>
          </p:cNvPr>
          <p:cNvPicPr>
            <a:picLocks noChangeAspect="1" noChangeArrowheads="1"/>
          </p:cNvPicPr>
          <p:nvPr/>
        </p:nvPicPr>
        <p:blipFill>
          <a:blip r:embed="rId10" cstate="print"/>
          <a:srcRect/>
          <a:stretch>
            <a:fillRect/>
          </a:stretch>
        </p:blipFill>
        <p:spPr bwMode="auto">
          <a:xfrm>
            <a:off x="7059067" y="3762052"/>
            <a:ext cx="1888344" cy="2928386"/>
          </a:xfrm>
          <a:prstGeom prst="rect">
            <a:avLst/>
          </a:prstGeom>
          <a:noFill/>
          <a:ln w="9525">
            <a:noFill/>
            <a:miter lim="800000"/>
            <a:headEnd/>
            <a:tailEnd/>
          </a:ln>
        </p:spPr>
      </p:pic>
    </p:spTree>
    <p:extLst>
      <p:ext uri="{BB962C8B-B14F-4D97-AF65-F5344CB8AC3E}">
        <p14:creationId xmlns:p14="http://schemas.microsoft.com/office/powerpoint/2010/main" xmlns="" val="1037144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324" y="284026"/>
            <a:ext cx="12097344" cy="646331"/>
          </a:xfrm>
          <a:prstGeom prst="rect">
            <a:avLst/>
          </a:prstGeom>
        </p:spPr>
        <p:txBody>
          <a:bodyPr wrap="square">
            <a:spAutoFit/>
          </a:bodyPr>
          <a:lstStyle/>
          <a:p>
            <a:pPr algn="ctr" fontAlgn="base">
              <a:spcBef>
                <a:spcPct val="0"/>
              </a:spcBef>
              <a:spcAft>
                <a:spcPct val="0"/>
              </a:spcAft>
              <a:tabLst>
                <a:tab pos="450850" algn="l"/>
              </a:tabLst>
            </a:pPr>
            <a:r>
              <a:rPr lang="en-GB" b="1" i="1">
                <a:solidFill>
                  <a:srgbClr val="C00000"/>
                </a:solidFill>
                <a:latin typeface="Arial" pitchFamily="34" charset="0"/>
                <a:ea typeface="Times New Roman" pitchFamily="18" charset="0"/>
                <a:cs typeface="Arial" pitchFamily="34" charset="0"/>
              </a:rPr>
              <a:t>Status of the GALS set-up</a:t>
            </a:r>
          </a:p>
          <a:p>
            <a:pPr algn="ctr" fontAlgn="base">
              <a:spcBef>
                <a:spcPct val="0"/>
              </a:spcBef>
              <a:spcAft>
                <a:spcPct val="0"/>
              </a:spcAft>
              <a:tabLst>
                <a:tab pos="450850" algn="l"/>
              </a:tabLst>
            </a:pPr>
            <a:r>
              <a:rPr lang="en-GB" b="1" i="1">
                <a:solidFill>
                  <a:srgbClr val="C00000"/>
                </a:solidFill>
                <a:latin typeface="Arial" pitchFamily="34" charset="0"/>
                <a:ea typeface="Times New Roman" pitchFamily="18" charset="0"/>
                <a:cs typeface="Arial" pitchFamily="34" charset="0"/>
              </a:rPr>
              <a:t>Work plan</a:t>
            </a:r>
            <a:endParaRPr lang="en-GB" i="1">
              <a:solidFill>
                <a:srgbClr val="C00000"/>
              </a:solidFill>
              <a:latin typeface="Arial" panose="020B0604020202020204" pitchFamily="34" charset="0"/>
              <a:ea typeface="Times New Roman" pitchFamily="18" charset="0"/>
              <a:cs typeface="Arial" pitchFamily="34" charset="0"/>
            </a:endParaRPr>
          </a:p>
        </p:txBody>
      </p:sp>
      <p:sp>
        <p:nvSpPr>
          <p:cNvPr id="15" name="Прямоугольник 14">
            <a:extLst>
              <a:ext uri="{FF2B5EF4-FFF2-40B4-BE49-F238E27FC236}">
                <a16:creationId xmlns:a16="http://schemas.microsoft.com/office/drawing/2014/main" xmlns="" id="{8C1B16A4-1A4A-4F65-A928-E22FA127EB66}"/>
              </a:ext>
            </a:extLst>
          </p:cNvPr>
          <p:cNvSpPr/>
          <p:nvPr/>
        </p:nvSpPr>
        <p:spPr>
          <a:xfrm>
            <a:off x="839416" y="5229200"/>
            <a:ext cx="10441160" cy="1200329"/>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en-GB" b="1" dirty="0">
                <a:solidFill>
                  <a:srgbClr val="0218EE"/>
                </a:solidFill>
                <a:latin typeface="Arial" panose="020B0604020202020204" pitchFamily="34" charset="0"/>
                <a:cs typeface="Arial" panose="020B0604020202020204" pitchFamily="34" charset="0"/>
              </a:rPr>
              <a:t>The PAC endorses the proposed programme of actions necessary for the start-up of the GALS separator. However, the group would need more manpower including postdocs and PhD students in order to ensure that this project delivers within shorter time than presented. Furthermore, the PAC expects a detailed progress report to be presented at its future meeting.</a:t>
            </a:r>
          </a:p>
        </p:txBody>
      </p:sp>
      <p:graphicFrame>
        <p:nvGraphicFramePr>
          <p:cNvPr id="8" name="Group 122">
            <a:extLst>
              <a:ext uri="{FF2B5EF4-FFF2-40B4-BE49-F238E27FC236}">
                <a16:creationId xmlns:a16="http://schemas.microsoft.com/office/drawing/2014/main" xmlns="" id="{84F7D34B-A48E-488C-86A1-C431325A647A}"/>
              </a:ext>
            </a:extLst>
          </p:cNvPr>
          <p:cNvGraphicFramePr>
            <a:graphicFrameLocks/>
          </p:cNvGraphicFramePr>
          <p:nvPr>
            <p:extLst>
              <p:ext uri="{D42A27DB-BD31-4B8C-83A1-F6EECF244321}">
                <p14:modId xmlns:p14="http://schemas.microsoft.com/office/powerpoint/2010/main" xmlns="" val="341716263"/>
              </p:ext>
            </p:extLst>
          </p:nvPr>
        </p:nvGraphicFramePr>
        <p:xfrm>
          <a:off x="2279576" y="1196752"/>
          <a:ext cx="7242447" cy="3766053"/>
        </p:xfrm>
        <a:graphic>
          <a:graphicData uri="http://schemas.openxmlformats.org/drawingml/2006/table">
            <a:tbl>
              <a:tblPr/>
              <a:tblGrid>
                <a:gridCol w="833202">
                  <a:extLst>
                    <a:ext uri="{9D8B030D-6E8A-4147-A177-3AD203B41FA5}">
                      <a16:colId xmlns:a16="http://schemas.microsoft.com/office/drawing/2014/main" xmlns="" val="20000"/>
                    </a:ext>
                  </a:extLst>
                </a:gridCol>
                <a:gridCol w="448647">
                  <a:extLst>
                    <a:ext uri="{9D8B030D-6E8A-4147-A177-3AD203B41FA5}">
                      <a16:colId xmlns:a16="http://schemas.microsoft.com/office/drawing/2014/main" xmlns="" val="20001"/>
                    </a:ext>
                  </a:extLst>
                </a:gridCol>
                <a:gridCol w="416601">
                  <a:extLst>
                    <a:ext uri="{9D8B030D-6E8A-4147-A177-3AD203B41FA5}">
                      <a16:colId xmlns:a16="http://schemas.microsoft.com/office/drawing/2014/main" xmlns="" val="20002"/>
                    </a:ext>
                  </a:extLst>
                </a:gridCol>
                <a:gridCol w="416601">
                  <a:extLst>
                    <a:ext uri="{9D8B030D-6E8A-4147-A177-3AD203B41FA5}">
                      <a16:colId xmlns:a16="http://schemas.microsoft.com/office/drawing/2014/main" xmlns="" val="20003"/>
                    </a:ext>
                  </a:extLst>
                </a:gridCol>
                <a:gridCol w="448647">
                  <a:extLst>
                    <a:ext uri="{9D8B030D-6E8A-4147-A177-3AD203B41FA5}">
                      <a16:colId xmlns:a16="http://schemas.microsoft.com/office/drawing/2014/main" xmlns="" val="20004"/>
                    </a:ext>
                  </a:extLst>
                </a:gridCol>
                <a:gridCol w="416601">
                  <a:extLst>
                    <a:ext uri="{9D8B030D-6E8A-4147-A177-3AD203B41FA5}">
                      <a16:colId xmlns:a16="http://schemas.microsoft.com/office/drawing/2014/main" xmlns="" val="20005"/>
                    </a:ext>
                  </a:extLst>
                </a:gridCol>
                <a:gridCol w="416601">
                  <a:extLst>
                    <a:ext uri="{9D8B030D-6E8A-4147-A177-3AD203B41FA5}">
                      <a16:colId xmlns:a16="http://schemas.microsoft.com/office/drawing/2014/main" xmlns="" val="20006"/>
                    </a:ext>
                  </a:extLst>
                </a:gridCol>
                <a:gridCol w="448647">
                  <a:extLst>
                    <a:ext uri="{9D8B030D-6E8A-4147-A177-3AD203B41FA5}">
                      <a16:colId xmlns:a16="http://schemas.microsoft.com/office/drawing/2014/main" xmlns="" val="20007"/>
                    </a:ext>
                  </a:extLst>
                </a:gridCol>
                <a:gridCol w="416601">
                  <a:extLst>
                    <a:ext uri="{9D8B030D-6E8A-4147-A177-3AD203B41FA5}">
                      <a16:colId xmlns:a16="http://schemas.microsoft.com/office/drawing/2014/main" xmlns="" val="20008"/>
                    </a:ext>
                  </a:extLst>
                </a:gridCol>
                <a:gridCol w="416601">
                  <a:extLst>
                    <a:ext uri="{9D8B030D-6E8A-4147-A177-3AD203B41FA5}">
                      <a16:colId xmlns:a16="http://schemas.microsoft.com/office/drawing/2014/main" xmlns="" val="20009"/>
                    </a:ext>
                  </a:extLst>
                </a:gridCol>
                <a:gridCol w="448647">
                  <a:extLst>
                    <a:ext uri="{9D8B030D-6E8A-4147-A177-3AD203B41FA5}">
                      <a16:colId xmlns:a16="http://schemas.microsoft.com/office/drawing/2014/main" xmlns="" val="20010"/>
                    </a:ext>
                  </a:extLst>
                </a:gridCol>
                <a:gridCol w="416601">
                  <a:extLst>
                    <a:ext uri="{9D8B030D-6E8A-4147-A177-3AD203B41FA5}">
                      <a16:colId xmlns:a16="http://schemas.microsoft.com/office/drawing/2014/main" xmlns="" val="20011"/>
                    </a:ext>
                  </a:extLst>
                </a:gridCol>
                <a:gridCol w="416601">
                  <a:extLst>
                    <a:ext uri="{9D8B030D-6E8A-4147-A177-3AD203B41FA5}">
                      <a16:colId xmlns:a16="http://schemas.microsoft.com/office/drawing/2014/main" xmlns="" val="20012"/>
                    </a:ext>
                  </a:extLst>
                </a:gridCol>
                <a:gridCol w="448647">
                  <a:extLst>
                    <a:ext uri="{9D8B030D-6E8A-4147-A177-3AD203B41FA5}">
                      <a16:colId xmlns:a16="http://schemas.microsoft.com/office/drawing/2014/main" xmlns="" val="20013"/>
                    </a:ext>
                  </a:extLst>
                </a:gridCol>
                <a:gridCol w="416601">
                  <a:extLst>
                    <a:ext uri="{9D8B030D-6E8A-4147-A177-3AD203B41FA5}">
                      <a16:colId xmlns:a16="http://schemas.microsoft.com/office/drawing/2014/main" xmlns="" val="20014"/>
                    </a:ext>
                  </a:extLst>
                </a:gridCol>
                <a:gridCol w="416601">
                  <a:extLst>
                    <a:ext uri="{9D8B030D-6E8A-4147-A177-3AD203B41FA5}">
                      <a16:colId xmlns:a16="http://schemas.microsoft.com/office/drawing/2014/main" xmlns="" val="20015"/>
                    </a:ext>
                  </a:extLst>
                </a:gridCol>
              </a:tblGrid>
              <a:tr h="6409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ru-RU" sz="1700" b="0" i="0" u="none" strike="noStrike" cap="none" normalizeH="0" baseline="0" dirty="0">
                          <a:ln>
                            <a:noFill/>
                          </a:ln>
                          <a:solidFill>
                            <a:schemeClr val="tx1"/>
                          </a:solidFill>
                          <a:effectLst/>
                          <a:latin typeface="Arial" charset="0"/>
                          <a:cs typeface="Arial" charset="0"/>
                        </a:rPr>
                        <a:t>Laser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ru-RU" sz="1700" b="0" i="0" u="none" strike="noStrike" cap="none" normalizeH="0" baseline="0" dirty="0">
                          <a:ln>
                            <a:noFill/>
                          </a:ln>
                          <a:solidFill>
                            <a:schemeClr val="tx1"/>
                          </a:solidFill>
                          <a:effectLst/>
                          <a:latin typeface="Arial" charset="0"/>
                          <a:cs typeface="Arial" charset="0"/>
                        </a:rPr>
                        <a:t>system</a:t>
                      </a:r>
                      <a:r>
                        <a:rPr kumimoji="0" lang="de-DE" altLang="ru-RU" sz="1700" b="0" i="0" u="none" strike="noStrike" cap="none" normalizeH="0" baseline="0" dirty="0">
                          <a:ln>
                            <a:noFill/>
                          </a:ln>
                          <a:solidFill>
                            <a:schemeClr val="tx1"/>
                          </a:solidFill>
                          <a:effectLst/>
                          <a:latin typeface="Arial" charset="0"/>
                          <a:cs typeface="Arial" charset="0"/>
                        </a:rPr>
                        <a:t>       </a:t>
                      </a:r>
                      <a:endParaRPr kumimoji="0" lang="ru-RU" altLang="ru-RU" sz="1700" b="0" i="0" u="none" strike="noStrike" cap="none" normalizeH="0" baseline="0" dirty="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gridSpan="3">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altLang="ru-RU" sz="1700" b="0" i="0" u="none" strike="noStrike" cap="none" normalizeH="0" baseline="0">
                          <a:ln>
                            <a:noFill/>
                          </a:ln>
                          <a:solidFill>
                            <a:schemeClr val="tx1"/>
                          </a:solidFill>
                          <a:effectLst/>
                          <a:latin typeface="Arial" charset="0"/>
                          <a:cs typeface="Arial" charset="0"/>
                        </a:rPr>
                        <a:t> </a:t>
                      </a:r>
                      <a:r>
                        <a:rPr kumimoji="0" lang="en-US" altLang="ru-RU" sz="1700" b="0" i="0" u="none" strike="noStrike" cap="none" normalizeH="0" baseline="0">
                          <a:ln>
                            <a:noFill/>
                          </a:ln>
                          <a:solidFill>
                            <a:schemeClr val="tx1"/>
                          </a:solidFill>
                          <a:effectLst/>
                          <a:latin typeface="Arial" charset="0"/>
                          <a:cs typeface="Arial" charset="0"/>
                        </a:rPr>
                        <a:t>     Front end system</a:t>
                      </a:r>
                      <a:endParaRPr kumimoji="0" lang="ru-RU"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gridSpan="3">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ru-RU" sz="1700" b="0" i="0" u="none" strike="noStrike" cap="none" normalizeH="0" baseline="0">
                          <a:ln>
                            <a:noFill/>
                          </a:ln>
                          <a:solidFill>
                            <a:schemeClr val="tx1"/>
                          </a:solidFill>
                          <a:effectLst/>
                          <a:latin typeface="Arial" charset="0"/>
                          <a:cs typeface="Arial" charset="0"/>
                        </a:rPr>
                        <a:t> </a:t>
                      </a:r>
                      <a:r>
                        <a:rPr kumimoji="0" lang="en-US" altLang="ru-RU" sz="1700" b="0" i="0" u="none" strike="noStrike" cap="none" normalizeH="0" baseline="0">
                          <a:ln>
                            <a:noFill/>
                          </a:ln>
                          <a:solidFill>
                            <a:schemeClr val="tx1"/>
                          </a:solidFill>
                          <a:effectLst/>
                          <a:latin typeface="Arial" charset="0"/>
                          <a:cs typeface="Arial" charset="0"/>
                        </a:rPr>
                        <a:t>Pump station</a:t>
                      </a:r>
                      <a:endParaRPr kumimoji="0" lang="ru-RU"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gridSpan="3">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ru-RU" sz="1700" b="0" i="0" u="none" strike="noStrike" cap="none" normalizeH="0" baseline="0">
                          <a:ln>
                            <a:noFill/>
                          </a:ln>
                          <a:solidFill>
                            <a:schemeClr val="tx1"/>
                          </a:solidFill>
                          <a:effectLst/>
                          <a:latin typeface="Arial" charset="0"/>
                          <a:cs typeface="Arial" charset="0"/>
                        </a:rPr>
                        <a:t>Gas purification</a:t>
                      </a:r>
                      <a:endParaRPr kumimoji="0" lang="ru-RU"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gridSpan="3">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ru-RU" sz="1700" b="0" i="0" u="none" strike="noStrike" cap="none" normalizeH="0" baseline="0">
                          <a:ln>
                            <a:noFill/>
                          </a:ln>
                          <a:solidFill>
                            <a:schemeClr val="tx1"/>
                          </a:solidFill>
                          <a:effectLst/>
                          <a:latin typeface="Arial" charset="0"/>
                          <a:cs typeface="Arial" charset="0"/>
                        </a:rPr>
                        <a:t>Separator,</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ru-RU" sz="1700" b="0" i="0" u="none" strike="noStrike" cap="none" normalizeH="0" baseline="0">
                          <a:ln>
                            <a:noFill/>
                          </a:ln>
                          <a:solidFill>
                            <a:schemeClr val="tx1"/>
                          </a:solidFill>
                          <a:effectLst/>
                          <a:latin typeface="Arial" charset="0"/>
                          <a:cs typeface="Arial" charset="0"/>
                        </a:rPr>
                        <a:t>detection</a:t>
                      </a:r>
                      <a:endParaRPr kumimoji="0" lang="ru-RU"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0"/>
                  </a:ext>
                </a:extLst>
              </a:tr>
              <a:tr h="54211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ru-RU" sz="800" b="0" i="0" u="none" strike="noStrike" cap="none" normalizeH="0" baseline="0">
                          <a:ln>
                            <a:noFill/>
                          </a:ln>
                          <a:solidFill>
                            <a:schemeClr val="tx1"/>
                          </a:solidFill>
                          <a:effectLst/>
                          <a:latin typeface="Arial" charset="0"/>
                          <a:cs typeface="Arial" charset="0"/>
                        </a:rPr>
                        <a:t>preparation</a:t>
                      </a:r>
                      <a:endParaRPr kumimoji="0" lang="ru-RU" altLang="ru-RU" sz="8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ru-RU" sz="800" b="0" i="0" u="none" strike="noStrike" cap="none" normalizeH="0" baseline="0">
                          <a:ln>
                            <a:noFill/>
                          </a:ln>
                          <a:solidFill>
                            <a:schemeClr val="tx1"/>
                          </a:solidFill>
                          <a:effectLst/>
                          <a:latin typeface="Arial" charset="0"/>
                          <a:cs typeface="Arial" charset="0"/>
                        </a:rPr>
                        <a:t>mounting</a:t>
                      </a:r>
                      <a:endParaRPr kumimoji="0" lang="ru-RU" altLang="ru-RU" sz="8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ru-RU" sz="800" b="0" i="0" u="none" strike="noStrike" cap="none" normalizeH="0" baseline="0" dirty="0">
                          <a:ln>
                            <a:noFill/>
                          </a:ln>
                          <a:solidFill>
                            <a:schemeClr val="tx1"/>
                          </a:solidFill>
                          <a:effectLst/>
                          <a:latin typeface="Arial" charset="0"/>
                          <a:cs typeface="Arial" charset="0"/>
                        </a:rPr>
                        <a:t>commissioning </a:t>
                      </a:r>
                      <a:endParaRPr kumimoji="0" lang="ru-RU" altLang="ru-RU" sz="800" b="0" i="0" u="none" strike="noStrike" cap="none" normalizeH="0" baseline="0" dirty="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ru-RU" sz="800" b="0" i="0" u="none" strike="noStrike" cap="none" normalizeH="0" baseline="0">
                          <a:ln>
                            <a:noFill/>
                          </a:ln>
                          <a:solidFill>
                            <a:schemeClr val="tx1"/>
                          </a:solidFill>
                          <a:effectLst/>
                          <a:latin typeface="Arial" charset="0"/>
                          <a:cs typeface="Arial" charset="0"/>
                        </a:rPr>
                        <a:t>preparation</a:t>
                      </a:r>
                      <a:endParaRPr kumimoji="0" lang="ru-RU" altLang="ru-RU" sz="8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ru-RU" sz="800" b="0" i="0" u="none" strike="noStrike" cap="none" normalizeH="0" baseline="0">
                          <a:ln>
                            <a:noFill/>
                          </a:ln>
                          <a:solidFill>
                            <a:schemeClr val="tx1"/>
                          </a:solidFill>
                          <a:effectLst/>
                          <a:latin typeface="Arial" charset="0"/>
                          <a:cs typeface="Arial" charset="0"/>
                        </a:rPr>
                        <a:t>mounting</a:t>
                      </a:r>
                      <a:endParaRPr kumimoji="0" lang="ru-RU" altLang="ru-RU" sz="8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ru-RU" sz="800" b="0" i="0" u="none" strike="noStrike" cap="none" normalizeH="0" baseline="0">
                          <a:ln>
                            <a:noFill/>
                          </a:ln>
                          <a:solidFill>
                            <a:schemeClr val="tx1"/>
                          </a:solidFill>
                          <a:effectLst/>
                          <a:latin typeface="Arial" charset="0"/>
                          <a:cs typeface="Arial" charset="0"/>
                        </a:rPr>
                        <a:t>commissioning </a:t>
                      </a:r>
                      <a:endParaRPr kumimoji="0" lang="ru-RU" altLang="ru-RU" sz="8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ru-RU" sz="800" b="0" i="0" u="none" strike="noStrike" cap="none" normalizeH="0" baseline="0" dirty="0">
                          <a:ln>
                            <a:noFill/>
                          </a:ln>
                          <a:solidFill>
                            <a:schemeClr val="tx1"/>
                          </a:solidFill>
                          <a:effectLst/>
                          <a:latin typeface="Arial" charset="0"/>
                          <a:cs typeface="Arial" charset="0"/>
                        </a:rPr>
                        <a:t>preparation</a:t>
                      </a:r>
                      <a:endParaRPr kumimoji="0" lang="ru-RU" altLang="ru-RU" sz="800" b="0" i="0" u="none" strike="noStrike" cap="none" normalizeH="0" baseline="0" dirty="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ru-RU" sz="800" b="0" i="0" u="none" strike="noStrike" cap="none" normalizeH="0" baseline="0">
                          <a:ln>
                            <a:noFill/>
                          </a:ln>
                          <a:solidFill>
                            <a:schemeClr val="tx1"/>
                          </a:solidFill>
                          <a:effectLst/>
                          <a:latin typeface="Arial" charset="0"/>
                          <a:cs typeface="Arial" charset="0"/>
                        </a:rPr>
                        <a:t>mounting</a:t>
                      </a:r>
                      <a:endParaRPr kumimoji="0" lang="ru-RU" altLang="ru-RU" sz="8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ru-RU" sz="800" b="0" i="0" u="none" strike="noStrike" cap="none" normalizeH="0" baseline="0">
                          <a:ln>
                            <a:noFill/>
                          </a:ln>
                          <a:solidFill>
                            <a:schemeClr val="tx1"/>
                          </a:solidFill>
                          <a:effectLst/>
                          <a:latin typeface="Arial" charset="0"/>
                          <a:cs typeface="Arial" charset="0"/>
                        </a:rPr>
                        <a:t>commissioning </a:t>
                      </a:r>
                      <a:endParaRPr kumimoji="0" lang="ru-RU" altLang="ru-RU" sz="8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ru-RU" sz="800" b="0" i="0" u="none" strike="noStrike" cap="none" normalizeH="0" baseline="0">
                          <a:ln>
                            <a:noFill/>
                          </a:ln>
                          <a:solidFill>
                            <a:schemeClr val="tx1"/>
                          </a:solidFill>
                          <a:effectLst/>
                          <a:latin typeface="Arial" charset="0"/>
                          <a:cs typeface="Arial" charset="0"/>
                        </a:rPr>
                        <a:t>preparation</a:t>
                      </a:r>
                      <a:endParaRPr kumimoji="0" lang="ru-RU" altLang="ru-RU" sz="8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ru-RU" sz="800" b="0" i="0" u="none" strike="noStrike" cap="none" normalizeH="0" baseline="0">
                          <a:ln>
                            <a:noFill/>
                          </a:ln>
                          <a:solidFill>
                            <a:schemeClr val="tx1"/>
                          </a:solidFill>
                          <a:effectLst/>
                          <a:latin typeface="Arial" charset="0"/>
                          <a:cs typeface="Arial" charset="0"/>
                        </a:rPr>
                        <a:t>mounting</a:t>
                      </a:r>
                      <a:endParaRPr kumimoji="0" lang="ru-RU" altLang="ru-RU" sz="8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ru-RU" sz="800" b="0" i="0" u="none" strike="noStrike" cap="none" normalizeH="0" baseline="0">
                          <a:ln>
                            <a:noFill/>
                          </a:ln>
                          <a:solidFill>
                            <a:schemeClr val="tx1"/>
                          </a:solidFill>
                          <a:effectLst/>
                          <a:latin typeface="Arial" charset="0"/>
                          <a:cs typeface="Arial" charset="0"/>
                        </a:rPr>
                        <a:t>commissioning</a:t>
                      </a:r>
                      <a:endParaRPr kumimoji="0" lang="ru-RU" altLang="ru-RU" sz="8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ru-RU" sz="800" b="0" i="0" u="none" strike="noStrike" cap="none" normalizeH="0" baseline="0">
                          <a:ln>
                            <a:noFill/>
                          </a:ln>
                          <a:solidFill>
                            <a:schemeClr val="tx1"/>
                          </a:solidFill>
                          <a:effectLst/>
                          <a:latin typeface="Arial" charset="0"/>
                          <a:cs typeface="Arial" charset="0"/>
                        </a:rPr>
                        <a:t>preparation</a:t>
                      </a:r>
                      <a:endParaRPr kumimoji="0" lang="ru-RU" altLang="ru-RU" sz="8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ru-RU" sz="800" b="0" i="0" u="none" strike="noStrike" cap="none" normalizeH="0" baseline="0">
                          <a:ln>
                            <a:noFill/>
                          </a:ln>
                          <a:solidFill>
                            <a:schemeClr val="tx1"/>
                          </a:solidFill>
                          <a:effectLst/>
                          <a:latin typeface="Arial" charset="0"/>
                          <a:cs typeface="Arial" charset="0"/>
                        </a:rPr>
                        <a:t>mounting</a:t>
                      </a:r>
                      <a:endParaRPr kumimoji="0" lang="ru-RU" altLang="ru-RU" sz="8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ru-RU" sz="800" b="0" i="0" u="none" strike="noStrike" cap="none" normalizeH="0" baseline="0">
                          <a:ln>
                            <a:noFill/>
                          </a:ln>
                          <a:solidFill>
                            <a:schemeClr val="tx1"/>
                          </a:solidFill>
                          <a:effectLst/>
                          <a:latin typeface="Arial" charset="0"/>
                          <a:cs typeface="Arial" charset="0"/>
                        </a:rPr>
                        <a:t>commissioning </a:t>
                      </a:r>
                      <a:endParaRPr kumimoji="0" lang="ru-RU" altLang="ru-RU" sz="8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4345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ru-RU" sz="1700" b="0" i="0" u="none" strike="noStrike" cap="none" normalizeH="0" baseline="0">
                          <a:ln>
                            <a:noFill/>
                          </a:ln>
                          <a:solidFill>
                            <a:schemeClr val="tx1"/>
                          </a:solidFill>
                          <a:effectLst/>
                          <a:latin typeface="Arial" charset="0"/>
                          <a:cs typeface="Arial" charset="0"/>
                        </a:rPr>
                        <a:t>201</a:t>
                      </a:r>
                      <a:r>
                        <a:rPr kumimoji="0" lang="ru-RU" altLang="ru-RU" sz="1700" b="0" i="0" u="none" strike="noStrike" cap="none" normalizeH="0" baseline="0">
                          <a:ln>
                            <a:noFill/>
                          </a:ln>
                          <a:solidFill>
                            <a:schemeClr val="tx1"/>
                          </a:solidFill>
                          <a:effectLst/>
                          <a:latin typeface="Arial" charset="0"/>
                          <a:cs typeface="Arial" charset="0"/>
                        </a:rPr>
                        <a:t>7</a:t>
                      </a:r>
                    </a:p>
                  </a:txBody>
                  <a:tcPr marL="76911" marR="76911" marT="38455" marB="3845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ru-RU" sz="1700" b="0" i="0" u="none" strike="noStrike" cap="none" normalizeH="0" baseline="0">
                          <a:ln>
                            <a:noFill/>
                          </a:ln>
                          <a:solidFill>
                            <a:schemeClr val="tx1"/>
                          </a:solidFill>
                          <a:effectLst/>
                          <a:latin typeface="Arial" charset="0"/>
                          <a:cs typeface="Arial" charset="0"/>
                        </a:rPr>
                        <a:t>      </a:t>
                      </a:r>
                      <a:endParaRPr kumimoji="0" lang="ru-RU"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dirty="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1274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ru-RU" sz="1700" b="0" i="0" u="none" strike="noStrike" cap="none" normalizeH="0" baseline="0">
                          <a:ln>
                            <a:noFill/>
                          </a:ln>
                          <a:solidFill>
                            <a:schemeClr val="tx1"/>
                          </a:solidFill>
                          <a:effectLst/>
                          <a:latin typeface="Arial" charset="0"/>
                          <a:cs typeface="Arial" charset="0"/>
                        </a:rPr>
                        <a:t>201</a:t>
                      </a:r>
                      <a:r>
                        <a:rPr kumimoji="0" lang="ru-RU" altLang="ru-RU" sz="1700" b="0" i="0" u="none" strike="noStrike" cap="none" normalizeH="0" baseline="0">
                          <a:ln>
                            <a:noFill/>
                          </a:ln>
                          <a:solidFill>
                            <a:schemeClr val="tx1"/>
                          </a:solidFill>
                          <a:effectLst/>
                          <a:latin typeface="Arial" charset="0"/>
                          <a:cs typeface="Arial" charset="0"/>
                        </a:rPr>
                        <a:t>8</a:t>
                      </a:r>
                    </a:p>
                  </a:txBody>
                  <a:tcPr marL="76911" marR="76911" marT="38455" marB="3845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ru-RU" sz="1700" b="0" i="0" u="none" strike="noStrike" cap="none" normalizeH="0" baseline="0">
                          <a:ln>
                            <a:noFill/>
                          </a:ln>
                          <a:solidFill>
                            <a:schemeClr val="tx1"/>
                          </a:solidFill>
                          <a:effectLst/>
                          <a:latin typeface="Arial" charset="0"/>
                          <a:cs typeface="Arial" charset="0"/>
                        </a:rPr>
                        <a:t>       </a:t>
                      </a:r>
                      <a:endParaRPr kumimoji="0" lang="ru-RU"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dirty="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dirty="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ru-RU" sz="1700" b="0" i="0" u="none" strike="noStrike" cap="none" normalizeH="0" baseline="0">
                          <a:ln>
                            <a:noFill/>
                          </a:ln>
                          <a:solidFill>
                            <a:schemeClr val="tx1"/>
                          </a:solidFill>
                          <a:effectLst/>
                          <a:latin typeface="Arial" charset="0"/>
                          <a:cs typeface="Arial" charset="0"/>
                        </a:rPr>
                        <a:t>      </a:t>
                      </a:r>
                      <a:endParaRPr kumimoji="0" lang="ru-RU"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50339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ru-RU" sz="1700" b="0" i="0" u="none" strike="noStrike" cap="none" normalizeH="0" baseline="0">
                          <a:ln>
                            <a:noFill/>
                          </a:ln>
                          <a:solidFill>
                            <a:schemeClr val="tx1"/>
                          </a:solidFill>
                          <a:effectLst/>
                          <a:latin typeface="Arial" charset="0"/>
                          <a:cs typeface="Arial" charset="0"/>
                        </a:rPr>
                        <a:t>201</a:t>
                      </a:r>
                      <a:r>
                        <a:rPr kumimoji="0" lang="ru-RU" altLang="ru-RU" sz="1700" b="0" i="0" u="none" strike="noStrike" cap="none" normalizeH="0" baseline="0">
                          <a:ln>
                            <a:noFill/>
                          </a:ln>
                          <a:solidFill>
                            <a:schemeClr val="tx1"/>
                          </a:solidFill>
                          <a:effectLst/>
                          <a:latin typeface="Arial" charset="0"/>
                          <a:cs typeface="Arial" charset="0"/>
                        </a:rPr>
                        <a:t>9</a:t>
                      </a:r>
                    </a:p>
                  </a:txBody>
                  <a:tcPr marL="76911" marR="76911" marT="38455" marB="3845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dirty="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ru-RU" sz="1700" b="0" i="0" u="none" strike="noStrike" cap="none" normalizeH="0" baseline="0">
                          <a:ln>
                            <a:noFill/>
                          </a:ln>
                          <a:solidFill>
                            <a:schemeClr val="tx1"/>
                          </a:solidFill>
                          <a:effectLst/>
                          <a:latin typeface="Arial" charset="0"/>
                          <a:cs typeface="Arial" charset="0"/>
                        </a:rPr>
                        <a:t>  </a:t>
                      </a:r>
                      <a:endParaRPr kumimoji="0" lang="ru-RU"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50339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ru-RU" sz="1700" b="0" i="0" u="none" strike="noStrike" cap="none" normalizeH="0" baseline="0">
                          <a:ln>
                            <a:noFill/>
                          </a:ln>
                          <a:solidFill>
                            <a:schemeClr val="tx1"/>
                          </a:solidFill>
                          <a:effectLst/>
                          <a:latin typeface="Arial" charset="0"/>
                          <a:cs typeface="Arial" charset="0"/>
                        </a:rPr>
                        <a:t>20</a:t>
                      </a:r>
                      <a:r>
                        <a:rPr kumimoji="0" lang="ru-RU" altLang="ru-RU" sz="1700" b="0" i="0" u="none" strike="noStrike" cap="none" normalizeH="0" baseline="0">
                          <a:ln>
                            <a:noFill/>
                          </a:ln>
                          <a:solidFill>
                            <a:schemeClr val="tx1"/>
                          </a:solidFill>
                          <a:effectLst/>
                          <a:latin typeface="Arial" charset="0"/>
                          <a:cs typeface="Arial" charset="0"/>
                        </a:rPr>
                        <a:t>2</a:t>
                      </a:r>
                      <a:r>
                        <a:rPr kumimoji="0" lang="en-US" altLang="ru-RU" sz="1700" b="0" i="0" u="none" strike="noStrike" cap="none" normalizeH="0" baseline="0">
                          <a:ln>
                            <a:noFill/>
                          </a:ln>
                          <a:solidFill>
                            <a:schemeClr val="tx1"/>
                          </a:solidFill>
                          <a:effectLst/>
                          <a:latin typeface="Arial" charset="0"/>
                          <a:cs typeface="Arial" charset="0"/>
                        </a:rPr>
                        <a:t>0</a:t>
                      </a:r>
                      <a:endParaRPr kumimoji="0" lang="ru-RU"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1700" b="0" i="0" u="none" strike="noStrike" cap="none" normalizeH="0" baseline="0" dirty="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xmlns="" val="10005"/>
                  </a:ext>
                </a:extLst>
              </a:tr>
              <a:tr h="5140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ru-RU" sz="1700" b="0" i="0" u="none" strike="noStrike" cap="none" normalizeH="0" baseline="0">
                          <a:ln>
                            <a:noFill/>
                          </a:ln>
                          <a:solidFill>
                            <a:schemeClr val="tx1"/>
                          </a:solidFill>
                          <a:effectLst/>
                          <a:latin typeface="Arial" charset="0"/>
                          <a:cs typeface="Arial" charset="0"/>
                        </a:rPr>
                        <a:t>20</a:t>
                      </a:r>
                      <a:r>
                        <a:rPr kumimoji="0" lang="ru-RU" altLang="ru-RU" sz="1700" b="0" i="0" u="none" strike="noStrike" cap="none" normalizeH="0" baseline="0">
                          <a:ln>
                            <a:noFill/>
                          </a:ln>
                          <a:solidFill>
                            <a:schemeClr val="tx1"/>
                          </a:solidFill>
                          <a:effectLst/>
                          <a:latin typeface="Arial" charset="0"/>
                          <a:cs typeface="Arial" charset="0"/>
                        </a:rPr>
                        <a:t>2</a:t>
                      </a:r>
                      <a:r>
                        <a:rPr kumimoji="0" lang="en-US" altLang="ru-RU" sz="1700" b="0" i="0" u="none" strike="noStrike" cap="none" normalizeH="0" baseline="0">
                          <a:ln>
                            <a:noFill/>
                          </a:ln>
                          <a:solidFill>
                            <a:schemeClr val="tx1"/>
                          </a:solidFill>
                          <a:effectLst/>
                          <a:latin typeface="Arial" charset="0"/>
                          <a:cs typeface="Arial" charset="0"/>
                        </a:rPr>
                        <a:t>1</a:t>
                      </a:r>
                      <a:endParaRPr kumimoji="0" lang="ru-RU" altLang="ru-RU" sz="1700" b="0" i="0" u="none" strike="noStrike" cap="none" normalizeH="0" baseline="0">
                        <a:ln>
                          <a:noFill/>
                        </a:ln>
                        <a:solidFill>
                          <a:schemeClr val="tx1"/>
                        </a:solidFill>
                        <a:effectLst/>
                        <a:latin typeface="Arial" charset="0"/>
                        <a:cs typeface="Arial" charset="0"/>
                      </a:endParaRPr>
                    </a:p>
                  </a:txBody>
                  <a:tcPr marL="76911" marR="76911" marT="38455" marB="3845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15">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ru-RU" sz="1700" b="0" i="0" u="none" strike="noStrike" cap="none" normalizeH="0" baseline="0" dirty="0">
                          <a:ln>
                            <a:noFill/>
                          </a:ln>
                          <a:solidFill>
                            <a:schemeClr val="tx1"/>
                          </a:solidFill>
                          <a:effectLst/>
                          <a:latin typeface="Arial" charset="0"/>
                          <a:cs typeface="Arial" charset="0"/>
                        </a:rPr>
                        <a:t>                                  starting experiments</a:t>
                      </a:r>
                      <a:endParaRPr kumimoji="0" lang="ru-RU" altLang="ru-RU" sz="1700" b="0" i="0" u="none" strike="noStrike" cap="none" normalizeH="0" baseline="0" dirty="0">
                        <a:ln>
                          <a:noFill/>
                        </a:ln>
                        <a:solidFill>
                          <a:schemeClr val="tx1"/>
                        </a:solidFill>
                        <a:effectLst/>
                        <a:latin typeface="Arial" charset="0"/>
                        <a:cs typeface="Arial" charset="0"/>
                      </a:endParaRPr>
                    </a:p>
                  </a:txBody>
                  <a:tcPr marL="76911" marR="76911" marT="38455" marB="3845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3611442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
          <p:cNvSpPr>
            <a:spLocks noChangeArrowheads="1"/>
          </p:cNvSpPr>
          <p:nvPr/>
        </p:nvSpPr>
        <p:spPr bwMode="auto">
          <a:xfrm>
            <a:off x="147607" y="692696"/>
            <a:ext cx="904832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dirty="0">
                <a:solidFill>
                  <a:srgbClr val="002060"/>
                </a:solidFill>
                <a:latin typeface="Arial" pitchFamily="34" charset="0"/>
                <a:cs typeface="Arial" pitchFamily="34" charset="0"/>
              </a:rPr>
              <a:t>The PAC heard with interest the excellent report on</a:t>
            </a:r>
            <a:endParaRPr lang="ru-RU" dirty="0">
              <a:solidFill>
                <a:srgbClr val="002060"/>
              </a:solidFill>
              <a:latin typeface="Arial" pitchFamily="34" charset="0"/>
              <a:cs typeface="Arial" pitchFamily="34" charset="0"/>
            </a:endParaRPr>
          </a:p>
          <a:p>
            <a:pPr eaLnBrk="0" fontAlgn="base" hangingPunct="0">
              <a:spcBef>
                <a:spcPct val="0"/>
              </a:spcBef>
              <a:spcAft>
                <a:spcPct val="0"/>
              </a:spcAft>
            </a:pPr>
            <a:r>
              <a:rPr lang="en-US" b="1" dirty="0">
                <a:solidFill>
                  <a:srgbClr val="002060"/>
                </a:solidFill>
                <a:latin typeface="Arial" pitchFamily="34" charset="0"/>
                <a:cs typeface="Arial" pitchFamily="34" charset="0"/>
              </a:rPr>
              <a:t>“Charged-current neutrino-nucleon reactions in the supernova neutrino-sphere”</a:t>
            </a:r>
            <a:endParaRPr lang="en-US" dirty="0">
              <a:solidFill>
                <a:srgbClr val="002060"/>
              </a:solidFill>
              <a:latin typeface="Arial" pitchFamily="34" charset="0"/>
              <a:cs typeface="Arial" pitchFamily="34" charset="0"/>
            </a:endParaRPr>
          </a:p>
        </p:txBody>
      </p:sp>
      <p:sp>
        <p:nvSpPr>
          <p:cNvPr id="4" name="Номер слайда 3"/>
          <p:cNvSpPr>
            <a:spLocks noGrp="1"/>
          </p:cNvSpPr>
          <p:nvPr>
            <p:ph type="sldNum" sz="quarter" idx="12"/>
          </p:nvPr>
        </p:nvSpPr>
        <p:spPr/>
        <p:txBody>
          <a:bodyPr/>
          <a:lstStyle/>
          <a:p>
            <a:fld id="{017C60C2-FB95-4464-969C-DC460CD1CFD8}" type="slidenum">
              <a:rPr lang="ru-RU" smtClean="0"/>
              <a:pPr/>
              <a:t>16</a:t>
            </a:fld>
            <a:endParaRPr lang="ru-RU"/>
          </a:p>
        </p:txBody>
      </p:sp>
      <p:sp>
        <p:nvSpPr>
          <p:cNvPr id="5" name="Прямоугольник 4">
            <a:extLst>
              <a:ext uri="{FF2B5EF4-FFF2-40B4-BE49-F238E27FC236}">
                <a16:creationId xmlns:a16="http://schemas.microsoft.com/office/drawing/2014/main" xmlns="" id="{2FD90503-1FC7-40B8-BDD6-B4FE506D70C0}"/>
              </a:ext>
            </a:extLst>
          </p:cNvPr>
          <p:cNvSpPr/>
          <p:nvPr/>
        </p:nvSpPr>
        <p:spPr>
          <a:xfrm>
            <a:off x="4850433" y="260648"/>
            <a:ext cx="2347117" cy="400110"/>
          </a:xfrm>
          <a:prstGeom prst="rect">
            <a:avLst/>
          </a:prstGeom>
        </p:spPr>
        <p:txBody>
          <a:bodyPr wrap="none">
            <a:spAutoFit/>
          </a:bodyPr>
          <a:lstStyle/>
          <a:p>
            <a:pPr lvl="0" algn="ctr" fontAlgn="base">
              <a:spcBef>
                <a:spcPct val="0"/>
              </a:spcBef>
              <a:spcAft>
                <a:spcPct val="0"/>
              </a:spcAft>
            </a:pPr>
            <a:r>
              <a:rPr lang="en-US" sz="2000" b="1" dirty="0">
                <a:solidFill>
                  <a:srgbClr val="C00000"/>
                </a:solidFill>
                <a:latin typeface="Arial" pitchFamily="34" charset="0"/>
                <a:ea typeface="Times New Roman" pitchFamily="18" charset="0"/>
                <a:cs typeface="Arial" pitchFamily="34" charset="0"/>
              </a:rPr>
              <a:t> Scientific reports</a:t>
            </a:r>
          </a:p>
        </p:txBody>
      </p:sp>
      <p:pic>
        <p:nvPicPr>
          <p:cNvPr id="3" name="Рисунок 2">
            <a:extLst>
              <a:ext uri="{FF2B5EF4-FFF2-40B4-BE49-F238E27FC236}">
                <a16:creationId xmlns:a16="http://schemas.microsoft.com/office/drawing/2014/main" xmlns="" id="{CFC7A85F-D783-431B-9494-C9E47F6CE148}"/>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9984432" y="260648"/>
            <a:ext cx="1918570" cy="2115622"/>
          </a:xfrm>
          <a:prstGeom prst="rect">
            <a:avLst/>
          </a:prstGeom>
        </p:spPr>
      </p:pic>
      <p:sp>
        <p:nvSpPr>
          <p:cNvPr id="7" name="Прямоугольник 6">
            <a:extLst>
              <a:ext uri="{FF2B5EF4-FFF2-40B4-BE49-F238E27FC236}">
                <a16:creationId xmlns:a16="http://schemas.microsoft.com/office/drawing/2014/main" xmlns="" id="{F9B7B6D7-E78F-4784-9D90-76FFCF611CE7}"/>
              </a:ext>
            </a:extLst>
          </p:cNvPr>
          <p:cNvSpPr/>
          <p:nvPr/>
        </p:nvSpPr>
        <p:spPr>
          <a:xfrm>
            <a:off x="10545747" y="2088493"/>
            <a:ext cx="1346844" cy="338554"/>
          </a:xfrm>
          <a:prstGeom prst="rect">
            <a:avLst/>
          </a:prstGeom>
        </p:spPr>
        <p:txBody>
          <a:bodyPr wrap="none">
            <a:spAutoFit/>
          </a:bodyPr>
          <a:lstStyle/>
          <a:p>
            <a:r>
              <a:rPr lang="en-US" altLang="ru-RU" sz="1600" b="1" kern="0" dirty="0">
                <a:solidFill>
                  <a:schemeClr val="bg1"/>
                </a:solidFill>
              </a:rPr>
              <a:t>Alan  </a:t>
            </a:r>
            <a:r>
              <a:rPr lang="en-US" altLang="ru-RU" sz="1600" b="1" kern="0" dirty="0" err="1">
                <a:solidFill>
                  <a:schemeClr val="bg1"/>
                </a:solidFill>
              </a:rPr>
              <a:t>Dzhioev</a:t>
            </a:r>
            <a:endParaRPr lang="ru-RU" sz="1600" dirty="0">
              <a:solidFill>
                <a:schemeClr val="bg1"/>
              </a:solidFill>
            </a:endParaRPr>
          </a:p>
        </p:txBody>
      </p:sp>
      <p:pic>
        <p:nvPicPr>
          <p:cNvPr id="8" name="Рисунок 7">
            <a:extLst>
              <a:ext uri="{FF2B5EF4-FFF2-40B4-BE49-F238E27FC236}">
                <a16:creationId xmlns:a16="http://schemas.microsoft.com/office/drawing/2014/main" xmlns="" id="{1883D9BA-BB23-4A97-BD5A-1882634C78CC}"/>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1356" y="1556792"/>
            <a:ext cx="6961452" cy="4896544"/>
          </a:xfrm>
          <a:prstGeom prst="rect">
            <a:avLst/>
          </a:prstGeom>
        </p:spPr>
      </p:pic>
      <p:sp>
        <p:nvSpPr>
          <p:cNvPr id="10" name="Прямоугольник 9">
            <a:extLst>
              <a:ext uri="{FF2B5EF4-FFF2-40B4-BE49-F238E27FC236}">
                <a16:creationId xmlns:a16="http://schemas.microsoft.com/office/drawing/2014/main" xmlns="" id="{579AF824-9A20-4B41-9035-7F3A1AED205B}"/>
              </a:ext>
            </a:extLst>
          </p:cNvPr>
          <p:cNvSpPr/>
          <p:nvPr/>
        </p:nvSpPr>
        <p:spPr>
          <a:xfrm>
            <a:off x="6888088" y="2636912"/>
            <a:ext cx="5249826" cy="2739211"/>
          </a:xfrm>
          <a:prstGeom prst="rect">
            <a:avLst/>
          </a:prstGeom>
        </p:spPr>
        <p:txBody>
          <a:bodyPr wrap="square">
            <a:spAutoFit/>
          </a:bodyPr>
          <a:lstStyle/>
          <a:p>
            <a:pPr marL="285750" indent="-285750">
              <a:spcAft>
                <a:spcPts val="600"/>
              </a:spcAft>
              <a:buFont typeface="Arial" panose="020B0604020202020204" pitchFamily="34" charset="0"/>
              <a:buChar char="•"/>
            </a:pPr>
            <a:r>
              <a:rPr lang="en-GB" dirty="0"/>
              <a:t>The neutrino and antineutrino opacities due to charged-current reactions near neutrino-sphere have been studied by applying the </a:t>
            </a:r>
            <a:r>
              <a:rPr lang="en-GB" dirty="0" err="1"/>
              <a:t>Skyrme</a:t>
            </a:r>
            <a:r>
              <a:rPr lang="en-GB" dirty="0"/>
              <a:t>-RPA. </a:t>
            </a:r>
          </a:p>
          <a:p>
            <a:pPr marL="285750" indent="-285750">
              <a:spcAft>
                <a:spcPts val="600"/>
              </a:spcAft>
              <a:buFont typeface="Arial" panose="020B0604020202020204" pitchFamily="34" charset="0"/>
              <a:buChar char="•"/>
            </a:pPr>
            <a:r>
              <a:rPr lang="en-GB" dirty="0"/>
              <a:t>The opacities are found to be quite sensitive to the difference between neutron and proton mean-field potentials and RPA correlations.</a:t>
            </a:r>
          </a:p>
          <a:p>
            <a:pPr marL="285750" indent="-285750">
              <a:spcAft>
                <a:spcPts val="600"/>
              </a:spcAft>
              <a:buFont typeface="Arial" panose="020B0604020202020204" pitchFamily="34" charset="0"/>
              <a:buChar char="•"/>
            </a:pPr>
            <a:r>
              <a:rPr lang="en-GB" dirty="0"/>
              <a:t>One expects that RPA particle-hole correlations increase the efficiency of neutrino heating and favour the supernova explosion. </a:t>
            </a:r>
          </a:p>
        </p:txBody>
      </p:sp>
      <p:sp>
        <p:nvSpPr>
          <p:cNvPr id="2" name="Rectangle 1">
            <a:extLst>
              <a:ext uri="{FF2B5EF4-FFF2-40B4-BE49-F238E27FC236}">
                <a16:creationId xmlns:a16="http://schemas.microsoft.com/office/drawing/2014/main" xmlns="" id="{9C16BB6E-C4BF-384C-87D1-FCCE85690B1E}"/>
              </a:ext>
            </a:extLst>
          </p:cNvPr>
          <p:cNvSpPr/>
          <p:nvPr/>
        </p:nvSpPr>
        <p:spPr>
          <a:xfrm>
            <a:off x="7288535" y="5662989"/>
            <a:ext cx="4583832" cy="646331"/>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en-GB" b="1" dirty="0">
                <a:solidFill>
                  <a:srgbClr val="0218EE"/>
                </a:solidFill>
                <a:latin typeface="Arial" panose="020B0604020202020204" pitchFamily="34" charset="0"/>
                <a:cs typeface="Arial" panose="020B0604020202020204" pitchFamily="34" charset="0"/>
              </a:rPr>
              <a:t>The PAC supports continuation of these research activities.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017C60C2-FB95-4464-969C-DC460CD1CFD8}" type="slidenum">
              <a:rPr lang="ru-RU" smtClean="0"/>
              <a:pPr/>
              <a:t>17</a:t>
            </a:fld>
            <a:endParaRPr lang="ru-RU"/>
          </a:p>
        </p:txBody>
      </p:sp>
      <p:sp>
        <p:nvSpPr>
          <p:cNvPr id="5" name="Rectangle 1">
            <a:extLst>
              <a:ext uri="{FF2B5EF4-FFF2-40B4-BE49-F238E27FC236}">
                <a16:creationId xmlns:a16="http://schemas.microsoft.com/office/drawing/2014/main" xmlns="" id="{81A5D1B1-BDFB-4C2D-8F46-16AB019F49BB}"/>
              </a:ext>
            </a:extLst>
          </p:cNvPr>
          <p:cNvSpPr>
            <a:spLocks noChangeArrowheads="1"/>
          </p:cNvSpPr>
          <p:nvPr/>
        </p:nvSpPr>
        <p:spPr bwMode="auto">
          <a:xfrm>
            <a:off x="191344" y="764704"/>
            <a:ext cx="1152128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en-US" dirty="0">
                <a:solidFill>
                  <a:srgbClr val="002060"/>
                </a:solidFill>
                <a:latin typeface="Arial" pitchFamily="34" charset="0"/>
                <a:ea typeface="Times New Roman" pitchFamily="18" charset="0"/>
                <a:cs typeface="Arial" pitchFamily="34" charset="0"/>
              </a:rPr>
              <a:t>The PAC appreciated the high quality of presentations of new results and proposals by young scientists in the field of nuclear physics research.</a:t>
            </a:r>
          </a:p>
          <a:p>
            <a:pPr algn="just" eaLnBrk="0" fontAlgn="base" hangingPunct="0">
              <a:spcBef>
                <a:spcPct val="0"/>
              </a:spcBef>
              <a:spcAft>
                <a:spcPct val="0"/>
              </a:spcAft>
            </a:pPr>
            <a:r>
              <a:rPr lang="en-US" dirty="0">
                <a:solidFill>
                  <a:srgbClr val="002060"/>
                </a:solidFill>
                <a:latin typeface="Arial" pitchFamily="34" charset="0"/>
                <a:ea typeface="Times New Roman" pitchFamily="18" charset="0"/>
                <a:cs typeface="Arial" pitchFamily="34" charset="0"/>
              </a:rPr>
              <a:t> </a:t>
            </a:r>
          </a:p>
          <a:p>
            <a:pPr algn="just" eaLnBrk="0" fontAlgn="base" hangingPunct="0">
              <a:spcBef>
                <a:spcPct val="0"/>
              </a:spcBef>
              <a:spcAft>
                <a:spcPct val="0"/>
              </a:spcAft>
            </a:pPr>
            <a:r>
              <a:rPr lang="en-US" dirty="0">
                <a:solidFill>
                  <a:srgbClr val="002060"/>
                </a:solidFill>
                <a:latin typeface="Arial" pitchFamily="34" charset="0"/>
                <a:ea typeface="Times New Roman" pitchFamily="18" charset="0"/>
                <a:cs typeface="Arial" pitchFamily="34" charset="0"/>
              </a:rPr>
              <a:t>The best posters selected are: </a:t>
            </a:r>
          </a:p>
          <a:p>
            <a:pPr algn="just" eaLnBrk="0" fontAlgn="base" hangingPunct="0">
              <a:spcBef>
                <a:spcPct val="0"/>
              </a:spcBef>
              <a:spcAft>
                <a:spcPct val="0"/>
              </a:spcAft>
            </a:pPr>
            <a:endParaRPr lang="en-US" dirty="0">
              <a:solidFill>
                <a:srgbClr val="002060"/>
              </a:solidFill>
              <a:latin typeface="Arial" pitchFamily="34" charset="0"/>
              <a:ea typeface="Times New Roman" pitchFamily="18" charset="0"/>
              <a:cs typeface="Arial" pitchFamily="34" charset="0"/>
            </a:endParaRPr>
          </a:p>
          <a:p>
            <a:pPr marL="800100" lvl="1" indent="-342900" algn="just" eaLnBrk="0" fontAlgn="base" hangingPunct="0">
              <a:spcBef>
                <a:spcPct val="0"/>
              </a:spcBef>
              <a:spcAft>
                <a:spcPct val="0"/>
              </a:spcAft>
              <a:buFont typeface="Arial" panose="020B0604020202020204" pitchFamily="34" charset="0"/>
              <a:buChar char="•"/>
            </a:pPr>
            <a:r>
              <a:rPr lang="en-US" dirty="0">
                <a:solidFill>
                  <a:srgbClr val="002060"/>
                </a:solidFill>
                <a:latin typeface="Arial" pitchFamily="34" charset="0"/>
                <a:ea typeface="Times New Roman" pitchFamily="18" charset="0"/>
                <a:cs typeface="Arial" pitchFamily="34" charset="0"/>
              </a:rPr>
              <a:t>“Upgrade of the GERDA experiment” presented by </a:t>
            </a:r>
            <a:r>
              <a:rPr lang="en-US" dirty="0" err="1">
                <a:solidFill>
                  <a:srgbClr val="002060"/>
                </a:solidFill>
                <a:latin typeface="Arial" pitchFamily="34" charset="0"/>
                <a:ea typeface="Times New Roman" pitchFamily="18" charset="0"/>
                <a:cs typeface="Arial" pitchFamily="34" charset="0"/>
              </a:rPr>
              <a:t>Nadezhda</a:t>
            </a:r>
            <a:r>
              <a:rPr lang="en-US" dirty="0">
                <a:solidFill>
                  <a:srgbClr val="002060"/>
                </a:solidFill>
                <a:latin typeface="Arial" pitchFamily="34" charset="0"/>
                <a:ea typeface="Times New Roman" pitchFamily="18" charset="0"/>
                <a:cs typeface="Arial" pitchFamily="34" charset="0"/>
              </a:rPr>
              <a:t> </a:t>
            </a:r>
            <a:r>
              <a:rPr lang="en-US" dirty="0" err="1">
                <a:solidFill>
                  <a:srgbClr val="002060"/>
                </a:solidFill>
                <a:latin typeface="Arial" pitchFamily="34" charset="0"/>
                <a:ea typeface="Times New Roman" pitchFamily="18" charset="0"/>
                <a:cs typeface="Arial" pitchFamily="34" charset="0"/>
              </a:rPr>
              <a:t>Rumantseva</a:t>
            </a:r>
            <a:endParaRPr lang="en-US" dirty="0">
              <a:solidFill>
                <a:srgbClr val="002060"/>
              </a:solidFill>
              <a:latin typeface="Arial" pitchFamily="34" charset="0"/>
              <a:ea typeface="Times New Roman" pitchFamily="18" charset="0"/>
              <a:cs typeface="Arial" pitchFamily="34" charset="0"/>
            </a:endParaRPr>
          </a:p>
          <a:p>
            <a:pPr marL="800100" lvl="1" indent="-342900" algn="just" eaLnBrk="0" fontAlgn="base" hangingPunct="0">
              <a:spcBef>
                <a:spcPct val="0"/>
              </a:spcBef>
              <a:spcAft>
                <a:spcPct val="0"/>
              </a:spcAft>
              <a:buFont typeface="Arial" panose="020B0604020202020204" pitchFamily="34" charset="0"/>
              <a:buChar char="•"/>
            </a:pPr>
            <a:endParaRPr lang="en-US" dirty="0">
              <a:solidFill>
                <a:srgbClr val="002060"/>
              </a:solidFill>
              <a:latin typeface="Arial" pitchFamily="34" charset="0"/>
              <a:ea typeface="Times New Roman" pitchFamily="18" charset="0"/>
              <a:cs typeface="Arial" pitchFamily="34" charset="0"/>
            </a:endParaRPr>
          </a:p>
          <a:p>
            <a:pPr marL="800100" lvl="1" indent="-342900" algn="just" eaLnBrk="0" fontAlgn="base" hangingPunct="0">
              <a:spcBef>
                <a:spcPct val="0"/>
              </a:spcBef>
              <a:spcAft>
                <a:spcPct val="0"/>
              </a:spcAft>
              <a:buFont typeface="Arial" panose="020B0604020202020204" pitchFamily="34" charset="0"/>
              <a:buChar char="•"/>
            </a:pPr>
            <a:r>
              <a:rPr lang="en-US" dirty="0">
                <a:solidFill>
                  <a:srgbClr val="002060"/>
                </a:solidFill>
                <a:latin typeface="Arial" pitchFamily="34" charset="0"/>
                <a:ea typeface="Times New Roman" pitchFamily="18" charset="0"/>
                <a:cs typeface="Arial" pitchFamily="34" charset="0"/>
              </a:rPr>
              <a:t>“Pygmy and Giant dipole resonances in </a:t>
            </a:r>
            <a:r>
              <a:rPr lang="en-US" baseline="30000" dirty="0">
                <a:solidFill>
                  <a:srgbClr val="002060"/>
                </a:solidFill>
                <a:latin typeface="Arial" pitchFamily="34" charset="0"/>
                <a:ea typeface="Times New Roman" pitchFamily="18" charset="0"/>
                <a:cs typeface="Arial" pitchFamily="34" charset="0"/>
              </a:rPr>
              <a:t>48,50</a:t>
            </a:r>
            <a:r>
              <a:rPr lang="en-US" dirty="0">
                <a:solidFill>
                  <a:srgbClr val="002060"/>
                </a:solidFill>
                <a:latin typeface="Arial" pitchFamily="34" charset="0"/>
                <a:ea typeface="Times New Roman" pitchFamily="18" charset="0"/>
                <a:cs typeface="Arial" pitchFamily="34" charset="0"/>
              </a:rPr>
              <a:t>Ca and </a:t>
            </a:r>
            <a:r>
              <a:rPr lang="en-US" baseline="30000" dirty="0">
                <a:solidFill>
                  <a:srgbClr val="002060"/>
                </a:solidFill>
                <a:latin typeface="Arial" pitchFamily="34" charset="0"/>
                <a:ea typeface="Times New Roman" pitchFamily="18" charset="0"/>
                <a:cs typeface="Arial" pitchFamily="34" charset="0"/>
              </a:rPr>
              <a:t>68,70</a:t>
            </a:r>
            <a:r>
              <a:rPr lang="en-US" dirty="0">
                <a:solidFill>
                  <a:srgbClr val="002060"/>
                </a:solidFill>
                <a:latin typeface="Arial" pitchFamily="34" charset="0"/>
                <a:ea typeface="Times New Roman" pitchFamily="18" charset="0"/>
                <a:cs typeface="Arial" pitchFamily="34" charset="0"/>
              </a:rPr>
              <a:t>Ni” presented by </a:t>
            </a:r>
            <a:r>
              <a:rPr lang="en-US" dirty="0" err="1">
                <a:solidFill>
                  <a:srgbClr val="002060"/>
                </a:solidFill>
                <a:latin typeface="Arial" pitchFamily="34" charset="0"/>
                <a:ea typeface="Times New Roman" pitchFamily="18" charset="0"/>
                <a:cs typeface="Arial" pitchFamily="34" charset="0"/>
              </a:rPr>
              <a:t>Nikolay</a:t>
            </a:r>
            <a:r>
              <a:rPr lang="en-US" dirty="0">
                <a:solidFill>
                  <a:srgbClr val="002060"/>
                </a:solidFill>
                <a:latin typeface="Arial" pitchFamily="34" charset="0"/>
                <a:ea typeface="Times New Roman" pitchFamily="18" charset="0"/>
                <a:cs typeface="Arial" pitchFamily="34" charset="0"/>
              </a:rPr>
              <a:t> </a:t>
            </a:r>
            <a:r>
              <a:rPr lang="en-US" dirty="0" err="1">
                <a:solidFill>
                  <a:srgbClr val="002060"/>
                </a:solidFill>
                <a:latin typeface="Arial" pitchFamily="34" charset="0"/>
                <a:ea typeface="Times New Roman" pitchFamily="18" charset="0"/>
                <a:cs typeface="Arial" pitchFamily="34" charset="0"/>
              </a:rPr>
              <a:t>Arsenyev</a:t>
            </a:r>
            <a:endParaRPr lang="en-US" dirty="0">
              <a:solidFill>
                <a:srgbClr val="002060"/>
              </a:solidFill>
              <a:latin typeface="Arial" pitchFamily="34" charset="0"/>
              <a:ea typeface="Times New Roman" pitchFamily="18" charset="0"/>
              <a:cs typeface="Arial" pitchFamily="34" charset="0"/>
            </a:endParaRPr>
          </a:p>
          <a:p>
            <a:pPr marL="800100" lvl="1" indent="-342900" algn="just" eaLnBrk="0" fontAlgn="base" hangingPunct="0">
              <a:spcBef>
                <a:spcPct val="0"/>
              </a:spcBef>
              <a:spcAft>
                <a:spcPct val="0"/>
              </a:spcAft>
              <a:buFont typeface="Arial" panose="020B0604020202020204" pitchFamily="34" charset="0"/>
              <a:buChar char="•"/>
            </a:pPr>
            <a:endParaRPr lang="en-US" b="1" dirty="0">
              <a:solidFill>
                <a:srgbClr val="002060"/>
              </a:solidFill>
              <a:latin typeface="Arial" pitchFamily="34" charset="0"/>
              <a:cs typeface="Arial" pitchFamily="34" charset="0"/>
            </a:endParaRPr>
          </a:p>
          <a:p>
            <a:pPr marL="801688" lvl="1" indent="-344488" algn="just" eaLnBrk="0" fontAlgn="base" hangingPunct="0">
              <a:spcBef>
                <a:spcPct val="0"/>
              </a:spcBef>
              <a:spcAft>
                <a:spcPct val="0"/>
              </a:spcAft>
              <a:buFont typeface="Arial" panose="020B0604020202020204" pitchFamily="34" charset="0"/>
              <a:buChar char="•"/>
            </a:pPr>
            <a:r>
              <a:rPr lang="en-US" dirty="0">
                <a:solidFill>
                  <a:srgbClr val="002060"/>
                </a:solidFill>
                <a:latin typeface="Arial" pitchFamily="34" charset="0"/>
                <a:cs typeface="Arial" pitchFamily="34" charset="0"/>
              </a:rPr>
              <a:t>“New systems based on extracting sorbents for the purification of low-background materials” presented    by </a:t>
            </a:r>
            <a:r>
              <a:rPr lang="en-US" dirty="0" err="1">
                <a:solidFill>
                  <a:srgbClr val="002060"/>
                </a:solidFill>
                <a:latin typeface="Arial" pitchFamily="34" charset="0"/>
                <a:cs typeface="Arial" pitchFamily="34" charset="0"/>
              </a:rPr>
              <a:t>Genko</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Marinov</a:t>
            </a:r>
            <a:endParaRPr lang="en-US" dirty="0">
              <a:solidFill>
                <a:srgbClr val="002060"/>
              </a:solidFill>
              <a:latin typeface="Arial" pitchFamily="34" charset="0"/>
              <a:cs typeface="Arial" pitchFamily="34" charset="0"/>
            </a:endParaRPr>
          </a:p>
          <a:p>
            <a:pPr marL="800100" lvl="1" indent="-342900" algn="just" eaLnBrk="0" fontAlgn="base" hangingPunct="0">
              <a:spcBef>
                <a:spcPct val="0"/>
              </a:spcBef>
              <a:spcAft>
                <a:spcPct val="0"/>
              </a:spcAft>
              <a:buFont typeface="Arial" panose="020B0604020202020204" pitchFamily="34" charset="0"/>
              <a:buChar char="•"/>
            </a:pPr>
            <a:endParaRPr lang="en-US" dirty="0">
              <a:latin typeface="Arial" pitchFamily="34" charset="0"/>
              <a:cs typeface="Arial" pitchFamily="34" charset="0"/>
            </a:endParaRPr>
          </a:p>
          <a:p>
            <a:pPr marL="800100" lvl="1" indent="-342900" algn="just" eaLnBrk="0" fontAlgn="base" hangingPunct="0">
              <a:spcBef>
                <a:spcPct val="0"/>
              </a:spcBef>
              <a:spcAft>
                <a:spcPct val="0"/>
              </a:spcAft>
              <a:buFont typeface="Arial" panose="020B0604020202020204" pitchFamily="34" charset="0"/>
              <a:buChar char="•"/>
            </a:pPr>
            <a:endParaRPr lang="en-US" b="1" dirty="0">
              <a:latin typeface="Arial" pitchFamily="34" charset="0"/>
              <a:cs typeface="Arial" pitchFamily="34" charset="0"/>
            </a:endParaRPr>
          </a:p>
          <a:p>
            <a:pPr lvl="0" eaLnBrk="0" fontAlgn="base" hangingPunct="0">
              <a:spcBef>
                <a:spcPct val="0"/>
              </a:spcBef>
              <a:spcAft>
                <a:spcPct val="0"/>
              </a:spcAft>
            </a:pPr>
            <a:r>
              <a:rPr lang="en-US" b="1" dirty="0">
                <a:solidFill>
                  <a:srgbClr val="0218EE"/>
                </a:solidFill>
                <a:latin typeface="Arial" pitchFamily="34" charset="0"/>
                <a:ea typeface="Times New Roman" pitchFamily="18" charset="0"/>
                <a:cs typeface="Arial" pitchFamily="34" charset="0"/>
              </a:rPr>
              <a:t>The PAC recommended the poster  “Upgrade of the GERDA experiment”  for presentation at the session of the Scientific Council in February  2019.</a:t>
            </a:r>
          </a:p>
          <a:p>
            <a:pPr lvl="0" eaLnBrk="0" fontAlgn="base" hangingPunct="0">
              <a:spcBef>
                <a:spcPct val="0"/>
              </a:spcBef>
              <a:spcAft>
                <a:spcPct val="0"/>
              </a:spcAft>
            </a:pPr>
            <a:endParaRPr lang="en-US" b="1" dirty="0">
              <a:solidFill>
                <a:srgbClr val="0218EE"/>
              </a:solidFill>
              <a:latin typeface="Arial" pitchFamily="34" charset="0"/>
              <a:ea typeface="Times New Roman" pitchFamily="18" charset="0"/>
              <a:cs typeface="Arial" pitchFamily="34" charset="0"/>
            </a:endParaRPr>
          </a:p>
          <a:p>
            <a:pPr lvl="0" eaLnBrk="0" fontAlgn="base" hangingPunct="0">
              <a:spcBef>
                <a:spcPct val="0"/>
              </a:spcBef>
              <a:spcAft>
                <a:spcPct val="0"/>
              </a:spcAft>
            </a:pPr>
            <a:r>
              <a:rPr lang="en-US" b="1" dirty="0">
                <a:solidFill>
                  <a:srgbClr val="FF0000"/>
                </a:solidFill>
                <a:latin typeface="Arial" pitchFamily="34" charset="0"/>
                <a:cs typeface="Arial" pitchFamily="34" charset="0"/>
              </a:rPr>
              <a:t>The Scientific Council followed with interest the reports by young scientists, selected by the PACs for presentation , in particular ,“Upgrade of the GERDA experiment” and thanks  </a:t>
            </a:r>
            <a:r>
              <a:rPr lang="en-US" b="1" dirty="0" err="1">
                <a:solidFill>
                  <a:srgbClr val="FF0000"/>
                </a:solidFill>
                <a:latin typeface="Arial" pitchFamily="34" charset="0"/>
                <a:cs typeface="Arial" pitchFamily="34" charset="0"/>
              </a:rPr>
              <a:t>Nadezhda</a:t>
            </a:r>
            <a:r>
              <a:rPr lang="en-US" b="1" dirty="0">
                <a:solidFill>
                  <a:srgbClr val="FF0000"/>
                </a:solidFill>
                <a:latin typeface="Arial" pitchFamily="34" charset="0"/>
                <a:cs typeface="Arial" pitchFamily="34" charset="0"/>
              </a:rPr>
              <a:t> </a:t>
            </a:r>
            <a:r>
              <a:rPr lang="en-US" b="1" dirty="0" err="1">
                <a:solidFill>
                  <a:srgbClr val="FF0000"/>
                </a:solidFill>
                <a:latin typeface="Arial" pitchFamily="34" charset="0"/>
                <a:cs typeface="Arial" pitchFamily="34" charset="0"/>
              </a:rPr>
              <a:t>Rumyantseva</a:t>
            </a:r>
            <a:r>
              <a:rPr lang="en-US" b="1" dirty="0">
                <a:solidFill>
                  <a:srgbClr val="FF0000"/>
                </a:solidFill>
                <a:latin typeface="Arial" pitchFamily="34" charset="0"/>
                <a:cs typeface="Arial" pitchFamily="34" charset="0"/>
              </a:rPr>
              <a:t> (DLNP). The Scientific Council welcomes such selected reports in the future and looks forward to the Management enhancing the visibility of and empowering female scientists at JINR.</a:t>
            </a:r>
          </a:p>
        </p:txBody>
      </p:sp>
      <p:sp>
        <p:nvSpPr>
          <p:cNvPr id="2" name="Прямоугольник 1">
            <a:extLst>
              <a:ext uri="{FF2B5EF4-FFF2-40B4-BE49-F238E27FC236}">
                <a16:creationId xmlns:a16="http://schemas.microsoft.com/office/drawing/2014/main" xmlns="" id="{B02A33D5-3840-4CCD-AE10-7509AAB8C104}"/>
              </a:ext>
            </a:extLst>
          </p:cNvPr>
          <p:cNvSpPr/>
          <p:nvPr/>
        </p:nvSpPr>
        <p:spPr>
          <a:xfrm>
            <a:off x="4947542" y="188640"/>
            <a:ext cx="2008884" cy="400110"/>
          </a:xfrm>
          <a:prstGeom prst="rect">
            <a:avLst/>
          </a:prstGeom>
        </p:spPr>
        <p:txBody>
          <a:bodyPr wrap="none">
            <a:spAutoFit/>
          </a:bodyPr>
          <a:lstStyle/>
          <a:p>
            <a:pPr lvl="0" algn="ctr" fontAlgn="base">
              <a:spcBef>
                <a:spcPct val="0"/>
              </a:spcBef>
              <a:spcAft>
                <a:spcPct val="0"/>
              </a:spcAft>
            </a:pPr>
            <a:r>
              <a:rPr lang="en-US" sz="2000" b="1" dirty="0">
                <a:solidFill>
                  <a:srgbClr val="C00000"/>
                </a:solidFill>
                <a:latin typeface="Arial" pitchFamily="34" charset="0"/>
                <a:ea typeface="Times New Roman" pitchFamily="18" charset="0"/>
                <a:cs typeface="Arial" pitchFamily="34" charset="0"/>
              </a:rPr>
              <a:t>Poster session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3"/>
          <p:cNvSpPr txBox="1">
            <a:spLocks noChangeArrowheads="1"/>
          </p:cNvSpPr>
          <p:nvPr/>
        </p:nvSpPr>
        <p:spPr bwMode="auto">
          <a:xfrm>
            <a:off x="2666976" y="2786059"/>
            <a:ext cx="6769100" cy="1138773"/>
          </a:xfrm>
          <a:prstGeom prst="rect">
            <a:avLst/>
          </a:prstGeom>
          <a:noFill/>
          <a:ln w="9525">
            <a:noFill/>
            <a:miter lim="800000"/>
            <a:headEnd/>
            <a:tailEnd/>
          </a:ln>
        </p:spPr>
        <p:txBody>
          <a:bodyPr>
            <a:spAutoFit/>
          </a:bodyPr>
          <a:lstStyle/>
          <a:p>
            <a:pPr algn="ctr"/>
            <a:r>
              <a:rPr lang="en-US" altLang="ru-RU" sz="3200" dirty="0">
                <a:solidFill>
                  <a:srgbClr val="002060"/>
                </a:solidFill>
                <a:latin typeface="Arial" pitchFamily="34" charset="0"/>
                <a:cs typeface="Arial" pitchFamily="34" charset="0"/>
              </a:rPr>
              <a:t>THANK YOU FOR YOUR ATTENTION</a:t>
            </a:r>
            <a:r>
              <a:rPr lang="en-US" altLang="ru-RU" sz="3600" dirty="0">
                <a:solidFill>
                  <a:srgbClr val="002060"/>
                </a:solidFill>
                <a:latin typeface="Arial" pitchFamily="34" charset="0"/>
                <a:cs typeface="Arial" pitchFamily="34" charset="0"/>
              </a:rPr>
              <a:t>!</a:t>
            </a:r>
            <a:endParaRPr lang="ru-RU" altLang="ru-RU" sz="3600" dirty="0">
              <a:solidFill>
                <a:srgbClr val="002060"/>
              </a:solidFill>
              <a:latin typeface="Arial" pitchFamily="34" charset="0"/>
              <a:cs typeface="Arial" pitchFamily="34" charset="0"/>
            </a:endParaRPr>
          </a:p>
        </p:txBody>
      </p:sp>
      <p:sp>
        <p:nvSpPr>
          <p:cNvPr id="4" name="Номер слайда 3"/>
          <p:cNvSpPr>
            <a:spLocks noGrp="1"/>
          </p:cNvSpPr>
          <p:nvPr>
            <p:ph type="sldNum" sz="quarter" idx="12"/>
          </p:nvPr>
        </p:nvSpPr>
        <p:spPr/>
        <p:txBody>
          <a:bodyPr/>
          <a:lstStyle/>
          <a:p>
            <a:fld id="{017C60C2-FB95-4464-969C-DC460CD1CFD8}" type="slidenum">
              <a:rPr lang="ru-RU" smtClean="0"/>
              <a:pPr/>
              <a:t>18</a:t>
            </a:fld>
            <a:endParaRPr lang="ru-RU"/>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017C60C2-FB95-4464-969C-DC460CD1CFD8}" type="slidenum">
              <a:rPr lang="ru-RU" smtClean="0"/>
              <a:pPr/>
              <a:t>19</a:t>
            </a:fld>
            <a:endParaRPr lang="ru-RU"/>
          </a:p>
        </p:txBody>
      </p:sp>
      <p:sp>
        <p:nvSpPr>
          <p:cNvPr id="37889" name="Rectangle 1"/>
          <p:cNvSpPr>
            <a:spLocks noChangeArrowheads="1"/>
          </p:cNvSpPr>
          <p:nvPr/>
        </p:nvSpPr>
        <p:spPr bwMode="auto">
          <a:xfrm>
            <a:off x="523836" y="0"/>
            <a:ext cx="11358642"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sz="1600" b="0" i="0" u="none" strike="noStrike" cap="none" normalizeH="0" baseline="0" dirty="0">
                <a:ln>
                  <a:noFill/>
                </a:ln>
                <a:solidFill>
                  <a:schemeClr val="tx1"/>
                </a:solidFill>
                <a:effectLst/>
                <a:latin typeface="Arial" pitchFamily="34" charset="0"/>
                <a:ea typeface="Calibri" pitchFamily="34" charset="0"/>
                <a:cs typeface="Arial" pitchFamily="34" charset="0"/>
              </a:rPr>
              <a:t> 	</a:t>
            </a:r>
          </a:p>
          <a:p>
            <a:pPr lvl="0" fontAlgn="base">
              <a:spcBef>
                <a:spcPct val="0"/>
              </a:spcBef>
              <a:spcAft>
                <a:spcPct val="0"/>
              </a:spcAft>
            </a:pPr>
            <a:r>
              <a:rPr lang="en-US" sz="1600" dirty="0">
                <a:latin typeface="Arial" pitchFamily="34" charset="0"/>
                <a:cs typeface="Arial" pitchFamily="34" charset="0"/>
              </a:rPr>
              <a:t>	</a:t>
            </a:r>
            <a:r>
              <a:rPr lang="en-US" sz="1600" b="1" dirty="0">
                <a:solidFill>
                  <a:srgbClr val="FF0000"/>
                </a:solidFill>
                <a:latin typeface="Arial" pitchFamily="34" charset="0"/>
                <a:cs typeface="Arial" pitchFamily="34" charset="0"/>
              </a:rPr>
              <a:t>The Scientific Council  notes </a:t>
            </a:r>
            <a:r>
              <a:rPr kumimoji="0" lang="en-US" sz="1600" b="1" i="0" u="none" strike="noStrike" cap="none" normalizeH="0" baseline="0" dirty="0">
                <a:ln>
                  <a:noFill/>
                </a:ln>
                <a:solidFill>
                  <a:srgbClr val="FF0000"/>
                </a:solidFill>
                <a:effectLst/>
                <a:latin typeface="Arial" pitchFamily="34" charset="0"/>
                <a:ea typeface="Calibri" pitchFamily="34" charset="0"/>
                <a:cs typeface="Arial" pitchFamily="34" charset="0"/>
              </a:rPr>
              <a:t>the production of the first beam of accelerated heavy ions at the D</a:t>
            </a:r>
            <a:r>
              <a:rPr kumimoji="0" lang="ru-RU" sz="1600" b="1" i="0" u="none" strike="noStrike" cap="none" normalizeH="0" baseline="0" dirty="0">
                <a:ln>
                  <a:noFill/>
                </a:ln>
                <a:solidFill>
                  <a:srgbClr val="FF0000"/>
                </a:solidFill>
                <a:effectLst/>
                <a:latin typeface="Arial" pitchFamily="34" charset="0"/>
                <a:ea typeface="Calibri" pitchFamily="34" charset="0"/>
                <a:cs typeface="Arial" pitchFamily="34" charset="0"/>
              </a:rPr>
              <a:t>С</a:t>
            </a:r>
            <a:r>
              <a:rPr kumimoji="0" lang="en-US" sz="1600" b="1" i="0" u="none" strike="noStrike" cap="none" normalizeH="0" baseline="0" dirty="0">
                <a:ln>
                  <a:noFill/>
                </a:ln>
                <a:solidFill>
                  <a:srgbClr val="FF0000"/>
                </a:solidFill>
                <a:effectLst/>
                <a:latin typeface="Arial" pitchFamily="34" charset="0"/>
                <a:ea typeface="Calibri" pitchFamily="34" charset="0"/>
                <a:cs typeface="Arial" pitchFamily="34" charset="0"/>
              </a:rPr>
              <a:t>-280 cyclotron, which indicates the emergence of JINR’s new basic facility as the core part of the Factory of </a:t>
            </a:r>
            <a:r>
              <a:rPr kumimoji="0" lang="en-US" sz="1600" b="1" i="0" u="none" strike="noStrike" cap="none" normalizeH="0" baseline="0" dirty="0" err="1">
                <a:ln>
                  <a:noFill/>
                </a:ln>
                <a:solidFill>
                  <a:srgbClr val="FF0000"/>
                </a:solidFill>
                <a:effectLst/>
                <a:latin typeface="Arial" pitchFamily="34" charset="0"/>
                <a:ea typeface="Calibri" pitchFamily="34" charset="0"/>
                <a:cs typeface="Arial" pitchFamily="34" charset="0"/>
              </a:rPr>
              <a:t>Superheavy</a:t>
            </a:r>
            <a:r>
              <a:rPr kumimoji="0" lang="en-US" sz="1600" b="1" i="0" u="none" strike="noStrike" cap="none" normalizeH="0" baseline="0" dirty="0">
                <a:ln>
                  <a:noFill/>
                </a:ln>
                <a:solidFill>
                  <a:srgbClr val="FF0000"/>
                </a:solidFill>
                <a:effectLst/>
                <a:latin typeface="Arial" pitchFamily="34" charset="0"/>
                <a:ea typeface="Calibri" pitchFamily="34" charset="0"/>
                <a:cs typeface="Arial" pitchFamily="34" charset="0"/>
              </a:rPr>
              <a:t> Elements.</a:t>
            </a:r>
            <a:endParaRPr kumimoji="0" lang="ru-RU" sz="1600" b="1" i="0" u="none" strike="noStrike" cap="none" normalizeH="0" baseline="0" dirty="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rgbClr val="FF0000"/>
                </a:solidFill>
                <a:effectLst/>
                <a:latin typeface="Arial" pitchFamily="34" charset="0"/>
                <a:ea typeface="Calibri" pitchFamily="34" charset="0"/>
                <a:cs typeface="Arial" pitchFamily="34" charset="0"/>
              </a:rPr>
              <a:t> 	</a:t>
            </a:r>
            <a:r>
              <a:rPr lang="en-US" sz="1600" b="1" dirty="0">
                <a:solidFill>
                  <a:srgbClr val="FF0000"/>
                </a:solidFill>
                <a:latin typeface="Arial" pitchFamily="34" charset="0"/>
                <a:cs typeface="Arial" pitchFamily="34" charset="0"/>
              </a:rPr>
              <a:t>The Scientific Council thanks the PAC for Nuclear Physics for its initiative to follow up on the construction work for the Factory of </a:t>
            </a:r>
            <a:r>
              <a:rPr lang="en-US" sz="1600" b="1" dirty="0" err="1">
                <a:solidFill>
                  <a:srgbClr val="FF0000"/>
                </a:solidFill>
                <a:latin typeface="Arial" pitchFamily="34" charset="0"/>
                <a:cs typeface="Arial" pitchFamily="34" charset="0"/>
              </a:rPr>
              <a:t>Superheavy</a:t>
            </a:r>
            <a:r>
              <a:rPr lang="en-US" sz="1600" b="1" dirty="0">
                <a:solidFill>
                  <a:srgbClr val="FF0000"/>
                </a:solidFill>
                <a:latin typeface="Arial" pitchFamily="34" charset="0"/>
                <a:cs typeface="Arial" pitchFamily="34" charset="0"/>
              </a:rPr>
              <a:t> Elements (SHE factory) and notes the significant progress achieved by the </a:t>
            </a:r>
            <a:r>
              <a:rPr lang="en-US" sz="1600" b="1" dirty="0" err="1">
                <a:solidFill>
                  <a:srgbClr val="FF0000"/>
                </a:solidFill>
                <a:latin typeface="Arial" pitchFamily="34" charset="0"/>
                <a:cs typeface="Arial" pitchFamily="34" charset="0"/>
              </a:rPr>
              <a:t>Flerov</a:t>
            </a:r>
            <a:r>
              <a:rPr lang="en-US" sz="1600" b="1" dirty="0">
                <a:solidFill>
                  <a:srgbClr val="FF0000"/>
                </a:solidFill>
                <a:latin typeface="Arial" pitchFamily="34" charset="0"/>
                <a:cs typeface="Arial" pitchFamily="34" charset="0"/>
              </a:rPr>
              <a:t> Laboratory of Nuclear Reactions for this major project. </a:t>
            </a:r>
          </a:p>
          <a:p>
            <a:pPr eaLnBrk="0" fontAlgn="base" hangingPunct="0">
              <a:spcBef>
                <a:spcPct val="0"/>
              </a:spcBef>
              <a:spcAft>
                <a:spcPct val="0"/>
              </a:spcAft>
            </a:pPr>
            <a:r>
              <a:rPr lang="en-US" sz="1600" b="1" dirty="0">
                <a:solidFill>
                  <a:srgbClr val="FF0000"/>
                </a:solidFill>
                <a:latin typeface="Arial" pitchFamily="34" charset="0"/>
                <a:cs typeface="Arial" pitchFamily="34" charset="0"/>
              </a:rPr>
              <a:t>	The Scientific Council recognizes the efforts made by the Laboratory in order to prepare for the commissioning of the SHE Factory as well as the progress in constructing new facilities for the SHE Factory, in particular, the GFS-2 gas-filled separator, appreciates this work, and supports its continuation. </a:t>
            </a:r>
          </a:p>
          <a:p>
            <a:pPr eaLnBrk="0" fontAlgn="base" hangingPunct="0">
              <a:spcBef>
                <a:spcPct val="0"/>
              </a:spcBef>
              <a:spcAft>
                <a:spcPct val="0"/>
              </a:spcAft>
            </a:pPr>
            <a:r>
              <a:rPr lang="en-US" sz="1600" b="1" dirty="0">
                <a:solidFill>
                  <a:srgbClr val="FF0000"/>
                </a:solidFill>
                <a:latin typeface="Arial" pitchFamily="34" charset="0"/>
                <a:cs typeface="Arial" pitchFamily="34" charset="0"/>
              </a:rPr>
              <a:t>	</a:t>
            </a:r>
            <a:r>
              <a:rPr lang="en-US" sz="1600" b="1" i="1" dirty="0">
                <a:solidFill>
                  <a:srgbClr val="FF0000"/>
                </a:solidFill>
                <a:latin typeface="Arial" pitchFamily="34" charset="0"/>
                <a:cs typeface="Arial" pitchFamily="34" charset="0"/>
              </a:rPr>
              <a:t>In the first quarter of 2019, it is planned to continue the work at DC-280 to obtain heavy-ion beams of design parameters, to complete the commissioning work for the GFS-2 separator, and to initiate the implementation of the experimental </a:t>
            </a:r>
            <a:r>
              <a:rPr lang="en-US" sz="1600" b="1" i="1" dirty="0" err="1">
                <a:solidFill>
                  <a:srgbClr val="FF0000"/>
                </a:solidFill>
                <a:latin typeface="Arial" pitchFamily="34" charset="0"/>
                <a:cs typeface="Arial" pitchFamily="34" charset="0"/>
              </a:rPr>
              <a:t>programme</a:t>
            </a:r>
            <a:r>
              <a:rPr lang="en-US" sz="1600" b="1" i="1" dirty="0">
                <a:solidFill>
                  <a:srgbClr val="FF0000"/>
                </a:solidFill>
                <a:latin typeface="Arial" pitchFamily="34" charset="0"/>
                <a:cs typeface="Arial" pitchFamily="34" charset="0"/>
              </a:rPr>
              <a:t> on the synthesis and study of the properties of SHE at the Factory. At the first stage a set of test experiments will be carried out. They will be aimed at achieving the design parameters of the GFS-2 separator, using fusion reactions of </a:t>
            </a:r>
            <a:r>
              <a:rPr lang="en-US" sz="1600" b="1" i="1" dirty="0" err="1">
                <a:solidFill>
                  <a:srgbClr val="FF0000"/>
                </a:solidFill>
                <a:latin typeface="Arial" pitchFamily="34" charset="0"/>
                <a:cs typeface="Arial" pitchFamily="34" charset="0"/>
              </a:rPr>
              <a:t>rareearth</a:t>
            </a:r>
            <a:r>
              <a:rPr lang="en-US" sz="1600" b="1" i="1" dirty="0">
                <a:solidFill>
                  <a:srgbClr val="FF0000"/>
                </a:solidFill>
                <a:latin typeface="Arial" pitchFamily="34" charset="0"/>
                <a:cs typeface="Arial" pitchFamily="34" charset="0"/>
              </a:rPr>
              <a:t> elements with </a:t>
            </a:r>
            <a:r>
              <a:rPr lang="en-US" sz="1600" b="1" i="1" baseline="30000" dirty="0">
                <a:solidFill>
                  <a:srgbClr val="FF0000"/>
                </a:solidFill>
                <a:latin typeface="Arial" pitchFamily="34" charset="0"/>
                <a:cs typeface="Arial" pitchFamily="34" charset="0"/>
              </a:rPr>
              <a:t>40</a:t>
            </a:r>
            <a:r>
              <a:rPr lang="en-US" sz="1600" b="1" i="1" dirty="0">
                <a:solidFill>
                  <a:srgbClr val="FF0000"/>
                </a:solidFill>
                <a:latin typeface="Arial" pitchFamily="34" charset="0"/>
                <a:cs typeface="Arial" pitchFamily="34" charset="0"/>
              </a:rPr>
              <a:t>Ar, </a:t>
            </a:r>
            <a:r>
              <a:rPr lang="en-US" sz="1600" b="1" i="1" baseline="30000" dirty="0">
                <a:solidFill>
                  <a:srgbClr val="FF0000"/>
                </a:solidFill>
                <a:latin typeface="Arial" pitchFamily="34" charset="0"/>
                <a:cs typeface="Arial" pitchFamily="34" charset="0"/>
              </a:rPr>
              <a:t>48</a:t>
            </a:r>
            <a:r>
              <a:rPr lang="en-US" sz="1600" b="1" i="1" dirty="0">
                <a:solidFill>
                  <a:srgbClr val="FF0000"/>
                </a:solidFill>
                <a:latin typeface="Arial" pitchFamily="34" charset="0"/>
                <a:cs typeface="Arial" pitchFamily="34" charset="0"/>
              </a:rPr>
              <a:t>Ca, </a:t>
            </a:r>
            <a:r>
              <a:rPr lang="en-US" sz="1600" b="1" i="1" baseline="30000" dirty="0">
                <a:solidFill>
                  <a:srgbClr val="FF0000"/>
                </a:solidFill>
                <a:latin typeface="Arial" pitchFamily="34" charset="0"/>
                <a:cs typeface="Arial" pitchFamily="34" charset="0"/>
              </a:rPr>
              <a:t>50</a:t>
            </a:r>
            <a:r>
              <a:rPr lang="en-US" sz="1600" b="1" i="1" dirty="0">
                <a:solidFill>
                  <a:srgbClr val="FF0000"/>
                </a:solidFill>
                <a:latin typeface="Arial" pitchFamily="34" charset="0"/>
                <a:cs typeface="Arial" pitchFamily="34" charset="0"/>
              </a:rPr>
              <a:t>Ti ions accelerated at the DC-280 cyclotron. In this set of experiments, it is necessary to study the transmission of GFS-2 at different thicknesses of the target, the resistance of targets to an increased beam intensity and accumulated dose, the clearing of background reaction products, etc. </a:t>
            </a:r>
          </a:p>
          <a:p>
            <a:pPr eaLnBrk="0" fontAlgn="base" hangingPunct="0">
              <a:spcBef>
                <a:spcPct val="0"/>
              </a:spcBef>
              <a:spcAft>
                <a:spcPct val="0"/>
              </a:spcAft>
            </a:pPr>
            <a:r>
              <a:rPr lang="en-US" sz="1600" b="1" i="1" dirty="0">
                <a:solidFill>
                  <a:srgbClr val="FF0000"/>
                </a:solidFill>
                <a:latin typeface="Arial" pitchFamily="34" charset="0"/>
                <a:cs typeface="Arial" pitchFamily="34" charset="0"/>
              </a:rPr>
              <a:t>	The first commissioning experiments on SHE will concern the synthesis of </a:t>
            </a:r>
            <a:r>
              <a:rPr lang="en-US" sz="1600" b="1" i="1" dirty="0" err="1">
                <a:solidFill>
                  <a:srgbClr val="FF0000"/>
                </a:solidFill>
                <a:latin typeface="Arial" pitchFamily="34" charset="0"/>
                <a:cs typeface="Arial" pitchFamily="34" charset="0"/>
              </a:rPr>
              <a:t>moscovium</a:t>
            </a:r>
            <a:r>
              <a:rPr lang="en-US" sz="1600" b="1" i="1" dirty="0">
                <a:solidFill>
                  <a:srgbClr val="FF0000"/>
                </a:solidFill>
                <a:latin typeface="Arial" pitchFamily="34" charset="0"/>
                <a:cs typeface="Arial" pitchFamily="34" charset="0"/>
              </a:rPr>
              <a:t> isotopes in the </a:t>
            </a:r>
            <a:r>
              <a:rPr lang="en-US" sz="1600" b="1" i="1" baseline="30000" dirty="0">
                <a:solidFill>
                  <a:srgbClr val="FF0000"/>
                </a:solidFill>
                <a:latin typeface="Arial" pitchFamily="34" charset="0"/>
                <a:cs typeface="Arial" pitchFamily="34" charset="0"/>
              </a:rPr>
              <a:t>48</a:t>
            </a:r>
            <a:r>
              <a:rPr lang="en-US" sz="1600" b="1" i="1" dirty="0">
                <a:solidFill>
                  <a:srgbClr val="FF0000"/>
                </a:solidFill>
                <a:latin typeface="Arial" pitchFamily="34" charset="0"/>
                <a:cs typeface="Arial" pitchFamily="34" charset="0"/>
              </a:rPr>
              <a:t>Ca + </a:t>
            </a:r>
            <a:r>
              <a:rPr lang="en-US" sz="1600" b="1" i="1" baseline="30000" dirty="0">
                <a:solidFill>
                  <a:srgbClr val="FF0000"/>
                </a:solidFill>
                <a:latin typeface="Arial" pitchFamily="34" charset="0"/>
                <a:cs typeface="Arial" pitchFamily="34" charset="0"/>
              </a:rPr>
              <a:t>243</a:t>
            </a:r>
            <a:r>
              <a:rPr lang="en-US" sz="1600" b="1" i="1" dirty="0">
                <a:solidFill>
                  <a:srgbClr val="FF0000"/>
                </a:solidFill>
                <a:latin typeface="Arial" pitchFamily="34" charset="0"/>
                <a:cs typeface="Arial" pitchFamily="34" charset="0"/>
              </a:rPr>
              <a:t>Am reaction and at a later stage the study of the chemical properties of Fl and </a:t>
            </a:r>
            <a:r>
              <a:rPr lang="en-US" sz="1600" b="1" i="1" dirty="0" err="1">
                <a:solidFill>
                  <a:srgbClr val="FF0000"/>
                </a:solidFill>
                <a:latin typeface="Arial" pitchFamily="34" charset="0"/>
                <a:cs typeface="Arial" pitchFamily="34" charset="0"/>
              </a:rPr>
              <a:t>Cn</a:t>
            </a:r>
            <a:r>
              <a:rPr lang="en-US" sz="1600" b="1" i="1" dirty="0">
                <a:solidFill>
                  <a:srgbClr val="FF0000"/>
                </a:solidFill>
                <a:latin typeface="Arial" pitchFamily="34" charset="0"/>
                <a:cs typeface="Arial" pitchFamily="34" charset="0"/>
              </a:rPr>
              <a:t>. The </a:t>
            </a:r>
            <a:r>
              <a:rPr lang="en-US" sz="1600" b="1" i="1" dirty="0" err="1">
                <a:solidFill>
                  <a:srgbClr val="FF0000"/>
                </a:solidFill>
                <a:latin typeface="Arial" pitchFamily="34" charset="0"/>
                <a:cs typeface="Arial" pitchFamily="34" charset="0"/>
              </a:rPr>
              <a:t>programme</a:t>
            </a:r>
            <a:r>
              <a:rPr lang="en-US" sz="1600" b="1" i="1" dirty="0">
                <a:solidFill>
                  <a:srgbClr val="FF0000"/>
                </a:solidFill>
                <a:latin typeface="Arial" pitchFamily="34" charset="0"/>
                <a:cs typeface="Arial" pitchFamily="34" charset="0"/>
              </a:rPr>
              <a:t> will further be focused on preparing and conducting experiments on the synthesis of elements 120 and 119 in the reactions of </a:t>
            </a:r>
            <a:r>
              <a:rPr lang="en-US" sz="1600" b="1" i="1" baseline="30000" dirty="0">
                <a:solidFill>
                  <a:srgbClr val="FF0000"/>
                </a:solidFill>
                <a:latin typeface="Arial" pitchFamily="34" charset="0"/>
                <a:cs typeface="Arial" pitchFamily="34" charset="0"/>
              </a:rPr>
              <a:t>50</a:t>
            </a:r>
            <a:r>
              <a:rPr lang="en-US" sz="1600" b="1" i="1" dirty="0">
                <a:solidFill>
                  <a:srgbClr val="FF0000"/>
                </a:solidFill>
                <a:latin typeface="Arial" pitchFamily="34" charset="0"/>
                <a:cs typeface="Arial" pitchFamily="34" charset="0"/>
              </a:rPr>
              <a:t>Ti beam with </a:t>
            </a:r>
            <a:r>
              <a:rPr lang="en-US" sz="1600" b="1" i="1" baseline="30000" dirty="0">
                <a:solidFill>
                  <a:srgbClr val="FF0000"/>
                </a:solidFill>
                <a:latin typeface="Arial" pitchFamily="34" charset="0"/>
                <a:cs typeface="Arial" pitchFamily="34" charset="0"/>
              </a:rPr>
              <a:t>249–251</a:t>
            </a:r>
            <a:r>
              <a:rPr lang="en-US" sz="1600" b="1" i="1" dirty="0">
                <a:solidFill>
                  <a:srgbClr val="FF0000"/>
                </a:solidFill>
                <a:latin typeface="Arial" pitchFamily="34" charset="0"/>
                <a:cs typeface="Arial" pitchFamily="34" charset="0"/>
              </a:rPr>
              <a:t>Cf and </a:t>
            </a:r>
            <a:r>
              <a:rPr lang="en-US" sz="1600" b="1" i="1" baseline="30000" dirty="0">
                <a:solidFill>
                  <a:srgbClr val="FF0000"/>
                </a:solidFill>
                <a:latin typeface="Arial" pitchFamily="34" charset="0"/>
                <a:cs typeface="Arial" pitchFamily="34" charset="0"/>
              </a:rPr>
              <a:t>249</a:t>
            </a:r>
            <a:r>
              <a:rPr lang="en-US" sz="1600" b="1" i="1" dirty="0">
                <a:solidFill>
                  <a:srgbClr val="FF0000"/>
                </a:solidFill>
                <a:latin typeface="Arial" pitchFamily="34" charset="0"/>
                <a:cs typeface="Arial" pitchFamily="34" charset="0"/>
              </a:rPr>
              <a:t>Bk targets respectively. (S. </a:t>
            </a:r>
            <a:r>
              <a:rPr lang="en-US" sz="1600" b="1" i="1" dirty="0" err="1">
                <a:solidFill>
                  <a:srgbClr val="FF0000"/>
                </a:solidFill>
                <a:latin typeface="Arial" pitchFamily="34" charset="0"/>
                <a:cs typeface="Arial" pitchFamily="34" charset="0"/>
              </a:rPr>
              <a:t>Dmitriev</a:t>
            </a:r>
            <a:r>
              <a:rPr lang="en-US" sz="1600" b="1" i="1" dirty="0">
                <a:solidFill>
                  <a:srgbClr val="FF0000"/>
                </a:solidFill>
                <a:latin typeface="Arial" pitchFamily="34" charset="0"/>
                <a:cs typeface="Arial" pitchFamily="34" charset="0"/>
              </a:rPr>
              <a:t> comments)</a:t>
            </a:r>
            <a:r>
              <a:rPr lang="en-US" sz="1600" b="1" dirty="0">
                <a:solidFill>
                  <a:srgbClr val="FF0000"/>
                </a:solidFill>
                <a:latin typeface="Arial" pitchFamily="34" charset="0"/>
                <a:cs typeface="Arial" pitchFamily="34" charset="0"/>
              </a:rPr>
              <a:t>	</a:t>
            </a:r>
          </a:p>
          <a:p>
            <a:pPr eaLnBrk="0" fontAlgn="base" hangingPunct="0">
              <a:spcBef>
                <a:spcPct val="0"/>
              </a:spcBef>
              <a:spcAft>
                <a:spcPct val="0"/>
              </a:spcAft>
            </a:pPr>
            <a:r>
              <a:rPr lang="en-US" sz="1600" b="1" dirty="0">
                <a:solidFill>
                  <a:srgbClr val="FF0000"/>
                </a:solidFill>
                <a:latin typeface="Arial" pitchFamily="34" charset="0"/>
                <a:cs typeface="Arial" pitchFamily="34" charset="0"/>
              </a:rPr>
              <a:t>	The Scientific Council congratulates the FLNR staff on the successful start-up of the DC-280 cyclotron and recommends that the Directorates of JINR and FLNR concentrate their efforts to complete all commissioning work, including the DC-280 cyclotron and the GFS-2 separator, and to prepare for the test experiments. The Scientific Council endorses the </a:t>
            </a:r>
            <a:r>
              <a:rPr lang="en-US" sz="1600" b="1" dirty="0" err="1">
                <a:solidFill>
                  <a:srgbClr val="FF0000"/>
                </a:solidFill>
                <a:latin typeface="Arial" pitchFamily="34" charset="0"/>
                <a:cs typeface="Arial" pitchFamily="34" charset="0"/>
              </a:rPr>
              <a:t>programme</a:t>
            </a:r>
            <a:r>
              <a:rPr lang="en-US" sz="1600" b="1" dirty="0">
                <a:solidFill>
                  <a:srgbClr val="FF0000"/>
                </a:solidFill>
                <a:latin typeface="Arial" pitchFamily="34" charset="0"/>
                <a:cs typeface="Arial" pitchFamily="34" charset="0"/>
              </a:rPr>
              <a:t> of first experiments at the SHE Facto</a:t>
            </a:r>
            <a:r>
              <a:rPr lang="en-US" sz="1600" b="1" dirty="0">
                <a:solidFill>
                  <a:srgbClr val="FF0000"/>
                </a:solidFill>
              </a:rPr>
              <a:t>ry.</a:t>
            </a:r>
            <a:endParaRPr kumimoji="0" lang="en-US" sz="1600" b="1" i="0" u="none" strike="noStrike" cap="none" normalizeH="0" baseline="0" dirty="0">
              <a:ln>
                <a:noFill/>
              </a:ln>
              <a:solidFill>
                <a:srgbClr val="FF0000"/>
              </a:solidFill>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4">
            <a:extLst>
              <a:ext uri="{FF2B5EF4-FFF2-40B4-BE49-F238E27FC236}">
                <a16:creationId xmlns:a16="http://schemas.microsoft.com/office/drawing/2014/main" xmlns="" id="{50D494AD-FBFB-4E06-A78A-518429946B9B}"/>
              </a:ext>
            </a:extLst>
          </p:cNvPr>
          <p:cNvSpPr txBox="1">
            <a:spLocks noChangeArrowheads="1"/>
          </p:cNvSpPr>
          <p:nvPr/>
        </p:nvSpPr>
        <p:spPr bwMode="auto">
          <a:xfrm>
            <a:off x="1847528" y="-27384"/>
            <a:ext cx="8743949"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rgbClr val="FF3300"/>
                </a:solidFill>
                <a:latin typeface="Arial" panose="020B0604020202020204" pitchFamily="34" charset="0"/>
                <a:ea typeface="MS PGothic" panose="020B0600070205080204" pitchFamily="34" charset="-128"/>
              </a:defRPr>
            </a:lvl1pPr>
            <a:lvl2pPr marL="742950" indent="-285750" eaLnBrk="0" hangingPunct="0">
              <a:defRPr sz="2400">
                <a:solidFill>
                  <a:srgbClr val="FF3300"/>
                </a:solidFill>
                <a:latin typeface="Arial" panose="020B0604020202020204" pitchFamily="34" charset="0"/>
                <a:ea typeface="MS PGothic" panose="020B0600070205080204" pitchFamily="34" charset="-128"/>
              </a:defRPr>
            </a:lvl2pPr>
            <a:lvl3pPr marL="1143000" indent="-228600" eaLnBrk="0" hangingPunct="0">
              <a:defRPr sz="2400">
                <a:solidFill>
                  <a:srgbClr val="FF3300"/>
                </a:solidFill>
                <a:latin typeface="Arial" panose="020B0604020202020204" pitchFamily="34" charset="0"/>
                <a:ea typeface="MS PGothic" panose="020B0600070205080204" pitchFamily="34" charset="-128"/>
              </a:defRPr>
            </a:lvl3pPr>
            <a:lvl4pPr marL="1600200" indent="-228600" eaLnBrk="0" hangingPunct="0">
              <a:defRPr sz="2400">
                <a:solidFill>
                  <a:srgbClr val="FF3300"/>
                </a:solidFill>
                <a:latin typeface="Arial" panose="020B0604020202020204" pitchFamily="34" charset="0"/>
                <a:ea typeface="MS PGothic" panose="020B0600070205080204" pitchFamily="34" charset="-128"/>
              </a:defRPr>
            </a:lvl4pPr>
            <a:lvl5pPr marL="2057400" indent="-228600" eaLnBrk="0" hangingPunct="0">
              <a:defRPr sz="2400">
                <a:solidFill>
                  <a:srgbClr val="FF33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9pPr>
          </a:lstStyle>
          <a:p>
            <a:pPr algn="ctr" defTabSz="457200" eaLnBrk="1" hangingPunct="1">
              <a:defRPr/>
            </a:pPr>
            <a:r>
              <a:rPr lang="en-GB" altLang="ru-RU" sz="1600" b="1" kern="0">
                <a:solidFill>
                  <a:srgbClr val="C00000"/>
                </a:solidFill>
              </a:rPr>
              <a:t>Programme Advisory Committee for Nuclear Physics</a:t>
            </a:r>
            <a:endParaRPr lang="en-GB" altLang="ru-RU" sz="1600" kern="0">
              <a:solidFill>
                <a:srgbClr val="C00000"/>
              </a:solidFill>
            </a:endParaRPr>
          </a:p>
          <a:p>
            <a:pPr algn="ctr" defTabSz="457200" eaLnBrk="1" hangingPunct="1">
              <a:defRPr/>
            </a:pPr>
            <a:r>
              <a:rPr lang="en-GB" altLang="ru-RU" sz="1600" b="1" kern="0">
                <a:solidFill>
                  <a:srgbClr val="C00000"/>
                </a:solidFill>
              </a:rPr>
              <a:t>49th meeting, 22–23 January 2019</a:t>
            </a:r>
            <a:endParaRPr lang="en-GB" altLang="ru-RU" sz="1600" kern="0">
              <a:solidFill>
                <a:srgbClr val="C00000"/>
              </a:solidFill>
            </a:endParaRPr>
          </a:p>
        </p:txBody>
      </p:sp>
      <p:sp>
        <p:nvSpPr>
          <p:cNvPr id="4" name="ZoneTexte 3">
            <a:extLst>
              <a:ext uri="{FF2B5EF4-FFF2-40B4-BE49-F238E27FC236}">
                <a16:creationId xmlns:a16="http://schemas.microsoft.com/office/drawing/2014/main" xmlns="" id="{4276F065-E1D5-4664-AA50-7503A0EB8487}"/>
              </a:ext>
            </a:extLst>
          </p:cNvPr>
          <p:cNvSpPr txBox="1">
            <a:spLocks noChangeArrowheads="1"/>
          </p:cNvSpPr>
          <p:nvPr/>
        </p:nvSpPr>
        <p:spPr bwMode="auto">
          <a:xfrm>
            <a:off x="86892" y="646490"/>
            <a:ext cx="12025336" cy="56938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rgbClr val="FF3300"/>
                </a:solidFill>
                <a:latin typeface="Arial" panose="020B0604020202020204" pitchFamily="34" charset="0"/>
                <a:ea typeface="MS PGothic" panose="020B0600070205080204" pitchFamily="34" charset="-128"/>
              </a:defRPr>
            </a:lvl1pPr>
            <a:lvl2pPr marL="742950" indent="-285750" eaLnBrk="0" hangingPunct="0">
              <a:defRPr sz="2400">
                <a:solidFill>
                  <a:srgbClr val="FF3300"/>
                </a:solidFill>
                <a:latin typeface="Arial" panose="020B0604020202020204" pitchFamily="34" charset="0"/>
                <a:ea typeface="MS PGothic" panose="020B0600070205080204" pitchFamily="34" charset="-128"/>
              </a:defRPr>
            </a:lvl2pPr>
            <a:lvl3pPr marL="1143000" indent="-228600" eaLnBrk="0" hangingPunct="0">
              <a:defRPr sz="2400">
                <a:solidFill>
                  <a:srgbClr val="FF3300"/>
                </a:solidFill>
                <a:latin typeface="Arial" panose="020B0604020202020204" pitchFamily="34" charset="0"/>
                <a:ea typeface="MS PGothic" panose="020B0600070205080204" pitchFamily="34" charset="-128"/>
              </a:defRPr>
            </a:lvl3pPr>
            <a:lvl4pPr marL="1600200" indent="-228600" eaLnBrk="0" hangingPunct="0">
              <a:defRPr sz="2400">
                <a:solidFill>
                  <a:srgbClr val="FF3300"/>
                </a:solidFill>
                <a:latin typeface="Arial" panose="020B0604020202020204" pitchFamily="34" charset="0"/>
                <a:ea typeface="MS PGothic" panose="020B0600070205080204" pitchFamily="34" charset="-128"/>
              </a:defRPr>
            </a:lvl4pPr>
            <a:lvl5pPr marL="2057400" indent="-228600" eaLnBrk="0" hangingPunct="0">
              <a:defRPr sz="2400">
                <a:solidFill>
                  <a:srgbClr val="FF33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9pPr>
          </a:lstStyle>
          <a:p>
            <a:pPr defTabSz="457200" eaLnBrk="1" hangingPunct="1">
              <a:lnSpc>
                <a:spcPct val="130000"/>
              </a:lnSpc>
              <a:defRPr/>
            </a:pPr>
            <a:endParaRPr lang="en-GB" altLang="ru-RU" sz="600" kern="0">
              <a:solidFill>
                <a:srgbClr val="C00000"/>
              </a:solidFill>
            </a:endParaRPr>
          </a:p>
          <a:p>
            <a:pPr defTabSz="457200" eaLnBrk="1" hangingPunct="1">
              <a:lnSpc>
                <a:spcPct val="130000"/>
              </a:lnSpc>
              <a:defRPr/>
            </a:pPr>
            <a:r>
              <a:rPr lang="en-GB" altLang="ru-RU" sz="1400" kern="0"/>
              <a:t>1. Opening of the meeting 																		</a:t>
            </a:r>
            <a:r>
              <a:rPr lang="en-GB" altLang="ru-RU" sz="1400" i="1" kern="0"/>
              <a:t>M. </a:t>
            </a:r>
            <a:r>
              <a:rPr lang="en-GB" sz="1400" i="1" kern="0"/>
              <a:t>Lewitowicz</a:t>
            </a:r>
            <a:r>
              <a:rPr lang="en-GB" altLang="ru-RU" sz="1300" kern="0"/>
              <a:t>	</a:t>
            </a:r>
          </a:p>
          <a:p>
            <a:pPr defTabSz="457200" eaLnBrk="1" hangingPunct="1">
              <a:lnSpc>
                <a:spcPct val="130000"/>
              </a:lnSpc>
              <a:defRPr/>
            </a:pPr>
            <a:r>
              <a:rPr lang="en-GB" altLang="ru-RU" sz="1400" kern="0"/>
              <a:t>2. Implementation of the recommendations of the previous PAC meeting 										</a:t>
            </a:r>
            <a:r>
              <a:rPr lang="en-GB" altLang="ru-RU" sz="1400" i="1" kern="0"/>
              <a:t>M. </a:t>
            </a:r>
            <a:r>
              <a:rPr lang="en-GB" sz="1400" i="1" kern="0"/>
              <a:t>Lewitowicz</a:t>
            </a:r>
          </a:p>
          <a:p>
            <a:pPr defTabSz="457200" eaLnBrk="1" hangingPunct="1">
              <a:lnSpc>
                <a:spcPct val="130000"/>
              </a:lnSpc>
              <a:defRPr/>
            </a:pPr>
            <a:r>
              <a:rPr lang="en-GB" altLang="ru-RU" sz="1400" kern="0"/>
              <a:t>3. Information on the Resolution of the 124rd session of the JINR Scientific Council (September  2018) 					M. Itkis</a:t>
            </a:r>
          </a:p>
          <a:p>
            <a:pPr defTabSz="457200" eaLnBrk="1" hangingPunct="1">
              <a:lnSpc>
                <a:spcPct val="130000"/>
              </a:lnSpc>
              <a:defRPr/>
            </a:pPr>
            <a:r>
              <a:rPr lang="en-GB" altLang="ru-RU" sz="1400" kern="0"/>
              <a:t>    and on the decisions of the JINR Committee of Plenipotentiaries (November 2018)       										</a:t>
            </a:r>
          </a:p>
          <a:p>
            <a:pPr defTabSz="457200" eaLnBrk="1" hangingPunct="1">
              <a:lnSpc>
                <a:spcPct val="130000"/>
              </a:lnSpc>
              <a:defRPr/>
            </a:pPr>
            <a:endParaRPr lang="en-GB" altLang="ru-RU" sz="400" b="1" kern="0">
              <a:solidFill>
                <a:srgbClr val="0033CC"/>
              </a:solidFill>
            </a:endParaRPr>
          </a:p>
          <a:p>
            <a:pPr defTabSz="457200" eaLnBrk="1" hangingPunct="1">
              <a:lnSpc>
                <a:spcPct val="130000"/>
              </a:lnSpc>
              <a:defRPr/>
            </a:pPr>
            <a:r>
              <a:rPr lang="en-GB" altLang="ru-RU" sz="1400" b="1" kern="0">
                <a:solidFill>
                  <a:srgbClr val="002060"/>
                </a:solidFill>
              </a:rPr>
              <a:t>4. Concepts of new neutron source at the Frank Laboratory of Neutron Physics and programme of experiments		E. Lychagin</a:t>
            </a:r>
          </a:p>
          <a:p>
            <a:pPr defTabSz="457200" eaLnBrk="1" hangingPunct="1">
              <a:lnSpc>
                <a:spcPct val="130000"/>
              </a:lnSpc>
              <a:defRPr/>
            </a:pPr>
            <a:r>
              <a:rPr lang="en-GB" altLang="ru-RU" sz="1400" b="1" kern="0">
                <a:solidFill>
                  <a:srgbClr val="002060"/>
                </a:solidFill>
              </a:rPr>
              <a:t>5. Status of the Factory of Superheavy Elements</a:t>
            </a:r>
          </a:p>
          <a:p>
            <a:pPr defTabSz="457200" eaLnBrk="1" hangingPunct="1">
              <a:lnSpc>
                <a:spcPct val="130000"/>
              </a:lnSpc>
              <a:defRPr/>
            </a:pPr>
            <a:r>
              <a:rPr lang="en-GB" altLang="ru-RU" sz="1400" b="1" kern="0">
                <a:solidFill>
                  <a:srgbClr val="002060"/>
                </a:solidFill>
              </a:rPr>
              <a:t>    5.1. DC-280 cyclotron																 		I. Kalagin</a:t>
            </a:r>
          </a:p>
          <a:p>
            <a:pPr defTabSz="457200" eaLnBrk="1" hangingPunct="1">
              <a:lnSpc>
                <a:spcPct val="130000"/>
              </a:lnSpc>
              <a:defRPr/>
            </a:pPr>
            <a:r>
              <a:rPr lang="en-GB" altLang="ru-RU" sz="1300" b="1" kern="0">
                <a:solidFill>
                  <a:srgbClr val="002060"/>
                </a:solidFill>
              </a:rPr>
              <a:t>    </a:t>
            </a:r>
            <a:r>
              <a:rPr lang="en-GB" altLang="ru-RU" sz="1400" b="1" kern="0">
                <a:solidFill>
                  <a:srgbClr val="002060"/>
                </a:solidFill>
              </a:rPr>
              <a:t>5.2 Separators 																			A. Popeko</a:t>
            </a:r>
          </a:p>
          <a:p>
            <a:pPr defTabSz="457200" eaLnBrk="1" hangingPunct="1">
              <a:lnSpc>
                <a:spcPct val="130000"/>
              </a:lnSpc>
              <a:defRPr/>
            </a:pPr>
            <a:r>
              <a:rPr lang="en-GB" altLang="ru-RU" sz="1300" b="1" kern="0">
                <a:solidFill>
                  <a:srgbClr val="002060"/>
                </a:solidFill>
              </a:rPr>
              <a:t>    </a:t>
            </a:r>
            <a:r>
              <a:rPr lang="en-GB" altLang="ru-RU" sz="1400" b="1" kern="0">
                <a:solidFill>
                  <a:srgbClr val="002060"/>
                </a:solidFill>
              </a:rPr>
              <a:t>5.3 Programme of Day-1 experiments at the SHE Factory 												V. Utyonkov</a:t>
            </a:r>
          </a:p>
          <a:p>
            <a:pPr defTabSz="457200" eaLnBrk="1" hangingPunct="1">
              <a:lnSpc>
                <a:spcPct val="130000"/>
              </a:lnSpc>
              <a:defRPr/>
            </a:pPr>
            <a:r>
              <a:rPr lang="en-GB" altLang="ru-RU" sz="1400" b="1" kern="0">
                <a:solidFill>
                  <a:srgbClr val="002060"/>
                </a:solidFill>
              </a:rPr>
              <a:t>6. Status of the GALS set-up 	 																S. Zemlyanoy</a:t>
            </a:r>
          </a:p>
          <a:p>
            <a:pPr defTabSz="457200" eaLnBrk="1" hangingPunct="1">
              <a:lnSpc>
                <a:spcPct val="130000"/>
              </a:lnSpc>
              <a:defRPr/>
            </a:pPr>
            <a:endParaRPr lang="en-GB" altLang="ru-RU" sz="400" kern="0">
              <a:solidFill>
                <a:srgbClr val="000000"/>
              </a:solidFill>
            </a:endParaRPr>
          </a:p>
          <a:p>
            <a:pPr defTabSz="457200" eaLnBrk="1" hangingPunct="1">
              <a:lnSpc>
                <a:spcPct val="130000"/>
              </a:lnSpc>
              <a:defRPr/>
            </a:pPr>
            <a:r>
              <a:rPr lang="en-GB" altLang="ru-RU" sz="1400" kern="0"/>
              <a:t>7. General discussion</a:t>
            </a:r>
          </a:p>
          <a:p>
            <a:pPr defTabSz="457200" eaLnBrk="1" hangingPunct="1">
              <a:lnSpc>
                <a:spcPct val="130000"/>
              </a:lnSpc>
              <a:defRPr/>
            </a:pPr>
            <a:r>
              <a:rPr lang="en-GB" altLang="ru-RU" sz="1400" kern="0"/>
              <a:t>8. Meeting of the PAC members with the JINR Directorate (closed discussion)</a:t>
            </a:r>
          </a:p>
          <a:p>
            <a:pPr defTabSz="457200" eaLnBrk="1" hangingPunct="1">
              <a:lnSpc>
                <a:spcPct val="130000"/>
              </a:lnSpc>
              <a:defRPr/>
            </a:pPr>
            <a:r>
              <a:rPr lang="en-GB" altLang="ru-RU" sz="1400" kern="0"/>
              <a:t>9. Scientific report: “Charged-current neutrino-nucleon reactions in the supernova neutrino-sphere”						A. Dzhioev</a:t>
            </a:r>
          </a:p>
          <a:p>
            <a:pPr defTabSz="457200" eaLnBrk="1" hangingPunct="1">
              <a:lnSpc>
                <a:spcPct val="130000"/>
              </a:lnSpc>
              <a:defRPr/>
            </a:pPr>
            <a:r>
              <a:rPr lang="en-GB" altLang="ru-RU" sz="1400" kern="0"/>
              <a:t>10. Poster presentations by young scientists</a:t>
            </a:r>
          </a:p>
          <a:p>
            <a:pPr defTabSz="457200" eaLnBrk="1" hangingPunct="1">
              <a:lnSpc>
                <a:spcPct val="130000"/>
              </a:lnSpc>
              <a:defRPr/>
            </a:pPr>
            <a:r>
              <a:rPr lang="en-GB" altLang="ru-RU" sz="1400" kern="0"/>
              <a:t>11. General conclusion on the poster presentations</a:t>
            </a:r>
          </a:p>
          <a:p>
            <a:pPr defTabSz="457200" eaLnBrk="1" hangingPunct="1">
              <a:lnSpc>
                <a:spcPct val="130000"/>
              </a:lnSpc>
              <a:defRPr/>
            </a:pPr>
            <a:r>
              <a:rPr lang="en-GB" altLang="ru-RU" sz="1400" kern="0"/>
              <a:t>12. </a:t>
            </a:r>
            <a:r>
              <a:rPr lang="en-GB" sz="1400"/>
              <a:t>Proposals for the agenda of the next PAC meeting </a:t>
            </a:r>
            <a:r>
              <a:rPr lang="en-GB" altLang="ru-RU" sz="1400" kern="0"/>
              <a:t>(closed discussion)</a:t>
            </a:r>
          </a:p>
          <a:p>
            <a:pPr defTabSz="457200" eaLnBrk="1" hangingPunct="1">
              <a:lnSpc>
                <a:spcPct val="130000"/>
              </a:lnSpc>
              <a:defRPr/>
            </a:pPr>
            <a:r>
              <a:rPr lang="en-GB" altLang="ru-RU" sz="1400" kern="0"/>
              <a:t>13. Preparation of the PAC recommendations</a:t>
            </a:r>
          </a:p>
          <a:p>
            <a:pPr defTabSz="457200" eaLnBrk="1" hangingPunct="1">
              <a:lnSpc>
                <a:spcPct val="130000"/>
              </a:lnSpc>
              <a:defRPr/>
            </a:pPr>
            <a:r>
              <a:rPr lang="en-GB" altLang="ru-RU" sz="1400" kern="0"/>
              <a:t>14.</a:t>
            </a:r>
            <a:r>
              <a:rPr lang="en-GB" sz="1400"/>
              <a:t> PAC recommendations</a:t>
            </a:r>
          </a:p>
          <a:p>
            <a:pPr defTabSz="457200" eaLnBrk="1" hangingPunct="1">
              <a:lnSpc>
                <a:spcPct val="130000"/>
              </a:lnSpc>
              <a:defRPr/>
            </a:pPr>
            <a:r>
              <a:rPr lang="en-GB" altLang="ru-RU" sz="1400" kern="0"/>
              <a:t>15. </a:t>
            </a:r>
            <a:r>
              <a:rPr lang="en-GB" sz="1400"/>
              <a:t>Closing of the meeting</a:t>
            </a:r>
            <a:endParaRPr lang="en-GB" altLang="ru-RU" sz="1400" kern="0"/>
          </a:p>
        </p:txBody>
      </p:sp>
    </p:spTree>
    <p:extLst>
      <p:ext uri="{BB962C8B-B14F-4D97-AF65-F5344CB8AC3E}">
        <p14:creationId xmlns:p14="http://schemas.microsoft.com/office/powerpoint/2010/main" xmlns="" val="2845370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47328" y="18959"/>
            <a:ext cx="12025336" cy="707886"/>
          </a:xfrm>
          <a:prstGeom prst="rect">
            <a:avLst/>
          </a:prstGeom>
        </p:spPr>
        <p:txBody>
          <a:bodyPr wrap="square">
            <a:spAutoFit/>
          </a:bodyPr>
          <a:lstStyle/>
          <a:p>
            <a:pPr algn="ctr"/>
            <a:r>
              <a:rPr lang="en-US" altLang="ko-KR" sz="2000" b="1" i="1" dirty="0">
                <a:solidFill>
                  <a:srgbClr val="C00000"/>
                </a:solidFill>
                <a:latin typeface="Arial" pitchFamily="34" charset="0"/>
                <a:ea typeface="Batang" pitchFamily="18" charset="-127"/>
                <a:cs typeface="Arial" pitchFamily="34" charset="0"/>
              </a:rPr>
              <a:t>Concepts of new neutron source at the Frank Laboratory of Neutron Physics and </a:t>
            </a:r>
            <a:r>
              <a:rPr lang="en-US" altLang="ko-KR" sz="2000" b="1" i="1" dirty="0" err="1">
                <a:solidFill>
                  <a:srgbClr val="C00000"/>
                </a:solidFill>
                <a:latin typeface="Arial" pitchFamily="34" charset="0"/>
                <a:ea typeface="Batang" pitchFamily="18" charset="-127"/>
                <a:cs typeface="Arial" pitchFamily="34" charset="0"/>
              </a:rPr>
              <a:t>programme</a:t>
            </a:r>
            <a:r>
              <a:rPr lang="en-US" altLang="ko-KR" sz="2000" b="1" i="1" dirty="0">
                <a:solidFill>
                  <a:srgbClr val="C00000"/>
                </a:solidFill>
                <a:latin typeface="Arial" pitchFamily="34" charset="0"/>
                <a:ea typeface="Batang" pitchFamily="18" charset="-127"/>
                <a:cs typeface="Arial" pitchFamily="34" charset="0"/>
              </a:rPr>
              <a:t> of experiments</a:t>
            </a:r>
            <a:endParaRPr lang="ru-RU" sz="2000" dirty="0">
              <a:solidFill>
                <a:srgbClr val="C00000"/>
              </a:solidFill>
            </a:endParaRPr>
          </a:p>
        </p:txBody>
      </p:sp>
      <p:sp>
        <p:nvSpPr>
          <p:cNvPr id="6" name="Номер слайда 5"/>
          <p:cNvSpPr>
            <a:spLocks noGrp="1"/>
          </p:cNvSpPr>
          <p:nvPr>
            <p:ph type="sldNum" sz="quarter" idx="12"/>
          </p:nvPr>
        </p:nvSpPr>
        <p:spPr>
          <a:xfrm>
            <a:off x="8834992" y="9064835"/>
            <a:ext cx="2844800" cy="365125"/>
          </a:xfrm>
        </p:spPr>
        <p:txBody>
          <a:bodyPr/>
          <a:lstStyle/>
          <a:p>
            <a:fld id="{017C60C2-FB95-4464-969C-DC460CD1CFD8}" type="slidenum">
              <a:rPr lang="ru-RU" smtClean="0"/>
              <a:pPr/>
              <a:t>3</a:t>
            </a:fld>
            <a:endParaRPr lang="ru-RU"/>
          </a:p>
        </p:txBody>
      </p:sp>
      <p:sp>
        <p:nvSpPr>
          <p:cNvPr id="9" name="Прямоугольник 8">
            <a:extLst>
              <a:ext uri="{FF2B5EF4-FFF2-40B4-BE49-F238E27FC236}">
                <a16:creationId xmlns:a16="http://schemas.microsoft.com/office/drawing/2014/main" xmlns="" id="{8C1B16A4-1A4A-4F65-A928-E22FA127EB66}"/>
              </a:ext>
            </a:extLst>
          </p:cNvPr>
          <p:cNvSpPr/>
          <p:nvPr/>
        </p:nvSpPr>
        <p:spPr>
          <a:xfrm>
            <a:off x="3290734" y="2487008"/>
            <a:ext cx="3744416" cy="369332"/>
          </a:xfrm>
          <a:prstGeom prst="rect">
            <a:avLst/>
          </a:prstGeom>
        </p:spPr>
        <p:txBody>
          <a:bodyPr wrap="square">
            <a:spAutoFit/>
          </a:bodyPr>
          <a:lstStyle/>
          <a:p>
            <a:pPr lvl="0" algn="just" eaLnBrk="0" fontAlgn="base" hangingPunct="0">
              <a:spcBef>
                <a:spcPct val="0"/>
              </a:spcBef>
              <a:spcAft>
                <a:spcPct val="0"/>
              </a:spcAft>
            </a:pPr>
            <a:r>
              <a:rPr lang="en-US" altLang="ko-KR" dirty="0">
                <a:solidFill>
                  <a:srgbClr val="002060"/>
                </a:solidFill>
                <a:latin typeface="Arial" pitchFamily="34" charset="0"/>
                <a:ea typeface="Times New Roman" pitchFamily="18" charset="0"/>
                <a:cs typeface="Arial" pitchFamily="34" charset="0"/>
              </a:rPr>
              <a:t>Two initial concepts of the source:</a:t>
            </a:r>
          </a:p>
        </p:txBody>
      </p:sp>
      <p:pic>
        <p:nvPicPr>
          <p:cNvPr id="8" name="Рисунок 7">
            <a:extLst>
              <a:ext uri="{FF2B5EF4-FFF2-40B4-BE49-F238E27FC236}">
                <a16:creationId xmlns:a16="http://schemas.microsoft.com/office/drawing/2014/main" xmlns="" id="{A53DDA37-825A-4D00-86BC-8E0302BB68F4}"/>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10128448" y="476672"/>
            <a:ext cx="1872208" cy="1935619"/>
          </a:xfrm>
          <a:prstGeom prst="rect">
            <a:avLst/>
          </a:prstGeom>
        </p:spPr>
      </p:pic>
      <p:sp>
        <p:nvSpPr>
          <p:cNvPr id="13" name="Прямоугольник 12">
            <a:extLst>
              <a:ext uri="{FF2B5EF4-FFF2-40B4-BE49-F238E27FC236}">
                <a16:creationId xmlns:a16="http://schemas.microsoft.com/office/drawing/2014/main" xmlns="" id="{5C3CDC13-242E-4AC9-8F8B-AF608C22F24D}"/>
              </a:ext>
            </a:extLst>
          </p:cNvPr>
          <p:cNvSpPr/>
          <p:nvPr/>
        </p:nvSpPr>
        <p:spPr>
          <a:xfrm>
            <a:off x="10293564" y="2073737"/>
            <a:ext cx="1399742" cy="338554"/>
          </a:xfrm>
          <a:prstGeom prst="rect">
            <a:avLst/>
          </a:prstGeom>
        </p:spPr>
        <p:txBody>
          <a:bodyPr wrap="none">
            <a:spAutoFit/>
          </a:bodyPr>
          <a:lstStyle/>
          <a:p>
            <a:r>
              <a:rPr lang="en-US" altLang="ru-RU" sz="1600" b="1" kern="0" dirty="0" err="1">
                <a:solidFill>
                  <a:schemeClr val="bg1"/>
                </a:solidFill>
              </a:rPr>
              <a:t>Egor</a:t>
            </a:r>
            <a:r>
              <a:rPr lang="en-US" altLang="ru-RU" sz="1600" b="1" kern="0" dirty="0">
                <a:solidFill>
                  <a:schemeClr val="bg1"/>
                </a:solidFill>
              </a:rPr>
              <a:t>  Lychagin</a:t>
            </a:r>
            <a:endParaRPr lang="ru-RU" sz="1600" dirty="0">
              <a:solidFill>
                <a:schemeClr val="bg1"/>
              </a:solidFill>
            </a:endParaRPr>
          </a:p>
        </p:txBody>
      </p:sp>
      <p:pic>
        <p:nvPicPr>
          <p:cNvPr id="14" name="Рисунок 13">
            <a:extLst>
              <a:ext uri="{FF2B5EF4-FFF2-40B4-BE49-F238E27FC236}">
                <a16:creationId xmlns:a16="http://schemas.microsoft.com/office/drawing/2014/main" xmlns="" id="{23071C1C-A59A-4E0E-B677-C96E41F916A9}"/>
              </a:ext>
            </a:extLst>
          </p:cNvPr>
          <p:cNvPicPr>
            <a:picLocks noChangeAspect="1"/>
          </p:cNvPicPr>
          <p:nvPr/>
        </p:nvPicPr>
        <p:blipFill>
          <a:blip r:embed="rId5" cstate="print"/>
          <a:stretch>
            <a:fillRect/>
          </a:stretch>
        </p:blipFill>
        <p:spPr>
          <a:xfrm>
            <a:off x="1206359" y="3505707"/>
            <a:ext cx="2730214" cy="2215180"/>
          </a:xfrm>
          <a:prstGeom prst="rect">
            <a:avLst/>
          </a:prstGeom>
        </p:spPr>
      </p:pic>
      <p:sp>
        <p:nvSpPr>
          <p:cNvPr id="15" name="TextBox 14">
            <a:extLst>
              <a:ext uri="{FF2B5EF4-FFF2-40B4-BE49-F238E27FC236}">
                <a16:creationId xmlns:a16="http://schemas.microsoft.com/office/drawing/2014/main" xmlns="" id="{B11A2914-9743-48B8-82FC-A0DB824CB9E0}"/>
              </a:ext>
            </a:extLst>
          </p:cNvPr>
          <p:cNvSpPr txBox="1"/>
          <p:nvPr/>
        </p:nvSpPr>
        <p:spPr>
          <a:xfrm>
            <a:off x="2109525" y="2996952"/>
            <a:ext cx="1079719" cy="369332"/>
          </a:xfrm>
          <a:prstGeom prst="rect">
            <a:avLst/>
          </a:prstGeom>
          <a:noFill/>
        </p:spPr>
        <p:txBody>
          <a:bodyPr wrap="none" rtlCol="0">
            <a:spAutoFit/>
          </a:bodyPr>
          <a:lstStyle/>
          <a:p>
            <a:r>
              <a:rPr lang="en-US" dirty="0"/>
              <a:t>“</a:t>
            </a:r>
            <a:r>
              <a:rPr lang="en-US" dirty="0" err="1"/>
              <a:t>Neptun</a:t>
            </a:r>
            <a:r>
              <a:rPr lang="en-US" dirty="0"/>
              <a:t>”</a:t>
            </a:r>
            <a:endParaRPr lang="ru-RU" dirty="0"/>
          </a:p>
        </p:txBody>
      </p:sp>
      <p:sp>
        <p:nvSpPr>
          <p:cNvPr id="16" name="Прямоугольник 15">
            <a:extLst>
              <a:ext uri="{FF2B5EF4-FFF2-40B4-BE49-F238E27FC236}">
                <a16:creationId xmlns:a16="http://schemas.microsoft.com/office/drawing/2014/main" xmlns="" id="{90926F13-3AFC-48F8-80FB-A287747F8276}"/>
              </a:ext>
            </a:extLst>
          </p:cNvPr>
          <p:cNvSpPr/>
          <p:nvPr/>
        </p:nvSpPr>
        <p:spPr>
          <a:xfrm>
            <a:off x="515888" y="5858842"/>
            <a:ext cx="4211960" cy="830997"/>
          </a:xfrm>
          <a:prstGeom prst="rect">
            <a:avLst/>
          </a:prstGeom>
        </p:spPr>
        <p:txBody>
          <a:bodyPr wrap="square">
            <a:spAutoFit/>
          </a:bodyPr>
          <a:lstStyle/>
          <a:p>
            <a:r>
              <a:rPr lang="en-US" sz="1200" dirty="0"/>
              <a:t>E.P. </a:t>
            </a:r>
            <a:r>
              <a:rPr lang="da-DK" sz="1200" dirty="0"/>
              <a:t>Shabalin, V.L. Aksenov, </a:t>
            </a:r>
            <a:r>
              <a:rPr lang="en-US" sz="1200" dirty="0"/>
              <a:t>G.G. </a:t>
            </a:r>
            <a:r>
              <a:rPr lang="en-US" sz="1200" dirty="0" err="1"/>
              <a:t>Komyshev</a:t>
            </a:r>
            <a:r>
              <a:rPr lang="en-US" sz="1200" dirty="0"/>
              <a:t>, A.D. </a:t>
            </a:r>
            <a:r>
              <a:rPr lang="en-US" sz="1200" dirty="0" err="1"/>
              <a:t>Rogov</a:t>
            </a:r>
            <a:r>
              <a:rPr lang="en-US" sz="1200" dirty="0"/>
              <a:t> “</a:t>
            </a:r>
            <a:r>
              <a:rPr lang="en-US" sz="1200" b="1" dirty="0"/>
              <a:t>Highly Intense Pulsed Neutron Source Based on Neptunium</a:t>
            </a:r>
            <a:r>
              <a:rPr lang="en-US" sz="1200" dirty="0"/>
              <a:t>” JINR Preprint </a:t>
            </a:r>
            <a:r>
              <a:rPr lang="da-DK" sz="1200" dirty="0"/>
              <a:t>P13-2017-57</a:t>
            </a:r>
            <a:r>
              <a:rPr lang="ru-RU" sz="1200" dirty="0"/>
              <a:t> (</a:t>
            </a:r>
            <a:r>
              <a:rPr lang="en-US" sz="1200" dirty="0"/>
              <a:t>in</a:t>
            </a:r>
            <a:r>
              <a:rPr lang="ru-RU" sz="1200" dirty="0"/>
              <a:t> </a:t>
            </a:r>
            <a:r>
              <a:rPr lang="en-US" sz="1200" dirty="0"/>
              <a:t>Russian</a:t>
            </a:r>
            <a:r>
              <a:rPr lang="ru-RU" sz="1200" dirty="0"/>
              <a:t>)</a:t>
            </a:r>
            <a:r>
              <a:rPr lang="en-US" sz="1200" dirty="0"/>
              <a:t> </a:t>
            </a:r>
          </a:p>
          <a:p>
            <a:r>
              <a:rPr lang="en-US" sz="1200" dirty="0">
                <a:hlinkClick r:id="rId6"/>
              </a:rPr>
              <a:t>http://flnph.jinr.ru/images/content/Books/Blok.pdf</a:t>
            </a:r>
            <a:r>
              <a:rPr lang="en-US" sz="1200" dirty="0"/>
              <a:t> (in English)</a:t>
            </a:r>
            <a:endParaRPr lang="ru-RU" sz="1200" dirty="0"/>
          </a:p>
        </p:txBody>
      </p:sp>
      <p:graphicFrame>
        <p:nvGraphicFramePr>
          <p:cNvPr id="18" name="Объект 17">
            <a:extLst>
              <a:ext uri="{FF2B5EF4-FFF2-40B4-BE49-F238E27FC236}">
                <a16:creationId xmlns:a16="http://schemas.microsoft.com/office/drawing/2014/main" xmlns="" id="{B158146E-09F7-4DCF-B18E-8E62A82D70C9}"/>
              </a:ext>
            </a:extLst>
          </p:cNvPr>
          <p:cNvGraphicFramePr>
            <a:graphicFrameLocks noChangeAspect="1"/>
          </p:cNvGraphicFramePr>
          <p:nvPr>
            <p:extLst>
              <p:ext uri="{D42A27DB-BD31-4B8C-83A1-F6EECF244321}">
                <p14:modId xmlns:p14="http://schemas.microsoft.com/office/powerpoint/2010/main" xmlns="" val="3497456634"/>
              </p:ext>
            </p:extLst>
          </p:nvPr>
        </p:nvGraphicFramePr>
        <p:xfrm>
          <a:off x="6500937" y="3489126"/>
          <a:ext cx="3195463" cy="2067049"/>
        </p:xfrm>
        <a:graphic>
          <a:graphicData uri="http://schemas.openxmlformats.org/presentationml/2006/ole">
            <p:oleObj spid="_x0000_s1266" r:id="rId7" imgW="4667931" imgH="3042938" progId="">
              <p:embed/>
            </p:oleObj>
          </a:graphicData>
        </a:graphic>
      </p:graphicFrame>
      <p:sp>
        <p:nvSpPr>
          <p:cNvPr id="19" name="Прямоугольник 18">
            <a:extLst>
              <a:ext uri="{FF2B5EF4-FFF2-40B4-BE49-F238E27FC236}">
                <a16:creationId xmlns:a16="http://schemas.microsoft.com/office/drawing/2014/main" xmlns="" id="{979A1774-ECBF-4A5D-8A19-752A97CECF85}"/>
              </a:ext>
            </a:extLst>
          </p:cNvPr>
          <p:cNvSpPr/>
          <p:nvPr/>
        </p:nvSpPr>
        <p:spPr>
          <a:xfrm>
            <a:off x="7604302" y="2982739"/>
            <a:ext cx="988732" cy="369332"/>
          </a:xfrm>
          <a:prstGeom prst="rect">
            <a:avLst/>
          </a:prstGeom>
        </p:spPr>
        <p:txBody>
          <a:bodyPr wrap="none">
            <a:spAutoFit/>
          </a:bodyPr>
          <a:lstStyle/>
          <a:p>
            <a:r>
              <a:rPr lang="en-US" dirty="0"/>
              <a:t>“Pluton”</a:t>
            </a:r>
            <a:endParaRPr lang="ru-RU" dirty="0"/>
          </a:p>
        </p:txBody>
      </p:sp>
      <p:sp>
        <p:nvSpPr>
          <p:cNvPr id="20" name="Прямоугольник 19">
            <a:extLst>
              <a:ext uri="{FF2B5EF4-FFF2-40B4-BE49-F238E27FC236}">
                <a16:creationId xmlns:a16="http://schemas.microsoft.com/office/drawing/2014/main" xmlns="" id="{98D5A7AB-A9AD-43E0-9F82-E599F3984CC4}"/>
              </a:ext>
            </a:extLst>
          </p:cNvPr>
          <p:cNvSpPr/>
          <p:nvPr/>
        </p:nvSpPr>
        <p:spPr>
          <a:xfrm>
            <a:off x="6023992" y="5986154"/>
            <a:ext cx="4392488" cy="646331"/>
          </a:xfrm>
          <a:prstGeom prst="rect">
            <a:avLst/>
          </a:prstGeom>
        </p:spPr>
        <p:txBody>
          <a:bodyPr wrap="square">
            <a:spAutoFit/>
          </a:bodyPr>
          <a:lstStyle/>
          <a:p>
            <a:r>
              <a:rPr lang="en-US" sz="1200" dirty="0" err="1"/>
              <a:t>Vinogradov</a:t>
            </a:r>
            <a:r>
              <a:rPr lang="en-US" sz="1200" dirty="0"/>
              <a:t> A.V., </a:t>
            </a:r>
            <a:r>
              <a:rPr lang="en-US" sz="1200" dirty="0" err="1"/>
              <a:t>Pepelyshev</a:t>
            </a:r>
            <a:r>
              <a:rPr lang="en-US" sz="1200" dirty="0"/>
              <a:t> </a:t>
            </a:r>
            <a:r>
              <a:rPr lang="en-US" sz="1200" dirty="0" err="1"/>
              <a:t>Yu.N</a:t>
            </a:r>
            <a:r>
              <a:rPr lang="en-US" sz="1200" dirty="0"/>
              <a:t>., </a:t>
            </a:r>
            <a:r>
              <a:rPr lang="en-US" sz="1200" dirty="0" err="1"/>
              <a:t>Rogov</a:t>
            </a:r>
            <a:r>
              <a:rPr lang="en-US" sz="1200" dirty="0"/>
              <a:t> A.D., </a:t>
            </a:r>
            <a:r>
              <a:rPr lang="en-US" sz="1200" dirty="0" err="1"/>
              <a:t>Sidorkin</a:t>
            </a:r>
            <a:r>
              <a:rPr lang="en-US" sz="1200" dirty="0"/>
              <a:t> S.F. “</a:t>
            </a:r>
            <a:r>
              <a:rPr lang="en-US" sz="1200" b="1" dirty="0"/>
              <a:t>High-flux pulsed neutron source driven by a proton accelerator for beam research</a:t>
            </a:r>
            <a:r>
              <a:rPr lang="en-US" sz="1200" dirty="0"/>
              <a:t>” JINR Preprint </a:t>
            </a:r>
            <a:r>
              <a:rPr lang="ru-RU" sz="1200" dirty="0"/>
              <a:t>Р-13-2018-40 (</a:t>
            </a:r>
            <a:r>
              <a:rPr lang="en-US" sz="1200" dirty="0"/>
              <a:t>in</a:t>
            </a:r>
            <a:r>
              <a:rPr lang="ru-RU" sz="1200" dirty="0"/>
              <a:t> </a:t>
            </a:r>
            <a:r>
              <a:rPr lang="en-US" sz="1200" dirty="0"/>
              <a:t>Russian</a:t>
            </a:r>
            <a:r>
              <a:rPr lang="ru-RU" sz="1200" dirty="0"/>
              <a:t>)</a:t>
            </a:r>
          </a:p>
        </p:txBody>
      </p:sp>
      <p:sp>
        <p:nvSpPr>
          <p:cNvPr id="24" name="Прямоугольник 23">
            <a:extLst>
              <a:ext uri="{FF2B5EF4-FFF2-40B4-BE49-F238E27FC236}">
                <a16:creationId xmlns:a16="http://schemas.microsoft.com/office/drawing/2014/main" xmlns="" id="{56A09473-7F2B-4CC2-9FA8-11446CBA8894}"/>
              </a:ext>
            </a:extLst>
          </p:cNvPr>
          <p:cNvSpPr/>
          <p:nvPr/>
        </p:nvSpPr>
        <p:spPr>
          <a:xfrm>
            <a:off x="309636" y="803714"/>
            <a:ext cx="8954715" cy="2031325"/>
          </a:xfrm>
          <a:prstGeom prst="rect">
            <a:avLst/>
          </a:prstGeom>
        </p:spPr>
        <p:txBody>
          <a:bodyPr wrap="square">
            <a:spAutoFit/>
          </a:bodyPr>
          <a:lstStyle/>
          <a:p>
            <a:pPr lvl="0" algn="just" eaLnBrk="0" fontAlgn="base" hangingPunct="0">
              <a:spcBef>
                <a:spcPct val="0"/>
              </a:spcBef>
              <a:spcAft>
                <a:spcPct val="0"/>
              </a:spcAft>
            </a:pPr>
            <a:r>
              <a:rPr lang="en-US" altLang="ko-KR" dirty="0">
                <a:solidFill>
                  <a:srgbClr val="002060"/>
                </a:solidFill>
                <a:latin typeface="Arial" pitchFamily="34" charset="0"/>
                <a:ea typeface="Times New Roman" pitchFamily="18" charset="0"/>
                <a:cs typeface="Arial" pitchFamily="34" charset="0"/>
              </a:rPr>
              <a:t>Main parameters of the source</a:t>
            </a:r>
            <a:r>
              <a:rPr lang="ru-RU" altLang="ko-KR" dirty="0">
                <a:solidFill>
                  <a:srgbClr val="002060"/>
                </a:solidFill>
                <a:latin typeface="Arial" pitchFamily="34" charset="0"/>
                <a:ea typeface="Times New Roman" pitchFamily="18" charset="0"/>
                <a:cs typeface="Arial" pitchFamily="34" charset="0"/>
              </a:rPr>
              <a:t>:</a:t>
            </a:r>
          </a:p>
          <a:p>
            <a:pPr marL="342900" indent="-342900">
              <a:buFont typeface="Arial" panose="020B0604020202020204" pitchFamily="34" charset="0"/>
              <a:buChar char="•"/>
            </a:pPr>
            <a:r>
              <a:rPr lang="en-US" dirty="0"/>
              <a:t>Average thermal neutron flux density </a:t>
            </a:r>
            <a:r>
              <a:rPr lang="el-GR" dirty="0"/>
              <a:t>Φ</a:t>
            </a:r>
            <a:r>
              <a:rPr lang="en-US" baseline="-25000" dirty="0"/>
              <a:t>n</a:t>
            </a:r>
            <a:r>
              <a:rPr lang="en-US" dirty="0"/>
              <a:t> not less than 10</a:t>
            </a:r>
            <a:r>
              <a:rPr lang="en-US" baseline="30000" dirty="0"/>
              <a:t>14</a:t>
            </a:r>
            <a:r>
              <a:rPr lang="en-US" dirty="0"/>
              <a:t> n/(cm</a:t>
            </a:r>
            <a:r>
              <a:rPr lang="en-US" baseline="30000" dirty="0"/>
              <a:t>2</a:t>
            </a:r>
            <a:r>
              <a:rPr lang="en-US" dirty="0"/>
              <a:t>⋅s)</a:t>
            </a:r>
          </a:p>
          <a:p>
            <a:pPr marL="342900" indent="-342900">
              <a:buFont typeface="Arial" panose="020B0604020202020204" pitchFamily="34" charset="0"/>
              <a:buChar char="•"/>
            </a:pPr>
            <a:r>
              <a:rPr lang="en-US" dirty="0"/>
              <a:t>Instantaneous flux in pulse </a:t>
            </a:r>
            <a:r>
              <a:rPr lang="el-GR" dirty="0"/>
              <a:t>Φ &gt;10</a:t>
            </a:r>
            <a:r>
              <a:rPr lang="el-GR" baseline="30000" dirty="0"/>
              <a:t>16</a:t>
            </a:r>
            <a:r>
              <a:rPr lang="el-GR" dirty="0"/>
              <a:t> </a:t>
            </a:r>
            <a:r>
              <a:rPr lang="en-US" dirty="0"/>
              <a:t>cm</a:t>
            </a:r>
            <a:r>
              <a:rPr lang="en-US" baseline="30000" dirty="0"/>
              <a:t>−2</a:t>
            </a:r>
            <a:r>
              <a:rPr lang="en-US" dirty="0"/>
              <a:t>⋅s</a:t>
            </a:r>
            <a:r>
              <a:rPr lang="en-US" baseline="30000" dirty="0"/>
              <a:t>−1</a:t>
            </a:r>
          </a:p>
          <a:p>
            <a:pPr marL="342900" indent="-342900">
              <a:buFont typeface="Arial" panose="020B0604020202020204" pitchFamily="34" charset="0"/>
              <a:buChar char="•"/>
            </a:pPr>
            <a:r>
              <a:rPr lang="en-US" dirty="0"/>
              <a:t>Pulse width 200 ÷ 300 </a:t>
            </a:r>
            <a:r>
              <a:rPr lang="el-GR" dirty="0"/>
              <a:t>μ</a:t>
            </a:r>
            <a:r>
              <a:rPr lang="en-US" dirty="0"/>
              <a:t>s and 20 ÷ 30 </a:t>
            </a:r>
            <a:r>
              <a:rPr lang="el-GR" dirty="0"/>
              <a:t>μ</a:t>
            </a:r>
            <a:r>
              <a:rPr lang="en-US" dirty="0"/>
              <a:t>s (the pulse width is limited from shortest side using target with multiplication)</a:t>
            </a:r>
          </a:p>
          <a:p>
            <a:pPr marL="342900" indent="-342900">
              <a:buFont typeface="Arial" panose="020B0604020202020204" pitchFamily="34" charset="0"/>
              <a:buChar char="•"/>
            </a:pPr>
            <a:r>
              <a:rPr lang="en-US" dirty="0"/>
              <a:t>Repetition rate 10-30 Hz</a:t>
            </a:r>
          </a:p>
          <a:p>
            <a:pPr lvl="0" algn="just" eaLnBrk="0" fontAlgn="base" hangingPunct="0">
              <a:spcBef>
                <a:spcPct val="0"/>
              </a:spcBef>
              <a:spcAft>
                <a:spcPct val="0"/>
              </a:spcAft>
            </a:pPr>
            <a:endParaRPr lang="en-US" altLang="ko-KR" dirty="0">
              <a:solidFill>
                <a:srgbClr val="002060"/>
              </a:solidFill>
              <a:latin typeface="Arial" pitchFamily="34" charset="0"/>
              <a:ea typeface="Times New Roman" pitchFamily="18" charset="0"/>
              <a:cs typeface="Arial" pitchFamily="34" charset="0"/>
            </a:endParaRPr>
          </a:p>
        </p:txBody>
      </p:sp>
      <p:cxnSp>
        <p:nvCxnSpPr>
          <p:cNvPr id="3" name="Connecteur droit avec flèche 2">
            <a:extLst>
              <a:ext uri="{FF2B5EF4-FFF2-40B4-BE49-F238E27FC236}">
                <a16:creationId xmlns:a16="http://schemas.microsoft.com/office/drawing/2014/main" xmlns="" id="{74ADDDF0-940F-524A-A281-2BD9DAC371DF}"/>
              </a:ext>
            </a:extLst>
          </p:cNvPr>
          <p:cNvCxnSpPr>
            <a:cxnSpLocks/>
          </p:cNvCxnSpPr>
          <p:nvPr/>
        </p:nvCxnSpPr>
        <p:spPr>
          <a:xfrm flipV="1">
            <a:off x="5658043" y="5157192"/>
            <a:ext cx="1032916" cy="51645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ZoneTexte 3">
            <a:extLst>
              <a:ext uri="{FF2B5EF4-FFF2-40B4-BE49-F238E27FC236}">
                <a16:creationId xmlns:a16="http://schemas.microsoft.com/office/drawing/2014/main" xmlns="" id="{1D8752DF-39DB-6544-9AD9-9A4B805DD5E3}"/>
              </a:ext>
            </a:extLst>
          </p:cNvPr>
          <p:cNvSpPr txBox="1"/>
          <p:nvPr/>
        </p:nvSpPr>
        <p:spPr>
          <a:xfrm rot="19902009">
            <a:off x="5135489" y="5175477"/>
            <a:ext cx="1558119" cy="276999"/>
          </a:xfrm>
          <a:prstGeom prst="rect">
            <a:avLst/>
          </a:prstGeom>
          <a:noFill/>
        </p:spPr>
        <p:txBody>
          <a:bodyPr wrap="none" rtlCol="0">
            <a:spAutoFit/>
          </a:bodyPr>
          <a:lstStyle/>
          <a:p>
            <a:r>
              <a:rPr lang="en-GB" sz="1200" b="1" dirty="0">
                <a:solidFill>
                  <a:srgbClr val="FF0000"/>
                </a:solidFill>
              </a:rPr>
              <a:t>100 kW proton LINAC</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8834992" y="9064835"/>
            <a:ext cx="2844800" cy="365125"/>
          </a:xfrm>
        </p:spPr>
        <p:txBody>
          <a:bodyPr/>
          <a:lstStyle/>
          <a:p>
            <a:fld id="{017C60C2-FB95-4464-969C-DC460CD1CFD8}" type="slidenum">
              <a:rPr lang="en-GB" smtClean="0"/>
              <a:pPr/>
              <a:t>4</a:t>
            </a:fld>
            <a:endParaRPr lang="en-GB"/>
          </a:p>
        </p:txBody>
      </p:sp>
      <p:sp>
        <p:nvSpPr>
          <p:cNvPr id="21" name="TextBox 20">
            <a:extLst>
              <a:ext uri="{FF2B5EF4-FFF2-40B4-BE49-F238E27FC236}">
                <a16:creationId xmlns:a16="http://schemas.microsoft.com/office/drawing/2014/main" xmlns="" id="{1C7F0A38-DA41-45C8-BAAE-2078DC5BC43B}"/>
              </a:ext>
            </a:extLst>
          </p:cNvPr>
          <p:cNvSpPr txBox="1"/>
          <p:nvPr/>
        </p:nvSpPr>
        <p:spPr>
          <a:xfrm>
            <a:off x="238084" y="1142984"/>
            <a:ext cx="1944635" cy="369332"/>
          </a:xfrm>
          <a:prstGeom prst="rect">
            <a:avLst/>
          </a:prstGeom>
          <a:noFill/>
        </p:spPr>
        <p:txBody>
          <a:bodyPr wrap="square" rtlCol="0">
            <a:spAutoFit/>
          </a:bodyPr>
          <a:lstStyle/>
          <a:p>
            <a:r>
              <a:rPr lang="en-GB" b="1">
                <a:solidFill>
                  <a:srgbClr val="002060"/>
                </a:solidFill>
              </a:rPr>
              <a:t> </a:t>
            </a:r>
            <a:r>
              <a:rPr lang="en-GB" b="1" u="sng">
                <a:solidFill>
                  <a:srgbClr val="002060"/>
                </a:solidFill>
              </a:rPr>
              <a:t>Reactor “Neptun”</a:t>
            </a:r>
          </a:p>
        </p:txBody>
      </p:sp>
      <p:sp>
        <p:nvSpPr>
          <p:cNvPr id="22" name="Прямоугольник 21">
            <a:extLst>
              <a:ext uri="{FF2B5EF4-FFF2-40B4-BE49-F238E27FC236}">
                <a16:creationId xmlns:a16="http://schemas.microsoft.com/office/drawing/2014/main" xmlns="" id="{F2C892FE-3725-407B-A7DC-6BAA40152D1E}"/>
              </a:ext>
            </a:extLst>
          </p:cNvPr>
          <p:cNvSpPr/>
          <p:nvPr/>
        </p:nvSpPr>
        <p:spPr>
          <a:xfrm>
            <a:off x="6024562" y="1142984"/>
            <a:ext cx="2353914" cy="369332"/>
          </a:xfrm>
          <a:prstGeom prst="rect">
            <a:avLst/>
          </a:prstGeom>
        </p:spPr>
        <p:txBody>
          <a:bodyPr wrap="square">
            <a:spAutoFit/>
          </a:bodyPr>
          <a:lstStyle/>
          <a:p>
            <a:r>
              <a:rPr lang="en-GB" b="1" u="sng">
                <a:solidFill>
                  <a:srgbClr val="002060"/>
                </a:solidFill>
              </a:rPr>
              <a:t>Superbooster “Pluton”</a:t>
            </a:r>
          </a:p>
        </p:txBody>
      </p:sp>
      <p:sp>
        <p:nvSpPr>
          <p:cNvPr id="25" name="TextBox 24">
            <a:extLst>
              <a:ext uri="{FF2B5EF4-FFF2-40B4-BE49-F238E27FC236}">
                <a16:creationId xmlns:a16="http://schemas.microsoft.com/office/drawing/2014/main" xmlns="" id="{2D8F140C-C67D-40CE-84EE-37352ACFBF85}"/>
              </a:ext>
            </a:extLst>
          </p:cNvPr>
          <p:cNvSpPr txBox="1"/>
          <p:nvPr/>
        </p:nvSpPr>
        <p:spPr>
          <a:xfrm>
            <a:off x="595274" y="1214422"/>
            <a:ext cx="4429156" cy="3139321"/>
          </a:xfrm>
          <a:prstGeom prst="rect">
            <a:avLst/>
          </a:prstGeom>
          <a:noFill/>
        </p:spPr>
        <p:txBody>
          <a:bodyPr wrap="square" rtlCol="0">
            <a:spAutoFit/>
          </a:bodyPr>
          <a:lstStyle/>
          <a:p>
            <a:pPr algn="ctr"/>
            <a:r>
              <a:rPr lang="en-GB"/>
              <a:t>with</a:t>
            </a:r>
          </a:p>
          <a:p>
            <a:pPr marL="285750" indent="-285750">
              <a:buFont typeface="Arial" panose="020B0604020202020204" pitchFamily="34" charset="0"/>
              <a:buChar char="•"/>
            </a:pPr>
            <a:r>
              <a:rPr lang="en-GB"/>
              <a:t>neptunium fuel</a:t>
            </a:r>
          </a:p>
          <a:p>
            <a:pPr marL="285750" indent="-285750">
              <a:buFont typeface="Arial" panose="020B0604020202020204" pitchFamily="34" charset="0"/>
              <a:buChar char="•"/>
            </a:pPr>
            <a:r>
              <a:rPr lang="en-GB"/>
              <a:t>an average power of ~10 MW</a:t>
            </a:r>
          </a:p>
          <a:p>
            <a:pPr marL="285750" indent="-285750">
              <a:buFont typeface="Arial" panose="020B0604020202020204" pitchFamily="34" charset="0"/>
              <a:buChar char="•"/>
            </a:pPr>
            <a:r>
              <a:rPr lang="en-GB"/>
              <a:t>modulation reactivity by void</a:t>
            </a:r>
          </a:p>
          <a:p>
            <a:pPr marL="285750" indent="-285750">
              <a:buFont typeface="Arial" panose="020B0604020202020204" pitchFamily="34" charset="0"/>
              <a:buChar char="•"/>
            </a:pPr>
            <a:r>
              <a:rPr lang="en-GB"/>
              <a:t>sodium coolant</a:t>
            </a:r>
          </a:p>
          <a:p>
            <a:pPr marL="285750" indent="-285750">
              <a:buFont typeface="Arial" panose="020B0604020202020204" pitchFamily="34" charset="0"/>
              <a:buChar char="•"/>
            </a:pPr>
            <a:r>
              <a:rPr lang="en-GB"/>
              <a:t>pulse width about 200 </a:t>
            </a:r>
            <a:r>
              <a:rPr lang="en-GB">
                <a:sym typeface="Symbol" panose="05050102010706020507" pitchFamily="18" charset="2"/>
              </a:rPr>
              <a:t>s</a:t>
            </a:r>
          </a:p>
          <a:p>
            <a:pPr marL="285750" indent="-285750">
              <a:buFont typeface="Arial" panose="020B0604020202020204" pitchFamily="34" charset="0"/>
              <a:buChar char="•"/>
            </a:pPr>
            <a:endParaRPr lang="en-GB">
              <a:sym typeface="Symbol" panose="05050102010706020507" pitchFamily="18" charset="2"/>
            </a:endParaRPr>
          </a:p>
          <a:p>
            <a:r>
              <a:rPr lang="en-GB">
                <a:sym typeface="Symbol" panose="05050102010706020507" pitchFamily="18" charset="2"/>
              </a:rPr>
              <a:t>+ does not need an accelerator</a:t>
            </a:r>
          </a:p>
          <a:p>
            <a:r>
              <a:rPr lang="en-GB">
                <a:sym typeface="Symbol" panose="05050102010706020507" pitchFamily="18" charset="2"/>
              </a:rPr>
              <a:t>- there is no possibility to produce </a:t>
            </a:r>
            <a:br>
              <a:rPr lang="en-GB">
                <a:sym typeface="Symbol" panose="05050102010706020507" pitchFamily="18" charset="2"/>
              </a:rPr>
            </a:br>
            <a:r>
              <a:rPr lang="en-GB">
                <a:sym typeface="Symbol" panose="05050102010706020507" pitchFamily="18" charset="2"/>
              </a:rPr>
              <a:t> “short” pulse (only cutting by choppers)</a:t>
            </a:r>
          </a:p>
          <a:p>
            <a:r>
              <a:rPr lang="en-GB"/>
              <a:t>- needs developing a new type of fuel</a:t>
            </a:r>
          </a:p>
        </p:txBody>
      </p:sp>
      <p:sp>
        <p:nvSpPr>
          <p:cNvPr id="26" name="TextBox 25">
            <a:extLst>
              <a:ext uri="{FF2B5EF4-FFF2-40B4-BE49-F238E27FC236}">
                <a16:creationId xmlns:a16="http://schemas.microsoft.com/office/drawing/2014/main" xmlns="" id="{BDE0EC34-2B99-4FFD-9DBF-2C5099295C45}"/>
              </a:ext>
            </a:extLst>
          </p:cNvPr>
          <p:cNvSpPr txBox="1"/>
          <p:nvPr/>
        </p:nvSpPr>
        <p:spPr>
          <a:xfrm>
            <a:off x="5595934" y="1214422"/>
            <a:ext cx="5715040" cy="3416320"/>
          </a:xfrm>
          <a:prstGeom prst="rect">
            <a:avLst/>
          </a:prstGeom>
          <a:noFill/>
        </p:spPr>
        <p:txBody>
          <a:bodyPr wrap="square" rtlCol="0">
            <a:spAutoFit/>
          </a:bodyPr>
          <a:lstStyle/>
          <a:p>
            <a:pPr algn="ctr"/>
            <a:r>
              <a:rPr lang="en-GB" dirty="0"/>
              <a:t>                       with</a:t>
            </a:r>
          </a:p>
          <a:p>
            <a:pPr marL="285750" indent="-285750">
              <a:buFont typeface="Arial" panose="020B0604020202020204" pitchFamily="34" charset="0"/>
              <a:buChar char="•"/>
            </a:pPr>
            <a:r>
              <a:rPr lang="en-GB" dirty="0"/>
              <a:t>plutonium fuel</a:t>
            </a:r>
          </a:p>
          <a:p>
            <a:pPr marL="285750" indent="-285750">
              <a:buFont typeface="Arial" panose="020B0604020202020204" pitchFamily="34" charset="0"/>
              <a:buChar char="•"/>
            </a:pPr>
            <a:r>
              <a:rPr lang="en-GB" dirty="0"/>
              <a:t>proton linac at 100kW</a:t>
            </a:r>
          </a:p>
          <a:p>
            <a:pPr marL="285750" indent="-285750">
              <a:buFont typeface="Arial" panose="020B0604020202020204" pitchFamily="34" charset="0"/>
              <a:buChar char="•"/>
            </a:pPr>
            <a:r>
              <a:rPr lang="en-GB" dirty="0"/>
              <a:t>an average power of ~10 MW</a:t>
            </a:r>
          </a:p>
          <a:p>
            <a:pPr marL="285750" indent="-285750">
              <a:buFont typeface="Arial" panose="020B0604020202020204" pitchFamily="34" charset="0"/>
              <a:buChar char="•"/>
            </a:pPr>
            <a:r>
              <a:rPr lang="en-GB" dirty="0"/>
              <a:t>modulation reactivity by reflector water coolant</a:t>
            </a:r>
          </a:p>
          <a:p>
            <a:pPr marL="285750" indent="-285750">
              <a:buFont typeface="Arial" panose="020B0604020202020204" pitchFamily="34" charset="0"/>
              <a:buChar char="•"/>
            </a:pPr>
            <a:r>
              <a:rPr lang="en-GB" dirty="0"/>
              <a:t>pulse width about 50-200 </a:t>
            </a:r>
            <a:r>
              <a:rPr lang="en-GB" dirty="0">
                <a:sym typeface="Symbol" panose="05050102010706020507" pitchFamily="18" charset="2"/>
              </a:rPr>
              <a:t>s</a:t>
            </a:r>
          </a:p>
          <a:p>
            <a:pPr marL="285750" indent="-285750">
              <a:buFont typeface="Arial" panose="020B0604020202020204" pitchFamily="34" charset="0"/>
              <a:buChar char="•"/>
            </a:pPr>
            <a:endParaRPr lang="en-GB" dirty="0">
              <a:sym typeface="Symbol" panose="05050102010706020507" pitchFamily="18" charset="2"/>
            </a:endParaRPr>
          </a:p>
          <a:p>
            <a:r>
              <a:rPr lang="en-GB" dirty="0">
                <a:sym typeface="Symbol" panose="05050102010706020507" pitchFamily="18" charset="2"/>
              </a:rPr>
              <a:t>+ has an accelerator allowing to extend the scientific program</a:t>
            </a:r>
          </a:p>
          <a:p>
            <a:r>
              <a:rPr lang="en-GB" dirty="0">
                <a:sym typeface="Symbol" panose="05050102010706020507" pitchFamily="18" charset="2"/>
              </a:rPr>
              <a:t>+ allows to vary pulse width</a:t>
            </a:r>
          </a:p>
          <a:p>
            <a:r>
              <a:rPr lang="en-GB" dirty="0"/>
              <a:t>- the </a:t>
            </a:r>
            <a:r>
              <a:rPr lang="en-GB" dirty="0">
                <a:sym typeface="Symbol" panose="05050102010706020507" pitchFamily="18" charset="2"/>
              </a:rPr>
              <a:t>accelerator looks as a “weak link” at the system</a:t>
            </a:r>
            <a:endParaRPr lang="en-GB" dirty="0"/>
          </a:p>
          <a:p>
            <a:pPr marL="285750" indent="-285750">
              <a:buFont typeface="Arial" panose="020B0604020202020204" pitchFamily="34" charset="0"/>
              <a:buChar char="•"/>
            </a:pPr>
            <a:endParaRPr lang="en-GB" dirty="0"/>
          </a:p>
        </p:txBody>
      </p:sp>
      <p:sp>
        <p:nvSpPr>
          <p:cNvPr id="27" name="Прямоугольник 26">
            <a:extLst>
              <a:ext uri="{FF2B5EF4-FFF2-40B4-BE49-F238E27FC236}">
                <a16:creationId xmlns:a16="http://schemas.microsoft.com/office/drawing/2014/main" xmlns="" id="{D2512044-913C-4ACE-ABB0-F066CB1F683A}"/>
              </a:ext>
            </a:extLst>
          </p:cNvPr>
          <p:cNvSpPr/>
          <p:nvPr/>
        </p:nvSpPr>
        <p:spPr>
          <a:xfrm>
            <a:off x="309522" y="0"/>
            <a:ext cx="11665296" cy="646331"/>
          </a:xfrm>
          <a:prstGeom prst="rect">
            <a:avLst/>
          </a:prstGeom>
        </p:spPr>
        <p:txBody>
          <a:bodyPr wrap="square">
            <a:spAutoFit/>
          </a:bodyPr>
          <a:lstStyle/>
          <a:p>
            <a:pPr algn="ctr"/>
            <a:r>
              <a:rPr lang="en-GB" b="1">
                <a:solidFill>
                  <a:srgbClr val="002060"/>
                </a:solidFill>
                <a:latin typeface="Calibri" panose="020F0502020204030204" pitchFamily="34" charset="0"/>
                <a:cs typeface="Calibri" panose="020F0502020204030204" pitchFamily="34" charset="0"/>
              </a:rPr>
              <a:t>An agreement has been signed between JINR and the Chief Designer (NIKIET) for developing the two conceptual projects of the source during 2019.</a:t>
            </a:r>
          </a:p>
        </p:txBody>
      </p:sp>
      <p:sp>
        <p:nvSpPr>
          <p:cNvPr id="28" name="Прямоугольник 27">
            <a:extLst>
              <a:ext uri="{FF2B5EF4-FFF2-40B4-BE49-F238E27FC236}">
                <a16:creationId xmlns:a16="http://schemas.microsoft.com/office/drawing/2014/main" xmlns="" id="{1CF5D454-C305-41B3-A598-113B5D5994DD}"/>
              </a:ext>
            </a:extLst>
          </p:cNvPr>
          <p:cNvSpPr/>
          <p:nvPr/>
        </p:nvSpPr>
        <p:spPr>
          <a:xfrm>
            <a:off x="4167174" y="571480"/>
            <a:ext cx="2785170" cy="368601"/>
          </a:xfrm>
          <a:prstGeom prst="rect">
            <a:avLst/>
          </a:prstGeom>
        </p:spPr>
        <p:txBody>
          <a:bodyPr wrap="square">
            <a:spAutoFit/>
          </a:bodyPr>
          <a:lstStyle/>
          <a:p>
            <a:pPr lvl="0" algn="ctr" eaLnBrk="0" fontAlgn="base" hangingPunct="0">
              <a:spcBef>
                <a:spcPct val="0"/>
              </a:spcBef>
              <a:spcAft>
                <a:spcPct val="0"/>
              </a:spcAft>
            </a:pPr>
            <a:r>
              <a:rPr lang="en-GB" altLang="ko-KR" b="1" u="sng">
                <a:solidFill>
                  <a:srgbClr val="002060"/>
                </a:solidFill>
                <a:latin typeface="Arial" pitchFamily="34" charset="0"/>
                <a:ea typeface="Times New Roman" pitchFamily="18" charset="0"/>
                <a:cs typeface="Arial" pitchFamily="34" charset="0"/>
              </a:rPr>
              <a:t>Nowadays situation:</a:t>
            </a:r>
          </a:p>
        </p:txBody>
      </p:sp>
      <p:sp>
        <p:nvSpPr>
          <p:cNvPr id="29" name="Прямоугольник 28">
            <a:extLst>
              <a:ext uri="{FF2B5EF4-FFF2-40B4-BE49-F238E27FC236}">
                <a16:creationId xmlns:a16="http://schemas.microsoft.com/office/drawing/2014/main" xmlns="" id="{CD439A8E-287C-45EE-8F69-D516D7A1BD21}"/>
              </a:ext>
            </a:extLst>
          </p:cNvPr>
          <p:cNvSpPr/>
          <p:nvPr/>
        </p:nvSpPr>
        <p:spPr>
          <a:xfrm>
            <a:off x="119336" y="4429132"/>
            <a:ext cx="11953328" cy="1815882"/>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285750" indent="-285750">
              <a:buFont typeface="Arial" panose="020B0604020202020204" pitchFamily="34" charset="0"/>
              <a:buChar char="•"/>
            </a:pPr>
            <a:r>
              <a:rPr lang="en-GB" sz="1600" b="1">
                <a:solidFill>
                  <a:srgbClr val="0218EE"/>
                </a:solidFill>
                <a:latin typeface="Arial" panose="020B0604020202020204" pitchFamily="34" charset="0"/>
                <a:cs typeface="Arial" panose="020B0604020202020204" pitchFamily="34" charset="0"/>
              </a:rPr>
              <a:t>The PAC recommends that FLNP continue developing both concepts of the new neutron source, compare their parameters and cost between each other also with those of other existing or projected neutron sources, and formalize this activity under a specific theme of the Laboratory. </a:t>
            </a:r>
          </a:p>
          <a:p>
            <a:pPr marL="285750" indent="-285750">
              <a:buFont typeface="Arial" panose="020B0604020202020204" pitchFamily="34" charset="0"/>
              <a:buChar char="•"/>
            </a:pPr>
            <a:r>
              <a:rPr lang="en-GB" sz="1600" b="1">
                <a:solidFill>
                  <a:srgbClr val="0218EE"/>
                </a:solidFill>
                <a:latin typeface="Arial" panose="020B0604020202020204" pitchFamily="34" charset="0"/>
                <a:cs typeface="Arial" panose="020B0604020202020204" pitchFamily="34" charset="0"/>
              </a:rPr>
              <a:t>The PAC also notes that a broader discussion on the possible nuclear physics programme for the new source with other laboratories is needed taking into account that the proton accelerator is considered to be included in one of the source options. </a:t>
            </a:r>
          </a:p>
          <a:p>
            <a:pPr marL="285750" indent="-285750">
              <a:buFont typeface="Arial" panose="020B0604020202020204" pitchFamily="34" charset="0"/>
              <a:buChar char="•"/>
            </a:pPr>
            <a:r>
              <a:rPr lang="en-GB" sz="1600" b="1">
                <a:solidFill>
                  <a:srgbClr val="0218EE"/>
                </a:solidFill>
                <a:latin typeface="Arial" panose="020B0604020202020204" pitchFamily="34" charset="0"/>
                <a:cs typeface="Arial" panose="020B0604020202020204" pitchFamily="34" charset="0"/>
              </a:rPr>
              <a:t>The PAC recommends exploration of proposed neutron techniques and methods at the IBR-2 reactor.</a:t>
            </a:r>
          </a:p>
        </p:txBody>
      </p:sp>
      <p:sp>
        <p:nvSpPr>
          <p:cNvPr id="11" name="Прямоугольник 10"/>
          <p:cNvSpPr/>
          <p:nvPr/>
        </p:nvSpPr>
        <p:spPr>
          <a:xfrm>
            <a:off x="238084" y="6286520"/>
            <a:ext cx="11953916" cy="369332"/>
          </a:xfrm>
          <a:prstGeom prst="rect">
            <a:avLst/>
          </a:prstGeom>
        </p:spPr>
        <p:txBody>
          <a:bodyPr wrap="square">
            <a:spAutoFit/>
          </a:bodyPr>
          <a:lstStyle/>
          <a:p>
            <a:r>
              <a:rPr lang="en-GB" b="1">
                <a:solidFill>
                  <a:srgbClr val="FF0000"/>
                </a:solidFill>
              </a:rPr>
              <a:t>The Scientific Council notes the in-progress development of two possible concepts for the future neutron source at JINR</a:t>
            </a:r>
          </a:p>
        </p:txBody>
      </p:sp>
    </p:spTree>
    <p:extLst>
      <p:ext uri="{BB962C8B-B14F-4D97-AF65-F5344CB8AC3E}">
        <p14:creationId xmlns:p14="http://schemas.microsoft.com/office/powerpoint/2010/main" xmlns="" val="3040233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7328" y="60159"/>
            <a:ext cx="12097344" cy="369332"/>
          </a:xfrm>
          <a:prstGeom prst="rect">
            <a:avLst/>
          </a:prstGeom>
        </p:spPr>
        <p:txBody>
          <a:bodyPr wrap="square">
            <a:spAutoFit/>
          </a:bodyPr>
          <a:lstStyle/>
          <a:p>
            <a:pPr algn="ctr" fontAlgn="base">
              <a:spcBef>
                <a:spcPct val="0"/>
              </a:spcBef>
              <a:spcAft>
                <a:spcPct val="0"/>
              </a:spcAft>
              <a:tabLst>
                <a:tab pos="450850" algn="l"/>
              </a:tabLst>
            </a:pPr>
            <a:r>
              <a:rPr lang="en-US" b="1" i="1" dirty="0">
                <a:solidFill>
                  <a:srgbClr val="C00000"/>
                </a:solidFill>
                <a:latin typeface="Arial" pitchFamily="34" charset="0"/>
                <a:ea typeface="Times New Roman" pitchFamily="18" charset="0"/>
                <a:cs typeface="Arial" pitchFamily="34" charset="0"/>
              </a:rPr>
              <a:t>Status of the Factory of Superheavy Elements: DC-280 cyclotron</a:t>
            </a:r>
            <a:endParaRPr lang="en-GB" b="1" i="1" dirty="0">
              <a:solidFill>
                <a:srgbClr val="C00000"/>
              </a:solidFill>
              <a:latin typeface="Arial" pitchFamily="34" charset="0"/>
              <a:ea typeface="Times New Roman" pitchFamily="18" charset="0"/>
              <a:cs typeface="Arial" pitchFamily="34" charset="0"/>
            </a:endParaRPr>
          </a:p>
        </p:txBody>
      </p:sp>
      <p:pic>
        <p:nvPicPr>
          <p:cNvPr id="5" name="Рисунок 4">
            <a:extLst>
              <a:ext uri="{FF2B5EF4-FFF2-40B4-BE49-F238E27FC236}">
                <a16:creationId xmlns:a16="http://schemas.microsoft.com/office/drawing/2014/main" xmlns="" id="{D99BF8BD-9028-42C6-8AD3-A24BD205206D}"/>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9408368" y="476672"/>
            <a:ext cx="2592288" cy="2842516"/>
          </a:xfrm>
          <a:prstGeom prst="rect">
            <a:avLst/>
          </a:prstGeom>
        </p:spPr>
      </p:pic>
      <p:sp>
        <p:nvSpPr>
          <p:cNvPr id="16" name="Прямоугольник 15">
            <a:extLst>
              <a:ext uri="{FF2B5EF4-FFF2-40B4-BE49-F238E27FC236}">
                <a16:creationId xmlns:a16="http://schemas.microsoft.com/office/drawing/2014/main" xmlns="" id="{5C82976E-AEE3-433B-AE38-623E8F7DAE97}"/>
              </a:ext>
            </a:extLst>
          </p:cNvPr>
          <p:cNvSpPr/>
          <p:nvPr/>
        </p:nvSpPr>
        <p:spPr>
          <a:xfrm>
            <a:off x="10704512" y="2996952"/>
            <a:ext cx="1189749" cy="338554"/>
          </a:xfrm>
          <a:prstGeom prst="rect">
            <a:avLst/>
          </a:prstGeom>
        </p:spPr>
        <p:txBody>
          <a:bodyPr wrap="none">
            <a:spAutoFit/>
          </a:bodyPr>
          <a:lstStyle/>
          <a:p>
            <a:r>
              <a:rPr lang="en-US" altLang="ru-RU" sz="1600" b="1" kern="0" dirty="0">
                <a:solidFill>
                  <a:schemeClr val="bg1"/>
                </a:solidFill>
              </a:rPr>
              <a:t>Igor </a:t>
            </a:r>
            <a:r>
              <a:rPr lang="en-US" altLang="ru-RU" sz="1600" b="1" kern="0" dirty="0" err="1">
                <a:solidFill>
                  <a:schemeClr val="bg1"/>
                </a:solidFill>
              </a:rPr>
              <a:t>Kalagin</a:t>
            </a:r>
            <a:endParaRPr lang="ru-RU" sz="1600" dirty="0">
              <a:solidFill>
                <a:schemeClr val="bg1"/>
              </a:solidFill>
            </a:endParaRPr>
          </a:p>
        </p:txBody>
      </p:sp>
      <p:pic>
        <p:nvPicPr>
          <p:cNvPr id="18" name="Рисунок 17">
            <a:extLst>
              <a:ext uri="{FF2B5EF4-FFF2-40B4-BE49-F238E27FC236}">
                <a16:creationId xmlns:a16="http://schemas.microsoft.com/office/drawing/2014/main" xmlns="" id="{0C14EBBB-F6E3-4B56-85E8-345D6BD77EE6}"/>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335360" y="980483"/>
            <a:ext cx="3943852" cy="2392118"/>
          </a:xfrm>
          <a:prstGeom prst="rect">
            <a:avLst/>
          </a:prstGeom>
        </p:spPr>
      </p:pic>
      <p:sp>
        <p:nvSpPr>
          <p:cNvPr id="19" name="TextBox 18">
            <a:extLst>
              <a:ext uri="{FF2B5EF4-FFF2-40B4-BE49-F238E27FC236}">
                <a16:creationId xmlns:a16="http://schemas.microsoft.com/office/drawing/2014/main" xmlns="" id="{2E64E939-F547-426F-8B52-43BE286269FF}"/>
              </a:ext>
            </a:extLst>
          </p:cNvPr>
          <p:cNvSpPr txBox="1">
            <a:spLocks noChangeArrowheads="1"/>
          </p:cNvSpPr>
          <p:nvPr/>
        </p:nvSpPr>
        <p:spPr bwMode="auto">
          <a:xfrm>
            <a:off x="2379976" y="980483"/>
            <a:ext cx="18848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sz="2400">
                <a:solidFill>
                  <a:schemeClr val="bg1"/>
                </a:solidFill>
                <a:latin typeface="Arial" panose="020B0604020202020204" pitchFamily="34" charset="0"/>
              </a:defRPr>
            </a:lvl1pPr>
            <a:lvl2pPr marL="742950" indent="-285750" eaLnBrk="0" hangingPunct="0">
              <a:defRPr kumimoji="1" sz="2400">
                <a:solidFill>
                  <a:schemeClr val="bg1"/>
                </a:solidFill>
                <a:latin typeface="Arial" panose="020B0604020202020204" pitchFamily="34" charset="0"/>
              </a:defRPr>
            </a:lvl2pPr>
            <a:lvl3pPr marL="1143000" indent="-228600" eaLnBrk="0" hangingPunct="0">
              <a:defRPr kumimoji="1" sz="2400">
                <a:solidFill>
                  <a:schemeClr val="bg1"/>
                </a:solidFill>
                <a:latin typeface="Arial" panose="020B0604020202020204" pitchFamily="34" charset="0"/>
              </a:defRPr>
            </a:lvl3pPr>
            <a:lvl4pPr marL="1600200" indent="-228600" eaLnBrk="0" hangingPunct="0">
              <a:defRPr kumimoji="1" sz="2400">
                <a:solidFill>
                  <a:schemeClr val="bg1"/>
                </a:solidFill>
                <a:latin typeface="Arial" panose="020B0604020202020204" pitchFamily="34" charset="0"/>
              </a:defRPr>
            </a:lvl4pPr>
            <a:lvl5pPr marL="2057400" indent="-228600" eaLnBrk="0" hangingPunct="0">
              <a:defRPr kumimoji="1" sz="2400">
                <a:solidFill>
                  <a:schemeClr val="bg1"/>
                </a:solidFill>
                <a:latin typeface="Arial" panose="020B0604020202020204" pitchFamily="34" charset="0"/>
              </a:defRPr>
            </a:lvl5pPr>
            <a:lvl6pPr marL="2514600" indent="-228600" eaLnBrk="0" fontAlgn="base" hangingPunct="0">
              <a:spcBef>
                <a:spcPct val="0"/>
              </a:spcBef>
              <a:spcAft>
                <a:spcPct val="0"/>
              </a:spcAft>
              <a:defRPr kumimoji="1" sz="2400">
                <a:solidFill>
                  <a:schemeClr val="bg1"/>
                </a:solidFill>
                <a:latin typeface="Arial" panose="020B0604020202020204" pitchFamily="34" charset="0"/>
              </a:defRPr>
            </a:lvl6pPr>
            <a:lvl7pPr marL="2971800" indent="-228600" eaLnBrk="0" fontAlgn="base" hangingPunct="0">
              <a:spcBef>
                <a:spcPct val="0"/>
              </a:spcBef>
              <a:spcAft>
                <a:spcPct val="0"/>
              </a:spcAft>
              <a:defRPr kumimoji="1" sz="2400">
                <a:solidFill>
                  <a:schemeClr val="bg1"/>
                </a:solidFill>
                <a:latin typeface="Arial" panose="020B0604020202020204" pitchFamily="34" charset="0"/>
              </a:defRPr>
            </a:lvl7pPr>
            <a:lvl8pPr marL="3429000" indent="-228600" eaLnBrk="0" fontAlgn="base" hangingPunct="0">
              <a:spcBef>
                <a:spcPct val="0"/>
              </a:spcBef>
              <a:spcAft>
                <a:spcPct val="0"/>
              </a:spcAft>
              <a:defRPr kumimoji="1" sz="2400">
                <a:solidFill>
                  <a:schemeClr val="bg1"/>
                </a:solidFill>
                <a:latin typeface="Arial" panose="020B0604020202020204" pitchFamily="34" charset="0"/>
              </a:defRPr>
            </a:lvl8pPr>
            <a:lvl9pPr marL="3886200" indent="-228600" eaLnBrk="0" fontAlgn="base" hangingPunct="0">
              <a:spcBef>
                <a:spcPct val="0"/>
              </a:spcBef>
              <a:spcAft>
                <a:spcPct val="0"/>
              </a:spcAft>
              <a:defRPr kumimoji="1" sz="2400">
                <a:solidFill>
                  <a:schemeClr val="bg1"/>
                </a:solidFill>
                <a:latin typeface="Arial" panose="020B0604020202020204" pitchFamily="34" charset="0"/>
              </a:defRPr>
            </a:lvl9pPr>
          </a:lstStyle>
          <a:p>
            <a:pPr algn="ctr" eaLnBrk="1" hangingPunct="1"/>
            <a:r>
              <a:rPr lang="en-US" altLang="ru-RU" sz="1800" dirty="0">
                <a:solidFill>
                  <a:srgbClr val="4C27A9"/>
                </a:solidFill>
                <a:latin typeface="Times New Roman" pitchFamily="18" charset="0"/>
                <a:ea typeface="Gungsuh" pitchFamily="18" charset="-127"/>
                <a:cs typeface="Times New Roman" pitchFamily="18" charset="0"/>
              </a:rPr>
              <a:t>SHE factory building </a:t>
            </a:r>
            <a:r>
              <a:rPr lang="en-US" altLang="ru-RU" sz="1800" dirty="0">
                <a:solidFill>
                  <a:srgbClr val="4C27A9"/>
                </a:solidFill>
                <a:latin typeface="Times New Roman" panose="02020603050405020304" pitchFamily="18" charset="0"/>
                <a:cs typeface="Times New Roman" panose="02020603050405020304" pitchFamily="18" charset="0"/>
              </a:rPr>
              <a:t>2018</a:t>
            </a:r>
            <a:endParaRPr lang="ru-RU" altLang="ru-RU" sz="1800" dirty="0">
              <a:solidFill>
                <a:srgbClr val="4C27A9"/>
              </a:solidFill>
              <a:latin typeface="Times New Roman" panose="02020603050405020304" pitchFamily="18" charset="0"/>
              <a:cs typeface="Times New Roman" panose="02020603050405020304" pitchFamily="18" charset="0"/>
            </a:endParaRPr>
          </a:p>
        </p:txBody>
      </p:sp>
      <p:sp>
        <p:nvSpPr>
          <p:cNvPr id="20" name="Прямоугольник 19">
            <a:extLst>
              <a:ext uri="{FF2B5EF4-FFF2-40B4-BE49-F238E27FC236}">
                <a16:creationId xmlns:a16="http://schemas.microsoft.com/office/drawing/2014/main" xmlns="" id="{2B924B89-7E4A-42BA-956B-B69CD9D51AA0}"/>
              </a:ext>
            </a:extLst>
          </p:cNvPr>
          <p:cNvSpPr/>
          <p:nvPr/>
        </p:nvSpPr>
        <p:spPr>
          <a:xfrm>
            <a:off x="223129" y="503567"/>
            <a:ext cx="8496944" cy="369332"/>
          </a:xfrm>
          <a:prstGeom prst="rect">
            <a:avLst/>
          </a:prstGeom>
        </p:spPr>
        <p:txBody>
          <a:bodyPr wrap="square">
            <a:spAutoFit/>
          </a:bodyPr>
          <a:lstStyle/>
          <a:p>
            <a:r>
              <a:rPr lang="en-US" dirty="0">
                <a:solidFill>
                  <a:srgbClr val="002060"/>
                </a:solidFill>
              </a:rPr>
              <a:t>The construction of the experimental building of the SHE Factory has been completed. </a:t>
            </a:r>
            <a:endParaRPr lang="ru-RU" dirty="0">
              <a:solidFill>
                <a:srgbClr val="002060"/>
              </a:solidFill>
            </a:endParaRPr>
          </a:p>
        </p:txBody>
      </p:sp>
      <p:sp>
        <p:nvSpPr>
          <p:cNvPr id="22" name="Прямоугольник 21">
            <a:extLst>
              <a:ext uri="{FF2B5EF4-FFF2-40B4-BE49-F238E27FC236}">
                <a16:creationId xmlns:a16="http://schemas.microsoft.com/office/drawing/2014/main" xmlns="" id="{F402B886-5B46-4B95-8EE8-C0D8E1B40886}"/>
              </a:ext>
            </a:extLst>
          </p:cNvPr>
          <p:cNvSpPr/>
          <p:nvPr/>
        </p:nvSpPr>
        <p:spPr>
          <a:xfrm>
            <a:off x="223129" y="4869471"/>
            <a:ext cx="6952991" cy="1477328"/>
          </a:xfrm>
          <a:prstGeom prst="rect">
            <a:avLst/>
          </a:prstGeom>
        </p:spPr>
        <p:txBody>
          <a:bodyPr wrap="square">
            <a:spAutoFit/>
          </a:bodyPr>
          <a:lstStyle/>
          <a:p>
            <a:pPr marL="285750" indent="-285750" algn="just">
              <a:buFont typeface="Arial" panose="020B0604020202020204" pitchFamily="34" charset="0"/>
              <a:buChar char="•"/>
            </a:pPr>
            <a:r>
              <a:rPr lang="en-US" dirty="0">
                <a:solidFill>
                  <a:srgbClr val="002060"/>
                </a:solidFill>
              </a:rPr>
              <a:t>A certificate of compliance of the constructed object with the requirements of technical regulations by the Federal Environmental, Industrial and Nuclear Supervision Service of Russia (</a:t>
            </a:r>
            <a:r>
              <a:rPr lang="en-US" dirty="0" err="1">
                <a:solidFill>
                  <a:srgbClr val="002060"/>
                </a:solidFill>
              </a:rPr>
              <a:t>Rostekhnadzor</a:t>
            </a:r>
            <a:r>
              <a:rPr lang="en-US" dirty="0">
                <a:solidFill>
                  <a:srgbClr val="002060"/>
                </a:solidFill>
              </a:rPr>
              <a:t>) has been obtained. </a:t>
            </a:r>
          </a:p>
          <a:p>
            <a:pPr marL="285750" indent="-285750" algn="just">
              <a:buFont typeface="Arial" panose="020B0604020202020204" pitchFamily="34" charset="0"/>
              <a:buChar char="•"/>
            </a:pPr>
            <a:r>
              <a:rPr lang="en-US" dirty="0">
                <a:solidFill>
                  <a:srgbClr val="002060"/>
                </a:solidFill>
              </a:rPr>
              <a:t>Complex commissioning work has been conducted.</a:t>
            </a:r>
            <a:endParaRPr lang="ru-RU" dirty="0">
              <a:solidFill>
                <a:srgbClr val="002060"/>
              </a:solidFill>
            </a:endParaRPr>
          </a:p>
        </p:txBody>
      </p:sp>
      <p:pic>
        <p:nvPicPr>
          <p:cNvPr id="24" name="Рисунок 23">
            <a:extLst>
              <a:ext uri="{FF2B5EF4-FFF2-40B4-BE49-F238E27FC236}">
                <a16:creationId xmlns:a16="http://schemas.microsoft.com/office/drawing/2014/main" xmlns="" id="{596DC141-46DD-4661-9DBB-9D34C909FD40}"/>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3883514" y="1626814"/>
            <a:ext cx="4043712" cy="2620480"/>
          </a:xfrm>
          <a:prstGeom prst="rect">
            <a:avLst/>
          </a:prstGeom>
        </p:spPr>
      </p:pic>
      <p:pic>
        <p:nvPicPr>
          <p:cNvPr id="26" name="Picture 8">
            <a:extLst>
              <a:ext uri="{FF2B5EF4-FFF2-40B4-BE49-F238E27FC236}">
                <a16:creationId xmlns:a16="http://schemas.microsoft.com/office/drawing/2014/main" xmlns="" id="{22CB72E0-4AAD-4D5F-9D76-D660A724125F}"/>
              </a:ext>
            </a:extLst>
          </p:cNvPr>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7464152" y="2317105"/>
            <a:ext cx="3185120" cy="451935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7328" y="60159"/>
            <a:ext cx="12097344" cy="369332"/>
          </a:xfrm>
          <a:prstGeom prst="rect">
            <a:avLst/>
          </a:prstGeom>
        </p:spPr>
        <p:txBody>
          <a:bodyPr wrap="square">
            <a:spAutoFit/>
          </a:bodyPr>
          <a:lstStyle/>
          <a:p>
            <a:pPr algn="ctr" fontAlgn="base">
              <a:spcBef>
                <a:spcPct val="0"/>
              </a:spcBef>
              <a:spcAft>
                <a:spcPct val="0"/>
              </a:spcAft>
              <a:tabLst>
                <a:tab pos="450850" algn="l"/>
              </a:tabLst>
            </a:pPr>
            <a:r>
              <a:rPr lang="en-GB" b="1" i="1">
                <a:solidFill>
                  <a:srgbClr val="C00000"/>
                </a:solidFill>
                <a:latin typeface="Arial" pitchFamily="34" charset="0"/>
                <a:ea typeface="Times New Roman" pitchFamily="18" charset="0"/>
                <a:cs typeface="Arial" pitchFamily="34" charset="0"/>
              </a:rPr>
              <a:t>Status of the Factory of Superheavy Elements: DC-280 cyclotron</a:t>
            </a:r>
          </a:p>
        </p:txBody>
      </p:sp>
      <p:sp>
        <p:nvSpPr>
          <p:cNvPr id="13" name="Прямоугольник 12">
            <a:extLst>
              <a:ext uri="{FF2B5EF4-FFF2-40B4-BE49-F238E27FC236}">
                <a16:creationId xmlns:a16="http://schemas.microsoft.com/office/drawing/2014/main" xmlns="" id="{C2A4E8D4-113D-48DE-B28D-168450388B0C}"/>
              </a:ext>
            </a:extLst>
          </p:cNvPr>
          <p:cNvSpPr/>
          <p:nvPr/>
        </p:nvSpPr>
        <p:spPr>
          <a:xfrm>
            <a:off x="223128" y="503567"/>
            <a:ext cx="10337367" cy="369332"/>
          </a:xfrm>
          <a:prstGeom prst="rect">
            <a:avLst/>
          </a:prstGeom>
        </p:spPr>
        <p:txBody>
          <a:bodyPr wrap="square">
            <a:spAutoFit/>
          </a:bodyPr>
          <a:lstStyle/>
          <a:p>
            <a:r>
              <a:rPr lang="en-GB">
                <a:solidFill>
                  <a:srgbClr val="002060"/>
                </a:solidFill>
              </a:rPr>
              <a:t>On 26 December 2018, the first beam of accelerated krypton ions was produced inside the DC-280 cyclotron.</a:t>
            </a:r>
          </a:p>
        </p:txBody>
      </p:sp>
      <p:sp>
        <p:nvSpPr>
          <p:cNvPr id="4" name="Прямоугольник 3">
            <a:extLst>
              <a:ext uri="{FF2B5EF4-FFF2-40B4-BE49-F238E27FC236}">
                <a16:creationId xmlns:a16="http://schemas.microsoft.com/office/drawing/2014/main" xmlns="" id="{77088812-02D4-4203-814D-F0D2C7C9859C}"/>
              </a:ext>
            </a:extLst>
          </p:cNvPr>
          <p:cNvSpPr/>
          <p:nvPr/>
        </p:nvSpPr>
        <p:spPr>
          <a:xfrm>
            <a:off x="5807968" y="1916832"/>
            <a:ext cx="5800486" cy="646331"/>
          </a:xfrm>
          <a:prstGeom prst="rect">
            <a:avLst/>
          </a:prstGeom>
        </p:spPr>
        <p:txBody>
          <a:bodyPr wrap="square">
            <a:spAutoFit/>
          </a:bodyPr>
          <a:lstStyle/>
          <a:p>
            <a:pPr algn="ctr"/>
            <a:r>
              <a:rPr lang="en-GB" altLang="ru-RU" b="1">
                <a:solidFill>
                  <a:srgbClr val="990033"/>
                </a:solidFill>
                <a:latin typeface="Times New Roman" panose="02020603050405020304" pitchFamily="18" charset="0"/>
                <a:cs typeface="Times New Roman" panose="02020603050405020304" pitchFamily="18" charset="0"/>
              </a:rPr>
              <a:t>Current at radius of 1700 mm was up to 4 µA at injection current of 31 µA</a:t>
            </a:r>
          </a:p>
        </p:txBody>
      </p:sp>
      <p:pic>
        <p:nvPicPr>
          <p:cNvPr id="15" name="Рисунок 14">
            <a:extLst>
              <a:ext uri="{FF2B5EF4-FFF2-40B4-BE49-F238E27FC236}">
                <a16:creationId xmlns:a16="http://schemas.microsoft.com/office/drawing/2014/main" xmlns="" id="{AAF8C173-A164-4801-AA2F-AEF53A9D9E45}"/>
              </a:ext>
            </a:extLst>
          </p:cNvPr>
          <p:cNvPicPr>
            <a:picLocks noChangeAspect="1"/>
          </p:cNvPicPr>
          <p:nvPr/>
        </p:nvPicPr>
        <p:blipFill rotWithShape="1">
          <a:blip r:embed="rId3" cstate="screen">
            <a:extLst>
              <a:ext uri="{BEBA8EAE-BF5A-486C-A8C5-ECC9F3942E4B}">
                <a14:imgProps xmlns:a14="http://schemas.microsoft.com/office/drawing/2010/main" xmlns="">
                  <a14:imgLayer r:embed="rId4">
                    <a14:imgEffect>
                      <a14:brightnessContrast bright="30000"/>
                    </a14:imgEffect>
                  </a14:imgLayer>
                </a14:imgProps>
              </a:ext>
              <a:ext uri="{28A0092B-C50C-407E-A947-70E740481C1C}">
                <a14:useLocalDpi xmlns:a14="http://schemas.microsoft.com/office/drawing/2010/main" xmlns=""/>
              </a:ext>
            </a:extLst>
          </a:blip>
          <a:srcRect r="-1287"/>
          <a:stretch/>
        </p:blipFill>
        <p:spPr>
          <a:xfrm>
            <a:off x="1919536" y="1340768"/>
            <a:ext cx="1231755" cy="826889"/>
          </a:xfrm>
          <a:prstGeom prst="rect">
            <a:avLst/>
          </a:prstGeom>
        </p:spPr>
      </p:pic>
      <p:pic>
        <p:nvPicPr>
          <p:cNvPr id="21" name="Рисунок 20">
            <a:extLst>
              <a:ext uri="{FF2B5EF4-FFF2-40B4-BE49-F238E27FC236}">
                <a16:creationId xmlns:a16="http://schemas.microsoft.com/office/drawing/2014/main" xmlns="" id="{BABEAF3E-E67B-4924-B654-A27CF82A8E1B}"/>
              </a:ext>
            </a:extLst>
          </p:cNvPr>
          <p:cNvPicPr>
            <a:picLocks noChangeAspect="1"/>
          </p:cNvPicPr>
          <p:nvPr/>
        </p:nvPicPr>
        <p:blipFill rotWithShape="1">
          <a:blip r:embed="rId5" cstate="screen">
            <a:extLst>
              <a:ext uri="{BEBA8EAE-BF5A-486C-A8C5-ECC9F3942E4B}">
                <a14:imgProps xmlns:a14="http://schemas.microsoft.com/office/drawing/2010/main" xmlns="">
                  <a14:imgLayer r:embed="rId6">
                    <a14:imgEffect>
                      <a14:brightnessContrast bright="40000"/>
                    </a14:imgEffect>
                  </a14:imgLayer>
                </a14:imgProps>
              </a:ext>
              <a:ext uri="{28A0092B-C50C-407E-A947-70E740481C1C}">
                <a14:useLocalDpi xmlns:a14="http://schemas.microsoft.com/office/drawing/2010/main" xmlns=""/>
              </a:ext>
            </a:extLst>
          </a:blip>
          <a:srcRect/>
          <a:stretch/>
        </p:blipFill>
        <p:spPr>
          <a:xfrm>
            <a:off x="3575720" y="1340768"/>
            <a:ext cx="1281646" cy="826889"/>
          </a:xfrm>
          <a:prstGeom prst="rect">
            <a:avLst/>
          </a:prstGeom>
          <a:ln>
            <a:solidFill>
              <a:schemeClr val="tx1"/>
            </a:solidFill>
            <a:prstDash val="sysDot"/>
          </a:ln>
        </p:spPr>
      </p:pic>
      <p:sp>
        <p:nvSpPr>
          <p:cNvPr id="23" name="Прямоугольник 22">
            <a:extLst>
              <a:ext uri="{FF2B5EF4-FFF2-40B4-BE49-F238E27FC236}">
                <a16:creationId xmlns:a16="http://schemas.microsoft.com/office/drawing/2014/main" xmlns="" id="{F0DC8FFA-0DA8-4267-9EC7-5D4B709D79DE}"/>
              </a:ext>
            </a:extLst>
          </p:cNvPr>
          <p:cNvSpPr/>
          <p:nvPr/>
        </p:nvSpPr>
        <p:spPr>
          <a:xfrm>
            <a:off x="7104112" y="1340768"/>
            <a:ext cx="1927131" cy="369332"/>
          </a:xfrm>
          <a:prstGeom prst="rect">
            <a:avLst/>
          </a:prstGeom>
        </p:spPr>
        <p:txBody>
          <a:bodyPr wrap="none">
            <a:spAutoFit/>
          </a:bodyPr>
          <a:lstStyle/>
          <a:p>
            <a:r>
              <a:rPr lang="en-GB" altLang="ru-RU" b="1">
                <a:solidFill>
                  <a:srgbClr val="990033"/>
                </a:solidFill>
                <a:latin typeface="Times New Roman" panose="02020603050405020304" pitchFamily="18" charset="0"/>
                <a:cs typeface="Times New Roman" panose="02020603050405020304" pitchFamily="18" charset="0"/>
              </a:rPr>
              <a:t>Ion beam: </a:t>
            </a:r>
            <a:r>
              <a:rPr lang="en-GB" altLang="ru-RU" b="1" baseline="-25000">
                <a:solidFill>
                  <a:srgbClr val="FF0000"/>
                </a:solidFill>
                <a:latin typeface="Times New Roman" panose="02020603050405020304" pitchFamily="18" charset="0"/>
                <a:cs typeface="Times New Roman" panose="02020603050405020304" pitchFamily="18" charset="0"/>
              </a:rPr>
              <a:t>84</a:t>
            </a:r>
            <a:r>
              <a:rPr lang="en-GB" altLang="ru-RU" b="1">
                <a:solidFill>
                  <a:srgbClr val="FF0000"/>
                </a:solidFill>
                <a:latin typeface="Times New Roman" panose="02020603050405020304" pitchFamily="18" charset="0"/>
                <a:cs typeface="Times New Roman" panose="02020603050405020304" pitchFamily="18" charset="0"/>
              </a:rPr>
              <a:t>Kr</a:t>
            </a:r>
            <a:r>
              <a:rPr lang="en-GB" altLang="ru-RU" b="1" baseline="30000">
                <a:solidFill>
                  <a:srgbClr val="FF0000"/>
                </a:solidFill>
                <a:latin typeface="Times New Roman" panose="02020603050405020304" pitchFamily="18" charset="0"/>
                <a:cs typeface="Times New Roman" panose="02020603050405020304" pitchFamily="18" charset="0"/>
              </a:rPr>
              <a:t>+14</a:t>
            </a:r>
            <a:endParaRPr lang="en-GB" b="1" baseline="30000">
              <a:solidFill>
                <a:srgbClr val="FF0000"/>
              </a:solidFill>
              <a:latin typeface="Times New Roman" panose="02020603050405020304" pitchFamily="18" charset="0"/>
              <a:cs typeface="Times New Roman" panose="02020603050405020304" pitchFamily="18" charset="0"/>
            </a:endParaRPr>
          </a:p>
        </p:txBody>
      </p:sp>
      <p:sp>
        <p:nvSpPr>
          <p:cNvPr id="25" name="Прямоугольник 24">
            <a:extLst>
              <a:ext uri="{FF2B5EF4-FFF2-40B4-BE49-F238E27FC236}">
                <a16:creationId xmlns:a16="http://schemas.microsoft.com/office/drawing/2014/main" xmlns="" id="{47F6B8C0-3067-46A1-BC40-8026B5C8DF51}"/>
              </a:ext>
            </a:extLst>
          </p:cNvPr>
          <p:cNvSpPr/>
          <p:nvPr/>
        </p:nvSpPr>
        <p:spPr>
          <a:xfrm>
            <a:off x="1919536" y="2348880"/>
            <a:ext cx="684803" cy="369332"/>
          </a:xfrm>
          <a:prstGeom prst="rect">
            <a:avLst/>
          </a:prstGeom>
        </p:spPr>
        <p:txBody>
          <a:bodyPr wrap="square">
            <a:spAutoFit/>
          </a:bodyPr>
          <a:lstStyle/>
          <a:p>
            <a:r>
              <a:rPr lang="en-GB" altLang="ru-RU" b="1">
                <a:solidFill>
                  <a:srgbClr val="FF0000"/>
                </a:solidFill>
                <a:latin typeface="Times New Roman" panose="02020603050405020304" pitchFamily="18" charset="0"/>
                <a:cs typeface="Times New Roman" panose="02020603050405020304" pitchFamily="18" charset="0"/>
              </a:rPr>
              <a:t>ILF1</a:t>
            </a:r>
            <a:endParaRPr lang="en-GB"/>
          </a:p>
        </p:txBody>
      </p:sp>
      <p:sp>
        <p:nvSpPr>
          <p:cNvPr id="27" name="Прямоугольник 26">
            <a:extLst>
              <a:ext uri="{FF2B5EF4-FFF2-40B4-BE49-F238E27FC236}">
                <a16:creationId xmlns:a16="http://schemas.microsoft.com/office/drawing/2014/main" xmlns="" id="{795DA49C-0CA4-4685-AFF3-5AF28B4A042F}"/>
              </a:ext>
            </a:extLst>
          </p:cNvPr>
          <p:cNvSpPr/>
          <p:nvPr/>
        </p:nvSpPr>
        <p:spPr>
          <a:xfrm>
            <a:off x="3935760" y="2348880"/>
            <a:ext cx="684803" cy="369332"/>
          </a:xfrm>
          <a:prstGeom prst="rect">
            <a:avLst/>
          </a:prstGeom>
        </p:spPr>
        <p:txBody>
          <a:bodyPr wrap="none">
            <a:spAutoFit/>
          </a:bodyPr>
          <a:lstStyle/>
          <a:p>
            <a:r>
              <a:rPr lang="en-GB" altLang="ru-RU" b="1">
                <a:solidFill>
                  <a:srgbClr val="FF0000"/>
                </a:solidFill>
                <a:latin typeface="Times New Roman" panose="02020603050405020304" pitchFamily="18" charset="0"/>
                <a:cs typeface="Times New Roman" panose="02020603050405020304" pitchFamily="18" charset="0"/>
              </a:rPr>
              <a:t>ILF2</a:t>
            </a:r>
            <a:endParaRPr lang="en-GB"/>
          </a:p>
        </p:txBody>
      </p:sp>
      <p:sp>
        <p:nvSpPr>
          <p:cNvPr id="53" name="Прямоугольник 52">
            <a:extLst>
              <a:ext uri="{FF2B5EF4-FFF2-40B4-BE49-F238E27FC236}">
                <a16:creationId xmlns:a16="http://schemas.microsoft.com/office/drawing/2014/main" xmlns="" id="{7732A9FF-E849-446B-BDFD-69D4D6F60F52}"/>
              </a:ext>
            </a:extLst>
          </p:cNvPr>
          <p:cNvSpPr/>
          <p:nvPr/>
        </p:nvSpPr>
        <p:spPr>
          <a:xfrm>
            <a:off x="1049343" y="3120483"/>
            <a:ext cx="9865096" cy="7017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GB" b="1">
                <a:solidFill>
                  <a:srgbClr val="002060"/>
                </a:solidFill>
              </a:rPr>
              <a:t>On 17 January 2019, the first beam was successfully accelerated and extracted from the cyclotron.</a:t>
            </a:r>
          </a:p>
          <a:p>
            <a:pPr algn="ctr" fontAlgn="base">
              <a:spcBef>
                <a:spcPct val="20000"/>
              </a:spcBef>
              <a:spcAft>
                <a:spcPct val="0"/>
              </a:spcAft>
              <a:buClr>
                <a:schemeClr val="accent1"/>
              </a:buClr>
              <a:buSzPct val="80000"/>
              <a:defRPr/>
            </a:pPr>
            <a:r>
              <a:rPr lang="en-GB" b="1">
                <a:solidFill>
                  <a:srgbClr val="002060"/>
                </a:solidFill>
              </a:rPr>
              <a:t>Transmission factor 18.2%</a:t>
            </a:r>
            <a:r>
              <a:rPr lang="en-GB" b="1">
                <a:solidFill>
                  <a:srgbClr val="002060"/>
                </a:solidFill>
                <a:sym typeface="Symbol" panose="05050102010706020507" pitchFamily="18" charset="2"/>
              </a:rPr>
              <a:t>÷</a:t>
            </a:r>
            <a:r>
              <a:rPr lang="en-GB" b="1">
                <a:solidFill>
                  <a:srgbClr val="002060"/>
                </a:solidFill>
              </a:rPr>
              <a:t>27.3% at the extracted beam intensity of </a:t>
            </a:r>
            <a:r>
              <a:rPr lang="en-GB" b="1">
                <a:solidFill>
                  <a:srgbClr val="002060"/>
                </a:solidFill>
                <a:sym typeface="Symbol" panose="05050102010706020507" pitchFamily="18" charset="2"/>
              </a:rPr>
              <a:t>2÷3 </a:t>
            </a:r>
            <a:r>
              <a:rPr lang="en-GB" b="1">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sym typeface="Symbol" panose="05050102010706020507" pitchFamily="18" charset="2"/>
              </a:rPr>
              <a:t></a:t>
            </a:r>
            <a:r>
              <a:rPr lang="en-GB" b="1">
                <a:solidFill>
                  <a:srgbClr val="002060"/>
                </a:solidFill>
              </a:rPr>
              <a:t>A</a:t>
            </a:r>
          </a:p>
        </p:txBody>
      </p:sp>
      <p:sp>
        <p:nvSpPr>
          <p:cNvPr id="9" name="Прямоугольник 8">
            <a:extLst>
              <a:ext uri="{FF2B5EF4-FFF2-40B4-BE49-F238E27FC236}">
                <a16:creationId xmlns:a16="http://schemas.microsoft.com/office/drawing/2014/main" xmlns="" id="{93B787FF-6846-405F-AB4B-2C5F47689FB3}"/>
              </a:ext>
            </a:extLst>
          </p:cNvPr>
          <p:cNvSpPr/>
          <p:nvPr/>
        </p:nvSpPr>
        <p:spPr>
          <a:xfrm>
            <a:off x="365267" y="4405780"/>
            <a:ext cx="11233248" cy="1477328"/>
          </a:xfrm>
          <a:prstGeom prst="rect">
            <a:avLst/>
          </a:prstGeom>
        </p:spPr>
        <p:txBody>
          <a:bodyPr wrap="square">
            <a:spAutoFit/>
          </a:bodyPr>
          <a:lstStyle/>
          <a:p>
            <a:r>
              <a:rPr lang="en-GB" b="1" u="sng">
                <a:solidFill>
                  <a:srgbClr val="002060"/>
                </a:solidFill>
              </a:rPr>
              <a:t>In the first quarter of 2019, it is planned:</a:t>
            </a:r>
          </a:p>
          <a:p>
            <a:pPr marL="285750" indent="-285750">
              <a:buFont typeface="Arial" panose="020B0604020202020204" pitchFamily="34" charset="0"/>
              <a:buChar char="•"/>
            </a:pPr>
            <a:r>
              <a:rPr lang="en-GB">
                <a:solidFill>
                  <a:srgbClr val="002060"/>
                </a:solidFill>
              </a:rPr>
              <a:t>to continue the work at DC-280 to obtain heavy-ion beams of design parameters, </a:t>
            </a:r>
          </a:p>
          <a:p>
            <a:pPr marL="285750" indent="-285750">
              <a:buFont typeface="Arial" panose="020B0604020202020204" pitchFamily="34" charset="0"/>
              <a:buChar char="•"/>
            </a:pPr>
            <a:r>
              <a:rPr lang="en-GB">
                <a:solidFill>
                  <a:srgbClr val="002060"/>
                </a:solidFill>
              </a:rPr>
              <a:t>to complete the commissioning work for the GFS-2 separator, </a:t>
            </a:r>
          </a:p>
          <a:p>
            <a:pPr marL="285750" indent="-285750">
              <a:buFont typeface="Arial" panose="020B0604020202020204" pitchFamily="34" charset="0"/>
              <a:buChar char="•"/>
            </a:pPr>
            <a:r>
              <a:rPr lang="en-GB">
                <a:solidFill>
                  <a:srgbClr val="002060"/>
                </a:solidFill>
              </a:rPr>
              <a:t>to initiate the implementation of the experimental programme on the synthesis and study of the properties of SHE at the Factory.</a:t>
            </a:r>
          </a:p>
        </p:txBody>
      </p:sp>
    </p:spTree>
    <p:extLst>
      <p:ext uri="{BB962C8B-B14F-4D97-AF65-F5344CB8AC3E}">
        <p14:creationId xmlns:p14="http://schemas.microsoft.com/office/powerpoint/2010/main" xmlns="" val="3775012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7328" y="60159"/>
            <a:ext cx="12097344" cy="369332"/>
          </a:xfrm>
          <a:prstGeom prst="rect">
            <a:avLst/>
          </a:prstGeom>
        </p:spPr>
        <p:txBody>
          <a:bodyPr wrap="square">
            <a:spAutoFit/>
          </a:bodyPr>
          <a:lstStyle/>
          <a:p>
            <a:pPr algn="ctr" fontAlgn="base">
              <a:spcBef>
                <a:spcPct val="0"/>
              </a:spcBef>
              <a:spcAft>
                <a:spcPct val="0"/>
              </a:spcAft>
              <a:tabLst>
                <a:tab pos="450850" algn="l"/>
              </a:tabLst>
            </a:pPr>
            <a:r>
              <a:rPr lang="en-US" b="1" i="1" dirty="0">
                <a:solidFill>
                  <a:srgbClr val="C00000"/>
                </a:solidFill>
                <a:latin typeface="Arial" pitchFamily="34" charset="0"/>
                <a:ea typeface="Times New Roman" pitchFamily="18" charset="0"/>
                <a:cs typeface="Arial" pitchFamily="34" charset="0"/>
              </a:rPr>
              <a:t>Status of the Factory of Superheavy Elements: Separators GFS-2 and GFS-3</a:t>
            </a:r>
            <a:endParaRPr lang="en-GB" b="1" i="1" dirty="0">
              <a:solidFill>
                <a:srgbClr val="C00000"/>
              </a:solidFill>
              <a:latin typeface="Arial" pitchFamily="34" charset="0"/>
              <a:ea typeface="Times New Roman" pitchFamily="18" charset="0"/>
              <a:cs typeface="Arial" pitchFamily="34" charset="0"/>
            </a:endParaRPr>
          </a:p>
        </p:txBody>
      </p:sp>
      <p:pic>
        <p:nvPicPr>
          <p:cNvPr id="4" name="Рисунок 3">
            <a:extLst>
              <a:ext uri="{FF2B5EF4-FFF2-40B4-BE49-F238E27FC236}">
                <a16:creationId xmlns:a16="http://schemas.microsoft.com/office/drawing/2014/main" xmlns="" id="{4D31EA8F-ACCD-4A11-8B1C-1EB9CB1E717E}"/>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9403331" y="500880"/>
            <a:ext cx="2165277" cy="1936098"/>
          </a:xfrm>
          <a:prstGeom prst="rect">
            <a:avLst/>
          </a:prstGeom>
        </p:spPr>
      </p:pic>
      <p:sp>
        <p:nvSpPr>
          <p:cNvPr id="7" name="Title 1">
            <a:extLst>
              <a:ext uri="{FF2B5EF4-FFF2-40B4-BE49-F238E27FC236}">
                <a16:creationId xmlns:a16="http://schemas.microsoft.com/office/drawing/2014/main" xmlns="" id="{ECCEBCF4-277F-42A0-A8E1-52A2E9E3D556}"/>
              </a:ext>
            </a:extLst>
          </p:cNvPr>
          <p:cNvSpPr txBox="1">
            <a:spLocks/>
          </p:cNvSpPr>
          <p:nvPr/>
        </p:nvSpPr>
        <p:spPr>
          <a:xfrm>
            <a:off x="-600744" y="582932"/>
            <a:ext cx="7772400" cy="66175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3600" b="1" dirty="0">
              <a:solidFill>
                <a:srgbClr val="FF0000"/>
              </a:solidFill>
              <a:latin typeface="Times New Roman" panose="02020603050405020304" pitchFamily="18" charset="0"/>
              <a:cs typeface="Times New Roman" panose="02020603050405020304" pitchFamily="18" charset="0"/>
            </a:endParaRPr>
          </a:p>
        </p:txBody>
      </p:sp>
      <p:sp>
        <p:nvSpPr>
          <p:cNvPr id="10" name="Content Placeholder 3">
            <a:extLst>
              <a:ext uri="{FF2B5EF4-FFF2-40B4-BE49-F238E27FC236}">
                <a16:creationId xmlns:a16="http://schemas.microsoft.com/office/drawing/2014/main" xmlns="" id="{8D1D0B94-9ED2-42E1-A2C9-25D23F86CD97}"/>
              </a:ext>
            </a:extLst>
          </p:cNvPr>
          <p:cNvSpPr txBox="1">
            <a:spLocks/>
          </p:cNvSpPr>
          <p:nvPr/>
        </p:nvSpPr>
        <p:spPr>
          <a:xfrm>
            <a:off x="4376243" y="5059332"/>
            <a:ext cx="4224818" cy="1981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200" b="1" u="sng" dirty="0">
                <a:solidFill>
                  <a:srgbClr val="0066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 be delivered in spring 2019:</a:t>
            </a:r>
          </a:p>
          <a:p>
            <a:pPr marL="1079500" indent="-273050"/>
            <a:r>
              <a:rPr lang="en-US" sz="2200" b="1" dirty="0">
                <a:solidFill>
                  <a:srgbClr val="0066FF"/>
                </a:solidFill>
                <a:latin typeface="Times New Roman" panose="02020603050405020304" pitchFamily="18" charset="0"/>
                <a:cs typeface="Times New Roman" panose="02020603050405020304" pitchFamily="18" charset="0"/>
              </a:rPr>
              <a:t>Beam line lenses </a:t>
            </a:r>
          </a:p>
          <a:p>
            <a:pPr marL="1079500" indent="-273050"/>
            <a:r>
              <a:rPr lang="en-US" sz="2200" b="1" dirty="0">
                <a:solidFill>
                  <a:srgbClr val="0066FF"/>
                </a:solidFill>
                <a:latin typeface="Times New Roman" panose="02020603050405020304" pitchFamily="18" charset="0"/>
                <a:cs typeface="Times New Roman" panose="02020603050405020304" pitchFamily="18" charset="0"/>
              </a:rPr>
              <a:t>Target block Ø240</a:t>
            </a:r>
          </a:p>
          <a:p>
            <a:pPr marL="1079500" indent="-273050"/>
            <a:r>
              <a:rPr lang="en-US" sz="2200" b="1" dirty="0">
                <a:solidFill>
                  <a:srgbClr val="0066FF"/>
                </a:solidFill>
                <a:latin typeface="Times New Roman" panose="02020603050405020304" pitchFamily="18" charset="0"/>
                <a:cs typeface="Times New Roman" panose="02020603050405020304" pitchFamily="18" charset="0"/>
              </a:rPr>
              <a:t>Detector chamber</a:t>
            </a:r>
            <a:endParaRPr lang="ru-RU" sz="2200" b="1" dirty="0">
              <a:solidFill>
                <a:srgbClr val="0066FF"/>
              </a:solidFill>
              <a:latin typeface="Times New Roman" panose="02020603050405020304" pitchFamily="18" charset="0"/>
              <a:cs typeface="Times New Roman" panose="02020603050405020304" pitchFamily="18" charset="0"/>
            </a:endParaRPr>
          </a:p>
        </p:txBody>
      </p:sp>
      <p:sp>
        <p:nvSpPr>
          <p:cNvPr id="11" name="Content Placeholder 3">
            <a:extLst>
              <a:ext uri="{FF2B5EF4-FFF2-40B4-BE49-F238E27FC236}">
                <a16:creationId xmlns:a16="http://schemas.microsoft.com/office/drawing/2014/main" xmlns="" id="{0E31DC41-5371-4045-83DB-9AA00BF868EE}"/>
              </a:ext>
            </a:extLst>
          </p:cNvPr>
          <p:cNvSpPr txBox="1">
            <a:spLocks/>
          </p:cNvSpPr>
          <p:nvPr/>
        </p:nvSpPr>
        <p:spPr>
          <a:xfrm>
            <a:off x="4488170" y="963215"/>
            <a:ext cx="3505200" cy="1981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6" name="Прямоугольник 5">
            <a:extLst>
              <a:ext uri="{FF2B5EF4-FFF2-40B4-BE49-F238E27FC236}">
                <a16:creationId xmlns:a16="http://schemas.microsoft.com/office/drawing/2014/main" xmlns="" id="{E923A40B-9FF6-4434-AB9C-2AF0136C2937}"/>
              </a:ext>
            </a:extLst>
          </p:cNvPr>
          <p:cNvSpPr/>
          <p:nvPr/>
        </p:nvSpPr>
        <p:spPr>
          <a:xfrm>
            <a:off x="396442" y="564615"/>
            <a:ext cx="2558649" cy="523220"/>
          </a:xfrm>
          <a:prstGeom prst="rect">
            <a:avLst/>
          </a:prstGeom>
        </p:spPr>
        <p:txBody>
          <a:bodyPr wrap="none">
            <a:spAutoFit/>
          </a:bodyPr>
          <a:lstStyle/>
          <a:p>
            <a:r>
              <a:rPr lang="en-US" sz="2800" b="1" u="sng" dirty="0">
                <a:solidFill>
                  <a:srgbClr val="002060"/>
                </a:solidFill>
                <a:effectLst>
                  <a:outerShdw blurRad="38100" dist="38100" dir="2700000" algn="tl">
                    <a:srgbClr val="000000">
                      <a:alpha val="43137"/>
                    </a:srgbClr>
                  </a:outerShdw>
                </a:effectLst>
              </a:rPr>
              <a:t>GFS-II separator</a:t>
            </a:r>
            <a:endParaRPr lang="ru-RU" sz="2800" b="1" u="sng" dirty="0">
              <a:solidFill>
                <a:srgbClr val="002060"/>
              </a:solidFill>
              <a:effectLst>
                <a:outerShdw blurRad="38100" dist="38100" dir="2700000" algn="tl">
                  <a:srgbClr val="000000">
                    <a:alpha val="43137"/>
                  </a:srgbClr>
                </a:outerShdw>
              </a:effectLst>
            </a:endParaRPr>
          </a:p>
        </p:txBody>
      </p:sp>
      <p:sp>
        <p:nvSpPr>
          <p:cNvPr id="17" name="Content Placeholder 3">
            <a:extLst>
              <a:ext uri="{FF2B5EF4-FFF2-40B4-BE49-F238E27FC236}">
                <a16:creationId xmlns:a16="http://schemas.microsoft.com/office/drawing/2014/main" xmlns="" id="{D662B803-2C73-425D-8D64-4F2CC56FC0F7}"/>
              </a:ext>
            </a:extLst>
          </p:cNvPr>
          <p:cNvSpPr txBox="1">
            <a:spLocks/>
          </p:cNvSpPr>
          <p:nvPr/>
        </p:nvSpPr>
        <p:spPr>
          <a:xfrm>
            <a:off x="982970" y="4959474"/>
            <a:ext cx="3505200" cy="1981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200" b="1" u="sng"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Are ready:</a:t>
            </a:r>
            <a:endParaRPr lang="en-US" sz="2200" b="1" i="1" u="sng"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2200" b="1" dirty="0">
                <a:solidFill>
                  <a:srgbClr val="C00000"/>
                </a:solidFill>
                <a:latin typeface="Times New Roman" panose="02020603050405020304" pitchFamily="18" charset="0"/>
                <a:cs typeface="Times New Roman" panose="02020603050405020304" pitchFamily="18" charset="0"/>
              </a:rPr>
              <a:t>Rotating window </a:t>
            </a:r>
          </a:p>
          <a:p>
            <a:r>
              <a:rPr lang="en-US" sz="2200" b="1" dirty="0">
                <a:solidFill>
                  <a:srgbClr val="C00000"/>
                </a:solidFill>
                <a:latin typeface="Times New Roman" panose="02020603050405020304" pitchFamily="18" charset="0"/>
                <a:cs typeface="Times New Roman" panose="02020603050405020304" pitchFamily="18" charset="0"/>
              </a:rPr>
              <a:t>Target block Ø150</a:t>
            </a:r>
          </a:p>
          <a:p>
            <a:r>
              <a:rPr lang="en-US" sz="2200" b="1" dirty="0">
                <a:solidFill>
                  <a:srgbClr val="C00000"/>
                </a:solidFill>
                <a:latin typeface="Times New Roman" panose="02020603050405020304" pitchFamily="18" charset="0"/>
                <a:cs typeface="Times New Roman" panose="02020603050405020304" pitchFamily="18" charset="0"/>
              </a:rPr>
              <a:t>Signal cables</a:t>
            </a:r>
            <a:endParaRPr lang="ru-RU" sz="2200" b="1" dirty="0">
              <a:solidFill>
                <a:srgbClr val="C00000"/>
              </a:solidFill>
              <a:latin typeface="Times New Roman" panose="02020603050405020304" pitchFamily="18" charset="0"/>
              <a:cs typeface="Times New Roman" panose="02020603050405020304" pitchFamily="18" charset="0"/>
            </a:endParaRPr>
          </a:p>
        </p:txBody>
      </p:sp>
      <p:sp>
        <p:nvSpPr>
          <p:cNvPr id="18" name="Прямоугольник 17">
            <a:extLst>
              <a:ext uri="{FF2B5EF4-FFF2-40B4-BE49-F238E27FC236}">
                <a16:creationId xmlns:a16="http://schemas.microsoft.com/office/drawing/2014/main" xmlns="" id="{8D39B637-58A2-4DE3-A5D7-6508EF51B032}"/>
              </a:ext>
            </a:extLst>
          </p:cNvPr>
          <p:cNvSpPr/>
          <p:nvPr/>
        </p:nvSpPr>
        <p:spPr>
          <a:xfrm>
            <a:off x="10094177" y="2098424"/>
            <a:ext cx="1775520" cy="338554"/>
          </a:xfrm>
          <a:prstGeom prst="rect">
            <a:avLst/>
          </a:prstGeom>
        </p:spPr>
        <p:txBody>
          <a:bodyPr wrap="square">
            <a:spAutoFit/>
          </a:bodyPr>
          <a:lstStyle/>
          <a:p>
            <a:r>
              <a:rPr lang="en-US" altLang="ru-RU" sz="1600" b="1" kern="0" dirty="0">
                <a:solidFill>
                  <a:schemeClr val="bg1"/>
                </a:solidFill>
              </a:rPr>
              <a:t>Andrey Popeko</a:t>
            </a:r>
            <a:endParaRPr lang="ru-RU" sz="1600" dirty="0">
              <a:solidFill>
                <a:schemeClr val="bg1"/>
              </a:solidFill>
            </a:endParaRPr>
          </a:p>
        </p:txBody>
      </p:sp>
      <p:pic>
        <p:nvPicPr>
          <p:cNvPr id="13" name="Picture 16">
            <a:extLst>
              <a:ext uri="{FF2B5EF4-FFF2-40B4-BE49-F238E27FC236}">
                <a16:creationId xmlns:a16="http://schemas.microsoft.com/office/drawing/2014/main" xmlns="" id="{A9C7F034-DA51-2544-BC33-7D9B4DFCA713}"/>
              </a:ext>
            </a:extLst>
          </p:cNvPr>
          <p:cNvPicPr>
            <a:picLocks noChangeAspect="1"/>
          </p:cNvPicPr>
          <p:nvPr/>
        </p:nvPicPr>
        <p:blipFill>
          <a:blip r:embed="rId4" cstate="screen">
            <a:extLst>
              <a:ext uri="{BEBA8EAE-BF5A-486C-A8C5-ECC9F3942E4B}">
                <a14:imgProps xmlns:a14="http://schemas.microsoft.com/office/drawing/2010/main" xmlns="">
                  <a14:imgLayer r:embed="rId5">
                    <a14:imgEffect>
                      <a14:brightnessContrast bright="20000"/>
                    </a14:imgEffect>
                  </a14:imgLayer>
                </a14:imgProps>
              </a:ext>
              <a:ext uri="{28A0092B-C50C-407E-A947-70E740481C1C}">
                <a14:useLocalDpi xmlns:a14="http://schemas.microsoft.com/office/drawing/2010/main" xmlns=""/>
              </a:ext>
            </a:extLst>
          </a:blip>
          <a:stretch>
            <a:fillRect/>
          </a:stretch>
        </p:blipFill>
        <p:spPr>
          <a:xfrm>
            <a:off x="4637925" y="1942259"/>
            <a:ext cx="4142812" cy="2764877"/>
          </a:xfrm>
          <a:prstGeom prst="rect">
            <a:avLst/>
          </a:prstGeom>
        </p:spPr>
      </p:pic>
      <p:sp>
        <p:nvSpPr>
          <p:cNvPr id="15" name="TextBox 1">
            <a:extLst>
              <a:ext uri="{FF2B5EF4-FFF2-40B4-BE49-F238E27FC236}">
                <a16:creationId xmlns:a16="http://schemas.microsoft.com/office/drawing/2014/main" xmlns="" id="{B4EBCACD-9E20-6844-88A4-7F787299F00E}"/>
              </a:ext>
            </a:extLst>
          </p:cNvPr>
          <p:cNvSpPr txBox="1"/>
          <p:nvPr/>
        </p:nvSpPr>
        <p:spPr>
          <a:xfrm>
            <a:off x="1016884" y="3876139"/>
            <a:ext cx="3546164" cy="830997"/>
          </a:xfrm>
          <a:prstGeom prst="rect">
            <a:avLst/>
          </a:prstGeom>
          <a:noFill/>
        </p:spPr>
        <p:txBody>
          <a:bodyPr wrap="non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Assembled on 12.06.2018,</a:t>
            </a:r>
          </a:p>
          <a:p>
            <a:r>
              <a:rPr lang="en-US" sz="2400" b="1" dirty="0">
                <a:solidFill>
                  <a:srgbClr val="FF0000"/>
                </a:solidFill>
                <a:latin typeface="Times New Roman" panose="02020603050405020304" pitchFamily="18" charset="0"/>
                <a:cs typeface="Times New Roman" panose="02020603050405020304" pitchFamily="18" charset="0"/>
              </a:rPr>
              <a:t>vacuum chamber tested</a:t>
            </a:r>
            <a:endParaRPr lang="ru-RU" sz="2400" b="1" dirty="0">
              <a:solidFill>
                <a:srgbClr val="FF0000"/>
              </a:solidFill>
              <a:latin typeface="Times New Roman" panose="02020603050405020304" pitchFamily="18" charset="0"/>
              <a:cs typeface="Times New Roman" panose="02020603050405020304" pitchFamily="18" charset="0"/>
            </a:endParaRPr>
          </a:p>
        </p:txBody>
      </p:sp>
      <p:pic>
        <p:nvPicPr>
          <p:cNvPr id="16" name="Picture 10">
            <a:extLst>
              <a:ext uri="{FF2B5EF4-FFF2-40B4-BE49-F238E27FC236}">
                <a16:creationId xmlns:a16="http://schemas.microsoft.com/office/drawing/2014/main" xmlns="" id="{5AE6DBBE-7F1F-1240-B2D5-75D3AE8E1966}"/>
              </a:ext>
            </a:extLst>
          </p:cNvPr>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261443" y="1340768"/>
            <a:ext cx="3342456" cy="2336739"/>
          </a:xfrm>
          <a:prstGeom prst="rect">
            <a:avLst/>
          </a:prstGeom>
        </p:spPr>
      </p:pic>
      <p:pic>
        <p:nvPicPr>
          <p:cNvPr id="19" name="Picture 5">
            <a:extLst>
              <a:ext uri="{FF2B5EF4-FFF2-40B4-BE49-F238E27FC236}">
                <a16:creationId xmlns:a16="http://schemas.microsoft.com/office/drawing/2014/main" xmlns="" id="{A6D72FD6-8399-5945-A23D-539EBFE79FB8}"/>
              </a:ext>
            </a:extLst>
          </p:cNvPr>
          <p:cNvPicPr>
            <a:picLocks noChangeAspect="1"/>
          </p:cNvPicPr>
          <p:nvPr/>
        </p:nvPicPr>
        <p:blipFill>
          <a:blip r:embed="rId7" cstate="print">
            <a:clrChange>
              <a:clrFrom>
                <a:srgbClr val="FDFDFD"/>
              </a:clrFrom>
              <a:clrTo>
                <a:srgbClr val="FDFDFD">
                  <a:alpha val="0"/>
                </a:srgbClr>
              </a:clrTo>
            </a:clrChange>
          </a:blip>
          <a:stretch>
            <a:fillRect/>
          </a:stretch>
        </p:blipFill>
        <p:spPr>
          <a:xfrm>
            <a:off x="6705600" y="775263"/>
            <a:ext cx="1477575" cy="814800"/>
          </a:xfrm>
          <a:prstGeom prst="rect">
            <a:avLst/>
          </a:prstGeom>
        </p:spPr>
      </p:pic>
      <p:pic>
        <p:nvPicPr>
          <p:cNvPr id="20" name="Picture 2" descr="flerovlab new logotype">
            <a:extLst>
              <a:ext uri="{FF2B5EF4-FFF2-40B4-BE49-F238E27FC236}">
                <a16:creationId xmlns:a16="http://schemas.microsoft.com/office/drawing/2014/main" xmlns="" id="{7D776776-8965-F84A-A660-85D824F86EC1}"/>
              </a:ext>
            </a:extLst>
          </p:cNvPr>
          <p:cNvPicPr>
            <a:picLocks noChangeAspect="1" noChangeArrowheads="1"/>
          </p:cNvPicPr>
          <p:nvPr/>
        </p:nvPicPr>
        <p:blipFill>
          <a:blip r:embed="rId8" cstate="screen">
            <a:extLst>
              <a:ext uri="{28A0092B-C50C-407E-A947-70E740481C1C}">
                <a14:useLocalDpi xmlns:a14="http://schemas.microsoft.com/office/drawing/2010/main" xmlns=""/>
              </a:ext>
            </a:extLst>
          </a:blip>
          <a:srcRect/>
          <a:stretch>
            <a:fillRect/>
          </a:stretch>
        </p:blipFill>
        <p:spPr bwMode="auto">
          <a:xfrm>
            <a:off x="5123402" y="620688"/>
            <a:ext cx="1365250" cy="1123950"/>
          </a:xfrm>
          <a:prstGeom prst="rect">
            <a:avLst/>
          </a:prstGeom>
          <a:noFill/>
          <a:extLst>
            <a:ext uri="{909E8E84-426E-40DD-AFC4-6F175D3DCCD1}">
              <a14:hiddenFill xmlns:a14="http://schemas.microsoft.com/office/drawing/2010/main" xmlns="">
                <a:solidFill>
                  <a:srgbClr val="FFFFFF"/>
                </a:solidFill>
              </a14:hiddenFill>
            </a:ext>
          </a:extLst>
        </p:spPr>
      </p:pic>
      <p:pic>
        <p:nvPicPr>
          <p:cNvPr id="22" name="Content Placeholder 4">
            <a:extLst>
              <a:ext uri="{FF2B5EF4-FFF2-40B4-BE49-F238E27FC236}">
                <a16:creationId xmlns:a16="http://schemas.microsoft.com/office/drawing/2014/main" xmlns="" id="{7EB76105-BC3F-1B47-8D47-2EBF5A5AF374}"/>
              </a:ext>
            </a:extLst>
          </p:cNvPr>
          <p:cNvPicPr>
            <a:picLocks noChangeAspect="1"/>
          </p:cNvPicPr>
          <p:nvPr/>
        </p:nvPicPr>
        <p:blipFill>
          <a:blip r:embed="rId9">
            <a:extLst>
              <a:ext uri="{28A0092B-C50C-407E-A947-70E740481C1C}">
                <a14:useLocalDpi xmlns:a14="http://schemas.microsoft.com/office/drawing/2010/main" xmlns=""/>
              </a:ext>
            </a:extLst>
          </a:blip>
          <a:stretch>
            <a:fillRect/>
          </a:stretch>
        </p:blipFill>
        <p:spPr>
          <a:xfrm>
            <a:off x="9240654" y="2931056"/>
            <a:ext cx="2490630" cy="2698182"/>
          </a:xfrm>
          <a:prstGeom prst="rect">
            <a:avLst/>
          </a:prstGeom>
        </p:spPr>
      </p:pic>
      <p:sp>
        <p:nvSpPr>
          <p:cNvPr id="5" name="ZoneTexte 4">
            <a:extLst>
              <a:ext uri="{FF2B5EF4-FFF2-40B4-BE49-F238E27FC236}">
                <a16:creationId xmlns:a16="http://schemas.microsoft.com/office/drawing/2014/main" xmlns="" id="{874E8893-84EA-FF46-B39F-CC6B667ED439}"/>
              </a:ext>
            </a:extLst>
          </p:cNvPr>
          <p:cNvSpPr txBox="1"/>
          <p:nvPr/>
        </p:nvSpPr>
        <p:spPr>
          <a:xfrm>
            <a:off x="8623808" y="5800150"/>
            <a:ext cx="3493585" cy="646331"/>
          </a:xfrm>
          <a:prstGeom prst="rect">
            <a:avLst/>
          </a:prstGeom>
          <a:noFill/>
        </p:spPr>
        <p:txBody>
          <a:bodyPr wrap="none" rtlCol="0">
            <a:spAutoFit/>
          </a:bodyPr>
          <a:lstStyle/>
          <a:p>
            <a:pPr algn="ctr"/>
            <a:r>
              <a:rPr lang="en-US" altLang="ru-RU" b="1" dirty="0">
                <a:solidFill>
                  <a:srgbClr val="FF0000"/>
                </a:solidFill>
                <a:latin typeface="Times New Roman" panose="02020603050405020304" pitchFamily="18" charset="0"/>
                <a:cs typeface="Times New Roman" panose="02020603050405020304" pitchFamily="18" charset="0"/>
              </a:rPr>
              <a:t>Detectors &amp; Data Taking Systems</a:t>
            </a:r>
            <a:br>
              <a:rPr lang="en-US" altLang="ru-RU" b="1" dirty="0">
                <a:solidFill>
                  <a:srgbClr val="FF0000"/>
                </a:solidFill>
                <a:latin typeface="Times New Roman" panose="02020603050405020304" pitchFamily="18" charset="0"/>
                <a:cs typeface="Times New Roman" panose="02020603050405020304" pitchFamily="18" charset="0"/>
              </a:rPr>
            </a:br>
            <a:r>
              <a:rPr lang="en-US" altLang="ru-RU" b="1" dirty="0">
                <a:solidFill>
                  <a:srgbClr val="0066FF"/>
                </a:solidFill>
                <a:latin typeface="Times New Roman" panose="02020603050405020304" pitchFamily="18" charset="0"/>
                <a:cs typeface="Times New Roman" panose="02020603050405020304" pitchFamily="18" charset="0"/>
              </a:rPr>
              <a:t>under testing</a:t>
            </a:r>
            <a:endParaRPr lang="en-GB" dirty="0"/>
          </a:p>
        </p:txBody>
      </p:sp>
    </p:spTree>
    <p:extLst>
      <p:ext uri="{BB962C8B-B14F-4D97-AF65-F5344CB8AC3E}">
        <p14:creationId xmlns:p14="http://schemas.microsoft.com/office/powerpoint/2010/main" xmlns="" val="653955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7328" y="60159"/>
            <a:ext cx="12097344" cy="369332"/>
          </a:xfrm>
          <a:prstGeom prst="rect">
            <a:avLst/>
          </a:prstGeom>
        </p:spPr>
        <p:txBody>
          <a:bodyPr wrap="square">
            <a:spAutoFit/>
          </a:bodyPr>
          <a:lstStyle/>
          <a:p>
            <a:pPr algn="ctr" fontAlgn="base">
              <a:spcBef>
                <a:spcPct val="0"/>
              </a:spcBef>
              <a:spcAft>
                <a:spcPct val="0"/>
              </a:spcAft>
              <a:tabLst>
                <a:tab pos="450850" algn="l"/>
              </a:tabLst>
            </a:pPr>
            <a:r>
              <a:rPr lang="en-US" b="1" i="1" dirty="0">
                <a:solidFill>
                  <a:srgbClr val="C00000"/>
                </a:solidFill>
                <a:latin typeface="Arial" pitchFamily="34" charset="0"/>
                <a:ea typeface="Times New Roman" pitchFamily="18" charset="0"/>
                <a:cs typeface="Arial" pitchFamily="34" charset="0"/>
              </a:rPr>
              <a:t>Status of the Factory of Superheavy Elements: Separators GFS-2 and GFS-3</a:t>
            </a:r>
            <a:endParaRPr lang="en-GB" b="1" i="1" dirty="0">
              <a:solidFill>
                <a:srgbClr val="C00000"/>
              </a:solidFill>
              <a:latin typeface="Arial" pitchFamily="34" charset="0"/>
              <a:ea typeface="Times New Roman" pitchFamily="18" charset="0"/>
              <a:cs typeface="Arial" pitchFamily="34" charset="0"/>
            </a:endParaRPr>
          </a:p>
        </p:txBody>
      </p:sp>
      <p:sp>
        <p:nvSpPr>
          <p:cNvPr id="7" name="Title 1">
            <a:extLst>
              <a:ext uri="{FF2B5EF4-FFF2-40B4-BE49-F238E27FC236}">
                <a16:creationId xmlns:a16="http://schemas.microsoft.com/office/drawing/2014/main" xmlns="" id="{ECCEBCF4-277F-42A0-A8E1-52A2E9E3D556}"/>
              </a:ext>
            </a:extLst>
          </p:cNvPr>
          <p:cNvSpPr txBox="1">
            <a:spLocks/>
          </p:cNvSpPr>
          <p:nvPr/>
        </p:nvSpPr>
        <p:spPr>
          <a:xfrm>
            <a:off x="-600744" y="582932"/>
            <a:ext cx="7772400" cy="66175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3600" b="1" dirty="0">
              <a:solidFill>
                <a:srgbClr val="FF0000"/>
              </a:solidFill>
              <a:latin typeface="Times New Roman" panose="02020603050405020304" pitchFamily="18" charset="0"/>
              <a:cs typeface="Times New Roman" panose="02020603050405020304" pitchFamily="18" charset="0"/>
            </a:endParaRPr>
          </a:p>
        </p:txBody>
      </p:sp>
      <p:sp>
        <p:nvSpPr>
          <p:cNvPr id="11" name="Content Placeholder 3">
            <a:extLst>
              <a:ext uri="{FF2B5EF4-FFF2-40B4-BE49-F238E27FC236}">
                <a16:creationId xmlns:a16="http://schemas.microsoft.com/office/drawing/2014/main" xmlns="" id="{0E31DC41-5371-4045-83DB-9AA00BF868EE}"/>
              </a:ext>
            </a:extLst>
          </p:cNvPr>
          <p:cNvSpPr txBox="1">
            <a:spLocks/>
          </p:cNvSpPr>
          <p:nvPr/>
        </p:nvSpPr>
        <p:spPr>
          <a:xfrm>
            <a:off x="4488170" y="963215"/>
            <a:ext cx="3505200" cy="1981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6" name="Прямоугольник 5">
            <a:extLst>
              <a:ext uri="{FF2B5EF4-FFF2-40B4-BE49-F238E27FC236}">
                <a16:creationId xmlns:a16="http://schemas.microsoft.com/office/drawing/2014/main" xmlns="" id="{E923A40B-9FF6-4434-AB9C-2AF0136C2937}"/>
              </a:ext>
            </a:extLst>
          </p:cNvPr>
          <p:cNvSpPr/>
          <p:nvPr/>
        </p:nvSpPr>
        <p:spPr>
          <a:xfrm>
            <a:off x="299375" y="611501"/>
            <a:ext cx="6660721" cy="430887"/>
          </a:xfrm>
          <a:prstGeom prst="rect">
            <a:avLst/>
          </a:prstGeom>
        </p:spPr>
        <p:txBody>
          <a:bodyPr wrap="square">
            <a:spAutoFit/>
          </a:bodyPr>
          <a:lstStyle/>
          <a:p>
            <a:r>
              <a:rPr lang="en-US" sz="2200" b="1" u="sng" dirty="0">
                <a:solidFill>
                  <a:srgbClr val="002060"/>
                </a:solidFill>
                <a:effectLst>
                  <a:outerShdw blurRad="38100" dist="38100" dir="2700000" algn="tl">
                    <a:srgbClr val="000000">
                      <a:alpha val="43137"/>
                    </a:srgbClr>
                  </a:outerShdw>
                </a:effectLst>
              </a:rPr>
              <a:t>Gas-filled pre-separator GFS-3 (QVDHQHQVD)</a:t>
            </a:r>
            <a:endParaRPr lang="ru-RU" sz="2200" b="1" u="sng" dirty="0">
              <a:solidFill>
                <a:srgbClr val="002060"/>
              </a:solidFill>
              <a:effectLst>
                <a:outerShdw blurRad="38100" dist="38100" dir="2700000" algn="tl">
                  <a:srgbClr val="000000">
                    <a:alpha val="43137"/>
                  </a:srgbClr>
                </a:outerShdw>
              </a:effectLst>
            </a:endParaRPr>
          </a:p>
        </p:txBody>
      </p:sp>
      <p:pic>
        <p:nvPicPr>
          <p:cNvPr id="13" name="Picture 1">
            <a:extLst>
              <a:ext uri="{FF2B5EF4-FFF2-40B4-BE49-F238E27FC236}">
                <a16:creationId xmlns:a16="http://schemas.microsoft.com/office/drawing/2014/main" xmlns="" id="{14CD27BF-C4BA-4DE2-8925-8B1A9719AEEC}"/>
              </a:ext>
            </a:extLst>
          </p:cNvPr>
          <p:cNvPicPr>
            <a:picLocks noChangeAspect="1"/>
          </p:cNvPicPr>
          <p:nvPr/>
        </p:nvPicPr>
        <p:blipFill>
          <a:blip r:embed="rId3" cstate="screen">
            <a:extLst>
              <a:ext uri="{BEBA8EAE-BF5A-486C-A8C5-ECC9F3942E4B}">
                <a14:imgProps xmlns:a14="http://schemas.microsoft.com/office/drawing/2010/main" xmlns="">
                  <a14:imgLayer r:embed="rId4">
                    <a14:imgEffect>
                      <a14:brightnessContrast contrast="20000"/>
                    </a14:imgEffect>
                  </a14:imgLayer>
                </a14:imgProps>
              </a:ext>
              <a:ext uri="{28A0092B-C50C-407E-A947-70E740481C1C}">
                <a14:useLocalDpi xmlns:a14="http://schemas.microsoft.com/office/drawing/2010/main" xmlns=""/>
              </a:ext>
            </a:extLst>
          </a:blip>
          <a:stretch>
            <a:fillRect/>
          </a:stretch>
        </p:blipFill>
        <p:spPr>
          <a:xfrm>
            <a:off x="3110262" y="1211877"/>
            <a:ext cx="4488160" cy="3465076"/>
          </a:xfrm>
          <a:prstGeom prst="rect">
            <a:avLst/>
          </a:prstGeom>
        </p:spPr>
      </p:pic>
      <p:pic>
        <p:nvPicPr>
          <p:cNvPr id="14" name="Picture 3">
            <a:extLst>
              <a:ext uri="{FF2B5EF4-FFF2-40B4-BE49-F238E27FC236}">
                <a16:creationId xmlns:a16="http://schemas.microsoft.com/office/drawing/2014/main" xmlns="" id="{AEDA184B-D419-4A35-9E05-B03E6D5C6DBB}"/>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7684620" y="740656"/>
            <a:ext cx="4254172" cy="2724648"/>
          </a:xfrm>
          <a:prstGeom prst="rect">
            <a:avLst/>
          </a:prstGeom>
        </p:spPr>
      </p:pic>
      <p:sp>
        <p:nvSpPr>
          <p:cNvPr id="15" name="TextBox 14">
            <a:extLst>
              <a:ext uri="{FF2B5EF4-FFF2-40B4-BE49-F238E27FC236}">
                <a16:creationId xmlns:a16="http://schemas.microsoft.com/office/drawing/2014/main" xmlns="" id="{6C7AE0E3-FEA0-4300-BF91-5B636EDC8223}"/>
              </a:ext>
            </a:extLst>
          </p:cNvPr>
          <p:cNvSpPr txBox="1"/>
          <p:nvPr/>
        </p:nvSpPr>
        <p:spPr>
          <a:xfrm>
            <a:off x="10599964" y="3017053"/>
            <a:ext cx="1338828" cy="400110"/>
          </a:xfrm>
          <a:prstGeom prst="rect">
            <a:avLst/>
          </a:prstGeom>
          <a:noFill/>
        </p:spPr>
        <p:txBody>
          <a:bodyPr wrap="none" rtlCol="0">
            <a:spAutoFit/>
          </a:bodyPr>
          <a:lstStyle/>
          <a:p>
            <a:r>
              <a:rPr lang="en-US" sz="2000" b="1" dirty="0">
                <a:solidFill>
                  <a:srgbClr val="0066FF"/>
                </a:solidFill>
                <a:latin typeface="Times New Roman" panose="02020603050405020304" pitchFamily="18" charset="0"/>
                <a:cs typeface="Times New Roman" panose="02020603050405020304" pitchFamily="18" charset="0"/>
              </a:rPr>
              <a:t>17.12.2018</a:t>
            </a:r>
            <a:endParaRPr lang="ru-RU" sz="2000" b="1" dirty="0">
              <a:solidFill>
                <a:srgbClr val="0066FF"/>
              </a:solidFill>
              <a:latin typeface="Times New Roman" panose="02020603050405020304" pitchFamily="18" charset="0"/>
              <a:cs typeface="Times New Roman" panose="02020603050405020304" pitchFamily="18" charset="0"/>
            </a:endParaRPr>
          </a:p>
        </p:txBody>
      </p:sp>
      <p:sp>
        <p:nvSpPr>
          <p:cNvPr id="16" name="Content Placeholder 3">
            <a:extLst>
              <a:ext uri="{FF2B5EF4-FFF2-40B4-BE49-F238E27FC236}">
                <a16:creationId xmlns:a16="http://schemas.microsoft.com/office/drawing/2014/main" xmlns="" id="{FCB142CB-73AC-412C-9F4A-6333B9311E18}"/>
              </a:ext>
            </a:extLst>
          </p:cNvPr>
          <p:cNvSpPr txBox="1">
            <a:spLocks/>
          </p:cNvSpPr>
          <p:nvPr/>
        </p:nvSpPr>
        <p:spPr>
          <a:xfrm>
            <a:off x="7989061" y="3722576"/>
            <a:ext cx="3186844" cy="120183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000" b="1" u="sng"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GFS-3: </a:t>
            </a:r>
          </a:p>
          <a:p>
            <a:r>
              <a:rPr lang="en-US" sz="2000" b="1" dirty="0">
                <a:solidFill>
                  <a:srgbClr val="C00000"/>
                </a:solidFill>
                <a:latin typeface="Times New Roman" panose="02020603050405020304" pitchFamily="18" charset="0"/>
                <a:cs typeface="Times New Roman" panose="02020603050405020304" pitchFamily="18" charset="0"/>
              </a:rPr>
              <a:t>installation – May 2019</a:t>
            </a:r>
          </a:p>
          <a:p>
            <a:r>
              <a:rPr lang="en-US" sz="2000" b="1" dirty="0">
                <a:solidFill>
                  <a:srgbClr val="C00000"/>
                </a:solidFill>
                <a:latin typeface="Times New Roman" panose="02020603050405020304" pitchFamily="18" charset="0"/>
                <a:cs typeface="Times New Roman" panose="02020603050405020304" pitchFamily="18" charset="0"/>
              </a:rPr>
              <a:t>launching - 2020</a:t>
            </a:r>
            <a:endParaRPr lang="ru-RU" sz="2000" b="1" dirty="0">
              <a:solidFill>
                <a:srgbClr val="C00000"/>
              </a:solidFill>
              <a:latin typeface="Times New Roman" panose="02020603050405020304" pitchFamily="18" charset="0"/>
              <a:cs typeface="Times New Roman" panose="02020603050405020304" pitchFamily="18" charset="0"/>
            </a:endParaRPr>
          </a:p>
        </p:txBody>
      </p:sp>
      <p:sp>
        <p:nvSpPr>
          <p:cNvPr id="2" name="Прямоугольник 1">
            <a:extLst>
              <a:ext uri="{FF2B5EF4-FFF2-40B4-BE49-F238E27FC236}">
                <a16:creationId xmlns:a16="http://schemas.microsoft.com/office/drawing/2014/main" xmlns="" id="{8F0F5B03-A2FB-4055-8286-D1427783388E}"/>
              </a:ext>
            </a:extLst>
          </p:cNvPr>
          <p:cNvSpPr/>
          <p:nvPr/>
        </p:nvSpPr>
        <p:spPr>
          <a:xfrm>
            <a:off x="459718" y="5220812"/>
            <a:ext cx="11272563" cy="1323439"/>
          </a:xfrm>
          <a:prstGeom prst="rect">
            <a:avLst/>
          </a:prstGeom>
          <a:solidFill>
            <a:schemeClr val="accent3">
              <a:lumMod val="60000"/>
              <a:lumOff val="40000"/>
            </a:schemeClr>
          </a:solidFill>
        </p:spPr>
        <p:txBody>
          <a:bodyPr wrap="square">
            <a:spAutoFit/>
          </a:bodyPr>
          <a:lstStyle/>
          <a:p>
            <a:pPr algn="just"/>
            <a:r>
              <a:rPr lang="en-GB" sz="2000" dirty="0">
                <a:solidFill>
                  <a:srgbClr val="0218EE"/>
                </a:solidFill>
                <a:latin typeface="Arial" panose="020B0604020202020204" pitchFamily="34" charset="0"/>
                <a:cs typeface="Arial" panose="020B0604020202020204" pitchFamily="34" charset="0"/>
              </a:rPr>
              <a:t>The PAC recognizes efforts made by the Laboratory in order to prepare for the commissioning of the SHE Factory as well as the progress in the construction of GFS-2, appreciates this work, and supports its continuation. The PAC expects a report about the in-beam tests on the performance of the GFS-2 separator and on the optimal conditions of operation at the next meeting</a:t>
            </a:r>
            <a:r>
              <a:rPr lang="en-GB" sz="2000" dirty="0">
                <a:solidFill>
                  <a:srgbClr val="C00000"/>
                </a:solidFill>
                <a:latin typeface="Arial" panose="020B0604020202020204" pitchFamily="34" charset="0"/>
                <a:cs typeface="Arial" panose="020B0604020202020204" pitchFamily="34" charset="0"/>
              </a:rPr>
              <a:t>. </a:t>
            </a:r>
          </a:p>
        </p:txBody>
      </p:sp>
      <p:sp>
        <p:nvSpPr>
          <p:cNvPr id="4" name="ZoneTexte 3">
            <a:extLst>
              <a:ext uri="{FF2B5EF4-FFF2-40B4-BE49-F238E27FC236}">
                <a16:creationId xmlns:a16="http://schemas.microsoft.com/office/drawing/2014/main" xmlns="" id="{75EA1001-29B2-3945-8401-0AF461006B80}"/>
              </a:ext>
            </a:extLst>
          </p:cNvPr>
          <p:cNvSpPr txBox="1"/>
          <p:nvPr/>
        </p:nvSpPr>
        <p:spPr>
          <a:xfrm>
            <a:off x="-363828" y="1791174"/>
            <a:ext cx="3658501" cy="2821285"/>
          </a:xfrm>
          <a:prstGeom prst="rect">
            <a:avLst/>
          </a:prstGeom>
          <a:noFill/>
        </p:spPr>
        <p:txBody>
          <a:bodyPr wrap="square" rtlCol="0">
            <a:spAutoFit/>
          </a:bodyPr>
          <a:lstStyle/>
          <a:p>
            <a:pPr marL="984250" indent="-355600">
              <a:spcAft>
                <a:spcPts val="1000"/>
              </a:spcAft>
              <a:buClr>
                <a:srgbClr val="FF0000"/>
              </a:buClr>
              <a:buFont typeface="Wingdings" panose="05000000000000000000" pitchFamily="2" charset="2"/>
              <a:buChar char="Ø"/>
              <a:defRPr/>
            </a:pPr>
            <a:r>
              <a:rPr lang="en-US" altLang="ru-RU" b="1" dirty="0">
                <a:solidFill>
                  <a:srgbClr val="003399"/>
                </a:solidFill>
                <a:latin typeface="Times New Roman" panose="02020603050405020304" pitchFamily="18" charset="0"/>
                <a:cs typeface="Times New Roman" panose="02020603050405020304" pitchFamily="18" charset="0"/>
              </a:rPr>
              <a:t>chemistry;</a:t>
            </a:r>
          </a:p>
          <a:p>
            <a:pPr marL="984250" indent="-355600">
              <a:spcAft>
                <a:spcPts val="1000"/>
              </a:spcAft>
              <a:buClr>
                <a:srgbClr val="FF0000"/>
              </a:buClr>
              <a:buFont typeface="Wingdings" panose="05000000000000000000" pitchFamily="2" charset="2"/>
              <a:buChar char="Ø"/>
              <a:defRPr/>
            </a:pPr>
            <a:r>
              <a:rPr lang="en-US" altLang="ru-RU" b="1" dirty="0">
                <a:solidFill>
                  <a:srgbClr val="003399"/>
                </a:solidFill>
                <a:latin typeface="Times New Roman" panose="02020603050405020304" pitchFamily="18" charset="0"/>
                <a:cs typeface="Times New Roman" panose="02020603050405020304" pitchFamily="18" charset="0"/>
              </a:rPr>
              <a:t>fusion and multi-nucleon transfer reactions;</a:t>
            </a:r>
          </a:p>
          <a:p>
            <a:pPr marL="984250" indent="-355600">
              <a:spcAft>
                <a:spcPts val="1000"/>
              </a:spcAft>
              <a:buClr>
                <a:srgbClr val="FF0000"/>
              </a:buClr>
              <a:buFont typeface="Wingdings" panose="05000000000000000000" pitchFamily="2" charset="2"/>
              <a:buChar char="Ø"/>
              <a:defRPr/>
            </a:pPr>
            <a:r>
              <a:rPr lang="en-US" altLang="ru-RU" b="1" dirty="0">
                <a:solidFill>
                  <a:srgbClr val="003399"/>
                </a:solidFill>
                <a:latin typeface="Times New Roman" panose="02020603050405020304" pitchFamily="18" charset="0"/>
                <a:cs typeface="Times New Roman" panose="02020603050405020304" pitchFamily="18" charset="0"/>
              </a:rPr>
              <a:t>mass-spectrometry and nuclear spectroscopy;</a:t>
            </a:r>
          </a:p>
          <a:p>
            <a:pPr marL="984250" indent="-355600">
              <a:spcAft>
                <a:spcPts val="1000"/>
              </a:spcAft>
              <a:buClr>
                <a:srgbClr val="FF0000"/>
              </a:buClr>
              <a:buFont typeface="Wingdings" panose="05000000000000000000" pitchFamily="2" charset="2"/>
              <a:buChar char="Ø"/>
              <a:defRPr/>
            </a:pPr>
            <a:r>
              <a:rPr lang="en-US" altLang="ru-RU" b="1" dirty="0">
                <a:solidFill>
                  <a:srgbClr val="003399"/>
                </a:solidFill>
                <a:latin typeface="Times New Roman" panose="02020603050405020304" pitchFamily="18" charset="0"/>
                <a:cs typeface="Times New Roman" panose="02020603050405020304" pitchFamily="18" charset="0"/>
              </a:rPr>
              <a:t>laser spectroscopy of heavy atoms.</a:t>
            </a:r>
            <a:endParaRPr lang="ru-RU" altLang="ru-RU" b="1" dirty="0">
              <a:solidFill>
                <a:srgbClr val="003399"/>
              </a:solidFill>
              <a:latin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xmlns="" val="1384080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7328" y="60159"/>
            <a:ext cx="12097344" cy="369332"/>
          </a:xfrm>
          <a:prstGeom prst="rect">
            <a:avLst/>
          </a:prstGeom>
        </p:spPr>
        <p:txBody>
          <a:bodyPr wrap="square">
            <a:spAutoFit/>
          </a:bodyPr>
          <a:lstStyle/>
          <a:p>
            <a:pPr algn="ctr" fontAlgn="base">
              <a:spcBef>
                <a:spcPct val="0"/>
              </a:spcBef>
              <a:spcAft>
                <a:spcPct val="0"/>
              </a:spcAft>
              <a:tabLst>
                <a:tab pos="450850" algn="l"/>
              </a:tabLst>
            </a:pPr>
            <a:r>
              <a:rPr lang="en-US" b="1" i="1" dirty="0">
                <a:solidFill>
                  <a:srgbClr val="C00000"/>
                </a:solidFill>
                <a:latin typeface="Arial" pitchFamily="34" charset="0"/>
                <a:ea typeface="Times New Roman" pitchFamily="18" charset="0"/>
                <a:cs typeface="Arial" pitchFamily="34" charset="0"/>
              </a:rPr>
              <a:t>Status of the Factory of Superheavy Elements: </a:t>
            </a:r>
            <a:r>
              <a:rPr lang="en-US" b="1" i="1" dirty="0" err="1">
                <a:solidFill>
                  <a:srgbClr val="C00000"/>
                </a:solidFill>
                <a:latin typeface="Arial" pitchFamily="34" charset="0"/>
                <a:ea typeface="Times New Roman" pitchFamily="18" charset="0"/>
                <a:cs typeface="Arial" pitchFamily="34" charset="0"/>
              </a:rPr>
              <a:t>Programme</a:t>
            </a:r>
            <a:r>
              <a:rPr lang="en-US" b="1" i="1" dirty="0">
                <a:solidFill>
                  <a:srgbClr val="C00000"/>
                </a:solidFill>
                <a:latin typeface="Arial" pitchFamily="34" charset="0"/>
                <a:ea typeface="Times New Roman" pitchFamily="18" charset="0"/>
                <a:cs typeface="Arial" pitchFamily="34" charset="0"/>
              </a:rPr>
              <a:t> of Day-1 experiments at the SHE Factory </a:t>
            </a:r>
            <a:endParaRPr lang="en-GB" b="1" i="1" dirty="0">
              <a:solidFill>
                <a:srgbClr val="C00000"/>
              </a:solidFill>
              <a:latin typeface="Arial" pitchFamily="34" charset="0"/>
              <a:ea typeface="Times New Roman" pitchFamily="18" charset="0"/>
              <a:cs typeface="Arial" pitchFamily="34" charset="0"/>
            </a:endParaRPr>
          </a:p>
        </p:txBody>
      </p:sp>
      <p:pic>
        <p:nvPicPr>
          <p:cNvPr id="4" name="Рисунок 3">
            <a:extLst>
              <a:ext uri="{FF2B5EF4-FFF2-40B4-BE49-F238E27FC236}">
                <a16:creationId xmlns:a16="http://schemas.microsoft.com/office/drawing/2014/main" xmlns="" id="{CDE44143-C308-40E6-A8B7-0433F5493FE7}"/>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9262971" y="464980"/>
            <a:ext cx="2824466" cy="2933766"/>
          </a:xfrm>
          <a:prstGeom prst="rect">
            <a:avLst/>
          </a:prstGeom>
        </p:spPr>
      </p:pic>
      <p:sp>
        <p:nvSpPr>
          <p:cNvPr id="7" name="Прямоугольник 6">
            <a:extLst>
              <a:ext uri="{FF2B5EF4-FFF2-40B4-BE49-F238E27FC236}">
                <a16:creationId xmlns:a16="http://schemas.microsoft.com/office/drawing/2014/main" xmlns="" id="{BDBFBA0B-15AF-46FC-B5D3-65A50CE9A339}"/>
              </a:ext>
            </a:extLst>
          </p:cNvPr>
          <p:cNvSpPr/>
          <p:nvPr/>
        </p:nvSpPr>
        <p:spPr>
          <a:xfrm>
            <a:off x="9984432" y="2996952"/>
            <a:ext cx="1784463" cy="338554"/>
          </a:xfrm>
          <a:prstGeom prst="rect">
            <a:avLst/>
          </a:prstGeom>
        </p:spPr>
        <p:txBody>
          <a:bodyPr wrap="none">
            <a:spAutoFit/>
          </a:bodyPr>
          <a:lstStyle/>
          <a:p>
            <a:r>
              <a:rPr lang="en-US" altLang="ru-RU" sz="1600" b="1" kern="0" dirty="0">
                <a:solidFill>
                  <a:schemeClr val="bg1"/>
                </a:solidFill>
              </a:rPr>
              <a:t>Vladimir </a:t>
            </a:r>
            <a:r>
              <a:rPr lang="en-US" altLang="ru-RU" sz="1600" b="1" kern="0" dirty="0" err="1">
                <a:solidFill>
                  <a:schemeClr val="bg1"/>
                </a:solidFill>
              </a:rPr>
              <a:t>Utyonkov</a:t>
            </a:r>
            <a:endParaRPr lang="ru-RU" sz="1600" dirty="0">
              <a:solidFill>
                <a:schemeClr val="bg1"/>
              </a:solidFill>
            </a:endParaRPr>
          </a:p>
        </p:txBody>
      </p:sp>
      <p:sp>
        <p:nvSpPr>
          <p:cNvPr id="5" name="Прямоугольник 4">
            <a:extLst>
              <a:ext uri="{FF2B5EF4-FFF2-40B4-BE49-F238E27FC236}">
                <a16:creationId xmlns:a16="http://schemas.microsoft.com/office/drawing/2014/main" xmlns="" id="{A8D8D9B4-A4ED-48D9-8181-E35B983CCAD9}"/>
              </a:ext>
            </a:extLst>
          </p:cNvPr>
          <p:cNvSpPr/>
          <p:nvPr/>
        </p:nvSpPr>
        <p:spPr>
          <a:xfrm>
            <a:off x="189069" y="702394"/>
            <a:ext cx="8727741" cy="1477328"/>
          </a:xfrm>
          <a:prstGeom prst="rect">
            <a:avLst/>
          </a:prstGeom>
        </p:spPr>
        <p:txBody>
          <a:bodyPr wrap="square">
            <a:spAutoFit/>
          </a:bodyPr>
          <a:lstStyle/>
          <a:p>
            <a:pPr marL="342900" indent="-342900" algn="just">
              <a:buFont typeface="+mj-lt"/>
              <a:buAutoNum type="arabicPeriod"/>
            </a:pPr>
            <a:r>
              <a:rPr lang="en-US" dirty="0">
                <a:solidFill>
                  <a:srgbClr val="002060"/>
                </a:solidFill>
              </a:rPr>
              <a:t>At the first stage, in order to characterize the experimental set-up, a set of test experiments will be carried out, using fusion reactions</a:t>
            </a:r>
          </a:p>
          <a:p>
            <a:pPr marL="342900" indent="-342900" algn="just">
              <a:buFont typeface="+mj-lt"/>
              <a:buAutoNum type="arabicPeriod"/>
            </a:pPr>
            <a:endParaRPr lang="en-US" dirty="0">
              <a:solidFill>
                <a:srgbClr val="002060"/>
              </a:solidFill>
            </a:endParaRPr>
          </a:p>
          <a:p>
            <a:pPr algn="just"/>
            <a:endParaRPr lang="en-US" dirty="0">
              <a:solidFill>
                <a:srgbClr val="002060"/>
              </a:solidFill>
            </a:endParaRPr>
          </a:p>
          <a:p>
            <a:pPr marL="342900" indent="-342900" algn="just">
              <a:buFont typeface="+mj-lt"/>
              <a:buAutoNum type="arabicPeriod"/>
            </a:pPr>
            <a:endParaRPr lang="ru-RU" dirty="0">
              <a:solidFill>
                <a:srgbClr val="002060"/>
              </a:solidFill>
            </a:endParaRPr>
          </a:p>
        </p:txBody>
      </p:sp>
      <p:sp>
        <p:nvSpPr>
          <p:cNvPr id="9" name="Rectangle 2">
            <a:extLst>
              <a:ext uri="{FF2B5EF4-FFF2-40B4-BE49-F238E27FC236}">
                <a16:creationId xmlns:a16="http://schemas.microsoft.com/office/drawing/2014/main" xmlns="" id="{855A6E02-5843-4720-A3BF-BAB8BA86131F}"/>
              </a:ext>
            </a:extLst>
          </p:cNvPr>
          <p:cNvSpPr txBox="1">
            <a:spLocks noChangeArrowheads="1"/>
          </p:cNvSpPr>
          <p:nvPr/>
        </p:nvSpPr>
        <p:spPr bwMode="auto">
          <a:xfrm>
            <a:off x="479376" y="1268760"/>
            <a:ext cx="7786742" cy="179050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en-US" altLang="ja-JP" sz="2600" b="1" i="0" u="none" strike="noStrike" kern="0" cap="none" spc="0" normalizeH="0" baseline="30000" noProof="0" dirty="0" err="1">
                <a:ln>
                  <a:noFill/>
                </a:ln>
                <a:solidFill>
                  <a:srgbClr val="0000FF"/>
                </a:solidFill>
                <a:uLnTx/>
                <a:uFillTx/>
                <a:latin typeface="Calibri" pitchFamily="34" charset="0"/>
                <a:ea typeface="+mj-ea"/>
                <a:cs typeface="Calibri" pitchFamily="34" charset="0"/>
              </a:rPr>
              <a:t>nat</a:t>
            </a:r>
            <a:r>
              <a:rPr kumimoji="0" lang="en-US" altLang="ja-JP" b="1" i="0" u="none" strike="noStrike" kern="0" cap="none" spc="0" normalizeH="0" baseline="0" noProof="0" dirty="0" err="1">
                <a:ln>
                  <a:noFill/>
                </a:ln>
                <a:solidFill>
                  <a:srgbClr val="0000FF"/>
                </a:solidFill>
                <a:uLnTx/>
                <a:uFillTx/>
                <a:latin typeface="Calibri" pitchFamily="34" charset="0"/>
                <a:ea typeface="+mj-ea"/>
                <a:cs typeface="Calibri" pitchFamily="34" charset="0"/>
              </a:rPr>
              <a:t>Yb</a:t>
            </a:r>
            <a:r>
              <a:rPr lang="en-US" altLang="ja-JP" b="1" kern="0" dirty="0">
                <a:solidFill>
                  <a:srgbClr val="0000FF"/>
                </a:solidFill>
                <a:latin typeface="Calibri" pitchFamily="34" charset="0"/>
                <a:ea typeface="+mj-ea"/>
                <a:cs typeface="Calibri" pitchFamily="34" charset="0"/>
              </a:rPr>
              <a:t>+</a:t>
            </a:r>
            <a:r>
              <a:rPr lang="en-US" altLang="ja-JP" sz="2400" b="1" kern="0" baseline="30000" dirty="0">
                <a:solidFill>
                  <a:srgbClr val="0000FF"/>
                </a:solidFill>
                <a:latin typeface="Calibri" pitchFamily="34" charset="0"/>
                <a:ea typeface="+mj-ea"/>
                <a:cs typeface="Calibri" pitchFamily="34" charset="0"/>
              </a:rPr>
              <a:t>40</a:t>
            </a:r>
            <a:r>
              <a:rPr lang="en-US" altLang="ja-JP" b="1" kern="0" dirty="0">
                <a:solidFill>
                  <a:srgbClr val="0000FF"/>
                </a:solidFill>
                <a:latin typeface="Calibri" pitchFamily="34" charset="0"/>
                <a:ea typeface="+mj-ea"/>
                <a:cs typeface="Calibri" pitchFamily="34" charset="0"/>
              </a:rPr>
              <a:t>Ar</a:t>
            </a:r>
            <a:r>
              <a:rPr lang="en-US" altLang="ja-JP" b="1" kern="0" dirty="0">
                <a:solidFill>
                  <a:srgbClr val="0000FF"/>
                </a:solidFill>
                <a:latin typeface="Calibri" pitchFamily="34" charset="0"/>
                <a:ea typeface="+mj-ea"/>
                <a:cs typeface="Calibri" pitchFamily="34" charset="0"/>
                <a:sym typeface="Symbol"/>
              </a:rPr>
              <a:t></a:t>
            </a:r>
            <a:r>
              <a:rPr lang="en-US" altLang="ja-JP" b="1" kern="0" dirty="0">
                <a:solidFill>
                  <a:srgbClr val="0000FF"/>
                </a:solidFill>
                <a:latin typeface="Calibri" pitchFamily="34" charset="0"/>
                <a:cs typeface="Calibri" pitchFamily="34" charset="0"/>
              </a:rPr>
              <a:t>Ra</a:t>
            </a:r>
            <a:r>
              <a:rPr lang="en-US" altLang="ja-JP" b="1" kern="0" dirty="0">
                <a:solidFill>
                  <a:srgbClr val="0000FF"/>
                </a:solidFill>
                <a:latin typeface="Calibri" pitchFamily="34" charset="0"/>
                <a:ea typeface="+mj-ea"/>
                <a:cs typeface="Calibri" pitchFamily="34" charset="0"/>
              </a:rPr>
              <a:t>, </a:t>
            </a:r>
            <a:r>
              <a:rPr lang="en-US" altLang="ja-JP" sz="2600" b="1" kern="0" baseline="30000" dirty="0">
                <a:solidFill>
                  <a:srgbClr val="0000FF"/>
                </a:solidFill>
                <a:latin typeface="Calibri" pitchFamily="34" charset="0"/>
                <a:cs typeface="Calibri" pitchFamily="34" charset="0"/>
              </a:rPr>
              <a:t>nat</a:t>
            </a:r>
            <a:r>
              <a:rPr lang="en-US" altLang="ja-JP" b="1" kern="0" dirty="0">
                <a:solidFill>
                  <a:srgbClr val="0000FF"/>
                </a:solidFill>
                <a:latin typeface="Calibri" pitchFamily="34" charset="0"/>
                <a:cs typeface="Calibri" pitchFamily="34" charset="0"/>
              </a:rPr>
              <a:t>Yb+</a:t>
            </a:r>
            <a:r>
              <a:rPr lang="en-US" altLang="ja-JP" sz="2400" b="1" kern="0" baseline="30000" dirty="0">
                <a:solidFill>
                  <a:srgbClr val="0000FF"/>
                </a:solidFill>
                <a:latin typeface="Calibri" pitchFamily="34" charset="0"/>
                <a:cs typeface="Calibri" pitchFamily="34" charset="0"/>
              </a:rPr>
              <a:t>48</a:t>
            </a:r>
            <a:r>
              <a:rPr lang="en-US" altLang="ja-JP" b="1" kern="0" dirty="0">
                <a:solidFill>
                  <a:srgbClr val="0000FF"/>
                </a:solidFill>
                <a:latin typeface="Calibri" pitchFamily="34" charset="0"/>
                <a:cs typeface="Calibri" pitchFamily="34" charset="0"/>
              </a:rPr>
              <a:t>Ca</a:t>
            </a:r>
            <a:r>
              <a:rPr lang="en-US" altLang="ja-JP" b="1" kern="0" dirty="0">
                <a:solidFill>
                  <a:srgbClr val="0000FF"/>
                </a:solidFill>
                <a:latin typeface="Calibri" pitchFamily="34" charset="0"/>
                <a:cs typeface="Calibri" pitchFamily="34" charset="0"/>
                <a:sym typeface="Symbol"/>
              </a:rPr>
              <a:t> </a:t>
            </a:r>
            <a:r>
              <a:rPr lang="en-US" altLang="ja-JP" b="1" kern="0" dirty="0">
                <a:solidFill>
                  <a:srgbClr val="0000FF"/>
                </a:solidFill>
                <a:latin typeface="Calibri" pitchFamily="34" charset="0"/>
                <a:cs typeface="Calibri" pitchFamily="34" charset="0"/>
              </a:rPr>
              <a:t>Th,</a:t>
            </a:r>
            <a:r>
              <a:rPr lang="en-US" altLang="ja-JP" b="1" kern="0" dirty="0">
                <a:solidFill>
                  <a:srgbClr val="0000FF"/>
                </a:solidFill>
                <a:latin typeface="Calibri" pitchFamily="34" charset="0"/>
                <a:ea typeface="+mj-ea"/>
                <a:cs typeface="Calibri" pitchFamily="34" charset="0"/>
              </a:rPr>
              <a:t> </a:t>
            </a:r>
            <a:r>
              <a:rPr lang="en-US" altLang="ja-JP" sz="2400" b="1" kern="0" baseline="30000" dirty="0">
                <a:solidFill>
                  <a:srgbClr val="0000FF"/>
                </a:solidFill>
                <a:latin typeface="Calibri" pitchFamily="34" charset="0"/>
                <a:ea typeface="+mj-ea"/>
                <a:cs typeface="Calibri" pitchFamily="34" charset="0"/>
              </a:rPr>
              <a:t>170</a:t>
            </a:r>
            <a:r>
              <a:rPr lang="en-US" altLang="ja-JP" b="1" kern="0" dirty="0">
                <a:solidFill>
                  <a:srgbClr val="0000FF"/>
                </a:solidFill>
                <a:latin typeface="Calibri" pitchFamily="34" charset="0"/>
                <a:ea typeface="+mj-ea"/>
                <a:cs typeface="Calibri" pitchFamily="34" charset="0"/>
              </a:rPr>
              <a:t>Er+</a:t>
            </a:r>
            <a:r>
              <a:rPr lang="en-US" altLang="ja-JP" sz="2400" b="1" kern="0" baseline="30000" dirty="0">
                <a:solidFill>
                  <a:srgbClr val="0000FF"/>
                </a:solidFill>
                <a:latin typeface="Calibri" pitchFamily="34" charset="0"/>
                <a:ea typeface="+mj-ea"/>
                <a:cs typeface="Calibri" pitchFamily="34" charset="0"/>
              </a:rPr>
              <a:t>50</a:t>
            </a:r>
            <a:r>
              <a:rPr lang="en-US" altLang="ja-JP" b="1" kern="0" dirty="0">
                <a:solidFill>
                  <a:srgbClr val="0000FF"/>
                </a:solidFill>
                <a:latin typeface="Calibri" pitchFamily="34" charset="0"/>
                <a:ea typeface="+mj-ea"/>
                <a:cs typeface="Calibri" pitchFamily="34" charset="0"/>
              </a:rPr>
              <a:t>Ti</a:t>
            </a:r>
            <a:r>
              <a:rPr lang="en-US" altLang="ja-JP" b="1" kern="0" dirty="0">
                <a:solidFill>
                  <a:srgbClr val="0000FF"/>
                </a:solidFill>
                <a:latin typeface="Calibri" pitchFamily="34" charset="0"/>
                <a:cs typeface="Calibri" pitchFamily="34" charset="0"/>
                <a:sym typeface="Symbol"/>
              </a:rPr>
              <a:t> </a:t>
            </a:r>
            <a:r>
              <a:rPr lang="en-US" altLang="ja-JP" b="1" kern="0" dirty="0">
                <a:solidFill>
                  <a:srgbClr val="0000FF"/>
                </a:solidFill>
                <a:latin typeface="Calibri" pitchFamily="34" charset="0"/>
                <a:cs typeface="Calibri" pitchFamily="34" charset="0"/>
              </a:rPr>
              <a:t>Th, and </a:t>
            </a:r>
            <a:r>
              <a:rPr lang="en-US" altLang="ja-JP" sz="2400" b="1" kern="0" baseline="30000" dirty="0">
                <a:solidFill>
                  <a:srgbClr val="0000FF"/>
                </a:solidFill>
                <a:latin typeface="Calibri" pitchFamily="34" charset="0"/>
                <a:cs typeface="Calibri" pitchFamily="34" charset="0"/>
              </a:rPr>
              <a:t>206,208</a:t>
            </a:r>
            <a:r>
              <a:rPr lang="en-US" altLang="ja-JP" b="1" kern="0" dirty="0">
                <a:solidFill>
                  <a:srgbClr val="0000FF"/>
                </a:solidFill>
                <a:latin typeface="Calibri" pitchFamily="34" charset="0"/>
                <a:cs typeface="Calibri" pitchFamily="34" charset="0"/>
              </a:rPr>
              <a:t>Pb+</a:t>
            </a:r>
            <a:r>
              <a:rPr lang="en-US" altLang="ja-JP" sz="2400" b="1" kern="0" baseline="30000" dirty="0">
                <a:solidFill>
                  <a:srgbClr val="0000FF"/>
                </a:solidFill>
                <a:latin typeface="Calibri" pitchFamily="34" charset="0"/>
                <a:cs typeface="Calibri" pitchFamily="34" charset="0"/>
              </a:rPr>
              <a:t>48</a:t>
            </a:r>
            <a:r>
              <a:rPr lang="en-US" altLang="ja-JP" b="1" kern="0" dirty="0">
                <a:solidFill>
                  <a:srgbClr val="0000FF"/>
                </a:solidFill>
                <a:latin typeface="Calibri" pitchFamily="34" charset="0"/>
                <a:cs typeface="Calibri" pitchFamily="34" charset="0"/>
              </a:rPr>
              <a:t>Ca</a:t>
            </a:r>
            <a:r>
              <a:rPr lang="en-US" altLang="ja-JP" b="1" kern="0" dirty="0">
                <a:solidFill>
                  <a:srgbClr val="0000FF"/>
                </a:solidFill>
                <a:latin typeface="Calibri" pitchFamily="34" charset="0"/>
                <a:cs typeface="Calibri" pitchFamily="34" charset="0"/>
                <a:sym typeface="Symbol"/>
              </a:rPr>
              <a:t> </a:t>
            </a:r>
            <a:r>
              <a:rPr lang="en-US" altLang="ja-JP" b="1" kern="0" dirty="0">
                <a:solidFill>
                  <a:srgbClr val="0000FF"/>
                </a:solidFill>
                <a:latin typeface="Calibri" pitchFamily="34" charset="0"/>
                <a:cs typeface="Calibri" pitchFamily="34" charset="0"/>
              </a:rPr>
              <a:t>No</a:t>
            </a:r>
          </a:p>
          <a:p>
            <a:pPr lvl="0">
              <a:defRPr/>
            </a:pPr>
            <a:endParaRPr kumimoji="0" lang="en-US" b="1" i="0" u="none" strike="noStrike" kern="0" cap="none" spc="0" normalizeH="0" baseline="0" noProof="0" dirty="0">
              <a:ln>
                <a:noFill/>
              </a:ln>
              <a:solidFill>
                <a:srgbClr val="0000FF"/>
              </a:solidFill>
              <a:uLnTx/>
              <a:uFillTx/>
              <a:latin typeface="Calibri" pitchFamily="34" charset="0"/>
              <a:ea typeface="+mj-ea"/>
              <a:cs typeface="Calibri" pitchFamily="34" charset="0"/>
            </a:endParaRPr>
          </a:p>
          <a:p>
            <a:pPr>
              <a:defRPr/>
            </a:pPr>
            <a:r>
              <a:rPr lang="en-US" b="1" dirty="0"/>
              <a:t>Cross section ~10</a:t>
            </a:r>
            <a:r>
              <a:rPr lang="en-US" sz="2400" b="1" baseline="30000" dirty="0"/>
              <a:t>8-9</a:t>
            </a:r>
            <a:r>
              <a:rPr lang="en-US" b="1" dirty="0"/>
              <a:t> </a:t>
            </a:r>
            <a:r>
              <a:rPr lang="en-US" b="1" dirty="0" err="1"/>
              <a:t>pb</a:t>
            </a:r>
            <a:endParaRPr lang="en-US" b="1" dirty="0"/>
          </a:p>
          <a:p>
            <a:pPr>
              <a:spcBef>
                <a:spcPts val="600"/>
              </a:spcBef>
            </a:pPr>
            <a:r>
              <a:rPr lang="en-US" b="1" dirty="0">
                <a:solidFill>
                  <a:srgbClr val="C00000"/>
                </a:solidFill>
              </a:rPr>
              <a:t>Adjustment of optical elements  </a:t>
            </a:r>
            <a:r>
              <a:rPr lang="en-US" b="1" i="1" dirty="0">
                <a:solidFill>
                  <a:srgbClr val="C00000"/>
                </a:solidFill>
              </a:rPr>
              <a:t>Q</a:t>
            </a:r>
            <a:r>
              <a:rPr lang="en-US" sz="2000" b="1" baseline="-25000" dirty="0">
                <a:solidFill>
                  <a:srgbClr val="C00000"/>
                </a:solidFill>
              </a:rPr>
              <a:t>v</a:t>
            </a:r>
            <a:r>
              <a:rPr lang="en-US" b="1" dirty="0">
                <a:solidFill>
                  <a:srgbClr val="C00000"/>
                </a:solidFill>
              </a:rPr>
              <a:t>, </a:t>
            </a:r>
            <a:r>
              <a:rPr lang="en-US" b="1" i="1" dirty="0">
                <a:solidFill>
                  <a:srgbClr val="C00000"/>
                </a:solidFill>
              </a:rPr>
              <a:t>D</a:t>
            </a:r>
            <a:r>
              <a:rPr lang="en-US" b="1" dirty="0">
                <a:solidFill>
                  <a:srgbClr val="C00000"/>
                </a:solidFill>
              </a:rPr>
              <a:t>, </a:t>
            </a:r>
            <a:r>
              <a:rPr lang="en-US" b="1" i="1" dirty="0" err="1">
                <a:solidFill>
                  <a:srgbClr val="C00000"/>
                </a:solidFill>
              </a:rPr>
              <a:t>Q</a:t>
            </a:r>
            <a:r>
              <a:rPr lang="en-US" sz="2000" b="1" baseline="-25000" dirty="0" err="1">
                <a:solidFill>
                  <a:srgbClr val="C00000"/>
                </a:solidFill>
              </a:rPr>
              <a:t>h</a:t>
            </a:r>
            <a:r>
              <a:rPr lang="en-US" b="1" dirty="0">
                <a:solidFill>
                  <a:srgbClr val="C00000"/>
                </a:solidFill>
              </a:rPr>
              <a:t>,</a:t>
            </a:r>
            <a:r>
              <a:rPr lang="en-US" b="1" baseline="-25000" dirty="0">
                <a:solidFill>
                  <a:srgbClr val="C00000"/>
                </a:solidFill>
              </a:rPr>
              <a:t> </a:t>
            </a:r>
            <a:r>
              <a:rPr lang="en-US" b="1" i="1" dirty="0">
                <a:solidFill>
                  <a:srgbClr val="C00000"/>
                </a:solidFill>
              </a:rPr>
              <a:t>Q</a:t>
            </a:r>
            <a:r>
              <a:rPr lang="en-US" sz="2000" b="1" baseline="-25000" dirty="0">
                <a:solidFill>
                  <a:srgbClr val="C00000"/>
                </a:solidFill>
              </a:rPr>
              <a:t>v</a:t>
            </a:r>
            <a:r>
              <a:rPr lang="en-US" b="1" dirty="0">
                <a:solidFill>
                  <a:srgbClr val="C00000"/>
                </a:solidFill>
              </a:rPr>
              <a:t>,</a:t>
            </a:r>
            <a:r>
              <a:rPr lang="en-US" b="1" baseline="-25000" dirty="0">
                <a:solidFill>
                  <a:srgbClr val="C00000"/>
                </a:solidFill>
              </a:rPr>
              <a:t> </a:t>
            </a:r>
            <a:r>
              <a:rPr lang="en-US" b="1" i="1" dirty="0">
                <a:solidFill>
                  <a:srgbClr val="C00000"/>
                </a:solidFill>
              </a:rPr>
              <a:t>D</a:t>
            </a:r>
            <a:endParaRPr lang="en-US" b="1" dirty="0">
              <a:solidFill>
                <a:srgbClr val="C00000"/>
              </a:solidFill>
            </a:endParaRPr>
          </a:p>
          <a:p>
            <a:r>
              <a:rPr lang="en-US" b="1" dirty="0">
                <a:solidFill>
                  <a:srgbClr val="663300"/>
                </a:solidFill>
              </a:rPr>
              <a:t>Transmission</a:t>
            </a:r>
          </a:p>
          <a:p>
            <a:r>
              <a:rPr lang="en-US" b="1" dirty="0">
                <a:solidFill>
                  <a:srgbClr val="663300"/>
                </a:solidFill>
              </a:rPr>
              <a:t>…</a:t>
            </a:r>
          </a:p>
        </p:txBody>
      </p:sp>
      <p:pic>
        <p:nvPicPr>
          <p:cNvPr id="12" name="Рисунок 11" descr="z5.bmp">
            <a:extLst>
              <a:ext uri="{FF2B5EF4-FFF2-40B4-BE49-F238E27FC236}">
                <a16:creationId xmlns:a16="http://schemas.microsoft.com/office/drawing/2014/main" xmlns="" id="{2B43886C-AAD7-4EC2-A0D8-E335DE63FABE}"/>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6669015" y="2936913"/>
            <a:ext cx="2283252" cy="3797930"/>
          </a:xfrm>
          <a:prstGeom prst="rect">
            <a:avLst/>
          </a:prstGeom>
        </p:spPr>
      </p:pic>
      <p:sp>
        <p:nvSpPr>
          <p:cNvPr id="13" name="TextBox 12">
            <a:extLst>
              <a:ext uri="{FF2B5EF4-FFF2-40B4-BE49-F238E27FC236}">
                <a16:creationId xmlns:a16="http://schemas.microsoft.com/office/drawing/2014/main" xmlns="" id="{A35354AB-7550-4B85-AFC8-5C4420777FCA}"/>
              </a:ext>
            </a:extLst>
          </p:cNvPr>
          <p:cNvSpPr txBox="1"/>
          <p:nvPr/>
        </p:nvSpPr>
        <p:spPr>
          <a:xfrm>
            <a:off x="202895" y="3140968"/>
            <a:ext cx="6105389" cy="3370153"/>
          </a:xfrm>
          <a:prstGeom prst="rect">
            <a:avLst/>
          </a:prstGeom>
          <a:noFill/>
        </p:spPr>
        <p:txBody>
          <a:bodyPr wrap="none" rtlCol="0">
            <a:spAutoFit/>
          </a:bodyPr>
          <a:lstStyle/>
          <a:p>
            <a:pPr marL="342900" indent="-342900">
              <a:buFont typeface="+mj-lt"/>
              <a:buAutoNum type="arabicPeriod" startAt="2"/>
            </a:pPr>
            <a:r>
              <a:rPr lang="en-US" dirty="0">
                <a:solidFill>
                  <a:srgbClr val="002060"/>
                </a:solidFill>
              </a:rPr>
              <a:t>First experiments at SHE Factory </a:t>
            </a:r>
            <a:r>
              <a:rPr lang="en-US" baseline="30000" dirty="0">
                <a:solidFill>
                  <a:srgbClr val="002060"/>
                </a:solidFill>
              </a:rPr>
              <a:t>243</a:t>
            </a:r>
            <a:r>
              <a:rPr lang="en-US" dirty="0">
                <a:solidFill>
                  <a:srgbClr val="002060"/>
                </a:solidFill>
              </a:rPr>
              <a:t>Am + </a:t>
            </a:r>
            <a:r>
              <a:rPr lang="en-US" baseline="30000" dirty="0">
                <a:solidFill>
                  <a:srgbClr val="002060"/>
                </a:solidFill>
              </a:rPr>
              <a:t>48</a:t>
            </a:r>
            <a:r>
              <a:rPr lang="en-US" dirty="0">
                <a:solidFill>
                  <a:srgbClr val="002060"/>
                </a:solidFill>
              </a:rPr>
              <a:t>Ca  test  reaction</a:t>
            </a:r>
          </a:p>
          <a:p>
            <a:endParaRPr lang="en-US" b="1" dirty="0">
              <a:latin typeface="+mn-lt"/>
            </a:endParaRPr>
          </a:p>
          <a:p>
            <a:r>
              <a:rPr lang="en-US" b="1" dirty="0">
                <a:latin typeface="+mn-lt"/>
              </a:rPr>
              <a:t>Cross section  </a:t>
            </a:r>
            <a:r>
              <a:rPr lang="en-US" b="1" dirty="0">
                <a:latin typeface="+mn-lt"/>
                <a:sym typeface="Symbol"/>
              </a:rPr>
              <a:t></a:t>
            </a:r>
            <a:r>
              <a:rPr lang="en-US" b="1" dirty="0">
                <a:latin typeface="+mn-lt"/>
              </a:rPr>
              <a:t>10 </a:t>
            </a:r>
            <a:r>
              <a:rPr lang="en-US" b="1" dirty="0" err="1">
                <a:latin typeface="+mn-lt"/>
              </a:rPr>
              <a:t>pb</a:t>
            </a:r>
            <a:endParaRPr lang="en-US" b="1" dirty="0">
              <a:latin typeface="+mn-lt"/>
            </a:endParaRPr>
          </a:p>
          <a:p>
            <a:pPr>
              <a:spcBef>
                <a:spcPts val="0"/>
              </a:spcBef>
            </a:pPr>
            <a:r>
              <a:rPr lang="en-US" b="1" dirty="0">
                <a:solidFill>
                  <a:srgbClr val="C00000"/>
                </a:solidFill>
                <a:latin typeface="Symbol" pitchFamily="18" charset="2"/>
              </a:rPr>
              <a:t>s</a:t>
            </a:r>
            <a:r>
              <a:rPr lang="en-US" b="1" dirty="0">
                <a:solidFill>
                  <a:srgbClr val="C00000"/>
                </a:solidFill>
                <a:latin typeface="+mn-lt"/>
              </a:rPr>
              <a:t>=8.5 </a:t>
            </a:r>
            <a:r>
              <a:rPr lang="en-US" b="1" dirty="0" err="1">
                <a:solidFill>
                  <a:srgbClr val="C00000"/>
                </a:solidFill>
                <a:latin typeface="+mn-lt"/>
              </a:rPr>
              <a:t>pb</a:t>
            </a:r>
            <a:r>
              <a:rPr lang="en-US" b="1" dirty="0">
                <a:solidFill>
                  <a:srgbClr val="C00000"/>
                </a:solidFill>
                <a:latin typeface="+mn-lt"/>
              </a:rPr>
              <a:t>, h</a:t>
            </a:r>
            <a:r>
              <a:rPr lang="en-US" sz="2000" b="1" baseline="-25000" dirty="0">
                <a:solidFill>
                  <a:srgbClr val="C00000"/>
                </a:solidFill>
                <a:latin typeface="+mn-lt"/>
              </a:rPr>
              <a:t>t</a:t>
            </a:r>
            <a:r>
              <a:rPr lang="en-US" b="1" dirty="0">
                <a:solidFill>
                  <a:srgbClr val="C00000"/>
                </a:solidFill>
                <a:latin typeface="+mn-lt"/>
              </a:rPr>
              <a:t>=0.5 mg/cm</a:t>
            </a:r>
            <a:r>
              <a:rPr lang="en-US" sz="2000" b="1" baseline="30000" dirty="0">
                <a:solidFill>
                  <a:srgbClr val="C00000"/>
                </a:solidFill>
                <a:latin typeface="+mn-lt"/>
              </a:rPr>
              <a:t>2</a:t>
            </a:r>
            <a:r>
              <a:rPr lang="en-US" b="1" dirty="0">
                <a:solidFill>
                  <a:srgbClr val="C00000"/>
                </a:solidFill>
                <a:latin typeface="+mn-lt"/>
              </a:rPr>
              <a:t>, </a:t>
            </a:r>
            <a:r>
              <a:rPr lang="en-US" b="1" dirty="0">
                <a:solidFill>
                  <a:srgbClr val="C00000"/>
                </a:solidFill>
                <a:latin typeface="+mn-lt"/>
                <a:sym typeface="Symbol"/>
              </a:rPr>
              <a:t></a:t>
            </a:r>
            <a:r>
              <a:rPr lang="en-US" sz="2000" b="1" baseline="-25000" dirty="0" err="1">
                <a:solidFill>
                  <a:srgbClr val="C00000"/>
                </a:solidFill>
                <a:latin typeface="+mn-lt"/>
              </a:rPr>
              <a:t>coll</a:t>
            </a:r>
            <a:r>
              <a:rPr lang="en-US" b="1" dirty="0">
                <a:solidFill>
                  <a:srgbClr val="C00000"/>
                </a:solidFill>
                <a:latin typeface="+mn-lt"/>
              </a:rPr>
              <a:t>=0.6, </a:t>
            </a:r>
            <a:r>
              <a:rPr lang="en-US" b="1" dirty="0" err="1">
                <a:solidFill>
                  <a:srgbClr val="C00000"/>
                </a:solidFill>
                <a:latin typeface="+mn-lt"/>
              </a:rPr>
              <a:t>I</a:t>
            </a:r>
            <a:r>
              <a:rPr lang="en-US" sz="2000" b="1" baseline="-25000" dirty="0" err="1">
                <a:solidFill>
                  <a:srgbClr val="C00000"/>
                </a:solidFill>
                <a:latin typeface="+mn-lt"/>
              </a:rPr>
              <a:t>beam</a:t>
            </a:r>
            <a:r>
              <a:rPr lang="en-US" b="1" dirty="0">
                <a:solidFill>
                  <a:srgbClr val="C00000"/>
                </a:solidFill>
                <a:latin typeface="+mn-lt"/>
              </a:rPr>
              <a:t>=5 </a:t>
            </a:r>
            <a:r>
              <a:rPr lang="en-US" b="1" dirty="0" err="1">
                <a:solidFill>
                  <a:srgbClr val="C00000"/>
                </a:solidFill>
                <a:latin typeface="+mn-lt"/>
              </a:rPr>
              <a:t>p</a:t>
            </a:r>
            <a:r>
              <a:rPr lang="en-US" b="1" dirty="0" err="1">
                <a:solidFill>
                  <a:srgbClr val="C00000"/>
                </a:solidFill>
                <a:latin typeface="Symbol" pitchFamily="18" charset="2"/>
              </a:rPr>
              <a:t>m</a:t>
            </a:r>
            <a:r>
              <a:rPr lang="en-US" b="1" dirty="0" err="1">
                <a:solidFill>
                  <a:srgbClr val="C00000"/>
                </a:solidFill>
                <a:latin typeface="+mn-lt"/>
              </a:rPr>
              <a:t>A</a:t>
            </a:r>
            <a:r>
              <a:rPr lang="en-US" b="1" dirty="0">
                <a:solidFill>
                  <a:srgbClr val="C00000"/>
                </a:solidFill>
                <a:latin typeface="+mn-lt"/>
              </a:rPr>
              <a:t> </a:t>
            </a:r>
            <a:r>
              <a:rPr lang="en-US" b="1" dirty="0">
                <a:solidFill>
                  <a:srgbClr val="C00000"/>
                </a:solidFill>
                <a:latin typeface="+mn-lt"/>
                <a:sym typeface="Symbol"/>
              </a:rPr>
              <a:t> 17/day</a:t>
            </a:r>
            <a:endParaRPr lang="en-US" b="1" dirty="0">
              <a:solidFill>
                <a:srgbClr val="C00000"/>
              </a:solidFill>
              <a:latin typeface="+mn-lt"/>
            </a:endParaRPr>
          </a:p>
          <a:p>
            <a:pPr>
              <a:spcBef>
                <a:spcPts val="600"/>
              </a:spcBef>
            </a:pPr>
            <a:r>
              <a:rPr lang="en-US" b="1" dirty="0">
                <a:solidFill>
                  <a:srgbClr val="0000FF"/>
                </a:solidFill>
                <a:latin typeface="+mn-lt"/>
              </a:rPr>
              <a:t>Excitation function for the 2</a:t>
            </a:r>
            <a:r>
              <a:rPr lang="en-US" b="1" i="1" dirty="0">
                <a:solidFill>
                  <a:srgbClr val="0000FF"/>
                </a:solidFill>
                <a:latin typeface="+mn-lt"/>
              </a:rPr>
              <a:t>n</a:t>
            </a:r>
            <a:r>
              <a:rPr lang="en-US" b="1" dirty="0">
                <a:solidFill>
                  <a:srgbClr val="0000FF"/>
                </a:solidFill>
                <a:latin typeface="+mn-lt"/>
              </a:rPr>
              <a:t>-evaporation channel</a:t>
            </a:r>
          </a:p>
          <a:p>
            <a:pPr>
              <a:spcBef>
                <a:spcPts val="0"/>
              </a:spcBef>
            </a:pPr>
            <a:r>
              <a:rPr lang="en-US" b="1" dirty="0">
                <a:solidFill>
                  <a:srgbClr val="0000FF"/>
                </a:solidFill>
                <a:latin typeface="+mn-lt"/>
              </a:rPr>
              <a:t>  - Observation of </a:t>
            </a:r>
            <a:r>
              <a:rPr lang="en-US" b="1" dirty="0">
                <a:solidFill>
                  <a:srgbClr val="0000FF"/>
                </a:solidFill>
                <a:latin typeface="Symbol" pitchFamily="18" charset="2"/>
              </a:rPr>
              <a:t>a</a:t>
            </a:r>
            <a:r>
              <a:rPr lang="en-US" b="1" dirty="0">
                <a:solidFill>
                  <a:srgbClr val="0000FF"/>
                </a:solidFill>
                <a:latin typeface="+mn-lt"/>
              </a:rPr>
              <a:t> decay of </a:t>
            </a:r>
            <a:r>
              <a:rPr lang="en-US" sz="2000" b="1" baseline="30000" dirty="0">
                <a:solidFill>
                  <a:srgbClr val="0000FF"/>
                </a:solidFill>
                <a:latin typeface="+mn-lt"/>
              </a:rPr>
              <a:t>281</a:t>
            </a:r>
            <a:r>
              <a:rPr lang="en-US" b="1" dirty="0">
                <a:solidFill>
                  <a:srgbClr val="0000FF"/>
                </a:solidFill>
                <a:latin typeface="+mn-lt"/>
              </a:rPr>
              <a:t>Rg</a:t>
            </a:r>
          </a:p>
          <a:p>
            <a:pPr>
              <a:spcBef>
                <a:spcPts val="600"/>
              </a:spcBef>
            </a:pPr>
            <a:r>
              <a:rPr lang="en-US" b="1" dirty="0">
                <a:solidFill>
                  <a:srgbClr val="006600"/>
                </a:solidFill>
                <a:latin typeface="+mn-lt"/>
              </a:rPr>
              <a:t>Excitation function for the 3</a:t>
            </a:r>
            <a:r>
              <a:rPr lang="en-US" b="1" i="1" dirty="0">
                <a:solidFill>
                  <a:srgbClr val="006600"/>
                </a:solidFill>
                <a:latin typeface="+mn-lt"/>
              </a:rPr>
              <a:t>n</a:t>
            </a:r>
            <a:r>
              <a:rPr lang="en-US" b="1" dirty="0">
                <a:solidFill>
                  <a:srgbClr val="006600"/>
                </a:solidFill>
                <a:latin typeface="+mn-lt"/>
              </a:rPr>
              <a:t>-evaporation channel</a:t>
            </a:r>
          </a:p>
          <a:p>
            <a:pPr>
              <a:spcBef>
                <a:spcPts val="0"/>
              </a:spcBef>
            </a:pPr>
            <a:r>
              <a:rPr lang="en-US" b="1" dirty="0">
                <a:solidFill>
                  <a:srgbClr val="006600"/>
                </a:solidFill>
                <a:latin typeface="+mn-lt"/>
              </a:rPr>
              <a:t>  - Two decay times of </a:t>
            </a:r>
            <a:r>
              <a:rPr lang="en-US" sz="2000" b="1" baseline="30000" dirty="0">
                <a:solidFill>
                  <a:srgbClr val="006600"/>
                </a:solidFill>
                <a:latin typeface="+mn-lt"/>
              </a:rPr>
              <a:t>276</a:t>
            </a:r>
            <a:r>
              <a:rPr lang="en-US" b="1" dirty="0">
                <a:solidFill>
                  <a:srgbClr val="006600"/>
                </a:solidFill>
                <a:latin typeface="+mn-lt"/>
              </a:rPr>
              <a:t>Mt</a:t>
            </a:r>
          </a:p>
          <a:p>
            <a:pPr>
              <a:spcBef>
                <a:spcPts val="0"/>
              </a:spcBef>
            </a:pPr>
            <a:r>
              <a:rPr lang="en-US" b="1" dirty="0">
                <a:solidFill>
                  <a:srgbClr val="006600"/>
                </a:solidFill>
                <a:latin typeface="+mn-lt"/>
              </a:rPr>
              <a:t>  - Level of cross section for the </a:t>
            </a:r>
            <a:r>
              <a:rPr lang="en-US" b="1" dirty="0" err="1">
                <a:solidFill>
                  <a:srgbClr val="006600"/>
                </a:solidFill>
                <a:latin typeface="+mn-lt"/>
              </a:rPr>
              <a:t>p</a:t>
            </a:r>
            <a:r>
              <a:rPr lang="en-US" b="1" i="1" dirty="0" err="1">
                <a:solidFill>
                  <a:srgbClr val="006600"/>
                </a:solidFill>
                <a:latin typeface="+mn-lt"/>
              </a:rPr>
              <a:t>xn</a:t>
            </a:r>
            <a:r>
              <a:rPr lang="en-US" b="1" dirty="0">
                <a:solidFill>
                  <a:srgbClr val="006600"/>
                </a:solidFill>
                <a:latin typeface="+mn-lt"/>
              </a:rPr>
              <a:t> channel</a:t>
            </a:r>
          </a:p>
          <a:p>
            <a:pPr>
              <a:spcBef>
                <a:spcPts val="0"/>
              </a:spcBef>
            </a:pPr>
            <a:r>
              <a:rPr lang="en-US" b="1" dirty="0">
                <a:solidFill>
                  <a:srgbClr val="006600"/>
                </a:solidFill>
                <a:latin typeface="+mn-lt"/>
              </a:rPr>
              <a:t>  - Level of EC branch for </a:t>
            </a:r>
            <a:r>
              <a:rPr lang="en-US" b="1" baseline="30000" dirty="0">
                <a:solidFill>
                  <a:srgbClr val="006600"/>
                </a:solidFill>
                <a:latin typeface="+mn-lt"/>
              </a:rPr>
              <a:t>288</a:t>
            </a:r>
            <a:r>
              <a:rPr lang="en-US" b="1" dirty="0">
                <a:solidFill>
                  <a:srgbClr val="006600"/>
                </a:solidFill>
                <a:latin typeface="+mn-lt"/>
              </a:rPr>
              <a:t>Mc and </a:t>
            </a:r>
            <a:r>
              <a:rPr lang="en-US" b="1" baseline="30000" dirty="0">
                <a:solidFill>
                  <a:srgbClr val="006600"/>
                </a:solidFill>
                <a:latin typeface="+mn-lt"/>
              </a:rPr>
              <a:t>284</a:t>
            </a:r>
            <a:r>
              <a:rPr lang="en-US" b="1" dirty="0">
                <a:solidFill>
                  <a:srgbClr val="006600"/>
                </a:solidFill>
                <a:latin typeface="+mn-lt"/>
              </a:rPr>
              <a:t>Nh</a:t>
            </a:r>
          </a:p>
          <a:p>
            <a:pPr>
              <a:spcBef>
                <a:spcPts val="600"/>
              </a:spcBef>
            </a:pPr>
            <a:r>
              <a:rPr lang="en-US" b="1" dirty="0">
                <a:solidFill>
                  <a:srgbClr val="663300"/>
                </a:solidFill>
                <a:latin typeface="+mn-lt"/>
              </a:rPr>
              <a:t>5</a:t>
            </a:r>
            <a:r>
              <a:rPr lang="en-US" b="1" i="1" dirty="0">
                <a:solidFill>
                  <a:srgbClr val="663300"/>
                </a:solidFill>
                <a:latin typeface="+mn-lt"/>
              </a:rPr>
              <a:t>n</a:t>
            </a:r>
            <a:r>
              <a:rPr lang="en-US" b="1" dirty="0">
                <a:solidFill>
                  <a:srgbClr val="663300"/>
                </a:solidFill>
                <a:latin typeface="+mn-lt"/>
              </a:rPr>
              <a:t>-evaporation channel: new isotope </a:t>
            </a:r>
            <a:r>
              <a:rPr lang="en-US" b="1" baseline="30000" dirty="0">
                <a:solidFill>
                  <a:srgbClr val="663300"/>
                </a:solidFill>
                <a:latin typeface="+mn-lt"/>
              </a:rPr>
              <a:t>286</a:t>
            </a:r>
            <a:r>
              <a:rPr lang="en-US" b="1" dirty="0">
                <a:solidFill>
                  <a:srgbClr val="663300"/>
                </a:solidFill>
                <a:latin typeface="+mn-lt"/>
              </a:rPr>
              <a:t>Mc </a:t>
            </a:r>
            <a:r>
              <a:rPr lang="en-US" sz="1600" b="1" i="1" dirty="0">
                <a:solidFill>
                  <a:srgbClr val="663300"/>
                </a:solidFill>
                <a:latin typeface="+mn-lt"/>
              </a:rPr>
              <a:t>&amp;</a:t>
            </a:r>
            <a:r>
              <a:rPr lang="en-US" b="1" dirty="0">
                <a:solidFill>
                  <a:srgbClr val="663300"/>
                </a:solidFill>
                <a:latin typeface="+mn-lt"/>
              </a:rPr>
              <a:t> descendants</a:t>
            </a:r>
          </a:p>
        </p:txBody>
      </p:sp>
      <p:pic>
        <p:nvPicPr>
          <p:cNvPr id="14" name="Рисунок 13">
            <a:extLst>
              <a:ext uri="{FF2B5EF4-FFF2-40B4-BE49-F238E27FC236}">
                <a16:creationId xmlns:a16="http://schemas.microsoft.com/office/drawing/2014/main" xmlns="" id="{C39D940B-9DCC-49B7-9B63-A511B9782AE6}"/>
              </a:ext>
            </a:extLst>
          </p:cNvPr>
          <p:cNvPicPr>
            <a:picLocks noChangeAspect="1"/>
          </p:cNvPicPr>
          <p:nvPr/>
        </p:nvPicPr>
        <p:blipFill>
          <a:blip r:embed="rId5" cstate="screen">
            <a:extLst>
              <a:ext uri="{28A0092B-C50C-407E-A947-70E740481C1C}">
                <a14:useLocalDpi xmlns:a14="http://schemas.microsoft.com/office/drawing/2010/main" xmlns=""/>
              </a:ext>
            </a:extLst>
          </a:blip>
          <a:srcRect/>
          <a:stretch>
            <a:fillRect/>
          </a:stretch>
        </p:blipFill>
        <p:spPr>
          <a:xfrm>
            <a:off x="9051807" y="4653136"/>
            <a:ext cx="3035630" cy="1964232"/>
          </a:xfrm>
          <a:prstGeom prst="rect">
            <a:avLst/>
          </a:prstGeom>
        </p:spPr>
      </p:pic>
    </p:spTree>
    <p:extLst>
      <p:ext uri="{BB962C8B-B14F-4D97-AF65-F5344CB8AC3E}">
        <p14:creationId xmlns:p14="http://schemas.microsoft.com/office/powerpoint/2010/main" xmlns="" val="94753215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21095</TotalTime>
  <Words>1934</Words>
  <Application>Microsoft Macintosh PowerPoint</Application>
  <PresentationFormat>Произвольный</PresentationFormat>
  <Paragraphs>279</Paragraphs>
  <Slides>19</Slides>
  <Notes>14</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19</vt:i4>
      </vt:variant>
    </vt:vector>
  </HeadingPairs>
  <TitlesOfParts>
    <vt:vector size="21" baseType="lpstr">
      <vt:lpstr>Тема Office</vt:lpstr>
      <vt:lpstr>Presentation</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Work</dc:creator>
  <cp:lastModifiedBy>Work</cp:lastModifiedBy>
  <cp:revision>495</cp:revision>
  <cp:lastPrinted>2018-08-13T08:31:04Z</cp:lastPrinted>
  <dcterms:created xsi:type="dcterms:W3CDTF">2017-07-20T07:19:18Z</dcterms:created>
  <dcterms:modified xsi:type="dcterms:W3CDTF">2019-06-17T06:09:07Z</dcterms:modified>
</cp:coreProperties>
</file>