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9" r:id="rId3"/>
    <p:sldId id="275" r:id="rId4"/>
    <p:sldId id="274" r:id="rId5"/>
    <p:sldId id="278" r:id="rId6"/>
    <p:sldId id="277" r:id="rId7"/>
    <p:sldId id="271" r:id="rId8"/>
    <p:sldId id="273" r:id="rId9"/>
    <p:sldId id="276" r:id="rId10"/>
    <p:sldId id="272" r:id="rId11"/>
    <p:sldId id="257" r:id="rId12"/>
    <p:sldId id="258" r:id="rId13"/>
    <p:sldId id="265" r:id="rId14"/>
    <p:sldId id="268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58ED5"/>
    <a:srgbClr val="3A53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530"/>
    <p:restoredTop sz="94896" autoAdjust="0"/>
  </p:normalViewPr>
  <p:slideViewPr>
    <p:cSldViewPr>
      <p:cViewPr>
        <p:scale>
          <a:sx n="90" d="100"/>
          <a:sy n="90" d="100"/>
        </p:scale>
        <p:origin x="1368" y="5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A84D8-6E01-4A09-B497-3D50BAAFF7BC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CAC25-3BB0-4DF6-BC96-11FD0607C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5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International committee, 7 external members + 6 ex-officio (13 total)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979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46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0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International committee, 13 external members + 7 ex-officio (20 total)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01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99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01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35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48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44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9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47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39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87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CAC25-3BB0-4DF6-BC96-11FD0607C37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57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5EB2-8FF9-4F75-AA18-99877E451AD7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9ADB-B154-45E1-8F30-197FDE3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4">
            <a:extLst>
              <a:ext uri="{FF2B5EF4-FFF2-40B4-BE49-F238E27FC236}">
                <a16:creationId xmlns:a16="http://schemas.microsoft.com/office/drawing/2014/main" xmlns="" id="{90AE4A60-740B-4813-8F36-74FD639B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07921"/>
            <a:ext cx="8743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Programme Advisory Committee for Nuclear Physics</a:t>
            </a:r>
            <a:endParaRPr lang="fr-FR" altLang="ru-RU" sz="2000" kern="0" dirty="0">
              <a:solidFill>
                <a:srgbClr val="C00000"/>
              </a:solidFill>
            </a:endParaRPr>
          </a:p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50th meeting, 24–25 June 2019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Изображение выглядит как текст, квитан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F8F77C9F-BAC4-4826-94BD-E90DF589D7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79774" y="990355"/>
            <a:ext cx="3744418" cy="55349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витан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B64AC92-8CF5-4D56-AE3A-D94CD0562D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344" y="990355"/>
            <a:ext cx="3703196" cy="5534989"/>
          </a:xfrm>
          <a:prstGeom prst="rect">
            <a:avLst/>
          </a:prstGeom>
        </p:spPr>
      </p:pic>
      <p:pic>
        <p:nvPicPr>
          <p:cNvPr id="2050" name="Picture 2" descr="img006">
            <a:extLst>
              <a:ext uri="{FF2B5EF4-FFF2-40B4-BE49-F238E27FC236}">
                <a16:creationId xmlns:a16="http://schemas.microsoft.com/office/drawing/2014/main" xmlns="" id="{40E5873D-8F41-43B2-B1DD-8DEE2EB06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968208" y="1324676"/>
            <a:ext cx="4066353" cy="491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98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124254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Excursions to </a:t>
            </a:r>
            <a:r>
              <a:rPr lang="en-US" altLang="ru-RU" sz="2000" b="1" kern="0" dirty="0" err="1">
                <a:solidFill>
                  <a:srgbClr val="C00000"/>
                </a:solidFill>
              </a:rPr>
              <a:t>Dmitrov</a:t>
            </a:r>
            <a:r>
              <a:rPr lang="en-US" altLang="ru-RU" sz="2000" b="1" kern="0" dirty="0">
                <a:solidFill>
                  <a:srgbClr val="C00000"/>
                </a:solidFill>
              </a:rPr>
              <a:t> and </a:t>
            </a:r>
            <a:r>
              <a:rPr lang="en-US" altLang="ru-RU" sz="2000" b="1" kern="0" dirty="0" err="1">
                <a:solidFill>
                  <a:srgbClr val="C00000"/>
                </a:solidFill>
              </a:rPr>
              <a:t>Sergiyev</a:t>
            </a:r>
            <a:r>
              <a:rPr lang="en-US" altLang="ru-RU" sz="2000" b="1" kern="0" dirty="0">
                <a:solidFill>
                  <a:srgbClr val="C00000"/>
                </a:solidFill>
              </a:rPr>
              <a:t> </a:t>
            </a:r>
            <a:r>
              <a:rPr lang="en-US" altLang="ru-RU" sz="2000" b="1" kern="0" dirty="0" err="1">
                <a:solidFill>
                  <a:srgbClr val="C00000"/>
                </a:solidFill>
              </a:rPr>
              <a:t>Posad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Изображение выглядит как здание, небо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A82CEC-776E-4405-9215-B62B7DE36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804" y="216107"/>
            <a:ext cx="3815073" cy="316576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здание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400354D-CD1A-4B99-B2EE-AD29AF9A59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73298" y="1003761"/>
            <a:ext cx="3635711" cy="236736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BF9016A-14F5-4E12-AC77-9FC148C733F3}"/>
              </a:ext>
            </a:extLst>
          </p:cNvPr>
          <p:cNvSpPr/>
          <p:nvPr/>
        </p:nvSpPr>
        <p:spPr>
          <a:xfrm>
            <a:off x="2928176" y="579396"/>
            <a:ext cx="105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Dmitrov</a:t>
            </a:r>
            <a:endParaRPr lang="ru-RU" dirty="0"/>
          </a:p>
        </p:txBody>
      </p:sp>
      <p:pic>
        <p:nvPicPr>
          <p:cNvPr id="12" name="Рисунок 11" descr="Изображение выглядит как человек, внешний, дерево, снег&#10;&#10;Автоматически созданное описание">
            <a:extLst>
              <a:ext uri="{FF2B5EF4-FFF2-40B4-BE49-F238E27FC236}">
                <a16:creationId xmlns:a16="http://schemas.microsoft.com/office/drawing/2014/main" xmlns="" id="{7AC2863F-5071-424E-92C5-717546D52D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0297" y="1268760"/>
            <a:ext cx="4233371" cy="21113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ешний, небо, здание, доро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5C2E0C5-46A4-4818-B6DA-3E7035CA41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73298" y="3813465"/>
            <a:ext cx="3635711" cy="253822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дание, внутренний, сте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969B7E25-E29A-4845-BBC8-1DD8B4ACD4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804" y="3630100"/>
            <a:ext cx="3815073" cy="2721592"/>
          </a:xfrm>
          <a:prstGeom prst="rect">
            <a:avLst/>
          </a:prstGeom>
        </p:spPr>
      </p:pic>
      <p:pic>
        <p:nvPicPr>
          <p:cNvPr id="22" name="Picture 2" descr="Lavra">
            <a:extLst>
              <a:ext uri="{FF2B5EF4-FFF2-40B4-BE49-F238E27FC236}">
                <a16:creationId xmlns:a16="http://schemas.microsoft.com/office/drawing/2014/main" xmlns="" id="{F258B4B1-5FA2-4D1D-A912-24CD16090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9776" y="3531597"/>
            <a:ext cx="4213892" cy="28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A7D2F11-92E7-434C-984D-53B287B88F30}"/>
              </a:ext>
            </a:extLst>
          </p:cNvPr>
          <p:cNvSpPr/>
          <p:nvPr/>
        </p:nvSpPr>
        <p:spPr>
          <a:xfrm>
            <a:off x="8311949" y="3445434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Sergiyev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Posad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72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116632"/>
            <a:ext cx="11665296" cy="6647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Independent PAC members: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Christian Beck </a:t>
            </a:r>
            <a:r>
              <a:rPr lang="en-GB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- IPHC, Strasbourg, France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Sigurd Hofmann</a:t>
            </a:r>
            <a:r>
              <a:rPr lang="en-GB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*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- GSI, Darmstadt, Germany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Guinyun Kim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lang="en-GB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KNU (Kyungpook National University), Daegu, South Korea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Alexey </a:t>
            </a:r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Korsheninnikov</a:t>
            </a:r>
            <a:r>
              <a:rPr lang="en-GB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Kurchatov Institute, Moscow, Russia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	</a:t>
            </a:r>
            <a:r>
              <a:rPr lang="en-GB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Marek  Lewitowicz (Chair)</a:t>
            </a: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GANIL, France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sz="1000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pl-PL" altLang="ja-JP" b="1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Adam Maj</a:t>
            </a:r>
            <a:r>
              <a:rPr lang="en-US" altLang="ja-JP" b="1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pl-PL" altLang="ja-JP" b="1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lang="en-US" altLang="ja-JP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pl-PL" altLang="ja-JP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IFJ-PAN, Kraków, Poland</a:t>
            </a:r>
            <a:endParaRPr lang="en-US" altLang="ja-JP" dirty="0">
              <a:solidFill>
                <a:srgbClr val="558ED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000" b="1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Valery V.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Nesvizhevsky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ILL, Grenoble, France</a:t>
            </a:r>
            <a:endParaRPr lang="en-GB" altLang="ja-JP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Vladimir Ostashko 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- INR, Kiev, Ukraine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Claude Petitjean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- PSI, Villigen, Switzerland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Fabrice Piquemal 		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CENBG,</a:t>
            </a: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Bordeaux, France</a:t>
            </a: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	</a:t>
            </a: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Ivan Štekl			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IEAP CTU,</a:t>
            </a: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Czech Republic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altLang="ja-JP" b="1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Emanuele </a:t>
            </a:r>
            <a:r>
              <a:rPr lang="en-GB" altLang="ja-JP" b="1" dirty="0" err="1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Vardaci</a:t>
            </a:r>
            <a:r>
              <a:rPr lang="en-GB" altLang="ja-JP" b="1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		</a:t>
            </a:r>
            <a:r>
              <a:rPr lang="en-GB" altLang="ja-JP" dirty="0">
                <a:solidFill>
                  <a:srgbClr val="558ED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UN, Naples, Italy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Zeblon Z. Vilakazi		</a:t>
            </a:r>
            <a:r>
              <a:rPr lang="en-GB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University of the Witwatersrand, Johannesburg, South Africa</a:t>
            </a:r>
            <a:endParaRPr lang="en-GB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 not present at this meeting</a:t>
            </a:r>
            <a:endParaRPr lang="en-GB" altLang="ja-JP" sz="1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472" y="1340768"/>
            <a:ext cx="9073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 officio PAC members appointed by the JINR: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altLang="ja-JP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Nikolay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Antonenko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- Deputy Director, BLTP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Vadim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Bednyakov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- Director, DLNP</a:t>
            </a: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Sergey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Dmitriev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- Director, FLNR</a:t>
            </a: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Mikhail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Itkis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- Vice-Director, JINR</a:t>
            </a: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Valery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Shvetsov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- Director, FLNP</a:t>
            </a: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Nikolay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Skobelev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Scientific Secretary of the PAC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Tatiana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Strizh</a:t>
            </a:r>
            <a:r>
              <a:rPr lang="en-US" altLang="ja-JP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		- Deputy Director, LIT</a:t>
            </a: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10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79929"/>
            <a:ext cx="8743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Programme Advisory Committee for Nuclear Physics</a:t>
            </a:r>
            <a:endParaRPr lang="fr-FR" altLang="ru-RU" sz="2000" kern="0" dirty="0">
              <a:solidFill>
                <a:srgbClr val="C00000"/>
              </a:solidFill>
            </a:endParaRPr>
          </a:p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50th meeting, 24–25 June 2019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08960627-D5FC-4CBC-9084-F06287EC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3556797"/>
              </p:ext>
            </p:extLst>
          </p:nvPr>
        </p:nvGraphicFramePr>
        <p:xfrm>
          <a:off x="263352" y="1412776"/>
          <a:ext cx="11611199" cy="4452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3546">
                  <a:extLst>
                    <a:ext uri="{9D8B030D-6E8A-4147-A177-3AD203B41FA5}">
                      <a16:colId xmlns:a16="http://schemas.microsoft.com/office/drawing/2014/main" xmlns="" val="409242873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1217738766"/>
                    </a:ext>
                  </a:extLst>
                </a:gridCol>
                <a:gridCol w="8705009">
                  <a:extLst>
                    <a:ext uri="{9D8B030D-6E8A-4147-A177-3AD203B41FA5}">
                      <a16:colId xmlns:a16="http://schemas.microsoft.com/office/drawing/2014/main" xmlns="" val="758701339"/>
                    </a:ext>
                  </a:extLst>
                </a:gridCol>
                <a:gridCol w="1760596">
                  <a:extLst>
                    <a:ext uri="{9D8B030D-6E8A-4147-A177-3AD203B41FA5}">
                      <a16:colId xmlns:a16="http://schemas.microsoft.com/office/drawing/2014/main" xmlns="" val="128246094"/>
                    </a:ext>
                  </a:extLst>
                </a:gridCol>
              </a:tblGrid>
              <a:tr h="31222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Monday, 24 June 2019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extLst>
                  <a:ext uri="{0D108BD9-81ED-4DB2-BD59-A6C34878D82A}">
                    <a16:rowId xmlns:a16="http://schemas.microsoft.com/office/drawing/2014/main" xmlns="" val="3808428430"/>
                  </a:ext>
                </a:extLst>
              </a:tr>
              <a:tr h="3122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10.00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Opening of the meeting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M. </a:t>
                      </a:r>
                      <a:r>
                        <a:rPr lang="en-US" sz="1500" dirty="0" err="1">
                          <a:effectLst/>
                        </a:rPr>
                        <a:t>Lewitowicz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extLst>
                  <a:ext uri="{0D108BD9-81ED-4DB2-BD59-A6C34878D82A}">
                    <a16:rowId xmlns:a16="http://schemas.microsoft.com/office/drawing/2014/main" xmlns="" val="2282030748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Implementation of the recommendations of the previous PAC meeting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M. </a:t>
                      </a:r>
                      <a:r>
                        <a:rPr lang="en-US" sz="1500" dirty="0" err="1">
                          <a:effectLst/>
                        </a:rPr>
                        <a:t>Lewitowicz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(20 min.)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extLst>
                  <a:ext uri="{0D108BD9-81ED-4DB2-BD59-A6C34878D82A}">
                    <a16:rowId xmlns:a16="http://schemas.microsoft.com/office/drawing/2014/main" xmlns="" val="527903759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Information on the Resolution of the 125th session of the JINR Scientific Council (February 2019) and on the decisions of the JINR Committee of Plenipotentiaries (March 2019)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M. </a:t>
                      </a:r>
                      <a:r>
                        <a:rPr lang="en-US" sz="1500" dirty="0" err="1">
                          <a:effectLst/>
                        </a:rPr>
                        <a:t>Itkis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(20 min.)</a:t>
                      </a:r>
                    </a:p>
                  </a:txBody>
                  <a:tcPr marL="19243" marR="19243" marT="0" marB="0"/>
                </a:tc>
                <a:extLst>
                  <a:ext uri="{0D108BD9-81ED-4DB2-BD59-A6C34878D82A}">
                    <a16:rowId xmlns:a16="http://schemas.microsoft.com/office/drawing/2014/main" xmlns="" val="3219344772"/>
                  </a:ext>
                </a:extLst>
              </a:tr>
              <a:tr h="1561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Report on the theme “Information and Computing Infrastructure of JINR” and proposal for its extension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Referees: Z.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Vilakazi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I.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Stekl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Bednyakov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I.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Golutvin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sv-SE" sz="1500" dirty="0">
                          <a:effectLst/>
                        </a:rPr>
                        <a:t>Т. Strizh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500" dirty="0">
                          <a:effectLst/>
                        </a:rPr>
                        <a:t>(20 min. + 5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26327387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r>
                        <a:rPr lang="en-US" sz="1500" dirty="0">
                          <a:effectLst/>
                        </a:rPr>
                        <a:t>1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r>
                        <a:rPr lang="en-US" sz="1500" dirty="0">
                          <a:effectLst/>
                        </a:rPr>
                        <a:t>3</a:t>
                      </a:r>
                      <a:r>
                        <a:rPr lang="ru-RU" sz="1500" dirty="0">
                          <a:effectLst/>
                        </a:rPr>
                        <a:t>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Coffee break</a:t>
                      </a: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46571853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11.50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First results of the experiments with the ACCULINNA-2 fragment separator 20'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</a:rPr>
                        <a:t>Referees: A. </a:t>
                      </a:r>
                      <a:r>
                        <a:rPr lang="en-US" sz="1500" i="1" dirty="0" err="1">
                          <a:effectLst/>
                          <a:latin typeface="+mn-lt"/>
                        </a:rPr>
                        <a:t>Korsheninnikov</a:t>
                      </a:r>
                      <a:r>
                        <a:rPr lang="en-US" sz="1500" i="1" dirty="0">
                          <a:effectLst/>
                          <a:latin typeface="+mn-lt"/>
                        </a:rPr>
                        <a:t>, C. Beck, E. </a:t>
                      </a:r>
                      <a:r>
                        <a:rPr lang="en-US" sz="1500" i="1" dirty="0" err="1">
                          <a:effectLst/>
                          <a:latin typeface="+mn-lt"/>
                        </a:rPr>
                        <a:t>Vardaci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500" dirty="0">
                          <a:effectLst/>
                          <a:latin typeface="+mn-lt"/>
                        </a:rPr>
                        <a:t>A. Fomichev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500" dirty="0">
                          <a:effectLst/>
                          <a:latin typeface="+mn-lt"/>
                        </a:rPr>
                        <a:t>(20 min. + 5 min.)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5323373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 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Proposal for the opening of a new project "Construction of a prototype of the initial section of a high-current heavy-ion linear accelerator aimed at producing intense radioactive ion beams for basic research"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</a:rPr>
                        <a:t>Referees: A. </a:t>
                      </a:r>
                      <a:r>
                        <a:rPr lang="en-US" sz="1500" i="1" dirty="0" err="1">
                          <a:effectLst/>
                          <a:latin typeface="+mn-lt"/>
                        </a:rPr>
                        <a:t>Korsheninnikov</a:t>
                      </a:r>
                      <a:r>
                        <a:rPr lang="en-US" sz="1500" i="1" dirty="0">
                          <a:effectLst/>
                          <a:latin typeface="+mn-lt"/>
                        </a:rPr>
                        <a:t>, S. Hofmann, M. </a:t>
                      </a:r>
                      <a:r>
                        <a:rPr lang="en-US" sz="1500" i="1" dirty="0" err="1">
                          <a:effectLst/>
                          <a:latin typeface="+mn-lt"/>
                        </a:rPr>
                        <a:t>Lewitowicz</a:t>
                      </a:r>
                      <a:r>
                        <a:rPr lang="en-US" sz="1500" i="1" dirty="0">
                          <a:effectLst/>
                          <a:latin typeface="+mn-lt"/>
                        </a:rPr>
                        <a:t>, A. Maj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L. Grigorenko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(20 min. + 5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33481300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.00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b="0" dirty="0">
                          <a:effectLst/>
                          <a:latin typeface="+mn-lt"/>
                        </a:rPr>
                        <a:t>Lunch break</a:t>
                      </a:r>
                      <a:endParaRPr lang="ru-RU" sz="15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0823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837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35913"/>
            <a:ext cx="8743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Programme Advisory Committee for Nuclear Physics</a:t>
            </a:r>
            <a:endParaRPr lang="fr-FR" altLang="ru-RU" sz="2000" kern="0" dirty="0">
              <a:solidFill>
                <a:srgbClr val="C00000"/>
              </a:solidFill>
            </a:endParaRPr>
          </a:p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50th meeting, 24–25 June 2019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08960627-D5FC-4CBC-9084-F06287EC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054843"/>
              </p:ext>
            </p:extLst>
          </p:nvPr>
        </p:nvGraphicFramePr>
        <p:xfrm>
          <a:off x="263352" y="836712"/>
          <a:ext cx="11611199" cy="58097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3546">
                  <a:extLst>
                    <a:ext uri="{9D8B030D-6E8A-4147-A177-3AD203B41FA5}">
                      <a16:colId xmlns:a16="http://schemas.microsoft.com/office/drawing/2014/main" xmlns="" val="409242873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1217738766"/>
                    </a:ext>
                  </a:extLst>
                </a:gridCol>
                <a:gridCol w="8705009">
                  <a:extLst>
                    <a:ext uri="{9D8B030D-6E8A-4147-A177-3AD203B41FA5}">
                      <a16:colId xmlns:a16="http://schemas.microsoft.com/office/drawing/2014/main" xmlns="" val="758701339"/>
                    </a:ext>
                  </a:extLst>
                </a:gridCol>
                <a:gridCol w="1760596">
                  <a:extLst>
                    <a:ext uri="{9D8B030D-6E8A-4147-A177-3AD203B41FA5}">
                      <a16:colId xmlns:a16="http://schemas.microsoft.com/office/drawing/2014/main" xmlns="" val="128246094"/>
                    </a:ext>
                  </a:extLst>
                </a:gridCol>
              </a:tblGrid>
              <a:tr h="31222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Monday, 24 June 2019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extLst>
                  <a:ext uri="{0D108BD9-81ED-4DB2-BD59-A6C34878D82A}">
                    <a16:rowId xmlns:a16="http://schemas.microsoft.com/office/drawing/2014/main" xmlns="" val="3808428430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.00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b="0" dirty="0">
                          <a:effectLst/>
                          <a:latin typeface="+mn-lt"/>
                        </a:rPr>
                        <a:t>Lunch break</a:t>
                      </a:r>
                      <a:endParaRPr lang="ru-RU" sz="15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08231185"/>
                  </a:ext>
                </a:extLst>
              </a:tr>
              <a:tr h="12930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15.00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7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Report on the theme “Investigations of Neutron Nuclear Interactions and Properties of the Neutron” and its project. Proposals for extension of the theme and project: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34474384"/>
                  </a:ext>
                </a:extLst>
              </a:tr>
              <a:tr h="12930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7.1 Project TANGRA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Referees: G. Kim,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Ostashko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C.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Petitjean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Egorov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A. Popov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Yu. Kopatch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 min. + 5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45343161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7.2 Report on the theme "Investigations of Neutron Nuclear Interactions and Properties of the Neutron"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 Referees: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Nesvizhevsky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G. Kim, F.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Piquemal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A.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Barabanov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O.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Shcherbakov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5'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E. Lychagin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(25 min. + 5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11627912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7.3 Letter of intent to open a new project: "Construction of a prototype of the set-up for measurement of the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neutron lifetime using the time-of-flight method"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Referees: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Ostashko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Nesvizhevsky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C.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Petitjean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V. Kuznetsov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(10 min. + 5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70028919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7.4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Letter of intent to open a new project: "Construction of a prototype of the polarized nuclear target"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Referees: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Nesvizhevsky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A. Maj, F.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Piquemal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V. Novitsky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(10 min. + 5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03676848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16.30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Poster presentations by young scientists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Coffee break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(together with poster presentations)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 min.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89342815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Closed discussion of the poster presentations</a:t>
                      </a:r>
                      <a:endParaRPr lang="ru-RU" sz="150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76781958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17.20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Information about the proposal for the opening of a new theme "Development of the Conceptual Design of a New Advanced Neutron Source at JINR"</a:t>
                      </a:r>
                      <a:endParaRPr lang="ru-RU" sz="150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V. Shvetsov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40719200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Progress report on the E&amp;T&amp;RM project and proposal for its extension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Referees: I.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Stekl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E.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Vardaci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Z.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Vilakazi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G. Kim, A.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Kievitskaya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Yu.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Titarenko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A. Baldin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 min.+5 min.)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4978767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General discussion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min.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91801797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Announcement of the authors of the best poster presentations</a:t>
                      </a:r>
                      <a:endParaRPr lang="ru-RU" sz="150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M. Lewitowicz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92540466"/>
                  </a:ext>
                </a:extLst>
              </a:tr>
              <a:tr h="64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9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.00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500" b="0" dirty="0" err="1">
                          <a:effectLst/>
                        </a:rPr>
                        <a:t>Reception</a:t>
                      </a:r>
                      <a:endParaRPr lang="ru-RU" sz="15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0966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828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35913"/>
            <a:ext cx="8743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Programme Advisory Committee for Nuclear Physics</a:t>
            </a:r>
            <a:endParaRPr lang="fr-FR" altLang="ru-RU" sz="2000" kern="0" dirty="0">
              <a:solidFill>
                <a:srgbClr val="C00000"/>
              </a:solidFill>
            </a:endParaRPr>
          </a:p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50th meeting, 24–25 June 2019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08960627-D5FC-4CBC-9084-F06287EC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2834408"/>
              </p:ext>
            </p:extLst>
          </p:nvPr>
        </p:nvGraphicFramePr>
        <p:xfrm>
          <a:off x="407368" y="886173"/>
          <a:ext cx="11617733" cy="51351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3948">
                  <a:extLst>
                    <a:ext uri="{9D8B030D-6E8A-4147-A177-3AD203B41FA5}">
                      <a16:colId xmlns:a16="http://schemas.microsoft.com/office/drawing/2014/main" xmlns="" val="4092428733"/>
                    </a:ext>
                  </a:extLst>
                </a:gridCol>
                <a:gridCol w="432291">
                  <a:extLst>
                    <a:ext uri="{9D8B030D-6E8A-4147-A177-3AD203B41FA5}">
                      <a16:colId xmlns:a16="http://schemas.microsoft.com/office/drawing/2014/main" xmlns="" val="1217738766"/>
                    </a:ext>
                  </a:extLst>
                </a:gridCol>
                <a:gridCol w="8709907">
                  <a:extLst>
                    <a:ext uri="{9D8B030D-6E8A-4147-A177-3AD203B41FA5}">
                      <a16:colId xmlns:a16="http://schemas.microsoft.com/office/drawing/2014/main" xmlns="" val="758701339"/>
                    </a:ext>
                  </a:extLst>
                </a:gridCol>
                <a:gridCol w="1761587">
                  <a:extLst>
                    <a:ext uri="{9D8B030D-6E8A-4147-A177-3AD203B41FA5}">
                      <a16:colId xmlns:a16="http://schemas.microsoft.com/office/drawing/2014/main" xmlns="" val="128246094"/>
                    </a:ext>
                  </a:extLst>
                </a:gridCol>
              </a:tblGrid>
              <a:tr h="31222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Tuesday, 25 June 2019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43" marR="19243" marT="0" marB="0"/>
                </a:tc>
                <a:extLst>
                  <a:ext uri="{0D108BD9-81ED-4DB2-BD59-A6C34878D82A}">
                    <a16:rowId xmlns:a16="http://schemas.microsoft.com/office/drawing/2014/main" xmlns="" val="38084284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9.30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Meeting of the PAC members with the JINR Directorate (closed discussion)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2282030748"/>
                  </a:ext>
                </a:extLst>
              </a:tr>
              <a:tr h="4683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Coffee break</a:t>
                      </a: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32193447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r>
                        <a:rPr lang="ru-RU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Report on the project "GDH &amp; SPASCHARM &amp; NN: Study of the nucleon spin structure in strong and electromagnetic interactions" and proposal for its extension 20’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Referees: C.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Petitjean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F.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Piquemal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C. Beck, E.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Vardaci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V. </a:t>
                      </a:r>
                      <a:r>
                        <a:rPr lang="en-US" sz="15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Ladygin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V. Pavlov 5'</a:t>
                      </a:r>
                      <a:endParaRPr lang="ru-RU" sz="15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Yu. </a:t>
                      </a:r>
                      <a:r>
                        <a:rPr lang="en-US" sz="15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Uzikov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 min. + 5 min.)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35465718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Scientific report "Transverse momentum distributions of hadrons in the </a:t>
                      </a:r>
                      <a:r>
                        <a:rPr lang="en-US" sz="1500" i="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Tsallis</a:t>
                      </a: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500" i="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nonextensive</a:t>
                      </a: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statistics"</a:t>
                      </a:r>
                      <a:endParaRPr lang="ru-RU" sz="150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15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Parvan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 min.)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3069480435"/>
                  </a:ext>
                </a:extLst>
              </a:tr>
              <a:tr h="46834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Closed session:</a:t>
                      </a: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23082311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11.10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Proposals for the agenda of the next PAC meeting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34344743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Preparation of the PAC recommendations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23048750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.00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ru-RU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PAC recommendations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6228145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</a:t>
                      </a:r>
                      <a:r>
                        <a:rPr lang="ru-RU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5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Closing of the meeting 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14691137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14.00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21.</a:t>
                      </a:r>
                      <a:endParaRPr lang="ru-RU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Visit to the Laboratory of Information Technologies</a:t>
                      </a:r>
                      <a:endParaRPr lang="ru-RU" sz="150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T. </a:t>
                      </a:r>
                      <a:r>
                        <a:rPr lang="en-US" sz="15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Strizh</a:t>
                      </a: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N. </a:t>
                      </a:r>
                      <a:r>
                        <a:rPr lang="en-US" sz="15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Skobelev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 h.)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374860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913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38118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Chairpersons of the PAC for Nuclear Physics since 1994 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выглядит как человек, мужчина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27F9CCF-D84E-47DF-BD70-15902DB22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1288" y="627401"/>
            <a:ext cx="1673133" cy="2028223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мужчина, галстук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F08202DB-FCEC-4399-97A9-8092EA7EBA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86287" y="630930"/>
            <a:ext cx="1619947" cy="20366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DE26CB6-7317-4BA0-AE0B-1CC28B38792E}"/>
              </a:ext>
            </a:extLst>
          </p:cNvPr>
          <p:cNvSpPr/>
          <p:nvPr/>
        </p:nvSpPr>
        <p:spPr>
          <a:xfrm>
            <a:off x="335360" y="2739261"/>
            <a:ext cx="2535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A.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Budzanowski</a:t>
            </a:r>
            <a:endParaRPr lang="en-US" altLang="ja-JP" b="1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1994 – 1995</a:t>
            </a:r>
            <a:endParaRPr lang="ru-RU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xmlns="" id="{5A58754F-DDDF-43B9-A65A-27F51C89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372" y="627401"/>
            <a:ext cx="1779670" cy="202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988-Ш">
            <a:extLst>
              <a:ext uri="{FF2B5EF4-FFF2-40B4-BE49-F238E27FC236}">
                <a16:creationId xmlns:a16="http://schemas.microsoft.com/office/drawing/2014/main" xmlns="" id="{39CCBFC8-AEC2-4DFB-9710-A4A58F85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6247" y="627400"/>
            <a:ext cx="3238542" cy="202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52CD74C-9590-4559-95CD-BAB63FA22294}"/>
              </a:ext>
            </a:extLst>
          </p:cNvPr>
          <p:cNvSpPr/>
          <p:nvPr/>
        </p:nvSpPr>
        <p:spPr>
          <a:xfrm>
            <a:off x="5937160" y="2703245"/>
            <a:ext cx="2749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Chantal 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Briancon</a:t>
            </a:r>
            <a:endParaRPr lang="en-US" altLang="ja-JP" b="1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1998 – 2001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77896F3-0D66-441E-A9D5-DDA83F9F1640}"/>
              </a:ext>
            </a:extLst>
          </p:cNvPr>
          <p:cNvSpPr/>
          <p:nvPr/>
        </p:nvSpPr>
        <p:spPr>
          <a:xfrm>
            <a:off x="3237075" y="2733206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J. Deutsch</a:t>
            </a: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1995 – 1998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CC5100-7DA2-4359-98D7-F745CFC254D7}"/>
              </a:ext>
            </a:extLst>
          </p:cNvPr>
          <p:cNvSpPr/>
          <p:nvPr/>
        </p:nvSpPr>
        <p:spPr>
          <a:xfrm>
            <a:off x="9445160" y="2739782"/>
            <a:ext cx="1877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N. Rowley</a:t>
            </a: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2001 – 2005</a:t>
            </a:r>
            <a:endParaRPr lang="ru-RU" dirty="0"/>
          </a:p>
        </p:txBody>
      </p:sp>
      <p:pic>
        <p:nvPicPr>
          <p:cNvPr id="1028" name="Picture 4" descr="IMG_8802_1">
            <a:extLst>
              <a:ext uri="{FF2B5EF4-FFF2-40B4-BE49-F238E27FC236}">
                <a16:creationId xmlns:a16="http://schemas.microsoft.com/office/drawing/2014/main" xmlns="" id="{D02E7C0C-7B4A-4DCB-86E1-64C57093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931" y="3571705"/>
            <a:ext cx="1663615" cy="191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B74E5C3-C156-431B-BC09-72CDCD885041}"/>
              </a:ext>
            </a:extLst>
          </p:cNvPr>
          <p:cNvSpPr/>
          <p:nvPr/>
        </p:nvSpPr>
        <p:spPr>
          <a:xfrm>
            <a:off x="176515" y="5565824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Natalia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Janeva</a:t>
            </a:r>
            <a:endParaRPr lang="en-US" altLang="ja-JP" b="1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2005 – 2006</a:t>
            </a:r>
            <a:endParaRPr lang="ru-RU" dirty="0"/>
          </a:p>
        </p:txBody>
      </p:sp>
      <p:pic>
        <p:nvPicPr>
          <p:cNvPr id="1029" name="Picture 5" descr="Greiner_ Kadyshevsky">
            <a:extLst>
              <a:ext uri="{FF2B5EF4-FFF2-40B4-BE49-F238E27FC236}">
                <a16:creationId xmlns:a16="http://schemas.microsoft.com/office/drawing/2014/main" xmlns="" id="{A2E1C174-7ACF-4361-9F6D-B128D6DF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81907" y="3556975"/>
            <a:ext cx="2661679" cy="19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212CA17-DAE7-4EFB-8ED9-58509D4DCB5A}"/>
              </a:ext>
            </a:extLst>
          </p:cNvPr>
          <p:cNvSpPr/>
          <p:nvPr/>
        </p:nvSpPr>
        <p:spPr>
          <a:xfrm>
            <a:off x="6175273" y="5563230"/>
            <a:ext cx="2685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Fabrice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Piquemal</a:t>
            </a:r>
            <a:endParaRPr lang="en-US" altLang="ja-JP" b="1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2015 – 2017</a:t>
            </a:r>
            <a:endParaRPr lang="ru-RU" dirty="0"/>
          </a:p>
        </p:txBody>
      </p:sp>
      <p:pic>
        <p:nvPicPr>
          <p:cNvPr id="1030" name="Picture 6" descr="Piquemal">
            <a:extLst>
              <a:ext uri="{FF2B5EF4-FFF2-40B4-BE49-F238E27FC236}">
                <a16:creationId xmlns:a16="http://schemas.microsoft.com/office/drawing/2014/main" xmlns="" id="{6DF04BEB-7836-41CA-A8B0-5D152614F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0010" y="3556974"/>
            <a:ext cx="1895879" cy="192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165D4E0-E725-411A-9C96-7F453762C0FB}"/>
              </a:ext>
            </a:extLst>
          </p:cNvPr>
          <p:cNvSpPr/>
          <p:nvPr/>
        </p:nvSpPr>
        <p:spPr>
          <a:xfrm>
            <a:off x="3221144" y="5565825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Walter Greiner</a:t>
            </a: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2007 – 2015</a:t>
            </a:r>
            <a:endParaRPr lang="ru-RU" dirty="0"/>
          </a:p>
        </p:txBody>
      </p:sp>
      <p:pic>
        <p:nvPicPr>
          <p:cNvPr id="1031" name="Picture 7" descr="Lewitiwicz">
            <a:extLst>
              <a:ext uri="{FF2B5EF4-FFF2-40B4-BE49-F238E27FC236}">
                <a16:creationId xmlns:a16="http://schemas.microsoft.com/office/drawing/2014/main" xmlns="" id="{00A5F434-1CBD-45DF-9771-CBDE3305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28796" y="3556974"/>
            <a:ext cx="2141849" cy="19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8F83C5D-5C9A-4488-8730-3149B5914E70}"/>
              </a:ext>
            </a:extLst>
          </p:cNvPr>
          <p:cNvSpPr/>
          <p:nvPr/>
        </p:nvSpPr>
        <p:spPr>
          <a:xfrm>
            <a:off x="9037808" y="5548391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Marek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Lewitowicz</a:t>
            </a:r>
            <a:endParaRPr lang="en-US" altLang="ja-JP" b="1" dirty="0">
              <a:solidFill>
                <a:srgbClr val="3A53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Since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5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74202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GB" sz="2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Independent members of PAC for Nuclear Physics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выглядит как человек, группа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E6E3FF8-0F83-4C55-8AA7-0BADC02D3F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344" y="540718"/>
            <a:ext cx="5400600" cy="3338281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группа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D839B3C-52E6-44D2-920F-FF6F4CDB33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863" y="3573016"/>
            <a:ext cx="5544616" cy="3088766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группа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64673C4-43C8-4978-9701-34644F5EE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9976" y="474312"/>
            <a:ext cx="5641145" cy="368901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утренний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CE8A052-9D0C-48C5-ABF0-191AEA94B1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0056" y="3370296"/>
            <a:ext cx="5327524" cy="33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0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38118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Working moments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pic>
        <p:nvPicPr>
          <p:cNvPr id="6146" name="Picture 2" descr="AW4I8793">
            <a:extLst>
              <a:ext uri="{FF2B5EF4-FFF2-40B4-BE49-F238E27FC236}">
                <a16:creationId xmlns:a16="http://schemas.microsoft.com/office/drawing/2014/main" xmlns="" id="{3564D6FD-502E-4689-A021-49C9421C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283102">
            <a:off x="135686" y="857226"/>
            <a:ext cx="3827506" cy="24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oster-1">
            <a:extLst>
              <a:ext uri="{FF2B5EF4-FFF2-40B4-BE49-F238E27FC236}">
                <a16:creationId xmlns:a16="http://schemas.microsoft.com/office/drawing/2014/main" xmlns="" id="{23EF5E97-7284-4CD7-B641-BBB79FF9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4924" y="3916312"/>
            <a:ext cx="4097864" cy="264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ostres_3">
            <a:extLst>
              <a:ext uri="{FF2B5EF4-FFF2-40B4-BE49-F238E27FC236}">
                <a16:creationId xmlns:a16="http://schemas.microsoft.com/office/drawing/2014/main" xmlns="" id="{6A02FEF4-0025-418F-97D2-46C848A0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68209" y="3794661"/>
            <a:ext cx="4104456" cy="276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AW4I8914">
            <a:extLst>
              <a:ext uri="{FF2B5EF4-FFF2-40B4-BE49-F238E27FC236}">
                <a16:creationId xmlns:a16="http://schemas.microsoft.com/office/drawing/2014/main" xmlns="" id="{440E2259-A653-460B-9873-5392561FC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4721">
            <a:off x="8406202" y="655269"/>
            <a:ext cx="3665495" cy="268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W4I8812">
            <a:extLst>
              <a:ext uri="{FF2B5EF4-FFF2-40B4-BE49-F238E27FC236}">
                <a16:creationId xmlns:a16="http://schemas.microsoft.com/office/drawing/2014/main" xmlns="" id="{57C71819-4B70-4E07-B50A-4F1EF84C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2276" y="1536501"/>
            <a:ext cx="4747446" cy="175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ast poster discussion">
            <a:extLst>
              <a:ext uri="{FF2B5EF4-FFF2-40B4-BE49-F238E27FC236}">
                <a16:creationId xmlns:a16="http://schemas.microsoft.com/office/drawing/2014/main" xmlns="" id="{28A31710-0670-4E74-BBCF-829D40C8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2276" y="3423580"/>
            <a:ext cx="4747446" cy="216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4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38118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Role of the JINR </a:t>
            </a:r>
            <a:r>
              <a:rPr lang="en-US" altLang="ru-RU" sz="2000" b="1" kern="0" dirty="0" err="1">
                <a:solidFill>
                  <a:srgbClr val="C00000"/>
                </a:solidFill>
              </a:rPr>
              <a:t>Programme</a:t>
            </a:r>
            <a:r>
              <a:rPr lang="en-US" altLang="ru-RU" sz="2000" b="1" kern="0" dirty="0">
                <a:solidFill>
                  <a:srgbClr val="C00000"/>
                </a:solidFill>
              </a:rPr>
              <a:t> Advisory Committee for Nuclear Physics 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5638AE58-1355-0247-96FE-8F4DB4DEE480}"/>
              </a:ext>
            </a:extLst>
          </p:cNvPr>
          <p:cNvSpPr/>
          <p:nvPr/>
        </p:nvSpPr>
        <p:spPr>
          <a:xfrm>
            <a:off x="335360" y="591353"/>
            <a:ext cx="1159328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PAC for Nuclear Physics has overseen the following directions of JINR development:</a:t>
            </a:r>
            <a:endParaRPr lang="fr-FR" sz="2400" dirty="0"/>
          </a:p>
          <a:p>
            <a:pPr marL="987425" indent="-381000">
              <a:buFont typeface="Arial" panose="020B0604020202020204" pitchFamily="34" charset="0"/>
              <a:buChar char="•"/>
            </a:pPr>
            <a:r>
              <a:rPr lang="en-US" sz="2400" dirty="0"/>
              <a:t>low and intermediate energy physics,</a:t>
            </a:r>
            <a:endParaRPr lang="fr-FR" sz="2400" dirty="0"/>
          </a:p>
          <a:p>
            <a:pPr marL="987425" indent="-381000">
              <a:buFont typeface="Arial" panose="020B0604020202020204" pitchFamily="34" charset="0"/>
              <a:buChar char="•"/>
            </a:pPr>
            <a:r>
              <a:rPr lang="en-US" sz="2400" dirty="0"/>
              <a:t>heavy ion physics,</a:t>
            </a:r>
            <a:endParaRPr lang="fr-FR" sz="2400" dirty="0"/>
          </a:p>
          <a:p>
            <a:pPr marL="987425" indent="-381000">
              <a:buFont typeface="Arial" panose="020B0604020202020204" pitchFamily="34" charset="0"/>
              <a:buChar char="•"/>
            </a:pPr>
            <a:r>
              <a:rPr lang="en-US" sz="2400" dirty="0"/>
              <a:t>nuclear physics with neutrons,</a:t>
            </a:r>
            <a:endParaRPr lang="fr-FR" sz="2400" dirty="0"/>
          </a:p>
          <a:p>
            <a:pPr marL="987425" indent="-381000">
              <a:buFont typeface="Arial" panose="020B0604020202020204" pitchFamily="34" charset="0"/>
              <a:buChar char="•"/>
            </a:pPr>
            <a:r>
              <a:rPr lang="en-US" sz="2400" dirty="0"/>
              <a:t>the theory of the atomic nucleus, </a:t>
            </a:r>
            <a:endParaRPr lang="fr-FR" sz="2400" dirty="0"/>
          </a:p>
          <a:p>
            <a:pPr marL="987425" indent="-381000">
              <a:buFont typeface="Arial" panose="020B0604020202020204" pitchFamily="34" charset="0"/>
              <a:buChar char="•"/>
            </a:pPr>
            <a:r>
              <a:rPr lang="en-US" sz="2400" dirty="0"/>
              <a:t>neutrino physics (joint sessions with PAC for PP),</a:t>
            </a:r>
            <a:endParaRPr lang="fr-FR" sz="2400" dirty="0"/>
          </a:p>
          <a:p>
            <a:pPr marL="987425" indent="-381000">
              <a:buFont typeface="Arial" panose="020B0604020202020204" pitchFamily="34" charset="0"/>
              <a:buChar char="•"/>
            </a:pPr>
            <a:r>
              <a:rPr lang="en-US" sz="2400" dirty="0"/>
              <a:t>educational program.</a:t>
            </a:r>
            <a:endParaRPr lang="fr-FR" sz="2400" dirty="0"/>
          </a:p>
          <a:p>
            <a:endParaRPr lang="fr-FR" altLang="ja-JP" sz="28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/>
              <a:t>The PAC for Nuclear Physics elaborate its recommendations for the JINR Directorate, which were carried out at the meetings of the JINR Scientific Council.</a:t>
            </a:r>
            <a:r>
              <a:rPr lang="fr-FR" sz="1100" dirty="0"/>
              <a:t> </a:t>
            </a:r>
          </a:p>
          <a:p>
            <a:endParaRPr lang="fr-FR" altLang="ja-JP" sz="11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/>
              <a:t>The PAC evaluates nuclear physics related 2-year plans (until 2003) and seven-year planning of scientific research at JINR</a:t>
            </a:r>
          </a:p>
          <a:p>
            <a:endParaRPr lang="fr-FR" sz="2400" dirty="0"/>
          </a:p>
          <a:p>
            <a:r>
              <a:rPr lang="en-US" sz="2400" dirty="0"/>
              <a:t>In particular, the PAC for Nuclear Physics reviews, approves  and monitors the implementation of the projects of IRENA, DRIBs, SHE Factory, and the DLNP neutrino programs.</a:t>
            </a:r>
            <a:r>
              <a:rPr lang="fr-FR" sz="1100" dirty="0"/>
              <a:t> </a:t>
            </a:r>
            <a:endParaRPr lang="ru-RU" altLang="ja-JP" sz="1100" dirty="0">
              <a:solidFill>
                <a:srgbClr val="3A53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77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38118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Visit to “</a:t>
            </a:r>
            <a:r>
              <a:rPr lang="en-US" altLang="ru-RU" sz="2000" b="1" kern="0" dirty="0" err="1">
                <a:solidFill>
                  <a:srgbClr val="C00000"/>
                </a:solidFill>
              </a:rPr>
              <a:t>Kurchatov</a:t>
            </a:r>
            <a:r>
              <a:rPr lang="en-US" altLang="ru-RU" sz="2000" b="1" kern="0" dirty="0">
                <a:solidFill>
                  <a:srgbClr val="C00000"/>
                </a:solidFill>
              </a:rPr>
              <a:t> Institute”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Изображение выглядит как небо, внешний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BCE573-3A63-43FF-8F93-990AE03F52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0395" y="476672"/>
            <a:ext cx="9591208" cy="619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83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38118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Visits to FLNP, DLNP and VBLHEP 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B74E5C3-C156-431B-BC09-72CDCD885041}"/>
              </a:ext>
            </a:extLst>
          </p:cNvPr>
          <p:cNvSpPr/>
          <p:nvPr/>
        </p:nvSpPr>
        <p:spPr>
          <a:xfrm>
            <a:off x="4151784" y="630499"/>
            <a:ext cx="424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Frank Laboratory of Neutron Physics</a:t>
            </a:r>
            <a:endParaRPr lang="ru-RU" dirty="0"/>
          </a:p>
        </p:txBody>
      </p:sp>
      <p:pic>
        <p:nvPicPr>
          <p:cNvPr id="3074" name="Picture 2" descr="flnp_1">
            <a:extLst>
              <a:ext uri="{FF2B5EF4-FFF2-40B4-BE49-F238E27FC236}">
                <a16:creationId xmlns:a16="http://schemas.microsoft.com/office/drawing/2014/main" xmlns="" id="{CF1867F7-4DE1-4299-8214-C049687B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246763">
            <a:off x="80079" y="1335690"/>
            <a:ext cx="4533687" cy="22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hvetsov">
            <a:extLst>
              <a:ext uri="{FF2B5EF4-FFF2-40B4-BE49-F238E27FC236}">
                <a16:creationId xmlns:a16="http://schemas.microsoft.com/office/drawing/2014/main" xmlns="" id="{9380AF19-14C9-4DB5-AFD8-2E28A8A0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0992" y="1074019"/>
            <a:ext cx="3902334" cy="23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Vizit Frantasyeva">
            <a:extLst>
              <a:ext uri="{FF2B5EF4-FFF2-40B4-BE49-F238E27FC236}">
                <a16:creationId xmlns:a16="http://schemas.microsoft.com/office/drawing/2014/main" xmlns="" id="{F341E3DE-80DE-4862-A297-A598DE03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62153">
            <a:off x="8259017" y="1419881"/>
            <a:ext cx="3763985" cy="211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06I2144">
            <a:extLst>
              <a:ext uri="{FF2B5EF4-FFF2-40B4-BE49-F238E27FC236}">
                <a16:creationId xmlns:a16="http://schemas.microsoft.com/office/drawing/2014/main" xmlns="" id="{6E4AC8C2-4517-4730-9686-0957DE92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9456" y="3584711"/>
            <a:ext cx="4823126" cy="263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D8E667-8B71-4428-BDCB-95EE82955001}"/>
              </a:ext>
            </a:extLst>
          </p:cNvPr>
          <p:cNvSpPr/>
          <p:nvPr/>
        </p:nvSpPr>
        <p:spPr>
          <a:xfrm>
            <a:off x="7227940" y="6237312"/>
            <a:ext cx="4916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Dzhelepov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Laboratory of Nuclear Problems</a:t>
            </a:r>
            <a:endParaRPr lang="ru-RU" dirty="0"/>
          </a:p>
        </p:txBody>
      </p:sp>
      <p:pic>
        <p:nvPicPr>
          <p:cNvPr id="3079" name="Picture 7" descr="Radiochemistry_AW4I9140">
            <a:extLst>
              <a:ext uri="{FF2B5EF4-FFF2-40B4-BE49-F238E27FC236}">
                <a16:creationId xmlns:a16="http://schemas.microsoft.com/office/drawing/2014/main" xmlns="" id="{A8012078-B270-4406-BDE3-795DFF60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6040" y="3426261"/>
            <a:ext cx="4479279" cy="276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BDD6363-022C-42E6-96A0-BF420FA96D26}"/>
              </a:ext>
            </a:extLst>
          </p:cNvPr>
          <p:cNvSpPr/>
          <p:nvPr/>
        </p:nvSpPr>
        <p:spPr>
          <a:xfrm>
            <a:off x="47328" y="6309320"/>
            <a:ext cx="614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Veksler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altLang="ja-JP" b="1" dirty="0" err="1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Baldin</a:t>
            </a:r>
            <a:r>
              <a:rPr lang="en-US" altLang="ja-JP" b="1" dirty="0">
                <a:solidFill>
                  <a:srgbClr val="3A53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Laboratory of High Energy Physics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60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xmlns="" id="{50D494AD-FBFB-4E06-A78A-51842994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38118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Visit to FLNR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выглядит как внешний, здание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FD097C1-6551-470E-9755-271DD9C34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5819" y="576661"/>
            <a:ext cx="3240360" cy="41991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F73368-C15D-42FE-96FF-2392523050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97240">
            <a:off x="407368" y="994974"/>
            <a:ext cx="4064910" cy="2522929"/>
          </a:xfrm>
          <a:prstGeom prst="rect">
            <a:avLst/>
          </a:prstGeom>
        </p:spPr>
      </p:pic>
      <p:pic>
        <p:nvPicPr>
          <p:cNvPr id="4098" name="Picture 2" descr="C06I7497">
            <a:extLst>
              <a:ext uri="{FF2B5EF4-FFF2-40B4-BE49-F238E27FC236}">
                <a16:creationId xmlns:a16="http://schemas.microsoft.com/office/drawing/2014/main" xmlns="" id="{490E2F9A-21FB-4F70-BB4D-54EF49BA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46371">
            <a:off x="319078" y="3617804"/>
            <a:ext cx="4464495" cy="26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F2C1325-0148-4AB0-B556-A0C5DAC2CBAD}"/>
              </a:ext>
            </a:extLst>
          </p:cNvPr>
          <p:cNvSpPr/>
          <p:nvPr/>
        </p:nvSpPr>
        <p:spPr>
          <a:xfrm rot="21242170">
            <a:off x="1324141" y="52669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ACCULINA-2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248F3B0-107C-47A6-9D6D-2AF1677A1B0F}"/>
              </a:ext>
            </a:extLst>
          </p:cNvPr>
          <p:cNvSpPr/>
          <p:nvPr/>
        </p:nvSpPr>
        <p:spPr>
          <a:xfrm rot="218998">
            <a:off x="9721616" y="38429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A53A0"/>
                </a:solidFill>
                <a:latin typeface="Arial" pitchFamily="34" charset="0"/>
                <a:cs typeface="Arial" pitchFamily="34" charset="0"/>
              </a:rPr>
              <a:t>SHE factory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A217A5E-7C45-4F10-966C-620A88948D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2787" y="5033508"/>
            <a:ext cx="1746424" cy="1377440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ебо, здание, внешний, доро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7F1141F-3D3A-4026-A418-02C3E62B76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3660">
            <a:off x="7726250" y="895381"/>
            <a:ext cx="4279865" cy="2532451"/>
          </a:xfrm>
          <a:prstGeom prst="rect">
            <a:avLst/>
          </a:prstGeom>
        </p:spPr>
      </p:pic>
      <p:pic>
        <p:nvPicPr>
          <p:cNvPr id="22" name="Picture 3" descr="C06I7561">
            <a:extLst>
              <a:ext uri="{FF2B5EF4-FFF2-40B4-BE49-F238E27FC236}">
                <a16:creationId xmlns:a16="http://schemas.microsoft.com/office/drawing/2014/main" xmlns="" id="{9A792FB1-9471-4E35-82DF-FCE690CA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27953">
            <a:off x="7489102" y="3491392"/>
            <a:ext cx="4481128" cy="30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138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небо, люди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63D4A22-7295-4536-9DCD-DB7629A39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3491" y="544711"/>
            <a:ext cx="9145016" cy="6178431"/>
          </a:xfrm>
          <a:prstGeom prst="rect">
            <a:avLst/>
          </a:prstGeom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xmlns="" id="{E425499D-7B08-4101-AF8B-D8EEB7AC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4" y="116632"/>
            <a:ext cx="874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ru-RU" sz="2000" b="1" kern="0" dirty="0">
                <a:solidFill>
                  <a:srgbClr val="C00000"/>
                </a:solidFill>
              </a:rPr>
              <a:t>Excursion</a:t>
            </a:r>
            <a:r>
              <a:rPr lang="ru-RU" altLang="ru-RU" sz="2000" b="1" kern="0" dirty="0">
                <a:solidFill>
                  <a:srgbClr val="C00000"/>
                </a:solidFill>
              </a:rPr>
              <a:t> </a:t>
            </a:r>
            <a:r>
              <a:rPr lang="en-US" altLang="ru-RU" sz="2000" b="1" kern="0" dirty="0">
                <a:solidFill>
                  <a:srgbClr val="C00000"/>
                </a:solidFill>
              </a:rPr>
              <a:t>to Moscow</a:t>
            </a:r>
            <a:endParaRPr lang="fr-FR" altLang="ru-RU" sz="20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00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1122</Words>
  <Application>Microsoft Macintosh PowerPoint</Application>
  <PresentationFormat>Произвольный</PresentationFormat>
  <Paragraphs>232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153</cp:revision>
  <dcterms:created xsi:type="dcterms:W3CDTF">2017-05-29T13:31:35Z</dcterms:created>
  <dcterms:modified xsi:type="dcterms:W3CDTF">2019-06-17T06:09:58Z</dcterms:modified>
</cp:coreProperties>
</file>