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66" r:id="rId3"/>
    <p:sldId id="262" r:id="rId4"/>
    <p:sldId id="411" r:id="rId5"/>
    <p:sldId id="393" r:id="rId6"/>
    <p:sldId id="412" r:id="rId7"/>
    <p:sldId id="413" r:id="rId8"/>
    <p:sldId id="386" r:id="rId9"/>
    <p:sldId id="420" r:id="rId10"/>
    <p:sldId id="448" r:id="rId11"/>
    <p:sldId id="396" r:id="rId12"/>
    <p:sldId id="387" r:id="rId13"/>
    <p:sldId id="441" r:id="rId14"/>
    <p:sldId id="388" r:id="rId15"/>
    <p:sldId id="440" r:id="rId16"/>
    <p:sldId id="429" r:id="rId17"/>
    <p:sldId id="430" r:id="rId18"/>
    <p:sldId id="431" r:id="rId19"/>
    <p:sldId id="445" r:id="rId20"/>
    <p:sldId id="446" r:id="rId21"/>
    <p:sldId id="443" r:id="rId22"/>
    <p:sldId id="444" r:id="rId23"/>
    <p:sldId id="447" r:id="rId24"/>
    <p:sldId id="425" r:id="rId25"/>
    <p:sldId id="426" r:id="rId26"/>
    <p:sldId id="427" r:id="rId27"/>
    <p:sldId id="423" r:id="rId28"/>
    <p:sldId id="392" r:id="rId29"/>
    <p:sldId id="424" r:id="rId30"/>
    <p:sldId id="432" r:id="rId31"/>
    <p:sldId id="428" r:id="rId32"/>
    <p:sldId id="421" r:id="rId33"/>
    <p:sldId id="439" r:id="rId34"/>
    <p:sldId id="433" r:id="rId35"/>
    <p:sldId id="434" r:id="rId36"/>
    <p:sldId id="435" r:id="rId37"/>
    <p:sldId id="436" r:id="rId38"/>
    <p:sldId id="437" r:id="rId39"/>
    <p:sldId id="438" r:id="rId40"/>
    <p:sldId id="44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7" autoAdjust="0"/>
    <p:restoredTop sz="96467" autoAdjust="0"/>
  </p:normalViewPr>
  <p:slideViewPr>
    <p:cSldViewPr>
      <p:cViewPr varScale="1">
        <p:scale>
          <a:sx n="119" d="100"/>
          <a:sy n="119" d="100"/>
        </p:scale>
        <p:origin x="906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D3C9B-E6DB-4769-A00B-110263470823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AB4D2-FAA5-473D-9D40-67FA375B7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5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AB4D2-FAA5-473D-9D40-67FA375B75E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0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7D601-7AA9-49CD-98CB-2ABC50B6604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58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1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0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3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5044-2B2C-4DDF-8A52-AA85F8BEB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5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42914" y="103190"/>
            <a:ext cx="8243887" cy="5953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2B7C-86DC-46F0-AB77-982F5C3D2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5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5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3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1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4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6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6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18EC-103F-4B77-AA02-C1E92F4FBA19}" type="datetimeFigureOut">
              <a:rPr lang="ru-RU" smtClean="0"/>
              <a:t>22.06.2019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2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89.png"/><Relationship Id="rId3" Type="http://schemas.openxmlformats.org/officeDocument/2006/relationships/image" Target="../media/image68.png"/><Relationship Id="rId21" Type="http://schemas.openxmlformats.org/officeDocument/2006/relationships/image" Target="../media/image4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88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7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46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99" y="3645023"/>
            <a:ext cx="4806330" cy="2641749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23" y="188640"/>
            <a:ext cx="3810021" cy="152551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800080"/>
                </a:solidFill>
              </a:rPr>
              <a:t>Leonid </a:t>
            </a:r>
            <a:r>
              <a:rPr lang="en-US" sz="2400" dirty="0" err="1">
                <a:solidFill>
                  <a:srgbClr val="800080"/>
                </a:solidFill>
              </a:rPr>
              <a:t>Grigorenko</a:t>
            </a:r>
            <a:endParaRPr lang="en-GB" sz="700" dirty="0">
              <a:solidFill>
                <a:srgbClr val="800080"/>
              </a:solidFill>
            </a:endParaRPr>
          </a:p>
          <a:p>
            <a:pPr algn="l">
              <a:lnSpc>
                <a:spcPct val="120000"/>
              </a:lnSpc>
              <a:defRPr/>
            </a:pPr>
            <a:endParaRPr lang="en-GB" sz="700" dirty="0">
              <a:solidFill>
                <a:srgbClr val="0000CC"/>
              </a:solidFill>
            </a:endParaRPr>
          </a:p>
          <a:p>
            <a:pPr algn="l">
              <a:lnSpc>
                <a:spcPct val="120000"/>
              </a:lnSpc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Flerov Laboratory of Nuclear Reactions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JINR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Dubna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97713"/>
            <a:ext cx="7848872" cy="1396915"/>
          </a:xfrm>
          <a:gradFill flip="none" rotWithShape="1">
            <a:gsLst>
              <a:gs pos="0">
                <a:srgbClr val="F4A6F6"/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</a:rPr>
              <a:t>Construction of a prototype of the initial section of a </a:t>
            </a:r>
            <a:r>
              <a:rPr lang="en-US" sz="2400" b="1" dirty="0" smtClean="0">
                <a:solidFill>
                  <a:srgbClr val="0000CC"/>
                </a:solidFill>
              </a:rPr>
              <a:t/>
            </a:r>
            <a:br>
              <a:rPr lang="en-US" sz="2400" b="1" dirty="0" smtClean="0">
                <a:solidFill>
                  <a:srgbClr val="0000CC"/>
                </a:solidFill>
              </a:rPr>
            </a:br>
            <a:r>
              <a:rPr lang="en-US" sz="2400" b="1" dirty="0" smtClean="0">
                <a:solidFill>
                  <a:srgbClr val="0000CC"/>
                </a:solidFill>
              </a:rPr>
              <a:t>high-current </a:t>
            </a:r>
            <a:r>
              <a:rPr lang="en-US" sz="2400" b="1" dirty="0">
                <a:solidFill>
                  <a:srgbClr val="0000CC"/>
                </a:solidFill>
              </a:rPr>
              <a:t>heavy-ion linear accelerator aimed at producing intense </a:t>
            </a:r>
            <a:r>
              <a:rPr lang="en-US" sz="2400" b="1" dirty="0" smtClean="0">
                <a:solidFill>
                  <a:srgbClr val="0000CC"/>
                </a:solidFill>
              </a:rPr>
              <a:t>radioactive </a:t>
            </a:r>
            <a:r>
              <a:rPr lang="en-US" sz="2400" b="1" dirty="0">
                <a:solidFill>
                  <a:srgbClr val="0000CC"/>
                </a:solidFill>
              </a:rPr>
              <a:t>ion beams for basic research</a:t>
            </a:r>
            <a:endParaRPr lang="ru-RU" sz="2400" b="1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974" y="244789"/>
            <a:ext cx="1668867" cy="13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erovlab.jinr.ru/flnr/dimg/flerovlab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205679" cy="146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23440"/>
            <a:ext cx="914400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1600" dirty="0"/>
              <a:t>50th meeting of the </a:t>
            </a:r>
            <a:r>
              <a:rPr lang="en-US" sz="1600" dirty="0" smtClean="0"/>
              <a:t>Program </a:t>
            </a:r>
            <a:r>
              <a:rPr lang="en-US" sz="1600" dirty="0"/>
              <a:t>Advisory Committee for Nuclear Physics, </a:t>
            </a:r>
            <a:r>
              <a:rPr lang="en-US" sz="1600" dirty="0" smtClean="0"/>
              <a:t>Dubna, Russia, </a:t>
            </a:r>
            <a:r>
              <a:rPr lang="en-US" sz="1600" dirty="0"/>
              <a:t>June </a:t>
            </a:r>
            <a:r>
              <a:rPr lang="en-US" sz="1600" dirty="0" smtClean="0"/>
              <a:t>24-25, </a:t>
            </a:r>
            <a:r>
              <a:rPr lang="en-US" sz="1600" dirty="0" smtClean="0"/>
              <a:t>2019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2528513" cy="2192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419872" y="5733256"/>
            <a:ext cx="207158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</a:t>
            </a:r>
            <a:r>
              <a:rPr lang="en-US" sz="1600" b="1" dirty="0" smtClean="0"/>
              <a:t>http://aculina.jinr.ru/</a:t>
            </a:r>
            <a:br>
              <a:rPr lang="en-US" sz="1600" b="1" dirty="0" smtClean="0"/>
            </a:br>
            <a:r>
              <a:rPr lang="en-US" sz="1600" b="1" dirty="0" err="1" smtClean="0"/>
              <a:t>derica.php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861048"/>
            <a:ext cx="16561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52" y="3573016"/>
            <a:ext cx="211909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7334" y="260648"/>
            <a:ext cx="823061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dirty="0" smtClean="0">
                <a:solidFill>
                  <a:srgbClr val="0000CC"/>
                </a:solidFill>
              </a:rPr>
              <a:t>Primary beams at modern and prospective RIB factories  </a:t>
            </a:r>
            <a:br>
              <a:rPr lang="en-US" sz="2500" dirty="0" smtClean="0">
                <a:solidFill>
                  <a:srgbClr val="0000CC"/>
                </a:solidFill>
              </a:rPr>
            </a:br>
            <a:endParaRPr lang="ru-RU" sz="2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36650" y="2852936"/>
            <a:ext cx="741682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dirty="0" smtClean="0">
                <a:solidFill>
                  <a:srgbClr val="0000CC"/>
                </a:solidFill>
              </a:rPr>
              <a:t>DERICA strategy for RIB production </a:t>
            </a:r>
            <a:endParaRPr lang="ru-RU" sz="2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01100" y="836713"/>
            <a:ext cx="3566844" cy="16561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dirty="0" smtClean="0">
                <a:solidFill>
                  <a:srgbClr val="0000CC"/>
                </a:solidFill>
              </a:rPr>
              <a:t>RIBF </a:t>
            </a:r>
            <a:r>
              <a:rPr lang="en-US" sz="2000" dirty="0">
                <a:solidFill>
                  <a:srgbClr val="0000CC"/>
                </a:solidFill>
              </a:rPr>
              <a:t>(RIKEN)        </a:t>
            </a:r>
            <a:r>
              <a:rPr lang="en-US" sz="2000" dirty="0" smtClean="0">
                <a:solidFill>
                  <a:srgbClr val="0000CC"/>
                </a:solidFill>
              </a:rPr>
              <a:t>     </a:t>
            </a:r>
            <a:r>
              <a:rPr lang="en-US" sz="2000" dirty="0">
                <a:solidFill>
                  <a:srgbClr val="0000CC"/>
                </a:solidFill>
              </a:rPr>
              <a:t>370 </a:t>
            </a:r>
            <a:r>
              <a:rPr lang="en-US" sz="2000" dirty="0" err="1">
                <a:solidFill>
                  <a:srgbClr val="0000CC"/>
                </a:solidFill>
              </a:rPr>
              <a:t>AMeV</a:t>
            </a:r>
            <a:r>
              <a:rPr lang="en-US" sz="2000" dirty="0">
                <a:solidFill>
                  <a:srgbClr val="0000CC"/>
                </a:solidFill>
              </a:rPr>
              <a:t/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FAIR (Darmstadt)   1800 </a:t>
            </a:r>
            <a:r>
              <a:rPr lang="en-US" sz="2000" dirty="0" err="1">
                <a:solidFill>
                  <a:srgbClr val="0000CC"/>
                </a:solidFill>
              </a:rPr>
              <a:t>AMeV</a:t>
            </a:r>
            <a:r>
              <a:rPr lang="en-US" sz="2000" dirty="0">
                <a:solidFill>
                  <a:srgbClr val="0000CC"/>
                </a:solidFill>
              </a:rPr>
              <a:t/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FRIB (MSU)            </a:t>
            </a:r>
            <a:r>
              <a:rPr lang="en-US" sz="2000" dirty="0" smtClean="0">
                <a:solidFill>
                  <a:srgbClr val="0000CC"/>
                </a:solidFill>
              </a:rPr>
              <a:t>   </a:t>
            </a:r>
            <a:r>
              <a:rPr lang="en-US" sz="2000" dirty="0">
                <a:solidFill>
                  <a:srgbClr val="0000CC"/>
                </a:solidFill>
              </a:rPr>
              <a:t>240 </a:t>
            </a:r>
            <a:r>
              <a:rPr lang="en-US" sz="2000" dirty="0" err="1">
                <a:solidFill>
                  <a:srgbClr val="0000CC"/>
                </a:solidFill>
              </a:rPr>
              <a:t>AMeV</a:t>
            </a:r>
            <a:r>
              <a:rPr lang="en-US" sz="2000" dirty="0">
                <a:solidFill>
                  <a:srgbClr val="0000CC"/>
                </a:solidFill>
              </a:rPr>
              <a:t/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RAON (</a:t>
            </a:r>
            <a:r>
              <a:rPr lang="en-US" sz="2000" dirty="0" err="1">
                <a:solidFill>
                  <a:srgbClr val="0000CC"/>
                </a:solidFill>
              </a:rPr>
              <a:t>S.Korea</a:t>
            </a:r>
            <a:r>
              <a:rPr lang="en-US" sz="2000" dirty="0">
                <a:solidFill>
                  <a:srgbClr val="0000CC"/>
                </a:solidFill>
              </a:rPr>
              <a:t>)      200  </a:t>
            </a:r>
            <a:r>
              <a:rPr lang="en-US" sz="2000" dirty="0" err="1">
                <a:solidFill>
                  <a:srgbClr val="0000CC"/>
                </a:solidFill>
              </a:rPr>
              <a:t>AMeV</a:t>
            </a:r>
            <a:r>
              <a:rPr lang="en-US" sz="2000" dirty="0">
                <a:solidFill>
                  <a:srgbClr val="0000CC"/>
                </a:solidFill>
              </a:rPr>
              <a:t/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HIAF (China)            800  </a:t>
            </a:r>
            <a:r>
              <a:rPr lang="en-US" sz="2000" dirty="0" err="1">
                <a:solidFill>
                  <a:srgbClr val="0000CC"/>
                </a:solidFill>
              </a:rPr>
              <a:t>AMeV</a:t>
            </a:r>
            <a:endParaRPr 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475656" y="5589240"/>
            <a:ext cx="5974002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first challenge of the project </a:t>
            </a:r>
            <a:r>
              <a:rPr lang="ru-RU" sz="2000" b="1" dirty="0" smtClean="0">
                <a:solidFill>
                  <a:srgbClr val="FF0000"/>
                </a:solidFill>
              </a:rPr>
              <a:t>– </a:t>
            </a:r>
            <a:r>
              <a:rPr lang="en-US" sz="2000" b="1" dirty="0">
                <a:solidFill>
                  <a:srgbClr val="FF0000"/>
                </a:solidFill>
              </a:rPr>
              <a:t>to construct record high-current </a:t>
            </a:r>
            <a:r>
              <a:rPr lang="en-US" sz="2000" b="1" dirty="0" smtClean="0">
                <a:solidFill>
                  <a:srgbClr val="FF0000"/>
                </a:solidFill>
              </a:rPr>
              <a:t>(e.g. Ca </a:t>
            </a:r>
            <a:r>
              <a:rPr lang="en-US" sz="2000" b="1" dirty="0">
                <a:solidFill>
                  <a:srgbClr val="FF0000"/>
                </a:solidFill>
              </a:rPr>
              <a:t>beam ~3 </a:t>
            </a:r>
            <a:r>
              <a:rPr lang="en-US" sz="2000" b="1" dirty="0" err="1" smtClean="0">
                <a:solidFill>
                  <a:srgbClr val="FF0000"/>
                </a:solidFill>
              </a:rPr>
              <a:t>emA</a:t>
            </a:r>
            <a:r>
              <a:rPr lang="en-US" sz="2000" b="1" dirty="0" smtClean="0">
                <a:solidFill>
                  <a:srgbClr val="FF0000"/>
                </a:solidFill>
              </a:rPr>
              <a:t>, U </a:t>
            </a:r>
            <a:r>
              <a:rPr lang="en-US" sz="2000" b="1" dirty="0">
                <a:solidFill>
                  <a:srgbClr val="FF0000"/>
                </a:solidFill>
              </a:rPr>
              <a:t>beam   ~1 </a:t>
            </a:r>
            <a:r>
              <a:rPr lang="en-US" sz="2000" b="1" dirty="0" err="1" smtClean="0">
                <a:solidFill>
                  <a:srgbClr val="FF0000"/>
                </a:solidFill>
              </a:rPr>
              <a:t>emA</a:t>
            </a:r>
            <a:r>
              <a:rPr lang="en-US" sz="2000" b="1" dirty="0" smtClean="0">
                <a:solidFill>
                  <a:srgbClr val="FF0000"/>
                </a:solidFill>
              </a:rPr>
              <a:t>)   </a:t>
            </a:r>
            <a:r>
              <a:rPr lang="en-US" sz="2000" b="1" dirty="0">
                <a:solidFill>
                  <a:srgbClr val="FF0000"/>
                </a:solidFill>
              </a:rPr>
              <a:t>~30  </a:t>
            </a:r>
            <a:r>
              <a:rPr lang="en-US" sz="2000" b="1" dirty="0" err="1">
                <a:solidFill>
                  <a:srgbClr val="FF0000"/>
                </a:solidFill>
              </a:rPr>
              <a:t>pmA</a:t>
            </a:r>
            <a:r>
              <a:rPr lang="en-US" sz="2000" b="1" dirty="0">
                <a:solidFill>
                  <a:srgbClr val="FF0000"/>
                </a:solidFill>
              </a:rPr>
              <a:t> heavy-ion superconducting </a:t>
            </a:r>
            <a:r>
              <a:rPr lang="en-US" sz="2000" b="1" dirty="0" err="1">
                <a:solidFill>
                  <a:srgbClr val="FF0000"/>
                </a:solidFill>
              </a:rPr>
              <a:t>cw</a:t>
            </a:r>
            <a:r>
              <a:rPr lang="en-US" sz="2000" b="1" dirty="0">
                <a:solidFill>
                  <a:srgbClr val="FF0000"/>
                </a:solidFill>
              </a:rPr>
              <a:t>-LINAC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956293" y="3438195"/>
            <a:ext cx="3767918" cy="186301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0000"/>
                </a:solidFill>
              </a:rPr>
              <a:t>Advantages of relatively low-energy RIBs:</a:t>
            </a: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- Easier to study direct reactions </a:t>
            </a: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   at</a:t>
            </a:r>
            <a:r>
              <a:rPr lang="ru-RU" sz="1900" b="1" dirty="0" smtClean="0">
                <a:solidFill>
                  <a:srgbClr val="0033CC"/>
                </a:solidFill>
              </a:rPr>
              <a:t> </a:t>
            </a:r>
            <a:r>
              <a:rPr lang="en-US" sz="1900" b="1" dirty="0" smtClean="0">
                <a:solidFill>
                  <a:srgbClr val="0033CC"/>
                </a:solidFill>
              </a:rPr>
              <a:t>20-70 </a:t>
            </a:r>
            <a:r>
              <a:rPr lang="en-US" sz="1900" b="1" dirty="0" err="1" smtClean="0">
                <a:solidFill>
                  <a:srgbClr val="0033CC"/>
                </a:solidFill>
              </a:rPr>
              <a:t>AMeV</a:t>
            </a:r>
            <a:endParaRPr lang="en-US" sz="1900" b="1" dirty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- Easier to work with stopped </a:t>
            </a:r>
            <a:br>
              <a:rPr lang="en-US" sz="1900" b="1" dirty="0" smtClean="0">
                <a:solidFill>
                  <a:srgbClr val="0033CC"/>
                </a:solidFill>
              </a:rPr>
            </a:br>
            <a:r>
              <a:rPr lang="en-US" sz="1900" b="1" dirty="0" smtClean="0">
                <a:solidFill>
                  <a:srgbClr val="0033CC"/>
                </a:solidFill>
              </a:rPr>
              <a:t>  beams</a:t>
            </a:r>
            <a:endParaRPr lang="en-US" sz="1900" b="1" dirty="0">
              <a:solidFill>
                <a:srgbClr val="0033CC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112" y="836712"/>
            <a:ext cx="2592288" cy="1656185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No way to compete in primary beam </a:t>
            </a:r>
            <a:r>
              <a:rPr lang="en-US" sz="2000" b="1" dirty="0" smtClean="0">
                <a:solidFill>
                  <a:srgbClr val="FF0000"/>
                </a:solidFill>
              </a:rPr>
              <a:t>energies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9923" y="3438195"/>
            <a:ext cx="3558021" cy="186301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200" dirty="0" smtClean="0">
                <a:solidFill>
                  <a:srgbClr val="0000CC"/>
                </a:solidFill>
              </a:rPr>
              <a:t>Focus efforts on HIGH INTENSITY of primary beams with relatively MODEST ENERGIES ~100-160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endParaRPr lang="ru-RU" sz="2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Advantages of the proposed facility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492799" y="4437112"/>
            <a:ext cx="4419689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Unique opportunities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World most intense RIBs </a:t>
            </a:r>
            <a:r>
              <a:rPr lang="en-US" sz="2000" b="1" dirty="0">
                <a:solidFill>
                  <a:srgbClr val="0033CC"/>
                </a:solidFill>
              </a:rPr>
              <a:t>for </a:t>
            </a:r>
            <a:r>
              <a:rPr lang="en-US" sz="2000" b="1" dirty="0" smtClean="0">
                <a:solidFill>
                  <a:srgbClr val="0033CC"/>
                </a:solidFill>
              </a:rPr>
              <a:t>direct 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reaction studies at </a:t>
            </a:r>
            <a:r>
              <a:rPr lang="en-US" sz="2000" b="1" dirty="0">
                <a:solidFill>
                  <a:srgbClr val="0033CC"/>
                </a:solidFill>
              </a:rPr>
              <a:t>intermediate </a:t>
            </a:r>
            <a:r>
              <a:rPr lang="en-US" sz="2000" b="1" dirty="0" smtClean="0">
                <a:solidFill>
                  <a:srgbClr val="0033CC"/>
                </a:solidFill>
              </a:rPr>
              <a:t/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(</a:t>
            </a:r>
            <a:r>
              <a:rPr lang="en-US" sz="2000" b="1" dirty="0">
                <a:solidFill>
                  <a:srgbClr val="0033CC"/>
                </a:solidFill>
              </a:rPr>
              <a:t>20-70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r>
              <a:rPr lang="en-US" sz="2000" b="1" dirty="0" smtClean="0">
                <a:solidFill>
                  <a:srgbClr val="0033CC"/>
                </a:solidFill>
              </a:rPr>
              <a:t>) energies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- Reaccelerated RIBs up to 500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e-RIB collider experiment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95536" y="4437112"/>
            <a:ext cx="3653908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Staged development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Continuity and flexibility of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the research program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Low technological risks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Highly upgradable facility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design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461364" y="908720"/>
            <a:ext cx="4104456" cy="5719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Unusual facility layout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611560" y="1696663"/>
            <a:ext cx="3816424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1: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ISOL RIB production -&gt;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problem to reaccelerate RIBs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932040" y="1679172"/>
            <a:ext cx="3528392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2: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-&gt;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Problem to stop/cool RIBs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1782188" y="3010297"/>
            <a:ext cx="5382100" cy="113878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DERICA approach: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+ </a:t>
            </a:r>
            <a:r>
              <a:rPr lang="en-US" sz="2000" b="1" dirty="0" smtClean="0">
                <a:solidFill>
                  <a:srgbClr val="0033CC"/>
                </a:solidFill>
              </a:rPr>
              <a:t>RIB “cooling” in  gas cell + </a:t>
            </a:r>
            <a:r>
              <a:rPr lang="en-US" sz="2000" b="1" dirty="0">
                <a:solidFill>
                  <a:srgbClr val="0033CC"/>
                </a:solidFill>
              </a:rPr>
              <a:t>reaccelerated RIBs up to 5</a:t>
            </a:r>
            <a:r>
              <a:rPr lang="en-US" sz="2000" b="1" dirty="0" smtClean="0">
                <a:solidFill>
                  <a:srgbClr val="0033CC"/>
                </a:solidFill>
              </a:rPr>
              <a:t>00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9807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18740" y="188640"/>
            <a:ext cx="8856984" cy="74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Letter of Intent: </a:t>
            </a:r>
          </a:p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    Russian review </a:t>
            </a:r>
            <a:r>
              <a:rPr lang="en-US" sz="3000" dirty="0" smtClean="0">
                <a:solidFill>
                  <a:srgbClr val="0000CC"/>
                </a:solidFill>
              </a:rPr>
              <a:t>journal Physics-</a:t>
            </a:r>
            <a:r>
              <a:rPr lang="en-US" sz="3000" dirty="0" err="1" smtClean="0">
                <a:solidFill>
                  <a:srgbClr val="0000CC"/>
                </a:solidFill>
              </a:rPr>
              <a:t>Uspekhi</a:t>
            </a:r>
            <a:r>
              <a:rPr lang="en-US" sz="3000" dirty="0" smtClean="0">
                <a:solidFill>
                  <a:srgbClr val="0000CC"/>
                </a:solidFill>
              </a:rPr>
              <a:t> (2019)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6093296"/>
            <a:ext cx="381642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 </a:t>
            </a:r>
            <a:r>
              <a:rPr lang="en-US" sz="2000" b="1" dirty="0" smtClean="0"/>
              <a:t>http://aculina.jinr.ru/derica.php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602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18740" y="74392"/>
            <a:ext cx="8856984" cy="74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Public visibility of the project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013176"/>
            <a:ext cx="462452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April 26, 2018. The is project is submitted to Russian Ministry of Education and Science on the call for </a:t>
            </a:r>
            <a:r>
              <a:rPr lang="ru-RU" dirty="0" smtClean="0"/>
              <a:t>«</a:t>
            </a:r>
            <a:r>
              <a:rPr lang="en-US" dirty="0" smtClean="0"/>
              <a:t>Proposals to build “</a:t>
            </a:r>
            <a:r>
              <a:rPr lang="en-US" dirty="0" err="1" smtClean="0"/>
              <a:t>megascience</a:t>
            </a:r>
            <a:r>
              <a:rPr lang="en-US" dirty="0" smtClean="0"/>
              <a:t>”-class facilities on the territory of Russian Federation</a:t>
            </a:r>
            <a:r>
              <a:rPr lang="ru-RU" dirty="0" smtClean="0"/>
              <a:t>»</a:t>
            </a:r>
            <a:r>
              <a:rPr lang="en-US" dirty="0" smtClean="0"/>
              <a:t> as joint JINR-BINP venture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5013176"/>
            <a:ext cx="253444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 September 2018 evaluation by Russian Academy of Sciences positioned DERICA in the top of the proposals list.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2916" y="244722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General meeting of the Physical Section of RAS November </a:t>
            </a:r>
            <a:r>
              <a:rPr lang="ru-RU" dirty="0" smtClean="0"/>
              <a:t>12</a:t>
            </a:r>
            <a:r>
              <a:rPr lang="en-US" dirty="0" smtClean="0"/>
              <a:t>, </a:t>
            </a:r>
            <a:r>
              <a:rPr lang="ru-RU" dirty="0" smtClean="0"/>
              <a:t>2018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626042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ECT</a:t>
            </a:r>
            <a:r>
              <a:rPr lang="en-US" dirty="0"/>
              <a:t>* workshop on “Probing exotic structure of short-lived nuclei by </a:t>
            </a:r>
            <a:endParaRPr lang="en-US" dirty="0" smtClean="0"/>
          </a:p>
          <a:p>
            <a:pPr algn="r"/>
            <a:r>
              <a:rPr lang="en-US" dirty="0" smtClean="0"/>
              <a:t>electron </a:t>
            </a:r>
            <a:r>
              <a:rPr lang="en-US" dirty="0"/>
              <a:t>scattering</a:t>
            </a:r>
            <a:r>
              <a:rPr lang="en-US" dirty="0" smtClean="0"/>
              <a:t>”, </a:t>
            </a:r>
            <a:r>
              <a:rPr lang="en-US" dirty="0" smtClean="0"/>
              <a:t>July </a:t>
            </a:r>
            <a:r>
              <a:rPr lang="en-US" dirty="0"/>
              <a:t>16 – 20</a:t>
            </a:r>
            <a:r>
              <a:rPr lang="en-US" dirty="0"/>
              <a:t>, 2018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56" y="2985460"/>
            <a:ext cx="8568952" cy="67710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Technical </a:t>
            </a:r>
            <a:r>
              <a:rPr lang="en-US" dirty="0"/>
              <a:t>Meeting on Novel Multidisciplinary Applications </a:t>
            </a:r>
            <a:r>
              <a:rPr lang="en-US" dirty="0" smtClean="0"/>
              <a:t>with </a:t>
            </a:r>
            <a:r>
              <a:rPr lang="en-US" dirty="0"/>
              <a:t>Unstable Ion Beams and </a:t>
            </a:r>
            <a:r>
              <a:rPr lang="en-US" dirty="0" smtClean="0"/>
              <a:t>Complementary </a:t>
            </a:r>
            <a:r>
              <a:rPr lang="en-US" dirty="0"/>
              <a:t>Techniques , IAEA Headquarters,  </a:t>
            </a:r>
            <a:r>
              <a:rPr lang="en-US" dirty="0" smtClean="0"/>
              <a:t>Vienna</a:t>
            </a:r>
            <a:r>
              <a:rPr lang="en-US" dirty="0"/>
              <a:t>, Austria, December </a:t>
            </a:r>
            <a:r>
              <a:rPr lang="en-US" dirty="0" smtClean="0"/>
              <a:t>10–14</a:t>
            </a:r>
            <a:r>
              <a:rPr lang="en-US" dirty="0" smtClean="0"/>
              <a:t>, </a:t>
            </a:r>
            <a:r>
              <a:rPr lang="en-US" dirty="0"/>
              <a:t>2018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460661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41 </a:t>
            </a:r>
            <a:r>
              <a:rPr lang="en-US" dirty="0" smtClean="0"/>
              <a:t>European  Cyclotron Progress Meeting, Dubna, Russia, September </a:t>
            </a:r>
            <a:r>
              <a:rPr lang="en-US" dirty="0"/>
              <a:t>3 – 5</a:t>
            </a:r>
            <a:r>
              <a:rPr lang="en-US" dirty="0" smtClean="0"/>
              <a:t>, </a:t>
            </a:r>
            <a:r>
              <a:rPr lang="en-US" dirty="0"/>
              <a:t>2018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1951163"/>
            <a:ext cx="555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EXON </a:t>
            </a:r>
            <a:r>
              <a:rPr lang="en-US" dirty="0" smtClean="0"/>
              <a:t>2018, Petrozavodsk, September </a:t>
            </a:r>
            <a:r>
              <a:rPr lang="en-US" dirty="0"/>
              <a:t>10 – 14</a:t>
            </a:r>
            <a:r>
              <a:rPr lang="en-US" dirty="0" smtClean="0"/>
              <a:t>, </a:t>
            </a:r>
            <a:r>
              <a:rPr lang="en-US" dirty="0"/>
              <a:t>2018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7196" y="3748375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Nuclear Physics section of RAS meeting,</a:t>
            </a:r>
            <a:r>
              <a:rPr lang="ru-RU" dirty="0" smtClean="0"/>
              <a:t> </a:t>
            </a:r>
            <a:r>
              <a:rPr lang="en-US" dirty="0" smtClean="0"/>
              <a:t>JINR</a:t>
            </a:r>
            <a:r>
              <a:rPr lang="ru-RU" dirty="0" smtClean="0"/>
              <a:t>, </a:t>
            </a:r>
            <a:r>
              <a:rPr lang="en-US" dirty="0" smtClean="0"/>
              <a:t>Dubna</a:t>
            </a:r>
            <a:r>
              <a:rPr lang="ru-RU" dirty="0" smtClean="0"/>
              <a:t>, </a:t>
            </a:r>
            <a:r>
              <a:rPr lang="en-US" dirty="0" smtClean="0"/>
              <a:t>March </a:t>
            </a:r>
            <a:r>
              <a:rPr lang="ru-RU" dirty="0" smtClean="0"/>
              <a:t>14</a:t>
            </a:r>
            <a:r>
              <a:rPr lang="en-US" dirty="0"/>
              <a:t> – </a:t>
            </a:r>
            <a:r>
              <a:rPr lang="ru-RU" dirty="0" smtClean="0"/>
              <a:t>15</a:t>
            </a:r>
            <a:r>
              <a:rPr lang="en-US" dirty="0" smtClean="0"/>
              <a:t>,</a:t>
            </a:r>
            <a:r>
              <a:rPr lang="ru-RU" dirty="0" smtClean="0"/>
              <a:t> 2019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8740" y="4276127"/>
            <a:ext cx="56053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  <a:latin typeface="Wingdings" panose="05000000000000000000" pitchFamily="2" charset="2"/>
              </a:rPr>
              <a:t>«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NUPECC </a:t>
            </a:r>
            <a:r>
              <a:rPr lang="en-US" dirty="0" smtClean="0"/>
              <a:t>meeting, Dubna, Russia, </a:t>
            </a:r>
            <a:r>
              <a:rPr lang="en-US" dirty="0"/>
              <a:t>June </a:t>
            </a:r>
            <a:r>
              <a:rPr lang="en-US" dirty="0"/>
              <a:t>20 – 21</a:t>
            </a:r>
            <a:r>
              <a:rPr lang="en-US" dirty="0" smtClean="0"/>
              <a:t>, 2019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LINAC-100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779912" y="217103"/>
            <a:ext cx="5040560" cy="54760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DERICA workshop February </a:t>
            </a:r>
            <a:r>
              <a:rPr lang="ru-RU" sz="2200" b="1" dirty="0" smtClean="0">
                <a:solidFill>
                  <a:srgbClr val="FF0000"/>
                </a:solidFill>
              </a:rPr>
              <a:t>7-8</a:t>
            </a:r>
            <a:r>
              <a:rPr lang="en-US" sz="2200" b="1" dirty="0" smtClean="0">
                <a:solidFill>
                  <a:srgbClr val="FF0000"/>
                </a:solidFill>
              </a:rPr>
              <a:t>, JINR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816411" cy="1512168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23527" y="2708920"/>
            <a:ext cx="5472609" cy="10801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Declaration of most urgent task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To start development of the “front end” for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LINAC-100 immediately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51" y="2397561"/>
            <a:ext cx="2862172" cy="1445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676" y="3843438"/>
            <a:ext cx="2746311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760" y="5404842"/>
            <a:ext cx="2922144" cy="1440160"/>
          </a:xfrm>
          <a:prstGeom prst="rect">
            <a:avLst/>
          </a:prstGeom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323527" y="3933056"/>
            <a:ext cx="5472609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Support by JINR directorate for </a:t>
            </a:r>
            <a:r>
              <a:rPr lang="ru-RU" sz="2200" b="1" dirty="0" smtClean="0">
                <a:solidFill>
                  <a:srgbClr val="FF0000"/>
                </a:solidFill>
              </a:rPr>
              <a:t>2019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Resources allocated:  </a:t>
            </a:r>
            <a:r>
              <a:rPr lang="en-US" b="1" dirty="0" smtClean="0">
                <a:solidFill>
                  <a:srgbClr val="0033CC"/>
                </a:solidFill>
              </a:rPr>
              <a:t>650 </a:t>
            </a:r>
            <a:r>
              <a:rPr lang="en-US" b="1" dirty="0" smtClean="0">
                <a:solidFill>
                  <a:srgbClr val="0033CC"/>
                </a:solidFill>
              </a:rPr>
              <a:t>k$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23529" y="4941169"/>
            <a:ext cx="5472608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New research </a:t>
            </a:r>
            <a:r>
              <a:rPr lang="en-US" sz="2200" b="1" dirty="0" smtClean="0">
                <a:solidFill>
                  <a:srgbClr val="FF0000"/>
                </a:solidFill>
              </a:rPr>
              <a:t>project </a:t>
            </a:r>
            <a:r>
              <a:rPr lang="en-US" sz="2200" b="1" dirty="0" smtClean="0">
                <a:solidFill>
                  <a:srgbClr val="FF0000"/>
                </a:solidFill>
              </a:rPr>
              <a:t>at JINR for </a:t>
            </a:r>
            <a:r>
              <a:rPr lang="ru-RU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>
                <a:solidFill>
                  <a:srgbClr val="FF0000"/>
                </a:solidFill>
              </a:rPr>
              <a:t>20-2021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Decision to be made by JINR PAC 24-25 June 2019</a:t>
            </a:r>
          </a:p>
          <a:p>
            <a:pPr>
              <a:defRPr/>
            </a:pPr>
            <a:r>
              <a:rPr lang="en-US" b="1" dirty="0">
                <a:solidFill>
                  <a:srgbClr val="0033CC"/>
                </a:solidFill>
              </a:rPr>
              <a:t>- </a:t>
            </a:r>
            <a:r>
              <a:rPr lang="en-US" b="1" dirty="0" smtClean="0">
                <a:solidFill>
                  <a:srgbClr val="0033CC"/>
                </a:solidFill>
              </a:rPr>
              <a:t>Expected resources  2020</a:t>
            </a:r>
            <a:r>
              <a:rPr lang="en-US" b="1" dirty="0">
                <a:solidFill>
                  <a:srgbClr val="0033CC"/>
                </a:solidFill>
              </a:rPr>
              <a:t>: </a:t>
            </a:r>
            <a:r>
              <a:rPr lang="en-US" b="1" dirty="0" smtClean="0">
                <a:solidFill>
                  <a:srgbClr val="0033CC"/>
                </a:solidFill>
              </a:rPr>
              <a:t>1400 </a:t>
            </a:r>
            <a:r>
              <a:rPr lang="en-US" b="1" dirty="0">
                <a:solidFill>
                  <a:srgbClr val="0033CC"/>
                </a:solidFill>
              </a:rPr>
              <a:t>k$  </a:t>
            </a:r>
            <a:r>
              <a:rPr lang="en-US" b="1" dirty="0" smtClean="0">
                <a:solidFill>
                  <a:srgbClr val="0033CC"/>
                </a:solidFill>
              </a:rPr>
              <a:t>   </a:t>
            </a:r>
            <a:r>
              <a:rPr lang="ru-RU" b="1" dirty="0">
                <a:solidFill>
                  <a:srgbClr val="0033CC"/>
                </a:solidFill>
              </a:rPr>
              <a:t>- </a:t>
            </a:r>
            <a:r>
              <a:rPr lang="en-US" b="1" dirty="0">
                <a:solidFill>
                  <a:srgbClr val="0033CC"/>
                </a:solidFill>
              </a:rPr>
              <a:t>2021: </a:t>
            </a:r>
            <a:r>
              <a:rPr lang="en-US" b="1" dirty="0" smtClean="0">
                <a:solidFill>
                  <a:srgbClr val="0033CC"/>
                </a:solidFill>
              </a:rPr>
              <a:t>1450 </a:t>
            </a:r>
            <a:r>
              <a:rPr lang="en-US" b="1" dirty="0">
                <a:solidFill>
                  <a:srgbClr val="0033CC"/>
                </a:solidFill>
              </a:rPr>
              <a:t>k</a:t>
            </a:r>
            <a:r>
              <a:rPr lang="en-US" b="1" dirty="0" smtClean="0">
                <a:solidFill>
                  <a:srgbClr val="0033CC"/>
                </a:solidFill>
              </a:rPr>
              <a:t>$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3527" y="6021288"/>
            <a:ext cx="5472610" cy="6648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Expected output by the end 2021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TDR + prototypes for LINAC-100       - CDR for DERICA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88640"/>
            <a:ext cx="3856498" cy="6575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412776"/>
            <a:ext cx="46085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expert board of the technical meeting recommends to initiate the development of the </a:t>
            </a:r>
            <a:r>
              <a:rPr lang="en-US" sz="2000" dirty="0" smtClean="0"/>
              <a:t>technical </a:t>
            </a:r>
            <a:r>
              <a:rPr lang="en-US" sz="2000" dirty="0"/>
              <a:t>design for the high-current heavy-ion </a:t>
            </a:r>
            <a:r>
              <a:rPr lang="en-US" sz="2000" dirty="0" err="1"/>
              <a:t>cw</a:t>
            </a:r>
            <a:r>
              <a:rPr lang="en-US" sz="2000" dirty="0"/>
              <a:t>-LINAC and fragment-separator DFS conjugated </a:t>
            </a:r>
            <a:r>
              <a:rPr lang="en-US" sz="2000" dirty="0" smtClean="0"/>
              <a:t>to </a:t>
            </a:r>
            <a:r>
              <a:rPr lang="en-US" sz="2000" dirty="0"/>
              <a:t>it. </a:t>
            </a:r>
            <a:r>
              <a:rPr lang="en-US" sz="2000" dirty="0">
                <a:solidFill>
                  <a:srgbClr val="FF0000"/>
                </a:solidFill>
              </a:rPr>
              <a:t>The R&amp;D works for the prospective LINAC “front end” (new generation 28 GHz ECR ion </a:t>
            </a:r>
            <a:r>
              <a:rPr lang="en-US" sz="2000" dirty="0" smtClean="0">
                <a:solidFill>
                  <a:srgbClr val="FF0000"/>
                </a:solidFill>
              </a:rPr>
              <a:t>source </a:t>
            </a:r>
            <a:r>
              <a:rPr lang="en-US" sz="2000" dirty="0">
                <a:solidFill>
                  <a:srgbClr val="FF0000"/>
                </a:solidFill>
              </a:rPr>
              <a:t>and RFQ) should be started ASAP as this is the most long-term development in the LINAC </a:t>
            </a:r>
            <a:r>
              <a:rPr lang="en-US" sz="2000" dirty="0" smtClean="0">
                <a:solidFill>
                  <a:srgbClr val="FF0000"/>
                </a:solidFill>
              </a:rPr>
              <a:t>construction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/>
              <a:t>It is recommended to conduct simultaneously the conceptual design studies for </a:t>
            </a:r>
            <a:r>
              <a:rPr lang="en-US" sz="2000" dirty="0" smtClean="0"/>
              <a:t>the prospective storage-ring and collider DERICA facility. The design has to be developed in such a way </a:t>
            </a:r>
            <a:r>
              <a:rPr lang="en-US" sz="2000" dirty="0"/>
              <a:t>that guarantee upgradeability of the LINAC-50+DFS to the “full format” of the DERICA </a:t>
            </a:r>
            <a:r>
              <a:rPr lang="en-US" sz="2000" dirty="0" smtClean="0"/>
              <a:t>facility</a:t>
            </a:r>
            <a:r>
              <a:rPr lang="en-US" sz="2000" dirty="0"/>
              <a:t>.  </a:t>
            </a:r>
            <a:endParaRPr lang="en-US" sz="2000" dirty="0" smtClean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95536" y="764704"/>
            <a:ext cx="4176464" cy="43204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DERICA workshop February </a:t>
            </a:r>
            <a:r>
              <a:rPr lang="ru-RU" sz="2000" b="1" dirty="0" smtClean="0">
                <a:solidFill>
                  <a:srgbClr val="FF0000"/>
                </a:solidFill>
              </a:rPr>
              <a:t>7-8</a:t>
            </a:r>
            <a:r>
              <a:rPr lang="en-US" sz="2000" b="1" dirty="0" smtClean="0">
                <a:solidFill>
                  <a:srgbClr val="FF0000"/>
                </a:solidFill>
              </a:rPr>
              <a:t>, JINR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552" y="116632"/>
            <a:ext cx="3600400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Recommendations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21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LINAC</a:t>
            </a:r>
            <a:r>
              <a:rPr lang="ru-RU" sz="3000" dirty="0" smtClean="0">
                <a:solidFill>
                  <a:srgbClr val="0000CC"/>
                </a:solidFill>
              </a:rPr>
              <a:t>-100</a:t>
            </a:r>
            <a:r>
              <a:rPr lang="en-US" sz="3000" dirty="0" smtClean="0">
                <a:solidFill>
                  <a:srgbClr val="0000CC"/>
                </a:solidFill>
              </a:rPr>
              <a:t>  working plans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95536" y="980728"/>
            <a:ext cx="8424936" cy="154143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LINAC-100 concept </a:t>
            </a: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Front-end: </a:t>
            </a:r>
            <a:r>
              <a:rPr lang="ru-RU" sz="2000" b="1" dirty="0" smtClean="0">
                <a:solidFill>
                  <a:srgbClr val="0033CC"/>
                </a:solidFill>
              </a:rPr>
              <a:t>1 </a:t>
            </a:r>
            <a:r>
              <a:rPr lang="en-US" sz="2000" b="1" dirty="0" smtClean="0">
                <a:solidFill>
                  <a:srgbClr val="0033CC"/>
                </a:solidFill>
              </a:rPr>
              <a:t>(universal A/Z~3-8)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or</a:t>
            </a:r>
            <a:r>
              <a:rPr lang="ru-RU" sz="2000" b="1" dirty="0" smtClean="0">
                <a:solidFill>
                  <a:srgbClr val="0033CC"/>
                </a:solidFill>
              </a:rPr>
              <a:t> 2 </a:t>
            </a:r>
            <a:r>
              <a:rPr lang="en-US" sz="2000" b="1" dirty="0" smtClean="0">
                <a:solidFill>
                  <a:srgbClr val="0033CC"/>
                </a:solidFill>
              </a:rPr>
              <a:t>(A/Z~3 + A/Z~6-8)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Ratio of warm/cryogenic parts to be decided</a:t>
            </a: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“Acceleration tactics” </a:t>
            </a: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A/Z, strippers, etc.</a:t>
            </a:r>
            <a:r>
              <a:rPr lang="ru-RU" sz="2000" b="1" dirty="0" smtClean="0">
                <a:solidFill>
                  <a:srgbClr val="0033CC"/>
                </a:solidFill>
              </a:rPr>
              <a:t>      </a:t>
            </a:r>
            <a:r>
              <a:rPr lang="en-US" sz="2000" b="1" dirty="0" smtClean="0">
                <a:solidFill>
                  <a:srgbClr val="0033CC"/>
                </a:solidFill>
              </a:rPr>
              <a:t>   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MEPhI</a:t>
            </a:r>
            <a:r>
              <a:rPr lang="ru-RU" sz="2000" b="1" dirty="0" smtClean="0">
                <a:solidFill>
                  <a:schemeClr val="tx1"/>
                </a:solidFill>
              </a:rPr>
              <a:t> + </a:t>
            </a:r>
            <a:r>
              <a:rPr lang="en-US" sz="2000" b="1" dirty="0" smtClean="0">
                <a:solidFill>
                  <a:schemeClr val="tx1"/>
                </a:solidFill>
              </a:rPr>
              <a:t>ITEP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</a:rPr>
              <a:t>GSI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95536" y="3869163"/>
            <a:ext cx="8424936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Prototyping front-end for LINAC-</a:t>
            </a:r>
            <a:r>
              <a:rPr lang="ru-RU" sz="24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Test 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ECR </a:t>
            </a:r>
            <a:r>
              <a:rPr lang="ru-RU" sz="2000" b="1" dirty="0" smtClean="0">
                <a:solidFill>
                  <a:srgbClr val="0033CC"/>
                </a:solidFill>
              </a:rPr>
              <a:t>на </a:t>
            </a:r>
            <a:r>
              <a:rPr lang="en-US" sz="2000" b="1" dirty="0" smtClean="0">
                <a:solidFill>
                  <a:srgbClr val="0033CC"/>
                </a:solidFill>
              </a:rPr>
              <a:t>for current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~ 3-5 m</a:t>
            </a:r>
            <a:r>
              <a:rPr lang="ru-RU" sz="2000" b="1" dirty="0" smtClean="0">
                <a:solidFill>
                  <a:srgbClr val="0033CC"/>
                </a:solidFill>
              </a:rPr>
              <a:t>А </a:t>
            </a:r>
            <a:r>
              <a:rPr lang="en-US" sz="2000" b="1" dirty="0" smtClean="0">
                <a:solidFill>
                  <a:srgbClr val="0033CC"/>
                </a:solidFill>
              </a:rPr>
              <a:t>              </a:t>
            </a:r>
            <a:r>
              <a:rPr lang="en-US" sz="2000" b="1" dirty="0" smtClean="0">
                <a:solidFill>
                  <a:schemeClr val="tx1"/>
                </a:solidFill>
              </a:rPr>
              <a:t>FLNR </a:t>
            </a:r>
            <a:r>
              <a:rPr lang="ru-RU" sz="2000" b="1" dirty="0" smtClean="0">
                <a:solidFill>
                  <a:schemeClr val="tx1"/>
                </a:solidFill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</a:rPr>
              <a:t>NIIEFA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Up to </a:t>
            </a:r>
            <a:r>
              <a:rPr lang="ru-RU" sz="2000" b="1" dirty="0" smtClean="0">
                <a:solidFill>
                  <a:srgbClr val="0033CC"/>
                </a:solidFill>
              </a:rPr>
              <a:t>3 </a:t>
            </a:r>
            <a:r>
              <a:rPr lang="en-US" sz="2000" b="1" dirty="0" smtClean="0">
                <a:solidFill>
                  <a:srgbClr val="0033CC"/>
                </a:solidFill>
              </a:rPr>
              <a:t>sections of  RFQ 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VNIITF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Test assembly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ECR + LEBT + RFQ                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FLNR +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ITEP </a:t>
            </a:r>
            <a:r>
              <a:rPr lang="en-US" sz="2000" b="1" dirty="0" smtClean="0">
                <a:solidFill>
                  <a:schemeClr val="tx1"/>
                </a:solidFill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</a:rPr>
              <a:t>INR </a:t>
            </a:r>
            <a:r>
              <a:rPr lang="en-US" sz="2000" b="1" dirty="0" err="1" smtClean="0">
                <a:solidFill>
                  <a:schemeClr val="tx1"/>
                </a:solidFill>
              </a:rPr>
              <a:t>Troitsk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95536" y="2738184"/>
            <a:ext cx="8424936" cy="86372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Prospective ECR ion source</a:t>
            </a:r>
            <a:r>
              <a:rPr lang="ru-RU" sz="2400" b="1" dirty="0" smtClean="0">
                <a:solidFill>
                  <a:srgbClr val="FF0000"/>
                </a:solidFill>
              </a:rPr>
              <a:t> 28 </a:t>
            </a:r>
            <a:r>
              <a:rPr lang="en-US" sz="2400" b="1" dirty="0" smtClean="0">
                <a:solidFill>
                  <a:srgbClr val="FF0000"/>
                </a:solidFill>
              </a:rPr>
              <a:t>GHz</a:t>
            </a: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Design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FLNR    </a:t>
            </a: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Magnetic </a:t>
            </a:r>
            <a:r>
              <a:rPr lang="en-US" sz="2000" b="1" dirty="0" smtClean="0">
                <a:solidFill>
                  <a:srgbClr val="0033CC"/>
                </a:solidFill>
              </a:rPr>
              <a:t>system </a:t>
            </a:r>
            <a:r>
              <a:rPr lang="en-US" sz="2000" b="1" dirty="0" smtClean="0">
                <a:solidFill>
                  <a:schemeClr val="tx1"/>
                </a:solidFill>
              </a:rPr>
              <a:t>NIIEFA   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RF system</a:t>
            </a:r>
            <a:r>
              <a:rPr lang="ru-RU" sz="2000" b="1" dirty="0" smtClean="0">
                <a:solidFill>
                  <a:srgbClr val="0033CC"/>
                </a:solidFill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</a:rPr>
              <a:t>IAP </a:t>
            </a:r>
            <a:r>
              <a:rPr lang="en-US" sz="2000" b="1" dirty="0" err="1" smtClean="0">
                <a:solidFill>
                  <a:schemeClr val="tx1"/>
                </a:solidFill>
              </a:rPr>
              <a:t>Nizniy</a:t>
            </a:r>
            <a:r>
              <a:rPr lang="en-US" sz="2000" b="1" dirty="0" smtClean="0">
                <a:solidFill>
                  <a:schemeClr val="tx1"/>
                </a:solidFill>
              </a:rPr>
              <a:t> Novgorod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95536" y="5514442"/>
            <a:ext cx="8424936" cy="96118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By the end </a:t>
            </a:r>
            <a:r>
              <a:rPr lang="ru-RU" sz="2400" b="1" dirty="0" smtClean="0">
                <a:solidFill>
                  <a:srgbClr val="FF0000"/>
                </a:solidFill>
              </a:rPr>
              <a:t>2021:</a:t>
            </a:r>
            <a:r>
              <a:rPr lang="en-US" sz="2400" b="1" dirty="0" smtClean="0">
                <a:solidFill>
                  <a:srgbClr val="FF0000"/>
                </a:solidFill>
              </a:rPr>
              <a:t> TDR for LINAC-100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front-end prototype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prototype parts for ECR-28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51520" y="188640"/>
            <a:ext cx="8712968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Challenge of DFS</a:t>
            </a:r>
            <a:r>
              <a:rPr lang="ru-RU" sz="3000" dirty="0" smtClean="0">
                <a:solidFill>
                  <a:srgbClr val="0000CC"/>
                </a:solidFill>
              </a:rPr>
              <a:t> – </a:t>
            </a:r>
            <a:r>
              <a:rPr lang="en-US" sz="3000" dirty="0" smtClean="0">
                <a:solidFill>
                  <a:srgbClr val="0000CC"/>
                </a:solidFill>
              </a:rPr>
              <a:t> DERICA Fragment separator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95536" y="5806803"/>
            <a:ext cx="8352928" cy="81716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the end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of </a:t>
            </a:r>
            <a:r>
              <a:rPr lang="ru-RU" sz="2200" b="1" dirty="0" smtClean="0">
                <a:solidFill>
                  <a:srgbClr val="FF0000"/>
                </a:solidFill>
              </a:rPr>
              <a:t>2021 </a:t>
            </a:r>
            <a:r>
              <a:rPr lang="en-US" sz="2200" b="1" dirty="0" smtClean="0">
                <a:solidFill>
                  <a:srgbClr val="FF0000"/>
                </a:solidFill>
              </a:rPr>
              <a:t>CDR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for production target, radiation shielding and DFS are ready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11560" y="908720"/>
            <a:ext cx="4824536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DERICA, DFS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Ca beam ~3 </a:t>
            </a:r>
            <a:r>
              <a:rPr lang="en-US" b="1" dirty="0" err="1">
                <a:solidFill>
                  <a:srgbClr val="0033CC"/>
                </a:solidFill>
              </a:rPr>
              <a:t>emA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smtClean="0">
                <a:solidFill>
                  <a:srgbClr val="0033CC"/>
                </a:solidFill>
              </a:rPr>
              <a:t> ~250 </a:t>
            </a:r>
            <a:r>
              <a:rPr lang="en-US" b="1" dirty="0" err="1" smtClean="0">
                <a:solidFill>
                  <a:srgbClr val="0033CC"/>
                </a:solidFill>
              </a:rPr>
              <a:t>p</a:t>
            </a:r>
            <a:r>
              <a:rPr lang="en-US" b="1" dirty="0" err="1" smtClean="0">
                <a:solidFill>
                  <a:srgbClr val="0033CC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 smtClean="0">
                <a:solidFill>
                  <a:srgbClr val="0033CC"/>
                </a:solidFill>
              </a:rPr>
              <a:t>A</a:t>
            </a:r>
            <a:r>
              <a:rPr lang="en-US" b="1" dirty="0" smtClean="0">
                <a:solidFill>
                  <a:srgbClr val="0033CC"/>
                </a:solidFill>
              </a:rPr>
              <a:t>   1500 </a:t>
            </a:r>
            <a:r>
              <a:rPr lang="en-US" b="1" dirty="0">
                <a:solidFill>
                  <a:srgbClr val="0033CC"/>
                </a:solidFill>
              </a:rPr>
              <a:t>kW beam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U beam   ~1 </a:t>
            </a:r>
            <a:r>
              <a:rPr lang="en-US" b="1" dirty="0" err="1" smtClean="0">
                <a:solidFill>
                  <a:srgbClr val="0033CC"/>
                </a:solidFill>
              </a:rPr>
              <a:t>emA</a:t>
            </a:r>
            <a:r>
              <a:rPr lang="en-US" b="1" dirty="0" smtClean="0">
                <a:solidFill>
                  <a:srgbClr val="0033CC"/>
                </a:solidFill>
              </a:rPr>
              <a:t>   ~30  </a:t>
            </a:r>
            <a:r>
              <a:rPr lang="en-US" b="1" dirty="0" err="1" smtClean="0">
                <a:solidFill>
                  <a:srgbClr val="0033CC"/>
                </a:solidFill>
              </a:rPr>
              <a:t>p</a:t>
            </a:r>
            <a:r>
              <a:rPr lang="en-US" b="1" dirty="0" err="1" smtClean="0">
                <a:solidFill>
                  <a:srgbClr val="0033CC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 smtClean="0">
                <a:solidFill>
                  <a:srgbClr val="0033CC"/>
                </a:solidFill>
              </a:rPr>
              <a:t>A</a:t>
            </a:r>
            <a:r>
              <a:rPr lang="en-US" b="1" dirty="0" smtClean="0">
                <a:solidFill>
                  <a:srgbClr val="0033CC"/>
                </a:solidFill>
              </a:rPr>
              <a:t>     600 kW beam  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084168" y="836712"/>
            <a:ext cx="2713449" cy="134516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FAIR, </a:t>
            </a:r>
            <a:r>
              <a:rPr lang="en-US" sz="2200" b="1" dirty="0" err="1" smtClean="0">
                <a:solidFill>
                  <a:srgbClr val="FF0000"/>
                </a:solidFill>
              </a:rPr>
              <a:t>SuperFRS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U beam  ~1500 </a:t>
            </a:r>
            <a:r>
              <a:rPr lang="en-US" b="1" dirty="0" err="1" smtClean="0">
                <a:solidFill>
                  <a:srgbClr val="0033CC"/>
                </a:solidFill>
              </a:rPr>
              <a:t>AMeV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</a:p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план: </a:t>
            </a:r>
            <a:r>
              <a:rPr lang="en-US" b="1" dirty="0" smtClean="0">
                <a:solidFill>
                  <a:srgbClr val="0033CC"/>
                </a:solidFill>
              </a:rPr>
              <a:t>~</a:t>
            </a:r>
            <a:r>
              <a:rPr lang="ru-RU" b="1" dirty="0" smtClean="0">
                <a:solidFill>
                  <a:srgbClr val="0033CC"/>
                </a:solidFill>
              </a:rPr>
              <a:t>1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  <a:r>
              <a:rPr lang="en-US" b="1" dirty="0" err="1" smtClean="0">
                <a:solidFill>
                  <a:srgbClr val="0033CC"/>
                </a:solidFill>
              </a:rPr>
              <a:t>p</a:t>
            </a:r>
            <a:r>
              <a:rPr lang="en-US" b="1" dirty="0" err="1">
                <a:solidFill>
                  <a:srgbClr val="0033CC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 smtClean="0">
                <a:solidFill>
                  <a:srgbClr val="0033CC"/>
                </a:solidFill>
              </a:rPr>
              <a:t>A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br>
              <a:rPr lang="en-US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>реальность: </a:t>
            </a:r>
            <a:r>
              <a:rPr lang="en-US" b="1" dirty="0" smtClean="0">
                <a:solidFill>
                  <a:srgbClr val="0033CC"/>
                </a:solidFill>
              </a:rPr>
              <a:t>~</a:t>
            </a:r>
            <a:r>
              <a:rPr lang="ru-RU" b="1" dirty="0" smtClean="0">
                <a:solidFill>
                  <a:srgbClr val="0033CC"/>
                </a:solidFill>
              </a:rPr>
              <a:t>200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  <a:r>
              <a:rPr lang="en-US" b="1" dirty="0" err="1" smtClean="0">
                <a:solidFill>
                  <a:srgbClr val="0033CC"/>
                </a:solidFill>
              </a:rPr>
              <a:t>pnA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5378" r="-372" b="8009"/>
          <a:stretch/>
        </p:blipFill>
        <p:spPr>
          <a:xfrm>
            <a:off x="5898674" y="2708920"/>
            <a:ext cx="3137822" cy="2556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25196"/>
            <a:ext cx="3221966" cy="2721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470" y="2075887"/>
            <a:ext cx="2690801" cy="35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51520" y="188640"/>
            <a:ext cx="856895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0000CC"/>
                </a:solidFill>
              </a:rPr>
              <a:t>Challenge </a:t>
            </a:r>
            <a:r>
              <a:rPr lang="en-US" sz="3000" dirty="0" smtClean="0">
                <a:solidFill>
                  <a:srgbClr val="0000CC"/>
                </a:solidFill>
              </a:rPr>
              <a:t>of ring branch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95536" y="908720"/>
            <a:ext cx="83529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Low-energy storage ring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Energies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3-30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     – </a:t>
            </a:r>
            <a:r>
              <a:rPr lang="en-US" sz="2000" b="1" dirty="0" smtClean="0">
                <a:solidFill>
                  <a:srgbClr val="0033CC"/>
                </a:solidFill>
              </a:rPr>
              <a:t>Shape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probably </a:t>
            </a:r>
            <a:r>
              <a:rPr lang="ru-RU" sz="2000" b="1" dirty="0" smtClean="0">
                <a:solidFill>
                  <a:srgbClr val="0033CC"/>
                </a:solidFill>
              </a:rPr>
              <a:t>«</a:t>
            </a:r>
            <a:r>
              <a:rPr lang="en-US" sz="2000" b="1" dirty="0" smtClean="0">
                <a:solidFill>
                  <a:srgbClr val="0033CC"/>
                </a:solidFill>
              </a:rPr>
              <a:t>hexagon</a:t>
            </a:r>
            <a:r>
              <a:rPr lang="ru-RU" sz="2000" b="1" dirty="0" smtClean="0">
                <a:solidFill>
                  <a:srgbClr val="0033CC"/>
                </a:solidFill>
              </a:rPr>
              <a:t>» </a:t>
            </a:r>
            <a:r>
              <a:rPr lang="ru-RU" sz="2000" b="1" dirty="0" smtClean="0">
                <a:solidFill>
                  <a:srgbClr val="0033CC"/>
                </a:solidFill>
              </a:rPr>
              <a:t>(???)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95536" y="4263790"/>
            <a:ext cx="8352928" cy="103741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e-RIB collider facility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е-</a:t>
            </a:r>
            <a:r>
              <a:rPr lang="en-US" sz="2000" b="1" dirty="0" smtClean="0">
                <a:solidFill>
                  <a:srgbClr val="0033CC"/>
                </a:solidFill>
              </a:rPr>
              <a:t>LINAC</a:t>
            </a:r>
            <a:r>
              <a:rPr lang="ru-RU" sz="2000" b="1" dirty="0" smtClean="0">
                <a:solidFill>
                  <a:srgbClr val="0033CC"/>
                </a:solidFill>
              </a:rPr>
              <a:t>     </a:t>
            </a:r>
            <a:r>
              <a:rPr lang="ru-RU" sz="2000" b="1" dirty="0">
                <a:solidFill>
                  <a:srgbClr val="0033CC"/>
                </a:solidFill>
              </a:rPr>
              <a:t>–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electron storage ring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collision point </a:t>
            </a:r>
            <a:r>
              <a:rPr lang="ru-RU" sz="2000" b="1" dirty="0" smtClean="0">
                <a:solidFill>
                  <a:srgbClr val="0033CC"/>
                </a:solidFill>
              </a:rPr>
              <a:t>(???)      </a:t>
            </a: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electron spectrometer </a:t>
            </a:r>
            <a:r>
              <a:rPr lang="ru-RU" sz="2000" b="1" dirty="0" smtClean="0">
                <a:solidFill>
                  <a:srgbClr val="0033CC"/>
                </a:solidFill>
              </a:rPr>
              <a:t>(???)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95536" y="3068960"/>
            <a:ext cx="8352928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High-energy </a:t>
            </a:r>
            <a:r>
              <a:rPr lang="en-US" sz="2400" b="1" dirty="0">
                <a:solidFill>
                  <a:srgbClr val="FF0000"/>
                </a:solidFill>
              </a:rPr>
              <a:t>storage ring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33CC"/>
                </a:solidFill>
              </a:rPr>
              <a:t>– </a:t>
            </a:r>
            <a:r>
              <a:rPr lang="en-US" sz="2000" b="1" dirty="0">
                <a:solidFill>
                  <a:srgbClr val="0033CC"/>
                </a:solidFill>
              </a:rPr>
              <a:t>Energies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100-500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(???)  – </a:t>
            </a:r>
            <a:r>
              <a:rPr lang="en-US" sz="2000" b="1" dirty="0" smtClean="0">
                <a:solidFill>
                  <a:srgbClr val="0033CC"/>
                </a:solidFill>
              </a:rPr>
              <a:t>Shape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ru-RU" sz="2000" b="1" dirty="0">
                <a:solidFill>
                  <a:srgbClr val="0033CC"/>
                </a:solidFill>
              </a:rPr>
              <a:t>– </a:t>
            </a:r>
            <a:r>
              <a:rPr lang="en-US" sz="2000" b="1" dirty="0">
                <a:solidFill>
                  <a:srgbClr val="0033CC"/>
                </a:solidFill>
              </a:rPr>
              <a:t>probably </a:t>
            </a:r>
            <a:r>
              <a:rPr lang="ru-RU" sz="2000" b="1" dirty="0" smtClean="0">
                <a:solidFill>
                  <a:srgbClr val="0033CC"/>
                </a:solidFill>
              </a:rPr>
              <a:t> «</a:t>
            </a:r>
            <a:r>
              <a:rPr lang="en-US" sz="2000" b="1" dirty="0" smtClean="0">
                <a:solidFill>
                  <a:srgbClr val="0033CC"/>
                </a:solidFill>
              </a:rPr>
              <a:t>square</a:t>
            </a:r>
            <a:r>
              <a:rPr lang="ru-RU" sz="2000" b="1" dirty="0" smtClean="0">
                <a:solidFill>
                  <a:srgbClr val="0033CC"/>
                </a:solidFill>
              </a:rPr>
              <a:t>» </a:t>
            </a:r>
            <a:r>
              <a:rPr lang="ru-RU" sz="2000" b="1" dirty="0">
                <a:solidFill>
                  <a:srgbClr val="0033CC"/>
                </a:solidFill>
              </a:rPr>
              <a:t>(???)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95536" y="5636170"/>
            <a:ext cx="8352928" cy="96118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By the end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of </a:t>
            </a:r>
            <a:r>
              <a:rPr lang="ru-RU" sz="2400" b="1" dirty="0">
                <a:solidFill>
                  <a:srgbClr val="FF0000"/>
                </a:solidFill>
              </a:rPr>
              <a:t>2021 </a:t>
            </a:r>
            <a:r>
              <a:rPr lang="en-US" sz="2400" b="1" dirty="0" smtClean="0">
                <a:solidFill>
                  <a:srgbClr val="FF0000"/>
                </a:solidFill>
              </a:rPr>
              <a:t>BINP Novosibirsk </a:t>
            </a:r>
            <a:r>
              <a:rPr lang="en-US" sz="2400" b="1" dirty="0" smtClean="0">
                <a:solidFill>
                  <a:srgbClr val="FF0000"/>
                </a:solidFill>
              </a:rPr>
              <a:t>produce major part of CDR for the ring branch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95536" y="1916832"/>
            <a:ext cx="8352928" cy="89821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Fast ramping synchrotron FRR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0033CC"/>
                </a:solidFill>
              </a:rPr>
              <a:t>– </a:t>
            </a:r>
            <a:r>
              <a:rPr lang="en-US" sz="2000" b="1" dirty="0" smtClean="0">
                <a:solidFill>
                  <a:srgbClr val="0033CC"/>
                </a:solidFill>
              </a:rPr>
              <a:t>Injection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~</a:t>
            </a:r>
            <a:r>
              <a:rPr lang="ru-RU" sz="2000" b="1" dirty="0" smtClean="0">
                <a:solidFill>
                  <a:srgbClr val="0033CC"/>
                </a:solidFill>
              </a:rPr>
              <a:t>30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ru-RU" sz="2000" b="1" dirty="0" smtClean="0">
                <a:solidFill>
                  <a:srgbClr val="0033CC"/>
                </a:solidFill>
              </a:rPr>
              <a:t>, </a:t>
            </a:r>
            <a:r>
              <a:rPr lang="en-US" sz="2000" b="1" dirty="0" smtClean="0">
                <a:solidFill>
                  <a:srgbClr val="0033CC"/>
                </a:solidFill>
              </a:rPr>
              <a:t>extraction </a:t>
            </a:r>
            <a:r>
              <a:rPr lang="ru-RU" sz="2000" b="1" dirty="0">
                <a:solidFill>
                  <a:srgbClr val="0033CC"/>
                </a:solidFill>
              </a:rPr>
              <a:t>1</a:t>
            </a:r>
            <a:r>
              <a:rPr lang="ru-RU" sz="2000" b="1" dirty="0" smtClean="0">
                <a:solidFill>
                  <a:srgbClr val="0033CC"/>
                </a:solidFill>
              </a:rPr>
              <a:t>00-500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ru-RU" sz="2000" b="1" dirty="0" smtClean="0">
                <a:solidFill>
                  <a:srgbClr val="0033CC"/>
                </a:solidFill>
              </a:rPr>
              <a:t> (???)</a:t>
            </a:r>
            <a:endParaRPr lang="ru-RU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08720"/>
            <a:ext cx="7079316" cy="5535085"/>
          </a:xfrm>
          <a:prstGeom prst="rect">
            <a:avLst/>
          </a:prstGeom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23528" y="188640"/>
            <a:ext cx="2016224" cy="36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</a:t>
            </a:r>
            <a:r>
              <a:rPr lang="en-US" sz="2200" b="1" dirty="0" smtClean="0">
                <a:solidFill>
                  <a:srgbClr val="FF0000"/>
                </a:solidFill>
              </a:rPr>
              <a:t>A. </a:t>
            </a:r>
            <a:r>
              <a:rPr lang="en-US" sz="2200" b="1" dirty="0" err="1" smtClean="0">
                <a:solidFill>
                  <a:srgbClr val="FF0000"/>
                </a:solidFill>
              </a:rPr>
              <a:t>Efremov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6085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Mid-range planning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157192"/>
            <a:ext cx="3285312" cy="15103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upgraded U-400M + 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</a:rPr>
              <a:t>Stage: first full scale experiments in fall 2018/spring 2019, repair/upgrade U-400M starts in summer 2020</a:t>
            </a:r>
            <a:endParaRPr lang="en-US" sz="1600" b="1" dirty="0">
              <a:solidFill>
                <a:srgbClr val="0033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29112" y="1549517"/>
            <a:ext cx="2391746" cy="14434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Stage: commissioning</a:t>
            </a: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884368" y="980728"/>
            <a:ext cx="1152128" cy="1152128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1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26" y="764704"/>
            <a:ext cx="8309663" cy="5990399"/>
          </a:xfrm>
          <a:prstGeom prst="rect">
            <a:avLst/>
          </a:prstGeom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23528" y="188640"/>
            <a:ext cx="2016224" cy="36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</a:t>
            </a:r>
            <a:r>
              <a:rPr lang="en-US" sz="2200" b="1" dirty="0" smtClean="0">
                <a:solidFill>
                  <a:srgbClr val="FF0000"/>
                </a:solidFill>
              </a:rPr>
              <a:t>A. </a:t>
            </a:r>
            <a:r>
              <a:rPr lang="en-US" sz="2200" b="1" dirty="0" err="1" smtClean="0">
                <a:solidFill>
                  <a:srgbClr val="FF0000"/>
                </a:solidFill>
              </a:rPr>
              <a:t>Efremov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1860" y="782872"/>
            <a:ext cx="6662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Layout of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normal conducting part 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LINAC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DERICA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4719" t="30936" r="4720" b="7506"/>
          <a:stretch>
            <a:fillRect/>
          </a:stretch>
        </p:blipFill>
        <p:spPr bwMode="auto">
          <a:xfrm>
            <a:off x="1331640" y="1457243"/>
            <a:ext cx="7416824" cy="283585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107504" y="2177323"/>
            <a:ext cx="1440160" cy="446618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IS+LEBT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4509120"/>
            <a:ext cx="5760640" cy="2062103"/>
          </a:xfrm>
          <a:prstGeom prst="rect">
            <a:avLst/>
          </a:prstGeom>
          <a:solidFill>
            <a:srgbClr val="D2E947">
              <a:alpha val="30000"/>
            </a:srgbClr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A/Z ≤ 7 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CW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Input current=1 mA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 Input transverse emittance 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ε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=1 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π·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mm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·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mrad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E</a:t>
            </a:r>
            <a:r>
              <a:rPr lang="en-US" sz="1600" b="1" i="1" baseline="-25000" dirty="0" err="1">
                <a:latin typeface="Arial" pitchFamily="34" charset="0"/>
                <a:cs typeface="Arial" pitchFamily="34" charset="0"/>
              </a:rPr>
              <a:t>smax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=1.5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Kp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V</a:t>
            </a:r>
            <a:r>
              <a:rPr lang="en-US" sz="1600" b="1" i="1" baseline="-25000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/ 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ε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≥ 6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/R</a:t>
            </a:r>
            <a:r>
              <a:rPr lang="en-US" sz="1600" b="1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≤ 0.75,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– beam radius; R</a:t>
            </a:r>
            <a:r>
              <a:rPr lang="en-US" sz="1600" b="1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– aperture radius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Transport (</a:t>
            </a:r>
            <a:r>
              <a:rPr lang="en-US" sz="1600" b="1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30000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out</a:t>
            </a:r>
            <a:r>
              <a:rPr lang="en-US" sz="16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/</a:t>
            </a:r>
            <a:r>
              <a:rPr lang="en-US" sz="1600" b="1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30000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inj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) = 100%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i="1" dirty="0">
                <a:latin typeface="Arial" pitchFamily="34" charset="0"/>
                <a:cs typeface="Arial" pitchFamily="34" charset="0"/>
              </a:rPr>
              <a:t> Transmission (</a:t>
            </a:r>
            <a:r>
              <a:rPr lang="en-US" sz="1600" b="1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30000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out</a:t>
            </a:r>
            <a:r>
              <a:rPr lang="en-US" sz="16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accel</a:t>
            </a:r>
            <a:r>
              <a:rPr lang="en-US" sz="16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)/</a:t>
            </a:r>
            <a:r>
              <a:rPr lang="en-US" sz="1600" b="1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30000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inj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) = 100%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79512" y="202411"/>
            <a:ext cx="2016224" cy="36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</a:t>
            </a:r>
            <a:r>
              <a:rPr lang="en-US" sz="2200" b="1" dirty="0" smtClean="0">
                <a:solidFill>
                  <a:srgbClr val="FF0000"/>
                </a:solidFill>
              </a:rPr>
              <a:t>T. </a:t>
            </a:r>
            <a:r>
              <a:rPr lang="en-US" sz="2200" b="1" dirty="0" err="1" smtClean="0">
                <a:solidFill>
                  <a:srgbClr val="FF0000"/>
                </a:solidFill>
              </a:rPr>
              <a:t>Kulevoy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94118847"/>
              </p:ext>
            </p:extLst>
          </p:nvPr>
        </p:nvGraphicFramePr>
        <p:xfrm>
          <a:off x="1475656" y="1196752"/>
          <a:ext cx="6696744" cy="53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ocument" r:id="rId3" imgW="6233602" imgH="4986184" progId="Word.Document.8">
                  <p:embed/>
                </p:oleObj>
              </mc:Choice>
              <mc:Fallback>
                <p:oleObj name="Document" r:id="rId3" imgW="6233602" imgH="4986184" progId="Word.Document.8">
                  <p:embed/>
                  <p:pic>
                    <p:nvPicPr>
                      <p:cNvPr id="3" name="Содержимое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196752"/>
                        <a:ext cx="6696744" cy="535565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  <a:alpha val="37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83768" y="476672"/>
            <a:ext cx="403244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of NC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79512" y="202411"/>
            <a:ext cx="2016224" cy="36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</a:t>
            </a:r>
            <a:r>
              <a:rPr lang="en-US" sz="2200" b="1" dirty="0" smtClean="0">
                <a:solidFill>
                  <a:srgbClr val="FF0000"/>
                </a:solidFill>
              </a:rPr>
              <a:t>T. </a:t>
            </a:r>
            <a:r>
              <a:rPr lang="en-US" sz="2200" b="1" dirty="0" err="1" smtClean="0">
                <a:solidFill>
                  <a:srgbClr val="FF0000"/>
                </a:solidFill>
              </a:rPr>
              <a:t>Kulevoy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7185958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284984"/>
            <a:ext cx="6268383" cy="3519221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23528" y="6093296"/>
            <a:ext cx="2016224" cy="36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By </a:t>
            </a:r>
            <a:r>
              <a:rPr lang="en-US" sz="2200" b="1" dirty="0" smtClean="0">
                <a:solidFill>
                  <a:srgbClr val="FF0000"/>
                </a:solidFill>
              </a:rPr>
              <a:t>V. </a:t>
            </a:r>
            <a:r>
              <a:rPr lang="en-US" sz="2200" b="1" dirty="0" err="1" smtClean="0">
                <a:solidFill>
                  <a:srgbClr val="FF0000"/>
                </a:solidFill>
              </a:rPr>
              <a:t>Zaleski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10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Support for 2019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4767297" cy="5310226"/>
          </a:xfrm>
          <a:prstGeom prst="rect">
            <a:avLst/>
          </a:pr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5652120" y="1700808"/>
            <a:ext cx="3094939" cy="326718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FLNR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- 2019 b</a:t>
            </a:r>
            <a:r>
              <a:rPr lang="en-US" sz="1600" b="1" dirty="0" smtClean="0">
                <a:solidFill>
                  <a:srgbClr val="0033CC"/>
                </a:solidFill>
              </a:rPr>
              <a:t>udget increase via JINR budgetary funds return for 2018. </a:t>
            </a:r>
          </a:p>
          <a:p>
            <a:pPr>
              <a:defRPr/>
            </a:pPr>
            <a:endParaRPr lang="en-US" sz="16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- Development of the front-end prototype for high-current heavy ion </a:t>
            </a:r>
            <a:r>
              <a:rPr lang="en-US" sz="1600" b="1" dirty="0" err="1" smtClean="0">
                <a:solidFill>
                  <a:srgbClr val="0033CC"/>
                </a:solidFill>
              </a:rPr>
              <a:t>cw</a:t>
            </a:r>
            <a:r>
              <a:rPr lang="en-US" sz="1600" b="1" dirty="0" smtClean="0">
                <a:solidFill>
                  <a:srgbClr val="0033CC"/>
                </a:solidFill>
              </a:rPr>
              <a:t>-LINAC</a:t>
            </a:r>
          </a:p>
          <a:p>
            <a:pPr>
              <a:defRPr/>
            </a:pPr>
            <a:endParaRPr lang="en-US" sz="16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650 k$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05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116632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Contracts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42541"/>
            <a:ext cx="4392488" cy="910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4824"/>
            <a:ext cx="4608512" cy="843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001693"/>
            <a:ext cx="3562376" cy="547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79" y="3811394"/>
            <a:ext cx="4862446" cy="628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36" y="4797152"/>
            <a:ext cx="4986374" cy="885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5795076"/>
            <a:ext cx="4986374" cy="798922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5690230" y="476672"/>
            <a:ext cx="3094939" cy="16839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</a:rPr>
              <a:t>MEPhI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Development of the superconducting part for accelerator-driver LINAC-100 for DERICA project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3900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90230" y="2564904"/>
            <a:ext cx="3094939" cy="187220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ITEP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Simulations of beam dynamics and electrodynamics of resonators for normal-conducting </a:t>
            </a:r>
            <a:r>
              <a:rPr lang="en-US" sz="1600" b="1" dirty="0" err="1" smtClean="0">
                <a:solidFill>
                  <a:srgbClr val="0033CC"/>
                </a:solidFill>
              </a:rPr>
              <a:t>cw</a:t>
            </a:r>
            <a:r>
              <a:rPr lang="en-US" sz="1600" b="1" dirty="0" smtClean="0">
                <a:solidFill>
                  <a:srgbClr val="0033CC"/>
                </a:solidFill>
              </a:rPr>
              <a:t>-RFQ for DERICA project 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6650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690231" y="4840998"/>
            <a:ext cx="3094939" cy="16839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INR </a:t>
            </a:r>
            <a:r>
              <a:rPr lang="en-US" b="1" dirty="0" err="1" smtClean="0">
                <a:solidFill>
                  <a:srgbClr val="FF0000"/>
                </a:solidFill>
              </a:rPr>
              <a:t>Troitsk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Development of the bunch diagnostics setup for prototype front-end of the high-current heavy-ion linear accelerator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r>
              <a:rPr lang="en-US" b="1" dirty="0" smtClean="0">
                <a:solidFill>
                  <a:schemeClr val="tx1"/>
                </a:solidFill>
              </a:rPr>
              <a:t>900 rub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87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116632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Contracts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92198"/>
            <a:ext cx="3581426" cy="5429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49884"/>
            <a:ext cx="4824536" cy="616670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868144" y="403421"/>
            <a:ext cx="2736304" cy="16839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IAI RAS St.-</a:t>
            </a:r>
            <a:r>
              <a:rPr lang="en-US" b="1" dirty="0" err="1" smtClean="0">
                <a:solidFill>
                  <a:srgbClr val="FF0000"/>
                </a:solidFill>
              </a:rPr>
              <a:t>Pitersburg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Development of the ion-optical scheme for DERICA fragment-separator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1590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64594" y="5157192"/>
            <a:ext cx="3384376" cy="125299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VNIITF  </a:t>
            </a:r>
            <a:r>
              <a:rPr lang="en-US" b="1" dirty="0" err="1" smtClean="0">
                <a:solidFill>
                  <a:srgbClr val="FF0000"/>
                </a:solidFill>
              </a:rPr>
              <a:t>Snezhinsk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Prototype RFQ technical design and preparation for production 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???</a:t>
            </a:r>
            <a:r>
              <a:rPr lang="en-US" b="1" dirty="0" smtClean="0">
                <a:solidFill>
                  <a:schemeClr val="tx1"/>
                </a:solidFill>
              </a:rPr>
              <a:t>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932040" y="5157192"/>
            <a:ext cx="3312368" cy="125299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BINP Novosibirsk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CDR for DERICA ring branch</a:t>
            </a: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???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64594" y="3212976"/>
            <a:ext cx="3384376" cy="117991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NIIEFA St.-</a:t>
            </a:r>
            <a:r>
              <a:rPr lang="en-US" b="1" dirty="0" err="1">
                <a:solidFill>
                  <a:srgbClr val="FF0000"/>
                </a:solidFill>
              </a:rPr>
              <a:t>Pitersburg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Calculations </a:t>
            </a:r>
            <a:r>
              <a:rPr lang="en-US" sz="1600" b="1" dirty="0">
                <a:solidFill>
                  <a:srgbClr val="0033CC"/>
                </a:solidFill>
              </a:rPr>
              <a:t>and design of magnetic system for 28 GHz </a:t>
            </a:r>
            <a:r>
              <a:rPr lang="en-US" sz="1600" b="1" dirty="0" smtClean="0">
                <a:solidFill>
                  <a:srgbClr val="0033CC"/>
                </a:solidFill>
              </a:rPr>
              <a:t>ECR ion source</a:t>
            </a:r>
            <a:endParaRPr lang="en-US" sz="16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??? rub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932040" y="3212976"/>
            <a:ext cx="3240360" cy="11799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IAP RAS </a:t>
            </a:r>
            <a:r>
              <a:rPr lang="en-US" b="1" dirty="0" err="1" smtClean="0">
                <a:solidFill>
                  <a:srgbClr val="FF0000"/>
                </a:solidFill>
              </a:rPr>
              <a:t>Nizniy</a:t>
            </a:r>
            <a:r>
              <a:rPr lang="en-US" b="1" dirty="0" smtClean="0">
                <a:solidFill>
                  <a:srgbClr val="FF0000"/>
                </a:solidFill>
              </a:rPr>
              <a:t> Novgorod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Radio-frequency </a:t>
            </a:r>
            <a:r>
              <a:rPr lang="en-US" sz="1600" b="1" dirty="0">
                <a:solidFill>
                  <a:srgbClr val="0033CC"/>
                </a:solidFill>
              </a:rPr>
              <a:t>power supply for </a:t>
            </a:r>
            <a:r>
              <a:rPr lang="en-US" sz="1600" b="1" dirty="0" smtClean="0">
                <a:solidFill>
                  <a:srgbClr val="0033CC"/>
                </a:solidFill>
              </a:rPr>
              <a:t>28 GHz ECR ion source</a:t>
            </a:r>
            <a:endParaRPr lang="en-US" sz="16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??? rub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0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6983" y="217829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0000CC"/>
                </a:solidFill>
              </a:rPr>
              <a:t>Proposal for the opening of a new project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3" y="1100179"/>
            <a:ext cx="8833941" cy="15971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429000"/>
            <a:ext cx="3175966" cy="19083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865" y="3124542"/>
            <a:ext cx="1507792" cy="3044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865" y="4221088"/>
            <a:ext cx="2150145" cy="2505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57963"/>
            <a:ext cx="1800200" cy="21498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040" y="4569420"/>
            <a:ext cx="2040728" cy="22732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996" y="2953836"/>
            <a:ext cx="1876635" cy="21572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9328" y="4845413"/>
            <a:ext cx="1557685" cy="20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4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51520" y="332656"/>
            <a:ext cx="3024336" cy="115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Budget request</a:t>
            </a:r>
          </a:p>
          <a:p>
            <a:pPr eaLnBrk="1" hangingPunct="1"/>
            <a:r>
              <a:rPr lang="en-US" sz="3000" dirty="0" smtClean="0">
                <a:solidFill>
                  <a:srgbClr val="0000CC"/>
                </a:solidFill>
                <a:latin typeface="Calibri" pitchFamily="34" charset="0"/>
              </a:rPr>
              <a:t>for 2019-2020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39552" y="2193647"/>
            <a:ext cx="2001867" cy="11799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2020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1400 k$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9552" y="4653136"/>
            <a:ext cx="2001867" cy="11799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2021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1450 k$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8289"/>
            <a:ext cx="5971446" cy="68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Collaboration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70" y="1124744"/>
            <a:ext cx="7215586" cy="1296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1" y="3068960"/>
            <a:ext cx="6965734" cy="1825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5108472"/>
            <a:ext cx="1944216" cy="1541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98" y="5155563"/>
            <a:ext cx="2376430" cy="1494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5996777"/>
            <a:ext cx="3024336" cy="731159"/>
          </a:xfrm>
          <a:prstGeom prst="rect">
            <a:avLst/>
          </a:prstGeom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7347731" y="983702"/>
            <a:ext cx="1284101" cy="4680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In-house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886304" y="4314949"/>
            <a:ext cx="1284101" cy="4680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LINAC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00" y="4496400"/>
            <a:ext cx="105154" cy="1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9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916028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Long-range planning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157192"/>
            <a:ext cx="3285312" cy="15103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Facility based on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upgraded U-400M + ACCULINNA</a:t>
            </a:r>
            <a:r>
              <a:rPr lang="ru-RU" sz="1600" b="1" dirty="0">
                <a:solidFill>
                  <a:srgbClr val="FF0000"/>
                </a:solidFill>
              </a:rPr>
              <a:t>-2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33CC"/>
                </a:solidFill>
              </a:rPr>
              <a:t>Stage: first full scale experiments in fall 2018/spring 2019, repair/upgrade U-400M starts in summer 2020</a:t>
            </a: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30000" y="1548000"/>
            <a:ext cx="2391746" cy="14434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“Factory of </a:t>
            </a:r>
            <a:r>
              <a:rPr lang="en-US" sz="1600" b="1" dirty="0" err="1">
                <a:solidFill>
                  <a:srgbClr val="FF0000"/>
                </a:solidFill>
              </a:rPr>
              <a:t>superheavy</a:t>
            </a:r>
            <a:r>
              <a:rPr lang="en-US" sz="1600" b="1" dirty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33CC"/>
                </a:solidFill>
              </a:rPr>
              <a:t>Stage: </a:t>
            </a:r>
            <a:r>
              <a:rPr lang="en-US" sz="1600" b="1" dirty="0" smtClean="0">
                <a:solidFill>
                  <a:srgbClr val="0033CC"/>
                </a:solidFill>
              </a:rPr>
              <a:t>commissioning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20185651">
            <a:off x="2277620" y="2606132"/>
            <a:ext cx="5472608" cy="209026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95740" y="3429000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???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372200" y="4363281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Long-time prospects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884368" y="980728"/>
            <a:ext cx="1152128" cy="1152128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3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Collaboration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331970"/>
            <a:ext cx="6916999" cy="692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37" y="428120"/>
            <a:ext cx="3204741" cy="457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70267"/>
            <a:ext cx="4008840" cy="846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007562"/>
            <a:ext cx="2042083" cy="461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676" y="1542592"/>
            <a:ext cx="1254548" cy="662272"/>
          </a:xfrm>
          <a:prstGeom prst="rect">
            <a:avLst/>
          </a:prstGeom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368772" y="1160748"/>
            <a:ext cx="2088232" cy="4680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RFQ production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7246345" y="1531126"/>
            <a:ext cx="1358103" cy="7761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ECR ion source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1539725" y="3046063"/>
            <a:ext cx="2736304" cy="52395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Fragment separator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228184" y="5984972"/>
            <a:ext cx="1616584" cy="46830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Ring branch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3" y="6093296"/>
            <a:ext cx="1660259" cy="691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594" y="3883798"/>
            <a:ext cx="2205686" cy="719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113" y="3717032"/>
            <a:ext cx="1177855" cy="5017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00" y="4362107"/>
            <a:ext cx="3649681" cy="2507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0550" y="3129502"/>
            <a:ext cx="1930663" cy="4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94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" y="798498"/>
            <a:ext cx="1400185" cy="1585924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129448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Experts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06" y="2388550"/>
            <a:ext cx="1393335" cy="1564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951" y="3883938"/>
            <a:ext cx="1346726" cy="1514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012" y="162846"/>
            <a:ext cx="1468149" cy="17979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1" y="5229200"/>
            <a:ext cx="1387206" cy="1623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037" y="1999463"/>
            <a:ext cx="1400185" cy="15859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407" y="4960870"/>
            <a:ext cx="1601048" cy="17857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936" y="3644998"/>
            <a:ext cx="1151417" cy="15808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508" y="1821839"/>
            <a:ext cx="1539064" cy="16100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9367" y="268674"/>
            <a:ext cx="1455818" cy="15769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9004" y="933362"/>
            <a:ext cx="1286864" cy="15106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5879" y="427236"/>
            <a:ext cx="1263785" cy="148754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4192" y="1885452"/>
            <a:ext cx="1347218" cy="150514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" y="2204702"/>
            <a:ext cx="947906" cy="15123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6374" y="4917792"/>
            <a:ext cx="1364071" cy="174627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1972" y="5278102"/>
            <a:ext cx="1303380" cy="152470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87950" y="2076930"/>
            <a:ext cx="1249121" cy="1454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3814" y="271467"/>
            <a:ext cx="1382074" cy="171853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9387" y="3526774"/>
            <a:ext cx="1379664" cy="154943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50616" y="5278102"/>
            <a:ext cx="1262911" cy="147415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41511" y="564746"/>
            <a:ext cx="1222771" cy="15700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031" y="3717032"/>
            <a:ext cx="1102211" cy="155301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62536" y="3590883"/>
            <a:ext cx="1392685" cy="16631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78954" y="3362632"/>
            <a:ext cx="1220925" cy="14861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46836" y="5125019"/>
            <a:ext cx="1357303" cy="15265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32217" y="3596262"/>
            <a:ext cx="1166139" cy="14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7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191277" y="2564904"/>
            <a:ext cx="57606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000" dirty="0" smtClean="0">
                <a:solidFill>
                  <a:srgbClr val="0000CC"/>
                </a:solidFill>
              </a:rPr>
              <a:t>DERICA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200" dirty="0" smtClean="0">
                <a:solidFill>
                  <a:srgbClr val="0000CC"/>
                </a:solidFill>
              </a:rPr>
              <a:t>In certain sense it is not a project with well defined end point, but a strategy for the low-energy nuclear physics development in </a:t>
            </a:r>
            <a:r>
              <a:rPr lang="en-US" sz="2200" dirty="0" smtClean="0">
                <a:solidFill>
                  <a:srgbClr val="0000CC"/>
                </a:solidFill>
              </a:rPr>
              <a:t>JINR and its member states </a:t>
            </a:r>
            <a:r>
              <a:rPr lang="en-US" sz="2200" dirty="0" smtClean="0">
                <a:solidFill>
                  <a:srgbClr val="0000CC"/>
                </a:solidFill>
              </a:rPr>
              <a:t>for 15-30 years</a:t>
            </a:r>
            <a:endParaRPr lang="ru-RU" sz="2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60648"/>
            <a:ext cx="2825456" cy="115212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8156" y="116632"/>
            <a:ext cx="56166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000" dirty="0" smtClean="0">
                <a:solidFill>
                  <a:srgbClr val="0000CC"/>
                </a:solidFill>
              </a:rPr>
              <a:t>LINAC-100 + DFS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200" dirty="0" smtClean="0">
                <a:solidFill>
                  <a:srgbClr val="0000CC"/>
                </a:solidFill>
              </a:rPr>
              <a:t>A realistic option to replace aging </a:t>
            </a:r>
            <a:endParaRPr lang="en-US" sz="22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200" dirty="0" smtClean="0">
                <a:solidFill>
                  <a:srgbClr val="0000CC"/>
                </a:solidFill>
              </a:rPr>
              <a:t>U-400M </a:t>
            </a:r>
            <a:r>
              <a:rPr lang="en-US" sz="2200" dirty="0" smtClean="0">
                <a:solidFill>
                  <a:srgbClr val="0000CC"/>
                </a:solidFill>
              </a:rPr>
              <a:t>cyclotron and give bright future to existing RIB program at FLNR (aim – at least factor 100 in beam intensities)</a:t>
            </a:r>
            <a:endParaRPr lang="ru-RU" sz="2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35" y="4509120"/>
            <a:ext cx="828612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PROPOSAL</a:t>
            </a:r>
            <a:endParaRPr lang="ru-RU" sz="3000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200" dirty="0" smtClean="0">
                <a:solidFill>
                  <a:srgbClr val="FF0000"/>
                </a:solidFill>
              </a:rPr>
              <a:t>to support project</a:t>
            </a:r>
            <a:r>
              <a:rPr lang="en-US" sz="2200" dirty="0">
                <a:solidFill>
                  <a:srgbClr val="FF0000"/>
                </a:solidFill>
              </a:rPr>
              <a:t>: “Construction of a prototype of the initial section of the high-current heavy-ion </a:t>
            </a:r>
            <a:r>
              <a:rPr lang="en-US" sz="2200" dirty="0" smtClean="0">
                <a:solidFill>
                  <a:srgbClr val="FF0000"/>
                </a:solidFill>
              </a:rPr>
              <a:t>linear </a:t>
            </a:r>
            <a:r>
              <a:rPr lang="en-US" sz="2200" dirty="0">
                <a:solidFill>
                  <a:srgbClr val="FF0000"/>
                </a:solidFill>
              </a:rPr>
              <a:t>accelerator for the production of intense radioactive ion beams for basic research”</a:t>
            </a:r>
            <a:endParaRPr lang="ru-RU" sz="22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708920"/>
            <a:ext cx="175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RESERV</a:t>
            </a:r>
            <a:endParaRPr lang="ru-RU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47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en-US" sz="3000" dirty="0">
                <a:solidFill>
                  <a:srgbClr val="0000CC"/>
                </a:solidFill>
              </a:rPr>
              <a:t>stage </a:t>
            </a:r>
            <a:r>
              <a:rPr lang="en-US" sz="3000" dirty="0" smtClean="0">
                <a:solidFill>
                  <a:srgbClr val="0000CC"/>
                </a:solidFill>
              </a:rPr>
              <a:t>2 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New scientific opportunities emerging on each stage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3068960"/>
            <a:ext cx="5616624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3717032"/>
            <a:ext cx="2808312" cy="1008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3144410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4221088"/>
            <a:ext cx="1944216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1547664" y="5445224"/>
            <a:ext cx="792088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2432963" y="3808374"/>
            <a:ext cx="2808312" cy="906085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LINAC-100  - focus on intensity of primary beam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432963" y="5406144"/>
            <a:ext cx="2808312" cy="980848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Direct reactions with RIBs at intermediate energies (30-80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3481424"/>
            <a:ext cx="731947" cy="351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900200" y="3808373"/>
            <a:ext cx="2808312" cy="906085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LINAC-100 design aim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Ca – 3 </a:t>
            </a: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dirty="0" err="1" smtClean="0">
                <a:solidFill>
                  <a:srgbClr val="FF0000"/>
                </a:solidFill>
              </a:rPr>
              <a:t>mA</a:t>
            </a:r>
            <a:r>
              <a:rPr lang="en-US" b="1" dirty="0" smtClean="0">
                <a:solidFill>
                  <a:srgbClr val="FF0000"/>
                </a:solidFill>
              </a:rPr>
              <a:t>   U – 1 </a:t>
            </a: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dirty="0" err="1" smtClean="0">
                <a:solidFill>
                  <a:srgbClr val="FF0000"/>
                </a:solidFill>
              </a:rPr>
              <a:t>mA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910550" y="5406144"/>
            <a:ext cx="2808312" cy="980848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Aim to get record </a:t>
            </a:r>
            <a:r>
              <a:rPr lang="en-US" sz="1700" b="1" dirty="0" err="1" smtClean="0">
                <a:solidFill>
                  <a:srgbClr val="0033CC"/>
                </a:solidFill>
              </a:rPr>
              <a:t>intensitis</a:t>
            </a:r>
            <a:r>
              <a:rPr lang="en-US" sz="1700" b="1" dirty="0" smtClean="0">
                <a:solidFill>
                  <a:srgbClr val="0033CC"/>
                </a:solidFill>
              </a:rPr>
              <a:t> of 30-80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r>
              <a:rPr lang="en-US" sz="1700" b="1" dirty="0" smtClean="0">
                <a:solidFill>
                  <a:srgbClr val="0033CC"/>
                </a:solidFill>
              </a:rPr>
              <a:t> RIBs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7334" y="260648"/>
            <a:ext cx="823061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CC"/>
                </a:solidFill>
              </a:rPr>
              <a:t>Primary beams at modern and prospective RIB factories  </a:t>
            </a:r>
            <a:br>
              <a:rPr lang="en-US" sz="2400" dirty="0" smtClean="0">
                <a:solidFill>
                  <a:srgbClr val="0000CC"/>
                </a:solidFill>
              </a:rPr>
            </a:br>
            <a:endParaRPr lang="ru-RU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36650" y="2924944"/>
            <a:ext cx="741682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CC"/>
                </a:solidFill>
              </a:rPr>
              <a:t>DERICA strategy for RIB production </a:t>
            </a:r>
            <a:endParaRPr lang="ru-RU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01100" y="908720"/>
            <a:ext cx="3926884" cy="183825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200" dirty="0" smtClean="0">
                <a:solidFill>
                  <a:srgbClr val="0000CC"/>
                </a:solidFill>
              </a:rPr>
              <a:t>RIBF </a:t>
            </a:r>
            <a:r>
              <a:rPr lang="en-US" sz="2200" dirty="0">
                <a:solidFill>
                  <a:srgbClr val="0000CC"/>
                </a:solidFill>
              </a:rPr>
              <a:t>(RIKEN)        </a:t>
            </a:r>
            <a:r>
              <a:rPr lang="en-US" sz="2200" dirty="0" smtClean="0">
                <a:solidFill>
                  <a:srgbClr val="0000CC"/>
                </a:solidFill>
              </a:rPr>
              <a:t>     </a:t>
            </a:r>
            <a:r>
              <a:rPr lang="en-US" sz="2200" dirty="0">
                <a:solidFill>
                  <a:srgbClr val="0000CC"/>
                </a:solidFill>
              </a:rPr>
              <a:t>370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>
                <a:solidFill>
                  <a:srgbClr val="0000CC"/>
                </a:solidFill>
              </a:rPr>
              <a:t>FAIR (Darmstadt)   1800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>
                <a:solidFill>
                  <a:srgbClr val="0000CC"/>
                </a:solidFill>
              </a:rPr>
              <a:t>FRIB (MSU)            </a:t>
            </a:r>
            <a:r>
              <a:rPr lang="en-US" sz="2200" dirty="0" smtClean="0">
                <a:solidFill>
                  <a:srgbClr val="0000CC"/>
                </a:solidFill>
              </a:rPr>
              <a:t>   </a:t>
            </a:r>
            <a:r>
              <a:rPr lang="en-US" sz="2200" dirty="0">
                <a:solidFill>
                  <a:srgbClr val="0000CC"/>
                </a:solidFill>
              </a:rPr>
              <a:t>240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>
                <a:solidFill>
                  <a:srgbClr val="0000CC"/>
                </a:solidFill>
              </a:rPr>
              <a:t>RAON (</a:t>
            </a:r>
            <a:r>
              <a:rPr lang="en-US" sz="2200" dirty="0" err="1">
                <a:solidFill>
                  <a:srgbClr val="0000CC"/>
                </a:solidFill>
              </a:rPr>
              <a:t>S.Korea</a:t>
            </a:r>
            <a:r>
              <a:rPr lang="en-US" sz="2200" dirty="0">
                <a:solidFill>
                  <a:srgbClr val="0000CC"/>
                </a:solidFill>
              </a:rPr>
              <a:t>)      200 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>
                <a:solidFill>
                  <a:srgbClr val="0000CC"/>
                </a:solidFill>
              </a:rPr>
              <a:t>HIAF (China)            800  </a:t>
            </a:r>
            <a:r>
              <a:rPr lang="en-US" sz="2200" dirty="0" err="1">
                <a:solidFill>
                  <a:srgbClr val="0000CC"/>
                </a:solidFill>
              </a:rPr>
              <a:t>AMeV</a:t>
            </a:r>
            <a:endParaRPr lang="ru-RU" sz="2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118278" y="5877272"/>
            <a:ext cx="5974002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first challenge of the project </a:t>
            </a:r>
            <a:r>
              <a:rPr lang="ru-RU" sz="2000" b="1" dirty="0" smtClean="0">
                <a:solidFill>
                  <a:srgbClr val="FF0000"/>
                </a:solidFill>
              </a:rPr>
              <a:t>– </a:t>
            </a:r>
            <a:r>
              <a:rPr lang="en-US" sz="2000" b="1" dirty="0" smtClean="0">
                <a:solidFill>
                  <a:srgbClr val="FF0000"/>
                </a:solidFill>
              </a:rPr>
              <a:t>to construct record high-current heavy-ion superconducting </a:t>
            </a:r>
            <a:r>
              <a:rPr lang="en-US" sz="2000" b="1" dirty="0" err="1" smtClean="0">
                <a:solidFill>
                  <a:srgbClr val="FF0000"/>
                </a:solidFill>
              </a:rPr>
              <a:t>cw</a:t>
            </a:r>
            <a:r>
              <a:rPr lang="en-US" sz="2000" b="1" dirty="0" smtClean="0">
                <a:solidFill>
                  <a:srgbClr val="FF0000"/>
                </a:solidFill>
              </a:rPr>
              <a:t>-LINAC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956293" y="3510203"/>
            <a:ext cx="3767918" cy="2151045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0000"/>
                </a:solidFill>
              </a:rPr>
              <a:t>Advantages of relatively low-energy RIBs:</a:t>
            </a: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- Easier to study direct reactions </a:t>
            </a: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   at</a:t>
            </a:r>
            <a:r>
              <a:rPr lang="ru-RU" sz="1900" b="1" dirty="0" smtClean="0">
                <a:solidFill>
                  <a:srgbClr val="0033CC"/>
                </a:solidFill>
              </a:rPr>
              <a:t> </a:t>
            </a:r>
            <a:r>
              <a:rPr lang="en-US" sz="1900" b="1" dirty="0" smtClean="0">
                <a:solidFill>
                  <a:srgbClr val="0033CC"/>
                </a:solidFill>
              </a:rPr>
              <a:t>20-70 </a:t>
            </a:r>
            <a:r>
              <a:rPr lang="en-US" sz="1900" b="1" dirty="0" err="1" smtClean="0">
                <a:solidFill>
                  <a:srgbClr val="0033CC"/>
                </a:solidFill>
              </a:rPr>
              <a:t>AMeV</a:t>
            </a:r>
            <a:endParaRPr lang="en-US" sz="1900" b="1" dirty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1900" b="1" dirty="0" smtClean="0">
                <a:solidFill>
                  <a:srgbClr val="0033CC"/>
                </a:solidFill>
              </a:rPr>
              <a:t>- Easier to work with stopped </a:t>
            </a:r>
            <a:br>
              <a:rPr lang="en-US" sz="1900" b="1" dirty="0" smtClean="0">
                <a:solidFill>
                  <a:srgbClr val="0033CC"/>
                </a:solidFill>
              </a:rPr>
            </a:br>
            <a:r>
              <a:rPr lang="en-US" sz="1900" b="1" dirty="0" smtClean="0">
                <a:solidFill>
                  <a:srgbClr val="0033CC"/>
                </a:solidFill>
              </a:rPr>
              <a:t>  beams</a:t>
            </a:r>
            <a:endParaRPr lang="en-US" sz="1900" b="1" dirty="0">
              <a:solidFill>
                <a:srgbClr val="0033CC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08104" y="908720"/>
            <a:ext cx="2664296" cy="183825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No way to compete in primary beam </a:t>
            </a:r>
            <a:r>
              <a:rPr lang="en-US" sz="2000" b="1" dirty="0" err="1" smtClean="0">
                <a:solidFill>
                  <a:srgbClr val="FF0000"/>
                </a:solidFill>
              </a:rPr>
              <a:t>enegies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9923" y="3510203"/>
            <a:ext cx="3414005" cy="215104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dirty="0" smtClean="0">
                <a:solidFill>
                  <a:srgbClr val="0000CC"/>
                </a:solidFill>
              </a:rPr>
              <a:t>Focus efforts on HIGH INTENSITY of primary beams with relatively MODEST ENERGIES ~100-160 </a:t>
            </a:r>
            <a:r>
              <a:rPr lang="en-US" sz="2400" dirty="0" err="1">
                <a:solidFill>
                  <a:srgbClr val="0000CC"/>
                </a:solidFill>
              </a:rPr>
              <a:t>AMeV</a:t>
            </a:r>
            <a:endParaRPr lang="ru-RU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en-US" sz="3000" dirty="0">
                <a:solidFill>
                  <a:srgbClr val="0000CC"/>
                </a:solidFill>
              </a:rPr>
              <a:t>stage </a:t>
            </a:r>
            <a:r>
              <a:rPr lang="ru-RU" sz="3000" dirty="0" smtClean="0">
                <a:solidFill>
                  <a:srgbClr val="0000CC"/>
                </a:solidFill>
              </a:rPr>
              <a:t>3.1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New scientific opportunities emerging on each stage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3068960"/>
            <a:ext cx="1800200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190464">
            <a:off x="4037270" y="3830341"/>
            <a:ext cx="2130894" cy="1863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3092311"/>
            <a:ext cx="2822294" cy="2712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23" idx="2"/>
          </p:cNvCxnSpPr>
          <p:nvPr/>
        </p:nvCxnSpPr>
        <p:spPr>
          <a:xfrm flipH="1">
            <a:off x="4581168" y="4477591"/>
            <a:ext cx="810744" cy="1295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274278" y="4452992"/>
            <a:ext cx="1250050" cy="41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35896" y="3458338"/>
            <a:ext cx="1512168" cy="80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4074631" y="3602408"/>
            <a:ext cx="2634562" cy="875183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Low-energy storage ring</a:t>
            </a:r>
            <a:endParaRPr lang="en-US" sz="1700" b="1" dirty="0">
              <a:solidFill>
                <a:srgbClr val="0033CC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6329385" y="4687032"/>
            <a:ext cx="810745" cy="1295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альтернативный процесс 23"/>
          <p:cNvSpPr/>
          <p:nvPr/>
        </p:nvSpPr>
        <p:spPr>
          <a:xfrm>
            <a:off x="7092280" y="3180109"/>
            <a:ext cx="1901867" cy="2537356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Reactions with post-accelerated RIBs near Coulomb barrier (5-7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>
                <a:solidFill>
                  <a:srgbClr val="0033CC"/>
                </a:solidFill>
              </a:rPr>
              <a:t>) </a:t>
            </a:r>
            <a:r>
              <a:rPr lang="en-US" sz="1700" b="1" dirty="0" smtClean="0">
                <a:solidFill>
                  <a:srgbClr val="0033CC"/>
                </a:solidFill>
              </a:rPr>
              <a:t>or at intermediate energies (20-30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 smtClean="0">
                <a:solidFill>
                  <a:srgbClr val="0033CC"/>
                </a:solidFill>
              </a:rPr>
              <a:t>)</a:t>
            </a:r>
            <a:endParaRPr lang="en-US" sz="1700" b="1" dirty="0">
              <a:solidFill>
                <a:srgbClr val="0033CC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593063" y="5648378"/>
            <a:ext cx="2106729" cy="1007470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Stopped RIBs</a:t>
            </a:r>
            <a:r>
              <a:rPr lang="ru-RU" sz="1700" b="1" dirty="0" smtClean="0">
                <a:solidFill>
                  <a:srgbClr val="0033CC"/>
                </a:solidFill>
              </a:rPr>
              <a:t> </a:t>
            </a:r>
            <a:r>
              <a:rPr lang="en-US" sz="1700" b="1" dirty="0">
                <a:solidFill>
                  <a:srgbClr val="0033CC"/>
                </a:solidFill>
              </a:rPr>
              <a:t>– </a:t>
            </a:r>
            <a:r>
              <a:rPr lang="en-US" sz="1700" b="1" dirty="0" smtClean="0">
                <a:solidFill>
                  <a:srgbClr val="0033CC"/>
                </a:solidFill>
              </a:rPr>
              <a:t>decay, spectroscopy, physics in traps </a:t>
            </a:r>
            <a:endParaRPr lang="en-US" sz="1700" b="1" dirty="0">
              <a:solidFill>
                <a:srgbClr val="0033CC"/>
              </a:solidFill>
            </a:endParaRPr>
          </a:p>
        </p:txBody>
      </p:sp>
      <p:cxnSp>
        <p:nvCxnSpPr>
          <p:cNvPr id="27" name="Прямая со стрелкой 26"/>
          <p:cNvCxnSpPr>
            <a:stCxn id="26" idx="0"/>
          </p:cNvCxnSpPr>
          <p:nvPr/>
        </p:nvCxnSpPr>
        <p:spPr>
          <a:xfrm flipH="1" flipV="1">
            <a:off x="1547664" y="4687032"/>
            <a:ext cx="237427" cy="9613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stage </a:t>
            </a:r>
            <a:r>
              <a:rPr lang="ru-RU" sz="3000" dirty="0" smtClean="0">
                <a:solidFill>
                  <a:srgbClr val="0000CC"/>
                </a:solidFill>
              </a:rPr>
              <a:t>3.2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New scientific opportunities emerging on each stage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3068960"/>
            <a:ext cx="1800200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190464">
            <a:off x="5486809" y="4079822"/>
            <a:ext cx="660818" cy="1863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3092311"/>
            <a:ext cx="2822294" cy="2712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74278" y="4452992"/>
            <a:ext cx="1250050" cy="41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16536" y="3448886"/>
            <a:ext cx="1512168" cy="80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367760" y="3897557"/>
            <a:ext cx="855646" cy="5595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029116" y="5468462"/>
            <a:ext cx="855252" cy="5302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6516842" y="4457076"/>
            <a:ext cx="2345455" cy="1108681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Direct reactions with post-accelerated RIBs up to 30</a:t>
            </a:r>
            <a:r>
              <a:rPr lang="ru-RU" sz="1700" b="1" dirty="0" smtClean="0">
                <a:solidFill>
                  <a:srgbClr val="0033CC"/>
                </a:solidFill>
              </a:rPr>
              <a:t>0</a:t>
            </a:r>
            <a:r>
              <a:rPr lang="en-US" sz="1700" b="1" dirty="0" smtClean="0">
                <a:solidFill>
                  <a:srgbClr val="0033CC"/>
                </a:solidFill>
              </a:rPr>
              <a:t>-</a:t>
            </a:r>
            <a:r>
              <a:rPr lang="ru-RU" sz="1700" b="1" dirty="0" smtClean="0">
                <a:solidFill>
                  <a:srgbClr val="0033CC"/>
                </a:solidFill>
              </a:rPr>
              <a:t>5</a:t>
            </a:r>
            <a:r>
              <a:rPr lang="en-US" sz="1700" b="1" dirty="0" smtClean="0">
                <a:solidFill>
                  <a:srgbClr val="0033CC"/>
                </a:solidFill>
              </a:rPr>
              <a:t>00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endParaRPr lang="en-US" sz="1700" b="1" dirty="0">
              <a:solidFill>
                <a:srgbClr val="0033CC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967837" y="3307194"/>
            <a:ext cx="2634562" cy="710672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err="1" smtClean="0">
                <a:solidFill>
                  <a:srgbClr val="0033CC"/>
                </a:solidFill>
              </a:rPr>
              <a:t>Syncrotron</a:t>
            </a:r>
            <a:r>
              <a:rPr lang="en-US" sz="1700" b="1" dirty="0" smtClean="0">
                <a:solidFill>
                  <a:srgbClr val="0033CC"/>
                </a:solidFill>
              </a:rPr>
              <a:t> up to </a:t>
            </a:r>
            <a:r>
              <a:rPr lang="ru-RU" sz="1700" b="1" dirty="0" smtClean="0">
                <a:solidFill>
                  <a:srgbClr val="0033CC"/>
                </a:solidFill>
              </a:rPr>
              <a:t>300-500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en-US" sz="3000" dirty="0">
                <a:solidFill>
                  <a:srgbClr val="0000CC"/>
                </a:solidFill>
              </a:rPr>
              <a:t>stage </a:t>
            </a:r>
            <a:r>
              <a:rPr lang="ru-RU" sz="3000" dirty="0" smtClean="0">
                <a:solidFill>
                  <a:srgbClr val="0000CC"/>
                </a:solidFill>
              </a:rPr>
              <a:t>4.1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New scientific opportunities emerging on each stage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12874" y="3068960"/>
            <a:ext cx="1223622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211960" y="2060848"/>
            <a:ext cx="1800200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1835696" y="1196752"/>
            <a:ext cx="2592288" cy="1174505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Experiments at high-energy storage ring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en-US" sz="3000" dirty="0">
                <a:solidFill>
                  <a:srgbClr val="0000CC"/>
                </a:solidFill>
              </a:rPr>
              <a:t>stage </a:t>
            </a:r>
            <a:r>
              <a:rPr lang="ru-RU" sz="3000" dirty="0" smtClean="0">
                <a:solidFill>
                  <a:srgbClr val="0000CC"/>
                </a:solidFill>
              </a:rPr>
              <a:t>4.2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New scientific opportunities emerging on each stage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804248" y="2780928"/>
            <a:ext cx="1224136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4932040" y="1855586"/>
            <a:ext cx="2160240" cy="1152127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 smtClean="0">
                <a:solidFill>
                  <a:srgbClr val="0033CC"/>
                </a:solidFill>
              </a:rPr>
              <a:t>e-RIB collider experiments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581128"/>
            <a:ext cx="6048672" cy="1944216"/>
          </a:xfrm>
          <a:effectLst/>
        </p:spPr>
        <p:txBody>
          <a:bodyPr anchor="t">
            <a:noAutofit/>
          </a:bodyPr>
          <a:lstStyle/>
          <a:p>
            <a:pPr>
              <a:defRPr/>
            </a:pPr>
            <a:r>
              <a:rPr lang="en-US" sz="3000" dirty="0" smtClean="0">
                <a:solidFill>
                  <a:srgbClr val="0000CC"/>
                </a:solidFill>
              </a:rPr>
              <a:t>To limit universality   </a:t>
            </a:r>
            <a:br>
              <a:rPr lang="en-US" sz="3000" dirty="0" smtClean="0">
                <a:solidFill>
                  <a:srgbClr val="0000CC"/>
                </a:solidFill>
              </a:rPr>
            </a:br>
            <a:r>
              <a:rPr lang="en-US" sz="3000" dirty="0">
                <a:solidFill>
                  <a:srgbClr val="0000CC"/>
                </a:solidFill>
              </a:rPr>
              <a:t/>
            </a:r>
            <a:br>
              <a:rPr lang="en-US" sz="3000" dirty="0">
                <a:solidFill>
                  <a:srgbClr val="0000CC"/>
                </a:solidFill>
              </a:rPr>
            </a:br>
            <a:r>
              <a:rPr lang="en-US" sz="3000" dirty="0" smtClean="0">
                <a:solidFill>
                  <a:srgbClr val="0000CC"/>
                </a:solidFill>
              </a:rPr>
              <a:t>To go to “underdeveloped” fields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3955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Huge increase in the scale of modern and prospective RIB facilities: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Starting price tag 1-2 G€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86003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Scale increase – (i) RIB production increase via primary beam energy increase and (ii) universality of RIB facility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627784" y="2492896"/>
            <a:ext cx="3744416" cy="151216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Is it possible to have world competitive RIB program with modest investment scale?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94779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– </a:t>
            </a:r>
            <a:r>
              <a:rPr lang="ru-RU" sz="3000" dirty="0" smtClean="0">
                <a:solidFill>
                  <a:srgbClr val="0000CC"/>
                </a:solidFill>
              </a:rPr>
              <a:t>с небес на землю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183"/>
            <a:ext cx="9142267" cy="5888464"/>
          </a:xfrm>
          <a:prstGeom prst="rect">
            <a:avLst/>
          </a:prstGeom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296757" y="4248849"/>
            <a:ext cx="4016725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Начинать строить </a:t>
            </a:r>
            <a:r>
              <a:rPr lang="en-US" b="1" dirty="0" smtClean="0">
                <a:solidFill>
                  <a:srgbClr val="FF0000"/>
                </a:solidFill>
              </a:rPr>
              <a:t>LINAC-100 </a:t>
            </a:r>
            <a:r>
              <a:rPr lang="ru-RU" b="1" dirty="0" smtClean="0">
                <a:solidFill>
                  <a:srgbClr val="FF0000"/>
                </a:solidFill>
              </a:rPr>
              <a:t>не понимая как должна расположиться </a:t>
            </a:r>
            <a:r>
              <a:rPr lang="en-US" b="1" dirty="0" smtClean="0">
                <a:solidFill>
                  <a:srgbClr val="FF0000"/>
                </a:solidFill>
              </a:rPr>
              <a:t>DERICA </a:t>
            </a:r>
            <a:r>
              <a:rPr lang="ru-RU" b="1" dirty="0" smtClean="0">
                <a:solidFill>
                  <a:srgbClr val="FF0000"/>
                </a:solidFill>
              </a:rPr>
              <a:t>крайне </a:t>
            </a:r>
            <a:r>
              <a:rPr lang="ru-RU" b="1" dirty="0" err="1" smtClean="0">
                <a:solidFill>
                  <a:srgbClr val="FF0000"/>
                </a:solidFill>
              </a:rPr>
              <a:t>рисковано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1988840"/>
            <a:ext cx="122413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300192" y="562913"/>
            <a:ext cx="2088232" cy="595192"/>
          </a:xfrm>
          <a:prstGeom prst="wedgeRoundRectCallout">
            <a:avLst>
              <a:gd name="adj1" fmla="val -27811"/>
              <a:gd name="adj2" fmla="val 2456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или 2 начальных секции</a:t>
            </a:r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211960" y="908720"/>
            <a:ext cx="1944216" cy="362728"/>
          </a:xfrm>
          <a:prstGeom prst="wedgeRoundRectCallout">
            <a:avLst>
              <a:gd name="adj1" fmla="val -6568"/>
              <a:gd name="adj2" fmla="val 3407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или 2 </a:t>
            </a:r>
            <a:r>
              <a:rPr lang="ru-RU" dirty="0" err="1" smtClean="0"/>
              <a:t>стрипера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95536" y="980728"/>
            <a:ext cx="1710444" cy="850928"/>
          </a:xfrm>
          <a:prstGeom prst="wedgeRoundRectCallout">
            <a:avLst>
              <a:gd name="adj1" fmla="val 51745"/>
              <a:gd name="adj2" fmla="val 1213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Шикана</a:t>
            </a:r>
            <a:r>
              <a:rPr lang="ru-RU" dirty="0" smtClean="0"/>
              <a:t> и «поляна» для апгрейда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004048" y="3760720"/>
            <a:ext cx="1944216" cy="864096"/>
          </a:xfrm>
          <a:prstGeom prst="wedgeRoundRectCallout">
            <a:avLst>
              <a:gd name="adj1" fmla="val 120374"/>
              <a:gd name="adj2" fmla="val -194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DFS </a:t>
            </a:r>
            <a:r>
              <a:rPr lang="ru-RU" dirty="0" smtClean="0"/>
              <a:t>и </a:t>
            </a:r>
            <a:r>
              <a:rPr lang="en-US" dirty="0" smtClean="0"/>
              <a:t>Low-energy </a:t>
            </a:r>
            <a:r>
              <a:rPr lang="en-US" dirty="0" err="1" smtClean="0"/>
              <a:t>buncher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618148" y="5805264"/>
            <a:ext cx="1944216" cy="864096"/>
          </a:xfrm>
          <a:prstGeom prst="wedgeRoundRectCallout">
            <a:avLst>
              <a:gd name="adj1" fmla="val 50915"/>
              <a:gd name="adj2" fmla="val -959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«поляна» для колец</a:t>
            </a: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300192" y="5517232"/>
            <a:ext cx="1944216" cy="864096"/>
          </a:xfrm>
          <a:prstGeom prst="wedgeRoundRectCallout">
            <a:avLst>
              <a:gd name="adj1" fmla="val 60931"/>
              <a:gd name="adj2" fmla="val -2066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Газовая система и </a:t>
            </a:r>
            <a:r>
              <a:rPr lang="ru-RU" dirty="0" err="1" smtClean="0"/>
              <a:t>постускорение</a:t>
            </a:r>
            <a:endParaRPr lang="ru-RU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96757" y="5589534"/>
            <a:ext cx="2691068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Необходим минимальный НИР по всему проекту </a:t>
            </a:r>
            <a:r>
              <a:rPr lang="en-US" b="1" dirty="0" smtClean="0">
                <a:solidFill>
                  <a:srgbClr val="FF0000"/>
                </a:solidFill>
              </a:rPr>
              <a:t>DERICA </a:t>
            </a:r>
          </a:p>
        </p:txBody>
      </p:sp>
    </p:spTree>
    <p:extLst>
      <p:ext uri="{BB962C8B-B14F-4D97-AF65-F5344CB8AC3E}">
        <p14:creationId xmlns:p14="http://schemas.microsoft.com/office/powerpoint/2010/main" val="2782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Empty “ecological niche”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27584" y="980729"/>
            <a:ext cx="3384376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Underdeveloped field: storage ring physics with RIBs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860032" y="976361"/>
            <a:ext cx="3312368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Empty field: studies of RIBs in electron-RIB collider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663603" y="3429000"/>
            <a:ext cx="186614" cy="64807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 rot="16200000">
            <a:off x="5463071" y="3800223"/>
            <a:ext cx="1436100" cy="648073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15711" y="2359744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  RIB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641060" y="4077072"/>
            <a:ext cx="216025" cy="8277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2987824" y="2996952"/>
            <a:ext cx="2675779" cy="2304256"/>
          </a:xfrm>
          <a:prstGeom prst="roundRect">
            <a:avLst>
              <a:gd name="adj" fmla="val 2395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80107" y="3916363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electron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83568" y="2492895"/>
            <a:ext cx="2028320" cy="6817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Isochronous mass </a:t>
            </a:r>
            <a:r>
              <a:rPr lang="en-GB" dirty="0" err="1" smtClean="0">
                <a:solidFill>
                  <a:srgbClr val="0000FF"/>
                </a:solidFill>
              </a:rPr>
              <a:t>spectromentry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5451" y="5370037"/>
            <a:ext cx="2028320" cy="9250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Atomic physics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19872" y="5661248"/>
            <a:ext cx="2028320" cy="92841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Radioactivity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59532" y="3802254"/>
            <a:ext cx="2160240" cy="9361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Precision reaction studies on internal gas jet target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155798" y="2212017"/>
            <a:ext cx="2232626" cy="1498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b="1" dirty="0" smtClean="0">
                <a:solidFill>
                  <a:srgbClr val="0000FF"/>
                </a:solidFill>
              </a:rPr>
              <a:t>Studies of electromagnetic </a:t>
            </a:r>
            <a:r>
              <a:rPr lang="en-GB" b="1" dirty="0" err="1" smtClean="0">
                <a:solidFill>
                  <a:srgbClr val="0000FF"/>
                </a:solidFill>
              </a:rPr>
              <a:t>formfactors</a:t>
            </a:r>
            <a:r>
              <a:rPr lang="en-GB" b="1" dirty="0" smtClean="0">
                <a:solidFill>
                  <a:srgbClr val="0000FF"/>
                </a:solidFill>
              </a:rPr>
              <a:t> of exotic nuclei in      e-RIB collider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746050" y="5370037"/>
            <a:ext cx="1518216" cy="50723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Etc….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127875" cy="504825"/>
          </a:xfrm>
          <a:effectLst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000" dirty="0" smtClean="0">
                <a:solidFill>
                  <a:srgbClr val="0000CC"/>
                </a:solidFill>
              </a:rPr>
              <a:t>Electron scattering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179513" y="1988840"/>
            <a:ext cx="4752528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First Born approximation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fast electrons, relatively light nuclei</a:t>
            </a:r>
            <a:r>
              <a:rPr lang="ru-RU" sz="1700" dirty="0" smtClean="0">
                <a:effectLst/>
              </a:rPr>
              <a:t> </a:t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>электроны, достаточно легкие ядра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ru-RU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>
              <a:effectLst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Charge </a:t>
            </a:r>
            <a:r>
              <a:rPr lang="en-US" sz="1700" dirty="0" err="1" smtClean="0">
                <a:effectLst/>
              </a:rPr>
              <a:t>formfactor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charge radius</a:t>
            </a:r>
            <a:endParaRPr lang="en-US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 smtClean="0">
              <a:effectLst/>
            </a:endParaRPr>
          </a:p>
        </p:txBody>
      </p:sp>
      <p:pic>
        <p:nvPicPr>
          <p:cNvPr id="9" name="Picture 7" descr="hofstad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0648"/>
            <a:ext cx="1323634" cy="185274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156176" y="260648"/>
            <a:ext cx="2664292" cy="1852748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>
                <a:solidFill>
                  <a:srgbClr val="0000FF"/>
                </a:solidFill>
              </a:rPr>
              <a:t>Robert Hofstadter</a:t>
            </a:r>
            <a:r>
              <a:rPr lang="en-US" sz="1500" dirty="0">
                <a:solidFill>
                  <a:srgbClr val="0000FF"/>
                </a:solidFill>
              </a:rPr>
              <a:t> 1915-1990,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1961 </a:t>
            </a:r>
            <a:r>
              <a:rPr lang="en-US" sz="1500" dirty="0">
                <a:solidFill>
                  <a:srgbClr val="0000FF"/>
                </a:solidFill>
              </a:rPr>
              <a:t>Nobel </a:t>
            </a:r>
            <a:r>
              <a:rPr lang="en-US" sz="1500" dirty="0" smtClean="0">
                <a:solidFill>
                  <a:srgbClr val="0000FF"/>
                </a:solidFill>
              </a:rPr>
              <a:t>Prize </a:t>
            </a:r>
            <a:r>
              <a:rPr lang="en-US" sz="1500" dirty="0">
                <a:solidFill>
                  <a:srgbClr val="0000FF"/>
                </a:solidFill>
              </a:rPr>
              <a:t>"for his pioneering studies of electron scattering in atomic nuclei and for his consequent discoveries concerning the structure of nucleons.."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4" y="2780928"/>
            <a:ext cx="4032448" cy="5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9" y="3445881"/>
            <a:ext cx="3096344" cy="22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7480"/>
            <a:ext cx="3113579" cy="5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" y="3861048"/>
            <a:ext cx="1525987" cy="2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495191" y="980728"/>
            <a:ext cx="3182282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After masses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the radial properties are the most important characteristics of nuclei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2359694"/>
            <a:ext cx="2664292" cy="9640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>
                <a:solidFill>
                  <a:srgbClr val="0000FF"/>
                </a:solidFill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</a:rPr>
              <a:t>lectromagnetic probe is the most reliably studied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81265"/>
            <a:ext cx="2614593" cy="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38" y="3445881"/>
            <a:ext cx="2952328" cy="25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95191" y="6034574"/>
            <a:ext cx="4004801" cy="6507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Experiments in traps</a:t>
            </a:r>
            <a:r>
              <a:rPr lang="ru-RU" sz="1600" dirty="0" smtClean="0">
                <a:solidFill>
                  <a:srgbClr val="0000FF"/>
                </a:solidFill>
              </a:rPr>
              <a:t> – </a:t>
            </a:r>
            <a:r>
              <a:rPr lang="en-US" sz="1600" dirty="0" smtClean="0">
                <a:solidFill>
                  <a:srgbClr val="0000FF"/>
                </a:solidFill>
              </a:rPr>
              <a:t>“static”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EM characteristics</a:t>
            </a:r>
            <a:r>
              <a:rPr lang="ru-RU" sz="1600" dirty="0" smtClean="0">
                <a:solidFill>
                  <a:srgbClr val="0000FF"/>
                </a:solidFill>
              </a:rPr>
              <a:t> -</a:t>
            </a:r>
            <a:r>
              <a:rPr lang="en-US" sz="1600" dirty="0" smtClean="0">
                <a:solidFill>
                  <a:srgbClr val="0000FF"/>
                </a:solidFill>
              </a:rPr>
              <a:t>&gt; derivation of  </a:t>
            </a:r>
            <a:r>
              <a:rPr lang="en-US" i="1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ch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32041" y="6030398"/>
            <a:ext cx="3888428" cy="6549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 </a:t>
            </a:r>
            <a:r>
              <a:rPr lang="ru-RU" sz="1600" dirty="0" smtClean="0">
                <a:solidFill>
                  <a:srgbClr val="0000FF"/>
                </a:solidFill>
              </a:rPr>
              <a:t>–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</a:rPr>
              <a:t>differenttial</a:t>
            </a:r>
            <a:r>
              <a:rPr lang="en-US" sz="1600" dirty="0" smtClean="0">
                <a:solidFill>
                  <a:srgbClr val="0000FF"/>
                </a:solidFill>
              </a:rPr>
              <a:t> characteristics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0" y="188640"/>
            <a:ext cx="8769717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Status of charge radii studies – broad field for exploration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907704" y="908720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 isotopic chains are well studied – some not at all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07505" y="2204864"/>
          <a:ext cx="3121930" cy="436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Graph" r:id="rId3" imgW="3098213" imgH="4342811" progId="Origin50.Graph">
                  <p:embed/>
                </p:oleObj>
              </mc:Choice>
              <mc:Fallback>
                <p:oleObj name="Graph" r:id="rId3" imgW="3098213" imgH="4342811" progId="Origin50.Grap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2204864"/>
                        <a:ext cx="3121930" cy="4363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387474" y="2224442"/>
          <a:ext cx="2787817" cy="437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Graph" r:id="rId5" imgW="2757735" imgH="4322484" progId="Origin50.Graph">
                  <p:embed/>
                </p:oleObj>
              </mc:Choice>
              <mc:Fallback>
                <p:oleObj name="Graph" r:id="rId5" imgW="2757735" imgH="4322484" progId="Origin50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474" y="2224442"/>
                        <a:ext cx="2787817" cy="4372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6300192" y="2308010"/>
          <a:ext cx="2746563" cy="4289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Graph" r:id="rId7" imgW="2726462" imgH="4261947" progId="Origin50.Graph">
                  <p:embed/>
                </p:oleObj>
              </mc:Choice>
              <mc:Fallback>
                <p:oleObj name="Graph" r:id="rId7" imgW="2726462" imgH="4261947" progId="Origin50.Graph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308010"/>
                        <a:ext cx="2746563" cy="4289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Блок-схема: альтернативный процесс 22"/>
          <p:cNvSpPr/>
          <p:nvPr/>
        </p:nvSpPr>
        <p:spPr>
          <a:xfrm>
            <a:off x="4032676" y="896183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Somewhere driplines is nearly achieved – somewhere very far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6156176" y="896183"/>
            <a:ext cx="280831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Systematics demonstrate complicated dynamical effects </a:t>
            </a:r>
            <a:r>
              <a:rPr lang="en-US" sz="1600" b="1" dirty="0">
                <a:solidFill>
                  <a:srgbClr val="FF0000"/>
                </a:solidFill>
              </a:rPr>
              <a:t>in the isotopic </a:t>
            </a:r>
            <a:r>
              <a:rPr lang="en-US" sz="1600" b="1" dirty="0" smtClean="0">
                <a:solidFill>
                  <a:srgbClr val="FF0000"/>
                </a:solidFill>
              </a:rPr>
              <a:t>chains, especially near the driplines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07504" y="896183"/>
            <a:ext cx="16561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900 measured for 3100 known nuclear-stable isotopes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86294"/>
            <a:ext cx="6270309" cy="5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</a:rPr>
              <a:t>DERICA</a:t>
            </a:r>
            <a:r>
              <a:rPr lang="en-US" sz="2800" dirty="0" smtClean="0">
                <a:solidFill>
                  <a:srgbClr val="0000CC"/>
                </a:solidFill>
              </a:rPr>
              <a:t> –</a:t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800" dirty="0" smtClean="0">
                <a:solidFill>
                  <a:srgbClr val="0000CC"/>
                </a:solidFill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</a:rPr>
              <a:t>D</a:t>
            </a:r>
            <a:r>
              <a:rPr lang="en-US" sz="2400" dirty="0" err="1" smtClean="0">
                <a:solidFill>
                  <a:srgbClr val="0000CC"/>
                </a:solidFill>
              </a:rPr>
              <a:t>ubna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E</a:t>
            </a:r>
            <a:r>
              <a:rPr lang="en-US" sz="2400" dirty="0" smtClean="0">
                <a:solidFill>
                  <a:srgbClr val="0000CC"/>
                </a:solidFill>
              </a:rPr>
              <a:t>lectron-</a:t>
            </a:r>
            <a:r>
              <a:rPr lang="en-US" sz="2400" b="1" dirty="0" smtClean="0">
                <a:solidFill>
                  <a:srgbClr val="0000CC"/>
                </a:solidFill>
              </a:rPr>
              <a:t>R</a:t>
            </a:r>
            <a:r>
              <a:rPr lang="en-US" sz="2400" dirty="0" smtClean="0">
                <a:solidFill>
                  <a:srgbClr val="0000CC"/>
                </a:solidFill>
              </a:rPr>
              <a:t>adioactive 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 </a:t>
            </a:r>
            <a:r>
              <a:rPr lang="en-US" sz="2400" b="1" dirty="0" smtClean="0">
                <a:solidFill>
                  <a:srgbClr val="0000CC"/>
                </a:solidFill>
              </a:rPr>
              <a:t>I</a:t>
            </a:r>
            <a:r>
              <a:rPr lang="en-US" sz="2400" dirty="0" smtClean="0">
                <a:solidFill>
                  <a:srgbClr val="0000CC"/>
                </a:solidFill>
              </a:rPr>
              <a:t>sotope </a:t>
            </a:r>
            <a:r>
              <a:rPr lang="en-US" sz="2400" b="1" dirty="0">
                <a:solidFill>
                  <a:srgbClr val="0000CC"/>
                </a:solidFill>
              </a:rPr>
              <a:t>C</a:t>
            </a:r>
            <a:r>
              <a:rPr lang="en-US" sz="2400" dirty="0">
                <a:solidFill>
                  <a:srgbClr val="0000CC"/>
                </a:solidFill>
              </a:rPr>
              <a:t>ollider </a:t>
            </a:r>
            <a:r>
              <a:rPr lang="en-US" sz="2400" dirty="0" err="1">
                <a:solidFill>
                  <a:srgbClr val="0000CC"/>
                </a:solidFill>
              </a:rPr>
              <a:t>f</a:t>
            </a:r>
            <a:r>
              <a:rPr lang="en-US" sz="2400" b="1" dirty="0" err="1">
                <a:solidFill>
                  <a:srgbClr val="0000CC"/>
                </a:solidFill>
              </a:rPr>
              <a:t>A</a:t>
            </a:r>
            <a:r>
              <a:rPr lang="en-US" sz="2400" dirty="0" err="1">
                <a:solidFill>
                  <a:srgbClr val="0000CC"/>
                </a:solidFill>
              </a:rPr>
              <a:t>cility</a:t>
            </a: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8920"/>
            <a:ext cx="7286108" cy="40047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005" y="116632"/>
            <a:ext cx="2472274" cy="1008112"/>
          </a:xfrm>
          <a:prstGeom prst="rect">
            <a:avLst/>
          </a:prstGeom>
        </p:spPr>
      </p:pic>
      <p:sp>
        <p:nvSpPr>
          <p:cNvPr id="21" name="Блок-схема: альтернативный процесс 20"/>
          <p:cNvSpPr/>
          <p:nvPr/>
        </p:nvSpPr>
        <p:spPr>
          <a:xfrm>
            <a:off x="502436" y="1556793"/>
            <a:ext cx="3968202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Project emphasis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dirty="0" err="1" smtClean="0">
                <a:solidFill>
                  <a:srgbClr val="0033CC"/>
                </a:solidFill>
              </a:rPr>
              <a:t>Reaccelarated</a:t>
            </a:r>
            <a:r>
              <a:rPr lang="en-US" b="1" dirty="0" smtClean="0">
                <a:solidFill>
                  <a:srgbClr val="0033CC"/>
                </a:solidFill>
              </a:rPr>
              <a:t> RIBs, storage ring physics including e-RIB collider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5076056" y="1561627"/>
            <a:ext cx="3464146" cy="10081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Basic facility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33CC"/>
                </a:solidFill>
              </a:rPr>
              <a:t>High-current superconducting HI cw-LINAC-100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206255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Possible DERICA location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5068" y="1052737"/>
            <a:ext cx="2292894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Sufficient free </a:t>
            </a:r>
            <a:r>
              <a:rPr lang="en-US" sz="2200" b="1" dirty="0" smtClean="0">
                <a:solidFill>
                  <a:srgbClr val="FF0000"/>
                </a:solidFill>
              </a:rPr>
              <a:t>place</a:t>
            </a:r>
            <a:endParaRPr lang="en-US" sz="2200" b="1" dirty="0">
              <a:solidFill>
                <a:srgbClr val="0033CC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95068" y="2740506"/>
            <a:ext cx="2292894" cy="224230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Considerable possibilities for upgrade</a:t>
            </a:r>
            <a:endParaRPr lang="en-US" sz="2200" b="1" dirty="0">
              <a:solidFill>
                <a:srgbClr val="00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980728"/>
            <a:ext cx="5112568" cy="5592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005493">
            <a:off x="4418365" y="1961524"/>
            <a:ext cx="1801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</a:rPr>
              <a:t>   U-400M +</a:t>
            </a:r>
          </a:p>
          <a:p>
            <a:r>
              <a:rPr lang="en-US" sz="2200" b="1" dirty="0" smtClean="0">
                <a:solidFill>
                  <a:srgbClr val="FFC000"/>
                </a:solidFill>
              </a:rPr>
              <a:t>ACCULINNA-2</a:t>
            </a:r>
            <a:endParaRPr lang="ru-RU" sz="22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75318">
            <a:off x="7512799" y="2502014"/>
            <a:ext cx="1152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</a:rPr>
              <a:t>U-400 + </a:t>
            </a:r>
            <a:br>
              <a:rPr lang="en-US" sz="2200" b="1" dirty="0" smtClean="0">
                <a:solidFill>
                  <a:srgbClr val="FFC000"/>
                </a:solidFill>
              </a:rPr>
            </a:br>
            <a:r>
              <a:rPr lang="en-US" sz="2200" b="1" dirty="0" smtClean="0">
                <a:solidFill>
                  <a:srgbClr val="FFC000"/>
                </a:solidFill>
              </a:rPr>
              <a:t>  SHE</a:t>
            </a:r>
            <a:endParaRPr lang="ru-RU" sz="22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75318">
            <a:off x="7197685" y="3579014"/>
            <a:ext cx="1047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</a:rPr>
              <a:t>   SHE </a:t>
            </a:r>
            <a:br>
              <a:rPr lang="en-US" sz="2200" b="1" dirty="0" smtClean="0">
                <a:solidFill>
                  <a:srgbClr val="FFC000"/>
                </a:solidFill>
              </a:rPr>
            </a:br>
            <a:r>
              <a:rPr lang="en-US" sz="2200" b="1" dirty="0" smtClean="0">
                <a:solidFill>
                  <a:srgbClr val="FFC000"/>
                </a:solidFill>
              </a:rPr>
              <a:t>Factory</a:t>
            </a:r>
            <a:endParaRPr lang="ru-RU" sz="22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7973754">
            <a:off x="3341754" y="4752001"/>
            <a:ext cx="1953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  JINR  border</a:t>
            </a:r>
            <a:endParaRPr lang="ru-RU" sz="2400" b="1" dirty="0">
              <a:solidFill>
                <a:srgbClr val="FFC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899769" y="980728"/>
            <a:ext cx="2976487" cy="522058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8005241">
            <a:off x="5252311" y="3394422"/>
            <a:ext cx="1581075" cy="12047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8042950">
            <a:off x="4158680" y="4924418"/>
            <a:ext cx="1572380" cy="5226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6632998" y="2982182"/>
            <a:ext cx="800518" cy="73630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8007789">
            <a:off x="5286978" y="3513411"/>
            <a:ext cx="1683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Possible DERICA 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      location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  </a:t>
            </a:r>
            <a:r>
              <a:rPr lang="en-US" b="1" dirty="0" smtClean="0">
                <a:solidFill>
                  <a:srgbClr val="FFFF00"/>
                </a:solidFill>
              </a:rPr>
              <a:t>130 x 240 m</a:t>
            </a:r>
            <a:r>
              <a:rPr lang="en-US" b="1" baseline="30000" dirty="0" smtClean="0">
                <a:solidFill>
                  <a:srgbClr val="FFFF00"/>
                </a:solidFill>
              </a:rPr>
              <a:t>2</a:t>
            </a:r>
            <a:endParaRPr lang="ru-RU" b="1" baseline="30000" dirty="0">
              <a:solidFill>
                <a:srgbClr val="FFFF00"/>
              </a:solidFill>
            </a:endParaRPr>
          </a:p>
        </p:txBody>
      </p:sp>
      <p:cxnSp>
        <p:nvCxnSpPr>
          <p:cNvPr id="36" name="Прямая со стрелкой 35"/>
          <p:cNvCxnSpPr>
            <a:stCxn id="19" idx="1"/>
          </p:cNvCxnSpPr>
          <p:nvPr/>
        </p:nvCxnSpPr>
        <p:spPr>
          <a:xfrm flipH="1" flipV="1">
            <a:off x="6859756" y="2583440"/>
            <a:ext cx="720148" cy="333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087290" y="1810264"/>
            <a:ext cx="1129233" cy="6548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872082" y="2276872"/>
            <a:ext cx="2253239" cy="1441615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2903737" y="3789040"/>
            <a:ext cx="1296277" cy="806243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8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46917</TotalTime>
  <Words>1886</Words>
  <Application>Microsoft Office PowerPoint</Application>
  <PresentationFormat>Экран (4:3)</PresentationFormat>
  <Paragraphs>271</Paragraphs>
  <Slides>40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Symbol</vt:lpstr>
      <vt:lpstr>Times New Roman</vt:lpstr>
      <vt:lpstr>Wingdings</vt:lpstr>
      <vt:lpstr>Тема Office</vt:lpstr>
      <vt:lpstr>Graph</vt:lpstr>
      <vt:lpstr>Document</vt:lpstr>
      <vt:lpstr>Construction of a prototype of the initial section of a  high-current heavy-ion linear accelerator aimed at producing intense radioactive ion beams for basic research</vt:lpstr>
      <vt:lpstr>Презентация PowerPoint</vt:lpstr>
      <vt:lpstr>Презентация PowerPoint</vt:lpstr>
      <vt:lpstr>To limit universality     To go to “underdeveloped” fields</vt:lpstr>
      <vt:lpstr>Презентация PowerPoint</vt:lpstr>
      <vt:lpstr>Electron scattering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of Dubna Electron-Radioactive Isotope Collider fAcility (DERICA)</dc:title>
  <dc:creator>Leo</dc:creator>
  <cp:lastModifiedBy>Leonid Grigorenko</cp:lastModifiedBy>
  <cp:revision>228</cp:revision>
  <dcterms:created xsi:type="dcterms:W3CDTF">2017-08-25T17:47:55Z</dcterms:created>
  <dcterms:modified xsi:type="dcterms:W3CDTF">2019-06-24T07:42:02Z</dcterms:modified>
</cp:coreProperties>
</file>