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8"/>
  </p:notesMasterIdLst>
  <p:sldIdLst>
    <p:sldId id="319" r:id="rId2"/>
    <p:sldId id="349" r:id="rId3"/>
    <p:sldId id="293" r:id="rId4"/>
    <p:sldId id="339" r:id="rId5"/>
    <p:sldId id="332" r:id="rId6"/>
    <p:sldId id="337" r:id="rId7"/>
    <p:sldId id="338" r:id="rId8"/>
    <p:sldId id="341" r:id="rId9"/>
    <p:sldId id="340" r:id="rId10"/>
    <p:sldId id="347" r:id="rId11"/>
    <p:sldId id="344" r:id="rId12"/>
    <p:sldId id="351" r:id="rId13"/>
    <p:sldId id="348" r:id="rId14"/>
    <p:sldId id="350" r:id="rId15"/>
    <p:sldId id="342" r:id="rId16"/>
    <p:sldId id="343" r:id="rId17"/>
  </p:sldIdLst>
  <p:sldSz cx="12192000" cy="6858000"/>
  <p:notesSz cx="6797675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  <a:srgbClr val="4310FC"/>
    <a:srgbClr val="D2E947"/>
    <a:srgbClr val="FC70F2"/>
    <a:srgbClr val="F90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04" autoAdjust="0"/>
    <p:restoredTop sz="94629" autoAdjust="0"/>
  </p:normalViewPr>
  <p:slideViewPr>
    <p:cSldViewPr snapToGrid="0">
      <p:cViewPr varScale="1">
        <p:scale>
          <a:sx n="87" d="100"/>
          <a:sy n="87" d="100"/>
        </p:scale>
        <p:origin x="96" y="33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045B-19A2-4723-B617-7247FAE9A4EB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9486"/>
            <a:ext cx="543814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3107"/>
            <a:ext cx="2945659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7D601-7AA9-49CD-98CB-2ABC50B66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7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1B972-3CAC-4F1D-B46E-6AA104396D37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946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392D9-1BE7-4D00-80C3-C4322AD9A59A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8763-837A-4476-B419-085E722E9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963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392D9-1BE7-4D00-80C3-C4322AD9A59A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8763-837A-4476-B419-085E722E9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41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392D9-1BE7-4D00-80C3-C4322AD9A59A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8763-837A-4476-B419-085E722E9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49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392D9-1BE7-4D00-80C3-C4322AD9A59A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8763-837A-4476-B419-085E722E9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008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392D9-1BE7-4D00-80C3-C4322AD9A59A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8763-837A-4476-B419-085E722E9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293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392D9-1BE7-4D00-80C3-C4322AD9A59A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8763-837A-4476-B419-085E722E9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333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392D9-1BE7-4D00-80C3-C4322AD9A59A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8763-837A-4476-B419-085E722E9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674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392D9-1BE7-4D00-80C3-C4322AD9A59A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8763-837A-4476-B419-085E722E9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35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392D9-1BE7-4D00-80C3-C4322AD9A59A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8763-837A-4476-B419-085E722E9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32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392D9-1BE7-4D00-80C3-C4322AD9A59A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8763-837A-4476-B419-085E722E9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143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392D9-1BE7-4D00-80C3-C4322AD9A59A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E8763-837A-4476-B419-085E722E9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02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392D9-1BE7-4D00-80C3-C4322AD9A59A}" type="datetimeFigureOut">
              <a:rPr lang="ru-RU" smtClean="0"/>
              <a:t>24.06.2019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E8763-837A-4476-B419-085E722E9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3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D:\work\Conferences &amp; schools &amp; seminars &amp; meetings &amp; workshoops\2018\EMIS2018\ACC-2 no shield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24" y="1403840"/>
            <a:ext cx="7008204" cy="467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D:\work\Conferences &amp; schools &amp; seminars &amp; meetings &amp; workshoops\2018\EMIS2018\ACC2 -F3-F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376" y="1414186"/>
            <a:ext cx="3100337" cy="232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145"/>
          <p:cNvSpPr/>
          <p:nvPr/>
        </p:nvSpPr>
        <p:spPr>
          <a:xfrm>
            <a:off x="5624120" y="3382493"/>
            <a:ext cx="470832" cy="369332"/>
          </a:xfrm>
          <a:prstGeom prst="rect">
            <a:avLst/>
          </a:prstGeom>
          <a:ln w="6350" cmpd="sng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>F1</a:t>
            </a:r>
          </a:p>
        </p:txBody>
      </p:sp>
      <p:sp>
        <p:nvSpPr>
          <p:cNvPr id="37" name="Rectangle 145"/>
          <p:cNvSpPr/>
          <p:nvPr/>
        </p:nvSpPr>
        <p:spPr>
          <a:xfrm>
            <a:off x="5802927" y="2204471"/>
            <a:ext cx="470832" cy="369332"/>
          </a:xfrm>
          <a:prstGeom prst="rect">
            <a:avLst/>
          </a:prstGeom>
          <a:ln w="6350" cmpd="sng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>F2</a:t>
            </a:r>
          </a:p>
        </p:txBody>
      </p:sp>
      <p:sp>
        <p:nvSpPr>
          <p:cNvPr id="38" name="Rectangle 145"/>
          <p:cNvSpPr/>
          <p:nvPr/>
        </p:nvSpPr>
        <p:spPr>
          <a:xfrm>
            <a:off x="7751610" y="2160728"/>
            <a:ext cx="470832" cy="369332"/>
          </a:xfrm>
          <a:prstGeom prst="rect">
            <a:avLst/>
          </a:prstGeom>
          <a:ln w="6350" cmpd="sng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>F3</a:t>
            </a:r>
          </a:p>
        </p:txBody>
      </p:sp>
      <p:sp>
        <p:nvSpPr>
          <p:cNvPr id="39" name="Rectangle 145"/>
          <p:cNvSpPr/>
          <p:nvPr/>
        </p:nvSpPr>
        <p:spPr>
          <a:xfrm>
            <a:off x="8529056" y="2313279"/>
            <a:ext cx="470832" cy="369332"/>
          </a:xfrm>
          <a:prstGeom prst="rect">
            <a:avLst/>
          </a:prstGeom>
          <a:ln w="6350" cmpd="sng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>F4</a:t>
            </a:r>
          </a:p>
        </p:txBody>
      </p:sp>
      <p:sp>
        <p:nvSpPr>
          <p:cNvPr id="40" name="Rectangle 145"/>
          <p:cNvSpPr/>
          <p:nvPr/>
        </p:nvSpPr>
        <p:spPr>
          <a:xfrm>
            <a:off x="9394176" y="2455723"/>
            <a:ext cx="470832" cy="369332"/>
          </a:xfrm>
          <a:prstGeom prst="rect">
            <a:avLst/>
          </a:prstGeom>
          <a:ln w="6350" cmpd="sng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>F5</a:t>
            </a:r>
          </a:p>
        </p:txBody>
      </p:sp>
      <p:sp>
        <p:nvSpPr>
          <p:cNvPr id="21" name="Dowolny kształt 20"/>
          <p:cNvSpPr/>
          <p:nvPr/>
        </p:nvSpPr>
        <p:spPr>
          <a:xfrm>
            <a:off x="2416029" y="2171310"/>
            <a:ext cx="6978147" cy="2444996"/>
          </a:xfrm>
          <a:custGeom>
            <a:avLst/>
            <a:gdLst>
              <a:gd name="connsiteX0" fmla="*/ 0 w 6566807"/>
              <a:gd name="connsiteY0" fmla="*/ 900869 h 2176347"/>
              <a:gd name="connsiteX1" fmla="*/ 1197429 w 6566807"/>
              <a:gd name="connsiteY1" fmla="*/ 1839762 h 2176347"/>
              <a:gd name="connsiteX2" fmla="*/ 2092779 w 6566807"/>
              <a:gd name="connsiteY2" fmla="*/ 2136398 h 2176347"/>
              <a:gd name="connsiteX3" fmla="*/ 2669722 w 6566807"/>
              <a:gd name="connsiteY3" fmla="*/ 2150005 h 2176347"/>
              <a:gd name="connsiteX4" fmla="*/ 3105150 w 6566807"/>
              <a:gd name="connsiteY4" fmla="*/ 1918684 h 2176347"/>
              <a:gd name="connsiteX5" fmla="*/ 3355522 w 6566807"/>
              <a:gd name="connsiteY5" fmla="*/ 1741791 h 2176347"/>
              <a:gd name="connsiteX6" fmla="*/ 3464379 w 6566807"/>
              <a:gd name="connsiteY6" fmla="*/ 1483255 h 2176347"/>
              <a:gd name="connsiteX7" fmla="*/ 3380015 w 6566807"/>
              <a:gd name="connsiteY7" fmla="*/ 1085926 h 2176347"/>
              <a:gd name="connsiteX8" fmla="*/ 3243943 w 6566807"/>
              <a:gd name="connsiteY8" fmla="*/ 617841 h 2176347"/>
              <a:gd name="connsiteX9" fmla="*/ 3156857 w 6566807"/>
              <a:gd name="connsiteY9" fmla="*/ 280384 h 2176347"/>
              <a:gd name="connsiteX10" fmla="*/ 3192236 w 6566807"/>
              <a:gd name="connsiteY10" fmla="*/ 133426 h 2176347"/>
              <a:gd name="connsiteX11" fmla="*/ 3385457 w 6566807"/>
              <a:gd name="connsiteY11" fmla="*/ 65391 h 2176347"/>
              <a:gd name="connsiteX12" fmla="*/ 3739243 w 6566807"/>
              <a:gd name="connsiteY12" fmla="*/ 76 h 2176347"/>
              <a:gd name="connsiteX13" fmla="*/ 4027715 w 6566807"/>
              <a:gd name="connsiteY13" fmla="*/ 57226 h 2176347"/>
              <a:gd name="connsiteX14" fmla="*/ 4789715 w 6566807"/>
              <a:gd name="connsiteY14" fmla="*/ 250448 h 2176347"/>
              <a:gd name="connsiteX15" fmla="*/ 6566807 w 6566807"/>
              <a:gd name="connsiteY15" fmla="*/ 639612 h 217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66807" h="2176347">
                <a:moveTo>
                  <a:pt x="0" y="900869"/>
                </a:moveTo>
                <a:cubicBezTo>
                  <a:pt x="424316" y="1267355"/>
                  <a:pt x="848633" y="1633841"/>
                  <a:pt x="1197429" y="1839762"/>
                </a:cubicBezTo>
                <a:cubicBezTo>
                  <a:pt x="1546225" y="2045683"/>
                  <a:pt x="1847397" y="2084691"/>
                  <a:pt x="2092779" y="2136398"/>
                </a:cubicBezTo>
                <a:cubicBezTo>
                  <a:pt x="2338161" y="2188105"/>
                  <a:pt x="2500994" y="2186291"/>
                  <a:pt x="2669722" y="2150005"/>
                </a:cubicBezTo>
                <a:cubicBezTo>
                  <a:pt x="2838450" y="2113719"/>
                  <a:pt x="2990850" y="1986720"/>
                  <a:pt x="3105150" y="1918684"/>
                </a:cubicBezTo>
                <a:cubicBezTo>
                  <a:pt x="3219450" y="1850648"/>
                  <a:pt x="3295650" y="1814363"/>
                  <a:pt x="3355522" y="1741791"/>
                </a:cubicBezTo>
                <a:cubicBezTo>
                  <a:pt x="3415394" y="1669219"/>
                  <a:pt x="3460297" y="1592566"/>
                  <a:pt x="3464379" y="1483255"/>
                </a:cubicBezTo>
                <a:cubicBezTo>
                  <a:pt x="3468461" y="1373944"/>
                  <a:pt x="3416754" y="1230162"/>
                  <a:pt x="3380015" y="1085926"/>
                </a:cubicBezTo>
                <a:cubicBezTo>
                  <a:pt x="3343276" y="941690"/>
                  <a:pt x="3281136" y="752098"/>
                  <a:pt x="3243943" y="617841"/>
                </a:cubicBezTo>
                <a:cubicBezTo>
                  <a:pt x="3206750" y="483584"/>
                  <a:pt x="3165475" y="361120"/>
                  <a:pt x="3156857" y="280384"/>
                </a:cubicBezTo>
                <a:cubicBezTo>
                  <a:pt x="3148239" y="199648"/>
                  <a:pt x="3154136" y="169258"/>
                  <a:pt x="3192236" y="133426"/>
                </a:cubicBezTo>
                <a:cubicBezTo>
                  <a:pt x="3230336" y="97594"/>
                  <a:pt x="3294289" y="87616"/>
                  <a:pt x="3385457" y="65391"/>
                </a:cubicBezTo>
                <a:cubicBezTo>
                  <a:pt x="3476625" y="43166"/>
                  <a:pt x="3632200" y="1437"/>
                  <a:pt x="3739243" y="76"/>
                </a:cubicBezTo>
                <a:cubicBezTo>
                  <a:pt x="3846286" y="-1285"/>
                  <a:pt x="3852636" y="15497"/>
                  <a:pt x="4027715" y="57226"/>
                </a:cubicBezTo>
                <a:cubicBezTo>
                  <a:pt x="4202794" y="98955"/>
                  <a:pt x="4366533" y="153384"/>
                  <a:pt x="4789715" y="250448"/>
                </a:cubicBezTo>
                <a:cubicBezTo>
                  <a:pt x="5212897" y="347512"/>
                  <a:pt x="6266996" y="574298"/>
                  <a:pt x="6566807" y="639612"/>
                </a:cubicBezTo>
              </a:path>
            </a:pathLst>
          </a:custGeom>
          <a:noFill/>
          <a:ln>
            <a:solidFill>
              <a:srgbClr val="FFFF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145"/>
          <p:cNvSpPr/>
          <p:nvPr/>
        </p:nvSpPr>
        <p:spPr>
          <a:xfrm>
            <a:off x="7583581" y="2627714"/>
            <a:ext cx="819702" cy="261610"/>
          </a:xfrm>
          <a:prstGeom prst="rect">
            <a:avLst/>
          </a:prstGeom>
          <a:ln w="6350" cmpd="sng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RF-kicker</a:t>
            </a:r>
            <a:endParaRPr lang="en-US" sz="11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Rectangle 145"/>
          <p:cNvSpPr/>
          <p:nvPr/>
        </p:nvSpPr>
        <p:spPr>
          <a:xfrm>
            <a:off x="5364106" y="2265894"/>
            <a:ext cx="470832" cy="307777"/>
          </a:xfrm>
          <a:prstGeom prst="rect">
            <a:avLst/>
          </a:prstGeom>
          <a:ln w="6350" cmpd="sng">
            <a:noFill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</a:rPr>
              <a:t>D1</a:t>
            </a:r>
          </a:p>
        </p:txBody>
      </p:sp>
      <p:sp>
        <p:nvSpPr>
          <p:cNvPr id="44" name="Rectangle 145"/>
          <p:cNvSpPr/>
          <p:nvPr/>
        </p:nvSpPr>
        <p:spPr>
          <a:xfrm>
            <a:off x="6388794" y="1909223"/>
            <a:ext cx="470832" cy="307777"/>
          </a:xfrm>
          <a:prstGeom prst="rect">
            <a:avLst/>
          </a:prstGeom>
          <a:ln w="6350" cmpd="sng">
            <a:noFill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Calibri" panose="020F0502020204030204" pitchFamily="34" charset="0"/>
              </a:rPr>
              <a:t>D2</a:t>
            </a:r>
          </a:p>
        </p:txBody>
      </p:sp>
      <p:sp>
        <p:nvSpPr>
          <p:cNvPr id="54" name="Rectangle 145"/>
          <p:cNvSpPr/>
          <p:nvPr/>
        </p:nvSpPr>
        <p:spPr>
          <a:xfrm>
            <a:off x="944607" y="2698039"/>
            <a:ext cx="1265386" cy="646331"/>
          </a:xfrm>
          <a:prstGeom prst="rect">
            <a:avLst/>
          </a:prstGeom>
          <a:ln w="6350" cmpd="sng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FFF00"/>
                </a:solidFill>
                <a:latin typeface="Calibri" panose="020F0502020204030204" pitchFamily="34" charset="0"/>
              </a:rPr>
              <a:t>Cyclotron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U-400M</a:t>
            </a:r>
            <a:endParaRPr lang="en-US" b="1" i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59" name="Rectangle 145"/>
          <p:cNvSpPr/>
          <p:nvPr/>
        </p:nvSpPr>
        <p:spPr>
          <a:xfrm>
            <a:off x="9784182" y="2158355"/>
            <a:ext cx="982597" cy="600164"/>
          </a:xfrm>
          <a:prstGeom prst="rect">
            <a:avLst/>
          </a:prstGeom>
          <a:ln w="6350" cmpd="sng">
            <a:noFill/>
          </a:ln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rgbClr val="FFFF00"/>
                </a:solidFill>
                <a:latin typeface="Calibri" panose="020F0502020204030204" pitchFamily="34" charset="0"/>
              </a:rPr>
              <a:t> Magnet of zero degree</a:t>
            </a:r>
          </a:p>
          <a:p>
            <a:r>
              <a:rPr lang="en-US" sz="1100" b="1" dirty="0">
                <a:solidFill>
                  <a:srgbClr val="FFFF00"/>
                </a:solidFill>
                <a:latin typeface="Calibri" panose="020F0502020204030204" pitchFamily="34" charset="0"/>
              </a:rPr>
              <a:t>spectrometer </a:t>
            </a:r>
          </a:p>
        </p:txBody>
      </p:sp>
      <p:pic>
        <p:nvPicPr>
          <p:cNvPr id="1026" name="Picture 2" descr="Fi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95" y="4187749"/>
            <a:ext cx="5137443" cy="220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01295" y="3811158"/>
            <a:ext cx="502772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 ~ 10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5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pps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E ~ 26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AMeV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P &gt; 90%, Ø ~17 mm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369523" y="58321"/>
            <a:ext cx="103697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First experiments with RIBs at ACCULINNA-2 </a:t>
            </a:r>
            <a:endPara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fragment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separator</a:t>
            </a:r>
            <a:endParaRPr lang="ru-RU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Fomichev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 M. </a:t>
            </a:r>
            <a:r>
              <a:rPr lang="en-US" sz="28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Golovkov</a:t>
            </a:r>
            <a:endParaRPr lang="en-US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307490" y="6425618"/>
            <a:ext cx="5932539" cy="369332"/>
          </a:xfrm>
          <a:prstGeom prst="rect">
            <a:avLst/>
          </a:prstGeom>
          <a:solidFill>
            <a:srgbClr val="CCFFFF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>
                <a:solidFill>
                  <a:schemeClr val="accent6">
                    <a:lumMod val="10000"/>
                  </a:schemeClr>
                </a:solidFill>
              </a:rPr>
              <a:t>50th PAC meeting, June 24, 2019</a:t>
            </a:r>
            <a:endParaRPr lang="ru-RU" sz="18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Rectangle 145"/>
          <p:cNvSpPr/>
          <p:nvPr/>
        </p:nvSpPr>
        <p:spPr>
          <a:xfrm>
            <a:off x="8999888" y="1556628"/>
            <a:ext cx="690144" cy="600164"/>
          </a:xfrm>
          <a:prstGeom prst="rect">
            <a:avLst/>
          </a:prstGeom>
          <a:ln w="6350" cmpd="sng">
            <a:noFill/>
          </a:ln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Tritium target complex </a:t>
            </a:r>
            <a:endParaRPr lang="en-US" sz="11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42" y="102374"/>
            <a:ext cx="3183366" cy="123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6" y="5663072"/>
            <a:ext cx="1973615" cy="109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32049" y="202893"/>
            <a:ext cx="7677355" cy="5819499"/>
            <a:chOff x="606497" y="168389"/>
            <a:chExt cx="7677355" cy="5819499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5035761" y="168389"/>
              <a:ext cx="3248091" cy="5819499"/>
              <a:chOff x="4139898" y="220147"/>
              <a:chExt cx="3248091" cy="5819499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39898" y="220147"/>
                <a:ext cx="3248091" cy="5819499"/>
              </a:xfrm>
              <a:prstGeom prst="rect">
                <a:avLst/>
              </a:prstGeom>
            </p:spPr>
          </p:pic>
          <p:sp>
            <p:nvSpPr>
              <p:cNvPr id="5" name="Прямоугольник 4"/>
              <p:cNvSpPr/>
              <p:nvPr/>
            </p:nvSpPr>
            <p:spPr>
              <a:xfrm>
                <a:off x="4324573" y="5690481"/>
                <a:ext cx="134684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FFFF00"/>
                    </a:solidFill>
                  </a:rPr>
                  <a:t>June </a:t>
                </a:r>
                <a:r>
                  <a:rPr lang="en-US" sz="1600" b="1" dirty="0" smtClean="0">
                    <a:solidFill>
                      <a:srgbClr val="FFFF00"/>
                    </a:solidFill>
                  </a:rPr>
                  <a:t>11, </a:t>
                </a:r>
                <a:r>
                  <a:rPr lang="en-US" sz="1600" b="1" dirty="0">
                    <a:solidFill>
                      <a:srgbClr val="FFFF00"/>
                    </a:solidFill>
                  </a:rPr>
                  <a:t>2019</a:t>
                </a:r>
                <a:endParaRPr lang="ru-RU" sz="1600" dirty="0">
                  <a:solidFill>
                    <a:srgbClr val="FFFF00"/>
                  </a:solidFill>
                </a:endParaRPr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97" y="1146430"/>
              <a:ext cx="4595012" cy="48414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935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59691" y="212876"/>
            <a:ext cx="6423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Li(</a:t>
            </a:r>
            <a:r>
              <a:rPr lang="en-US" sz="2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 → n+</a:t>
            </a:r>
            <a:r>
              <a:rPr lang="en-US" sz="24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 </a:t>
            </a: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preliminary summary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72358" y="776586"/>
            <a:ext cx="106105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combined mass method (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Li-n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coincidences) is very promising for </a:t>
            </a:r>
            <a:r>
              <a:rPr lang="en-US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 study and could be applied for other isotopes (</a:t>
            </a:r>
            <a:r>
              <a:rPr lang="en-US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,9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baseline="30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,11,</a:t>
            </a:r>
            <a:r>
              <a:rPr lang="ru-RU" sz="2400" baseline="30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 etc.).</a:t>
            </a:r>
          </a:p>
          <a:p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Higher statistics and better quality for neutron detection will help to clarify the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 energy spectrum in more detail. These measurements are scheduled on the fall 2020.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2"/>
          <a:stretch/>
        </p:blipFill>
        <p:spPr>
          <a:xfrm>
            <a:off x="3322590" y="3042404"/>
            <a:ext cx="5267887" cy="3261669"/>
          </a:xfrm>
          <a:prstGeom prst="rect">
            <a:avLst/>
          </a:prstGeom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6997959" y="6212442"/>
            <a:ext cx="122020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E(</a:t>
            </a:r>
            <a:r>
              <a:rPr lang="en-US" sz="1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He), MeV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558766" y="3289526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He-n </a:t>
            </a:r>
          </a:p>
          <a:p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coincidences</a:t>
            </a:r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2481686" y="4391050"/>
            <a:ext cx="15584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Counts / 100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993806" y="4623926"/>
            <a:ext cx="1458556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963210" y="4623926"/>
            <a:ext cx="720040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481827" y="4254594"/>
            <a:ext cx="1285929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l-GR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~ 250 </a:t>
            </a:r>
            <a:r>
              <a:rPr lang="en-US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US" sz="1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(FWHM)</a:t>
            </a:r>
          </a:p>
        </p:txBody>
      </p:sp>
      <p:sp>
        <p:nvSpPr>
          <p:cNvPr id="21" name="CustomShape 3"/>
          <p:cNvSpPr/>
          <p:nvPr/>
        </p:nvSpPr>
        <p:spPr>
          <a:xfrm>
            <a:off x="8267578" y="4395506"/>
            <a:ext cx="2468520" cy="456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600" b="0" strike="noStrike" spc="-1" baseline="30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6</a:t>
            </a:r>
            <a:r>
              <a:rPr lang="en-US" sz="26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He+</a:t>
            </a:r>
            <a:r>
              <a:rPr lang="en-US" sz="2600" b="0" i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</a:t>
            </a:r>
            <a:r>
              <a:rPr lang="en-US" sz="26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z="26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</a:t>
            </a:r>
            <a:r>
              <a:rPr lang="en-US" sz="26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z="2600" b="0" strike="noStrike" spc="-1" baseline="30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7</a:t>
            </a:r>
            <a:r>
              <a:rPr lang="en-US" sz="26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He+</a:t>
            </a:r>
            <a:r>
              <a:rPr lang="en-US" sz="2600" b="0" i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01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401" y="890845"/>
            <a:ext cx="11345334" cy="535531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First experiments at ACCULINNA-2 </a:t>
            </a:r>
            <a:r>
              <a:rPr lang="en-US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fragment separator commissioned in 2017 </a:t>
            </a:r>
            <a:r>
              <a:rPr lang="en-US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were performed and the obtained results demonstrate the high potential of this facility.</a:t>
            </a:r>
            <a:endParaRPr lang="en-US" sz="2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/>
            <a:endParaRPr lang="en-US" sz="1000" b="1" dirty="0">
              <a:solidFill>
                <a:schemeClr val="accent6">
                  <a:lumMod val="10000"/>
                </a:schemeClr>
              </a:solidFill>
              <a:ea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In 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2018/19 </a:t>
            </a:r>
            <a:r>
              <a:rPr lang="en-US" sz="2400" b="1" dirty="0">
                <a:solidFill>
                  <a:schemeClr val="accent6">
                    <a:lumMod val="10000"/>
                  </a:schemeClr>
                </a:solidFill>
              </a:rPr>
              <a:t>experimental program with RIBs has been focused 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on </a:t>
            </a:r>
            <a:r>
              <a:rPr lang="en-US" sz="2400" b="1" baseline="30000" dirty="0" smtClean="0">
                <a:solidFill>
                  <a:srgbClr val="4310FC"/>
                </a:solidFill>
              </a:rPr>
              <a:t>7</a:t>
            </a:r>
            <a:r>
              <a:rPr lang="en-US" sz="2400" b="1" dirty="0" smtClean="0">
                <a:solidFill>
                  <a:srgbClr val="4310FC"/>
                </a:solidFill>
              </a:rPr>
              <a:t>H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smtClean="0"/>
              <a:t>as a product of the </a:t>
            </a:r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reaction </a:t>
            </a:r>
            <a:r>
              <a:rPr lang="en-US" sz="2400" b="1" i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b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baseline="30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2400" b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He,</a:t>
            </a:r>
            <a:r>
              <a:rPr lang="en-US" sz="2400" b="1" baseline="30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2400" b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He)</a:t>
            </a:r>
            <a:r>
              <a:rPr lang="en-US" sz="2400" b="1" baseline="30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2400" b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2400" b="1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en-US" sz="2400" b="1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sz="2400" b="1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</a:t>
            </a:r>
            <a:r>
              <a:rPr lang="en-US" sz="2400" b="1" i="1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4n</a:t>
            </a:r>
            <a:r>
              <a:rPr lang="en-US" sz="2400" b="1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400" b="1" baseline="30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400" b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</a:t>
            </a:r>
            <a:r>
              <a:rPr lang="en-US" sz="2400" b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>
              <a:solidFill>
                <a:srgbClr val="4310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n-US" sz="1000" b="1" dirty="0">
              <a:solidFill>
                <a:schemeClr val="accent6">
                  <a:lumMod val="10000"/>
                </a:schemeClr>
              </a:solidFill>
            </a:endParaRPr>
          </a:p>
          <a:p>
            <a:pPr algn="just"/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Low-lying 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states of </a:t>
            </a:r>
            <a:r>
              <a:rPr lang="en-US" sz="2400" b="1" baseline="30000" dirty="0">
                <a:solidFill>
                  <a:srgbClr val="C00000"/>
                </a:solidFill>
                <a:ea typeface="Calibri" panose="020F0502020204030204" pitchFamily="34" charset="0"/>
              </a:rPr>
              <a:t>10</a:t>
            </a:r>
            <a:r>
              <a:rPr lang="en-US" sz="2400" b="1" dirty="0">
                <a:solidFill>
                  <a:srgbClr val="C00000"/>
                </a:solidFill>
                <a:ea typeface="Calibri" panose="020F0502020204030204" pitchFamily="34" charset="0"/>
              </a:rPr>
              <a:t>Li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 populated in the reaction </a:t>
            </a:r>
            <a:r>
              <a:rPr lang="en-US" sz="2400" b="1" i="1" dirty="0">
                <a:solidFill>
                  <a:srgbClr val="C00000"/>
                </a:solidFill>
                <a:ea typeface="Calibri" panose="020F0502020204030204" pitchFamily="34" charset="0"/>
              </a:rPr>
              <a:t>d</a:t>
            </a:r>
            <a:r>
              <a:rPr lang="en-US" sz="2400" b="1" dirty="0">
                <a:solidFill>
                  <a:srgbClr val="C00000"/>
                </a:solidFill>
                <a:ea typeface="Calibri" panose="020F0502020204030204" pitchFamily="34" charset="0"/>
              </a:rPr>
              <a:t>(</a:t>
            </a:r>
            <a:r>
              <a:rPr lang="en-US" sz="2400" b="1" baseline="30000" dirty="0">
                <a:solidFill>
                  <a:srgbClr val="C00000"/>
                </a:solidFill>
                <a:ea typeface="Calibri" panose="020F0502020204030204" pitchFamily="34" charset="0"/>
              </a:rPr>
              <a:t>9</a:t>
            </a:r>
            <a:r>
              <a:rPr lang="en-US" sz="2400" b="1" dirty="0">
                <a:solidFill>
                  <a:srgbClr val="C00000"/>
                </a:solidFill>
                <a:ea typeface="Calibri" panose="020F0502020204030204" pitchFamily="34" charset="0"/>
              </a:rPr>
              <a:t>Li,</a:t>
            </a:r>
            <a:r>
              <a:rPr lang="en-US" sz="2400" b="1" i="1" dirty="0">
                <a:solidFill>
                  <a:srgbClr val="C00000"/>
                </a:solidFill>
                <a:ea typeface="Calibri" panose="020F0502020204030204" pitchFamily="34" charset="0"/>
              </a:rPr>
              <a:t>p</a:t>
            </a:r>
            <a:r>
              <a:rPr lang="en-US" sz="2400" b="1" dirty="0">
                <a:solidFill>
                  <a:srgbClr val="C00000"/>
                </a:solidFill>
                <a:ea typeface="Calibri" panose="020F0502020204030204" pitchFamily="34" charset="0"/>
              </a:rPr>
              <a:t>)</a:t>
            </a:r>
            <a:r>
              <a:rPr lang="en-US" sz="2400" b="1" baseline="30000" dirty="0">
                <a:solidFill>
                  <a:srgbClr val="C00000"/>
                </a:solidFill>
                <a:ea typeface="Calibri" panose="020F0502020204030204" pitchFamily="34" charset="0"/>
              </a:rPr>
              <a:t>10</a:t>
            </a:r>
            <a:r>
              <a:rPr lang="en-US" sz="2400" b="1" dirty="0">
                <a:solidFill>
                  <a:srgbClr val="C00000"/>
                </a:solidFill>
                <a:ea typeface="Calibri" panose="020F0502020204030204" pitchFamily="34" charset="0"/>
              </a:rPr>
              <a:t>Li </a:t>
            </a:r>
            <a:r>
              <a:rPr lang="ru-RU" sz="2400" b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400" b="1" dirty="0">
                <a:solidFill>
                  <a:srgbClr val="C00000"/>
                </a:solidFill>
                <a:ea typeface="Calibri" panose="020F0502020204030204" pitchFamily="34" charset="0"/>
              </a:rPr>
              <a:t> </a:t>
            </a:r>
            <a:r>
              <a:rPr lang="en-US" sz="2400" b="1" i="1" dirty="0" smtClean="0">
                <a:solidFill>
                  <a:srgbClr val="C00000"/>
                </a:solidFill>
                <a:ea typeface="Calibri" panose="020F0502020204030204" pitchFamily="34" charset="0"/>
              </a:rPr>
              <a:t>n </a:t>
            </a:r>
            <a:r>
              <a:rPr lang="en-US" sz="24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+ </a:t>
            </a:r>
            <a:r>
              <a:rPr lang="en-US" sz="2400" b="1" baseline="30000" dirty="0" smtClean="0">
                <a:solidFill>
                  <a:srgbClr val="C00000"/>
                </a:solidFill>
                <a:ea typeface="Calibri" panose="020F0502020204030204" pitchFamily="34" charset="0"/>
              </a:rPr>
              <a:t>9</a:t>
            </a:r>
            <a:r>
              <a:rPr lang="en-US" sz="2400" b="1" dirty="0" smtClean="0">
                <a:solidFill>
                  <a:srgbClr val="C00000"/>
                </a:solidFill>
                <a:ea typeface="Calibri" panose="020F0502020204030204" pitchFamily="34" charset="0"/>
              </a:rPr>
              <a:t>Li 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was </a:t>
            </a:r>
            <a:r>
              <a:rPr lang="en-US" sz="2400" b="1" dirty="0" smtClean="0">
                <a:solidFill>
                  <a:srgbClr val="000000"/>
                </a:solidFill>
                <a:ea typeface="Calibri" panose="020F0502020204030204" pitchFamily="34" charset="0"/>
              </a:rPr>
              <a:t>also studied 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via registration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of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proton in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coincidence with </a:t>
            </a:r>
            <a:r>
              <a:rPr lang="en-US" sz="2400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9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Li and neutrons</a:t>
            </a:r>
            <a:r>
              <a:rPr lang="en-US" sz="2400" b="1" dirty="0" smtClean="0">
                <a:solidFill>
                  <a:srgbClr val="C00000"/>
                </a:solidFill>
              </a:rPr>
              <a:t>. </a:t>
            </a:r>
            <a:r>
              <a:rPr lang="en-US" sz="2400" b="1" dirty="0" smtClean="0"/>
              <a:t>The method is very promising for the study </a:t>
            </a:r>
            <a:r>
              <a:rPr lang="en-US" sz="2400" b="1" baseline="30000" dirty="0" smtClean="0"/>
              <a:t>7,9</a:t>
            </a:r>
            <a:r>
              <a:rPr lang="en-US" sz="2400" b="1" dirty="0" smtClean="0"/>
              <a:t>He, </a:t>
            </a:r>
            <a:r>
              <a:rPr lang="en-US" sz="2400" b="1" baseline="30000" dirty="0" smtClean="0"/>
              <a:t>10-12</a:t>
            </a:r>
            <a:r>
              <a:rPr lang="en-US" sz="2400" b="1" dirty="0" smtClean="0"/>
              <a:t>Li and others systems.</a:t>
            </a:r>
          </a:p>
          <a:p>
            <a:pPr algn="just"/>
            <a:endParaRPr lang="en-US" sz="1000" b="1" dirty="0">
              <a:solidFill>
                <a:schemeClr val="accent6">
                  <a:lumMod val="10000"/>
                </a:schemeClr>
              </a:solidFill>
            </a:endParaRPr>
          </a:p>
          <a:p>
            <a:pPr algn="just"/>
            <a:r>
              <a:rPr lang="en-US" sz="2400" b="1" dirty="0" smtClean="0">
                <a:solidFill>
                  <a:schemeClr val="accent6">
                    <a:lumMod val="10000"/>
                  </a:schemeClr>
                </a:solidFill>
              </a:rPr>
              <a:t>The possible proposals of day-two  experiments are under analysis: </a:t>
            </a:r>
          </a:p>
          <a:p>
            <a:pPr marL="514350" indent="-514350" algn="just">
              <a:buAutoNum type="romanLcParenR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and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unbound isotopes as the products of the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S(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p,t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S(p,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He)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reactions (with the use RF-kicker); </a:t>
            </a:r>
          </a:p>
          <a:p>
            <a:pPr marL="514350" indent="-514350" algn="just">
              <a:buAutoNum type="romanLcParenR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spectroscopy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in the reaction </a:t>
            </a:r>
            <a:r>
              <a:rPr lang="en-US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C(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p,d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 </a:t>
            </a:r>
          </a:p>
          <a:p>
            <a:pPr marL="514350" indent="-514350" algn="just">
              <a:buAutoNum type="romanLcParenR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multi-nucleon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 reactions on heavy targets induced by RIBs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~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MeV/n aimed on the production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nuclei with atomic numbers  95&lt;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&lt;110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39616" y="131196"/>
            <a:ext cx="6891653" cy="5492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lIns="90000" tIns="46800" rIns="90000" bIns="46800"/>
          <a:lstStyle/>
          <a:p>
            <a:pPr algn="ctr" defTabSz="449263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 and outlook</a:t>
            </a:r>
            <a:endParaRPr lang="en-US" sz="28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8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2" y="692491"/>
            <a:ext cx="9677891" cy="602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4" y="6413368"/>
            <a:ext cx="4639739" cy="44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16584" y="117965"/>
            <a:ext cx="4513415" cy="584775"/>
          </a:xfrm>
          <a:prstGeom prst="rect">
            <a:avLst/>
          </a:prstGeom>
          <a:solidFill>
            <a:schemeClr val="bg2">
              <a:lumMod val="90000"/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attention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11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47" y="978280"/>
            <a:ext cx="6147981" cy="27101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993" y="1047421"/>
            <a:ext cx="5202600" cy="2632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82033" y="3815492"/>
            <a:ext cx="46804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Systematics of the lowest excited states for the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isotones with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closed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neutron subshell.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The typical energies for excited states are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E*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~ 3.5 – 4.5 MeV. In the case of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MeV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g.s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it gives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4.4 MeV, that fitting well the systematics.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3647" y="3815492"/>
            <a:ext cx="63195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center-of-mass angular distributions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calculated with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use of the FRESCO code for the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H(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He,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reaction channels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leading to the formation of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 in the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three states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Calculation results obtained for the 1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2+, 5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2+,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3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+ states are shown with the solid (a), dashed (b) and dotted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(b) curves, respectively. The angular distributions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presented for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5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2+ and 3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2+ states were obtained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assuming the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entrance-channel two-step transition through the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2+ excitation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The angles of the five events associated with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population of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ground state candidate are indicated by arrows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 (a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). The gray histogram in (b) shows the angular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 of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events in the 5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−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 MeV energy bin around the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 MeV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position of excited states. Green dotted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dash-dotted curves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associated with right axis show experimental setup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efficiency for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 registration with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equal 2 and 6.5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MeV respectively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3229" y="184614"/>
            <a:ext cx="82062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He(d,</a:t>
            </a:r>
            <a:r>
              <a:rPr lang="en-US" sz="20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He)</a:t>
            </a:r>
            <a:r>
              <a:rPr lang="en-US" sz="20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preliminary results, angle distributions (Nov. 2018)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454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ur 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554" y="707365"/>
            <a:ext cx="8423499" cy="5718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9477" y="4858162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260</a:t>
            </a:r>
            <a:r>
              <a:rPr lang="en-US" sz="2000" dirty="0" smtClean="0"/>
              <a:t>Cf </a:t>
            </a:r>
            <a:endParaRPr lang="ru-RU" sz="24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4013605" y="5058217"/>
            <a:ext cx="411744" cy="13815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76710" y="6426303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number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553828" y="2837657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 number</a:t>
            </a:r>
            <a:endParaRPr lang="ru-RU" dirty="0"/>
          </a:p>
        </p:txBody>
      </p:sp>
      <p:pic>
        <p:nvPicPr>
          <p:cNvPr id="9" name="Рисунок 8" descr="exp-l diagr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1179" y="1984503"/>
            <a:ext cx="3528202" cy="45514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62469" y="612338"/>
            <a:ext cx="2621325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lain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Beam.      </a:t>
            </a:r>
          </a:p>
          <a:p>
            <a:pPr marL="342900" indent="-342900">
              <a:buAutoNum type="arabicPlain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Target   (0.1 mg/cm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endParaRPr lang="en-US" sz="1600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lain" startAt="3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FC (or beam monitor).    </a:t>
            </a:r>
          </a:p>
          <a:p>
            <a:pPr marL="342900" indent="-342900">
              <a:buAutoNum type="arabicPlain" startAt="3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Collimator (or MWPC).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lain" startAt="3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Fission-fragment detectors (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30-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 plastics).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marL="342900" indent="-342900">
              <a:buAutoNum type="arabicPlain" startAt="3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E-E telescopes to detect 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4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He, 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8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B, 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12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C, </a:t>
            </a:r>
            <a:r>
              <a:rPr lang="en-US" sz="1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16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Symbol"/>
              </a:rPr>
              <a:t>O ions ejected within a solid angle of 2 sr.</a:t>
            </a:r>
            <a:endParaRPr lang="ru-RU" sz="1600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241" y="0"/>
            <a:ext cx="11545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Multi-nucleon 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 reactions on heavy targets induced by RIBs at ~ 5 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MeV/n allow one to produce nuclei with atomic numbers  95&lt;</a:t>
            </a:r>
            <a:r>
              <a:rPr lang="en-US" sz="2000" i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&lt;110 and neutron numbers approaching </a:t>
            </a:r>
            <a:r>
              <a:rPr lang="en-US" sz="2000" i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=172.</a:t>
            </a:r>
            <a:endParaRPr lang="ru-RU" sz="2000" dirty="0">
              <a:solidFill>
                <a:srgbClr val="4310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66" y="373639"/>
            <a:ext cx="8488067" cy="3484938"/>
          </a:xfrm>
          <a:prstGeom prst="rect">
            <a:avLst/>
          </a:prstGeom>
        </p:spPr>
      </p:pic>
      <p:sp>
        <p:nvSpPr>
          <p:cNvPr id="8" name="Пятно 1 7"/>
          <p:cNvSpPr/>
          <p:nvPr/>
        </p:nvSpPr>
        <p:spPr>
          <a:xfrm>
            <a:off x="8516488" y="2055063"/>
            <a:ext cx="315884" cy="301944"/>
          </a:xfrm>
          <a:prstGeom prst="irregularSeal1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но 1 8"/>
          <p:cNvSpPr/>
          <p:nvPr/>
        </p:nvSpPr>
        <p:spPr>
          <a:xfrm>
            <a:off x="2658803" y="1284750"/>
            <a:ext cx="315884" cy="301944"/>
          </a:xfrm>
          <a:prstGeom prst="irregularSeal1">
            <a:avLst/>
          </a:prstGeom>
          <a:noFill/>
          <a:ln w="25400">
            <a:solidFill>
              <a:srgbClr val="4310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310FC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2791345" y="1504731"/>
            <a:ext cx="25400" cy="448500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506983" y="3197951"/>
            <a:ext cx="15856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600" baseline="30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7</a:t>
            </a:r>
            <a:r>
              <a:rPr lang="en-US" sz="16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Li</a:t>
            </a:r>
            <a:r>
              <a:rPr lang="ru-RU" sz="16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@ 33 </a:t>
            </a:r>
            <a:r>
              <a:rPr lang="ru-RU" sz="16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А</a:t>
            </a:r>
            <a:r>
              <a:rPr lang="en-US" sz="16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MeV</a:t>
            </a:r>
            <a:endParaRPr lang="ru-RU" sz="1600" dirty="0">
              <a:solidFill>
                <a:srgbClr val="4310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35772" y="636624"/>
            <a:ext cx="1688283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aseline="30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6</a:t>
            </a:r>
            <a:r>
              <a:rPr lang="en-US" sz="16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He</a:t>
            </a:r>
            <a:r>
              <a:rPr lang="ru-RU" sz="16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@ </a:t>
            </a:r>
            <a:r>
              <a:rPr lang="en-US" sz="16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10</a:t>
            </a:r>
            <a:r>
              <a:rPr lang="ru-RU" sz="16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А</a:t>
            </a:r>
            <a:r>
              <a:rPr lang="en-US" sz="16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MeV</a:t>
            </a:r>
          </a:p>
          <a:p>
            <a:pPr algn="ctr"/>
            <a:r>
              <a:rPr lang="en-US" sz="1600" i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ISOL method</a:t>
            </a:r>
            <a:endParaRPr lang="ru-RU" sz="1600" i="1" dirty="0">
              <a:solidFill>
                <a:srgbClr val="4310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180338" y="2566612"/>
            <a:ext cx="1752275" cy="132343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6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Li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@ 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46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А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MeV</a:t>
            </a:r>
          </a:p>
          <a:p>
            <a:r>
              <a:rPr lang="en-US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11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B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@ 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33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А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MeV</a:t>
            </a:r>
          </a:p>
          <a:p>
            <a:r>
              <a:rPr lang="en-US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15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N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@ 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50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А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MeV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20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Ne @ 5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AMeV</a:t>
            </a:r>
            <a:endParaRPr lang="ru-RU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ru-RU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32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 @ 52 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А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MeV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147097" y="217666"/>
            <a:ext cx="2132315" cy="132343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6,8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He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@ 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25÷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5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АМ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eV</a:t>
            </a:r>
          </a:p>
          <a:p>
            <a:r>
              <a:rPr lang="en-US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9,11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Li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@ 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0 </a:t>
            </a:r>
            <a:r>
              <a:rPr lang="en-US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AMeV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ru-RU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18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Ne @ 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35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AMeV</a:t>
            </a:r>
            <a:endParaRPr lang="ru-RU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r>
              <a:rPr lang="ru-RU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26,27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 @ 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38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А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MeV</a:t>
            </a:r>
            <a:endParaRPr lang="ru-RU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/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In-flight separation</a:t>
            </a:r>
            <a:endParaRPr lang="ru-RU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ятно 1 15"/>
          <p:cNvSpPr/>
          <p:nvPr/>
        </p:nvSpPr>
        <p:spPr>
          <a:xfrm>
            <a:off x="8224068" y="2814629"/>
            <a:ext cx="244502" cy="256867"/>
          </a:xfrm>
          <a:prstGeom prst="irregularSeal1">
            <a:avLst/>
          </a:prstGeom>
          <a:solidFill>
            <a:schemeClr val="bg1"/>
          </a:solidFill>
          <a:ln w="25400">
            <a:solidFill>
              <a:srgbClr val="4310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310FC"/>
              </a:solidFill>
            </a:endParaRPr>
          </a:p>
        </p:txBody>
      </p:sp>
      <p:sp>
        <p:nvSpPr>
          <p:cNvPr id="15" name="Пятно 1 14"/>
          <p:cNvSpPr/>
          <p:nvPr/>
        </p:nvSpPr>
        <p:spPr>
          <a:xfrm>
            <a:off x="7458795" y="1270386"/>
            <a:ext cx="315884" cy="301944"/>
          </a:xfrm>
          <a:prstGeom prst="irregularSeal1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87" y="3613729"/>
            <a:ext cx="4776881" cy="3155728"/>
          </a:xfrm>
          <a:prstGeom prst="rect">
            <a:avLst/>
          </a:prstGeom>
        </p:spPr>
      </p:pic>
      <p:sp>
        <p:nvSpPr>
          <p:cNvPr id="18" name="Rectangle 145"/>
          <p:cNvSpPr/>
          <p:nvPr/>
        </p:nvSpPr>
        <p:spPr>
          <a:xfrm>
            <a:off x="7767847" y="3530805"/>
            <a:ext cx="1265386" cy="369332"/>
          </a:xfrm>
          <a:prstGeom prst="rect">
            <a:avLst/>
          </a:prstGeom>
          <a:ln w="6350" cmpd="sng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U-400M</a:t>
            </a:r>
            <a:endParaRPr lang="en-US" b="1" i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ectangle 145"/>
          <p:cNvSpPr/>
          <p:nvPr/>
        </p:nvSpPr>
        <p:spPr>
          <a:xfrm>
            <a:off x="2158652" y="2033282"/>
            <a:ext cx="1265386" cy="369332"/>
          </a:xfrm>
          <a:prstGeom prst="rect">
            <a:avLst/>
          </a:prstGeom>
          <a:ln w="6350" cmpd="sng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U-400</a:t>
            </a:r>
            <a:endParaRPr lang="en-US" b="1" i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742842" y="2324087"/>
            <a:ext cx="726481" cy="156966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I, </a:t>
            </a:r>
            <a:r>
              <a:rPr lang="en-US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n-US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sym typeface="Symbol" panose="05050102010706020507" pitchFamily="18" charset="2"/>
              </a:rPr>
              <a:t></a:t>
            </a:r>
            <a:r>
              <a:rPr lang="en-US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endParaRPr lang="en-US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8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5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</a:t>
            </a:r>
            <a:endParaRPr lang="ru-RU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0.2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87338" y="78046"/>
            <a:ext cx="5787162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 of the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RIBs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complex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058" y="4019572"/>
            <a:ext cx="6886860" cy="2466549"/>
          </a:xfrm>
          <a:prstGeom prst="rect">
            <a:avLst/>
          </a:prstGeom>
        </p:spPr>
      </p:pic>
      <p:sp>
        <p:nvSpPr>
          <p:cNvPr id="24" name="Выгнутая вниз стрелка 23"/>
          <p:cNvSpPr/>
          <p:nvPr/>
        </p:nvSpPr>
        <p:spPr>
          <a:xfrm>
            <a:off x="8009467" y="6438801"/>
            <a:ext cx="2733375" cy="301380"/>
          </a:xfrm>
          <a:prstGeom prst="curved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6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3" y="783532"/>
            <a:ext cx="5879592" cy="576072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2492902" y="3302001"/>
            <a:ext cx="450049" cy="41315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310FC"/>
              </a:solidFill>
            </a:endParaRPr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2245011" y="162476"/>
            <a:ext cx="7645610" cy="46166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ru-RU" sz="2400" b="1" dirty="0" smtClean="0">
                <a:solidFill>
                  <a:srgbClr val="002060"/>
                </a:solidFill>
              </a:rPr>
              <a:t>Sphere of interests for ACCULINNA-2 </a:t>
            </a:r>
            <a:r>
              <a:rPr lang="en-US" altLang="ru-RU" sz="2400" b="1" dirty="0">
                <a:solidFill>
                  <a:srgbClr val="002060"/>
                </a:solidFill>
              </a:rPr>
              <a:t>near drip-lines </a:t>
            </a:r>
            <a:endParaRPr lang="en-GB" alt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5207002" y="127555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247206" y="1732753"/>
            <a:ext cx="393616" cy="41315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310FC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586499" y="1732753"/>
            <a:ext cx="393616" cy="41315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310FC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575757" y="2051535"/>
            <a:ext cx="393616" cy="41315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310FC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1159746" y="4854855"/>
            <a:ext cx="393616" cy="41315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310FC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454759" y="5099533"/>
            <a:ext cx="393616" cy="41315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310FC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1701900" y="5389562"/>
            <a:ext cx="1545305" cy="380459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310FC"/>
              </a:solidFill>
            </a:endParaRP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6552346" y="905090"/>
            <a:ext cx="5436186" cy="5170646"/>
          </a:xfrm>
          <a:prstGeom prst="rect">
            <a:avLst/>
          </a:prstGeom>
          <a:solidFill>
            <a:srgbClr val="FFFF99">
              <a:alpha val="37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ru-RU" sz="2400" b="1" dirty="0" smtClean="0">
                <a:solidFill>
                  <a:srgbClr val="002060"/>
                </a:solidFill>
              </a:rPr>
              <a:t>Key instruments and methods:</a:t>
            </a:r>
          </a:p>
          <a:p>
            <a:pPr eaLnBrk="1" hangingPunct="1"/>
            <a:endParaRPr lang="en-US" altLang="ru-RU" b="1" dirty="0" smtClean="0">
              <a:solidFill>
                <a:srgbClr val="4310FC"/>
              </a:solidFill>
            </a:endParaRPr>
          </a:p>
          <a:p>
            <a:pPr eaLnBrk="1" hangingPunct="1"/>
            <a:r>
              <a:rPr lang="en-US" altLang="ru-RU" b="1" dirty="0" smtClean="0">
                <a:solidFill>
                  <a:srgbClr val="4310FC"/>
                </a:solidFill>
              </a:rPr>
              <a:t>Exotic and intensive primary beams </a:t>
            </a:r>
          </a:p>
          <a:p>
            <a:pPr eaLnBrk="1" hangingPunct="1"/>
            <a:r>
              <a:rPr lang="en-US" altLang="ru-RU" b="1" dirty="0" smtClean="0">
                <a:solidFill>
                  <a:srgbClr val="4310FC"/>
                </a:solidFill>
              </a:rPr>
              <a:t>(</a:t>
            </a:r>
            <a:r>
              <a:rPr lang="en-US" altLang="ru-RU" b="1" baseline="30000" dirty="0" smtClean="0">
                <a:solidFill>
                  <a:srgbClr val="4310FC"/>
                </a:solidFill>
              </a:rPr>
              <a:t>11</a:t>
            </a:r>
            <a:r>
              <a:rPr lang="en-US" altLang="ru-RU" b="1" dirty="0" smtClean="0">
                <a:solidFill>
                  <a:srgbClr val="4310FC"/>
                </a:solidFill>
              </a:rPr>
              <a:t>B, </a:t>
            </a:r>
            <a:r>
              <a:rPr lang="en-US" altLang="ru-RU" b="1" baseline="30000" dirty="0">
                <a:solidFill>
                  <a:srgbClr val="4310FC"/>
                </a:solidFill>
              </a:rPr>
              <a:t>15</a:t>
            </a:r>
            <a:r>
              <a:rPr lang="en-US" altLang="ru-RU" b="1" dirty="0">
                <a:solidFill>
                  <a:srgbClr val="4310FC"/>
                </a:solidFill>
              </a:rPr>
              <a:t>N, </a:t>
            </a:r>
            <a:r>
              <a:rPr lang="en-US" altLang="ru-RU" b="1" baseline="30000" dirty="0" smtClean="0">
                <a:solidFill>
                  <a:srgbClr val="009A46"/>
                </a:solidFill>
              </a:rPr>
              <a:t>18</a:t>
            </a:r>
            <a:r>
              <a:rPr lang="en-US" altLang="ru-RU" b="1" dirty="0" smtClean="0">
                <a:solidFill>
                  <a:srgbClr val="009A46"/>
                </a:solidFill>
              </a:rPr>
              <a:t>O, </a:t>
            </a:r>
            <a:r>
              <a:rPr lang="en-US" altLang="ru-RU" b="1" baseline="30000" dirty="0" smtClean="0">
                <a:solidFill>
                  <a:srgbClr val="009A46"/>
                </a:solidFill>
              </a:rPr>
              <a:t>32</a:t>
            </a:r>
            <a:r>
              <a:rPr lang="en-US" altLang="ru-RU" b="1" dirty="0" smtClean="0">
                <a:solidFill>
                  <a:srgbClr val="009A46"/>
                </a:solidFill>
              </a:rPr>
              <a:t>S, </a:t>
            </a:r>
            <a:r>
              <a:rPr lang="en-US" altLang="ru-RU" b="1" baseline="30000" dirty="0" smtClean="0">
                <a:solidFill>
                  <a:srgbClr val="009A46"/>
                </a:solidFill>
              </a:rPr>
              <a:t>36</a:t>
            </a:r>
            <a:r>
              <a:rPr lang="en-US" altLang="ru-RU" b="1" dirty="0" smtClean="0">
                <a:solidFill>
                  <a:srgbClr val="009A46"/>
                </a:solidFill>
              </a:rPr>
              <a:t>S, </a:t>
            </a:r>
            <a:r>
              <a:rPr lang="en-US" altLang="ru-RU" b="1" baseline="30000" dirty="0">
                <a:solidFill>
                  <a:srgbClr val="009A46"/>
                </a:solidFill>
              </a:rPr>
              <a:t>36</a:t>
            </a:r>
            <a:r>
              <a:rPr lang="en-US" altLang="ru-RU" b="1" dirty="0">
                <a:solidFill>
                  <a:srgbClr val="009A46"/>
                </a:solidFill>
              </a:rPr>
              <a:t>Ar</a:t>
            </a:r>
            <a:r>
              <a:rPr lang="en-US" altLang="ru-RU" b="1" dirty="0" smtClean="0">
                <a:solidFill>
                  <a:srgbClr val="009A46"/>
                </a:solidFill>
              </a:rPr>
              <a:t>, </a:t>
            </a:r>
            <a:r>
              <a:rPr lang="en-US" altLang="ru-RU" b="1" baseline="30000" dirty="0">
                <a:solidFill>
                  <a:srgbClr val="009A46"/>
                </a:solidFill>
              </a:rPr>
              <a:t>48</a:t>
            </a:r>
            <a:r>
              <a:rPr lang="en-US" altLang="ru-RU" b="1" dirty="0">
                <a:solidFill>
                  <a:srgbClr val="009A46"/>
                </a:solidFill>
              </a:rPr>
              <a:t>Ca</a:t>
            </a:r>
            <a:r>
              <a:rPr lang="en-US" altLang="ru-RU" b="1" dirty="0" smtClean="0">
                <a:solidFill>
                  <a:srgbClr val="4310FC"/>
                </a:solidFill>
              </a:rPr>
              <a:t>)</a:t>
            </a:r>
          </a:p>
          <a:p>
            <a:pPr eaLnBrk="1" hangingPunct="1"/>
            <a:r>
              <a:rPr lang="en-US" altLang="ru-RU" b="1" dirty="0" smtClean="0">
                <a:solidFill>
                  <a:srgbClr val="4310FC"/>
                </a:solidFill>
              </a:rPr>
              <a:t>Exotic targets with a thickness 0.3÷15.0 mg/cm</a:t>
            </a:r>
            <a:r>
              <a:rPr lang="en-US" altLang="ru-RU" b="1" baseline="30000" dirty="0" smtClean="0">
                <a:solidFill>
                  <a:srgbClr val="4310FC"/>
                </a:solidFill>
              </a:rPr>
              <a:t>2</a:t>
            </a:r>
            <a:r>
              <a:rPr lang="en-US" altLang="ru-RU" b="1" dirty="0" smtClean="0">
                <a:solidFill>
                  <a:srgbClr val="4310FC"/>
                </a:solidFill>
              </a:rPr>
              <a:t> </a:t>
            </a:r>
          </a:p>
          <a:p>
            <a:pPr eaLnBrk="1" hangingPunct="1"/>
            <a:r>
              <a:rPr lang="en-US" altLang="ru-RU" b="1" dirty="0" smtClean="0">
                <a:solidFill>
                  <a:srgbClr val="4310FC"/>
                </a:solidFill>
              </a:rPr>
              <a:t>(</a:t>
            </a:r>
            <a:r>
              <a:rPr lang="en-US" altLang="ru-RU" b="1" baseline="30000" dirty="0" smtClean="0">
                <a:solidFill>
                  <a:srgbClr val="FF0000"/>
                </a:solidFill>
              </a:rPr>
              <a:t>3</a:t>
            </a:r>
            <a:r>
              <a:rPr lang="en-US" altLang="ru-RU" b="1" dirty="0" smtClean="0">
                <a:solidFill>
                  <a:srgbClr val="FF0000"/>
                </a:solidFill>
              </a:rPr>
              <a:t>H</a:t>
            </a:r>
            <a:r>
              <a:rPr lang="en-US" altLang="ru-RU" b="1" dirty="0" smtClean="0">
                <a:solidFill>
                  <a:srgbClr val="4310FC"/>
                </a:solidFill>
              </a:rPr>
              <a:t>, </a:t>
            </a:r>
            <a:r>
              <a:rPr lang="en-US" altLang="ru-RU" b="1" baseline="30000" dirty="0" smtClean="0">
                <a:solidFill>
                  <a:srgbClr val="4310FC"/>
                </a:solidFill>
              </a:rPr>
              <a:t>10</a:t>
            </a:r>
            <a:r>
              <a:rPr lang="en-US" altLang="ru-RU" b="1" dirty="0" smtClean="0">
                <a:solidFill>
                  <a:srgbClr val="4310FC"/>
                </a:solidFill>
              </a:rPr>
              <a:t>Be, </a:t>
            </a:r>
            <a:r>
              <a:rPr lang="en-US" altLang="ru-RU" b="1" baseline="30000" dirty="0" smtClean="0">
                <a:solidFill>
                  <a:srgbClr val="4310FC"/>
                </a:solidFill>
              </a:rPr>
              <a:t>14</a:t>
            </a:r>
            <a:r>
              <a:rPr lang="en-US" altLang="ru-RU" b="1" dirty="0" smtClean="0">
                <a:solidFill>
                  <a:srgbClr val="4310FC"/>
                </a:solidFill>
              </a:rPr>
              <a:t>C) </a:t>
            </a:r>
          </a:p>
          <a:p>
            <a:pPr eaLnBrk="1" hangingPunct="1"/>
            <a:r>
              <a:rPr lang="en-US" altLang="ru-RU" b="1" dirty="0" smtClean="0">
                <a:solidFill>
                  <a:srgbClr val="4310FC"/>
                </a:solidFill>
              </a:rPr>
              <a:t>Exotic detectors for charged and neutral particles (optical TPC, neutron wall,  scintillator arrays based on </a:t>
            </a:r>
            <a:r>
              <a:rPr lang="en-US" altLang="ru-RU" b="1" dirty="0" err="1" smtClean="0">
                <a:solidFill>
                  <a:srgbClr val="4310FC"/>
                </a:solidFill>
              </a:rPr>
              <a:t>CsI</a:t>
            </a:r>
            <a:r>
              <a:rPr lang="en-US" altLang="ru-RU" b="1" dirty="0" smtClean="0">
                <a:solidFill>
                  <a:srgbClr val="4310FC"/>
                </a:solidFill>
              </a:rPr>
              <a:t>, LaBr</a:t>
            </a:r>
            <a:r>
              <a:rPr lang="en-US" altLang="ru-RU" b="1" baseline="-25000" dirty="0" smtClean="0">
                <a:solidFill>
                  <a:srgbClr val="4310FC"/>
                </a:solidFill>
              </a:rPr>
              <a:t>3</a:t>
            </a:r>
            <a:r>
              <a:rPr lang="en-US" altLang="ru-RU" b="1" dirty="0" smtClean="0">
                <a:solidFill>
                  <a:srgbClr val="4310FC"/>
                </a:solidFill>
              </a:rPr>
              <a:t>, etc., Si-telescopes, </a:t>
            </a:r>
            <a:r>
              <a:rPr lang="en-US" altLang="ru-RU" b="1" dirty="0">
                <a:solidFill>
                  <a:srgbClr val="009A46"/>
                </a:solidFill>
              </a:rPr>
              <a:t>active target, </a:t>
            </a:r>
            <a:r>
              <a:rPr lang="en-US" altLang="ru-RU" b="1" dirty="0" err="1">
                <a:solidFill>
                  <a:srgbClr val="009A46"/>
                </a:solidFill>
              </a:rPr>
              <a:t>HPGe</a:t>
            </a:r>
            <a:r>
              <a:rPr lang="en-US" altLang="ru-RU" b="1" dirty="0">
                <a:solidFill>
                  <a:srgbClr val="009A46"/>
                </a:solidFill>
              </a:rPr>
              <a:t> </a:t>
            </a:r>
            <a:r>
              <a:rPr lang="en-US" altLang="ru-RU" b="1" dirty="0" smtClean="0">
                <a:solidFill>
                  <a:srgbClr val="009A46"/>
                </a:solidFill>
              </a:rPr>
              <a:t>array</a:t>
            </a:r>
            <a:r>
              <a:rPr lang="en-US" altLang="ru-RU" b="1" dirty="0" smtClean="0">
                <a:solidFill>
                  <a:srgbClr val="4310FC"/>
                </a:solidFill>
              </a:rPr>
              <a:t>)</a:t>
            </a:r>
          </a:p>
          <a:p>
            <a:pPr eaLnBrk="1" hangingPunct="1"/>
            <a:endParaRPr lang="en-US" altLang="ru-RU" sz="1600" b="1" dirty="0">
              <a:solidFill>
                <a:srgbClr val="4310FC"/>
              </a:solidFill>
            </a:endParaRPr>
          </a:p>
          <a:p>
            <a:pPr eaLnBrk="1" hangingPunct="1"/>
            <a:r>
              <a:rPr lang="en-US" altLang="ru-RU" b="1" dirty="0" smtClean="0">
                <a:solidFill>
                  <a:srgbClr val="FF0000"/>
                </a:solidFill>
              </a:rPr>
              <a:t>Exotic addition stage for beam purification</a:t>
            </a:r>
          </a:p>
          <a:p>
            <a:pPr eaLnBrk="1" hangingPunct="1"/>
            <a:r>
              <a:rPr lang="en-US" altLang="ru-RU" b="1" dirty="0" smtClean="0">
                <a:solidFill>
                  <a:srgbClr val="FF0000"/>
                </a:solidFill>
              </a:rPr>
              <a:t>(RF-kicker, Zero degree spectrometer)</a:t>
            </a:r>
          </a:p>
          <a:p>
            <a:pPr eaLnBrk="1" hangingPunct="1"/>
            <a:endParaRPr lang="en-GB" altLang="ru-RU" sz="1000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en-GB" altLang="ru-RU" b="1" i="1" dirty="0" smtClean="0">
                <a:solidFill>
                  <a:srgbClr val="009A46"/>
                </a:solidFill>
              </a:rPr>
              <a:t>In perspective: </a:t>
            </a:r>
            <a:r>
              <a:rPr lang="en-GB" altLang="ru-RU" b="1" dirty="0" smtClean="0">
                <a:solidFill>
                  <a:srgbClr val="009A46"/>
                </a:solidFill>
              </a:rPr>
              <a:t>stopping of RIB in gas-cell and post-acceleration by LINAC, implantation to </a:t>
            </a:r>
          </a:p>
          <a:p>
            <a:pPr eaLnBrk="1" hangingPunct="1"/>
            <a:r>
              <a:rPr lang="en-GB" altLang="ru-RU" b="1" dirty="0" smtClean="0">
                <a:solidFill>
                  <a:srgbClr val="009A46"/>
                </a:solidFill>
              </a:rPr>
              <a:t>MR-</a:t>
            </a:r>
            <a:r>
              <a:rPr lang="en-GB" altLang="ru-RU" b="1" dirty="0" err="1" smtClean="0">
                <a:solidFill>
                  <a:srgbClr val="009A46"/>
                </a:solidFill>
              </a:rPr>
              <a:t>ToF</a:t>
            </a:r>
            <a:r>
              <a:rPr lang="en-GB" altLang="ru-RU" b="1" dirty="0" smtClean="0">
                <a:solidFill>
                  <a:srgbClr val="009A46"/>
                </a:solidFill>
              </a:rPr>
              <a:t> spectrometer, laser spectroscopy</a:t>
            </a:r>
          </a:p>
        </p:txBody>
      </p:sp>
      <p:sp>
        <p:nvSpPr>
          <p:cNvPr id="18" name="Овал 17"/>
          <p:cNvSpPr/>
          <p:nvPr/>
        </p:nvSpPr>
        <p:spPr>
          <a:xfrm>
            <a:off x="1726840" y="5697017"/>
            <a:ext cx="396389" cy="499726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310FC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2256963" y="5697016"/>
            <a:ext cx="382330" cy="36303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310FC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2522681" y="5172903"/>
            <a:ext cx="320250" cy="32716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310FC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1483774" y="4372977"/>
            <a:ext cx="382330" cy="363034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310FC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 rot="20134237">
            <a:off x="3016992" y="4090024"/>
            <a:ext cx="3401084" cy="1004419"/>
          </a:xfrm>
          <a:prstGeom prst="ellipse">
            <a:avLst/>
          </a:prstGeom>
          <a:noFill/>
          <a:ln w="2540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310FC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 rot="18542284">
            <a:off x="920817" y="2038320"/>
            <a:ext cx="4509370" cy="1027041"/>
          </a:xfrm>
          <a:prstGeom prst="ellipse">
            <a:avLst/>
          </a:prstGeom>
          <a:noFill/>
          <a:ln w="2540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4310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6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637" y="1832708"/>
            <a:ext cx="5598606" cy="40058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85" y="1333781"/>
            <a:ext cx="5932520" cy="29878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15842" y="74655"/>
            <a:ext cx="91445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4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He(d,</a:t>
            </a:r>
            <a:r>
              <a:rPr lang="en-US" sz="24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He)</a:t>
            </a:r>
            <a:r>
              <a:rPr lang="en-US" sz="24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- scheme of the 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1-st flagship experiments</a:t>
            </a:r>
            <a:endParaRPr lang="en-US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November 2018: 10 days, two </a:t>
            </a:r>
            <a:r>
              <a:rPr lang="en-US" sz="20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He-telescopes installed at 17 deg.</a:t>
            </a:r>
          </a:p>
          <a:p>
            <a:pPr algn="ctr" fontAlgn="base">
              <a:buSzPts val="1000"/>
              <a:tabLst>
                <a:tab pos="457200" algn="l"/>
              </a:tabLst>
            </a:pP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April 2019: 12 days, four </a:t>
            </a:r>
            <a:r>
              <a:rPr lang="en-US" sz="20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He-telescopes installed at 15 deg.</a:t>
            </a:r>
            <a:endParaRPr 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0615" y="6064719"/>
            <a:ext cx="8668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 Expected energy resolution for the 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missing mass spectra was about 1.1 MeV</a:t>
            </a: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** Efficiency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He-</a:t>
            </a:r>
            <a:r>
              <a:rPr lang="en-US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coincidence was about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65% (Nov.2018) and 75% (Apr.2019)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76302" y="1747811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baseline="30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b="1" i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He-tel.</a:t>
            </a:r>
            <a:endParaRPr lang="ru-RU" i="1" dirty="0">
              <a:solidFill>
                <a:srgbClr val="4310F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34174" y="2458375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H-tel.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621485" y="4513237"/>
            <a:ext cx="1407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l-GR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~ 0.5 deg.</a:t>
            </a:r>
            <a:endParaRPr lang="en-US" sz="16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l-GR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Δ</a:t>
            </a:r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E &lt; 2%</a:t>
            </a:r>
            <a:endParaRPr lang="ru-RU" sz="1600" i="1" dirty="0">
              <a:solidFill>
                <a:srgbClr val="FF000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6161103" y="3954920"/>
            <a:ext cx="2663301" cy="390618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132495" y="4265219"/>
            <a:ext cx="596283" cy="80319"/>
          </a:xfrm>
          <a:prstGeom prst="straightConnector1">
            <a:avLst/>
          </a:prstGeom>
          <a:ln w="38100">
            <a:solidFill>
              <a:srgbClr val="009A4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559483" y="4436292"/>
            <a:ext cx="16786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baseline="30000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b="1" i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26 </a:t>
            </a:r>
            <a:r>
              <a:rPr lang="en-US" b="1" i="1" dirty="0" err="1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AMeV</a:t>
            </a:r>
            <a:endParaRPr lang="en-US" b="1" i="1" dirty="0" smtClean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b="1" i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&amp;</a:t>
            </a:r>
            <a:endParaRPr lang="en-US" b="1" i="1" dirty="0" smtClean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b="1" i="1" baseline="30000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="1" i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44 </a:t>
            </a:r>
            <a:r>
              <a:rPr lang="en-US" b="1" i="1" dirty="0" err="1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endParaRPr lang="en-US" b="1" i="1" dirty="0" smtClean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i="1" baseline="30000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="1" i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Be(d,</a:t>
            </a:r>
            <a:r>
              <a:rPr lang="en-US" b="1" i="1" baseline="30000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i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He)</a:t>
            </a:r>
            <a:r>
              <a:rPr lang="en-US" b="1" i="1" baseline="30000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b="1" i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endParaRPr lang="ru-RU" i="1" dirty="0">
              <a:solidFill>
                <a:srgbClr val="009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5207002" y="127555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346485" y="104715"/>
            <a:ext cx="7565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He(d,</a:t>
            </a:r>
            <a:r>
              <a:rPr lang="en-US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He)</a:t>
            </a:r>
            <a:r>
              <a:rPr lang="en-US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preliminary results, energy distributions (Nov. 2018)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873" y="3502940"/>
            <a:ext cx="4291373" cy="311380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706559" y="5112724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g.s.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06907" y="3719671"/>
            <a:ext cx="157286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~ 6.5(5) MeV</a:t>
            </a:r>
          </a:p>
          <a:p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 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 2.0(5) MeV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12" name="CustomShape 4"/>
          <p:cNvSpPr/>
          <p:nvPr/>
        </p:nvSpPr>
        <p:spPr>
          <a:xfrm>
            <a:off x="7149950" y="5581641"/>
            <a:ext cx="393756" cy="31160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4"/>
          <p:cNvSpPr/>
          <p:nvPr/>
        </p:nvSpPr>
        <p:spPr>
          <a:xfrm>
            <a:off x="7739333" y="4365374"/>
            <a:ext cx="393756" cy="31160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633" y="531808"/>
            <a:ext cx="5043121" cy="29711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436" y="3560701"/>
            <a:ext cx="4361933" cy="31813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6715" y="4920918"/>
            <a:ext cx="17315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Key advantage </a:t>
            </a:r>
          </a:p>
          <a:p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detection is</a:t>
            </a:r>
          </a:p>
          <a:p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kinematical </a:t>
            </a:r>
          </a:p>
          <a:p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riangle !!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1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96" y="546569"/>
            <a:ext cx="4080008" cy="612262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86946" y="3269327"/>
            <a:ext cx="1226618" cy="33855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Δ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 ~ 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1.1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MeV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8112" y="5501423"/>
            <a:ext cx="1226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Δ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 ~ 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1.9 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MeV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866" y="117226"/>
            <a:ext cx="7526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He(d,</a:t>
            </a:r>
            <a:r>
              <a:rPr lang="en-US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He)</a:t>
            </a:r>
            <a:r>
              <a:rPr lang="en-US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dependence on triton energy and angle (Nov. 2018)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84943" y="631238"/>
            <a:ext cx="24331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310FC"/>
                </a:solidFill>
                <a:latin typeface="Arial Narrow" panose="020B0606020202030204" pitchFamily="34" charset="0"/>
              </a:rPr>
              <a:t>Missing mass spectrum </a:t>
            </a:r>
            <a:r>
              <a:rPr lang="en-US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of </a:t>
            </a:r>
            <a:r>
              <a:rPr lang="en-US" baseline="30000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7</a:t>
            </a:r>
            <a:r>
              <a:rPr lang="en-US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H for the </a:t>
            </a:r>
            <a:r>
              <a:rPr lang="en-US" b="1" baseline="30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8</a:t>
            </a:r>
            <a:r>
              <a:rPr lang="en-US" b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He(d,</a:t>
            </a:r>
            <a:r>
              <a:rPr lang="en-US" b="1" baseline="30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He)</a:t>
            </a:r>
            <a:r>
              <a:rPr lang="en-US" b="1" baseline="30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7</a:t>
            </a:r>
            <a:r>
              <a:rPr lang="en-US" b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H</a:t>
            </a:r>
            <a:endParaRPr lang="en-US" dirty="0">
              <a:solidFill>
                <a:srgbClr val="4310FC"/>
              </a:solidFill>
              <a:latin typeface="Arial Narrow" panose="020B0606020202030204" pitchFamily="34" charset="0"/>
            </a:endParaRPr>
          </a:p>
          <a:p>
            <a:r>
              <a:rPr lang="en-US" dirty="0">
                <a:solidFill>
                  <a:srgbClr val="4310FC"/>
                </a:solidFill>
                <a:latin typeface="Arial Narrow" panose="020B0606020202030204" pitchFamily="34" charset="0"/>
              </a:rPr>
              <a:t>reaction </a:t>
            </a:r>
            <a:r>
              <a:rPr lang="en-US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at </a:t>
            </a:r>
            <a:r>
              <a:rPr lang="en-US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26</a:t>
            </a:r>
            <a:r>
              <a:rPr lang="en-US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solidFill>
                  <a:srgbClr val="4310FC"/>
                </a:solidFill>
                <a:latin typeface="Arial Narrow" panose="020B0606020202030204" pitchFamily="34" charset="0"/>
              </a:rPr>
              <a:t>AMeV</a:t>
            </a:r>
            <a:r>
              <a:rPr lang="en-US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 obtained </a:t>
            </a:r>
            <a:r>
              <a:rPr lang="en-US" dirty="0">
                <a:solidFill>
                  <a:srgbClr val="4310FC"/>
                </a:solidFill>
                <a:latin typeface="Arial Narrow" panose="020B0606020202030204" pitchFamily="34" charset="0"/>
              </a:rPr>
              <a:t>in coincidence with </a:t>
            </a:r>
            <a:r>
              <a:rPr lang="en-US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tritons (</a:t>
            </a:r>
            <a:r>
              <a:rPr lang="en-US" i="1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E</a:t>
            </a:r>
            <a:r>
              <a:rPr lang="en-US" i="1" baseline="-25000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t </a:t>
            </a:r>
            <a:r>
              <a:rPr lang="en-US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&gt; 65 MeV). Blue dashed curve means the </a:t>
            </a:r>
            <a:r>
              <a:rPr lang="en-US" i="1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t+4n</a:t>
            </a:r>
            <a:r>
              <a:rPr lang="en-US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 five body phase volume and the peak at 6.5 MeV. </a:t>
            </a:r>
            <a:r>
              <a:rPr lang="en-US" dirty="0">
                <a:solidFill>
                  <a:srgbClr val="4310FC"/>
                </a:solidFill>
                <a:latin typeface="Arial Narrow" panose="020B0606020202030204" pitchFamily="34" charset="0"/>
              </a:rPr>
              <a:t>Green doted curve shows experimental setup </a:t>
            </a:r>
            <a:r>
              <a:rPr lang="en-US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efficiency (</a:t>
            </a:r>
            <a:r>
              <a:rPr lang="en-US" dirty="0" err="1" smtClean="0">
                <a:solidFill>
                  <a:srgbClr val="4310FC"/>
                </a:solidFill>
                <a:latin typeface="Arial Narrow" panose="020B0606020202030204" pitchFamily="34" charset="0"/>
              </a:rPr>
              <a:t>a.u</a:t>
            </a:r>
            <a:r>
              <a:rPr lang="en-US" dirty="0" smtClean="0">
                <a:solidFill>
                  <a:srgbClr val="4310FC"/>
                </a:solidFill>
                <a:latin typeface="Arial Narrow" panose="020B0606020202030204" pitchFamily="34" charset="0"/>
              </a:rPr>
              <a:t>.). </a:t>
            </a:r>
          </a:p>
          <a:p>
            <a:endParaRPr lang="en-US" dirty="0" smtClean="0">
              <a:solidFill>
                <a:srgbClr val="4310FC"/>
              </a:solidFill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  <a:p>
            <a:r>
              <a:rPr lang="en-US" dirty="0" smtClean="0">
                <a:latin typeface="Arial Narrow" panose="020B0606020202030204" pitchFamily="34" charset="0"/>
              </a:rPr>
              <a:t>Data </a:t>
            </a:r>
            <a:r>
              <a:rPr lang="en-US" dirty="0">
                <a:latin typeface="Arial Narrow" panose="020B0606020202030204" pitchFamily="34" charset="0"/>
              </a:rPr>
              <a:t>for the 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8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He(d,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He)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7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H </a:t>
            </a:r>
            <a:r>
              <a:rPr lang="en-US" dirty="0" smtClean="0">
                <a:latin typeface="Arial Narrow" panose="020B0606020202030204" pitchFamily="34" charset="0"/>
              </a:rPr>
              <a:t>reaction </a:t>
            </a:r>
            <a:r>
              <a:rPr lang="en-US" dirty="0">
                <a:latin typeface="Arial Narrow" panose="020B0606020202030204" pitchFamily="34" charset="0"/>
              </a:rPr>
              <a:t>at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42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AMeV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smtClean="0">
                <a:latin typeface="Arial Narrow" panose="020B0606020202030204" pitchFamily="34" charset="0"/>
              </a:rPr>
              <a:t> by </a:t>
            </a:r>
            <a:r>
              <a:rPr lang="en-US" dirty="0" err="1" smtClean="0">
                <a:latin typeface="Arial Narrow" panose="020B0606020202030204" pitchFamily="34" charset="0"/>
              </a:rPr>
              <a:t>E.Yu</a:t>
            </a:r>
            <a:r>
              <a:rPr lang="en-US" dirty="0" smtClean="0">
                <a:latin typeface="Arial Narrow" panose="020B0606020202030204" pitchFamily="34" charset="0"/>
              </a:rPr>
              <a:t>. </a:t>
            </a:r>
            <a:r>
              <a:rPr lang="en-US" dirty="0" err="1" smtClean="0">
                <a:latin typeface="Arial Narrow" panose="020B0606020202030204" pitchFamily="34" charset="0"/>
              </a:rPr>
              <a:t>Nikolskii</a:t>
            </a:r>
            <a:r>
              <a:rPr lang="en-US" dirty="0" smtClean="0">
                <a:latin typeface="Arial Narrow" panose="020B0606020202030204" pitchFamily="34" charset="0"/>
              </a:rPr>
              <a:t> et al., </a:t>
            </a:r>
            <a:r>
              <a:rPr lang="en-US" dirty="0" err="1" smtClean="0">
                <a:latin typeface="Arial Narrow" panose="020B0606020202030204" pitchFamily="34" charset="0"/>
              </a:rPr>
              <a:t>Phys.Rev</a:t>
            </a:r>
            <a:r>
              <a:rPr lang="en-US" dirty="0">
                <a:latin typeface="Arial Narrow" panose="020B0606020202030204" pitchFamily="34" charset="0"/>
              </a:rPr>
              <a:t>. C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81</a:t>
            </a:r>
            <a:r>
              <a:rPr lang="en-US" dirty="0">
                <a:latin typeface="Arial Narrow" panose="020B0606020202030204" pitchFamily="34" charset="0"/>
              </a:rPr>
              <a:t>, 064606 (2010</a:t>
            </a:r>
            <a:r>
              <a:rPr lang="en-US" dirty="0" smtClean="0">
                <a:latin typeface="Arial Narrow" panose="020B0606020202030204" pitchFamily="34" charset="0"/>
              </a:rPr>
              <a:t>). Coincidence with tritons obtained  without energy selection.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36456" y="842447"/>
            <a:ext cx="28577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-1" dirty="0">
                <a:solidFill>
                  <a:srgbClr val="FF0000"/>
                </a:solidFill>
                <a:latin typeface="Arial"/>
              </a:rPr>
              <a:t>Correlations in </a:t>
            </a:r>
            <a:r>
              <a:rPr lang="en-US" b="1" spc="-1" baseline="33000" dirty="0">
                <a:solidFill>
                  <a:srgbClr val="FF0000"/>
                </a:solidFill>
                <a:latin typeface="Arial"/>
              </a:rPr>
              <a:t>7</a:t>
            </a:r>
            <a:r>
              <a:rPr lang="en-US" b="1" spc="-1" dirty="0">
                <a:solidFill>
                  <a:srgbClr val="FF0000"/>
                </a:solidFill>
                <a:latin typeface="Arial"/>
              </a:rPr>
              <a:t>H </a:t>
            </a:r>
            <a:r>
              <a:rPr lang="en-US" b="1" spc="-1" dirty="0" err="1">
                <a:solidFill>
                  <a:srgbClr val="FF0000"/>
                </a:solidFill>
                <a:latin typeface="Arial"/>
              </a:rPr>
              <a:t>c.m.s</a:t>
            </a:r>
            <a:r>
              <a:rPr lang="en-US" b="1" spc="-1" dirty="0">
                <a:solidFill>
                  <a:srgbClr val="FF0000"/>
                </a:solidFill>
                <a:latin typeface="Arial"/>
              </a:rPr>
              <a:t>.</a:t>
            </a:r>
            <a:endParaRPr lang="en-US" spc="-1" dirty="0">
              <a:latin typeface="Arial"/>
              <a:ea typeface="Noto Sans CJK SC Regular"/>
            </a:endParaRPr>
          </a:p>
          <a:p>
            <a:endParaRPr lang="en-US" sz="10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ctr"/>
            <a:r>
              <a:rPr lang="el-GR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Δ</a:t>
            </a:r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E &lt; 2%; </a:t>
            </a:r>
            <a:r>
              <a:rPr lang="el-GR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l-GR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</a:t>
            </a: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~ 0.5 deg</a:t>
            </a:r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ru-RU" sz="1600" i="1" dirty="0">
              <a:solidFill>
                <a:srgbClr val="FF000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362969" y="2722699"/>
            <a:ext cx="842101" cy="3194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984938" y="3213376"/>
            <a:ext cx="581735" cy="2252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644140" y="2841355"/>
            <a:ext cx="6815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g.s.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4135" y="2384145"/>
            <a:ext cx="105349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+;5/2</a:t>
            </a: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299" y="1611888"/>
            <a:ext cx="5340070" cy="239115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316075" y="5813601"/>
            <a:ext cx="43966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Bezbakh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A.A.,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Chudoba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V., </a:t>
            </a:r>
            <a:r>
              <a:rPr lang="en-US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Krupko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S.A., et al.</a:t>
            </a:r>
          </a:p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arXiv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1906.07818v1 [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-ex] 18Jun2019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6891127" y="4084545"/>
            <a:ext cx="5195160" cy="71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="0" strike="noStrike" spc="-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heoretical </a:t>
            </a:r>
            <a:r>
              <a:rPr lang="en-US" sz="1800" b="0" strike="noStrike" spc="-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calculations for [s</a:t>
            </a:r>
            <a:r>
              <a:rPr lang="en-US" sz="1800" b="0" strike="noStrike" spc="-1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0" strike="noStrike" spc="-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b="0" i="1" strike="noStrike" spc="-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800" b="0" strike="noStrike" spc="-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800" b="0" i="1" strike="noStrike" spc="-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b="0" strike="noStrike" spc="-1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0" strike="noStrike" spc="-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="0" i="1" strike="noStrike" spc="-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800" b="0" strike="noStrike" spc="-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0" strike="noStrike" spc="-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sz="1800" b="0" strike="noStrike" spc="-1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800" b="0" strike="noStrike" spc="-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valence neutron configuration for different </a:t>
            </a:r>
            <a:r>
              <a:rPr lang="en-US" sz="1800" b="0" strike="noStrike" spc="-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1" strike="noStrike" spc="-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b="0" i="1" strike="noStrike" spc="-1" baseline="-25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18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2504189" y="3324300"/>
            <a:ext cx="5489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Events/1.5 MeV   Events/0.3 </a:t>
            </a:r>
            <a:r>
              <a:rPr lang="en-US" sz="1600" dirty="0">
                <a:latin typeface="Arial Narrow" panose="020B0606020202030204" pitchFamily="34" charset="0"/>
              </a:rPr>
              <a:t>MeV </a:t>
            </a:r>
            <a:r>
              <a:rPr lang="en-US" sz="1600" dirty="0" smtClean="0">
                <a:latin typeface="Arial Narrow" panose="020B0606020202030204" pitchFamily="34" charset="0"/>
              </a:rPr>
              <a:t>  Events/1.25 </a:t>
            </a:r>
            <a:r>
              <a:rPr lang="en-US" sz="1600" dirty="0">
                <a:latin typeface="Arial Narrow" panose="020B0606020202030204" pitchFamily="34" charset="0"/>
              </a:rPr>
              <a:t>MeV </a:t>
            </a:r>
            <a:r>
              <a:rPr lang="en-US" sz="1600" dirty="0" smtClean="0">
                <a:latin typeface="Arial Narrow" panose="020B0606020202030204" pitchFamily="34" charset="0"/>
              </a:rPr>
              <a:t>          E_3H (MeV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40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63591" y="190559"/>
            <a:ext cx="7261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He(d,</a:t>
            </a:r>
            <a:r>
              <a:rPr lang="en-US" sz="24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He)</a:t>
            </a:r>
            <a:r>
              <a:rPr lang="en-US" sz="24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preliminary summary (Nov. 2018)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84307" y="875384"/>
            <a:ext cx="1036404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Tx/>
              <a:buAutoNum type="arabicPeriod"/>
            </a:pP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indications for the </a:t>
            </a:r>
            <a:r>
              <a:rPr lang="en-US" sz="2000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2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g.s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at 2.0(5) MeV are found in the measured energy and angular distributions.</a:t>
            </a:r>
          </a:p>
          <a:p>
            <a:pPr>
              <a:lnSpc>
                <a:spcPct val="114000"/>
              </a:lnSpc>
            </a:pPr>
            <a:endParaRPr lang="en-US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Tx/>
              <a:buAutoNum type="arabicPeriod"/>
            </a:pP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Quite a low population cross section of ~10 µb/</a:t>
            </a:r>
            <a:r>
              <a:rPr lang="en-US" sz="2000" dirty="0" err="1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was obtained for </a:t>
            </a:r>
            <a:r>
              <a:rPr lang="en-US" sz="2000" baseline="30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2000" dirty="0" err="1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g.s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Attempts 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observe 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aseline="30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2000" dirty="0" err="1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g.s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same reaction at </a:t>
            </a:r>
            <a:r>
              <a:rPr lang="en-US" sz="2000" i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&lt; 3 MeV were reported early [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M.S. </a:t>
            </a:r>
            <a:r>
              <a:rPr lang="en-US" sz="2000" dirty="0" err="1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Golovkov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al., AIP 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Conf. Proc. </a:t>
            </a:r>
            <a:r>
              <a:rPr lang="en-US" sz="2000" b="1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912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32 (2007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2000" dirty="0" err="1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E.Yu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Nikolskii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al., Phys. Rev. C </a:t>
            </a:r>
            <a:r>
              <a:rPr lang="en-US" sz="2000" b="1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064606 (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2010)] and the cross-section values 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/d</a:t>
            </a:r>
            <a:r>
              <a:rPr lang="ru-RU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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&lt; 20 µb/</a:t>
            </a:r>
            <a:r>
              <a:rPr lang="en-US" sz="2000" dirty="0" err="1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~ 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µb/</a:t>
            </a:r>
            <a:r>
              <a:rPr lang="en-US" sz="2000" dirty="0" err="1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were </a:t>
            </a:r>
            <a:r>
              <a:rPr lang="en-US" sz="20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obtained respectively.</a:t>
            </a:r>
          </a:p>
          <a:p>
            <a:pPr marL="342900" indent="-342900">
              <a:lnSpc>
                <a:spcPct val="114000"/>
              </a:lnSpc>
              <a:buFontTx/>
              <a:buAutoNum type="arabicPeriod"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Tx/>
              <a:buAutoNum type="arabicPeriod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the first time, the </a:t>
            </a:r>
            <a:r>
              <a:rPr lang="en-US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 excited state is observed at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~ 6.5(5) MeV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2.0(5) MeV. It’s probably a mix of 3/2+ and 5/2 states, built upon the 2+ excitation of valence neutron, or one of the doublet states.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AutoNum type="arabicPeriod" startAt="3"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4000"/>
              </a:lnSpc>
              <a:buAutoNum type="arabicPeriod" startAt="4"/>
            </a:pPr>
            <a:r>
              <a:rPr lang="en-US" sz="2000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data with more statistics (April 2019, under analysis now) will clarify the mentioned above statements.</a:t>
            </a:r>
            <a:endParaRPr lang="ru-RU" sz="2000" dirty="0">
              <a:solidFill>
                <a:srgbClr val="009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14274" y="122007"/>
            <a:ext cx="7513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Li(</a:t>
            </a:r>
            <a:r>
              <a:rPr lang="en-US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 → n+</a:t>
            </a:r>
            <a:r>
              <a:rPr lang="en-US" sz="20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 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/the 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2-d flagship 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experiment, 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March 2019/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1758" y="467600"/>
            <a:ext cx="10718628" cy="198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 was studied many times using:</a:t>
            </a: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reactions with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Amelin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 al.,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(1990) 52;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Chernyshev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al., EPJA (2013)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49]</a:t>
            </a: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knock-out reactions [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Thoennessen 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et. al., PRC 59 (1999); Simon et. al., NPA 791 (2007); Aksyutina et. al., PLB 666 (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2008); Smith et.al., NPA 940 (2015) 235]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transfer reactions [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Jeppesen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et. al., Physics Letters B 642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2006);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Cavallaro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et. al., J. Phys.: Conf. 590 (2015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); PRL 118 (2017) 012701]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34" y="2538847"/>
            <a:ext cx="3834697" cy="3711034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811758" y="4902200"/>
            <a:ext cx="1081845" cy="9602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845414" y="2775859"/>
            <a:ext cx="198785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Li+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Li+X</a:t>
            </a:r>
          </a:p>
          <a:p>
            <a:pPr algn="ctr"/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E=264 </a:t>
            </a:r>
            <a:r>
              <a:rPr lang="en-US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26540" y="6134857"/>
            <a:ext cx="719940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&amp; interpretation for the low-energy spectra are still contradicted</a:t>
            </a:r>
          </a:p>
          <a:p>
            <a:pPr algn="ctr"/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** p-</a:t>
            </a:r>
            <a:r>
              <a:rPr lang="en-US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Li-n coincidences were proposed for the </a:t>
            </a:r>
            <a:r>
              <a:rPr lang="en-US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Li(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867" y="5952976"/>
            <a:ext cx="680118" cy="209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108" y="2521644"/>
            <a:ext cx="3539933" cy="35970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687" y="3733800"/>
            <a:ext cx="197878" cy="70168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400419" y="2734523"/>
            <a:ext cx="202170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B+Be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Li+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2p</a:t>
            </a:r>
          </a:p>
          <a:p>
            <a:pPr algn="ctr"/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E=71 </a:t>
            </a:r>
            <a:r>
              <a:rPr lang="en-US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268" y="2553382"/>
            <a:ext cx="3609688" cy="332363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 rot="16200000">
            <a:off x="7343956" y="3849290"/>
            <a:ext cx="144302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/d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/MeV</a:t>
            </a: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103162" y="2484467"/>
            <a:ext cx="1786823" cy="1077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146251" y="2771075"/>
            <a:ext cx="168026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Li+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10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Li+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</a:p>
          <a:p>
            <a:pPr algn="ctr"/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E=11 </a:t>
            </a:r>
            <a:r>
              <a:rPr lang="en-US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9271679" y="4724691"/>
            <a:ext cx="1158045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86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0" y="195309"/>
            <a:ext cx="7376160" cy="363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483" y="253413"/>
            <a:ext cx="4152580" cy="299098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516526" y="2332069"/>
            <a:ext cx="14462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~ 600 </a:t>
            </a:r>
            <a:r>
              <a:rPr lang="en-US" sz="1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US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64833" y="1410349"/>
            <a:ext cx="14462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~ 200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73" y="3606751"/>
            <a:ext cx="5426850" cy="3113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533" y="3520697"/>
            <a:ext cx="5867463" cy="29923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25616" y="5486185"/>
            <a:ext cx="3655168" cy="107721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Combine mass</a:t>
            </a:r>
          </a:p>
          <a:p>
            <a:endParaRPr lang="en-US" sz="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Missing mass </a:t>
            </a:r>
          </a:p>
          <a:p>
            <a:endParaRPr lang="en-US" sz="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Invariant mass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0630" y="129126"/>
            <a:ext cx="432596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Scheme of </a:t>
            </a:r>
            <a:r>
              <a:rPr lang="en-US" sz="20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 and </a:t>
            </a:r>
            <a:r>
              <a:rPr lang="en-US" sz="20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runs via </a:t>
            </a:r>
            <a:r>
              <a:rPr lang="en-US" sz="20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Li(</a:t>
            </a: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en-US" sz="20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He(</a:t>
            </a:r>
            <a:r>
              <a:rPr lang="en-US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122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534" y="200898"/>
            <a:ext cx="9581371" cy="5436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99" y="3917659"/>
            <a:ext cx="4759369" cy="27389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9880" y="200898"/>
            <a:ext cx="2504211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Li(</a:t>
            </a:r>
            <a:r>
              <a:rPr lang="en-US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 → 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n+</a:t>
            </a:r>
            <a:r>
              <a:rPr lang="en-US" sz="2000" b="1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setup layout</a:t>
            </a:r>
            <a:endParaRPr lang="en-US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888094" y="3562567"/>
            <a:ext cx="1116879" cy="8504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4706574" y="5340427"/>
            <a:ext cx="655611" cy="4924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4902782" y="5750004"/>
            <a:ext cx="644204" cy="50783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362185" y="5680608"/>
            <a:ext cx="43302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detector (EJ-212 125</a:t>
            </a:r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+ 4 PMTs R7600)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546986" y="6118669"/>
            <a:ext cx="2521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Exit window (steel 180 </a:t>
            </a:r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426996" y="3195984"/>
            <a:ext cx="1029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600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target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764167" y="3377133"/>
            <a:ext cx="7521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DSSD</a:t>
            </a:r>
            <a:endParaRPr lang="ru-RU" sz="1600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1168038" y="3714967"/>
            <a:ext cx="1116879" cy="8504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06037" y="3817033"/>
            <a:ext cx="1116879" cy="85047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2038" y="3507861"/>
            <a:ext cx="8338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MWPC</a:t>
            </a:r>
            <a:endParaRPr lang="ru-RU" sz="1600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9300431" y="1230273"/>
            <a:ext cx="878527" cy="6716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8171757" y="35607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Neutron array (44 modules)</a:t>
            </a:r>
          </a:p>
          <a:p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stilbene 80 mm x 50 mm + </a:t>
            </a:r>
          </a:p>
          <a:p>
            <a:r>
              <a:rPr lang="en-US" sz="1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PMT ETE-9822B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777" y="4189675"/>
            <a:ext cx="2032128" cy="244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069" y="3001463"/>
            <a:ext cx="5063871" cy="37413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6200000">
            <a:off x="5922428" y="4600611"/>
            <a:ext cx="15584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Counts / 100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11396" y="6481925"/>
            <a:ext cx="77296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E, MeV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952" y="142874"/>
            <a:ext cx="1928185" cy="288394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8357379" y="2359322"/>
            <a:ext cx="1172" cy="394824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7753641" y="876350"/>
            <a:ext cx="1172" cy="394824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7441352" y="870489"/>
            <a:ext cx="1172" cy="394824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725" y="3016703"/>
            <a:ext cx="5063871" cy="374134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rot="16200000">
            <a:off x="285084" y="4615851"/>
            <a:ext cx="155844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Counts / 100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74052" y="6497165"/>
            <a:ext cx="77296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E, MeV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78" y="134407"/>
            <a:ext cx="5227349" cy="3119280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 flipV="1">
            <a:off x="4890889" y="2427056"/>
            <a:ext cx="1172" cy="3948246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 rot="16200000">
            <a:off x="-128215" y="876857"/>
            <a:ext cx="67678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/d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599493" y="676457"/>
            <a:ext cx="34044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Cavallaro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et. al.,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PRL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118 (2017)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012701 – left panel;</a:t>
            </a:r>
          </a:p>
          <a:p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Cavallaro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et. al.,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Phys.: Conf. 590 (2015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– right panel;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work – bottom panels. </a:t>
            </a:r>
            <a:r>
              <a:rPr lang="en-US" sz="1400" i="1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i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1400" i="1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splitting of the p-wave resonance on 1</a:t>
            </a:r>
            <a:r>
              <a:rPr lang="en-US" sz="1400" i="1" baseline="30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400" i="1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,2</a:t>
            </a:r>
            <a:r>
              <a:rPr lang="en-US" sz="1400" i="1" baseline="30000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400" i="1" dirty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solidFill>
                  <a:srgbClr val="431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doublet is obviously seen.</a:t>
            </a:r>
            <a:endParaRPr lang="ru-RU" sz="1400" i="1" dirty="0">
              <a:solidFill>
                <a:srgbClr val="4310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40758" y="4078632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Li-n </a:t>
            </a:r>
            <a:endParaRPr lang="en-US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coincidences</a:t>
            </a:r>
          </a:p>
          <a:p>
            <a:pPr algn="ctr"/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E=29 </a:t>
            </a:r>
            <a:r>
              <a:rPr lang="en-US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948315" y="1443909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p-</a:t>
            </a:r>
            <a:r>
              <a:rPr lang="en-US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</a:p>
          <a:p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coincidences</a:t>
            </a:r>
          </a:p>
          <a:p>
            <a:pPr algn="ctr"/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E=11 </a:t>
            </a:r>
            <a:r>
              <a:rPr lang="en-US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AMeV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246051" y="123311"/>
            <a:ext cx="4102838" cy="7940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0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Li(</a:t>
            </a:r>
            <a:r>
              <a:rPr lang="en-US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 → n+</a:t>
            </a:r>
            <a:r>
              <a:rPr lang="en-US" sz="2000" b="1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 </a:t>
            </a: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preliminary results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3073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24072</TotalTime>
  <Words>1639</Words>
  <Application>Microsoft Office PowerPoint</Application>
  <PresentationFormat>Широкоэкранный</PresentationFormat>
  <Paragraphs>190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DejaVu Sans</vt:lpstr>
      <vt:lpstr>Noto Sans CJK SC Regular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Karpov</dc:creator>
  <cp:lastModifiedBy>Андрей</cp:lastModifiedBy>
  <cp:revision>1244</cp:revision>
  <cp:lastPrinted>2017-11-20T07:26:02Z</cp:lastPrinted>
  <dcterms:created xsi:type="dcterms:W3CDTF">2016-07-11T08:30:00Z</dcterms:created>
  <dcterms:modified xsi:type="dcterms:W3CDTF">2019-06-24T05:44:06Z</dcterms:modified>
</cp:coreProperties>
</file>