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24"/>
  </p:notesMasterIdLst>
  <p:sldIdLst>
    <p:sldId id="328" r:id="rId2"/>
    <p:sldId id="366" r:id="rId3"/>
    <p:sldId id="367" r:id="rId4"/>
    <p:sldId id="343" r:id="rId5"/>
    <p:sldId id="357" r:id="rId6"/>
    <p:sldId id="358" r:id="rId7"/>
    <p:sldId id="369" r:id="rId8"/>
    <p:sldId id="368" r:id="rId9"/>
    <p:sldId id="361" r:id="rId10"/>
    <p:sldId id="360" r:id="rId11"/>
    <p:sldId id="365" r:id="rId12"/>
    <p:sldId id="372" r:id="rId13"/>
    <p:sldId id="364" r:id="rId14"/>
    <p:sldId id="363" r:id="rId15"/>
    <p:sldId id="370" r:id="rId16"/>
    <p:sldId id="350" r:id="rId17"/>
    <p:sldId id="355" r:id="rId18"/>
    <p:sldId id="354" r:id="rId19"/>
    <p:sldId id="373" r:id="rId20"/>
    <p:sldId id="349" r:id="rId21"/>
    <p:sldId id="338" r:id="rId22"/>
    <p:sldId id="323" r:id="rId2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FF0000"/>
    <a:srgbClr val="0D21B3"/>
    <a:srgbClr val="FFFF47"/>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842" y="-96"/>
      </p:cViewPr>
      <p:guideLst>
        <p:guide orient="horz" pos="2160"/>
        <p:guide pos="2903"/>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ru-RU"/>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ru-RU"/>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5C57FCB8-0B3F-49A0-B357-56DD0C437F7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p:spPr>
        <p:txBody>
          <a:bodyPr/>
          <a:lstStyle/>
          <a:p>
            <a:endParaRPr lang="ru-RU">
              <a:latin typeface="Arial" pitchFamily="34" charset="0"/>
            </a:endParaRPr>
          </a:p>
        </p:txBody>
      </p:sp>
      <p:sp>
        <p:nvSpPr>
          <p:cNvPr id="29700" name="Номер слайда 3"/>
          <p:cNvSpPr>
            <a:spLocks noGrp="1"/>
          </p:cNvSpPr>
          <p:nvPr>
            <p:ph type="sldNum" sz="quarter" idx="5"/>
          </p:nvPr>
        </p:nvSpPr>
        <p:spPr>
          <a:noFill/>
        </p:spPr>
        <p:txBody>
          <a:bodyPr/>
          <a:lstStyle/>
          <a:p>
            <a:fld id="{DFBA87AB-A21C-44E6-8E57-B0F5E3A3C9F6}" type="slidenum">
              <a:rPr lang="ru-RU" smtClean="0">
                <a:latin typeface="Arial" pitchFamily="34" charset="0"/>
              </a:rPr>
              <a:pPr/>
              <a:t>1</a:t>
            </a:fld>
            <a:endParaRPr lang="ru-RU">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10</a:t>
            </a:fld>
            <a:endParaRPr lang="ru-RU">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11</a:t>
            </a:fld>
            <a:endParaRPr lang="ru-RU">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dirty="0">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13</a:t>
            </a:fld>
            <a:endParaRPr lang="ru-RU">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14</a:t>
            </a:fld>
            <a:endParaRPr lang="ru-RU">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15</a:t>
            </a:fld>
            <a:endParaRPr lang="ru-RU">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4</a:t>
            </a:fld>
            <a:endParaRPr lang="ru-RU">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5</a:t>
            </a:fld>
            <a:endParaRPr lang="ru-RU">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6</a:t>
            </a:fld>
            <a:endParaRPr lang="ru-RU">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7</a:t>
            </a:fld>
            <a:endParaRPr lang="ru-RU">
              <a:latin typeface="Arial" pitchFamily="34" charset="0"/>
            </a:endParaRPr>
          </a:p>
        </p:txBody>
      </p:sp>
    </p:spTree>
    <p:extLst>
      <p:ext uri="{BB962C8B-B14F-4D97-AF65-F5344CB8AC3E}">
        <p14:creationId xmlns:p14="http://schemas.microsoft.com/office/powerpoint/2010/main" xmlns="" val="64659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8</a:t>
            </a:fld>
            <a:endParaRPr lang="ru-RU">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endParaRPr lang="ru-RU">
              <a:latin typeface="Arial" pitchFamily="34" charset="0"/>
            </a:endParaRPr>
          </a:p>
        </p:txBody>
      </p:sp>
      <p:sp>
        <p:nvSpPr>
          <p:cNvPr id="41988" name="Номер слайда 3"/>
          <p:cNvSpPr>
            <a:spLocks noGrp="1"/>
          </p:cNvSpPr>
          <p:nvPr>
            <p:ph type="sldNum" sz="quarter" idx="5"/>
          </p:nvPr>
        </p:nvSpPr>
        <p:spPr>
          <a:noFill/>
        </p:spPr>
        <p:txBody>
          <a:bodyPr/>
          <a:lstStyle/>
          <a:p>
            <a:fld id="{EC507070-4A00-4F97-A5EE-1F96A6A110BB}" type="slidenum">
              <a:rPr lang="ru-RU" smtClean="0">
                <a:latin typeface="Arial" pitchFamily="34" charset="0"/>
              </a:rPr>
              <a:pPr/>
              <a:t>9</a:t>
            </a:fld>
            <a:endParaRPr lang="ru-RU">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r>
              <a:rPr lang="ru-RU"/>
              <a:t>June 20-21 2013 </a:t>
            </a:r>
          </a:p>
        </p:txBody>
      </p:sp>
      <p:sp>
        <p:nvSpPr>
          <p:cNvPr id="7" name="Нижний колонтитул 19"/>
          <p:cNvSpPr>
            <a:spLocks noGrp="1"/>
          </p:cNvSpPr>
          <p:nvPr>
            <p:ph type="ftr" sz="quarter" idx="11"/>
          </p:nvPr>
        </p:nvSpPr>
        <p:spPr/>
        <p:txBody>
          <a:bodyPr/>
          <a:lstStyle>
            <a:lvl1pPr>
              <a:defRPr/>
            </a:lvl1pPr>
            <a:extLst/>
          </a:lstStyle>
          <a:p>
            <a:pPr>
              <a:defRPr/>
            </a:pPr>
            <a:r>
              <a:rPr lang="en-US"/>
              <a:t>Yu.N.Kopatch, PAC for Nuclear Physics 50-th Session</a:t>
            </a: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1C7E648C-3F8E-4611-BA27-43C5BC48CE9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r>
              <a:rPr lang="ru-RU"/>
              <a:t>June 20-21 2013 </a:t>
            </a:r>
          </a:p>
        </p:txBody>
      </p:sp>
      <p:sp>
        <p:nvSpPr>
          <p:cNvPr id="5" name="Нижний колонтитул 9"/>
          <p:cNvSpPr>
            <a:spLocks noGrp="1"/>
          </p:cNvSpPr>
          <p:nvPr>
            <p:ph type="ftr" sz="quarter" idx="11"/>
          </p:nvPr>
        </p:nvSpPr>
        <p:spPr/>
        <p:txBody>
          <a:bodyPr/>
          <a:lstStyle>
            <a:lvl1pPr>
              <a:defRPr/>
            </a:lvl1pPr>
          </a:lstStyle>
          <a:p>
            <a:pPr>
              <a:defRPr/>
            </a:pPr>
            <a:r>
              <a:rPr lang="en-US"/>
              <a:t>Yu.N.Kopatch, PAC for Nuclear Physics 50-th Session</a:t>
            </a:r>
            <a:endParaRPr lang="ru-RU"/>
          </a:p>
        </p:txBody>
      </p:sp>
      <p:sp>
        <p:nvSpPr>
          <p:cNvPr id="6" name="Номер слайда 21"/>
          <p:cNvSpPr>
            <a:spLocks noGrp="1"/>
          </p:cNvSpPr>
          <p:nvPr>
            <p:ph type="sldNum" sz="quarter" idx="12"/>
          </p:nvPr>
        </p:nvSpPr>
        <p:spPr/>
        <p:txBody>
          <a:bodyPr/>
          <a:lstStyle>
            <a:lvl1pPr>
              <a:defRPr/>
            </a:lvl1pPr>
          </a:lstStyle>
          <a:p>
            <a:pPr>
              <a:defRPr/>
            </a:pPr>
            <a:fld id="{61B6EFA3-4C3C-4C90-A5CE-C58138552CD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r>
              <a:rPr lang="ru-RU"/>
              <a:t>June 20-21 2013 </a:t>
            </a:r>
          </a:p>
        </p:txBody>
      </p:sp>
      <p:sp>
        <p:nvSpPr>
          <p:cNvPr id="5" name="Нижний колонтитул 9"/>
          <p:cNvSpPr>
            <a:spLocks noGrp="1"/>
          </p:cNvSpPr>
          <p:nvPr>
            <p:ph type="ftr" sz="quarter" idx="11"/>
          </p:nvPr>
        </p:nvSpPr>
        <p:spPr/>
        <p:txBody>
          <a:bodyPr/>
          <a:lstStyle>
            <a:lvl1pPr>
              <a:defRPr/>
            </a:lvl1pPr>
          </a:lstStyle>
          <a:p>
            <a:pPr>
              <a:defRPr/>
            </a:pPr>
            <a:r>
              <a:rPr lang="en-US"/>
              <a:t>Yu.N.Kopatch, PAC for Nuclear Physics 50-th Session</a:t>
            </a:r>
            <a:endParaRPr lang="ru-RU"/>
          </a:p>
        </p:txBody>
      </p:sp>
      <p:sp>
        <p:nvSpPr>
          <p:cNvPr id="6" name="Номер слайда 21"/>
          <p:cNvSpPr>
            <a:spLocks noGrp="1"/>
          </p:cNvSpPr>
          <p:nvPr>
            <p:ph type="sldNum" sz="quarter" idx="12"/>
          </p:nvPr>
        </p:nvSpPr>
        <p:spPr/>
        <p:txBody>
          <a:bodyPr/>
          <a:lstStyle>
            <a:lvl1pPr>
              <a:defRPr/>
            </a:lvl1pPr>
          </a:lstStyle>
          <a:p>
            <a:pPr>
              <a:defRPr/>
            </a:pPr>
            <a:fld id="{2DAB680D-EF32-4EC5-9D66-518469D65FE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a:xfrm>
            <a:off x="1435100" y="6532563"/>
            <a:ext cx="2133600" cy="249237"/>
          </a:xfrm>
        </p:spPr>
        <p:txBody>
          <a:bodyPr/>
          <a:lstStyle>
            <a:lvl1pPr>
              <a:defRPr/>
            </a:lvl1pPr>
            <a:extLst/>
          </a:lstStyle>
          <a:p>
            <a:pPr>
              <a:defRPr/>
            </a:pPr>
            <a:r>
              <a:rPr lang="ru-RU"/>
              <a:t>June 20-21 2013 </a:t>
            </a:r>
            <a:endParaRPr lang="ru-RU" dirty="0"/>
          </a:p>
        </p:txBody>
      </p:sp>
      <p:sp>
        <p:nvSpPr>
          <p:cNvPr id="5" name="Нижний колонтитул 4"/>
          <p:cNvSpPr>
            <a:spLocks noGrp="1"/>
          </p:cNvSpPr>
          <p:nvPr>
            <p:ph type="ftr" sz="quarter" idx="11"/>
          </p:nvPr>
        </p:nvSpPr>
        <p:spPr>
          <a:xfrm>
            <a:off x="4279900" y="6532563"/>
            <a:ext cx="4330700" cy="249237"/>
          </a:xfrm>
        </p:spPr>
        <p:txBody>
          <a:bodyPr/>
          <a:lstStyle>
            <a:lvl1pPr>
              <a:defRPr/>
            </a:lvl1pPr>
            <a:extLst/>
          </a:lstStyle>
          <a:p>
            <a:pPr>
              <a:defRPr/>
            </a:pPr>
            <a:r>
              <a:rPr lang="en-US"/>
              <a:t>Yu.N.Kopatch, PAC for Nuclear Physics 50-th Session</a:t>
            </a:r>
            <a:endParaRPr lang="ru-RU"/>
          </a:p>
        </p:txBody>
      </p:sp>
      <p:sp>
        <p:nvSpPr>
          <p:cNvPr id="6" name="Номер слайда 5"/>
          <p:cNvSpPr>
            <a:spLocks noGrp="1"/>
          </p:cNvSpPr>
          <p:nvPr>
            <p:ph type="sldNum" sz="quarter" idx="12"/>
          </p:nvPr>
        </p:nvSpPr>
        <p:spPr>
          <a:xfrm>
            <a:off x="8613775" y="6532563"/>
            <a:ext cx="457200" cy="249237"/>
          </a:xfrm>
        </p:spPr>
        <p:txBody>
          <a:bodyPr/>
          <a:lstStyle>
            <a:lvl1pPr>
              <a:defRPr/>
            </a:lvl1pPr>
            <a:extLst/>
          </a:lstStyle>
          <a:p>
            <a:pPr>
              <a:defRPr/>
            </a:pPr>
            <a:fld id="{341C0D54-4EC4-4026-8ED8-7A683FBA5882}"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p:txBody>
          <a:bodyPr/>
          <a:lstStyle>
            <a:lvl1pPr>
              <a:defRPr/>
            </a:lvl1pPr>
            <a:extLst/>
          </a:lstStyle>
          <a:p>
            <a:pPr>
              <a:defRPr/>
            </a:pPr>
            <a:r>
              <a:rPr lang="ru-RU"/>
              <a:t>June 20-21 2013 </a:t>
            </a:r>
          </a:p>
        </p:txBody>
      </p:sp>
      <p:sp>
        <p:nvSpPr>
          <p:cNvPr id="9" name="Нижний колонтитул 4"/>
          <p:cNvSpPr>
            <a:spLocks noGrp="1"/>
          </p:cNvSpPr>
          <p:nvPr>
            <p:ph type="ftr" sz="quarter" idx="11"/>
          </p:nvPr>
        </p:nvSpPr>
        <p:spPr/>
        <p:txBody>
          <a:bodyPr/>
          <a:lstStyle>
            <a:lvl1pPr>
              <a:defRPr/>
            </a:lvl1pPr>
            <a:extLst/>
          </a:lstStyle>
          <a:p>
            <a:pPr>
              <a:defRPr/>
            </a:pPr>
            <a:r>
              <a:rPr lang="en-US"/>
              <a:t>Yu.N.Kopatch, PAC for Nuclear Physics 50-th Session</a:t>
            </a: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D6A487F6-3144-40A8-A53A-50E08E78A88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pPr>
              <a:defRPr/>
            </a:pPr>
            <a:r>
              <a:rPr lang="ru-RU"/>
              <a:t>June 20-21 2013 </a:t>
            </a:r>
          </a:p>
        </p:txBody>
      </p:sp>
      <p:sp>
        <p:nvSpPr>
          <p:cNvPr id="6" name="Нижний колонтитул 9"/>
          <p:cNvSpPr>
            <a:spLocks noGrp="1"/>
          </p:cNvSpPr>
          <p:nvPr>
            <p:ph type="ftr" sz="quarter" idx="11"/>
          </p:nvPr>
        </p:nvSpPr>
        <p:spPr/>
        <p:txBody>
          <a:bodyPr/>
          <a:lstStyle>
            <a:lvl1pPr>
              <a:defRPr/>
            </a:lvl1pPr>
          </a:lstStyle>
          <a:p>
            <a:pPr>
              <a:defRPr/>
            </a:pPr>
            <a:r>
              <a:rPr lang="en-US"/>
              <a:t>Yu.N.Kopatch, PAC for Nuclear Physics 50-th Session</a:t>
            </a:r>
            <a:endParaRPr lang="ru-RU"/>
          </a:p>
        </p:txBody>
      </p:sp>
      <p:sp>
        <p:nvSpPr>
          <p:cNvPr id="7" name="Номер слайда 21"/>
          <p:cNvSpPr>
            <a:spLocks noGrp="1"/>
          </p:cNvSpPr>
          <p:nvPr>
            <p:ph type="sldNum" sz="quarter" idx="12"/>
          </p:nvPr>
        </p:nvSpPr>
        <p:spPr/>
        <p:txBody>
          <a:bodyPr/>
          <a:lstStyle>
            <a:lvl1pPr>
              <a:defRPr/>
            </a:lvl1pPr>
          </a:lstStyle>
          <a:p>
            <a:pPr>
              <a:defRPr/>
            </a:pPr>
            <a:fld id="{FA13DC5C-E22D-430B-8B96-654D7CDF9B3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r>
              <a:rPr lang="ru-RU"/>
              <a:t>June 20-21 2013 </a:t>
            </a:r>
          </a:p>
        </p:txBody>
      </p:sp>
      <p:sp>
        <p:nvSpPr>
          <p:cNvPr id="8" name="Нижний колонтитул 7"/>
          <p:cNvSpPr>
            <a:spLocks noGrp="1"/>
          </p:cNvSpPr>
          <p:nvPr>
            <p:ph type="ftr" sz="quarter" idx="11"/>
          </p:nvPr>
        </p:nvSpPr>
        <p:spPr/>
        <p:txBody>
          <a:bodyPr/>
          <a:lstStyle>
            <a:lvl1pPr>
              <a:defRPr/>
            </a:lvl1pPr>
            <a:extLst/>
          </a:lstStyle>
          <a:p>
            <a:pPr>
              <a:defRPr/>
            </a:pPr>
            <a:r>
              <a:rPr lang="en-US"/>
              <a:t>Yu.N.Kopatch, PAC for Nuclear Physics 50-th Session</a:t>
            </a: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990FEAB4-8B98-4878-9271-BD5F3EB8577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r>
              <a:rPr lang="ru-RU"/>
              <a:t>June 20-21 2013 </a:t>
            </a:r>
          </a:p>
        </p:txBody>
      </p:sp>
      <p:sp>
        <p:nvSpPr>
          <p:cNvPr id="4" name="Нижний колонтитул 9"/>
          <p:cNvSpPr>
            <a:spLocks noGrp="1"/>
          </p:cNvSpPr>
          <p:nvPr>
            <p:ph type="ftr" sz="quarter" idx="11"/>
          </p:nvPr>
        </p:nvSpPr>
        <p:spPr/>
        <p:txBody>
          <a:bodyPr/>
          <a:lstStyle>
            <a:lvl1pPr>
              <a:defRPr/>
            </a:lvl1pPr>
          </a:lstStyle>
          <a:p>
            <a:pPr>
              <a:defRPr/>
            </a:pPr>
            <a:r>
              <a:rPr lang="en-US"/>
              <a:t>Yu.N.Kopatch, PAC for Nuclear Physics 50-th Session</a:t>
            </a:r>
            <a:endParaRPr lang="ru-RU"/>
          </a:p>
        </p:txBody>
      </p:sp>
      <p:sp>
        <p:nvSpPr>
          <p:cNvPr id="5" name="Номер слайда 21"/>
          <p:cNvSpPr>
            <a:spLocks noGrp="1"/>
          </p:cNvSpPr>
          <p:nvPr>
            <p:ph type="sldNum" sz="quarter" idx="12"/>
          </p:nvPr>
        </p:nvSpPr>
        <p:spPr/>
        <p:txBody>
          <a:bodyPr/>
          <a:lstStyle>
            <a:lvl1pPr>
              <a:defRPr/>
            </a:lvl1pPr>
          </a:lstStyle>
          <a:p>
            <a:pPr>
              <a:defRPr/>
            </a:pPr>
            <a:fld id="{0D323EAC-15A6-4326-ACF6-3B6DBFF52DD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Дата 1"/>
          <p:cNvSpPr>
            <a:spLocks noGrp="1"/>
          </p:cNvSpPr>
          <p:nvPr>
            <p:ph type="dt" sz="half" idx="10"/>
          </p:nvPr>
        </p:nvSpPr>
        <p:spPr/>
        <p:txBody>
          <a:bodyPr/>
          <a:lstStyle>
            <a:lvl1pPr>
              <a:defRPr/>
            </a:lvl1pPr>
            <a:extLst/>
          </a:lstStyle>
          <a:p>
            <a:pPr>
              <a:defRPr/>
            </a:pPr>
            <a:r>
              <a:rPr lang="ru-RU"/>
              <a:t>June 20-21 2013 </a:t>
            </a:r>
          </a:p>
        </p:txBody>
      </p:sp>
      <p:sp>
        <p:nvSpPr>
          <p:cNvPr id="5" name="Нижний колонтитул 2"/>
          <p:cNvSpPr>
            <a:spLocks noGrp="1"/>
          </p:cNvSpPr>
          <p:nvPr>
            <p:ph type="ftr" sz="quarter" idx="11"/>
          </p:nvPr>
        </p:nvSpPr>
        <p:spPr/>
        <p:txBody>
          <a:bodyPr/>
          <a:lstStyle>
            <a:lvl1pPr>
              <a:defRPr/>
            </a:lvl1pPr>
            <a:extLst/>
          </a:lstStyle>
          <a:p>
            <a:pPr>
              <a:defRPr/>
            </a:pPr>
            <a:r>
              <a:rPr lang="en-US"/>
              <a:t>Yu.N.Kopatch, PAC for Nuclear Physics 50-th Session</a:t>
            </a: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A5633210-ADE9-468F-AEED-7B32417B22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r>
              <a:rPr lang="ru-RU"/>
              <a:t>June 20-21 2013 </a:t>
            </a:r>
          </a:p>
        </p:txBody>
      </p:sp>
      <p:sp>
        <p:nvSpPr>
          <p:cNvPr id="6" name="Нижний колонтитул 5"/>
          <p:cNvSpPr>
            <a:spLocks noGrp="1"/>
          </p:cNvSpPr>
          <p:nvPr>
            <p:ph type="ftr" sz="quarter" idx="11"/>
          </p:nvPr>
        </p:nvSpPr>
        <p:spPr/>
        <p:txBody>
          <a:bodyPr/>
          <a:lstStyle>
            <a:lvl1pPr>
              <a:defRPr/>
            </a:lvl1pPr>
            <a:extLst/>
          </a:lstStyle>
          <a:p>
            <a:pPr>
              <a:defRPr/>
            </a:pPr>
            <a:r>
              <a:rPr lang="en-US"/>
              <a:t>Yu.N.Kopatch, PAC for Nuclear Physics 50-th Session</a:t>
            </a: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5229C213-8E50-4734-9FA6-290B232FED5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p:txBody>
          <a:bodyPr/>
          <a:lstStyle>
            <a:lvl1pPr>
              <a:defRPr/>
            </a:lvl1pPr>
            <a:extLst/>
          </a:lstStyle>
          <a:p>
            <a:pPr>
              <a:defRPr/>
            </a:pPr>
            <a:r>
              <a:rPr lang="ru-RU"/>
              <a:t>June 20-21 2013 </a:t>
            </a:r>
          </a:p>
        </p:txBody>
      </p:sp>
      <p:sp>
        <p:nvSpPr>
          <p:cNvPr id="9" name="Нижний колонтитул 5"/>
          <p:cNvSpPr>
            <a:spLocks noGrp="1"/>
          </p:cNvSpPr>
          <p:nvPr>
            <p:ph type="ftr" sz="quarter" idx="11"/>
          </p:nvPr>
        </p:nvSpPr>
        <p:spPr/>
        <p:txBody>
          <a:bodyPr/>
          <a:lstStyle>
            <a:lvl1pPr>
              <a:defRPr/>
            </a:lvl1pPr>
            <a:extLst/>
          </a:lstStyle>
          <a:p>
            <a:pPr>
              <a:defRPr/>
            </a:pPr>
            <a:r>
              <a:rPr lang="en-US"/>
              <a:t>Yu.N.Kopatch, PAC for Nuclear Physics 50-th Session</a:t>
            </a: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32232151-2AC6-422B-B079-5473370F679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p>
            <a:r>
              <a:rPr lang="ru-RU"/>
              <a:t>Образец заголовка</a:t>
            </a:r>
            <a:endParaRPr lang="en-US"/>
          </a:p>
        </p:txBody>
      </p:sp>
      <p:sp>
        <p:nvSpPr>
          <p:cNvPr id="3081"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4" name="Дата 23"/>
          <p:cNvSpPr>
            <a:spLocks noGrp="1"/>
          </p:cNvSpPr>
          <p:nvPr>
            <p:ph type="dt" sz="half" idx="2"/>
          </p:nvPr>
        </p:nvSpPr>
        <p:spPr>
          <a:xfrm>
            <a:off x="153035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defRPr>
            </a:lvl1pPr>
            <a:extLst/>
          </a:lstStyle>
          <a:p>
            <a:pPr>
              <a:defRPr/>
            </a:pPr>
            <a:r>
              <a:rPr lang="ru-RU"/>
              <a:t>June 20-21 2013 </a:t>
            </a:r>
          </a:p>
        </p:txBody>
      </p:sp>
      <p:sp>
        <p:nvSpPr>
          <p:cNvPr id="10" name="Нижний колонтитул 9"/>
          <p:cNvSpPr>
            <a:spLocks noGrp="1"/>
          </p:cNvSpPr>
          <p:nvPr>
            <p:ph type="ftr" sz="quarter" idx="3"/>
          </p:nvPr>
        </p:nvSpPr>
        <p:spPr>
          <a:xfrm>
            <a:off x="4316413" y="6305550"/>
            <a:ext cx="4294187"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defRPr>
            </a:lvl1pPr>
            <a:extLst/>
          </a:lstStyle>
          <a:p>
            <a:pPr>
              <a:defRPr/>
            </a:pPr>
            <a:r>
              <a:rPr lang="en-US"/>
              <a:t>Yu.N.Kopatch, PAC for Nuclear Physics 50-th Session</a:t>
            </a: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defRPr>
            </a:lvl1pPr>
            <a:extLst/>
          </a:lstStyle>
          <a:p>
            <a:pPr>
              <a:defRPr/>
            </a:pPr>
            <a:fld id="{023AD118-E05E-4F16-ACD1-4F9710DFD4E9}"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0" r:id="rId4"/>
    <p:sldLayoutId id="2147484217" r:id="rId5"/>
    <p:sldLayoutId id="2147484211" r:id="rId6"/>
    <p:sldLayoutId id="2147484218" r:id="rId7"/>
    <p:sldLayoutId id="2147484219" r:id="rId8"/>
    <p:sldLayoutId id="2147484220" r:id="rId9"/>
    <p:sldLayoutId id="2147484212" r:id="rId10"/>
    <p:sldLayoutId id="2147484213"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3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3"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3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17"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3" Type="http://schemas.openxmlformats.org/officeDocument/2006/relationships/image" Target="../media/image36.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3"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38.w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9.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5.xml"/><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17" Type="http://schemas.openxmlformats.org/officeDocument/2006/relationships/image" Target="../media/image20.jpe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17" Type="http://schemas.openxmlformats.org/officeDocument/2006/relationships/image" Target="../media/image24.jpeg"/><Relationship Id="rId2" Type="http://schemas.openxmlformats.org/officeDocument/2006/relationships/notesSlide" Target="../notesSlides/notesSlide7.xml"/><Relationship Id="rId16"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17" Type="http://schemas.microsoft.com/office/2007/relationships/hdphoto" Target="../media/hdphoto1.wdp"/><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19"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79500" y="692696"/>
            <a:ext cx="7783513" cy="2844316"/>
          </a:xfrm>
        </p:spPr>
        <p:txBody>
          <a:bodyPr>
            <a:normAutofit fontScale="90000"/>
          </a:bodyPr>
          <a:lstStyle/>
          <a:p>
            <a:pPr algn="ctr">
              <a:defRPr/>
            </a:pPr>
            <a:r>
              <a:rPr lang="en-US" sz="2800" b="1" dirty="0">
                <a:effectLst>
                  <a:outerShdw blurRad="38100" dist="38100" dir="2700000" algn="tl">
                    <a:srgbClr val="000000">
                      <a:alpha val="43137"/>
                    </a:srgbClr>
                  </a:outerShdw>
                </a:effectLst>
              </a:rPr>
              <a:t>Report and Proposal for</a:t>
            </a:r>
            <a:r>
              <a:rPr lang="ru-RU" sz="28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Extension of</a:t>
            </a:r>
            <a:r>
              <a:rPr lang="ru-RU"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the Project</a:t>
            </a:r>
            <a:r>
              <a:rPr lang="ru-RU" sz="2800" b="1" dirty="0" smtClean="0">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TANGRA</a:t>
            </a:r>
            <a:r>
              <a:rPr lang="ru-RU" sz="2800" b="1" dirty="0">
                <a:solidFill>
                  <a:srgbClr val="FF0000"/>
                </a:solidFill>
                <a:effectLst>
                  <a:outerShdw blurRad="38100" dist="38100" dir="2700000" algn="tl">
                    <a:srgbClr val="000000">
                      <a:alpha val="43137"/>
                    </a:srgbClr>
                  </a:outerShdw>
                </a:effectLst>
              </a:rPr>
              <a:t>  </a:t>
            </a:r>
            <a:r>
              <a:rPr lang="ru-RU" sz="2800" dirty="0">
                <a:solidFill>
                  <a:schemeClr val="tx1"/>
                </a:solidFill>
                <a:effectLst>
                  <a:outerShdw blurRad="38100" dist="38100" dir="2700000" algn="tl">
                    <a:srgbClr val="000000">
                      <a:alpha val="43137"/>
                    </a:srgbClr>
                  </a:outerShdw>
                </a:effectLst>
              </a:rPr>
              <a:t>(</a:t>
            </a:r>
            <a:r>
              <a:rPr lang="en-US" sz="2800" dirty="0" err="1">
                <a:solidFill>
                  <a:srgbClr val="FF0000"/>
                </a:solidFill>
                <a:effectLst>
                  <a:outerShdw blurRad="38100" dist="38100" dir="2700000" algn="tl">
                    <a:srgbClr val="000000">
                      <a:alpha val="43137"/>
                    </a:srgbClr>
                  </a:outerShdw>
                </a:effectLst>
              </a:rPr>
              <a:t>TA</a:t>
            </a:r>
            <a:r>
              <a:rPr lang="en-US" sz="2800" dirty="0" err="1">
                <a:effectLst>
                  <a:outerShdw blurRad="38100" dist="38100" dir="2700000" algn="tl">
                    <a:srgbClr val="000000">
                      <a:alpha val="43137"/>
                    </a:srgbClr>
                  </a:outerShdw>
                </a:effectLst>
              </a:rPr>
              <a:t>gged</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N</a:t>
            </a:r>
            <a:r>
              <a:rPr lang="en-US" sz="2800" dirty="0">
                <a:effectLst>
                  <a:outerShdw blurRad="38100" dist="38100" dir="2700000" algn="tl">
                    <a:srgbClr val="000000">
                      <a:alpha val="43137"/>
                    </a:srgbClr>
                  </a:outerShdw>
                </a:effectLst>
              </a:rPr>
              <a:t>eutrons &amp; </a:t>
            </a:r>
            <a:r>
              <a:rPr lang="en-US" sz="2800" dirty="0">
                <a:solidFill>
                  <a:srgbClr val="FF0000"/>
                </a:solidFill>
                <a:effectLst>
                  <a:outerShdw blurRad="38100" dist="38100" dir="2700000" algn="tl">
                    <a:srgbClr val="000000">
                      <a:alpha val="43137"/>
                    </a:srgbClr>
                  </a:outerShdw>
                </a:effectLst>
              </a:rPr>
              <a:t>G</a:t>
            </a:r>
            <a:r>
              <a:rPr lang="en-US" sz="2800" dirty="0">
                <a:effectLst>
                  <a:outerShdw blurRad="38100" dist="38100" dir="2700000" algn="tl">
                    <a:srgbClr val="000000">
                      <a:alpha val="43137"/>
                    </a:srgbClr>
                  </a:outerShdw>
                </a:effectLst>
              </a:rPr>
              <a:t>amma-</a:t>
            </a:r>
            <a:r>
              <a:rPr lang="en-US" sz="2800" dirty="0">
                <a:solidFill>
                  <a:srgbClr val="FF0000"/>
                </a:solidFill>
                <a:effectLst>
                  <a:outerShdw blurRad="38100" dist="38100" dir="2700000" algn="tl">
                    <a:srgbClr val="000000">
                      <a:alpha val="43137"/>
                    </a:srgbClr>
                  </a:outerShdw>
                </a:effectLst>
              </a:rPr>
              <a:t>Ra</a:t>
            </a:r>
            <a:r>
              <a:rPr lang="en-US" sz="2800" dirty="0">
                <a:effectLst>
                  <a:outerShdw blurRad="38100" dist="38100" dir="2700000" algn="tl">
                    <a:srgbClr val="000000">
                      <a:alpha val="43137"/>
                    </a:srgbClr>
                  </a:outerShdw>
                </a:effectLst>
              </a:rPr>
              <a:t>ys</a:t>
            </a:r>
            <a:r>
              <a:rPr lang="ru-RU" sz="2800" dirty="0">
                <a:effectLst>
                  <a:outerShdw blurRad="38100" dist="38100" dir="2700000" algn="tl">
                    <a:srgbClr val="000000">
                      <a:alpha val="43137"/>
                    </a:srgbClr>
                  </a:outerShdw>
                </a:effectLst>
              </a:rPr>
              <a:t>)</a:t>
            </a:r>
            <a:r>
              <a:rPr lang="en-US" sz="2800" b="1" dirty="0"/>
              <a:t/>
            </a:r>
            <a:br>
              <a:rPr lang="en-US" sz="2800" b="1" dirty="0"/>
            </a:br>
            <a:r>
              <a:rPr lang="en-US" sz="2800" b="1" dirty="0"/>
              <a:t/>
            </a:r>
            <a:br>
              <a:rPr lang="en-US" sz="2800" b="1" dirty="0"/>
            </a:br>
            <a:r>
              <a:rPr lang="en-US" sz="2800" b="1" dirty="0">
                <a:solidFill>
                  <a:srgbClr val="7030A0"/>
                </a:solidFill>
              </a:rPr>
              <a:t>“Design and development of the tagged neutron method for determination of the elemental structure of materials and nuclear reaction studies</a:t>
            </a:r>
            <a:r>
              <a:rPr lang="en-US" sz="2800" b="1" dirty="0" smtClean="0">
                <a:solidFill>
                  <a:srgbClr val="7030A0"/>
                </a:solidFill>
              </a:rPr>
              <a:t>”</a:t>
            </a:r>
            <a:endParaRPr lang="ru-RU" sz="2800" dirty="0"/>
          </a:p>
        </p:txBody>
      </p:sp>
      <p:sp>
        <p:nvSpPr>
          <p:cNvPr id="8" name="Номер слайда 7"/>
          <p:cNvSpPr>
            <a:spLocks noGrp="1"/>
          </p:cNvSpPr>
          <p:nvPr>
            <p:ph type="sldNum" sz="quarter" idx="12"/>
          </p:nvPr>
        </p:nvSpPr>
        <p:spPr/>
        <p:txBody>
          <a:bodyPr/>
          <a:lstStyle/>
          <a:p>
            <a:pPr>
              <a:defRPr/>
            </a:pPr>
            <a:fld id="{DA25336F-1690-4B06-BE7F-FD35B4CD31DE}" type="slidenum">
              <a:rPr lang="ru-RU"/>
              <a:pPr>
                <a:defRPr/>
              </a:pPr>
              <a:t>1</a:t>
            </a:fld>
            <a:endParaRPr lang="ru-RU"/>
          </a:p>
        </p:txBody>
      </p:sp>
      <p:sp>
        <p:nvSpPr>
          <p:cNvPr id="11268" name="Rectangle 7"/>
          <p:cNvSpPr>
            <a:spLocks noChangeArrowheads="1"/>
          </p:cNvSpPr>
          <p:nvPr/>
        </p:nvSpPr>
        <p:spPr bwMode="auto">
          <a:xfrm>
            <a:off x="1439652" y="4147347"/>
            <a:ext cx="6985905" cy="923330"/>
          </a:xfrm>
          <a:prstGeom prst="rect">
            <a:avLst/>
          </a:prstGeom>
          <a:noFill/>
          <a:ln w="9525" algn="ctr">
            <a:noFill/>
            <a:miter lim="800000"/>
            <a:headEnd/>
            <a:tailEnd/>
          </a:ln>
        </p:spPr>
        <p:txBody>
          <a:bodyPr wrap="square" anchor="ctr">
            <a:spAutoFit/>
          </a:bodyPr>
          <a:lstStyle/>
          <a:p>
            <a:pPr eaLnBrk="0" hangingPunct="0">
              <a:defRPr/>
            </a:pPr>
            <a:r>
              <a:rPr lang="en-US" altLang="ja-JP" dirty="0">
                <a:ea typeface="MS Mincho" pitchFamily="49" charset="-128"/>
              </a:rPr>
              <a:t>Theme</a:t>
            </a:r>
            <a:r>
              <a:rPr lang="ru-RU" altLang="ja-JP" dirty="0">
                <a:ea typeface="MS Mincho" pitchFamily="49" charset="-128"/>
              </a:rPr>
              <a:t>: </a:t>
            </a:r>
            <a:r>
              <a:rPr lang="ru-RU" dirty="0"/>
              <a:t>03-4-</a:t>
            </a:r>
            <a:r>
              <a:rPr lang="en-US" dirty="0"/>
              <a:t>1128</a:t>
            </a:r>
            <a:r>
              <a:rPr lang="ru-RU" dirty="0"/>
              <a:t>-2017/2019</a:t>
            </a:r>
            <a:r>
              <a:rPr lang="ru-RU" altLang="ja-JP" dirty="0">
                <a:ea typeface="MS Mincho" pitchFamily="49" charset="-128"/>
              </a:rPr>
              <a:t> </a:t>
            </a:r>
            <a:r>
              <a:rPr lang="en-US" altLang="ja-JP" dirty="0">
                <a:ea typeface="MS Mincho" pitchFamily="49" charset="-128"/>
              </a:rPr>
              <a:t> </a:t>
            </a:r>
          </a:p>
          <a:p>
            <a:pPr eaLnBrk="0" hangingPunct="0">
              <a:defRPr/>
            </a:pPr>
            <a:r>
              <a:rPr lang="en-US" altLang="ja-JP" dirty="0">
                <a:ea typeface="MS Mincho" pitchFamily="49" charset="-128"/>
              </a:rPr>
              <a:t>“Investigations of neutron nuclear interactions and properties of the neutron”</a:t>
            </a:r>
          </a:p>
        </p:txBody>
      </p:sp>
      <p:sp>
        <p:nvSpPr>
          <p:cNvPr id="5" name="Нижний колонтитул 4"/>
          <p:cNvSpPr>
            <a:spLocks noGrp="1"/>
          </p:cNvSpPr>
          <p:nvPr>
            <p:ph type="ftr" sz="quarter" idx="11"/>
          </p:nvPr>
        </p:nvSpPr>
        <p:spPr/>
        <p:txBody>
          <a:bodyPr/>
          <a:lstStyle/>
          <a:p>
            <a:pPr>
              <a:defRPr/>
            </a:pPr>
            <a:r>
              <a:rPr lang="en-US" dirty="0" err="1"/>
              <a:t>Yu.N.Kopatch</a:t>
            </a:r>
            <a:r>
              <a:rPr lang="en-US" dirty="0"/>
              <a:t>, PAC for Nuclear Physics 50-th Session</a:t>
            </a:r>
            <a:endParaRPr lang="ru-RU" dirty="0"/>
          </a:p>
        </p:txBody>
      </p:sp>
      <p:sp>
        <p:nvSpPr>
          <p:cNvPr id="6" name="Прямоугольник 5"/>
          <p:cNvSpPr/>
          <p:nvPr/>
        </p:nvSpPr>
        <p:spPr>
          <a:xfrm>
            <a:off x="2303748" y="5173762"/>
            <a:ext cx="5436604" cy="1015663"/>
          </a:xfrm>
          <a:prstGeom prst="rect">
            <a:avLst/>
          </a:prstGeom>
        </p:spPr>
        <p:txBody>
          <a:bodyPr wrap="square">
            <a:spAutoFit/>
          </a:bodyPr>
          <a:lstStyle/>
          <a:p>
            <a:pPr marL="228600" indent="-228600">
              <a:defRPr/>
            </a:pPr>
            <a:r>
              <a:rPr lang="en-US" altLang="ja-JP" sz="2000" i="1" u="sng" dirty="0">
                <a:solidFill>
                  <a:srgbClr val="0070C0"/>
                </a:solidFill>
                <a:ea typeface="MS Mincho" pitchFamily="49" charset="-128"/>
              </a:rPr>
              <a:t>Project Leader</a:t>
            </a:r>
            <a:r>
              <a:rPr lang="ru-RU" altLang="ja-JP" sz="2000" i="1" u="sng" dirty="0">
                <a:solidFill>
                  <a:srgbClr val="0070C0"/>
                </a:solidFill>
                <a:ea typeface="MS Mincho" pitchFamily="49" charset="-128"/>
              </a:rPr>
              <a:t>:</a:t>
            </a:r>
            <a:r>
              <a:rPr lang="ru-RU" altLang="ja-JP" sz="2000" i="1" dirty="0">
                <a:solidFill>
                  <a:srgbClr val="0070C0"/>
                </a:solidFill>
                <a:ea typeface="MS Mincho" pitchFamily="49" charset="-128"/>
              </a:rPr>
              <a:t> </a:t>
            </a:r>
            <a:r>
              <a:rPr lang="en-US" altLang="ja-JP" sz="2000" i="1" dirty="0" smtClean="0">
                <a:solidFill>
                  <a:srgbClr val="0070C0"/>
                </a:solidFill>
                <a:ea typeface="MS Mincho" pitchFamily="49" charset="-128"/>
              </a:rPr>
              <a:t>	</a:t>
            </a:r>
            <a:r>
              <a:rPr lang="en-US" altLang="ja-JP" sz="2000" i="1" dirty="0" err="1" smtClean="0">
                <a:solidFill>
                  <a:srgbClr val="0070C0"/>
                </a:solidFill>
                <a:ea typeface="MS Mincho" pitchFamily="49" charset="-128"/>
              </a:rPr>
              <a:t>Yu.N</a:t>
            </a:r>
            <a:r>
              <a:rPr lang="en-US" altLang="ja-JP" sz="2000" i="1" dirty="0">
                <a:solidFill>
                  <a:srgbClr val="0070C0"/>
                </a:solidFill>
                <a:ea typeface="MS Mincho" pitchFamily="49" charset="-128"/>
              </a:rPr>
              <a:t>. </a:t>
            </a:r>
            <a:r>
              <a:rPr lang="en-US" altLang="ja-JP" sz="2000" i="1" dirty="0" err="1" smtClean="0">
                <a:solidFill>
                  <a:srgbClr val="0070C0"/>
                </a:solidFill>
                <a:ea typeface="MS Mincho" pitchFamily="49" charset="-128"/>
              </a:rPr>
              <a:t>Kopatch</a:t>
            </a:r>
            <a:endParaRPr lang="en-US" altLang="ja-JP" sz="2000" i="1" dirty="0" smtClean="0">
              <a:solidFill>
                <a:srgbClr val="0070C0"/>
              </a:solidFill>
              <a:ea typeface="MS Mincho" pitchFamily="49" charset="-128"/>
            </a:endParaRPr>
          </a:p>
          <a:p>
            <a:pPr marL="228600" indent="-228600">
              <a:defRPr/>
            </a:pPr>
            <a:endParaRPr lang="en-US" altLang="ja-JP" sz="2000" i="1" dirty="0" smtClean="0">
              <a:solidFill>
                <a:srgbClr val="0070C0"/>
              </a:solidFill>
              <a:ea typeface="MS Mincho" pitchFamily="49" charset="-128"/>
            </a:endParaRPr>
          </a:p>
          <a:p>
            <a:pPr marL="228600" indent="-228600">
              <a:defRPr/>
            </a:pPr>
            <a:r>
              <a:rPr lang="en-US" altLang="ja-JP" sz="2000" i="1" u="sng" dirty="0" smtClean="0">
                <a:solidFill>
                  <a:srgbClr val="FF0000"/>
                </a:solidFill>
                <a:ea typeface="MS Mincho" pitchFamily="49" charset="-128"/>
              </a:rPr>
              <a:t>(Deputy)</a:t>
            </a:r>
            <a:r>
              <a:rPr lang="ru-RU" altLang="ja-JP" sz="2000" i="1" u="sng" dirty="0" smtClean="0">
                <a:solidFill>
                  <a:srgbClr val="FF0000"/>
                </a:solidFill>
                <a:ea typeface="MS Mincho" pitchFamily="49" charset="-128"/>
              </a:rPr>
              <a:t>:</a:t>
            </a:r>
            <a:r>
              <a:rPr lang="ru-RU" altLang="ja-JP" sz="2000" i="1" dirty="0" smtClean="0">
                <a:solidFill>
                  <a:srgbClr val="FF0000"/>
                </a:solidFill>
                <a:ea typeface="MS Mincho" pitchFamily="49" charset="-128"/>
              </a:rPr>
              <a:t> </a:t>
            </a:r>
            <a:r>
              <a:rPr lang="en-US" altLang="ja-JP" sz="2000" i="1" dirty="0" smtClean="0">
                <a:solidFill>
                  <a:srgbClr val="FF0000"/>
                </a:solidFill>
                <a:ea typeface="MS Mincho" pitchFamily="49" charset="-128"/>
              </a:rPr>
              <a:t>		V.M</a:t>
            </a:r>
            <a:r>
              <a:rPr lang="en-US" altLang="ja-JP" sz="2000" i="1" dirty="0" smtClean="0">
                <a:solidFill>
                  <a:srgbClr val="FF0000"/>
                </a:solidFill>
                <a:ea typeface="MS Mincho" pitchFamily="49" charset="-128"/>
              </a:rPr>
              <a:t>. </a:t>
            </a:r>
            <a:r>
              <a:rPr lang="en-US" altLang="ja-JP" sz="2000" i="1" dirty="0" err="1" smtClean="0">
                <a:solidFill>
                  <a:srgbClr val="FF0000"/>
                </a:solidFill>
                <a:ea typeface="MS Mincho" pitchFamily="49" charset="-128"/>
              </a:rPr>
              <a:t>Bystritsky</a:t>
            </a:r>
            <a:r>
              <a:rPr lang="en-US" altLang="ja-JP" sz="2000" i="1" dirty="0" smtClean="0">
                <a:solidFill>
                  <a:srgbClr val="FF0000"/>
                </a:solidFill>
                <a:ea typeface="MS Mincho" pitchFamily="49" charset="-128"/>
              </a:rPr>
              <a:t> </a:t>
            </a:r>
            <a:r>
              <a:rPr lang="en-US" altLang="ja-JP" sz="2000" i="1" baseline="30000" dirty="0" smtClean="0">
                <a:solidFill>
                  <a:srgbClr val="FF0000"/>
                </a:solidFill>
                <a:ea typeface="MS Mincho" pitchFamily="49" charset="-128"/>
              </a:rPr>
              <a:t>†</a:t>
            </a:r>
            <a:endParaRPr lang="ru-RU" altLang="ja-JP" sz="2000" i="1" baseline="30000" dirty="0" smtClean="0">
              <a:solidFill>
                <a:srgbClr val="FF0000"/>
              </a:solidFill>
              <a:ea typeface="MS Mincho" pitchFamily="49" charset="-128"/>
            </a:endParaRPr>
          </a:p>
        </p:txBody>
      </p:sp>
      <p:grpSp>
        <p:nvGrpSpPr>
          <p:cNvPr id="7" name="Группа 6"/>
          <p:cNvGrpSpPr/>
          <p:nvPr/>
        </p:nvGrpSpPr>
        <p:grpSpPr>
          <a:xfrm>
            <a:off x="107168" y="251464"/>
            <a:ext cx="755192" cy="6394552"/>
            <a:chOff x="107168" y="251464"/>
            <a:chExt cx="755192" cy="6394552"/>
          </a:xfrm>
        </p:grpSpPr>
        <p:pic>
          <p:nvPicPr>
            <p:cNvPr id="9"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4" name="Группа 1"/>
            <p:cNvGrpSpPr>
              <a:grpSpLocks/>
            </p:cNvGrpSpPr>
            <p:nvPr/>
          </p:nvGrpSpPr>
          <p:grpSpPr bwMode="auto">
            <a:xfrm>
              <a:off x="220397" y="4263564"/>
              <a:ext cx="558229" cy="332305"/>
              <a:chOff x="566735" y="5357797"/>
              <a:chExt cx="2133057" cy="966624"/>
            </a:xfrm>
          </p:grpSpPr>
          <p:pic>
            <p:nvPicPr>
              <p:cNvPr id="19"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5"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Рисунок 17" descr="india.png"/>
            <p:cNvPicPr>
              <a:picLocks noChangeAspect="1"/>
            </p:cNvPicPr>
            <p:nvPr/>
          </p:nvPicPr>
          <p:blipFill>
            <a:blip r:embed="rId13"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10</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739775"/>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br>
              <a:rPr lang="en-US" sz="2400" b="1" dirty="0">
                <a:solidFill>
                  <a:srgbClr val="002060"/>
                </a:solidFill>
                <a:latin typeface="Arial" pitchFamily="34" charset="0"/>
                <a:cs typeface="Arial" pitchFamily="34" charset="0"/>
              </a:rPr>
            </a:br>
            <a:r>
              <a:rPr lang="en-US" sz="2200" b="1" spc="-1" dirty="0">
                <a:solidFill>
                  <a:srgbClr val="0033CC"/>
                </a:solidFill>
                <a:effectLst/>
                <a:latin typeface="Arial" pitchFamily="34" charset="0"/>
                <a:ea typeface="DejaVu Sans"/>
                <a:cs typeface="Arial" pitchFamily="34" charset="0"/>
              </a:rPr>
              <a:t>Development of the data analysis procedure</a:t>
            </a:r>
            <a:endParaRPr lang="ru-RU" sz="2200" b="1" spc="-1" dirty="0">
              <a:solidFill>
                <a:srgbClr val="0033CC"/>
              </a:solidFill>
              <a:effectLst/>
              <a:latin typeface="Arial" pitchFamily="34" charset="0"/>
              <a:ea typeface="DejaVu Sans"/>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pic>
        <p:nvPicPr>
          <p:cNvPr id="20" name="Picture 2"/>
          <p:cNvPicPr>
            <a:picLocks noChangeAspect="1" noChangeArrowheads="1"/>
          </p:cNvPicPr>
          <p:nvPr/>
        </p:nvPicPr>
        <p:blipFill>
          <a:blip r:embed="rId14" cstate="print"/>
          <a:srcRect/>
          <a:stretch>
            <a:fillRect/>
          </a:stretch>
        </p:blipFill>
        <p:spPr bwMode="auto">
          <a:xfrm>
            <a:off x="1860064" y="1059590"/>
            <a:ext cx="6427842" cy="4443531"/>
          </a:xfrm>
          <a:prstGeom prst="rect">
            <a:avLst/>
          </a:prstGeom>
          <a:noFill/>
          <a:ln w="9525" algn="ctr">
            <a:noFill/>
            <a:miter lim="800000"/>
            <a:headEnd/>
            <a:tailEnd/>
          </a:ln>
        </p:spPr>
      </p:pic>
      <p:sp>
        <p:nvSpPr>
          <p:cNvPr id="21" name="TextBox 19"/>
          <p:cNvSpPr txBox="1">
            <a:spLocks noChangeArrowheads="1"/>
          </p:cNvSpPr>
          <p:nvPr/>
        </p:nvSpPr>
        <p:spPr bwMode="auto">
          <a:xfrm>
            <a:off x="1655676" y="5641918"/>
            <a:ext cx="6776246" cy="646331"/>
          </a:xfrm>
          <a:prstGeom prst="rect">
            <a:avLst/>
          </a:prstGeom>
          <a:noFill/>
          <a:ln w="9525">
            <a:noFill/>
            <a:miter lim="800000"/>
            <a:headEnd/>
            <a:tailEnd/>
          </a:ln>
        </p:spPr>
        <p:txBody>
          <a:bodyPr wrap="square">
            <a:spAutoFit/>
          </a:bodyPr>
          <a:lstStyle/>
          <a:p>
            <a:pPr algn="ctr"/>
            <a:r>
              <a:rPr lang="en-US" dirty="0"/>
              <a:t>Calculations of geometrical corrections and optimal dimensions of the samples using GEANT4 simulation toolkit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11</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007604" y="0"/>
            <a:ext cx="7896225" cy="1161311"/>
          </a:xfrm>
        </p:spPr>
        <p:txBody>
          <a:bodyPr>
            <a:noAutofit/>
          </a:bodyPr>
          <a:lstStyle/>
          <a:p>
            <a:pPr lvl="0" algn="ctr">
              <a:defRPr/>
            </a:pPr>
            <a:r>
              <a:rPr lang="en-US" sz="2400" b="1" dirty="0">
                <a:solidFill>
                  <a:srgbClr val="002060"/>
                </a:solidFill>
                <a:latin typeface="Arial" pitchFamily="34" charset="0"/>
                <a:cs typeface="Arial" pitchFamily="34" charset="0"/>
              </a:rPr>
              <a:t>Main results obtained in 2017-2019:</a:t>
            </a:r>
            <a:br>
              <a:rPr lang="en-US" sz="2400" b="1" dirty="0">
                <a:solidFill>
                  <a:srgbClr val="002060"/>
                </a:solidFill>
                <a:latin typeface="Arial" pitchFamily="34" charset="0"/>
                <a:cs typeface="Arial" pitchFamily="34" charset="0"/>
              </a:rPr>
            </a:br>
            <a:r>
              <a:rPr lang="en-US" sz="2200" b="1" spc="-1" dirty="0">
                <a:solidFill>
                  <a:srgbClr val="0033CC"/>
                </a:solidFill>
                <a:effectLst/>
                <a:latin typeface="Arial" pitchFamily="34" charset="0"/>
                <a:ea typeface="DejaVu Sans"/>
                <a:cs typeface="Arial" pitchFamily="34" charset="0"/>
              </a:rPr>
              <a:t>Measurements of angular distributions of </a:t>
            </a:r>
            <a:r>
              <a:rPr lang="el-GR" sz="2200" b="1" spc="-1" dirty="0">
                <a:solidFill>
                  <a:srgbClr val="0033CC"/>
                </a:solidFill>
                <a:effectLst/>
                <a:latin typeface="Arial" pitchFamily="34" charset="0"/>
                <a:ea typeface="DejaVu Sans"/>
                <a:cs typeface="Arial" pitchFamily="34" charset="0"/>
              </a:rPr>
              <a:t>γ</a:t>
            </a:r>
            <a:r>
              <a:rPr lang="en-US" sz="2200" b="1" spc="-1" dirty="0">
                <a:solidFill>
                  <a:srgbClr val="0033CC"/>
                </a:solidFill>
                <a:effectLst/>
                <a:latin typeface="Arial" pitchFamily="34" charset="0"/>
                <a:ea typeface="DejaVu Sans"/>
                <a:cs typeface="Arial" pitchFamily="34" charset="0"/>
              </a:rPr>
              <a:t>-rays in </a:t>
            </a:r>
            <a:br>
              <a:rPr lang="en-US" sz="2200" b="1" spc="-1" dirty="0">
                <a:solidFill>
                  <a:srgbClr val="0033CC"/>
                </a:solidFill>
                <a:effectLst/>
                <a:latin typeface="Arial" pitchFamily="34" charset="0"/>
                <a:ea typeface="DejaVu Sans"/>
                <a:cs typeface="Arial" pitchFamily="34" charset="0"/>
              </a:rPr>
            </a:br>
            <a:r>
              <a:rPr lang="en-US" sz="2200" b="1" spc="-1" dirty="0">
                <a:solidFill>
                  <a:srgbClr val="0033CC"/>
                </a:solidFill>
                <a:effectLst/>
                <a:latin typeface="Arial" pitchFamily="34" charset="0"/>
                <a:ea typeface="DejaVu Sans"/>
                <a:cs typeface="Arial" pitchFamily="34" charset="0"/>
              </a:rPr>
              <a:t>the inelastic scattering of 14.1 </a:t>
            </a:r>
            <a:r>
              <a:rPr lang="en-US" sz="2200" b="1" spc="-1" dirty="0" err="1">
                <a:solidFill>
                  <a:srgbClr val="0033CC"/>
                </a:solidFill>
                <a:effectLst/>
                <a:latin typeface="Arial" pitchFamily="34" charset="0"/>
                <a:ea typeface="DejaVu Sans"/>
                <a:cs typeface="Arial" pitchFamily="34" charset="0"/>
              </a:rPr>
              <a:t>MeV</a:t>
            </a:r>
            <a:r>
              <a:rPr lang="en-US" sz="2200" b="1" spc="-1" dirty="0">
                <a:solidFill>
                  <a:srgbClr val="0033CC"/>
                </a:solidFill>
                <a:effectLst/>
                <a:latin typeface="Arial" pitchFamily="34" charset="0"/>
                <a:ea typeface="DejaVu Sans"/>
                <a:cs typeface="Arial" pitchFamily="34" charset="0"/>
              </a:rPr>
              <a:t> neutrons</a:t>
            </a:r>
            <a:endParaRPr lang="ru-RU" sz="2200" b="1" cap="all" spc="-1" dirty="0">
              <a:solidFill>
                <a:srgbClr val="0033CC"/>
              </a:solidFill>
              <a:effectLst/>
              <a:latin typeface="Arial" pitchFamily="34" charset="0"/>
              <a:ea typeface="DejaVu Sans"/>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21" name="Прямоугольник 6"/>
          <p:cNvSpPr>
            <a:spLocks noChangeArrowheads="1"/>
          </p:cNvSpPr>
          <p:nvPr/>
        </p:nvSpPr>
        <p:spPr bwMode="auto">
          <a:xfrm>
            <a:off x="1189038" y="1484784"/>
            <a:ext cx="7954962" cy="661720"/>
          </a:xfrm>
          <a:prstGeom prst="rect">
            <a:avLst/>
          </a:prstGeom>
          <a:noFill/>
          <a:ln w="9525">
            <a:noFill/>
            <a:miter lim="800000"/>
            <a:headEnd/>
            <a:tailEnd/>
          </a:ln>
        </p:spPr>
        <p:txBody>
          <a:bodyPr wrap="square">
            <a:spAutoFit/>
          </a:bodyPr>
          <a:lstStyle/>
          <a:p>
            <a:pPr algn="ctr">
              <a:spcAft>
                <a:spcPts val="600"/>
              </a:spcAft>
            </a:pPr>
            <a:r>
              <a:rPr lang="en-US" sz="1600" i="1" dirty="0"/>
              <a:t>Angular distributions of </a:t>
            </a:r>
            <a:r>
              <a:rPr lang="el-GR" sz="1600" i="1" dirty="0"/>
              <a:t>γ-</a:t>
            </a:r>
            <a:r>
              <a:rPr lang="en-US" sz="1600" i="1" dirty="0"/>
              <a:t>rays are measured for the following targets/elements</a:t>
            </a:r>
            <a:r>
              <a:rPr lang="ru-RU" sz="1600" i="1" dirty="0"/>
              <a:t>:</a:t>
            </a:r>
            <a:endParaRPr lang="en-US" sz="1600" i="1" dirty="0"/>
          </a:p>
          <a:p>
            <a:pPr algn="ctr">
              <a:spcAft>
                <a:spcPts val="600"/>
              </a:spcAft>
            </a:pPr>
            <a:r>
              <a:rPr lang="en-US" sz="1600" i="1" dirty="0"/>
              <a:t>C</a:t>
            </a:r>
            <a:r>
              <a:rPr lang="ru-RU" sz="1600" i="1" dirty="0"/>
              <a:t>, </a:t>
            </a:r>
            <a:r>
              <a:rPr lang="en-US" sz="1600" i="1" dirty="0"/>
              <a:t>Si</a:t>
            </a:r>
            <a:r>
              <a:rPr lang="ru-RU" sz="1600" i="1" dirty="0"/>
              <a:t>, </a:t>
            </a:r>
            <a:r>
              <a:rPr lang="en-US" sz="1600" i="1" dirty="0"/>
              <a:t>O</a:t>
            </a:r>
            <a:r>
              <a:rPr lang="ru-RU" sz="1600" i="1" dirty="0"/>
              <a:t>, </a:t>
            </a:r>
            <a:r>
              <a:rPr lang="en-US" sz="1600" i="1" dirty="0"/>
              <a:t>Bi</a:t>
            </a:r>
            <a:r>
              <a:rPr lang="ru-RU" sz="1600" i="1" dirty="0"/>
              <a:t>, </a:t>
            </a:r>
            <a:r>
              <a:rPr lang="en-US" sz="1600" i="1" dirty="0"/>
              <a:t>Al</a:t>
            </a:r>
            <a:r>
              <a:rPr lang="ru-RU" sz="1600" i="1" dirty="0"/>
              <a:t>, </a:t>
            </a:r>
            <a:r>
              <a:rPr lang="en-US" sz="1600" i="1" dirty="0" err="1"/>
              <a:t>Pb</a:t>
            </a:r>
            <a:r>
              <a:rPr lang="ru-RU" sz="1600" i="1" dirty="0"/>
              <a:t>, </a:t>
            </a:r>
            <a:r>
              <a:rPr lang="en-US" sz="1600" i="1" dirty="0"/>
              <a:t>Fe</a:t>
            </a:r>
            <a:r>
              <a:rPr lang="ru-RU" sz="1600" i="1" dirty="0"/>
              <a:t>, </a:t>
            </a:r>
            <a:r>
              <a:rPr lang="en-US" sz="1600" i="1" dirty="0"/>
              <a:t>Ti</a:t>
            </a:r>
            <a:r>
              <a:rPr lang="ru-RU" sz="1600" i="1" dirty="0"/>
              <a:t>, </a:t>
            </a:r>
            <a:r>
              <a:rPr lang="en-US" sz="1600" i="1" dirty="0" err="1"/>
              <a:t>Sn</a:t>
            </a:r>
            <a:r>
              <a:rPr lang="ru-RU" sz="1600" i="1" dirty="0"/>
              <a:t>, </a:t>
            </a:r>
            <a:r>
              <a:rPr lang="en-US" sz="1600" i="1" dirty="0"/>
              <a:t>Zn</a:t>
            </a:r>
            <a:r>
              <a:rPr lang="ru-RU" sz="1600" i="1" dirty="0"/>
              <a:t>, </a:t>
            </a:r>
            <a:r>
              <a:rPr lang="en-US" sz="1600" i="1" dirty="0" err="1"/>
              <a:t>Mn</a:t>
            </a:r>
            <a:r>
              <a:rPr lang="ru-RU" sz="1600" i="1" dirty="0"/>
              <a:t>, </a:t>
            </a:r>
            <a:r>
              <a:rPr lang="en-US" sz="1600" i="1" dirty="0"/>
              <a:t>Mg</a:t>
            </a:r>
            <a:r>
              <a:rPr lang="ru-RU" sz="1600" i="1" dirty="0"/>
              <a:t>, </a:t>
            </a:r>
            <a:r>
              <a:rPr lang="en-US" sz="1600" i="1" dirty="0"/>
              <a:t>K</a:t>
            </a:r>
            <a:r>
              <a:rPr lang="ru-RU" sz="1600" i="1" dirty="0"/>
              <a:t>, </a:t>
            </a:r>
            <a:r>
              <a:rPr lang="en-US" sz="1600" i="1" dirty="0"/>
              <a:t>Ca</a:t>
            </a:r>
            <a:r>
              <a:rPr lang="ru-RU" sz="1600" i="1" dirty="0"/>
              <a:t>, </a:t>
            </a:r>
            <a:r>
              <a:rPr lang="en-US" sz="1600" i="1" dirty="0"/>
              <a:t>Na</a:t>
            </a:r>
            <a:r>
              <a:rPr lang="ru-RU" sz="1600" i="1" dirty="0"/>
              <a:t>, </a:t>
            </a:r>
            <a:r>
              <a:rPr lang="en-US" sz="1600" i="1" dirty="0" err="1"/>
              <a:t>Cl</a:t>
            </a:r>
            <a:r>
              <a:rPr lang="ru-RU" sz="1600" i="1" dirty="0"/>
              <a:t>, </a:t>
            </a:r>
            <a:r>
              <a:rPr lang="en-US" sz="1600" i="1" dirty="0"/>
              <a:t>N</a:t>
            </a:r>
            <a:r>
              <a:rPr lang="ru-RU" sz="1600" i="1" dirty="0"/>
              <a:t>, </a:t>
            </a:r>
            <a:r>
              <a:rPr lang="en-US" sz="1600" i="1" dirty="0"/>
              <a:t>Ni</a:t>
            </a:r>
            <a:r>
              <a:rPr lang="ru-RU" sz="1600" i="1" dirty="0"/>
              <a:t>, </a:t>
            </a:r>
            <a:r>
              <a:rPr lang="en-US" sz="1600" i="1" dirty="0"/>
              <a:t>P</a:t>
            </a:r>
            <a:r>
              <a:rPr lang="ru-RU" sz="1600" i="1" dirty="0"/>
              <a:t>. </a:t>
            </a:r>
          </a:p>
        </p:txBody>
      </p:sp>
      <p:pic>
        <p:nvPicPr>
          <p:cNvPr id="22" name="Picture 13"/>
          <p:cNvPicPr>
            <a:picLocks noChangeAspect="1" noChangeArrowheads="1"/>
          </p:cNvPicPr>
          <p:nvPr/>
        </p:nvPicPr>
        <p:blipFill>
          <a:blip r:embed="rId14" cstate="print"/>
          <a:srcRect/>
          <a:stretch>
            <a:fillRect/>
          </a:stretch>
        </p:blipFill>
        <p:spPr bwMode="auto">
          <a:xfrm>
            <a:off x="1136599" y="2749718"/>
            <a:ext cx="3896845" cy="2713038"/>
          </a:xfrm>
          <a:prstGeom prst="rect">
            <a:avLst/>
          </a:prstGeom>
          <a:noFill/>
          <a:ln w="9525">
            <a:noFill/>
            <a:miter lim="800000"/>
            <a:headEnd/>
            <a:tailEnd/>
          </a:ln>
        </p:spPr>
      </p:pic>
      <p:pic>
        <p:nvPicPr>
          <p:cNvPr id="23" name="Рисунок 8" descr="Screenshot at 2018-05-29 22-49-11.png"/>
          <p:cNvPicPr>
            <a:picLocks noChangeAspect="1"/>
          </p:cNvPicPr>
          <p:nvPr/>
        </p:nvPicPr>
        <p:blipFill>
          <a:blip r:embed="rId15" cstate="print"/>
          <a:srcRect/>
          <a:stretch>
            <a:fillRect/>
          </a:stretch>
        </p:blipFill>
        <p:spPr bwMode="auto">
          <a:xfrm>
            <a:off x="5037138" y="2730500"/>
            <a:ext cx="3975100" cy="2713038"/>
          </a:xfrm>
          <a:prstGeom prst="rect">
            <a:avLst/>
          </a:prstGeom>
          <a:noFill/>
          <a:ln w="9525">
            <a:noFill/>
            <a:miter lim="800000"/>
            <a:headEnd/>
            <a:tailEnd/>
          </a:ln>
        </p:spPr>
      </p:pic>
      <p:sp>
        <p:nvSpPr>
          <p:cNvPr id="24" name="TextBox 10"/>
          <p:cNvSpPr txBox="1">
            <a:spLocks noChangeArrowheads="1"/>
          </p:cNvSpPr>
          <p:nvPr/>
        </p:nvSpPr>
        <p:spPr bwMode="auto">
          <a:xfrm>
            <a:off x="2663825" y="3716338"/>
            <a:ext cx="533400" cy="369887"/>
          </a:xfrm>
          <a:prstGeom prst="rect">
            <a:avLst/>
          </a:prstGeom>
          <a:noFill/>
          <a:ln w="9525">
            <a:noFill/>
            <a:miter lim="800000"/>
            <a:headEnd/>
            <a:tailEnd/>
          </a:ln>
        </p:spPr>
        <p:txBody>
          <a:bodyPr wrap="none">
            <a:spAutoFit/>
          </a:bodyPr>
          <a:lstStyle/>
          <a:p>
            <a:r>
              <a:rPr lang="ru-RU" baseline="30000" dirty="0"/>
              <a:t>16</a:t>
            </a:r>
            <a:r>
              <a:rPr lang="en-US" dirty="0"/>
              <a:t>O</a:t>
            </a:r>
            <a:endParaRPr lang="ru-RU" dirty="0"/>
          </a:p>
        </p:txBody>
      </p:sp>
      <p:sp>
        <p:nvSpPr>
          <p:cNvPr id="25" name="TextBox 11"/>
          <p:cNvSpPr txBox="1">
            <a:spLocks noChangeArrowheads="1"/>
          </p:cNvSpPr>
          <p:nvPr/>
        </p:nvSpPr>
        <p:spPr bwMode="auto">
          <a:xfrm>
            <a:off x="6588125" y="3716338"/>
            <a:ext cx="555625" cy="369887"/>
          </a:xfrm>
          <a:prstGeom prst="rect">
            <a:avLst/>
          </a:prstGeom>
          <a:noFill/>
          <a:ln w="9525">
            <a:noFill/>
            <a:miter lim="800000"/>
            <a:headEnd/>
            <a:tailEnd/>
          </a:ln>
        </p:spPr>
        <p:txBody>
          <a:bodyPr wrap="none">
            <a:spAutoFit/>
          </a:bodyPr>
          <a:lstStyle/>
          <a:p>
            <a:r>
              <a:rPr lang="en-US" baseline="30000" dirty="0"/>
              <a:t>48</a:t>
            </a:r>
            <a:r>
              <a:rPr lang="en-US" dirty="0"/>
              <a:t>Ti</a:t>
            </a:r>
            <a:endParaRPr lang="ru-RU" dirty="0"/>
          </a:p>
        </p:txBody>
      </p:sp>
      <p:sp>
        <p:nvSpPr>
          <p:cNvPr id="26" name="Прямоугольник 6">
            <a:extLst>
              <a:ext uri="{FF2B5EF4-FFF2-40B4-BE49-F238E27FC236}">
                <a16:creationId xmlns:a16="http://schemas.microsoft.com/office/drawing/2014/main" xmlns="" id="{D2234A26-9AD2-4D35-B2EC-382C741CEE0F}"/>
              </a:ext>
            </a:extLst>
          </p:cNvPr>
          <p:cNvSpPr>
            <a:spLocks noChangeArrowheads="1"/>
          </p:cNvSpPr>
          <p:nvPr/>
        </p:nvSpPr>
        <p:spPr bwMode="auto">
          <a:xfrm>
            <a:off x="1268413" y="5589240"/>
            <a:ext cx="7564437" cy="707886"/>
          </a:xfrm>
          <a:prstGeom prst="rect">
            <a:avLst/>
          </a:prstGeom>
          <a:noFill/>
          <a:ln w="9525">
            <a:noFill/>
            <a:miter lim="800000"/>
            <a:headEnd/>
            <a:tailEnd/>
          </a:ln>
        </p:spPr>
        <p:txBody>
          <a:bodyPr>
            <a:spAutoFit/>
          </a:bodyPr>
          <a:lstStyle/>
          <a:p>
            <a:pPr algn="ctr"/>
            <a:r>
              <a:rPr lang="en-US" sz="2000" i="1" dirty="0">
                <a:solidFill>
                  <a:srgbClr val="0033CC"/>
                </a:solidFill>
              </a:rPr>
              <a:t>The data are in the process of analyzing. </a:t>
            </a:r>
          </a:p>
          <a:p>
            <a:pPr algn="ctr"/>
            <a:r>
              <a:rPr lang="en-US" sz="2000" i="1" dirty="0">
                <a:solidFill>
                  <a:srgbClr val="0033CC"/>
                </a:solidFill>
              </a:rPr>
              <a:t>For some elements additional measurements are foreseen.</a:t>
            </a:r>
            <a:endParaRPr lang="ru-RU" sz="2000" i="1" dirty="0">
              <a:solidFill>
                <a:srgbClr val="0033CC"/>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12</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a:t>Yu.N.Kopatch, PAC for Nuclear Physics 50-th Session</a:t>
            </a:r>
            <a:endParaRPr lang="ru-RU" dirty="0"/>
          </a:p>
        </p:txBody>
      </p:sp>
      <p:sp>
        <p:nvSpPr>
          <p:cNvPr id="44" name="TextBox 43"/>
          <p:cNvSpPr txBox="1"/>
          <p:nvPr/>
        </p:nvSpPr>
        <p:spPr>
          <a:xfrm>
            <a:off x="5652120" y="1628800"/>
            <a:ext cx="2952328" cy="1477328"/>
          </a:xfrm>
          <a:prstGeom prst="rect">
            <a:avLst/>
          </a:prstGeom>
          <a:noFill/>
        </p:spPr>
        <p:txBody>
          <a:bodyPr wrap="square" rtlCol="0">
            <a:spAutoFit/>
          </a:bodyPr>
          <a:lstStyle/>
          <a:p>
            <a:pPr>
              <a:buFont typeface="Arial" pitchFamily="34" charset="0"/>
              <a:buChar char="•"/>
            </a:pPr>
            <a:r>
              <a:rPr lang="en-US" i="1" dirty="0"/>
              <a:t> </a:t>
            </a:r>
            <a:r>
              <a:rPr lang="en-US" i="1" dirty="0" err="1"/>
              <a:t>N.Fedorov</a:t>
            </a:r>
            <a:r>
              <a:rPr lang="en-US" i="1" dirty="0"/>
              <a:t>, reported at ISINN-25, May 22-26 2017, </a:t>
            </a:r>
            <a:r>
              <a:rPr lang="en-US" i="1" dirty="0" err="1"/>
              <a:t>Dubna</a:t>
            </a:r>
            <a:endParaRPr lang="en-US" i="1" dirty="0"/>
          </a:p>
          <a:p>
            <a:pPr>
              <a:buFont typeface="Arial" pitchFamily="34" charset="0"/>
              <a:buChar char="•"/>
            </a:pPr>
            <a:r>
              <a:rPr lang="en-US" i="1" dirty="0"/>
              <a:t> </a:t>
            </a:r>
            <a:r>
              <a:rPr lang="en-US" i="1" dirty="0" err="1"/>
              <a:t>N.Fedorov</a:t>
            </a:r>
            <a:r>
              <a:rPr lang="en-US" i="1" dirty="0"/>
              <a:t>, Master Thesis, 2017</a:t>
            </a:r>
            <a:endParaRPr lang="ru-RU" i="1" dirty="0"/>
          </a:p>
        </p:txBody>
      </p:sp>
      <p:pic>
        <p:nvPicPr>
          <p:cNvPr id="22" name="Рисунок 21" descr="48.png"/>
          <p:cNvPicPr>
            <a:picLocks noChangeAspect="1"/>
          </p:cNvPicPr>
          <p:nvPr/>
        </p:nvPicPr>
        <p:blipFill>
          <a:blip r:embed="rId3" cstate="print"/>
          <a:stretch>
            <a:fillRect/>
          </a:stretch>
        </p:blipFill>
        <p:spPr>
          <a:xfrm>
            <a:off x="1655676" y="1124744"/>
            <a:ext cx="3546851" cy="2658970"/>
          </a:xfrm>
          <a:prstGeom prst="rect">
            <a:avLst/>
          </a:prstGeom>
          <a:ln>
            <a:solidFill>
              <a:schemeClr val="accent1"/>
            </a:solidFill>
          </a:ln>
        </p:spPr>
      </p:pic>
      <p:grpSp>
        <p:nvGrpSpPr>
          <p:cNvPr id="2" name="Группа 22"/>
          <p:cNvGrpSpPr/>
          <p:nvPr/>
        </p:nvGrpSpPr>
        <p:grpSpPr>
          <a:xfrm>
            <a:off x="107168" y="251464"/>
            <a:ext cx="755192" cy="6394552"/>
            <a:chOff x="107168" y="251464"/>
            <a:chExt cx="755192" cy="6394552"/>
          </a:xfrm>
        </p:grpSpPr>
        <p:pic>
          <p:nvPicPr>
            <p:cNvPr id="24" name="Picture 5"/>
            <p:cNvPicPr>
              <a:picLocks noChangeAspect="1" noChangeArrowheads="1"/>
            </p:cNvPicPr>
            <p:nvPr/>
          </p:nvPicPr>
          <p:blipFill>
            <a:blip r:embed="rId4"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1"/>
            <p:cNvPicPr>
              <a:picLocks noChangeAspect="1" noChangeArrowheads="1"/>
            </p:cNvPicPr>
            <p:nvPr/>
          </p:nvPicPr>
          <p:blipFill>
            <a:blip r:embed="rId5"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6"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7"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8"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9"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10"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2"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4" cstate="print"/>
            <a:stretch>
              <a:fillRect/>
            </a:stretch>
          </p:blipFill>
          <p:spPr>
            <a:xfrm>
              <a:off x="205587" y="5965084"/>
              <a:ext cx="549139" cy="680932"/>
            </a:xfrm>
            <a:prstGeom prst="rect">
              <a:avLst/>
            </a:prstGeom>
          </p:spPr>
        </p:pic>
      </p:grpSp>
      <p:sp>
        <p:nvSpPr>
          <p:cNvPr id="29" name="Заголовок 1"/>
          <p:cNvSpPr txBox="1">
            <a:spLocks/>
          </p:cNvSpPr>
          <p:nvPr/>
        </p:nvSpPr>
        <p:spPr>
          <a:xfrm>
            <a:off x="1007604" y="0"/>
            <a:ext cx="7896225" cy="1161311"/>
          </a:xfrm>
          <a:prstGeom prst="rect">
            <a:avLst/>
          </a:prstGeom>
        </p:spPr>
        <p:txBody>
          <a:bodyPr anchor="ctr">
            <a:noAutofit/>
          </a:bodyPr>
          <a:lstStyle/>
          <a:p>
            <a:pPr algn="ctr" eaLnBrk="0" hangingPunct="0">
              <a:defRPr/>
            </a:pPr>
            <a:r>
              <a:rPr kumimoji="0" lang="en-US" sz="24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Main results obtained in 2017-2019:</a:t>
            </a:r>
            <a:br>
              <a:rPr kumimoji="0" lang="en-US" sz="24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Arial" pitchFamily="34" charset="0"/>
                <a:ea typeface="+mj-ea"/>
                <a:cs typeface="Arial" pitchFamily="34" charset="0"/>
              </a:rPr>
            </a:br>
            <a:r>
              <a:rPr lang="en-US" sz="2200" spc="-1" dirty="0" smtClean="0">
                <a:solidFill>
                  <a:srgbClr val="0033CC"/>
                </a:solidFill>
                <a:ea typeface="DejaVu Sans"/>
                <a:cs typeface="Arial" pitchFamily="34" charset="0"/>
              </a:rPr>
              <a:t> Calculations of the angular anisotropy in the inelastic scattering on 14.1 </a:t>
            </a:r>
            <a:r>
              <a:rPr lang="en-US" sz="2200" spc="-1" dirty="0" err="1" smtClean="0">
                <a:solidFill>
                  <a:srgbClr val="0033CC"/>
                </a:solidFill>
                <a:ea typeface="DejaVu Sans"/>
                <a:cs typeface="Arial" pitchFamily="34" charset="0"/>
              </a:rPr>
              <a:t>MeV</a:t>
            </a:r>
            <a:r>
              <a:rPr lang="en-US" sz="2200" spc="-1" dirty="0" smtClean="0">
                <a:solidFill>
                  <a:srgbClr val="0033CC"/>
                </a:solidFill>
                <a:ea typeface="DejaVu Sans"/>
                <a:cs typeface="Arial" pitchFamily="34" charset="0"/>
              </a:rPr>
              <a:t> neutrons on nuclei</a:t>
            </a:r>
            <a:endParaRPr kumimoji="0" lang="ru-RU" sz="2200" b="1" i="0" u="none" strike="noStrike" kern="1200" cap="all" spc="-1" normalizeH="0" baseline="0" noProof="0" dirty="0">
              <a:ln>
                <a:noFill/>
              </a:ln>
              <a:solidFill>
                <a:srgbClr val="0033CC"/>
              </a:solidFill>
              <a:effectLst/>
              <a:uLnTx/>
              <a:uFillTx/>
              <a:latin typeface="Arial" pitchFamily="34" charset="0"/>
              <a:ea typeface="DejaVu Sans"/>
              <a:cs typeface="Arial" pitchFamily="34" charset="0"/>
            </a:endParaRPr>
          </a:p>
        </p:txBody>
      </p:sp>
      <p:pic>
        <p:nvPicPr>
          <p:cNvPr id="1026" name="Picture 2"/>
          <p:cNvPicPr>
            <a:picLocks noChangeAspect="1" noChangeArrowheads="1"/>
          </p:cNvPicPr>
          <p:nvPr/>
        </p:nvPicPr>
        <p:blipFill>
          <a:blip r:embed="rId15" cstate="print"/>
          <a:srcRect/>
          <a:stretch>
            <a:fillRect/>
          </a:stretch>
        </p:blipFill>
        <p:spPr bwMode="auto">
          <a:xfrm>
            <a:off x="1547664" y="3969060"/>
            <a:ext cx="3720085" cy="2531368"/>
          </a:xfrm>
          <a:prstGeom prst="rect">
            <a:avLst/>
          </a:prstGeom>
          <a:solidFill>
            <a:srgbClr val="FFFFFF"/>
          </a:solidFill>
          <a:ln w="9525">
            <a:noFill/>
            <a:miter lim="800000"/>
            <a:headEnd/>
            <a:tailEnd/>
          </a:ln>
        </p:spPr>
      </p:pic>
      <p:sp>
        <p:nvSpPr>
          <p:cNvPr id="37" name="TextBox 36"/>
          <p:cNvSpPr txBox="1"/>
          <p:nvPr/>
        </p:nvSpPr>
        <p:spPr>
          <a:xfrm>
            <a:off x="5688124" y="4293096"/>
            <a:ext cx="2952328" cy="1477328"/>
          </a:xfrm>
          <a:prstGeom prst="rect">
            <a:avLst/>
          </a:prstGeom>
          <a:noFill/>
        </p:spPr>
        <p:txBody>
          <a:bodyPr wrap="square" rtlCol="0">
            <a:spAutoFit/>
          </a:bodyPr>
          <a:lstStyle/>
          <a:p>
            <a:r>
              <a:rPr lang="en-US" dirty="0" smtClean="0"/>
              <a:t>Comparison of the results of calculations with experimental data for </a:t>
            </a:r>
            <a:r>
              <a:rPr lang="en-US" baseline="30000" dirty="0" smtClean="0"/>
              <a:t>28</a:t>
            </a:r>
            <a:r>
              <a:rPr lang="en-US" dirty="0" smtClean="0"/>
              <a:t>Si, E</a:t>
            </a:r>
            <a:r>
              <a:rPr lang="ru-RU" baseline="-25000" dirty="0" err="1" smtClean="0"/>
              <a:t>γ</a:t>
            </a:r>
            <a:r>
              <a:rPr lang="en-US" dirty="0" smtClean="0"/>
              <a:t> = 1.779 </a:t>
            </a:r>
            <a:r>
              <a:rPr lang="en-US" dirty="0" err="1" smtClean="0"/>
              <a:t>MeV</a:t>
            </a:r>
            <a:r>
              <a:rPr lang="en-US" dirty="0" smtClean="0"/>
              <a:t>, transition E2</a:t>
            </a:r>
            <a:endParaRPr lang="ru-RU"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13</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739775"/>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endParaRPr lang="ru-RU" sz="2400" b="1" dirty="0">
              <a:latin typeface="Arial" pitchFamily="34" charset="0"/>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20" name="Заголовок 1"/>
          <p:cNvSpPr txBox="1">
            <a:spLocks/>
          </p:cNvSpPr>
          <p:nvPr/>
        </p:nvSpPr>
        <p:spPr>
          <a:xfrm>
            <a:off x="1007604" y="507269"/>
            <a:ext cx="8063371" cy="739775"/>
          </a:xfrm>
          <a:prstGeom prst="rect">
            <a:avLst/>
          </a:prstGeom>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spc="-1" dirty="0">
                <a:solidFill>
                  <a:srgbClr val="0033CC"/>
                </a:solidFill>
                <a:ea typeface="DejaVu Sans"/>
                <a:cs typeface="Arial" pitchFamily="34" charset="0"/>
              </a:rPr>
              <a:t>Measurements of the </a:t>
            </a:r>
            <a:r>
              <a:rPr lang="en-US" sz="2400" spc="-1" dirty="0">
                <a:solidFill>
                  <a:srgbClr val="0033CC"/>
                </a:solidFill>
                <a:latin typeface="Symbol" panose="05050102010706020507" pitchFamily="18" charset="2"/>
                <a:ea typeface="DejaVu Sans"/>
                <a:cs typeface="Arial" pitchFamily="34" charset="0"/>
              </a:rPr>
              <a:t>g</a:t>
            </a:r>
            <a:r>
              <a:rPr lang="en-US" sz="2000" spc="-1" dirty="0">
                <a:solidFill>
                  <a:srgbClr val="0033CC"/>
                </a:solidFill>
                <a:ea typeface="DejaVu Sans"/>
                <a:cs typeface="Arial" pitchFamily="34" charset="0"/>
              </a:rPr>
              <a:t>-ray yields using </a:t>
            </a:r>
            <a:r>
              <a:rPr lang="en-US" sz="2000" spc="-1" dirty="0" err="1">
                <a:solidFill>
                  <a:srgbClr val="0033CC"/>
                </a:solidFill>
                <a:ea typeface="DejaVu Sans"/>
                <a:cs typeface="Arial" pitchFamily="34" charset="0"/>
              </a:rPr>
              <a:t>HPGe</a:t>
            </a:r>
            <a:r>
              <a:rPr lang="en-US" sz="2000" spc="-1" dirty="0">
                <a:solidFill>
                  <a:srgbClr val="0033CC"/>
                </a:solidFill>
                <a:ea typeface="DejaVu Sans"/>
                <a:cs typeface="Arial" pitchFamily="34" charset="0"/>
              </a:rPr>
              <a:t> detector</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i="1" spc="-1" dirty="0">
                <a:solidFill>
                  <a:srgbClr val="FF0000"/>
                </a:solidFill>
                <a:ea typeface="DejaVu Sans"/>
                <a:cs typeface="Arial" pitchFamily="34" charset="0"/>
              </a:rPr>
              <a:t>(see the poster of N. </a:t>
            </a:r>
            <a:r>
              <a:rPr lang="en-US" sz="1600" i="1" spc="-1" dirty="0" err="1">
                <a:solidFill>
                  <a:srgbClr val="FF0000"/>
                </a:solidFill>
                <a:ea typeface="DejaVu Sans"/>
                <a:cs typeface="Arial" pitchFamily="34" charset="0"/>
              </a:rPr>
              <a:t>Fedorov</a:t>
            </a:r>
            <a:r>
              <a:rPr lang="en-US" sz="1600" i="1" spc="-1" dirty="0">
                <a:solidFill>
                  <a:srgbClr val="FF0000"/>
                </a:solidFill>
                <a:ea typeface="DejaVu Sans"/>
                <a:cs typeface="Arial" pitchFamily="34" charset="0"/>
              </a:rPr>
              <a:t>)</a:t>
            </a:r>
            <a:endParaRPr lang="ru-RU" sz="1600" i="1" spc="-1" dirty="0">
              <a:solidFill>
                <a:srgbClr val="FF0000"/>
              </a:solidFill>
              <a:ea typeface="DejaVu Sans"/>
              <a:cs typeface="Arial" pitchFamily="34" charset="0"/>
            </a:endParaRPr>
          </a:p>
        </p:txBody>
      </p:sp>
      <p:pic>
        <p:nvPicPr>
          <p:cNvPr id="21" name="Picture 3"/>
          <p:cNvPicPr>
            <a:picLocks noChangeAspect="1" noChangeArrowheads="1"/>
          </p:cNvPicPr>
          <p:nvPr/>
        </p:nvPicPr>
        <p:blipFill>
          <a:blip r:embed="rId14" cstate="print"/>
          <a:srcRect/>
          <a:stretch>
            <a:fillRect/>
          </a:stretch>
        </p:blipFill>
        <p:spPr bwMode="auto">
          <a:xfrm>
            <a:off x="1727200" y="1694298"/>
            <a:ext cx="2011363" cy="1506538"/>
          </a:xfrm>
          <a:prstGeom prst="rect">
            <a:avLst/>
          </a:prstGeom>
          <a:noFill/>
          <a:ln w="9525">
            <a:noFill/>
            <a:miter lim="800000"/>
            <a:headEnd/>
            <a:tailEnd/>
          </a:ln>
        </p:spPr>
      </p:pic>
      <p:grpSp>
        <p:nvGrpSpPr>
          <p:cNvPr id="22" name="Группа 36"/>
          <p:cNvGrpSpPr>
            <a:grpSpLocks/>
          </p:cNvGrpSpPr>
          <p:nvPr/>
        </p:nvGrpSpPr>
        <p:grpSpPr bwMode="auto">
          <a:xfrm>
            <a:off x="4695825" y="1566040"/>
            <a:ext cx="2528888" cy="2557463"/>
            <a:chOff x="4788024" y="2208739"/>
            <a:chExt cx="2528229" cy="2557743"/>
          </a:xfrm>
        </p:grpSpPr>
        <p:pic>
          <p:nvPicPr>
            <p:cNvPr id="23" name="Рисунок 20" descr="Screenshot at 2018-05-29 21-19-42.png"/>
            <p:cNvPicPr>
              <a:picLocks noChangeAspect="1"/>
            </p:cNvPicPr>
            <p:nvPr/>
          </p:nvPicPr>
          <p:blipFill>
            <a:blip r:embed="rId15" cstate="print"/>
            <a:srcRect/>
            <a:stretch>
              <a:fillRect/>
            </a:stretch>
          </p:blipFill>
          <p:spPr bwMode="auto">
            <a:xfrm>
              <a:off x="4788024" y="2208739"/>
              <a:ext cx="2348209" cy="2387130"/>
            </a:xfrm>
            <a:prstGeom prst="rect">
              <a:avLst/>
            </a:prstGeom>
            <a:noFill/>
            <a:ln w="9525">
              <a:noFill/>
              <a:miter lim="800000"/>
              <a:headEnd/>
              <a:tailEnd/>
            </a:ln>
          </p:spPr>
        </p:pic>
        <p:sp>
          <p:nvSpPr>
            <p:cNvPr id="24" name="Прямоугольник 23"/>
            <p:cNvSpPr/>
            <p:nvPr/>
          </p:nvSpPr>
          <p:spPr>
            <a:xfrm>
              <a:off x="4967365" y="3788475"/>
              <a:ext cx="2348888" cy="978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рямоугольник 24"/>
            <p:cNvSpPr/>
            <p:nvPr/>
          </p:nvSpPr>
          <p:spPr>
            <a:xfrm>
              <a:off x="6444942" y="3520158"/>
              <a:ext cx="647531" cy="976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26" name="Группа 40"/>
          <p:cNvGrpSpPr>
            <a:grpSpLocks/>
          </p:cNvGrpSpPr>
          <p:nvPr/>
        </p:nvGrpSpPr>
        <p:grpSpPr bwMode="auto">
          <a:xfrm>
            <a:off x="5796136" y="2888940"/>
            <a:ext cx="324036" cy="972108"/>
            <a:chOff x="6624216" y="3584900"/>
            <a:chExt cx="396045" cy="847027"/>
          </a:xfrm>
        </p:grpSpPr>
        <p:sp>
          <p:nvSpPr>
            <p:cNvPr id="27" name="Прямоугольник 26"/>
            <p:cNvSpPr/>
            <p:nvPr/>
          </p:nvSpPr>
          <p:spPr>
            <a:xfrm>
              <a:off x="6694418" y="3581886"/>
              <a:ext cx="251692" cy="2758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8" name="Группа 38"/>
            <p:cNvGrpSpPr>
              <a:grpSpLocks/>
            </p:cNvGrpSpPr>
            <p:nvPr/>
          </p:nvGrpSpPr>
          <p:grpSpPr bwMode="auto">
            <a:xfrm>
              <a:off x="6624216" y="3584900"/>
              <a:ext cx="396045" cy="847027"/>
              <a:chOff x="6372187" y="3584901"/>
              <a:chExt cx="396045" cy="847027"/>
            </a:xfrm>
          </p:grpSpPr>
          <p:sp>
            <p:nvSpPr>
              <p:cNvPr id="29" name="Прямоугольник 28"/>
              <p:cNvSpPr/>
              <p:nvPr/>
            </p:nvSpPr>
            <p:spPr>
              <a:xfrm>
                <a:off x="6516910" y="3580541"/>
                <a:ext cx="103638" cy="42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Прямоугольник 35"/>
              <p:cNvSpPr/>
              <p:nvPr/>
            </p:nvSpPr>
            <p:spPr>
              <a:xfrm>
                <a:off x="6369355" y="4005125"/>
                <a:ext cx="396045" cy="42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sp>
        <p:nvSpPr>
          <p:cNvPr id="43" name="TextBox 41"/>
          <p:cNvSpPr txBox="1">
            <a:spLocks noChangeArrowheads="1"/>
          </p:cNvSpPr>
          <p:nvPr/>
        </p:nvSpPr>
        <p:spPr bwMode="auto">
          <a:xfrm>
            <a:off x="7013909" y="1566040"/>
            <a:ext cx="1812925" cy="368300"/>
          </a:xfrm>
          <a:prstGeom prst="rect">
            <a:avLst/>
          </a:prstGeom>
          <a:noFill/>
          <a:ln w="9525">
            <a:noFill/>
            <a:miter lim="800000"/>
            <a:headEnd/>
            <a:tailEnd/>
          </a:ln>
        </p:spPr>
        <p:txBody>
          <a:bodyPr wrap="none">
            <a:spAutoFit/>
          </a:bodyPr>
          <a:lstStyle/>
          <a:p>
            <a:r>
              <a:rPr lang="en-US" dirty="0"/>
              <a:t>BGO detectors</a:t>
            </a:r>
            <a:endParaRPr lang="ru-RU" dirty="0"/>
          </a:p>
        </p:txBody>
      </p:sp>
      <p:sp>
        <p:nvSpPr>
          <p:cNvPr id="44" name="TextBox 42"/>
          <p:cNvSpPr txBox="1">
            <a:spLocks noChangeArrowheads="1"/>
          </p:cNvSpPr>
          <p:nvPr/>
        </p:nvSpPr>
        <p:spPr bwMode="auto">
          <a:xfrm>
            <a:off x="6300192" y="2924944"/>
            <a:ext cx="1812925" cy="646113"/>
          </a:xfrm>
          <a:prstGeom prst="rect">
            <a:avLst/>
          </a:prstGeom>
          <a:noFill/>
          <a:ln w="9525">
            <a:noFill/>
            <a:miter lim="800000"/>
            <a:headEnd/>
            <a:tailEnd/>
          </a:ln>
        </p:spPr>
        <p:txBody>
          <a:bodyPr>
            <a:spAutoFit/>
          </a:bodyPr>
          <a:lstStyle/>
          <a:p>
            <a:r>
              <a:rPr lang="en-US" dirty="0" err="1"/>
              <a:t>HPGe</a:t>
            </a:r>
            <a:r>
              <a:rPr lang="en-US" dirty="0"/>
              <a:t> detector with shielding</a:t>
            </a:r>
            <a:endParaRPr lang="ru-RU" dirty="0"/>
          </a:p>
        </p:txBody>
      </p:sp>
      <p:pic>
        <p:nvPicPr>
          <p:cNvPr id="45" name="Рисунок 43" descr="bgo_hpge.png"/>
          <p:cNvPicPr>
            <a:picLocks noChangeAspect="1"/>
          </p:cNvPicPr>
          <p:nvPr/>
        </p:nvPicPr>
        <p:blipFill>
          <a:blip r:embed="rId16" cstate="print"/>
          <a:srcRect/>
          <a:stretch>
            <a:fillRect/>
          </a:stretch>
        </p:blipFill>
        <p:spPr bwMode="auto">
          <a:xfrm>
            <a:off x="1403350" y="3898900"/>
            <a:ext cx="3733800" cy="2530475"/>
          </a:xfrm>
          <a:prstGeom prst="rect">
            <a:avLst/>
          </a:prstGeom>
          <a:noFill/>
          <a:ln w="9525">
            <a:noFill/>
            <a:miter lim="800000"/>
            <a:headEnd/>
            <a:tailEnd/>
          </a:ln>
        </p:spPr>
      </p:pic>
      <p:sp>
        <p:nvSpPr>
          <p:cNvPr id="46" name="TextBox 44"/>
          <p:cNvSpPr txBox="1">
            <a:spLocks noChangeArrowheads="1"/>
          </p:cNvSpPr>
          <p:nvPr/>
        </p:nvSpPr>
        <p:spPr bwMode="auto">
          <a:xfrm>
            <a:off x="1174750" y="3424238"/>
            <a:ext cx="4319588" cy="584200"/>
          </a:xfrm>
          <a:prstGeom prst="rect">
            <a:avLst/>
          </a:prstGeom>
          <a:noFill/>
          <a:ln w="9525">
            <a:noFill/>
            <a:miter lim="800000"/>
            <a:headEnd/>
            <a:tailEnd/>
          </a:ln>
        </p:spPr>
        <p:txBody>
          <a:bodyPr>
            <a:spAutoFit/>
          </a:bodyPr>
          <a:lstStyle/>
          <a:p>
            <a:r>
              <a:rPr lang="en-US" sz="1600" dirty="0"/>
              <a:t>Energy spectra for </a:t>
            </a:r>
            <a:r>
              <a:rPr lang="en-US" sz="1600" dirty="0" err="1"/>
              <a:t>Ti</a:t>
            </a:r>
            <a:r>
              <a:rPr lang="en-US" sz="1600" dirty="0"/>
              <a:t>(</a:t>
            </a:r>
            <a:r>
              <a:rPr lang="en-US" sz="1600" dirty="0" err="1"/>
              <a:t>n,n</a:t>
            </a:r>
            <a:r>
              <a:rPr lang="en-US" sz="1600" dirty="0"/>
              <a:t>'</a:t>
            </a:r>
            <a:r>
              <a:rPr lang="en-US" sz="1600" dirty="0">
                <a:sym typeface="Symbol" pitchFamily="18" charset="2"/>
              </a:rPr>
              <a:t></a:t>
            </a:r>
            <a:r>
              <a:rPr lang="en-US" sz="1600" dirty="0"/>
              <a:t>) obtained with </a:t>
            </a:r>
            <a:r>
              <a:rPr lang="en-US" sz="1600" dirty="0">
                <a:solidFill>
                  <a:srgbClr val="FF0000"/>
                </a:solidFill>
              </a:rPr>
              <a:t>BGO</a:t>
            </a:r>
            <a:r>
              <a:rPr lang="en-US" sz="1600" dirty="0"/>
              <a:t> and </a:t>
            </a:r>
            <a:r>
              <a:rPr lang="en-US" sz="1600" dirty="0" err="1">
                <a:solidFill>
                  <a:srgbClr val="0033CC"/>
                </a:solidFill>
              </a:rPr>
              <a:t>HPGe</a:t>
            </a:r>
            <a:r>
              <a:rPr lang="en-US" sz="1600" dirty="0"/>
              <a:t> detectors using TNM</a:t>
            </a:r>
            <a:endParaRPr lang="ru-RU" sz="1600" dirty="0"/>
          </a:p>
        </p:txBody>
      </p:sp>
      <p:pic>
        <p:nvPicPr>
          <p:cNvPr id="47" name="Рисунок 45" descr="tof_hpge.png"/>
          <p:cNvPicPr>
            <a:picLocks noChangeAspect="1"/>
          </p:cNvPicPr>
          <p:nvPr/>
        </p:nvPicPr>
        <p:blipFill>
          <a:blip r:embed="rId17" cstate="print"/>
          <a:srcRect/>
          <a:stretch>
            <a:fillRect/>
          </a:stretch>
        </p:blipFill>
        <p:spPr bwMode="auto">
          <a:xfrm>
            <a:off x="5241925" y="4197350"/>
            <a:ext cx="3111500" cy="2108200"/>
          </a:xfrm>
          <a:prstGeom prst="rect">
            <a:avLst/>
          </a:prstGeom>
          <a:noFill/>
          <a:ln w="9525">
            <a:noFill/>
            <a:miter lim="800000"/>
            <a:headEnd/>
            <a:tailEnd/>
          </a:ln>
        </p:spPr>
      </p:pic>
      <p:sp>
        <p:nvSpPr>
          <p:cNvPr id="48" name="TextBox 46"/>
          <p:cNvSpPr txBox="1">
            <a:spLocks noChangeArrowheads="1"/>
          </p:cNvSpPr>
          <p:nvPr/>
        </p:nvSpPr>
        <p:spPr bwMode="auto">
          <a:xfrm>
            <a:off x="5599113" y="4008438"/>
            <a:ext cx="2801937" cy="338137"/>
          </a:xfrm>
          <a:prstGeom prst="rect">
            <a:avLst/>
          </a:prstGeom>
          <a:noFill/>
          <a:ln w="9525">
            <a:noFill/>
            <a:miter lim="800000"/>
            <a:headEnd/>
            <a:tailEnd/>
          </a:ln>
        </p:spPr>
        <p:txBody>
          <a:bodyPr>
            <a:spAutoFit/>
          </a:bodyPr>
          <a:lstStyle/>
          <a:p>
            <a:r>
              <a:rPr lang="en-US" sz="1600"/>
              <a:t>TOF spectrum from HPGe</a:t>
            </a:r>
            <a:endParaRPr lang="ru-RU" sz="1600"/>
          </a:p>
        </p:txBody>
      </p:sp>
      <p:cxnSp>
        <p:nvCxnSpPr>
          <p:cNvPr id="49" name="Прямая соединительная линия 48"/>
          <p:cNvCxnSpPr/>
          <p:nvPr/>
        </p:nvCxnSpPr>
        <p:spPr>
          <a:xfrm>
            <a:off x="6948488" y="4400550"/>
            <a:ext cx="0" cy="1617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7308850" y="4403725"/>
            <a:ext cx="0" cy="16192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6048375" y="4689475"/>
            <a:ext cx="849313" cy="276225"/>
          </a:xfrm>
          <a:prstGeom prst="rect">
            <a:avLst/>
          </a:prstGeom>
          <a:noFill/>
          <a:ln w="9525">
            <a:noFill/>
            <a:miter lim="800000"/>
            <a:headEnd/>
            <a:tailEnd/>
          </a:ln>
        </p:spPr>
        <p:txBody>
          <a:bodyPr wrap="none">
            <a:spAutoFit/>
          </a:bodyPr>
          <a:lstStyle/>
          <a:p>
            <a:r>
              <a:rPr lang="en-US" sz="1200"/>
              <a:t>TOF gate</a:t>
            </a:r>
            <a:endParaRPr lang="ru-RU" sz="1200"/>
          </a:p>
        </p:txBody>
      </p:sp>
      <p:sp>
        <p:nvSpPr>
          <p:cNvPr id="52" name="TextBox 51"/>
          <p:cNvSpPr txBox="1"/>
          <p:nvPr/>
        </p:nvSpPr>
        <p:spPr>
          <a:xfrm>
            <a:off x="3155950" y="4635500"/>
            <a:ext cx="1511300" cy="254000"/>
          </a:xfrm>
          <a:prstGeom prst="rect">
            <a:avLst/>
          </a:prstGeom>
          <a:noFill/>
        </p:spPr>
        <p:txBody>
          <a:bodyPr wrap="none">
            <a:spAutoFit/>
          </a:bodyPr>
          <a:lstStyle/>
          <a:p>
            <a:pPr>
              <a:defRPr/>
            </a:pPr>
            <a:r>
              <a:rPr lang="en-US" sz="1050" dirty="0"/>
              <a:t>983 </a:t>
            </a:r>
            <a:r>
              <a:rPr lang="en-US" sz="1050" dirty="0" err="1"/>
              <a:t>keV</a:t>
            </a:r>
            <a:r>
              <a:rPr lang="en-US" sz="1050" dirty="0"/>
              <a:t> (2</a:t>
            </a:r>
            <a:r>
              <a:rPr lang="en-US" sz="1050" baseline="30000" dirty="0"/>
              <a:t>+</a:t>
            </a:r>
            <a:r>
              <a:rPr lang="en-US" sz="1050" dirty="0">
                <a:sym typeface="Symbol"/>
              </a:rPr>
              <a:t></a:t>
            </a:r>
            <a:r>
              <a:rPr lang="en-US" sz="1050" dirty="0"/>
              <a:t>0</a:t>
            </a:r>
            <a:r>
              <a:rPr lang="en-US" sz="1050" baseline="30000" dirty="0"/>
              <a:t>+</a:t>
            </a:r>
            <a:r>
              <a:rPr lang="en-US" sz="1050" dirty="0"/>
              <a:t>) </a:t>
            </a:r>
            <a:r>
              <a:rPr lang="en-US" sz="1050" baseline="30000" dirty="0"/>
              <a:t>48</a:t>
            </a:r>
            <a:r>
              <a:rPr lang="en-US" sz="1050" dirty="0"/>
              <a:t>Ti</a:t>
            </a:r>
            <a:endParaRPr lang="ru-RU" sz="1050" dirty="0"/>
          </a:p>
        </p:txBody>
      </p:sp>
      <p:sp>
        <p:nvSpPr>
          <p:cNvPr id="53" name="TextBox 52"/>
          <p:cNvSpPr txBox="1"/>
          <p:nvPr/>
        </p:nvSpPr>
        <p:spPr>
          <a:xfrm>
            <a:off x="3276600" y="5100638"/>
            <a:ext cx="1533525" cy="254000"/>
          </a:xfrm>
          <a:prstGeom prst="rect">
            <a:avLst/>
          </a:prstGeom>
          <a:noFill/>
        </p:spPr>
        <p:txBody>
          <a:bodyPr wrap="none">
            <a:spAutoFit/>
          </a:bodyPr>
          <a:lstStyle/>
          <a:p>
            <a:pPr>
              <a:defRPr/>
            </a:pPr>
            <a:r>
              <a:rPr lang="en-US" sz="1050" dirty="0"/>
              <a:t>1312 </a:t>
            </a:r>
            <a:r>
              <a:rPr lang="en-US" sz="1050" dirty="0" err="1"/>
              <a:t>keV</a:t>
            </a:r>
            <a:r>
              <a:rPr lang="en-US" sz="1050" dirty="0"/>
              <a:t> (4</a:t>
            </a:r>
            <a:r>
              <a:rPr lang="en-US" sz="1050" baseline="30000" dirty="0"/>
              <a:t>+</a:t>
            </a:r>
            <a:r>
              <a:rPr lang="en-US" sz="1050" dirty="0">
                <a:sym typeface="Symbol"/>
              </a:rPr>
              <a:t>2</a:t>
            </a:r>
            <a:r>
              <a:rPr lang="en-US" sz="1050" baseline="30000" dirty="0"/>
              <a:t>+</a:t>
            </a:r>
            <a:r>
              <a:rPr lang="en-US" sz="1050" dirty="0"/>
              <a:t>) </a:t>
            </a:r>
            <a:r>
              <a:rPr lang="en-US" sz="1050" baseline="30000" dirty="0"/>
              <a:t>48</a:t>
            </a:r>
            <a:r>
              <a:rPr lang="en-US" sz="1050" dirty="0"/>
              <a:t>Ti</a:t>
            </a:r>
            <a:endParaRPr lang="ru-RU" sz="1050" dirty="0"/>
          </a:p>
        </p:txBody>
      </p:sp>
      <p:cxnSp>
        <p:nvCxnSpPr>
          <p:cNvPr id="54" name="Прямая со стрелкой 53"/>
          <p:cNvCxnSpPr/>
          <p:nvPr/>
        </p:nvCxnSpPr>
        <p:spPr>
          <a:xfrm flipH="1">
            <a:off x="3095625" y="4889500"/>
            <a:ext cx="180975" cy="376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H="1">
            <a:off x="3429000" y="5354638"/>
            <a:ext cx="179388" cy="374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14</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739775"/>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br>
              <a:rPr lang="en-US" sz="2400" b="1" dirty="0">
                <a:solidFill>
                  <a:srgbClr val="002060"/>
                </a:solidFill>
                <a:latin typeface="Arial" pitchFamily="34" charset="0"/>
                <a:cs typeface="Arial" pitchFamily="34" charset="0"/>
              </a:rPr>
            </a:br>
            <a:r>
              <a:rPr lang="en-US" sz="2400" b="1" spc="-1" dirty="0">
                <a:solidFill>
                  <a:srgbClr val="0033CC"/>
                </a:solidFill>
                <a:effectLst/>
                <a:latin typeface="Arial" pitchFamily="34" charset="0"/>
                <a:ea typeface="DejaVu Sans"/>
                <a:cs typeface="Arial" pitchFamily="34" charset="0"/>
              </a:rPr>
              <a:t> List of main publications</a:t>
            </a:r>
            <a:endParaRPr lang="ru-RU" sz="2400" b="1" dirty="0">
              <a:latin typeface="Arial" pitchFamily="34" charset="0"/>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21" name="TextBox 20"/>
          <p:cNvSpPr txBox="1"/>
          <p:nvPr/>
        </p:nvSpPr>
        <p:spPr>
          <a:xfrm>
            <a:off x="1174749" y="872717"/>
            <a:ext cx="7896225" cy="5432833"/>
          </a:xfrm>
          <a:prstGeom prst="rect">
            <a:avLst/>
          </a:prstGeom>
          <a:noFill/>
        </p:spPr>
        <p:txBody>
          <a:bodyPr wrap="square" rtlCol="0">
            <a:spAutoFit/>
          </a:bodyPr>
          <a:lstStyle/>
          <a:p>
            <a:pPr marL="228600" lvl="0" indent="-228600">
              <a:buFont typeface="+mj-lt"/>
              <a:buAutoNum type="arabicPeriod"/>
            </a:pPr>
            <a:r>
              <a:rPr lang="en-US" sz="1200" dirty="0"/>
              <a:t>TANGRA – an experimental setup for basic and applied nuclear research by means of 14.1 </a:t>
            </a:r>
            <a:r>
              <a:rPr lang="en-US" sz="1200" dirty="0" err="1"/>
              <a:t>MeV</a:t>
            </a:r>
            <a:r>
              <a:rPr lang="en-US" sz="1200" dirty="0"/>
              <a:t> neutrons, </a:t>
            </a:r>
            <a:r>
              <a:rPr lang="en-US" sz="1200" i="1" dirty="0"/>
              <a:t>Ivan </a:t>
            </a:r>
            <a:r>
              <a:rPr lang="en-US" sz="1200" i="1" dirty="0" err="1"/>
              <a:t>Ruskov</a:t>
            </a:r>
            <a:r>
              <a:rPr lang="en-US" sz="1200" i="1" dirty="0"/>
              <a:t>, </a:t>
            </a:r>
            <a:r>
              <a:rPr lang="en-US" sz="1200" i="1" dirty="0" err="1"/>
              <a:t>Yury</a:t>
            </a:r>
            <a:r>
              <a:rPr lang="en-US" sz="1200" i="1" dirty="0"/>
              <a:t> </a:t>
            </a:r>
            <a:r>
              <a:rPr lang="en-US" sz="1200" i="1" dirty="0" err="1"/>
              <a:t>Kopatch</a:t>
            </a:r>
            <a:r>
              <a:rPr lang="en-US" sz="1200" i="1" dirty="0"/>
              <a:t> et al,</a:t>
            </a:r>
            <a:r>
              <a:rPr lang="en-US" sz="1200" dirty="0"/>
              <a:t> European Physics Journal – Web of Conferences, eISSN:2100-014X, 146, 03024-03027, 2017 </a:t>
            </a:r>
            <a:endParaRPr lang="ru-RU" sz="1200" dirty="0"/>
          </a:p>
          <a:p>
            <a:pPr marL="228600" lvl="0" indent="-228600">
              <a:buFont typeface="+mj-lt"/>
              <a:buAutoNum type="arabicPeriod"/>
            </a:pPr>
            <a:r>
              <a:rPr lang="en-US" sz="1200" dirty="0"/>
              <a:t>Neutron beam </a:t>
            </a:r>
            <a:r>
              <a:rPr lang="en-US" sz="1200" dirty="0" err="1"/>
              <a:t>profilometer</a:t>
            </a:r>
            <a:r>
              <a:rPr lang="en-US" sz="1200" dirty="0"/>
              <a:t> on the base of double-sided silicon strip detectors, </a:t>
            </a:r>
            <a:r>
              <a:rPr lang="en-US" sz="1200" i="1" dirty="0" err="1"/>
              <a:t>N.I.Zamyatin</a:t>
            </a:r>
            <a:r>
              <a:rPr lang="en-US" sz="1200" i="1" dirty="0"/>
              <a:t> et al, TANGRA collaboration,</a:t>
            </a:r>
            <a:r>
              <a:rPr lang="en-US" sz="1200" dirty="0"/>
              <a:t> Nuclear Instruments and methods in physics research, 898, 46-52, 2018 </a:t>
            </a:r>
            <a:endParaRPr lang="ru-RU" sz="1200" dirty="0"/>
          </a:p>
          <a:p>
            <a:pPr marL="228600" lvl="0" indent="-228600">
              <a:buFont typeface="+mj-lt"/>
              <a:buAutoNum type="arabicPeriod"/>
            </a:pPr>
            <a:r>
              <a:rPr lang="en-US" sz="1200" dirty="0"/>
              <a:t>Measurements of the gamma-quanta angular distributions emitted from neutron inelastic scattering on 28Si, </a:t>
            </a:r>
            <a:r>
              <a:rPr lang="en-US" sz="1200" i="1" dirty="0"/>
              <a:t>N.A. </a:t>
            </a:r>
            <a:r>
              <a:rPr lang="en-US" sz="1200" i="1" dirty="0" err="1"/>
              <a:t>Fedorov</a:t>
            </a:r>
            <a:r>
              <a:rPr lang="en-US" sz="1200" i="1" dirty="0"/>
              <a:t> et al,</a:t>
            </a:r>
            <a:r>
              <a:rPr lang="en-US" sz="1200" dirty="0"/>
              <a:t> European Physics Journal – Web of Conferences, eISSN:2100-014X, 177, 5, 2018</a:t>
            </a:r>
            <a:endParaRPr lang="ru-RU" sz="1200" dirty="0"/>
          </a:p>
          <a:p>
            <a:pPr marL="228600" lvl="0" indent="-228600">
              <a:buFont typeface="+mj-lt"/>
              <a:buAutoNum type="arabicPeriod"/>
            </a:pPr>
            <a:r>
              <a:rPr lang="en-US" sz="1200" dirty="0"/>
              <a:t>Elemental Analysis of Engine Parts of the Proton Rocket Carrier with Resonance Neutrons, </a:t>
            </a:r>
            <a:r>
              <a:rPr lang="en-US" sz="1200" i="1" dirty="0"/>
              <a:t>D. N. </a:t>
            </a:r>
            <a:r>
              <a:rPr lang="en-US" sz="1200" i="1" dirty="0" err="1"/>
              <a:t>Grozdanov</a:t>
            </a:r>
            <a:r>
              <a:rPr lang="en-US" sz="1200" i="1" dirty="0"/>
              <a:t> et al,</a:t>
            </a:r>
            <a:r>
              <a:rPr lang="en-US" sz="1200" dirty="0"/>
              <a:t> Physics of Particles and Nuclei Letters, ISSN:1547-4771, eISSN:1531-8567, 15, 5, 537–540, 2018 </a:t>
            </a:r>
            <a:endParaRPr lang="ru-RU" sz="1200" dirty="0"/>
          </a:p>
          <a:p>
            <a:pPr marL="228600" lvl="0" indent="-228600">
              <a:buFont typeface="+mj-lt"/>
              <a:buAutoNum type="arabicPeriod"/>
            </a:pPr>
            <a:r>
              <a:rPr lang="en-US" sz="1200" dirty="0"/>
              <a:t>Measurement of Angular Distributions of Gamma Rays from the Inelastic Scattering of 14.1-MeV Neutrons by Carbon and Oxygen Nuclei, </a:t>
            </a:r>
            <a:r>
              <a:rPr lang="en-US" sz="1200" i="1" dirty="0"/>
              <a:t>D. N. </a:t>
            </a:r>
            <a:r>
              <a:rPr lang="en-US" sz="1200" i="1" dirty="0" err="1"/>
              <a:t>Grozdanov</a:t>
            </a:r>
            <a:r>
              <a:rPr lang="en-US" sz="1200" i="1" dirty="0"/>
              <a:t> et al, </a:t>
            </a:r>
            <a:r>
              <a:rPr lang="en-US" sz="1200" dirty="0"/>
              <a:t>Physics of Atomic </a:t>
            </a:r>
            <a:r>
              <a:rPr lang="en-US" sz="1200" dirty="0" err="1"/>
              <a:t>Nucei</a:t>
            </a:r>
            <a:r>
              <a:rPr lang="en-US" sz="1200" dirty="0"/>
              <a:t>, ISSN:1063-7788, eISSN:1562-692X, 81, 5, 588–594, 2018 </a:t>
            </a:r>
            <a:endParaRPr lang="ru-RU" sz="1200" dirty="0"/>
          </a:p>
          <a:p>
            <a:pPr marL="228600" lvl="0" indent="-228600">
              <a:buFont typeface="+mj-lt"/>
              <a:buAutoNum type="arabicPeriod"/>
            </a:pPr>
            <a:r>
              <a:rPr lang="en-US" sz="1200" dirty="0"/>
              <a:t>Determination of Moisture Content in Coke with 239Pu–Be Neutron Source and BGO Scintillation Gamma Detector, </a:t>
            </a:r>
            <a:r>
              <a:rPr lang="en-US" sz="1200" i="1" dirty="0"/>
              <a:t>D. N. </a:t>
            </a:r>
            <a:r>
              <a:rPr lang="en-US" sz="1200" i="1" dirty="0" err="1"/>
              <a:t>Grozdanov</a:t>
            </a:r>
            <a:r>
              <a:rPr lang="en-US" sz="1200" i="1" dirty="0"/>
              <a:t>, </a:t>
            </a:r>
            <a:r>
              <a:rPr lang="en-US" sz="1200" dirty="0"/>
              <a:t>Physics of Particles and Nuclei Letters, ISSN:1547-4771, eISSN:1531-8567, 15, 2, 157–163, 2018</a:t>
            </a:r>
            <a:endParaRPr lang="ru-RU" sz="1200" dirty="0"/>
          </a:p>
          <a:p>
            <a:pPr marL="228600" lvl="0" indent="-228600">
              <a:buFont typeface="+mj-lt"/>
              <a:buAutoNum type="arabicPeriod"/>
            </a:pPr>
            <a:r>
              <a:rPr lang="ru-RU" sz="1200" dirty="0"/>
              <a:t>“Определение функции отклика детектора </a:t>
            </a:r>
            <a:r>
              <a:rPr lang="ru-RU" sz="1200" dirty="0" err="1"/>
              <a:t>NaI</a:t>
            </a:r>
            <a:r>
              <a:rPr lang="ru-RU" sz="1200" dirty="0"/>
              <a:t> для гамма – квантов с энергией 4,43МэВ, образующихся при неупругом рассеянии нейтронов с энергией 14,1МэВ на ядрах углерода”, </a:t>
            </a:r>
            <a:r>
              <a:rPr lang="ru-RU" sz="1200" i="1" dirty="0" err="1"/>
              <a:t>Дабылова</a:t>
            </a:r>
            <a:r>
              <a:rPr lang="ru-RU" sz="1200" i="1" dirty="0"/>
              <a:t> С.Б, Копач Ю.Н., </a:t>
            </a:r>
            <a:r>
              <a:rPr lang="ru-RU" sz="1200" i="1" dirty="0" err="1"/>
              <a:t>Грозданов</a:t>
            </a:r>
            <a:r>
              <a:rPr lang="ru-RU" sz="1200" i="1" dirty="0"/>
              <a:t> Д.Н.,</a:t>
            </a:r>
            <a:r>
              <a:rPr lang="ru-RU" sz="1200" dirty="0"/>
              <a:t> Вестник Международного университета природы, общества и человека «Дубна», 1(37), 3-12, 2017</a:t>
            </a:r>
          </a:p>
          <a:p>
            <a:pPr marL="228600" lvl="0" indent="-228600">
              <a:buFont typeface="+mj-lt"/>
              <a:buAutoNum type="arabicPeriod"/>
            </a:pPr>
            <a:r>
              <a:rPr lang="ru-RU" sz="1200" dirty="0"/>
              <a:t>Исследование неупругого рассеяния нейтронов с энергией 14.1 МэВ на ядрах кислорода и кремния, </a:t>
            </a:r>
            <a:r>
              <a:rPr lang="ru-RU" sz="1200" i="1" dirty="0"/>
              <a:t>Н. А. Федоров и др.,</a:t>
            </a:r>
            <a:r>
              <a:rPr lang="ru-RU" sz="1200" dirty="0"/>
              <a:t> Ученые записки физического факультета Московского государственного университета, 2, 1820205, 2018</a:t>
            </a:r>
          </a:p>
          <a:p>
            <a:pPr marL="228600" lvl="0" indent="-228600">
              <a:buFont typeface="+mj-lt"/>
              <a:buAutoNum type="arabicPeriod"/>
            </a:pPr>
            <a:r>
              <a:rPr lang="en-US" sz="1200" dirty="0"/>
              <a:t>Gamma-ray imaging with a time-modulated random coded aperture, </a:t>
            </a:r>
            <a:r>
              <a:rPr lang="en-US" sz="1200" dirty="0" err="1"/>
              <a:t>Dongming</a:t>
            </a:r>
            <a:r>
              <a:rPr lang="en-US" sz="1200" dirty="0"/>
              <a:t> Wang et al, Review of Scientific Instruments, 90, ‎American Institute of Physics‎ (AIP), 2019, ISSN:0034-6748 (Print), 1089-7623 (Electronic), DOI:10.1063/1.5050211, 015107-1-015107-7. SJR:0.58</a:t>
            </a:r>
          </a:p>
          <a:p>
            <a:pPr marL="228600" lvl="0" indent="-228600">
              <a:buFont typeface="+mj-lt"/>
              <a:buAutoNum type="arabicPeriod"/>
            </a:pPr>
            <a:endParaRPr lang="en-US" sz="1200" dirty="0"/>
          </a:p>
          <a:p>
            <a:pPr marL="228600" indent="-228600"/>
            <a:r>
              <a:rPr lang="en-US" sz="1200" dirty="0"/>
              <a:t>+ 10 conference reports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15</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739775"/>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br>
              <a:rPr lang="en-US" sz="2400" b="1" dirty="0">
                <a:solidFill>
                  <a:srgbClr val="002060"/>
                </a:solidFill>
                <a:latin typeface="Arial" pitchFamily="34" charset="0"/>
                <a:cs typeface="Arial" pitchFamily="34" charset="0"/>
              </a:rPr>
            </a:br>
            <a:endParaRPr lang="ru-RU" sz="2400" b="1" dirty="0">
              <a:latin typeface="Arial" pitchFamily="34" charset="0"/>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22" name="TextBox 21"/>
          <p:cNvSpPr txBox="1"/>
          <p:nvPr/>
        </p:nvSpPr>
        <p:spPr>
          <a:xfrm>
            <a:off x="1436477" y="353248"/>
            <a:ext cx="7174123" cy="3231654"/>
          </a:xfrm>
          <a:prstGeom prst="rect">
            <a:avLst/>
          </a:prstGeom>
          <a:noFill/>
          <a:ln w="38100">
            <a:noFill/>
          </a:ln>
        </p:spPr>
        <p:txBody>
          <a:bodyPr wrap="square" rtlCol="0">
            <a:spAutoFit/>
          </a:bodyPr>
          <a:lstStyle/>
          <a:p>
            <a:pPr algn="ctr"/>
            <a:r>
              <a:rPr lang="en-US" sz="2400" u="sng" spc="-1" dirty="0" smtClean="0">
                <a:solidFill>
                  <a:srgbClr val="0033CC"/>
                </a:solidFill>
                <a:ea typeface="DejaVu Sans"/>
                <a:cs typeface="Arial" pitchFamily="34" charset="0"/>
              </a:rPr>
              <a:t>Educational program</a:t>
            </a:r>
          </a:p>
          <a:p>
            <a:pPr algn="ctr"/>
            <a:endParaRPr lang="en-US" dirty="0" smtClean="0"/>
          </a:p>
          <a:p>
            <a:r>
              <a:rPr lang="en-US" dirty="0" smtClean="0"/>
              <a:t>During the whole period of project realization:</a:t>
            </a:r>
          </a:p>
          <a:p>
            <a:endParaRPr lang="en-US" dirty="0" smtClean="0"/>
          </a:p>
          <a:p>
            <a:pPr>
              <a:buFont typeface="Arial" pitchFamily="34" charset="0"/>
              <a:buChar char="•"/>
            </a:pPr>
            <a:r>
              <a:rPr lang="en-US" dirty="0" smtClean="0"/>
              <a:t> 2 PhD Theses were prepared and defended</a:t>
            </a:r>
          </a:p>
          <a:p>
            <a:pPr>
              <a:buFont typeface="Arial" pitchFamily="34" charset="0"/>
              <a:buChar char="•"/>
            </a:pPr>
            <a:r>
              <a:rPr lang="en-US" dirty="0" smtClean="0"/>
              <a:t> 11 Master and Bachelor Theses were prepared and defended</a:t>
            </a:r>
          </a:p>
          <a:p>
            <a:pPr>
              <a:buFont typeface="Arial" pitchFamily="34" charset="0"/>
              <a:buChar char="•"/>
            </a:pPr>
            <a:endParaRPr lang="en-US" dirty="0" smtClean="0"/>
          </a:p>
          <a:p>
            <a:pPr>
              <a:buFont typeface="Arial" pitchFamily="34" charset="0"/>
              <a:buChar char="•"/>
            </a:pPr>
            <a:r>
              <a:rPr lang="en-US" dirty="0" smtClean="0"/>
              <a:t> 4 PhD Theses are currently being prepared</a:t>
            </a:r>
          </a:p>
          <a:p>
            <a:endParaRPr lang="en-US" dirty="0" smtClean="0"/>
          </a:p>
          <a:p>
            <a:pPr>
              <a:buFont typeface="Arial" pitchFamily="34" charset="0"/>
              <a:buChar char="•"/>
            </a:pPr>
            <a:r>
              <a:rPr lang="en-US" dirty="0" smtClean="0"/>
              <a:t> more than 20 students from the Student </a:t>
            </a:r>
            <a:r>
              <a:rPr lang="en-US" dirty="0" smtClean="0"/>
              <a:t>S</a:t>
            </a:r>
            <a:r>
              <a:rPr lang="en-US" dirty="0" smtClean="0"/>
              <a:t>ummer </a:t>
            </a:r>
            <a:r>
              <a:rPr lang="en-US" dirty="0" smtClean="0"/>
              <a:t>Programs worked on the TANGRA facility</a:t>
            </a:r>
          </a:p>
        </p:txBody>
      </p:sp>
      <p:sp>
        <p:nvSpPr>
          <p:cNvPr id="23" name="TextBox 22"/>
          <p:cNvSpPr txBox="1"/>
          <p:nvPr/>
        </p:nvSpPr>
        <p:spPr>
          <a:xfrm>
            <a:off x="1436477" y="3627894"/>
            <a:ext cx="7174123" cy="2985433"/>
          </a:xfrm>
          <a:prstGeom prst="rect">
            <a:avLst/>
          </a:prstGeom>
          <a:noFill/>
          <a:ln w="38100">
            <a:noFill/>
          </a:ln>
        </p:spPr>
        <p:txBody>
          <a:bodyPr wrap="square" rtlCol="0">
            <a:spAutoFit/>
          </a:bodyPr>
          <a:lstStyle/>
          <a:p>
            <a:pPr lvl="0" algn="ctr"/>
            <a:r>
              <a:rPr lang="en-US" sz="2400" u="sng" spc="-1" dirty="0" smtClean="0">
                <a:solidFill>
                  <a:srgbClr val="0033CC"/>
                </a:solidFill>
                <a:ea typeface="DejaVu Sans"/>
                <a:cs typeface="Arial" pitchFamily="34" charset="0"/>
              </a:rPr>
              <a:t>International cooperation</a:t>
            </a:r>
          </a:p>
          <a:p>
            <a:endParaRPr lang="en-US" b="0" dirty="0" smtClean="0"/>
          </a:p>
          <a:p>
            <a:pPr algn="ctr"/>
            <a:r>
              <a:rPr lang="en-US" sz="2000" dirty="0" smtClean="0"/>
              <a:t>PhD students geography</a:t>
            </a:r>
            <a:r>
              <a:rPr lang="en-US" sz="2000" dirty="0" smtClean="0"/>
              <a:t>:</a:t>
            </a:r>
          </a:p>
          <a:p>
            <a:pPr algn="ctr"/>
            <a:endParaRPr lang="en-US" dirty="0" smtClean="0"/>
          </a:p>
          <a:p>
            <a:pPr>
              <a:buFont typeface="Arial" pitchFamily="34" charset="0"/>
              <a:buChar char="•"/>
            </a:pPr>
            <a:r>
              <a:rPr lang="en-US" dirty="0" smtClean="0"/>
              <a:t> </a:t>
            </a:r>
            <a:r>
              <a:rPr lang="en-US" dirty="0" smtClean="0">
                <a:solidFill>
                  <a:srgbClr val="C00000"/>
                </a:solidFill>
              </a:rPr>
              <a:t>1 from China (defended)</a:t>
            </a:r>
          </a:p>
          <a:p>
            <a:pPr>
              <a:buFont typeface="Arial" pitchFamily="34" charset="0"/>
              <a:buChar char="•"/>
            </a:pPr>
            <a:r>
              <a:rPr lang="en-US" dirty="0" smtClean="0"/>
              <a:t> 1 from Egypt (defended)</a:t>
            </a:r>
          </a:p>
          <a:p>
            <a:pPr>
              <a:buFont typeface="Arial" pitchFamily="34" charset="0"/>
              <a:buChar char="•"/>
            </a:pPr>
            <a:r>
              <a:rPr lang="en-US" dirty="0" smtClean="0">
                <a:solidFill>
                  <a:srgbClr val="0033CC"/>
                </a:solidFill>
              </a:rPr>
              <a:t> 1 from Russia</a:t>
            </a:r>
          </a:p>
          <a:p>
            <a:pPr>
              <a:buFont typeface="Arial" pitchFamily="34" charset="0"/>
              <a:buChar char="•"/>
            </a:pPr>
            <a:r>
              <a:rPr lang="en-US" dirty="0" smtClean="0">
                <a:solidFill>
                  <a:srgbClr val="008000"/>
                </a:solidFill>
              </a:rPr>
              <a:t> 1 from Bulgaria</a:t>
            </a:r>
          </a:p>
          <a:p>
            <a:pPr>
              <a:buFont typeface="Arial" pitchFamily="34" charset="0"/>
              <a:buChar char="•"/>
            </a:pPr>
            <a:r>
              <a:rPr lang="en-US" dirty="0" smtClean="0">
                <a:solidFill>
                  <a:srgbClr val="00B0F0"/>
                </a:solidFill>
              </a:rPr>
              <a:t> 1 from Kazakhstan</a:t>
            </a:r>
          </a:p>
          <a:p>
            <a:pPr>
              <a:buFont typeface="Arial" pitchFamily="34" charset="0"/>
              <a:buChar char="•"/>
            </a:pPr>
            <a:r>
              <a:rPr lang="en-US" dirty="0" smtClean="0">
                <a:solidFill>
                  <a:srgbClr val="7030A0"/>
                </a:solidFill>
              </a:rPr>
              <a:t> 1 from Azerbaijan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16</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a:t>Yu.N.Kopatch, PAC for Nuclear Physics 50-th Session</a:t>
            </a:r>
            <a:endParaRPr lang="ru-RU" dirty="0"/>
          </a:p>
        </p:txBody>
      </p:sp>
      <p:sp>
        <p:nvSpPr>
          <p:cNvPr id="20" name="Заголовок 19"/>
          <p:cNvSpPr>
            <a:spLocks noGrp="1"/>
          </p:cNvSpPr>
          <p:nvPr>
            <p:ph type="title"/>
          </p:nvPr>
        </p:nvSpPr>
        <p:spPr>
          <a:xfrm>
            <a:off x="2339752" y="220334"/>
            <a:ext cx="4968552" cy="440668"/>
          </a:xfrm>
        </p:spPr>
        <p:txBody>
          <a:bodyPr>
            <a:noAutofit/>
          </a:bodyPr>
          <a:lstStyle/>
          <a:p>
            <a:pPr marL="342900" indent="-342900" algn="ctr">
              <a:defRPr/>
            </a:pPr>
            <a:r>
              <a:rPr lang="en-US" sz="2800" b="1" dirty="0">
                <a:latin typeface="Arial" pitchFamily="34" charset="0"/>
                <a:cs typeface="Arial" pitchFamily="34" charset="0"/>
              </a:rPr>
              <a:t>Plans for 2020-2022</a:t>
            </a:r>
          </a:p>
        </p:txBody>
      </p:sp>
      <p:grpSp>
        <p:nvGrpSpPr>
          <p:cNvPr id="22" name="Группа 21"/>
          <p:cNvGrpSpPr/>
          <p:nvPr/>
        </p:nvGrpSpPr>
        <p:grpSpPr>
          <a:xfrm>
            <a:off x="107168" y="251464"/>
            <a:ext cx="755192" cy="6394552"/>
            <a:chOff x="107168" y="251464"/>
            <a:chExt cx="755192" cy="6394552"/>
          </a:xfrm>
        </p:grpSpPr>
        <p:pic>
          <p:nvPicPr>
            <p:cNvPr id="23"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6"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8" name="Группа 1"/>
            <p:cNvGrpSpPr>
              <a:grpSpLocks/>
            </p:cNvGrpSpPr>
            <p:nvPr/>
          </p:nvGrpSpPr>
          <p:grpSpPr bwMode="auto">
            <a:xfrm>
              <a:off x="220397" y="4263564"/>
              <a:ext cx="558229" cy="332305"/>
              <a:chOff x="566735" y="5357797"/>
              <a:chExt cx="2133057" cy="966624"/>
            </a:xfrm>
          </p:grpSpPr>
          <p:pic>
            <p:nvPicPr>
              <p:cNvPr id="33"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9"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Рисунок 31" descr="india.png"/>
            <p:cNvPicPr>
              <a:picLocks noChangeAspect="1"/>
            </p:cNvPicPr>
            <p:nvPr/>
          </p:nvPicPr>
          <p:blipFill>
            <a:blip r:embed="rId13" cstate="print"/>
            <a:stretch>
              <a:fillRect/>
            </a:stretch>
          </p:blipFill>
          <p:spPr>
            <a:xfrm>
              <a:off x="205587" y="5965084"/>
              <a:ext cx="549139" cy="680932"/>
            </a:xfrm>
            <a:prstGeom prst="rect">
              <a:avLst/>
            </a:prstGeom>
          </p:spPr>
        </p:pic>
      </p:grpSp>
      <p:graphicFrame>
        <p:nvGraphicFramePr>
          <p:cNvPr id="21" name="Таблица 20"/>
          <p:cNvGraphicFramePr>
            <a:graphicFrameLocks noGrp="1"/>
          </p:cNvGraphicFramePr>
          <p:nvPr/>
        </p:nvGraphicFramePr>
        <p:xfrm>
          <a:off x="1403648" y="836712"/>
          <a:ext cx="6924179" cy="5624185"/>
        </p:xfrm>
        <a:graphic>
          <a:graphicData uri="http://schemas.openxmlformats.org/drawingml/2006/table">
            <a:tbl>
              <a:tblPr/>
              <a:tblGrid>
                <a:gridCol w="427928">
                  <a:extLst>
                    <a:ext uri="{9D8B030D-6E8A-4147-A177-3AD203B41FA5}">
                      <a16:colId xmlns:a16="http://schemas.microsoft.com/office/drawing/2014/main" xmlns="" val="20000"/>
                    </a:ext>
                  </a:extLst>
                </a:gridCol>
                <a:gridCol w="4576579">
                  <a:extLst>
                    <a:ext uri="{9D8B030D-6E8A-4147-A177-3AD203B41FA5}">
                      <a16:colId xmlns:a16="http://schemas.microsoft.com/office/drawing/2014/main" xmlns="" val="20001"/>
                    </a:ext>
                  </a:extLst>
                </a:gridCol>
                <a:gridCol w="855857">
                  <a:extLst>
                    <a:ext uri="{9D8B030D-6E8A-4147-A177-3AD203B41FA5}">
                      <a16:colId xmlns:a16="http://schemas.microsoft.com/office/drawing/2014/main" xmlns="" val="20002"/>
                    </a:ext>
                  </a:extLst>
                </a:gridCol>
                <a:gridCol w="1063815">
                  <a:extLst>
                    <a:ext uri="{9D8B030D-6E8A-4147-A177-3AD203B41FA5}">
                      <a16:colId xmlns:a16="http://schemas.microsoft.com/office/drawing/2014/main" xmlns="" val="20003"/>
                    </a:ext>
                  </a:extLst>
                </a:gridCol>
              </a:tblGrid>
              <a:tr h="916917">
                <a:tc>
                  <a:txBody>
                    <a:bodyPr/>
                    <a:lstStyle/>
                    <a:p>
                      <a:pPr algn="l">
                        <a:lnSpc>
                          <a:spcPts val="1400"/>
                        </a:lnSpc>
                        <a:spcAft>
                          <a:spcPts val="0"/>
                        </a:spcAft>
                      </a:pPr>
                      <a:r>
                        <a:rPr lang="ru-RU" sz="1600" b="1" i="1" dirty="0">
                          <a:latin typeface="Arial" pitchFamily="34" charset="0"/>
                          <a:ea typeface="Times New Roman"/>
                          <a:cs typeface="Arial"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en-US" sz="1600" b="1" i="1" kern="1200">
                          <a:solidFill>
                            <a:srgbClr val="000000"/>
                          </a:solidFill>
                          <a:latin typeface="Arial" pitchFamily="34" charset="0"/>
                          <a:ea typeface="Times New Roman"/>
                          <a:cs typeface="Arial" pitchFamily="34" charset="0"/>
                        </a:rPr>
                        <a:t>Measurement of characteristic gamma-spectra for various elements. Creation of database for identification of elements.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a:t>
                      </a:r>
                      <a:r>
                        <a:rPr lang="en-US" sz="1600" b="1" i="1" kern="1200">
                          <a:solidFill>
                            <a:srgbClr val="000000"/>
                          </a:solidFill>
                          <a:latin typeface="Arial" pitchFamily="34" charset="0"/>
                          <a:ea typeface="Times New Roman"/>
                          <a:cs typeface="Arial" pitchFamily="34" charset="0"/>
                        </a:rPr>
                        <a:t>20</a:t>
                      </a:r>
                      <a:r>
                        <a:rPr lang="ru-RU" sz="1600" b="1" i="1" kern="1200">
                          <a:solidFill>
                            <a:srgbClr val="000000"/>
                          </a:solidFill>
                          <a:latin typeface="Arial" pitchFamily="34" charset="0"/>
                          <a:ea typeface="Times New Roman"/>
                          <a:cs typeface="Arial" pitchFamily="34" charset="0"/>
                        </a:rPr>
                        <a:t>, </a:t>
                      </a:r>
                      <a:r>
                        <a:rPr lang="en-US" sz="1600" b="1" i="1" kern="1200">
                          <a:solidFill>
                            <a:srgbClr val="000000"/>
                          </a:solidFill>
                          <a:latin typeface="Arial" pitchFamily="34" charset="0"/>
                          <a:ea typeface="Times New Roman"/>
                          <a:cs typeface="Arial" pitchFamily="34" charset="0"/>
                        </a:rPr>
                        <a:t>I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a:t>
                      </a:r>
                      <a:r>
                        <a:rPr lang="en-US" sz="1600" b="1" i="1" kern="1200">
                          <a:solidFill>
                            <a:srgbClr val="000000"/>
                          </a:solidFill>
                          <a:latin typeface="Arial" pitchFamily="34" charset="0"/>
                          <a:ea typeface="Times New Roman"/>
                          <a:cs typeface="Arial" pitchFamily="34" charset="0"/>
                        </a:rPr>
                        <a:t>20</a:t>
                      </a:r>
                      <a:r>
                        <a:rPr lang="ru-RU" sz="1600" b="1" i="1" kern="1200">
                          <a:solidFill>
                            <a:srgbClr val="000000"/>
                          </a:solidFill>
                          <a:latin typeface="Arial" pitchFamily="34" charset="0"/>
                          <a:ea typeface="Times New Roman"/>
                          <a:cs typeface="Arial" pitchFamily="34" charset="0"/>
                        </a:rPr>
                        <a:t>, </a:t>
                      </a:r>
                      <a:r>
                        <a:rPr lang="en-US" sz="1600" b="1" i="1" kern="1200">
                          <a:solidFill>
                            <a:srgbClr val="000000"/>
                          </a:solidFill>
                          <a:latin typeface="Arial" pitchFamily="34" charset="0"/>
                          <a:ea typeface="Times New Roman"/>
                          <a:cs typeface="Arial" pitchFamily="34" charset="0"/>
                        </a:rPr>
                        <a:t>IV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90115">
                <a:tc>
                  <a:txBody>
                    <a:bodyPr/>
                    <a:lstStyle/>
                    <a:p>
                      <a:pPr algn="l">
                        <a:lnSpc>
                          <a:spcPts val="1400"/>
                        </a:lnSpc>
                        <a:spcAft>
                          <a:spcPts val="0"/>
                        </a:spcAft>
                      </a:pPr>
                      <a:r>
                        <a:rPr lang="ru-RU" sz="1600" b="1" i="1">
                          <a:latin typeface="Arial" pitchFamily="34" charset="0"/>
                          <a:ea typeface="Times New Roman"/>
                          <a:cs typeface="Arial"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en-US" sz="1600" b="1" i="1" kern="1200">
                          <a:solidFill>
                            <a:srgbClr val="000000"/>
                          </a:solidFill>
                          <a:latin typeface="Arial" pitchFamily="34" charset="0"/>
                          <a:ea typeface="Times New Roman"/>
                          <a:cs typeface="Arial" pitchFamily="34" charset="0"/>
                        </a:rPr>
                        <a:t>Construction of a prototype of a setup for elemental analysis using TNM and high-resolution detectors.</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ru-RU" sz="1600" b="1" i="1" kern="1200">
                          <a:solidFill>
                            <a:srgbClr val="000000"/>
                          </a:solidFill>
                          <a:latin typeface="Arial" pitchFamily="34" charset="0"/>
                          <a:ea typeface="Times New Roman"/>
                          <a:cs typeface="Arial" pitchFamily="34" charset="0"/>
                        </a:rPr>
                        <a:t>2020, </a:t>
                      </a:r>
                      <a:r>
                        <a:rPr lang="en-US" sz="1600" b="1" i="1" kern="1200">
                          <a:solidFill>
                            <a:srgbClr val="000000"/>
                          </a:solidFill>
                          <a:latin typeface="Arial" pitchFamily="34" charset="0"/>
                          <a:ea typeface="Times New Roman"/>
                          <a:cs typeface="Arial" pitchFamily="34" charset="0"/>
                        </a:rPr>
                        <a:t>I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ru-RU" sz="1600" b="1" i="1" kern="1200">
                          <a:solidFill>
                            <a:srgbClr val="000000"/>
                          </a:solidFill>
                          <a:latin typeface="Arial" pitchFamily="34" charset="0"/>
                          <a:ea typeface="Times New Roman"/>
                          <a:cs typeface="Arial" pitchFamily="34" charset="0"/>
                        </a:rPr>
                        <a:t>2021, </a:t>
                      </a:r>
                      <a:r>
                        <a:rPr lang="en-US" sz="1600" b="1" i="1" kern="1200">
                          <a:solidFill>
                            <a:srgbClr val="000000"/>
                          </a:solidFill>
                          <a:latin typeface="Arial" pitchFamily="34" charset="0"/>
                          <a:ea typeface="Times New Roman"/>
                          <a:cs typeface="Arial" pitchFamily="34" charset="0"/>
                        </a:rPr>
                        <a:t>IV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90115">
                <a:tc>
                  <a:txBody>
                    <a:bodyPr/>
                    <a:lstStyle/>
                    <a:p>
                      <a:pPr algn="l">
                        <a:lnSpc>
                          <a:spcPts val="1800"/>
                        </a:lnSpc>
                        <a:spcAft>
                          <a:spcPts val="0"/>
                        </a:spcAft>
                      </a:pPr>
                      <a:r>
                        <a:rPr lang="ru-RU" sz="1600" b="1" i="1">
                          <a:latin typeface="Arial" pitchFamily="34" charset="0"/>
                          <a:ea typeface="Times New Roman"/>
                          <a:cs typeface="Arial"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en-US" sz="1600" b="1" i="1" kern="1200">
                          <a:solidFill>
                            <a:srgbClr val="000000"/>
                          </a:solidFill>
                          <a:latin typeface="Arial" pitchFamily="34" charset="0"/>
                          <a:ea typeface="Times New Roman"/>
                          <a:cs typeface="Arial" pitchFamily="34" charset="0"/>
                        </a:rPr>
                        <a:t>Experiments on the measurement of cross-sections of (n,2n), (n, n</a:t>
                      </a:r>
                      <a:r>
                        <a:rPr lang="en-US" sz="1600" b="1" i="1" kern="1200">
                          <a:solidFill>
                            <a:srgbClr val="000000"/>
                          </a:solidFill>
                          <a:latin typeface="Arial" pitchFamily="34" charset="0"/>
                          <a:ea typeface="Times New Roman"/>
                          <a:cs typeface="Arial" pitchFamily="34" charset="0"/>
                          <a:sym typeface="Symbol"/>
                        </a:rPr>
                        <a:t></a:t>
                      </a:r>
                      <a:r>
                        <a:rPr lang="en-US" sz="1600" b="1" i="1" kern="1200">
                          <a:solidFill>
                            <a:srgbClr val="000000"/>
                          </a:solidFill>
                          <a:latin typeface="Arial" pitchFamily="34" charset="0"/>
                          <a:ea typeface="Times New Roman"/>
                          <a:cs typeface="Arial" pitchFamily="34" charset="0"/>
                        </a:rPr>
                        <a:t>) reactions.</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2021, </a:t>
                      </a:r>
                      <a:r>
                        <a:rPr lang="en-US" sz="1600" b="1" i="1" kern="1200">
                          <a:solidFill>
                            <a:srgbClr val="000000"/>
                          </a:solidFill>
                          <a:latin typeface="Arial" pitchFamily="34" charset="0"/>
                          <a:ea typeface="Times New Roman"/>
                          <a:cs typeface="Arial" pitchFamily="34" charset="0"/>
                        </a:rPr>
                        <a:t>I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2022, </a:t>
                      </a:r>
                      <a:r>
                        <a:rPr lang="en-US" sz="1600" b="1" i="1" kern="1200">
                          <a:solidFill>
                            <a:srgbClr val="000000"/>
                          </a:solidFill>
                          <a:latin typeface="Arial" pitchFamily="34" charset="0"/>
                          <a:ea typeface="Times New Roman"/>
                          <a:cs typeface="Arial" pitchFamily="34" charset="0"/>
                        </a:rPr>
                        <a:t>III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43718">
                <a:tc>
                  <a:txBody>
                    <a:bodyPr/>
                    <a:lstStyle/>
                    <a:p>
                      <a:pPr algn="l">
                        <a:lnSpc>
                          <a:spcPts val="1800"/>
                        </a:lnSpc>
                        <a:spcAft>
                          <a:spcPts val="0"/>
                        </a:spcAft>
                      </a:pPr>
                      <a:r>
                        <a:rPr lang="en-US" sz="1600" b="1" i="1">
                          <a:latin typeface="Arial" pitchFamily="34" charset="0"/>
                          <a:ea typeface="Times New Roman"/>
                          <a:cs typeface="Arial" pitchFamily="34" charset="0"/>
                        </a:rPr>
                        <a:t>4</a:t>
                      </a:r>
                      <a:endParaRPr lang="ru-RU" sz="16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en-US" sz="1600" b="1" i="1" kern="1200" dirty="0">
                          <a:solidFill>
                            <a:srgbClr val="000000"/>
                          </a:solidFill>
                          <a:latin typeface="Arial" pitchFamily="34" charset="0"/>
                          <a:ea typeface="Times New Roman"/>
                          <a:cs typeface="Arial" pitchFamily="34" charset="0"/>
                        </a:rPr>
                        <a:t>Experiments to measure angular correlations of gamma-ray and neutron emission in reactions of inelastic neutron scattering by light nuclei. Processing of the experimental data.</a:t>
                      </a:r>
                      <a:endParaRPr lang="ru-RU" sz="11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2020, </a:t>
                      </a:r>
                      <a:r>
                        <a:rPr lang="en-US" sz="1600" b="1" i="1" kern="1200">
                          <a:solidFill>
                            <a:srgbClr val="000000"/>
                          </a:solidFill>
                          <a:latin typeface="Arial" pitchFamily="34" charset="0"/>
                          <a:ea typeface="Times New Roman"/>
                          <a:cs typeface="Arial" pitchFamily="34" charset="0"/>
                        </a:rPr>
                        <a:t>I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2022, </a:t>
                      </a:r>
                      <a:r>
                        <a:rPr lang="en-US" sz="1600" b="1" i="1" kern="1200">
                          <a:solidFill>
                            <a:srgbClr val="000000"/>
                          </a:solidFill>
                          <a:latin typeface="Arial" pitchFamily="34" charset="0"/>
                          <a:ea typeface="Times New Roman"/>
                          <a:cs typeface="Arial" pitchFamily="34" charset="0"/>
                        </a:rPr>
                        <a:t>IV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90115">
                <a:tc>
                  <a:txBody>
                    <a:bodyPr/>
                    <a:lstStyle/>
                    <a:p>
                      <a:pPr algn="l">
                        <a:lnSpc>
                          <a:spcPts val="1800"/>
                        </a:lnSpc>
                        <a:spcAft>
                          <a:spcPts val="0"/>
                        </a:spcAft>
                      </a:pPr>
                      <a:r>
                        <a:rPr lang="en-US" sz="1600" b="1" i="1">
                          <a:latin typeface="Arial" pitchFamily="34" charset="0"/>
                          <a:ea typeface="Times New Roman"/>
                          <a:cs typeface="Arial" pitchFamily="34" charset="0"/>
                        </a:rPr>
                        <a:t>5</a:t>
                      </a:r>
                      <a:endParaRPr lang="ru-RU" sz="16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en-US" sz="1600" b="1" i="1" kern="1200">
                          <a:solidFill>
                            <a:srgbClr val="000000"/>
                          </a:solidFill>
                          <a:latin typeface="Arial" pitchFamily="34" charset="0"/>
                          <a:ea typeface="Times New Roman"/>
                          <a:cs typeface="Arial" pitchFamily="34" charset="0"/>
                        </a:rPr>
                        <a:t>Development of a theoretical model to describe angular correlations in inelastic scattering of fast neutrons.</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2021, </a:t>
                      </a:r>
                      <a:r>
                        <a:rPr lang="en-US" sz="1600" b="1" i="1" kern="1200">
                          <a:solidFill>
                            <a:srgbClr val="000000"/>
                          </a:solidFill>
                          <a:latin typeface="Arial" pitchFamily="34" charset="0"/>
                          <a:ea typeface="Times New Roman"/>
                          <a:cs typeface="Arial" pitchFamily="34" charset="0"/>
                        </a:rPr>
                        <a:t>I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a:solidFill>
                            <a:srgbClr val="000000"/>
                          </a:solidFill>
                          <a:latin typeface="Arial" pitchFamily="34" charset="0"/>
                          <a:ea typeface="Times New Roman"/>
                          <a:cs typeface="Arial" pitchFamily="34" charset="0"/>
                        </a:rPr>
                        <a:t>2022, </a:t>
                      </a:r>
                      <a:r>
                        <a:rPr lang="en-US" sz="1600" b="1" i="1" kern="1200">
                          <a:solidFill>
                            <a:srgbClr val="000000"/>
                          </a:solidFill>
                          <a:latin typeface="Arial" pitchFamily="34" charset="0"/>
                          <a:ea typeface="Times New Roman"/>
                          <a:cs typeface="Arial" pitchFamily="34" charset="0"/>
                        </a:rPr>
                        <a:t>IV </a:t>
                      </a:r>
                      <a:endParaRPr lang="ru-RU" sz="1100" b="1" i="1">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80405">
                <a:tc>
                  <a:txBody>
                    <a:bodyPr/>
                    <a:lstStyle/>
                    <a:p>
                      <a:pPr algn="l">
                        <a:lnSpc>
                          <a:spcPts val="1800"/>
                        </a:lnSpc>
                        <a:spcAft>
                          <a:spcPts val="0"/>
                        </a:spcAft>
                      </a:pPr>
                      <a:r>
                        <a:rPr lang="en-US" sz="1600" b="1" i="1" dirty="0">
                          <a:latin typeface="Arial" pitchFamily="34" charset="0"/>
                          <a:ea typeface="Times New Roman"/>
                          <a:cs typeface="Arial" pitchFamily="34" charset="0"/>
                        </a:rPr>
                        <a:t>6</a:t>
                      </a:r>
                      <a:endParaRPr lang="ru-RU" sz="16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ts val="1600"/>
                        </a:lnSpc>
                        <a:spcBef>
                          <a:spcPts val="0"/>
                        </a:spcBef>
                        <a:spcAft>
                          <a:spcPts val="200"/>
                        </a:spcAft>
                        <a:buClrTx/>
                        <a:buSzTx/>
                        <a:buFontTx/>
                        <a:buNone/>
                        <a:tabLst/>
                        <a:defRPr/>
                      </a:pPr>
                      <a:r>
                        <a:rPr kumimoji="0" lang="en-US" sz="1600" b="1" i="1" kern="1200" dirty="0" smtClean="0">
                          <a:solidFill>
                            <a:schemeClr val="tx1"/>
                          </a:solidFill>
                          <a:latin typeface="+mn-lt"/>
                          <a:ea typeface="+mn-ea"/>
                          <a:cs typeface="+mn-cs"/>
                        </a:rPr>
                        <a:t>Development of a technique of searching for diamonds in </a:t>
                      </a:r>
                      <a:r>
                        <a:rPr kumimoji="0" lang="en-US" sz="1600" b="1" i="1" kern="1200" dirty="0" err="1" smtClean="0">
                          <a:solidFill>
                            <a:schemeClr val="tx1"/>
                          </a:solidFill>
                          <a:latin typeface="+mn-lt"/>
                          <a:ea typeface="+mn-ea"/>
                          <a:cs typeface="+mn-cs"/>
                        </a:rPr>
                        <a:t>kimberlite</a:t>
                      </a:r>
                      <a:r>
                        <a:rPr kumimoji="0" lang="en-US" sz="1600" b="1" i="1" kern="1200" dirty="0" smtClean="0">
                          <a:solidFill>
                            <a:schemeClr val="tx1"/>
                          </a:solidFill>
                          <a:latin typeface="+mn-lt"/>
                          <a:ea typeface="+mn-ea"/>
                          <a:cs typeface="+mn-cs"/>
                        </a:rPr>
                        <a:t> ores using the tagged neutron method. Design and development of 1024-pixel neutron generator (VNIIA).</a:t>
                      </a:r>
                      <a:endParaRPr lang="en-US" sz="1600" b="1" i="1" kern="1200" dirty="0" smtClean="0">
                        <a:solidFill>
                          <a:srgbClr val="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dirty="0">
                          <a:solidFill>
                            <a:srgbClr val="000000"/>
                          </a:solidFill>
                          <a:latin typeface="Arial" pitchFamily="34" charset="0"/>
                          <a:ea typeface="Times New Roman"/>
                          <a:cs typeface="Arial" pitchFamily="34" charset="0"/>
                        </a:rPr>
                        <a:t>2020, </a:t>
                      </a:r>
                      <a:r>
                        <a:rPr lang="en-US" sz="1600" b="1" i="1" kern="1200" dirty="0">
                          <a:solidFill>
                            <a:srgbClr val="000000"/>
                          </a:solidFill>
                          <a:latin typeface="Arial" pitchFamily="34" charset="0"/>
                          <a:ea typeface="Times New Roman"/>
                          <a:cs typeface="Arial" pitchFamily="34" charset="0"/>
                        </a:rPr>
                        <a:t>I </a:t>
                      </a:r>
                      <a:endParaRPr lang="ru-RU" sz="11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dirty="0">
                          <a:solidFill>
                            <a:srgbClr val="000000"/>
                          </a:solidFill>
                          <a:latin typeface="Arial" pitchFamily="34" charset="0"/>
                          <a:ea typeface="Times New Roman"/>
                          <a:cs typeface="Arial" pitchFamily="34" charset="0"/>
                        </a:rPr>
                        <a:t>2022, </a:t>
                      </a:r>
                      <a:r>
                        <a:rPr lang="en-US" sz="1600" b="1" i="1" kern="1200" dirty="0">
                          <a:solidFill>
                            <a:srgbClr val="000000"/>
                          </a:solidFill>
                          <a:latin typeface="Arial" pitchFamily="34" charset="0"/>
                          <a:ea typeface="Times New Roman"/>
                          <a:cs typeface="Arial" pitchFamily="34" charset="0"/>
                        </a:rPr>
                        <a:t>IV </a:t>
                      </a:r>
                      <a:endParaRPr lang="ru-RU" sz="11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405">
                <a:tc>
                  <a:txBody>
                    <a:bodyPr/>
                    <a:lstStyle/>
                    <a:p>
                      <a:pPr algn="l">
                        <a:lnSpc>
                          <a:spcPts val="1800"/>
                        </a:lnSpc>
                        <a:spcAft>
                          <a:spcPts val="0"/>
                        </a:spcAft>
                      </a:pPr>
                      <a:r>
                        <a:rPr lang="en-US" sz="1600" b="1" i="1" dirty="0" smtClean="0">
                          <a:latin typeface="Arial" pitchFamily="34" charset="0"/>
                          <a:ea typeface="Times New Roman"/>
                          <a:cs typeface="Arial" pitchFamily="34" charset="0"/>
                        </a:rPr>
                        <a:t>7</a:t>
                      </a:r>
                      <a:endParaRPr lang="ru-RU" sz="16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600"/>
                        </a:lnSpc>
                        <a:spcAft>
                          <a:spcPts val="200"/>
                        </a:spcAft>
                      </a:pPr>
                      <a:r>
                        <a:rPr lang="en-US" sz="1600" b="1" i="1" kern="1200" dirty="0" smtClean="0">
                          <a:solidFill>
                            <a:srgbClr val="000000"/>
                          </a:solidFill>
                          <a:latin typeface="Arial" pitchFamily="34" charset="0"/>
                          <a:ea typeface="Times New Roman"/>
                          <a:cs typeface="Arial" pitchFamily="34" charset="0"/>
                        </a:rPr>
                        <a:t>Studies </a:t>
                      </a:r>
                      <a:r>
                        <a:rPr lang="en-US" sz="1600" b="1" i="1" kern="1200" dirty="0">
                          <a:solidFill>
                            <a:srgbClr val="000000"/>
                          </a:solidFill>
                          <a:latin typeface="Arial" pitchFamily="34" charset="0"/>
                          <a:ea typeface="Times New Roman"/>
                          <a:cs typeface="Arial" pitchFamily="34" charset="0"/>
                        </a:rPr>
                        <a:t>of the Martian soil model.</a:t>
                      </a:r>
                      <a:endParaRPr lang="ru-RU" sz="11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dirty="0">
                          <a:solidFill>
                            <a:srgbClr val="000000"/>
                          </a:solidFill>
                          <a:latin typeface="Arial" pitchFamily="34" charset="0"/>
                          <a:ea typeface="Times New Roman"/>
                          <a:cs typeface="Arial" pitchFamily="34" charset="0"/>
                        </a:rPr>
                        <a:t>2020, </a:t>
                      </a:r>
                      <a:r>
                        <a:rPr lang="en-US" sz="1600" b="1" i="1" kern="1200" dirty="0">
                          <a:solidFill>
                            <a:srgbClr val="000000"/>
                          </a:solidFill>
                          <a:latin typeface="Arial" pitchFamily="34" charset="0"/>
                          <a:ea typeface="Times New Roman"/>
                          <a:cs typeface="Arial" pitchFamily="34" charset="0"/>
                        </a:rPr>
                        <a:t>I </a:t>
                      </a:r>
                      <a:endParaRPr lang="ru-RU" sz="11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spcAft>
                          <a:spcPts val="0"/>
                        </a:spcAft>
                      </a:pPr>
                      <a:r>
                        <a:rPr lang="ru-RU" sz="1600" b="1" i="1" kern="1200" dirty="0">
                          <a:solidFill>
                            <a:srgbClr val="000000"/>
                          </a:solidFill>
                          <a:latin typeface="Arial" pitchFamily="34" charset="0"/>
                          <a:ea typeface="Times New Roman"/>
                          <a:cs typeface="Arial" pitchFamily="34" charset="0"/>
                        </a:rPr>
                        <a:t>2022, </a:t>
                      </a:r>
                      <a:r>
                        <a:rPr lang="en-US" sz="1600" b="1" i="1" kern="1200" dirty="0">
                          <a:solidFill>
                            <a:srgbClr val="000000"/>
                          </a:solidFill>
                          <a:latin typeface="Arial" pitchFamily="34" charset="0"/>
                          <a:ea typeface="Times New Roman"/>
                          <a:cs typeface="Arial" pitchFamily="34" charset="0"/>
                        </a:rPr>
                        <a:t>IV </a:t>
                      </a:r>
                      <a:endParaRPr lang="ru-RU" sz="1100" b="1" i="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17</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a:t>Yu.N.Kopatch, PAC for Nuclear Physics 50-th Session</a:t>
            </a:r>
            <a:endParaRPr lang="ru-RU" dirty="0"/>
          </a:p>
        </p:txBody>
      </p:sp>
      <p:sp>
        <p:nvSpPr>
          <p:cNvPr id="20" name="Заголовок 19"/>
          <p:cNvSpPr>
            <a:spLocks noGrp="1"/>
          </p:cNvSpPr>
          <p:nvPr>
            <p:ph type="title"/>
          </p:nvPr>
        </p:nvSpPr>
        <p:spPr>
          <a:xfrm>
            <a:off x="1267420" y="0"/>
            <a:ext cx="7346355" cy="1012036"/>
          </a:xfrm>
        </p:spPr>
        <p:txBody>
          <a:bodyPr>
            <a:normAutofit fontScale="90000"/>
          </a:bodyPr>
          <a:lstStyle/>
          <a:p>
            <a:pPr marL="342900" indent="-342900" algn="ctr">
              <a:defRPr/>
            </a:pPr>
            <a:r>
              <a:rPr lang="en-US" sz="2400" b="1" dirty="0">
                <a:latin typeface="Arial" pitchFamily="34" charset="0"/>
                <a:cs typeface="Arial" pitchFamily="34" charset="0"/>
              </a:rPr>
              <a:t>Plans for 2020-2022</a:t>
            </a:r>
            <a:br>
              <a:rPr lang="en-US" sz="2400" b="1" dirty="0">
                <a:latin typeface="Arial" pitchFamily="34" charset="0"/>
                <a:cs typeface="Arial" pitchFamily="34" charset="0"/>
              </a:rPr>
            </a:br>
            <a:r>
              <a:rPr lang="en-US" sz="2200" b="1" dirty="0">
                <a:solidFill>
                  <a:srgbClr val="7030A0"/>
                </a:solidFill>
                <a:latin typeface="Arial" pitchFamily="34" charset="0"/>
                <a:cs typeface="Arial" pitchFamily="34" charset="0"/>
              </a:rPr>
              <a:t>Investigation of</a:t>
            </a:r>
            <a:r>
              <a:rPr lang="ru-RU" sz="2200" b="1" dirty="0">
                <a:solidFill>
                  <a:srgbClr val="7030A0"/>
                </a:solidFill>
                <a:latin typeface="Arial" pitchFamily="34" charset="0"/>
                <a:cs typeface="Arial" pitchFamily="34" charset="0"/>
              </a:rPr>
              <a:t> </a:t>
            </a:r>
            <a:r>
              <a:rPr lang="en-US" sz="2200" b="1" dirty="0">
                <a:solidFill>
                  <a:srgbClr val="7030A0"/>
                </a:solidFill>
                <a:latin typeface="Arial" pitchFamily="34" charset="0"/>
                <a:cs typeface="Arial" pitchFamily="34" charset="0"/>
              </a:rPr>
              <a:t>the </a:t>
            </a:r>
            <a:r>
              <a:rPr lang="ru-RU" sz="2200" b="1" dirty="0">
                <a:solidFill>
                  <a:srgbClr val="7030A0"/>
                </a:solidFill>
                <a:latin typeface="Arial" pitchFamily="34" charset="0"/>
                <a:cs typeface="Arial" pitchFamily="34" charset="0"/>
              </a:rPr>
              <a:t>(n,2n`) </a:t>
            </a:r>
            <a:r>
              <a:rPr lang="en-US" sz="2200" b="1" dirty="0">
                <a:solidFill>
                  <a:srgbClr val="7030A0"/>
                </a:solidFill>
                <a:latin typeface="Arial" pitchFamily="34" charset="0"/>
                <a:cs typeface="Arial" pitchFamily="34" charset="0"/>
              </a:rPr>
              <a:t>and</a:t>
            </a:r>
            <a:r>
              <a:rPr lang="ru-RU" sz="2200" b="1" dirty="0">
                <a:solidFill>
                  <a:srgbClr val="7030A0"/>
                </a:solidFill>
                <a:latin typeface="Arial" pitchFamily="34" charset="0"/>
                <a:cs typeface="Arial" pitchFamily="34" charset="0"/>
              </a:rPr>
              <a:t> (</a:t>
            </a:r>
            <a:r>
              <a:rPr lang="en-US" sz="2200" b="1" dirty="0" err="1">
                <a:solidFill>
                  <a:srgbClr val="7030A0"/>
                </a:solidFill>
                <a:latin typeface="Arial" pitchFamily="34" charset="0"/>
                <a:cs typeface="Arial" pitchFamily="34" charset="0"/>
              </a:rPr>
              <a:t>n,n</a:t>
            </a:r>
            <a:r>
              <a:rPr lang="en-US" sz="2200" b="1" dirty="0">
                <a:solidFill>
                  <a:srgbClr val="7030A0"/>
                </a:solidFill>
                <a:latin typeface="Arial" pitchFamily="34" charset="0"/>
                <a:cs typeface="Arial" pitchFamily="34" charset="0"/>
              </a:rPr>
              <a:t>`) </a:t>
            </a:r>
            <a:r>
              <a:rPr lang="ru-RU" sz="2200" b="1" dirty="0">
                <a:solidFill>
                  <a:srgbClr val="7030A0"/>
                </a:solidFill>
                <a:latin typeface="Arial" pitchFamily="34" charset="0"/>
                <a:cs typeface="Arial" pitchFamily="34" charset="0"/>
              </a:rPr>
              <a:t>– </a:t>
            </a:r>
            <a:r>
              <a:rPr lang="en-US" sz="2200" b="1" dirty="0">
                <a:solidFill>
                  <a:srgbClr val="7030A0"/>
                </a:solidFill>
                <a:latin typeface="Arial" pitchFamily="34" charset="0"/>
                <a:cs typeface="Arial" pitchFamily="34" charset="0"/>
              </a:rPr>
              <a:t>reactions using the tagged neutron method</a:t>
            </a:r>
            <a:endParaRPr lang="en-US" sz="2700" b="1" dirty="0">
              <a:solidFill>
                <a:srgbClr val="7030A0"/>
              </a:solidFill>
              <a:latin typeface="Arial" pitchFamily="34" charset="0"/>
              <a:cs typeface="Arial" pitchFamily="34" charset="0"/>
            </a:endParaRPr>
          </a:p>
        </p:txBody>
      </p:sp>
      <p:pic>
        <p:nvPicPr>
          <p:cNvPr id="23" name="Рисунок 7" descr="Fig.1-corr..jpg"/>
          <p:cNvPicPr>
            <a:picLocks noChangeAspect="1"/>
          </p:cNvPicPr>
          <p:nvPr/>
        </p:nvPicPr>
        <p:blipFill>
          <a:blip r:embed="rId3" cstate="print"/>
          <a:srcRect/>
          <a:stretch>
            <a:fillRect/>
          </a:stretch>
        </p:blipFill>
        <p:spPr bwMode="auto">
          <a:xfrm>
            <a:off x="1511660" y="2420888"/>
            <a:ext cx="3182380" cy="1353541"/>
          </a:xfrm>
          <a:prstGeom prst="rect">
            <a:avLst/>
          </a:prstGeom>
          <a:noFill/>
          <a:ln w="9525">
            <a:noFill/>
            <a:miter lim="800000"/>
            <a:headEnd/>
            <a:tailEnd/>
          </a:ln>
        </p:spPr>
      </p:pic>
      <p:sp>
        <p:nvSpPr>
          <p:cNvPr id="24" name="Прямоугольник 24"/>
          <p:cNvSpPr>
            <a:spLocks noChangeArrowheads="1"/>
          </p:cNvSpPr>
          <p:nvPr/>
        </p:nvSpPr>
        <p:spPr bwMode="auto">
          <a:xfrm>
            <a:off x="1079612" y="4941168"/>
            <a:ext cx="7785100" cy="1384995"/>
          </a:xfrm>
          <a:prstGeom prst="rect">
            <a:avLst/>
          </a:prstGeom>
          <a:noFill/>
          <a:ln w="9525">
            <a:noFill/>
            <a:miter lim="800000"/>
            <a:headEnd/>
            <a:tailEnd/>
          </a:ln>
        </p:spPr>
        <p:txBody>
          <a:bodyPr>
            <a:spAutoFit/>
          </a:bodyPr>
          <a:lstStyle/>
          <a:p>
            <a:pPr>
              <a:defRPr/>
            </a:pPr>
            <a:r>
              <a:rPr lang="en-US" sz="1400" dirty="0"/>
              <a:t>Investigation of the reaction </a:t>
            </a:r>
            <a:r>
              <a:rPr lang="ru-RU" sz="1400" baseline="30000" dirty="0"/>
              <a:t>10</a:t>
            </a:r>
            <a:r>
              <a:rPr lang="ru-RU" sz="1400" dirty="0"/>
              <a:t>B(n,2n)</a:t>
            </a:r>
            <a:r>
              <a:rPr lang="ru-RU" sz="1400" baseline="30000" dirty="0"/>
              <a:t>9</a:t>
            </a:r>
            <a:r>
              <a:rPr lang="ru-RU" sz="1400" dirty="0"/>
              <a:t>B </a:t>
            </a:r>
            <a:r>
              <a:rPr lang="en-US" sz="1400" dirty="0">
                <a:sym typeface="Symbol" pitchFamily="18" charset="2"/>
              </a:rPr>
              <a:t></a:t>
            </a:r>
            <a:r>
              <a:rPr lang="ru-RU" sz="1400" dirty="0"/>
              <a:t> </a:t>
            </a:r>
            <a:r>
              <a:rPr lang="ru-RU" sz="1400" dirty="0" err="1"/>
              <a:t>p</a:t>
            </a:r>
            <a:r>
              <a:rPr lang="ru-RU" sz="1400" dirty="0"/>
              <a:t> + </a:t>
            </a:r>
            <a:r>
              <a:rPr lang="en-US" sz="1400" baseline="30000" dirty="0"/>
              <a:t>8</a:t>
            </a:r>
            <a:r>
              <a:rPr lang="ru-RU" sz="1400" dirty="0" err="1"/>
              <a:t>Be</a:t>
            </a:r>
            <a:r>
              <a:rPr lang="ru-RU" sz="1400" dirty="0"/>
              <a:t>.</a:t>
            </a:r>
          </a:p>
          <a:p>
            <a:pPr>
              <a:defRPr/>
            </a:pPr>
            <a:endParaRPr lang="ru-RU" sz="1400" dirty="0"/>
          </a:p>
          <a:p>
            <a:pPr>
              <a:defRPr/>
            </a:pPr>
            <a:r>
              <a:rPr lang="en-US" sz="1400" u="sng" dirty="0"/>
              <a:t>Aim</a:t>
            </a:r>
            <a:r>
              <a:rPr lang="ru-RU" sz="1400" u="sng" dirty="0"/>
              <a:t>:</a:t>
            </a:r>
            <a:r>
              <a:rPr lang="ru-RU" sz="1400" dirty="0"/>
              <a:t> </a:t>
            </a:r>
            <a:r>
              <a:rPr lang="en-US" sz="1400" i="1" dirty="0">
                <a:solidFill>
                  <a:schemeClr val="accent3"/>
                </a:solidFill>
              </a:rPr>
              <a:t>Obtaining information about the low-lying levels of the unstable nucleus </a:t>
            </a:r>
            <a:r>
              <a:rPr lang="ru-RU" sz="1400" i="1" baseline="30000" dirty="0">
                <a:solidFill>
                  <a:schemeClr val="accent3"/>
                </a:solidFill>
              </a:rPr>
              <a:t>9</a:t>
            </a:r>
            <a:r>
              <a:rPr lang="ru-RU" sz="1400" i="1" dirty="0">
                <a:solidFill>
                  <a:schemeClr val="accent3"/>
                </a:solidFill>
              </a:rPr>
              <a:t>B</a:t>
            </a:r>
          </a:p>
          <a:p>
            <a:pPr>
              <a:defRPr/>
            </a:pPr>
            <a:endParaRPr lang="ru-RU" sz="1400" dirty="0"/>
          </a:p>
          <a:p>
            <a:pPr>
              <a:defRPr/>
            </a:pPr>
            <a:r>
              <a:rPr lang="en-US" sz="1400" u="sng" dirty="0"/>
              <a:t>Method</a:t>
            </a:r>
            <a:r>
              <a:rPr lang="ru-RU" sz="1400" u="sng" dirty="0"/>
              <a:t>: </a:t>
            </a:r>
            <a:r>
              <a:rPr lang="en-US" sz="1400" i="1" dirty="0">
                <a:solidFill>
                  <a:schemeClr val="accent3"/>
                </a:solidFill>
              </a:rPr>
              <a:t>Measurement of the energies of two neutrons using time of flight and calculation of missing-mass spectrum for </a:t>
            </a:r>
            <a:r>
              <a:rPr lang="ru-RU" sz="1400" i="1" baseline="30000" dirty="0">
                <a:solidFill>
                  <a:schemeClr val="accent3"/>
                </a:solidFill>
              </a:rPr>
              <a:t>9</a:t>
            </a:r>
            <a:r>
              <a:rPr lang="ru-RU" sz="1400" i="1" dirty="0">
                <a:solidFill>
                  <a:schemeClr val="accent3"/>
                </a:solidFill>
              </a:rPr>
              <a:t>B.</a:t>
            </a:r>
          </a:p>
        </p:txBody>
      </p:sp>
      <p:grpSp>
        <p:nvGrpSpPr>
          <p:cNvPr id="28" name="Группа 27"/>
          <p:cNvGrpSpPr/>
          <p:nvPr/>
        </p:nvGrpSpPr>
        <p:grpSpPr>
          <a:xfrm>
            <a:off x="107168" y="251464"/>
            <a:ext cx="755192" cy="6394552"/>
            <a:chOff x="107168" y="251464"/>
            <a:chExt cx="755192" cy="6394552"/>
          </a:xfrm>
        </p:grpSpPr>
        <p:pic>
          <p:nvPicPr>
            <p:cNvPr id="29" name="Picture 5"/>
            <p:cNvPicPr>
              <a:picLocks noChangeAspect="1" noChangeArrowheads="1"/>
            </p:cNvPicPr>
            <p:nvPr/>
          </p:nvPicPr>
          <p:blipFill>
            <a:blip r:embed="rId4"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11"/>
            <p:cNvPicPr>
              <a:picLocks noChangeAspect="1" noChangeArrowheads="1"/>
            </p:cNvPicPr>
            <p:nvPr/>
          </p:nvPicPr>
          <p:blipFill>
            <a:blip r:embed="rId5"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13" descr="http://lrb.jinr.ru/new/dimg/lab22_ru.png"/>
            <p:cNvPicPr>
              <a:picLocks noChangeAspect="1" noChangeArrowheads="1"/>
            </p:cNvPicPr>
            <p:nvPr/>
          </p:nvPicPr>
          <p:blipFill>
            <a:blip r:embed="rId6"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2" name="Picture 14"/>
            <p:cNvPicPr>
              <a:picLocks noChangeAspect="1" noChangeArrowheads="1"/>
            </p:cNvPicPr>
            <p:nvPr/>
          </p:nvPicPr>
          <p:blipFill>
            <a:blip r:embed="rId7"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5"/>
            <p:cNvPicPr>
              <a:picLocks noChangeAspect="1" noChangeArrowheads="1"/>
            </p:cNvPicPr>
            <p:nvPr/>
          </p:nvPicPr>
          <p:blipFill>
            <a:blip r:embed="rId8"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4" name="Группа 1"/>
            <p:cNvGrpSpPr>
              <a:grpSpLocks/>
            </p:cNvGrpSpPr>
            <p:nvPr/>
          </p:nvGrpSpPr>
          <p:grpSpPr bwMode="auto">
            <a:xfrm>
              <a:off x="220397" y="4263564"/>
              <a:ext cx="558229" cy="332305"/>
              <a:chOff x="566735" y="5357797"/>
              <a:chExt cx="2133057" cy="966624"/>
            </a:xfrm>
          </p:grpSpPr>
          <p:pic>
            <p:nvPicPr>
              <p:cNvPr id="39" name="Picture 16"/>
              <p:cNvPicPr>
                <a:picLocks noChangeAspect="1" noChangeArrowheads="1"/>
              </p:cNvPicPr>
              <p:nvPr/>
            </p:nvPicPr>
            <p:blipFill>
              <a:blip r:embed="rId9"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 name="Picture 17"/>
              <p:cNvPicPr>
                <a:picLocks noChangeAspect="1" noChangeArrowheads="1"/>
              </p:cNvPicPr>
              <p:nvPr/>
            </p:nvPicPr>
            <p:blipFill>
              <a:blip r:embed="rId10"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5" name="Picture 4" descr="http://theo.inrne.bas.bg/~grah/side9/inrnelogo.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6"/>
            <p:cNvPicPr>
              <a:picLocks noChangeAspect="1" noChangeArrowheads="1"/>
            </p:cNvPicPr>
            <p:nvPr/>
          </p:nvPicPr>
          <p:blipFill>
            <a:blip r:embed="rId12"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Рисунок 5"/>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Рисунок 37" descr="india.png"/>
            <p:cNvPicPr>
              <a:picLocks noChangeAspect="1"/>
            </p:cNvPicPr>
            <p:nvPr/>
          </p:nvPicPr>
          <p:blipFill>
            <a:blip r:embed="rId14" cstate="print"/>
            <a:stretch>
              <a:fillRect/>
            </a:stretch>
          </p:blipFill>
          <p:spPr>
            <a:xfrm>
              <a:off x="205587" y="5965084"/>
              <a:ext cx="549139" cy="680932"/>
            </a:xfrm>
            <a:prstGeom prst="rect">
              <a:avLst/>
            </a:prstGeom>
          </p:spPr>
        </p:pic>
      </p:grpSp>
      <p:grpSp>
        <p:nvGrpSpPr>
          <p:cNvPr id="113" name="Группа 112"/>
          <p:cNvGrpSpPr/>
          <p:nvPr/>
        </p:nvGrpSpPr>
        <p:grpSpPr>
          <a:xfrm>
            <a:off x="5976156" y="1556792"/>
            <a:ext cx="1980220" cy="3155931"/>
            <a:chOff x="5616116" y="1035315"/>
            <a:chExt cx="2372730" cy="3587979"/>
          </a:xfrm>
        </p:grpSpPr>
        <p:sp>
          <p:nvSpPr>
            <p:cNvPr id="25" name="Прямоугольник 24"/>
            <p:cNvSpPr/>
            <p:nvPr/>
          </p:nvSpPr>
          <p:spPr>
            <a:xfrm>
              <a:off x="5940152" y="2600906"/>
              <a:ext cx="180020" cy="415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5760132" y="2708919"/>
              <a:ext cx="180020" cy="220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6192180" y="2708920"/>
              <a:ext cx="45719" cy="22057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9" name="Группа 58"/>
            <p:cNvGrpSpPr/>
            <p:nvPr/>
          </p:nvGrpSpPr>
          <p:grpSpPr>
            <a:xfrm>
              <a:off x="7628806" y="2708917"/>
              <a:ext cx="360040" cy="216025"/>
              <a:chOff x="7524328" y="2600907"/>
              <a:chExt cx="360040" cy="216025"/>
            </a:xfrm>
            <a:solidFill>
              <a:schemeClr val="accent3">
                <a:alpha val="17000"/>
              </a:schemeClr>
            </a:solidFill>
          </p:grpSpPr>
          <p:sp>
            <p:nvSpPr>
              <p:cNvPr id="60" name="Прямоугольник 59"/>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2" name="Группа 61"/>
            <p:cNvGrpSpPr/>
            <p:nvPr/>
          </p:nvGrpSpPr>
          <p:grpSpPr>
            <a:xfrm rot="-900000">
              <a:off x="7593734" y="2305299"/>
              <a:ext cx="360040" cy="216025"/>
              <a:chOff x="7524328" y="2600907"/>
              <a:chExt cx="360040" cy="216025"/>
            </a:xfrm>
            <a:solidFill>
              <a:schemeClr val="accent3">
                <a:alpha val="17000"/>
              </a:schemeClr>
            </a:solidFill>
          </p:grpSpPr>
          <p:sp>
            <p:nvSpPr>
              <p:cNvPr id="63" name="Прямоугольник 62"/>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рямоугольник 63"/>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5" name="Группа 64"/>
            <p:cNvGrpSpPr/>
            <p:nvPr/>
          </p:nvGrpSpPr>
          <p:grpSpPr>
            <a:xfrm rot="-1800000">
              <a:off x="7418898" y="1891252"/>
              <a:ext cx="360040" cy="216025"/>
              <a:chOff x="7524328" y="2600907"/>
              <a:chExt cx="360040" cy="216025"/>
            </a:xfrm>
            <a:solidFill>
              <a:schemeClr val="accent3">
                <a:alpha val="17000"/>
              </a:schemeClr>
            </a:solidFill>
          </p:grpSpPr>
          <p:sp>
            <p:nvSpPr>
              <p:cNvPr id="66" name="Прямоугольник 65"/>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8" name="Группа 67"/>
            <p:cNvGrpSpPr/>
            <p:nvPr/>
          </p:nvGrpSpPr>
          <p:grpSpPr>
            <a:xfrm rot="-2700000">
              <a:off x="7174303" y="1579614"/>
              <a:ext cx="360040" cy="216025"/>
              <a:chOff x="7524328" y="2600907"/>
              <a:chExt cx="360040" cy="216025"/>
            </a:xfrm>
            <a:solidFill>
              <a:schemeClr val="accent3">
                <a:alpha val="17000"/>
              </a:schemeClr>
            </a:solidFill>
          </p:grpSpPr>
          <p:sp>
            <p:nvSpPr>
              <p:cNvPr id="69" name="Прямоугольник 68"/>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4" name="Группа 73"/>
            <p:cNvGrpSpPr/>
            <p:nvPr/>
          </p:nvGrpSpPr>
          <p:grpSpPr>
            <a:xfrm rot="-3600000">
              <a:off x="6837493" y="1325859"/>
              <a:ext cx="360040" cy="216025"/>
              <a:chOff x="7524328" y="2600907"/>
              <a:chExt cx="360040" cy="216025"/>
            </a:xfrm>
            <a:solidFill>
              <a:schemeClr val="accent3">
                <a:alpha val="17000"/>
              </a:schemeClr>
            </a:solidFill>
          </p:grpSpPr>
          <p:sp>
            <p:nvSpPr>
              <p:cNvPr id="75" name="Прямоугольник 74"/>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Прямоугольник 75"/>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7" name="Группа 76"/>
            <p:cNvGrpSpPr/>
            <p:nvPr/>
          </p:nvGrpSpPr>
          <p:grpSpPr>
            <a:xfrm rot="-5400000">
              <a:off x="6046833" y="1107322"/>
              <a:ext cx="360040" cy="216025"/>
              <a:chOff x="7524328" y="2600907"/>
              <a:chExt cx="360040" cy="216025"/>
            </a:xfrm>
            <a:solidFill>
              <a:schemeClr val="accent3">
                <a:alpha val="17000"/>
              </a:schemeClr>
            </a:solidFill>
          </p:grpSpPr>
          <p:sp>
            <p:nvSpPr>
              <p:cNvPr id="78" name="Прямоугольник 77"/>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0" name="Группа 79"/>
            <p:cNvGrpSpPr/>
            <p:nvPr/>
          </p:nvGrpSpPr>
          <p:grpSpPr>
            <a:xfrm rot="-4500000">
              <a:off x="6473303" y="1174101"/>
              <a:ext cx="360040" cy="216025"/>
              <a:chOff x="7524328" y="2600907"/>
              <a:chExt cx="360040" cy="216025"/>
            </a:xfrm>
            <a:solidFill>
              <a:schemeClr val="accent3">
                <a:alpha val="17000"/>
              </a:schemeClr>
            </a:solidFill>
          </p:grpSpPr>
          <p:sp>
            <p:nvSpPr>
              <p:cNvPr id="81" name="Прямоугольник 80"/>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4" name="Группа 103"/>
            <p:cNvGrpSpPr/>
            <p:nvPr/>
          </p:nvGrpSpPr>
          <p:grpSpPr>
            <a:xfrm flipV="1">
              <a:off x="6098711" y="3137285"/>
              <a:ext cx="1834934" cy="1486009"/>
              <a:chOff x="6762945" y="3266681"/>
              <a:chExt cx="1834934" cy="1486009"/>
            </a:xfrm>
          </p:grpSpPr>
          <p:grpSp>
            <p:nvGrpSpPr>
              <p:cNvPr id="86" name="Группа 85"/>
              <p:cNvGrpSpPr/>
              <p:nvPr/>
            </p:nvGrpSpPr>
            <p:grpSpPr>
              <a:xfrm rot="-900000">
                <a:off x="8237839" y="4536665"/>
                <a:ext cx="360040" cy="216025"/>
                <a:chOff x="7524328" y="2600907"/>
                <a:chExt cx="360040" cy="216025"/>
              </a:xfrm>
              <a:solidFill>
                <a:schemeClr val="accent3">
                  <a:alpha val="17000"/>
                </a:schemeClr>
              </a:solidFill>
            </p:grpSpPr>
            <p:sp>
              <p:nvSpPr>
                <p:cNvPr id="87" name="Прямоугольник 86"/>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рямоугольник 87"/>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9" name="Группа 88"/>
              <p:cNvGrpSpPr/>
              <p:nvPr/>
            </p:nvGrpSpPr>
            <p:grpSpPr>
              <a:xfrm rot="-1800000">
                <a:off x="8063003" y="4122618"/>
                <a:ext cx="360040" cy="216025"/>
                <a:chOff x="7524328" y="2600907"/>
                <a:chExt cx="360040" cy="216025"/>
              </a:xfrm>
              <a:solidFill>
                <a:schemeClr val="accent3">
                  <a:alpha val="17000"/>
                </a:schemeClr>
              </a:solidFill>
            </p:grpSpPr>
            <p:sp>
              <p:nvSpPr>
                <p:cNvPr id="90" name="Прямоугольник 89"/>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рямоугольник 90"/>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2" name="Группа 91"/>
              <p:cNvGrpSpPr/>
              <p:nvPr/>
            </p:nvGrpSpPr>
            <p:grpSpPr>
              <a:xfrm rot="-2700000">
                <a:off x="7818408" y="3810980"/>
                <a:ext cx="360040" cy="216025"/>
                <a:chOff x="7524328" y="2600907"/>
                <a:chExt cx="360040" cy="216025"/>
              </a:xfrm>
              <a:solidFill>
                <a:schemeClr val="accent3">
                  <a:alpha val="17000"/>
                </a:schemeClr>
              </a:solidFill>
            </p:grpSpPr>
            <p:sp>
              <p:nvSpPr>
                <p:cNvPr id="93" name="Прямоугольник 92"/>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93"/>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5" name="Группа 94"/>
              <p:cNvGrpSpPr/>
              <p:nvPr/>
            </p:nvGrpSpPr>
            <p:grpSpPr>
              <a:xfrm rot="-3600000">
                <a:off x="7481598" y="3557225"/>
                <a:ext cx="360040" cy="216025"/>
                <a:chOff x="7524328" y="2600907"/>
                <a:chExt cx="360040" cy="216025"/>
              </a:xfrm>
              <a:solidFill>
                <a:schemeClr val="accent3">
                  <a:alpha val="17000"/>
                </a:schemeClr>
              </a:solidFill>
            </p:grpSpPr>
            <p:sp>
              <p:nvSpPr>
                <p:cNvPr id="96" name="Прямоугольник 95"/>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Прямоугольник 96"/>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8" name="Группа 97"/>
              <p:cNvGrpSpPr/>
              <p:nvPr/>
            </p:nvGrpSpPr>
            <p:grpSpPr>
              <a:xfrm rot="-5400000">
                <a:off x="6690938" y="3338688"/>
                <a:ext cx="360040" cy="216025"/>
                <a:chOff x="7524328" y="2600907"/>
                <a:chExt cx="360040" cy="216025"/>
              </a:xfrm>
              <a:solidFill>
                <a:schemeClr val="accent3">
                  <a:alpha val="17000"/>
                </a:schemeClr>
              </a:solidFill>
            </p:grpSpPr>
            <p:sp>
              <p:nvSpPr>
                <p:cNvPr id="99" name="Прямоугольник 98"/>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Прямоугольник 99"/>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1" name="Группа 100"/>
              <p:cNvGrpSpPr/>
              <p:nvPr/>
            </p:nvGrpSpPr>
            <p:grpSpPr>
              <a:xfrm rot="-4500000">
                <a:off x="7117408" y="3405467"/>
                <a:ext cx="360040" cy="216025"/>
                <a:chOff x="7524328" y="2600907"/>
                <a:chExt cx="360040" cy="216025"/>
              </a:xfrm>
              <a:solidFill>
                <a:schemeClr val="accent3">
                  <a:alpha val="17000"/>
                </a:schemeClr>
              </a:solidFill>
            </p:grpSpPr>
            <p:sp>
              <p:nvSpPr>
                <p:cNvPr id="102" name="Прямоугольник 101"/>
                <p:cNvSpPr/>
                <p:nvPr/>
              </p:nvSpPr>
              <p:spPr>
                <a:xfrm>
                  <a:off x="7524328" y="2600907"/>
                  <a:ext cx="180020" cy="21602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рямоугольник 102"/>
                <p:cNvSpPr/>
                <p:nvPr/>
              </p:nvSpPr>
              <p:spPr>
                <a:xfrm>
                  <a:off x="7704348" y="2654909"/>
                  <a:ext cx="180020" cy="108015"/>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106" name="Прямая со стрелкой 105"/>
            <p:cNvCxnSpPr>
              <a:stCxn id="42" idx="3"/>
              <a:endCxn id="69" idx="1"/>
            </p:cNvCxnSpPr>
            <p:nvPr/>
          </p:nvCxnSpPr>
          <p:spPr>
            <a:xfrm flipV="1">
              <a:off x="6237899" y="1814921"/>
              <a:ext cx="989131" cy="1004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a:stCxn id="42" idx="3"/>
              <a:endCxn id="87" idx="1"/>
            </p:cNvCxnSpPr>
            <p:nvPr/>
          </p:nvCxnSpPr>
          <p:spPr>
            <a:xfrm>
              <a:off x="6237899" y="2819207"/>
              <a:ext cx="1341840" cy="379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444208" y="1988840"/>
              <a:ext cx="360996" cy="307777"/>
            </a:xfrm>
            <a:prstGeom prst="rect">
              <a:avLst/>
            </a:prstGeom>
            <a:noFill/>
          </p:spPr>
          <p:txBody>
            <a:bodyPr wrap="none" rtlCol="0">
              <a:spAutoFit/>
            </a:bodyPr>
            <a:lstStyle/>
            <a:p>
              <a:r>
                <a:rPr lang="en-US" sz="1400" dirty="0" smtClean="0"/>
                <a:t>n</a:t>
              </a:r>
              <a:r>
                <a:rPr lang="en-US" sz="1400" baseline="-25000" dirty="0" smtClean="0"/>
                <a:t>1</a:t>
              </a:r>
              <a:endParaRPr lang="ru-RU" sz="1400" baseline="-25000" dirty="0"/>
            </a:p>
          </p:txBody>
        </p:sp>
        <p:sp>
          <p:nvSpPr>
            <p:cNvPr id="111" name="TextBox 110"/>
            <p:cNvSpPr txBox="1"/>
            <p:nvPr/>
          </p:nvSpPr>
          <p:spPr>
            <a:xfrm>
              <a:off x="6984268" y="2744924"/>
              <a:ext cx="360996" cy="307777"/>
            </a:xfrm>
            <a:prstGeom prst="rect">
              <a:avLst/>
            </a:prstGeom>
            <a:noFill/>
          </p:spPr>
          <p:txBody>
            <a:bodyPr wrap="none" rtlCol="0">
              <a:spAutoFit/>
            </a:bodyPr>
            <a:lstStyle/>
            <a:p>
              <a:r>
                <a:rPr lang="en-US" sz="1400" dirty="0" smtClean="0"/>
                <a:t>n</a:t>
              </a:r>
              <a:r>
                <a:rPr lang="en-US" sz="1400" baseline="-25000" dirty="0" smtClean="0"/>
                <a:t>2</a:t>
              </a:r>
              <a:endParaRPr lang="ru-RU" sz="1400" baseline="-25000" dirty="0"/>
            </a:p>
          </p:txBody>
        </p:sp>
        <p:sp>
          <p:nvSpPr>
            <p:cNvPr id="112" name="TextBox 111"/>
            <p:cNvSpPr txBox="1"/>
            <p:nvPr/>
          </p:nvSpPr>
          <p:spPr>
            <a:xfrm>
              <a:off x="5616116" y="2276872"/>
              <a:ext cx="710451" cy="307777"/>
            </a:xfrm>
            <a:prstGeom prst="rect">
              <a:avLst/>
            </a:prstGeom>
            <a:noFill/>
          </p:spPr>
          <p:txBody>
            <a:bodyPr wrap="none" rtlCol="0">
              <a:spAutoFit/>
            </a:bodyPr>
            <a:lstStyle/>
            <a:p>
              <a:r>
                <a:rPr lang="en-US" sz="1400" dirty="0" smtClean="0"/>
                <a:t>Ing-27</a:t>
              </a:r>
              <a:endParaRPr lang="ru-RU" sz="1400" baseline="-25000" dirty="0"/>
            </a:p>
          </p:txBody>
        </p:sp>
      </p:grpSp>
      <p:sp>
        <p:nvSpPr>
          <p:cNvPr id="114" name="TextBox 113"/>
          <p:cNvSpPr txBox="1"/>
          <p:nvPr/>
        </p:nvSpPr>
        <p:spPr>
          <a:xfrm>
            <a:off x="1403648" y="1088740"/>
            <a:ext cx="3054041" cy="338554"/>
          </a:xfrm>
          <a:prstGeom prst="rect">
            <a:avLst/>
          </a:prstGeom>
          <a:noFill/>
        </p:spPr>
        <p:txBody>
          <a:bodyPr wrap="none" rtlCol="0">
            <a:spAutoFit/>
          </a:bodyPr>
          <a:lstStyle/>
          <a:p>
            <a:r>
              <a:rPr lang="en-US" sz="1600" dirty="0" smtClean="0"/>
              <a:t>1</a:t>
            </a:r>
            <a:r>
              <a:rPr lang="en-US" sz="1600" baseline="30000" dirty="0" smtClean="0"/>
              <a:t>st</a:t>
            </a:r>
            <a:r>
              <a:rPr lang="en-US" sz="1600" dirty="0" smtClean="0"/>
              <a:t> stage: 2 neutron detectors</a:t>
            </a:r>
            <a:endParaRPr lang="ru-RU" sz="1600" dirty="0"/>
          </a:p>
        </p:txBody>
      </p:sp>
      <p:sp>
        <p:nvSpPr>
          <p:cNvPr id="115" name="TextBox 114"/>
          <p:cNvSpPr txBox="1"/>
          <p:nvPr/>
        </p:nvSpPr>
        <p:spPr>
          <a:xfrm>
            <a:off x="4860032" y="1088740"/>
            <a:ext cx="3773790" cy="338554"/>
          </a:xfrm>
          <a:prstGeom prst="rect">
            <a:avLst/>
          </a:prstGeom>
          <a:noFill/>
        </p:spPr>
        <p:txBody>
          <a:bodyPr wrap="none" rtlCol="0">
            <a:spAutoFit/>
          </a:bodyPr>
          <a:lstStyle/>
          <a:p>
            <a:r>
              <a:rPr lang="en-US" sz="1600" dirty="0" smtClean="0"/>
              <a:t>2</a:t>
            </a:r>
            <a:r>
              <a:rPr lang="en-US" sz="1600" baseline="30000" dirty="0" smtClean="0"/>
              <a:t>nd</a:t>
            </a:r>
            <a:r>
              <a:rPr lang="en-US" sz="1600" dirty="0" smtClean="0"/>
              <a:t> stage: up to 32 neutron detectors</a:t>
            </a:r>
            <a:endParaRPr lang="ru-RU"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18</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a:t>Yu.N.Kopatch, PAC for Nuclear Physics 50-th Session</a:t>
            </a:r>
            <a:endParaRPr lang="ru-RU" dirty="0"/>
          </a:p>
        </p:txBody>
      </p:sp>
      <p:sp>
        <p:nvSpPr>
          <p:cNvPr id="20" name="Заголовок 19"/>
          <p:cNvSpPr>
            <a:spLocks noGrp="1"/>
          </p:cNvSpPr>
          <p:nvPr>
            <p:ph type="title"/>
          </p:nvPr>
        </p:nvSpPr>
        <p:spPr>
          <a:xfrm>
            <a:off x="1043608" y="0"/>
            <a:ext cx="7884876" cy="1012036"/>
          </a:xfrm>
        </p:spPr>
        <p:txBody>
          <a:bodyPr>
            <a:normAutofit fontScale="90000"/>
          </a:bodyPr>
          <a:lstStyle/>
          <a:p>
            <a:pPr marL="342900" indent="-342900" algn="ctr">
              <a:defRPr/>
            </a:pPr>
            <a:r>
              <a:rPr lang="en-US" sz="2400" b="1" dirty="0">
                <a:latin typeface="Arial" pitchFamily="34" charset="0"/>
                <a:cs typeface="Arial" pitchFamily="34" charset="0"/>
              </a:rPr>
              <a:t>Plans for 2020-2022</a:t>
            </a:r>
            <a:br>
              <a:rPr lang="en-US" sz="2400" b="1" dirty="0">
                <a:latin typeface="Arial" pitchFamily="34" charset="0"/>
                <a:cs typeface="Arial" pitchFamily="34" charset="0"/>
              </a:rPr>
            </a:br>
            <a:r>
              <a:rPr lang="en-US" sz="2000" b="1" dirty="0">
                <a:solidFill>
                  <a:srgbClr val="7030A0"/>
                </a:solidFill>
                <a:latin typeface="Arial" pitchFamily="34" charset="0"/>
                <a:cs typeface="Arial" pitchFamily="34" charset="0"/>
              </a:rPr>
              <a:t>Development of theoretical models describing angular correlations in the inelastic scattering on 14.1 </a:t>
            </a:r>
            <a:r>
              <a:rPr lang="en-US" sz="2000" b="1" dirty="0" err="1">
                <a:solidFill>
                  <a:srgbClr val="7030A0"/>
                </a:solidFill>
                <a:latin typeface="Arial" pitchFamily="34" charset="0"/>
                <a:cs typeface="Arial" pitchFamily="34" charset="0"/>
              </a:rPr>
              <a:t>MeV</a:t>
            </a:r>
            <a:r>
              <a:rPr lang="en-US" sz="2000" b="1" dirty="0">
                <a:solidFill>
                  <a:srgbClr val="7030A0"/>
                </a:solidFill>
                <a:latin typeface="Arial" pitchFamily="34" charset="0"/>
                <a:cs typeface="Arial" pitchFamily="34" charset="0"/>
              </a:rPr>
              <a:t> neutrons on nuclei</a:t>
            </a:r>
            <a:endParaRPr lang="en-US" sz="2400" b="1" dirty="0">
              <a:solidFill>
                <a:srgbClr val="7030A0"/>
              </a:solidFill>
              <a:latin typeface="Arial" pitchFamily="34" charset="0"/>
              <a:cs typeface="Arial" pitchFamily="34" charset="0"/>
            </a:endParaRPr>
          </a:p>
        </p:txBody>
      </p:sp>
      <p:sp>
        <p:nvSpPr>
          <p:cNvPr id="44" name="TextBox 43"/>
          <p:cNvSpPr txBox="1"/>
          <p:nvPr/>
        </p:nvSpPr>
        <p:spPr>
          <a:xfrm>
            <a:off x="2411760" y="5092485"/>
            <a:ext cx="5049524" cy="523220"/>
          </a:xfrm>
          <a:prstGeom prst="rect">
            <a:avLst/>
          </a:prstGeom>
          <a:noFill/>
        </p:spPr>
        <p:txBody>
          <a:bodyPr wrap="none" rtlCol="0">
            <a:spAutoFit/>
          </a:bodyPr>
          <a:lstStyle/>
          <a:p>
            <a:pPr>
              <a:buFont typeface="Arial" pitchFamily="34" charset="0"/>
              <a:buChar char="•"/>
            </a:pPr>
            <a:r>
              <a:rPr lang="en-US" sz="1400" i="1" dirty="0"/>
              <a:t> </a:t>
            </a:r>
            <a:r>
              <a:rPr lang="en-US" sz="1400" i="1" dirty="0" err="1"/>
              <a:t>N.Fedorov</a:t>
            </a:r>
            <a:r>
              <a:rPr lang="en-US" sz="1400" i="1" dirty="0"/>
              <a:t>, reported at ISINN-25, May 22-26 2017, </a:t>
            </a:r>
            <a:r>
              <a:rPr lang="en-US" sz="1400" i="1" dirty="0" err="1"/>
              <a:t>Dubna</a:t>
            </a:r>
            <a:endParaRPr lang="en-US" sz="1400" i="1" dirty="0"/>
          </a:p>
          <a:p>
            <a:pPr>
              <a:buFont typeface="Arial" pitchFamily="34" charset="0"/>
              <a:buChar char="•"/>
            </a:pPr>
            <a:r>
              <a:rPr lang="en-US" sz="1400" i="1" dirty="0"/>
              <a:t> </a:t>
            </a:r>
            <a:r>
              <a:rPr lang="en-US" sz="1400" i="1" dirty="0" err="1"/>
              <a:t>N.Fedorov</a:t>
            </a:r>
            <a:r>
              <a:rPr lang="en-US" sz="1400" i="1" dirty="0"/>
              <a:t>, Master Thesis, 2017</a:t>
            </a:r>
            <a:endParaRPr lang="ru-RU" sz="1400" i="1" dirty="0"/>
          </a:p>
        </p:txBody>
      </p:sp>
      <p:pic>
        <p:nvPicPr>
          <p:cNvPr id="22" name="Рисунок 21" descr="48.png"/>
          <p:cNvPicPr>
            <a:picLocks noChangeAspect="1"/>
          </p:cNvPicPr>
          <p:nvPr/>
        </p:nvPicPr>
        <p:blipFill>
          <a:blip r:embed="rId3" cstate="print"/>
          <a:stretch>
            <a:fillRect/>
          </a:stretch>
        </p:blipFill>
        <p:spPr>
          <a:xfrm>
            <a:off x="2177277" y="1131219"/>
            <a:ext cx="5284007" cy="3961265"/>
          </a:xfrm>
          <a:prstGeom prst="rect">
            <a:avLst/>
          </a:prstGeom>
          <a:ln>
            <a:solidFill>
              <a:schemeClr val="accent1"/>
            </a:solidFill>
          </a:ln>
        </p:spPr>
      </p:pic>
      <p:grpSp>
        <p:nvGrpSpPr>
          <p:cNvPr id="23" name="Группа 22"/>
          <p:cNvGrpSpPr/>
          <p:nvPr/>
        </p:nvGrpSpPr>
        <p:grpSpPr>
          <a:xfrm>
            <a:off x="107168" y="251464"/>
            <a:ext cx="755192" cy="6394552"/>
            <a:chOff x="107168" y="251464"/>
            <a:chExt cx="755192" cy="6394552"/>
          </a:xfrm>
        </p:grpSpPr>
        <p:pic>
          <p:nvPicPr>
            <p:cNvPr id="24" name="Picture 5"/>
            <p:cNvPicPr>
              <a:picLocks noChangeAspect="1" noChangeArrowheads="1"/>
            </p:cNvPicPr>
            <p:nvPr/>
          </p:nvPicPr>
          <p:blipFill>
            <a:blip r:embed="rId4"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1"/>
            <p:cNvPicPr>
              <a:picLocks noChangeAspect="1" noChangeArrowheads="1"/>
            </p:cNvPicPr>
            <p:nvPr/>
          </p:nvPicPr>
          <p:blipFill>
            <a:blip r:embed="rId5"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6"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7"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8"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9"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9"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10"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2"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4" cstate="print"/>
            <a:stretch>
              <a:fillRect/>
            </a:stretch>
          </p:blipFill>
          <p:spPr>
            <a:xfrm>
              <a:off x="205587" y="5965084"/>
              <a:ext cx="549139" cy="680932"/>
            </a:xfrm>
            <a:prstGeom prst="rect">
              <a:avLst/>
            </a:prstGeom>
          </p:spPr>
        </p:pic>
      </p:grpSp>
      <p:sp>
        <p:nvSpPr>
          <p:cNvPr id="21" name="TextBox 20"/>
          <p:cNvSpPr txBox="1"/>
          <p:nvPr/>
        </p:nvSpPr>
        <p:spPr>
          <a:xfrm>
            <a:off x="1331340" y="5913954"/>
            <a:ext cx="7597144" cy="369332"/>
          </a:xfrm>
          <a:prstGeom prst="rect">
            <a:avLst/>
          </a:prstGeom>
          <a:noFill/>
        </p:spPr>
        <p:txBody>
          <a:bodyPr wrap="none" rtlCol="0">
            <a:spAutoFit/>
          </a:bodyPr>
          <a:lstStyle/>
          <a:p>
            <a:r>
              <a:rPr lang="en-US" i="1" dirty="0" smtClean="0">
                <a:solidFill>
                  <a:srgbClr val="FF0000"/>
                </a:solidFill>
              </a:rPr>
              <a:t>TALYS calculations: up to 50% contribution of the direct processes </a:t>
            </a:r>
            <a:endParaRPr lang="ru-RU" i="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19</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a:t>Yu.N.Kopatch, PAC for Nuclear Physics 50-th Session</a:t>
            </a:r>
            <a:endParaRPr lang="ru-RU" dirty="0"/>
          </a:p>
        </p:txBody>
      </p:sp>
      <p:sp>
        <p:nvSpPr>
          <p:cNvPr id="20" name="Заголовок 19"/>
          <p:cNvSpPr>
            <a:spLocks noGrp="1"/>
          </p:cNvSpPr>
          <p:nvPr>
            <p:ph type="title"/>
          </p:nvPr>
        </p:nvSpPr>
        <p:spPr>
          <a:xfrm>
            <a:off x="971600" y="0"/>
            <a:ext cx="7884876" cy="1736812"/>
          </a:xfrm>
        </p:spPr>
        <p:txBody>
          <a:bodyPr>
            <a:normAutofit/>
          </a:bodyPr>
          <a:lstStyle/>
          <a:p>
            <a:pPr lvl="0" algn="ctr">
              <a:tabLst>
                <a:tab pos="0" algn="l"/>
              </a:tabLst>
              <a:defRPr/>
            </a:pPr>
            <a:r>
              <a:rPr lang="en-US" sz="2400" b="1" dirty="0">
                <a:latin typeface="Arial" pitchFamily="34" charset="0"/>
                <a:cs typeface="Arial" pitchFamily="34" charset="0"/>
              </a:rPr>
              <a:t>Plans for </a:t>
            </a:r>
            <a:r>
              <a:rPr lang="en-US" sz="2400" b="1" dirty="0" smtClean="0">
                <a:latin typeface="Arial" pitchFamily="34" charset="0"/>
                <a:cs typeface="Arial" pitchFamily="34" charset="0"/>
              </a:rPr>
              <a:t>2020-2022</a:t>
            </a:r>
            <a:br>
              <a:rPr lang="en-US" sz="2400" b="1" dirty="0" smtClean="0">
                <a:latin typeface="Arial" pitchFamily="34" charset="0"/>
                <a:cs typeface="Arial" pitchFamily="34" charset="0"/>
              </a:rPr>
            </a:br>
            <a:r>
              <a:rPr lang="en-US" sz="2000" b="1" dirty="0" smtClean="0">
                <a:solidFill>
                  <a:srgbClr val="7030A0"/>
                </a:solidFill>
                <a:latin typeface="Arial" pitchFamily="34" charset="0"/>
                <a:cs typeface="Arial" pitchFamily="34" charset="0"/>
              </a:rPr>
              <a:t>Development of a technique of searching for diamonds in </a:t>
            </a:r>
            <a:r>
              <a:rPr lang="en-US" sz="2000" b="1" dirty="0" err="1" smtClean="0">
                <a:solidFill>
                  <a:srgbClr val="7030A0"/>
                </a:solidFill>
                <a:latin typeface="Arial" pitchFamily="34" charset="0"/>
                <a:cs typeface="Arial" pitchFamily="34" charset="0"/>
              </a:rPr>
              <a:t>kimberlite</a:t>
            </a:r>
            <a:r>
              <a:rPr lang="en-US" sz="2000" b="1" dirty="0" smtClean="0">
                <a:solidFill>
                  <a:srgbClr val="7030A0"/>
                </a:solidFill>
                <a:latin typeface="Arial" pitchFamily="34" charset="0"/>
                <a:cs typeface="Arial" pitchFamily="34" charset="0"/>
              </a:rPr>
              <a:t> ores using the tagged neutron method – in collaboration with </a:t>
            </a:r>
            <a:r>
              <a:rPr lang="en-US" sz="2000" b="1" dirty="0" smtClean="0">
                <a:solidFill>
                  <a:srgbClr val="7030A0"/>
                </a:solidFill>
                <a:latin typeface="Arial" pitchFamily="34" charset="0"/>
                <a:cs typeface="Arial" pitchFamily="34" charset="0"/>
              </a:rPr>
              <a:t>“DIAMANT</a:t>
            </a:r>
            <a:r>
              <a:rPr lang="en-US" sz="2000" b="1" dirty="0" smtClean="0">
                <a:solidFill>
                  <a:srgbClr val="7030A0"/>
                </a:solidFill>
                <a:latin typeface="Arial" pitchFamily="34" charset="0"/>
                <a:cs typeface="Arial" pitchFamily="34" charset="0"/>
              </a:rPr>
              <a:t>, </a:t>
            </a:r>
            <a:r>
              <a:rPr lang="en-US" sz="2000" b="1" dirty="0" smtClean="0">
                <a:solidFill>
                  <a:srgbClr val="7030A0"/>
                </a:solidFill>
                <a:latin typeface="Arial" pitchFamily="34" charset="0"/>
                <a:cs typeface="Arial" pitchFamily="34" charset="0"/>
              </a:rPr>
              <a:t>ltd”</a:t>
            </a:r>
            <a:endParaRPr lang="en-US" sz="2400" b="1" dirty="0">
              <a:solidFill>
                <a:srgbClr val="7030A0"/>
              </a:solidFill>
              <a:latin typeface="Arial" pitchFamily="34" charset="0"/>
              <a:cs typeface="Arial" pitchFamily="34" charset="0"/>
            </a:endParaRPr>
          </a:p>
        </p:txBody>
      </p:sp>
      <p:grpSp>
        <p:nvGrpSpPr>
          <p:cNvPr id="2" name="Группа 22"/>
          <p:cNvGrpSpPr/>
          <p:nvPr/>
        </p:nvGrpSpPr>
        <p:grpSpPr>
          <a:xfrm>
            <a:off x="107168" y="251464"/>
            <a:ext cx="755192" cy="6394552"/>
            <a:chOff x="107168" y="251464"/>
            <a:chExt cx="755192" cy="6394552"/>
          </a:xfrm>
        </p:grpSpPr>
        <p:pic>
          <p:nvPicPr>
            <p:cNvPr id="24"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21" name="TextBox 20"/>
          <p:cNvSpPr txBox="1"/>
          <p:nvPr/>
        </p:nvSpPr>
        <p:spPr>
          <a:xfrm>
            <a:off x="1331640" y="4509120"/>
            <a:ext cx="7201100" cy="2092881"/>
          </a:xfrm>
          <a:prstGeom prst="rect">
            <a:avLst/>
          </a:prstGeom>
          <a:noFill/>
        </p:spPr>
        <p:txBody>
          <a:bodyPr wrap="square" rtlCol="0">
            <a:spAutoFit/>
          </a:bodyPr>
          <a:lstStyle/>
          <a:p>
            <a:pPr>
              <a:buFont typeface="Arial" pitchFamily="34" charset="0"/>
              <a:buChar char="•"/>
            </a:pPr>
            <a:r>
              <a:rPr lang="en-US" i="1" dirty="0" smtClean="0"/>
              <a:t> Current throughput of the diamond detection </a:t>
            </a:r>
            <a:r>
              <a:rPr lang="en-US" i="1" dirty="0" smtClean="0"/>
              <a:t>facility with 192-pixell Ing-27: </a:t>
            </a:r>
            <a:r>
              <a:rPr lang="en-US" i="1" dirty="0" smtClean="0"/>
              <a:t>~1000 kg of ore per hour</a:t>
            </a:r>
          </a:p>
          <a:p>
            <a:pPr>
              <a:buFont typeface="Arial" pitchFamily="34" charset="0"/>
              <a:buChar char="•"/>
            </a:pPr>
            <a:endParaRPr lang="en-US" i="1" dirty="0" smtClean="0"/>
          </a:p>
          <a:p>
            <a:pPr>
              <a:buFont typeface="Arial" pitchFamily="34" charset="0"/>
              <a:buChar char="•"/>
            </a:pPr>
            <a:r>
              <a:rPr lang="en-US" i="1" dirty="0" smtClean="0"/>
              <a:t> Aim: 30 tons/hour</a:t>
            </a:r>
          </a:p>
          <a:p>
            <a:pPr>
              <a:buFont typeface="Arial" pitchFamily="34" charset="0"/>
              <a:buChar char="•"/>
            </a:pPr>
            <a:endParaRPr lang="en-US" i="1" dirty="0" smtClean="0">
              <a:solidFill>
                <a:srgbClr val="FF0000"/>
              </a:solidFill>
            </a:endParaRPr>
          </a:p>
          <a:p>
            <a:pPr algn="ctr"/>
            <a:r>
              <a:rPr lang="en-US" dirty="0" smtClean="0">
                <a:solidFill>
                  <a:srgbClr val="7030A0"/>
                </a:solidFill>
                <a:cs typeface="Arial" pitchFamily="34" charset="0"/>
              </a:rPr>
              <a:t>Design and development of 1024-pixel neutron generator (VNIIA).</a:t>
            </a:r>
            <a:endParaRPr lang="ru-RU" i="1" dirty="0">
              <a:solidFill>
                <a:srgbClr val="FF0000"/>
              </a:solidFill>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51" name="Group 3"/>
          <p:cNvGrpSpPr>
            <a:grpSpLocks noChangeAspect="1"/>
          </p:cNvGrpSpPr>
          <p:nvPr/>
        </p:nvGrpSpPr>
        <p:grpSpPr bwMode="auto">
          <a:xfrm>
            <a:off x="1331640" y="2204864"/>
            <a:ext cx="7502800" cy="2196244"/>
            <a:chOff x="2300" y="8034"/>
            <a:chExt cx="9203" cy="2691"/>
          </a:xfrm>
        </p:grpSpPr>
        <p:sp>
          <p:nvSpPr>
            <p:cNvPr id="2055" name="AutoShape 7"/>
            <p:cNvSpPr>
              <a:spLocks noChangeAspect="1" noChangeArrowheads="1" noTextEdit="1"/>
            </p:cNvSpPr>
            <p:nvPr/>
          </p:nvSpPr>
          <p:spPr bwMode="auto">
            <a:xfrm>
              <a:off x="2300" y="8034"/>
              <a:ext cx="9203" cy="269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p:cNvPicPr>
              <a:picLocks noChangeAspect="1" noChangeArrowheads="1"/>
            </p:cNvPicPr>
            <p:nvPr/>
          </p:nvPicPr>
          <p:blipFill>
            <a:blip r:embed="rId14" cstate="print"/>
            <a:srcRect/>
            <a:stretch>
              <a:fillRect/>
            </a:stretch>
          </p:blipFill>
          <p:spPr bwMode="auto">
            <a:xfrm>
              <a:off x="6658" y="8137"/>
              <a:ext cx="4703" cy="2420"/>
            </a:xfrm>
            <a:prstGeom prst="rect">
              <a:avLst/>
            </a:prstGeom>
            <a:noFill/>
            <a:effectLst/>
          </p:spPr>
        </p:pic>
        <p:pic>
          <p:nvPicPr>
            <p:cNvPr id="2053" name="Picture 5" descr="ident"/>
            <p:cNvPicPr>
              <a:picLocks noChangeAspect="1" noChangeArrowheads="1"/>
            </p:cNvPicPr>
            <p:nvPr/>
          </p:nvPicPr>
          <p:blipFill>
            <a:blip r:embed="rId15" cstate="print"/>
            <a:srcRect/>
            <a:stretch>
              <a:fillRect/>
            </a:stretch>
          </p:blipFill>
          <p:spPr bwMode="auto">
            <a:xfrm>
              <a:off x="2300" y="8123"/>
              <a:ext cx="3558" cy="2420"/>
            </a:xfrm>
            <a:prstGeom prst="rect">
              <a:avLst/>
            </a:prstGeom>
            <a:noFill/>
          </p:spPr>
        </p:pic>
        <p:sp>
          <p:nvSpPr>
            <p:cNvPr id="2052" name="AutoShape 4"/>
            <p:cNvSpPr>
              <a:spLocks noChangeArrowheads="1"/>
            </p:cNvSpPr>
            <p:nvPr/>
          </p:nvSpPr>
          <p:spPr bwMode="auto">
            <a:xfrm>
              <a:off x="6162" y="8034"/>
              <a:ext cx="5341" cy="2691"/>
            </a:xfrm>
            <a:prstGeom prst="wedgeRectCallout">
              <a:avLst>
                <a:gd name="adj1" fmla="val -75639"/>
                <a:gd name="adj2" fmla="val -2093"/>
              </a:avLst>
            </a:prstGeom>
            <a:noFill/>
            <a:ln w="25400">
              <a:solidFill>
                <a:srgbClr val="000000"/>
              </a:solidFill>
              <a:miter lim="800000"/>
              <a:headEnd/>
              <a:tailEnd/>
            </a:ln>
            <a:effectLst/>
          </p:spPr>
          <p:txBody>
            <a:bodyPr vert="horz" wrap="square" lIns="71323" tIns="35662" rIns="71323" bIns="356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cxnSp>
        <p:nvCxnSpPr>
          <p:cNvPr id="36" name="Прямая со стрелкой 35"/>
          <p:cNvCxnSpPr/>
          <p:nvPr/>
        </p:nvCxnSpPr>
        <p:spPr>
          <a:xfrm flipH="1">
            <a:off x="6768244" y="2132856"/>
            <a:ext cx="360040" cy="104411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32240" y="1808820"/>
            <a:ext cx="1111202" cy="369332"/>
          </a:xfrm>
          <a:prstGeom prst="rect">
            <a:avLst/>
          </a:prstGeom>
          <a:noFill/>
        </p:spPr>
        <p:txBody>
          <a:bodyPr wrap="none" rtlCol="0">
            <a:spAutoFit/>
          </a:bodyPr>
          <a:lstStyle/>
          <a:p>
            <a:r>
              <a:rPr lang="en-US" baseline="30000" dirty="0" smtClean="0"/>
              <a:t>12</a:t>
            </a:r>
            <a:r>
              <a:rPr lang="en-US" dirty="0" smtClean="0"/>
              <a:t>C peak</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2</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a:t>Yu.N.Kopatch, PAC for Nuclear Physics 50-th Session</a:t>
            </a:r>
            <a:endParaRPr lang="ru-RU" dirty="0"/>
          </a:p>
        </p:txBody>
      </p:sp>
      <p:sp>
        <p:nvSpPr>
          <p:cNvPr id="24" name="Rectangle 7"/>
          <p:cNvSpPr>
            <a:spLocks noChangeArrowheads="1"/>
          </p:cNvSpPr>
          <p:nvPr/>
        </p:nvSpPr>
        <p:spPr bwMode="auto">
          <a:xfrm>
            <a:off x="1009067" y="830301"/>
            <a:ext cx="8137525" cy="5509200"/>
          </a:xfrm>
          <a:prstGeom prst="rect">
            <a:avLst/>
          </a:prstGeom>
          <a:noFill/>
          <a:ln w="9525" algn="ctr">
            <a:noFill/>
            <a:miter lim="800000"/>
            <a:headEnd/>
            <a:tailEnd/>
          </a:ln>
        </p:spPr>
        <p:txBody>
          <a:bodyPr wrap="square" anchor="ctr">
            <a:spAutoFit/>
          </a:bodyPr>
          <a:lstStyle/>
          <a:p>
            <a:pPr algn="ctr">
              <a:defRPr/>
            </a:pPr>
            <a:r>
              <a:rPr lang="en-US" altLang="ja-JP" sz="2400" dirty="0" smtClean="0">
                <a:cs typeface="HGｺﾞｼｯｸE"/>
              </a:rPr>
              <a:t>Participants</a:t>
            </a:r>
            <a:r>
              <a:rPr lang="en-US" altLang="ja-JP" sz="2400" dirty="0">
                <a:cs typeface="HGｺﾞｼｯｸE"/>
              </a:rPr>
              <a:t>:</a:t>
            </a:r>
            <a:endParaRPr lang="en-US" altLang="ja-JP" sz="1600" dirty="0">
              <a:cs typeface="HGｺﾞｼｯｸE"/>
            </a:endParaRPr>
          </a:p>
          <a:p>
            <a:pPr algn="ctr">
              <a:defRPr/>
            </a:pPr>
            <a:endParaRPr lang="ru-RU" altLang="ja-JP" sz="1600" dirty="0">
              <a:cs typeface="HGｺﾞｼｯｸE"/>
            </a:endParaRPr>
          </a:p>
          <a:p>
            <a:pPr marL="228600" indent="-228600">
              <a:buFont typeface="+mj-lt"/>
              <a:buAutoNum type="arabicPeriod"/>
              <a:defRPr/>
            </a:pPr>
            <a:r>
              <a:rPr lang="en-US" altLang="ja-JP" sz="1600" i="1" dirty="0">
                <a:solidFill>
                  <a:srgbClr val="0033CC"/>
                </a:solidFill>
                <a:cs typeface="Times New Roman" pitchFamily="18" charset="0"/>
              </a:rPr>
              <a:t>Frank Laboratory of Neutron Physics</a:t>
            </a:r>
            <a:r>
              <a:rPr lang="ru-RU" altLang="ja-JP" sz="1600" i="1" dirty="0">
                <a:solidFill>
                  <a:srgbClr val="0033CC"/>
                </a:solidFill>
                <a:cs typeface="Times New Roman" pitchFamily="18" charset="0"/>
              </a:rPr>
              <a:t>, </a:t>
            </a:r>
            <a:r>
              <a:rPr lang="en-US" altLang="ja-JP" sz="1600" i="1" dirty="0">
                <a:solidFill>
                  <a:srgbClr val="0033CC"/>
                </a:solidFill>
                <a:cs typeface="Times New Roman" pitchFamily="18" charset="0"/>
              </a:rPr>
              <a:t>JINR, </a:t>
            </a:r>
            <a:r>
              <a:rPr lang="en-US" altLang="ja-JP" sz="1600" i="1" dirty="0" err="1">
                <a:solidFill>
                  <a:srgbClr val="0033CC"/>
                </a:solidFill>
                <a:cs typeface="Times New Roman" pitchFamily="18" charset="0"/>
              </a:rPr>
              <a:t>Dubna</a:t>
            </a:r>
            <a:r>
              <a:rPr lang="en-US" altLang="ja-JP" sz="1600" i="1" dirty="0">
                <a:solidFill>
                  <a:srgbClr val="0033CC"/>
                </a:solidFill>
                <a:cs typeface="Times New Roman" pitchFamily="18" charset="0"/>
              </a:rPr>
              <a:t>, Russia</a:t>
            </a:r>
          </a:p>
          <a:p>
            <a:pPr marL="228600" indent="-228600">
              <a:buFont typeface="+mj-lt"/>
              <a:buAutoNum type="arabicPeriod"/>
              <a:defRPr/>
            </a:pPr>
            <a:r>
              <a:rPr lang="en-US" altLang="ja-JP" sz="1600" i="1" dirty="0" err="1">
                <a:solidFill>
                  <a:srgbClr val="0033CC"/>
                </a:solidFill>
                <a:cs typeface="Times New Roman" pitchFamily="18" charset="0"/>
              </a:rPr>
              <a:t>Veksler</a:t>
            </a:r>
            <a:r>
              <a:rPr lang="en-US" altLang="ja-JP" sz="1600" i="1" dirty="0">
                <a:solidFill>
                  <a:srgbClr val="0033CC"/>
                </a:solidFill>
                <a:cs typeface="Times New Roman" pitchFamily="18" charset="0"/>
              </a:rPr>
              <a:t> and </a:t>
            </a:r>
            <a:r>
              <a:rPr lang="en-US" altLang="ja-JP" sz="1600" i="1" dirty="0" err="1">
                <a:solidFill>
                  <a:srgbClr val="0033CC"/>
                </a:solidFill>
                <a:cs typeface="Times New Roman" pitchFamily="18" charset="0"/>
              </a:rPr>
              <a:t>Baldin</a:t>
            </a:r>
            <a:r>
              <a:rPr lang="en-US" altLang="ja-JP" sz="1600" i="1" dirty="0">
                <a:solidFill>
                  <a:srgbClr val="0033CC"/>
                </a:solidFill>
                <a:cs typeface="Times New Roman" pitchFamily="18" charset="0"/>
              </a:rPr>
              <a:t> Laboratory of High Energy Physics</a:t>
            </a:r>
            <a:r>
              <a:rPr lang="ru-RU" altLang="ja-JP" sz="1600" i="1" dirty="0">
                <a:solidFill>
                  <a:srgbClr val="0033CC"/>
                </a:solidFill>
                <a:cs typeface="Times New Roman" pitchFamily="18" charset="0"/>
              </a:rPr>
              <a:t>, </a:t>
            </a:r>
            <a:r>
              <a:rPr lang="en-US" altLang="ja-JP" sz="1600" i="1" dirty="0">
                <a:solidFill>
                  <a:srgbClr val="0033CC"/>
                </a:solidFill>
                <a:cs typeface="Times New Roman" pitchFamily="18" charset="0"/>
              </a:rPr>
              <a:t>JINR, </a:t>
            </a:r>
            <a:r>
              <a:rPr lang="en-US" altLang="ja-JP" sz="1600" i="1" dirty="0" err="1">
                <a:solidFill>
                  <a:srgbClr val="0033CC"/>
                </a:solidFill>
                <a:cs typeface="Times New Roman" pitchFamily="18" charset="0"/>
              </a:rPr>
              <a:t>Dubna</a:t>
            </a:r>
            <a:r>
              <a:rPr lang="en-US" altLang="ja-JP" sz="1600" i="1" dirty="0">
                <a:solidFill>
                  <a:srgbClr val="0033CC"/>
                </a:solidFill>
                <a:cs typeface="Times New Roman" pitchFamily="18" charset="0"/>
              </a:rPr>
              <a:t>, Russia</a:t>
            </a:r>
          </a:p>
          <a:p>
            <a:pPr marL="228600" indent="-228600">
              <a:buFont typeface="+mj-lt"/>
              <a:buAutoNum type="arabicPeriod"/>
              <a:defRPr/>
            </a:pPr>
            <a:r>
              <a:rPr lang="en-US" altLang="ja-JP" sz="1600" i="1" dirty="0" err="1">
                <a:solidFill>
                  <a:srgbClr val="0033CC"/>
                </a:solidFill>
                <a:cs typeface="HGｺﾞｼｯｸE"/>
              </a:rPr>
              <a:t>Dzhelepov</a:t>
            </a:r>
            <a:r>
              <a:rPr lang="en-US" altLang="ja-JP" sz="1600" i="1" dirty="0">
                <a:solidFill>
                  <a:srgbClr val="0033CC"/>
                </a:solidFill>
                <a:cs typeface="HGｺﾞｼｯｸE"/>
              </a:rPr>
              <a:t> Laboratory of Nuclear Problems</a:t>
            </a:r>
            <a:r>
              <a:rPr lang="ru-RU" altLang="ja-JP" sz="1600" i="1" dirty="0">
                <a:solidFill>
                  <a:srgbClr val="0033CC"/>
                </a:solidFill>
                <a:cs typeface="Times New Roman" pitchFamily="18" charset="0"/>
              </a:rPr>
              <a:t>, </a:t>
            </a:r>
            <a:r>
              <a:rPr lang="en-US" altLang="ja-JP" sz="1600" i="1" dirty="0">
                <a:solidFill>
                  <a:srgbClr val="0033CC"/>
                </a:solidFill>
                <a:cs typeface="Times New Roman" pitchFamily="18" charset="0"/>
              </a:rPr>
              <a:t>JINR, </a:t>
            </a:r>
            <a:r>
              <a:rPr lang="en-US" altLang="ja-JP" sz="1600" i="1" dirty="0" err="1">
                <a:solidFill>
                  <a:srgbClr val="0033CC"/>
                </a:solidFill>
                <a:cs typeface="Times New Roman" pitchFamily="18" charset="0"/>
              </a:rPr>
              <a:t>Dubna</a:t>
            </a:r>
            <a:r>
              <a:rPr lang="en-US" altLang="ja-JP" sz="1600" i="1" dirty="0">
                <a:solidFill>
                  <a:srgbClr val="0033CC"/>
                </a:solidFill>
                <a:cs typeface="Times New Roman" pitchFamily="18" charset="0"/>
              </a:rPr>
              <a:t>, Russia</a:t>
            </a:r>
          </a:p>
          <a:p>
            <a:pPr marL="228600" indent="-228600">
              <a:buFont typeface="+mj-lt"/>
              <a:buAutoNum type="arabicPeriod"/>
              <a:defRPr/>
            </a:pPr>
            <a:r>
              <a:rPr lang="en-US" altLang="ja-JP" sz="1600" i="1" dirty="0">
                <a:solidFill>
                  <a:srgbClr val="0033CC"/>
                </a:solidFill>
                <a:cs typeface="HGｺﾞｼｯｸE"/>
              </a:rPr>
              <a:t>Laboratory of Radiation Biology</a:t>
            </a:r>
            <a:r>
              <a:rPr lang="ru-RU" altLang="ja-JP" sz="1600" i="1" dirty="0">
                <a:solidFill>
                  <a:srgbClr val="0033CC"/>
                </a:solidFill>
                <a:cs typeface="Times New Roman" pitchFamily="18" charset="0"/>
              </a:rPr>
              <a:t>, </a:t>
            </a:r>
            <a:r>
              <a:rPr lang="en-US" altLang="ja-JP" sz="1600" i="1" dirty="0">
                <a:solidFill>
                  <a:srgbClr val="0033CC"/>
                </a:solidFill>
                <a:cs typeface="Times New Roman" pitchFamily="18" charset="0"/>
              </a:rPr>
              <a:t>JINR, </a:t>
            </a:r>
            <a:r>
              <a:rPr lang="en-US" altLang="ja-JP" sz="1600" i="1" dirty="0" err="1">
                <a:solidFill>
                  <a:srgbClr val="0033CC"/>
                </a:solidFill>
                <a:cs typeface="Times New Roman" pitchFamily="18" charset="0"/>
              </a:rPr>
              <a:t>Dubna</a:t>
            </a:r>
            <a:r>
              <a:rPr lang="en-US" altLang="ja-JP" sz="1600" i="1" dirty="0">
                <a:solidFill>
                  <a:srgbClr val="0033CC"/>
                </a:solidFill>
                <a:cs typeface="Times New Roman" pitchFamily="18" charset="0"/>
              </a:rPr>
              <a:t>, Russia</a:t>
            </a:r>
          </a:p>
          <a:p>
            <a:pPr marL="228600" indent="-228600">
              <a:buFont typeface="+mj-lt"/>
              <a:buAutoNum type="arabicPeriod"/>
              <a:defRPr/>
            </a:pPr>
            <a:r>
              <a:rPr lang="en-US" altLang="ja-JP" sz="1600" i="1" dirty="0">
                <a:solidFill>
                  <a:schemeClr val="accent3">
                    <a:lumMod val="75000"/>
                  </a:schemeClr>
                </a:solidFill>
                <a:cs typeface="HGｺﾞｼｯｸE"/>
              </a:rPr>
              <a:t>N.L. </a:t>
            </a:r>
            <a:r>
              <a:rPr lang="en-US" altLang="ja-JP" sz="1600" i="1" dirty="0" err="1">
                <a:solidFill>
                  <a:schemeClr val="accent3">
                    <a:lumMod val="75000"/>
                  </a:schemeClr>
                </a:solidFill>
                <a:cs typeface="HGｺﾞｼｯｸE"/>
              </a:rPr>
              <a:t>Dukhov</a:t>
            </a:r>
            <a:r>
              <a:rPr lang="en-US" altLang="ja-JP" sz="1600" i="1" dirty="0">
                <a:solidFill>
                  <a:schemeClr val="accent3">
                    <a:lumMod val="75000"/>
                  </a:schemeClr>
                </a:solidFill>
                <a:cs typeface="HGｺﾞｼｯｸE"/>
              </a:rPr>
              <a:t> All-Russian Automation Research Institute</a:t>
            </a:r>
            <a:r>
              <a:rPr lang="ru-RU" altLang="ja-JP" sz="1600" i="1" dirty="0">
                <a:solidFill>
                  <a:schemeClr val="accent3">
                    <a:lumMod val="75000"/>
                  </a:schemeClr>
                </a:solidFill>
                <a:cs typeface="HGｺﾞｼｯｸE"/>
              </a:rPr>
              <a:t>, </a:t>
            </a:r>
            <a:r>
              <a:rPr lang="en-US" altLang="ja-JP" sz="1600" i="1" dirty="0">
                <a:solidFill>
                  <a:schemeClr val="accent3">
                    <a:lumMod val="75000"/>
                  </a:schemeClr>
                </a:solidFill>
                <a:cs typeface="HGｺﾞｼｯｸE"/>
              </a:rPr>
              <a:t>Moscow, Russia</a:t>
            </a:r>
            <a:r>
              <a:rPr lang="ru-RU" altLang="ja-JP" sz="1600" i="1" dirty="0">
                <a:solidFill>
                  <a:schemeClr val="accent3">
                    <a:lumMod val="75000"/>
                  </a:schemeClr>
                </a:solidFill>
                <a:cs typeface="HGｺﾞｼｯｸE"/>
              </a:rPr>
              <a:t>.</a:t>
            </a:r>
            <a:endParaRPr lang="en-US" altLang="ja-JP" sz="1600" i="1" dirty="0">
              <a:solidFill>
                <a:schemeClr val="accent3">
                  <a:lumMod val="75000"/>
                </a:schemeClr>
              </a:solidFill>
              <a:cs typeface="HGｺﾞｼｯｸE"/>
            </a:endParaRPr>
          </a:p>
          <a:p>
            <a:pPr marL="228600" indent="-228600">
              <a:buFont typeface="+mj-lt"/>
              <a:buAutoNum type="arabicPeriod"/>
              <a:defRPr/>
            </a:pPr>
            <a:r>
              <a:rPr lang="en-US" altLang="ja-JP" sz="1600" i="1" dirty="0">
                <a:solidFill>
                  <a:schemeClr val="accent3">
                    <a:lumMod val="75000"/>
                  </a:schemeClr>
                </a:solidFill>
                <a:cs typeface="HGｺﾞｼｯｸE"/>
              </a:rPr>
              <a:t>Institute for Nuclear Research and Nuclear Energy, BAS, Sofia, Bulgaria</a:t>
            </a:r>
          </a:p>
          <a:p>
            <a:pPr marL="228600" indent="-228600">
              <a:buFont typeface="+mj-lt"/>
              <a:buAutoNum type="arabicPeriod"/>
              <a:defRPr/>
            </a:pPr>
            <a:r>
              <a:rPr lang="en-US" altLang="ja-JP" sz="1600" i="1" dirty="0">
                <a:solidFill>
                  <a:schemeClr val="accent3">
                    <a:lumMod val="75000"/>
                  </a:schemeClr>
                </a:solidFill>
                <a:cs typeface="HGｺﾞｼｯｸE"/>
              </a:rPr>
              <a:t>Institute of Geology and Geophysics,</a:t>
            </a:r>
            <a:r>
              <a:rPr lang="ru-RU" altLang="ja-JP" sz="1600" i="1" dirty="0">
                <a:solidFill>
                  <a:schemeClr val="accent3">
                    <a:lumMod val="75000"/>
                  </a:schemeClr>
                </a:solidFill>
                <a:cs typeface="HGｺﾞｼｯｸE"/>
              </a:rPr>
              <a:t> </a:t>
            </a:r>
            <a:r>
              <a:rPr lang="en-US" altLang="ja-JP" sz="1600" i="1" dirty="0">
                <a:solidFill>
                  <a:schemeClr val="accent3">
                    <a:lumMod val="75000"/>
                  </a:schemeClr>
                </a:solidFill>
                <a:cs typeface="HGｺﾞｼｯｸE"/>
              </a:rPr>
              <a:t>ANAS, Baku, Azerbaijan </a:t>
            </a:r>
          </a:p>
          <a:p>
            <a:pPr marL="228600" indent="-228600">
              <a:buFont typeface="+mj-lt"/>
              <a:buAutoNum type="arabicPeriod"/>
              <a:defRPr/>
            </a:pPr>
            <a:r>
              <a:rPr lang="en-US" altLang="ja-JP" sz="1600" i="1" dirty="0">
                <a:solidFill>
                  <a:schemeClr val="accent3">
                    <a:lumMod val="75000"/>
                  </a:schemeClr>
                </a:solidFill>
                <a:cs typeface="HGｺﾞｼｯｸE"/>
              </a:rPr>
              <a:t>Institute of Chemistry of the ASM, Chisinau, Republic of Moldova</a:t>
            </a:r>
            <a:endParaRPr lang="ru-RU" altLang="ja-JP" sz="1600" i="1" dirty="0">
              <a:solidFill>
                <a:schemeClr val="accent3">
                  <a:lumMod val="75000"/>
                </a:schemeClr>
              </a:solidFill>
              <a:cs typeface="HGｺﾞｼｯｸE"/>
            </a:endParaRPr>
          </a:p>
          <a:p>
            <a:pPr marL="228600" indent="-228600">
              <a:buFont typeface="+mj-lt"/>
              <a:buAutoNum type="arabicPeriod"/>
              <a:defRPr/>
            </a:pPr>
            <a:r>
              <a:rPr lang="en-US" altLang="ja-JP" sz="1600" i="1" dirty="0">
                <a:solidFill>
                  <a:schemeClr val="accent3">
                    <a:lumMod val="75000"/>
                  </a:schemeClr>
                </a:solidFill>
                <a:cs typeface="HGｺﾞｼｯｸE"/>
              </a:rPr>
              <a:t>Institute </a:t>
            </a:r>
            <a:r>
              <a:rPr lang="en-US" altLang="ja-JP" sz="1600" i="1" dirty="0" err="1">
                <a:solidFill>
                  <a:schemeClr val="accent3">
                    <a:lumMod val="75000"/>
                  </a:schemeClr>
                </a:solidFill>
                <a:cs typeface="HGｺﾞｼｯｸE"/>
              </a:rPr>
              <a:t>Ruđer</a:t>
            </a:r>
            <a:r>
              <a:rPr lang="en-US" altLang="ja-JP" sz="1600" i="1" dirty="0">
                <a:solidFill>
                  <a:schemeClr val="accent3">
                    <a:lumMod val="75000"/>
                  </a:schemeClr>
                </a:solidFill>
                <a:cs typeface="HGｺﾞｼｯｸE"/>
              </a:rPr>
              <a:t> </a:t>
            </a:r>
            <a:r>
              <a:rPr lang="en-US" altLang="ja-JP" sz="1600" i="1" dirty="0" err="1">
                <a:solidFill>
                  <a:schemeClr val="accent3">
                    <a:lumMod val="75000"/>
                  </a:schemeClr>
                </a:solidFill>
                <a:cs typeface="HGｺﾞｼｯｸE"/>
              </a:rPr>
              <a:t>Bošković</a:t>
            </a:r>
            <a:r>
              <a:rPr lang="en-US" altLang="ja-JP" sz="1600" i="1" dirty="0">
                <a:solidFill>
                  <a:schemeClr val="accent3">
                    <a:lumMod val="75000"/>
                  </a:schemeClr>
                </a:solidFill>
                <a:cs typeface="HGｺﾞｼｯｸE"/>
              </a:rPr>
              <a:t>, Zagreb, Croatia</a:t>
            </a:r>
          </a:p>
          <a:p>
            <a:pPr>
              <a:defRPr/>
            </a:pPr>
            <a:endParaRPr lang="en-US" altLang="ja-JP" sz="1600" i="1" dirty="0">
              <a:solidFill>
                <a:schemeClr val="accent3">
                  <a:lumMod val="75000"/>
                </a:schemeClr>
              </a:solidFill>
              <a:cs typeface="HGｺﾞｼｯｸE"/>
            </a:endParaRPr>
          </a:p>
          <a:p>
            <a:pPr marL="228600" indent="-228600" algn="ctr">
              <a:defRPr/>
            </a:pPr>
            <a:r>
              <a:rPr lang="en-US" altLang="ja-JP" sz="2400" i="1" u="sng" dirty="0">
                <a:solidFill>
                  <a:srgbClr val="7030A0"/>
                </a:solidFill>
                <a:cs typeface="HGｺﾞｼｯｸE"/>
              </a:rPr>
              <a:t>New  project  members</a:t>
            </a:r>
          </a:p>
          <a:p>
            <a:pPr marL="228600" indent="-228600" algn="ctr">
              <a:defRPr/>
            </a:pPr>
            <a:endParaRPr lang="en-US" altLang="ja-JP" sz="1600" i="1" u="sng" dirty="0">
              <a:solidFill>
                <a:srgbClr val="7030A0"/>
              </a:solidFill>
              <a:cs typeface="HGｺﾞｼｯｸE"/>
            </a:endParaRPr>
          </a:p>
          <a:p>
            <a:pPr marL="228600" indent="-228600">
              <a:buFont typeface="+mj-lt"/>
              <a:buAutoNum type="arabicPeriod"/>
              <a:defRPr/>
            </a:pPr>
            <a:r>
              <a:rPr lang="en-US" altLang="ja-JP" sz="1600" i="1" dirty="0" err="1">
                <a:solidFill>
                  <a:srgbClr val="C32D2E"/>
                </a:solidFill>
                <a:cs typeface="HGｺﾞｼｯｸE"/>
              </a:rPr>
              <a:t>Lomonosov</a:t>
            </a:r>
            <a:r>
              <a:rPr lang="en-US" altLang="ja-JP" sz="1600" i="1" dirty="0">
                <a:solidFill>
                  <a:srgbClr val="C32D2E"/>
                </a:solidFill>
                <a:cs typeface="HGｺﾞｼｯｸE"/>
              </a:rPr>
              <a:t> Moscow State University, SINP</a:t>
            </a:r>
            <a:r>
              <a:rPr lang="ru-RU" altLang="ja-JP" sz="1600" i="1" dirty="0">
                <a:solidFill>
                  <a:srgbClr val="C32D2E"/>
                </a:solidFill>
                <a:cs typeface="HGｺﾞｼｯｸE"/>
              </a:rPr>
              <a:t>, </a:t>
            </a:r>
            <a:r>
              <a:rPr lang="en-US" altLang="ja-JP" sz="1600" i="1" dirty="0">
                <a:solidFill>
                  <a:srgbClr val="C32D2E"/>
                </a:solidFill>
                <a:cs typeface="HGｺﾞｼｯｸE"/>
              </a:rPr>
              <a:t>Moscow, Russia</a:t>
            </a:r>
            <a:r>
              <a:rPr lang="ru-RU" altLang="ja-JP" sz="1600" i="1" dirty="0">
                <a:solidFill>
                  <a:srgbClr val="C32D2E"/>
                </a:solidFill>
                <a:cs typeface="HGｺﾞｼｯｸE"/>
              </a:rPr>
              <a:t>.</a:t>
            </a:r>
            <a:endParaRPr lang="en-US" altLang="ja-JP" sz="1600" i="1" dirty="0">
              <a:solidFill>
                <a:srgbClr val="C32D2E"/>
              </a:solidFill>
              <a:cs typeface="HGｺﾞｼｯｸE"/>
            </a:endParaRPr>
          </a:p>
          <a:p>
            <a:pPr marL="228600" indent="-228600">
              <a:buFont typeface="+mj-lt"/>
              <a:buAutoNum type="arabicPeriod"/>
              <a:defRPr/>
            </a:pPr>
            <a:r>
              <a:rPr lang="en-US" altLang="ja-JP" sz="1600" i="1" dirty="0">
                <a:solidFill>
                  <a:srgbClr val="C32D2E"/>
                </a:solidFill>
                <a:ea typeface="ＭＳ Ｐゴシック" charset="-128"/>
                <a:cs typeface="Times New Roman" pitchFamily="18" charset="0"/>
              </a:rPr>
              <a:t>Banaras Hindu University, Varanasi 221005, India</a:t>
            </a:r>
          </a:p>
          <a:p>
            <a:pPr marL="228600" indent="-228600">
              <a:buFont typeface="+mj-lt"/>
              <a:buAutoNum type="arabicPeriod"/>
              <a:defRPr/>
            </a:pPr>
            <a:r>
              <a:rPr lang="en-US" altLang="ja-JP" sz="1600" i="1" dirty="0">
                <a:solidFill>
                  <a:srgbClr val="C32D2E"/>
                </a:solidFill>
                <a:ea typeface="ＭＳ Ｐゴシック" charset="-128"/>
                <a:cs typeface="Times New Roman" pitchFamily="18" charset="0"/>
              </a:rPr>
              <a:t>Xi'an Jiao Tong University, Xi'an, China</a:t>
            </a:r>
          </a:p>
          <a:p>
            <a:pPr marL="228600" indent="-228600">
              <a:buFont typeface="+mj-lt"/>
              <a:buAutoNum type="arabicPeriod"/>
              <a:defRPr/>
            </a:pPr>
            <a:r>
              <a:rPr lang="en-US" altLang="ja-JP" sz="1600" i="1" dirty="0">
                <a:solidFill>
                  <a:srgbClr val="C32D2E"/>
                </a:solidFill>
                <a:ea typeface="ＭＳ Ｐゴシック" charset="-128"/>
                <a:cs typeface="Times New Roman" pitchFamily="18" charset="0"/>
              </a:rPr>
              <a:t>University of Alexandria, Alexandria, Egypt</a:t>
            </a:r>
          </a:p>
          <a:p>
            <a:pPr marL="228600" indent="-228600">
              <a:buFont typeface="+mj-lt"/>
              <a:buAutoNum type="arabicPeriod"/>
              <a:defRPr/>
            </a:pPr>
            <a:r>
              <a:rPr lang="en-US" altLang="ja-JP" sz="1600" i="1" dirty="0" err="1">
                <a:solidFill>
                  <a:srgbClr val="C32D2E"/>
                </a:solidFill>
                <a:ea typeface="ＭＳ Ｐゴシック" charset="-128"/>
                <a:cs typeface="Times New Roman" pitchFamily="18" charset="0"/>
              </a:rPr>
              <a:t>Horia</a:t>
            </a:r>
            <a:r>
              <a:rPr lang="en-US" altLang="ja-JP" sz="1600" i="1" dirty="0">
                <a:solidFill>
                  <a:srgbClr val="C32D2E"/>
                </a:solidFill>
                <a:ea typeface="ＭＳ Ｐゴシック" charset="-128"/>
                <a:cs typeface="Times New Roman" pitchFamily="18" charset="0"/>
              </a:rPr>
              <a:t> </a:t>
            </a:r>
            <a:r>
              <a:rPr lang="en-US" altLang="ja-JP" sz="1600" i="1" dirty="0" err="1">
                <a:solidFill>
                  <a:srgbClr val="C32D2E"/>
                </a:solidFill>
                <a:ea typeface="ＭＳ Ｐゴシック" charset="-128"/>
                <a:cs typeface="Times New Roman" pitchFamily="18" charset="0"/>
              </a:rPr>
              <a:t>Hulubei</a:t>
            </a:r>
            <a:r>
              <a:rPr lang="en-US" altLang="ja-JP" sz="1600" i="1" dirty="0">
                <a:solidFill>
                  <a:srgbClr val="C32D2E"/>
                </a:solidFill>
                <a:ea typeface="ＭＳ Ｐゴシック" charset="-128"/>
                <a:cs typeface="Times New Roman" pitchFamily="18" charset="0"/>
              </a:rPr>
              <a:t> IFIN-HH, Bucharest, </a:t>
            </a:r>
            <a:r>
              <a:rPr lang="en-US" altLang="ja-JP" sz="1600" i="1" dirty="0" smtClean="0">
                <a:solidFill>
                  <a:srgbClr val="C32D2E"/>
                </a:solidFill>
                <a:ea typeface="ＭＳ Ｐゴシック" charset="-128"/>
                <a:cs typeface="Times New Roman" pitchFamily="18" charset="0"/>
              </a:rPr>
              <a:t>Romania</a:t>
            </a:r>
          </a:p>
          <a:p>
            <a:pPr marL="228600" indent="-228600">
              <a:buFont typeface="+mj-lt"/>
              <a:buAutoNum type="arabicPeriod"/>
              <a:defRPr/>
            </a:pPr>
            <a:r>
              <a:rPr lang="en-US" altLang="ja-JP" sz="1600" i="1" dirty="0" err="1" smtClean="0">
                <a:solidFill>
                  <a:srgbClr val="C32D2E"/>
                </a:solidFill>
                <a:ea typeface="ＭＳ Ｐゴシック" charset="-128"/>
                <a:cs typeface="Times New Roman" pitchFamily="18" charset="0"/>
              </a:rPr>
              <a:t>L.N.Gumilyov</a:t>
            </a:r>
            <a:r>
              <a:rPr lang="en-US" altLang="ja-JP" sz="1600" i="1" dirty="0" smtClean="0">
                <a:solidFill>
                  <a:srgbClr val="C32D2E"/>
                </a:solidFill>
                <a:ea typeface="ＭＳ Ｐゴシック" charset="-128"/>
                <a:cs typeface="Times New Roman" pitchFamily="18" charset="0"/>
              </a:rPr>
              <a:t> Eurasian National University, </a:t>
            </a:r>
            <a:r>
              <a:rPr lang="en-US" altLang="ja-JP" sz="1600" i="1" dirty="0" err="1" smtClean="0">
                <a:solidFill>
                  <a:srgbClr val="C32D2E"/>
                </a:solidFill>
                <a:ea typeface="ＭＳ Ｐゴシック" charset="-128"/>
                <a:cs typeface="Times New Roman" pitchFamily="18" charset="0"/>
              </a:rPr>
              <a:t>Nur</a:t>
            </a:r>
            <a:r>
              <a:rPr lang="en-US" altLang="ja-JP" sz="1600" i="1" dirty="0" smtClean="0">
                <a:solidFill>
                  <a:srgbClr val="C32D2E"/>
                </a:solidFill>
                <a:ea typeface="ＭＳ Ｐゴシック" charset="-128"/>
                <a:cs typeface="Times New Roman" pitchFamily="18" charset="0"/>
              </a:rPr>
              <a:t>-Sultan, Kazakhstan</a:t>
            </a:r>
            <a:endParaRPr lang="ru-RU" altLang="ja-JP" sz="1600" i="1" dirty="0">
              <a:solidFill>
                <a:srgbClr val="C32D2E"/>
              </a:solidFill>
              <a:ea typeface="ＭＳ Ｐゴシック" charset="-128"/>
              <a:cs typeface="Times New Roman" pitchFamily="18" charset="0"/>
            </a:endParaRPr>
          </a:p>
          <a:p>
            <a:pPr marL="228600" indent="-228600">
              <a:buFont typeface="+mj-lt"/>
              <a:buAutoNum type="arabicPeriod"/>
              <a:defRPr/>
            </a:pPr>
            <a:endParaRPr lang="en-US" altLang="ja-JP" sz="1600" i="1" dirty="0">
              <a:solidFill>
                <a:srgbClr val="C32D2E"/>
              </a:solidFill>
              <a:ea typeface="ＭＳ Ｐゴシック" charset="-128"/>
              <a:cs typeface="Times New Roman" pitchFamily="18" charset="0"/>
            </a:endParaRPr>
          </a:p>
        </p:txBody>
      </p:sp>
      <p:sp>
        <p:nvSpPr>
          <p:cNvPr id="25" name="Заголовок 1"/>
          <p:cNvSpPr>
            <a:spLocks noGrp="1"/>
          </p:cNvSpPr>
          <p:nvPr>
            <p:ph type="title"/>
          </p:nvPr>
        </p:nvSpPr>
        <p:spPr>
          <a:xfrm>
            <a:off x="1151620" y="0"/>
            <a:ext cx="7608204" cy="693040"/>
          </a:xfrm>
        </p:spPr>
        <p:txBody>
          <a:bodyPr>
            <a:noAutofit/>
          </a:bodyPr>
          <a:lstStyle/>
          <a:p>
            <a:pPr algn="ctr"/>
            <a:r>
              <a:rPr lang="en-US" sz="2400" b="1" dirty="0"/>
              <a:t>TANGRA in 2017 - 2019</a:t>
            </a:r>
            <a:endParaRPr lang="ru-RU" sz="2400" dirty="0"/>
          </a:p>
        </p:txBody>
      </p:sp>
      <p:grpSp>
        <p:nvGrpSpPr>
          <p:cNvPr id="2" name="Группа 19"/>
          <p:cNvGrpSpPr/>
          <p:nvPr/>
        </p:nvGrpSpPr>
        <p:grpSpPr>
          <a:xfrm>
            <a:off x="107168" y="251464"/>
            <a:ext cx="755192" cy="6394552"/>
            <a:chOff x="107168" y="251464"/>
            <a:chExt cx="755192" cy="6394552"/>
          </a:xfrm>
        </p:grpSpPr>
        <p:pic>
          <p:nvPicPr>
            <p:cNvPr id="22"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3"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817A365E-D625-418C-A38E-A5A0497DF353}" type="slidenum">
              <a:rPr lang="ru-RU" smtClean="0"/>
              <a:pPr>
                <a:defRPr/>
              </a:pPr>
              <a:t>20</a:t>
            </a:fld>
            <a:endParaRPr lang="ru-RU"/>
          </a:p>
        </p:txBody>
      </p:sp>
      <p:sp>
        <p:nvSpPr>
          <p:cNvPr id="39938" name="Rectangle 2"/>
          <p:cNvSpPr>
            <a:spLocks noChangeArrowheads="1"/>
          </p:cNvSpPr>
          <p:nvPr/>
        </p:nvSpPr>
        <p:spPr bwMode="auto">
          <a:xfrm>
            <a:off x="1871700" y="268016"/>
            <a:ext cx="6582251" cy="535531"/>
          </a:xfrm>
          <a:prstGeom prst="rect">
            <a:avLst/>
          </a:prstGeom>
          <a:noFill/>
          <a:ln w="9525" cap="flat" cmpd="sng" algn="ctr">
            <a:noFill/>
            <a:prstDash val="solid"/>
            <a:miter lim="800000"/>
            <a:headEnd/>
            <a:tailEnd/>
          </a:ln>
          <a:effectLst/>
        </p:spPr>
        <p:txBody>
          <a:bodyPr wrap="none" anchor="ctr">
            <a:spAutoFit/>
          </a:bodyPr>
          <a:lstStyle/>
          <a:p>
            <a:pPr eaLnBrk="0" hangingPunct="0">
              <a:lnSpc>
                <a:spcPct val="90000"/>
              </a:lnSpc>
              <a:defRPr/>
            </a:pPr>
            <a:r>
              <a:rPr lang="en-US" sz="3200" dirty="0">
                <a:ea typeface="Times New Roman" pitchFamily="18" charset="0"/>
              </a:rPr>
              <a:t>Required resources in 2020-2022</a:t>
            </a:r>
            <a:endParaRPr lang="ru-RU" altLang="ja-JP" sz="3200" b="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a:p>
        </p:txBody>
      </p:sp>
      <p:grpSp>
        <p:nvGrpSpPr>
          <p:cNvPr id="20" name="Группа 19"/>
          <p:cNvGrpSpPr/>
          <p:nvPr/>
        </p:nvGrpSpPr>
        <p:grpSpPr>
          <a:xfrm>
            <a:off x="107168" y="251464"/>
            <a:ext cx="755192" cy="6394552"/>
            <a:chOff x="107168" y="251464"/>
            <a:chExt cx="755192" cy="6394552"/>
          </a:xfrm>
        </p:grpSpPr>
        <p:pic>
          <p:nvPicPr>
            <p:cNvPr id="21"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4"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6" name="Группа 1"/>
            <p:cNvGrpSpPr>
              <a:grpSpLocks/>
            </p:cNvGrpSpPr>
            <p:nvPr/>
          </p:nvGrpSpPr>
          <p:grpSpPr bwMode="auto">
            <a:xfrm>
              <a:off x="220397" y="4263564"/>
              <a:ext cx="558229" cy="332305"/>
              <a:chOff x="566735" y="5357797"/>
              <a:chExt cx="2133057" cy="966624"/>
            </a:xfrm>
          </p:grpSpPr>
          <p:pic>
            <p:nvPicPr>
              <p:cNvPr id="31"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7"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Рисунок 29" descr="india.png"/>
            <p:cNvPicPr>
              <a:picLocks noChangeAspect="1"/>
            </p:cNvPicPr>
            <p:nvPr/>
          </p:nvPicPr>
          <p:blipFill>
            <a:blip r:embed="rId12" cstate="print"/>
            <a:stretch>
              <a:fillRect/>
            </a:stretch>
          </p:blipFill>
          <p:spPr>
            <a:xfrm>
              <a:off x="205587" y="5965084"/>
              <a:ext cx="549139" cy="680932"/>
            </a:xfrm>
            <a:prstGeom prst="rect">
              <a:avLst/>
            </a:prstGeom>
          </p:spPr>
        </p:pic>
      </p:grpSp>
      <p:graphicFrame>
        <p:nvGraphicFramePr>
          <p:cNvPr id="33" name="Таблица 32"/>
          <p:cNvGraphicFramePr>
            <a:graphicFrameLocks noGrp="1"/>
          </p:cNvGraphicFramePr>
          <p:nvPr/>
        </p:nvGraphicFramePr>
        <p:xfrm>
          <a:off x="1475655" y="906765"/>
          <a:ext cx="6978297" cy="5499948"/>
        </p:xfrm>
        <a:graphic>
          <a:graphicData uri="http://schemas.openxmlformats.org/drawingml/2006/table">
            <a:tbl>
              <a:tblPr/>
              <a:tblGrid>
                <a:gridCol w="1116125">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90821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727274">
                  <a:extLst>
                    <a:ext uri="{9D8B030D-6E8A-4147-A177-3AD203B41FA5}">
                      <a16:colId xmlns:a16="http://schemas.microsoft.com/office/drawing/2014/main" xmlns="" val="20004"/>
                    </a:ext>
                  </a:extLst>
                </a:gridCol>
                <a:gridCol w="569227">
                  <a:extLst>
                    <a:ext uri="{9D8B030D-6E8A-4147-A177-3AD203B41FA5}">
                      <a16:colId xmlns:a16="http://schemas.microsoft.com/office/drawing/2014/main" xmlns="" val="20005"/>
                    </a:ext>
                  </a:extLst>
                </a:gridCol>
                <a:gridCol w="569227">
                  <a:extLst>
                    <a:ext uri="{9D8B030D-6E8A-4147-A177-3AD203B41FA5}">
                      <a16:colId xmlns:a16="http://schemas.microsoft.com/office/drawing/2014/main" xmlns="" val="20006"/>
                    </a:ext>
                  </a:extLst>
                </a:gridCol>
              </a:tblGrid>
              <a:tr h="806769">
                <a:tc rowSpan="2" gridSpan="3">
                  <a:txBody>
                    <a:bodyPr/>
                    <a:lstStyle/>
                    <a:p>
                      <a:pPr algn="ctr">
                        <a:spcAft>
                          <a:spcPts val="0"/>
                        </a:spcAft>
                      </a:pPr>
                      <a:r>
                        <a:rPr lang="en-US" sz="1800" b="1" dirty="0">
                          <a:latin typeface="Arial" pitchFamily="34" charset="0"/>
                          <a:ea typeface="Times New Roman"/>
                          <a:cs typeface="Arial" pitchFamily="34" charset="0"/>
                        </a:rPr>
                        <a:t>Description of units and systems,</a:t>
                      </a:r>
                      <a:endParaRPr lang="ru-RU" sz="1800" b="1" dirty="0">
                        <a:latin typeface="Arial" pitchFamily="34" charset="0"/>
                        <a:ea typeface="Times New Roman"/>
                        <a:cs typeface="Arial" pitchFamily="34" charset="0"/>
                      </a:endParaRPr>
                    </a:p>
                    <a:p>
                      <a:pPr algn="ctr">
                        <a:spcAft>
                          <a:spcPts val="0"/>
                        </a:spcAft>
                      </a:pPr>
                      <a:r>
                        <a:rPr lang="en-US" sz="1800" b="1" dirty="0">
                          <a:latin typeface="Arial" pitchFamily="34" charset="0"/>
                          <a:ea typeface="Times New Roman"/>
                          <a:cs typeface="Arial" pitchFamily="34" charset="0"/>
                        </a:rPr>
                        <a:t>resources, funding sources</a:t>
                      </a:r>
                      <a:endParaRPr lang="ru-RU" sz="1800" b="1"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a:txBody>
                    <a:bodyPr/>
                    <a:lstStyle/>
                    <a:p>
                      <a:pPr algn="ctr">
                        <a:spcAft>
                          <a:spcPts val="0"/>
                        </a:spcAft>
                      </a:pPr>
                      <a:r>
                        <a:rPr lang="en-US" sz="1400" b="1" dirty="0">
                          <a:latin typeface="Arial" pitchFamily="34" charset="0"/>
                          <a:ea typeface="Times New Roman"/>
                          <a:cs typeface="Arial" pitchFamily="34" charset="0"/>
                        </a:rPr>
                        <a:t>Cost of units (k$). </a:t>
                      </a:r>
                      <a:endParaRPr lang="ru-RU" sz="1400" b="1"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400" b="1">
                          <a:latin typeface="Arial" pitchFamily="34" charset="0"/>
                          <a:ea typeface="Times New Roman"/>
                          <a:cs typeface="Arial" pitchFamily="34" charset="0"/>
                        </a:rPr>
                        <a:t>Proposals of the Laboratory for distribution of funds and resources.</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36647">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a:txBody>
                    <a:bodyPr/>
                    <a:lstStyle/>
                    <a:p>
                      <a:pPr algn="ctr">
                        <a:spcAft>
                          <a:spcPts val="0"/>
                        </a:spcAft>
                      </a:pPr>
                      <a:r>
                        <a:rPr lang="ru-RU" sz="1400" b="1">
                          <a:latin typeface="Arial" pitchFamily="34" charset="0"/>
                          <a:ea typeface="Times New Roman"/>
                          <a:cs typeface="Arial" pitchFamily="34" charset="0"/>
                        </a:rPr>
                        <a:t>2020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2021</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Arial" pitchFamily="34" charset="0"/>
                          <a:ea typeface="Times New Roman"/>
                          <a:cs typeface="Arial" pitchFamily="34" charset="0"/>
                        </a:rPr>
                        <a:t>2022</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62431">
                <a:tc rowSpan="5">
                  <a:txBody>
                    <a:bodyPr/>
                    <a:lstStyle/>
                    <a:p>
                      <a:pPr algn="ctr">
                        <a:spcAft>
                          <a:spcPts val="0"/>
                        </a:spcAft>
                      </a:pPr>
                      <a:r>
                        <a:rPr lang="en-US" sz="1400" b="1">
                          <a:latin typeface="Arial" pitchFamily="34" charset="0"/>
                          <a:ea typeface="Times New Roman"/>
                          <a:cs typeface="Arial" pitchFamily="34" charset="0"/>
                        </a:rPr>
                        <a:t>Main units and equipment</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spcAft>
                          <a:spcPts val="0"/>
                        </a:spcAft>
                        <a:buFont typeface="+mj-lt"/>
                        <a:buAutoNum type="arabicPeriod"/>
                      </a:pPr>
                      <a:r>
                        <a:rPr lang="en-US" sz="1400" b="1" dirty="0">
                          <a:latin typeface="Arial" pitchFamily="34" charset="0"/>
                          <a:ea typeface="Times New Roman"/>
                          <a:cs typeface="Arial" pitchFamily="34" charset="0"/>
                        </a:rPr>
                        <a:t>Construction of a prototype of a setup for elemental analysis using TNM and high-resolution detectors</a:t>
                      </a:r>
                      <a:endParaRPr lang="ru-RU" sz="1400" b="1" dirty="0">
                        <a:latin typeface="Arial" pitchFamily="34" charset="0"/>
                        <a:ea typeface="Times New Roman"/>
                        <a:cs typeface="Arial" pitchFamily="34" charset="0"/>
                      </a:endParaRPr>
                    </a:p>
                  </a:txBody>
                  <a:tcPr marL="22412" marR="22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600" b="1" i="0" dirty="0">
                          <a:solidFill>
                            <a:srgbClr val="000000"/>
                          </a:solidFill>
                          <a:latin typeface="Arial" pitchFamily="34" charset="0"/>
                          <a:ea typeface="Times New Roman"/>
                          <a:cs typeface="Arial" pitchFamily="34" charset="0"/>
                        </a:rPr>
                        <a:t>200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solidFill>
                            <a:srgbClr val="000000"/>
                          </a:solidFill>
                          <a:latin typeface="Arial" pitchFamily="34" charset="0"/>
                          <a:ea typeface="Times New Roman"/>
                          <a:cs typeface="Arial" pitchFamily="34" charset="0"/>
                        </a:rPr>
                        <a:t>80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solidFill>
                            <a:srgbClr val="000000"/>
                          </a:solidFill>
                          <a:latin typeface="Arial" pitchFamily="34" charset="0"/>
                          <a:ea typeface="Times New Roman"/>
                          <a:cs typeface="Arial" pitchFamily="34" charset="0"/>
                        </a:rPr>
                        <a:t>80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solidFill>
                            <a:srgbClr val="000000"/>
                          </a:solidFill>
                          <a:latin typeface="Arial" pitchFamily="34" charset="0"/>
                          <a:ea typeface="Times New Roman"/>
                          <a:cs typeface="Arial" pitchFamily="34" charset="0"/>
                        </a:rPr>
                        <a:t>40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5680">
                <a:tc vMerge="1">
                  <a:txBody>
                    <a:bodyPr/>
                    <a:lstStyle/>
                    <a:p>
                      <a:endParaRPr lang="ru-RU"/>
                    </a:p>
                  </a:txBody>
                  <a:tcPr/>
                </a:tc>
                <a:tc gridSpan="2">
                  <a:txBody>
                    <a:bodyPr/>
                    <a:lstStyle/>
                    <a:p>
                      <a:pPr marL="342900" lvl="0" indent="-342900">
                        <a:spcAft>
                          <a:spcPts val="0"/>
                        </a:spcAft>
                        <a:buFont typeface="+mj-lt"/>
                        <a:buAutoNum type="arabicPeriod" startAt="2"/>
                      </a:pPr>
                      <a:r>
                        <a:rPr lang="en-US" sz="1400" b="1" dirty="0">
                          <a:latin typeface="Arial" pitchFamily="34" charset="0"/>
                          <a:ea typeface="Times New Roman"/>
                          <a:cs typeface="Arial" pitchFamily="34" charset="0"/>
                        </a:rPr>
                        <a:t>Purchase of neutron detectors</a:t>
                      </a:r>
                      <a:endParaRPr lang="ru-RU" sz="1400" b="1" dirty="0">
                        <a:latin typeface="Arial" pitchFamily="34" charset="0"/>
                        <a:ea typeface="Times New Roman"/>
                        <a:cs typeface="Arial" pitchFamily="34" charset="0"/>
                      </a:endParaRPr>
                    </a:p>
                  </a:txBody>
                  <a:tcPr marL="22412" marR="22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600" b="1" i="0">
                          <a:latin typeface="Arial" pitchFamily="34" charset="0"/>
                          <a:ea typeface="Times New Roman"/>
                          <a:cs typeface="Arial" pitchFamily="34" charset="0"/>
                        </a:rPr>
                        <a:t>120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40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40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40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3902">
                <a:tc vMerge="1">
                  <a:txBody>
                    <a:bodyPr/>
                    <a:lstStyle/>
                    <a:p>
                      <a:endParaRPr lang="ru-RU"/>
                    </a:p>
                  </a:txBody>
                  <a:tcPr/>
                </a:tc>
                <a:tc gridSpan="2">
                  <a:txBody>
                    <a:bodyPr/>
                    <a:lstStyle/>
                    <a:p>
                      <a:pPr marL="342900" lvl="0" indent="-342900">
                        <a:spcAft>
                          <a:spcPts val="0"/>
                        </a:spcAft>
                        <a:buFont typeface="+mj-lt"/>
                        <a:buAutoNum type="arabicPeriod" startAt="3"/>
                      </a:pPr>
                      <a:r>
                        <a:rPr lang="en-US" sz="1400" b="1" dirty="0">
                          <a:latin typeface="Arial" pitchFamily="34" charset="0"/>
                          <a:ea typeface="Times New Roman"/>
                          <a:cs typeface="Arial" pitchFamily="34" charset="0"/>
                        </a:rPr>
                        <a:t>Development of digital electronics</a:t>
                      </a:r>
                      <a:endParaRPr lang="ru-RU" sz="1400" b="1" dirty="0">
                        <a:latin typeface="Arial" pitchFamily="34" charset="0"/>
                        <a:ea typeface="Times New Roman"/>
                        <a:cs typeface="Arial" pitchFamily="34" charset="0"/>
                      </a:endParaRPr>
                    </a:p>
                  </a:txBody>
                  <a:tcPr marL="22412" marR="22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600" b="1" i="0">
                          <a:solidFill>
                            <a:srgbClr val="000000"/>
                          </a:solidFill>
                          <a:latin typeface="Arial" pitchFamily="34" charset="0"/>
                          <a:ea typeface="Times New Roman"/>
                          <a:cs typeface="Arial" pitchFamily="34" charset="0"/>
                        </a:rPr>
                        <a:t>130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solidFill>
                            <a:srgbClr val="000000"/>
                          </a:solidFill>
                          <a:latin typeface="Arial" pitchFamily="34" charset="0"/>
                          <a:ea typeface="Times New Roman"/>
                          <a:cs typeface="Arial" pitchFamily="34" charset="0"/>
                        </a:rPr>
                        <a:t>30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solidFill>
                            <a:srgbClr val="000000"/>
                          </a:solidFill>
                          <a:latin typeface="Arial" pitchFamily="34" charset="0"/>
                          <a:ea typeface="Times New Roman"/>
                          <a:cs typeface="Arial" pitchFamily="34" charset="0"/>
                        </a:rPr>
                        <a:t>30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solidFill>
                            <a:srgbClr val="000000"/>
                          </a:solidFill>
                          <a:latin typeface="Arial" pitchFamily="34" charset="0"/>
                          <a:ea typeface="Times New Roman"/>
                          <a:cs typeface="Arial" pitchFamily="34" charset="0"/>
                        </a:rPr>
                        <a:t>7</a:t>
                      </a:r>
                      <a:r>
                        <a:rPr lang="en-US" sz="1600" b="1" i="0">
                          <a:solidFill>
                            <a:srgbClr val="000000"/>
                          </a:solidFill>
                          <a:latin typeface="Arial" pitchFamily="34" charset="0"/>
                          <a:ea typeface="Times New Roman"/>
                          <a:cs typeface="Arial" pitchFamily="34" charset="0"/>
                        </a:rPr>
                        <a:t>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9239">
                <a:tc vMerge="1">
                  <a:txBody>
                    <a:bodyPr/>
                    <a:lstStyle/>
                    <a:p>
                      <a:endParaRPr lang="ru-RU"/>
                    </a:p>
                  </a:txBody>
                  <a:tcPr/>
                </a:tc>
                <a:tc gridSpan="2">
                  <a:txBody>
                    <a:bodyPr/>
                    <a:lstStyle/>
                    <a:p>
                      <a:pPr marL="342900" lvl="0" indent="-342900">
                        <a:spcAft>
                          <a:spcPts val="0"/>
                        </a:spcAft>
                        <a:buFont typeface="+mj-lt"/>
                        <a:buAutoNum type="arabicPeriod" startAt="4"/>
                      </a:pPr>
                      <a:r>
                        <a:rPr lang="en-US" sz="1400" b="1" dirty="0">
                          <a:latin typeface="Arial" pitchFamily="34" charset="0"/>
                          <a:ea typeface="Times New Roman"/>
                          <a:cs typeface="Arial" pitchFamily="34" charset="0"/>
                        </a:rPr>
                        <a:t>Purchase of targets</a:t>
                      </a:r>
                      <a:endParaRPr lang="ru-RU" sz="1400" b="1" dirty="0">
                        <a:latin typeface="Arial" pitchFamily="34" charset="0"/>
                        <a:ea typeface="Times New Roman"/>
                        <a:cs typeface="Arial" pitchFamily="34" charset="0"/>
                      </a:endParaRPr>
                    </a:p>
                  </a:txBody>
                  <a:tcPr marL="22412" marR="22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600" b="1" i="0">
                          <a:latin typeface="Arial" pitchFamily="34" charset="0"/>
                          <a:ea typeface="Times New Roman"/>
                          <a:cs typeface="Arial" pitchFamily="34" charset="0"/>
                        </a:rPr>
                        <a:t>30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10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10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10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7546">
                <a:tc vMerge="1">
                  <a:txBody>
                    <a:bodyPr/>
                    <a:lstStyle/>
                    <a:p>
                      <a:endParaRPr lang="ru-RU"/>
                    </a:p>
                  </a:txBody>
                  <a:tcPr/>
                </a:tc>
                <a:tc gridSpan="2">
                  <a:txBody>
                    <a:bodyPr/>
                    <a:lstStyle/>
                    <a:p>
                      <a:pPr marL="342900" lvl="0" indent="-342900">
                        <a:spcAft>
                          <a:spcPts val="0"/>
                        </a:spcAft>
                        <a:buFont typeface="+mj-lt"/>
                        <a:buAutoNum type="arabicPeriod" startAt="5"/>
                      </a:pPr>
                      <a:r>
                        <a:rPr lang="en-US" sz="1400" b="1" i="1" dirty="0">
                          <a:latin typeface="Arial" pitchFamily="34" charset="0"/>
                          <a:ea typeface="Times New Roman"/>
                          <a:cs typeface="Arial" pitchFamily="34" charset="0"/>
                        </a:rPr>
                        <a:t>Supply of neutron generator (VNIIA)</a:t>
                      </a:r>
                      <a:endParaRPr lang="ru-RU" sz="1400" b="1" dirty="0">
                        <a:latin typeface="Arial" pitchFamily="34" charset="0"/>
                        <a:ea typeface="Times New Roman"/>
                        <a:cs typeface="Arial" pitchFamily="34" charset="0"/>
                      </a:endParaRPr>
                    </a:p>
                  </a:txBody>
                  <a:tcPr marL="22412" marR="22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600" b="1" i="0">
                          <a:latin typeface="Arial" pitchFamily="34" charset="0"/>
                          <a:ea typeface="Times New Roman"/>
                          <a:cs typeface="Arial" pitchFamily="34" charset="0"/>
                        </a:rPr>
                        <a:t>100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1692">
                <a:tc>
                  <a:txBody>
                    <a:bodyPr/>
                    <a:lstStyle/>
                    <a:p>
                      <a:pPr algn="ctr">
                        <a:spcAft>
                          <a:spcPts val="0"/>
                        </a:spcAft>
                      </a:pP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b="1">
                          <a:latin typeface="Arial" pitchFamily="34" charset="0"/>
                          <a:ea typeface="Times New Roman"/>
                          <a:cs typeface="Arial" pitchFamily="34" charset="0"/>
                        </a:rPr>
                        <a:t>Travel expenses</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en-US" sz="1600" b="1" i="0">
                          <a:latin typeface="Arial" pitchFamily="34" charset="0"/>
                          <a:ea typeface="Times New Roman"/>
                          <a:cs typeface="Arial" pitchFamily="34" charset="0"/>
                        </a:rPr>
                        <a:t>90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0" dirty="0">
                          <a:latin typeface="Arial" pitchFamily="34" charset="0"/>
                          <a:ea typeface="Times New Roman"/>
                          <a:cs typeface="Arial" pitchFamily="34" charset="0"/>
                        </a:rPr>
                        <a:t>30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0" dirty="0">
                          <a:latin typeface="Arial" pitchFamily="34" charset="0"/>
                          <a:ea typeface="Times New Roman"/>
                          <a:cs typeface="Arial" pitchFamily="34" charset="0"/>
                        </a:rPr>
                        <a:t>30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0">
                          <a:latin typeface="Arial" pitchFamily="34" charset="0"/>
                          <a:ea typeface="Times New Roman"/>
                          <a:cs typeface="Arial" pitchFamily="34" charset="0"/>
                        </a:rPr>
                        <a:t>30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7458">
                <a:tc rowSpan="3">
                  <a:txBody>
                    <a:bodyPr/>
                    <a:lstStyle/>
                    <a:p>
                      <a:pPr algn="ctr">
                        <a:spcAft>
                          <a:spcPts val="0"/>
                        </a:spcAft>
                      </a:pPr>
                      <a:r>
                        <a:rPr lang="en-US" sz="1400" b="1">
                          <a:latin typeface="Arial" pitchFamily="34" charset="0"/>
                          <a:ea typeface="Times New Roman"/>
                          <a:cs typeface="Arial" pitchFamily="34" charset="0"/>
                        </a:rPr>
                        <a:t>Required resources</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400" b="1">
                          <a:latin typeface="Arial" pitchFamily="34" charset="0"/>
                          <a:ea typeface="Times New Roman"/>
                          <a:cs typeface="Arial" pitchFamily="34" charset="0"/>
                        </a:rPr>
                        <a:t>Norm-hour</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FLNP workshops</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600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200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200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200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4972">
                <a:tc vMerge="1">
                  <a:txBody>
                    <a:bodyPr/>
                    <a:lstStyle/>
                    <a:p>
                      <a:endParaRPr lang="ru-RU"/>
                    </a:p>
                  </a:txBody>
                  <a:tcPr/>
                </a:tc>
                <a:tc vMerge="1">
                  <a:txBody>
                    <a:bodyPr/>
                    <a:lstStyle/>
                    <a:p>
                      <a:endParaRPr lang="ru-RU"/>
                    </a:p>
                  </a:txBody>
                  <a:tcPr/>
                </a:tc>
                <a:tc>
                  <a:txBody>
                    <a:bodyPr/>
                    <a:lstStyle/>
                    <a:p>
                      <a:pPr algn="ctr">
                        <a:spcAft>
                          <a:spcPts val="0"/>
                        </a:spcAft>
                      </a:pPr>
                      <a:r>
                        <a:rPr lang="en-US" sz="1400" b="1">
                          <a:latin typeface="Arial" pitchFamily="34" charset="0"/>
                          <a:ea typeface="Times New Roman"/>
                          <a:cs typeface="Arial" pitchFamily="34" charset="0"/>
                        </a:rPr>
                        <a:t>Design bureau</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4972">
                <a:tc vMerge="1">
                  <a:txBody>
                    <a:bodyPr/>
                    <a:lstStyle/>
                    <a:p>
                      <a:endParaRPr lang="ru-RU"/>
                    </a:p>
                  </a:txBody>
                  <a:tcPr/>
                </a:tc>
                <a:tc vMerge="1">
                  <a:txBody>
                    <a:bodyPr/>
                    <a:lstStyle/>
                    <a:p>
                      <a:endParaRPr lang="ru-RU"/>
                    </a:p>
                  </a:txBody>
                  <a:tcPr/>
                </a:tc>
                <a:tc>
                  <a:txBody>
                    <a:bodyPr/>
                    <a:lstStyle/>
                    <a:p>
                      <a:pPr algn="ctr">
                        <a:spcAft>
                          <a:spcPts val="0"/>
                        </a:spcAft>
                      </a:pPr>
                      <a:r>
                        <a:rPr lang="en-US" sz="1400" b="1">
                          <a:latin typeface="Arial" pitchFamily="34" charset="0"/>
                          <a:ea typeface="Times New Roman"/>
                          <a:cs typeface="Arial" pitchFamily="34" charset="0"/>
                        </a:rPr>
                        <a:t>Reactor</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dirty="0">
                          <a:latin typeface="Arial" pitchFamily="34" charset="0"/>
                          <a:ea typeface="Times New Roman"/>
                          <a:cs typeface="Arial" pitchFamily="34" charset="0"/>
                        </a:rPr>
                        <a:t>-</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4972">
                <a:tc rowSpan="2">
                  <a:txBody>
                    <a:bodyPr/>
                    <a:lstStyle/>
                    <a:p>
                      <a:pPr algn="ctr">
                        <a:spcAft>
                          <a:spcPts val="0"/>
                        </a:spcAft>
                      </a:pPr>
                      <a:r>
                        <a:rPr lang="en-US" sz="1400" b="1">
                          <a:latin typeface="Arial" pitchFamily="34" charset="0"/>
                          <a:ea typeface="Times New Roman"/>
                          <a:cs typeface="Arial" pitchFamily="34" charset="0"/>
                        </a:rPr>
                        <a:t>Funding sources</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Budget</a:t>
                      </a: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Theme</a:t>
                      </a:r>
                      <a:r>
                        <a:rPr lang="ru-RU" sz="1400" b="1">
                          <a:latin typeface="Arial" pitchFamily="34" charset="0"/>
                          <a:ea typeface="Times New Roman"/>
                          <a:cs typeface="Arial" pitchFamily="34" charset="0"/>
                        </a:rPr>
                        <a:t> 1128</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0" dirty="0">
                          <a:latin typeface="Arial" pitchFamily="34" charset="0"/>
                          <a:ea typeface="Times New Roman"/>
                          <a:cs typeface="Arial" pitchFamily="34" charset="0"/>
                        </a:rPr>
                        <a:t>570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0">
                          <a:latin typeface="Arial" pitchFamily="34" charset="0"/>
                          <a:ea typeface="Times New Roman"/>
                          <a:cs typeface="Arial" pitchFamily="34" charset="0"/>
                        </a:rPr>
                        <a:t>190</a:t>
                      </a: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0" dirty="0">
                          <a:latin typeface="Arial" pitchFamily="34" charset="0"/>
                          <a:ea typeface="Times New Roman"/>
                          <a:cs typeface="Arial" pitchFamily="34" charset="0"/>
                        </a:rPr>
                        <a:t>190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0" dirty="0">
                          <a:latin typeface="Arial" pitchFamily="34" charset="0"/>
                          <a:ea typeface="Times New Roman"/>
                          <a:cs typeface="Arial" pitchFamily="34" charset="0"/>
                        </a:rPr>
                        <a:t>190</a:t>
                      </a: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1692">
                <a:tc vMerge="1">
                  <a:txBody>
                    <a:bodyPr/>
                    <a:lstStyle/>
                    <a:p>
                      <a:endParaRPr lang="ru-RU"/>
                    </a:p>
                  </a:txBody>
                  <a:tcPr/>
                </a:tc>
                <a:tc>
                  <a:txBody>
                    <a:bodyPr/>
                    <a:lstStyle/>
                    <a:p>
                      <a:pPr algn="ctr">
                        <a:spcAft>
                          <a:spcPts val="0"/>
                        </a:spcAft>
                      </a:pPr>
                      <a:r>
                        <a:rPr lang="ru-RU" sz="1400" b="1" i="1" dirty="0">
                          <a:latin typeface="Arial" pitchFamily="34" charset="0"/>
                          <a:ea typeface="Times New Roman"/>
                          <a:cs typeface="Arial" pitchFamily="34" charset="0"/>
                        </a:rPr>
                        <a:t>VNIIA</a:t>
                      </a:r>
                      <a:endParaRPr lang="ru-RU" sz="1400" b="1"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0">
                          <a:latin typeface="Arial" pitchFamily="34" charset="0"/>
                          <a:ea typeface="Times New Roman"/>
                          <a:cs typeface="Arial" pitchFamily="34" charset="0"/>
                        </a:rPr>
                        <a:t>100</a:t>
                      </a: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i="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i="0" dirty="0">
                        <a:latin typeface="Arial" pitchFamily="34" charset="0"/>
                        <a:ea typeface="Times New Roman"/>
                        <a:cs typeface="Arial" pitchFamily="34" charset="0"/>
                      </a:endParaRPr>
                    </a:p>
                  </a:txBody>
                  <a:tcPr marL="22412" marR="22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6375" y="274638"/>
            <a:ext cx="4527550" cy="1143000"/>
          </a:xfrm>
        </p:spPr>
        <p:txBody>
          <a:bodyPr/>
          <a:lstStyle/>
          <a:p>
            <a:pPr algn="ctr">
              <a:defRPr/>
            </a:pPr>
            <a:r>
              <a:rPr lang="en-US" dirty="0"/>
              <a:t>Summary</a:t>
            </a:r>
            <a:endParaRPr lang="ru-RU" dirty="0"/>
          </a:p>
        </p:txBody>
      </p:sp>
      <p:sp>
        <p:nvSpPr>
          <p:cNvPr id="3" name="Нижний колонтитул 2"/>
          <p:cNvSpPr>
            <a:spLocks noGrp="1"/>
          </p:cNvSpPr>
          <p:nvPr>
            <p:ph type="ftr" sz="quarter" idx="11"/>
          </p:nvPr>
        </p:nvSpPr>
        <p:spPr/>
        <p:txBody>
          <a:bodyPr/>
          <a:lstStyle/>
          <a:p>
            <a:pPr>
              <a:defRPr/>
            </a:pPr>
            <a:r>
              <a:rPr lang="en-US"/>
              <a:t>Yu.N.Kopatch, PAC for Nuclear Physics 50-th Session</a:t>
            </a:r>
            <a:endParaRPr lang="ru-RU"/>
          </a:p>
        </p:txBody>
      </p:sp>
      <p:sp>
        <p:nvSpPr>
          <p:cNvPr id="4" name="Номер слайда 3"/>
          <p:cNvSpPr>
            <a:spLocks noGrp="1"/>
          </p:cNvSpPr>
          <p:nvPr>
            <p:ph type="sldNum" sz="quarter" idx="12"/>
          </p:nvPr>
        </p:nvSpPr>
        <p:spPr/>
        <p:txBody>
          <a:bodyPr/>
          <a:lstStyle/>
          <a:p>
            <a:pPr>
              <a:defRPr/>
            </a:pPr>
            <a:fld id="{ABD7AB1D-AE24-4D49-B868-9E3B923CE152}" type="slidenum">
              <a:rPr lang="ru-RU" smtClean="0"/>
              <a:pPr>
                <a:defRPr/>
              </a:pPr>
              <a:t>21</a:t>
            </a:fld>
            <a:endParaRPr lang="ru-RU"/>
          </a:p>
        </p:txBody>
      </p:sp>
      <p:sp>
        <p:nvSpPr>
          <p:cNvPr id="26629" name="TextBox 4"/>
          <p:cNvSpPr txBox="1">
            <a:spLocks noChangeArrowheads="1"/>
          </p:cNvSpPr>
          <p:nvPr/>
        </p:nvSpPr>
        <p:spPr bwMode="auto">
          <a:xfrm>
            <a:off x="1355725" y="1417638"/>
            <a:ext cx="7254875" cy="4093428"/>
          </a:xfrm>
          <a:prstGeom prst="rect">
            <a:avLst/>
          </a:prstGeom>
          <a:noFill/>
          <a:ln w="9525">
            <a:noFill/>
            <a:miter lim="800000"/>
            <a:headEnd/>
            <a:tailEnd/>
          </a:ln>
        </p:spPr>
        <p:txBody>
          <a:bodyPr>
            <a:spAutoFit/>
          </a:bodyPr>
          <a:lstStyle/>
          <a:p>
            <a:pPr algn="just">
              <a:buFont typeface="Arial" pitchFamily="34" charset="0"/>
              <a:buChar char="•"/>
            </a:pPr>
            <a:r>
              <a:rPr lang="en-US" sz="2000" dirty="0"/>
              <a:t> The project aimed at the experimental investigations in the field of basic and applied nuclear physics using tagged neutron beam is proposed to be extended in the framework of the theme 1128 (FLNP) with participation of 4 JINR laboratories </a:t>
            </a:r>
            <a:r>
              <a:rPr lang="en-US" sz="2000"/>
              <a:t>and </a:t>
            </a:r>
            <a:r>
              <a:rPr lang="en-US" sz="2000" smtClean="0"/>
              <a:t>11 </a:t>
            </a:r>
            <a:r>
              <a:rPr lang="en-US" sz="2000" dirty="0"/>
              <a:t>external institutes.</a:t>
            </a:r>
          </a:p>
          <a:p>
            <a:pPr algn="just">
              <a:buFont typeface="Arial" pitchFamily="34" charset="0"/>
              <a:buChar char="•"/>
            </a:pPr>
            <a:endParaRPr lang="en-US" sz="2000" dirty="0"/>
          </a:p>
          <a:p>
            <a:pPr algn="just">
              <a:buFont typeface="Arial" pitchFamily="34" charset="0"/>
              <a:buChar char="•"/>
            </a:pPr>
            <a:r>
              <a:rPr lang="en-US" sz="2000" dirty="0"/>
              <a:t> Total funding of </a:t>
            </a:r>
            <a:r>
              <a:rPr lang="en-US" sz="2000" i="1" u="sng" dirty="0">
                <a:solidFill>
                  <a:srgbClr val="FF0000"/>
                </a:solidFill>
              </a:rPr>
              <a:t>570 k$</a:t>
            </a:r>
            <a:r>
              <a:rPr lang="en-US" sz="2000" dirty="0">
                <a:solidFill>
                  <a:srgbClr val="FF0000"/>
                </a:solidFill>
              </a:rPr>
              <a:t> </a:t>
            </a:r>
            <a:r>
              <a:rPr lang="en-US" sz="2000" dirty="0"/>
              <a:t>is requested for 3 years.</a:t>
            </a:r>
          </a:p>
          <a:p>
            <a:pPr algn="just">
              <a:buFont typeface="Arial" pitchFamily="34" charset="0"/>
              <a:buChar char="•"/>
            </a:pPr>
            <a:endParaRPr lang="en-US" sz="2000" dirty="0"/>
          </a:p>
          <a:p>
            <a:pPr algn="just">
              <a:buFont typeface="Arial" pitchFamily="34" charset="0"/>
              <a:buChar char="•"/>
            </a:pPr>
            <a:r>
              <a:rPr lang="en-US" sz="2000" dirty="0"/>
              <a:t> A large part of the equipment including ING-27 neutron generator (contribution by VNIIA) is already available.</a:t>
            </a:r>
          </a:p>
          <a:p>
            <a:pPr algn="just">
              <a:buFont typeface="Arial" pitchFamily="34" charset="0"/>
              <a:buChar char="•"/>
            </a:pPr>
            <a:endParaRPr lang="en-US" sz="2000" dirty="0"/>
          </a:p>
          <a:p>
            <a:pPr algn="just">
              <a:buFont typeface="Arial" pitchFamily="34" charset="0"/>
              <a:buChar char="•"/>
            </a:pPr>
            <a:r>
              <a:rPr lang="en-US" sz="2000" dirty="0"/>
              <a:t> Good experience of the teams participating in the project assures its successful realization.</a:t>
            </a:r>
            <a:endParaRPr lang="ru-RU" sz="2000" dirty="0"/>
          </a:p>
        </p:txBody>
      </p:sp>
      <p:grpSp>
        <p:nvGrpSpPr>
          <p:cNvPr id="18" name="Группа 17"/>
          <p:cNvGrpSpPr/>
          <p:nvPr/>
        </p:nvGrpSpPr>
        <p:grpSpPr>
          <a:xfrm>
            <a:off x="107168" y="251464"/>
            <a:ext cx="755192" cy="6394552"/>
            <a:chOff x="107168" y="251464"/>
            <a:chExt cx="755192" cy="6394552"/>
          </a:xfrm>
        </p:grpSpPr>
        <p:pic>
          <p:nvPicPr>
            <p:cNvPr id="19"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2"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4" name="Группа 1"/>
            <p:cNvGrpSpPr>
              <a:grpSpLocks/>
            </p:cNvGrpSpPr>
            <p:nvPr/>
          </p:nvGrpSpPr>
          <p:grpSpPr bwMode="auto">
            <a:xfrm>
              <a:off x="220397" y="4263564"/>
              <a:ext cx="558229" cy="332305"/>
              <a:chOff x="566735" y="5357797"/>
              <a:chExt cx="2133057" cy="966624"/>
            </a:xfrm>
          </p:grpSpPr>
          <p:pic>
            <p:nvPicPr>
              <p:cNvPr id="29"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5"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Рисунок 27" descr="india.png"/>
            <p:cNvPicPr>
              <a:picLocks noChangeAspect="1"/>
            </p:cNvPicPr>
            <p:nvPr/>
          </p:nvPicPr>
          <p:blipFill>
            <a:blip r:embed="rId12" cstate="print"/>
            <a:stretch>
              <a:fillRect/>
            </a:stretch>
          </p:blipFill>
          <p:spPr>
            <a:xfrm>
              <a:off x="205587" y="5965084"/>
              <a:ext cx="549139" cy="680932"/>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96652"/>
            <a:ext cx="6900862" cy="1789112"/>
          </a:xfrm>
        </p:spPr>
        <p:txBody>
          <a:bodyPr>
            <a:noAutofit/>
          </a:bodyPr>
          <a:lstStyle/>
          <a:p>
            <a:pPr algn="ctr">
              <a:defRPr/>
            </a:pPr>
            <a:r>
              <a:rPr lang="en-US" sz="5400" b="1" i="1" dirty="0"/>
              <a:t>Thank you </a:t>
            </a:r>
            <a:br>
              <a:rPr lang="en-US" sz="5400" b="1" i="1" dirty="0"/>
            </a:br>
            <a:r>
              <a:rPr lang="en-US" sz="5400" b="1" i="1" dirty="0"/>
              <a:t>for your attention</a:t>
            </a:r>
            <a:endParaRPr lang="ru-RU" sz="5400" b="1" i="1" dirty="0"/>
          </a:p>
        </p:txBody>
      </p:sp>
      <p:sp>
        <p:nvSpPr>
          <p:cNvPr id="3" name="Номер слайда 2"/>
          <p:cNvSpPr>
            <a:spLocks noGrp="1"/>
          </p:cNvSpPr>
          <p:nvPr>
            <p:ph type="sldNum" sz="quarter" idx="12"/>
          </p:nvPr>
        </p:nvSpPr>
        <p:spPr/>
        <p:txBody>
          <a:bodyPr/>
          <a:lstStyle/>
          <a:p>
            <a:pPr>
              <a:defRPr/>
            </a:pPr>
            <a:fld id="{DFDBDC84-8731-4A59-93F3-CC6670103EC8}" type="slidenum">
              <a:rPr lang="ru-RU" smtClean="0"/>
              <a:pPr>
                <a:defRPr/>
              </a:pPr>
              <a:t>22</a:t>
            </a:fld>
            <a:endParaRPr lang="ru-RU"/>
          </a:p>
        </p:txBody>
      </p:sp>
      <p:sp>
        <p:nvSpPr>
          <p:cNvPr id="4" name="Нижний колонтитул 3"/>
          <p:cNvSpPr>
            <a:spLocks noGrp="1"/>
          </p:cNvSpPr>
          <p:nvPr>
            <p:ph type="ftr" sz="quarter" idx="11"/>
          </p:nvPr>
        </p:nvSpPr>
        <p:spPr/>
        <p:txBody>
          <a:bodyPr/>
          <a:lstStyle/>
          <a:p>
            <a:pPr>
              <a:defRPr/>
            </a:pPr>
            <a:r>
              <a:rPr lang="en-US"/>
              <a:t>Yu.N.Kopatch, PAC for Nuclear Physics 50-th Session</a:t>
            </a:r>
            <a:endParaRPr lang="ru-RU"/>
          </a:p>
        </p:txBody>
      </p:sp>
      <p:grpSp>
        <p:nvGrpSpPr>
          <p:cNvPr id="17" name="Группа 16"/>
          <p:cNvGrpSpPr/>
          <p:nvPr/>
        </p:nvGrpSpPr>
        <p:grpSpPr>
          <a:xfrm>
            <a:off x="107168" y="251464"/>
            <a:ext cx="755192" cy="6394552"/>
            <a:chOff x="107168" y="251464"/>
            <a:chExt cx="755192" cy="6394552"/>
          </a:xfrm>
        </p:grpSpPr>
        <p:pic>
          <p:nvPicPr>
            <p:cNvPr id="18" name="Picture 5"/>
            <p:cNvPicPr>
              <a:picLocks noChangeAspect="1" noChangeArrowheads="1"/>
            </p:cNvPicPr>
            <p:nvPr/>
          </p:nvPicPr>
          <p:blipFill>
            <a:blip r:embed="rId2"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11"/>
            <p:cNvPicPr>
              <a:picLocks noChangeAspect="1" noChangeArrowheads="1"/>
            </p:cNvPicPr>
            <p:nvPr/>
          </p:nvPicPr>
          <p:blipFill>
            <a:blip r:embed="rId3"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3" descr="http://lrb.jinr.ru/new/dimg/lab22_ru.png"/>
            <p:cNvPicPr>
              <a:picLocks noChangeAspect="1" noChangeArrowheads="1"/>
            </p:cNvPicPr>
            <p:nvPr/>
          </p:nvPicPr>
          <p:blipFill>
            <a:blip r:embed="rId4"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1" name="Picture 14"/>
            <p:cNvPicPr>
              <a:picLocks noChangeAspect="1" noChangeArrowheads="1"/>
            </p:cNvPicPr>
            <p:nvPr/>
          </p:nvPicPr>
          <p:blipFill>
            <a:blip r:embed="rId5"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15"/>
            <p:cNvPicPr>
              <a:picLocks noChangeAspect="1" noChangeArrowheads="1"/>
            </p:cNvPicPr>
            <p:nvPr/>
          </p:nvPicPr>
          <p:blipFill>
            <a:blip r:embed="rId6"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3" name="Группа 1"/>
            <p:cNvGrpSpPr>
              <a:grpSpLocks/>
            </p:cNvGrpSpPr>
            <p:nvPr/>
          </p:nvGrpSpPr>
          <p:grpSpPr bwMode="auto">
            <a:xfrm>
              <a:off x="220397" y="4263564"/>
              <a:ext cx="558229" cy="332305"/>
              <a:chOff x="566735" y="5357797"/>
              <a:chExt cx="2133057" cy="966624"/>
            </a:xfrm>
          </p:grpSpPr>
          <p:pic>
            <p:nvPicPr>
              <p:cNvPr id="28" name="Picture 16"/>
              <p:cNvPicPr>
                <a:picLocks noChangeAspect="1" noChangeArrowheads="1"/>
              </p:cNvPicPr>
              <p:nvPr/>
            </p:nvPicPr>
            <p:blipFill>
              <a:blip r:embed="rId7"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17"/>
              <p:cNvPicPr>
                <a:picLocks noChangeAspect="1" noChangeArrowheads="1"/>
              </p:cNvPicPr>
              <p:nvPr/>
            </p:nvPicPr>
            <p:blipFill>
              <a:blip r:embed="rId8"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4" name="Picture 4" descr="http://theo.inrne.bas.bg/~grah/side9/inrnelogo.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6"/>
            <p:cNvPicPr>
              <a:picLocks noChangeAspect="1" noChangeArrowheads="1"/>
            </p:cNvPicPr>
            <p:nvPr/>
          </p:nvPicPr>
          <p:blipFill>
            <a:blip r:embed="rId10"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Рисунок 5"/>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Рисунок 26" descr="india.png"/>
            <p:cNvPicPr>
              <a:picLocks noChangeAspect="1"/>
            </p:cNvPicPr>
            <p:nvPr/>
          </p:nvPicPr>
          <p:blipFill>
            <a:blip r:embed="rId12" cstate="print"/>
            <a:stretch>
              <a:fillRect/>
            </a:stretch>
          </p:blipFill>
          <p:spPr>
            <a:xfrm>
              <a:off x="205587" y="5965084"/>
              <a:ext cx="549139" cy="680932"/>
            </a:xfrm>
            <a:prstGeom prst="rect">
              <a:avLst/>
            </a:prstGeom>
          </p:spPr>
        </p:pic>
      </p:grpSp>
      <p:pic>
        <p:nvPicPr>
          <p:cNvPr id="31" name="Рисунок 30" descr="Photo.png"/>
          <p:cNvPicPr>
            <a:picLocks noChangeAspect="1"/>
          </p:cNvPicPr>
          <p:nvPr/>
        </p:nvPicPr>
        <p:blipFill>
          <a:blip r:embed="rId13" cstate="print"/>
          <a:stretch>
            <a:fillRect/>
          </a:stretch>
        </p:blipFill>
        <p:spPr>
          <a:xfrm>
            <a:off x="1763688" y="2276872"/>
            <a:ext cx="6300192" cy="38025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6C401C49-700B-442E-9CC6-F64ED1A436FF}" type="slidenum">
              <a:rPr lang="ru-RU" smtClean="0"/>
              <a:pPr>
                <a:defRPr/>
              </a:pPr>
              <a:t>3</a:t>
            </a:fld>
            <a:endParaRPr lang="ru-RU"/>
          </a:p>
        </p:txBody>
      </p:sp>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18" name="Нижний колонтитул 17"/>
          <p:cNvSpPr>
            <a:spLocks noGrp="1"/>
          </p:cNvSpPr>
          <p:nvPr>
            <p:ph type="ftr" sz="quarter" idx="11"/>
          </p:nvPr>
        </p:nvSpPr>
        <p:spPr/>
        <p:txBody>
          <a:bodyPr/>
          <a:lstStyle/>
          <a:p>
            <a:pPr>
              <a:defRPr/>
            </a:pPr>
            <a:r>
              <a:rPr lang="en-US"/>
              <a:t>Yu.N.Kopatch, PAC for Nuclear Physics 50-th Session</a:t>
            </a:r>
            <a:endParaRPr lang="ru-RU" dirty="0"/>
          </a:p>
        </p:txBody>
      </p:sp>
      <p:sp>
        <p:nvSpPr>
          <p:cNvPr id="25" name="Заголовок 1"/>
          <p:cNvSpPr>
            <a:spLocks noGrp="1"/>
          </p:cNvSpPr>
          <p:nvPr>
            <p:ph type="title"/>
          </p:nvPr>
        </p:nvSpPr>
        <p:spPr>
          <a:xfrm>
            <a:off x="1151620" y="0"/>
            <a:ext cx="7608204" cy="693040"/>
          </a:xfrm>
        </p:spPr>
        <p:txBody>
          <a:bodyPr>
            <a:noAutofit/>
          </a:bodyPr>
          <a:lstStyle/>
          <a:p>
            <a:pPr algn="ctr"/>
            <a:r>
              <a:rPr lang="en-US" sz="2400" b="1" dirty="0"/>
              <a:t>Tagged neutron method (TNM)</a:t>
            </a:r>
            <a:endParaRPr lang="ru-RU" sz="2400" dirty="0"/>
          </a:p>
        </p:txBody>
      </p:sp>
      <p:grpSp>
        <p:nvGrpSpPr>
          <p:cNvPr id="2" name="Группа 19"/>
          <p:cNvGrpSpPr/>
          <p:nvPr/>
        </p:nvGrpSpPr>
        <p:grpSpPr>
          <a:xfrm>
            <a:off x="107168" y="251464"/>
            <a:ext cx="755192" cy="6394552"/>
            <a:chOff x="107168" y="251464"/>
            <a:chExt cx="755192" cy="6394552"/>
          </a:xfrm>
        </p:grpSpPr>
        <p:pic>
          <p:nvPicPr>
            <p:cNvPr id="22"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34"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Рисунок 32" descr="india.png"/>
            <p:cNvPicPr>
              <a:picLocks noChangeAspect="1"/>
            </p:cNvPicPr>
            <p:nvPr/>
          </p:nvPicPr>
          <p:blipFill>
            <a:blip r:embed="rId13" cstate="print"/>
            <a:stretch>
              <a:fillRect/>
            </a:stretch>
          </p:blipFill>
          <p:spPr>
            <a:xfrm>
              <a:off x="205587" y="5965084"/>
              <a:ext cx="549139" cy="680932"/>
            </a:xfrm>
            <a:prstGeom prst="rect">
              <a:avLst/>
            </a:prstGeom>
          </p:spPr>
        </p:pic>
      </p:grpSp>
      <p:pic>
        <p:nvPicPr>
          <p:cNvPr id="20" name="Picture 2"/>
          <p:cNvPicPr/>
          <p:nvPr/>
        </p:nvPicPr>
        <p:blipFill>
          <a:blip r:embed="rId14" cstate="print"/>
          <a:stretch/>
        </p:blipFill>
        <p:spPr>
          <a:xfrm>
            <a:off x="3647256" y="1276566"/>
            <a:ext cx="5389576" cy="4490301"/>
          </a:xfrm>
          <a:prstGeom prst="rect">
            <a:avLst/>
          </a:prstGeom>
          <a:ln>
            <a:noFill/>
          </a:ln>
        </p:spPr>
      </p:pic>
      <p:graphicFrame>
        <p:nvGraphicFramePr>
          <p:cNvPr id="21" name="Table 3"/>
          <p:cNvGraphicFramePr/>
          <p:nvPr/>
        </p:nvGraphicFramePr>
        <p:xfrm>
          <a:off x="1049956" y="1276566"/>
          <a:ext cx="2597300" cy="4541520"/>
        </p:xfrm>
        <a:graphic>
          <a:graphicData uri="http://schemas.openxmlformats.org/drawingml/2006/table">
            <a:tbl>
              <a:tblPr/>
              <a:tblGrid>
                <a:gridCol w="1254141">
                  <a:extLst>
                    <a:ext uri="{9D8B030D-6E8A-4147-A177-3AD203B41FA5}">
                      <a16:colId xmlns:a16="http://schemas.microsoft.com/office/drawing/2014/main" xmlns="" val="20000"/>
                    </a:ext>
                  </a:extLst>
                </a:gridCol>
                <a:gridCol w="1343159">
                  <a:extLst>
                    <a:ext uri="{9D8B030D-6E8A-4147-A177-3AD203B41FA5}">
                      <a16:colId xmlns:a16="http://schemas.microsoft.com/office/drawing/2014/main" xmlns="" val="20001"/>
                    </a:ext>
                  </a:extLst>
                </a:gridCol>
              </a:tblGrid>
              <a:tr h="317520">
                <a:tc gridSpan="2">
                  <a:txBody>
                    <a:bodyPr/>
                    <a:lstStyle/>
                    <a:p>
                      <a:pPr algn="ctr">
                        <a:lnSpc>
                          <a:spcPct val="100000"/>
                        </a:lnSpc>
                      </a:pPr>
                      <a:r>
                        <a:rPr lang="en-US" sz="1600" b="1" strike="noStrike" spc="-1" dirty="0">
                          <a:solidFill>
                            <a:srgbClr val="000000"/>
                          </a:solidFill>
                          <a:latin typeface="Times New Roman"/>
                        </a:rPr>
                        <a:t>Main parameters of  </a:t>
                      </a:r>
                    </a:p>
                    <a:p>
                      <a:pPr algn="ctr">
                        <a:lnSpc>
                          <a:spcPct val="100000"/>
                        </a:lnSpc>
                      </a:pPr>
                      <a:r>
                        <a:rPr lang="en-US" sz="1600" b="1" strike="noStrike" spc="-1" dirty="0">
                          <a:solidFill>
                            <a:srgbClr val="000000"/>
                          </a:solidFill>
                          <a:latin typeface="Times New Roman"/>
                        </a:rPr>
                        <a:t>ING-27</a:t>
                      </a:r>
                      <a:endParaRPr lang="en-US" sz="1600" b="0" strike="noStrike" spc="-1" dirty="0">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hMerge="1">
                  <a:txBody>
                    <a:bodyPr/>
                    <a:lstStyle/>
                    <a:p>
                      <a:endParaRPr lang="en-US"/>
                    </a:p>
                  </a:txBody>
                  <a:tcPr>
                    <a:solidFill>
                      <a:srgbClr val="729FCF"/>
                    </a:solidFill>
                  </a:tcPr>
                </a:tc>
                <a:extLst>
                  <a:ext uri="{0D108BD9-81ED-4DB2-BD59-A6C34878D82A}">
                    <a16:rowId xmlns:a16="http://schemas.microsoft.com/office/drawing/2014/main" xmlns="" val="10000"/>
                  </a:ext>
                </a:extLst>
              </a:tr>
              <a:tr h="543240">
                <a:tc>
                  <a:txBody>
                    <a:bodyPr/>
                    <a:lstStyle/>
                    <a:p>
                      <a:pPr algn="ctr">
                        <a:lnSpc>
                          <a:spcPct val="100000"/>
                        </a:lnSpc>
                      </a:pPr>
                      <a:r>
                        <a:rPr lang="en-US" sz="1600" b="0" i="1" strike="noStrike" spc="-1">
                          <a:solidFill>
                            <a:srgbClr val="000000"/>
                          </a:solidFill>
                          <a:latin typeface="Times New Roman"/>
                        </a:rPr>
                        <a:t>Maximum neutron flux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c>
                  <a:txBody>
                    <a:bodyPr/>
                    <a:lstStyle/>
                    <a:p>
                      <a:pPr algn="ctr">
                        <a:lnSpc>
                          <a:spcPct val="100000"/>
                        </a:lnSpc>
                      </a:pPr>
                      <a:r>
                        <a:rPr lang="en-US" sz="1600" b="0" strike="noStrike" spc="-1">
                          <a:solidFill>
                            <a:srgbClr val="000000"/>
                          </a:solidFill>
                          <a:latin typeface="Times New Roman"/>
                        </a:rPr>
                        <a:t>5.10</a:t>
                      </a:r>
                      <a:r>
                        <a:rPr lang="en-US" sz="1600" b="0" strike="noStrike" spc="-1" baseline="30000">
                          <a:solidFill>
                            <a:srgbClr val="000000"/>
                          </a:solidFill>
                          <a:latin typeface="Times New Roman"/>
                        </a:rPr>
                        <a:t>7</a:t>
                      </a:r>
                      <a:r>
                        <a:rPr lang="en-US" sz="1600" b="0" strike="noStrike" spc="-1">
                          <a:solidFill>
                            <a:srgbClr val="000000"/>
                          </a:solidFill>
                          <a:latin typeface="Times New Roman"/>
                        </a:rPr>
                        <a:t> s</a:t>
                      </a:r>
                      <a:r>
                        <a:rPr lang="en-US" sz="1600" b="0" strike="noStrike" spc="-1" baseline="30000">
                          <a:solidFill>
                            <a:srgbClr val="000000"/>
                          </a:solidFill>
                          <a:latin typeface="Times New Roman"/>
                        </a:rPr>
                        <a:t>-1</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extLst>
                  <a:ext uri="{0D108BD9-81ED-4DB2-BD59-A6C34878D82A}">
                    <a16:rowId xmlns:a16="http://schemas.microsoft.com/office/drawing/2014/main" xmlns="" val="10001"/>
                  </a:ext>
                </a:extLst>
              </a:tr>
              <a:tr h="317520">
                <a:tc>
                  <a:txBody>
                    <a:bodyPr/>
                    <a:lstStyle/>
                    <a:p>
                      <a:pPr algn="ctr">
                        <a:lnSpc>
                          <a:spcPct val="100000"/>
                        </a:lnSpc>
                      </a:pPr>
                      <a:r>
                        <a:rPr lang="en-US" sz="1600" b="0" i="1" strike="noStrike" spc="-1">
                          <a:solidFill>
                            <a:srgbClr val="000000"/>
                          </a:solidFill>
                          <a:latin typeface="Times New Roman"/>
                        </a:rPr>
                        <a:t>Neutron energy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ctr">
                        <a:lnSpc>
                          <a:spcPct val="100000"/>
                        </a:lnSpc>
                      </a:pPr>
                      <a:r>
                        <a:rPr lang="en-US" sz="1600" b="0" strike="noStrike" spc="-1">
                          <a:solidFill>
                            <a:srgbClr val="000000"/>
                          </a:solidFill>
                          <a:latin typeface="Times New Roman"/>
                        </a:rPr>
                        <a:t>14.1 MeV</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extLst>
                  <a:ext uri="{0D108BD9-81ED-4DB2-BD59-A6C34878D82A}">
                    <a16:rowId xmlns:a16="http://schemas.microsoft.com/office/drawing/2014/main" xmlns="" val="10002"/>
                  </a:ext>
                </a:extLst>
              </a:tr>
              <a:tr h="543240">
                <a:tc>
                  <a:txBody>
                    <a:bodyPr/>
                    <a:lstStyle/>
                    <a:p>
                      <a:pPr algn="ctr">
                        <a:lnSpc>
                          <a:spcPct val="100000"/>
                        </a:lnSpc>
                      </a:pPr>
                      <a:r>
                        <a:rPr lang="en-US" sz="1600" b="0" i="1" strike="noStrike" spc="-1">
                          <a:solidFill>
                            <a:srgbClr val="000000"/>
                          </a:solidFill>
                          <a:latin typeface="Times New Roman"/>
                        </a:rPr>
                        <a:t>Operation mode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c>
                  <a:txBody>
                    <a:bodyPr/>
                    <a:lstStyle/>
                    <a:p>
                      <a:pPr algn="ctr">
                        <a:lnSpc>
                          <a:spcPct val="100000"/>
                        </a:lnSpc>
                      </a:pPr>
                      <a:r>
                        <a:rPr lang="en-US" sz="1600" b="0" strike="noStrike" spc="-1" dirty="0">
                          <a:solidFill>
                            <a:srgbClr val="000000"/>
                          </a:solidFill>
                          <a:latin typeface="Times New Roman"/>
                        </a:rPr>
                        <a:t>Continuous </a:t>
                      </a:r>
                      <a:endParaRPr lang="en-US" sz="1600" b="0" strike="noStrike" spc="-1" dirty="0">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extLst>
                  <a:ext uri="{0D108BD9-81ED-4DB2-BD59-A6C34878D82A}">
                    <a16:rowId xmlns:a16="http://schemas.microsoft.com/office/drawing/2014/main" xmlns="" val="10003"/>
                  </a:ext>
                </a:extLst>
              </a:tr>
              <a:tr h="768960">
                <a:tc>
                  <a:txBody>
                    <a:bodyPr/>
                    <a:lstStyle/>
                    <a:p>
                      <a:pPr algn="ctr">
                        <a:lnSpc>
                          <a:spcPct val="100000"/>
                        </a:lnSpc>
                      </a:pPr>
                      <a:r>
                        <a:rPr lang="en-US" sz="1600" b="0" i="1" strike="noStrike" spc="-1">
                          <a:solidFill>
                            <a:srgbClr val="000000"/>
                          </a:solidFill>
                          <a:latin typeface="Times New Roman"/>
                        </a:rPr>
                        <a:t>Maximum accelerating voltage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ctr">
                        <a:lnSpc>
                          <a:spcPct val="100000"/>
                        </a:lnSpc>
                      </a:pPr>
                      <a:r>
                        <a:rPr lang="en-US" sz="1600" b="0" strike="noStrike" spc="-1">
                          <a:solidFill>
                            <a:srgbClr val="000000"/>
                          </a:solidFill>
                          <a:latin typeface="Times New Roman"/>
                        </a:rPr>
                        <a:t>80 kV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extLst>
                  <a:ext uri="{0D108BD9-81ED-4DB2-BD59-A6C34878D82A}">
                    <a16:rowId xmlns:a16="http://schemas.microsoft.com/office/drawing/2014/main" xmlns="" val="10004"/>
                  </a:ext>
                </a:extLst>
              </a:tr>
              <a:tr h="317520">
                <a:tc>
                  <a:txBody>
                    <a:bodyPr/>
                    <a:lstStyle/>
                    <a:p>
                      <a:pPr algn="ctr">
                        <a:lnSpc>
                          <a:spcPct val="100000"/>
                        </a:lnSpc>
                      </a:pPr>
                      <a:r>
                        <a:rPr lang="en-US" sz="1600" b="0" i="1" strike="noStrike" spc="-1">
                          <a:solidFill>
                            <a:srgbClr val="000000"/>
                          </a:solidFill>
                          <a:latin typeface="Times New Roman"/>
                        </a:rPr>
                        <a:t>Power supply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c>
                  <a:txBody>
                    <a:bodyPr/>
                    <a:lstStyle/>
                    <a:p>
                      <a:pPr algn="ctr">
                        <a:lnSpc>
                          <a:spcPct val="100000"/>
                        </a:lnSpc>
                      </a:pPr>
                      <a:r>
                        <a:rPr lang="en-US" sz="1600" b="0" strike="noStrike" spc="-1">
                          <a:solidFill>
                            <a:srgbClr val="000000"/>
                          </a:solidFill>
                          <a:latin typeface="Times New Roman"/>
                          <a:ea typeface="DejaVu Sans"/>
                        </a:rPr>
                        <a:t>200 ± 10V DC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extLst>
                  <a:ext uri="{0D108BD9-81ED-4DB2-BD59-A6C34878D82A}">
                    <a16:rowId xmlns:a16="http://schemas.microsoft.com/office/drawing/2014/main" xmlns="" val="10005"/>
                  </a:ext>
                </a:extLst>
              </a:tr>
              <a:tr h="768960">
                <a:tc>
                  <a:txBody>
                    <a:bodyPr/>
                    <a:lstStyle/>
                    <a:p>
                      <a:pPr algn="ctr">
                        <a:lnSpc>
                          <a:spcPct val="100000"/>
                        </a:lnSpc>
                      </a:pPr>
                      <a:r>
                        <a:rPr lang="en-US" sz="1600" b="0" i="1" strike="noStrike" spc="-1">
                          <a:solidFill>
                            <a:srgbClr val="000000"/>
                          </a:solidFill>
                          <a:latin typeface="Times New Roman"/>
                        </a:rPr>
                        <a:t>Maximum power consumption </a:t>
                      </a:r>
                      <a:endParaRPr lang="en-US" sz="1600" b="0" strike="noStrike" spc="-1">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ctr">
                        <a:lnSpc>
                          <a:spcPct val="100000"/>
                        </a:lnSpc>
                      </a:pPr>
                      <a:r>
                        <a:rPr lang="en-US" sz="1600" b="0" strike="noStrike" spc="-1" dirty="0">
                          <a:solidFill>
                            <a:srgbClr val="000000"/>
                          </a:solidFill>
                          <a:latin typeface="Times New Roman"/>
                        </a:rPr>
                        <a:t>30 Wt </a:t>
                      </a:r>
                      <a:endParaRPr lang="en-US" sz="1600" b="0" strike="noStrike" spc="-1" dirty="0">
                        <a:latin typeface="Arial"/>
                      </a:endParaRPr>
                    </a:p>
                  </a:txBody>
                  <a:tcPr>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extLst>
                  <a:ext uri="{0D108BD9-81ED-4DB2-BD59-A6C34878D82A}">
                    <a16:rowId xmlns:a16="http://schemas.microsoft.com/office/drawing/2014/main" xmlns="" val="10006"/>
                  </a:ext>
                </a:extLst>
              </a:tr>
            </a:tbl>
          </a:graphicData>
        </a:graphic>
      </p:graphicFrame>
      <p:sp>
        <p:nvSpPr>
          <p:cNvPr id="29" name="Прямоугольник 5"/>
          <p:cNvSpPr>
            <a:spLocks noChangeArrowheads="1"/>
          </p:cNvSpPr>
          <p:nvPr/>
        </p:nvSpPr>
        <p:spPr bwMode="auto">
          <a:xfrm>
            <a:off x="2591780" y="656692"/>
            <a:ext cx="4684296" cy="400110"/>
          </a:xfrm>
          <a:prstGeom prst="rect">
            <a:avLst/>
          </a:prstGeom>
          <a:noFill/>
          <a:ln w="9525">
            <a:noFill/>
            <a:miter lim="800000"/>
            <a:headEnd/>
            <a:tailEnd/>
          </a:ln>
        </p:spPr>
        <p:txBody>
          <a:bodyPr wrap="none">
            <a:spAutoFit/>
          </a:bodyPr>
          <a:lstStyle/>
          <a:p>
            <a:r>
              <a:rPr lang="en-US" sz="2000" dirty="0">
                <a:solidFill>
                  <a:srgbClr val="FF0000"/>
                </a:solidFill>
              </a:rPr>
              <a:t>D</a:t>
            </a:r>
            <a:r>
              <a:rPr lang="ru-RU" sz="2000" dirty="0">
                <a:solidFill>
                  <a:srgbClr val="FF0000"/>
                </a:solidFill>
              </a:rPr>
              <a:t> +</a:t>
            </a:r>
            <a:r>
              <a:rPr lang="en-US" sz="2000" dirty="0">
                <a:solidFill>
                  <a:srgbClr val="FF0000"/>
                </a:solidFill>
              </a:rPr>
              <a:t> T </a:t>
            </a:r>
            <a:r>
              <a:rPr lang="ru-RU" sz="2000" dirty="0">
                <a:solidFill>
                  <a:srgbClr val="FF0000"/>
                </a:solidFill>
                <a:sym typeface="Symbol" pitchFamily="18" charset="2"/>
              </a:rPr>
              <a:t></a:t>
            </a:r>
            <a:r>
              <a:rPr lang="ru-RU" sz="2000" dirty="0">
                <a:solidFill>
                  <a:srgbClr val="FF0000"/>
                </a:solidFill>
              </a:rPr>
              <a:t> </a:t>
            </a:r>
            <a:r>
              <a:rPr lang="ru-RU" sz="2000" baseline="30000" dirty="0">
                <a:solidFill>
                  <a:srgbClr val="FF0000"/>
                </a:solidFill>
              </a:rPr>
              <a:t>4</a:t>
            </a:r>
            <a:r>
              <a:rPr lang="ru-RU" sz="2000" dirty="0">
                <a:solidFill>
                  <a:srgbClr val="FF0000"/>
                </a:solidFill>
              </a:rPr>
              <a:t>He (3.5</a:t>
            </a:r>
            <a:r>
              <a:rPr lang="en-US" sz="2000" dirty="0">
                <a:solidFill>
                  <a:srgbClr val="FF0000"/>
                </a:solidFill>
              </a:rPr>
              <a:t> </a:t>
            </a:r>
            <a:r>
              <a:rPr lang="ru-RU" sz="2000" dirty="0">
                <a:solidFill>
                  <a:srgbClr val="FF0000"/>
                </a:solidFill>
              </a:rPr>
              <a:t>М</a:t>
            </a:r>
            <a:r>
              <a:rPr lang="en-US" sz="2000" dirty="0" err="1">
                <a:solidFill>
                  <a:srgbClr val="FF0000"/>
                </a:solidFill>
              </a:rPr>
              <a:t>eV</a:t>
            </a:r>
            <a:r>
              <a:rPr lang="ru-RU" sz="2000" dirty="0">
                <a:solidFill>
                  <a:srgbClr val="FF0000"/>
                </a:solidFill>
              </a:rPr>
              <a:t>)  + </a:t>
            </a:r>
            <a:r>
              <a:rPr lang="ru-RU" sz="2000" dirty="0" err="1" smtClean="0">
                <a:solidFill>
                  <a:srgbClr val="FF0000"/>
                </a:solidFill>
              </a:rPr>
              <a:t>n</a:t>
            </a:r>
            <a:r>
              <a:rPr lang="ru-RU" sz="2000" dirty="0" smtClean="0">
                <a:solidFill>
                  <a:srgbClr val="FF0000"/>
                </a:solidFill>
              </a:rPr>
              <a:t> (14.1</a:t>
            </a:r>
            <a:r>
              <a:rPr lang="en-US" sz="2000" dirty="0" smtClean="0">
                <a:solidFill>
                  <a:srgbClr val="FF0000"/>
                </a:solidFill>
              </a:rPr>
              <a:t> </a:t>
            </a:r>
            <a:r>
              <a:rPr lang="ru-RU" sz="2000" dirty="0">
                <a:solidFill>
                  <a:srgbClr val="FF0000"/>
                </a:solidFill>
              </a:rPr>
              <a:t>М</a:t>
            </a:r>
            <a:r>
              <a:rPr lang="en-US" sz="2000" dirty="0" err="1">
                <a:solidFill>
                  <a:srgbClr val="FF0000"/>
                </a:solidFill>
              </a:rPr>
              <a:t>eV</a:t>
            </a:r>
            <a:r>
              <a:rPr lang="ru-RU" sz="2000" dirty="0">
                <a:solidFill>
                  <a:srgbClr val="FF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4</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739775"/>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endParaRPr lang="ru-RU" sz="2400" b="1" dirty="0">
              <a:latin typeface="Arial" pitchFamily="34" charset="0"/>
              <a:cs typeface="Arial" pitchFamily="34" charset="0"/>
            </a:endParaRPr>
          </a:p>
        </p:txBody>
      </p:sp>
      <p:grpSp>
        <p:nvGrpSpPr>
          <p:cNvPr id="29"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6"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43012" name="Rectangle 4"/>
          <p:cNvSpPr>
            <a:spLocks noChangeArrowheads="1"/>
          </p:cNvSpPr>
          <p:nvPr/>
        </p:nvSpPr>
        <p:spPr bwMode="auto">
          <a:xfrm>
            <a:off x="1174751" y="1013338"/>
            <a:ext cx="764572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Arial" pitchFamily="34" charset="0"/>
                <a:ea typeface="Times New Roman" pitchFamily="18" charset="0"/>
              </a:rPr>
              <a:t>A facility was created </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consisting of </a:t>
            </a:r>
            <a:r>
              <a:rPr kumimoji="0" lang="en-US" sz="2000" i="0" u="none" strike="noStrike" cap="none" normalizeH="0" baseline="0" dirty="0">
                <a:ln>
                  <a:noFill/>
                </a:ln>
                <a:solidFill>
                  <a:schemeClr val="tx1"/>
                </a:solidFill>
                <a:effectLst/>
                <a:latin typeface="Arial" pitchFamily="34" charset="0"/>
                <a:ea typeface="Times New Roman" pitchFamily="18" charset="0"/>
              </a:rPr>
              <a:t>ING-27 tagged neutron generator and </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22 </a:t>
            </a:r>
            <a:r>
              <a:rPr kumimoji="0" lang="en-US" sz="2000" i="0" u="none" strike="noStrike" cap="none" normalizeH="0" baseline="0" dirty="0" err="1" smtClean="0">
                <a:ln>
                  <a:noFill/>
                </a:ln>
                <a:solidFill>
                  <a:schemeClr val="tx1"/>
                </a:solidFill>
                <a:effectLst/>
                <a:latin typeface="Arial" pitchFamily="34" charset="0"/>
                <a:ea typeface="Times New Roman" pitchFamily="18" charset="0"/>
              </a:rPr>
              <a:t>NaI</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a:t>
            </a:r>
            <a:r>
              <a:rPr kumimoji="0" lang="en-US" sz="2000" i="0" u="none" strike="noStrike" cap="none" normalizeH="0" baseline="0" dirty="0" err="1" smtClean="0">
                <a:ln>
                  <a:noFill/>
                </a:ln>
                <a:solidFill>
                  <a:schemeClr val="tx1"/>
                </a:solidFill>
                <a:effectLst/>
                <a:latin typeface="Arial" pitchFamily="34" charset="0"/>
                <a:ea typeface="Times New Roman" pitchFamily="18" charset="0"/>
              </a:rPr>
              <a:t>tl</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)-crystal based or</a:t>
            </a:r>
            <a:r>
              <a:rPr kumimoji="0" lang="en-US" sz="2000" i="0" u="none" strike="noStrike" cap="none" normalizeH="0" dirty="0" smtClean="0">
                <a:ln>
                  <a:noFill/>
                </a:ln>
                <a:solidFill>
                  <a:schemeClr val="tx1"/>
                </a:solidFill>
                <a:effectLst/>
                <a:latin typeface="Arial" pitchFamily="34" charset="0"/>
                <a:ea typeface="Times New Roman" pitchFamily="18" charset="0"/>
              </a:rPr>
              <a:t> </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18 </a:t>
            </a:r>
            <a:r>
              <a:rPr kumimoji="0" lang="en-US" sz="2000" i="0" u="none" strike="noStrike" cap="none" normalizeH="0" baseline="0" dirty="0">
                <a:ln>
                  <a:noFill/>
                </a:ln>
                <a:solidFill>
                  <a:schemeClr val="tx1"/>
                </a:solidFill>
                <a:effectLst/>
                <a:latin typeface="Arial" pitchFamily="34" charset="0"/>
                <a:ea typeface="Times New Roman" pitchFamily="18" charset="0"/>
              </a:rPr>
              <a:t>BGO-crystal based gamma-ray detector </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arrays;</a:t>
            </a:r>
            <a:endParaRPr lang="en-US" sz="1100" dirty="0"/>
          </a:p>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Arial" pitchFamily="34" charset="0"/>
                <a:ea typeface="Times New Roman" pitchFamily="18" charset="0"/>
              </a:rPr>
              <a:t>The physical characteristics of the </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gamma-detectors </a:t>
            </a:r>
            <a:r>
              <a:rPr kumimoji="0" lang="en-US" sz="2000" i="0" u="none" strike="noStrike" cap="none" normalizeH="0" baseline="0" dirty="0">
                <a:ln>
                  <a:noFill/>
                </a:ln>
                <a:solidFill>
                  <a:schemeClr val="tx1"/>
                </a:solidFill>
                <a:effectLst/>
                <a:latin typeface="Arial" pitchFamily="34" charset="0"/>
                <a:ea typeface="Times New Roman" pitchFamily="18" charset="0"/>
              </a:rPr>
              <a:t>and the optimal geometry of the whole detector system were determined;</a:t>
            </a:r>
            <a:endParaRPr lang="en-US" sz="1100" dirty="0"/>
          </a:p>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Arial" pitchFamily="34" charset="0"/>
                <a:ea typeface="Times New Roman" pitchFamily="18" charset="0"/>
              </a:rPr>
              <a:t>The position of the tritium target and the directions of the tagged neutron beams were determined using a two-dimensional silicon strip fast neutron detector;</a:t>
            </a:r>
            <a:endParaRPr lang="en-US" sz="1100" dirty="0"/>
          </a:p>
          <a:p>
            <a:pPr indent="449263" algn="just">
              <a:buFont typeface="Arial" pitchFamily="34" charset="0"/>
              <a:buChar char="•"/>
            </a:pPr>
            <a:r>
              <a:rPr kumimoji="0" lang="en-US" sz="2000" u="none" strike="noStrike" cap="none" normalizeH="0" baseline="0" dirty="0">
                <a:ln>
                  <a:noFill/>
                </a:ln>
                <a:solidFill>
                  <a:schemeClr val="tx1"/>
                </a:solidFill>
                <a:effectLst/>
                <a:latin typeface="Arial" pitchFamily="34" charset="0"/>
                <a:ea typeface="Times New Roman" pitchFamily="18" charset="0"/>
              </a:rPr>
              <a:t>The </a:t>
            </a:r>
            <a:r>
              <a:rPr kumimoji="0" lang="en-US" sz="2000" u="none" strike="noStrike" cap="none" normalizeH="0" baseline="0" dirty="0" smtClean="0">
                <a:ln>
                  <a:noFill/>
                </a:ln>
                <a:solidFill>
                  <a:schemeClr val="tx1"/>
                </a:solidFill>
                <a:effectLst/>
                <a:latin typeface="Arial" pitchFamily="34" charset="0"/>
                <a:ea typeface="Times New Roman" pitchFamily="18" charset="0"/>
                <a:sym typeface="Symbol"/>
              </a:rPr>
              <a:t></a:t>
            </a:r>
            <a:r>
              <a:rPr lang="en-US" sz="2000" dirty="0" smtClean="0">
                <a:ea typeface="Times New Roman" pitchFamily="18" charset="0"/>
              </a:rPr>
              <a:t>-ray detector response function was determined for the </a:t>
            </a:r>
            <a:r>
              <a:rPr lang="en-US" sz="2000" dirty="0" err="1" smtClean="0">
                <a:ea typeface="Times New Roman" pitchFamily="18" charset="0"/>
              </a:rPr>
              <a:t>NaI</a:t>
            </a:r>
            <a:r>
              <a:rPr lang="en-US" sz="2000" dirty="0" smtClean="0">
                <a:ea typeface="Times New Roman" pitchFamily="18" charset="0"/>
              </a:rPr>
              <a:t>(</a:t>
            </a:r>
            <a:r>
              <a:rPr lang="en-US" sz="2000" dirty="0" err="1" smtClean="0">
                <a:ea typeface="Times New Roman" pitchFamily="18" charset="0"/>
              </a:rPr>
              <a:t>Tl</a:t>
            </a:r>
            <a:r>
              <a:rPr lang="en-US" sz="2000" dirty="0" smtClean="0">
                <a:ea typeface="Times New Roman" pitchFamily="18" charset="0"/>
              </a:rPr>
              <a:t>) and BGO detectors;</a:t>
            </a:r>
          </a:p>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smtClean="0">
                <a:ln>
                  <a:noFill/>
                </a:ln>
                <a:solidFill>
                  <a:schemeClr val="tx1"/>
                </a:solidFill>
                <a:effectLst/>
                <a:latin typeface="Arial" pitchFamily="34" charset="0"/>
                <a:ea typeface="Times New Roman" pitchFamily="18" charset="0"/>
              </a:rPr>
              <a:t>The </a:t>
            </a:r>
            <a:r>
              <a:rPr kumimoji="0" lang="en-US" sz="2000" i="0" u="none" strike="noStrike" cap="none" normalizeH="0" baseline="0" dirty="0">
                <a:ln>
                  <a:noFill/>
                </a:ln>
                <a:solidFill>
                  <a:schemeClr val="tx1"/>
                </a:solidFill>
                <a:effectLst/>
                <a:latin typeface="Arial" pitchFamily="34" charset="0"/>
                <a:ea typeface="Times New Roman" pitchFamily="18" charset="0"/>
              </a:rPr>
              <a:t>angular anisotropy of gamma-ray emission in the inelastic scattering reactions of 14.1-MeV neutrons on various nuclei was </a:t>
            </a:r>
            <a:r>
              <a:rPr kumimoji="0" lang="en-US" sz="2000" i="0" u="none" strike="noStrike" cap="none" normalizeH="0" baseline="0" dirty="0" smtClean="0">
                <a:ln>
                  <a:noFill/>
                </a:ln>
                <a:solidFill>
                  <a:schemeClr val="tx1"/>
                </a:solidFill>
                <a:effectLst/>
                <a:latin typeface="Arial" pitchFamily="34" charset="0"/>
                <a:ea typeface="Times New Roman" pitchFamily="18" charset="0"/>
              </a:rPr>
              <a:t>measured and calculated;</a:t>
            </a:r>
            <a:endParaRPr lang="en-US" sz="1100" dirty="0"/>
          </a:p>
          <a:p>
            <a:pPr marL="0" marR="0" lvl="0" indent="449263" algn="just" defTabSz="914400" rtl="0" eaLnBrk="1" fontAlgn="base" latinLnBrk="0" hangingPunct="1">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Arial" pitchFamily="34" charset="0"/>
                <a:ea typeface="Times New Roman" pitchFamily="18" charset="0"/>
              </a:rPr>
              <a:t>The gamma-spectra from inelastic scattering of 14.1-MeV</a:t>
            </a:r>
            <a:r>
              <a:rPr kumimoji="0" lang="en-US" sz="2000" i="0" u="none" strike="noStrike" cap="none" normalizeH="0" dirty="0">
                <a:ln>
                  <a:noFill/>
                </a:ln>
                <a:solidFill>
                  <a:schemeClr val="tx1"/>
                </a:solidFill>
                <a:effectLst/>
                <a:latin typeface="Arial" pitchFamily="34" charset="0"/>
                <a:ea typeface="Times New Roman" pitchFamily="18" charset="0"/>
              </a:rPr>
              <a:t> </a:t>
            </a:r>
            <a:r>
              <a:rPr kumimoji="0" lang="en-US" sz="2000" i="0" u="none" strike="noStrike" cap="none" normalizeH="0" baseline="0" dirty="0">
                <a:ln>
                  <a:noFill/>
                </a:ln>
                <a:solidFill>
                  <a:schemeClr val="tx1"/>
                </a:solidFill>
                <a:effectLst/>
                <a:latin typeface="Arial" pitchFamily="34" charset="0"/>
                <a:ea typeface="Times New Roman" pitchFamily="18" charset="0"/>
              </a:rPr>
              <a:t>neutrons on samples, using a </a:t>
            </a:r>
            <a:r>
              <a:rPr kumimoji="0" lang="en-US" sz="2000" i="0" u="none" strike="noStrike" cap="none" normalizeH="0" baseline="0" dirty="0" err="1">
                <a:ln>
                  <a:noFill/>
                </a:ln>
                <a:solidFill>
                  <a:schemeClr val="tx1"/>
                </a:solidFill>
                <a:effectLst/>
                <a:latin typeface="Arial" pitchFamily="34" charset="0"/>
                <a:ea typeface="Times New Roman" pitchFamily="18" charset="0"/>
              </a:rPr>
              <a:t>HPGe</a:t>
            </a:r>
            <a:r>
              <a:rPr kumimoji="0" lang="en-US" sz="2000" i="0" u="none" strike="noStrike" cap="none" normalizeH="0" baseline="0" dirty="0">
                <a:ln>
                  <a:noFill/>
                </a:ln>
                <a:solidFill>
                  <a:schemeClr val="tx1"/>
                </a:solidFill>
                <a:effectLst/>
                <a:latin typeface="Arial" pitchFamily="34" charset="0"/>
                <a:ea typeface="Times New Roman" pitchFamily="18" charset="0"/>
              </a:rPr>
              <a:t> detector, were measured.</a:t>
            </a:r>
            <a:endParaRPr kumimoji="0" lang="en-US" sz="3200" i="0" u="none" strike="noStrike" cap="none" normalizeH="0" baseline="0" dirty="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5</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1464"/>
            <a:ext cx="7896225" cy="739775"/>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br>
              <a:rPr lang="en-US" sz="2400" b="1" dirty="0">
                <a:solidFill>
                  <a:srgbClr val="002060"/>
                </a:solidFill>
                <a:latin typeface="Arial" pitchFamily="34" charset="0"/>
                <a:cs typeface="Arial" pitchFamily="34" charset="0"/>
              </a:rPr>
            </a:br>
            <a:r>
              <a:rPr lang="en-US" sz="2200" b="1" spc="-1" dirty="0">
                <a:solidFill>
                  <a:srgbClr val="0033CC"/>
                </a:solidFill>
                <a:latin typeface="Arial" pitchFamily="34" charset="0"/>
                <a:ea typeface="DejaVu Sans"/>
                <a:cs typeface="Arial" pitchFamily="34" charset="0"/>
              </a:rPr>
              <a:t>Two types of the experimental setup</a:t>
            </a:r>
            <a:endParaRPr lang="ru-RU" sz="2200" b="1" cap="all" spc="-1" dirty="0">
              <a:solidFill>
                <a:srgbClr val="0033CC"/>
              </a:solidFill>
              <a:latin typeface="Arial" pitchFamily="34" charset="0"/>
              <a:ea typeface="DejaVu Sans"/>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pic>
        <p:nvPicPr>
          <p:cNvPr id="21" name="Рисунок 18" descr="Screenshot at 2018-05-29 21-13-52.png"/>
          <p:cNvPicPr>
            <a:picLocks noChangeAspect="1"/>
          </p:cNvPicPr>
          <p:nvPr/>
        </p:nvPicPr>
        <p:blipFill>
          <a:blip r:embed="rId14" cstate="print"/>
          <a:srcRect b="48164"/>
          <a:stretch>
            <a:fillRect/>
          </a:stretch>
        </p:blipFill>
        <p:spPr bwMode="auto">
          <a:xfrm>
            <a:off x="1295400" y="1550250"/>
            <a:ext cx="3646488" cy="1792288"/>
          </a:xfrm>
          <a:prstGeom prst="rect">
            <a:avLst/>
          </a:prstGeom>
          <a:noFill/>
          <a:ln w="9525">
            <a:noFill/>
            <a:miter lim="800000"/>
            <a:headEnd/>
            <a:tailEnd/>
          </a:ln>
        </p:spPr>
      </p:pic>
      <p:pic>
        <p:nvPicPr>
          <p:cNvPr id="22" name="Picture 80"/>
          <p:cNvPicPr>
            <a:picLocks noChangeAspect="1" noChangeArrowheads="1"/>
          </p:cNvPicPr>
          <p:nvPr/>
        </p:nvPicPr>
        <p:blipFill>
          <a:blip r:embed="rId15" cstate="print"/>
          <a:srcRect l="5196" t="5605" r="2411" b="10614"/>
          <a:stretch>
            <a:fillRect/>
          </a:stretch>
        </p:blipFill>
        <p:spPr bwMode="auto">
          <a:xfrm>
            <a:off x="1295400" y="3345713"/>
            <a:ext cx="3235325" cy="2443162"/>
          </a:xfrm>
          <a:prstGeom prst="rect">
            <a:avLst/>
          </a:prstGeom>
          <a:noFill/>
          <a:ln w="9525">
            <a:noFill/>
            <a:miter lim="800000"/>
            <a:headEnd/>
            <a:tailEnd/>
          </a:ln>
        </p:spPr>
      </p:pic>
      <p:pic>
        <p:nvPicPr>
          <p:cNvPr id="23" name="Рисунок 20" descr="Screenshot at 2018-05-29 21-13-52.png"/>
          <p:cNvPicPr>
            <a:picLocks noChangeAspect="1"/>
          </p:cNvPicPr>
          <p:nvPr/>
        </p:nvPicPr>
        <p:blipFill>
          <a:blip r:embed="rId14" cstate="print"/>
          <a:srcRect t="52516"/>
          <a:stretch>
            <a:fillRect/>
          </a:stretch>
        </p:blipFill>
        <p:spPr bwMode="auto">
          <a:xfrm>
            <a:off x="4941888" y="1550250"/>
            <a:ext cx="3981450" cy="1792288"/>
          </a:xfrm>
          <a:prstGeom prst="rect">
            <a:avLst/>
          </a:prstGeom>
          <a:noFill/>
          <a:ln w="9525">
            <a:noFill/>
            <a:miter lim="800000"/>
            <a:headEnd/>
            <a:tailEnd/>
          </a:ln>
        </p:spPr>
      </p:pic>
      <p:pic>
        <p:nvPicPr>
          <p:cNvPr id="24" name="Рисунок 23" descr="Screenshot at 2018-05-29 21-19-42.png"/>
          <p:cNvPicPr>
            <a:picLocks noChangeAspect="1"/>
          </p:cNvPicPr>
          <p:nvPr/>
        </p:nvPicPr>
        <p:blipFill>
          <a:blip r:embed="rId16" cstate="print"/>
          <a:srcRect/>
          <a:stretch>
            <a:fillRect/>
          </a:stretch>
        </p:blipFill>
        <p:spPr bwMode="auto">
          <a:xfrm>
            <a:off x="5688013" y="3402863"/>
            <a:ext cx="2347912" cy="2386012"/>
          </a:xfrm>
          <a:prstGeom prst="rect">
            <a:avLst/>
          </a:prstGeom>
          <a:noFill/>
          <a:ln w="9525">
            <a:noFill/>
            <a:miter lim="800000"/>
            <a:headEnd/>
            <a:tailEnd/>
          </a:ln>
        </p:spPr>
      </p:pic>
      <p:sp>
        <p:nvSpPr>
          <p:cNvPr id="25" name="TextBox 24"/>
          <p:cNvSpPr txBox="1"/>
          <p:nvPr/>
        </p:nvSpPr>
        <p:spPr>
          <a:xfrm>
            <a:off x="1763713" y="1115275"/>
            <a:ext cx="2865437" cy="369888"/>
          </a:xfrm>
          <a:prstGeom prst="rect">
            <a:avLst/>
          </a:prstGeom>
          <a:noFill/>
        </p:spPr>
        <p:txBody>
          <a:bodyPr wrap="none">
            <a:spAutoFit/>
          </a:bodyPr>
          <a:lstStyle/>
          <a:p>
            <a:pPr>
              <a:defRPr/>
            </a:pPr>
            <a:r>
              <a:rPr lang="en-US" dirty="0">
                <a:solidFill>
                  <a:schemeClr val="accent6"/>
                </a:solidFill>
              </a:rPr>
              <a:t>Stage I: 22 </a:t>
            </a:r>
            <a:r>
              <a:rPr lang="en-US" dirty="0" err="1">
                <a:solidFill>
                  <a:schemeClr val="accent6"/>
                </a:solidFill>
              </a:rPr>
              <a:t>NaI</a:t>
            </a:r>
            <a:r>
              <a:rPr lang="en-US" dirty="0">
                <a:solidFill>
                  <a:schemeClr val="accent6"/>
                </a:solidFill>
              </a:rPr>
              <a:t> detectors</a:t>
            </a:r>
            <a:endParaRPr lang="ru-RU" dirty="0">
              <a:solidFill>
                <a:schemeClr val="accent6"/>
              </a:solidFill>
            </a:endParaRPr>
          </a:p>
        </p:txBody>
      </p:sp>
      <p:sp>
        <p:nvSpPr>
          <p:cNvPr id="26" name="TextBox 25"/>
          <p:cNvSpPr txBox="1"/>
          <p:nvPr/>
        </p:nvSpPr>
        <p:spPr>
          <a:xfrm>
            <a:off x="5688013" y="1115275"/>
            <a:ext cx="3095625" cy="369888"/>
          </a:xfrm>
          <a:prstGeom prst="rect">
            <a:avLst/>
          </a:prstGeom>
          <a:noFill/>
        </p:spPr>
        <p:txBody>
          <a:bodyPr wrap="none">
            <a:spAutoFit/>
          </a:bodyPr>
          <a:lstStyle/>
          <a:p>
            <a:pPr>
              <a:defRPr/>
            </a:pPr>
            <a:r>
              <a:rPr lang="en-US" dirty="0">
                <a:solidFill>
                  <a:schemeClr val="accent6"/>
                </a:solidFill>
              </a:rPr>
              <a:t>Stage II: 18 BGO detectors</a:t>
            </a:r>
            <a:endParaRPr lang="ru-RU" dirty="0">
              <a:solidFill>
                <a:schemeClr val="accent6"/>
              </a:solidFill>
            </a:endParaRPr>
          </a:p>
        </p:txBody>
      </p:sp>
      <p:sp>
        <p:nvSpPr>
          <p:cNvPr id="27" name="TextBox 26"/>
          <p:cNvSpPr txBox="1"/>
          <p:nvPr/>
        </p:nvSpPr>
        <p:spPr>
          <a:xfrm>
            <a:off x="1494959" y="5811195"/>
            <a:ext cx="3134191" cy="307777"/>
          </a:xfrm>
          <a:prstGeom prst="rect">
            <a:avLst/>
          </a:prstGeom>
          <a:noFill/>
        </p:spPr>
        <p:txBody>
          <a:bodyPr wrap="none" rtlCol="0">
            <a:spAutoFit/>
          </a:bodyPr>
          <a:lstStyle/>
          <a:p>
            <a:r>
              <a:rPr lang="en-US" sz="1400" i="1" dirty="0"/>
              <a:t>Physical </a:t>
            </a:r>
            <a:r>
              <a:rPr lang="en-US" sz="1400" i="1" dirty="0">
                <a:solidFill>
                  <a:srgbClr val="FF0000"/>
                </a:solidFill>
              </a:rPr>
              <a:t>shielding</a:t>
            </a:r>
            <a:r>
              <a:rPr lang="en-US" sz="1400" i="1" dirty="0"/>
              <a:t> of the detectors</a:t>
            </a:r>
            <a:endParaRPr lang="ru-RU" sz="1400" i="1" dirty="0"/>
          </a:p>
        </p:txBody>
      </p:sp>
      <p:sp>
        <p:nvSpPr>
          <p:cNvPr id="28" name="TextBox 27"/>
          <p:cNvSpPr txBox="1"/>
          <p:nvPr/>
        </p:nvSpPr>
        <p:spPr>
          <a:xfrm>
            <a:off x="5544108" y="5811195"/>
            <a:ext cx="3239530" cy="523220"/>
          </a:xfrm>
          <a:prstGeom prst="rect">
            <a:avLst/>
          </a:prstGeom>
          <a:noFill/>
        </p:spPr>
        <p:txBody>
          <a:bodyPr wrap="square" rtlCol="0">
            <a:spAutoFit/>
          </a:bodyPr>
          <a:lstStyle/>
          <a:p>
            <a:r>
              <a:rPr lang="en-US" sz="1400" i="1" dirty="0"/>
              <a:t>Electronic </a:t>
            </a:r>
            <a:r>
              <a:rPr lang="en-US" sz="1400" i="1" dirty="0">
                <a:solidFill>
                  <a:srgbClr val="0033CC"/>
                </a:solidFill>
              </a:rPr>
              <a:t>“shielding”</a:t>
            </a:r>
            <a:r>
              <a:rPr lang="en-US" sz="1400" i="1" dirty="0"/>
              <a:t>: using coincidence to select useful events</a:t>
            </a:r>
            <a:endParaRPr lang="ru-RU" sz="1400" i="1" dirty="0"/>
          </a:p>
        </p:txBody>
      </p:sp>
      <p:cxnSp>
        <p:nvCxnSpPr>
          <p:cNvPr id="36" name="Прямая со стрелкой 35"/>
          <p:cNvCxnSpPr/>
          <p:nvPr/>
        </p:nvCxnSpPr>
        <p:spPr>
          <a:xfrm flipH="1" flipV="1">
            <a:off x="2231740" y="4977172"/>
            <a:ext cx="36004" cy="811703"/>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6</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40953"/>
            <a:ext cx="7896225" cy="739775"/>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br>
              <a:rPr lang="en-US" sz="2400" b="1" dirty="0">
                <a:solidFill>
                  <a:srgbClr val="002060"/>
                </a:solidFill>
                <a:latin typeface="Arial" pitchFamily="34" charset="0"/>
                <a:cs typeface="Arial" pitchFamily="34" charset="0"/>
              </a:rPr>
            </a:br>
            <a:r>
              <a:rPr lang="en-US" sz="2200" b="1" spc="-1" dirty="0">
                <a:solidFill>
                  <a:srgbClr val="0033CC"/>
                </a:solidFill>
                <a:latin typeface="Arial" pitchFamily="34" charset="0"/>
                <a:ea typeface="DejaVu Sans"/>
                <a:cs typeface="Arial" pitchFamily="34" charset="0"/>
              </a:rPr>
              <a:t>Two types of data acquisition system</a:t>
            </a:r>
            <a:r>
              <a:rPr lang="en-US" sz="2200" b="1" cap="all" spc="-1" dirty="0">
                <a:solidFill>
                  <a:srgbClr val="0033CC"/>
                </a:solidFill>
                <a:latin typeface="Arial" pitchFamily="34" charset="0"/>
                <a:ea typeface="DejaVu Sans"/>
                <a:cs typeface="Arial" pitchFamily="34" charset="0"/>
              </a:rPr>
              <a:t> (DAQ)</a:t>
            </a:r>
            <a:endParaRPr lang="ru-RU" sz="2200" b="1" cap="all" spc="-1" dirty="0">
              <a:solidFill>
                <a:srgbClr val="0033CC"/>
              </a:solidFill>
              <a:latin typeface="Arial" pitchFamily="34" charset="0"/>
              <a:ea typeface="DejaVu Sans"/>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pic>
        <p:nvPicPr>
          <p:cNvPr id="27" name="Рисунок 35" descr="IMG_3986.JPG"/>
          <p:cNvPicPr>
            <a:picLocks noChangeAspect="1"/>
          </p:cNvPicPr>
          <p:nvPr/>
        </p:nvPicPr>
        <p:blipFill>
          <a:blip r:embed="rId14" cstate="print"/>
          <a:srcRect l="7286" t="7069" r="12572"/>
          <a:stretch>
            <a:fillRect/>
          </a:stretch>
        </p:blipFill>
        <p:spPr bwMode="auto">
          <a:xfrm>
            <a:off x="5112060" y="4869160"/>
            <a:ext cx="1630363" cy="1419225"/>
          </a:xfrm>
          <a:prstGeom prst="rect">
            <a:avLst/>
          </a:prstGeom>
          <a:noFill/>
          <a:ln w="9525">
            <a:noFill/>
            <a:miter lim="800000"/>
            <a:headEnd/>
            <a:tailEnd/>
          </a:ln>
        </p:spPr>
      </p:pic>
      <p:pic>
        <p:nvPicPr>
          <p:cNvPr id="28" name="Рисунок 7" descr="fig4.png"/>
          <p:cNvPicPr>
            <a:picLocks noChangeAspect="1"/>
          </p:cNvPicPr>
          <p:nvPr/>
        </p:nvPicPr>
        <p:blipFill>
          <a:blip r:embed="rId15" cstate="print"/>
          <a:srcRect/>
          <a:stretch>
            <a:fillRect/>
          </a:stretch>
        </p:blipFill>
        <p:spPr bwMode="auto">
          <a:xfrm>
            <a:off x="1435100" y="1247044"/>
            <a:ext cx="3430588" cy="2641600"/>
          </a:xfrm>
          <a:prstGeom prst="rect">
            <a:avLst/>
          </a:prstGeom>
          <a:noFill/>
          <a:ln w="9525">
            <a:noFill/>
            <a:miter lim="800000"/>
            <a:headEnd/>
            <a:tailEnd/>
          </a:ln>
        </p:spPr>
      </p:pic>
      <p:pic>
        <p:nvPicPr>
          <p:cNvPr id="29" name="Рисунок 3" descr="adcm16-ltc-pcie-thm.png"/>
          <p:cNvPicPr>
            <a:picLocks noChangeAspect="1"/>
          </p:cNvPicPr>
          <p:nvPr/>
        </p:nvPicPr>
        <p:blipFill>
          <a:blip r:embed="rId16" cstate="print"/>
          <a:srcRect/>
          <a:stretch>
            <a:fillRect/>
          </a:stretch>
        </p:blipFill>
        <p:spPr bwMode="auto">
          <a:xfrm>
            <a:off x="1331640" y="4869160"/>
            <a:ext cx="1687512" cy="1370012"/>
          </a:xfrm>
          <a:prstGeom prst="rect">
            <a:avLst/>
          </a:prstGeom>
          <a:noFill/>
          <a:ln w="9525">
            <a:noFill/>
            <a:miter lim="800000"/>
            <a:headEnd/>
            <a:tailEnd/>
          </a:ln>
        </p:spPr>
      </p:pic>
      <p:pic>
        <p:nvPicPr>
          <p:cNvPr id="36" name="Рисунок 46" descr="IMG_20190409_151046.jpg"/>
          <p:cNvPicPr>
            <a:picLocks noChangeAspect="1"/>
          </p:cNvPicPr>
          <p:nvPr/>
        </p:nvPicPr>
        <p:blipFill>
          <a:blip r:embed="rId17" cstate="print"/>
          <a:srcRect l="5884" t="28474" r="5884" b="21124"/>
          <a:stretch>
            <a:fillRect/>
          </a:stretch>
        </p:blipFill>
        <p:spPr bwMode="auto">
          <a:xfrm>
            <a:off x="5464175" y="1247044"/>
            <a:ext cx="3467100" cy="2641600"/>
          </a:xfrm>
          <a:prstGeom prst="rect">
            <a:avLst/>
          </a:prstGeom>
          <a:noFill/>
          <a:ln w="9525">
            <a:noFill/>
            <a:miter lim="800000"/>
            <a:headEnd/>
            <a:tailEnd/>
          </a:ln>
        </p:spPr>
      </p:pic>
      <p:sp>
        <p:nvSpPr>
          <p:cNvPr id="44" name="TextBox 48"/>
          <p:cNvSpPr txBox="1">
            <a:spLocks noChangeArrowheads="1"/>
          </p:cNvSpPr>
          <p:nvPr/>
        </p:nvSpPr>
        <p:spPr bwMode="auto">
          <a:xfrm>
            <a:off x="2303748" y="4077072"/>
            <a:ext cx="1909762" cy="708025"/>
          </a:xfrm>
          <a:prstGeom prst="rect">
            <a:avLst/>
          </a:prstGeom>
          <a:noFill/>
          <a:ln w="9525">
            <a:noFill/>
            <a:miter lim="800000"/>
            <a:headEnd/>
            <a:tailEnd/>
          </a:ln>
        </p:spPr>
        <p:txBody>
          <a:bodyPr wrap="none">
            <a:spAutoFit/>
          </a:bodyPr>
          <a:lstStyle/>
          <a:p>
            <a:pPr algn="ctr"/>
            <a:r>
              <a:rPr lang="en-US" sz="2000" dirty="0"/>
              <a:t>ADCM-32/64</a:t>
            </a:r>
            <a:endParaRPr lang="ru-RU" sz="2000" dirty="0"/>
          </a:p>
          <a:p>
            <a:pPr algn="ctr"/>
            <a:r>
              <a:rPr lang="en-US" sz="2000" b="0" i="1" dirty="0"/>
              <a:t>AFI Electronics</a:t>
            </a:r>
            <a:endParaRPr lang="ru-RU" sz="2000" b="0" i="1" dirty="0"/>
          </a:p>
        </p:txBody>
      </p:sp>
      <p:sp>
        <p:nvSpPr>
          <p:cNvPr id="45" name="TextBox 49"/>
          <p:cNvSpPr txBox="1">
            <a:spLocks noChangeArrowheads="1"/>
          </p:cNvSpPr>
          <p:nvPr/>
        </p:nvSpPr>
        <p:spPr bwMode="auto">
          <a:xfrm>
            <a:off x="6372200" y="4041068"/>
            <a:ext cx="1606530" cy="707886"/>
          </a:xfrm>
          <a:prstGeom prst="rect">
            <a:avLst/>
          </a:prstGeom>
          <a:noFill/>
          <a:ln w="9525">
            <a:noFill/>
            <a:miter lim="800000"/>
            <a:headEnd/>
            <a:tailEnd/>
          </a:ln>
        </p:spPr>
        <p:txBody>
          <a:bodyPr wrap="none">
            <a:spAutoFit/>
          </a:bodyPr>
          <a:lstStyle/>
          <a:p>
            <a:pPr algn="ctr"/>
            <a:r>
              <a:rPr lang="ru-RU" sz="2000" dirty="0"/>
              <a:t>ЦРС-32</a:t>
            </a:r>
            <a:endParaRPr lang="en-US" sz="2000" dirty="0"/>
          </a:p>
          <a:p>
            <a:pPr algn="ctr"/>
            <a:r>
              <a:rPr lang="en-US" sz="2000" b="0" i="1" dirty="0" err="1"/>
              <a:t>Alpatov</a:t>
            </a:r>
            <a:r>
              <a:rPr lang="en-US" sz="2000" b="0" i="1" dirty="0"/>
              <a:t> S.V.</a:t>
            </a:r>
            <a:endParaRPr lang="ru-RU" sz="2000" b="0" i="1" dirty="0"/>
          </a:p>
        </p:txBody>
      </p:sp>
      <p:sp>
        <p:nvSpPr>
          <p:cNvPr id="46" name="TextBox 45"/>
          <p:cNvSpPr txBox="1"/>
          <p:nvPr/>
        </p:nvSpPr>
        <p:spPr>
          <a:xfrm>
            <a:off x="3023828" y="4797152"/>
            <a:ext cx="1944216" cy="1384995"/>
          </a:xfrm>
          <a:prstGeom prst="rect">
            <a:avLst/>
          </a:prstGeom>
          <a:noFill/>
        </p:spPr>
        <p:txBody>
          <a:bodyPr wrap="square" rtlCol="0">
            <a:spAutoFit/>
          </a:bodyPr>
          <a:lstStyle/>
          <a:p>
            <a:pPr>
              <a:buFont typeface="Arial" pitchFamily="34" charset="0"/>
              <a:buChar char="•"/>
            </a:pPr>
            <a:r>
              <a:rPr lang="en-US" sz="1400" dirty="0" smtClean="0"/>
              <a:t> 100 MHz sampling</a:t>
            </a:r>
          </a:p>
          <a:p>
            <a:pPr>
              <a:buFont typeface="Arial" pitchFamily="34" charset="0"/>
              <a:buChar char="•"/>
            </a:pPr>
            <a:endParaRPr lang="en-US" sz="1400" dirty="0" smtClean="0"/>
          </a:p>
          <a:p>
            <a:pPr>
              <a:buFont typeface="Arial" pitchFamily="34" charset="0"/>
              <a:buChar char="•"/>
            </a:pPr>
            <a:r>
              <a:rPr lang="en-US" sz="1400" dirty="0" smtClean="0"/>
              <a:t> PC-integrated</a:t>
            </a:r>
          </a:p>
          <a:p>
            <a:r>
              <a:rPr lang="en-US" sz="1400" dirty="0" smtClean="0"/>
              <a:t>   using PCI-e bus</a:t>
            </a:r>
          </a:p>
          <a:p>
            <a:endParaRPr lang="en-US" sz="1400" dirty="0" smtClean="0"/>
          </a:p>
          <a:p>
            <a:pPr>
              <a:buFont typeface="Arial" pitchFamily="34" charset="0"/>
              <a:buChar char="•"/>
            </a:pPr>
            <a:r>
              <a:rPr lang="en-US" sz="1400" dirty="0" smtClean="0"/>
              <a:t> &lt;10</a:t>
            </a:r>
            <a:r>
              <a:rPr lang="en-US" sz="1400" baseline="30000" dirty="0" smtClean="0"/>
              <a:t>5</a:t>
            </a:r>
            <a:r>
              <a:rPr lang="en-US" sz="1400" dirty="0" smtClean="0"/>
              <a:t> event/sec</a:t>
            </a:r>
            <a:endParaRPr lang="ru-RU" sz="1400" dirty="0"/>
          </a:p>
        </p:txBody>
      </p:sp>
      <p:sp>
        <p:nvSpPr>
          <p:cNvPr id="47" name="TextBox 46"/>
          <p:cNvSpPr txBox="1"/>
          <p:nvPr/>
        </p:nvSpPr>
        <p:spPr>
          <a:xfrm>
            <a:off x="6912260" y="4833156"/>
            <a:ext cx="1944216" cy="1384995"/>
          </a:xfrm>
          <a:prstGeom prst="rect">
            <a:avLst/>
          </a:prstGeom>
          <a:noFill/>
        </p:spPr>
        <p:txBody>
          <a:bodyPr wrap="square" rtlCol="0">
            <a:spAutoFit/>
          </a:bodyPr>
          <a:lstStyle/>
          <a:p>
            <a:pPr>
              <a:buFont typeface="Arial" pitchFamily="34" charset="0"/>
              <a:buChar char="•"/>
            </a:pPr>
            <a:r>
              <a:rPr lang="en-US" sz="1400" dirty="0" smtClean="0"/>
              <a:t> 200 MHz </a:t>
            </a:r>
            <a:r>
              <a:rPr lang="en-US" sz="1400" dirty="0" smtClean="0"/>
              <a:t>sampling</a:t>
            </a:r>
            <a:endParaRPr lang="en-US" sz="1400" dirty="0" smtClean="0"/>
          </a:p>
          <a:p>
            <a:pPr>
              <a:buFont typeface="Arial" pitchFamily="34" charset="0"/>
              <a:buChar char="•"/>
            </a:pPr>
            <a:r>
              <a:rPr lang="en-US" sz="1400" dirty="0" smtClean="0"/>
              <a:t> USB-3 </a:t>
            </a:r>
            <a:r>
              <a:rPr lang="en-US" sz="1400" dirty="0" smtClean="0"/>
              <a:t>connection</a:t>
            </a:r>
            <a:endParaRPr lang="en-US" sz="1400" dirty="0" smtClean="0"/>
          </a:p>
          <a:p>
            <a:pPr>
              <a:buFont typeface="Arial" pitchFamily="34" charset="0"/>
              <a:buChar char="•"/>
            </a:pPr>
            <a:r>
              <a:rPr lang="en-US" sz="1400" dirty="0" smtClean="0"/>
              <a:t> ~10</a:t>
            </a:r>
            <a:r>
              <a:rPr lang="en-US" sz="1400" baseline="30000" dirty="0" smtClean="0"/>
              <a:t>5</a:t>
            </a:r>
            <a:r>
              <a:rPr lang="en-US" sz="1400" dirty="0" smtClean="0"/>
              <a:t> event/sec for each input </a:t>
            </a:r>
            <a:r>
              <a:rPr lang="en-US" sz="1400" dirty="0" smtClean="0"/>
              <a:t>channel</a:t>
            </a:r>
            <a:endParaRPr lang="en-US" sz="1400" dirty="0" smtClean="0"/>
          </a:p>
          <a:p>
            <a:pPr>
              <a:buFont typeface="Arial" pitchFamily="34" charset="0"/>
              <a:buChar char="•"/>
            </a:pPr>
            <a:r>
              <a:rPr lang="en-US" sz="1400" dirty="0" smtClean="0"/>
              <a:t> can work with </a:t>
            </a:r>
            <a:r>
              <a:rPr lang="en-US" sz="1400" dirty="0" err="1" smtClean="0"/>
              <a:t>HPGe</a:t>
            </a:r>
            <a:r>
              <a:rPr lang="en-US" sz="1400" dirty="0" smtClean="0"/>
              <a:t> detectors</a:t>
            </a:r>
            <a:endParaRPr lang="ru-RU" sz="1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7</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559284"/>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endParaRPr lang="ru-RU" sz="2400" b="1" dirty="0">
              <a:latin typeface="Arial" pitchFamily="34" charset="0"/>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26" name="CustomShape 2"/>
          <p:cNvSpPr/>
          <p:nvPr/>
        </p:nvSpPr>
        <p:spPr>
          <a:xfrm>
            <a:off x="1651909" y="519137"/>
            <a:ext cx="6711660" cy="4920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200" strike="noStrike" spc="-1" dirty="0">
                <a:solidFill>
                  <a:srgbClr val="0033CC"/>
                </a:solidFill>
                <a:latin typeface="Arial" pitchFamily="34" charset="0"/>
                <a:ea typeface="DejaVu Sans"/>
                <a:cs typeface="Arial" pitchFamily="34" charset="0"/>
              </a:rPr>
              <a:t>Neutron </a:t>
            </a:r>
            <a:r>
              <a:rPr lang="en-US" sz="2200" strike="noStrike" spc="-1" dirty="0" smtClean="0">
                <a:solidFill>
                  <a:srgbClr val="0033CC"/>
                </a:solidFill>
                <a:latin typeface="Arial" pitchFamily="34" charset="0"/>
                <a:ea typeface="DejaVu Sans"/>
                <a:cs typeface="Arial" pitchFamily="34" charset="0"/>
              </a:rPr>
              <a:t>beam profile </a:t>
            </a:r>
            <a:r>
              <a:rPr lang="en-US" sz="2200" strike="noStrike" spc="-1" dirty="0">
                <a:solidFill>
                  <a:srgbClr val="0033CC"/>
                </a:solidFill>
                <a:latin typeface="Arial" pitchFamily="34" charset="0"/>
                <a:ea typeface="DejaVu Sans"/>
                <a:cs typeface="Arial" pitchFamily="34" charset="0"/>
              </a:rPr>
              <a:t>measurements</a:t>
            </a:r>
            <a:endParaRPr lang="en-US" sz="2200" strike="noStrike" spc="-1" dirty="0">
              <a:latin typeface="Arial" pitchFamily="34" charset="0"/>
              <a:cs typeface="Arial" pitchFamily="34" charset="0"/>
            </a:endParaRPr>
          </a:p>
        </p:txBody>
      </p:sp>
      <p:pic>
        <p:nvPicPr>
          <p:cNvPr id="27" name="Picture 2"/>
          <p:cNvPicPr/>
          <p:nvPr/>
        </p:nvPicPr>
        <p:blipFill>
          <a:blip r:embed="rId14" cstate="print"/>
          <a:stretch/>
        </p:blipFill>
        <p:spPr>
          <a:xfrm>
            <a:off x="5016420" y="1545650"/>
            <a:ext cx="3408008" cy="1470583"/>
          </a:xfrm>
          <a:prstGeom prst="rect">
            <a:avLst/>
          </a:prstGeom>
          <a:ln>
            <a:noFill/>
          </a:ln>
        </p:spPr>
      </p:pic>
      <p:pic>
        <p:nvPicPr>
          <p:cNvPr id="28" name="Picture 3"/>
          <p:cNvPicPr/>
          <p:nvPr/>
        </p:nvPicPr>
        <p:blipFill>
          <a:blip r:embed="rId15" cstate="print"/>
          <a:stretch/>
        </p:blipFill>
        <p:spPr>
          <a:xfrm>
            <a:off x="1727684" y="1326959"/>
            <a:ext cx="2313440" cy="1689275"/>
          </a:xfrm>
          <a:prstGeom prst="rect">
            <a:avLst/>
          </a:prstGeom>
          <a:ln>
            <a:noFill/>
          </a:ln>
        </p:spPr>
      </p:pic>
      <p:pic>
        <p:nvPicPr>
          <p:cNvPr id="36" name="Picture 5"/>
          <p:cNvPicPr>
            <a:picLocks noChangeAspect="1"/>
          </p:cNvPicPr>
          <p:nvPr/>
        </p:nvPicPr>
        <p:blipFill>
          <a:blip r:embed="rId16" cstate="print"/>
          <a:stretch/>
        </p:blipFill>
        <p:spPr>
          <a:xfrm>
            <a:off x="1727685" y="3355654"/>
            <a:ext cx="3081985" cy="3000866"/>
          </a:xfrm>
          <a:prstGeom prst="rect">
            <a:avLst/>
          </a:prstGeom>
          <a:ln>
            <a:noFill/>
          </a:ln>
        </p:spPr>
      </p:pic>
      <p:pic>
        <p:nvPicPr>
          <p:cNvPr id="29" name="Picture 4"/>
          <p:cNvPicPr>
            <a:picLocks noChangeAspect="1"/>
          </p:cNvPicPr>
          <p:nvPr/>
        </p:nvPicPr>
        <p:blipFill>
          <a:blip r:embed="rId17" cstate="print"/>
          <a:stretch/>
        </p:blipFill>
        <p:spPr>
          <a:xfrm>
            <a:off x="5415687" y="3355651"/>
            <a:ext cx="3110789" cy="3012034"/>
          </a:xfrm>
          <a:prstGeom prst="rect">
            <a:avLst/>
          </a:prstGeom>
          <a:ln>
            <a:noFill/>
          </a:ln>
        </p:spPr>
      </p:pic>
    </p:spTree>
    <p:extLst>
      <p:ext uri="{BB962C8B-B14F-4D97-AF65-F5344CB8AC3E}">
        <p14:creationId xmlns:p14="http://schemas.microsoft.com/office/powerpoint/2010/main" xmlns="" val="24287919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8</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559284"/>
          </a:xfrm>
        </p:spPr>
        <p:txBody>
          <a:bodyPr>
            <a:noAutofit/>
          </a:bodyPr>
          <a:lstStyle/>
          <a:p>
            <a:pPr algn="ctr">
              <a:defRPr/>
            </a:pPr>
            <a:r>
              <a:rPr lang="en-US" sz="2400" b="1" dirty="0">
                <a:solidFill>
                  <a:srgbClr val="002060"/>
                </a:solidFill>
                <a:latin typeface="Arial" pitchFamily="34" charset="0"/>
                <a:cs typeface="Arial" pitchFamily="34" charset="0"/>
              </a:rPr>
              <a:t>Main results obtained in 2017-2019:</a:t>
            </a:r>
            <a:endParaRPr lang="ru-RU" sz="2400" b="1" dirty="0">
              <a:latin typeface="Arial" pitchFamily="34" charset="0"/>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sp>
        <p:nvSpPr>
          <p:cNvPr id="26" name="CustomShape 2"/>
          <p:cNvSpPr/>
          <p:nvPr/>
        </p:nvSpPr>
        <p:spPr>
          <a:xfrm>
            <a:off x="1651909" y="519137"/>
            <a:ext cx="6711660" cy="4920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200" strike="noStrike" spc="-1" dirty="0">
                <a:solidFill>
                  <a:srgbClr val="0033CC"/>
                </a:solidFill>
                <a:latin typeface="Arial" pitchFamily="34" charset="0"/>
                <a:ea typeface="DejaVu Sans"/>
                <a:cs typeface="Arial" pitchFamily="34" charset="0"/>
              </a:rPr>
              <a:t>Neutron </a:t>
            </a:r>
            <a:r>
              <a:rPr lang="en-US" sz="2200" strike="noStrike" spc="-1" dirty="0" smtClean="0">
                <a:solidFill>
                  <a:srgbClr val="0033CC"/>
                </a:solidFill>
                <a:latin typeface="Arial" pitchFamily="34" charset="0"/>
                <a:ea typeface="DejaVu Sans"/>
                <a:cs typeface="Arial" pitchFamily="34" charset="0"/>
              </a:rPr>
              <a:t>beam profile </a:t>
            </a:r>
            <a:r>
              <a:rPr lang="en-US" sz="2200" strike="noStrike" spc="-1" dirty="0">
                <a:solidFill>
                  <a:srgbClr val="0033CC"/>
                </a:solidFill>
                <a:latin typeface="Arial" pitchFamily="34" charset="0"/>
                <a:ea typeface="DejaVu Sans"/>
                <a:cs typeface="Arial" pitchFamily="34" charset="0"/>
              </a:rPr>
              <a:t>measurements</a:t>
            </a:r>
            <a:endParaRPr lang="en-US" sz="2200" strike="noStrike" spc="-1" dirty="0">
              <a:latin typeface="Arial" pitchFamily="34" charset="0"/>
              <a:cs typeface="Arial" pitchFamily="34" charset="0"/>
            </a:endParaRPr>
          </a:p>
        </p:txBody>
      </p:sp>
      <p:pic>
        <p:nvPicPr>
          <p:cNvPr id="27" name="Picture 2"/>
          <p:cNvPicPr/>
          <p:nvPr/>
        </p:nvPicPr>
        <p:blipFill>
          <a:blip r:embed="rId14" cstate="print"/>
          <a:stretch/>
        </p:blipFill>
        <p:spPr>
          <a:xfrm>
            <a:off x="5016420" y="1545650"/>
            <a:ext cx="3408008" cy="1470583"/>
          </a:xfrm>
          <a:prstGeom prst="rect">
            <a:avLst/>
          </a:prstGeom>
          <a:ln>
            <a:noFill/>
          </a:ln>
        </p:spPr>
      </p:pic>
      <p:pic>
        <p:nvPicPr>
          <p:cNvPr id="28" name="Picture 3"/>
          <p:cNvPicPr/>
          <p:nvPr/>
        </p:nvPicPr>
        <p:blipFill>
          <a:blip r:embed="rId15" cstate="print"/>
          <a:stretch/>
        </p:blipFill>
        <p:spPr>
          <a:xfrm>
            <a:off x="1727684" y="1326959"/>
            <a:ext cx="2313440" cy="1689275"/>
          </a:xfrm>
          <a:prstGeom prst="rect">
            <a:avLst/>
          </a:prstGeom>
          <a:ln>
            <a:noFill/>
          </a:ln>
        </p:spPr>
      </p:pic>
      <p:grpSp>
        <p:nvGrpSpPr>
          <p:cNvPr id="21" name="Group 20">
            <a:extLst>
              <a:ext uri="{FF2B5EF4-FFF2-40B4-BE49-F238E27FC236}">
                <a16:creationId xmlns:a16="http://schemas.microsoft.com/office/drawing/2014/main" xmlns="" id="{5537A3DB-FAB3-427F-9026-EFB5BD7EE4FD}"/>
              </a:ext>
            </a:extLst>
          </p:cNvPr>
          <p:cNvGrpSpPr/>
          <p:nvPr/>
        </p:nvGrpSpPr>
        <p:grpSpPr>
          <a:xfrm>
            <a:off x="1721403" y="3207626"/>
            <a:ext cx="6802917" cy="3317718"/>
            <a:chOff x="1621511" y="3243630"/>
            <a:chExt cx="6802917" cy="3317718"/>
          </a:xfrm>
        </p:grpSpPr>
        <p:pic>
          <p:nvPicPr>
            <p:cNvPr id="55" name="Picture 7"/>
            <p:cNvPicPr>
              <a:picLocks noChangeAspect="1"/>
            </p:cNvPicPr>
            <p:nvPr/>
          </p:nvPicPr>
          <p:blipFill>
            <a:blip r:embed="rId16" cstate="print">
              <a:extLst>
                <a:ext uri="{BEBA8EAE-BF5A-486C-A8C5-ECC9F3942E4B}">
                  <a14:imgProps xmlns:a14="http://schemas.microsoft.com/office/drawing/2010/main" xmlns="">
                    <a14:imgLayer r:embed="rId17">
                      <a14:imgEffect>
                        <a14:sharpenSoften amount="50000"/>
                      </a14:imgEffect>
                    </a14:imgLayer>
                  </a14:imgProps>
                </a:ext>
              </a:extLst>
            </a:blip>
            <a:stretch/>
          </p:blipFill>
          <p:spPr>
            <a:xfrm>
              <a:off x="1621511" y="3296678"/>
              <a:ext cx="3328682" cy="3203479"/>
            </a:xfrm>
            <a:prstGeom prst="rect">
              <a:avLst/>
            </a:prstGeom>
            <a:ln>
              <a:noFill/>
            </a:ln>
          </p:spPr>
        </p:pic>
        <p:pic>
          <p:nvPicPr>
            <p:cNvPr id="56" name="Picture 8"/>
            <p:cNvPicPr>
              <a:picLocks noChangeAspect="1"/>
            </p:cNvPicPr>
            <p:nvPr/>
          </p:nvPicPr>
          <p:blipFill>
            <a:blip r:embed="rId18" cstate="print">
              <a:extLst>
                <a:ext uri="{BEBA8EAE-BF5A-486C-A8C5-ECC9F3942E4B}">
                  <a14:imgProps xmlns:a14="http://schemas.microsoft.com/office/drawing/2010/main" xmlns="">
                    <a14:imgLayer r:embed="rId19">
                      <a14:imgEffect>
                        <a14:sharpenSoften amount="50000"/>
                      </a14:imgEffect>
                      <a14:imgEffect>
                        <a14:saturation sat="400000"/>
                      </a14:imgEffect>
                    </a14:imgLayer>
                  </a14:imgProps>
                </a:ext>
              </a:extLst>
            </a:blip>
            <a:stretch/>
          </p:blipFill>
          <p:spPr>
            <a:xfrm>
              <a:off x="5062356" y="3340119"/>
              <a:ext cx="3362072" cy="3221229"/>
            </a:xfrm>
            <a:prstGeom prst="rect">
              <a:avLst/>
            </a:prstGeom>
            <a:ln>
              <a:noFill/>
            </a:ln>
          </p:spPr>
        </p:pic>
        <p:cxnSp>
          <p:nvCxnSpPr>
            <p:cNvPr id="43" name="Straight Connector 42">
              <a:extLst>
                <a:ext uri="{FF2B5EF4-FFF2-40B4-BE49-F238E27FC236}">
                  <a16:creationId xmlns:a16="http://schemas.microsoft.com/office/drawing/2014/main" xmlns="" id="{7C21FF65-0550-429D-B0D4-D149E4F82A9E}"/>
                </a:ext>
              </a:extLst>
            </p:cNvPr>
            <p:cNvCxnSpPr>
              <a:cxnSpLocks/>
            </p:cNvCxnSpPr>
            <p:nvPr/>
          </p:nvCxnSpPr>
          <p:spPr>
            <a:xfrm flipV="1">
              <a:off x="6915563" y="3665652"/>
              <a:ext cx="0" cy="2558952"/>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4D0E81A2-E7BF-4373-86F4-789A156C4BB6}"/>
                </a:ext>
              </a:extLst>
            </p:cNvPr>
            <p:cNvCxnSpPr>
              <a:cxnSpLocks/>
            </p:cNvCxnSpPr>
            <p:nvPr/>
          </p:nvCxnSpPr>
          <p:spPr>
            <a:xfrm flipV="1">
              <a:off x="6562428" y="3665652"/>
              <a:ext cx="0" cy="2558952"/>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7C4EA6A-C6B5-42EE-9192-10707E61AE06}"/>
                </a:ext>
              </a:extLst>
            </p:cNvPr>
            <p:cNvCxnSpPr>
              <a:cxnSpLocks/>
            </p:cNvCxnSpPr>
            <p:nvPr/>
          </p:nvCxnSpPr>
          <p:spPr>
            <a:xfrm flipV="1">
              <a:off x="3601634" y="3614851"/>
              <a:ext cx="0" cy="2558952"/>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CFDA748A-5C03-4C1E-9B23-3CF8490D281C}"/>
                </a:ext>
              </a:extLst>
            </p:cNvPr>
            <p:cNvCxnSpPr>
              <a:cxnSpLocks/>
            </p:cNvCxnSpPr>
            <p:nvPr/>
          </p:nvCxnSpPr>
          <p:spPr>
            <a:xfrm flipV="1">
              <a:off x="2953562" y="3614851"/>
              <a:ext cx="0" cy="2558952"/>
            </a:xfrm>
            <a:prstGeom prst="line">
              <a:avLst/>
            </a:prstGeom>
            <a:ln w="190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1D2E7016-B045-4749-9460-F131F66A0958}"/>
                </a:ext>
              </a:extLst>
            </p:cNvPr>
            <p:cNvSpPr txBox="1"/>
            <p:nvPr/>
          </p:nvSpPr>
          <p:spPr>
            <a:xfrm>
              <a:off x="6001892" y="3243630"/>
              <a:ext cx="1558440" cy="307777"/>
            </a:xfrm>
            <a:prstGeom prst="rect">
              <a:avLst/>
            </a:prstGeom>
            <a:solidFill>
              <a:schemeClr val="bg1"/>
            </a:solidFill>
          </p:spPr>
          <p:txBody>
            <a:bodyPr wrap="none" rtlCol="0">
              <a:spAutoFit/>
            </a:bodyPr>
            <a:lstStyle/>
            <a:p>
              <a:r>
                <a:rPr lang="en-US" sz="1400" b="0" dirty="0">
                  <a:solidFill>
                    <a:srgbClr val="FF0000"/>
                  </a:solidFill>
                </a:rPr>
                <a:t> Sample location </a:t>
              </a:r>
            </a:p>
          </p:txBody>
        </p:sp>
        <p:sp>
          <p:nvSpPr>
            <p:cNvPr id="50" name="TextBox 49">
              <a:extLst>
                <a:ext uri="{FF2B5EF4-FFF2-40B4-BE49-F238E27FC236}">
                  <a16:creationId xmlns:a16="http://schemas.microsoft.com/office/drawing/2014/main" xmlns="" id="{5682AEE4-0F26-4749-9FF0-275460CF276C}"/>
                </a:ext>
              </a:extLst>
            </p:cNvPr>
            <p:cNvSpPr txBox="1"/>
            <p:nvPr/>
          </p:nvSpPr>
          <p:spPr>
            <a:xfrm>
              <a:off x="2519772" y="3251442"/>
              <a:ext cx="1558440" cy="307777"/>
            </a:xfrm>
            <a:prstGeom prst="rect">
              <a:avLst/>
            </a:prstGeom>
            <a:solidFill>
              <a:schemeClr val="bg1"/>
            </a:solidFill>
          </p:spPr>
          <p:txBody>
            <a:bodyPr wrap="none" rtlCol="0">
              <a:spAutoFit/>
            </a:bodyPr>
            <a:lstStyle/>
            <a:p>
              <a:r>
                <a:rPr lang="en-US" sz="1400" b="0" dirty="0">
                  <a:solidFill>
                    <a:srgbClr val="FF0000"/>
                  </a:solidFill>
                </a:rPr>
                <a:t> Sample location </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989CACCF-9733-4C41-BE6B-EFA68C3D5B2A}" type="slidenum">
              <a:rPr lang="ru-RU" smtClean="0"/>
              <a:pPr>
                <a:defRPr/>
              </a:pPr>
              <a:t>9</a:t>
            </a:fld>
            <a:endParaRPr lang="ru-RU"/>
          </a:p>
        </p:txBody>
      </p:sp>
      <p:sp>
        <p:nvSpPr>
          <p:cNvPr id="7" name="Нижний колонтитул 6"/>
          <p:cNvSpPr>
            <a:spLocks noGrp="1"/>
          </p:cNvSpPr>
          <p:nvPr>
            <p:ph type="ftr" sz="quarter" idx="11"/>
          </p:nvPr>
        </p:nvSpPr>
        <p:spPr/>
        <p:txBody>
          <a:bodyPr/>
          <a:lstStyle/>
          <a:p>
            <a:pPr>
              <a:defRPr/>
            </a:pPr>
            <a:r>
              <a:rPr lang="en-US"/>
              <a:t>Yu.N.Kopatch, PAC for Nuclear Physics 50-th Session</a:t>
            </a:r>
            <a:endParaRPr lang="ru-RU" dirty="0"/>
          </a:p>
        </p:txBody>
      </p:sp>
      <p:sp>
        <p:nvSpPr>
          <p:cNvPr id="16391"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393" name="Rectangle 9"/>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Заголовок 1"/>
          <p:cNvSpPr>
            <a:spLocks noGrp="1"/>
          </p:cNvSpPr>
          <p:nvPr>
            <p:ph type="title"/>
          </p:nvPr>
        </p:nvSpPr>
        <p:spPr>
          <a:xfrm>
            <a:off x="1174750" y="25400"/>
            <a:ext cx="7896225" cy="1221644"/>
          </a:xfrm>
        </p:spPr>
        <p:txBody>
          <a:bodyPr>
            <a:noAutofit/>
          </a:bodyPr>
          <a:lstStyle/>
          <a:p>
            <a:pPr lvl="0" algn="ctr">
              <a:defRPr/>
            </a:pPr>
            <a:r>
              <a:rPr lang="en-US" sz="2400" b="1" dirty="0">
                <a:solidFill>
                  <a:srgbClr val="002060"/>
                </a:solidFill>
                <a:latin typeface="Arial" pitchFamily="34" charset="0"/>
                <a:cs typeface="Arial" pitchFamily="34" charset="0"/>
              </a:rPr>
              <a:t>Main results obtained in 2017-2019:</a:t>
            </a:r>
            <a:br>
              <a:rPr lang="en-US" sz="2400" b="1" dirty="0">
                <a:solidFill>
                  <a:srgbClr val="002060"/>
                </a:solidFill>
                <a:latin typeface="Arial" pitchFamily="34" charset="0"/>
                <a:cs typeface="Arial" pitchFamily="34" charset="0"/>
              </a:rPr>
            </a:br>
            <a:r>
              <a:rPr lang="en-US" sz="2200" b="1" spc="-1" dirty="0">
                <a:solidFill>
                  <a:srgbClr val="0033CC"/>
                </a:solidFill>
                <a:effectLst/>
                <a:latin typeface="Arial" pitchFamily="34" charset="0"/>
                <a:ea typeface="DejaVu Sans"/>
                <a:cs typeface="Arial" pitchFamily="34" charset="0"/>
              </a:rPr>
              <a:t>Determination of the </a:t>
            </a:r>
            <a:r>
              <a:rPr lang="el-GR" sz="2200" b="1" spc="-1" dirty="0">
                <a:solidFill>
                  <a:srgbClr val="0033CC"/>
                </a:solidFill>
                <a:effectLst/>
                <a:latin typeface="Arial" pitchFamily="34" charset="0"/>
                <a:ea typeface="DejaVu Sans"/>
                <a:cs typeface="Arial" pitchFamily="34" charset="0"/>
              </a:rPr>
              <a:t>γ</a:t>
            </a:r>
            <a:r>
              <a:rPr lang="en-US" sz="2200" b="1" spc="-1" dirty="0">
                <a:solidFill>
                  <a:srgbClr val="0033CC"/>
                </a:solidFill>
                <a:effectLst/>
                <a:latin typeface="Arial" pitchFamily="34" charset="0"/>
                <a:ea typeface="DejaVu Sans"/>
                <a:cs typeface="Arial" pitchFamily="34" charset="0"/>
              </a:rPr>
              <a:t>-ray detectors response function</a:t>
            </a:r>
            <a:br>
              <a:rPr lang="en-US" sz="2200" b="1" spc="-1" dirty="0">
                <a:solidFill>
                  <a:srgbClr val="0033CC"/>
                </a:solidFill>
                <a:effectLst/>
                <a:latin typeface="Arial" pitchFamily="34" charset="0"/>
                <a:ea typeface="DejaVu Sans"/>
                <a:cs typeface="Arial" pitchFamily="34" charset="0"/>
              </a:rPr>
            </a:br>
            <a:r>
              <a:rPr lang="en-US" sz="2000" b="1" i="1" spc="-1" dirty="0">
                <a:solidFill>
                  <a:srgbClr val="FF0000"/>
                </a:solidFill>
                <a:effectLst/>
                <a:latin typeface="Arial" pitchFamily="34" charset="0"/>
                <a:ea typeface="DejaVu Sans"/>
                <a:cs typeface="Arial" pitchFamily="34" charset="0"/>
              </a:rPr>
              <a:t>(see poster of D. </a:t>
            </a:r>
            <a:r>
              <a:rPr lang="en-US" sz="2000" b="1" i="1" spc="-1" dirty="0" err="1">
                <a:solidFill>
                  <a:srgbClr val="FF0000"/>
                </a:solidFill>
                <a:effectLst/>
                <a:latin typeface="Arial" pitchFamily="34" charset="0"/>
                <a:ea typeface="DejaVu Sans"/>
                <a:cs typeface="Arial" pitchFamily="34" charset="0"/>
              </a:rPr>
              <a:t>Grozdanov</a:t>
            </a:r>
            <a:r>
              <a:rPr lang="en-US" sz="2000" b="1" i="1" spc="-1" dirty="0">
                <a:solidFill>
                  <a:srgbClr val="FF0000"/>
                </a:solidFill>
                <a:effectLst/>
                <a:latin typeface="Arial" pitchFamily="34" charset="0"/>
                <a:ea typeface="DejaVu Sans"/>
                <a:cs typeface="Arial" pitchFamily="34" charset="0"/>
              </a:rPr>
              <a:t>)</a:t>
            </a:r>
            <a:endParaRPr lang="ru-RU" sz="2400" b="1" i="1" dirty="0">
              <a:latin typeface="Arial" pitchFamily="34" charset="0"/>
              <a:cs typeface="Arial" pitchFamily="34" charset="0"/>
            </a:endParaRPr>
          </a:p>
        </p:txBody>
      </p:sp>
      <p:grpSp>
        <p:nvGrpSpPr>
          <p:cNvPr id="2" name="Группа 28"/>
          <p:cNvGrpSpPr/>
          <p:nvPr/>
        </p:nvGrpSpPr>
        <p:grpSpPr>
          <a:xfrm>
            <a:off x="107168" y="251464"/>
            <a:ext cx="755192" cy="6394552"/>
            <a:chOff x="107168" y="251464"/>
            <a:chExt cx="755192" cy="6394552"/>
          </a:xfrm>
        </p:grpSpPr>
        <p:pic>
          <p:nvPicPr>
            <p:cNvPr id="31" name="Picture 5"/>
            <p:cNvPicPr>
              <a:picLocks noChangeAspect="1" noChangeArrowheads="1"/>
            </p:cNvPicPr>
            <p:nvPr/>
          </p:nvPicPr>
          <p:blipFill>
            <a:blip r:embed="rId3"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spect="1" noChangeArrowheads="1"/>
            </p:cNvPicPr>
            <p:nvPr/>
          </p:nvPicPr>
          <p:blipFill>
            <a:blip r:embed="rId4"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13" descr="http://lrb.jinr.ru/new/dimg/lab22_ru.png"/>
            <p:cNvPicPr>
              <a:picLocks noChangeAspect="1" noChangeArrowheads="1"/>
            </p:cNvPicPr>
            <p:nvPr/>
          </p:nvPicPr>
          <p:blipFill>
            <a:blip r:embed="rId5"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4" name="Picture 14"/>
            <p:cNvPicPr>
              <a:picLocks noChangeAspect="1" noChangeArrowheads="1"/>
            </p:cNvPicPr>
            <p:nvPr/>
          </p:nvPicPr>
          <p:blipFill>
            <a:blip r:embed="rId6"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5"/>
            <p:cNvPicPr>
              <a:picLocks noChangeAspect="1" noChangeArrowheads="1"/>
            </p:cNvPicPr>
            <p:nvPr/>
          </p:nvPicPr>
          <p:blipFill>
            <a:blip r:embed="rId7"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Группа 1"/>
            <p:cNvGrpSpPr>
              <a:grpSpLocks/>
            </p:cNvGrpSpPr>
            <p:nvPr/>
          </p:nvGrpSpPr>
          <p:grpSpPr bwMode="auto">
            <a:xfrm>
              <a:off x="220397" y="4263564"/>
              <a:ext cx="558229" cy="332305"/>
              <a:chOff x="566735" y="5357797"/>
              <a:chExt cx="2133057" cy="966624"/>
            </a:xfrm>
          </p:grpSpPr>
          <p:pic>
            <p:nvPicPr>
              <p:cNvPr id="41" name="Picture 16"/>
              <p:cNvPicPr>
                <a:picLocks noChangeAspect="1" noChangeArrowheads="1"/>
              </p:cNvPicPr>
              <p:nvPr/>
            </p:nvPicPr>
            <p:blipFill>
              <a:blip r:embed="rId8"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7"/>
              <p:cNvPicPr>
                <a:picLocks noChangeAspect="1" noChangeArrowheads="1"/>
              </p:cNvPicPr>
              <p:nvPr/>
            </p:nvPicPr>
            <p:blipFill>
              <a:blip r:embed="rId9"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7" name="Picture 4" descr="http://theo.inrne.bas.bg/~grah/side9/inrne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spect="1" noChangeArrowheads="1"/>
            </p:cNvPicPr>
            <p:nvPr/>
          </p:nvPicPr>
          <p:blipFill>
            <a:blip r:embed="rId11"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Рисунок 5"/>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Рисунок 39" descr="india.png"/>
            <p:cNvPicPr>
              <a:picLocks noChangeAspect="1"/>
            </p:cNvPicPr>
            <p:nvPr/>
          </p:nvPicPr>
          <p:blipFill>
            <a:blip r:embed="rId13" cstate="print"/>
            <a:stretch>
              <a:fillRect/>
            </a:stretch>
          </p:blipFill>
          <p:spPr>
            <a:xfrm>
              <a:off x="205587" y="5965084"/>
              <a:ext cx="549139" cy="680932"/>
            </a:xfrm>
            <a:prstGeom prst="rect">
              <a:avLst/>
            </a:prstGeom>
          </p:spPr>
        </p:pic>
      </p:grpSp>
      <p:pic>
        <p:nvPicPr>
          <p:cNvPr id="21" name="Picture 1"/>
          <p:cNvPicPr>
            <a:picLocks noChangeAspect="1" noChangeArrowheads="1"/>
          </p:cNvPicPr>
          <p:nvPr/>
        </p:nvPicPr>
        <p:blipFill>
          <a:blip r:embed="rId14" cstate="print"/>
          <a:srcRect/>
          <a:stretch>
            <a:fillRect/>
          </a:stretch>
        </p:blipFill>
        <p:spPr bwMode="auto">
          <a:xfrm>
            <a:off x="1174750" y="1247044"/>
            <a:ext cx="7926387" cy="5329238"/>
          </a:xfrm>
          <a:prstGeom prst="rect">
            <a:avLst/>
          </a:prstGeom>
          <a:noFill/>
          <a:ln w="9525">
            <a:noFill/>
            <a:round/>
            <a:headEnd/>
            <a:tailEnd/>
          </a:ln>
        </p:spPr>
      </p:pic>
      <p:sp>
        <p:nvSpPr>
          <p:cNvPr id="22" name="Rectangle 3"/>
          <p:cNvSpPr>
            <a:spLocks noChangeArrowheads="1"/>
          </p:cNvSpPr>
          <p:nvPr/>
        </p:nvSpPr>
        <p:spPr bwMode="auto">
          <a:xfrm>
            <a:off x="6837363" y="1765448"/>
            <a:ext cx="1287463" cy="463846"/>
          </a:xfrm>
          <a:prstGeom prst="rect">
            <a:avLst/>
          </a:prstGeom>
          <a:noFill/>
          <a:ln w="9525">
            <a:noFill/>
            <a:round/>
            <a:headEnd/>
            <a:tailEnd/>
          </a:ln>
        </p:spPr>
        <p:txBody>
          <a:bodyPr wrap="square"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latin typeface="Times New Roman" pitchFamily="18" charset="0"/>
                <a:cs typeface="Times New Roman" pitchFamily="18" charset="0"/>
              </a:rPr>
              <a:t>Full energy absorption peak</a:t>
            </a:r>
            <a:endParaRPr lang="ru-RU" sz="1100" dirty="0">
              <a:solidFill>
                <a:srgbClr val="000000"/>
              </a:solidFill>
              <a:latin typeface="Times New Roman" pitchFamily="18" charset="0"/>
              <a:cs typeface="Times New Roman" pitchFamily="18" charset="0"/>
            </a:endParaRPr>
          </a:p>
        </p:txBody>
      </p:sp>
      <p:sp>
        <p:nvSpPr>
          <p:cNvPr id="23" name="Rectangle 4"/>
          <p:cNvSpPr>
            <a:spLocks noChangeArrowheads="1"/>
          </p:cNvSpPr>
          <p:nvPr/>
        </p:nvSpPr>
        <p:spPr bwMode="auto">
          <a:xfrm>
            <a:off x="6196013" y="2447567"/>
            <a:ext cx="1219200" cy="463846"/>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FF0000"/>
                </a:solidFill>
                <a:latin typeface="Times New Roman" pitchFamily="18" charset="0"/>
                <a:cs typeface="Times New Roman" pitchFamily="18" charset="0"/>
              </a:rPr>
              <a:t>single escape peak</a:t>
            </a:r>
            <a:endParaRPr lang="ru-RU" sz="1200" dirty="0">
              <a:solidFill>
                <a:srgbClr val="FF0000"/>
              </a:solidFill>
              <a:latin typeface="Times New Roman" pitchFamily="18" charset="0"/>
              <a:cs typeface="Times New Roman" pitchFamily="18" charset="0"/>
            </a:endParaRPr>
          </a:p>
        </p:txBody>
      </p:sp>
      <p:sp>
        <p:nvSpPr>
          <p:cNvPr id="24" name="Rectangle 5"/>
          <p:cNvSpPr>
            <a:spLocks noChangeArrowheads="1"/>
          </p:cNvSpPr>
          <p:nvPr/>
        </p:nvSpPr>
        <p:spPr bwMode="auto">
          <a:xfrm>
            <a:off x="4852348" y="4263564"/>
            <a:ext cx="1560203" cy="279180"/>
          </a:xfrm>
          <a:prstGeom prst="rect">
            <a:avLst/>
          </a:prstGeom>
          <a:noFill/>
          <a:ln w="9525">
            <a:noFill/>
            <a:round/>
            <a:headEnd/>
            <a:tailEnd/>
          </a:ln>
        </p:spPr>
        <p:txBody>
          <a:bodyPr wrap="squar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B050"/>
                </a:solidFill>
                <a:latin typeface="Times New Roman" pitchFamily="18" charset="0"/>
                <a:cs typeface="Times New Roman" pitchFamily="18" charset="0"/>
              </a:rPr>
              <a:t>double escape peak</a:t>
            </a:r>
            <a:endParaRPr lang="ru-RU" sz="1200" dirty="0">
              <a:solidFill>
                <a:srgbClr val="00B050"/>
              </a:solidFill>
              <a:latin typeface="Times New Roman" pitchFamily="18" charset="0"/>
              <a:cs typeface="Times New Roman" pitchFamily="18" charset="0"/>
            </a:endParaRPr>
          </a:p>
        </p:txBody>
      </p:sp>
      <p:sp>
        <p:nvSpPr>
          <p:cNvPr id="25" name="Text Box 6"/>
          <p:cNvSpPr txBox="1">
            <a:spLocks noChangeArrowheads="1"/>
          </p:cNvSpPr>
          <p:nvPr/>
        </p:nvSpPr>
        <p:spPr bwMode="auto">
          <a:xfrm>
            <a:off x="2555776" y="4656138"/>
            <a:ext cx="3395762" cy="279180"/>
          </a:xfrm>
          <a:prstGeom prst="rect">
            <a:avLst/>
          </a:prstGeom>
          <a:noFill/>
          <a:ln w="9525">
            <a:noFill/>
            <a:round/>
            <a:headEnd/>
            <a:tailEnd/>
          </a:ln>
        </p:spPr>
        <p:txBody>
          <a:bodyPr wrap="square"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656565"/>
                </a:solidFill>
                <a:latin typeface="Century Schoolbook"/>
              </a:rPr>
              <a:t>Single and multiple Compton continuum</a:t>
            </a:r>
            <a:endParaRPr lang="en-US" sz="1200" dirty="0">
              <a:solidFill>
                <a:srgbClr val="000000"/>
              </a:solidFill>
              <a:latin typeface="Times New Roman" pitchFamily="18" charset="0"/>
            </a:endParaRPr>
          </a:p>
        </p:txBody>
      </p:sp>
      <p:cxnSp>
        <p:nvCxnSpPr>
          <p:cNvPr id="26" name="AutoShape 7"/>
          <p:cNvCxnSpPr>
            <a:cxnSpLocks noChangeShapeType="1"/>
          </p:cNvCxnSpPr>
          <p:nvPr/>
        </p:nvCxnSpPr>
        <p:spPr bwMode="auto">
          <a:xfrm>
            <a:off x="5241925" y="4900613"/>
            <a:ext cx="579438" cy="611187"/>
          </a:xfrm>
          <a:prstGeom prst="straightConnector1">
            <a:avLst/>
          </a:prstGeom>
          <a:noFill/>
          <a:ln w="25560" cap="sq">
            <a:solidFill>
              <a:srgbClr val="66FFFF"/>
            </a:solidFill>
            <a:miter lim="800000"/>
            <a:headEnd/>
            <a:tailEnd type="arrow" w="med" len="med"/>
          </a:ln>
          <a:effectLst>
            <a:outerShdw dist="24840" dir="5400000" algn="ctr" rotWithShape="0">
              <a:srgbClr val="000000">
                <a:alpha val="40033"/>
              </a:srgbClr>
            </a:outerShdw>
          </a:effectLst>
        </p:spPr>
      </p:cxnSp>
      <p:cxnSp>
        <p:nvCxnSpPr>
          <p:cNvPr id="27" name="AutoShape 8"/>
          <p:cNvCxnSpPr>
            <a:cxnSpLocks noChangeShapeType="1"/>
          </p:cNvCxnSpPr>
          <p:nvPr/>
        </p:nvCxnSpPr>
        <p:spPr bwMode="auto">
          <a:xfrm>
            <a:off x="3838575" y="4897438"/>
            <a:ext cx="384175" cy="539750"/>
          </a:xfrm>
          <a:prstGeom prst="straightConnector1">
            <a:avLst/>
          </a:prstGeom>
          <a:noFill/>
          <a:ln w="25560" cap="sq">
            <a:solidFill>
              <a:srgbClr val="656565"/>
            </a:solidFill>
            <a:miter lim="800000"/>
            <a:headEnd/>
            <a:tailEnd type="arrow" w="med" len="med"/>
          </a:ln>
          <a:effectLst>
            <a:outerShdw dist="24840" dir="5400000" algn="ctr" rotWithShape="0">
              <a:srgbClr val="000000">
                <a:alpha val="40033"/>
              </a:srgbClr>
            </a:outerShdw>
          </a:effectLst>
        </p:spPr>
      </p:cxnSp>
      <p:sp>
        <p:nvSpPr>
          <p:cNvPr id="28" name="Text Box 9"/>
          <p:cNvSpPr txBox="1">
            <a:spLocks noChangeArrowheads="1"/>
          </p:cNvSpPr>
          <p:nvPr/>
        </p:nvSpPr>
        <p:spPr bwMode="auto">
          <a:xfrm>
            <a:off x="4222749" y="3057871"/>
            <a:ext cx="2603501" cy="463846"/>
          </a:xfrm>
          <a:prstGeom prst="rect">
            <a:avLst/>
          </a:prstGeom>
          <a:noFill/>
          <a:ln w="9525">
            <a:noFill/>
            <a:round/>
            <a:headEnd/>
            <a:tailEnd/>
          </a:ln>
        </p:spPr>
        <p:txBody>
          <a:bodyPr wrap="squar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latin typeface="Century Schoolbook"/>
              </a:rPr>
              <a:t>Compton components from single and double escape peaks</a:t>
            </a:r>
            <a:endParaRPr lang="en-US" sz="1200" dirty="0">
              <a:solidFill>
                <a:srgbClr val="000000"/>
              </a:solidFill>
              <a:latin typeface="Times New Roman" pitchFamily="18" charset="0"/>
            </a:endParaRPr>
          </a:p>
        </p:txBody>
      </p:sp>
      <p:cxnSp>
        <p:nvCxnSpPr>
          <p:cNvPr id="29" name="AutoShape 10"/>
          <p:cNvCxnSpPr>
            <a:cxnSpLocks noChangeShapeType="1"/>
          </p:cNvCxnSpPr>
          <p:nvPr/>
        </p:nvCxnSpPr>
        <p:spPr bwMode="auto">
          <a:xfrm>
            <a:off x="5632450" y="3714750"/>
            <a:ext cx="1204913" cy="866775"/>
          </a:xfrm>
          <a:prstGeom prst="straightConnector1">
            <a:avLst/>
          </a:prstGeom>
          <a:noFill/>
          <a:ln w="25560" cap="sq">
            <a:solidFill>
              <a:srgbClr val="FFFF00"/>
            </a:solidFill>
            <a:miter lim="800000"/>
            <a:headEnd/>
            <a:tailEnd type="arrow" w="med" len="med"/>
          </a:ln>
          <a:effectLst>
            <a:outerShdw dist="24840" dir="5400000" algn="ctr" rotWithShape="0">
              <a:srgbClr val="000000">
                <a:alpha val="40033"/>
              </a:srgbClr>
            </a:outerShdw>
          </a:effectLst>
        </p:spPr>
      </p:cxnSp>
      <p:cxnSp>
        <p:nvCxnSpPr>
          <p:cNvPr id="36" name="AutoShape 11"/>
          <p:cNvCxnSpPr>
            <a:cxnSpLocks noChangeShapeType="1"/>
          </p:cNvCxnSpPr>
          <p:nvPr/>
        </p:nvCxnSpPr>
        <p:spPr bwMode="auto">
          <a:xfrm>
            <a:off x="6196013" y="3741738"/>
            <a:ext cx="227012" cy="1200150"/>
          </a:xfrm>
          <a:prstGeom prst="straightConnector1">
            <a:avLst/>
          </a:prstGeom>
          <a:noFill/>
          <a:ln w="25560" cap="sq">
            <a:solidFill>
              <a:srgbClr val="9933FF"/>
            </a:solidFill>
            <a:miter lim="800000"/>
            <a:headEnd/>
            <a:tailEnd type="arrow" w="med" len="med"/>
          </a:ln>
          <a:effectLst>
            <a:outerShdw dist="24840" dir="5400000" algn="ctr" rotWithShape="0">
              <a:srgbClr val="000000">
                <a:alpha val="40033"/>
              </a:srgbClr>
            </a:outerShdw>
          </a:effectLst>
        </p:spPr>
      </p:cxn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5505</TotalTime>
  <Words>1945</Words>
  <Application>Microsoft Office PowerPoint</Application>
  <PresentationFormat>Экран (4:3)</PresentationFormat>
  <Paragraphs>323</Paragraphs>
  <Slides>22</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Report and Proposal for Extension of the Project TANGRA  (TAgged Neutrons &amp; Gamma-Rays)  “Design and development of the tagged neutron method for determination of the elemental structure of materials and nuclear reaction studies”</vt:lpstr>
      <vt:lpstr>TANGRA in 2017 - 2019</vt:lpstr>
      <vt:lpstr>Tagged neutron method (TNM)</vt:lpstr>
      <vt:lpstr>Main results obtained in 2017-2019:</vt:lpstr>
      <vt:lpstr>Main results obtained in 2017-2019: Two types of the experimental setup</vt:lpstr>
      <vt:lpstr>Main results obtained in 2017-2019: Two types of data acquisition system (DAQ)</vt:lpstr>
      <vt:lpstr>Main results obtained in 2017-2019:</vt:lpstr>
      <vt:lpstr>Main results obtained in 2017-2019:</vt:lpstr>
      <vt:lpstr>Main results obtained in 2017-2019: Determination of the γ-ray detectors response function (see poster of D. Grozdanov)</vt:lpstr>
      <vt:lpstr>Main results obtained in 2017-2019: Development of the data analysis procedure</vt:lpstr>
      <vt:lpstr>Main results obtained in 2017-2019: Measurements of angular distributions of γ-rays in  the inelastic scattering of 14.1 MeV neutrons</vt:lpstr>
      <vt:lpstr>Слайд 12</vt:lpstr>
      <vt:lpstr>Main results obtained in 2017-2019:</vt:lpstr>
      <vt:lpstr>Main results obtained in 2017-2019:  List of main publications</vt:lpstr>
      <vt:lpstr>Main results obtained in 2017-2019: </vt:lpstr>
      <vt:lpstr>Plans for 2020-2022</vt:lpstr>
      <vt:lpstr>Plans for 2020-2022 Investigation of the (n,2n`) and (n,n`) – reactions using the tagged neutron method</vt:lpstr>
      <vt:lpstr>Plans for 2020-2022 Development of theoretical models describing angular correlations in the inelastic scattering on 14.1 MeV neutrons on nuclei</vt:lpstr>
      <vt:lpstr>Plans for 2020-2022 Development of a technique of searching for diamonds in kimberlite ores using the tagged neutron method – in collaboration with “DIAMANT, ltd”</vt:lpstr>
      <vt:lpstr>Слайд 20</vt:lpstr>
      <vt:lpstr>Summary</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shv</dc:creator>
  <cp:lastModifiedBy>Admin</cp:lastModifiedBy>
  <cp:revision>699</cp:revision>
  <dcterms:created xsi:type="dcterms:W3CDTF">2007-12-24T11:56:30Z</dcterms:created>
  <dcterms:modified xsi:type="dcterms:W3CDTF">2019-06-24T11:27:39Z</dcterms:modified>
</cp:coreProperties>
</file>