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82" r:id="rId3"/>
  </p:sldMasterIdLst>
  <p:notesMasterIdLst>
    <p:notesMasterId r:id="rId30"/>
  </p:notesMasterIdLst>
  <p:sldIdLst>
    <p:sldId id="256" r:id="rId4"/>
    <p:sldId id="591" r:id="rId5"/>
    <p:sldId id="261" r:id="rId6"/>
    <p:sldId id="263" r:id="rId7"/>
    <p:sldId id="267" r:id="rId8"/>
    <p:sldId id="585" r:id="rId9"/>
    <p:sldId id="262" r:id="rId10"/>
    <p:sldId id="277" r:id="rId11"/>
    <p:sldId id="279" r:id="rId12"/>
    <p:sldId id="586" r:id="rId13"/>
    <p:sldId id="568" r:id="rId14"/>
    <p:sldId id="278" r:id="rId15"/>
    <p:sldId id="577" r:id="rId16"/>
    <p:sldId id="582" r:id="rId17"/>
    <p:sldId id="587" r:id="rId18"/>
    <p:sldId id="565" r:id="rId19"/>
    <p:sldId id="574" r:id="rId20"/>
    <p:sldId id="266" r:id="rId21"/>
    <p:sldId id="265" r:id="rId22"/>
    <p:sldId id="268" r:id="rId23"/>
    <p:sldId id="584" r:id="rId24"/>
    <p:sldId id="583" r:id="rId25"/>
    <p:sldId id="273" r:id="rId26"/>
    <p:sldId id="274" r:id="rId27"/>
    <p:sldId id="276" r:id="rId28"/>
    <p:sldId id="588"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FF0000"/>
    <a:srgbClr val="CC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9E847-569D-43D7-BD16-D2AD6ADDA936}" v="1" dt="2019-06-23T14:04:52.293"/>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89516" autoAdjust="0"/>
  </p:normalViewPr>
  <p:slideViewPr>
    <p:cSldViewPr snapToGrid="0">
      <p:cViewPr>
        <p:scale>
          <a:sx n="100" d="100"/>
          <a:sy n="100" d="100"/>
        </p:scale>
        <p:origin x="-828" y="-12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Егор Лычагин" userId="8b65ed3ec763e5ed" providerId="LiveId" clId="{C923DF1A-2A5D-4DE6-AF3D-52C09E075BD0}"/>
    <pc:docChg chg="custSel modSld sldOrd">
      <pc:chgData name="Егор Лычагин" userId="8b65ed3ec763e5ed" providerId="LiveId" clId="{C923DF1A-2A5D-4DE6-AF3D-52C09E075BD0}" dt="2019-06-23T14:04:52.292" v="139"/>
      <pc:docMkLst>
        <pc:docMk/>
      </pc:docMkLst>
      <pc:sldChg chg="modSp">
        <pc:chgData name="Егор Лычагин" userId="8b65ed3ec763e5ed" providerId="LiveId" clId="{C923DF1A-2A5D-4DE6-AF3D-52C09E075BD0}" dt="2019-06-23T11:13:06.693" v="15" actId="113"/>
        <pc:sldMkLst>
          <pc:docMk/>
          <pc:sldMk cId="1345719977" sldId="256"/>
        </pc:sldMkLst>
        <pc:spChg chg="mod">
          <ac:chgData name="Егор Лычагин" userId="8b65ed3ec763e5ed" providerId="LiveId" clId="{C923DF1A-2A5D-4DE6-AF3D-52C09E075BD0}" dt="2019-06-23T11:13:06.693" v="15" actId="113"/>
          <ac:spMkLst>
            <pc:docMk/>
            <pc:sldMk cId="1345719977" sldId="256"/>
            <ac:spMk id="6" creationId="{00000000-0000-0000-0000-000000000000}"/>
          </ac:spMkLst>
        </pc:spChg>
      </pc:sldChg>
      <pc:sldChg chg="modSp">
        <pc:chgData name="Егор Лычагин" userId="8b65ed3ec763e5ed" providerId="LiveId" clId="{C923DF1A-2A5D-4DE6-AF3D-52C09E075BD0}" dt="2019-06-23T11:12:38.489" v="14" actId="1076"/>
        <pc:sldMkLst>
          <pc:docMk/>
          <pc:sldMk cId="4065370126" sldId="261"/>
        </pc:sldMkLst>
        <pc:spChg chg="mod">
          <ac:chgData name="Егор Лычагин" userId="8b65ed3ec763e5ed" providerId="LiveId" clId="{C923DF1A-2A5D-4DE6-AF3D-52C09E075BD0}" dt="2019-06-23T11:12:38.489" v="14" actId="1076"/>
          <ac:spMkLst>
            <pc:docMk/>
            <pc:sldMk cId="4065370126" sldId="261"/>
            <ac:spMk id="11" creationId="{00000000-0000-0000-0000-000000000000}"/>
          </ac:spMkLst>
        </pc:spChg>
      </pc:sldChg>
      <pc:sldChg chg="modSp">
        <pc:chgData name="Егор Лычагин" userId="8b65ed3ec763e5ed" providerId="LiveId" clId="{C923DF1A-2A5D-4DE6-AF3D-52C09E075BD0}" dt="2019-06-23T08:41:54.859" v="1" actId="20577"/>
        <pc:sldMkLst>
          <pc:docMk/>
          <pc:sldMk cId="4170735594" sldId="273"/>
        </pc:sldMkLst>
        <pc:spChg chg="mod">
          <ac:chgData name="Егор Лычагин" userId="8b65ed3ec763e5ed" providerId="LiveId" clId="{C923DF1A-2A5D-4DE6-AF3D-52C09E075BD0}" dt="2019-06-23T08:41:54.859" v="1" actId="20577"/>
          <ac:spMkLst>
            <pc:docMk/>
            <pc:sldMk cId="4170735594" sldId="273"/>
            <ac:spMk id="4" creationId="{2B8867FE-996C-4FED-8ABF-450E99D0BBD7}"/>
          </ac:spMkLst>
        </pc:spChg>
      </pc:sldChg>
      <pc:sldChg chg="delSp modSp">
        <pc:chgData name="Егор Лычагин" userId="8b65ed3ec763e5ed" providerId="LiveId" clId="{C923DF1A-2A5D-4DE6-AF3D-52C09E075BD0}" dt="2019-06-23T13:50:49.629" v="138" actId="1035"/>
        <pc:sldMkLst>
          <pc:docMk/>
          <pc:sldMk cId="791927325" sldId="565"/>
        </pc:sldMkLst>
        <pc:spChg chg="del">
          <ac:chgData name="Егор Лычагин" userId="8b65ed3ec763e5ed" providerId="LiveId" clId="{C923DF1A-2A5D-4DE6-AF3D-52C09E075BD0}" dt="2019-06-23T13:50:37.910" v="133" actId="478"/>
          <ac:spMkLst>
            <pc:docMk/>
            <pc:sldMk cId="791927325" sldId="565"/>
            <ac:spMk id="3" creationId="{40CBC571-CDD8-49EF-89BA-E52E9F16B6A9}"/>
          </ac:spMkLst>
        </pc:spChg>
        <pc:spChg chg="mod">
          <ac:chgData name="Егор Лычагин" userId="8b65ed3ec763e5ed" providerId="LiveId" clId="{C923DF1A-2A5D-4DE6-AF3D-52C09E075BD0}" dt="2019-06-23T13:50:49.629" v="138" actId="1035"/>
          <ac:spMkLst>
            <pc:docMk/>
            <pc:sldMk cId="791927325" sldId="565"/>
            <ac:spMk id="34" creationId="{00000000-0000-0000-0000-000000000000}"/>
          </ac:spMkLst>
        </pc:spChg>
      </pc:sldChg>
      <pc:sldChg chg="ord">
        <pc:chgData name="Егор Лычагин" userId="8b65ed3ec763e5ed" providerId="LiveId" clId="{C923DF1A-2A5D-4DE6-AF3D-52C09E075BD0}" dt="2019-06-23T14:04:52.292" v="139"/>
        <pc:sldMkLst>
          <pc:docMk/>
          <pc:sldMk cId="2144464546" sldId="584"/>
        </pc:sldMkLst>
      </pc:sldChg>
      <pc:sldChg chg="modSp">
        <pc:chgData name="Егор Лычагин" userId="8b65ed3ec763e5ed" providerId="LiveId" clId="{C923DF1A-2A5D-4DE6-AF3D-52C09E075BD0}" dt="2019-06-23T11:40:42.993" v="132" actId="1076"/>
        <pc:sldMkLst>
          <pc:docMk/>
          <pc:sldMk cId="4065370126" sldId="585"/>
        </pc:sldMkLst>
        <pc:spChg chg="mod">
          <ac:chgData name="Егор Лычагин" userId="8b65ed3ec763e5ed" providerId="LiveId" clId="{C923DF1A-2A5D-4DE6-AF3D-52C09E075BD0}" dt="2019-06-23T11:40:42.993" v="132" actId="1076"/>
          <ac:spMkLst>
            <pc:docMk/>
            <pc:sldMk cId="4065370126" sldId="585"/>
            <ac:spMk id="7" creationId="{A04FC262-43A1-4D7E-B460-D8D977628517}"/>
          </ac:spMkLst>
        </pc:spChg>
        <pc:spChg chg="mod">
          <ac:chgData name="Егор Лычагин" userId="8b65ed3ec763e5ed" providerId="LiveId" clId="{C923DF1A-2A5D-4DE6-AF3D-52C09E075BD0}" dt="2019-06-23T11:39:40.415" v="111" actId="20577"/>
          <ac:spMkLst>
            <pc:docMk/>
            <pc:sldMk cId="4065370126" sldId="585"/>
            <ac:spMk id="9" creationId="{45191010-29C8-466F-BFD8-BB9DFB36333A}"/>
          </ac:spMkLst>
        </pc:spChg>
        <pc:spChg chg="mod">
          <ac:chgData name="Егор Лычагин" userId="8b65ed3ec763e5ed" providerId="LiveId" clId="{C923DF1A-2A5D-4DE6-AF3D-52C09E075BD0}" dt="2019-06-23T11:39:18.484" v="97" actId="20577"/>
          <ac:spMkLst>
            <pc:docMk/>
            <pc:sldMk cId="4065370126" sldId="585"/>
            <ac:spMk id="10" creationId="{4821899F-53A4-4E5A-895F-CEA90FF378E8}"/>
          </ac:spMkLst>
        </pc:spChg>
      </pc:sldChg>
      <pc:sldChg chg="modSp">
        <pc:chgData name="Егор Лычагин" userId="8b65ed3ec763e5ed" providerId="LiveId" clId="{C923DF1A-2A5D-4DE6-AF3D-52C09E075BD0}" dt="2019-06-23T11:14:27.917" v="21" actId="1076"/>
        <pc:sldMkLst>
          <pc:docMk/>
          <pc:sldMk cId="1345719977" sldId="591"/>
        </pc:sldMkLst>
        <pc:spChg chg="mod">
          <ac:chgData name="Егор Лычагин" userId="8b65ed3ec763e5ed" providerId="LiveId" clId="{C923DF1A-2A5D-4DE6-AF3D-52C09E075BD0}" dt="2019-06-23T11:14:14.682" v="19" actId="14100"/>
          <ac:spMkLst>
            <pc:docMk/>
            <pc:sldMk cId="1345719977" sldId="591"/>
            <ac:spMk id="4" creationId="{A9F66882-3CD9-4EE7-9AF7-304C033B3556}"/>
          </ac:spMkLst>
        </pc:spChg>
        <pc:graphicFrameChg chg="mod modGraphic">
          <ac:chgData name="Егор Лычагин" userId="8b65ed3ec763e5ed" providerId="LiveId" clId="{C923DF1A-2A5D-4DE6-AF3D-52C09E075BD0}" dt="2019-06-23T11:14:27.917" v="21" actId="1076"/>
          <ac:graphicFrameMkLst>
            <pc:docMk/>
            <pc:sldMk cId="1345719977" sldId="591"/>
            <ac:graphicFrameMk id="5" creationId="{76847BD4-1CAE-49D1-831C-59737D68D4EE}"/>
          </ac:graphicFrameMkLst>
        </pc:graphicFrameChg>
      </pc:sldChg>
    </pc:docChg>
  </pc:docChgLst>
  <pc:docChgLst>
    <pc:chgData name="Егор Лычагин" userId="8b65ed3ec763e5ed" providerId="LiveId" clId="{6169E847-569D-43D7-BD16-D2AD6ADDA936}"/>
    <pc:docChg chg="undo modSld">
      <pc:chgData name="Егор Лычагин" userId="8b65ed3ec763e5ed" providerId="LiveId" clId="{6169E847-569D-43D7-BD16-D2AD6ADDA936}" dt="2019-06-23T21:08:31.694" v="7" actId="20577"/>
      <pc:docMkLst>
        <pc:docMk/>
      </pc:docMkLst>
      <pc:sldChg chg="modSp">
        <pc:chgData name="Егор Лычагин" userId="8b65ed3ec763e5ed" providerId="LiveId" clId="{6169E847-569D-43D7-BD16-D2AD6ADDA936}" dt="2019-06-23T16:00:30.715" v="5" actId="20577"/>
        <pc:sldMkLst>
          <pc:docMk/>
          <pc:sldMk cId="2395925718" sldId="263"/>
        </pc:sldMkLst>
        <pc:spChg chg="mod">
          <ac:chgData name="Егор Лычагин" userId="8b65ed3ec763e5ed" providerId="LiveId" clId="{6169E847-569D-43D7-BD16-D2AD6ADDA936}" dt="2019-06-23T16:00:30.715" v="5" actId="20577"/>
          <ac:spMkLst>
            <pc:docMk/>
            <pc:sldMk cId="2395925718" sldId="263"/>
            <ac:spMk id="4" creationId="{20807443-AC40-4DBC-917B-DE2D85432CAA}"/>
          </ac:spMkLst>
        </pc:spChg>
      </pc:sldChg>
      <pc:sldChg chg="modSp">
        <pc:chgData name="Егор Лычагин" userId="8b65ed3ec763e5ed" providerId="LiveId" clId="{6169E847-569D-43D7-BD16-D2AD6ADDA936}" dt="2019-06-23T21:08:31.694" v="7" actId="20577"/>
        <pc:sldMkLst>
          <pc:docMk/>
          <pc:sldMk cId="0" sldId="268"/>
        </pc:sldMkLst>
        <pc:spChg chg="mod">
          <ac:chgData name="Егор Лычагин" userId="8b65ed3ec763e5ed" providerId="LiveId" clId="{6169E847-569D-43D7-BD16-D2AD6ADDA936}" dt="2019-06-23T21:08:31.694" v="7" actId="20577"/>
          <ac:spMkLst>
            <pc:docMk/>
            <pc:sldMk cId="0" sldId="268"/>
            <ac:spMk id="23"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4FA264-7A0C-49F4-A1F3-60C17080DF72}" type="datetimeFigureOut">
              <a:rPr lang="ru-RU" smtClean="0"/>
              <a:pPr/>
              <a:t>24.06.2019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A0744-93A6-40C5-81D0-3F6E2860E640}" type="slidenum">
              <a:rPr lang="ru-RU" smtClean="0"/>
              <a:pPr/>
              <a:t>‹#›</a:t>
            </a:fld>
            <a:endParaRPr lang="ru-RU"/>
          </a:p>
        </p:txBody>
      </p:sp>
    </p:spTree>
    <p:extLst>
      <p:ext uri="{BB962C8B-B14F-4D97-AF65-F5344CB8AC3E}">
        <p14:creationId xmlns="" xmlns:p14="http://schemas.microsoft.com/office/powerpoint/2010/main" val="1521536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C3E51-F397-4B86-911A-636EBB6B12A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292769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6C5387-CE28-4818-82B7-B78AE1DD4A3C}" type="slidenum">
              <a:rPr lang="ru-RU" smtClean="0"/>
              <a:pPr/>
              <a:t>26</a:t>
            </a:fld>
            <a:endParaRPr lang="ru-RU"/>
          </a:p>
        </p:txBody>
      </p:sp>
    </p:spTree>
    <p:extLst>
      <p:ext uri="{BB962C8B-B14F-4D97-AF65-F5344CB8AC3E}">
        <p14:creationId xmlns="" xmlns:p14="http://schemas.microsoft.com/office/powerpoint/2010/main" val="3825494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AC1F6B-DCDC-48ED-A5A2-10420FBD6255}" type="slidenum">
              <a:rPr kumimoji="0" lang="ru-RU"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ru-RU"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 xmlns:p14="http://schemas.microsoft.com/office/powerpoint/2010/main" val="3736062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BFF81-5C41-4FC9-A02E-3DA0440D92D6}"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356676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AC1F6B-DCDC-48ED-A5A2-10420FBD6255}" type="slidenum">
              <a:rPr kumimoji="0" lang="ru-RU"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ru-RU"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 xmlns:p14="http://schemas.microsoft.com/office/powerpoint/2010/main" val="1963524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5F52A-9D7C-4807-AEDE-46916A81177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959645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6C5387-CE28-4818-82B7-B78AE1DD4A3C}" type="slidenum">
              <a:rPr lang="ru-RU" smtClean="0"/>
              <a:pPr/>
              <a:t>20</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6C5387-CE28-4818-82B7-B78AE1DD4A3C}" type="slidenum">
              <a:rPr lang="ru-RU" smtClean="0"/>
              <a:pPr/>
              <a:t>23</a:t>
            </a:fld>
            <a:endParaRPr lang="ru-RU"/>
          </a:p>
        </p:txBody>
      </p:sp>
    </p:spTree>
    <p:extLst>
      <p:ext uri="{BB962C8B-B14F-4D97-AF65-F5344CB8AC3E}">
        <p14:creationId xmlns="" xmlns:p14="http://schemas.microsoft.com/office/powerpoint/2010/main" val="402767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6C5387-CE28-4818-82B7-B78AE1DD4A3C}" type="slidenum">
              <a:rPr lang="ru-RU" smtClean="0"/>
              <a:pPr/>
              <a:t>24</a:t>
            </a:fld>
            <a:endParaRPr lang="ru-RU"/>
          </a:p>
        </p:txBody>
      </p:sp>
    </p:spTree>
    <p:extLst>
      <p:ext uri="{BB962C8B-B14F-4D97-AF65-F5344CB8AC3E}">
        <p14:creationId xmlns="" xmlns:p14="http://schemas.microsoft.com/office/powerpoint/2010/main" val="1053746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6C5387-CE28-4818-82B7-B78AE1DD4A3C}" type="slidenum">
              <a:rPr lang="ru-RU" smtClean="0"/>
              <a:pPr/>
              <a:t>25</a:t>
            </a:fld>
            <a:endParaRPr lang="ru-RU"/>
          </a:p>
        </p:txBody>
      </p:sp>
    </p:spTree>
    <p:extLst>
      <p:ext uri="{BB962C8B-B14F-4D97-AF65-F5344CB8AC3E}">
        <p14:creationId xmlns="" xmlns:p14="http://schemas.microsoft.com/office/powerpoint/2010/main" val="3825494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r>
              <a:rPr lang="ru-RU"/>
              <a:t>24.06.2019</a:t>
            </a:r>
          </a:p>
        </p:txBody>
      </p:sp>
      <p:sp>
        <p:nvSpPr>
          <p:cNvPr id="5" name="Нижний колонтитул 4"/>
          <p:cNvSpPr>
            <a:spLocks noGrp="1"/>
          </p:cNvSpPr>
          <p:nvPr>
            <p:ph type="ftr" sz="quarter" idx="11"/>
          </p:nvPr>
        </p:nvSpPr>
        <p:spPr/>
        <p:txBody>
          <a:bodyPr/>
          <a:lstStyle/>
          <a:p>
            <a:r>
              <a:rPr lang="en-US"/>
              <a:t>NP PAC 50th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 xmlns:p14="http://schemas.microsoft.com/office/powerpoint/2010/main" val="156334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24.06.2019</a:t>
            </a:r>
          </a:p>
        </p:txBody>
      </p:sp>
      <p:sp>
        <p:nvSpPr>
          <p:cNvPr id="5" name="Нижний колонтитул 4"/>
          <p:cNvSpPr>
            <a:spLocks noGrp="1"/>
          </p:cNvSpPr>
          <p:nvPr>
            <p:ph type="ftr" sz="quarter" idx="11"/>
          </p:nvPr>
        </p:nvSpPr>
        <p:spPr/>
        <p:txBody>
          <a:bodyPr/>
          <a:lstStyle/>
          <a:p>
            <a:r>
              <a:rPr lang="en-US"/>
              <a:t>NP PAC 50th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 xmlns:p14="http://schemas.microsoft.com/office/powerpoint/2010/main" val="2402069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24.06.2019</a:t>
            </a:r>
          </a:p>
        </p:txBody>
      </p:sp>
      <p:sp>
        <p:nvSpPr>
          <p:cNvPr id="5" name="Нижний колонтитул 4"/>
          <p:cNvSpPr>
            <a:spLocks noGrp="1"/>
          </p:cNvSpPr>
          <p:nvPr>
            <p:ph type="ftr" sz="quarter" idx="11"/>
          </p:nvPr>
        </p:nvSpPr>
        <p:spPr/>
        <p:txBody>
          <a:bodyPr/>
          <a:lstStyle/>
          <a:p>
            <a:r>
              <a:rPr lang="en-US"/>
              <a:t>NP PAC 50th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 xmlns:p14="http://schemas.microsoft.com/office/powerpoint/2010/main" val="385152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r>
              <a:rPr lang="ru-RU"/>
              <a:t>24.06.2019</a:t>
            </a:r>
          </a:p>
        </p:txBody>
      </p:sp>
      <p:sp>
        <p:nvSpPr>
          <p:cNvPr id="7" name="Rectangle 5"/>
          <p:cNvSpPr>
            <a:spLocks noGrp="1" noChangeArrowheads="1"/>
          </p:cNvSpPr>
          <p:nvPr>
            <p:ph type="ftr" sz="quarter" idx="11"/>
          </p:nvPr>
        </p:nvSpPr>
        <p:spPr/>
        <p:txBody>
          <a:bodyPr/>
          <a:lstStyle>
            <a:lvl1pPr>
              <a:defRPr/>
            </a:lvl1pPr>
          </a:lstStyle>
          <a:p>
            <a:r>
              <a:rPr lang="en-US"/>
              <a:t>NP PAC 50th meeting</a:t>
            </a:r>
            <a:endParaRPr lang="ru-RU"/>
          </a:p>
        </p:txBody>
      </p:sp>
      <p:sp>
        <p:nvSpPr>
          <p:cNvPr id="8" name="Rectangle 6"/>
          <p:cNvSpPr>
            <a:spLocks noGrp="1" noChangeArrowheads="1"/>
          </p:cNvSpPr>
          <p:nvPr>
            <p:ph type="sldNum" sz="quarter" idx="12"/>
          </p:nvPr>
        </p:nvSpPr>
        <p:spPr/>
        <p:txBody>
          <a:bodyPr/>
          <a:lstStyle>
            <a:lvl1pPr>
              <a:defRPr/>
            </a:lvl1pPr>
          </a:lstStyle>
          <a:p>
            <a:fld id="{091AD801-B12E-4A00-8E9E-6CC326DE2565}" type="slidenum">
              <a:rPr lang="ru-RU" smtClean="0"/>
              <a:pPr/>
              <a:t>‹#›</a:t>
            </a:fld>
            <a:endParaRPr lang="ru-RU"/>
          </a:p>
        </p:txBody>
      </p:sp>
    </p:spTree>
    <p:extLst>
      <p:ext uri="{BB962C8B-B14F-4D97-AF65-F5344CB8AC3E}">
        <p14:creationId xmlns="" xmlns:p14="http://schemas.microsoft.com/office/powerpoint/2010/main" val="1614223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Овал 3"/>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Gill Sans MT"/>
              <a:ea typeface="+mn-ea"/>
              <a:cs typeface="+mn-cs"/>
            </a:endParaRPr>
          </a:p>
        </p:txBody>
      </p:sp>
      <p:sp>
        <p:nvSpPr>
          <p:cNvPr id="5" name="Овал 4"/>
          <p:cNvSpPr/>
          <p:nvPr/>
        </p:nvSpPr>
        <p:spPr>
          <a:xfrm>
            <a:off x="1543051" y="1344614"/>
            <a:ext cx="84667"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Gill Sans MT"/>
              <a:ea typeface="+mn-ea"/>
              <a:cs typeface="+mn-cs"/>
            </a:endParaRPr>
          </a:p>
        </p:txBody>
      </p:sp>
      <p:sp>
        <p:nvSpPr>
          <p:cNvPr id="14" name="Заголовок 13"/>
          <p:cNvSpPr>
            <a:spLocks noGrp="1"/>
          </p:cNvSpPr>
          <p:nvPr>
            <p:ph type="ctrTitle"/>
          </p:nvPr>
        </p:nvSpPr>
        <p:spPr>
          <a:xfrm>
            <a:off x="1910080" y="359898"/>
            <a:ext cx="9875520" cy="1472184"/>
          </a:xfrm>
        </p:spPr>
        <p:txBody>
          <a:bodyPr anchor="b"/>
          <a:lstStyle>
            <a:lvl1pPr algn="l">
              <a:defRPr/>
            </a:lvl1pPr>
            <a:extLst/>
          </a:lstStyle>
          <a:p>
            <a:r>
              <a:rPr lang="ru-RU"/>
              <a:t>Образец заголовка</a:t>
            </a:r>
            <a:endParaRPr lang="en-US"/>
          </a:p>
        </p:txBody>
      </p:sp>
      <p:sp>
        <p:nvSpPr>
          <p:cNvPr id="22" name="Подзаголовок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a:t>Образец подзаголовка</a:t>
            </a:r>
            <a:endParaRPr lang="en-US"/>
          </a:p>
        </p:txBody>
      </p:sp>
      <p:sp>
        <p:nvSpPr>
          <p:cNvPr id="6" name="Дата 6"/>
          <p:cNvSpPr>
            <a:spLocks noGrp="1"/>
          </p:cNvSpPr>
          <p:nvPr>
            <p:ph type="dt" sz="half" idx="10"/>
          </p:nvPr>
        </p:nvSpPr>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24.06.2019</a:t>
            </a:r>
          </a:p>
        </p:txBody>
      </p:sp>
      <p:sp>
        <p:nvSpPr>
          <p:cNvPr id="7" name="Нижний колонтитул 19"/>
          <p:cNvSpPr>
            <a:spLocks noGrp="1"/>
          </p:cNvSpPr>
          <p:nvPr>
            <p:ph type="ftr" sz="quarter" idx="11"/>
          </p:nvPr>
        </p:nvSpPr>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50th meeting</a:t>
            </a:r>
            <a:endParaRPr lang="ru-RU" b="1">
              <a:solidFill>
                <a:srgbClr val="E7DEC9">
                  <a:shade val="50000"/>
                  <a:satMod val="200000"/>
                </a:srgbClr>
              </a:solidFill>
            </a:endParaRPr>
          </a:p>
        </p:txBody>
      </p:sp>
      <p:sp>
        <p:nvSpPr>
          <p:cNvPr id="8" name="Номер слайда 9"/>
          <p:cNvSpPr>
            <a:spLocks noGrp="1"/>
          </p:cNvSpPr>
          <p:nvPr>
            <p:ph type="sldNum" sz="quarter" idx="12"/>
          </p:nvPr>
        </p:nvSpPr>
        <p:spPr/>
        <p:txBody>
          <a:bodyPr/>
          <a:lstStyle>
            <a:lvl1pPr>
              <a:defRPr/>
            </a:lvl1pPr>
            <a:extLst/>
          </a:lstStyle>
          <a:p>
            <a:pPr fontAlgn="base">
              <a:spcBef>
                <a:spcPct val="0"/>
              </a:spcBef>
              <a:spcAft>
                <a:spcPct val="0"/>
              </a:spcAft>
              <a:defRPr/>
            </a:pPr>
            <a:fld id="{FA997512-C5B6-4BC6-BA01-4424C8BEC150}"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 xmlns:p14="http://schemas.microsoft.com/office/powerpoint/2010/main" val="1328776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a:xfrm>
            <a:off x="1913467" y="6532564"/>
            <a:ext cx="2844800" cy="249237"/>
          </a:xfrm>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24.06.2019</a:t>
            </a:r>
            <a:endParaRPr lang="ru-RU" b="1" dirty="0">
              <a:solidFill>
                <a:srgbClr val="E7DEC9">
                  <a:shade val="50000"/>
                  <a:satMod val="200000"/>
                </a:srgbClr>
              </a:solidFill>
            </a:endParaRPr>
          </a:p>
        </p:txBody>
      </p:sp>
      <p:sp>
        <p:nvSpPr>
          <p:cNvPr id="5" name="Нижний колонтитул 4"/>
          <p:cNvSpPr>
            <a:spLocks noGrp="1"/>
          </p:cNvSpPr>
          <p:nvPr>
            <p:ph type="ftr" sz="quarter" idx="11"/>
          </p:nvPr>
        </p:nvSpPr>
        <p:spPr>
          <a:xfrm>
            <a:off x="5706533" y="6532564"/>
            <a:ext cx="5774267" cy="249237"/>
          </a:xfrm>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50th meeting</a:t>
            </a:r>
            <a:endParaRPr lang="ru-RU" b="1">
              <a:solidFill>
                <a:srgbClr val="E7DEC9">
                  <a:shade val="50000"/>
                  <a:satMod val="200000"/>
                </a:srgbClr>
              </a:solidFill>
            </a:endParaRPr>
          </a:p>
        </p:txBody>
      </p:sp>
      <p:sp>
        <p:nvSpPr>
          <p:cNvPr id="6" name="Номер слайда 5"/>
          <p:cNvSpPr>
            <a:spLocks noGrp="1"/>
          </p:cNvSpPr>
          <p:nvPr>
            <p:ph type="sldNum" sz="quarter" idx="12"/>
          </p:nvPr>
        </p:nvSpPr>
        <p:spPr>
          <a:xfrm>
            <a:off x="11485033" y="6532564"/>
            <a:ext cx="609600" cy="249237"/>
          </a:xfrm>
        </p:spPr>
        <p:txBody>
          <a:bodyPr/>
          <a:lstStyle>
            <a:lvl1pPr>
              <a:defRPr/>
            </a:lvl1pPr>
            <a:extLst/>
          </a:lstStyle>
          <a:p>
            <a:pPr fontAlgn="base">
              <a:spcBef>
                <a:spcPct val="0"/>
              </a:spcBef>
              <a:spcAft>
                <a:spcPct val="0"/>
              </a:spcAft>
              <a:defRPr/>
            </a:pPr>
            <a:fld id="{B24830BB-D4C2-443E-969D-5A2CCA29AD8E}" type="slidenum">
              <a:rPr lang="ru-RU" b="1" smtClean="0">
                <a:solidFill>
                  <a:srgbClr val="E7DEC9">
                    <a:shade val="50000"/>
                    <a:satMod val="200000"/>
                  </a:srgbClr>
                </a:solidFill>
              </a:rPr>
              <a:pPr fontAlgn="base">
                <a:spcBef>
                  <a:spcPct val="0"/>
                </a:spcBef>
                <a:spcAft>
                  <a:spcPct val="0"/>
                </a:spcAft>
                <a:defRPr/>
              </a:pPr>
              <a:t>‹#›</a:t>
            </a:fld>
            <a:endParaRPr lang="ru-RU" b="1" dirty="0">
              <a:solidFill>
                <a:srgbClr val="E7DEC9">
                  <a:shade val="50000"/>
                  <a:satMod val="200000"/>
                </a:srgbClr>
              </a:solidFill>
            </a:endParaRPr>
          </a:p>
        </p:txBody>
      </p:sp>
    </p:spTree>
    <p:extLst>
      <p:ext uri="{BB962C8B-B14F-4D97-AF65-F5344CB8AC3E}">
        <p14:creationId xmlns="" xmlns:p14="http://schemas.microsoft.com/office/powerpoint/2010/main" val="739328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оугольник 3"/>
          <p:cNvSpPr/>
          <p:nvPr/>
        </p:nvSpPr>
        <p:spPr>
          <a:xfrm>
            <a:off x="3043767" y="0"/>
            <a:ext cx="9144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5" name="Прямоугольник 4"/>
          <p:cNvSpPr/>
          <p:nvPr/>
        </p:nvSpPr>
        <p:spPr bwMode="invGray">
          <a:xfrm>
            <a:off x="3048000" y="0"/>
            <a:ext cx="1016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6" name="Овал 5"/>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Gill Sans MT"/>
              <a:ea typeface="+mn-ea"/>
              <a:cs typeface="+mn-cs"/>
            </a:endParaRPr>
          </a:p>
        </p:txBody>
      </p:sp>
      <p:sp>
        <p:nvSpPr>
          <p:cNvPr id="7" name="Овал 6"/>
          <p:cNvSpPr/>
          <p:nvPr/>
        </p:nvSpPr>
        <p:spPr>
          <a:xfrm>
            <a:off x="3210984" y="2746375"/>
            <a:ext cx="84667"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Gill Sans MT"/>
              <a:ea typeface="+mn-ea"/>
              <a:cs typeface="+mn-cs"/>
            </a:endParaRPr>
          </a:p>
        </p:txBody>
      </p:sp>
      <p:sp>
        <p:nvSpPr>
          <p:cNvPr id="2" name="Заголовок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lang="ru-RU"/>
              <a:t>Образец заголовка</a:t>
            </a:r>
            <a:endParaRPr lang="en-US"/>
          </a:p>
        </p:txBody>
      </p:sp>
      <p:sp>
        <p:nvSpPr>
          <p:cNvPr id="3" name="Текст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a:t>Образец текста</a:t>
            </a:r>
          </a:p>
        </p:txBody>
      </p:sp>
      <p:sp>
        <p:nvSpPr>
          <p:cNvPr id="8" name="Дата 3"/>
          <p:cNvSpPr>
            <a:spLocks noGrp="1"/>
          </p:cNvSpPr>
          <p:nvPr>
            <p:ph type="dt" sz="half" idx="10"/>
          </p:nvPr>
        </p:nvSpPr>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24.06.2019</a:t>
            </a:r>
          </a:p>
        </p:txBody>
      </p:sp>
      <p:sp>
        <p:nvSpPr>
          <p:cNvPr id="9" name="Нижний колонтитул 4"/>
          <p:cNvSpPr>
            <a:spLocks noGrp="1"/>
          </p:cNvSpPr>
          <p:nvPr>
            <p:ph type="ftr" sz="quarter" idx="11"/>
          </p:nvPr>
        </p:nvSpPr>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50th meeting</a:t>
            </a:r>
            <a:endParaRPr lang="ru-RU" b="1">
              <a:solidFill>
                <a:srgbClr val="E7DEC9">
                  <a:shade val="50000"/>
                  <a:satMod val="200000"/>
                </a:srgbClr>
              </a:solidFill>
            </a:endParaRPr>
          </a:p>
        </p:txBody>
      </p:sp>
      <p:sp>
        <p:nvSpPr>
          <p:cNvPr id="10" name="Номер слайда 5"/>
          <p:cNvSpPr>
            <a:spLocks noGrp="1"/>
          </p:cNvSpPr>
          <p:nvPr>
            <p:ph type="sldNum" sz="quarter" idx="12"/>
          </p:nvPr>
        </p:nvSpPr>
        <p:spPr/>
        <p:txBody>
          <a:bodyPr/>
          <a:lstStyle>
            <a:lvl1pPr>
              <a:defRPr/>
            </a:lvl1pPr>
            <a:extLst/>
          </a:lstStyle>
          <a:p>
            <a:pPr fontAlgn="base">
              <a:spcBef>
                <a:spcPct val="0"/>
              </a:spcBef>
              <a:spcAft>
                <a:spcPct val="0"/>
              </a:spcAft>
              <a:defRPr/>
            </a:pPr>
            <a:fld id="{C9E4349D-79AC-4B15-9829-1617BCC1EDFC}"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 xmlns:p14="http://schemas.microsoft.com/office/powerpoint/2010/main" val="3449184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4144" y="274320"/>
            <a:ext cx="9997440" cy="1143000"/>
          </a:xfrm>
        </p:spPr>
        <p:txBody>
          <a:bodyPr/>
          <a:lstStyle/>
          <a:p>
            <a:r>
              <a:rPr lang="ru-RU"/>
              <a:t>Образец заголовка</a:t>
            </a:r>
            <a:endParaRPr lang="en-US"/>
          </a:p>
        </p:txBody>
      </p:sp>
      <p:sp>
        <p:nvSpPr>
          <p:cNvPr id="3" name="Содержимое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23"/>
          <p:cNvSpPr>
            <a:spLocks noGrp="1"/>
          </p:cNvSpPr>
          <p:nvPr>
            <p:ph type="dt" sz="half" idx="10"/>
          </p:nvPr>
        </p:nvSpPr>
        <p:spPr/>
        <p:txBody>
          <a:bodyPr/>
          <a:lstStyle>
            <a:lvl1pPr>
              <a:defRPr/>
            </a:lvl1pPr>
          </a:lstStyle>
          <a:p>
            <a:pPr fontAlgn="base">
              <a:spcBef>
                <a:spcPct val="0"/>
              </a:spcBef>
              <a:spcAft>
                <a:spcPct val="0"/>
              </a:spcAft>
              <a:defRPr/>
            </a:pPr>
            <a:r>
              <a:rPr lang="ru-RU" b="1">
                <a:solidFill>
                  <a:srgbClr val="E7DEC9">
                    <a:shade val="50000"/>
                    <a:satMod val="200000"/>
                  </a:srgbClr>
                </a:solidFill>
              </a:rPr>
              <a:t>24.06.2019</a:t>
            </a:r>
          </a:p>
        </p:txBody>
      </p:sp>
      <p:sp>
        <p:nvSpPr>
          <p:cNvPr id="6" name="Нижний колонтитул 9"/>
          <p:cNvSpPr>
            <a:spLocks noGrp="1"/>
          </p:cNvSpPr>
          <p:nvPr>
            <p:ph type="ftr" sz="quarter" idx="11"/>
          </p:nvPr>
        </p:nvSpPr>
        <p:spPr/>
        <p:txBody>
          <a:bodyPr/>
          <a:lstStyle>
            <a:lvl1pPr>
              <a:defRPr/>
            </a:lvl1pPr>
          </a:lstStyle>
          <a:p>
            <a:pPr fontAlgn="base">
              <a:spcBef>
                <a:spcPct val="0"/>
              </a:spcBef>
              <a:spcAft>
                <a:spcPct val="0"/>
              </a:spcAft>
              <a:defRPr/>
            </a:pPr>
            <a:r>
              <a:rPr lang="en-US" b="1">
                <a:solidFill>
                  <a:srgbClr val="E7DEC9">
                    <a:shade val="50000"/>
                    <a:satMod val="200000"/>
                  </a:srgbClr>
                </a:solidFill>
              </a:rPr>
              <a:t>NP PAC 50th meeting</a:t>
            </a:r>
            <a:endParaRPr lang="ru-RU" b="1">
              <a:solidFill>
                <a:srgbClr val="E7DEC9">
                  <a:shade val="50000"/>
                  <a:satMod val="200000"/>
                </a:srgbClr>
              </a:solidFill>
            </a:endParaRPr>
          </a:p>
        </p:txBody>
      </p:sp>
      <p:sp>
        <p:nvSpPr>
          <p:cNvPr id="7" name="Номер слайда 21"/>
          <p:cNvSpPr>
            <a:spLocks noGrp="1"/>
          </p:cNvSpPr>
          <p:nvPr>
            <p:ph type="sldNum" sz="quarter" idx="12"/>
          </p:nvPr>
        </p:nvSpPr>
        <p:spPr/>
        <p:txBody>
          <a:bodyPr/>
          <a:lstStyle>
            <a:lvl1pPr>
              <a:defRPr/>
            </a:lvl1pPr>
          </a:lstStyle>
          <a:p>
            <a:pPr fontAlgn="base">
              <a:spcBef>
                <a:spcPct val="0"/>
              </a:spcBef>
              <a:spcAft>
                <a:spcPct val="0"/>
              </a:spcAft>
              <a:defRPr/>
            </a:pPr>
            <a:fld id="{0ABF7633-17CE-4216-8874-6D4810034B6D}"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 xmlns:p14="http://schemas.microsoft.com/office/powerpoint/2010/main" val="1375333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5160336"/>
            <a:ext cx="10972800" cy="1143000"/>
          </a:xfrm>
        </p:spPr>
        <p:txBody>
          <a:bodyPr/>
          <a:lstStyle>
            <a:lvl1pPr algn="ctr">
              <a:defRPr sz="4500" b="1" cap="none" baseline="0"/>
            </a:lvl1pPr>
            <a:extLst/>
          </a:lstStyle>
          <a:p>
            <a:r>
              <a:rPr lang="ru-RU"/>
              <a:t>Образец заголовка</a:t>
            </a:r>
            <a:endParaRPr lang="en-US"/>
          </a:p>
        </p:txBody>
      </p:sp>
      <p:sp>
        <p:nvSpPr>
          <p:cNvPr id="3" name="Текст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4" name="Текст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5" name="Содержимое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24.06.2019</a:t>
            </a:r>
          </a:p>
        </p:txBody>
      </p:sp>
      <p:sp>
        <p:nvSpPr>
          <p:cNvPr id="8" name="Нижний колонтитул 7"/>
          <p:cNvSpPr>
            <a:spLocks noGrp="1"/>
          </p:cNvSpPr>
          <p:nvPr>
            <p:ph type="ftr" sz="quarter" idx="11"/>
          </p:nvPr>
        </p:nvSpPr>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50th meeting</a:t>
            </a:r>
            <a:endParaRPr lang="ru-RU" b="1">
              <a:solidFill>
                <a:srgbClr val="E7DEC9">
                  <a:shade val="50000"/>
                  <a:satMod val="200000"/>
                </a:srgbClr>
              </a:solidFill>
            </a:endParaRPr>
          </a:p>
        </p:txBody>
      </p:sp>
      <p:sp>
        <p:nvSpPr>
          <p:cNvPr id="9" name="Номер слайда 8"/>
          <p:cNvSpPr>
            <a:spLocks noGrp="1"/>
          </p:cNvSpPr>
          <p:nvPr>
            <p:ph type="sldNum" sz="quarter" idx="12"/>
          </p:nvPr>
        </p:nvSpPr>
        <p:spPr/>
        <p:txBody>
          <a:bodyPr/>
          <a:lstStyle>
            <a:lvl1pPr>
              <a:defRPr/>
            </a:lvl1pPr>
            <a:extLst/>
          </a:lstStyle>
          <a:p>
            <a:pPr fontAlgn="base">
              <a:spcBef>
                <a:spcPct val="0"/>
              </a:spcBef>
              <a:spcAft>
                <a:spcPct val="0"/>
              </a:spcAft>
              <a:defRPr/>
            </a:pPr>
            <a:fld id="{A497457E-CC76-4AC4-A499-1A1692CC98A9}"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 xmlns:p14="http://schemas.microsoft.com/office/powerpoint/2010/main" val="363513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4144" y="274320"/>
            <a:ext cx="9997440" cy="1143000"/>
          </a:xfrm>
        </p:spPr>
        <p:txBody>
          <a:bodyPr/>
          <a:lstStyle/>
          <a:p>
            <a:r>
              <a:rPr lang="ru-RU"/>
              <a:t>Образец заголовка</a:t>
            </a:r>
            <a:endParaRPr lang="en-US"/>
          </a:p>
        </p:txBody>
      </p:sp>
      <p:sp>
        <p:nvSpPr>
          <p:cNvPr id="3" name="Дата 23"/>
          <p:cNvSpPr>
            <a:spLocks noGrp="1"/>
          </p:cNvSpPr>
          <p:nvPr>
            <p:ph type="dt" sz="half" idx="10"/>
          </p:nvPr>
        </p:nvSpPr>
        <p:spPr/>
        <p:txBody>
          <a:bodyPr/>
          <a:lstStyle>
            <a:lvl1pPr>
              <a:defRPr/>
            </a:lvl1pPr>
          </a:lstStyle>
          <a:p>
            <a:pPr fontAlgn="base">
              <a:spcBef>
                <a:spcPct val="0"/>
              </a:spcBef>
              <a:spcAft>
                <a:spcPct val="0"/>
              </a:spcAft>
              <a:defRPr/>
            </a:pPr>
            <a:r>
              <a:rPr lang="ru-RU" b="1">
                <a:solidFill>
                  <a:srgbClr val="E7DEC9">
                    <a:shade val="50000"/>
                    <a:satMod val="200000"/>
                  </a:srgbClr>
                </a:solidFill>
              </a:rPr>
              <a:t>24.06.2019</a:t>
            </a:r>
          </a:p>
        </p:txBody>
      </p:sp>
      <p:sp>
        <p:nvSpPr>
          <p:cNvPr id="4" name="Нижний колонтитул 9"/>
          <p:cNvSpPr>
            <a:spLocks noGrp="1"/>
          </p:cNvSpPr>
          <p:nvPr>
            <p:ph type="ftr" sz="quarter" idx="11"/>
          </p:nvPr>
        </p:nvSpPr>
        <p:spPr/>
        <p:txBody>
          <a:bodyPr/>
          <a:lstStyle>
            <a:lvl1pPr>
              <a:defRPr/>
            </a:lvl1pPr>
          </a:lstStyle>
          <a:p>
            <a:pPr fontAlgn="base">
              <a:spcBef>
                <a:spcPct val="0"/>
              </a:spcBef>
              <a:spcAft>
                <a:spcPct val="0"/>
              </a:spcAft>
              <a:defRPr/>
            </a:pPr>
            <a:r>
              <a:rPr lang="en-US" b="1">
                <a:solidFill>
                  <a:srgbClr val="E7DEC9">
                    <a:shade val="50000"/>
                    <a:satMod val="200000"/>
                  </a:srgbClr>
                </a:solidFill>
              </a:rPr>
              <a:t>NP PAC 50th meeting</a:t>
            </a:r>
            <a:endParaRPr lang="ru-RU" b="1">
              <a:solidFill>
                <a:srgbClr val="E7DEC9">
                  <a:shade val="50000"/>
                  <a:satMod val="200000"/>
                </a:srgbClr>
              </a:solidFill>
            </a:endParaRPr>
          </a:p>
        </p:txBody>
      </p:sp>
      <p:sp>
        <p:nvSpPr>
          <p:cNvPr id="5" name="Номер слайда 21"/>
          <p:cNvSpPr>
            <a:spLocks noGrp="1"/>
          </p:cNvSpPr>
          <p:nvPr>
            <p:ph type="sldNum" sz="quarter" idx="12"/>
          </p:nvPr>
        </p:nvSpPr>
        <p:spPr/>
        <p:txBody>
          <a:bodyPr/>
          <a:lstStyle>
            <a:lvl1pPr>
              <a:defRPr/>
            </a:lvl1pPr>
          </a:lstStyle>
          <a:p>
            <a:pPr fontAlgn="base">
              <a:spcBef>
                <a:spcPct val="0"/>
              </a:spcBef>
              <a:spcAft>
                <a:spcPct val="0"/>
              </a:spcAft>
              <a:defRPr/>
            </a:pPr>
            <a:fld id="{5DCD047A-368A-4CD2-8AAA-2F83B52903F8}"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 xmlns:p14="http://schemas.microsoft.com/office/powerpoint/2010/main" val="3451109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Прямоугольник 1"/>
          <p:cNvSpPr/>
          <p:nvPr/>
        </p:nvSpPr>
        <p:spPr>
          <a:xfrm>
            <a:off x="1352552" y="0"/>
            <a:ext cx="1083944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3" name="Прямоугольник 2"/>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4" name="Дата 1"/>
          <p:cNvSpPr>
            <a:spLocks noGrp="1"/>
          </p:cNvSpPr>
          <p:nvPr>
            <p:ph type="dt" sz="half" idx="10"/>
          </p:nvPr>
        </p:nvSpPr>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24.06.2019</a:t>
            </a:r>
          </a:p>
        </p:txBody>
      </p:sp>
      <p:sp>
        <p:nvSpPr>
          <p:cNvPr id="5" name="Нижний колонтитул 2"/>
          <p:cNvSpPr>
            <a:spLocks noGrp="1"/>
          </p:cNvSpPr>
          <p:nvPr>
            <p:ph type="ftr" sz="quarter" idx="11"/>
          </p:nvPr>
        </p:nvSpPr>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50th meeting</a:t>
            </a:r>
            <a:endParaRPr lang="ru-RU" b="1">
              <a:solidFill>
                <a:srgbClr val="E7DEC9">
                  <a:shade val="50000"/>
                  <a:satMod val="200000"/>
                </a:srgbClr>
              </a:solidFill>
            </a:endParaRPr>
          </a:p>
        </p:txBody>
      </p:sp>
      <p:sp>
        <p:nvSpPr>
          <p:cNvPr id="6" name="Номер слайда 3"/>
          <p:cNvSpPr>
            <a:spLocks noGrp="1"/>
          </p:cNvSpPr>
          <p:nvPr>
            <p:ph type="sldNum" sz="quarter" idx="12"/>
          </p:nvPr>
        </p:nvSpPr>
        <p:spPr/>
        <p:txBody>
          <a:bodyPr/>
          <a:lstStyle>
            <a:lvl1pPr>
              <a:defRPr/>
            </a:lvl1pPr>
            <a:extLst/>
          </a:lstStyle>
          <a:p>
            <a:pPr fontAlgn="base">
              <a:spcBef>
                <a:spcPct val="0"/>
              </a:spcBef>
              <a:spcAft>
                <a:spcPct val="0"/>
              </a:spcAft>
              <a:defRPr/>
            </a:pPr>
            <a:fld id="{6CD95418-AE27-4EC5-BCD5-6634E8CDDCE1}"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 xmlns:p14="http://schemas.microsoft.com/office/powerpoint/2010/main" val="2692485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24.06.2019</a:t>
            </a:r>
          </a:p>
        </p:txBody>
      </p:sp>
      <p:sp>
        <p:nvSpPr>
          <p:cNvPr id="5" name="Нижний колонтитул 4"/>
          <p:cNvSpPr>
            <a:spLocks noGrp="1"/>
          </p:cNvSpPr>
          <p:nvPr>
            <p:ph type="ftr" sz="quarter" idx="11"/>
          </p:nvPr>
        </p:nvSpPr>
        <p:spPr/>
        <p:txBody>
          <a:bodyPr/>
          <a:lstStyle/>
          <a:p>
            <a:r>
              <a:rPr lang="en-US"/>
              <a:t>NP PAC 50th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 xmlns:p14="http://schemas.microsoft.com/office/powerpoint/2010/main" val="471061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lang="ru-RU"/>
              <a:t>Образец заголовка</a:t>
            </a:r>
            <a:endParaRPr lang="en-US"/>
          </a:p>
        </p:txBody>
      </p:sp>
      <p:sp>
        <p:nvSpPr>
          <p:cNvPr id="3" name="Текст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ru-RU"/>
              <a:t>Образец текста</a:t>
            </a:r>
          </a:p>
        </p:txBody>
      </p:sp>
      <p:sp>
        <p:nvSpPr>
          <p:cNvPr id="4" name="Содержимое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24.06.2019</a:t>
            </a:r>
          </a:p>
        </p:txBody>
      </p:sp>
      <p:sp>
        <p:nvSpPr>
          <p:cNvPr id="6" name="Нижний колонтитул 5"/>
          <p:cNvSpPr>
            <a:spLocks noGrp="1"/>
          </p:cNvSpPr>
          <p:nvPr>
            <p:ph type="ftr" sz="quarter" idx="11"/>
          </p:nvPr>
        </p:nvSpPr>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50th meeting</a:t>
            </a:r>
            <a:endParaRPr lang="ru-RU" b="1">
              <a:solidFill>
                <a:srgbClr val="E7DEC9">
                  <a:shade val="50000"/>
                  <a:satMod val="200000"/>
                </a:srgbClr>
              </a:solidFill>
            </a:endParaRPr>
          </a:p>
        </p:txBody>
      </p:sp>
      <p:sp>
        <p:nvSpPr>
          <p:cNvPr id="7" name="Номер слайда 6"/>
          <p:cNvSpPr>
            <a:spLocks noGrp="1"/>
          </p:cNvSpPr>
          <p:nvPr>
            <p:ph type="sldNum" sz="quarter" idx="12"/>
          </p:nvPr>
        </p:nvSpPr>
        <p:spPr/>
        <p:txBody>
          <a:bodyPr/>
          <a:lstStyle>
            <a:lvl1pPr>
              <a:defRPr/>
            </a:lvl1pPr>
            <a:extLst/>
          </a:lstStyle>
          <a:p>
            <a:pPr fontAlgn="base">
              <a:spcBef>
                <a:spcPct val="0"/>
              </a:spcBef>
              <a:spcAft>
                <a:spcPct val="0"/>
              </a:spcAft>
              <a:defRPr/>
            </a:pPr>
            <a:fld id="{929059CA-BFDB-401D-A305-911692C7C8FA}"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 xmlns:p14="http://schemas.microsoft.com/office/powerpoint/2010/main" val="5431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4"/>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marL="0" marR="0" lvl="0" indent="-283464" algn="l" defTabSz="914400" rtl="0" eaLnBrk="1" fontAlgn="base" latinLnBrk="0" hangingPunct="1">
              <a:lnSpc>
                <a:spcPts val="3000"/>
              </a:lnSpc>
              <a:spcBef>
                <a:spcPts val="600"/>
              </a:spcBef>
              <a:spcAft>
                <a:spcPct val="0"/>
              </a:spcAft>
              <a:buClr>
                <a:srgbClr val="3891A7"/>
              </a:buClr>
              <a:buSzPct val="80000"/>
              <a:buFont typeface="Wingdings 2"/>
              <a:buNone/>
              <a:tabLst/>
              <a:defRPr/>
            </a:pPr>
            <a:endParaRPr kumimoji="0" lang="en-US" sz="3200" b="1" i="0" u="none" strike="noStrike" kern="1200" cap="none" spc="0" normalizeH="0" baseline="0" noProof="0">
              <a:ln>
                <a:noFill/>
              </a:ln>
              <a:solidFill>
                <a:prstClr val="black"/>
              </a:solidFill>
              <a:effectLst/>
              <a:uLnTx/>
              <a:uFillTx/>
              <a:latin typeface="Gill Sans MT"/>
              <a:ea typeface="+mn-ea"/>
              <a:cs typeface="+mn-cs"/>
            </a:endParaRPr>
          </a:p>
        </p:txBody>
      </p:sp>
      <p:sp>
        <p:nvSpPr>
          <p:cNvPr id="6" name="Блок-схема: процесс 5"/>
          <p:cNvSpPr/>
          <p:nvPr/>
        </p:nvSpPr>
        <p:spPr>
          <a:xfrm rot="19468671">
            <a:off x="529167" y="954089"/>
            <a:ext cx="9144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7" name="Блок-схема: процесс 6"/>
          <p:cNvSpPr/>
          <p:nvPr/>
        </p:nvSpPr>
        <p:spPr>
          <a:xfrm rot="2103354" flipH="1">
            <a:off x="6671734" y="936625"/>
            <a:ext cx="865717"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Заголовок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lang="ru-RU"/>
              <a:t>Образец заголовка</a:t>
            </a:r>
            <a:endParaRPr lang="en-US"/>
          </a:p>
        </p:txBody>
      </p:sp>
      <p:sp>
        <p:nvSpPr>
          <p:cNvPr id="3" name="Рисунок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ru-RU" noProof="0"/>
              <a:t>Вставка рисунка</a:t>
            </a:r>
            <a:endParaRPr lang="en-US" noProof="0" dirty="0"/>
          </a:p>
        </p:txBody>
      </p:sp>
      <p:sp>
        <p:nvSpPr>
          <p:cNvPr id="4" name="Текст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ru-RU"/>
              <a:t>Образец текста</a:t>
            </a:r>
          </a:p>
        </p:txBody>
      </p:sp>
      <p:sp>
        <p:nvSpPr>
          <p:cNvPr id="8" name="Дата 4"/>
          <p:cNvSpPr>
            <a:spLocks noGrp="1"/>
          </p:cNvSpPr>
          <p:nvPr>
            <p:ph type="dt" sz="half" idx="10"/>
          </p:nvPr>
        </p:nvSpPr>
        <p:spPr/>
        <p:txBody>
          <a:bodyPr/>
          <a:lstStyle>
            <a:lvl1pPr>
              <a:defRPr smtClean="0"/>
            </a:lvl1pPr>
            <a:extLst/>
          </a:lstStyle>
          <a:p>
            <a:pPr fontAlgn="base">
              <a:spcBef>
                <a:spcPct val="0"/>
              </a:spcBef>
              <a:spcAft>
                <a:spcPct val="0"/>
              </a:spcAft>
              <a:defRPr/>
            </a:pPr>
            <a:r>
              <a:rPr lang="ru-RU" b="1">
                <a:solidFill>
                  <a:srgbClr val="E7DEC9">
                    <a:shade val="50000"/>
                    <a:satMod val="200000"/>
                  </a:srgbClr>
                </a:solidFill>
              </a:rPr>
              <a:t>24.06.2019</a:t>
            </a:r>
          </a:p>
        </p:txBody>
      </p:sp>
      <p:sp>
        <p:nvSpPr>
          <p:cNvPr id="9" name="Нижний колонтитул 5"/>
          <p:cNvSpPr>
            <a:spLocks noGrp="1"/>
          </p:cNvSpPr>
          <p:nvPr>
            <p:ph type="ftr" sz="quarter" idx="11"/>
          </p:nvPr>
        </p:nvSpPr>
        <p:spPr/>
        <p:txBody>
          <a:bodyPr/>
          <a:lstStyle>
            <a:lvl1pPr>
              <a:defRPr smtClean="0"/>
            </a:lvl1pPr>
            <a:extLst/>
          </a:lstStyle>
          <a:p>
            <a:pPr fontAlgn="base">
              <a:spcBef>
                <a:spcPct val="0"/>
              </a:spcBef>
              <a:spcAft>
                <a:spcPct val="0"/>
              </a:spcAft>
              <a:defRPr/>
            </a:pPr>
            <a:r>
              <a:rPr lang="en-US" b="1">
                <a:solidFill>
                  <a:srgbClr val="E7DEC9">
                    <a:shade val="50000"/>
                    <a:satMod val="200000"/>
                  </a:srgbClr>
                </a:solidFill>
              </a:rPr>
              <a:t>NP PAC 50th meeting</a:t>
            </a:r>
            <a:endParaRPr lang="ru-RU" b="1">
              <a:solidFill>
                <a:srgbClr val="E7DEC9">
                  <a:shade val="50000"/>
                  <a:satMod val="200000"/>
                </a:srgbClr>
              </a:solidFill>
            </a:endParaRPr>
          </a:p>
        </p:txBody>
      </p:sp>
      <p:sp>
        <p:nvSpPr>
          <p:cNvPr id="10" name="Номер слайда 6"/>
          <p:cNvSpPr>
            <a:spLocks noGrp="1"/>
          </p:cNvSpPr>
          <p:nvPr>
            <p:ph type="sldNum" sz="quarter" idx="12"/>
          </p:nvPr>
        </p:nvSpPr>
        <p:spPr/>
        <p:txBody>
          <a:bodyPr/>
          <a:lstStyle>
            <a:lvl1pPr>
              <a:defRPr/>
            </a:lvl1pPr>
            <a:extLst/>
          </a:lstStyle>
          <a:p>
            <a:pPr fontAlgn="base">
              <a:spcBef>
                <a:spcPct val="0"/>
              </a:spcBef>
              <a:spcAft>
                <a:spcPct val="0"/>
              </a:spcAft>
              <a:defRPr/>
            </a:pPr>
            <a:fld id="{018EC0CD-AD7C-423B-9925-A5F4B0E0E353}"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 xmlns:p14="http://schemas.microsoft.com/office/powerpoint/2010/main" val="1900044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3"/>
          <p:cNvSpPr>
            <a:spLocks noGrp="1"/>
          </p:cNvSpPr>
          <p:nvPr>
            <p:ph type="dt" sz="half" idx="10"/>
          </p:nvPr>
        </p:nvSpPr>
        <p:spPr/>
        <p:txBody>
          <a:bodyPr/>
          <a:lstStyle>
            <a:lvl1pPr>
              <a:defRPr/>
            </a:lvl1pPr>
          </a:lstStyle>
          <a:p>
            <a:pPr fontAlgn="base">
              <a:spcBef>
                <a:spcPct val="0"/>
              </a:spcBef>
              <a:spcAft>
                <a:spcPct val="0"/>
              </a:spcAft>
              <a:defRPr/>
            </a:pPr>
            <a:r>
              <a:rPr lang="ru-RU" b="1">
                <a:solidFill>
                  <a:srgbClr val="E7DEC9">
                    <a:shade val="50000"/>
                    <a:satMod val="200000"/>
                  </a:srgbClr>
                </a:solidFill>
              </a:rPr>
              <a:t>24.06.2019</a:t>
            </a:r>
          </a:p>
        </p:txBody>
      </p:sp>
      <p:sp>
        <p:nvSpPr>
          <p:cNvPr id="5" name="Нижний колонтитул 9"/>
          <p:cNvSpPr>
            <a:spLocks noGrp="1"/>
          </p:cNvSpPr>
          <p:nvPr>
            <p:ph type="ftr" sz="quarter" idx="11"/>
          </p:nvPr>
        </p:nvSpPr>
        <p:spPr/>
        <p:txBody>
          <a:bodyPr/>
          <a:lstStyle>
            <a:lvl1pPr>
              <a:defRPr/>
            </a:lvl1pPr>
          </a:lstStyle>
          <a:p>
            <a:pPr fontAlgn="base">
              <a:spcBef>
                <a:spcPct val="0"/>
              </a:spcBef>
              <a:spcAft>
                <a:spcPct val="0"/>
              </a:spcAft>
              <a:defRPr/>
            </a:pPr>
            <a:r>
              <a:rPr lang="en-US" b="1">
                <a:solidFill>
                  <a:srgbClr val="E7DEC9">
                    <a:shade val="50000"/>
                    <a:satMod val="200000"/>
                  </a:srgbClr>
                </a:solidFill>
              </a:rPr>
              <a:t>NP PAC 50th meeting</a:t>
            </a:r>
            <a:endParaRPr lang="ru-RU" b="1">
              <a:solidFill>
                <a:srgbClr val="E7DEC9">
                  <a:shade val="50000"/>
                  <a:satMod val="200000"/>
                </a:srgbClr>
              </a:solidFill>
            </a:endParaRPr>
          </a:p>
        </p:txBody>
      </p:sp>
      <p:sp>
        <p:nvSpPr>
          <p:cNvPr id="6" name="Номер слайда 21"/>
          <p:cNvSpPr>
            <a:spLocks noGrp="1"/>
          </p:cNvSpPr>
          <p:nvPr>
            <p:ph type="sldNum" sz="quarter" idx="12"/>
          </p:nvPr>
        </p:nvSpPr>
        <p:spPr/>
        <p:txBody>
          <a:bodyPr/>
          <a:lstStyle>
            <a:lvl1pPr>
              <a:defRPr/>
            </a:lvl1pPr>
          </a:lstStyle>
          <a:p>
            <a:pPr fontAlgn="base">
              <a:spcBef>
                <a:spcPct val="0"/>
              </a:spcBef>
              <a:spcAft>
                <a:spcPct val="0"/>
              </a:spcAft>
              <a:defRPr/>
            </a:pPr>
            <a:fld id="{94592FAE-21FF-43F7-8527-E70092B7B2C0}"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 xmlns:p14="http://schemas.microsoft.com/office/powerpoint/2010/main" val="317229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44000" y="274640"/>
            <a:ext cx="24384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1524000" y="274641"/>
            <a:ext cx="7416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3"/>
          <p:cNvSpPr>
            <a:spLocks noGrp="1"/>
          </p:cNvSpPr>
          <p:nvPr>
            <p:ph type="dt" sz="half" idx="10"/>
          </p:nvPr>
        </p:nvSpPr>
        <p:spPr/>
        <p:txBody>
          <a:bodyPr/>
          <a:lstStyle>
            <a:lvl1pPr>
              <a:defRPr/>
            </a:lvl1pPr>
          </a:lstStyle>
          <a:p>
            <a:pPr fontAlgn="base">
              <a:spcBef>
                <a:spcPct val="0"/>
              </a:spcBef>
              <a:spcAft>
                <a:spcPct val="0"/>
              </a:spcAft>
              <a:defRPr/>
            </a:pPr>
            <a:r>
              <a:rPr lang="ru-RU" b="1">
                <a:solidFill>
                  <a:srgbClr val="E7DEC9">
                    <a:shade val="50000"/>
                    <a:satMod val="200000"/>
                  </a:srgbClr>
                </a:solidFill>
              </a:rPr>
              <a:t>24.06.2019</a:t>
            </a:r>
          </a:p>
        </p:txBody>
      </p:sp>
      <p:sp>
        <p:nvSpPr>
          <p:cNvPr id="5" name="Нижний колонтитул 9"/>
          <p:cNvSpPr>
            <a:spLocks noGrp="1"/>
          </p:cNvSpPr>
          <p:nvPr>
            <p:ph type="ftr" sz="quarter" idx="11"/>
          </p:nvPr>
        </p:nvSpPr>
        <p:spPr/>
        <p:txBody>
          <a:bodyPr/>
          <a:lstStyle>
            <a:lvl1pPr>
              <a:defRPr/>
            </a:lvl1pPr>
          </a:lstStyle>
          <a:p>
            <a:pPr fontAlgn="base">
              <a:spcBef>
                <a:spcPct val="0"/>
              </a:spcBef>
              <a:spcAft>
                <a:spcPct val="0"/>
              </a:spcAft>
              <a:defRPr/>
            </a:pPr>
            <a:r>
              <a:rPr lang="en-US" b="1">
                <a:solidFill>
                  <a:srgbClr val="E7DEC9">
                    <a:shade val="50000"/>
                    <a:satMod val="200000"/>
                  </a:srgbClr>
                </a:solidFill>
              </a:rPr>
              <a:t>NP PAC 50th meeting</a:t>
            </a:r>
            <a:endParaRPr lang="ru-RU" b="1">
              <a:solidFill>
                <a:srgbClr val="E7DEC9">
                  <a:shade val="50000"/>
                  <a:satMod val="200000"/>
                </a:srgbClr>
              </a:solidFill>
            </a:endParaRPr>
          </a:p>
        </p:txBody>
      </p:sp>
      <p:sp>
        <p:nvSpPr>
          <p:cNvPr id="6" name="Номер слайда 21"/>
          <p:cNvSpPr>
            <a:spLocks noGrp="1"/>
          </p:cNvSpPr>
          <p:nvPr>
            <p:ph type="sldNum" sz="quarter" idx="12"/>
          </p:nvPr>
        </p:nvSpPr>
        <p:spPr/>
        <p:txBody>
          <a:bodyPr/>
          <a:lstStyle>
            <a:lvl1pPr>
              <a:defRPr/>
            </a:lvl1pPr>
          </a:lstStyle>
          <a:p>
            <a:pPr fontAlgn="base">
              <a:spcBef>
                <a:spcPct val="0"/>
              </a:spcBef>
              <a:spcAft>
                <a:spcPct val="0"/>
              </a:spcAft>
              <a:defRPr/>
            </a:pPr>
            <a:fld id="{B86577AA-E1D2-4473-BD96-A7003C8A3D52}"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Tree>
    <p:extLst>
      <p:ext uri="{BB962C8B-B14F-4D97-AF65-F5344CB8AC3E}">
        <p14:creationId xmlns="" xmlns:p14="http://schemas.microsoft.com/office/powerpoint/2010/main" val="2238856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r>
              <a:rPr lang="ru-RU"/>
              <a:t>24.06.2019</a:t>
            </a:r>
          </a:p>
        </p:txBody>
      </p:sp>
      <p:sp>
        <p:nvSpPr>
          <p:cNvPr id="5" name="Нижний колонтитул 4"/>
          <p:cNvSpPr>
            <a:spLocks noGrp="1"/>
          </p:cNvSpPr>
          <p:nvPr>
            <p:ph type="ftr" sz="quarter" idx="11"/>
          </p:nvPr>
        </p:nvSpPr>
        <p:spPr/>
        <p:txBody>
          <a:bodyPr/>
          <a:lstStyle/>
          <a:p>
            <a:r>
              <a:rPr lang="en-US"/>
              <a:t>NP PAC 50th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24.06.2019</a:t>
            </a:r>
          </a:p>
        </p:txBody>
      </p:sp>
      <p:sp>
        <p:nvSpPr>
          <p:cNvPr id="5" name="Нижний колонтитул 4"/>
          <p:cNvSpPr>
            <a:spLocks noGrp="1"/>
          </p:cNvSpPr>
          <p:nvPr>
            <p:ph type="ftr" sz="quarter" idx="11"/>
          </p:nvPr>
        </p:nvSpPr>
        <p:spPr/>
        <p:txBody>
          <a:bodyPr/>
          <a:lstStyle/>
          <a:p>
            <a:r>
              <a:rPr lang="en-US"/>
              <a:t>NP PAC 50th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r>
              <a:rPr lang="ru-RU"/>
              <a:t>24.06.2019</a:t>
            </a:r>
          </a:p>
        </p:txBody>
      </p:sp>
      <p:sp>
        <p:nvSpPr>
          <p:cNvPr id="5" name="Нижний колонтитул 4"/>
          <p:cNvSpPr>
            <a:spLocks noGrp="1"/>
          </p:cNvSpPr>
          <p:nvPr>
            <p:ph type="ftr" sz="quarter" idx="11"/>
          </p:nvPr>
        </p:nvSpPr>
        <p:spPr/>
        <p:txBody>
          <a:bodyPr/>
          <a:lstStyle/>
          <a:p>
            <a:r>
              <a:rPr lang="en-US"/>
              <a:t>NP PAC 50th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r>
              <a:rPr lang="ru-RU"/>
              <a:t>24.06.2019</a:t>
            </a:r>
          </a:p>
        </p:txBody>
      </p:sp>
      <p:sp>
        <p:nvSpPr>
          <p:cNvPr id="6" name="Нижний колонтитул 5"/>
          <p:cNvSpPr>
            <a:spLocks noGrp="1"/>
          </p:cNvSpPr>
          <p:nvPr>
            <p:ph type="ftr" sz="quarter" idx="11"/>
          </p:nvPr>
        </p:nvSpPr>
        <p:spPr/>
        <p:txBody>
          <a:bodyPr/>
          <a:lstStyle/>
          <a:p>
            <a:r>
              <a:rPr lang="en-US"/>
              <a:t>NP PAC 50th meeting</a:t>
            </a:r>
            <a:endParaRPr lang="ru-RU"/>
          </a:p>
        </p:txBody>
      </p:sp>
      <p:sp>
        <p:nvSpPr>
          <p:cNvPr id="7" name="Номер слайда 6"/>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r>
              <a:rPr lang="ru-RU"/>
              <a:t>24.06.2019</a:t>
            </a:r>
          </a:p>
        </p:txBody>
      </p:sp>
      <p:sp>
        <p:nvSpPr>
          <p:cNvPr id="8" name="Нижний колонтитул 7"/>
          <p:cNvSpPr>
            <a:spLocks noGrp="1"/>
          </p:cNvSpPr>
          <p:nvPr>
            <p:ph type="ftr" sz="quarter" idx="11"/>
          </p:nvPr>
        </p:nvSpPr>
        <p:spPr/>
        <p:txBody>
          <a:bodyPr/>
          <a:lstStyle/>
          <a:p>
            <a:r>
              <a:rPr lang="en-US"/>
              <a:t>NP PAC 50th meeting</a:t>
            </a:r>
            <a:endParaRPr lang="ru-RU"/>
          </a:p>
        </p:txBody>
      </p:sp>
      <p:sp>
        <p:nvSpPr>
          <p:cNvPr id="9" name="Номер слайда 8"/>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r>
              <a:rPr lang="ru-RU"/>
              <a:t>24.06.2019</a:t>
            </a:r>
          </a:p>
        </p:txBody>
      </p:sp>
      <p:sp>
        <p:nvSpPr>
          <p:cNvPr id="4" name="Нижний колонтитул 3"/>
          <p:cNvSpPr>
            <a:spLocks noGrp="1"/>
          </p:cNvSpPr>
          <p:nvPr>
            <p:ph type="ftr" sz="quarter" idx="11"/>
          </p:nvPr>
        </p:nvSpPr>
        <p:spPr/>
        <p:txBody>
          <a:bodyPr/>
          <a:lstStyle/>
          <a:p>
            <a:r>
              <a:rPr lang="en-US"/>
              <a:t>NP PAC 50th meeting</a:t>
            </a:r>
            <a:endParaRPr lang="ru-RU"/>
          </a:p>
        </p:txBody>
      </p:sp>
      <p:sp>
        <p:nvSpPr>
          <p:cNvPr id="5" name="Номер слайда 4"/>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r>
              <a:rPr lang="ru-RU"/>
              <a:t>24.06.2019</a:t>
            </a:r>
          </a:p>
        </p:txBody>
      </p:sp>
      <p:sp>
        <p:nvSpPr>
          <p:cNvPr id="5" name="Нижний колонтитул 4"/>
          <p:cNvSpPr>
            <a:spLocks noGrp="1"/>
          </p:cNvSpPr>
          <p:nvPr>
            <p:ph type="ftr" sz="quarter" idx="11"/>
          </p:nvPr>
        </p:nvSpPr>
        <p:spPr/>
        <p:txBody>
          <a:bodyPr/>
          <a:lstStyle/>
          <a:p>
            <a:r>
              <a:rPr lang="en-US"/>
              <a:t>NP PAC 50th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 xmlns:p14="http://schemas.microsoft.com/office/powerpoint/2010/main" val="579774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a:t>24.06.2019</a:t>
            </a:r>
          </a:p>
        </p:txBody>
      </p:sp>
      <p:sp>
        <p:nvSpPr>
          <p:cNvPr id="3" name="Нижний колонтитул 2"/>
          <p:cNvSpPr>
            <a:spLocks noGrp="1"/>
          </p:cNvSpPr>
          <p:nvPr>
            <p:ph type="ftr" sz="quarter" idx="11"/>
          </p:nvPr>
        </p:nvSpPr>
        <p:spPr/>
        <p:txBody>
          <a:bodyPr/>
          <a:lstStyle/>
          <a:p>
            <a:r>
              <a:rPr lang="en-US"/>
              <a:t>NP PAC 50th meeting</a:t>
            </a:r>
            <a:endParaRPr lang="ru-RU"/>
          </a:p>
        </p:txBody>
      </p:sp>
      <p:sp>
        <p:nvSpPr>
          <p:cNvPr id="4" name="Номер слайда 3"/>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r>
              <a:rPr lang="ru-RU"/>
              <a:t>24.06.2019</a:t>
            </a:r>
          </a:p>
        </p:txBody>
      </p:sp>
      <p:sp>
        <p:nvSpPr>
          <p:cNvPr id="6" name="Нижний колонтитул 5"/>
          <p:cNvSpPr>
            <a:spLocks noGrp="1"/>
          </p:cNvSpPr>
          <p:nvPr>
            <p:ph type="ftr" sz="quarter" idx="11"/>
          </p:nvPr>
        </p:nvSpPr>
        <p:spPr/>
        <p:txBody>
          <a:bodyPr/>
          <a:lstStyle/>
          <a:p>
            <a:r>
              <a:rPr lang="en-US"/>
              <a:t>NP PAC 50th meeting</a:t>
            </a:r>
            <a:endParaRPr lang="ru-RU"/>
          </a:p>
        </p:txBody>
      </p:sp>
      <p:sp>
        <p:nvSpPr>
          <p:cNvPr id="7" name="Номер слайда 6"/>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r>
              <a:rPr lang="ru-RU"/>
              <a:t>24.06.2019</a:t>
            </a:r>
          </a:p>
        </p:txBody>
      </p:sp>
      <p:sp>
        <p:nvSpPr>
          <p:cNvPr id="6" name="Нижний колонтитул 5"/>
          <p:cNvSpPr>
            <a:spLocks noGrp="1"/>
          </p:cNvSpPr>
          <p:nvPr>
            <p:ph type="ftr" sz="quarter" idx="11"/>
          </p:nvPr>
        </p:nvSpPr>
        <p:spPr/>
        <p:txBody>
          <a:bodyPr/>
          <a:lstStyle/>
          <a:p>
            <a:r>
              <a:rPr lang="en-US"/>
              <a:t>NP PAC 50th meeting</a:t>
            </a:r>
            <a:endParaRPr lang="ru-RU"/>
          </a:p>
        </p:txBody>
      </p:sp>
      <p:sp>
        <p:nvSpPr>
          <p:cNvPr id="7" name="Номер слайда 6"/>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24.06.2019</a:t>
            </a:r>
          </a:p>
        </p:txBody>
      </p:sp>
      <p:sp>
        <p:nvSpPr>
          <p:cNvPr id="5" name="Нижний колонтитул 4"/>
          <p:cNvSpPr>
            <a:spLocks noGrp="1"/>
          </p:cNvSpPr>
          <p:nvPr>
            <p:ph type="ftr" sz="quarter" idx="11"/>
          </p:nvPr>
        </p:nvSpPr>
        <p:spPr/>
        <p:txBody>
          <a:bodyPr/>
          <a:lstStyle/>
          <a:p>
            <a:r>
              <a:rPr lang="en-US"/>
              <a:t>NP PAC 50th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a:t>24.06.2019</a:t>
            </a:r>
          </a:p>
        </p:txBody>
      </p:sp>
      <p:sp>
        <p:nvSpPr>
          <p:cNvPr id="5" name="Нижний колонтитул 4"/>
          <p:cNvSpPr>
            <a:spLocks noGrp="1"/>
          </p:cNvSpPr>
          <p:nvPr>
            <p:ph type="ftr" sz="quarter" idx="11"/>
          </p:nvPr>
        </p:nvSpPr>
        <p:spPr/>
        <p:txBody>
          <a:bodyPr/>
          <a:lstStyle/>
          <a:p>
            <a:r>
              <a:rPr lang="en-US"/>
              <a:t>NP PAC 50th meeting</a:t>
            </a:r>
            <a:endParaRPr lang="ru-RU"/>
          </a:p>
        </p:txBody>
      </p:sp>
      <p:sp>
        <p:nvSpPr>
          <p:cNvPr id="6" name="Номер слайда 5"/>
          <p:cNvSpPr>
            <a:spLocks noGrp="1"/>
          </p:cNvSpPr>
          <p:nvPr>
            <p:ph type="sldNum" sz="quarter" idx="12"/>
          </p:nvPr>
        </p:nvSpPr>
        <p:spPr/>
        <p:txBody>
          <a:bodyPr/>
          <a:lstStyle/>
          <a:p>
            <a:fld id="{091AD801-B12E-4A00-8E9E-6CC326DE256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r>
              <a:rPr lang="ru-RU"/>
              <a:t>24.06.2019</a:t>
            </a:r>
          </a:p>
        </p:txBody>
      </p:sp>
      <p:sp>
        <p:nvSpPr>
          <p:cNvPr id="6" name="Нижний колонтитул 5"/>
          <p:cNvSpPr>
            <a:spLocks noGrp="1"/>
          </p:cNvSpPr>
          <p:nvPr>
            <p:ph type="ftr" sz="quarter" idx="11"/>
          </p:nvPr>
        </p:nvSpPr>
        <p:spPr/>
        <p:txBody>
          <a:bodyPr/>
          <a:lstStyle/>
          <a:p>
            <a:r>
              <a:rPr lang="en-US"/>
              <a:t>NP PAC 50th meeting</a:t>
            </a:r>
            <a:endParaRPr lang="ru-RU"/>
          </a:p>
        </p:txBody>
      </p:sp>
      <p:sp>
        <p:nvSpPr>
          <p:cNvPr id="7" name="Номер слайда 6"/>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 xmlns:p14="http://schemas.microsoft.com/office/powerpoint/2010/main" val="2618776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r>
              <a:rPr lang="ru-RU"/>
              <a:t>24.06.2019</a:t>
            </a:r>
          </a:p>
        </p:txBody>
      </p:sp>
      <p:sp>
        <p:nvSpPr>
          <p:cNvPr id="8" name="Нижний колонтитул 7"/>
          <p:cNvSpPr>
            <a:spLocks noGrp="1"/>
          </p:cNvSpPr>
          <p:nvPr>
            <p:ph type="ftr" sz="quarter" idx="11"/>
          </p:nvPr>
        </p:nvSpPr>
        <p:spPr/>
        <p:txBody>
          <a:bodyPr/>
          <a:lstStyle/>
          <a:p>
            <a:r>
              <a:rPr lang="en-US"/>
              <a:t>NP PAC 50th meeting</a:t>
            </a:r>
            <a:endParaRPr lang="ru-RU"/>
          </a:p>
        </p:txBody>
      </p:sp>
      <p:sp>
        <p:nvSpPr>
          <p:cNvPr id="9" name="Номер слайда 8"/>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 xmlns:p14="http://schemas.microsoft.com/office/powerpoint/2010/main" val="4360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r>
              <a:rPr lang="ru-RU"/>
              <a:t>24.06.2019</a:t>
            </a:r>
          </a:p>
        </p:txBody>
      </p:sp>
      <p:sp>
        <p:nvSpPr>
          <p:cNvPr id="4" name="Нижний колонтитул 3"/>
          <p:cNvSpPr>
            <a:spLocks noGrp="1"/>
          </p:cNvSpPr>
          <p:nvPr>
            <p:ph type="ftr" sz="quarter" idx="11"/>
          </p:nvPr>
        </p:nvSpPr>
        <p:spPr/>
        <p:txBody>
          <a:bodyPr/>
          <a:lstStyle/>
          <a:p>
            <a:r>
              <a:rPr lang="en-US"/>
              <a:t>NP PAC 50th meeting</a:t>
            </a:r>
            <a:endParaRPr lang="ru-RU"/>
          </a:p>
        </p:txBody>
      </p:sp>
      <p:sp>
        <p:nvSpPr>
          <p:cNvPr id="5" name="Номер слайда 4"/>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 xmlns:p14="http://schemas.microsoft.com/office/powerpoint/2010/main" val="1315186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a:t>24.06.2019</a:t>
            </a:r>
          </a:p>
        </p:txBody>
      </p:sp>
      <p:sp>
        <p:nvSpPr>
          <p:cNvPr id="3" name="Нижний колонтитул 2"/>
          <p:cNvSpPr>
            <a:spLocks noGrp="1"/>
          </p:cNvSpPr>
          <p:nvPr>
            <p:ph type="ftr" sz="quarter" idx="11"/>
          </p:nvPr>
        </p:nvSpPr>
        <p:spPr/>
        <p:txBody>
          <a:bodyPr/>
          <a:lstStyle/>
          <a:p>
            <a:r>
              <a:rPr lang="en-US"/>
              <a:t>NP PAC 50th meeting</a:t>
            </a:r>
            <a:endParaRPr lang="ru-RU"/>
          </a:p>
        </p:txBody>
      </p:sp>
      <p:sp>
        <p:nvSpPr>
          <p:cNvPr id="4" name="Номер слайда 3"/>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 xmlns:p14="http://schemas.microsoft.com/office/powerpoint/2010/main" val="1189728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r>
              <a:rPr lang="ru-RU"/>
              <a:t>24.06.2019</a:t>
            </a:r>
          </a:p>
        </p:txBody>
      </p:sp>
      <p:sp>
        <p:nvSpPr>
          <p:cNvPr id="6" name="Нижний колонтитул 5"/>
          <p:cNvSpPr>
            <a:spLocks noGrp="1"/>
          </p:cNvSpPr>
          <p:nvPr>
            <p:ph type="ftr" sz="quarter" idx="11"/>
          </p:nvPr>
        </p:nvSpPr>
        <p:spPr/>
        <p:txBody>
          <a:bodyPr/>
          <a:lstStyle/>
          <a:p>
            <a:r>
              <a:rPr lang="en-US"/>
              <a:t>NP PAC 50th meeting</a:t>
            </a:r>
            <a:endParaRPr lang="ru-RU"/>
          </a:p>
        </p:txBody>
      </p:sp>
      <p:sp>
        <p:nvSpPr>
          <p:cNvPr id="7" name="Номер слайда 6"/>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 xmlns:p14="http://schemas.microsoft.com/office/powerpoint/2010/main" val="12162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r>
              <a:rPr lang="ru-RU"/>
              <a:t>24.06.2019</a:t>
            </a:r>
          </a:p>
        </p:txBody>
      </p:sp>
      <p:sp>
        <p:nvSpPr>
          <p:cNvPr id="6" name="Нижний колонтитул 5"/>
          <p:cNvSpPr>
            <a:spLocks noGrp="1"/>
          </p:cNvSpPr>
          <p:nvPr>
            <p:ph type="ftr" sz="quarter" idx="11"/>
          </p:nvPr>
        </p:nvSpPr>
        <p:spPr/>
        <p:txBody>
          <a:bodyPr/>
          <a:lstStyle/>
          <a:p>
            <a:r>
              <a:rPr lang="en-US"/>
              <a:t>NP PAC 50th meeting</a:t>
            </a:r>
            <a:endParaRPr lang="ru-RU"/>
          </a:p>
        </p:txBody>
      </p:sp>
      <p:sp>
        <p:nvSpPr>
          <p:cNvPr id="7" name="Номер слайда 6"/>
          <p:cNvSpPr>
            <a:spLocks noGrp="1"/>
          </p:cNvSpPr>
          <p:nvPr>
            <p:ph type="sldNum" sz="quarter" idx="12"/>
          </p:nvPr>
        </p:nvSpPr>
        <p:spPr/>
        <p:txBody>
          <a:bodyPr/>
          <a:lstStyle/>
          <a:p>
            <a:fld id="{091AD801-B12E-4A00-8E9E-6CC326DE2565}" type="slidenum">
              <a:rPr lang="ru-RU" smtClean="0"/>
              <a:pPr/>
              <a:t>‹#›</a:t>
            </a:fld>
            <a:endParaRPr lang="ru-RU"/>
          </a:p>
        </p:txBody>
      </p:sp>
    </p:spTree>
    <p:extLst>
      <p:ext uri="{BB962C8B-B14F-4D97-AF65-F5344CB8AC3E}">
        <p14:creationId xmlns="" xmlns:p14="http://schemas.microsoft.com/office/powerpoint/2010/main" val="3152349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wm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Рисунок 6" descr="poster_naglowek.png"/>
          <p:cNvPicPr>
            <a:picLocks noChangeAspect="1"/>
          </p:cNvPicPr>
          <p:nvPr/>
        </p:nvPicPr>
        <p:blipFill rotWithShape="1">
          <a:blip r:embed="rId14" cstate="screen">
            <a:extLst>
              <a:ext uri="{28A0092B-C50C-407E-A947-70E740481C1C}">
                <a14:useLocalDpi xmlns="" xmlns:a14="http://schemas.microsoft.com/office/drawing/2010/main"/>
              </a:ext>
            </a:extLst>
          </a:blip>
          <a:srcRect b="5869"/>
          <a:stretch/>
        </p:blipFill>
        <p:spPr>
          <a:xfrm>
            <a:off x="0" y="0"/>
            <a:ext cx="12192000" cy="1201783"/>
          </a:xfrm>
          <a:prstGeom prst="rect">
            <a:avLst/>
          </a:prstGeom>
          <a:noFill/>
        </p:spPr>
      </p:pic>
      <p:sp>
        <p:nvSpPr>
          <p:cNvPr id="2" name="Заголовок 1"/>
          <p:cNvSpPr>
            <a:spLocks noGrp="1"/>
          </p:cNvSpPr>
          <p:nvPr>
            <p:ph type="title"/>
          </p:nvPr>
        </p:nvSpPr>
        <p:spPr>
          <a:xfrm>
            <a:off x="838200" y="676150"/>
            <a:ext cx="10515600" cy="963807"/>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639957"/>
            <a:ext cx="10515600" cy="4702471"/>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24.06.2019</a:t>
            </a: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NP PAC 50th meeting</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AD801-B12E-4A00-8E9E-6CC326DE2565}" type="slidenum">
              <a:rPr lang="ru-RU" smtClean="0"/>
              <a:pPr/>
              <a:t>‹#›</a:t>
            </a:fld>
            <a:endParaRPr lang="ru-RU"/>
          </a:p>
        </p:txBody>
      </p:sp>
    </p:spTree>
    <p:extLst>
      <p:ext uri="{BB962C8B-B14F-4D97-AF65-F5344CB8AC3E}">
        <p14:creationId xmlns="" xmlns:p14="http://schemas.microsoft.com/office/powerpoint/2010/main" val="2549465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1087967" y="-815975"/>
            <a:ext cx="21844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8" name="Овал 7"/>
          <p:cNvSpPr/>
          <p:nvPr/>
        </p:nvSpPr>
        <p:spPr>
          <a:xfrm>
            <a:off x="224367" y="20639"/>
            <a:ext cx="2271184"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11" name="Кольцо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12" name="Прямоугольник 11"/>
          <p:cNvSpPr/>
          <p:nvPr/>
        </p:nvSpPr>
        <p:spPr>
          <a:xfrm>
            <a:off x="1350434" y="0"/>
            <a:ext cx="1084156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
        <p:nvSpPr>
          <p:cNvPr id="5" name="Заголовок 4"/>
          <p:cNvSpPr>
            <a:spLocks noGrp="1"/>
          </p:cNvSpPr>
          <p:nvPr>
            <p:ph type="title"/>
          </p:nvPr>
        </p:nvSpPr>
        <p:spPr>
          <a:xfrm>
            <a:off x="1913467" y="274638"/>
            <a:ext cx="9999133" cy="1143000"/>
          </a:xfrm>
          <a:prstGeom prst="rect">
            <a:avLst/>
          </a:prstGeom>
        </p:spPr>
        <p:txBody>
          <a:bodyPr anchor="ctr">
            <a:normAutofit/>
          </a:bodyPr>
          <a:lstStyle/>
          <a:p>
            <a:r>
              <a:rPr lang="ru-RU"/>
              <a:t>Образец заголовка</a:t>
            </a:r>
            <a:endParaRPr lang="en-US"/>
          </a:p>
        </p:txBody>
      </p:sp>
      <p:sp>
        <p:nvSpPr>
          <p:cNvPr id="4105" name="Текст 8"/>
          <p:cNvSpPr>
            <a:spLocks noGrp="1"/>
          </p:cNvSpPr>
          <p:nvPr>
            <p:ph type="body" idx="1"/>
          </p:nvPr>
        </p:nvSpPr>
        <p:spPr bwMode="auto">
          <a:xfrm>
            <a:off x="1913467" y="1447800"/>
            <a:ext cx="9999133"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24" name="Дата 23"/>
          <p:cNvSpPr>
            <a:spLocks noGrp="1"/>
          </p:cNvSpPr>
          <p:nvPr>
            <p:ph type="dt" sz="half" idx="2"/>
          </p:nvPr>
        </p:nvSpPr>
        <p:spPr>
          <a:xfrm>
            <a:off x="2040467" y="6305550"/>
            <a:ext cx="2844800" cy="476250"/>
          </a:xfrm>
          <a:prstGeom prst="rect">
            <a:avLst/>
          </a:prstGeom>
        </p:spPr>
        <p:txBody>
          <a:bodyPr anchor="b"/>
          <a:lstStyle>
            <a:lvl1pPr algn="r" eaLnBrk="1" latinLnBrk="0" hangingPunct="1">
              <a:defRPr kumimoji="0" sz="1200" smtClean="0">
                <a:solidFill>
                  <a:schemeClr val="bg2">
                    <a:shade val="50000"/>
                    <a:satMod val="200000"/>
                  </a:schemeClr>
                </a:solidFill>
                <a:latin typeface="Arial" charset="0"/>
              </a:defRPr>
            </a:lvl1pPr>
            <a:extLst/>
          </a:lstStyle>
          <a:p>
            <a:pPr fontAlgn="base">
              <a:spcBef>
                <a:spcPct val="0"/>
              </a:spcBef>
              <a:spcAft>
                <a:spcPct val="0"/>
              </a:spcAft>
              <a:defRPr/>
            </a:pPr>
            <a:r>
              <a:rPr lang="ru-RU" b="1">
                <a:solidFill>
                  <a:srgbClr val="E7DEC9">
                    <a:shade val="50000"/>
                    <a:satMod val="200000"/>
                  </a:srgbClr>
                </a:solidFill>
              </a:rPr>
              <a:t>24.06.2019</a:t>
            </a:r>
          </a:p>
        </p:txBody>
      </p:sp>
      <p:sp>
        <p:nvSpPr>
          <p:cNvPr id="10" name="Нижний колонтитул 9"/>
          <p:cNvSpPr>
            <a:spLocks noGrp="1"/>
          </p:cNvSpPr>
          <p:nvPr>
            <p:ph type="ftr" sz="quarter" idx="3"/>
          </p:nvPr>
        </p:nvSpPr>
        <p:spPr>
          <a:xfrm>
            <a:off x="5755218" y="6305550"/>
            <a:ext cx="5725583" cy="476250"/>
          </a:xfrm>
          <a:prstGeom prst="rect">
            <a:avLst/>
          </a:prstGeom>
        </p:spPr>
        <p:txBody>
          <a:bodyPr anchor="b"/>
          <a:lstStyle>
            <a:lvl1pPr eaLnBrk="1" latinLnBrk="0" hangingPunct="1">
              <a:defRPr kumimoji="0" sz="1200" smtClean="0">
                <a:solidFill>
                  <a:schemeClr val="bg2">
                    <a:shade val="50000"/>
                    <a:satMod val="200000"/>
                  </a:schemeClr>
                </a:solidFill>
                <a:effectLst/>
                <a:latin typeface="Arial" charset="0"/>
              </a:defRPr>
            </a:lvl1pPr>
            <a:extLst/>
          </a:lstStyle>
          <a:p>
            <a:pPr fontAlgn="base">
              <a:spcBef>
                <a:spcPct val="0"/>
              </a:spcBef>
              <a:spcAft>
                <a:spcPct val="0"/>
              </a:spcAft>
              <a:defRPr/>
            </a:pPr>
            <a:r>
              <a:rPr lang="en-US" b="1">
                <a:solidFill>
                  <a:srgbClr val="E7DEC9">
                    <a:shade val="50000"/>
                    <a:satMod val="200000"/>
                  </a:srgbClr>
                </a:solidFill>
              </a:rPr>
              <a:t>NP PAC 50th meeting</a:t>
            </a:r>
            <a:endParaRPr lang="ru-RU" b="1">
              <a:solidFill>
                <a:srgbClr val="E7DEC9">
                  <a:shade val="50000"/>
                  <a:satMod val="200000"/>
                </a:srgbClr>
              </a:solidFill>
            </a:endParaRPr>
          </a:p>
        </p:txBody>
      </p:sp>
      <p:sp>
        <p:nvSpPr>
          <p:cNvPr id="22" name="Номер слайда 21"/>
          <p:cNvSpPr>
            <a:spLocks noGrp="1"/>
          </p:cNvSpPr>
          <p:nvPr>
            <p:ph type="sldNum" sz="quarter" idx="4"/>
          </p:nvPr>
        </p:nvSpPr>
        <p:spPr>
          <a:xfrm>
            <a:off x="11485033"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latin typeface="Arial" charset="0"/>
              </a:defRPr>
            </a:lvl1pPr>
            <a:extLst/>
          </a:lstStyle>
          <a:p>
            <a:pPr fontAlgn="base">
              <a:spcBef>
                <a:spcPct val="0"/>
              </a:spcBef>
              <a:spcAft>
                <a:spcPct val="0"/>
              </a:spcAft>
              <a:defRPr/>
            </a:pPr>
            <a:fld id="{9D088BAC-CAF5-4AAD-AB4E-A9DDD0A9A5BB}" type="slidenum">
              <a:rPr lang="ru-RU" b="1" smtClean="0">
                <a:solidFill>
                  <a:srgbClr val="E7DEC9">
                    <a:shade val="50000"/>
                    <a:satMod val="200000"/>
                  </a:srgbClr>
                </a:solidFill>
              </a:rPr>
              <a:pPr fontAlgn="base">
                <a:spcBef>
                  <a:spcPct val="0"/>
                </a:spcBef>
                <a:spcAft>
                  <a:spcPct val="0"/>
                </a:spcAft>
                <a:defRPr/>
              </a:pPr>
              <a:t>‹#›</a:t>
            </a:fld>
            <a:endParaRPr lang="ru-RU" b="1">
              <a:solidFill>
                <a:srgbClr val="E7DEC9">
                  <a:shade val="50000"/>
                  <a:satMod val="200000"/>
                </a:srgbClr>
              </a:solidFill>
            </a:endParaRPr>
          </a:p>
        </p:txBody>
      </p:sp>
      <p:sp>
        <p:nvSpPr>
          <p:cNvPr id="15" name="Прямоугольник 14"/>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 xmlns:p14="http://schemas.microsoft.com/office/powerpoint/2010/main" val="21603929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p:txStyles>
    <p:titleStyle>
      <a:lvl1pPr algn="l" rtl="0" eaLnBrk="1" fontAlgn="base" hangingPunct="1">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72314"/>
          </a:solidFill>
          <a:latin typeface="Corbel" pitchFamily="34" charset="0"/>
        </a:defRPr>
      </a:lvl2pPr>
      <a:lvl3pPr algn="l" rtl="0" eaLnBrk="1" fontAlgn="base" hangingPunct="1">
        <a:spcBef>
          <a:spcPct val="0"/>
        </a:spcBef>
        <a:spcAft>
          <a:spcPct val="0"/>
        </a:spcAft>
        <a:defRPr sz="4300">
          <a:solidFill>
            <a:srgbClr val="572314"/>
          </a:solidFill>
          <a:latin typeface="Corbel" pitchFamily="34" charset="0"/>
        </a:defRPr>
      </a:lvl3pPr>
      <a:lvl4pPr algn="l" rtl="0" eaLnBrk="1" fontAlgn="base" hangingPunct="1">
        <a:spcBef>
          <a:spcPct val="0"/>
        </a:spcBef>
        <a:spcAft>
          <a:spcPct val="0"/>
        </a:spcAft>
        <a:defRPr sz="4300">
          <a:solidFill>
            <a:srgbClr val="572314"/>
          </a:solidFill>
          <a:latin typeface="Corbel" pitchFamily="34" charset="0"/>
        </a:defRPr>
      </a:lvl4pPr>
      <a:lvl5pPr algn="l" rtl="0" eaLnBrk="1" fontAlgn="base" hangingPunct="1">
        <a:spcBef>
          <a:spcPct val="0"/>
        </a:spcBef>
        <a:spcAft>
          <a:spcPct val="0"/>
        </a:spcAft>
        <a:defRPr sz="4300">
          <a:solidFill>
            <a:srgbClr val="572314"/>
          </a:solidFill>
          <a:latin typeface="Corbel" pitchFamily="34" charset="0"/>
        </a:defRPr>
      </a:lvl5pPr>
      <a:lvl6pPr marL="457200" algn="l" rtl="0" eaLnBrk="1" fontAlgn="base" hangingPunct="1">
        <a:spcBef>
          <a:spcPct val="0"/>
        </a:spcBef>
        <a:spcAft>
          <a:spcPct val="0"/>
        </a:spcAft>
        <a:defRPr sz="4300">
          <a:solidFill>
            <a:srgbClr val="572314"/>
          </a:solidFill>
          <a:latin typeface="Corbel" pitchFamily="34" charset="0"/>
        </a:defRPr>
      </a:lvl6pPr>
      <a:lvl7pPr marL="914400" algn="l" rtl="0" eaLnBrk="1" fontAlgn="base" hangingPunct="1">
        <a:spcBef>
          <a:spcPct val="0"/>
        </a:spcBef>
        <a:spcAft>
          <a:spcPct val="0"/>
        </a:spcAft>
        <a:defRPr sz="4300">
          <a:solidFill>
            <a:srgbClr val="572314"/>
          </a:solidFill>
          <a:latin typeface="Corbel" pitchFamily="34" charset="0"/>
        </a:defRPr>
      </a:lvl7pPr>
      <a:lvl8pPr marL="1371600" algn="l" rtl="0" eaLnBrk="1" fontAlgn="base" hangingPunct="1">
        <a:spcBef>
          <a:spcPct val="0"/>
        </a:spcBef>
        <a:spcAft>
          <a:spcPct val="0"/>
        </a:spcAft>
        <a:defRPr sz="4300">
          <a:solidFill>
            <a:srgbClr val="572314"/>
          </a:solidFill>
          <a:latin typeface="Corbel" pitchFamily="34" charset="0"/>
        </a:defRPr>
      </a:lvl8pPr>
      <a:lvl9pPr marL="1828800" algn="l" rtl="0" eaLnBrk="1" fontAlgn="base" hangingPunct="1">
        <a:spcBef>
          <a:spcPct val="0"/>
        </a:spcBef>
        <a:spcAft>
          <a:spcPct val="0"/>
        </a:spcAft>
        <a:defRPr sz="4300">
          <a:solidFill>
            <a:srgbClr val="572314"/>
          </a:solidFill>
          <a:latin typeface="Corbel"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24.06.2019</a:t>
            </a: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NP PAC 50th meeting</a:t>
            </a:r>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AD801-B12E-4A00-8E9E-6CC326DE256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5.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5.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5.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55.emf"/><Relationship Id="rId5" Type="http://schemas.openxmlformats.org/officeDocument/2006/relationships/image" Target="../media/image54.wmf"/><Relationship Id="rId10" Type="http://schemas.openxmlformats.org/officeDocument/2006/relationships/hyperlink" Target="http://moss.jinr.ru/" TargetMode="External"/><Relationship Id="rId4" Type="http://schemas.openxmlformats.org/officeDocument/2006/relationships/image" Target="../media/image53.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4.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notesSlide" Target="../notesSlides/notesSlide6.xml"/><Relationship Id="rId7" Type="http://schemas.openxmlformats.org/officeDocument/2006/relationships/oleObject" Target="../embeddings/oleObject8.bin"/><Relationship Id="rId2" Type="http://schemas.openxmlformats.org/officeDocument/2006/relationships/slideLayout" Target="../slideLayouts/slideLayout24.xml"/><Relationship Id="rId1" Type="http://schemas.openxmlformats.org/officeDocument/2006/relationships/vmlDrawing" Target="../drawings/vmlDrawing5.v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 Id="rId9" Type="http://schemas.openxmlformats.org/officeDocument/2006/relationships/image" Target="../media/image7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4.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229711" y="1261270"/>
            <a:ext cx="9475076" cy="1815882"/>
          </a:xfrm>
          <a:prstGeom prst="rect">
            <a:avLst/>
          </a:prstGeom>
        </p:spPr>
        <p:txBody>
          <a:bodyPr wrap="square">
            <a:spAutoFit/>
          </a:bodyPr>
          <a:lstStyle/>
          <a:p>
            <a:pPr algn="ctr"/>
            <a:r>
              <a:rPr lang="en-US" sz="2800" b="1" dirty="0"/>
              <a:t>Report on the theme </a:t>
            </a:r>
          </a:p>
          <a:p>
            <a:pPr algn="ctr"/>
            <a:r>
              <a:rPr lang="en-US" sz="2800" b="1" dirty="0"/>
              <a:t>"Investigations of Neutron Nuclear Interactions and Properties of the Neutron“</a:t>
            </a:r>
          </a:p>
          <a:p>
            <a:pPr algn="ctr"/>
            <a:r>
              <a:rPr lang="en-US" sz="2800" b="1" dirty="0"/>
              <a:t>Proposals for extension of the theme</a:t>
            </a:r>
            <a:endParaRPr lang="ru-RU" sz="2800" b="1" dirty="0"/>
          </a:p>
        </p:txBody>
      </p:sp>
      <p:sp>
        <p:nvSpPr>
          <p:cNvPr id="8" name="Прямоугольник 7"/>
          <p:cNvSpPr/>
          <p:nvPr/>
        </p:nvSpPr>
        <p:spPr>
          <a:xfrm>
            <a:off x="5395632" y="3859189"/>
            <a:ext cx="1550681" cy="461665"/>
          </a:xfrm>
          <a:prstGeom prst="rect">
            <a:avLst/>
          </a:prstGeom>
        </p:spPr>
        <p:txBody>
          <a:bodyPr wrap="none">
            <a:spAutoFit/>
          </a:bodyPr>
          <a:lstStyle/>
          <a:p>
            <a:r>
              <a:rPr lang="en-US" sz="2400" dirty="0"/>
              <a:t>E. </a:t>
            </a:r>
            <a:r>
              <a:rPr lang="en-US" sz="2400" dirty="0" err="1"/>
              <a:t>Lychagin</a:t>
            </a:r>
            <a:endParaRPr lang="ru-RU" sz="2400" dirty="0"/>
          </a:p>
        </p:txBody>
      </p:sp>
      <p:sp>
        <p:nvSpPr>
          <p:cNvPr id="2" name="Дата 1">
            <a:extLst>
              <a:ext uri="{FF2B5EF4-FFF2-40B4-BE49-F238E27FC236}">
                <a16:creationId xmlns="" xmlns:a16="http://schemas.microsoft.com/office/drawing/2014/main" id="{E21C7987-7865-4D13-96DD-ED80094CA90F}"/>
              </a:ext>
            </a:extLst>
          </p:cNvPr>
          <p:cNvSpPr>
            <a:spLocks noGrp="1"/>
          </p:cNvSpPr>
          <p:nvPr>
            <p:ph type="dt" sz="half" idx="10"/>
          </p:nvPr>
        </p:nvSpPr>
        <p:spPr/>
        <p:txBody>
          <a:bodyPr/>
          <a:lstStyle/>
          <a:p>
            <a:r>
              <a:rPr lang="ru-RU"/>
              <a:t>24.06.2019</a:t>
            </a:r>
          </a:p>
        </p:txBody>
      </p:sp>
      <p:sp>
        <p:nvSpPr>
          <p:cNvPr id="3" name="Нижний колонтитул 2">
            <a:extLst>
              <a:ext uri="{FF2B5EF4-FFF2-40B4-BE49-F238E27FC236}">
                <a16:creationId xmlns="" xmlns:a16="http://schemas.microsoft.com/office/drawing/2014/main" id="{23A33816-F500-429E-B350-04CA6772A5A8}"/>
              </a:ext>
            </a:extLst>
          </p:cNvPr>
          <p:cNvSpPr>
            <a:spLocks noGrp="1"/>
          </p:cNvSpPr>
          <p:nvPr>
            <p:ph type="ftr" sz="quarter" idx="11"/>
          </p:nvPr>
        </p:nvSpPr>
        <p:spPr/>
        <p:txBody>
          <a:bodyPr/>
          <a:lstStyle/>
          <a:p>
            <a:r>
              <a:rPr lang="en-US"/>
              <a:t>NP PAC 50th meeting</a:t>
            </a:r>
            <a:endParaRPr lang="ru-RU"/>
          </a:p>
        </p:txBody>
      </p:sp>
      <p:sp>
        <p:nvSpPr>
          <p:cNvPr id="4" name="Номер слайда 3">
            <a:extLst>
              <a:ext uri="{FF2B5EF4-FFF2-40B4-BE49-F238E27FC236}">
                <a16:creationId xmlns="" xmlns:a16="http://schemas.microsoft.com/office/drawing/2014/main" id="{CC7FB581-E069-4ACC-A446-DE1794D21DB2}"/>
              </a:ext>
            </a:extLst>
          </p:cNvPr>
          <p:cNvSpPr>
            <a:spLocks noGrp="1"/>
          </p:cNvSpPr>
          <p:nvPr>
            <p:ph type="sldNum" sz="quarter" idx="12"/>
          </p:nvPr>
        </p:nvSpPr>
        <p:spPr/>
        <p:txBody>
          <a:bodyPr/>
          <a:lstStyle/>
          <a:p>
            <a:fld id="{091AD801-B12E-4A00-8E9E-6CC326DE2565}" type="slidenum">
              <a:rPr lang="ru-RU" smtClean="0"/>
              <a:pPr/>
              <a:t>1</a:t>
            </a:fld>
            <a:endParaRPr lang="ru-RU"/>
          </a:p>
        </p:txBody>
      </p:sp>
    </p:spTree>
    <p:extLst>
      <p:ext uri="{BB962C8B-B14F-4D97-AF65-F5344CB8AC3E}">
        <p14:creationId xmlns="" xmlns:p14="http://schemas.microsoft.com/office/powerpoint/2010/main" val="1345719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10"/>
          <p:cNvGrpSpPr/>
          <p:nvPr/>
        </p:nvGrpSpPr>
        <p:grpSpPr>
          <a:xfrm>
            <a:off x="6200735" y="746113"/>
            <a:ext cx="5991265" cy="2324258"/>
            <a:chOff x="565447" y="327978"/>
            <a:chExt cx="6241788" cy="2405176"/>
          </a:xfrm>
        </p:grpSpPr>
        <p:graphicFrame>
          <p:nvGraphicFramePr>
            <p:cNvPr id="5" name="Object 2"/>
            <p:cNvGraphicFramePr>
              <a:graphicFrameLocks noChangeAspect="1"/>
            </p:cNvGraphicFramePr>
            <p:nvPr/>
          </p:nvGraphicFramePr>
          <p:xfrm>
            <a:off x="3663963" y="327978"/>
            <a:ext cx="3143272" cy="2405176"/>
          </p:xfrm>
          <a:graphic>
            <a:graphicData uri="http://schemas.openxmlformats.org/presentationml/2006/ole">
              <p:oleObj spid="_x0000_s3152" name="Graph" r:id="rId3" imgW="3781425" imgH="2895600" progId="Origin50.Graph">
                <p:embed/>
              </p:oleObj>
            </a:graphicData>
          </a:graphic>
        </p:graphicFrame>
        <p:pic>
          <p:nvPicPr>
            <p:cNvPr id="6" name="Picture 2"/>
            <p:cNvPicPr>
              <a:picLocks noChangeAspect="1" noChangeArrowheads="1"/>
            </p:cNvPicPr>
            <p:nvPr/>
          </p:nvPicPr>
          <p:blipFill>
            <a:blip r:embed="rId4" cstate="print"/>
            <a:srcRect/>
            <a:stretch>
              <a:fillRect/>
            </a:stretch>
          </p:blipFill>
          <p:spPr bwMode="auto">
            <a:xfrm>
              <a:off x="565447" y="428604"/>
              <a:ext cx="3143271" cy="2096319"/>
            </a:xfrm>
            <a:prstGeom prst="rect">
              <a:avLst/>
            </a:prstGeom>
            <a:noFill/>
            <a:ln w="9525">
              <a:noFill/>
              <a:miter lim="800000"/>
              <a:headEnd/>
              <a:tailEnd/>
            </a:ln>
          </p:spPr>
        </p:pic>
      </p:grpSp>
      <p:pic>
        <p:nvPicPr>
          <p:cNvPr id="7" name="Рисунок 4"/>
          <p:cNvPicPr>
            <a:picLocks noChangeAspect="1" noChangeArrowheads="1"/>
          </p:cNvPicPr>
          <p:nvPr/>
        </p:nvPicPr>
        <p:blipFill>
          <a:blip r:embed="rId5" cstate="print">
            <a:lum bright="-34000" contrast="42000"/>
          </a:blip>
          <a:srcRect t="6119" b="49884"/>
          <a:stretch>
            <a:fillRect/>
          </a:stretch>
        </p:blipFill>
        <p:spPr bwMode="auto">
          <a:xfrm rot="10800000">
            <a:off x="0" y="2789595"/>
            <a:ext cx="6299638" cy="1451471"/>
          </a:xfrm>
          <a:prstGeom prst="rect">
            <a:avLst/>
          </a:prstGeom>
          <a:noFill/>
          <a:ln w="9525">
            <a:noFill/>
            <a:miter lim="800000"/>
            <a:headEnd/>
            <a:tailEnd/>
          </a:ln>
          <a:effectLst/>
        </p:spPr>
      </p:pic>
      <p:grpSp>
        <p:nvGrpSpPr>
          <p:cNvPr id="8" name="Group 4"/>
          <p:cNvGrpSpPr>
            <a:grpSpLocks/>
          </p:cNvGrpSpPr>
          <p:nvPr/>
        </p:nvGrpSpPr>
        <p:grpSpPr bwMode="auto">
          <a:xfrm>
            <a:off x="-201574" y="4152551"/>
            <a:ext cx="5797274" cy="2073737"/>
            <a:chOff x="10294" y="4059"/>
            <a:chExt cx="7577" cy="3271"/>
          </a:xfrm>
        </p:grpSpPr>
        <p:graphicFrame>
          <p:nvGraphicFramePr>
            <p:cNvPr id="9" name="Object 5"/>
            <p:cNvGraphicFramePr>
              <a:graphicFrameLocks noChangeAspect="1"/>
            </p:cNvGraphicFramePr>
            <p:nvPr/>
          </p:nvGraphicFramePr>
          <p:xfrm>
            <a:off x="10294" y="4059"/>
            <a:ext cx="3909" cy="2989"/>
          </p:xfrm>
          <a:graphic>
            <a:graphicData uri="http://schemas.openxmlformats.org/presentationml/2006/ole">
              <p:oleObj spid="_x0000_s3153" name="Graph" r:id="rId6" imgW="3781425" imgH="2895600" progId="Origin50.Graph">
                <p:embed/>
              </p:oleObj>
            </a:graphicData>
          </a:graphic>
        </p:graphicFrame>
        <p:graphicFrame>
          <p:nvGraphicFramePr>
            <p:cNvPr id="10" name="Object 9"/>
            <p:cNvGraphicFramePr>
              <a:graphicFrameLocks noChangeAspect="1"/>
            </p:cNvGraphicFramePr>
            <p:nvPr/>
          </p:nvGraphicFramePr>
          <p:xfrm>
            <a:off x="13741" y="4171"/>
            <a:ext cx="4130" cy="3159"/>
          </p:xfrm>
          <a:graphic>
            <a:graphicData uri="http://schemas.openxmlformats.org/presentationml/2006/ole">
              <p:oleObj spid="_x0000_s3154" name="Graph" r:id="rId7" imgW="3781425" imgH="2895600" progId="Origin50.Graph">
                <p:embed/>
              </p:oleObj>
            </a:graphicData>
          </a:graphic>
        </p:graphicFrame>
      </p:grpSp>
      <p:sp>
        <p:nvSpPr>
          <p:cNvPr id="11" name="TextBox 10"/>
          <p:cNvSpPr txBox="1"/>
          <p:nvPr/>
        </p:nvSpPr>
        <p:spPr>
          <a:xfrm>
            <a:off x="222704" y="1370602"/>
            <a:ext cx="5433961" cy="1477328"/>
          </a:xfrm>
          <a:prstGeom prst="rect">
            <a:avLst/>
          </a:prstGeom>
          <a:noFill/>
        </p:spPr>
        <p:txBody>
          <a:bodyPr wrap="square" rtlCol="0">
            <a:spAutoFit/>
          </a:bodyPr>
          <a:lstStyle/>
          <a:p>
            <a:pPr algn="just"/>
            <a:r>
              <a:rPr lang="en-US" dirty="0"/>
              <a:t>A double ionization chamber was designed to measure the kinetic energies, masses, and orientation of fission axe in the 3D space for the correlated fission fragments. The accuracy of direction cosines definition is better than 0.05. </a:t>
            </a:r>
          </a:p>
        </p:txBody>
      </p:sp>
      <p:sp>
        <p:nvSpPr>
          <p:cNvPr id="12" name="TextBox 11"/>
          <p:cNvSpPr txBox="1"/>
          <p:nvPr/>
        </p:nvSpPr>
        <p:spPr>
          <a:xfrm>
            <a:off x="5045847" y="4227532"/>
            <a:ext cx="7146153" cy="2031325"/>
          </a:xfrm>
          <a:prstGeom prst="rect">
            <a:avLst/>
          </a:prstGeom>
          <a:noFill/>
        </p:spPr>
        <p:txBody>
          <a:bodyPr wrap="square" rtlCol="0">
            <a:spAutoFit/>
          </a:bodyPr>
          <a:lstStyle/>
          <a:p>
            <a:pPr algn="just"/>
            <a:r>
              <a:rPr lang="en-US" dirty="0"/>
              <a:t>The slides on the left demonstrate measurements of PFN distributions measured </a:t>
            </a:r>
            <a:r>
              <a:rPr lang="en-US" dirty="0" smtClean="0"/>
              <a:t>at </a:t>
            </a:r>
            <a:r>
              <a:rPr lang="en-US" dirty="0"/>
              <a:t>FLNP for </a:t>
            </a:r>
            <a:r>
              <a:rPr lang="en-US" baseline="30000" dirty="0"/>
              <a:t>235</a:t>
            </a:r>
            <a:r>
              <a:rPr lang="en-US" dirty="0"/>
              <a:t>U(</a:t>
            </a:r>
            <a:r>
              <a:rPr lang="en-US" dirty="0" err="1"/>
              <a:t>n,f</a:t>
            </a:r>
            <a:r>
              <a:rPr lang="en-US" dirty="0"/>
              <a:t>) reaction in comparison with </a:t>
            </a:r>
            <a:r>
              <a:rPr lang="en-US" dirty="0" smtClean="0"/>
              <a:t>the old </a:t>
            </a:r>
            <a:r>
              <a:rPr lang="en-US" dirty="0"/>
              <a:t>data from KI measured in 1964. With improved data on PFN distribution we managed to achieve better mass resolution of FF in </a:t>
            </a:r>
            <a:r>
              <a:rPr lang="en-US" baseline="30000" dirty="0"/>
              <a:t>235</a:t>
            </a:r>
            <a:r>
              <a:rPr lang="en-US" dirty="0"/>
              <a:t>U(</a:t>
            </a:r>
            <a:r>
              <a:rPr lang="en-US" dirty="0" err="1"/>
              <a:t>n,f</a:t>
            </a:r>
            <a:r>
              <a:rPr lang="en-US" dirty="0"/>
              <a:t>) reaction. This </a:t>
            </a:r>
            <a:r>
              <a:rPr lang="en-US" dirty="0" smtClean="0"/>
              <a:t>fact, </a:t>
            </a:r>
            <a:r>
              <a:rPr lang="en-US" dirty="0"/>
              <a:t>along with the new PFN investigation </a:t>
            </a:r>
            <a:r>
              <a:rPr lang="en-US" dirty="0" smtClean="0"/>
              <a:t>facility, raises interest in the  </a:t>
            </a:r>
            <a:r>
              <a:rPr lang="en-US" dirty="0"/>
              <a:t>investigation of </a:t>
            </a:r>
            <a:r>
              <a:rPr lang="en-US" dirty="0" err="1"/>
              <a:t>mass&amp;TKE</a:t>
            </a:r>
            <a:r>
              <a:rPr lang="en-US" dirty="0"/>
              <a:t> variations in resonance neutron induced fission of </a:t>
            </a:r>
            <a:r>
              <a:rPr lang="en-US" baseline="30000" dirty="0"/>
              <a:t>235</a:t>
            </a:r>
            <a:r>
              <a:rPr lang="en-US" dirty="0"/>
              <a:t>U and </a:t>
            </a:r>
            <a:r>
              <a:rPr lang="en-US" baseline="30000" dirty="0"/>
              <a:t>239</a:t>
            </a:r>
            <a:r>
              <a:rPr lang="en-US" dirty="0"/>
              <a:t>Pu  at IREN source.</a:t>
            </a:r>
            <a:endParaRPr lang="ru-RU" dirty="0"/>
          </a:p>
        </p:txBody>
      </p:sp>
      <p:sp>
        <p:nvSpPr>
          <p:cNvPr id="13" name="Rectangle 8"/>
          <p:cNvSpPr>
            <a:spLocks noChangeArrowheads="1"/>
          </p:cNvSpPr>
          <p:nvPr/>
        </p:nvSpPr>
        <p:spPr bwMode="auto">
          <a:xfrm>
            <a:off x="-2" y="6120616"/>
            <a:ext cx="8212823"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 Sh. Zeynalov, P. Sedyshev, O. Sidorova, V. Shvetsov. </a:t>
            </a:r>
            <a:r>
              <a:rPr kumimoji="0" lang="fr-FR" sz="8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International Journal of Modern Physics: Conference Series</a:t>
            </a:r>
            <a:r>
              <a:rPr kumimoji="0" lang="fr-FR"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Vol. </a:t>
            </a:r>
            <a:r>
              <a:rPr kumimoji="0" lang="fr-FR" sz="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48</a:t>
            </a:r>
            <a:r>
              <a:rPr kumimoji="0" lang="fr-FR"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(2018) 1860123.</a:t>
            </a:r>
          </a:p>
          <a:p>
            <a:pPr lvl="0" fontAlgn="base">
              <a:spcBef>
                <a:spcPct val="0"/>
              </a:spcBef>
              <a:spcAft>
                <a:spcPct val="0"/>
              </a:spcAft>
            </a:pPr>
            <a:r>
              <a:rPr lang="fr-FR" sz="800" dirty="0">
                <a:latin typeface="Times New Roman" pitchFamily="18" charset="0"/>
                <a:cs typeface="Times New Roman" pitchFamily="18" charset="0"/>
              </a:rPr>
              <a:t>Segmented Anode Position Sensitive Detector. UCANS-VII, March 11-15,2017,  Bariloche, Argentina</a:t>
            </a:r>
          </a:p>
          <a:p>
            <a:pPr lvl="0" fontAlgn="base">
              <a:spcBef>
                <a:spcPct val="0"/>
              </a:spcBef>
              <a:spcAft>
                <a:spcPct val="0"/>
              </a:spcAft>
            </a:pPr>
            <a:r>
              <a:rPr kumimoji="0" lang="fr-FR" sz="800" b="0" i="0" u="none" strike="noStrike" cap="none" normalizeH="0" baseline="0" dirty="0">
                <a:ln>
                  <a:noFill/>
                </a:ln>
                <a:solidFill>
                  <a:schemeClr val="tx1"/>
                </a:solidFill>
                <a:effectLst/>
                <a:latin typeface="Times New Roman" pitchFamily="18" charset="0"/>
                <a:cs typeface="Times New Roman" pitchFamily="18" charset="0"/>
              </a:rPr>
              <a:t>[2] </a:t>
            </a:r>
            <a:r>
              <a:rPr lang="fr-FR" sz="800" dirty="0">
                <a:latin typeface="Times New Roman" pitchFamily="18" charset="0"/>
                <a:ea typeface="Times New Roman" pitchFamily="18" charset="0"/>
                <a:cs typeface="Times New Roman" pitchFamily="18" charset="0"/>
              </a:rPr>
              <a:t>Sh. Zeynalov, P. Sedyshev, O. Sidorova, V. Shvetsov. </a:t>
            </a:r>
            <a:r>
              <a:rPr lang="en-US" sz="800" dirty="0"/>
              <a:t>Prompt fission neutron investigation in 235U(</a:t>
            </a:r>
            <a:r>
              <a:rPr lang="en-US" sz="800" dirty="0" err="1"/>
              <a:t>nth,f</a:t>
            </a:r>
            <a:r>
              <a:rPr lang="en-US" sz="800" dirty="0"/>
              <a:t>) reaction. EPJ Web of Conferences 146, 04022 (2017), ND2016</a:t>
            </a:r>
          </a:p>
          <a:p>
            <a:pPr fontAlgn="base">
              <a:spcBef>
                <a:spcPct val="0"/>
              </a:spcBef>
              <a:spcAft>
                <a:spcPct val="0"/>
              </a:spcAft>
            </a:pPr>
            <a:r>
              <a:rPr lang="en-US" sz="800" dirty="0">
                <a:latin typeface="Times New Roman" pitchFamily="18" charset="0"/>
                <a:cs typeface="Times New Roman" pitchFamily="18" charset="0"/>
              </a:rPr>
              <a:t>[3] </a:t>
            </a:r>
            <a:r>
              <a:rPr lang="fr-FR" sz="800" dirty="0">
                <a:latin typeface="Times New Roman" pitchFamily="18" charset="0"/>
                <a:ea typeface="Times New Roman" pitchFamily="18" charset="0"/>
                <a:cs typeface="Times New Roman" pitchFamily="18" charset="0"/>
              </a:rPr>
              <a:t>Sh. Zeynalov, P. Sedyshev, O. Sidorova, V. Shvetsov.  WONDER 2018 (to be published in </a:t>
            </a:r>
            <a:r>
              <a:rPr lang="en-US" sz="800" dirty="0"/>
              <a:t>EPJ Web of Conferences)</a:t>
            </a:r>
          </a:p>
          <a:p>
            <a:pPr fontAlgn="base">
              <a:spcBef>
                <a:spcPct val="0"/>
              </a:spcBef>
              <a:spcAft>
                <a:spcPct val="0"/>
              </a:spcAft>
            </a:pPr>
            <a:r>
              <a:rPr kumimoji="0" lang="fr-FR" sz="800" i="0" u="none" strike="noStrike" cap="none" normalizeH="0" baseline="0" dirty="0">
                <a:ln>
                  <a:noFill/>
                </a:ln>
                <a:solidFill>
                  <a:schemeClr val="tx1"/>
                </a:solidFill>
                <a:effectLst/>
                <a:latin typeface="Times New Roman" pitchFamily="18" charset="0"/>
                <a:cs typeface="Times New Roman" pitchFamily="18" charset="0"/>
              </a:rPr>
              <a:t>[4] </a:t>
            </a:r>
            <a:r>
              <a:rPr lang="fr-FR" sz="800" dirty="0"/>
              <a:t>Zeynalov Sh.C., Sedyshev P. P., Sidorova O.V., Shvetsov V.N. ISINN-26, International Seminar on Interaction of Neutrons with Nuclei, Xi‘an, China, 28 May-2 June, 2018 </a:t>
            </a:r>
            <a:endParaRPr lang="ru-RU" sz="800" dirty="0"/>
          </a:p>
          <a:p>
            <a:pPr lvl="0" fontAlgn="base">
              <a:spcBef>
                <a:spcPct val="0"/>
              </a:spcBef>
              <a:spcAft>
                <a:spcPct val="0"/>
              </a:spcAft>
            </a:pPr>
            <a:endParaRPr kumimoji="0" lang="fr-FR" sz="100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4" name="Прямоугольник 13"/>
          <p:cNvSpPr/>
          <p:nvPr/>
        </p:nvSpPr>
        <p:spPr>
          <a:xfrm>
            <a:off x="1" y="748528"/>
            <a:ext cx="4723002" cy="646331"/>
          </a:xfrm>
          <a:prstGeom prst="rect">
            <a:avLst/>
          </a:prstGeom>
        </p:spPr>
        <p:txBody>
          <a:bodyPr wrap="square">
            <a:spAutoFit/>
          </a:bodyPr>
          <a:lstStyle/>
          <a:p>
            <a:pPr algn="ctr"/>
            <a:r>
              <a:rPr lang="en-US" b="1" dirty="0">
                <a:solidFill>
                  <a:srgbClr val="0000FF"/>
                </a:solidFill>
              </a:rPr>
              <a:t>Set-up for the study of PFN in fission induced by resonance neutrons</a:t>
            </a:r>
            <a:endParaRPr lang="ru-RU" b="1" dirty="0">
              <a:solidFill>
                <a:srgbClr val="0000FF"/>
              </a:solidFill>
            </a:endParaRPr>
          </a:p>
        </p:txBody>
      </p:sp>
      <p:sp>
        <p:nvSpPr>
          <p:cNvPr id="15" name="Прямоугольник 14"/>
          <p:cNvSpPr/>
          <p:nvPr/>
        </p:nvSpPr>
        <p:spPr>
          <a:xfrm>
            <a:off x="6300132" y="3182757"/>
            <a:ext cx="5318620" cy="923330"/>
          </a:xfrm>
          <a:prstGeom prst="rect">
            <a:avLst/>
          </a:prstGeom>
        </p:spPr>
        <p:txBody>
          <a:bodyPr wrap="square">
            <a:spAutoFit/>
          </a:bodyPr>
          <a:lstStyle/>
          <a:p>
            <a:r>
              <a:rPr lang="en-US" dirty="0"/>
              <a:t>32 PFN detectors were placed close to the axis of the </a:t>
            </a:r>
            <a:r>
              <a:rPr lang="en-US" dirty="0" smtClean="0"/>
              <a:t>ionization </a:t>
            </a:r>
            <a:r>
              <a:rPr lang="en-US" dirty="0"/>
              <a:t>chamber to guarantee the maximum PFN detection  efficiency ~0.8</a:t>
            </a:r>
            <a:r>
              <a:rPr lang="el-GR" dirty="0" smtClean="0"/>
              <a:t>π</a:t>
            </a:r>
            <a:r>
              <a:rPr lang="en-US" dirty="0" smtClean="0">
                <a:solidFill>
                  <a:srgbClr val="FF0000"/>
                </a:solidFill>
              </a:rPr>
              <a:t>.</a:t>
            </a:r>
            <a:endParaRPr lang="ru-RU" dirty="0">
              <a:solidFill>
                <a:srgbClr val="FF0000"/>
              </a:solidFill>
            </a:endParaRPr>
          </a:p>
        </p:txBody>
      </p:sp>
      <p:sp>
        <p:nvSpPr>
          <p:cNvPr id="16" name="Номер слайда 15"/>
          <p:cNvSpPr>
            <a:spLocks noGrp="1"/>
          </p:cNvSpPr>
          <p:nvPr>
            <p:ph type="sldNum" sz="quarter" idx="12"/>
          </p:nvPr>
        </p:nvSpPr>
        <p:spPr/>
        <p:txBody>
          <a:bodyPr/>
          <a:lstStyle/>
          <a:p>
            <a:fld id="{091AD801-B12E-4A00-8E9E-6CC326DE2565}" type="slidenum">
              <a:rPr lang="ru-RU" smtClean="0"/>
              <a:pPr/>
              <a:t>10</a:t>
            </a:fld>
            <a:endParaRPr lang="ru-RU"/>
          </a:p>
        </p:txBody>
      </p:sp>
      <p:sp>
        <p:nvSpPr>
          <p:cNvPr id="17" name="Нижний колонтитул 16"/>
          <p:cNvSpPr>
            <a:spLocks noGrp="1"/>
          </p:cNvSpPr>
          <p:nvPr>
            <p:ph type="ftr" sz="quarter" idx="11"/>
          </p:nvPr>
        </p:nvSpPr>
        <p:spPr/>
        <p:txBody>
          <a:bodyPr/>
          <a:lstStyle/>
          <a:p>
            <a:r>
              <a:rPr lang="en-US"/>
              <a:t>NP PAC 50th meeting</a:t>
            </a:r>
            <a:endParaRPr lang="ru-RU"/>
          </a:p>
        </p:txBody>
      </p:sp>
      <p:sp>
        <p:nvSpPr>
          <p:cNvPr id="18" name="Дата 17"/>
          <p:cNvSpPr>
            <a:spLocks noGrp="1"/>
          </p:cNvSpPr>
          <p:nvPr>
            <p:ph type="dt" sz="half" idx="10"/>
          </p:nvPr>
        </p:nvSpPr>
        <p:spPr/>
        <p:txBody>
          <a:bodyPr/>
          <a:lstStyle/>
          <a:p>
            <a:r>
              <a:rPr lang="ru-RU"/>
              <a:t>24.06.2019</a:t>
            </a:r>
          </a:p>
        </p:txBody>
      </p:sp>
    </p:spTree>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Прямоугольник 203">
            <a:extLst>
              <a:ext uri="{FF2B5EF4-FFF2-40B4-BE49-F238E27FC236}">
                <a16:creationId xmlns="" xmlns:a16="http://schemas.microsoft.com/office/drawing/2014/main" id="{4274EB1D-A95D-46D9-95A7-137B3E0F3C2F}"/>
              </a:ext>
            </a:extLst>
          </p:cNvPr>
          <p:cNvSpPr/>
          <p:nvPr/>
        </p:nvSpPr>
        <p:spPr>
          <a:xfrm>
            <a:off x="653582" y="1615873"/>
            <a:ext cx="2970522" cy="2096508"/>
          </a:xfrm>
          <a:prstGeom prst="rect">
            <a:avLst/>
          </a:prstGeom>
          <a:solidFill>
            <a:schemeClr val="accent1">
              <a:alpha val="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a:extLst>
              <a:ext uri="{FF2B5EF4-FFF2-40B4-BE49-F238E27FC236}">
                <a16:creationId xmlns="" xmlns:a16="http://schemas.microsoft.com/office/drawing/2014/main" id="{CFDC964B-A03B-4B35-A1E4-FFD3EEBE7125}"/>
              </a:ext>
            </a:extLst>
          </p:cNvPr>
          <p:cNvSpPr/>
          <p:nvPr/>
        </p:nvSpPr>
        <p:spPr>
          <a:xfrm>
            <a:off x="813167" y="900177"/>
            <a:ext cx="7238633" cy="369332"/>
          </a:xfrm>
          <a:prstGeom prst="rect">
            <a:avLst/>
          </a:prstGeom>
        </p:spPr>
        <p:txBody>
          <a:bodyPr wrap="square">
            <a:spAutoFit/>
          </a:bodyPr>
          <a:lstStyle/>
          <a:p>
            <a:pPr lvl="0" algn="just">
              <a:defRPr/>
            </a:pPr>
            <a:r>
              <a:rPr lang="en-US" b="1" dirty="0">
                <a:solidFill>
                  <a:srgbClr val="0000FF"/>
                </a:solidFill>
                <a:latin typeface="Arial Nova" panose="020B0604020202020204" pitchFamily="34" charset="0"/>
                <a:ea typeface="Times New Roman" panose="02020603050405020304" pitchFamily="18" charset="0"/>
              </a:rPr>
              <a:t>Search of the UCN  heating </a:t>
            </a:r>
            <a:r>
              <a:rPr lang="en-US" b="1" dirty="0" smtClean="0">
                <a:solidFill>
                  <a:srgbClr val="0000FF"/>
                </a:solidFill>
                <a:latin typeface="Arial Nova" panose="020B0604020202020204" pitchFamily="34" charset="0"/>
                <a:ea typeface="Times New Roman" panose="02020603050405020304" pitchFamily="18" charset="0"/>
              </a:rPr>
              <a:t>on </a:t>
            </a:r>
            <a:r>
              <a:rPr lang="en-US" b="1" dirty="0">
                <a:solidFill>
                  <a:srgbClr val="0000FF"/>
                </a:solidFill>
                <a:latin typeface="Arial Nova" panose="020B0604020202020204" pitchFamily="34" charset="0"/>
                <a:ea typeface="Times New Roman" panose="02020603050405020304" pitchFamily="18" charset="0"/>
              </a:rPr>
              <a:t>surface acoustic waves (SAW)</a:t>
            </a:r>
            <a:endParaRPr kumimoji="0" lang="ru-RU" sz="1800" b="1" i="0" strike="noStrike" kern="1200" cap="none" spc="0" normalizeH="0" baseline="0" noProof="0" dirty="0">
              <a:ln>
                <a:noFill/>
              </a:ln>
              <a:solidFill>
                <a:srgbClr val="0000FF"/>
              </a:solidFill>
              <a:uLnTx/>
              <a:uFillTx/>
              <a:latin typeface="Arial Nova" panose="020B0604020202020204" pitchFamily="34" charset="0"/>
              <a:ea typeface="+mn-ea"/>
              <a:cs typeface="+mn-cs"/>
            </a:endParaRPr>
          </a:p>
        </p:txBody>
      </p:sp>
      <p:pic>
        <p:nvPicPr>
          <p:cNvPr id="5" name="Рисунок 4">
            <a:extLst>
              <a:ext uri="{FF2B5EF4-FFF2-40B4-BE49-F238E27FC236}">
                <a16:creationId xmlns="" xmlns:a16="http://schemas.microsoft.com/office/drawing/2014/main" id="{67F85EDC-EE35-4A1D-A51A-DEC041AD67F7}"/>
              </a:ext>
            </a:extLst>
          </p:cNvPr>
          <p:cNvPicPr/>
          <p:nvPr/>
        </p:nvPicPr>
        <p:blipFill>
          <a:blip r:embed="rId4" cstate="print">
            <a:extLst>
              <a:ext uri="{28A0092B-C50C-407E-A947-70E740481C1C}">
                <a14:useLocalDpi xmlns="" xmlns:a14="http://schemas.microsoft.com/office/drawing/2010/main"/>
              </a:ext>
            </a:extLst>
          </a:blip>
          <a:stretch>
            <a:fillRect/>
          </a:stretch>
        </p:blipFill>
        <p:spPr>
          <a:xfrm>
            <a:off x="7860643" y="1641837"/>
            <a:ext cx="3622514" cy="2459558"/>
          </a:xfrm>
          <a:prstGeom prst="rect">
            <a:avLst/>
          </a:prstGeom>
        </p:spPr>
      </p:pic>
      <p:grpSp>
        <p:nvGrpSpPr>
          <p:cNvPr id="96" name="Группа 95">
            <a:extLst>
              <a:ext uri="{FF2B5EF4-FFF2-40B4-BE49-F238E27FC236}">
                <a16:creationId xmlns="" xmlns:a16="http://schemas.microsoft.com/office/drawing/2014/main" id="{19377743-AA27-4366-AD14-42967C308F32}"/>
              </a:ext>
            </a:extLst>
          </p:cNvPr>
          <p:cNvGrpSpPr/>
          <p:nvPr/>
        </p:nvGrpSpPr>
        <p:grpSpPr>
          <a:xfrm>
            <a:off x="1320706" y="1363913"/>
            <a:ext cx="6793155" cy="2818932"/>
            <a:chOff x="-3067685" y="1467454"/>
            <a:chExt cx="11399879" cy="4730569"/>
          </a:xfrm>
        </p:grpSpPr>
        <p:grpSp>
          <p:nvGrpSpPr>
            <p:cNvPr id="97" name="Группа 96">
              <a:extLst>
                <a:ext uri="{FF2B5EF4-FFF2-40B4-BE49-F238E27FC236}">
                  <a16:creationId xmlns="" xmlns:a16="http://schemas.microsoft.com/office/drawing/2014/main" id="{97EE5B47-D47D-415D-B983-04631733597E}"/>
                </a:ext>
              </a:extLst>
            </p:cNvPr>
            <p:cNvGrpSpPr/>
            <p:nvPr/>
          </p:nvGrpSpPr>
          <p:grpSpPr>
            <a:xfrm>
              <a:off x="-3067685" y="1467454"/>
              <a:ext cx="11399879" cy="4730569"/>
              <a:chOff x="-3245485" y="2110921"/>
              <a:chExt cx="11399879" cy="4730569"/>
            </a:xfrm>
          </p:grpSpPr>
          <p:grpSp>
            <p:nvGrpSpPr>
              <p:cNvPr id="102" name="Группа 101">
                <a:extLst>
                  <a:ext uri="{FF2B5EF4-FFF2-40B4-BE49-F238E27FC236}">
                    <a16:creationId xmlns="" xmlns:a16="http://schemas.microsoft.com/office/drawing/2014/main" id="{51B6930F-B5E2-4EE8-A1E5-9CA55ED97D35}"/>
                  </a:ext>
                </a:extLst>
              </p:cNvPr>
              <p:cNvGrpSpPr/>
              <p:nvPr/>
            </p:nvGrpSpPr>
            <p:grpSpPr>
              <a:xfrm>
                <a:off x="-3245485" y="2442210"/>
                <a:ext cx="11399879" cy="4399280"/>
                <a:chOff x="-3245485" y="2442210"/>
                <a:chExt cx="11399879" cy="4399280"/>
              </a:xfrm>
            </p:grpSpPr>
            <p:grpSp>
              <p:nvGrpSpPr>
                <p:cNvPr id="106" name="Группа 105">
                  <a:extLst>
                    <a:ext uri="{FF2B5EF4-FFF2-40B4-BE49-F238E27FC236}">
                      <a16:creationId xmlns="" xmlns:a16="http://schemas.microsoft.com/office/drawing/2014/main" id="{49CBFA34-78A6-4A6A-9C34-D17630A46FEA}"/>
                    </a:ext>
                  </a:extLst>
                </p:cNvPr>
                <p:cNvGrpSpPr/>
                <p:nvPr/>
              </p:nvGrpSpPr>
              <p:grpSpPr>
                <a:xfrm>
                  <a:off x="-3245485" y="2442210"/>
                  <a:ext cx="10486390" cy="4399280"/>
                  <a:chOff x="-5111" y="3846"/>
                  <a:chExt cx="16514" cy="6928"/>
                </a:xfrm>
              </p:grpSpPr>
              <p:cxnSp>
                <p:nvCxnSpPr>
                  <p:cNvPr id="110" name="Прямое соединение 3">
                    <a:extLst>
                      <a:ext uri="{FF2B5EF4-FFF2-40B4-BE49-F238E27FC236}">
                        <a16:creationId xmlns="" xmlns:a16="http://schemas.microsoft.com/office/drawing/2014/main" id="{0C374D69-9B3E-4C5F-9390-8AC2FA548F3A}"/>
                      </a:ext>
                    </a:extLst>
                  </p:cNvPr>
                  <p:cNvCxnSpPr/>
                  <p:nvPr/>
                </p:nvCxnSpPr>
                <p:spPr>
                  <a:xfrm>
                    <a:off x="2184" y="7504"/>
                    <a:ext cx="2677"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Прямое соединение 4">
                    <a:extLst>
                      <a:ext uri="{FF2B5EF4-FFF2-40B4-BE49-F238E27FC236}">
                        <a16:creationId xmlns="" xmlns:a16="http://schemas.microsoft.com/office/drawing/2014/main" id="{A95E1449-B67F-4CC5-9874-1E3C1E13D6A0}"/>
                      </a:ext>
                    </a:extLst>
                  </p:cNvPr>
                  <p:cNvCxnSpPr/>
                  <p:nvPr/>
                </p:nvCxnSpPr>
                <p:spPr>
                  <a:xfrm>
                    <a:off x="2191" y="8390"/>
                    <a:ext cx="2652"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Прямое соединение 5">
                    <a:extLst>
                      <a:ext uri="{FF2B5EF4-FFF2-40B4-BE49-F238E27FC236}">
                        <a16:creationId xmlns="" xmlns:a16="http://schemas.microsoft.com/office/drawing/2014/main" id="{B1186BD1-65A5-4853-823A-0A8D43DB7133}"/>
                      </a:ext>
                    </a:extLst>
                  </p:cNvPr>
                  <p:cNvCxnSpPr/>
                  <p:nvPr/>
                </p:nvCxnSpPr>
                <p:spPr>
                  <a:xfrm>
                    <a:off x="3558" y="8385"/>
                    <a:ext cx="0" cy="581"/>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Прямое соединение 6">
                    <a:extLst>
                      <a:ext uri="{FF2B5EF4-FFF2-40B4-BE49-F238E27FC236}">
                        <a16:creationId xmlns="" xmlns:a16="http://schemas.microsoft.com/office/drawing/2014/main" id="{6B42D9FA-D09B-4DB6-B937-4818AB4EF7AA}"/>
                      </a:ext>
                    </a:extLst>
                  </p:cNvPr>
                  <p:cNvCxnSpPr/>
                  <p:nvPr/>
                </p:nvCxnSpPr>
                <p:spPr>
                  <a:xfrm>
                    <a:off x="3575" y="8930"/>
                    <a:ext cx="1779"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Прямое соединение 7">
                    <a:extLst>
                      <a:ext uri="{FF2B5EF4-FFF2-40B4-BE49-F238E27FC236}">
                        <a16:creationId xmlns="" xmlns:a16="http://schemas.microsoft.com/office/drawing/2014/main" id="{B9580709-F4ED-44E3-BAFD-E1C4AC3F5731}"/>
                      </a:ext>
                    </a:extLst>
                  </p:cNvPr>
                  <p:cNvCxnSpPr/>
                  <p:nvPr/>
                </p:nvCxnSpPr>
                <p:spPr>
                  <a:xfrm flipV="1">
                    <a:off x="3540" y="5778"/>
                    <a:ext cx="0" cy="1708"/>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Прямое соединение 8">
                    <a:extLst>
                      <a:ext uri="{FF2B5EF4-FFF2-40B4-BE49-F238E27FC236}">
                        <a16:creationId xmlns="" xmlns:a16="http://schemas.microsoft.com/office/drawing/2014/main" id="{A90600AA-D41E-45A0-8257-34DCDFA7D8E9}"/>
                      </a:ext>
                    </a:extLst>
                  </p:cNvPr>
                  <p:cNvCxnSpPr/>
                  <p:nvPr/>
                </p:nvCxnSpPr>
                <p:spPr>
                  <a:xfrm>
                    <a:off x="3522" y="5742"/>
                    <a:ext cx="1867"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Прямое соединение 9">
                    <a:extLst>
                      <a:ext uri="{FF2B5EF4-FFF2-40B4-BE49-F238E27FC236}">
                        <a16:creationId xmlns="" xmlns:a16="http://schemas.microsoft.com/office/drawing/2014/main" id="{09141EDB-A6B3-4FB7-AE4D-7879869C2D60}"/>
                      </a:ext>
                    </a:extLst>
                  </p:cNvPr>
                  <p:cNvCxnSpPr/>
                  <p:nvPr/>
                </p:nvCxnSpPr>
                <p:spPr>
                  <a:xfrm>
                    <a:off x="4086" y="6257"/>
                    <a:ext cx="2977"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Прямое соединение 10">
                    <a:extLst>
                      <a:ext uri="{FF2B5EF4-FFF2-40B4-BE49-F238E27FC236}">
                        <a16:creationId xmlns="" xmlns:a16="http://schemas.microsoft.com/office/drawing/2014/main" id="{F74BCB6F-B393-422C-A8C9-C6742238C123}"/>
                      </a:ext>
                    </a:extLst>
                  </p:cNvPr>
                  <p:cNvCxnSpPr/>
                  <p:nvPr/>
                </p:nvCxnSpPr>
                <p:spPr>
                  <a:xfrm>
                    <a:off x="4086" y="7143"/>
                    <a:ext cx="3012"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Прямое соединение 11">
                    <a:extLst>
                      <a:ext uri="{FF2B5EF4-FFF2-40B4-BE49-F238E27FC236}">
                        <a16:creationId xmlns="" xmlns:a16="http://schemas.microsoft.com/office/drawing/2014/main" id="{8AE19B4C-0B13-4BC9-A20A-A8193062EE26}"/>
                      </a:ext>
                    </a:extLst>
                  </p:cNvPr>
                  <p:cNvCxnSpPr/>
                  <p:nvPr/>
                </p:nvCxnSpPr>
                <p:spPr>
                  <a:xfrm>
                    <a:off x="5369" y="5725"/>
                    <a:ext cx="0" cy="546"/>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9" name="Текстовое поле 13">
                    <a:extLst>
                      <a:ext uri="{FF2B5EF4-FFF2-40B4-BE49-F238E27FC236}">
                        <a16:creationId xmlns="" xmlns:a16="http://schemas.microsoft.com/office/drawing/2014/main" id="{0147BB2A-62CC-4F29-81BF-6D8A56261FD9}"/>
                      </a:ext>
                    </a:extLst>
                  </p:cNvPr>
                  <p:cNvSpPr txBox="1"/>
                  <p:nvPr/>
                </p:nvSpPr>
                <p:spPr>
                  <a:xfrm>
                    <a:off x="1690" y="7681"/>
                    <a:ext cx="2184" cy="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ru-RU" sz="1200" b="0" i="0" u="none" strike="noStrike" kern="1200" cap="none" spc="0" normalizeH="0" baseline="0" noProof="0" dirty="0">
                        <a:ln>
                          <a:noFill/>
                        </a:ln>
                        <a:solidFill>
                          <a:prstClr val="black"/>
                        </a:solidFill>
                        <a:effectLst/>
                        <a:uLnTx/>
                        <a:uFillTx/>
                        <a:latin typeface="Calibri" panose="020F0502020204030204"/>
                        <a:ea typeface="+mn-ea"/>
                        <a:cs typeface="+mn-cs"/>
                      </a:rPr>
                      <a:t>UCN in</a:t>
                    </a:r>
                  </a:p>
                </p:txBody>
              </p:sp>
              <p:sp>
                <p:nvSpPr>
                  <p:cNvPr id="120" name="Текстовое поле 14">
                    <a:extLst>
                      <a:ext uri="{FF2B5EF4-FFF2-40B4-BE49-F238E27FC236}">
                        <a16:creationId xmlns="" xmlns:a16="http://schemas.microsoft.com/office/drawing/2014/main" id="{CA89F9F5-6888-4F78-8D4B-C0622FE6874C}"/>
                      </a:ext>
                    </a:extLst>
                  </p:cNvPr>
                  <p:cNvSpPr txBox="1"/>
                  <p:nvPr/>
                </p:nvSpPr>
                <p:spPr>
                  <a:xfrm>
                    <a:off x="4268" y="6437"/>
                    <a:ext cx="2184" cy="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ru-RU" sz="1200" b="0" i="0" u="none" strike="noStrike" kern="1200" cap="none" spc="0" normalizeH="0" baseline="0" noProof="0" dirty="0">
                        <a:ln>
                          <a:noFill/>
                        </a:ln>
                        <a:solidFill>
                          <a:prstClr val="black"/>
                        </a:solidFill>
                        <a:effectLst/>
                        <a:uLnTx/>
                        <a:uFillTx/>
                        <a:latin typeface="Calibri" panose="020F0502020204030204"/>
                        <a:ea typeface="+mn-ea"/>
                        <a:cs typeface="+mn-cs"/>
                      </a:rPr>
                      <a:t>UCN out</a:t>
                    </a:r>
                  </a:p>
                </p:txBody>
              </p:sp>
              <p:cxnSp>
                <p:nvCxnSpPr>
                  <p:cNvPr id="121" name="Прямая со стрелкой 120">
                    <a:extLst>
                      <a:ext uri="{FF2B5EF4-FFF2-40B4-BE49-F238E27FC236}">
                        <a16:creationId xmlns="" xmlns:a16="http://schemas.microsoft.com/office/drawing/2014/main" id="{DC37FDB8-3780-4DB4-9967-FF44E9B7B79C}"/>
                      </a:ext>
                    </a:extLst>
                  </p:cNvPr>
                  <p:cNvCxnSpPr/>
                  <p:nvPr/>
                </p:nvCxnSpPr>
                <p:spPr>
                  <a:xfrm>
                    <a:off x="3329" y="7962"/>
                    <a:ext cx="669" cy="0"/>
                  </a:xfrm>
                  <a:prstGeom prst="straightConnector1">
                    <a:avLst/>
                  </a:prstGeom>
                  <a:ln w="158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2" name="Прямая со стрелкой 121">
                    <a:extLst>
                      <a:ext uri="{FF2B5EF4-FFF2-40B4-BE49-F238E27FC236}">
                        <a16:creationId xmlns="" xmlns:a16="http://schemas.microsoft.com/office/drawing/2014/main" id="{EC6E7725-5133-4E92-B42E-E02F083E8F81}"/>
                      </a:ext>
                    </a:extLst>
                  </p:cNvPr>
                  <p:cNvCxnSpPr/>
                  <p:nvPr/>
                </p:nvCxnSpPr>
                <p:spPr>
                  <a:xfrm>
                    <a:off x="5994" y="6682"/>
                    <a:ext cx="669" cy="0"/>
                  </a:xfrm>
                  <a:prstGeom prst="straightConnector1">
                    <a:avLst/>
                  </a:prstGeom>
                  <a:ln w="158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3" name="Прямое соединение 17">
                    <a:extLst>
                      <a:ext uri="{FF2B5EF4-FFF2-40B4-BE49-F238E27FC236}">
                        <a16:creationId xmlns="" xmlns:a16="http://schemas.microsoft.com/office/drawing/2014/main" id="{6D746B71-FD6D-4815-B0DE-D76D2F24674D}"/>
                      </a:ext>
                    </a:extLst>
                  </p:cNvPr>
                  <p:cNvCxnSpPr/>
                  <p:nvPr/>
                </p:nvCxnSpPr>
                <p:spPr>
                  <a:xfrm>
                    <a:off x="7063" y="7134"/>
                    <a:ext cx="0" cy="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Прямое соединение 18">
                    <a:extLst>
                      <a:ext uri="{FF2B5EF4-FFF2-40B4-BE49-F238E27FC236}">
                        <a16:creationId xmlns="" xmlns:a16="http://schemas.microsoft.com/office/drawing/2014/main" id="{0CD4B966-8BAD-49D8-BF24-04418DD331B5}"/>
                      </a:ext>
                    </a:extLst>
                  </p:cNvPr>
                  <p:cNvCxnSpPr/>
                  <p:nvPr/>
                </p:nvCxnSpPr>
                <p:spPr>
                  <a:xfrm>
                    <a:off x="7063" y="7433"/>
                    <a:ext cx="19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Прямое соединение 19">
                    <a:extLst>
                      <a:ext uri="{FF2B5EF4-FFF2-40B4-BE49-F238E27FC236}">
                        <a16:creationId xmlns="" xmlns:a16="http://schemas.microsoft.com/office/drawing/2014/main" id="{087B3D1F-EA20-403F-8B37-6AD446C07917}"/>
                      </a:ext>
                    </a:extLst>
                  </p:cNvPr>
                  <p:cNvCxnSpPr/>
                  <p:nvPr/>
                </p:nvCxnSpPr>
                <p:spPr>
                  <a:xfrm flipV="1">
                    <a:off x="9072" y="6993"/>
                    <a:ext cx="0" cy="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Прямое соединение 20">
                    <a:extLst>
                      <a:ext uri="{FF2B5EF4-FFF2-40B4-BE49-F238E27FC236}">
                        <a16:creationId xmlns="" xmlns:a16="http://schemas.microsoft.com/office/drawing/2014/main" id="{2D26E72C-65C8-4579-9A85-881FF19C198F}"/>
                      </a:ext>
                    </a:extLst>
                  </p:cNvPr>
                  <p:cNvCxnSpPr/>
                  <p:nvPr/>
                </p:nvCxnSpPr>
                <p:spPr>
                  <a:xfrm flipV="1">
                    <a:off x="7040" y="5930"/>
                    <a:ext cx="0" cy="308"/>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Прямое соединение 22">
                    <a:extLst>
                      <a:ext uri="{FF2B5EF4-FFF2-40B4-BE49-F238E27FC236}">
                        <a16:creationId xmlns="" xmlns:a16="http://schemas.microsoft.com/office/drawing/2014/main" id="{BF5979FE-76E1-4738-B286-4A78EE90EFDC}"/>
                      </a:ext>
                    </a:extLst>
                  </p:cNvPr>
                  <p:cNvCxnSpPr/>
                  <p:nvPr/>
                </p:nvCxnSpPr>
                <p:spPr>
                  <a:xfrm flipV="1">
                    <a:off x="8342" y="5884"/>
                    <a:ext cx="711" cy="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Прямое соединение 23">
                    <a:extLst>
                      <a:ext uri="{FF2B5EF4-FFF2-40B4-BE49-F238E27FC236}">
                        <a16:creationId xmlns="" xmlns:a16="http://schemas.microsoft.com/office/drawing/2014/main" id="{0E2DADCE-95AF-4B4F-B15D-5678D08FBBDB}"/>
                      </a:ext>
                    </a:extLst>
                  </p:cNvPr>
                  <p:cNvCxnSpPr/>
                  <p:nvPr/>
                </p:nvCxnSpPr>
                <p:spPr>
                  <a:xfrm>
                    <a:off x="9071" y="5919"/>
                    <a:ext cx="0" cy="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Прямое соединение 24">
                    <a:extLst>
                      <a:ext uri="{FF2B5EF4-FFF2-40B4-BE49-F238E27FC236}">
                        <a16:creationId xmlns="" xmlns:a16="http://schemas.microsoft.com/office/drawing/2014/main" id="{B107442A-FF66-4E14-B071-85F895C0EB8C}"/>
                      </a:ext>
                    </a:extLst>
                  </p:cNvPr>
                  <p:cNvCxnSpPr/>
                  <p:nvPr/>
                </p:nvCxnSpPr>
                <p:spPr>
                  <a:xfrm>
                    <a:off x="9088" y="6742"/>
                    <a:ext cx="3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Прямое соединение 25">
                    <a:extLst>
                      <a:ext uri="{FF2B5EF4-FFF2-40B4-BE49-F238E27FC236}">
                        <a16:creationId xmlns="" xmlns:a16="http://schemas.microsoft.com/office/drawing/2014/main" id="{05C707FB-2ACC-481D-9E2F-8B16FF3E8AFB}"/>
                      </a:ext>
                    </a:extLst>
                  </p:cNvPr>
                  <p:cNvCxnSpPr/>
                  <p:nvPr/>
                </p:nvCxnSpPr>
                <p:spPr>
                  <a:xfrm>
                    <a:off x="9071" y="6975"/>
                    <a:ext cx="405" cy="0"/>
                  </a:xfrm>
                  <a:prstGeom prst="line">
                    <a:avLst/>
                  </a:prstGeom>
                </p:spPr>
                <p:style>
                  <a:lnRef idx="1">
                    <a:schemeClr val="accent1"/>
                  </a:lnRef>
                  <a:fillRef idx="0">
                    <a:schemeClr val="accent1"/>
                  </a:fillRef>
                  <a:effectRef idx="0">
                    <a:schemeClr val="accent1"/>
                  </a:effectRef>
                  <a:fontRef idx="minor">
                    <a:schemeClr val="tx1"/>
                  </a:fontRef>
                </p:style>
              </p:cxnSp>
              <p:sp>
                <p:nvSpPr>
                  <p:cNvPr id="131" name="Прямоугольник 130">
                    <a:extLst>
                      <a:ext uri="{FF2B5EF4-FFF2-40B4-BE49-F238E27FC236}">
                        <a16:creationId xmlns="" xmlns:a16="http://schemas.microsoft.com/office/drawing/2014/main" id="{07FB16B5-6D14-4769-880D-2103DDA0778D}"/>
                      </a:ext>
                    </a:extLst>
                  </p:cNvPr>
                  <p:cNvSpPr/>
                  <p:nvPr/>
                </p:nvSpPr>
                <p:spPr>
                  <a:xfrm>
                    <a:off x="9441" y="6627"/>
                    <a:ext cx="511" cy="51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2" name="Прямое соединение 27">
                    <a:extLst>
                      <a:ext uri="{FF2B5EF4-FFF2-40B4-BE49-F238E27FC236}">
                        <a16:creationId xmlns="" xmlns:a16="http://schemas.microsoft.com/office/drawing/2014/main" id="{DF9D1708-4642-442F-A54C-94746CD04BAA}"/>
                      </a:ext>
                    </a:extLst>
                  </p:cNvPr>
                  <p:cNvCxnSpPr/>
                  <p:nvPr/>
                </p:nvCxnSpPr>
                <p:spPr>
                  <a:xfrm flipV="1">
                    <a:off x="8349" y="5109"/>
                    <a:ext cx="0" cy="811"/>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Прямое соединение 28">
                    <a:extLst>
                      <a:ext uri="{FF2B5EF4-FFF2-40B4-BE49-F238E27FC236}">
                        <a16:creationId xmlns="" xmlns:a16="http://schemas.microsoft.com/office/drawing/2014/main" id="{4E6F136D-311E-4EE2-BD8C-A337D764230F}"/>
                      </a:ext>
                    </a:extLst>
                  </p:cNvPr>
                  <p:cNvCxnSpPr/>
                  <p:nvPr/>
                </p:nvCxnSpPr>
                <p:spPr>
                  <a:xfrm flipV="1">
                    <a:off x="7715" y="5091"/>
                    <a:ext cx="0" cy="846"/>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Прямое соединение 29">
                    <a:extLst>
                      <a:ext uri="{FF2B5EF4-FFF2-40B4-BE49-F238E27FC236}">
                        <a16:creationId xmlns="" xmlns:a16="http://schemas.microsoft.com/office/drawing/2014/main" id="{516F1EAF-06D0-4EA4-8FE8-7E4631CB7B70}"/>
                      </a:ext>
                    </a:extLst>
                  </p:cNvPr>
                  <p:cNvCxnSpPr/>
                  <p:nvPr/>
                </p:nvCxnSpPr>
                <p:spPr>
                  <a:xfrm flipV="1">
                    <a:off x="7028" y="5918"/>
                    <a:ext cx="722" cy="1"/>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Прямое соединение 30">
                    <a:extLst>
                      <a:ext uri="{FF2B5EF4-FFF2-40B4-BE49-F238E27FC236}">
                        <a16:creationId xmlns="" xmlns:a16="http://schemas.microsoft.com/office/drawing/2014/main" id="{F7532959-8EF6-43F2-86CE-7D46ED677D9F}"/>
                      </a:ext>
                    </a:extLst>
                  </p:cNvPr>
                  <p:cNvCxnSpPr/>
                  <p:nvPr/>
                </p:nvCxnSpPr>
                <p:spPr>
                  <a:xfrm flipV="1">
                    <a:off x="7718" y="5955"/>
                    <a:ext cx="629" cy="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6" name="Прямоугольник 135">
                    <a:extLst>
                      <a:ext uri="{FF2B5EF4-FFF2-40B4-BE49-F238E27FC236}">
                        <a16:creationId xmlns="" xmlns:a16="http://schemas.microsoft.com/office/drawing/2014/main" id="{C3C43E69-7427-475D-B7A7-BCEB8C9405BB}"/>
                      </a:ext>
                    </a:extLst>
                  </p:cNvPr>
                  <p:cNvSpPr/>
                  <p:nvPr/>
                </p:nvSpPr>
                <p:spPr>
                  <a:xfrm>
                    <a:off x="7858" y="6292"/>
                    <a:ext cx="417" cy="12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Прямоугольник 136">
                    <a:extLst>
                      <a:ext uri="{FF2B5EF4-FFF2-40B4-BE49-F238E27FC236}">
                        <a16:creationId xmlns="" xmlns:a16="http://schemas.microsoft.com/office/drawing/2014/main" id="{56618825-98CD-44BB-944A-0456FAB33BAD}"/>
                      </a:ext>
                    </a:extLst>
                  </p:cNvPr>
                  <p:cNvSpPr/>
                  <p:nvPr/>
                </p:nvSpPr>
                <p:spPr>
                  <a:xfrm>
                    <a:off x="7573" y="4368"/>
                    <a:ext cx="863" cy="75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Прямоугольник 137">
                    <a:extLst>
                      <a:ext uri="{FF2B5EF4-FFF2-40B4-BE49-F238E27FC236}">
                        <a16:creationId xmlns="" xmlns:a16="http://schemas.microsoft.com/office/drawing/2014/main" id="{4C3AB637-2CAD-4495-BD37-2D91FC342492}"/>
                      </a:ext>
                    </a:extLst>
                  </p:cNvPr>
                  <p:cNvSpPr/>
                  <p:nvPr/>
                </p:nvSpPr>
                <p:spPr>
                  <a:xfrm>
                    <a:off x="8402" y="5232"/>
                    <a:ext cx="334" cy="6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Прямоугольник 138">
                    <a:extLst>
                      <a:ext uri="{FF2B5EF4-FFF2-40B4-BE49-F238E27FC236}">
                        <a16:creationId xmlns="" xmlns:a16="http://schemas.microsoft.com/office/drawing/2014/main" id="{51E8DE50-A30D-416C-9F11-6C00FD670EB4}"/>
                      </a:ext>
                    </a:extLst>
                  </p:cNvPr>
                  <p:cNvSpPr/>
                  <p:nvPr/>
                </p:nvSpPr>
                <p:spPr>
                  <a:xfrm>
                    <a:off x="7351" y="5238"/>
                    <a:ext cx="334" cy="6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0" name="Прямое соединение 35">
                    <a:extLst>
                      <a:ext uri="{FF2B5EF4-FFF2-40B4-BE49-F238E27FC236}">
                        <a16:creationId xmlns="" xmlns:a16="http://schemas.microsoft.com/office/drawing/2014/main" id="{DFA7FC5C-4A2F-416A-A31E-36D680A0E590}"/>
                      </a:ext>
                    </a:extLst>
                  </p:cNvPr>
                  <p:cNvCxnSpPr/>
                  <p:nvPr/>
                </p:nvCxnSpPr>
                <p:spPr>
                  <a:xfrm flipV="1">
                    <a:off x="8342" y="5902"/>
                    <a:ext cx="711" cy="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Прямое соединение 36">
                    <a:extLst>
                      <a:ext uri="{FF2B5EF4-FFF2-40B4-BE49-F238E27FC236}">
                        <a16:creationId xmlns="" xmlns:a16="http://schemas.microsoft.com/office/drawing/2014/main" id="{76E8953C-2A76-4655-8030-C91BA90E4D62}"/>
                      </a:ext>
                    </a:extLst>
                  </p:cNvPr>
                  <p:cNvCxnSpPr/>
                  <p:nvPr/>
                </p:nvCxnSpPr>
                <p:spPr>
                  <a:xfrm>
                    <a:off x="9071" y="5938"/>
                    <a:ext cx="0" cy="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Прямое соединение 37">
                    <a:extLst>
                      <a:ext uri="{FF2B5EF4-FFF2-40B4-BE49-F238E27FC236}">
                        <a16:creationId xmlns="" xmlns:a16="http://schemas.microsoft.com/office/drawing/2014/main" id="{B0E30C40-73FB-4B26-8EAB-E702F881F333}"/>
                      </a:ext>
                    </a:extLst>
                  </p:cNvPr>
                  <p:cNvCxnSpPr/>
                  <p:nvPr/>
                </p:nvCxnSpPr>
                <p:spPr>
                  <a:xfrm>
                    <a:off x="9088" y="6761"/>
                    <a:ext cx="3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Прямое соединение 38">
                    <a:extLst>
                      <a:ext uri="{FF2B5EF4-FFF2-40B4-BE49-F238E27FC236}">
                        <a16:creationId xmlns="" xmlns:a16="http://schemas.microsoft.com/office/drawing/2014/main" id="{2F14E420-F072-4CEA-AC0C-E75B8956EEAA}"/>
                      </a:ext>
                    </a:extLst>
                  </p:cNvPr>
                  <p:cNvCxnSpPr/>
                  <p:nvPr/>
                </p:nvCxnSpPr>
                <p:spPr>
                  <a:xfrm>
                    <a:off x="9071" y="6994"/>
                    <a:ext cx="4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Прямое соединение 39">
                    <a:extLst>
                      <a:ext uri="{FF2B5EF4-FFF2-40B4-BE49-F238E27FC236}">
                        <a16:creationId xmlns="" xmlns:a16="http://schemas.microsoft.com/office/drawing/2014/main" id="{32AFBBE9-9E84-404E-A79A-BBB875B19E8C}"/>
                      </a:ext>
                    </a:extLst>
                  </p:cNvPr>
                  <p:cNvCxnSpPr/>
                  <p:nvPr/>
                </p:nvCxnSpPr>
                <p:spPr>
                  <a:xfrm flipV="1">
                    <a:off x="8342" y="5921"/>
                    <a:ext cx="711" cy="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Прямое соединение 40">
                    <a:extLst>
                      <a:ext uri="{FF2B5EF4-FFF2-40B4-BE49-F238E27FC236}">
                        <a16:creationId xmlns="" xmlns:a16="http://schemas.microsoft.com/office/drawing/2014/main" id="{1648E939-0E80-4348-8056-3C29BE998C7B}"/>
                      </a:ext>
                    </a:extLst>
                  </p:cNvPr>
                  <p:cNvCxnSpPr/>
                  <p:nvPr/>
                </p:nvCxnSpPr>
                <p:spPr>
                  <a:xfrm>
                    <a:off x="7063" y="7134"/>
                    <a:ext cx="0" cy="282"/>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Прямое соединение 41">
                    <a:extLst>
                      <a:ext uri="{FF2B5EF4-FFF2-40B4-BE49-F238E27FC236}">
                        <a16:creationId xmlns="" xmlns:a16="http://schemas.microsoft.com/office/drawing/2014/main" id="{EF350F1F-3DA8-4774-AB2C-5DC44B7628E9}"/>
                      </a:ext>
                    </a:extLst>
                  </p:cNvPr>
                  <p:cNvCxnSpPr/>
                  <p:nvPr/>
                </p:nvCxnSpPr>
                <p:spPr>
                  <a:xfrm>
                    <a:off x="7063" y="7433"/>
                    <a:ext cx="1973"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Прямое соединение 42">
                    <a:extLst>
                      <a:ext uri="{FF2B5EF4-FFF2-40B4-BE49-F238E27FC236}">
                        <a16:creationId xmlns="" xmlns:a16="http://schemas.microsoft.com/office/drawing/2014/main" id="{08441A20-B360-4B35-BDD8-36926B0EC26E}"/>
                      </a:ext>
                    </a:extLst>
                  </p:cNvPr>
                  <p:cNvCxnSpPr/>
                  <p:nvPr/>
                </p:nvCxnSpPr>
                <p:spPr>
                  <a:xfrm flipV="1">
                    <a:off x="9072" y="6993"/>
                    <a:ext cx="0" cy="458"/>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8" name="Прямоугольник 147">
                    <a:extLst>
                      <a:ext uri="{FF2B5EF4-FFF2-40B4-BE49-F238E27FC236}">
                        <a16:creationId xmlns="" xmlns:a16="http://schemas.microsoft.com/office/drawing/2014/main" id="{1D63B0C7-21DA-4EC1-A148-868612D9DC9C}"/>
                      </a:ext>
                    </a:extLst>
                  </p:cNvPr>
                  <p:cNvSpPr/>
                  <p:nvPr/>
                </p:nvSpPr>
                <p:spPr>
                  <a:xfrm>
                    <a:off x="7321" y="5248"/>
                    <a:ext cx="334" cy="6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9" name="Прямое соединение 44">
                    <a:extLst>
                      <a:ext uri="{FF2B5EF4-FFF2-40B4-BE49-F238E27FC236}">
                        <a16:creationId xmlns="" xmlns:a16="http://schemas.microsoft.com/office/drawing/2014/main" id="{7F351CE9-8827-40FA-BD05-E3394600D85A}"/>
                      </a:ext>
                    </a:extLst>
                  </p:cNvPr>
                  <p:cNvCxnSpPr/>
                  <p:nvPr/>
                </p:nvCxnSpPr>
                <p:spPr>
                  <a:xfrm>
                    <a:off x="9071" y="5938"/>
                    <a:ext cx="0" cy="828"/>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Прямое соединение 45">
                    <a:extLst>
                      <a:ext uri="{FF2B5EF4-FFF2-40B4-BE49-F238E27FC236}">
                        <a16:creationId xmlns="" xmlns:a16="http://schemas.microsoft.com/office/drawing/2014/main" id="{8A3F722A-7454-487A-BD34-69303545251A}"/>
                      </a:ext>
                    </a:extLst>
                  </p:cNvPr>
                  <p:cNvCxnSpPr/>
                  <p:nvPr/>
                </p:nvCxnSpPr>
                <p:spPr>
                  <a:xfrm>
                    <a:off x="9088" y="6761"/>
                    <a:ext cx="353"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1" name="Прямое соединение 46">
                    <a:extLst>
                      <a:ext uri="{FF2B5EF4-FFF2-40B4-BE49-F238E27FC236}">
                        <a16:creationId xmlns="" xmlns:a16="http://schemas.microsoft.com/office/drawing/2014/main" id="{FC4B266F-687B-4E47-A066-CFB89094F1AA}"/>
                      </a:ext>
                    </a:extLst>
                  </p:cNvPr>
                  <p:cNvCxnSpPr/>
                  <p:nvPr/>
                </p:nvCxnSpPr>
                <p:spPr>
                  <a:xfrm>
                    <a:off x="9071" y="6994"/>
                    <a:ext cx="405"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2" name="Прямое соединение 47">
                    <a:extLst>
                      <a:ext uri="{FF2B5EF4-FFF2-40B4-BE49-F238E27FC236}">
                        <a16:creationId xmlns="" xmlns:a16="http://schemas.microsoft.com/office/drawing/2014/main" id="{2F06571F-1066-4C5D-A75E-DAB5C7FE4938}"/>
                      </a:ext>
                    </a:extLst>
                  </p:cNvPr>
                  <p:cNvCxnSpPr/>
                  <p:nvPr/>
                </p:nvCxnSpPr>
                <p:spPr>
                  <a:xfrm>
                    <a:off x="8342" y="5926"/>
                    <a:ext cx="748" cy="14"/>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3" name="Текстовое поле 48">
                    <a:extLst>
                      <a:ext uri="{FF2B5EF4-FFF2-40B4-BE49-F238E27FC236}">
                        <a16:creationId xmlns="" xmlns:a16="http://schemas.microsoft.com/office/drawing/2014/main" id="{13A2C74B-3989-4F85-9097-E6948341F7D2}"/>
                      </a:ext>
                    </a:extLst>
                  </p:cNvPr>
                  <p:cNvSpPr txBox="1"/>
                  <p:nvPr/>
                </p:nvSpPr>
                <p:spPr>
                  <a:xfrm>
                    <a:off x="3369" y="9961"/>
                    <a:ext cx="7285" cy="8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ru-RU" sz="1400" b="1" dirty="0">
                        <a:solidFill>
                          <a:prstClr val="black"/>
                        </a:solidFill>
                        <a:latin typeface="Calibri" panose="020F0502020204030204"/>
                      </a:rPr>
                      <a:t>Chamber for UCN spectra cleaning</a:t>
                    </a:r>
                    <a:endParaRPr kumimoji="0" lang="x-none" altLang="ru-RU"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4" name="Прямая со стрелкой 153">
                    <a:extLst>
                      <a:ext uri="{FF2B5EF4-FFF2-40B4-BE49-F238E27FC236}">
                        <a16:creationId xmlns="" xmlns:a16="http://schemas.microsoft.com/office/drawing/2014/main" id="{51F5A2C0-1144-46C7-9754-1132D1E31F62}"/>
                      </a:ext>
                    </a:extLst>
                  </p:cNvPr>
                  <p:cNvCxnSpPr>
                    <a:cxnSpLocks/>
                  </p:cNvCxnSpPr>
                  <p:nvPr/>
                </p:nvCxnSpPr>
                <p:spPr>
                  <a:xfrm>
                    <a:off x="4124" y="8906"/>
                    <a:ext cx="618" cy="1182"/>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5" name="Текстовое поле 51">
                    <a:extLst>
                      <a:ext uri="{FF2B5EF4-FFF2-40B4-BE49-F238E27FC236}">
                        <a16:creationId xmlns="" xmlns:a16="http://schemas.microsoft.com/office/drawing/2014/main" id="{8A848564-A458-4632-8F0A-B3167BED5B65}"/>
                      </a:ext>
                    </a:extLst>
                  </p:cNvPr>
                  <p:cNvSpPr txBox="1"/>
                  <p:nvPr/>
                </p:nvSpPr>
                <p:spPr>
                  <a:xfrm>
                    <a:off x="6898" y="8781"/>
                    <a:ext cx="4368" cy="8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400" b="1" i="0" u="none" strike="noStrike" kern="1200" cap="none" spc="0" normalizeH="0" baseline="0" noProof="0" dirty="0">
                        <a:ln>
                          <a:noFill/>
                        </a:ln>
                        <a:solidFill>
                          <a:prstClr val="black"/>
                        </a:solidFill>
                        <a:effectLst/>
                        <a:uLnTx/>
                        <a:uFillTx/>
                        <a:latin typeface="Calibri" panose="020F0502020204030204"/>
                        <a:ea typeface="+mn-ea"/>
                        <a:cs typeface="+mn-cs"/>
                      </a:rPr>
                      <a:t>Vacuum chamber</a:t>
                    </a:r>
                    <a:endParaRPr kumimoji="0" lang="x-none" altLang="ru-RU"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6" name="Прямая со стрелкой 155">
                    <a:extLst>
                      <a:ext uri="{FF2B5EF4-FFF2-40B4-BE49-F238E27FC236}">
                        <a16:creationId xmlns="" xmlns:a16="http://schemas.microsoft.com/office/drawing/2014/main" id="{A564BF64-9B2D-449E-BD3A-E0F6BB2027A5}"/>
                      </a:ext>
                    </a:extLst>
                  </p:cNvPr>
                  <p:cNvCxnSpPr>
                    <a:cxnSpLocks/>
                  </p:cNvCxnSpPr>
                  <p:nvPr/>
                </p:nvCxnSpPr>
                <p:spPr>
                  <a:xfrm>
                    <a:off x="7735" y="7597"/>
                    <a:ext cx="42" cy="1444"/>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8" name="Текстовое поле 54">
                    <a:extLst>
                      <a:ext uri="{FF2B5EF4-FFF2-40B4-BE49-F238E27FC236}">
                        <a16:creationId xmlns="" xmlns:a16="http://schemas.microsoft.com/office/drawing/2014/main" id="{92C241C6-0569-44DA-838C-423AFF3E15D0}"/>
                      </a:ext>
                    </a:extLst>
                  </p:cNvPr>
                  <p:cNvSpPr txBox="1"/>
                  <p:nvPr/>
                </p:nvSpPr>
                <p:spPr>
                  <a:xfrm>
                    <a:off x="8461" y="7985"/>
                    <a:ext cx="2942" cy="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0000"/>
                        </a:solidFill>
                        <a:effectLst/>
                        <a:uLnTx/>
                        <a:uFillTx/>
                        <a:latin typeface="Calibri" panose="020F0502020204030204"/>
                        <a:ea typeface="+mn-ea"/>
                        <a:cs typeface="+mn-cs"/>
                      </a:rPr>
                      <a:t>Monitor</a:t>
                    </a:r>
                    <a:endParaRPr kumimoji="0" lang="x-none" altLang="ru-RU"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59" name="Прямая со стрелкой 158">
                    <a:extLst>
                      <a:ext uri="{FF2B5EF4-FFF2-40B4-BE49-F238E27FC236}">
                        <a16:creationId xmlns="" xmlns:a16="http://schemas.microsoft.com/office/drawing/2014/main" id="{533C1D60-1409-4E95-9B47-1C265DAFF863}"/>
                      </a:ext>
                    </a:extLst>
                  </p:cNvPr>
                  <p:cNvCxnSpPr>
                    <a:cxnSpLocks/>
                    <a:stCxn id="131" idx="2"/>
                  </p:cNvCxnSpPr>
                  <p:nvPr/>
                </p:nvCxnSpPr>
                <p:spPr>
                  <a:xfrm flipH="1">
                    <a:off x="9425" y="7138"/>
                    <a:ext cx="272" cy="1094"/>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a:extLst>
                      <a:ext uri="{FF2B5EF4-FFF2-40B4-BE49-F238E27FC236}">
                        <a16:creationId xmlns="" xmlns:a16="http://schemas.microsoft.com/office/drawing/2014/main" id="{FE88D78B-CC62-4A2B-9F65-88EFEA31B47F}"/>
                      </a:ext>
                    </a:extLst>
                  </p:cNvPr>
                  <p:cNvCxnSpPr/>
                  <p:nvPr/>
                </p:nvCxnSpPr>
                <p:spPr>
                  <a:xfrm>
                    <a:off x="8545" y="4613"/>
                    <a:ext cx="345" cy="269"/>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63" name="Текстовое поле 59">
                    <a:extLst>
                      <a:ext uri="{FF2B5EF4-FFF2-40B4-BE49-F238E27FC236}">
                        <a16:creationId xmlns="" xmlns:a16="http://schemas.microsoft.com/office/drawing/2014/main" id="{8C43E616-A09E-49D9-BC6F-4B4499820FA7}"/>
                      </a:ext>
                    </a:extLst>
                  </p:cNvPr>
                  <p:cNvSpPr txBox="1"/>
                  <p:nvPr/>
                </p:nvSpPr>
                <p:spPr>
                  <a:xfrm>
                    <a:off x="8751" y="4499"/>
                    <a:ext cx="2247" cy="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0000"/>
                        </a:solidFill>
                        <a:effectLst/>
                        <a:uLnTx/>
                        <a:uFillTx/>
                        <a:latin typeface="Calibri" panose="020F0502020204030204"/>
                        <a:ea typeface="+mn-ea"/>
                        <a:cs typeface="+mn-cs"/>
                      </a:rPr>
                      <a:t>Detector</a:t>
                    </a:r>
                    <a:endParaRPr kumimoji="0" lang="x-none" altLang="ru-RU"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4" name="Текстовое поле 60">
                    <a:extLst>
                      <a:ext uri="{FF2B5EF4-FFF2-40B4-BE49-F238E27FC236}">
                        <a16:creationId xmlns="" xmlns:a16="http://schemas.microsoft.com/office/drawing/2014/main" id="{4AF226A5-9E59-464A-AEE1-721ECC7FA55B}"/>
                      </a:ext>
                    </a:extLst>
                  </p:cNvPr>
                  <p:cNvSpPr txBox="1"/>
                  <p:nvPr/>
                </p:nvSpPr>
                <p:spPr>
                  <a:xfrm>
                    <a:off x="-5111" y="3846"/>
                    <a:ext cx="4332" cy="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1" i="0" u="none" strike="noStrike" kern="1200" cap="none" spc="0" normalizeH="0" baseline="0" noProof="0" dirty="0">
                        <a:ln>
                          <a:noFill/>
                        </a:ln>
                        <a:solidFill>
                          <a:srgbClr val="FF0000"/>
                        </a:solidFill>
                        <a:effectLst/>
                        <a:uLnTx/>
                        <a:uFillTx/>
                        <a:latin typeface="Calibri" panose="020F0502020204030204"/>
                        <a:ea typeface="+mn-ea"/>
                        <a:cs typeface="+mn-cs"/>
                      </a:rPr>
                      <a:t>Sample with US wave</a:t>
                    </a:r>
                    <a:endParaRPr kumimoji="0" lang="x-none" altLang="ru-RU"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65" name="Прямая со стрелкой 164">
                    <a:extLst>
                      <a:ext uri="{FF2B5EF4-FFF2-40B4-BE49-F238E27FC236}">
                        <a16:creationId xmlns="" xmlns:a16="http://schemas.microsoft.com/office/drawing/2014/main" id="{43314312-70FB-43CF-B174-0CE7B286454C}"/>
                      </a:ext>
                    </a:extLst>
                  </p:cNvPr>
                  <p:cNvCxnSpPr>
                    <a:cxnSpLocks/>
                  </p:cNvCxnSpPr>
                  <p:nvPr/>
                </p:nvCxnSpPr>
                <p:spPr>
                  <a:xfrm flipH="1" flipV="1">
                    <a:off x="4688" y="4772"/>
                    <a:ext cx="3189" cy="1580"/>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66" name="Прямое соединение 62">
                    <a:extLst>
                      <a:ext uri="{FF2B5EF4-FFF2-40B4-BE49-F238E27FC236}">
                        <a16:creationId xmlns="" xmlns:a16="http://schemas.microsoft.com/office/drawing/2014/main" id="{2801D1C4-1F80-4E0F-A000-53B7E8B6BC1F}"/>
                      </a:ext>
                    </a:extLst>
                  </p:cNvPr>
                  <p:cNvCxnSpPr>
                    <a:cxnSpLocks/>
                  </p:cNvCxnSpPr>
                  <p:nvPr/>
                </p:nvCxnSpPr>
                <p:spPr>
                  <a:xfrm>
                    <a:off x="934" y="4745"/>
                    <a:ext cx="3821" cy="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Текстовое поле 51">
                  <a:extLst>
                    <a:ext uri="{FF2B5EF4-FFF2-40B4-BE49-F238E27FC236}">
                      <a16:creationId xmlns="" xmlns:a16="http://schemas.microsoft.com/office/drawing/2014/main" id="{BF66971C-41A5-4DD2-B078-07DBB332854F}"/>
                    </a:ext>
                  </a:extLst>
                </p:cNvPr>
                <p:cNvSpPr txBox="1"/>
                <p:nvPr/>
              </p:nvSpPr>
              <p:spPr>
                <a:xfrm>
                  <a:off x="5769335" y="3684446"/>
                  <a:ext cx="2385059" cy="464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0000"/>
                      </a:solidFill>
                      <a:effectLst/>
                      <a:uLnTx/>
                      <a:uFillTx/>
                      <a:latin typeface="Calibri" panose="020F0502020204030204"/>
                      <a:ea typeface="+mn-ea"/>
                      <a:cs typeface="+mn-cs"/>
                    </a:rPr>
                    <a:t>Cupper foil</a:t>
                  </a:r>
                  <a:endParaRPr kumimoji="0" lang="x-none" altLang="ru-RU"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08" name="Прямая со стрелкой 107">
                  <a:extLst>
                    <a:ext uri="{FF2B5EF4-FFF2-40B4-BE49-F238E27FC236}">
                      <a16:creationId xmlns="" xmlns:a16="http://schemas.microsoft.com/office/drawing/2014/main" id="{C0642D46-6F21-4150-AC08-12B87C8E171D}"/>
                    </a:ext>
                  </a:extLst>
                </p:cNvPr>
                <p:cNvCxnSpPr>
                  <a:cxnSpLocks/>
                </p:cNvCxnSpPr>
                <p:nvPr/>
              </p:nvCxnSpPr>
              <p:spPr>
                <a:xfrm>
                  <a:off x="5254625" y="3827780"/>
                  <a:ext cx="636270" cy="106942"/>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103" name="Прямоугольник 102">
                <a:extLst>
                  <a:ext uri="{FF2B5EF4-FFF2-40B4-BE49-F238E27FC236}">
                    <a16:creationId xmlns="" xmlns:a16="http://schemas.microsoft.com/office/drawing/2014/main" id="{AD4B3C4B-2565-47A1-8394-3128CC355C7E}"/>
                  </a:ext>
                </a:extLst>
              </p:cNvPr>
              <p:cNvSpPr/>
              <p:nvPr/>
            </p:nvSpPr>
            <p:spPr>
              <a:xfrm>
                <a:off x="4243230" y="2618551"/>
                <a:ext cx="3097022" cy="3419083"/>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4" name="Прямая со стрелкой 103">
                <a:extLst>
                  <a:ext uri="{FF2B5EF4-FFF2-40B4-BE49-F238E27FC236}">
                    <a16:creationId xmlns="" xmlns:a16="http://schemas.microsoft.com/office/drawing/2014/main" id="{20AD1330-F041-4D3E-BAA0-BA6A1B0B8D56}"/>
                  </a:ext>
                </a:extLst>
              </p:cNvPr>
              <p:cNvCxnSpPr>
                <a:cxnSpLocks/>
              </p:cNvCxnSpPr>
              <p:nvPr/>
            </p:nvCxnSpPr>
            <p:spPr>
              <a:xfrm>
                <a:off x="5770880" y="2392471"/>
                <a:ext cx="179378" cy="198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 xmlns:a16="http://schemas.microsoft.com/office/drawing/2014/main" id="{4088340F-7A47-4BE0-BD0F-173CC839D051}"/>
                  </a:ext>
                </a:extLst>
              </p:cNvPr>
              <p:cNvSpPr txBox="1"/>
              <p:nvPr/>
            </p:nvSpPr>
            <p:spPr>
              <a:xfrm>
                <a:off x="5500377" y="2110921"/>
                <a:ext cx="441710" cy="4648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grpSp>
        <p:cxnSp>
          <p:nvCxnSpPr>
            <p:cNvPr id="98" name="Прямое соединение 7">
              <a:extLst>
                <a:ext uri="{FF2B5EF4-FFF2-40B4-BE49-F238E27FC236}">
                  <a16:creationId xmlns="" xmlns:a16="http://schemas.microsoft.com/office/drawing/2014/main" id="{260F2088-5A36-4ECC-8842-0B8CEBE7013E}"/>
                </a:ext>
              </a:extLst>
            </p:cNvPr>
            <p:cNvCxnSpPr>
              <a:cxnSpLocks/>
              <a:endCxn id="120" idx="2"/>
            </p:cNvCxnSpPr>
            <p:nvPr/>
          </p:nvCxnSpPr>
          <p:spPr>
            <a:xfrm flipV="1">
              <a:off x="3577589" y="3908849"/>
              <a:ext cx="3809" cy="1122435"/>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9" name="Прямоугольник 98">
              <a:extLst>
                <a:ext uri="{FF2B5EF4-FFF2-40B4-BE49-F238E27FC236}">
                  <a16:creationId xmlns="" xmlns:a16="http://schemas.microsoft.com/office/drawing/2014/main" id="{53768205-8A42-4AFF-A19F-4A2AA1C5B0C3}"/>
                </a:ext>
              </a:extLst>
            </p:cNvPr>
            <p:cNvSpPr/>
            <p:nvPr/>
          </p:nvSpPr>
          <p:spPr>
            <a:xfrm>
              <a:off x="1127125" y="1947317"/>
              <a:ext cx="2905062" cy="3419082"/>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 xmlns:a16="http://schemas.microsoft.com/office/drawing/2014/main" id="{C99EF67D-FF99-4412-8C3F-C3C4F49D6FD0}"/>
                </a:ext>
              </a:extLst>
            </p:cNvPr>
            <p:cNvSpPr txBox="1"/>
            <p:nvPr/>
          </p:nvSpPr>
          <p:spPr>
            <a:xfrm>
              <a:off x="2814172" y="1482851"/>
              <a:ext cx="441711" cy="4648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cxnSp>
          <p:nvCxnSpPr>
            <p:cNvPr id="101" name="Прямая со стрелкой 100">
              <a:extLst>
                <a:ext uri="{FF2B5EF4-FFF2-40B4-BE49-F238E27FC236}">
                  <a16:creationId xmlns="" xmlns:a16="http://schemas.microsoft.com/office/drawing/2014/main" id="{3DDD9424-7CAA-4FB7-870D-BC46719B02DE}"/>
                </a:ext>
              </a:extLst>
            </p:cNvPr>
            <p:cNvCxnSpPr>
              <a:cxnSpLocks/>
            </p:cNvCxnSpPr>
            <p:nvPr/>
          </p:nvCxnSpPr>
          <p:spPr>
            <a:xfrm flipH="1">
              <a:off x="2663055" y="1708954"/>
              <a:ext cx="224925" cy="229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67" name="Группа 166">
            <a:extLst>
              <a:ext uri="{FF2B5EF4-FFF2-40B4-BE49-F238E27FC236}">
                <a16:creationId xmlns="" xmlns:a16="http://schemas.microsoft.com/office/drawing/2014/main" id="{44FACD0A-143B-4FD3-879C-C31016CF3AB5}"/>
              </a:ext>
            </a:extLst>
          </p:cNvPr>
          <p:cNvGrpSpPr/>
          <p:nvPr/>
        </p:nvGrpSpPr>
        <p:grpSpPr>
          <a:xfrm>
            <a:off x="673004" y="1943956"/>
            <a:ext cx="2752354" cy="1573159"/>
            <a:chOff x="2226981" y="1438106"/>
            <a:chExt cx="7549826" cy="4315242"/>
          </a:xfrm>
        </p:grpSpPr>
        <p:pic>
          <p:nvPicPr>
            <p:cNvPr id="168" name="Рисунок 167">
              <a:extLst>
                <a:ext uri="{FF2B5EF4-FFF2-40B4-BE49-F238E27FC236}">
                  <a16:creationId xmlns="" xmlns:a16="http://schemas.microsoft.com/office/drawing/2014/main" id="{54B95D83-6A2C-4EBF-BB2B-2E671B3F055A}"/>
                </a:ext>
              </a:extLst>
            </p:cNvPr>
            <p:cNvPicPr/>
            <p:nvPr/>
          </p:nvPicPr>
          <p:blipFill>
            <a:blip r:embed="rId5" cstate="print">
              <a:extLst>
                <a:ext uri="{28A0092B-C50C-407E-A947-70E740481C1C}">
                  <a14:useLocalDpi xmlns="" xmlns:a14="http://schemas.microsoft.com/office/drawing/2010/main"/>
                </a:ext>
              </a:extLst>
            </a:blip>
            <a:stretch>
              <a:fillRect/>
            </a:stretch>
          </p:blipFill>
          <p:spPr>
            <a:xfrm>
              <a:off x="2415192" y="1950294"/>
              <a:ext cx="7361615" cy="2957412"/>
            </a:xfrm>
            <a:prstGeom prst="rect">
              <a:avLst/>
            </a:prstGeom>
          </p:spPr>
        </p:pic>
        <p:cxnSp>
          <p:nvCxnSpPr>
            <p:cNvPr id="169" name="Прямая соединительная линия 168">
              <a:extLst>
                <a:ext uri="{FF2B5EF4-FFF2-40B4-BE49-F238E27FC236}">
                  <a16:creationId xmlns="" xmlns:a16="http://schemas.microsoft.com/office/drawing/2014/main" id="{DCC8603E-8BEC-499A-87F0-6BD3EC7AA604}"/>
                </a:ext>
              </a:extLst>
            </p:cNvPr>
            <p:cNvCxnSpPr/>
            <p:nvPr/>
          </p:nvCxnSpPr>
          <p:spPr>
            <a:xfrm flipH="1" flipV="1">
              <a:off x="3773347" y="2083443"/>
              <a:ext cx="1319514" cy="2546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Прямая соединительная линия 169">
              <a:extLst>
                <a:ext uri="{FF2B5EF4-FFF2-40B4-BE49-F238E27FC236}">
                  <a16:creationId xmlns="" xmlns:a16="http://schemas.microsoft.com/office/drawing/2014/main" id="{10BB2588-D08D-4D1B-BABA-6C8EF0224E0D}"/>
                </a:ext>
              </a:extLst>
            </p:cNvPr>
            <p:cNvCxnSpPr/>
            <p:nvPr/>
          </p:nvCxnSpPr>
          <p:spPr>
            <a:xfrm flipH="1" flipV="1">
              <a:off x="2293717" y="3174357"/>
              <a:ext cx="1319514" cy="2546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Прямая соединительная линия 170">
              <a:extLst>
                <a:ext uri="{FF2B5EF4-FFF2-40B4-BE49-F238E27FC236}">
                  <a16:creationId xmlns="" xmlns:a16="http://schemas.microsoft.com/office/drawing/2014/main" id="{97F9BF43-3774-4D1D-9BC9-F12CAC4D3888}"/>
                </a:ext>
              </a:extLst>
            </p:cNvPr>
            <p:cNvCxnSpPr>
              <a:cxnSpLocks/>
            </p:cNvCxnSpPr>
            <p:nvPr/>
          </p:nvCxnSpPr>
          <p:spPr>
            <a:xfrm flipH="1">
              <a:off x="2293718" y="2083443"/>
              <a:ext cx="1479629" cy="10909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Овал 171">
              <a:extLst>
                <a:ext uri="{FF2B5EF4-FFF2-40B4-BE49-F238E27FC236}">
                  <a16:creationId xmlns="" xmlns:a16="http://schemas.microsoft.com/office/drawing/2014/main" id="{F780765F-2EEB-4999-A96E-55F7EB4C703A}"/>
                </a:ext>
              </a:extLst>
            </p:cNvPr>
            <p:cNvSpPr/>
            <p:nvPr/>
          </p:nvSpPr>
          <p:spPr>
            <a:xfrm>
              <a:off x="2858947" y="2293987"/>
              <a:ext cx="548331" cy="548331"/>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Полилиния: фигура 172">
              <a:extLst>
                <a:ext uri="{FF2B5EF4-FFF2-40B4-BE49-F238E27FC236}">
                  <a16:creationId xmlns="" xmlns:a16="http://schemas.microsoft.com/office/drawing/2014/main" id="{99E6C2F5-87AC-40AA-8768-8E2511B82437}"/>
                </a:ext>
              </a:extLst>
            </p:cNvPr>
            <p:cNvSpPr/>
            <p:nvPr/>
          </p:nvSpPr>
          <p:spPr>
            <a:xfrm>
              <a:off x="2953474" y="2453109"/>
              <a:ext cx="354494" cy="230085"/>
            </a:xfrm>
            <a:custGeom>
              <a:avLst/>
              <a:gdLst>
                <a:gd name="connsiteX0" fmla="*/ 0 w 474562"/>
                <a:gd name="connsiteY0" fmla="*/ 0 h 300981"/>
                <a:gd name="connsiteX1" fmla="*/ 162046 w 474562"/>
                <a:gd name="connsiteY1" fmla="*/ 300941 h 300981"/>
                <a:gd name="connsiteX2" fmla="*/ 324091 w 474562"/>
                <a:gd name="connsiteY2" fmla="*/ 23149 h 300981"/>
                <a:gd name="connsiteX3" fmla="*/ 474562 w 474562"/>
                <a:gd name="connsiteY3" fmla="*/ 266217 h 300981"/>
              </a:gdLst>
              <a:ahLst/>
              <a:cxnLst>
                <a:cxn ang="0">
                  <a:pos x="connsiteX0" y="connsiteY0"/>
                </a:cxn>
                <a:cxn ang="0">
                  <a:pos x="connsiteX1" y="connsiteY1"/>
                </a:cxn>
                <a:cxn ang="0">
                  <a:pos x="connsiteX2" y="connsiteY2"/>
                </a:cxn>
                <a:cxn ang="0">
                  <a:pos x="connsiteX3" y="connsiteY3"/>
                </a:cxn>
              </a:cxnLst>
              <a:rect l="l" t="t" r="r" b="b"/>
              <a:pathLst>
                <a:path w="474562" h="300981">
                  <a:moveTo>
                    <a:pt x="0" y="0"/>
                  </a:moveTo>
                  <a:cubicBezTo>
                    <a:pt x="54015" y="148541"/>
                    <a:pt x="108031" y="297083"/>
                    <a:pt x="162046" y="300941"/>
                  </a:cubicBezTo>
                  <a:cubicBezTo>
                    <a:pt x="216061" y="304799"/>
                    <a:pt x="272005" y="28936"/>
                    <a:pt x="324091" y="23149"/>
                  </a:cubicBezTo>
                  <a:cubicBezTo>
                    <a:pt x="376177" y="17362"/>
                    <a:pt x="414760" y="204485"/>
                    <a:pt x="474562" y="26621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4" name="Прямая со стрелкой 173">
              <a:extLst>
                <a:ext uri="{FF2B5EF4-FFF2-40B4-BE49-F238E27FC236}">
                  <a16:creationId xmlns="" xmlns:a16="http://schemas.microsoft.com/office/drawing/2014/main" id="{C3946323-CB4C-4843-8CC1-CA5C2B7C4C21}"/>
                </a:ext>
              </a:extLst>
            </p:cNvPr>
            <p:cNvCxnSpPr/>
            <p:nvPr/>
          </p:nvCxnSpPr>
          <p:spPr>
            <a:xfrm flipV="1">
              <a:off x="5532699" y="2083443"/>
              <a:ext cx="1041721" cy="369666"/>
            </a:xfrm>
            <a:prstGeom prst="straightConnector1">
              <a:avLst/>
            </a:prstGeom>
            <a:ln w="158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5" name="Прямая со стрелкой 174">
              <a:extLst>
                <a:ext uri="{FF2B5EF4-FFF2-40B4-BE49-F238E27FC236}">
                  <a16:creationId xmlns="" xmlns:a16="http://schemas.microsoft.com/office/drawing/2014/main" id="{04B00DCA-C51D-4708-9F77-7FF271AFACED}"/>
                </a:ext>
              </a:extLst>
            </p:cNvPr>
            <p:cNvCxnSpPr>
              <a:cxnSpLocks/>
            </p:cNvCxnSpPr>
            <p:nvPr/>
          </p:nvCxnSpPr>
          <p:spPr>
            <a:xfrm>
              <a:off x="7014258" y="2210764"/>
              <a:ext cx="1404397" cy="963593"/>
            </a:xfrm>
            <a:prstGeom prst="straightConnector1">
              <a:avLst/>
            </a:prstGeom>
            <a:ln w="158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 xmlns:a16="http://schemas.microsoft.com/office/drawing/2014/main" id="{D798517E-5C2D-4F35-94F3-46091C7EE74F}"/>
                </a:ext>
              </a:extLst>
            </p:cNvPr>
            <p:cNvSpPr txBox="1"/>
            <p:nvPr/>
          </p:nvSpPr>
          <p:spPr>
            <a:xfrm>
              <a:off x="6302024" y="1438106"/>
              <a:ext cx="1185461" cy="8442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noProof="0" dirty="0">
                  <a:solidFill>
                    <a:prstClr val="black"/>
                  </a:solidFill>
                  <a:latin typeface="Calibri" panose="020F0502020204030204"/>
                </a:rPr>
                <a:t>IDT</a:t>
              </a:r>
              <a:endParaRPr kumimoji="0" lang="ru-RU"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7" name="Прямая соединительная линия 176">
              <a:extLst>
                <a:ext uri="{FF2B5EF4-FFF2-40B4-BE49-F238E27FC236}">
                  <a16:creationId xmlns="" xmlns:a16="http://schemas.microsoft.com/office/drawing/2014/main" id="{C69BCBD9-5D29-4427-8CF1-EF37F3BDF374}"/>
                </a:ext>
              </a:extLst>
            </p:cNvPr>
            <p:cNvCxnSpPr/>
            <p:nvPr/>
          </p:nvCxnSpPr>
          <p:spPr>
            <a:xfrm flipH="1">
              <a:off x="2855090" y="3268440"/>
              <a:ext cx="1516284" cy="11777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Прямая соединительная линия 177">
              <a:extLst>
                <a:ext uri="{FF2B5EF4-FFF2-40B4-BE49-F238E27FC236}">
                  <a16:creationId xmlns="" xmlns:a16="http://schemas.microsoft.com/office/drawing/2014/main" id="{5D82BAB8-D3CF-4B15-8FA6-CB05724E6BE4}"/>
                </a:ext>
              </a:extLst>
            </p:cNvPr>
            <p:cNvCxnSpPr/>
            <p:nvPr/>
          </p:nvCxnSpPr>
          <p:spPr>
            <a:xfrm flipH="1">
              <a:off x="2494867" y="3188160"/>
              <a:ext cx="1516284" cy="11777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Прямая со стрелкой 178">
              <a:extLst>
                <a:ext uri="{FF2B5EF4-FFF2-40B4-BE49-F238E27FC236}">
                  <a16:creationId xmlns="" xmlns:a16="http://schemas.microsoft.com/office/drawing/2014/main" id="{FD5C3F59-9C64-40D3-864F-659CE32FAFAB}"/>
                </a:ext>
              </a:extLst>
            </p:cNvPr>
            <p:cNvCxnSpPr/>
            <p:nvPr/>
          </p:nvCxnSpPr>
          <p:spPr>
            <a:xfrm flipH="1" flipV="1">
              <a:off x="2935147" y="4398406"/>
              <a:ext cx="299014" cy="477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Прямая со стрелкой 179">
              <a:extLst>
                <a:ext uri="{FF2B5EF4-FFF2-40B4-BE49-F238E27FC236}">
                  <a16:creationId xmlns="" xmlns:a16="http://schemas.microsoft.com/office/drawing/2014/main" id="{CB14A1E5-C77E-4DC2-83B8-BC7768F2D088}"/>
                </a:ext>
              </a:extLst>
            </p:cNvPr>
            <p:cNvCxnSpPr/>
            <p:nvPr/>
          </p:nvCxnSpPr>
          <p:spPr>
            <a:xfrm flipH="1" flipV="1">
              <a:off x="2226981" y="4265271"/>
              <a:ext cx="299014" cy="47759"/>
            </a:xfrm>
            <a:prstGeom prst="straightConnector1">
              <a:avLst/>
            </a:prstGeom>
            <a:ln w="158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1" name="Прямая соединительная линия 180">
              <a:extLst>
                <a:ext uri="{FF2B5EF4-FFF2-40B4-BE49-F238E27FC236}">
                  <a16:creationId xmlns="" xmlns:a16="http://schemas.microsoft.com/office/drawing/2014/main" id="{1D5F6B91-417D-4C94-8B3C-3A98B8B6149A}"/>
                </a:ext>
              </a:extLst>
            </p:cNvPr>
            <p:cNvCxnSpPr/>
            <p:nvPr/>
          </p:nvCxnSpPr>
          <p:spPr>
            <a:xfrm flipH="1" flipV="1">
              <a:off x="2525995" y="4313030"/>
              <a:ext cx="409152" cy="853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 xmlns:a16="http://schemas.microsoft.com/office/drawing/2014/main" id="{3D20F859-FCBE-452D-BEAE-967D3CBFB2FF}"/>
                </a:ext>
              </a:extLst>
            </p:cNvPr>
            <p:cNvSpPr txBox="1"/>
            <p:nvPr/>
          </p:nvSpPr>
          <p:spPr>
            <a:xfrm>
              <a:off x="2492958" y="4273339"/>
              <a:ext cx="783696" cy="7988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Λ</a:t>
              </a:r>
              <a:endParaRPr kumimoji="0" 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83" name="Прямая со стрелкой 182">
              <a:extLst>
                <a:ext uri="{FF2B5EF4-FFF2-40B4-BE49-F238E27FC236}">
                  <a16:creationId xmlns="" xmlns:a16="http://schemas.microsoft.com/office/drawing/2014/main" id="{53AEF551-7D99-4F81-910E-599C9345C25F}"/>
                </a:ext>
              </a:extLst>
            </p:cNvPr>
            <p:cNvCxnSpPr>
              <a:cxnSpLocks/>
              <a:endCxn id="184" idx="0"/>
            </p:cNvCxnSpPr>
            <p:nvPr/>
          </p:nvCxnSpPr>
          <p:spPr>
            <a:xfrm flipH="1">
              <a:off x="5840392" y="3178698"/>
              <a:ext cx="147757" cy="1814830"/>
            </a:xfrm>
            <a:prstGeom prst="straightConnector1">
              <a:avLst/>
            </a:prstGeom>
            <a:ln w="158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 xmlns:a16="http://schemas.microsoft.com/office/drawing/2014/main" id="{9C55956D-C5F4-440F-B055-6ED2145FFAA1}"/>
                </a:ext>
              </a:extLst>
            </p:cNvPr>
            <p:cNvSpPr txBox="1"/>
            <p:nvPr/>
          </p:nvSpPr>
          <p:spPr>
            <a:xfrm>
              <a:off x="3148103" y="4993528"/>
              <a:ext cx="5384577" cy="759820"/>
            </a:xfrm>
            <a:prstGeom prst="rect">
              <a:avLst/>
            </a:prstGeom>
            <a:noFill/>
          </p:spPr>
          <p:txBody>
            <a:bodyPr wrap="square" rtlCol="0">
              <a:spAutoFit/>
            </a:bodyPr>
            <a:lstStyle/>
            <a:p>
              <a:pPr lvl="0">
                <a:defRPr/>
              </a:pPr>
              <a:r>
                <a:rPr lang="en-US" sz="1200" b="1" dirty="0">
                  <a:solidFill>
                    <a:srgbClr val="0000FF"/>
                  </a:solidFill>
                  <a:latin typeface="Arial Nova" panose="020B0604020202020204" pitchFamily="34" charset="0"/>
                  <a:ea typeface="Times New Roman" panose="02020603050405020304" pitchFamily="18" charset="0"/>
                </a:rPr>
                <a:t>surface acoustic wave</a:t>
              </a:r>
              <a:endParaRPr kumimoji="0" lang="ru-RU" sz="1200" b="1" i="0" strike="noStrike" kern="1200" cap="none" spc="0" normalizeH="0" baseline="0" noProof="0" dirty="0">
                <a:ln>
                  <a:noFill/>
                </a:ln>
                <a:solidFill>
                  <a:prstClr val="black"/>
                </a:solidFill>
                <a:uLnTx/>
                <a:uFillTx/>
                <a:latin typeface="Calibri" panose="020F0502020204030204"/>
                <a:ea typeface="+mn-ea"/>
                <a:cs typeface="+mn-cs"/>
              </a:endParaRPr>
            </a:p>
          </p:txBody>
        </p:sp>
      </p:grpSp>
      <p:sp>
        <p:nvSpPr>
          <p:cNvPr id="205" name="Прямоугольник 204">
            <a:extLst>
              <a:ext uri="{FF2B5EF4-FFF2-40B4-BE49-F238E27FC236}">
                <a16:creationId xmlns="" xmlns:a16="http://schemas.microsoft.com/office/drawing/2014/main" id="{3D1D368B-E1E5-4D23-9178-69EFD3792CC8}"/>
              </a:ext>
            </a:extLst>
          </p:cNvPr>
          <p:cNvSpPr/>
          <p:nvPr/>
        </p:nvSpPr>
        <p:spPr>
          <a:xfrm>
            <a:off x="9120657" y="4209858"/>
            <a:ext cx="108555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@PF</a:t>
            </a:r>
            <a:r>
              <a:rPr kumimoji="0" lang="ru-RU" sz="1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2</a:t>
            </a:r>
            <a:r>
              <a:rPr kumimoji="0" lang="en-US" sz="1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EDM</a:t>
            </a:r>
            <a:endParaRPr kumimoji="0" lang="ru-RU"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07" name="Rectangle 2">
            <a:extLst>
              <a:ext uri="{FF2B5EF4-FFF2-40B4-BE49-F238E27FC236}">
                <a16:creationId xmlns="" xmlns:a16="http://schemas.microsoft.com/office/drawing/2014/main" id="{CC018488-862C-4642-9BF1-694BDF747D74}"/>
              </a:ext>
            </a:extLst>
          </p:cNvPr>
          <p:cNvSpPr>
            <a:spLocks noChangeArrowheads="1"/>
          </p:cNvSpPr>
          <p:nvPr/>
        </p:nvSpPr>
        <p:spPr bwMode="auto">
          <a:xfrm flipV="1">
            <a:off x="2161253" y="2953096"/>
            <a:ext cx="19560107" cy="45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Прямоугольник 209">
            <a:extLst>
              <a:ext uri="{FF2B5EF4-FFF2-40B4-BE49-F238E27FC236}">
                <a16:creationId xmlns="" xmlns:a16="http://schemas.microsoft.com/office/drawing/2014/main" id="{BF0DAB88-4D97-4877-A4EC-98D4E905D4DB}"/>
              </a:ext>
            </a:extLst>
          </p:cNvPr>
          <p:cNvSpPr/>
          <p:nvPr/>
        </p:nvSpPr>
        <p:spPr>
          <a:xfrm>
            <a:off x="829700" y="5210727"/>
            <a:ext cx="10761469" cy="1015663"/>
          </a:xfrm>
          <a:prstGeom prst="rect">
            <a:avLst/>
          </a:prstGeom>
        </p:spPr>
        <p:txBody>
          <a:bodyPr wrap="square">
            <a:spAutoFit/>
          </a:bodyPr>
          <a:lstStyle/>
          <a:p>
            <a:pPr lvl="0">
              <a:defRPr/>
            </a:pPr>
            <a:r>
              <a:rPr lang="en-US" sz="2000" b="1" dirty="0">
                <a:solidFill>
                  <a:srgbClr val="FF0000"/>
                </a:solidFill>
                <a:effectLst>
                  <a:outerShdw blurRad="38100" dist="38100" dir="2700000" algn="tl">
                    <a:srgbClr val="000000">
                      <a:alpha val="43137"/>
                    </a:srgbClr>
                  </a:outerShdw>
                </a:effectLst>
                <a:latin typeface="Arial Nova" panose="020B0504020202020204" pitchFamily="34" charset="0"/>
                <a:ea typeface="Times New Roman" panose="02020603050405020304" pitchFamily="18" charset="0"/>
              </a:rPr>
              <a:t>The  heating effect was </a:t>
            </a:r>
            <a:r>
              <a:rPr lang="en-US" sz="2000" b="1" dirty="0" smtClean="0">
                <a:solidFill>
                  <a:srgbClr val="FF0000"/>
                </a:solidFill>
                <a:effectLst>
                  <a:outerShdw blurRad="38100" dist="38100" dir="2700000" algn="tl">
                    <a:srgbClr val="000000">
                      <a:alpha val="43137"/>
                    </a:srgbClr>
                  </a:outerShdw>
                </a:effectLst>
                <a:latin typeface="Arial Nova" panose="020B0504020202020204" pitchFamily="34" charset="0"/>
                <a:ea typeface="Times New Roman" panose="02020603050405020304" pitchFamily="18" charset="0"/>
              </a:rPr>
              <a:t>determined  </a:t>
            </a:r>
            <a:r>
              <a:rPr lang="en-US" sz="2000" b="1" dirty="0">
                <a:solidFill>
                  <a:srgbClr val="FF0000"/>
                </a:solidFill>
                <a:effectLst>
                  <a:outerShdw blurRad="38100" dist="38100" dir="2700000" algn="tl">
                    <a:srgbClr val="000000">
                      <a:alpha val="43137"/>
                    </a:srgbClr>
                  </a:outerShdw>
                </a:effectLst>
                <a:latin typeface="Arial Nova" panose="020B0504020202020204" pitchFamily="34" charset="0"/>
                <a:ea typeface="Times New Roman" panose="02020603050405020304" pitchFamily="18" charset="0"/>
              </a:rPr>
              <a:t>as  -0.035 ± 0.047 c/s at the first measurement while a theoretical estimate is 0.1 c/s. The effect is not visible. Analysis of the results is under the way. The experiment will be repeated with the better statistics. </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p:txBody>
      </p:sp>
      <p:sp>
        <p:nvSpPr>
          <p:cNvPr id="95" name="Прямоугольник 94"/>
          <p:cNvSpPr/>
          <p:nvPr/>
        </p:nvSpPr>
        <p:spPr>
          <a:xfrm>
            <a:off x="7967132" y="946834"/>
            <a:ext cx="4123267" cy="523220"/>
          </a:xfrm>
          <a:prstGeom prst="rect">
            <a:avLst/>
          </a:prstGeom>
        </p:spPr>
        <p:txBody>
          <a:bodyPr wrap="square">
            <a:spAutoFit/>
          </a:bodyPr>
          <a:lstStyle/>
          <a:p>
            <a:pPr algn="ctr"/>
            <a:r>
              <a:rPr lang="en-US" sz="1400" i="1" dirty="0"/>
              <a:t>The measurement is performed at the HF reactor</a:t>
            </a:r>
          </a:p>
          <a:p>
            <a:pPr algn="ctr"/>
            <a:r>
              <a:rPr lang="en-US" sz="1400" i="1" dirty="0"/>
              <a:t>In Grenoble (France)</a:t>
            </a:r>
            <a:endParaRPr lang="ru-RU" sz="1400" i="1" dirty="0"/>
          </a:p>
        </p:txBody>
      </p:sp>
      <p:graphicFrame>
        <p:nvGraphicFramePr>
          <p:cNvPr id="157" name="Объект 156"/>
          <p:cNvGraphicFramePr>
            <a:graphicFrameLocks noChangeAspect="1"/>
          </p:cNvGraphicFramePr>
          <p:nvPr/>
        </p:nvGraphicFramePr>
        <p:xfrm>
          <a:off x="721255" y="3762904"/>
          <a:ext cx="2784475" cy="815975"/>
        </p:xfrm>
        <a:graphic>
          <a:graphicData uri="http://schemas.openxmlformats.org/presentationml/2006/ole">
            <p:oleObj spid="_x0000_s4124" name="Equation" r:id="rId6" imgW="35356800" imgH="10363200" progId="Equation.DSMT4">
              <p:embed/>
            </p:oleObj>
          </a:graphicData>
        </a:graphic>
      </p:graphicFrame>
      <p:sp>
        <p:nvSpPr>
          <p:cNvPr id="160" name="TextBox 159"/>
          <p:cNvSpPr txBox="1"/>
          <p:nvPr/>
        </p:nvSpPr>
        <p:spPr>
          <a:xfrm>
            <a:off x="618067" y="4724400"/>
            <a:ext cx="2541593" cy="369332"/>
          </a:xfrm>
          <a:prstGeom prst="rect">
            <a:avLst/>
          </a:prstGeom>
          <a:noFill/>
        </p:spPr>
        <p:txBody>
          <a:bodyPr wrap="none" rtlCol="0">
            <a:spAutoFit/>
          </a:bodyPr>
          <a:lstStyle/>
          <a:p>
            <a:r>
              <a:rPr lang="en-US" dirty="0"/>
              <a:t>Amplitude of SAW ~2 nm</a:t>
            </a:r>
            <a:endParaRPr lang="ru-RU" dirty="0"/>
          </a:p>
        </p:txBody>
      </p:sp>
      <p:sp>
        <p:nvSpPr>
          <p:cNvPr id="109" name="Номер слайда 108"/>
          <p:cNvSpPr>
            <a:spLocks noGrp="1"/>
          </p:cNvSpPr>
          <p:nvPr>
            <p:ph type="sldNum" sz="quarter" idx="12"/>
          </p:nvPr>
        </p:nvSpPr>
        <p:spPr/>
        <p:txBody>
          <a:bodyPr/>
          <a:lstStyle/>
          <a:p>
            <a:fld id="{091AD801-B12E-4A00-8E9E-6CC326DE2565}" type="slidenum">
              <a:rPr lang="ru-RU" smtClean="0"/>
              <a:pPr/>
              <a:t>11</a:t>
            </a:fld>
            <a:endParaRPr lang="ru-RU"/>
          </a:p>
        </p:txBody>
      </p:sp>
      <p:sp>
        <p:nvSpPr>
          <p:cNvPr id="162" name="Нижний колонтитул 161"/>
          <p:cNvSpPr>
            <a:spLocks noGrp="1"/>
          </p:cNvSpPr>
          <p:nvPr>
            <p:ph type="ftr" sz="quarter" idx="11"/>
          </p:nvPr>
        </p:nvSpPr>
        <p:spPr/>
        <p:txBody>
          <a:bodyPr/>
          <a:lstStyle/>
          <a:p>
            <a:r>
              <a:rPr lang="en-US"/>
              <a:t>NP PAC 50th meeting</a:t>
            </a:r>
            <a:endParaRPr lang="ru-RU"/>
          </a:p>
        </p:txBody>
      </p:sp>
      <p:sp>
        <p:nvSpPr>
          <p:cNvPr id="185" name="Дата 184"/>
          <p:cNvSpPr>
            <a:spLocks noGrp="1"/>
          </p:cNvSpPr>
          <p:nvPr>
            <p:ph type="dt" sz="half" idx="10"/>
          </p:nvPr>
        </p:nvSpPr>
        <p:spPr/>
        <p:txBody>
          <a:bodyPr/>
          <a:lstStyle/>
          <a:p>
            <a:r>
              <a:rPr lang="ru-RU"/>
              <a:t>24.06.2019</a:t>
            </a:r>
          </a:p>
        </p:txBody>
      </p:sp>
    </p:spTree>
    <p:extLst>
      <p:ext uri="{BB962C8B-B14F-4D97-AF65-F5344CB8AC3E}">
        <p14:creationId xmlns="" xmlns:p14="http://schemas.microsoft.com/office/powerpoint/2010/main" val="1523765899"/>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a:extLst>
              <a:ext uri="{FF2B5EF4-FFF2-40B4-BE49-F238E27FC236}">
                <a16:creationId xmlns="" xmlns:a16="http://schemas.microsoft.com/office/drawing/2014/main" id="{04C11FE7-133A-4488-82CC-9AAE730432A9}"/>
              </a:ext>
            </a:extLst>
          </p:cNvPr>
          <p:cNvPicPr>
            <a:picLocks noChangeAspect="1" noChangeArrowheads="1"/>
          </p:cNvPicPr>
          <p:nvPr/>
        </p:nvPicPr>
        <p:blipFill rotWithShape="1">
          <a:blip r:embed="rId3" cstate="screen">
            <a:extLst>
              <a:ext uri="{28A0092B-C50C-407E-A947-70E740481C1C}">
                <a14:useLocalDpi xmlns="" xmlns:a14="http://schemas.microsoft.com/office/drawing/2010/main"/>
              </a:ext>
            </a:extLst>
          </a:blip>
          <a:srcRect/>
          <a:stretch/>
        </p:blipFill>
        <p:spPr bwMode="auto">
          <a:xfrm>
            <a:off x="8980328" y="1240904"/>
            <a:ext cx="3042779" cy="213890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0" name="Rectangle 25"/>
          <p:cNvSpPr/>
          <p:nvPr/>
        </p:nvSpPr>
        <p:spPr>
          <a:xfrm>
            <a:off x="1274248" y="826155"/>
            <a:ext cx="4408765" cy="600164"/>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lang="en-US" sz="3300" b="1" cap="all" dirty="0">
                <a:ln w="0"/>
                <a:solidFill>
                  <a:srgbClr val="FF0000"/>
                </a:solidFill>
                <a:effectLst>
                  <a:reflection blurRad="12700" stA="50000" endPos="50000" dist="5000" dir="5400000" sy="-100000" rotWithShape="0"/>
                </a:effectLst>
                <a:latin typeface="Arial" pitchFamily="34" charset="0"/>
              </a:rPr>
              <a:t>TANGRA Project</a:t>
            </a:r>
          </a:p>
        </p:txBody>
      </p:sp>
      <p:pic>
        <p:nvPicPr>
          <p:cNvPr id="47" name="Рисунок 46"/>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2260742" y="3626667"/>
            <a:ext cx="3312818" cy="2325429"/>
          </a:xfrm>
          <a:prstGeom prst="rect">
            <a:avLst/>
          </a:prstGeom>
          <a:effectLst>
            <a:softEdge rad="31750"/>
          </a:effectLst>
        </p:spPr>
      </p:pic>
      <p:pic>
        <p:nvPicPr>
          <p:cNvPr id="50" name="Picture 14"/>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6413739" y="1252859"/>
            <a:ext cx="2462594" cy="2374202"/>
          </a:xfrm>
          <a:prstGeom prst="rect">
            <a:avLst/>
          </a:prstGeom>
          <a:noFill/>
          <a:ln>
            <a:noFill/>
          </a:ln>
        </p:spPr>
      </p:pic>
      <p:sp>
        <p:nvSpPr>
          <p:cNvPr id="51" name="Rectangle 20">
            <a:extLst>
              <a:ext uri="{FF2B5EF4-FFF2-40B4-BE49-F238E27FC236}">
                <a16:creationId xmlns="" xmlns:a16="http://schemas.microsoft.com/office/drawing/2014/main" id="{D3FC7ED2-57B6-4C69-900A-3181A700F19A}"/>
              </a:ext>
            </a:extLst>
          </p:cNvPr>
          <p:cNvSpPr/>
          <p:nvPr/>
        </p:nvSpPr>
        <p:spPr>
          <a:xfrm>
            <a:off x="353086" y="1723153"/>
            <a:ext cx="5709047" cy="1015663"/>
          </a:xfrm>
          <a:prstGeom prst="rect">
            <a:avLst/>
          </a:prstGeom>
          <a:noFill/>
        </p:spPr>
        <p:txBody>
          <a:bodyPr wrap="square" lIns="91440" tIns="45720" rIns="91440" bIns="45720">
            <a:spAutoFit/>
          </a:bodyPr>
          <a:lstStyle/>
          <a:p>
            <a:pPr algn="ctr" fontAlgn="base">
              <a:spcBef>
                <a:spcPct val="0"/>
              </a:spcBef>
              <a:spcAft>
                <a:spcPct val="0"/>
              </a:spcAft>
            </a:pPr>
            <a:r>
              <a:rPr lang="en-US" sz="2000" b="1" spc="50" dirty="0">
                <a:ln w="0"/>
                <a:solidFill>
                  <a:srgbClr val="000000"/>
                </a:solidFill>
                <a:effectLst>
                  <a:innerShdw blurRad="63500" dist="50800" dir="13500000">
                    <a:srgbClr val="000000">
                      <a:alpha val="50000"/>
                    </a:srgbClr>
                  </a:innerShdw>
                </a:effectLst>
                <a:latin typeface="Arial" pitchFamily="34" charset="0"/>
              </a:rPr>
              <a:t>A new configuration of the set-up consisting of 18 BGO detectors has been created.</a:t>
            </a:r>
          </a:p>
        </p:txBody>
      </p:sp>
      <p:pic>
        <p:nvPicPr>
          <p:cNvPr id="52" name="Picture 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6242304" y="3668613"/>
            <a:ext cx="3547648" cy="2395116"/>
          </a:xfrm>
          <a:prstGeom prst="rect">
            <a:avLst/>
          </a:prstGeom>
          <a:noFill/>
          <a:ln>
            <a:noFill/>
          </a:ln>
        </p:spPr>
      </p:pic>
      <p:sp>
        <p:nvSpPr>
          <p:cNvPr id="53" name="Rectangle 20">
            <a:extLst>
              <a:ext uri="{FF2B5EF4-FFF2-40B4-BE49-F238E27FC236}">
                <a16:creationId xmlns="" xmlns:a16="http://schemas.microsoft.com/office/drawing/2014/main" id="{D3FC7ED2-57B6-4C69-900A-3181A700F19A}"/>
              </a:ext>
            </a:extLst>
          </p:cNvPr>
          <p:cNvSpPr/>
          <p:nvPr/>
        </p:nvSpPr>
        <p:spPr>
          <a:xfrm>
            <a:off x="599623" y="2769825"/>
            <a:ext cx="5163614" cy="830997"/>
          </a:xfrm>
          <a:prstGeom prst="rect">
            <a:avLst/>
          </a:prstGeom>
          <a:noFill/>
        </p:spPr>
        <p:txBody>
          <a:bodyPr wrap="square" lIns="91440" tIns="45720" rIns="91440" bIns="45720">
            <a:spAutoFit/>
          </a:bodyPr>
          <a:lstStyle/>
          <a:p>
            <a:pPr algn="ctr" fontAlgn="base">
              <a:spcBef>
                <a:spcPct val="0"/>
              </a:spcBef>
              <a:spcAft>
                <a:spcPct val="0"/>
              </a:spcAft>
            </a:pPr>
            <a:r>
              <a:rPr lang="en-US" sz="1600" b="1" spc="50" dirty="0">
                <a:ln w="0"/>
                <a:solidFill>
                  <a:srgbClr val="000000"/>
                </a:solidFill>
                <a:effectLst>
                  <a:innerShdw blurRad="63500" dist="50800" dir="13500000">
                    <a:srgbClr val="000000">
                      <a:alpha val="50000"/>
                    </a:srgbClr>
                  </a:innerShdw>
                </a:effectLst>
                <a:latin typeface="Arial" pitchFamily="34" charset="0"/>
              </a:rPr>
              <a:t>Gamma-spectra and angular distributions of gamma </a:t>
            </a:r>
            <a:r>
              <a:rPr lang="en-US" sz="1600" b="1" spc="50" dirty="0">
                <a:ln w="0"/>
                <a:effectLst>
                  <a:innerShdw blurRad="63500" dist="50800" dir="13500000">
                    <a:srgbClr val="000000">
                      <a:alpha val="50000"/>
                    </a:srgbClr>
                  </a:innerShdw>
                </a:effectLst>
                <a:latin typeface="Arial" pitchFamily="34" charset="0"/>
              </a:rPr>
              <a:t>ray </a:t>
            </a:r>
            <a:r>
              <a:rPr lang="en-US" sz="1600" b="1" spc="50" dirty="0" smtClean="0">
                <a:ln w="0"/>
                <a:effectLst>
                  <a:innerShdw blurRad="63500" dist="50800" dir="13500000">
                    <a:srgbClr val="000000">
                      <a:alpha val="50000"/>
                    </a:srgbClr>
                  </a:innerShdw>
                </a:effectLst>
                <a:latin typeface="Arial" pitchFamily="34" charset="0"/>
              </a:rPr>
              <a:t>have been </a:t>
            </a:r>
            <a:r>
              <a:rPr lang="en-US" sz="1600" b="1" spc="50" dirty="0">
                <a:ln w="0"/>
                <a:solidFill>
                  <a:srgbClr val="000000"/>
                </a:solidFill>
                <a:effectLst>
                  <a:innerShdw blurRad="63500" dist="50800" dir="13500000">
                    <a:srgbClr val="000000">
                      <a:alpha val="50000"/>
                    </a:srgbClr>
                  </a:innerShdw>
                </a:effectLst>
                <a:latin typeface="Arial" pitchFamily="34" charset="0"/>
              </a:rPr>
              <a:t>measured in inelastic neutron scattering reactions for 20 nuclei.</a:t>
            </a:r>
          </a:p>
        </p:txBody>
      </p:sp>
      <p:sp>
        <p:nvSpPr>
          <p:cNvPr id="54" name="Rectangle 20">
            <a:extLst>
              <a:ext uri="{FF2B5EF4-FFF2-40B4-BE49-F238E27FC236}">
                <a16:creationId xmlns="" xmlns:a16="http://schemas.microsoft.com/office/drawing/2014/main" id="{D3FC7ED2-57B6-4C69-900A-3181A700F19A}"/>
              </a:ext>
            </a:extLst>
          </p:cNvPr>
          <p:cNvSpPr/>
          <p:nvPr/>
        </p:nvSpPr>
        <p:spPr>
          <a:xfrm>
            <a:off x="2247332" y="6025793"/>
            <a:ext cx="7069541" cy="523220"/>
          </a:xfrm>
          <a:prstGeom prst="rect">
            <a:avLst/>
          </a:prstGeom>
          <a:noFill/>
        </p:spPr>
        <p:txBody>
          <a:bodyPr wrap="square" lIns="91440" tIns="45720" rIns="91440" bIns="45720">
            <a:spAutoFit/>
          </a:bodyPr>
          <a:lstStyle/>
          <a:p>
            <a:pPr algn="ctr" fontAlgn="base">
              <a:spcBef>
                <a:spcPct val="0"/>
              </a:spcBef>
              <a:spcAft>
                <a:spcPct val="0"/>
              </a:spcAft>
            </a:pPr>
            <a:r>
              <a:rPr lang="en-US" sz="1400" b="1" spc="50" dirty="0">
                <a:ln w="0"/>
                <a:solidFill>
                  <a:srgbClr val="000000"/>
                </a:solidFill>
                <a:effectLst>
                  <a:innerShdw blurRad="63500" dist="50800" dir="13500000">
                    <a:srgbClr val="000000">
                      <a:alpha val="50000"/>
                    </a:srgbClr>
                  </a:innerShdw>
                </a:effectLst>
                <a:latin typeface="Arial" pitchFamily="34" charset="0"/>
              </a:rPr>
              <a:t>Examples of measured angular distributions for 847 </a:t>
            </a:r>
            <a:r>
              <a:rPr lang="en-US" sz="1400" b="1" spc="50" dirty="0" err="1">
                <a:ln w="0"/>
                <a:solidFill>
                  <a:srgbClr val="000000"/>
                </a:solidFill>
                <a:effectLst>
                  <a:innerShdw blurRad="63500" dist="50800" dir="13500000">
                    <a:srgbClr val="000000">
                      <a:alpha val="50000"/>
                    </a:srgbClr>
                  </a:innerShdw>
                </a:effectLst>
                <a:latin typeface="Arial" pitchFamily="34" charset="0"/>
              </a:rPr>
              <a:t>keV</a:t>
            </a:r>
            <a:r>
              <a:rPr lang="en-US" sz="1400" b="1" spc="50" dirty="0">
                <a:ln w="0"/>
                <a:solidFill>
                  <a:srgbClr val="000000"/>
                </a:solidFill>
                <a:effectLst>
                  <a:innerShdw blurRad="63500" dist="50800" dir="13500000">
                    <a:srgbClr val="000000">
                      <a:alpha val="50000"/>
                    </a:srgbClr>
                  </a:innerShdw>
                </a:effectLst>
                <a:latin typeface="Arial" pitchFamily="34" charset="0"/>
              </a:rPr>
              <a:t> gamma transition in iron and 6.13 </a:t>
            </a:r>
            <a:r>
              <a:rPr lang="en-US" sz="1400" b="1" spc="50" dirty="0" err="1">
                <a:ln w="0"/>
                <a:solidFill>
                  <a:srgbClr val="000000"/>
                </a:solidFill>
                <a:effectLst>
                  <a:innerShdw blurRad="63500" dist="50800" dir="13500000">
                    <a:srgbClr val="000000">
                      <a:alpha val="50000"/>
                    </a:srgbClr>
                  </a:innerShdw>
                </a:effectLst>
                <a:latin typeface="Arial" pitchFamily="34" charset="0"/>
              </a:rPr>
              <a:t>MeV</a:t>
            </a:r>
            <a:r>
              <a:rPr lang="en-US" sz="1400" b="1" spc="50" dirty="0">
                <a:ln w="0"/>
                <a:solidFill>
                  <a:srgbClr val="000000"/>
                </a:solidFill>
                <a:effectLst>
                  <a:innerShdw blurRad="63500" dist="50800" dir="13500000">
                    <a:srgbClr val="000000">
                      <a:alpha val="50000"/>
                    </a:srgbClr>
                  </a:innerShdw>
                </a:effectLst>
                <a:latin typeface="Arial" pitchFamily="34" charset="0"/>
              </a:rPr>
              <a:t> transitions  in oxygen.</a:t>
            </a:r>
          </a:p>
        </p:txBody>
      </p:sp>
      <p:pic>
        <p:nvPicPr>
          <p:cNvPr id="12" name="Picture 78">
            <a:extLst>
              <a:ext uri="{FF2B5EF4-FFF2-40B4-BE49-F238E27FC236}">
                <a16:creationId xmlns="" xmlns:a16="http://schemas.microsoft.com/office/drawing/2014/main" id="{EE862DC9-CD0A-406A-A434-7B6090125B3E}"/>
              </a:ext>
            </a:extLst>
          </p:cNvPr>
          <p:cNvPicPr>
            <a:picLocks noChangeAspect="1"/>
          </p:cNvPicPr>
          <p:nvPr/>
        </p:nvPicPr>
        <p:blipFill>
          <a:blip r:embed="rId7" cstate="screen">
            <a:extLst>
              <a:ext uri="{BEBA8EAE-BF5A-486C-A8C5-ECC9F3942E4B}">
                <a14:imgProps xmlns="" xmlns:a14="http://schemas.microsoft.com/office/drawing/2010/main">
                  <a14:imgLayer r:embed="rId8">
                    <a14:imgEffect>
                      <a14:backgroundRemoval t="418" b="100000" l="0" r="100000"/>
                    </a14:imgEffect>
                    <a14:imgEffect>
                      <a14:sharpenSoften amount="25000"/>
                    </a14:imgEffect>
                    <a14:imgEffect>
                      <a14:colorTemperature colorTemp="11200"/>
                    </a14:imgEffect>
                  </a14:imgLayer>
                </a14:imgProps>
              </a:ext>
              <a:ext uri="{28A0092B-C50C-407E-A947-70E740481C1C}">
                <a14:useLocalDpi xmlns="" xmlns:a14="http://schemas.microsoft.com/office/drawing/2010/main"/>
              </a:ext>
            </a:extLst>
          </a:blip>
          <a:stretch>
            <a:fillRect/>
          </a:stretch>
        </p:blipFill>
        <p:spPr>
          <a:xfrm>
            <a:off x="8780" y="805013"/>
            <a:ext cx="889375" cy="769723"/>
          </a:xfrm>
          <a:prstGeom prst="rect">
            <a:avLst/>
          </a:prstGeom>
        </p:spPr>
      </p:pic>
      <p:sp>
        <p:nvSpPr>
          <p:cNvPr id="2" name="Дата 1">
            <a:extLst>
              <a:ext uri="{FF2B5EF4-FFF2-40B4-BE49-F238E27FC236}">
                <a16:creationId xmlns="" xmlns:a16="http://schemas.microsoft.com/office/drawing/2014/main" id="{C0F857CC-4436-4100-9BB9-9BC0CF261806}"/>
              </a:ext>
            </a:extLst>
          </p:cNvPr>
          <p:cNvSpPr>
            <a:spLocks noGrp="1"/>
          </p:cNvSpPr>
          <p:nvPr>
            <p:ph type="dt" sz="half" idx="10"/>
          </p:nvPr>
        </p:nvSpPr>
        <p:spPr>
          <a:xfrm>
            <a:off x="609600" y="6473312"/>
            <a:ext cx="2844800" cy="365125"/>
          </a:xfrm>
        </p:spPr>
        <p:txBody>
          <a:bodyPr/>
          <a:lstStyle/>
          <a:p>
            <a:r>
              <a:rPr lang="ru-RU"/>
              <a:t>24.06.2019</a:t>
            </a:r>
          </a:p>
        </p:txBody>
      </p:sp>
      <p:sp>
        <p:nvSpPr>
          <p:cNvPr id="3" name="Нижний колонтитул 2">
            <a:extLst>
              <a:ext uri="{FF2B5EF4-FFF2-40B4-BE49-F238E27FC236}">
                <a16:creationId xmlns="" xmlns:a16="http://schemas.microsoft.com/office/drawing/2014/main" id="{0C2A106E-5126-478B-9816-A90689875AAF}"/>
              </a:ext>
            </a:extLst>
          </p:cNvPr>
          <p:cNvSpPr>
            <a:spLocks noGrp="1"/>
          </p:cNvSpPr>
          <p:nvPr>
            <p:ph type="ftr" sz="quarter" idx="11"/>
          </p:nvPr>
        </p:nvSpPr>
        <p:spPr>
          <a:xfrm>
            <a:off x="4165600" y="6473312"/>
            <a:ext cx="3860800" cy="365125"/>
          </a:xfrm>
        </p:spPr>
        <p:txBody>
          <a:bodyPr/>
          <a:lstStyle/>
          <a:p>
            <a:r>
              <a:rPr lang="en-US"/>
              <a:t>NP PAC 50th meeting</a:t>
            </a:r>
            <a:endParaRPr lang="ru-RU"/>
          </a:p>
        </p:txBody>
      </p:sp>
      <p:sp>
        <p:nvSpPr>
          <p:cNvPr id="4" name="Номер слайда 3">
            <a:extLst>
              <a:ext uri="{FF2B5EF4-FFF2-40B4-BE49-F238E27FC236}">
                <a16:creationId xmlns="" xmlns:a16="http://schemas.microsoft.com/office/drawing/2014/main" id="{06568400-3A91-4E44-92B5-17C9FA07C61C}"/>
              </a:ext>
            </a:extLst>
          </p:cNvPr>
          <p:cNvSpPr>
            <a:spLocks noGrp="1"/>
          </p:cNvSpPr>
          <p:nvPr>
            <p:ph type="sldNum" sz="quarter" idx="12"/>
          </p:nvPr>
        </p:nvSpPr>
        <p:spPr>
          <a:xfrm>
            <a:off x="8737600" y="6473312"/>
            <a:ext cx="2844800" cy="365125"/>
          </a:xfrm>
        </p:spPr>
        <p:txBody>
          <a:bodyPr/>
          <a:lstStyle/>
          <a:p>
            <a:fld id="{091AD801-B12E-4A00-8E9E-6CC326DE2565}" type="slidenum">
              <a:rPr lang="ru-RU" smtClean="0"/>
              <a:pPr/>
              <a:t>12</a:t>
            </a:fld>
            <a:endParaRPr lang="ru-RU"/>
          </a:p>
        </p:txBody>
      </p:sp>
    </p:spTree>
    <p:extLst>
      <p:ext uri="{BB962C8B-B14F-4D97-AF65-F5344CB8AC3E}">
        <p14:creationId xmlns="" xmlns:p14="http://schemas.microsoft.com/office/powerpoint/2010/main" val="678570404"/>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5067" y="719254"/>
            <a:ext cx="10083567" cy="418058"/>
          </a:xfrm>
        </p:spPr>
        <p:txBody>
          <a:bodyPr>
            <a:noAutofit/>
          </a:bodyPr>
          <a:lstStyle/>
          <a:p>
            <a:r>
              <a:rPr lang="en-US" sz="2800" b="1" dirty="0">
                <a:solidFill>
                  <a:srgbClr val="0000FF"/>
                </a:solidFill>
              </a:rPr>
              <a:t>Development of the Intense </a:t>
            </a:r>
            <a:r>
              <a:rPr lang="en-US" sz="2800" b="1" dirty="0" err="1">
                <a:solidFill>
                  <a:srgbClr val="0000FF"/>
                </a:solidFill>
              </a:rPr>
              <a:t>REsonance</a:t>
            </a:r>
            <a:r>
              <a:rPr lang="en-US" sz="2800" b="1" dirty="0">
                <a:solidFill>
                  <a:srgbClr val="0000FF"/>
                </a:solidFill>
              </a:rPr>
              <a:t> Neutron Source (IREN)</a:t>
            </a:r>
            <a:endParaRPr lang="ru-RU" sz="2800" dirty="0">
              <a:solidFill>
                <a:srgbClr val="0000FF"/>
              </a:solidFill>
            </a:endParaRPr>
          </a:p>
        </p:txBody>
      </p:sp>
      <p:sp>
        <p:nvSpPr>
          <p:cNvPr id="1028" name="Rectangle 4"/>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cs typeface="Arial" pitchFamily="34" charset="0"/>
            </a:endParaRPr>
          </a:p>
        </p:txBody>
      </p:sp>
      <p:sp>
        <p:nvSpPr>
          <p:cNvPr id="11" name="Прямоугольник 10"/>
          <p:cNvSpPr/>
          <p:nvPr/>
        </p:nvSpPr>
        <p:spPr>
          <a:xfrm>
            <a:off x="1023457" y="1075699"/>
            <a:ext cx="9748007" cy="923330"/>
          </a:xfrm>
          <a:prstGeom prst="rect">
            <a:avLst/>
          </a:prstGeom>
        </p:spPr>
        <p:txBody>
          <a:bodyPr wrap="square">
            <a:spAutoFit/>
          </a:bodyPr>
          <a:lstStyle/>
          <a:p>
            <a:r>
              <a:rPr lang="en-US" dirty="0"/>
              <a:t>During 2017 the IREN worked on the experiment at a frequency of cycles of 20–25 Hz for 1049 hours with two accelerating </a:t>
            </a:r>
            <a:r>
              <a:rPr lang="en-US" dirty="0" smtClean="0"/>
              <a:t>sections </a:t>
            </a:r>
            <a:r>
              <a:rPr lang="en-US" dirty="0"/>
              <a:t>of </a:t>
            </a:r>
            <a:r>
              <a:rPr lang="en-US" dirty="0" err="1"/>
              <a:t>linac</a:t>
            </a:r>
            <a:r>
              <a:rPr lang="en-US" dirty="0"/>
              <a:t>.</a:t>
            </a:r>
          </a:p>
          <a:p>
            <a:pPr algn="ctr"/>
            <a:r>
              <a:rPr lang="en-US" dirty="0"/>
              <a:t>In 2018 it was stopped for deep modernization of </a:t>
            </a:r>
            <a:r>
              <a:rPr lang="en-US" dirty="0" smtClean="0"/>
              <a:t>the cooling </a:t>
            </a:r>
            <a:r>
              <a:rPr lang="en-US" dirty="0"/>
              <a:t>system. </a:t>
            </a:r>
            <a:endParaRPr lang="ru-RU" dirty="0"/>
          </a:p>
        </p:txBody>
      </p:sp>
      <p:sp>
        <p:nvSpPr>
          <p:cNvPr id="13" name="TextBox 12"/>
          <p:cNvSpPr txBox="1"/>
          <p:nvPr/>
        </p:nvSpPr>
        <p:spPr>
          <a:xfrm>
            <a:off x="6213446" y="5459551"/>
            <a:ext cx="5184576" cy="1077218"/>
          </a:xfrm>
          <a:prstGeom prst="rect">
            <a:avLst/>
          </a:prstGeom>
          <a:noFill/>
        </p:spPr>
        <p:txBody>
          <a:bodyPr wrap="square" rtlCol="0">
            <a:spAutoFit/>
          </a:bodyPr>
          <a:lstStyle/>
          <a:p>
            <a:pPr algn="ctr"/>
            <a:r>
              <a:rPr lang="en-US" sz="1600" b="1" dirty="0"/>
              <a:t>During 2019:</a:t>
            </a:r>
          </a:p>
          <a:p>
            <a:pPr>
              <a:buFont typeface="Arial" pitchFamily="34" charset="0"/>
              <a:buChar char="•"/>
            </a:pPr>
            <a:r>
              <a:rPr lang="en-US" sz="1600" dirty="0"/>
              <a:t>Designing overhauls of experimental halls  is started</a:t>
            </a:r>
            <a:endParaRPr lang="ru-RU" sz="1600" dirty="0"/>
          </a:p>
          <a:p>
            <a:pPr>
              <a:buFont typeface="Arial" pitchFamily="34" charset="0"/>
              <a:buChar char="•"/>
            </a:pPr>
            <a:r>
              <a:rPr lang="en-US" sz="1600" dirty="0">
                <a:solidFill>
                  <a:srgbClr val="FFC000"/>
                </a:solidFill>
              </a:rPr>
              <a:t>Start to operate with </a:t>
            </a:r>
            <a:r>
              <a:rPr lang="en-US" sz="1600" dirty="0" smtClean="0">
                <a:solidFill>
                  <a:srgbClr val="FFC000"/>
                </a:solidFill>
              </a:rPr>
              <a:t>a</a:t>
            </a:r>
            <a:r>
              <a:rPr lang="en-US" sz="1600" dirty="0" smtClean="0">
                <a:solidFill>
                  <a:srgbClr val="FF0000"/>
                </a:solidFill>
              </a:rPr>
              <a:t> </a:t>
            </a:r>
            <a:r>
              <a:rPr lang="en-US" sz="1600" dirty="0" smtClean="0">
                <a:solidFill>
                  <a:srgbClr val="FFC000"/>
                </a:solidFill>
              </a:rPr>
              <a:t>new </a:t>
            </a:r>
            <a:r>
              <a:rPr lang="en-US" sz="1600" dirty="0">
                <a:solidFill>
                  <a:srgbClr val="FFC000"/>
                </a:solidFill>
              </a:rPr>
              <a:t>cooling system routinely</a:t>
            </a:r>
          </a:p>
          <a:p>
            <a:pPr>
              <a:buFont typeface="Arial" pitchFamily="34" charset="0"/>
              <a:buChar char="•"/>
            </a:pPr>
            <a:r>
              <a:rPr lang="en-US" sz="1600" dirty="0">
                <a:solidFill>
                  <a:srgbClr val="FFC000"/>
                </a:solidFill>
              </a:rPr>
              <a:t>REGATA-2 mounting at its place</a:t>
            </a:r>
          </a:p>
        </p:txBody>
      </p:sp>
      <p:sp>
        <p:nvSpPr>
          <p:cNvPr id="14" name="Прямоугольник 13"/>
          <p:cNvSpPr/>
          <p:nvPr/>
        </p:nvSpPr>
        <p:spPr>
          <a:xfrm>
            <a:off x="6038850" y="1853941"/>
            <a:ext cx="6019800" cy="3831818"/>
          </a:xfrm>
          <a:prstGeom prst="rect">
            <a:avLst/>
          </a:prstGeom>
        </p:spPr>
        <p:txBody>
          <a:bodyPr wrap="square">
            <a:spAutoFit/>
          </a:bodyPr>
          <a:lstStyle/>
          <a:p>
            <a:pPr marL="88900" indent="-88900" algn="ctr">
              <a:spcBef>
                <a:spcPts val="600"/>
              </a:spcBef>
            </a:pPr>
            <a:r>
              <a:rPr lang="en-US" sz="1600" b="1" dirty="0"/>
              <a:t>During 2018</a:t>
            </a:r>
          </a:p>
          <a:p>
            <a:pPr marL="88900" indent="-88900">
              <a:spcBef>
                <a:spcPts val="600"/>
              </a:spcBef>
              <a:buFont typeface="Arial" pitchFamily="34" charset="0"/>
              <a:buChar char="•"/>
            </a:pPr>
            <a:r>
              <a:rPr lang="en-US" sz="1600" dirty="0"/>
              <a:t>Deep modernization of the cooling system to </a:t>
            </a:r>
            <a:r>
              <a:rPr lang="en-US" sz="1600" dirty="0" smtClean="0"/>
              <a:t>operate independently </a:t>
            </a:r>
            <a:r>
              <a:rPr lang="en-US" sz="1600" dirty="0"/>
              <a:t>of IBR-2 (was started and </a:t>
            </a:r>
            <a:r>
              <a:rPr lang="en-US" sz="1600" dirty="0" smtClean="0"/>
              <a:t>finished </a:t>
            </a:r>
            <a:r>
              <a:rPr lang="en-US" sz="1600" dirty="0"/>
              <a:t>in 2019)</a:t>
            </a:r>
          </a:p>
          <a:p>
            <a:pPr marL="88900" indent="-88900">
              <a:spcBef>
                <a:spcPts val="600"/>
              </a:spcBef>
              <a:buFont typeface="Arial" pitchFamily="34" charset="0"/>
              <a:buChar char="•"/>
            </a:pPr>
            <a:r>
              <a:rPr lang="en-US" sz="1600" dirty="0"/>
              <a:t>New ventilation for  target hall </a:t>
            </a:r>
            <a:r>
              <a:rPr lang="en-US" sz="1600" dirty="0" smtClean="0"/>
              <a:t>was</a:t>
            </a:r>
            <a:r>
              <a:rPr lang="en-US" sz="1600" dirty="0" smtClean="0">
                <a:solidFill>
                  <a:srgbClr val="FF0000"/>
                </a:solidFill>
              </a:rPr>
              <a:t> </a:t>
            </a:r>
            <a:r>
              <a:rPr lang="en-US" sz="1600" dirty="0" smtClean="0"/>
              <a:t>mounted</a:t>
            </a:r>
            <a:endParaRPr lang="en-US" sz="1600" dirty="0"/>
          </a:p>
          <a:p>
            <a:pPr marL="88900" indent="-88900">
              <a:spcBef>
                <a:spcPts val="600"/>
              </a:spcBef>
              <a:buFont typeface="Arial" pitchFamily="34" charset="0"/>
              <a:buChar char="•"/>
            </a:pPr>
            <a:r>
              <a:rPr lang="en-US" sz="1600" dirty="0"/>
              <a:t>The REGATA-2 equipment was assembled and </a:t>
            </a:r>
            <a:r>
              <a:rPr lang="en-US" sz="1600" dirty="0" smtClean="0"/>
              <a:t>tested </a:t>
            </a:r>
            <a:r>
              <a:rPr lang="en-US" sz="1600" dirty="0"/>
              <a:t>at the stand</a:t>
            </a:r>
          </a:p>
          <a:p>
            <a:pPr marL="88900" indent="-88900">
              <a:spcBef>
                <a:spcPts val="600"/>
              </a:spcBef>
              <a:buFont typeface="Arial" pitchFamily="34" charset="0"/>
              <a:buChar char="•"/>
            </a:pPr>
            <a:r>
              <a:rPr lang="en-US" sz="1600" dirty="0"/>
              <a:t>To work with ANA at IREN the </a:t>
            </a:r>
            <a:r>
              <a:rPr lang="en-US" sz="1600" dirty="0" smtClean="0"/>
              <a:t>renovation </a:t>
            </a:r>
            <a:r>
              <a:rPr lang="en-US" sz="1600" dirty="0"/>
              <a:t>of rooms </a:t>
            </a:r>
            <a:r>
              <a:rPr lang="en-US" sz="1600" dirty="0" smtClean="0"/>
              <a:t>(a sanitary </a:t>
            </a:r>
            <a:r>
              <a:rPr lang="en-US" sz="1600" dirty="0"/>
              <a:t>inspection room, </a:t>
            </a:r>
            <a:r>
              <a:rPr lang="en-US" sz="1600" dirty="0" smtClean="0"/>
              <a:t>a chemical </a:t>
            </a:r>
            <a:r>
              <a:rPr lang="en-US" sz="1600" dirty="0"/>
              <a:t>laboratory, etc.) was started (it </a:t>
            </a:r>
            <a:r>
              <a:rPr lang="en-US" sz="1600" dirty="0" smtClean="0"/>
              <a:t>was </a:t>
            </a:r>
            <a:r>
              <a:rPr lang="en-US" sz="1600" dirty="0"/>
              <a:t>finished in 2019)</a:t>
            </a:r>
          </a:p>
          <a:p>
            <a:pPr marL="88900" indent="-88900">
              <a:spcBef>
                <a:spcPts val="600"/>
              </a:spcBef>
              <a:buFont typeface="Arial" pitchFamily="34" charset="0"/>
              <a:buChar char="•"/>
            </a:pPr>
            <a:r>
              <a:rPr lang="en-US" sz="1600" dirty="0"/>
              <a:t>Preparatory works </a:t>
            </a:r>
            <a:r>
              <a:rPr lang="en-US" sz="1600" dirty="0" smtClean="0"/>
              <a:t>were carried out for </a:t>
            </a:r>
            <a:r>
              <a:rPr lang="en-US" sz="1600" dirty="0"/>
              <a:t>designing </a:t>
            </a:r>
            <a:r>
              <a:rPr lang="en-US" sz="1600" dirty="0" smtClean="0"/>
              <a:t>the overhauls </a:t>
            </a:r>
            <a:r>
              <a:rPr lang="en-US" sz="1600" dirty="0"/>
              <a:t>of experimental halls</a:t>
            </a:r>
          </a:p>
          <a:p>
            <a:pPr marL="88900" indent="-88900">
              <a:spcBef>
                <a:spcPts val="600"/>
              </a:spcBef>
              <a:buFont typeface="Arial" pitchFamily="34" charset="0"/>
              <a:buChar char="•"/>
            </a:pPr>
            <a:r>
              <a:rPr lang="en-US" sz="1600" dirty="0"/>
              <a:t>Manufacturing of </a:t>
            </a:r>
            <a:r>
              <a:rPr lang="en-US" sz="1600" dirty="0" smtClean="0"/>
              <a:t>a new </a:t>
            </a:r>
            <a:r>
              <a:rPr lang="en-US" sz="1600" dirty="0"/>
              <a:t>waveguide</a:t>
            </a:r>
          </a:p>
          <a:p>
            <a:pPr marL="88900" indent="-88900">
              <a:spcBef>
                <a:spcPts val="600"/>
              </a:spcBef>
              <a:buFont typeface="Arial" pitchFamily="34" charset="0"/>
              <a:buChar char="•"/>
            </a:pPr>
            <a:r>
              <a:rPr lang="en-US" sz="1600" dirty="0"/>
              <a:t>Manufacturing of new klystrons (120 Hz) will be finished </a:t>
            </a:r>
            <a:r>
              <a:rPr lang="en-US" sz="1600" dirty="0" smtClean="0"/>
              <a:t>in </a:t>
            </a:r>
            <a:r>
              <a:rPr lang="en-US" sz="1600" dirty="0"/>
              <a:t>the first month of 2019</a:t>
            </a:r>
          </a:p>
        </p:txBody>
      </p:sp>
      <p:pic>
        <p:nvPicPr>
          <p:cNvPr id="15" name="Рисунок 14" descr="УС2.jpg"/>
          <p:cNvPicPr>
            <a:picLocks noChangeAspect="1"/>
          </p:cNvPicPr>
          <p:nvPr/>
        </p:nvPicPr>
        <p:blipFill>
          <a:blip r:embed="rId3" cstate="print"/>
          <a:stretch>
            <a:fillRect/>
          </a:stretch>
        </p:blipFill>
        <p:spPr>
          <a:xfrm>
            <a:off x="876495" y="2036956"/>
            <a:ext cx="3489852" cy="4653136"/>
          </a:xfrm>
          <a:prstGeom prst="rect">
            <a:avLst/>
          </a:prstGeom>
        </p:spPr>
      </p:pic>
      <p:grpSp>
        <p:nvGrpSpPr>
          <p:cNvPr id="16" name="Группа 15"/>
          <p:cNvGrpSpPr/>
          <p:nvPr/>
        </p:nvGrpSpPr>
        <p:grpSpPr>
          <a:xfrm>
            <a:off x="1020512" y="2036956"/>
            <a:ext cx="3611893" cy="2708920"/>
            <a:chOff x="827584" y="620688"/>
            <a:chExt cx="3611893" cy="2708920"/>
          </a:xfrm>
        </p:grpSpPr>
        <p:pic>
          <p:nvPicPr>
            <p:cNvPr id="17" name="Рисунок 16" descr="градирня (3).jpg"/>
            <p:cNvPicPr>
              <a:picLocks noChangeAspect="1"/>
            </p:cNvPicPr>
            <p:nvPr/>
          </p:nvPicPr>
          <p:blipFill>
            <a:blip r:embed="rId4" cstate="print"/>
            <a:stretch>
              <a:fillRect/>
            </a:stretch>
          </p:blipFill>
          <p:spPr>
            <a:xfrm>
              <a:off x="827584" y="620688"/>
              <a:ext cx="3611893" cy="2708920"/>
            </a:xfrm>
            <a:prstGeom prst="rect">
              <a:avLst/>
            </a:prstGeom>
          </p:spPr>
        </p:pic>
        <p:sp>
          <p:nvSpPr>
            <p:cNvPr id="18" name="TextBox 17"/>
            <p:cNvSpPr txBox="1"/>
            <p:nvPr/>
          </p:nvSpPr>
          <p:spPr>
            <a:xfrm>
              <a:off x="899592" y="764704"/>
              <a:ext cx="1882438" cy="369332"/>
            </a:xfrm>
            <a:prstGeom prst="rect">
              <a:avLst/>
            </a:prstGeom>
            <a:noFill/>
          </p:spPr>
          <p:txBody>
            <a:bodyPr wrap="none" rtlCol="0">
              <a:spAutoFit/>
            </a:bodyPr>
            <a:lstStyle/>
            <a:p>
              <a:r>
                <a:rPr lang="en-US" b="1" dirty="0">
                  <a:solidFill>
                    <a:schemeClr val="bg1"/>
                  </a:solidFill>
                  <a:latin typeface="Clarendon Extended" pitchFamily="18" charset="0"/>
                </a:rPr>
                <a:t>Dry cooling tower</a:t>
              </a:r>
              <a:endParaRPr lang="ru-RU" b="1" dirty="0">
                <a:solidFill>
                  <a:schemeClr val="bg1"/>
                </a:solidFill>
              </a:endParaRPr>
            </a:p>
          </p:txBody>
        </p:sp>
      </p:grpSp>
      <p:grpSp>
        <p:nvGrpSpPr>
          <p:cNvPr id="19" name="Группа 18"/>
          <p:cNvGrpSpPr/>
          <p:nvPr/>
        </p:nvGrpSpPr>
        <p:grpSpPr>
          <a:xfrm>
            <a:off x="1164527" y="2541012"/>
            <a:ext cx="3672408" cy="2754306"/>
            <a:chOff x="395536" y="1124744"/>
            <a:chExt cx="3672408" cy="2754306"/>
          </a:xfrm>
        </p:grpSpPr>
        <p:pic>
          <p:nvPicPr>
            <p:cNvPr id="20" name="Рисунок 19" descr="чиллер (2).jpg"/>
            <p:cNvPicPr>
              <a:picLocks noChangeAspect="1"/>
            </p:cNvPicPr>
            <p:nvPr/>
          </p:nvPicPr>
          <p:blipFill>
            <a:blip r:embed="rId5" cstate="print"/>
            <a:stretch>
              <a:fillRect/>
            </a:stretch>
          </p:blipFill>
          <p:spPr>
            <a:xfrm>
              <a:off x="395536" y="1124744"/>
              <a:ext cx="3672408" cy="2754306"/>
            </a:xfrm>
            <a:prstGeom prst="rect">
              <a:avLst/>
            </a:prstGeom>
          </p:spPr>
        </p:pic>
        <p:sp>
          <p:nvSpPr>
            <p:cNvPr id="21" name="TextBox 20"/>
            <p:cNvSpPr txBox="1"/>
            <p:nvPr/>
          </p:nvSpPr>
          <p:spPr>
            <a:xfrm>
              <a:off x="395536" y="1124744"/>
              <a:ext cx="1972335" cy="369332"/>
            </a:xfrm>
            <a:prstGeom prst="rect">
              <a:avLst/>
            </a:prstGeom>
            <a:noFill/>
          </p:spPr>
          <p:txBody>
            <a:bodyPr wrap="none" rtlCol="0">
              <a:spAutoFit/>
            </a:bodyPr>
            <a:lstStyle/>
            <a:p>
              <a:r>
                <a:rPr lang="en-US" dirty="0">
                  <a:latin typeface="Clarendon Extended" pitchFamily="18" charset="0"/>
                </a:rPr>
                <a:t>One of two Chillers</a:t>
              </a:r>
              <a:endParaRPr lang="ru-RU" dirty="0"/>
            </a:p>
          </p:txBody>
        </p:sp>
      </p:grpSp>
      <p:grpSp>
        <p:nvGrpSpPr>
          <p:cNvPr id="22" name="Группа 21"/>
          <p:cNvGrpSpPr/>
          <p:nvPr/>
        </p:nvGrpSpPr>
        <p:grpSpPr>
          <a:xfrm>
            <a:off x="1308543" y="2901052"/>
            <a:ext cx="3672408" cy="2754306"/>
            <a:chOff x="539552" y="1484784"/>
            <a:chExt cx="3672408" cy="2754306"/>
          </a:xfrm>
        </p:grpSpPr>
        <p:pic>
          <p:nvPicPr>
            <p:cNvPr id="23" name="Рисунок 22" descr="гидромодуль (3).jpg"/>
            <p:cNvPicPr>
              <a:picLocks noChangeAspect="1"/>
            </p:cNvPicPr>
            <p:nvPr/>
          </p:nvPicPr>
          <p:blipFill>
            <a:blip r:embed="rId6" cstate="print"/>
            <a:stretch>
              <a:fillRect/>
            </a:stretch>
          </p:blipFill>
          <p:spPr>
            <a:xfrm>
              <a:off x="539552" y="1484784"/>
              <a:ext cx="3672408" cy="2754306"/>
            </a:xfrm>
            <a:prstGeom prst="rect">
              <a:avLst/>
            </a:prstGeom>
          </p:spPr>
        </p:pic>
        <p:sp>
          <p:nvSpPr>
            <p:cNvPr id="24" name="TextBox 23"/>
            <p:cNvSpPr txBox="1"/>
            <p:nvPr/>
          </p:nvSpPr>
          <p:spPr>
            <a:xfrm>
              <a:off x="539552" y="1484784"/>
              <a:ext cx="3672408" cy="584775"/>
            </a:xfrm>
            <a:prstGeom prst="rect">
              <a:avLst/>
            </a:prstGeom>
            <a:solidFill>
              <a:schemeClr val="bg1">
                <a:alpha val="67000"/>
              </a:schemeClr>
            </a:solidFill>
          </p:spPr>
          <p:txBody>
            <a:bodyPr wrap="square" rtlCol="0">
              <a:spAutoFit/>
            </a:bodyPr>
            <a:lstStyle/>
            <a:p>
              <a:pPr algn="ctr"/>
              <a:r>
                <a:rPr lang="en-US" sz="1600" dirty="0">
                  <a:latin typeface="Clarendon Extended" pitchFamily="18" charset="0"/>
                </a:rPr>
                <a:t>Four heat exchange</a:t>
              </a:r>
            </a:p>
            <a:p>
              <a:pPr algn="ctr"/>
              <a:r>
                <a:rPr lang="en-US" sz="1600" dirty="0">
                  <a:latin typeface="Clarendon Extended" pitchFamily="18" charset="0"/>
                </a:rPr>
                <a:t> modules</a:t>
              </a:r>
              <a:endParaRPr lang="ru-RU" sz="1600" dirty="0"/>
            </a:p>
          </p:txBody>
        </p:sp>
      </p:grpSp>
      <p:grpSp>
        <p:nvGrpSpPr>
          <p:cNvPr id="25" name="Группа 24"/>
          <p:cNvGrpSpPr/>
          <p:nvPr/>
        </p:nvGrpSpPr>
        <p:grpSpPr>
          <a:xfrm>
            <a:off x="1884607" y="1964948"/>
            <a:ext cx="3577206" cy="4824536"/>
            <a:chOff x="1115616" y="548680"/>
            <a:chExt cx="3577206" cy="4824536"/>
          </a:xfrm>
        </p:grpSpPr>
        <p:pic>
          <p:nvPicPr>
            <p:cNvPr id="26" name="Рисунок 25" descr="IMG_20180917_115936.jpg"/>
            <p:cNvPicPr>
              <a:picLocks noChangeAspect="1"/>
            </p:cNvPicPr>
            <p:nvPr/>
          </p:nvPicPr>
          <p:blipFill>
            <a:blip r:embed="rId7" cstate="print"/>
            <a:stretch>
              <a:fillRect/>
            </a:stretch>
          </p:blipFill>
          <p:spPr>
            <a:xfrm>
              <a:off x="1115616" y="620688"/>
              <a:ext cx="3564396" cy="4752528"/>
            </a:xfrm>
            <a:prstGeom prst="rect">
              <a:avLst/>
            </a:prstGeom>
          </p:spPr>
        </p:pic>
        <p:sp>
          <p:nvSpPr>
            <p:cNvPr id="27" name="TextBox 26"/>
            <p:cNvSpPr txBox="1"/>
            <p:nvPr/>
          </p:nvSpPr>
          <p:spPr>
            <a:xfrm>
              <a:off x="1115616" y="548680"/>
              <a:ext cx="3577206" cy="646331"/>
            </a:xfrm>
            <a:prstGeom prst="rect">
              <a:avLst/>
            </a:prstGeom>
            <a:solidFill>
              <a:schemeClr val="bg1">
                <a:alpha val="45000"/>
              </a:schemeClr>
            </a:solidFill>
          </p:spPr>
          <p:txBody>
            <a:bodyPr wrap="square" rtlCol="0">
              <a:spAutoFit/>
            </a:bodyPr>
            <a:lstStyle/>
            <a:p>
              <a:pPr algn="ctr"/>
              <a:r>
                <a:rPr lang="en-US" dirty="0">
                  <a:latin typeface="Clarendon Extended" pitchFamily="18" charset="0"/>
                </a:rPr>
                <a:t>REGATA-2 tube </a:t>
              </a:r>
              <a:r>
                <a:rPr lang="en-US" dirty="0" smtClean="0">
                  <a:solidFill>
                    <a:srgbClr val="FF0000"/>
                  </a:solidFill>
                  <a:latin typeface="Clarendon Extended" pitchFamily="18" charset="0"/>
                </a:rPr>
                <a:t>transportation </a:t>
              </a:r>
              <a:r>
                <a:rPr lang="en-US" dirty="0">
                  <a:latin typeface="Clarendon Extended" pitchFamily="18" charset="0"/>
                </a:rPr>
                <a:t>system at stand</a:t>
              </a:r>
              <a:endParaRPr lang="ru-RU" dirty="0"/>
            </a:p>
          </p:txBody>
        </p:sp>
      </p:grpSp>
      <p:sp>
        <p:nvSpPr>
          <p:cNvPr id="28" name="Номер слайда 27"/>
          <p:cNvSpPr>
            <a:spLocks noGrp="1"/>
          </p:cNvSpPr>
          <p:nvPr>
            <p:ph type="sldNum" sz="quarter" idx="12"/>
          </p:nvPr>
        </p:nvSpPr>
        <p:spPr/>
        <p:txBody>
          <a:bodyPr/>
          <a:lstStyle/>
          <a:p>
            <a:fld id="{091AD801-B12E-4A00-8E9E-6CC326DE2565}" type="slidenum">
              <a:rPr lang="ru-RU" smtClean="0"/>
              <a:pPr/>
              <a:t>13</a:t>
            </a:fld>
            <a:endParaRPr lang="ru-RU"/>
          </a:p>
        </p:txBody>
      </p:sp>
      <p:sp>
        <p:nvSpPr>
          <p:cNvPr id="29" name="Нижний колонтитул 28"/>
          <p:cNvSpPr>
            <a:spLocks noGrp="1"/>
          </p:cNvSpPr>
          <p:nvPr>
            <p:ph type="ftr" sz="quarter" idx="11"/>
          </p:nvPr>
        </p:nvSpPr>
        <p:spPr>
          <a:xfrm>
            <a:off x="4260850" y="6492875"/>
            <a:ext cx="3860800" cy="365125"/>
          </a:xfrm>
        </p:spPr>
        <p:txBody>
          <a:bodyPr/>
          <a:lstStyle/>
          <a:p>
            <a:r>
              <a:rPr lang="en-US" dirty="0"/>
              <a:t>NP PAC 50th meeting</a:t>
            </a:r>
            <a:endParaRPr lang="ru-RU" dirty="0"/>
          </a:p>
        </p:txBody>
      </p:sp>
      <p:sp>
        <p:nvSpPr>
          <p:cNvPr id="30" name="Дата 29"/>
          <p:cNvSpPr>
            <a:spLocks noGrp="1"/>
          </p:cNvSpPr>
          <p:nvPr>
            <p:ph type="dt" sz="half" idx="10"/>
          </p:nvPr>
        </p:nvSpPr>
        <p:spPr/>
        <p:txBody>
          <a:bodyPr/>
          <a:lstStyle/>
          <a:p>
            <a:r>
              <a:rPr lang="ru-RU"/>
              <a:t>24.06.2019</a:t>
            </a:r>
          </a:p>
        </p:txBody>
      </p:sp>
    </p:spTree>
    <p:extLst>
      <p:ext uri="{BB962C8B-B14F-4D97-AF65-F5344CB8AC3E}">
        <p14:creationId xmlns="" xmlns:p14="http://schemas.microsoft.com/office/powerpoint/2010/main" val="3437098736"/>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0190408_130620.jpg"/>
          <p:cNvPicPr>
            <a:picLocks noChangeAspect="1"/>
          </p:cNvPicPr>
          <p:nvPr/>
        </p:nvPicPr>
        <p:blipFill>
          <a:blip r:embed="rId2" cstate="print"/>
          <a:stretch>
            <a:fillRect/>
          </a:stretch>
        </p:blipFill>
        <p:spPr>
          <a:xfrm rot="5400000">
            <a:off x="5204980" y="1923693"/>
            <a:ext cx="4681728" cy="2633472"/>
          </a:xfrm>
          <a:prstGeom prst="rect">
            <a:avLst/>
          </a:prstGeom>
        </p:spPr>
      </p:pic>
      <p:pic>
        <p:nvPicPr>
          <p:cNvPr id="5" name="Рисунок 4" descr="20190408_130800.jpg"/>
          <p:cNvPicPr>
            <a:picLocks noChangeAspect="1"/>
          </p:cNvPicPr>
          <p:nvPr/>
        </p:nvPicPr>
        <p:blipFill>
          <a:blip r:embed="rId3" cstate="print"/>
          <a:stretch>
            <a:fillRect/>
          </a:stretch>
        </p:blipFill>
        <p:spPr>
          <a:xfrm rot="5400000">
            <a:off x="2393355" y="1948859"/>
            <a:ext cx="4681728" cy="2633472"/>
          </a:xfrm>
          <a:prstGeom prst="rect">
            <a:avLst/>
          </a:prstGeom>
        </p:spPr>
      </p:pic>
      <p:pic>
        <p:nvPicPr>
          <p:cNvPr id="7" name="Рисунок 6" descr="20190408_131037.jpg"/>
          <p:cNvPicPr>
            <a:picLocks noChangeAspect="1"/>
          </p:cNvPicPr>
          <p:nvPr/>
        </p:nvPicPr>
        <p:blipFill>
          <a:blip r:embed="rId4" cstate="print"/>
          <a:stretch>
            <a:fillRect/>
          </a:stretch>
        </p:blipFill>
        <p:spPr>
          <a:xfrm rot="5400000">
            <a:off x="8207229" y="1911676"/>
            <a:ext cx="4681728" cy="2633472"/>
          </a:xfrm>
          <a:prstGeom prst="rect">
            <a:avLst/>
          </a:prstGeom>
        </p:spPr>
      </p:pic>
      <p:pic>
        <p:nvPicPr>
          <p:cNvPr id="8" name="Рисунок 7" descr="20190408_131612.jpg"/>
          <p:cNvPicPr>
            <a:picLocks noChangeAspect="1"/>
          </p:cNvPicPr>
          <p:nvPr/>
        </p:nvPicPr>
        <p:blipFill>
          <a:blip r:embed="rId5" cstate="print"/>
          <a:stretch>
            <a:fillRect/>
          </a:stretch>
        </p:blipFill>
        <p:spPr>
          <a:xfrm rot="5400000">
            <a:off x="-447305" y="1943688"/>
            <a:ext cx="4681728" cy="2633472"/>
          </a:xfrm>
          <a:prstGeom prst="rect">
            <a:avLst/>
          </a:prstGeom>
        </p:spPr>
      </p:pic>
      <p:sp>
        <p:nvSpPr>
          <p:cNvPr id="6" name="Номер слайда 5"/>
          <p:cNvSpPr>
            <a:spLocks noGrp="1"/>
          </p:cNvSpPr>
          <p:nvPr>
            <p:ph type="sldNum" sz="quarter" idx="12"/>
          </p:nvPr>
        </p:nvSpPr>
        <p:spPr/>
        <p:txBody>
          <a:bodyPr/>
          <a:lstStyle/>
          <a:p>
            <a:fld id="{091AD801-B12E-4A00-8E9E-6CC326DE2565}" type="slidenum">
              <a:rPr lang="ru-RU" smtClean="0"/>
              <a:pPr/>
              <a:t>14</a:t>
            </a:fld>
            <a:endParaRPr lang="ru-RU"/>
          </a:p>
        </p:txBody>
      </p:sp>
      <p:sp>
        <p:nvSpPr>
          <p:cNvPr id="9" name="Нижний колонтитул 8"/>
          <p:cNvSpPr>
            <a:spLocks noGrp="1"/>
          </p:cNvSpPr>
          <p:nvPr>
            <p:ph type="ftr" sz="quarter" idx="11"/>
          </p:nvPr>
        </p:nvSpPr>
        <p:spPr/>
        <p:txBody>
          <a:bodyPr/>
          <a:lstStyle/>
          <a:p>
            <a:r>
              <a:rPr lang="en-US"/>
              <a:t>NP PAC 50th meeting</a:t>
            </a:r>
            <a:endParaRPr lang="ru-RU"/>
          </a:p>
        </p:txBody>
      </p:sp>
      <p:sp>
        <p:nvSpPr>
          <p:cNvPr id="10" name="Дата 9"/>
          <p:cNvSpPr>
            <a:spLocks noGrp="1"/>
          </p:cNvSpPr>
          <p:nvPr>
            <p:ph type="dt" sz="half" idx="10"/>
          </p:nvPr>
        </p:nvSpPr>
        <p:spPr/>
        <p:txBody>
          <a:bodyPr/>
          <a:lstStyle/>
          <a:p>
            <a:r>
              <a:rPr lang="ru-RU"/>
              <a:t>24.06.2019</a:t>
            </a:r>
          </a:p>
        </p:txBody>
      </p:sp>
    </p:spTree>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2"/>
          <p:cNvSpPr>
            <a:spLocks noGrp="1"/>
          </p:cNvSpPr>
          <p:nvPr>
            <p:ph idx="1"/>
          </p:nvPr>
        </p:nvSpPr>
        <p:spPr>
          <a:xfrm>
            <a:off x="352338" y="1014971"/>
            <a:ext cx="11627141" cy="553770"/>
          </a:xfrm>
        </p:spPr>
        <p:txBody>
          <a:bodyPr>
            <a:noAutofit/>
          </a:bodyPr>
          <a:lstStyle/>
          <a:p>
            <a:pPr marL="0" indent="0" algn="ctr">
              <a:buNone/>
            </a:pPr>
            <a:r>
              <a:rPr lang="en-US" sz="2400" dirty="0" smtClean="0"/>
              <a:t>A three-electrode </a:t>
            </a:r>
            <a:r>
              <a:rPr lang="en-US" sz="2400" dirty="0"/>
              <a:t>high-voltage electron gun for the accelerator LUE-200 of the IREN installation </a:t>
            </a:r>
            <a:r>
              <a:rPr lang="en-US" sz="2400" dirty="0" smtClean="0"/>
              <a:t>has </a:t>
            </a:r>
            <a:r>
              <a:rPr lang="en-US" sz="2400" dirty="0"/>
              <a:t>been constructed and tasted.</a:t>
            </a:r>
          </a:p>
          <a:p>
            <a:pPr marL="0" indent="0" algn="ctr">
              <a:buNone/>
            </a:pPr>
            <a:r>
              <a:rPr lang="en-US" sz="2400" dirty="0">
                <a:solidFill>
                  <a:srgbClr val="FF0000"/>
                </a:solidFill>
              </a:rPr>
              <a:t>A feature of this injector is the ability to control the pulse duration of the electron beam in the range from 40 up to 400 ns </a:t>
            </a:r>
            <a:endParaRPr lang="ru-RU" sz="2400" dirty="0">
              <a:solidFill>
                <a:srgbClr val="FF0000"/>
              </a:solidFill>
            </a:endParaRPr>
          </a:p>
        </p:txBody>
      </p:sp>
      <p:pic>
        <p:nvPicPr>
          <p:cNvPr id="9" name="Рисунок 11" descr="TEK0000"/>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1969141" y="2779428"/>
            <a:ext cx="3254375" cy="1660525"/>
          </a:xfrm>
          <a:prstGeom prst="rect">
            <a:avLst/>
          </a:prstGeom>
          <a:noFill/>
        </p:spPr>
      </p:pic>
      <p:pic>
        <p:nvPicPr>
          <p:cNvPr id="10" name="Рисунок 12" descr="TEK0001"/>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5727572" y="2779428"/>
            <a:ext cx="3254375" cy="1706563"/>
          </a:xfrm>
          <a:prstGeom prst="rect">
            <a:avLst/>
          </a:prstGeom>
          <a:noFill/>
        </p:spPr>
      </p:pic>
      <p:pic>
        <p:nvPicPr>
          <p:cNvPr id="11" name="Рисунок 13" descr="TEK0003"/>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1991545" y="5143500"/>
            <a:ext cx="3254375" cy="1714500"/>
          </a:xfrm>
          <a:prstGeom prst="rect">
            <a:avLst/>
          </a:prstGeom>
          <a:noFill/>
        </p:spPr>
      </p:pic>
      <p:sp>
        <p:nvSpPr>
          <p:cNvPr id="12" name="Прямоугольник 11"/>
          <p:cNvSpPr/>
          <p:nvPr/>
        </p:nvSpPr>
        <p:spPr>
          <a:xfrm>
            <a:off x="5511547" y="4891467"/>
            <a:ext cx="4572000" cy="1200329"/>
          </a:xfrm>
          <a:prstGeom prst="rect">
            <a:avLst/>
          </a:prstGeom>
        </p:spPr>
        <p:txBody>
          <a:bodyPr>
            <a:spAutoFit/>
          </a:bodyPr>
          <a:lstStyle/>
          <a:p>
            <a:pPr algn="just"/>
            <a:r>
              <a:rPr lang="en-US" dirty="0" err="1">
                <a:solidFill>
                  <a:prstClr val="black"/>
                </a:solidFill>
                <a:latin typeface="Arial"/>
                <a:ea typeface="Times New Roman"/>
              </a:rPr>
              <a:t>Oscillograms</a:t>
            </a:r>
            <a:r>
              <a:rPr lang="en-US" dirty="0">
                <a:solidFill>
                  <a:prstClr val="black"/>
                </a:solidFill>
                <a:latin typeface="Arial"/>
                <a:ea typeface="Times New Roman"/>
              </a:rPr>
              <a:t> of the electron gun start-up pulses and the pulses of beam current: СН3 is the trigger pulse of the electron gun grid; CH1 is </a:t>
            </a:r>
            <a:r>
              <a:rPr lang="en-US" dirty="0" smtClean="0">
                <a:latin typeface="Arial"/>
                <a:ea typeface="Times New Roman"/>
              </a:rPr>
              <a:t>the pulse </a:t>
            </a:r>
            <a:r>
              <a:rPr lang="en-US" dirty="0">
                <a:latin typeface="Arial"/>
                <a:ea typeface="Times New Roman"/>
              </a:rPr>
              <a:t>of </a:t>
            </a:r>
            <a:r>
              <a:rPr lang="en-US" dirty="0" smtClean="0">
                <a:latin typeface="Arial"/>
                <a:ea typeface="Times New Roman"/>
              </a:rPr>
              <a:t>the current </a:t>
            </a:r>
            <a:r>
              <a:rPr lang="en-US" dirty="0">
                <a:solidFill>
                  <a:prstClr val="black"/>
                </a:solidFill>
                <a:latin typeface="Arial"/>
                <a:ea typeface="Times New Roman"/>
              </a:rPr>
              <a:t>beam.</a:t>
            </a:r>
            <a:endParaRPr lang="ru-RU" sz="2400" dirty="0">
              <a:solidFill>
                <a:prstClr val="black"/>
              </a:solidFill>
              <a:latin typeface="Times New Roman"/>
              <a:ea typeface="Times New Roman"/>
            </a:endParaRPr>
          </a:p>
        </p:txBody>
      </p:sp>
      <p:sp>
        <p:nvSpPr>
          <p:cNvPr id="7" name="Номер слайда 6"/>
          <p:cNvSpPr>
            <a:spLocks noGrp="1"/>
          </p:cNvSpPr>
          <p:nvPr>
            <p:ph type="sldNum" sz="quarter" idx="12"/>
          </p:nvPr>
        </p:nvSpPr>
        <p:spPr/>
        <p:txBody>
          <a:bodyPr/>
          <a:lstStyle/>
          <a:p>
            <a:fld id="{091AD801-B12E-4A00-8E9E-6CC326DE2565}" type="slidenum">
              <a:rPr lang="ru-RU" smtClean="0"/>
              <a:pPr/>
              <a:t>15</a:t>
            </a:fld>
            <a:endParaRPr lang="ru-RU"/>
          </a:p>
        </p:txBody>
      </p:sp>
      <p:sp>
        <p:nvSpPr>
          <p:cNvPr id="8" name="Нижний колонтитул 7"/>
          <p:cNvSpPr>
            <a:spLocks noGrp="1"/>
          </p:cNvSpPr>
          <p:nvPr>
            <p:ph type="ftr" sz="quarter" idx="11"/>
          </p:nvPr>
        </p:nvSpPr>
        <p:spPr/>
        <p:txBody>
          <a:bodyPr/>
          <a:lstStyle/>
          <a:p>
            <a:r>
              <a:rPr lang="en-US"/>
              <a:t>NP PAC 50th meeting</a:t>
            </a:r>
            <a:endParaRPr lang="ru-RU"/>
          </a:p>
        </p:txBody>
      </p:sp>
      <p:sp>
        <p:nvSpPr>
          <p:cNvPr id="13" name="Дата 12"/>
          <p:cNvSpPr>
            <a:spLocks noGrp="1"/>
          </p:cNvSpPr>
          <p:nvPr>
            <p:ph type="dt" sz="half" idx="10"/>
          </p:nvPr>
        </p:nvSpPr>
        <p:spPr/>
        <p:txBody>
          <a:bodyPr/>
          <a:lstStyle/>
          <a:p>
            <a:r>
              <a:rPr lang="ru-RU"/>
              <a:t>24.06.2019</a:t>
            </a:r>
          </a:p>
        </p:txBody>
      </p:sp>
    </p:spTree>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5"/>
          <p:cNvSpPr txBox="1">
            <a:spLocks noChangeArrowheads="1"/>
          </p:cNvSpPr>
          <p:nvPr/>
        </p:nvSpPr>
        <p:spPr bwMode="auto">
          <a:xfrm>
            <a:off x="251670" y="855677"/>
            <a:ext cx="10972800"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FF"/>
                </a:solidFill>
                <a:latin typeface="Arial" pitchFamily="34" charset="0"/>
              </a:rPr>
              <a:t>Measurement of the palladium content in the engine elements (nozzles) of the “Proton” launch vehicle using neutron resonance analysis at the IREN facility</a:t>
            </a:r>
            <a:endParaRPr lang="en-US" b="1" dirty="0">
              <a:solidFill>
                <a:srgbClr val="0000FF"/>
              </a:solidFill>
              <a:latin typeface="Arial" pitchFamily="34" charset="0"/>
              <a:sym typeface="Symbol" pitchFamily="18" charset="2"/>
            </a:endParaRPr>
          </a:p>
        </p:txBody>
      </p:sp>
      <p:pic>
        <p:nvPicPr>
          <p:cNvPr id="17" name="Picture 2"/>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7298455" y="1243962"/>
            <a:ext cx="4304870" cy="2495925"/>
          </a:xfrm>
          <a:prstGeom prst="rect">
            <a:avLst/>
          </a:prstGeom>
          <a:noFill/>
          <a:ln>
            <a:noFill/>
          </a:ln>
        </p:spPr>
      </p:pic>
      <p:pic>
        <p:nvPicPr>
          <p:cNvPr id="18" name="Picture 1278">
            <a:extLst>
              <a:ext uri="{FF2B5EF4-FFF2-40B4-BE49-F238E27FC236}">
                <a16:creationId xmlns="" xmlns:a16="http://schemas.microsoft.com/office/drawing/2014/main" id="{AD462FF5-CC7D-4CD9-B329-3EEC60FEF65D}"/>
              </a:ext>
            </a:extLst>
          </p:cNvPr>
          <p:cNvPicPr/>
          <p:nvPr/>
        </p:nvPicPr>
        <p:blipFill rotWithShape="1">
          <a:blip r:embed="rId4" cstate="screen">
            <a:extLst>
              <a:ext uri="{28A0092B-C50C-407E-A947-70E740481C1C}">
                <a14:useLocalDpi xmlns="" xmlns:a14="http://schemas.microsoft.com/office/drawing/2010/main"/>
              </a:ext>
            </a:extLst>
          </a:blip>
          <a:srcRect/>
          <a:stretch/>
        </p:blipFill>
        <p:spPr>
          <a:xfrm rot="5400000">
            <a:off x="3090418" y="3540079"/>
            <a:ext cx="1093590" cy="1816557"/>
          </a:xfrm>
          <a:prstGeom prst="rect">
            <a:avLst/>
          </a:prstGeom>
          <a:ln>
            <a:noFill/>
          </a:ln>
          <a:effectLst>
            <a:outerShdw blurRad="292100" dist="139700" dir="2700000" algn="tl" rotWithShape="0">
              <a:srgbClr val="333333">
                <a:alpha val="65000"/>
              </a:srgbClr>
            </a:outerShdw>
          </a:effectLst>
        </p:spPr>
      </p:pic>
      <p:pic>
        <p:nvPicPr>
          <p:cNvPr id="19" name="Рисунок 18" descr="Screenshot at 2018-12-17 12-49-10.png"/>
          <p:cNvPicPr/>
          <p:nvPr/>
        </p:nvPicPr>
        <p:blipFill>
          <a:blip r:embed="rId5" cstate="screen">
            <a:extLst>
              <a:ext uri="{28A0092B-C50C-407E-A947-70E740481C1C}">
                <a14:useLocalDpi xmlns="" xmlns:a14="http://schemas.microsoft.com/office/drawing/2010/main"/>
              </a:ext>
            </a:extLst>
          </a:blip>
          <a:stretch>
            <a:fillRect/>
          </a:stretch>
        </p:blipFill>
        <p:spPr>
          <a:xfrm>
            <a:off x="6614302" y="4140055"/>
            <a:ext cx="3763794" cy="2176808"/>
          </a:xfrm>
          <a:prstGeom prst="rect">
            <a:avLst/>
          </a:prstGeom>
        </p:spPr>
      </p:pic>
      <p:pic>
        <p:nvPicPr>
          <p:cNvPr id="20" name="Picture 1278">
            <a:extLst>
              <a:ext uri="{FF2B5EF4-FFF2-40B4-BE49-F238E27FC236}">
                <a16:creationId xmlns="" xmlns:a16="http://schemas.microsoft.com/office/drawing/2014/main" id="{AD462FF5-CC7D-4CD9-B329-3EEC60FEF65D}"/>
              </a:ext>
            </a:extLst>
          </p:cNvPr>
          <p:cNvPicPr/>
          <p:nvPr/>
        </p:nvPicPr>
        <p:blipFill rotWithShape="1">
          <a:blip r:embed="rId6" cstate="screen">
            <a:extLst>
              <a:ext uri="{28A0092B-C50C-407E-A947-70E740481C1C}">
                <a14:useLocalDpi xmlns="" xmlns:a14="http://schemas.microsoft.com/office/drawing/2010/main"/>
              </a:ext>
            </a:extLst>
          </a:blip>
          <a:srcRect/>
          <a:stretch/>
        </p:blipFill>
        <p:spPr>
          <a:xfrm rot="5400000">
            <a:off x="2185883" y="4809441"/>
            <a:ext cx="1124567" cy="1856734"/>
          </a:xfrm>
          <a:prstGeom prst="rect">
            <a:avLst/>
          </a:prstGeom>
          <a:ln>
            <a:noFill/>
          </a:ln>
          <a:effectLst>
            <a:outerShdw blurRad="292100" dist="139700" dir="2700000" algn="tl" rotWithShape="0">
              <a:srgbClr val="333333">
                <a:alpha val="65000"/>
              </a:srgbClr>
            </a:outerShdw>
          </a:effectLst>
        </p:spPr>
      </p:pic>
      <p:cxnSp>
        <p:nvCxnSpPr>
          <p:cNvPr id="22" name="Прямая со стрелкой 21"/>
          <p:cNvCxnSpPr/>
          <p:nvPr/>
        </p:nvCxnSpPr>
        <p:spPr>
          <a:xfrm flipV="1">
            <a:off x="6452558" y="4502989"/>
            <a:ext cx="2268748" cy="517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V="1">
            <a:off x="5439230" y="4891177"/>
            <a:ext cx="3014657" cy="9317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41310" y="4306520"/>
            <a:ext cx="2023393" cy="584775"/>
          </a:xfrm>
          <a:prstGeom prst="rect">
            <a:avLst/>
          </a:prstGeom>
          <a:noFill/>
        </p:spPr>
        <p:txBody>
          <a:bodyPr wrap="square" rtlCol="0">
            <a:spAutoFit/>
          </a:bodyPr>
          <a:lstStyle/>
          <a:p>
            <a:pPr fontAlgn="base">
              <a:spcBef>
                <a:spcPct val="0"/>
              </a:spcBef>
              <a:spcAft>
                <a:spcPct val="0"/>
              </a:spcAft>
            </a:pPr>
            <a:r>
              <a:rPr lang="en-US" sz="1600" b="1" dirty="0"/>
              <a:t>Spectrum from parts containing palladium</a:t>
            </a:r>
            <a:endParaRPr lang="ru-RU" sz="1600" b="1" dirty="0">
              <a:solidFill>
                <a:srgbClr val="000000"/>
              </a:solidFill>
              <a:latin typeface="Arial" pitchFamily="34" charset="0"/>
            </a:endParaRPr>
          </a:p>
        </p:txBody>
      </p:sp>
      <p:sp>
        <p:nvSpPr>
          <p:cNvPr id="29" name="TextBox 28"/>
          <p:cNvSpPr txBox="1"/>
          <p:nvPr/>
        </p:nvSpPr>
        <p:spPr>
          <a:xfrm>
            <a:off x="3629557" y="5558742"/>
            <a:ext cx="2026521" cy="584775"/>
          </a:xfrm>
          <a:prstGeom prst="rect">
            <a:avLst/>
          </a:prstGeom>
          <a:noFill/>
        </p:spPr>
        <p:txBody>
          <a:bodyPr wrap="square" rtlCol="0">
            <a:spAutoFit/>
          </a:bodyPr>
          <a:lstStyle/>
          <a:p>
            <a:pPr fontAlgn="base">
              <a:spcBef>
                <a:spcPct val="0"/>
              </a:spcBef>
              <a:spcAft>
                <a:spcPct val="0"/>
              </a:spcAft>
            </a:pPr>
            <a:r>
              <a:rPr lang="en-US" sz="1600" b="1" dirty="0"/>
              <a:t>Spectrum from palladium-free parts</a:t>
            </a:r>
            <a:endParaRPr lang="ru-RU" sz="1600" b="1" dirty="0">
              <a:solidFill>
                <a:srgbClr val="000000"/>
              </a:solidFill>
              <a:latin typeface="Arial" pitchFamily="34" charset="0"/>
            </a:endParaRPr>
          </a:p>
        </p:txBody>
      </p:sp>
      <p:sp>
        <p:nvSpPr>
          <p:cNvPr id="34" name="Прямоугольник 33"/>
          <p:cNvSpPr/>
          <p:nvPr/>
        </p:nvSpPr>
        <p:spPr>
          <a:xfrm>
            <a:off x="2363747" y="6289060"/>
            <a:ext cx="7592603" cy="523220"/>
          </a:xfrm>
          <a:prstGeom prst="rect">
            <a:avLst/>
          </a:prstGeom>
        </p:spPr>
        <p:txBody>
          <a:bodyPr wrap="square">
            <a:spAutoFit/>
          </a:bodyPr>
          <a:lstStyle/>
          <a:p>
            <a:pPr algn="ctr" fontAlgn="base">
              <a:spcBef>
                <a:spcPct val="0"/>
              </a:spcBef>
              <a:spcAft>
                <a:spcPct val="0"/>
              </a:spcAft>
            </a:pPr>
            <a:r>
              <a:rPr lang="en-US" sz="1400" b="1" dirty="0">
                <a:solidFill>
                  <a:srgbClr val="FF0000"/>
                </a:solidFill>
                <a:latin typeface="Arial" pitchFamily="34" charset="0"/>
              </a:rPr>
              <a:t>The mass of detected palladium is 99 ± 7 mg in a sample with </a:t>
            </a:r>
            <a:r>
              <a:rPr lang="en-US" sz="1400" b="1" dirty="0" smtClean="0">
                <a:solidFill>
                  <a:srgbClr val="FF0000"/>
                </a:solidFill>
                <a:latin typeface="Arial" pitchFamily="34" charset="0"/>
              </a:rPr>
              <a:t>a mass </a:t>
            </a:r>
            <a:r>
              <a:rPr lang="en-US" sz="1400" b="1" dirty="0">
                <a:solidFill>
                  <a:srgbClr val="FF0000"/>
                </a:solidFill>
                <a:latin typeface="Arial" pitchFamily="34" charset="0"/>
              </a:rPr>
              <a:t>of 60 g. The sensitivity of the method is about 2 mg / g.</a:t>
            </a:r>
            <a:endParaRPr lang="ru-RU" sz="1400" b="1" dirty="0">
              <a:solidFill>
                <a:srgbClr val="FF0000"/>
              </a:solidFill>
              <a:latin typeface="Arial" pitchFamily="34" charset="0"/>
            </a:endParaRPr>
          </a:p>
        </p:txBody>
      </p:sp>
      <p:sp>
        <p:nvSpPr>
          <p:cNvPr id="14" name="TextBox 13"/>
          <p:cNvSpPr txBox="1"/>
          <p:nvPr/>
        </p:nvSpPr>
        <p:spPr>
          <a:xfrm>
            <a:off x="10390598" y="4230986"/>
            <a:ext cx="1801402" cy="830997"/>
          </a:xfrm>
          <a:prstGeom prst="rect">
            <a:avLst/>
          </a:prstGeom>
          <a:noFill/>
        </p:spPr>
        <p:txBody>
          <a:bodyPr wrap="square" rtlCol="0">
            <a:spAutoFit/>
          </a:bodyPr>
          <a:lstStyle/>
          <a:p>
            <a:pPr fontAlgn="base">
              <a:spcBef>
                <a:spcPct val="0"/>
              </a:spcBef>
              <a:spcAft>
                <a:spcPct val="0"/>
              </a:spcAft>
            </a:pPr>
            <a:r>
              <a:rPr lang="en-US" sz="1600" b="1" dirty="0"/>
              <a:t>Spectrum from a sample of pure palladium</a:t>
            </a:r>
            <a:endParaRPr lang="ru-RU" sz="1600" b="1" dirty="0">
              <a:solidFill>
                <a:srgbClr val="000000"/>
              </a:solidFill>
              <a:latin typeface="Arial" pitchFamily="34" charset="0"/>
            </a:endParaRPr>
          </a:p>
        </p:txBody>
      </p:sp>
      <p:cxnSp>
        <p:nvCxnSpPr>
          <p:cNvPr id="21" name="Прямая со стрелкой 20"/>
          <p:cNvCxnSpPr/>
          <p:nvPr/>
        </p:nvCxnSpPr>
        <p:spPr>
          <a:xfrm flipH="1">
            <a:off x="8911087" y="5089585"/>
            <a:ext cx="1621767" cy="6901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2578" name="Picture 2" descr="РН «Протон»"/>
          <p:cNvPicPr>
            <a:picLocks noChangeAspect="1" noChangeArrowheads="1"/>
          </p:cNvPicPr>
          <p:nvPr/>
        </p:nvPicPr>
        <p:blipFill>
          <a:blip r:embed="rId7" cstate="print"/>
          <a:srcRect/>
          <a:stretch>
            <a:fillRect/>
          </a:stretch>
        </p:blipFill>
        <p:spPr bwMode="auto">
          <a:xfrm>
            <a:off x="114300" y="1512857"/>
            <a:ext cx="2293780" cy="3343669"/>
          </a:xfrm>
          <a:prstGeom prst="rect">
            <a:avLst/>
          </a:prstGeom>
          <a:noFill/>
        </p:spPr>
      </p:pic>
      <p:sp>
        <p:nvSpPr>
          <p:cNvPr id="152586" name="AutoShape 10" descr="https://upload.wikimedia.org/wikipedia/commons/7/75/First_stage_Proton_M_croppe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2588" name="Picture 12" descr="Картинки по запросу ракетаноситель протон"/>
          <p:cNvPicPr>
            <a:picLocks noChangeAspect="1" noChangeArrowheads="1"/>
          </p:cNvPicPr>
          <p:nvPr/>
        </p:nvPicPr>
        <p:blipFill>
          <a:blip r:embed="rId8" cstate="print"/>
          <a:srcRect/>
          <a:stretch>
            <a:fillRect/>
          </a:stretch>
        </p:blipFill>
        <p:spPr bwMode="auto">
          <a:xfrm>
            <a:off x="2941908" y="1508965"/>
            <a:ext cx="3871416" cy="2148636"/>
          </a:xfrm>
          <a:prstGeom prst="rect">
            <a:avLst/>
          </a:prstGeom>
          <a:noFill/>
        </p:spPr>
      </p:pic>
      <p:sp>
        <p:nvSpPr>
          <p:cNvPr id="2" name="Дата 1">
            <a:extLst>
              <a:ext uri="{FF2B5EF4-FFF2-40B4-BE49-F238E27FC236}">
                <a16:creationId xmlns="" xmlns:a16="http://schemas.microsoft.com/office/drawing/2014/main" id="{2A2712C6-8E02-496F-AEEB-3A85F9886B59}"/>
              </a:ext>
            </a:extLst>
          </p:cNvPr>
          <p:cNvSpPr>
            <a:spLocks noGrp="1"/>
          </p:cNvSpPr>
          <p:nvPr>
            <p:ph type="dt" sz="half" idx="10"/>
          </p:nvPr>
        </p:nvSpPr>
        <p:spPr/>
        <p:txBody>
          <a:bodyPr/>
          <a:lstStyle/>
          <a:p>
            <a:r>
              <a:rPr lang="ru-RU"/>
              <a:t>24.06.2019</a:t>
            </a:r>
          </a:p>
        </p:txBody>
      </p:sp>
      <p:sp>
        <p:nvSpPr>
          <p:cNvPr id="4" name="Номер слайда 3">
            <a:extLst>
              <a:ext uri="{FF2B5EF4-FFF2-40B4-BE49-F238E27FC236}">
                <a16:creationId xmlns="" xmlns:a16="http://schemas.microsoft.com/office/drawing/2014/main" id="{F87D5B5A-BFBB-454F-8DBF-785FF60292FD}"/>
              </a:ext>
            </a:extLst>
          </p:cNvPr>
          <p:cNvSpPr>
            <a:spLocks noGrp="1"/>
          </p:cNvSpPr>
          <p:nvPr>
            <p:ph type="sldNum" sz="quarter" idx="12"/>
          </p:nvPr>
        </p:nvSpPr>
        <p:spPr/>
        <p:txBody>
          <a:bodyPr/>
          <a:lstStyle/>
          <a:p>
            <a:fld id="{091AD801-B12E-4A00-8E9E-6CC326DE2565}" type="slidenum">
              <a:rPr lang="ru-RU" smtClean="0"/>
              <a:pPr/>
              <a:t>16</a:t>
            </a:fld>
            <a:endParaRPr lang="ru-RU"/>
          </a:p>
        </p:txBody>
      </p:sp>
    </p:spTree>
    <p:extLst>
      <p:ext uri="{BB962C8B-B14F-4D97-AF65-F5344CB8AC3E}">
        <p14:creationId xmlns="" xmlns:p14="http://schemas.microsoft.com/office/powerpoint/2010/main" val="791927325"/>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p:cNvPicPr>
            <a:picLocks noChangeAspect="1" noChangeArrowheads="1"/>
          </p:cNvPicPr>
          <p:nvPr/>
        </p:nvPicPr>
        <p:blipFill>
          <a:blip r:embed="rId3" cstate="print"/>
          <a:srcRect/>
          <a:stretch>
            <a:fillRect/>
          </a:stretch>
        </p:blipFill>
        <p:spPr bwMode="auto">
          <a:xfrm>
            <a:off x="6347544" y="2000131"/>
            <a:ext cx="5793771" cy="3097242"/>
          </a:xfrm>
          <a:prstGeom prst="rect">
            <a:avLst/>
          </a:prstGeom>
          <a:noFill/>
          <a:ln w="9525">
            <a:noFill/>
            <a:miter lim="800000"/>
            <a:headEnd/>
            <a:tailEnd/>
          </a:ln>
          <a:effectLst/>
        </p:spPr>
      </p:pic>
      <p:grpSp>
        <p:nvGrpSpPr>
          <p:cNvPr id="14" name="Group 13"/>
          <p:cNvGrpSpPr/>
          <p:nvPr/>
        </p:nvGrpSpPr>
        <p:grpSpPr>
          <a:xfrm>
            <a:off x="51756" y="758285"/>
            <a:ext cx="6521572" cy="5091295"/>
            <a:chOff x="-110486" y="-8302"/>
            <a:chExt cx="9254486" cy="6113283"/>
          </a:xfrm>
        </p:grpSpPr>
        <p:sp>
          <p:nvSpPr>
            <p:cNvPr id="113666" name="Rectangle 2"/>
            <p:cNvSpPr>
              <a:spLocks noChangeArrowheads="1"/>
            </p:cNvSpPr>
            <p:nvPr/>
          </p:nvSpPr>
          <p:spPr bwMode="auto">
            <a:xfrm>
              <a:off x="0" y="89217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ru-RU" altLang="ru-RU" sz="1200">
                  <a:solidFill>
                    <a:prstClr val="black"/>
                  </a:solidFill>
                  <a:ea typeface="Batang" panose="02030600000101010101" pitchFamily="18" charset="-127"/>
                  <a:cs typeface="Times New Roman" panose="02020603050405020304" pitchFamily="18" charset="0"/>
                </a:rPr>
                <a:t> </a:t>
              </a:r>
            </a:p>
            <a:p>
              <a:pPr>
                <a:spcBef>
                  <a:spcPct val="0"/>
                </a:spcBef>
                <a:buNone/>
              </a:pPr>
              <a:endParaRPr lang="ru-RU" altLang="ru-RU" sz="1800">
                <a:solidFill>
                  <a:prstClr val="black"/>
                </a:solidFill>
                <a:ea typeface="Batang" panose="02030600000101010101" pitchFamily="18" charset="-127"/>
                <a:cs typeface="Times New Roman" panose="02020603050405020304" pitchFamily="18" charset="0"/>
              </a:endParaRPr>
            </a:p>
          </p:txBody>
        </p:sp>
        <p:grpSp>
          <p:nvGrpSpPr>
            <p:cNvPr id="113667" name="Group 3"/>
            <p:cNvGrpSpPr>
              <a:grpSpLocks/>
            </p:cNvGrpSpPr>
            <p:nvPr/>
          </p:nvGrpSpPr>
          <p:grpSpPr bwMode="auto">
            <a:xfrm>
              <a:off x="-43631" y="61971"/>
              <a:ext cx="8380414" cy="5060950"/>
              <a:chOff x="42" y="0"/>
              <a:chExt cx="5279" cy="3188"/>
            </a:xfrm>
          </p:grpSpPr>
          <p:sp>
            <p:nvSpPr>
              <p:cNvPr id="107534" name="Text Box 4"/>
              <p:cNvSpPr txBox="1">
                <a:spLocks noChangeArrowheads="1"/>
              </p:cNvSpPr>
              <p:nvPr/>
            </p:nvSpPr>
            <p:spPr bwMode="auto">
              <a:xfrm>
                <a:off x="2186" y="1047"/>
                <a:ext cx="3081" cy="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None/>
                  <a:defRPr/>
                </a:pPr>
                <a:r>
                  <a:rPr lang="en-US" altLang="ru-RU" sz="1600" b="1" dirty="0">
                    <a:solidFill>
                      <a:srgbClr val="000099"/>
                    </a:solidFill>
                    <a:ea typeface="Batang" pitchFamily="18" charset="-127"/>
                    <a:cs typeface="Arial" charset="0"/>
                  </a:rPr>
                  <a:t>International Cooperative </a:t>
                </a:r>
                <a:r>
                  <a:rPr lang="en-US" altLang="ru-RU" sz="1600" b="1" dirty="0" err="1">
                    <a:solidFill>
                      <a:srgbClr val="000099"/>
                    </a:solidFill>
                    <a:ea typeface="Batang" pitchFamily="18" charset="-127"/>
                    <a:cs typeface="Arial" charset="0"/>
                  </a:rPr>
                  <a:t>Programme</a:t>
                </a:r>
                <a:r>
                  <a:rPr lang="en-US" altLang="ru-RU" sz="1600" b="1" dirty="0">
                    <a:solidFill>
                      <a:srgbClr val="000099"/>
                    </a:solidFill>
                    <a:ea typeface="Batang" pitchFamily="18" charset="-127"/>
                    <a:cs typeface="Arial" charset="0"/>
                  </a:rPr>
                  <a:t> on Effects of Air Pollution on Natural Vegetation and Crops</a:t>
                </a:r>
              </a:p>
            </p:txBody>
          </p:sp>
          <p:grpSp>
            <p:nvGrpSpPr>
              <p:cNvPr id="113680" name="Group 6"/>
              <p:cNvGrpSpPr>
                <a:grpSpLocks/>
              </p:cNvGrpSpPr>
              <p:nvPr/>
            </p:nvGrpSpPr>
            <p:grpSpPr bwMode="auto">
              <a:xfrm>
                <a:off x="42" y="0"/>
                <a:ext cx="5279" cy="3188"/>
                <a:chOff x="42" y="0"/>
                <a:chExt cx="5279" cy="3188"/>
              </a:xfrm>
            </p:grpSpPr>
            <p:pic>
              <p:nvPicPr>
                <p:cNvPr id="113682" name="Picture 7"/>
                <p:cNvPicPr>
                  <a:picLocks noChangeAspect="1" noChangeArrowheads="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42" y="0"/>
                  <a:ext cx="641" cy="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28" name="Text Box 8"/>
                <p:cNvSpPr txBox="1">
                  <a:spLocks noChangeArrowheads="1"/>
                </p:cNvSpPr>
                <p:nvPr/>
              </p:nvSpPr>
              <p:spPr bwMode="auto">
                <a:xfrm>
                  <a:off x="2850" y="78"/>
                  <a:ext cx="1622" cy="489"/>
                </a:xfrm>
                <a:prstGeom prst="rect">
                  <a:avLst/>
                </a:prstGeom>
                <a:noFill/>
                <a:ln>
                  <a:noFill/>
                </a:ln>
                <a:effectLst/>
              </p:spPr>
              <p:txBody>
                <a:bodyPr wrap="square">
                  <a:spAutoFit/>
                </a:bodyPr>
                <a:lstStyle/>
                <a:p>
                  <a:pPr>
                    <a:spcBef>
                      <a:spcPct val="50000"/>
                    </a:spcBef>
                    <a:defRPr/>
                  </a:pPr>
                  <a:r>
                    <a:rPr lang="en-US" sz="3600" b="1" dirty="0">
                      <a:solidFill>
                        <a:srgbClr val="000099"/>
                      </a:solidFill>
                      <a:effectLst>
                        <a:outerShdw blurRad="38100" dist="38100" dir="2700000" algn="tl">
                          <a:srgbClr val="000000">
                            <a:alpha val="43137"/>
                          </a:srgbClr>
                        </a:outerShdw>
                      </a:effectLst>
                      <a:latin typeface="Arial" charset="0"/>
                      <a:ea typeface="Batang" pitchFamily="18" charset="-127"/>
                    </a:rPr>
                    <a:t>UNECE</a:t>
                  </a:r>
                </a:p>
              </p:txBody>
            </p:sp>
            <p:sp>
              <p:nvSpPr>
                <p:cNvPr id="113684" name="Text Box 9"/>
                <p:cNvSpPr txBox="1">
                  <a:spLocks noChangeArrowheads="1"/>
                </p:cNvSpPr>
                <p:nvPr/>
              </p:nvSpPr>
              <p:spPr bwMode="auto">
                <a:xfrm>
                  <a:off x="2448" y="2976"/>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endParaRPr lang="en-US" altLang="ru-RU" sz="1600" b="1" i="1">
                    <a:solidFill>
                      <a:prstClr val="black"/>
                    </a:solidFill>
                    <a:latin typeface="Times New Roman" panose="02020603050405020304" pitchFamily="18" charset="0"/>
                    <a:ea typeface="Batang" panose="02030600000101010101" pitchFamily="18" charset="-127"/>
                  </a:endParaRPr>
                </a:p>
              </p:txBody>
            </p:sp>
            <p:sp>
              <p:nvSpPr>
                <p:cNvPr id="337930" name="Text Box 10"/>
                <p:cNvSpPr txBox="1">
                  <a:spLocks noChangeArrowheads="1"/>
                </p:cNvSpPr>
                <p:nvPr/>
              </p:nvSpPr>
              <p:spPr bwMode="auto">
                <a:xfrm>
                  <a:off x="2250" y="555"/>
                  <a:ext cx="3071" cy="803"/>
                </a:xfrm>
                <a:prstGeom prst="rect">
                  <a:avLst/>
                </a:prstGeom>
                <a:noFill/>
                <a:ln>
                  <a:noFill/>
                </a:ln>
                <a:effectLst/>
              </p:spPr>
              <p:txBody>
                <a:bodyPr wrap="square">
                  <a:spAutoFit/>
                </a:bodyPr>
                <a:lstStyle/>
                <a:p>
                  <a:pPr algn="ctr">
                    <a:defRPr/>
                  </a:pPr>
                  <a:r>
                    <a:rPr lang="en-US" b="1" dirty="0">
                      <a:solidFill>
                        <a:srgbClr val="000099"/>
                      </a:solidFill>
                      <a:effectLst>
                        <a:outerShdw blurRad="38100" dist="38100" dir="2700000" algn="tl">
                          <a:srgbClr val="000000">
                            <a:alpha val="43137"/>
                          </a:srgbClr>
                        </a:outerShdw>
                      </a:effectLst>
                      <a:latin typeface="Arial" charset="0"/>
                      <a:ea typeface="Batang" pitchFamily="18" charset="-127"/>
                    </a:rPr>
                    <a:t>United Nations Economic Commission for Europe</a:t>
                  </a:r>
                </a:p>
                <a:p>
                  <a:pPr>
                    <a:spcBef>
                      <a:spcPct val="50000"/>
                    </a:spcBef>
                    <a:defRPr/>
                  </a:pPr>
                  <a:endParaRPr lang="en-US" i="1" dirty="0">
                    <a:solidFill>
                      <a:srgbClr val="000099"/>
                    </a:solidFill>
                    <a:latin typeface="Arial" charset="0"/>
                    <a:ea typeface="Batang" pitchFamily="18" charset="-127"/>
                  </a:endParaRPr>
                </a:p>
              </p:txBody>
            </p:sp>
          </p:grpSp>
        </p:grpSp>
        <p:pic>
          <p:nvPicPr>
            <p:cNvPr id="337932" name="Picture 12"/>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1378104" y="-8302"/>
              <a:ext cx="2041958" cy="2896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14"/>
            <p:cNvGrpSpPr>
              <a:grpSpLocks/>
            </p:cNvGrpSpPr>
            <p:nvPr/>
          </p:nvGrpSpPr>
          <p:grpSpPr bwMode="auto">
            <a:xfrm>
              <a:off x="898616" y="867356"/>
              <a:ext cx="2653067" cy="3184792"/>
              <a:chOff x="1529" y="1537"/>
              <a:chExt cx="6304" cy="7403"/>
            </a:xfrm>
          </p:grpSpPr>
          <p:pic>
            <p:nvPicPr>
              <p:cNvPr id="113673" name="Picture 15"/>
              <p:cNvPicPr>
                <a:picLocks noChangeAspect="1" noChangeArrowheads="1"/>
              </p:cNvPicPr>
              <p:nvPr/>
            </p:nvPicPr>
            <p:blipFill>
              <a:blip r:embed="rId6" cstate="screen">
                <a:extLst>
                  <a:ext uri="{28A0092B-C50C-407E-A947-70E740481C1C}">
                    <a14:useLocalDpi xmlns="" xmlns:a14="http://schemas.microsoft.com/office/drawing/2010/main"/>
                  </a:ext>
                </a:extLst>
              </a:blip>
              <a:srcRect/>
              <a:stretch>
                <a:fillRect/>
              </a:stretch>
            </p:blipFill>
            <p:spPr bwMode="auto">
              <a:xfrm>
                <a:off x="1529" y="1537"/>
                <a:ext cx="4832" cy="6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74" name="Rectangle 16"/>
              <p:cNvSpPr>
                <a:spLocks noChangeArrowheads="1"/>
              </p:cNvSpPr>
              <p:nvPr/>
            </p:nvSpPr>
            <p:spPr bwMode="auto">
              <a:xfrm>
                <a:off x="3105" y="8835"/>
                <a:ext cx="4665" cy="83"/>
              </a:xfrm>
              <a:prstGeom prst="rect">
                <a:avLst/>
              </a:prstGeom>
              <a:solidFill>
                <a:srgbClr val="C0C0C0"/>
              </a:solidFill>
              <a:ln w="9525">
                <a:solidFill>
                  <a:srgbClr val="969696"/>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ru-RU" altLang="ru-RU" sz="2000">
                  <a:solidFill>
                    <a:prstClr val="white"/>
                  </a:solidFill>
                  <a:ea typeface="Batang" panose="02030600000101010101" pitchFamily="18" charset="-127"/>
                </a:endParaRPr>
              </a:p>
            </p:txBody>
          </p:sp>
          <p:sp>
            <p:nvSpPr>
              <p:cNvPr id="113675" name="Text Box 17"/>
              <p:cNvSpPr txBox="1">
                <a:spLocks noChangeArrowheads="1"/>
              </p:cNvSpPr>
              <p:nvPr/>
            </p:nvSpPr>
            <p:spPr bwMode="auto">
              <a:xfrm>
                <a:off x="7762" y="2115"/>
                <a:ext cx="71" cy="6825"/>
              </a:xfrm>
              <a:prstGeom prst="rect">
                <a:avLst/>
              </a:prstGeom>
              <a:solidFill>
                <a:srgbClr val="C0C0C0"/>
              </a:solidFill>
              <a:ln w="9525">
                <a:solidFill>
                  <a:srgbClr val="C0C0C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en-US" altLang="ru-RU" sz="1200">
                  <a:solidFill>
                    <a:prstClr val="black"/>
                  </a:solidFill>
                  <a:latin typeface="Times New Roman" panose="02020603050405020304" pitchFamily="18" charset="0"/>
                  <a:ea typeface="Batang" panose="02030600000101010101" pitchFamily="18" charset="-127"/>
                </a:endParaRPr>
              </a:p>
            </p:txBody>
          </p:sp>
          <p:sp>
            <p:nvSpPr>
              <p:cNvPr id="113676" name="Text Box 18"/>
              <p:cNvSpPr txBox="1">
                <a:spLocks noChangeArrowheads="1"/>
              </p:cNvSpPr>
              <p:nvPr/>
            </p:nvSpPr>
            <p:spPr bwMode="auto">
              <a:xfrm>
                <a:off x="2932" y="2130"/>
                <a:ext cx="143" cy="6765"/>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en-US" altLang="ru-RU" sz="1200">
                  <a:solidFill>
                    <a:prstClr val="black"/>
                  </a:solidFill>
                  <a:latin typeface="Times New Roman" panose="02020603050405020304" pitchFamily="18" charset="0"/>
                  <a:ea typeface="Batang" panose="02030600000101010101" pitchFamily="18" charset="-127"/>
                </a:endParaRPr>
              </a:p>
            </p:txBody>
          </p:sp>
          <p:sp>
            <p:nvSpPr>
              <p:cNvPr id="173075" name="Line 19"/>
              <p:cNvSpPr>
                <a:spLocks noChangeShapeType="1"/>
              </p:cNvSpPr>
              <p:nvPr/>
            </p:nvSpPr>
            <p:spPr bwMode="auto">
              <a:xfrm>
                <a:off x="7741" y="8820"/>
                <a:ext cx="74" cy="105"/>
              </a:xfrm>
              <a:prstGeom prst="line">
                <a:avLst/>
              </a:prstGeom>
              <a:noFill/>
              <a:ln w="6350">
                <a:solidFill>
                  <a:srgbClr val="969696"/>
                </a:solidFill>
                <a:round/>
                <a:headEnd/>
                <a:tailEnd/>
              </a:ln>
              <a:extLst>
                <a:ext uri="{909E8E84-426E-40DD-AFC4-6F175D3DCCD1}">
                  <a14:hiddenFill xmlns="" xmlns:a14="http://schemas.microsoft.com/office/drawing/2010/main">
                    <a:noFill/>
                  </a14:hiddenFill>
                </a:ext>
              </a:extLst>
            </p:spPr>
            <p:txBody>
              <a:bodyPr/>
              <a:lstStyle/>
              <a:p>
                <a:pPr>
                  <a:defRPr/>
                </a:pPr>
                <a:endParaRPr lang="ru-RU">
                  <a:solidFill>
                    <a:prstClr val="black"/>
                  </a:solidFill>
                  <a:effectLst>
                    <a:outerShdw blurRad="38100" dist="38100" dir="2700000" algn="tl">
                      <a:srgbClr val="000000">
                        <a:alpha val="43137"/>
                      </a:srgbClr>
                    </a:outerShdw>
                  </a:effectLst>
                  <a:latin typeface="Arial" charset="0"/>
                </a:endParaRPr>
              </a:p>
            </p:txBody>
          </p:sp>
        </p:grpSp>
        <p:pic>
          <p:nvPicPr>
            <p:cNvPr id="337940" name="Picture 20" descr="сканирование0002"/>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232471" y="1850713"/>
              <a:ext cx="2043121" cy="2917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Рисунок 20"/>
            <p:cNvPicPr>
              <a:picLocks noChangeAspect="1"/>
            </p:cNvPicPr>
            <p:nvPr/>
          </p:nvPicPr>
          <p:blipFill>
            <a:blip r:embed="rId8" cstate="screen">
              <a:extLst>
                <a:ext uri="{28A0092B-C50C-407E-A947-70E740481C1C}">
                  <a14:useLocalDpi xmlns="" xmlns:a14="http://schemas.microsoft.com/office/drawing/2010/main"/>
                </a:ext>
              </a:extLst>
            </a:blip>
            <a:srcRect/>
            <a:stretch>
              <a:fillRect/>
            </a:stretch>
          </p:blipFill>
          <p:spPr bwMode="auto">
            <a:xfrm>
              <a:off x="-110486" y="3339268"/>
              <a:ext cx="1944339" cy="276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6588224" y="5093069"/>
              <a:ext cx="1630971" cy="369332"/>
            </a:xfrm>
            <a:prstGeom prst="rect">
              <a:avLst/>
            </a:prstGeom>
            <a:noFill/>
          </p:spPr>
          <p:txBody>
            <a:bodyPr wrap="square" rtlCol="0">
              <a:spAutoFit/>
            </a:bodyPr>
            <a:lstStyle/>
            <a:p>
              <a:endParaRPr lang="en-US" b="1" i="1" dirty="0">
                <a:solidFill>
                  <a:srgbClr val="FF0000"/>
                </a:solidFill>
                <a:latin typeface="Calibri"/>
              </a:endParaRPr>
            </a:p>
          </p:txBody>
        </p:sp>
        <p:sp>
          <p:nvSpPr>
            <p:cNvPr id="13" name="TextBox 12"/>
            <p:cNvSpPr txBox="1"/>
            <p:nvPr/>
          </p:nvSpPr>
          <p:spPr>
            <a:xfrm>
              <a:off x="6825178" y="5377048"/>
              <a:ext cx="1512168" cy="369332"/>
            </a:xfrm>
            <a:prstGeom prst="rect">
              <a:avLst/>
            </a:prstGeom>
            <a:noFill/>
          </p:spPr>
          <p:txBody>
            <a:bodyPr wrap="square" rtlCol="0">
              <a:spAutoFit/>
            </a:bodyPr>
            <a:lstStyle/>
            <a:p>
              <a:endParaRPr lang="en-US" b="1" i="1" dirty="0">
                <a:solidFill>
                  <a:srgbClr val="FF0000"/>
                </a:solidFill>
                <a:latin typeface="Calibri"/>
              </a:endParaRPr>
            </a:p>
          </p:txBody>
        </p:sp>
      </p:grpSp>
      <p:pic>
        <p:nvPicPr>
          <p:cNvPr id="26" name="Picture 4"/>
          <p:cNvPicPr>
            <a:picLocks noChangeAspect="1"/>
          </p:cNvPicPr>
          <p:nvPr/>
        </p:nvPicPr>
        <p:blipFill>
          <a:blip r:embed="rId9" cstate="screen">
            <a:extLst>
              <a:ext uri="{28A0092B-C50C-407E-A947-70E740481C1C}">
                <a14:useLocalDpi xmlns="" xmlns:a14="http://schemas.microsoft.com/office/drawing/2010/main"/>
              </a:ext>
            </a:extLst>
          </a:blip>
          <a:srcRect/>
          <a:stretch>
            <a:fillRect/>
          </a:stretch>
        </p:blipFill>
        <p:spPr bwMode="auto">
          <a:xfrm>
            <a:off x="2527582" y="3484233"/>
            <a:ext cx="3606498" cy="2403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1590605" y="6077924"/>
            <a:ext cx="2226305" cy="369332"/>
          </a:xfrm>
          <a:prstGeom prst="rect">
            <a:avLst/>
          </a:prstGeom>
        </p:spPr>
        <p:txBody>
          <a:bodyPr wrap="square">
            <a:spAutoFit/>
          </a:bodyPr>
          <a:lstStyle/>
          <a:p>
            <a:pPr>
              <a:spcBef>
                <a:spcPct val="0"/>
              </a:spcBef>
            </a:pPr>
            <a:r>
              <a:rPr lang="en-US" altLang="en-US" b="1" dirty="0">
                <a:solidFill>
                  <a:srgbClr val="FF0000"/>
                </a:solidFill>
                <a:latin typeface="Calibri"/>
              </a:rPr>
              <a:t>~ </a:t>
            </a:r>
            <a:r>
              <a:rPr lang="ru-RU" altLang="en-US" b="1" dirty="0">
                <a:solidFill>
                  <a:srgbClr val="FF0000"/>
                </a:solidFill>
                <a:latin typeface="Calibri"/>
              </a:rPr>
              <a:t>6000</a:t>
            </a:r>
            <a:r>
              <a:rPr lang="en-US" altLang="en-US" b="1" dirty="0">
                <a:solidFill>
                  <a:srgbClr val="FF0000"/>
                </a:solidFill>
                <a:latin typeface="Calibri"/>
              </a:rPr>
              <a:t> sampling sites</a:t>
            </a:r>
          </a:p>
        </p:txBody>
      </p:sp>
      <p:sp>
        <p:nvSpPr>
          <p:cNvPr id="29" name="Прямоугольник 28"/>
          <p:cNvSpPr/>
          <p:nvPr/>
        </p:nvSpPr>
        <p:spPr>
          <a:xfrm>
            <a:off x="4178061" y="5934461"/>
            <a:ext cx="6096000" cy="646331"/>
          </a:xfrm>
          <a:prstGeom prst="rect">
            <a:avLst/>
          </a:prstGeom>
        </p:spPr>
        <p:txBody>
          <a:bodyPr>
            <a:spAutoFit/>
          </a:bodyPr>
          <a:lstStyle/>
          <a:p>
            <a:pPr algn="ctr"/>
            <a:r>
              <a:rPr lang="en-US" b="1" dirty="0">
                <a:solidFill>
                  <a:srgbClr val="FF0000"/>
                </a:solidFill>
              </a:rPr>
              <a:t>A</a:t>
            </a:r>
            <a:r>
              <a:rPr lang="en-US" b="1" dirty="0" smtClean="0">
                <a:solidFill>
                  <a:srgbClr val="FF0000"/>
                </a:solidFill>
              </a:rPr>
              <a:t>bout </a:t>
            </a:r>
            <a:r>
              <a:rPr lang="en-US" b="1" dirty="0">
                <a:solidFill>
                  <a:srgbClr val="FF0000"/>
                </a:solidFill>
              </a:rPr>
              <a:t>2000 samples were measured by NAA technique and about 1000 </a:t>
            </a:r>
            <a:r>
              <a:rPr lang="en-US" b="1" dirty="0" smtClean="0">
                <a:solidFill>
                  <a:srgbClr val="FF0000"/>
                </a:solidFill>
              </a:rPr>
              <a:t>samples - by AAS only </a:t>
            </a:r>
            <a:r>
              <a:rPr lang="en-US" b="1" dirty="0">
                <a:solidFill>
                  <a:srgbClr val="FF0000"/>
                </a:solidFill>
              </a:rPr>
              <a:t>during </a:t>
            </a:r>
            <a:r>
              <a:rPr lang="en-US" b="1" dirty="0" smtClean="0">
                <a:solidFill>
                  <a:srgbClr val="FF0000"/>
                </a:solidFill>
              </a:rPr>
              <a:t>2018.</a:t>
            </a:r>
            <a:endParaRPr lang="ru-RU" b="1" dirty="0">
              <a:solidFill>
                <a:srgbClr val="FF0000"/>
              </a:solidFill>
            </a:endParaRPr>
          </a:p>
        </p:txBody>
      </p:sp>
      <p:sp>
        <p:nvSpPr>
          <p:cNvPr id="30" name="TextBox 3"/>
          <p:cNvSpPr txBox="1">
            <a:spLocks noChangeArrowheads="1"/>
          </p:cNvSpPr>
          <p:nvPr/>
        </p:nvSpPr>
        <p:spPr bwMode="auto">
          <a:xfrm>
            <a:off x="5958121" y="791058"/>
            <a:ext cx="6624638"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SzTx/>
              <a:buNone/>
            </a:pPr>
            <a:r>
              <a:rPr lang="en-US" altLang="en-US" sz="2800" dirty="0">
                <a:solidFill>
                  <a:srgbClr val="000099"/>
                </a:solidFill>
                <a:ea typeface="Batang" panose="02030600000101010101" pitchFamily="18" charset="-127"/>
              </a:rPr>
              <a:t>Collaboration with Laboratory of Information Technologies of JINR</a:t>
            </a:r>
          </a:p>
        </p:txBody>
      </p:sp>
      <p:sp>
        <p:nvSpPr>
          <p:cNvPr id="31" name="Rectangle 3"/>
          <p:cNvSpPr/>
          <p:nvPr/>
        </p:nvSpPr>
        <p:spPr>
          <a:xfrm>
            <a:off x="7011071" y="2004528"/>
            <a:ext cx="4572000" cy="3108543"/>
          </a:xfrm>
          <a:prstGeom prst="rect">
            <a:avLst/>
          </a:prstGeom>
          <a:solidFill>
            <a:schemeClr val="bg1">
              <a:alpha val="78000"/>
            </a:schemeClr>
          </a:solidFill>
        </p:spPr>
        <p:txBody>
          <a:bodyPr>
            <a:spAutoFit/>
          </a:bodyPr>
          <a:lstStyle/>
          <a:p>
            <a:pPr algn="ctr" eaLnBrk="0" fontAlgn="base" hangingPunct="0">
              <a:spcBef>
                <a:spcPts val="600"/>
              </a:spcBef>
              <a:spcAft>
                <a:spcPts val="600"/>
              </a:spcAft>
              <a:buClr>
                <a:srgbClr val="00007D"/>
              </a:buClr>
              <a:buSzPct val="75000"/>
              <a:defRPr/>
            </a:pPr>
            <a:r>
              <a:rPr lang="en-US" sz="2400" b="1" kern="0" dirty="0">
                <a:solidFill>
                  <a:srgbClr val="000099"/>
                </a:solidFill>
                <a:latin typeface="Arial"/>
                <a:ea typeface="Times New Roman" panose="02020603050405020304" pitchFamily="18" charset="0"/>
              </a:rPr>
              <a:t>DATA MANAGEMENT SYSTEM OF THE UNECE ICP VEGETATION MONITORING NETWORK </a:t>
            </a:r>
          </a:p>
          <a:p>
            <a:pPr algn="ctr" eaLnBrk="0" fontAlgn="base" hangingPunct="0">
              <a:spcBef>
                <a:spcPts val="600"/>
              </a:spcBef>
              <a:spcAft>
                <a:spcPts val="600"/>
              </a:spcAft>
              <a:buClr>
                <a:srgbClr val="00007D"/>
              </a:buClr>
              <a:buSzPct val="75000"/>
              <a:defRPr/>
            </a:pPr>
            <a:r>
              <a:rPr lang="en-US" sz="2400" kern="0" dirty="0">
                <a:solidFill>
                  <a:srgbClr val="000099"/>
                </a:solidFill>
                <a:latin typeface="Arial"/>
                <a:ea typeface="Times New Roman" panose="02020603050405020304" pitchFamily="18" charset="0"/>
              </a:rPr>
              <a:t>created at the cloud platform of JINR</a:t>
            </a:r>
          </a:p>
          <a:p>
            <a:pPr algn="ctr" eaLnBrk="0" fontAlgn="base" hangingPunct="0">
              <a:spcBef>
                <a:spcPts val="600"/>
              </a:spcBef>
              <a:spcAft>
                <a:spcPts val="600"/>
              </a:spcAft>
              <a:buClr>
                <a:srgbClr val="00007D"/>
              </a:buClr>
              <a:buSzPct val="75000"/>
              <a:defRPr/>
            </a:pPr>
            <a:r>
              <a:rPr lang="en-US" sz="1600" b="1" kern="0" dirty="0">
                <a:solidFill>
                  <a:schemeClr val="accent1">
                    <a:lumMod val="75000"/>
                  </a:schemeClr>
                </a:solidFill>
                <a:latin typeface="Arial"/>
                <a:ea typeface="Times New Roman" panose="02020603050405020304" pitchFamily="18" charset="0"/>
              </a:rPr>
              <a:t>Prof. </a:t>
            </a:r>
            <a:r>
              <a:rPr lang="en-US" sz="1600" b="1" kern="0" dirty="0" err="1">
                <a:solidFill>
                  <a:schemeClr val="accent1">
                    <a:lumMod val="75000"/>
                  </a:schemeClr>
                </a:solidFill>
                <a:latin typeface="Arial"/>
                <a:ea typeface="Times New Roman" panose="02020603050405020304" pitchFamily="18" charset="0"/>
              </a:rPr>
              <a:t>Gednnadiy</a:t>
            </a:r>
            <a:r>
              <a:rPr lang="en-US" sz="1600" b="1" kern="0" dirty="0">
                <a:solidFill>
                  <a:schemeClr val="accent1">
                    <a:lumMod val="75000"/>
                  </a:schemeClr>
                </a:solidFill>
                <a:latin typeface="Arial"/>
                <a:ea typeface="Times New Roman" panose="02020603050405020304" pitchFamily="18" charset="0"/>
              </a:rPr>
              <a:t> </a:t>
            </a:r>
            <a:r>
              <a:rPr lang="en-US" sz="1600" b="1" kern="0" dirty="0" err="1">
                <a:solidFill>
                  <a:schemeClr val="accent1">
                    <a:lumMod val="75000"/>
                  </a:schemeClr>
                </a:solidFill>
                <a:latin typeface="Arial"/>
                <a:ea typeface="Times New Roman" panose="02020603050405020304" pitchFamily="18" charset="0"/>
              </a:rPr>
              <a:t>Ososkov</a:t>
            </a:r>
            <a:r>
              <a:rPr lang="en-US" sz="1600" b="1" kern="0" dirty="0">
                <a:solidFill>
                  <a:schemeClr val="accent1">
                    <a:lumMod val="75000"/>
                  </a:schemeClr>
                </a:solidFill>
                <a:latin typeface="Arial"/>
                <a:ea typeface="Times New Roman" panose="02020603050405020304" pitchFamily="18" charset="0"/>
              </a:rPr>
              <a:t> </a:t>
            </a:r>
            <a:r>
              <a:rPr lang="en-US" sz="1600" kern="0" dirty="0">
                <a:solidFill>
                  <a:schemeClr val="accent1">
                    <a:lumMod val="75000"/>
                  </a:schemeClr>
                </a:solidFill>
                <a:latin typeface="Arial"/>
                <a:ea typeface="Times New Roman" panose="02020603050405020304" pitchFamily="18" charset="0"/>
              </a:rPr>
              <a:t>and </a:t>
            </a:r>
            <a:r>
              <a:rPr lang="en-US" sz="1600" b="1" kern="0" dirty="0">
                <a:solidFill>
                  <a:schemeClr val="accent1">
                    <a:lumMod val="75000"/>
                  </a:schemeClr>
                </a:solidFill>
                <a:latin typeface="Arial"/>
                <a:ea typeface="Times New Roman" panose="02020603050405020304" pitchFamily="18" charset="0"/>
              </a:rPr>
              <a:t>Dr. </a:t>
            </a:r>
            <a:r>
              <a:rPr lang="en-US" sz="1600" b="1" kern="0" dirty="0" err="1">
                <a:solidFill>
                  <a:schemeClr val="accent1">
                    <a:lumMod val="75000"/>
                  </a:schemeClr>
                </a:solidFill>
                <a:latin typeface="Arial"/>
                <a:ea typeface="Times New Roman" panose="02020603050405020304" pitchFamily="18" charset="0"/>
              </a:rPr>
              <a:t>Aleksandr</a:t>
            </a:r>
            <a:r>
              <a:rPr lang="en-US" sz="1600" b="1" kern="0" dirty="0">
                <a:solidFill>
                  <a:schemeClr val="accent1">
                    <a:lumMod val="75000"/>
                  </a:schemeClr>
                </a:solidFill>
                <a:latin typeface="Arial"/>
                <a:ea typeface="Times New Roman" panose="02020603050405020304" pitchFamily="18" charset="0"/>
              </a:rPr>
              <a:t> </a:t>
            </a:r>
            <a:r>
              <a:rPr lang="en-US" sz="1600" b="1" kern="0" dirty="0" err="1">
                <a:solidFill>
                  <a:schemeClr val="accent1">
                    <a:lumMod val="75000"/>
                  </a:schemeClr>
                </a:solidFill>
                <a:latin typeface="Arial"/>
                <a:ea typeface="Times New Roman" panose="02020603050405020304" pitchFamily="18" charset="0"/>
              </a:rPr>
              <a:t>Uzinskiy</a:t>
            </a:r>
            <a:r>
              <a:rPr lang="en-US" sz="1600" b="1" kern="0" dirty="0">
                <a:solidFill>
                  <a:schemeClr val="accent1">
                    <a:lumMod val="75000"/>
                  </a:schemeClr>
                </a:solidFill>
                <a:latin typeface="Arial"/>
                <a:ea typeface="Times New Roman" panose="02020603050405020304" pitchFamily="18" charset="0"/>
              </a:rPr>
              <a:t> </a:t>
            </a:r>
          </a:p>
        </p:txBody>
      </p:sp>
      <p:sp>
        <p:nvSpPr>
          <p:cNvPr id="32" name="Прямоугольник 31"/>
          <p:cNvSpPr/>
          <p:nvPr/>
        </p:nvSpPr>
        <p:spPr>
          <a:xfrm>
            <a:off x="8248908" y="5262077"/>
            <a:ext cx="2146742" cy="369332"/>
          </a:xfrm>
          <a:prstGeom prst="rect">
            <a:avLst/>
          </a:prstGeom>
        </p:spPr>
        <p:txBody>
          <a:bodyPr wrap="none">
            <a:spAutoFit/>
          </a:bodyPr>
          <a:lstStyle/>
          <a:p>
            <a:pPr algn="ctr" eaLnBrk="0" fontAlgn="base" hangingPunct="0">
              <a:spcBef>
                <a:spcPts val="600"/>
              </a:spcBef>
              <a:spcAft>
                <a:spcPts val="600"/>
              </a:spcAft>
              <a:buClr>
                <a:srgbClr val="00007D"/>
              </a:buClr>
              <a:buSzPct val="75000"/>
              <a:defRPr/>
            </a:pPr>
            <a:r>
              <a:rPr lang="en-US" b="1" kern="0" dirty="0">
                <a:solidFill>
                  <a:srgbClr val="0000FF"/>
                </a:solidFill>
                <a:latin typeface="Arial"/>
                <a:ea typeface="Times New Roman" panose="02020603050405020304" pitchFamily="18" charset="0"/>
                <a:hlinkClick r:id="rId10">
                  <a:extLst>
                    <a:ext uri="{A12FA001-AC4F-418D-AE19-62706E023703}">
                      <ahyp:hlinkClr xmlns="" xmlns:ahyp="http://schemas.microsoft.com/office/drawing/2018/hyperlinkcolor" val="tx"/>
                    </a:ext>
                  </a:extLst>
                </a:hlinkClick>
              </a:rPr>
              <a:t>http://moss.jinr.ru</a:t>
            </a:r>
            <a:endParaRPr lang="en-US" b="1" kern="0" dirty="0">
              <a:solidFill>
                <a:srgbClr val="0000FF"/>
              </a:solidFill>
              <a:latin typeface="Arial"/>
              <a:ea typeface="Times New Roman" panose="02020603050405020304" pitchFamily="18" charset="0"/>
            </a:endParaRPr>
          </a:p>
        </p:txBody>
      </p:sp>
      <p:sp>
        <p:nvSpPr>
          <p:cNvPr id="33" name="Номер слайда 32"/>
          <p:cNvSpPr>
            <a:spLocks noGrp="1"/>
          </p:cNvSpPr>
          <p:nvPr>
            <p:ph type="sldNum" sz="quarter" idx="12"/>
          </p:nvPr>
        </p:nvSpPr>
        <p:spPr>
          <a:xfrm>
            <a:off x="8737600" y="6490163"/>
            <a:ext cx="2844800" cy="365125"/>
          </a:xfrm>
        </p:spPr>
        <p:txBody>
          <a:bodyPr/>
          <a:lstStyle/>
          <a:p>
            <a:fld id="{091AD801-B12E-4A00-8E9E-6CC326DE2565}" type="slidenum">
              <a:rPr lang="ru-RU" smtClean="0"/>
              <a:pPr/>
              <a:t>17</a:t>
            </a:fld>
            <a:endParaRPr lang="ru-RU"/>
          </a:p>
        </p:txBody>
      </p:sp>
      <p:sp>
        <p:nvSpPr>
          <p:cNvPr id="34" name="Нижний колонтитул 33"/>
          <p:cNvSpPr>
            <a:spLocks noGrp="1"/>
          </p:cNvSpPr>
          <p:nvPr>
            <p:ph type="ftr" sz="quarter" idx="11"/>
          </p:nvPr>
        </p:nvSpPr>
        <p:spPr>
          <a:xfrm>
            <a:off x="4165600" y="6490163"/>
            <a:ext cx="3860800" cy="365125"/>
          </a:xfrm>
        </p:spPr>
        <p:txBody>
          <a:bodyPr/>
          <a:lstStyle/>
          <a:p>
            <a:r>
              <a:rPr lang="en-US"/>
              <a:t>NP PAC 50th meeting</a:t>
            </a:r>
            <a:endParaRPr lang="ru-RU"/>
          </a:p>
        </p:txBody>
      </p:sp>
      <p:sp>
        <p:nvSpPr>
          <p:cNvPr id="35" name="Дата 34"/>
          <p:cNvSpPr>
            <a:spLocks noGrp="1"/>
          </p:cNvSpPr>
          <p:nvPr>
            <p:ph type="dt" sz="half" idx="10"/>
          </p:nvPr>
        </p:nvSpPr>
        <p:spPr>
          <a:xfrm>
            <a:off x="609600" y="6490163"/>
            <a:ext cx="2844800" cy="365125"/>
          </a:xfrm>
        </p:spPr>
        <p:txBody>
          <a:bodyPr/>
          <a:lstStyle/>
          <a:p>
            <a:r>
              <a:rPr lang="ru-RU"/>
              <a:t>24.06.2019</a:t>
            </a:r>
          </a:p>
        </p:txBody>
      </p:sp>
    </p:spTree>
    <p:extLst>
      <p:ext uri="{BB962C8B-B14F-4D97-AF65-F5344CB8AC3E}">
        <p14:creationId xmlns="" xmlns:p14="http://schemas.microsoft.com/office/powerpoint/2010/main" val="978184245"/>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1"/>
          <p:cNvPicPr>
            <a:picLocks noChangeAspect="1" noChangeArrowheads="1"/>
          </p:cNvPicPr>
          <p:nvPr/>
        </p:nvPicPr>
        <p:blipFill>
          <a:blip r:embed="rId2" cstate="print"/>
          <a:srcRect/>
          <a:stretch>
            <a:fillRect/>
          </a:stretch>
        </p:blipFill>
        <p:spPr bwMode="auto">
          <a:xfrm>
            <a:off x="306688" y="863720"/>
            <a:ext cx="3952875" cy="2628900"/>
          </a:xfrm>
          <a:prstGeom prst="rect">
            <a:avLst/>
          </a:prstGeom>
          <a:noFill/>
          <a:ln w="9525">
            <a:noFill/>
            <a:miter lim="800000"/>
            <a:headEnd/>
            <a:tailEnd/>
          </a:ln>
        </p:spPr>
      </p:pic>
      <p:pic>
        <p:nvPicPr>
          <p:cNvPr id="148482" name="Picture 2"/>
          <p:cNvPicPr>
            <a:picLocks noChangeAspect="1" noChangeArrowheads="1"/>
          </p:cNvPicPr>
          <p:nvPr/>
        </p:nvPicPr>
        <p:blipFill>
          <a:blip r:embed="rId3" cstate="print"/>
          <a:srcRect/>
          <a:stretch>
            <a:fillRect/>
          </a:stretch>
        </p:blipFill>
        <p:spPr bwMode="auto">
          <a:xfrm>
            <a:off x="376957" y="3597036"/>
            <a:ext cx="3875866" cy="2838450"/>
          </a:xfrm>
          <a:prstGeom prst="rect">
            <a:avLst/>
          </a:prstGeom>
          <a:noFill/>
          <a:ln w="9525">
            <a:noFill/>
            <a:miter lim="800000"/>
            <a:headEnd/>
            <a:tailEnd/>
          </a:ln>
        </p:spPr>
      </p:pic>
      <p:sp>
        <p:nvSpPr>
          <p:cNvPr id="6" name="Прямоугольник 5"/>
          <p:cNvSpPr/>
          <p:nvPr/>
        </p:nvSpPr>
        <p:spPr>
          <a:xfrm>
            <a:off x="4572000" y="862014"/>
            <a:ext cx="7392837" cy="646331"/>
          </a:xfrm>
          <a:prstGeom prst="rect">
            <a:avLst/>
          </a:prstGeom>
        </p:spPr>
        <p:txBody>
          <a:bodyPr wrap="square">
            <a:spAutoFit/>
          </a:bodyPr>
          <a:lstStyle/>
          <a:p>
            <a:r>
              <a:rPr lang="en-US" b="1" dirty="0">
                <a:solidFill>
                  <a:srgbClr val="0000FF"/>
                </a:solidFill>
              </a:rPr>
              <a:t>Study of metal </a:t>
            </a:r>
            <a:r>
              <a:rPr lang="en-US" b="1" dirty="0" err="1">
                <a:solidFill>
                  <a:srgbClr val="0000FF"/>
                </a:solidFill>
              </a:rPr>
              <a:t>biosorption</a:t>
            </a:r>
            <a:r>
              <a:rPr lang="en-US" b="1" dirty="0">
                <a:solidFill>
                  <a:srgbClr val="0000FF"/>
                </a:solidFill>
              </a:rPr>
              <a:t> and bioaccumulation from complex solutions using different </a:t>
            </a:r>
            <a:r>
              <a:rPr lang="en-US" b="1" dirty="0" smtClean="0">
                <a:solidFill>
                  <a:srgbClr val="0000FF"/>
                </a:solidFill>
              </a:rPr>
              <a:t>types </a:t>
            </a:r>
            <a:r>
              <a:rPr lang="en-US" b="1" dirty="0">
                <a:solidFill>
                  <a:srgbClr val="0000FF"/>
                </a:solidFill>
              </a:rPr>
              <a:t>of biological </a:t>
            </a:r>
            <a:r>
              <a:rPr lang="en-US" b="1" dirty="0" smtClean="0">
                <a:solidFill>
                  <a:srgbClr val="0000FF"/>
                </a:solidFill>
              </a:rPr>
              <a:t>sorbents</a:t>
            </a:r>
            <a:endParaRPr lang="ru-RU" dirty="0">
              <a:solidFill>
                <a:srgbClr val="0000FF"/>
              </a:solidFill>
            </a:endParaRPr>
          </a:p>
        </p:txBody>
      </p:sp>
      <p:pic>
        <p:nvPicPr>
          <p:cNvPr id="148483" name="Picture 3"/>
          <p:cNvPicPr>
            <a:picLocks noChangeAspect="1" noChangeArrowheads="1"/>
          </p:cNvPicPr>
          <p:nvPr/>
        </p:nvPicPr>
        <p:blipFill>
          <a:blip r:embed="rId4" cstate="print"/>
          <a:srcRect/>
          <a:stretch>
            <a:fillRect/>
          </a:stretch>
        </p:blipFill>
        <p:spPr bwMode="auto">
          <a:xfrm>
            <a:off x="4478906" y="1516989"/>
            <a:ext cx="4764444" cy="3581221"/>
          </a:xfrm>
          <a:prstGeom prst="rect">
            <a:avLst/>
          </a:prstGeom>
          <a:noFill/>
          <a:ln w="9525">
            <a:noFill/>
            <a:miter lim="800000"/>
            <a:headEnd/>
            <a:tailEnd/>
          </a:ln>
        </p:spPr>
      </p:pic>
      <p:sp>
        <p:nvSpPr>
          <p:cNvPr id="8" name="Прямоугольник 7"/>
          <p:cNvSpPr/>
          <p:nvPr/>
        </p:nvSpPr>
        <p:spPr>
          <a:xfrm>
            <a:off x="5040702" y="4787986"/>
            <a:ext cx="3810000" cy="646331"/>
          </a:xfrm>
          <a:prstGeom prst="rect">
            <a:avLst/>
          </a:prstGeom>
        </p:spPr>
        <p:txBody>
          <a:bodyPr wrap="square">
            <a:spAutoFit/>
          </a:bodyPr>
          <a:lstStyle/>
          <a:p>
            <a:endParaRPr lang="ru-RU" dirty="0"/>
          </a:p>
          <a:p>
            <a:r>
              <a:rPr lang="en-US" b="1" dirty="0"/>
              <a:t>Effect of pH on Cr, Fe and Ni removal </a:t>
            </a:r>
            <a:endParaRPr lang="ru-RU" dirty="0"/>
          </a:p>
        </p:txBody>
      </p:sp>
      <p:sp>
        <p:nvSpPr>
          <p:cNvPr id="10" name="Прямоугольник 9"/>
          <p:cNvSpPr/>
          <p:nvPr/>
        </p:nvSpPr>
        <p:spPr>
          <a:xfrm>
            <a:off x="554966" y="6488668"/>
            <a:ext cx="3697857" cy="369332"/>
          </a:xfrm>
          <a:prstGeom prst="rect">
            <a:avLst/>
          </a:prstGeom>
        </p:spPr>
        <p:txBody>
          <a:bodyPr wrap="square">
            <a:spAutoFit/>
          </a:bodyPr>
          <a:lstStyle/>
          <a:p>
            <a:r>
              <a:rPr lang="en-US" dirty="0"/>
              <a:t>SEM Image of </a:t>
            </a:r>
            <a:r>
              <a:rPr lang="en-US" dirty="0" err="1"/>
              <a:t>biosorbent</a:t>
            </a:r>
            <a:r>
              <a:rPr lang="en-US" dirty="0"/>
              <a:t> </a:t>
            </a:r>
            <a:endParaRPr lang="ru-RU" dirty="0"/>
          </a:p>
        </p:txBody>
      </p:sp>
      <p:sp>
        <p:nvSpPr>
          <p:cNvPr id="11" name="Прямоугольник 10"/>
          <p:cNvSpPr/>
          <p:nvPr/>
        </p:nvSpPr>
        <p:spPr>
          <a:xfrm>
            <a:off x="9494808" y="3071329"/>
            <a:ext cx="2697192" cy="923330"/>
          </a:xfrm>
          <a:prstGeom prst="rect">
            <a:avLst/>
          </a:prstGeom>
        </p:spPr>
        <p:txBody>
          <a:bodyPr wrap="square">
            <a:spAutoFit/>
          </a:bodyPr>
          <a:lstStyle/>
          <a:p>
            <a:pPr algn="ctr"/>
            <a:r>
              <a:rPr lang="en-US" b="1" dirty="0">
                <a:solidFill>
                  <a:srgbClr val="FF0000"/>
                </a:solidFill>
              </a:rPr>
              <a:t>Reduction of metal content to </a:t>
            </a:r>
            <a:r>
              <a:rPr lang="en-US" b="1" dirty="0" smtClean="0">
                <a:solidFill>
                  <a:srgbClr val="FF0000"/>
                </a:solidFill>
              </a:rPr>
              <a:t>the maximum </a:t>
            </a:r>
            <a:r>
              <a:rPr lang="en-US" b="1" dirty="0">
                <a:solidFill>
                  <a:srgbClr val="FF0000"/>
                </a:solidFill>
              </a:rPr>
              <a:t>admissible level </a:t>
            </a:r>
            <a:endParaRPr lang="ru-RU" dirty="0">
              <a:solidFill>
                <a:srgbClr val="FF0000"/>
              </a:solidFill>
            </a:endParaRPr>
          </a:p>
        </p:txBody>
      </p:sp>
      <p:sp>
        <p:nvSpPr>
          <p:cNvPr id="13" name="Стрелка вправо 12"/>
          <p:cNvSpPr/>
          <p:nvPr/>
        </p:nvSpPr>
        <p:spPr>
          <a:xfrm>
            <a:off x="3735238" y="3303917"/>
            <a:ext cx="802257" cy="491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право 13"/>
          <p:cNvSpPr/>
          <p:nvPr/>
        </p:nvSpPr>
        <p:spPr>
          <a:xfrm>
            <a:off x="8959970" y="3094008"/>
            <a:ext cx="802257" cy="491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Дата 1">
            <a:extLst>
              <a:ext uri="{FF2B5EF4-FFF2-40B4-BE49-F238E27FC236}">
                <a16:creationId xmlns="" xmlns:a16="http://schemas.microsoft.com/office/drawing/2014/main" id="{3E53CD97-EF37-4CB4-888F-C4A493E33D16}"/>
              </a:ext>
            </a:extLst>
          </p:cNvPr>
          <p:cNvSpPr>
            <a:spLocks noGrp="1"/>
          </p:cNvSpPr>
          <p:nvPr>
            <p:ph type="dt" sz="half" idx="10"/>
          </p:nvPr>
        </p:nvSpPr>
        <p:spPr/>
        <p:txBody>
          <a:bodyPr/>
          <a:lstStyle/>
          <a:p>
            <a:r>
              <a:rPr lang="ru-RU"/>
              <a:t>24.06.2019</a:t>
            </a:r>
          </a:p>
        </p:txBody>
      </p:sp>
      <p:sp>
        <p:nvSpPr>
          <p:cNvPr id="3" name="Нижний колонтитул 2">
            <a:extLst>
              <a:ext uri="{FF2B5EF4-FFF2-40B4-BE49-F238E27FC236}">
                <a16:creationId xmlns="" xmlns:a16="http://schemas.microsoft.com/office/drawing/2014/main" id="{B0ECBE9E-0FD9-4ADF-8039-E444A215BBDF}"/>
              </a:ext>
            </a:extLst>
          </p:cNvPr>
          <p:cNvSpPr>
            <a:spLocks noGrp="1"/>
          </p:cNvSpPr>
          <p:nvPr>
            <p:ph type="ftr" sz="quarter" idx="11"/>
          </p:nvPr>
        </p:nvSpPr>
        <p:spPr/>
        <p:txBody>
          <a:bodyPr/>
          <a:lstStyle/>
          <a:p>
            <a:r>
              <a:rPr lang="en-US"/>
              <a:t>NP PAC 50th meeting</a:t>
            </a:r>
            <a:endParaRPr lang="ru-RU"/>
          </a:p>
        </p:txBody>
      </p:sp>
      <p:sp>
        <p:nvSpPr>
          <p:cNvPr id="4" name="Номер слайда 3">
            <a:extLst>
              <a:ext uri="{FF2B5EF4-FFF2-40B4-BE49-F238E27FC236}">
                <a16:creationId xmlns="" xmlns:a16="http://schemas.microsoft.com/office/drawing/2014/main" id="{21678CD8-9F39-48F9-9A92-14186D0638B0}"/>
              </a:ext>
            </a:extLst>
          </p:cNvPr>
          <p:cNvSpPr>
            <a:spLocks noGrp="1"/>
          </p:cNvSpPr>
          <p:nvPr>
            <p:ph type="sldNum" sz="quarter" idx="12"/>
          </p:nvPr>
        </p:nvSpPr>
        <p:spPr/>
        <p:txBody>
          <a:bodyPr/>
          <a:lstStyle/>
          <a:p>
            <a:fld id="{091AD801-B12E-4A00-8E9E-6CC326DE2565}" type="slidenum">
              <a:rPr lang="ru-RU" smtClean="0"/>
              <a:pPr/>
              <a:t>18</a:t>
            </a:fld>
            <a:endParaRPr lang="ru-RU"/>
          </a:p>
        </p:txBody>
      </p:sp>
    </p:spTree>
    <p:extLst>
      <p:ext uri="{BB962C8B-B14F-4D97-AF65-F5344CB8AC3E}">
        <p14:creationId xmlns="" xmlns:p14="http://schemas.microsoft.com/office/powerpoint/2010/main" val="4014209941"/>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Old paper beckground.jpg"/>
          <p:cNvPicPr>
            <a:picLocks noChangeAspect="1"/>
          </p:cNvPicPr>
          <p:nvPr/>
        </p:nvPicPr>
        <p:blipFill>
          <a:blip r:embed="rId2" cstate="print"/>
          <a:stretch>
            <a:fillRect/>
          </a:stretch>
        </p:blipFill>
        <p:spPr>
          <a:xfrm>
            <a:off x="0" y="775830"/>
            <a:ext cx="12192000" cy="6072995"/>
          </a:xfrm>
          <a:prstGeom prst="rect">
            <a:avLst/>
          </a:prstGeom>
        </p:spPr>
      </p:pic>
      <p:sp>
        <p:nvSpPr>
          <p:cNvPr id="4" name="Прямоугольник 3"/>
          <p:cNvSpPr/>
          <p:nvPr/>
        </p:nvSpPr>
        <p:spPr>
          <a:xfrm>
            <a:off x="1113183" y="785193"/>
            <a:ext cx="11310451" cy="637739"/>
          </a:xfrm>
          <a:prstGeom prst="rect">
            <a:avLst/>
          </a:prstGeom>
        </p:spPr>
        <p:txBody>
          <a:bodyPr wrap="square">
            <a:spAutoFit/>
          </a:bodyPr>
          <a:lstStyle/>
          <a:p>
            <a:pPr algn="ctr">
              <a:lnSpc>
                <a:spcPct val="114000"/>
              </a:lnSpc>
            </a:pPr>
            <a:r>
              <a:rPr lang="en-US" sz="1600" dirty="0">
                <a:ln w="19050">
                  <a:solidFill>
                    <a:srgbClr val="251B02"/>
                  </a:solidFill>
                </a:ln>
                <a:solidFill>
                  <a:srgbClr val="0000FF"/>
                </a:soli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QUALITATIVE  AND QUANTITATIVE ANALYSIS OF ARSENIC AND MERCURY IN HUMAN REMAINS OF THE XVI-XVII CENTURIES FROM THE MOSCOW KREMLIN NECROPOLISES BY NEUTRON ACTIVATION ANALYSIS AT THE IREN FACILITY AND THE IBR-2 REACTOR OF FLNP JINR</a:t>
            </a:r>
            <a:r>
              <a:rPr lang="ru-RU" sz="1600" dirty="0">
                <a:ln w="19050">
                  <a:solidFill>
                    <a:srgbClr val="251B02"/>
                  </a:solidFill>
                </a:ln>
                <a:solidFill>
                  <a:srgbClr val="0000FF"/>
                </a:soli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t>
            </a:r>
          </a:p>
        </p:txBody>
      </p:sp>
      <p:sp>
        <p:nvSpPr>
          <p:cNvPr id="5" name="Прямоугольник 4"/>
          <p:cNvSpPr/>
          <p:nvPr/>
        </p:nvSpPr>
        <p:spPr>
          <a:xfrm>
            <a:off x="2846601" y="1294255"/>
            <a:ext cx="6096000" cy="369332"/>
          </a:xfrm>
          <a:prstGeom prst="rect">
            <a:avLst/>
          </a:prstGeom>
        </p:spPr>
        <p:txBody>
          <a:bodyPr>
            <a:spAutoFit/>
          </a:bodyPr>
          <a:lstStyle/>
          <a:p>
            <a:pPr algn="ctr"/>
            <a:r>
              <a:rPr lang="it-IT"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T.D. Panova, A.Yu. Dmitriev, S.B. Borzakov, C. Hramco</a:t>
            </a:r>
            <a:endParaRPr lang="en-US"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pic>
        <p:nvPicPr>
          <p:cNvPr id="6" name="Рисунок 5"/>
          <p:cNvPicPr>
            <a:picLocks noChangeAspect="1"/>
          </p:cNvPicPr>
          <p:nvPr/>
        </p:nvPicPr>
        <p:blipFill>
          <a:blip r:embed="rId3" cstate="print"/>
          <a:stretch>
            <a:fillRect/>
          </a:stretch>
        </p:blipFill>
        <p:spPr>
          <a:xfrm>
            <a:off x="0" y="775830"/>
            <a:ext cx="1182757" cy="682101"/>
          </a:xfrm>
          <a:prstGeom prst="rect">
            <a:avLst/>
          </a:prstGeom>
        </p:spPr>
      </p:pic>
      <p:pic>
        <p:nvPicPr>
          <p:cNvPr id="8" name="Рисунок 7"/>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231634" y="1397065"/>
            <a:ext cx="4522365" cy="3383144"/>
          </a:xfrm>
          <a:prstGeom prst="rect">
            <a:avLst/>
          </a:prstGeom>
        </p:spPr>
      </p:pic>
      <p:pic>
        <p:nvPicPr>
          <p:cNvPr id="9" name="Рисунок 8"/>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5008840" y="1777041"/>
            <a:ext cx="1578089" cy="2122099"/>
          </a:xfrm>
          <a:prstGeom prst="rect">
            <a:avLst/>
          </a:prstGeom>
        </p:spPr>
      </p:pic>
      <p:sp>
        <p:nvSpPr>
          <p:cNvPr id="10" name="Прямоугольник 9"/>
          <p:cNvSpPr/>
          <p:nvPr/>
        </p:nvSpPr>
        <p:spPr>
          <a:xfrm>
            <a:off x="5000214" y="3868578"/>
            <a:ext cx="1788775" cy="517065"/>
          </a:xfrm>
          <a:prstGeom prst="rect">
            <a:avLst/>
          </a:prstGeom>
        </p:spPr>
        <p:txBody>
          <a:bodyPr wrap="square">
            <a:spAutoFit/>
          </a:bodyPr>
          <a:lstStyle/>
          <a:p>
            <a:pPr algn="ctr">
              <a:lnSpc>
                <a:spcPct val="115000"/>
              </a:lnSpc>
              <a:spcAft>
                <a:spcPts val="0"/>
              </a:spcAft>
            </a:pPr>
            <a:r>
              <a:rPr lang="en-US" sz="1200" dirty="0">
                <a:ea typeface="Calibri" panose="020F0502020204030204" pitchFamily="34" charset="0"/>
                <a:cs typeface="Calibri" panose="020F0502020204030204" pitchFamily="34" charset="0"/>
              </a:rPr>
              <a:t>The remains of Ivan the Terrible in the grave.</a:t>
            </a:r>
            <a:endParaRPr lang="ru-RU" sz="1200" dirty="0">
              <a:ea typeface="Calibri" panose="020F0502020204030204" pitchFamily="34" charset="0"/>
              <a:cs typeface="Times New Roman" panose="02020603050405020304" pitchFamily="18" charset="0"/>
            </a:endParaRPr>
          </a:p>
        </p:txBody>
      </p:sp>
      <p:pic>
        <p:nvPicPr>
          <p:cNvPr id="11" name="Рисунок 10"/>
          <p:cNvPicPr>
            <a:picLocks noChangeAspect="1"/>
          </p:cNvPicPr>
          <p:nvPr/>
        </p:nvPicPr>
        <p:blipFill>
          <a:blip r:embed="rId6" cstate="print">
            <a:extLst>
              <a:ext uri="{28A0092B-C50C-407E-A947-70E740481C1C}">
                <a14:useLocalDpi xmlns="" xmlns:a14="http://schemas.microsoft.com/office/drawing/2010/main"/>
              </a:ext>
            </a:extLst>
          </a:blip>
          <a:stretch>
            <a:fillRect/>
          </a:stretch>
        </p:blipFill>
        <p:spPr>
          <a:xfrm>
            <a:off x="6695816" y="1768415"/>
            <a:ext cx="1362810" cy="2113471"/>
          </a:xfrm>
          <a:prstGeom prst="rect">
            <a:avLst/>
          </a:prstGeom>
        </p:spPr>
      </p:pic>
      <p:sp>
        <p:nvSpPr>
          <p:cNvPr id="12" name="Прямоугольник 11"/>
          <p:cNvSpPr/>
          <p:nvPr/>
        </p:nvSpPr>
        <p:spPr>
          <a:xfrm>
            <a:off x="6530197" y="3895335"/>
            <a:ext cx="2018581" cy="461665"/>
          </a:xfrm>
          <a:prstGeom prst="rect">
            <a:avLst/>
          </a:prstGeom>
        </p:spPr>
        <p:txBody>
          <a:bodyPr wrap="square">
            <a:spAutoFit/>
          </a:bodyPr>
          <a:lstStyle/>
          <a:p>
            <a:pPr algn="ctr"/>
            <a:r>
              <a:rPr lang="en-US" sz="1200" dirty="0"/>
              <a:t>The remains of </a:t>
            </a:r>
            <a:r>
              <a:rPr lang="en-US" sz="1200" dirty="0" err="1"/>
              <a:t>Tsarevich</a:t>
            </a:r>
            <a:r>
              <a:rPr lang="en-US" sz="1200" dirty="0"/>
              <a:t> Ivan. The opening in 1963.</a:t>
            </a:r>
            <a:endParaRPr lang="ru-RU" sz="1200" dirty="0"/>
          </a:p>
        </p:txBody>
      </p:sp>
      <p:pic>
        <p:nvPicPr>
          <p:cNvPr id="13" name="Рисунок 12"/>
          <p:cNvPicPr>
            <a:picLocks noChangeAspect="1"/>
          </p:cNvPicPr>
          <p:nvPr/>
        </p:nvPicPr>
        <p:blipFill>
          <a:blip r:embed="rId7" cstate="print">
            <a:extLst>
              <a:ext uri="{28A0092B-C50C-407E-A947-70E740481C1C}">
                <a14:useLocalDpi xmlns="" xmlns:a14="http://schemas.microsoft.com/office/drawing/2010/main"/>
              </a:ext>
            </a:extLst>
          </a:blip>
          <a:stretch>
            <a:fillRect/>
          </a:stretch>
        </p:blipFill>
        <p:spPr>
          <a:xfrm>
            <a:off x="8209308" y="1656706"/>
            <a:ext cx="1650364" cy="1940509"/>
          </a:xfrm>
          <a:prstGeom prst="rect">
            <a:avLst/>
          </a:prstGeom>
        </p:spPr>
      </p:pic>
      <p:sp>
        <p:nvSpPr>
          <p:cNvPr id="14" name="Прямоугольник 13"/>
          <p:cNvSpPr/>
          <p:nvPr/>
        </p:nvSpPr>
        <p:spPr>
          <a:xfrm>
            <a:off x="8269691" y="3644791"/>
            <a:ext cx="1788709" cy="729430"/>
          </a:xfrm>
          <a:prstGeom prst="rect">
            <a:avLst/>
          </a:prstGeom>
        </p:spPr>
        <p:txBody>
          <a:bodyPr wrap="square">
            <a:spAutoFit/>
          </a:bodyPr>
          <a:lstStyle/>
          <a:p>
            <a:pPr algn="ctr">
              <a:lnSpc>
                <a:spcPct val="115000"/>
              </a:lnSpc>
              <a:spcAft>
                <a:spcPts val="0"/>
              </a:spcAft>
            </a:pPr>
            <a:r>
              <a:rPr lang="en-US" sz="1200" dirty="0">
                <a:ea typeface="Calibri" panose="020F0502020204030204" pitchFamily="34" charset="0"/>
                <a:cs typeface="Calibri" panose="020F0502020204030204" pitchFamily="34" charset="0"/>
              </a:rPr>
              <a:t>Unknown author.</a:t>
            </a:r>
          </a:p>
          <a:p>
            <a:pPr algn="ctr">
              <a:lnSpc>
                <a:spcPct val="115000"/>
              </a:lnSpc>
              <a:spcAft>
                <a:spcPts val="0"/>
              </a:spcAft>
            </a:pPr>
            <a:r>
              <a:rPr lang="en-US" sz="1200" dirty="0">
                <a:ea typeface="Calibri" panose="020F0502020204030204" pitchFamily="34" charset="0"/>
                <a:cs typeface="Calibri" panose="020F0502020204030204" pitchFamily="34" charset="0"/>
              </a:rPr>
              <a:t>Prince M. V. </a:t>
            </a:r>
            <a:r>
              <a:rPr lang="en-US" sz="1200" dirty="0" err="1">
                <a:ea typeface="Calibri" panose="020F0502020204030204" pitchFamily="34" charset="0"/>
                <a:cs typeface="Calibri" panose="020F0502020204030204" pitchFamily="34" charset="0"/>
              </a:rPr>
              <a:t>Skopin-Shuisky</a:t>
            </a:r>
            <a:r>
              <a:rPr lang="en-US" sz="1200" dirty="0">
                <a:ea typeface="Calibri" panose="020F0502020204030204" pitchFamily="34" charset="0"/>
                <a:cs typeface="Calibri" panose="020F0502020204030204" pitchFamily="34" charset="0"/>
              </a:rPr>
              <a:t>.</a:t>
            </a:r>
            <a:endParaRPr lang="ru-RU" sz="1200" dirty="0">
              <a:ea typeface="Calibri" panose="020F0502020204030204" pitchFamily="34" charset="0"/>
              <a:cs typeface="Times New Roman" panose="02020603050405020304" pitchFamily="18" charset="0"/>
            </a:endParaRPr>
          </a:p>
        </p:txBody>
      </p:sp>
      <p:pic>
        <p:nvPicPr>
          <p:cNvPr id="15" name="Рисунок 14"/>
          <p:cNvPicPr>
            <a:picLocks noChangeAspect="1"/>
          </p:cNvPicPr>
          <p:nvPr/>
        </p:nvPicPr>
        <p:blipFill>
          <a:blip r:embed="rId8" cstate="print">
            <a:extLst>
              <a:ext uri="{28A0092B-C50C-407E-A947-70E740481C1C}">
                <a14:useLocalDpi xmlns="" xmlns:a14="http://schemas.microsoft.com/office/drawing/2010/main"/>
              </a:ext>
            </a:extLst>
          </a:blip>
          <a:stretch>
            <a:fillRect/>
          </a:stretch>
        </p:blipFill>
        <p:spPr>
          <a:xfrm>
            <a:off x="230927" y="4701397"/>
            <a:ext cx="1533525" cy="977004"/>
          </a:xfrm>
          <a:prstGeom prst="rect">
            <a:avLst/>
          </a:prstGeom>
        </p:spPr>
      </p:pic>
      <p:pic>
        <p:nvPicPr>
          <p:cNvPr id="16" name="Рисунок 15"/>
          <p:cNvPicPr>
            <a:picLocks noChangeAspect="1"/>
          </p:cNvPicPr>
          <p:nvPr/>
        </p:nvPicPr>
        <p:blipFill>
          <a:blip r:embed="rId9" cstate="print">
            <a:extLst>
              <a:ext uri="{28A0092B-C50C-407E-A947-70E740481C1C}">
                <a14:useLocalDpi xmlns="" xmlns:a14="http://schemas.microsoft.com/office/drawing/2010/main"/>
              </a:ext>
            </a:extLst>
          </a:blip>
          <a:stretch>
            <a:fillRect/>
          </a:stretch>
        </p:blipFill>
        <p:spPr>
          <a:xfrm>
            <a:off x="1408749" y="5917719"/>
            <a:ext cx="1654192" cy="428583"/>
          </a:xfrm>
          <a:prstGeom prst="rect">
            <a:avLst/>
          </a:prstGeom>
        </p:spPr>
      </p:pic>
      <p:pic>
        <p:nvPicPr>
          <p:cNvPr id="17" name="Рисунок 16"/>
          <p:cNvPicPr>
            <a:picLocks noChangeAspect="1"/>
          </p:cNvPicPr>
          <p:nvPr/>
        </p:nvPicPr>
        <p:blipFill>
          <a:blip r:embed="rId10" cstate="print">
            <a:extLst>
              <a:ext uri="{28A0092B-C50C-407E-A947-70E740481C1C}">
                <a14:useLocalDpi xmlns="" xmlns:a14="http://schemas.microsoft.com/office/drawing/2010/main"/>
              </a:ext>
            </a:extLst>
          </a:blip>
          <a:stretch>
            <a:fillRect/>
          </a:stretch>
        </p:blipFill>
        <p:spPr>
          <a:xfrm>
            <a:off x="1757419" y="4649637"/>
            <a:ext cx="2131855" cy="812925"/>
          </a:xfrm>
          <a:prstGeom prst="rect">
            <a:avLst/>
          </a:prstGeom>
        </p:spPr>
      </p:pic>
      <p:pic>
        <p:nvPicPr>
          <p:cNvPr id="18" name="Рисунок 17"/>
          <p:cNvPicPr>
            <a:picLocks noChangeAspect="1"/>
          </p:cNvPicPr>
          <p:nvPr/>
        </p:nvPicPr>
        <p:blipFill>
          <a:blip r:embed="rId11" cstate="print"/>
          <a:stretch>
            <a:fillRect/>
          </a:stretch>
        </p:blipFill>
        <p:spPr>
          <a:xfrm>
            <a:off x="9927894" y="1639018"/>
            <a:ext cx="2264106" cy="4174599"/>
          </a:xfrm>
          <a:prstGeom prst="rect">
            <a:avLst/>
          </a:prstGeom>
        </p:spPr>
      </p:pic>
      <p:graphicFrame>
        <p:nvGraphicFramePr>
          <p:cNvPr id="19" name="Таблица 18"/>
          <p:cNvGraphicFramePr>
            <a:graphicFrameLocks noGrp="1"/>
          </p:cNvGraphicFramePr>
          <p:nvPr>
            <p:extLst>
              <p:ext uri="{D42A27DB-BD31-4B8C-83A1-F6EECF244321}">
                <p14:modId xmlns="" xmlns:p14="http://schemas.microsoft.com/office/powerpoint/2010/main" val="2310044068"/>
              </p:ext>
            </p:extLst>
          </p:nvPr>
        </p:nvGraphicFramePr>
        <p:xfrm>
          <a:off x="3797754" y="5167223"/>
          <a:ext cx="3172390" cy="1455091"/>
        </p:xfrm>
        <a:graphic>
          <a:graphicData uri="http://schemas.openxmlformats.org/drawingml/2006/table">
            <a:tbl>
              <a:tblPr firstRow="1" firstCol="1" bandRow="1">
                <a:tableStyleId>{5C22544A-7EE6-4342-B048-85BDC9FD1C3A}</a:tableStyleId>
              </a:tblPr>
              <a:tblGrid>
                <a:gridCol w="541175">
                  <a:extLst>
                    <a:ext uri="{9D8B030D-6E8A-4147-A177-3AD203B41FA5}">
                      <a16:colId xmlns="" xmlns:a16="http://schemas.microsoft.com/office/drawing/2014/main" val="4272856883"/>
                    </a:ext>
                  </a:extLst>
                </a:gridCol>
                <a:gridCol w="545651">
                  <a:extLst>
                    <a:ext uri="{9D8B030D-6E8A-4147-A177-3AD203B41FA5}">
                      <a16:colId xmlns="" xmlns:a16="http://schemas.microsoft.com/office/drawing/2014/main" val="133105112"/>
                    </a:ext>
                  </a:extLst>
                </a:gridCol>
                <a:gridCol w="736520">
                  <a:extLst>
                    <a:ext uri="{9D8B030D-6E8A-4147-A177-3AD203B41FA5}">
                      <a16:colId xmlns="" xmlns:a16="http://schemas.microsoft.com/office/drawing/2014/main" val="3259576358"/>
                    </a:ext>
                  </a:extLst>
                </a:gridCol>
                <a:gridCol w="587625">
                  <a:extLst>
                    <a:ext uri="{9D8B030D-6E8A-4147-A177-3AD203B41FA5}">
                      <a16:colId xmlns="" xmlns:a16="http://schemas.microsoft.com/office/drawing/2014/main" val="1382506558"/>
                    </a:ext>
                  </a:extLst>
                </a:gridCol>
                <a:gridCol w="761419">
                  <a:extLst>
                    <a:ext uri="{9D8B030D-6E8A-4147-A177-3AD203B41FA5}">
                      <a16:colId xmlns="" xmlns:a16="http://schemas.microsoft.com/office/drawing/2014/main" val="1047539963"/>
                    </a:ext>
                  </a:extLst>
                </a:gridCol>
              </a:tblGrid>
              <a:tr h="207870">
                <a:tc rowSpan="2">
                  <a:txBody>
                    <a:bodyPr/>
                    <a:lstStyle/>
                    <a:p>
                      <a:pPr algn="ctr">
                        <a:lnSpc>
                          <a:spcPct val="130000"/>
                        </a:lnSpc>
                        <a:spcBef>
                          <a:spcPts val="600"/>
                        </a:spcBef>
                        <a:spcAft>
                          <a:spcPts val="600"/>
                        </a:spcAft>
                      </a:pPr>
                      <a:r>
                        <a:rPr lang="it-IT" sz="1000" b="1" i="0" kern="1200" dirty="0">
                          <a:solidFill>
                            <a:schemeClr val="lt1"/>
                          </a:solidFill>
                          <a:effectLst/>
                          <a:latin typeface="+mn-lt"/>
                          <a:ea typeface="+mn-ea"/>
                          <a:cs typeface="+mn-cs"/>
                        </a:rPr>
                        <a:t>Sample</a:t>
                      </a:r>
                      <a:br>
                        <a:rPr lang="it-IT" sz="1000" b="1" i="0" kern="1200" dirty="0">
                          <a:solidFill>
                            <a:schemeClr val="lt1"/>
                          </a:solidFill>
                          <a:effectLst/>
                          <a:latin typeface="+mn-lt"/>
                          <a:ea typeface="+mn-ea"/>
                          <a:cs typeface="+mn-cs"/>
                        </a:rPr>
                      </a:br>
                      <a:r>
                        <a:rPr lang="it-IT" sz="1000" b="1" i="0" kern="1200" dirty="0">
                          <a:solidFill>
                            <a:schemeClr val="lt1"/>
                          </a:solidFill>
                          <a:effectLst/>
                          <a:latin typeface="+mn-lt"/>
                          <a:ea typeface="+mn-ea"/>
                          <a:cs typeface="+mn-cs"/>
                        </a:rPr>
                        <a:t>number</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chemeClr val="bg1">
                        <a:lumMod val="75000"/>
                      </a:schemeClr>
                    </a:solidFill>
                  </a:tcPr>
                </a:tc>
                <a:tc gridSpan="2">
                  <a:txBody>
                    <a:bodyPr/>
                    <a:lstStyle/>
                    <a:p>
                      <a:pPr algn="ctr">
                        <a:lnSpc>
                          <a:spcPct val="130000"/>
                        </a:lnSpc>
                        <a:spcBef>
                          <a:spcPts val="600"/>
                        </a:spcBef>
                        <a:spcAft>
                          <a:spcPts val="600"/>
                        </a:spcAft>
                      </a:pPr>
                      <a:r>
                        <a:rPr lang="it-IT" sz="1000" b="1" i="0" kern="1200" dirty="0">
                          <a:solidFill>
                            <a:schemeClr val="lt1"/>
                          </a:solidFill>
                          <a:effectLst/>
                          <a:latin typeface="+mn-lt"/>
                          <a:ea typeface="+mn-ea"/>
                          <a:cs typeface="+mn-cs"/>
                        </a:rPr>
                        <a:t>Arsenic</a:t>
                      </a:r>
                      <a:r>
                        <a:rPr lang="ru-RU" sz="1000" dirty="0">
                          <a:effectLst/>
                        </a:rPr>
                        <a:t> (</a:t>
                      </a:r>
                      <a:r>
                        <a:rPr lang="ru-RU" sz="1000" dirty="0" err="1">
                          <a:effectLst/>
                        </a:rPr>
                        <a:t>As</a:t>
                      </a:r>
                      <a:r>
                        <a:rPr lang="ru-RU" sz="1000" dirty="0">
                          <a:effectLst/>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chemeClr val="bg1">
                        <a:lumMod val="75000"/>
                      </a:schemeClr>
                    </a:solidFill>
                  </a:tcPr>
                </a:tc>
                <a:tc hMerge="1">
                  <a:txBody>
                    <a:bodyPr/>
                    <a:lstStyle/>
                    <a:p>
                      <a:endParaRPr lang="ru-RU"/>
                    </a:p>
                  </a:txBody>
                  <a:tcPr/>
                </a:tc>
                <a:tc gridSpan="2">
                  <a:txBody>
                    <a:bodyPr/>
                    <a:lstStyle/>
                    <a:p>
                      <a:pPr algn="ctr">
                        <a:lnSpc>
                          <a:spcPct val="130000"/>
                        </a:lnSpc>
                        <a:spcBef>
                          <a:spcPts val="600"/>
                        </a:spcBef>
                        <a:spcAft>
                          <a:spcPts val="600"/>
                        </a:spcAft>
                      </a:pPr>
                      <a:r>
                        <a:rPr lang="it-IT" sz="1000" b="1" i="0" kern="1200" dirty="0">
                          <a:solidFill>
                            <a:schemeClr val="lt1"/>
                          </a:solidFill>
                          <a:effectLst/>
                          <a:latin typeface="+mn-lt"/>
                          <a:ea typeface="+mn-ea"/>
                          <a:cs typeface="+mn-cs"/>
                        </a:rPr>
                        <a:t>Mercury</a:t>
                      </a:r>
                      <a:r>
                        <a:rPr lang="ru-RU" sz="1000" dirty="0">
                          <a:effectLst/>
                        </a:rPr>
                        <a:t> (</a:t>
                      </a:r>
                      <a:r>
                        <a:rPr lang="ru-RU" sz="1000" dirty="0" err="1">
                          <a:effectLst/>
                        </a:rPr>
                        <a:t>Hg</a:t>
                      </a:r>
                      <a:r>
                        <a:rPr lang="ru-RU" sz="1000" dirty="0">
                          <a:effectLst/>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chemeClr val="bg1">
                        <a:lumMod val="75000"/>
                      </a:schemeClr>
                    </a:solidFill>
                  </a:tcPr>
                </a:tc>
                <a:tc hMerge="1">
                  <a:txBody>
                    <a:bodyPr/>
                    <a:lstStyle/>
                    <a:p>
                      <a:endParaRPr lang="ru-RU"/>
                    </a:p>
                  </a:txBody>
                  <a:tcPr/>
                </a:tc>
                <a:extLst>
                  <a:ext uri="{0D108BD9-81ED-4DB2-BD59-A6C34878D82A}">
                    <a16:rowId xmlns="" xmlns:a16="http://schemas.microsoft.com/office/drawing/2014/main" val="3083035460"/>
                  </a:ext>
                </a:extLst>
              </a:tr>
              <a:tr h="623611">
                <a:tc vMerge="1">
                  <a:txBody>
                    <a:bodyPr/>
                    <a:lstStyle/>
                    <a:p>
                      <a:endParaRPr lang="ru-RU"/>
                    </a:p>
                  </a:txBody>
                  <a:tcPr/>
                </a:tc>
                <a:tc>
                  <a:txBody>
                    <a:bodyPr/>
                    <a:lstStyle/>
                    <a:p>
                      <a:pPr algn="ctr">
                        <a:lnSpc>
                          <a:spcPct val="130000"/>
                        </a:lnSpc>
                        <a:spcBef>
                          <a:spcPts val="600"/>
                        </a:spcBef>
                        <a:spcAft>
                          <a:spcPts val="600"/>
                        </a:spcAft>
                      </a:pPr>
                      <a:r>
                        <a:rPr lang="it-IT" sz="1000" i="0" kern="1200" dirty="0">
                          <a:solidFill>
                            <a:schemeClr val="dk1"/>
                          </a:solidFill>
                          <a:effectLst/>
                          <a:latin typeface="+mn-lt"/>
                          <a:ea typeface="+mn-ea"/>
                          <a:cs typeface="+mn-cs"/>
                        </a:rPr>
                        <a:t>Mass</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fraction,</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mg/kg</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ctr">
                        <a:lnSpc>
                          <a:spcPct val="130000"/>
                        </a:lnSpc>
                        <a:spcBef>
                          <a:spcPts val="600"/>
                        </a:spcBef>
                        <a:spcAft>
                          <a:spcPts val="600"/>
                        </a:spcAft>
                      </a:pPr>
                      <a:r>
                        <a:rPr lang="it-IT" sz="1000" i="0" kern="1200" dirty="0">
                          <a:solidFill>
                            <a:schemeClr val="dk1"/>
                          </a:solidFill>
                          <a:effectLst/>
                          <a:latin typeface="+mn-lt"/>
                          <a:ea typeface="+mn-ea"/>
                          <a:cs typeface="+mn-cs"/>
                        </a:rPr>
                        <a:t>Relative</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uncertainty,</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rgbClr val="D0D8E8"/>
                    </a:solidFill>
                  </a:tcPr>
                </a:tc>
                <a:tc>
                  <a:txBody>
                    <a:bodyPr/>
                    <a:lstStyle/>
                    <a:p>
                      <a:pPr algn="ctr">
                        <a:lnSpc>
                          <a:spcPct val="130000"/>
                        </a:lnSpc>
                        <a:spcBef>
                          <a:spcPts val="600"/>
                        </a:spcBef>
                        <a:spcAft>
                          <a:spcPts val="600"/>
                        </a:spcAft>
                      </a:pPr>
                      <a:r>
                        <a:rPr lang="it-IT" sz="1000" i="0" kern="1200" dirty="0">
                          <a:solidFill>
                            <a:schemeClr val="dk1"/>
                          </a:solidFill>
                          <a:effectLst/>
                          <a:latin typeface="+mn-lt"/>
                          <a:ea typeface="+mn-ea"/>
                          <a:cs typeface="+mn-cs"/>
                        </a:rPr>
                        <a:t>Mass</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fraction,</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mg/kg</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ctr">
                        <a:lnSpc>
                          <a:spcPct val="130000"/>
                        </a:lnSpc>
                        <a:spcBef>
                          <a:spcPts val="600"/>
                        </a:spcBef>
                        <a:spcAft>
                          <a:spcPts val="600"/>
                        </a:spcAft>
                      </a:pPr>
                      <a:r>
                        <a:rPr lang="it-IT" sz="1000" i="0" kern="1200" dirty="0">
                          <a:solidFill>
                            <a:schemeClr val="dk1"/>
                          </a:solidFill>
                          <a:effectLst/>
                          <a:latin typeface="+mn-lt"/>
                          <a:ea typeface="+mn-ea"/>
                          <a:cs typeface="+mn-cs"/>
                        </a:rPr>
                        <a:t>Relative</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uncertainty,</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extLst>
                  <a:ext uri="{0D108BD9-81ED-4DB2-BD59-A6C34878D82A}">
                    <a16:rowId xmlns="" xmlns:a16="http://schemas.microsoft.com/office/drawing/2014/main" val="1517834276"/>
                  </a:ext>
                </a:extLst>
              </a:tr>
              <a:tr h="207870">
                <a:tc>
                  <a:txBody>
                    <a:bodyPr/>
                    <a:lstStyle/>
                    <a:p>
                      <a:pPr algn="ctr">
                        <a:lnSpc>
                          <a:spcPct val="130000"/>
                        </a:lnSpc>
                        <a:spcBef>
                          <a:spcPts val="600"/>
                        </a:spcBef>
                        <a:spcAft>
                          <a:spcPts val="600"/>
                        </a:spcAft>
                      </a:pPr>
                      <a:r>
                        <a:rPr lang="ru-RU" sz="1000" dirty="0">
                          <a:effectLst/>
                        </a:rPr>
                        <a:t>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chemeClr val="bg1">
                        <a:lumMod val="75000"/>
                      </a:schemeClr>
                    </a:solidFill>
                  </a:tcPr>
                </a:tc>
                <a:tc>
                  <a:txBody>
                    <a:bodyPr/>
                    <a:lstStyle/>
                    <a:p>
                      <a:pPr algn="ctr">
                        <a:lnSpc>
                          <a:spcPct val="130000"/>
                        </a:lnSpc>
                        <a:spcBef>
                          <a:spcPts val="600"/>
                        </a:spcBef>
                        <a:spcAft>
                          <a:spcPts val="600"/>
                        </a:spcAft>
                      </a:pPr>
                      <a:r>
                        <a:rPr lang="ru-RU" sz="1000" b="1" dirty="0">
                          <a:solidFill>
                            <a:srgbClr val="FF0000"/>
                          </a:solidFill>
                          <a:effectLst/>
                        </a:rPr>
                        <a:t>0.19</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r">
                        <a:lnSpc>
                          <a:spcPct val="130000"/>
                        </a:lnSpc>
                        <a:spcBef>
                          <a:spcPts val="600"/>
                        </a:spcBef>
                        <a:spcAft>
                          <a:spcPts val="600"/>
                        </a:spcAft>
                      </a:pPr>
                      <a:r>
                        <a:rPr lang="ru-RU" sz="1000" dirty="0">
                          <a:effectLst/>
                        </a:rPr>
                        <a:t>30</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ctr">
                        <a:lnSpc>
                          <a:spcPct val="130000"/>
                        </a:lnSpc>
                        <a:spcBef>
                          <a:spcPts val="600"/>
                        </a:spcBef>
                        <a:spcAft>
                          <a:spcPts val="600"/>
                        </a:spcAft>
                      </a:pPr>
                      <a:r>
                        <a:rPr lang="ru-RU" sz="1000" b="1" dirty="0">
                          <a:solidFill>
                            <a:srgbClr val="FF0000"/>
                          </a:solidFill>
                          <a:effectLst/>
                        </a:rPr>
                        <a:t>0.36</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r">
                        <a:lnSpc>
                          <a:spcPct val="130000"/>
                        </a:lnSpc>
                        <a:spcBef>
                          <a:spcPts val="600"/>
                        </a:spcBef>
                        <a:spcAft>
                          <a:spcPts val="600"/>
                        </a:spcAft>
                      </a:pPr>
                      <a:r>
                        <a:rPr lang="ru-RU" sz="1000" dirty="0">
                          <a:effectLst/>
                        </a:rPr>
                        <a:t>19.1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extLst>
                  <a:ext uri="{0D108BD9-81ED-4DB2-BD59-A6C34878D82A}">
                    <a16:rowId xmlns="" xmlns:a16="http://schemas.microsoft.com/office/drawing/2014/main" val="2911668467"/>
                  </a:ext>
                </a:extLst>
              </a:tr>
              <a:tr h="207870">
                <a:tc>
                  <a:txBody>
                    <a:bodyPr/>
                    <a:lstStyle/>
                    <a:p>
                      <a:pPr algn="ctr">
                        <a:lnSpc>
                          <a:spcPct val="130000"/>
                        </a:lnSpc>
                        <a:spcBef>
                          <a:spcPts val="600"/>
                        </a:spcBef>
                        <a:spcAft>
                          <a:spcPts val="600"/>
                        </a:spcAft>
                      </a:pPr>
                      <a:r>
                        <a:rPr lang="ru-RU" sz="1000" dirty="0">
                          <a:effectLst/>
                        </a:rPr>
                        <a:t>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chemeClr val="bg1">
                        <a:lumMod val="75000"/>
                      </a:schemeClr>
                    </a:solidFill>
                  </a:tcPr>
                </a:tc>
                <a:tc>
                  <a:txBody>
                    <a:bodyPr/>
                    <a:lstStyle/>
                    <a:p>
                      <a:pPr algn="ctr">
                        <a:lnSpc>
                          <a:spcPct val="130000"/>
                        </a:lnSpc>
                        <a:spcBef>
                          <a:spcPts val="600"/>
                        </a:spcBef>
                        <a:spcAft>
                          <a:spcPts val="600"/>
                        </a:spcAft>
                      </a:pPr>
                      <a:r>
                        <a:rPr lang="ru-RU" sz="1000" b="1" dirty="0">
                          <a:solidFill>
                            <a:srgbClr val="FF0000"/>
                          </a:solidFill>
                          <a:effectLst/>
                        </a:rPr>
                        <a:t>0.23</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b"/>
                </a:tc>
                <a:tc>
                  <a:txBody>
                    <a:bodyPr/>
                    <a:lstStyle/>
                    <a:p>
                      <a:pPr algn="r">
                        <a:lnSpc>
                          <a:spcPct val="130000"/>
                        </a:lnSpc>
                        <a:spcBef>
                          <a:spcPts val="600"/>
                        </a:spcBef>
                        <a:spcAft>
                          <a:spcPts val="600"/>
                        </a:spcAft>
                      </a:pPr>
                      <a:r>
                        <a:rPr lang="ru-RU" sz="1000" dirty="0">
                          <a:effectLst/>
                        </a:rPr>
                        <a:t>30</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b"/>
                </a:tc>
                <a:tc>
                  <a:txBody>
                    <a:bodyPr/>
                    <a:lstStyle/>
                    <a:p>
                      <a:pPr algn="ctr">
                        <a:lnSpc>
                          <a:spcPct val="130000"/>
                        </a:lnSpc>
                        <a:spcBef>
                          <a:spcPts val="600"/>
                        </a:spcBef>
                        <a:spcAft>
                          <a:spcPts val="600"/>
                        </a:spcAft>
                      </a:pPr>
                      <a:r>
                        <a:rPr lang="ru-RU" sz="1000" b="1" dirty="0">
                          <a:solidFill>
                            <a:srgbClr val="FF0000"/>
                          </a:solidFill>
                          <a:effectLst/>
                        </a:rPr>
                        <a:t>0</a:t>
                      </a:r>
                      <a:r>
                        <a:rPr lang="en-US" sz="1000" b="1" dirty="0">
                          <a:solidFill>
                            <a:srgbClr val="FF0000"/>
                          </a:solidFill>
                          <a:effectLst/>
                        </a:rPr>
                        <a:t>.</a:t>
                      </a:r>
                      <a:r>
                        <a:rPr lang="ru-RU" sz="1000" b="1" dirty="0">
                          <a:solidFill>
                            <a:srgbClr val="FF0000"/>
                          </a:solidFill>
                          <a:effectLst/>
                        </a:rPr>
                        <a:t>2</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b"/>
                </a:tc>
                <a:tc>
                  <a:txBody>
                    <a:bodyPr/>
                    <a:lstStyle/>
                    <a:p>
                      <a:pPr algn="r">
                        <a:lnSpc>
                          <a:spcPct val="130000"/>
                        </a:lnSpc>
                        <a:spcBef>
                          <a:spcPts val="600"/>
                        </a:spcBef>
                        <a:spcAft>
                          <a:spcPts val="600"/>
                        </a:spcAft>
                      </a:pPr>
                      <a:r>
                        <a:rPr lang="ru-RU" sz="1000" dirty="0">
                          <a:effectLst/>
                        </a:rPr>
                        <a:t>29.5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b"/>
                </a:tc>
                <a:extLst>
                  <a:ext uri="{0D108BD9-81ED-4DB2-BD59-A6C34878D82A}">
                    <a16:rowId xmlns="" xmlns:a16="http://schemas.microsoft.com/office/drawing/2014/main" val="918242420"/>
                  </a:ext>
                </a:extLst>
              </a:tr>
              <a:tr h="207870">
                <a:tc>
                  <a:txBody>
                    <a:bodyPr/>
                    <a:lstStyle/>
                    <a:p>
                      <a:pPr algn="ctr">
                        <a:lnSpc>
                          <a:spcPct val="130000"/>
                        </a:lnSpc>
                        <a:spcBef>
                          <a:spcPts val="600"/>
                        </a:spcBef>
                        <a:spcAft>
                          <a:spcPts val="600"/>
                        </a:spcAft>
                      </a:pPr>
                      <a:r>
                        <a:rPr lang="ru-RU" sz="1000" dirty="0">
                          <a:effectLst/>
                        </a:rPr>
                        <a:t>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chemeClr val="bg1">
                        <a:lumMod val="75000"/>
                      </a:schemeClr>
                    </a:solidFill>
                  </a:tcPr>
                </a:tc>
                <a:tc>
                  <a:txBody>
                    <a:bodyPr/>
                    <a:lstStyle/>
                    <a:p>
                      <a:pPr algn="ctr">
                        <a:lnSpc>
                          <a:spcPct val="130000"/>
                        </a:lnSpc>
                        <a:spcBef>
                          <a:spcPts val="600"/>
                        </a:spcBef>
                        <a:spcAft>
                          <a:spcPts val="600"/>
                        </a:spcAft>
                      </a:pPr>
                      <a:r>
                        <a:rPr lang="en-US" sz="1000" b="1" dirty="0">
                          <a:solidFill>
                            <a:srgbClr val="FF0000"/>
                          </a:solidFill>
                          <a:effectLst/>
                        </a:rPr>
                        <a:t>1</a:t>
                      </a:r>
                      <a:r>
                        <a:rPr lang="ru-RU" sz="1000" b="1" dirty="0">
                          <a:solidFill>
                            <a:srgbClr val="FF0000"/>
                          </a:solidFill>
                          <a:effectLst/>
                        </a:rPr>
                        <a:t>.18</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r">
                        <a:lnSpc>
                          <a:spcPct val="130000"/>
                        </a:lnSpc>
                        <a:spcBef>
                          <a:spcPts val="600"/>
                        </a:spcBef>
                        <a:spcAft>
                          <a:spcPts val="600"/>
                        </a:spcAft>
                      </a:pPr>
                      <a:r>
                        <a:rPr lang="ru-RU" sz="1000" kern="1200" dirty="0">
                          <a:solidFill>
                            <a:schemeClr val="dk1"/>
                          </a:solidFill>
                          <a:effectLst/>
                          <a:latin typeface="+mn-lt"/>
                          <a:ea typeface="+mn-ea"/>
                          <a:cs typeface="+mn-cs"/>
                        </a:rPr>
                        <a:t>18</a:t>
                      </a:r>
                      <a:r>
                        <a:rPr lang="en-US" sz="1000" kern="1200" dirty="0">
                          <a:solidFill>
                            <a:schemeClr val="dk1"/>
                          </a:solidFill>
                          <a:effectLst/>
                          <a:latin typeface="+mn-lt"/>
                          <a:ea typeface="+mn-ea"/>
                          <a:cs typeface="+mn-cs"/>
                        </a:rPr>
                        <a:t>.</a:t>
                      </a:r>
                      <a:r>
                        <a:rPr lang="ru-RU" sz="1000" kern="1200" dirty="0">
                          <a:solidFill>
                            <a:schemeClr val="dk1"/>
                          </a:solidFill>
                          <a:effectLst/>
                          <a:latin typeface="+mn-lt"/>
                          <a:ea typeface="+mn-ea"/>
                          <a:cs typeface="+mn-cs"/>
                        </a:rPr>
                        <a:t>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ctr">
                        <a:lnSpc>
                          <a:spcPct val="130000"/>
                        </a:lnSpc>
                        <a:spcBef>
                          <a:spcPts val="600"/>
                        </a:spcBef>
                        <a:spcAft>
                          <a:spcPts val="600"/>
                        </a:spcAft>
                      </a:pPr>
                      <a:r>
                        <a:rPr lang="ru-RU" sz="1000" b="1" dirty="0">
                          <a:solidFill>
                            <a:srgbClr val="FF0000"/>
                          </a:solidFill>
                          <a:effectLst/>
                        </a:rPr>
                        <a:t>46.6</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r">
                        <a:lnSpc>
                          <a:spcPct val="130000"/>
                        </a:lnSpc>
                        <a:spcBef>
                          <a:spcPts val="600"/>
                        </a:spcBef>
                        <a:spcAft>
                          <a:spcPts val="600"/>
                        </a:spcAft>
                      </a:pPr>
                      <a:r>
                        <a:rPr lang="ru-RU" sz="1000" dirty="0">
                          <a:effectLst/>
                        </a:rPr>
                        <a:t>2.5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extLst>
                  <a:ext uri="{0D108BD9-81ED-4DB2-BD59-A6C34878D82A}">
                    <a16:rowId xmlns="" xmlns:a16="http://schemas.microsoft.com/office/drawing/2014/main" val="1769128880"/>
                  </a:ext>
                </a:extLst>
              </a:tr>
            </a:tbl>
          </a:graphicData>
        </a:graphic>
      </p:graphicFrame>
      <p:sp>
        <p:nvSpPr>
          <p:cNvPr id="20" name="Rectangle 1"/>
          <p:cNvSpPr>
            <a:spLocks noChangeArrowheads="1"/>
          </p:cNvSpPr>
          <p:nvPr/>
        </p:nvSpPr>
        <p:spPr bwMode="auto">
          <a:xfrm>
            <a:off x="3024685" y="4746846"/>
            <a:ext cx="5230793"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97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lgn="r"/>
            <a:r>
              <a:rPr lang="en-US" altLang="ru-RU" sz="1600" dirty="0">
                <a:latin typeface="Calibri" panose="020F0502020204030204" pitchFamily="34" charset="0"/>
                <a:ea typeface="Calibri" panose="020F0502020204030204" pitchFamily="34" charset="0"/>
                <a:cs typeface="Times New Roman" panose="02020603050405020304" pitchFamily="18" charset="0"/>
              </a:rPr>
              <a:t>Mass fraction of arsenic and mercury in the samples</a:t>
            </a:r>
            <a:endParaRPr kumimoji="0" lang="ru-RU" altLang="ru-RU" sz="1600" b="0" i="0" u="none" strike="noStrike" cap="none" normalizeH="0" baseline="0" dirty="0">
              <a:ln>
                <a:noFill/>
              </a:ln>
              <a:effectLst/>
            </a:endParaRPr>
          </a:p>
        </p:txBody>
      </p:sp>
      <p:graphicFrame>
        <p:nvGraphicFramePr>
          <p:cNvPr id="22" name="Таблица 21"/>
          <p:cNvGraphicFramePr>
            <a:graphicFrameLocks noGrp="1"/>
          </p:cNvGraphicFramePr>
          <p:nvPr>
            <p:extLst>
              <p:ext uri="{D42A27DB-BD31-4B8C-83A1-F6EECF244321}">
                <p14:modId xmlns="" xmlns:p14="http://schemas.microsoft.com/office/powerpoint/2010/main" val="3357382402"/>
              </p:ext>
            </p:extLst>
          </p:nvPr>
        </p:nvGraphicFramePr>
        <p:xfrm>
          <a:off x="7044509" y="5624423"/>
          <a:ext cx="2784944" cy="1000665"/>
        </p:xfrm>
        <a:graphic>
          <a:graphicData uri="http://schemas.openxmlformats.org/drawingml/2006/table">
            <a:tbl>
              <a:tblPr firstRow="1" firstCol="1" bandRow="1">
                <a:tableStyleId>{5C22544A-7EE6-4342-B048-85BDC9FD1C3A}</a:tableStyleId>
              </a:tblPr>
              <a:tblGrid>
                <a:gridCol w="888346">
                  <a:extLst>
                    <a:ext uri="{9D8B030D-6E8A-4147-A177-3AD203B41FA5}">
                      <a16:colId xmlns="" xmlns:a16="http://schemas.microsoft.com/office/drawing/2014/main" val="4272856883"/>
                    </a:ext>
                  </a:extLst>
                </a:gridCol>
                <a:gridCol w="944117">
                  <a:extLst>
                    <a:ext uri="{9D8B030D-6E8A-4147-A177-3AD203B41FA5}">
                      <a16:colId xmlns="" xmlns:a16="http://schemas.microsoft.com/office/drawing/2014/main" val="133105112"/>
                    </a:ext>
                  </a:extLst>
                </a:gridCol>
                <a:gridCol w="952481">
                  <a:extLst>
                    <a:ext uri="{9D8B030D-6E8A-4147-A177-3AD203B41FA5}">
                      <a16:colId xmlns="" xmlns:a16="http://schemas.microsoft.com/office/drawing/2014/main" val="3259576358"/>
                    </a:ext>
                  </a:extLst>
                </a:gridCol>
              </a:tblGrid>
              <a:tr h="235549">
                <a:tc rowSpan="2">
                  <a:txBody>
                    <a:bodyPr/>
                    <a:lstStyle/>
                    <a:p>
                      <a:pPr algn="ctr">
                        <a:lnSpc>
                          <a:spcPct val="130000"/>
                        </a:lnSpc>
                        <a:spcBef>
                          <a:spcPts val="600"/>
                        </a:spcBef>
                        <a:spcAft>
                          <a:spcPts val="600"/>
                        </a:spcAft>
                      </a:pPr>
                      <a:r>
                        <a:rPr lang="it-IT" sz="1100" b="1" i="0" kern="1200" dirty="0">
                          <a:solidFill>
                            <a:schemeClr val="lt1"/>
                          </a:solidFill>
                          <a:effectLst/>
                          <a:latin typeface="+mn-lt"/>
                          <a:ea typeface="+mn-ea"/>
                          <a:cs typeface="+mn-cs"/>
                        </a:rPr>
                        <a:t>Sample</a:t>
                      </a:r>
                      <a:br>
                        <a:rPr lang="it-IT" sz="1100" b="1" i="0" kern="1200" dirty="0">
                          <a:solidFill>
                            <a:schemeClr val="lt1"/>
                          </a:solidFill>
                          <a:effectLst/>
                          <a:latin typeface="+mn-lt"/>
                          <a:ea typeface="+mn-ea"/>
                          <a:cs typeface="+mn-cs"/>
                        </a:rPr>
                      </a:br>
                      <a:r>
                        <a:rPr lang="it-IT" sz="1100" b="1" i="0" kern="1200" dirty="0">
                          <a:solidFill>
                            <a:schemeClr val="lt1"/>
                          </a:solidFill>
                          <a:effectLst/>
                          <a:latin typeface="+mn-lt"/>
                          <a:ea typeface="+mn-ea"/>
                          <a:cs typeface="+mn-cs"/>
                        </a:rPr>
                        <a:t>type</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99" marR="45299" marT="0" marB="0" anchor="ctr">
                    <a:solidFill>
                      <a:schemeClr val="bg1">
                        <a:lumMod val="75000"/>
                      </a:schemeClr>
                    </a:solidFill>
                  </a:tcPr>
                </a:tc>
                <a:tc gridSpan="2">
                  <a:txBody>
                    <a:bodyPr/>
                    <a:lstStyle/>
                    <a:p>
                      <a:pPr marL="0" marR="0" lvl="0" indent="0" algn="ctr" defTabSz="914400" rtl="0" eaLnBrk="1" fontAlgn="auto" latinLnBrk="0" hangingPunct="1">
                        <a:lnSpc>
                          <a:spcPct val="130000"/>
                        </a:lnSpc>
                        <a:spcBef>
                          <a:spcPts val="600"/>
                        </a:spcBef>
                        <a:spcAft>
                          <a:spcPts val="600"/>
                        </a:spcAft>
                        <a:buClrTx/>
                        <a:buSzTx/>
                        <a:buFontTx/>
                        <a:buNone/>
                        <a:tabLst/>
                        <a:defRPr/>
                      </a:pPr>
                      <a:r>
                        <a:rPr lang="it-IT" sz="1100" b="1" i="0" kern="1200" dirty="0">
                          <a:solidFill>
                            <a:schemeClr val="lt1"/>
                          </a:solidFill>
                          <a:effectLst/>
                          <a:latin typeface="+mn-lt"/>
                          <a:ea typeface="+mn-ea"/>
                          <a:cs typeface="+mn-cs"/>
                        </a:rPr>
                        <a:t>Mass</a:t>
                      </a:r>
                      <a:r>
                        <a:rPr lang="it-IT" sz="1100" b="1" i="0" kern="1200" baseline="0" dirty="0">
                          <a:solidFill>
                            <a:schemeClr val="lt1"/>
                          </a:solidFill>
                          <a:effectLst/>
                          <a:latin typeface="+mn-lt"/>
                          <a:ea typeface="+mn-ea"/>
                          <a:cs typeface="+mn-cs"/>
                        </a:rPr>
                        <a:t> </a:t>
                      </a:r>
                      <a:r>
                        <a:rPr lang="it-IT" sz="1100" b="1" i="0" kern="1200" dirty="0">
                          <a:solidFill>
                            <a:schemeClr val="lt1"/>
                          </a:solidFill>
                          <a:effectLst/>
                          <a:latin typeface="+mn-lt"/>
                          <a:ea typeface="+mn-ea"/>
                          <a:cs typeface="+mn-cs"/>
                        </a:rPr>
                        <a:t>fraction,</a:t>
                      </a:r>
                      <a:r>
                        <a:rPr lang="ru-RU" sz="1100" b="1" i="0" kern="1200" baseline="0" dirty="0">
                          <a:solidFill>
                            <a:schemeClr val="lt1"/>
                          </a:solidFill>
                          <a:effectLst/>
                          <a:latin typeface="+mn-lt"/>
                          <a:ea typeface="+mn-ea"/>
                          <a:cs typeface="+mn-cs"/>
                        </a:rPr>
                        <a:t> </a:t>
                      </a:r>
                      <a:r>
                        <a:rPr lang="it-IT" sz="1100" b="1" i="0" kern="1200" dirty="0">
                          <a:solidFill>
                            <a:schemeClr val="lt1"/>
                          </a:solidFill>
                          <a:effectLst/>
                          <a:latin typeface="+mn-lt"/>
                          <a:ea typeface="+mn-ea"/>
                          <a:cs typeface="+mn-cs"/>
                        </a:rPr>
                        <a:t>mg/kg</a:t>
                      </a:r>
                      <a:endParaRPr lang="ru-RU" sz="1100" b="1" i="0" kern="1200" dirty="0">
                        <a:solidFill>
                          <a:schemeClr val="lt1"/>
                        </a:solidFill>
                        <a:effectLst/>
                        <a:latin typeface="+mn-lt"/>
                        <a:ea typeface="+mn-ea"/>
                        <a:cs typeface="+mn-cs"/>
                      </a:endParaRPr>
                    </a:p>
                  </a:txBody>
                  <a:tcPr marL="45299" marR="45299" marT="0" marB="0" anchor="ctr">
                    <a:solidFill>
                      <a:schemeClr val="bg1">
                        <a:lumMod val="75000"/>
                      </a:schemeClr>
                    </a:solidFill>
                  </a:tcPr>
                </a:tc>
                <a:tc hMerge="1">
                  <a:txBody>
                    <a:bodyPr/>
                    <a:lstStyle/>
                    <a:p>
                      <a:endParaRPr lang="ru-RU"/>
                    </a:p>
                  </a:txBody>
                  <a:tcPr/>
                </a:tc>
                <a:extLst>
                  <a:ext uri="{0D108BD9-81ED-4DB2-BD59-A6C34878D82A}">
                    <a16:rowId xmlns="" xmlns:a16="http://schemas.microsoft.com/office/drawing/2014/main" val="3083035460"/>
                  </a:ext>
                </a:extLst>
              </a:tr>
              <a:tr h="294018">
                <a:tc vMerge="1">
                  <a:txBody>
                    <a:bodyPr/>
                    <a:lstStyle/>
                    <a:p>
                      <a:endParaRPr lang="ru-RU"/>
                    </a:p>
                  </a:txBody>
                  <a:tcPr/>
                </a:tc>
                <a:tc>
                  <a:txBody>
                    <a:bodyPr/>
                    <a:lstStyle/>
                    <a:p>
                      <a:pPr marL="0" marR="0" lvl="0" indent="0" algn="ctr" defTabSz="914400" rtl="0" eaLnBrk="1" fontAlgn="auto" latinLnBrk="0" hangingPunct="1">
                        <a:lnSpc>
                          <a:spcPct val="130000"/>
                        </a:lnSpc>
                        <a:spcBef>
                          <a:spcPts val="600"/>
                        </a:spcBef>
                        <a:spcAft>
                          <a:spcPts val="600"/>
                        </a:spcAft>
                        <a:buClrTx/>
                        <a:buSzTx/>
                        <a:buFontTx/>
                        <a:buNone/>
                        <a:tabLst/>
                        <a:defRPr/>
                      </a:pPr>
                      <a:r>
                        <a:rPr lang="it-IT" sz="1100" i="0" kern="1200" dirty="0">
                          <a:solidFill>
                            <a:schemeClr val="dk1"/>
                          </a:solidFill>
                          <a:effectLst/>
                          <a:latin typeface="+mn-lt"/>
                          <a:ea typeface="+mn-ea"/>
                          <a:cs typeface="+mn-cs"/>
                        </a:rPr>
                        <a:t>Arsenic</a:t>
                      </a:r>
                      <a:r>
                        <a:rPr lang="ru-RU" sz="1100" i="0" kern="1200" baseline="0" dirty="0">
                          <a:solidFill>
                            <a:schemeClr val="dk1"/>
                          </a:solidFill>
                          <a:effectLst/>
                          <a:latin typeface="+mn-lt"/>
                          <a:ea typeface="+mn-ea"/>
                          <a:cs typeface="+mn-cs"/>
                        </a:rPr>
                        <a:t> </a:t>
                      </a:r>
                      <a:r>
                        <a:rPr lang="ru-RU" sz="1100" i="0" kern="1200" dirty="0">
                          <a:solidFill>
                            <a:schemeClr val="dk1"/>
                          </a:solidFill>
                          <a:effectLst/>
                          <a:latin typeface="+mn-lt"/>
                          <a:ea typeface="+mn-ea"/>
                          <a:cs typeface="+mn-cs"/>
                        </a:rPr>
                        <a:t>(</a:t>
                      </a:r>
                      <a:r>
                        <a:rPr lang="ru-RU" sz="1100" i="0" kern="1200" dirty="0" err="1">
                          <a:solidFill>
                            <a:schemeClr val="dk1"/>
                          </a:solidFill>
                          <a:effectLst/>
                          <a:latin typeface="+mn-lt"/>
                          <a:ea typeface="+mn-ea"/>
                          <a:cs typeface="+mn-cs"/>
                        </a:rPr>
                        <a:t>As</a:t>
                      </a:r>
                      <a:r>
                        <a:rPr lang="ru-RU" sz="1100" i="0" kern="1200" dirty="0">
                          <a:solidFill>
                            <a:schemeClr val="dk1"/>
                          </a:solidFill>
                          <a:effectLst/>
                          <a:latin typeface="+mn-lt"/>
                          <a:ea typeface="+mn-ea"/>
                          <a:cs typeface="+mn-cs"/>
                        </a:rPr>
                        <a:t>)</a:t>
                      </a:r>
                    </a:p>
                  </a:txBody>
                  <a:tcPr marL="45299" marR="45299" marT="0" marB="0" anchor="ctr"/>
                </a:tc>
                <a:tc>
                  <a:txBody>
                    <a:bodyPr/>
                    <a:lstStyle/>
                    <a:p>
                      <a:pPr marL="0" algn="ctr" defTabSz="914400" rtl="0" eaLnBrk="1" latinLnBrk="0" hangingPunct="1">
                        <a:lnSpc>
                          <a:spcPct val="130000"/>
                        </a:lnSpc>
                        <a:spcBef>
                          <a:spcPts val="600"/>
                        </a:spcBef>
                        <a:spcAft>
                          <a:spcPts val="600"/>
                        </a:spcAft>
                      </a:pPr>
                      <a:r>
                        <a:rPr lang="it-IT" sz="1100" i="0" kern="1200" dirty="0">
                          <a:solidFill>
                            <a:schemeClr val="dk1"/>
                          </a:solidFill>
                          <a:effectLst/>
                          <a:latin typeface="+mn-lt"/>
                          <a:ea typeface="+mn-ea"/>
                          <a:cs typeface="+mn-cs"/>
                        </a:rPr>
                        <a:t>Mercury</a:t>
                      </a:r>
                      <a:r>
                        <a:rPr lang="ru-RU" sz="1100" i="0" kern="1200" dirty="0">
                          <a:solidFill>
                            <a:schemeClr val="dk1"/>
                          </a:solidFill>
                          <a:effectLst/>
                          <a:latin typeface="+mn-lt"/>
                          <a:ea typeface="+mn-ea"/>
                          <a:cs typeface="+mn-cs"/>
                        </a:rPr>
                        <a:t> (</a:t>
                      </a:r>
                      <a:r>
                        <a:rPr lang="ru-RU" sz="1100" i="0" kern="1200" dirty="0" err="1">
                          <a:solidFill>
                            <a:schemeClr val="dk1"/>
                          </a:solidFill>
                          <a:effectLst/>
                          <a:latin typeface="+mn-lt"/>
                          <a:ea typeface="+mn-ea"/>
                          <a:cs typeface="+mn-cs"/>
                        </a:rPr>
                        <a:t>Hg</a:t>
                      </a:r>
                      <a:r>
                        <a:rPr lang="ru-RU" sz="1100" i="0" kern="1200" dirty="0">
                          <a:solidFill>
                            <a:schemeClr val="dk1"/>
                          </a:solidFill>
                          <a:effectLst/>
                          <a:latin typeface="+mn-lt"/>
                          <a:ea typeface="+mn-ea"/>
                          <a:cs typeface="+mn-cs"/>
                        </a:rPr>
                        <a:t>)</a:t>
                      </a:r>
                    </a:p>
                  </a:txBody>
                  <a:tcPr marL="45299" marR="45299" marT="0" marB="0" anchor="ctr">
                    <a:solidFill>
                      <a:srgbClr val="D0D8E8"/>
                    </a:solidFill>
                  </a:tcPr>
                </a:tc>
                <a:extLst>
                  <a:ext uri="{0D108BD9-81ED-4DB2-BD59-A6C34878D82A}">
                    <a16:rowId xmlns="" xmlns:a16="http://schemas.microsoft.com/office/drawing/2014/main" val="1517834276"/>
                  </a:ext>
                </a:extLst>
              </a:tr>
              <a:tr h="235549">
                <a:tc>
                  <a:txBody>
                    <a:bodyPr/>
                    <a:lstStyle/>
                    <a:p>
                      <a:pPr algn="ctr">
                        <a:lnSpc>
                          <a:spcPct val="130000"/>
                        </a:lnSpc>
                        <a:spcBef>
                          <a:spcPts val="600"/>
                        </a:spcBef>
                        <a:spcAft>
                          <a:spcPts val="600"/>
                        </a:spcAft>
                      </a:pPr>
                      <a:r>
                        <a:rPr lang="en-US" sz="1100" dirty="0"/>
                        <a:t>Hair</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99" marR="45299" marT="0" marB="0" anchor="ctr">
                    <a:solidFill>
                      <a:schemeClr val="bg1">
                        <a:lumMod val="75000"/>
                      </a:schemeClr>
                    </a:solidFill>
                  </a:tcPr>
                </a:tc>
                <a:tc>
                  <a:txBody>
                    <a:bodyPr/>
                    <a:lstStyle/>
                    <a:p>
                      <a:pPr algn="r">
                        <a:lnSpc>
                          <a:spcPct val="130000"/>
                        </a:lnSpc>
                        <a:spcBef>
                          <a:spcPts val="600"/>
                        </a:spcBef>
                        <a:spcAft>
                          <a:spcPts val="600"/>
                        </a:spcAft>
                      </a:pPr>
                      <a:r>
                        <a:rPr lang="en-US" sz="1100" dirty="0"/>
                        <a:t>&lt;= 0.05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99" marR="45299" marT="0" marB="0" anchor="ctr"/>
                </a:tc>
                <a:tc>
                  <a:txBody>
                    <a:bodyPr/>
                    <a:lstStyle/>
                    <a:p>
                      <a:pPr algn="r">
                        <a:lnSpc>
                          <a:spcPct val="130000"/>
                        </a:lnSpc>
                        <a:spcBef>
                          <a:spcPts val="600"/>
                        </a:spcBef>
                        <a:spcAft>
                          <a:spcPts val="600"/>
                        </a:spcAft>
                      </a:pPr>
                      <a:r>
                        <a:rPr lang="en-US" sz="1100" dirty="0"/>
                        <a:t>0.145 ± 0.009</a:t>
                      </a:r>
                    </a:p>
                  </a:txBody>
                  <a:tcPr marL="45299" marR="45299" marT="0" marB="0" anchor="ctr"/>
                </a:tc>
                <a:extLst>
                  <a:ext uri="{0D108BD9-81ED-4DB2-BD59-A6C34878D82A}">
                    <a16:rowId xmlns="" xmlns:a16="http://schemas.microsoft.com/office/drawing/2014/main" val="2911668467"/>
                  </a:ext>
                </a:extLst>
              </a:tr>
              <a:tr h="235549">
                <a:tc>
                  <a:txBody>
                    <a:bodyPr/>
                    <a:lstStyle/>
                    <a:p>
                      <a:pPr>
                        <a:lnSpc>
                          <a:spcPct val="130000"/>
                        </a:lnSpc>
                        <a:spcBef>
                          <a:spcPts val="600"/>
                        </a:spcBef>
                        <a:spcAft>
                          <a:spcPts val="600"/>
                        </a:spcAft>
                      </a:pPr>
                      <a:r>
                        <a:rPr lang="en-US" sz="1100" dirty="0"/>
                        <a:t>Rib bones</a:t>
                      </a:r>
                      <a:endParaRPr lang="ru-RU" sz="1100" dirty="0"/>
                    </a:p>
                  </a:txBody>
                  <a:tcPr marL="45299" marR="45299" marT="0" marB="0" anchor="ctr">
                    <a:solidFill>
                      <a:schemeClr val="bg1">
                        <a:lumMod val="75000"/>
                      </a:schemeClr>
                    </a:solidFill>
                  </a:tcPr>
                </a:tc>
                <a:tc>
                  <a:txBody>
                    <a:bodyPr/>
                    <a:lstStyle/>
                    <a:p>
                      <a:pPr algn="r">
                        <a:lnSpc>
                          <a:spcPct val="130000"/>
                        </a:lnSpc>
                        <a:spcBef>
                          <a:spcPts val="600"/>
                        </a:spcBef>
                        <a:spcAft>
                          <a:spcPts val="600"/>
                        </a:spcAft>
                      </a:pPr>
                      <a:r>
                        <a:rPr lang="en-US" sz="1100" dirty="0"/>
                        <a:t>&lt; 0.1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99" marR="45299" marT="0" marB="0" anchor="b"/>
                </a:tc>
                <a:tc>
                  <a:txBody>
                    <a:bodyPr/>
                    <a:lstStyle/>
                    <a:p>
                      <a:pPr algn="r">
                        <a:lnSpc>
                          <a:spcPct val="130000"/>
                        </a:lnSpc>
                        <a:spcBef>
                          <a:spcPts val="600"/>
                        </a:spcBef>
                        <a:spcAft>
                          <a:spcPts val="600"/>
                        </a:spcAft>
                      </a:pPr>
                      <a:r>
                        <a:rPr lang="en-US" sz="1100" dirty="0"/>
                        <a:t>&lt;= 0.008</a:t>
                      </a:r>
                      <a:endParaRPr lang="ru-RU" sz="1100" dirty="0"/>
                    </a:p>
                  </a:txBody>
                  <a:tcPr marL="45299" marR="45299" marT="0" marB="0" anchor="b"/>
                </a:tc>
                <a:extLst>
                  <a:ext uri="{0D108BD9-81ED-4DB2-BD59-A6C34878D82A}">
                    <a16:rowId xmlns="" xmlns:a16="http://schemas.microsoft.com/office/drawing/2014/main" val="918242420"/>
                  </a:ext>
                </a:extLst>
              </a:tr>
            </a:tbl>
          </a:graphicData>
        </a:graphic>
      </p:graphicFrame>
      <p:sp>
        <p:nvSpPr>
          <p:cNvPr id="23" name="TextBox 22"/>
          <p:cNvSpPr txBox="1"/>
          <p:nvPr/>
        </p:nvSpPr>
        <p:spPr>
          <a:xfrm>
            <a:off x="7573991" y="5253487"/>
            <a:ext cx="1788054" cy="338554"/>
          </a:xfrm>
          <a:prstGeom prst="rect">
            <a:avLst/>
          </a:prstGeom>
          <a:noFill/>
        </p:spPr>
        <p:txBody>
          <a:bodyPr wrap="none" rtlCol="0">
            <a:spAutoFit/>
          </a:bodyPr>
          <a:lstStyle/>
          <a:p>
            <a:r>
              <a:rPr lang="en-US" sz="1600" dirty="0"/>
              <a:t>For modern people</a:t>
            </a:r>
            <a:endParaRPr lang="ru-RU" sz="1600" dirty="0"/>
          </a:p>
        </p:txBody>
      </p:sp>
      <p:sp>
        <p:nvSpPr>
          <p:cNvPr id="25" name="TextBox 24"/>
          <p:cNvSpPr txBox="1"/>
          <p:nvPr/>
        </p:nvSpPr>
        <p:spPr>
          <a:xfrm>
            <a:off x="1896416" y="1431985"/>
            <a:ext cx="1512657" cy="523220"/>
          </a:xfrm>
          <a:prstGeom prst="rect">
            <a:avLst/>
          </a:prstGeom>
          <a:noFill/>
        </p:spPr>
        <p:txBody>
          <a:bodyPr wrap="none" rtlCol="0">
            <a:spAutoFit/>
          </a:bodyPr>
          <a:lstStyle/>
          <a:p>
            <a:pPr algn="ctr"/>
            <a:r>
              <a:rPr lang="en-US" sz="1400" i="1" dirty="0"/>
              <a:t>Measurements at </a:t>
            </a:r>
          </a:p>
          <a:p>
            <a:pPr algn="ctr"/>
            <a:r>
              <a:rPr lang="en-US" sz="1400" i="1" dirty="0"/>
              <a:t>IREN and IBR-2</a:t>
            </a:r>
            <a:endParaRPr lang="ru-RU" sz="1400" i="1" dirty="0"/>
          </a:p>
        </p:txBody>
      </p:sp>
      <p:sp>
        <p:nvSpPr>
          <p:cNvPr id="2" name="Дата 1">
            <a:extLst>
              <a:ext uri="{FF2B5EF4-FFF2-40B4-BE49-F238E27FC236}">
                <a16:creationId xmlns="" xmlns:a16="http://schemas.microsoft.com/office/drawing/2014/main" id="{F4FF901B-2168-47C7-8466-4BFF95084D7D}"/>
              </a:ext>
            </a:extLst>
          </p:cNvPr>
          <p:cNvSpPr>
            <a:spLocks noGrp="1"/>
          </p:cNvSpPr>
          <p:nvPr>
            <p:ph type="dt" sz="half" idx="10"/>
          </p:nvPr>
        </p:nvSpPr>
        <p:spPr/>
        <p:txBody>
          <a:bodyPr/>
          <a:lstStyle/>
          <a:p>
            <a:r>
              <a:rPr lang="ru-RU"/>
              <a:t>24.06.2019</a:t>
            </a:r>
          </a:p>
        </p:txBody>
      </p:sp>
      <p:sp>
        <p:nvSpPr>
          <p:cNvPr id="3" name="Нижний колонтитул 2">
            <a:extLst>
              <a:ext uri="{FF2B5EF4-FFF2-40B4-BE49-F238E27FC236}">
                <a16:creationId xmlns="" xmlns:a16="http://schemas.microsoft.com/office/drawing/2014/main" id="{CCA16F16-F684-4AF1-8F89-E2B86073D949}"/>
              </a:ext>
            </a:extLst>
          </p:cNvPr>
          <p:cNvSpPr>
            <a:spLocks noGrp="1"/>
          </p:cNvSpPr>
          <p:nvPr>
            <p:ph type="ftr" sz="quarter" idx="11"/>
          </p:nvPr>
        </p:nvSpPr>
        <p:spPr>
          <a:xfrm>
            <a:off x="4127500" y="6502400"/>
            <a:ext cx="3860800" cy="365125"/>
          </a:xfrm>
        </p:spPr>
        <p:txBody>
          <a:bodyPr/>
          <a:lstStyle/>
          <a:p>
            <a:r>
              <a:rPr lang="en-US" dirty="0"/>
              <a:t>NP PAC 50th meeting</a:t>
            </a:r>
            <a:endParaRPr lang="ru-RU" dirty="0"/>
          </a:p>
        </p:txBody>
      </p:sp>
      <p:sp>
        <p:nvSpPr>
          <p:cNvPr id="7" name="Номер слайда 6">
            <a:extLst>
              <a:ext uri="{FF2B5EF4-FFF2-40B4-BE49-F238E27FC236}">
                <a16:creationId xmlns="" xmlns:a16="http://schemas.microsoft.com/office/drawing/2014/main" id="{2C61C50D-AB75-4121-B3C4-A4C8B7FB6C71}"/>
              </a:ext>
            </a:extLst>
          </p:cNvPr>
          <p:cNvSpPr>
            <a:spLocks noGrp="1"/>
          </p:cNvSpPr>
          <p:nvPr>
            <p:ph type="sldNum" sz="quarter" idx="12"/>
          </p:nvPr>
        </p:nvSpPr>
        <p:spPr/>
        <p:txBody>
          <a:bodyPr/>
          <a:lstStyle/>
          <a:p>
            <a:fld id="{091AD801-B12E-4A00-8E9E-6CC326DE2565}" type="slidenum">
              <a:rPr lang="ru-RU" smtClean="0"/>
              <a:pPr/>
              <a:t>19</a:t>
            </a:fld>
            <a:endParaRPr lang="ru-RU"/>
          </a:p>
        </p:txBody>
      </p:sp>
    </p:spTree>
    <p:extLst>
      <p:ext uri="{BB962C8B-B14F-4D97-AF65-F5344CB8AC3E}">
        <p14:creationId xmlns="" xmlns:p14="http://schemas.microsoft.com/office/powerpoint/2010/main" val="741778616"/>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9F66882-3CD9-4EE7-9AF7-304C033B3556}"/>
              </a:ext>
            </a:extLst>
          </p:cNvPr>
          <p:cNvSpPr txBox="1"/>
          <p:nvPr/>
        </p:nvSpPr>
        <p:spPr>
          <a:xfrm>
            <a:off x="1081668" y="788488"/>
            <a:ext cx="10103005" cy="1046440"/>
          </a:xfrm>
          <a:prstGeom prst="rect">
            <a:avLst/>
          </a:prstGeom>
          <a:noFill/>
        </p:spPr>
        <p:txBody>
          <a:bodyPr wrap="square" rtlCol="0">
            <a:spAutoFit/>
          </a:bodyPr>
          <a:lstStyle/>
          <a:p>
            <a:pPr algn="ctr"/>
            <a:r>
              <a:rPr lang="en-US" sz="2000" dirty="0"/>
              <a:t>Theme</a:t>
            </a:r>
            <a:r>
              <a:rPr lang="ru-RU" sz="2000" dirty="0"/>
              <a:t> 03-4-1128-2017/2019 </a:t>
            </a:r>
            <a:r>
              <a:rPr lang="en-US" sz="2000" dirty="0"/>
              <a:t>JINR TP</a:t>
            </a:r>
            <a:endParaRPr lang="ru-RU" sz="2000" dirty="0"/>
          </a:p>
          <a:p>
            <a:pPr algn="ctr"/>
            <a:r>
              <a:rPr lang="en-US" sz="2400" b="1" dirty="0"/>
              <a:t>Investigations of Neutron Nuclear Interactions and Properties of the Neutron</a:t>
            </a:r>
          </a:p>
          <a:p>
            <a:endParaRPr lang="ru-RU" dirty="0"/>
          </a:p>
        </p:txBody>
      </p:sp>
      <p:graphicFrame>
        <p:nvGraphicFramePr>
          <p:cNvPr id="5" name="Таблица 4">
            <a:extLst>
              <a:ext uri="{FF2B5EF4-FFF2-40B4-BE49-F238E27FC236}">
                <a16:creationId xmlns="" xmlns:a16="http://schemas.microsoft.com/office/drawing/2014/main" id="{76847BD4-1CAE-49D1-831C-59737D68D4EE}"/>
              </a:ext>
            </a:extLst>
          </p:cNvPr>
          <p:cNvGraphicFramePr>
            <a:graphicFrameLocks noGrp="1"/>
          </p:cNvGraphicFramePr>
          <p:nvPr>
            <p:extLst>
              <p:ext uri="{D42A27DB-BD31-4B8C-83A1-F6EECF244321}">
                <p14:modId xmlns="" xmlns:p14="http://schemas.microsoft.com/office/powerpoint/2010/main" val="1873653625"/>
              </p:ext>
            </p:extLst>
          </p:nvPr>
        </p:nvGraphicFramePr>
        <p:xfrm>
          <a:off x="838199" y="1612066"/>
          <a:ext cx="10515600" cy="1645920"/>
        </p:xfrm>
        <a:graphic>
          <a:graphicData uri="http://schemas.openxmlformats.org/drawingml/2006/table">
            <a:tbl>
              <a:tblPr/>
              <a:tblGrid>
                <a:gridCol w="3154680">
                  <a:extLst>
                    <a:ext uri="{9D8B030D-6E8A-4147-A177-3AD203B41FA5}">
                      <a16:colId xmlns="" xmlns:a16="http://schemas.microsoft.com/office/drawing/2014/main" val="3253846101"/>
                    </a:ext>
                  </a:extLst>
                </a:gridCol>
                <a:gridCol w="7360920">
                  <a:extLst>
                    <a:ext uri="{9D8B030D-6E8A-4147-A177-3AD203B41FA5}">
                      <a16:colId xmlns="" xmlns:a16="http://schemas.microsoft.com/office/drawing/2014/main" val="1342937206"/>
                    </a:ext>
                  </a:extLst>
                </a:gridCol>
              </a:tblGrid>
              <a:tr h="0">
                <a:tc>
                  <a:txBody>
                    <a:bodyPr/>
                    <a:lstStyle/>
                    <a:p>
                      <a:pPr algn="l"/>
                      <a:r>
                        <a:rPr lang="en-US" sz="2400" b="1" dirty="0"/>
                        <a:t>Leader</a:t>
                      </a:r>
                      <a:r>
                        <a:rPr lang="ru-RU" sz="2400" b="1" dirty="0"/>
                        <a:t>:    </a:t>
                      </a:r>
                      <a:endParaRPr lang="ru-RU" sz="2400" dirty="0"/>
                    </a:p>
                  </a:txBody>
                  <a:tcPr>
                    <a:lnL>
                      <a:noFill/>
                    </a:lnL>
                    <a:lnR>
                      <a:noFill/>
                    </a:lnR>
                    <a:lnT>
                      <a:noFill/>
                    </a:lnT>
                    <a:lnB>
                      <a:noFill/>
                    </a:lnB>
                  </a:tcPr>
                </a:tc>
                <a:tc>
                  <a:txBody>
                    <a:bodyPr/>
                    <a:lstStyle/>
                    <a:p>
                      <a:pPr algn="l"/>
                      <a:r>
                        <a:rPr lang="en-US" sz="2400" dirty="0"/>
                        <a:t>V.N. </a:t>
                      </a:r>
                      <a:r>
                        <a:rPr lang="en-US" sz="2400" dirty="0" err="1"/>
                        <a:t>Shvetsov</a:t>
                      </a:r>
                      <a:r>
                        <a:rPr lang="ru-RU" sz="2400" dirty="0"/>
                        <a:t> </a:t>
                      </a:r>
                    </a:p>
                  </a:txBody>
                  <a:tcPr>
                    <a:lnL>
                      <a:noFill/>
                    </a:lnL>
                    <a:lnR>
                      <a:noFill/>
                    </a:lnR>
                    <a:lnT>
                      <a:noFill/>
                    </a:lnT>
                    <a:lnB>
                      <a:noFill/>
                    </a:lnB>
                  </a:tcPr>
                </a:tc>
                <a:extLst>
                  <a:ext uri="{0D108BD9-81ED-4DB2-BD59-A6C34878D82A}">
                    <a16:rowId xmlns="" xmlns:a16="http://schemas.microsoft.com/office/drawing/2014/main" val="3790512472"/>
                  </a:ext>
                </a:extLst>
              </a:tr>
              <a:tr h="0">
                <a:tc>
                  <a:txBody>
                    <a:bodyPr/>
                    <a:lstStyle/>
                    <a:p>
                      <a:pPr algn="l"/>
                      <a:r>
                        <a:rPr lang="en-US" sz="2400" b="1" dirty="0"/>
                        <a:t>Deputies:</a:t>
                      </a:r>
                      <a:endParaRPr lang="ru-RU" sz="2400" dirty="0"/>
                    </a:p>
                  </a:txBody>
                  <a:tcPr>
                    <a:lnL>
                      <a:noFill/>
                    </a:lnL>
                    <a:lnR>
                      <a:noFill/>
                    </a:lnR>
                    <a:lnT>
                      <a:noFill/>
                    </a:lnT>
                    <a:lnB>
                      <a:noFill/>
                    </a:lnB>
                  </a:tcPr>
                </a:tc>
                <a:tc>
                  <a:txBody>
                    <a:bodyPr/>
                    <a:lstStyle/>
                    <a:p>
                      <a:pPr algn="l"/>
                      <a:r>
                        <a:rPr lang="en-US" sz="2400" dirty="0" err="1"/>
                        <a:t>Yu.N</a:t>
                      </a:r>
                      <a:r>
                        <a:rPr lang="en-US" sz="2400" dirty="0"/>
                        <a:t>. </a:t>
                      </a:r>
                      <a:r>
                        <a:rPr lang="en-US" sz="2400" dirty="0" err="1"/>
                        <a:t>Kopatch</a:t>
                      </a:r>
                      <a:r>
                        <a:rPr lang="en-US" sz="2400" dirty="0"/>
                        <a:t/>
                      </a:r>
                      <a:br>
                        <a:rPr lang="en-US" sz="2400" dirty="0"/>
                      </a:br>
                      <a:r>
                        <a:rPr lang="en-US" sz="2400" dirty="0"/>
                        <a:t>E.V. </a:t>
                      </a:r>
                      <a:r>
                        <a:rPr lang="en-US" sz="2400" dirty="0" err="1"/>
                        <a:t>Lychagin</a:t>
                      </a:r>
                      <a:r>
                        <a:rPr lang="en-US" sz="2400" dirty="0"/>
                        <a:t/>
                      </a:r>
                      <a:br>
                        <a:rPr lang="en-US" sz="2400" dirty="0"/>
                      </a:br>
                      <a:r>
                        <a:rPr lang="en-US" sz="2400" dirty="0"/>
                        <a:t>P.V. </a:t>
                      </a:r>
                      <a:r>
                        <a:rPr lang="en-US" sz="2400" dirty="0" err="1"/>
                        <a:t>Sedyshev</a:t>
                      </a:r>
                      <a:endParaRPr lang="ru-RU" sz="2400" dirty="0"/>
                    </a:p>
                  </a:txBody>
                  <a:tcPr>
                    <a:lnL>
                      <a:noFill/>
                    </a:lnL>
                    <a:lnR>
                      <a:noFill/>
                    </a:lnR>
                    <a:lnT>
                      <a:noFill/>
                    </a:lnT>
                    <a:lnB>
                      <a:noFill/>
                    </a:lnB>
                  </a:tcPr>
                </a:tc>
                <a:extLst>
                  <a:ext uri="{0D108BD9-81ED-4DB2-BD59-A6C34878D82A}">
                    <a16:rowId xmlns="" xmlns:a16="http://schemas.microsoft.com/office/drawing/2014/main" val="228244093"/>
                  </a:ext>
                </a:extLst>
              </a:tr>
            </a:tbl>
          </a:graphicData>
        </a:graphic>
      </p:graphicFrame>
      <p:sp>
        <p:nvSpPr>
          <p:cNvPr id="7" name="Прямоугольник 6">
            <a:extLst>
              <a:ext uri="{FF2B5EF4-FFF2-40B4-BE49-F238E27FC236}">
                <a16:creationId xmlns="" xmlns:a16="http://schemas.microsoft.com/office/drawing/2014/main" id="{E5A03FC3-D877-454B-9DDC-E2717DD967B7}"/>
              </a:ext>
            </a:extLst>
          </p:cNvPr>
          <p:cNvSpPr/>
          <p:nvPr/>
        </p:nvSpPr>
        <p:spPr>
          <a:xfrm>
            <a:off x="256760" y="3429000"/>
            <a:ext cx="11678479" cy="2585323"/>
          </a:xfrm>
          <a:prstGeom prst="rect">
            <a:avLst/>
          </a:prstGeom>
        </p:spPr>
        <p:txBody>
          <a:bodyPr wrap="square">
            <a:spAutoFit/>
          </a:bodyPr>
          <a:lstStyle/>
          <a:p>
            <a:pPr algn="just"/>
            <a:r>
              <a:rPr lang="en-US" b="1" dirty="0"/>
              <a:t>Issues addressed and </a:t>
            </a:r>
            <a:r>
              <a:rPr lang="en-US" b="1" dirty="0" smtClean="0"/>
              <a:t>the main </a:t>
            </a:r>
            <a:r>
              <a:rPr lang="en-US" b="1" dirty="0"/>
              <a:t>goals of research: </a:t>
            </a:r>
          </a:p>
          <a:p>
            <a:pPr algn="just"/>
            <a:r>
              <a:rPr lang="ru-RU" dirty="0"/>
              <a:t/>
            </a:r>
            <a:br>
              <a:rPr lang="ru-RU" dirty="0"/>
            </a:br>
            <a:r>
              <a:rPr lang="en-US" dirty="0"/>
              <a:t> Experimental and theoretical investigation of symmetry breaking effects in reactions with neutrons and fundamental properties of the neutron to test the parameters of the Standard Model and search for "new physics". Investigation of the properties of excited nuclei, reactions with emission of charged particles, fission physics. Obtaining of relevant data for astrophysics, nuclear power engineering and nuclear waste transmutation problem using neutron- and gamma-induced reactions. Application of neutron physics methods in other fields of science and technology. Development and construction of detectors of neutrons and other ionizing radiation, as well as applied methods in nuclear physics with neutrons. Development of the Intense </a:t>
            </a:r>
            <a:r>
              <a:rPr lang="en-US" dirty="0" err="1" smtClean="0"/>
              <a:t>R</a:t>
            </a:r>
            <a:r>
              <a:rPr lang="en-US" dirty="0" err="1"/>
              <a:t>E</a:t>
            </a:r>
            <a:r>
              <a:rPr lang="en-US" dirty="0" err="1" smtClean="0"/>
              <a:t>sonance</a:t>
            </a:r>
            <a:r>
              <a:rPr lang="en-US" dirty="0" smtClean="0"/>
              <a:t> </a:t>
            </a:r>
            <a:r>
              <a:rPr lang="en-US" dirty="0"/>
              <a:t>Neutron Source (IREN) and the experimental base at the IREN and IBR-2 facilities.</a:t>
            </a:r>
            <a:r>
              <a:rPr lang="ru-RU" dirty="0"/>
              <a:t> </a:t>
            </a:r>
          </a:p>
        </p:txBody>
      </p:sp>
      <p:sp>
        <p:nvSpPr>
          <p:cNvPr id="2" name="Дата 1">
            <a:extLst>
              <a:ext uri="{FF2B5EF4-FFF2-40B4-BE49-F238E27FC236}">
                <a16:creationId xmlns="" xmlns:a16="http://schemas.microsoft.com/office/drawing/2014/main" id="{9297F47E-C64E-4B95-9E46-D481996BBBBA}"/>
              </a:ext>
            </a:extLst>
          </p:cNvPr>
          <p:cNvSpPr>
            <a:spLocks noGrp="1"/>
          </p:cNvSpPr>
          <p:nvPr>
            <p:ph type="dt" sz="half" idx="10"/>
          </p:nvPr>
        </p:nvSpPr>
        <p:spPr/>
        <p:txBody>
          <a:bodyPr/>
          <a:lstStyle/>
          <a:p>
            <a:r>
              <a:rPr lang="ru-RU"/>
              <a:t>24.06.2019</a:t>
            </a:r>
          </a:p>
        </p:txBody>
      </p:sp>
      <p:sp>
        <p:nvSpPr>
          <p:cNvPr id="3" name="Нижний колонтитул 2">
            <a:extLst>
              <a:ext uri="{FF2B5EF4-FFF2-40B4-BE49-F238E27FC236}">
                <a16:creationId xmlns="" xmlns:a16="http://schemas.microsoft.com/office/drawing/2014/main" id="{982A0CE5-E408-420D-81E7-BABE8ED8B196}"/>
              </a:ext>
            </a:extLst>
          </p:cNvPr>
          <p:cNvSpPr>
            <a:spLocks noGrp="1"/>
          </p:cNvSpPr>
          <p:nvPr>
            <p:ph type="ftr" sz="quarter" idx="11"/>
          </p:nvPr>
        </p:nvSpPr>
        <p:spPr/>
        <p:txBody>
          <a:bodyPr/>
          <a:lstStyle/>
          <a:p>
            <a:r>
              <a:rPr lang="en-US"/>
              <a:t>NP PAC 50th meeting</a:t>
            </a:r>
            <a:endParaRPr lang="ru-RU"/>
          </a:p>
        </p:txBody>
      </p:sp>
      <p:sp>
        <p:nvSpPr>
          <p:cNvPr id="6" name="Номер слайда 5">
            <a:extLst>
              <a:ext uri="{FF2B5EF4-FFF2-40B4-BE49-F238E27FC236}">
                <a16:creationId xmlns="" xmlns:a16="http://schemas.microsoft.com/office/drawing/2014/main" id="{B8CD023E-99C1-406B-B426-9B97A669C6A8}"/>
              </a:ext>
            </a:extLst>
          </p:cNvPr>
          <p:cNvSpPr>
            <a:spLocks noGrp="1"/>
          </p:cNvSpPr>
          <p:nvPr>
            <p:ph type="sldNum" sz="quarter" idx="12"/>
          </p:nvPr>
        </p:nvSpPr>
        <p:spPr/>
        <p:txBody>
          <a:bodyPr/>
          <a:lstStyle/>
          <a:p>
            <a:fld id="{091AD801-B12E-4A00-8E9E-6CC326DE2565}" type="slidenum">
              <a:rPr lang="ru-RU" smtClean="0"/>
              <a:pPr/>
              <a:t>2</a:t>
            </a:fld>
            <a:endParaRPr lang="ru-RU"/>
          </a:p>
        </p:txBody>
      </p:sp>
    </p:spTree>
    <p:extLst>
      <p:ext uri="{BB962C8B-B14F-4D97-AF65-F5344CB8AC3E}">
        <p14:creationId xmlns="" xmlns:p14="http://schemas.microsoft.com/office/powerpoint/2010/main" val="1345719977"/>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4" cstate="print"/>
          <a:srcRect/>
          <a:stretch>
            <a:fillRect/>
          </a:stretch>
        </p:blipFill>
        <p:spPr bwMode="auto">
          <a:xfrm>
            <a:off x="2255574" y="1279452"/>
            <a:ext cx="2935725" cy="2945104"/>
          </a:xfrm>
          <a:prstGeom prst="rect">
            <a:avLst/>
          </a:prstGeom>
          <a:noFill/>
          <a:ln w="9525">
            <a:noFill/>
            <a:miter lim="800000"/>
            <a:headEnd/>
            <a:tailEnd/>
          </a:ln>
        </p:spPr>
      </p:pic>
      <p:sp>
        <p:nvSpPr>
          <p:cNvPr id="4" name="TextBox 3"/>
          <p:cNvSpPr txBox="1"/>
          <p:nvPr/>
        </p:nvSpPr>
        <p:spPr>
          <a:xfrm>
            <a:off x="-103517" y="776377"/>
            <a:ext cx="12192000" cy="646331"/>
          </a:xfrm>
          <a:prstGeom prst="rect">
            <a:avLst/>
          </a:prstGeom>
          <a:noFill/>
        </p:spPr>
        <p:txBody>
          <a:bodyPr wrap="square" rtlCol="0">
            <a:spAutoFit/>
          </a:bodyPr>
          <a:lstStyle/>
          <a:p>
            <a:pPr algn="ctr"/>
            <a:r>
              <a:rPr lang="en-US" b="1" dirty="0">
                <a:solidFill>
                  <a:srgbClr val="0000FF"/>
                </a:solidFill>
              </a:rPr>
              <a:t>A series of methodological and applied research on the interaction of slow neutrons with </a:t>
            </a:r>
            <a:r>
              <a:rPr lang="en-US" b="1" dirty="0" err="1">
                <a:solidFill>
                  <a:srgbClr val="0000FF"/>
                </a:solidFill>
              </a:rPr>
              <a:t>nanoparticles</a:t>
            </a:r>
            <a:r>
              <a:rPr lang="en-US" b="1" dirty="0">
                <a:solidFill>
                  <a:srgbClr val="0000FF"/>
                </a:solidFill>
              </a:rPr>
              <a:t> continues (development of reflectors of slow neutrons)</a:t>
            </a:r>
            <a:endParaRPr lang="ru-RU" b="1" dirty="0">
              <a:solidFill>
                <a:srgbClr val="0000FF"/>
              </a:solidFill>
            </a:endParaRPr>
          </a:p>
        </p:txBody>
      </p:sp>
      <p:sp>
        <p:nvSpPr>
          <p:cNvPr id="10" name="TextBox 9"/>
          <p:cNvSpPr txBox="1"/>
          <p:nvPr/>
        </p:nvSpPr>
        <p:spPr>
          <a:xfrm>
            <a:off x="0" y="2758850"/>
            <a:ext cx="806631" cy="461665"/>
          </a:xfrm>
          <a:prstGeom prst="rect">
            <a:avLst/>
          </a:prstGeom>
          <a:noFill/>
        </p:spPr>
        <p:txBody>
          <a:bodyPr wrap="none" rtlCol="0">
            <a:spAutoFit/>
          </a:bodyPr>
          <a:lstStyle/>
          <a:p>
            <a:r>
              <a:rPr lang="ru-RU" sz="2400" dirty="0"/>
              <a:t>2016</a:t>
            </a:r>
          </a:p>
        </p:txBody>
      </p:sp>
      <p:sp>
        <p:nvSpPr>
          <p:cNvPr id="1083" name="Rectangle 59"/>
          <p:cNvSpPr>
            <a:spLocks noChangeArrowheads="1"/>
          </p:cNvSpPr>
          <p:nvPr/>
        </p:nvSpPr>
        <p:spPr bwMode="auto">
          <a:xfrm>
            <a:off x="1"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ru-RU" sz="2400"/>
          </a:p>
        </p:txBody>
      </p:sp>
      <p:sp>
        <p:nvSpPr>
          <p:cNvPr id="1085" name="Rectangle 61"/>
          <p:cNvSpPr>
            <a:spLocks noChangeArrowheads="1"/>
          </p:cNvSpPr>
          <p:nvPr/>
        </p:nvSpPr>
        <p:spPr bwMode="auto">
          <a:xfrm>
            <a:off x="0" y="0"/>
            <a:ext cx="0" cy="0"/>
          </a:xfrm>
          <a:prstGeom prst="rect">
            <a:avLst/>
          </a:prstGeom>
          <a:solidFill>
            <a:schemeClr val="accent1"/>
          </a:solidFill>
          <a:ln w="9525">
            <a:solidFill>
              <a:schemeClr val="tx1"/>
            </a:solidFill>
            <a:miter lim="800000"/>
            <a:headEnd/>
            <a:tailEnd/>
          </a:ln>
          <a:effectLst/>
        </p:spPr>
        <p:txBody>
          <a:bodyPr vert="horz" wrap="square" lIns="121920" tIns="60960" rIns="121920" bIns="60960" numCol="1" anchor="t" anchorCtr="0" compatLnSpc="1">
            <a:prstTxWarp prst="textNoShape">
              <a:avLst/>
            </a:prstTxWarp>
          </a:bodyPr>
          <a:lstStyle/>
          <a:p>
            <a:endParaRPr lang="ru-RU" sz="2400"/>
          </a:p>
        </p:txBody>
      </p:sp>
      <p:sp>
        <p:nvSpPr>
          <p:cNvPr id="1086" name="Rectangle 62"/>
          <p:cNvSpPr>
            <a:spLocks noChangeArrowheads="1"/>
          </p:cNvSpPr>
          <p:nvPr/>
        </p:nvSpPr>
        <p:spPr bwMode="auto">
          <a:xfrm>
            <a:off x="1" y="24908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ru-RU" sz="2400"/>
          </a:p>
        </p:txBody>
      </p:sp>
      <p:sp>
        <p:nvSpPr>
          <p:cNvPr id="1087" name="Rectangle 63"/>
          <p:cNvSpPr>
            <a:spLocks noChangeArrowheads="1"/>
          </p:cNvSpPr>
          <p:nvPr/>
        </p:nvSpPr>
        <p:spPr bwMode="auto">
          <a:xfrm>
            <a:off x="1" y="1601551"/>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ru-RU" sz="2400"/>
          </a:p>
        </p:txBody>
      </p:sp>
      <p:sp>
        <p:nvSpPr>
          <p:cNvPr id="1095" name="Rectangle 71"/>
          <p:cNvSpPr>
            <a:spLocks noChangeArrowheads="1"/>
          </p:cNvSpPr>
          <p:nvPr/>
        </p:nvSpPr>
        <p:spPr bwMode="auto">
          <a:xfrm>
            <a:off x="1"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ru-RU" sz="2400"/>
          </a:p>
        </p:txBody>
      </p:sp>
      <p:sp>
        <p:nvSpPr>
          <p:cNvPr id="1097" name="Rectangle 73"/>
          <p:cNvSpPr>
            <a:spLocks noChangeArrowheads="1"/>
          </p:cNvSpPr>
          <p:nvPr/>
        </p:nvSpPr>
        <p:spPr bwMode="auto">
          <a:xfrm>
            <a:off x="1"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ru-RU" sz="2400"/>
          </a:p>
        </p:txBody>
      </p:sp>
      <p:sp>
        <p:nvSpPr>
          <p:cNvPr id="76" name="TextBox 75"/>
          <p:cNvSpPr txBox="1"/>
          <p:nvPr/>
        </p:nvSpPr>
        <p:spPr>
          <a:xfrm>
            <a:off x="1" y="4064682"/>
            <a:ext cx="806631" cy="461665"/>
          </a:xfrm>
          <a:prstGeom prst="rect">
            <a:avLst/>
          </a:prstGeom>
          <a:noFill/>
        </p:spPr>
        <p:txBody>
          <a:bodyPr wrap="none" rtlCol="0">
            <a:spAutoFit/>
          </a:bodyPr>
          <a:lstStyle/>
          <a:p>
            <a:r>
              <a:rPr lang="ru-RU" sz="2400" dirty="0"/>
              <a:t>2018</a:t>
            </a:r>
          </a:p>
        </p:txBody>
      </p:sp>
      <p:sp>
        <p:nvSpPr>
          <p:cNvPr id="23" name="TextBox 22"/>
          <p:cNvSpPr txBox="1"/>
          <p:nvPr/>
        </p:nvSpPr>
        <p:spPr>
          <a:xfrm>
            <a:off x="1103444" y="2854860"/>
            <a:ext cx="1728192" cy="584775"/>
          </a:xfrm>
          <a:prstGeom prst="rect">
            <a:avLst/>
          </a:prstGeom>
          <a:noFill/>
        </p:spPr>
        <p:txBody>
          <a:bodyPr wrap="square" rtlCol="0">
            <a:spAutoFit/>
          </a:bodyPr>
          <a:lstStyle/>
          <a:p>
            <a:r>
              <a:rPr lang="en-US" sz="1600" dirty="0"/>
              <a:t>Using for very cold neutron extraction</a:t>
            </a:r>
            <a:endParaRPr lang="ru-RU" sz="1600" dirty="0"/>
          </a:p>
        </p:txBody>
      </p:sp>
      <p:pic>
        <p:nvPicPr>
          <p:cNvPr id="14341" name="Picture 5"/>
          <p:cNvPicPr>
            <a:picLocks noChangeAspect="1" noChangeArrowheads="1"/>
          </p:cNvPicPr>
          <p:nvPr/>
        </p:nvPicPr>
        <p:blipFill>
          <a:blip r:embed="rId5" cstate="print"/>
          <a:srcRect/>
          <a:stretch>
            <a:fillRect/>
          </a:stretch>
        </p:blipFill>
        <p:spPr bwMode="auto">
          <a:xfrm>
            <a:off x="5135894" y="1568404"/>
            <a:ext cx="2880180" cy="2486984"/>
          </a:xfrm>
          <a:prstGeom prst="rect">
            <a:avLst/>
          </a:prstGeom>
          <a:noFill/>
          <a:ln w="9525">
            <a:noFill/>
            <a:miter lim="800000"/>
            <a:headEnd/>
            <a:tailEnd/>
          </a:ln>
        </p:spPr>
      </p:pic>
      <p:pic>
        <p:nvPicPr>
          <p:cNvPr id="14342" name="Рисунок 16"/>
          <p:cNvPicPr>
            <a:picLocks noChangeAspect="1" noChangeArrowheads="1"/>
          </p:cNvPicPr>
          <p:nvPr/>
        </p:nvPicPr>
        <p:blipFill>
          <a:blip r:embed="rId6" cstate="print"/>
          <a:srcRect/>
          <a:stretch>
            <a:fillRect/>
          </a:stretch>
        </p:blipFill>
        <p:spPr bwMode="auto">
          <a:xfrm>
            <a:off x="8112225" y="1472394"/>
            <a:ext cx="1018721" cy="2571751"/>
          </a:xfrm>
          <a:prstGeom prst="rect">
            <a:avLst/>
          </a:prstGeom>
          <a:noFill/>
          <a:ln w="9525">
            <a:noFill/>
            <a:miter lim="800000"/>
            <a:headEnd/>
            <a:tailEnd/>
          </a:ln>
        </p:spPr>
      </p:pic>
      <p:sp>
        <p:nvSpPr>
          <p:cNvPr id="14344" name="Rectangle 8"/>
          <p:cNvSpPr>
            <a:spLocks noChangeArrowheads="1"/>
          </p:cNvSpPr>
          <p:nvPr/>
        </p:nvSpPr>
        <p:spPr bwMode="auto">
          <a:xfrm>
            <a:off x="1"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ru-RU" sz="2400"/>
          </a:p>
        </p:txBody>
      </p:sp>
      <p:graphicFrame>
        <p:nvGraphicFramePr>
          <p:cNvPr id="14343" name="Object 7"/>
          <p:cNvGraphicFramePr>
            <a:graphicFrameLocks noChangeAspect="1"/>
          </p:cNvGraphicFramePr>
          <p:nvPr/>
        </p:nvGraphicFramePr>
        <p:xfrm>
          <a:off x="9176968" y="1706075"/>
          <a:ext cx="2831637" cy="2165800"/>
        </p:xfrm>
        <a:graphic>
          <a:graphicData uri="http://schemas.openxmlformats.org/presentationml/2006/ole">
            <p:oleObj spid="_x0000_s5147" name="Graph" r:id="rId7" imgW="4297187" imgH="3285534" progId="Origin50.Graph">
              <p:embed/>
            </p:oleObj>
          </a:graphicData>
        </a:graphic>
      </p:graphicFrame>
      <p:sp>
        <p:nvSpPr>
          <p:cNvPr id="28" name="TextBox 27"/>
          <p:cNvSpPr txBox="1"/>
          <p:nvPr/>
        </p:nvSpPr>
        <p:spPr>
          <a:xfrm>
            <a:off x="9160835" y="3883193"/>
            <a:ext cx="2927648" cy="297454"/>
          </a:xfrm>
          <a:prstGeom prst="rect">
            <a:avLst/>
          </a:prstGeom>
          <a:noFill/>
        </p:spPr>
        <p:txBody>
          <a:bodyPr wrap="square" rtlCol="0">
            <a:spAutoFit/>
          </a:bodyPr>
          <a:lstStyle/>
          <a:p>
            <a:pPr algn="ctr"/>
            <a:r>
              <a:rPr lang="en-US" sz="1333" dirty="0"/>
              <a:t>Simulation of the reflection probability</a:t>
            </a:r>
            <a:endParaRPr lang="ru-RU" sz="1333" dirty="0"/>
          </a:p>
        </p:txBody>
      </p:sp>
      <p:pic>
        <p:nvPicPr>
          <p:cNvPr id="14345" name="Picture 9"/>
          <p:cNvPicPr>
            <a:picLocks noChangeAspect="1" noChangeArrowheads="1"/>
          </p:cNvPicPr>
          <p:nvPr/>
        </p:nvPicPr>
        <p:blipFill>
          <a:blip r:embed="rId8" cstate="print"/>
          <a:srcRect/>
          <a:stretch>
            <a:fillRect/>
          </a:stretch>
        </p:blipFill>
        <p:spPr bwMode="auto">
          <a:xfrm>
            <a:off x="911424" y="4108577"/>
            <a:ext cx="4172024" cy="2431356"/>
          </a:xfrm>
          <a:prstGeom prst="rect">
            <a:avLst/>
          </a:prstGeom>
          <a:noFill/>
          <a:ln w="9525">
            <a:noFill/>
            <a:miter lim="800000"/>
            <a:headEnd/>
            <a:tailEnd/>
          </a:ln>
        </p:spPr>
      </p:pic>
      <p:pic>
        <p:nvPicPr>
          <p:cNvPr id="14346" name="Picture 10"/>
          <p:cNvPicPr>
            <a:picLocks noChangeAspect="1" noChangeArrowheads="1"/>
          </p:cNvPicPr>
          <p:nvPr/>
        </p:nvPicPr>
        <p:blipFill>
          <a:blip r:embed="rId9" cstate="print"/>
          <a:srcRect/>
          <a:stretch>
            <a:fillRect/>
          </a:stretch>
        </p:blipFill>
        <p:spPr bwMode="auto">
          <a:xfrm>
            <a:off x="5231905" y="4204587"/>
            <a:ext cx="3287399" cy="2276872"/>
          </a:xfrm>
          <a:prstGeom prst="rect">
            <a:avLst/>
          </a:prstGeom>
          <a:noFill/>
          <a:ln w="9525">
            <a:noFill/>
            <a:miter lim="800000"/>
            <a:headEnd/>
            <a:tailEnd/>
          </a:ln>
        </p:spPr>
      </p:pic>
      <p:sp>
        <p:nvSpPr>
          <p:cNvPr id="31" name="TextBox 30"/>
          <p:cNvSpPr txBox="1"/>
          <p:nvPr/>
        </p:nvSpPr>
        <p:spPr>
          <a:xfrm>
            <a:off x="8880310" y="4264204"/>
            <a:ext cx="3119669" cy="830997"/>
          </a:xfrm>
          <a:prstGeom prst="rect">
            <a:avLst/>
          </a:prstGeom>
          <a:noFill/>
        </p:spPr>
        <p:txBody>
          <a:bodyPr wrap="square" rtlCol="0">
            <a:spAutoFit/>
          </a:bodyPr>
          <a:lstStyle/>
          <a:p>
            <a:pPr algn="ctr"/>
            <a:r>
              <a:rPr lang="en-US" sz="1600" dirty="0"/>
              <a:t>Increasing of quasi-mirror reflection probability  for cold neutrons  after fluoridation</a:t>
            </a:r>
            <a:endParaRPr lang="ru-RU" sz="1600" dirty="0"/>
          </a:p>
        </p:txBody>
      </p:sp>
      <p:sp>
        <p:nvSpPr>
          <p:cNvPr id="33" name="TextBox 32"/>
          <p:cNvSpPr txBox="1"/>
          <p:nvPr/>
        </p:nvSpPr>
        <p:spPr>
          <a:xfrm>
            <a:off x="8784301" y="5128300"/>
            <a:ext cx="3407700" cy="1528175"/>
          </a:xfrm>
          <a:prstGeom prst="rect">
            <a:avLst/>
          </a:prstGeom>
          <a:noFill/>
        </p:spPr>
        <p:txBody>
          <a:bodyPr wrap="square" rtlCol="0">
            <a:spAutoFit/>
          </a:bodyPr>
          <a:lstStyle/>
          <a:p>
            <a:pPr lvl="0"/>
            <a:r>
              <a:rPr lang="en-US" sz="1333" dirty="0" err="1"/>
              <a:t>V.V.Nesvizhevsky</a:t>
            </a:r>
            <a:r>
              <a:rPr lang="en-US" sz="1333" dirty="0"/>
              <a:t>, </a:t>
            </a:r>
            <a:r>
              <a:rPr lang="en-US" sz="1333" dirty="0" err="1"/>
              <a:t>M.Dubois</a:t>
            </a:r>
            <a:r>
              <a:rPr lang="en-US" sz="1333" dirty="0"/>
              <a:t>, </a:t>
            </a:r>
            <a:r>
              <a:rPr lang="en-US" sz="1333" dirty="0" err="1"/>
              <a:t>Ph.Gutfreund</a:t>
            </a:r>
            <a:r>
              <a:rPr lang="en-US" sz="1333" dirty="0"/>
              <a:t>, </a:t>
            </a:r>
            <a:r>
              <a:rPr lang="en-US" sz="1333" dirty="0" err="1"/>
              <a:t>E.V.Lychagin</a:t>
            </a:r>
            <a:r>
              <a:rPr lang="en-US" sz="1333" dirty="0"/>
              <a:t>, </a:t>
            </a:r>
            <a:r>
              <a:rPr lang="en-US" sz="1333" dirty="0" err="1"/>
              <a:t>A.Yu.Nezvanov</a:t>
            </a:r>
            <a:r>
              <a:rPr lang="en-US" sz="1333" dirty="0"/>
              <a:t>, and K. N. </a:t>
            </a:r>
            <a:r>
              <a:rPr lang="en-US" sz="1333" dirty="0" err="1"/>
              <a:t>Zhernenkov</a:t>
            </a:r>
            <a:endParaRPr lang="ru-RU" sz="1333" dirty="0"/>
          </a:p>
          <a:p>
            <a:pPr lvl="0"/>
            <a:r>
              <a:rPr lang="en-US" sz="1333" dirty="0"/>
              <a:t>“Effect of </a:t>
            </a:r>
            <a:r>
              <a:rPr lang="en-US" sz="1333" dirty="0" err="1"/>
              <a:t>nanodiamond</a:t>
            </a:r>
            <a:r>
              <a:rPr lang="en-US" sz="1333" dirty="0"/>
              <a:t> fluorination on the efficiency of </a:t>
            </a:r>
            <a:r>
              <a:rPr lang="en-US" sz="1333" dirty="0" err="1"/>
              <a:t>quasispecular</a:t>
            </a:r>
            <a:r>
              <a:rPr lang="en-US" sz="1333" dirty="0"/>
              <a:t> reflection of cold neutrons” // PHYSICAL REVIEW A </a:t>
            </a:r>
            <a:r>
              <a:rPr lang="en-US" sz="1333" b="1" dirty="0"/>
              <a:t>97</a:t>
            </a:r>
            <a:r>
              <a:rPr lang="en-US" sz="1333" dirty="0"/>
              <a:t>, 023629 (2018)</a:t>
            </a:r>
            <a:endParaRPr lang="ru-RU" sz="1333" dirty="0"/>
          </a:p>
        </p:txBody>
      </p:sp>
      <p:sp>
        <p:nvSpPr>
          <p:cNvPr id="78" name="TextBox 77"/>
          <p:cNvSpPr txBox="1"/>
          <p:nvPr/>
        </p:nvSpPr>
        <p:spPr>
          <a:xfrm>
            <a:off x="0" y="1637849"/>
            <a:ext cx="3536831" cy="1077218"/>
          </a:xfrm>
          <a:prstGeom prst="rect">
            <a:avLst/>
          </a:prstGeom>
          <a:noFill/>
        </p:spPr>
        <p:txBody>
          <a:bodyPr wrap="square" rtlCol="0">
            <a:spAutoFit/>
          </a:bodyPr>
          <a:lstStyle/>
          <a:p>
            <a:r>
              <a:rPr lang="en-US" sz="1600" dirty="0"/>
              <a:t>2009-2015 search of the </a:t>
            </a:r>
            <a:r>
              <a:rPr lang="en-US" sz="1600" dirty="0" smtClean="0"/>
              <a:t>technology for purification </a:t>
            </a:r>
            <a:r>
              <a:rPr lang="en-US" sz="1600" dirty="0"/>
              <a:t>of </a:t>
            </a:r>
            <a:r>
              <a:rPr lang="en-US" sz="1600" dirty="0" err="1"/>
              <a:t>nano</a:t>
            </a:r>
            <a:r>
              <a:rPr lang="en-US" sz="1600" dirty="0"/>
              <a:t>-diamond from hydrogen. Fluoridation </a:t>
            </a:r>
            <a:r>
              <a:rPr lang="en-US" sz="1600" dirty="0" smtClean="0"/>
              <a:t>gave </a:t>
            </a:r>
            <a:r>
              <a:rPr lang="en-US" sz="1600" dirty="0"/>
              <a:t>the first positive results.</a:t>
            </a:r>
            <a:endParaRPr lang="ru-RU" sz="1600" dirty="0"/>
          </a:p>
        </p:txBody>
      </p:sp>
      <p:sp>
        <p:nvSpPr>
          <p:cNvPr id="2" name="Дата 1">
            <a:extLst>
              <a:ext uri="{FF2B5EF4-FFF2-40B4-BE49-F238E27FC236}">
                <a16:creationId xmlns="" xmlns:a16="http://schemas.microsoft.com/office/drawing/2014/main" id="{9D5C4715-A04D-47E4-8D73-7A9F0EC37734}"/>
              </a:ext>
            </a:extLst>
          </p:cNvPr>
          <p:cNvSpPr>
            <a:spLocks noGrp="1"/>
          </p:cNvSpPr>
          <p:nvPr>
            <p:ph type="dt" sz="half" idx="10"/>
          </p:nvPr>
        </p:nvSpPr>
        <p:spPr/>
        <p:txBody>
          <a:bodyPr/>
          <a:lstStyle/>
          <a:p>
            <a:r>
              <a:rPr lang="ru-RU"/>
              <a:t>24.06.2019</a:t>
            </a:r>
          </a:p>
        </p:txBody>
      </p:sp>
      <p:sp>
        <p:nvSpPr>
          <p:cNvPr id="3" name="Нижний колонтитул 2">
            <a:extLst>
              <a:ext uri="{FF2B5EF4-FFF2-40B4-BE49-F238E27FC236}">
                <a16:creationId xmlns="" xmlns:a16="http://schemas.microsoft.com/office/drawing/2014/main" id="{EBA80293-3CBD-48D0-8A2C-7BD0A270B167}"/>
              </a:ext>
            </a:extLst>
          </p:cNvPr>
          <p:cNvSpPr>
            <a:spLocks noGrp="1"/>
          </p:cNvSpPr>
          <p:nvPr>
            <p:ph type="ftr" sz="quarter" idx="11"/>
          </p:nvPr>
        </p:nvSpPr>
        <p:spPr/>
        <p:txBody>
          <a:bodyPr/>
          <a:lstStyle/>
          <a:p>
            <a:r>
              <a:rPr lang="en-US"/>
              <a:t>NP PAC 50th meeting</a:t>
            </a:r>
            <a:endParaRPr lang="ru-RU"/>
          </a:p>
        </p:txBody>
      </p:sp>
      <p:sp>
        <p:nvSpPr>
          <p:cNvPr id="5" name="Номер слайда 4">
            <a:extLst>
              <a:ext uri="{FF2B5EF4-FFF2-40B4-BE49-F238E27FC236}">
                <a16:creationId xmlns="" xmlns:a16="http://schemas.microsoft.com/office/drawing/2014/main" id="{6DFFC0BD-872C-4C92-A713-C7D7C0809C47}"/>
              </a:ext>
            </a:extLst>
          </p:cNvPr>
          <p:cNvSpPr>
            <a:spLocks noGrp="1"/>
          </p:cNvSpPr>
          <p:nvPr>
            <p:ph type="sldNum" sz="quarter" idx="12"/>
          </p:nvPr>
        </p:nvSpPr>
        <p:spPr/>
        <p:txBody>
          <a:bodyPr/>
          <a:lstStyle/>
          <a:p>
            <a:fld id="{091AD801-B12E-4A00-8E9E-6CC326DE2565}" type="slidenum">
              <a:rPr lang="ru-RU" smtClean="0"/>
              <a:pPr/>
              <a:t>20</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61175F6-0B04-4ABE-B0F5-22E011AEE6E8}"/>
              </a:ext>
            </a:extLst>
          </p:cNvPr>
          <p:cNvSpPr txBox="1"/>
          <p:nvPr/>
        </p:nvSpPr>
        <p:spPr>
          <a:xfrm>
            <a:off x="1380330" y="2999674"/>
            <a:ext cx="2430409" cy="523220"/>
          </a:xfrm>
          <a:prstGeom prst="rect">
            <a:avLst/>
          </a:prstGeom>
          <a:noFill/>
        </p:spPr>
        <p:txBody>
          <a:bodyPr wrap="none" rtlCol="0">
            <a:spAutoFit/>
          </a:bodyPr>
          <a:lstStyle/>
          <a:p>
            <a:r>
              <a:rPr lang="en-US" sz="2800" dirty="0"/>
              <a:t>Formal results </a:t>
            </a:r>
            <a:r>
              <a:rPr lang="ru-RU" sz="2800" dirty="0"/>
              <a:t>:</a:t>
            </a:r>
          </a:p>
        </p:txBody>
      </p:sp>
      <p:graphicFrame>
        <p:nvGraphicFramePr>
          <p:cNvPr id="3" name="Таблица 2">
            <a:extLst>
              <a:ext uri="{FF2B5EF4-FFF2-40B4-BE49-F238E27FC236}">
                <a16:creationId xmlns="" xmlns:a16="http://schemas.microsoft.com/office/drawing/2014/main" id="{2A76CBC1-B4C4-4216-BDCC-4D0FE144ADA4}"/>
              </a:ext>
            </a:extLst>
          </p:cNvPr>
          <p:cNvGraphicFramePr>
            <a:graphicFrameLocks noGrp="1"/>
          </p:cNvGraphicFramePr>
          <p:nvPr>
            <p:extLst>
              <p:ext uri="{D42A27DB-BD31-4B8C-83A1-F6EECF244321}">
                <p14:modId xmlns="" xmlns:p14="http://schemas.microsoft.com/office/powerpoint/2010/main" val="4165512477"/>
              </p:ext>
            </p:extLst>
          </p:nvPr>
        </p:nvGraphicFramePr>
        <p:xfrm>
          <a:off x="1427100" y="3463275"/>
          <a:ext cx="9125856" cy="1828800"/>
        </p:xfrm>
        <a:graphic>
          <a:graphicData uri="http://schemas.openxmlformats.org/drawingml/2006/table">
            <a:tbl>
              <a:tblPr firstRow="1" bandRow="1">
                <a:tableStyleId>{5C22544A-7EE6-4342-B048-85BDC9FD1C3A}</a:tableStyleId>
              </a:tblPr>
              <a:tblGrid>
                <a:gridCol w="3041952">
                  <a:extLst>
                    <a:ext uri="{9D8B030D-6E8A-4147-A177-3AD203B41FA5}">
                      <a16:colId xmlns="" xmlns:a16="http://schemas.microsoft.com/office/drawing/2014/main" val="1183039332"/>
                    </a:ext>
                  </a:extLst>
                </a:gridCol>
                <a:gridCol w="3041952">
                  <a:extLst>
                    <a:ext uri="{9D8B030D-6E8A-4147-A177-3AD203B41FA5}">
                      <a16:colId xmlns="" xmlns:a16="http://schemas.microsoft.com/office/drawing/2014/main" val="4011887965"/>
                    </a:ext>
                  </a:extLst>
                </a:gridCol>
                <a:gridCol w="3041952">
                  <a:extLst>
                    <a:ext uri="{9D8B030D-6E8A-4147-A177-3AD203B41FA5}">
                      <a16:colId xmlns="" xmlns:a16="http://schemas.microsoft.com/office/drawing/2014/main" val="2226210626"/>
                    </a:ext>
                  </a:extLst>
                </a:gridCol>
              </a:tblGrid>
              <a:tr h="370840">
                <a:tc>
                  <a:txBody>
                    <a:bodyPr/>
                    <a:lstStyle/>
                    <a:p>
                      <a:endParaRPr lang="ru-RU" sz="2400" dirty="0"/>
                    </a:p>
                  </a:txBody>
                  <a:tcPr anchor="ctr"/>
                </a:tc>
                <a:tc>
                  <a:txBody>
                    <a:bodyPr/>
                    <a:lstStyle/>
                    <a:p>
                      <a:pPr algn="ctr"/>
                      <a:r>
                        <a:rPr lang="ru-RU" sz="2400" dirty="0"/>
                        <a:t>2017</a:t>
                      </a:r>
                    </a:p>
                  </a:txBody>
                  <a:tcPr anchor="ctr"/>
                </a:tc>
                <a:tc>
                  <a:txBody>
                    <a:bodyPr/>
                    <a:lstStyle/>
                    <a:p>
                      <a:pPr algn="ctr"/>
                      <a:r>
                        <a:rPr lang="ru-RU" sz="2400" dirty="0"/>
                        <a:t>2018</a:t>
                      </a:r>
                    </a:p>
                  </a:txBody>
                  <a:tcPr anchor="ctr"/>
                </a:tc>
                <a:extLst>
                  <a:ext uri="{0D108BD9-81ED-4DB2-BD59-A6C34878D82A}">
                    <a16:rowId xmlns="" xmlns:a16="http://schemas.microsoft.com/office/drawing/2014/main" val="3524394090"/>
                  </a:ext>
                </a:extLst>
              </a:tr>
              <a:tr h="370840">
                <a:tc>
                  <a:txBody>
                    <a:bodyPr/>
                    <a:lstStyle/>
                    <a:p>
                      <a:r>
                        <a:rPr lang="en-US" sz="2400" dirty="0"/>
                        <a:t>Publications</a:t>
                      </a:r>
                      <a:endParaRPr lang="ru-RU" sz="2400" dirty="0"/>
                    </a:p>
                  </a:txBody>
                  <a:tcPr anchor="ctr"/>
                </a:tc>
                <a:tc>
                  <a:txBody>
                    <a:bodyPr/>
                    <a:lstStyle/>
                    <a:p>
                      <a:pPr algn="ctr"/>
                      <a:r>
                        <a:rPr lang="en-US" sz="2400" dirty="0"/>
                        <a:t>64</a:t>
                      </a:r>
                      <a:endParaRPr lang="ru-RU" sz="2400" dirty="0"/>
                    </a:p>
                  </a:txBody>
                  <a:tcPr anchor="ctr"/>
                </a:tc>
                <a:tc>
                  <a:txBody>
                    <a:bodyPr/>
                    <a:lstStyle/>
                    <a:p>
                      <a:pPr algn="ctr"/>
                      <a:r>
                        <a:rPr lang="en-US" sz="2400" dirty="0"/>
                        <a:t>82</a:t>
                      </a:r>
                      <a:endParaRPr lang="ru-RU" sz="2400" dirty="0"/>
                    </a:p>
                  </a:txBody>
                  <a:tcPr anchor="ctr"/>
                </a:tc>
                <a:extLst>
                  <a:ext uri="{0D108BD9-81ED-4DB2-BD59-A6C34878D82A}">
                    <a16:rowId xmlns="" xmlns:a16="http://schemas.microsoft.com/office/drawing/2014/main" val="337003547"/>
                  </a:ext>
                </a:extLst>
              </a:tr>
              <a:tr h="370840">
                <a:tc>
                  <a:txBody>
                    <a:bodyPr/>
                    <a:lstStyle/>
                    <a:p>
                      <a:r>
                        <a:rPr lang="en-US" sz="2400" dirty="0"/>
                        <a:t>Reports at conferences</a:t>
                      </a:r>
                      <a:endParaRPr lang="ru-RU" sz="2400" dirty="0"/>
                    </a:p>
                  </a:txBody>
                  <a:tcPr anchor="ctr"/>
                </a:tc>
                <a:tc>
                  <a:txBody>
                    <a:bodyPr/>
                    <a:lstStyle/>
                    <a:p>
                      <a:pPr algn="ctr"/>
                      <a:r>
                        <a:rPr lang="en-US" sz="2400" dirty="0"/>
                        <a:t>72 </a:t>
                      </a:r>
                      <a:endParaRPr lang="ru-RU" sz="2400" dirty="0"/>
                    </a:p>
                  </a:txBody>
                  <a:tcPr anchor="ctr"/>
                </a:tc>
                <a:tc>
                  <a:txBody>
                    <a:bodyPr/>
                    <a:lstStyle/>
                    <a:p>
                      <a:pPr algn="ctr"/>
                      <a:r>
                        <a:rPr lang="en-US" sz="2400" dirty="0"/>
                        <a:t>59</a:t>
                      </a:r>
                      <a:endParaRPr lang="ru-RU" sz="2400" dirty="0"/>
                    </a:p>
                  </a:txBody>
                  <a:tcPr anchor="ctr"/>
                </a:tc>
                <a:extLst>
                  <a:ext uri="{0D108BD9-81ED-4DB2-BD59-A6C34878D82A}">
                    <a16:rowId xmlns="" xmlns:a16="http://schemas.microsoft.com/office/drawing/2014/main" val="2968805558"/>
                  </a:ext>
                </a:extLst>
              </a:tr>
              <a:tr h="370840">
                <a:tc>
                  <a:txBody>
                    <a:bodyPr/>
                    <a:lstStyle/>
                    <a:p>
                      <a:r>
                        <a:rPr lang="en-US" sz="2400" dirty="0"/>
                        <a:t>JINR prizes</a:t>
                      </a:r>
                      <a:endParaRPr lang="ru-RU" sz="2400" dirty="0"/>
                    </a:p>
                  </a:txBody>
                  <a:tcPr anchor="ctr"/>
                </a:tc>
                <a:tc>
                  <a:txBody>
                    <a:bodyPr/>
                    <a:lstStyle/>
                    <a:p>
                      <a:pPr algn="ctr"/>
                      <a:r>
                        <a:rPr lang="en-US" sz="2400" dirty="0"/>
                        <a:t>1</a:t>
                      </a:r>
                      <a:endParaRPr lang="ru-RU" sz="2400" dirty="0"/>
                    </a:p>
                  </a:txBody>
                  <a:tcPr anchor="ctr"/>
                </a:tc>
                <a:tc>
                  <a:txBody>
                    <a:bodyPr/>
                    <a:lstStyle/>
                    <a:p>
                      <a:pPr algn="ctr"/>
                      <a:r>
                        <a:rPr lang="en-US" sz="2400" dirty="0"/>
                        <a:t>2</a:t>
                      </a:r>
                      <a:endParaRPr lang="ru-RU" sz="2400" dirty="0"/>
                    </a:p>
                  </a:txBody>
                  <a:tcPr anchor="ctr"/>
                </a:tc>
                <a:extLst>
                  <a:ext uri="{0D108BD9-81ED-4DB2-BD59-A6C34878D82A}">
                    <a16:rowId xmlns="" xmlns:a16="http://schemas.microsoft.com/office/drawing/2014/main" val="4281627693"/>
                  </a:ext>
                </a:extLst>
              </a:tr>
            </a:tbl>
          </a:graphicData>
        </a:graphic>
      </p:graphicFrame>
      <p:graphicFrame>
        <p:nvGraphicFramePr>
          <p:cNvPr id="8" name="Таблица 7">
            <a:extLst>
              <a:ext uri="{FF2B5EF4-FFF2-40B4-BE49-F238E27FC236}">
                <a16:creationId xmlns="" xmlns:a16="http://schemas.microsoft.com/office/drawing/2014/main" id="{6AB8763A-C882-4D99-8DF9-2DB9FBC7D27B}"/>
              </a:ext>
            </a:extLst>
          </p:cNvPr>
          <p:cNvGraphicFramePr>
            <a:graphicFrameLocks noGrp="1"/>
          </p:cNvGraphicFramePr>
          <p:nvPr>
            <p:extLst>
              <p:ext uri="{D42A27DB-BD31-4B8C-83A1-F6EECF244321}">
                <p14:modId xmlns="" xmlns:p14="http://schemas.microsoft.com/office/powerpoint/2010/main" val="346527715"/>
              </p:ext>
            </p:extLst>
          </p:nvPr>
        </p:nvGraphicFramePr>
        <p:xfrm>
          <a:off x="1427100" y="1376140"/>
          <a:ext cx="9125856" cy="1280160"/>
        </p:xfrm>
        <a:graphic>
          <a:graphicData uri="http://schemas.openxmlformats.org/drawingml/2006/table">
            <a:tbl>
              <a:tblPr firstRow="1" bandRow="1">
                <a:tableStyleId>{5C22544A-7EE6-4342-B048-85BDC9FD1C3A}</a:tableStyleId>
              </a:tblPr>
              <a:tblGrid>
                <a:gridCol w="3041952">
                  <a:extLst>
                    <a:ext uri="{9D8B030D-6E8A-4147-A177-3AD203B41FA5}">
                      <a16:colId xmlns="" xmlns:a16="http://schemas.microsoft.com/office/drawing/2014/main" val="3306299591"/>
                    </a:ext>
                  </a:extLst>
                </a:gridCol>
                <a:gridCol w="3041952">
                  <a:extLst>
                    <a:ext uri="{9D8B030D-6E8A-4147-A177-3AD203B41FA5}">
                      <a16:colId xmlns="" xmlns:a16="http://schemas.microsoft.com/office/drawing/2014/main" val="25651308"/>
                    </a:ext>
                  </a:extLst>
                </a:gridCol>
                <a:gridCol w="3041952">
                  <a:extLst>
                    <a:ext uri="{9D8B030D-6E8A-4147-A177-3AD203B41FA5}">
                      <a16:colId xmlns="" xmlns:a16="http://schemas.microsoft.com/office/drawing/2014/main" val="1486557725"/>
                    </a:ext>
                  </a:extLst>
                </a:gridCol>
              </a:tblGrid>
              <a:tr h="370840">
                <a:tc>
                  <a:txBody>
                    <a:bodyPr/>
                    <a:lstStyle/>
                    <a:p>
                      <a:endParaRPr lang="ru-RU" sz="2400" dirty="0"/>
                    </a:p>
                  </a:txBody>
                  <a:tcPr/>
                </a:tc>
                <a:tc>
                  <a:txBody>
                    <a:bodyPr/>
                    <a:lstStyle/>
                    <a:p>
                      <a:pPr algn="ctr"/>
                      <a:r>
                        <a:rPr lang="ru-RU" sz="2400" dirty="0"/>
                        <a:t>2017</a:t>
                      </a:r>
                    </a:p>
                  </a:txBody>
                  <a:tcPr anchor="ctr"/>
                </a:tc>
                <a:tc>
                  <a:txBody>
                    <a:bodyPr/>
                    <a:lstStyle/>
                    <a:p>
                      <a:pPr algn="ctr"/>
                      <a:r>
                        <a:rPr lang="ru-RU" sz="2400" dirty="0"/>
                        <a:t>2018</a:t>
                      </a:r>
                    </a:p>
                  </a:txBody>
                  <a:tcPr anchor="ctr"/>
                </a:tc>
                <a:extLst>
                  <a:ext uri="{0D108BD9-81ED-4DB2-BD59-A6C34878D82A}">
                    <a16:rowId xmlns="" xmlns:a16="http://schemas.microsoft.com/office/drawing/2014/main" val="4124076785"/>
                  </a:ext>
                </a:extLst>
              </a:tr>
              <a:tr h="370840">
                <a:tc>
                  <a:txBody>
                    <a:bodyPr/>
                    <a:lstStyle/>
                    <a:p>
                      <a:pPr algn="ctr"/>
                      <a:r>
                        <a:rPr lang="en-US" sz="2400" u="none" dirty="0"/>
                        <a:t>Grants and programs of plenipotentiaries</a:t>
                      </a:r>
                      <a:endParaRPr lang="ru-RU" sz="2400" u="none" dirty="0"/>
                    </a:p>
                  </a:txBody>
                  <a:tcPr/>
                </a:tc>
                <a:tc>
                  <a:txBody>
                    <a:bodyPr/>
                    <a:lstStyle/>
                    <a:p>
                      <a:pPr algn="ctr"/>
                      <a:r>
                        <a:rPr lang="ru-RU" sz="2400" dirty="0"/>
                        <a:t>60</a:t>
                      </a:r>
                    </a:p>
                  </a:txBody>
                  <a:tcPr anchor="ctr"/>
                </a:tc>
                <a:tc>
                  <a:txBody>
                    <a:bodyPr/>
                    <a:lstStyle/>
                    <a:p>
                      <a:pPr algn="ctr"/>
                      <a:r>
                        <a:rPr lang="ru-RU" sz="2400" dirty="0"/>
                        <a:t>73</a:t>
                      </a:r>
                    </a:p>
                  </a:txBody>
                  <a:tcPr anchor="ctr"/>
                </a:tc>
                <a:extLst>
                  <a:ext uri="{0D108BD9-81ED-4DB2-BD59-A6C34878D82A}">
                    <a16:rowId xmlns="" xmlns:a16="http://schemas.microsoft.com/office/drawing/2014/main" val="3930756748"/>
                  </a:ext>
                </a:extLst>
              </a:tr>
            </a:tbl>
          </a:graphicData>
        </a:graphic>
      </p:graphicFrame>
      <p:sp>
        <p:nvSpPr>
          <p:cNvPr id="5" name="TextBox 4"/>
          <p:cNvSpPr txBox="1"/>
          <p:nvPr/>
        </p:nvSpPr>
        <p:spPr>
          <a:xfrm>
            <a:off x="1528549" y="5732060"/>
            <a:ext cx="6006965" cy="461665"/>
          </a:xfrm>
          <a:prstGeom prst="rect">
            <a:avLst/>
          </a:prstGeom>
          <a:noFill/>
        </p:spPr>
        <p:txBody>
          <a:bodyPr wrap="none" rtlCol="0">
            <a:spAutoFit/>
          </a:bodyPr>
          <a:lstStyle/>
          <a:p>
            <a:r>
              <a:rPr lang="en-US" sz="2400" b="1" dirty="0"/>
              <a:t>RFBR and RSF grants (during</a:t>
            </a:r>
            <a:r>
              <a:rPr lang="ru-RU" sz="2400" b="1" dirty="0"/>
              <a:t> 2017-2019)</a:t>
            </a:r>
            <a:r>
              <a:rPr lang="en-US" sz="2400" b="1" dirty="0"/>
              <a:t> ---</a:t>
            </a:r>
            <a:r>
              <a:rPr lang="ru-RU" sz="2400" b="1" dirty="0"/>
              <a:t> 8 .</a:t>
            </a:r>
          </a:p>
        </p:txBody>
      </p:sp>
      <p:sp>
        <p:nvSpPr>
          <p:cNvPr id="4" name="Дата 3">
            <a:extLst>
              <a:ext uri="{FF2B5EF4-FFF2-40B4-BE49-F238E27FC236}">
                <a16:creationId xmlns="" xmlns:a16="http://schemas.microsoft.com/office/drawing/2014/main" id="{134C9AB3-AC35-41D2-A68F-179103151299}"/>
              </a:ext>
            </a:extLst>
          </p:cNvPr>
          <p:cNvSpPr>
            <a:spLocks noGrp="1"/>
          </p:cNvSpPr>
          <p:nvPr>
            <p:ph type="dt" sz="half" idx="10"/>
          </p:nvPr>
        </p:nvSpPr>
        <p:spPr/>
        <p:txBody>
          <a:bodyPr/>
          <a:lstStyle/>
          <a:p>
            <a:r>
              <a:rPr lang="ru-RU"/>
              <a:t>24.06.2019</a:t>
            </a:r>
          </a:p>
        </p:txBody>
      </p:sp>
      <p:sp>
        <p:nvSpPr>
          <p:cNvPr id="6" name="Нижний колонтитул 5">
            <a:extLst>
              <a:ext uri="{FF2B5EF4-FFF2-40B4-BE49-F238E27FC236}">
                <a16:creationId xmlns="" xmlns:a16="http://schemas.microsoft.com/office/drawing/2014/main" id="{7B500D35-6B78-4B66-B2C3-1072A86F89E9}"/>
              </a:ext>
            </a:extLst>
          </p:cNvPr>
          <p:cNvSpPr>
            <a:spLocks noGrp="1"/>
          </p:cNvSpPr>
          <p:nvPr>
            <p:ph type="ftr" sz="quarter" idx="11"/>
          </p:nvPr>
        </p:nvSpPr>
        <p:spPr/>
        <p:txBody>
          <a:bodyPr/>
          <a:lstStyle/>
          <a:p>
            <a:r>
              <a:rPr lang="en-US"/>
              <a:t>NP PAC 50th meeting</a:t>
            </a:r>
            <a:endParaRPr lang="ru-RU"/>
          </a:p>
        </p:txBody>
      </p:sp>
      <p:sp>
        <p:nvSpPr>
          <p:cNvPr id="7" name="Номер слайда 6">
            <a:extLst>
              <a:ext uri="{FF2B5EF4-FFF2-40B4-BE49-F238E27FC236}">
                <a16:creationId xmlns="" xmlns:a16="http://schemas.microsoft.com/office/drawing/2014/main" id="{F9629AA8-057D-4478-8F28-463AA9099713}"/>
              </a:ext>
            </a:extLst>
          </p:cNvPr>
          <p:cNvSpPr>
            <a:spLocks noGrp="1"/>
          </p:cNvSpPr>
          <p:nvPr>
            <p:ph type="sldNum" sz="quarter" idx="12"/>
          </p:nvPr>
        </p:nvSpPr>
        <p:spPr/>
        <p:txBody>
          <a:bodyPr/>
          <a:lstStyle/>
          <a:p>
            <a:fld id="{091AD801-B12E-4A00-8E9E-6CC326DE2565}" type="slidenum">
              <a:rPr lang="ru-RU" smtClean="0"/>
              <a:pPr/>
              <a:t>21</a:t>
            </a:fld>
            <a:endParaRPr lang="ru-RU"/>
          </a:p>
        </p:txBody>
      </p:sp>
    </p:spTree>
    <p:extLst>
      <p:ext uri="{BB962C8B-B14F-4D97-AF65-F5344CB8AC3E}">
        <p14:creationId xmlns="" xmlns:p14="http://schemas.microsoft.com/office/powerpoint/2010/main" val="2144464546"/>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a:extLst>
              <a:ext uri="{FF2B5EF4-FFF2-40B4-BE49-F238E27FC236}">
                <a16:creationId xmlns="" xmlns:a16="http://schemas.microsoft.com/office/drawing/2014/main" id="{6CC188DF-629A-4462-AF16-6E184E7688F7}"/>
              </a:ext>
            </a:extLst>
          </p:cNvPr>
          <p:cNvGraphicFramePr>
            <a:graphicFrameLocks noGrp="1"/>
          </p:cNvGraphicFramePr>
          <p:nvPr>
            <p:extLst>
              <p:ext uri="{D42A27DB-BD31-4B8C-83A1-F6EECF244321}">
                <p14:modId xmlns="" xmlns:p14="http://schemas.microsoft.com/office/powerpoint/2010/main" val="1548153571"/>
              </p:ext>
            </p:extLst>
          </p:nvPr>
        </p:nvGraphicFramePr>
        <p:xfrm>
          <a:off x="1569413" y="1235305"/>
          <a:ext cx="9227340" cy="1771853"/>
        </p:xfrm>
        <a:graphic>
          <a:graphicData uri="http://schemas.openxmlformats.org/drawingml/2006/table">
            <a:tbl>
              <a:tblPr firstRow="1" bandRow="1">
                <a:tableStyleId>{5C22544A-7EE6-4342-B048-85BDC9FD1C3A}</a:tableStyleId>
              </a:tblPr>
              <a:tblGrid>
                <a:gridCol w="2985790">
                  <a:extLst>
                    <a:ext uri="{9D8B030D-6E8A-4147-A177-3AD203B41FA5}">
                      <a16:colId xmlns="" xmlns:a16="http://schemas.microsoft.com/office/drawing/2014/main" val="278719756"/>
                    </a:ext>
                  </a:extLst>
                </a:gridCol>
                <a:gridCol w="2251719">
                  <a:extLst>
                    <a:ext uri="{9D8B030D-6E8A-4147-A177-3AD203B41FA5}">
                      <a16:colId xmlns="" xmlns:a16="http://schemas.microsoft.com/office/drawing/2014/main" val="3960206609"/>
                    </a:ext>
                  </a:extLst>
                </a:gridCol>
                <a:gridCol w="1919506">
                  <a:extLst>
                    <a:ext uri="{9D8B030D-6E8A-4147-A177-3AD203B41FA5}">
                      <a16:colId xmlns="" xmlns:a16="http://schemas.microsoft.com/office/drawing/2014/main" val="2685586694"/>
                    </a:ext>
                  </a:extLst>
                </a:gridCol>
                <a:gridCol w="2070325">
                  <a:extLst>
                    <a:ext uri="{9D8B030D-6E8A-4147-A177-3AD203B41FA5}">
                      <a16:colId xmlns="" xmlns:a16="http://schemas.microsoft.com/office/drawing/2014/main" val="3481237270"/>
                    </a:ext>
                  </a:extLst>
                </a:gridCol>
              </a:tblGrid>
              <a:tr h="454331">
                <a:tc>
                  <a:txBody>
                    <a:bodyPr/>
                    <a:lstStyle/>
                    <a:p>
                      <a:endParaRPr lang="ru-RU" dirty="0"/>
                    </a:p>
                  </a:txBody>
                  <a:tcPr anchor="ctr"/>
                </a:tc>
                <a:tc>
                  <a:txBody>
                    <a:bodyPr/>
                    <a:lstStyle/>
                    <a:p>
                      <a:pPr algn="ctr"/>
                      <a:r>
                        <a:rPr lang="ru-RU" sz="2000" dirty="0"/>
                        <a:t>2017</a:t>
                      </a:r>
                    </a:p>
                  </a:txBody>
                  <a:tcPr anchor="ctr"/>
                </a:tc>
                <a:tc>
                  <a:txBody>
                    <a:bodyPr/>
                    <a:lstStyle/>
                    <a:p>
                      <a:pPr algn="ctr"/>
                      <a:r>
                        <a:rPr lang="ru-RU" sz="2000" dirty="0"/>
                        <a:t>2018</a:t>
                      </a:r>
                    </a:p>
                  </a:txBody>
                  <a:tcPr anchor="ctr"/>
                </a:tc>
                <a:tc>
                  <a:txBody>
                    <a:bodyPr/>
                    <a:lstStyle/>
                    <a:p>
                      <a:pPr algn="ctr"/>
                      <a:r>
                        <a:rPr lang="ru-RU" sz="2000" dirty="0"/>
                        <a:t>2019</a:t>
                      </a:r>
                    </a:p>
                  </a:txBody>
                  <a:tcPr anchor="ctr"/>
                </a:tc>
                <a:extLst>
                  <a:ext uri="{0D108BD9-81ED-4DB2-BD59-A6C34878D82A}">
                    <a16:rowId xmlns="" xmlns:a16="http://schemas.microsoft.com/office/drawing/2014/main" val="123810374"/>
                  </a:ext>
                </a:extLst>
              </a:tr>
              <a:tr h="460641">
                <a:tc>
                  <a:txBody>
                    <a:bodyPr/>
                    <a:lstStyle/>
                    <a:p>
                      <a:r>
                        <a:rPr lang="en-US" sz="2000" dirty="0"/>
                        <a:t>Equipment and materials</a:t>
                      </a:r>
                      <a:endParaRPr lang="ru-RU" sz="2000" dirty="0"/>
                    </a:p>
                  </a:txBody>
                  <a:tcPr anchor="ctr"/>
                </a:tc>
                <a:tc>
                  <a:txBody>
                    <a:bodyPr/>
                    <a:lstStyle/>
                    <a:p>
                      <a:pPr algn="ctr"/>
                      <a:r>
                        <a:rPr lang="en-US" sz="2000" dirty="0"/>
                        <a:t>810</a:t>
                      </a:r>
                      <a:endParaRPr lang="ru-RU" sz="2000" dirty="0"/>
                    </a:p>
                  </a:txBody>
                  <a:tcPr anchor="ctr"/>
                </a:tc>
                <a:tc>
                  <a:txBody>
                    <a:bodyPr/>
                    <a:lstStyle/>
                    <a:p>
                      <a:pPr algn="ctr"/>
                      <a:r>
                        <a:rPr lang="en-US" sz="2000" dirty="0"/>
                        <a:t>1089,1</a:t>
                      </a:r>
                      <a:endParaRPr lang="ru-RU" sz="2000" dirty="0"/>
                    </a:p>
                  </a:txBody>
                  <a:tcPr anchor="ctr"/>
                </a:tc>
                <a:tc>
                  <a:txBody>
                    <a:bodyPr/>
                    <a:lstStyle/>
                    <a:p>
                      <a:pPr algn="ctr"/>
                      <a:r>
                        <a:rPr lang="en-US" sz="2000" dirty="0"/>
                        <a:t>1954</a:t>
                      </a:r>
                      <a:endParaRPr lang="ru-RU" sz="2000" dirty="0"/>
                    </a:p>
                  </a:txBody>
                  <a:tcPr anchor="ctr"/>
                </a:tc>
                <a:extLst>
                  <a:ext uri="{0D108BD9-81ED-4DB2-BD59-A6C34878D82A}">
                    <a16:rowId xmlns="" xmlns:a16="http://schemas.microsoft.com/office/drawing/2014/main" val="983001094"/>
                  </a:ext>
                </a:extLst>
              </a:tr>
              <a:tr h="460641">
                <a:tc>
                  <a:txBody>
                    <a:bodyPr/>
                    <a:lstStyle/>
                    <a:p>
                      <a:r>
                        <a:rPr lang="en-US" sz="2000" dirty="0"/>
                        <a:t>International cooperation</a:t>
                      </a:r>
                      <a:endParaRPr lang="ru-RU" sz="2000" dirty="0"/>
                    </a:p>
                  </a:txBody>
                  <a:tcPr anchor="ctr"/>
                </a:tc>
                <a:tc>
                  <a:txBody>
                    <a:bodyPr/>
                    <a:lstStyle/>
                    <a:p>
                      <a:pPr algn="ctr"/>
                      <a:r>
                        <a:rPr lang="en-US" sz="2000" dirty="0"/>
                        <a:t>100</a:t>
                      </a:r>
                      <a:endParaRPr lang="ru-RU" sz="2000" dirty="0"/>
                    </a:p>
                  </a:txBody>
                  <a:tcPr anchor="ctr"/>
                </a:tc>
                <a:tc>
                  <a:txBody>
                    <a:bodyPr/>
                    <a:lstStyle/>
                    <a:p>
                      <a:pPr algn="ctr"/>
                      <a:r>
                        <a:rPr lang="en-US" sz="2000" dirty="0"/>
                        <a:t>110</a:t>
                      </a:r>
                      <a:endParaRPr lang="ru-RU" sz="2000" dirty="0"/>
                    </a:p>
                  </a:txBody>
                  <a:tcPr anchor="ctr"/>
                </a:tc>
                <a:tc>
                  <a:txBody>
                    <a:bodyPr/>
                    <a:lstStyle/>
                    <a:p>
                      <a:pPr algn="ctr"/>
                      <a:r>
                        <a:rPr lang="en-US" sz="2000" dirty="0"/>
                        <a:t>110</a:t>
                      </a:r>
                      <a:endParaRPr lang="ru-RU" sz="2000" dirty="0"/>
                    </a:p>
                  </a:txBody>
                  <a:tcPr anchor="ctr"/>
                </a:tc>
                <a:extLst>
                  <a:ext uri="{0D108BD9-81ED-4DB2-BD59-A6C34878D82A}">
                    <a16:rowId xmlns="" xmlns:a16="http://schemas.microsoft.com/office/drawing/2014/main" val="3819305309"/>
                  </a:ext>
                </a:extLst>
              </a:tr>
              <a:tr h="323670">
                <a:tc>
                  <a:txBody>
                    <a:bodyPr/>
                    <a:lstStyle/>
                    <a:p>
                      <a:r>
                        <a:rPr lang="en-US" sz="2000" dirty="0"/>
                        <a:t>Capital construction</a:t>
                      </a:r>
                      <a:endParaRPr lang="ru-RU" sz="2000" dirty="0"/>
                    </a:p>
                  </a:txBody>
                  <a:tcPr anchor="ctr"/>
                </a:tc>
                <a:tc>
                  <a:txBody>
                    <a:bodyPr/>
                    <a:lstStyle/>
                    <a:p>
                      <a:pPr algn="ctr"/>
                      <a:r>
                        <a:rPr lang="en-US" sz="2000" dirty="0"/>
                        <a:t>652</a:t>
                      </a:r>
                      <a:endParaRPr lang="ru-RU" sz="2000" dirty="0"/>
                    </a:p>
                  </a:txBody>
                  <a:tcPr anchor="ctr"/>
                </a:tc>
                <a:tc>
                  <a:txBody>
                    <a:bodyPr/>
                    <a:lstStyle/>
                    <a:p>
                      <a:pPr algn="ctr"/>
                      <a:r>
                        <a:rPr lang="en-US" sz="2000" dirty="0"/>
                        <a:t>771,9</a:t>
                      </a:r>
                      <a:endParaRPr lang="ru-RU" sz="2000" dirty="0"/>
                    </a:p>
                  </a:txBody>
                  <a:tcPr anchor="ctr"/>
                </a:tc>
                <a:tc>
                  <a:txBody>
                    <a:bodyPr/>
                    <a:lstStyle/>
                    <a:p>
                      <a:pPr algn="ctr"/>
                      <a:r>
                        <a:rPr lang="en-US" sz="2000" dirty="0"/>
                        <a:t>1155</a:t>
                      </a:r>
                      <a:endParaRPr lang="ru-RU" sz="2000" dirty="0"/>
                    </a:p>
                  </a:txBody>
                  <a:tcPr anchor="ctr"/>
                </a:tc>
                <a:extLst>
                  <a:ext uri="{0D108BD9-81ED-4DB2-BD59-A6C34878D82A}">
                    <a16:rowId xmlns="" xmlns:a16="http://schemas.microsoft.com/office/drawing/2014/main" val="3570491569"/>
                  </a:ext>
                </a:extLst>
              </a:tr>
            </a:tbl>
          </a:graphicData>
        </a:graphic>
      </p:graphicFrame>
      <p:sp>
        <p:nvSpPr>
          <p:cNvPr id="5" name="TextBox 4">
            <a:extLst>
              <a:ext uri="{FF2B5EF4-FFF2-40B4-BE49-F238E27FC236}">
                <a16:creationId xmlns="" xmlns:a16="http://schemas.microsoft.com/office/drawing/2014/main" id="{29400B25-557B-4A02-9919-795A55C62435}"/>
              </a:ext>
            </a:extLst>
          </p:cNvPr>
          <p:cNvSpPr txBox="1"/>
          <p:nvPr/>
        </p:nvSpPr>
        <p:spPr>
          <a:xfrm>
            <a:off x="1870845" y="878115"/>
            <a:ext cx="4963538" cy="400110"/>
          </a:xfrm>
          <a:prstGeom prst="rect">
            <a:avLst/>
          </a:prstGeom>
          <a:noFill/>
        </p:spPr>
        <p:txBody>
          <a:bodyPr wrap="none" rtlCol="0">
            <a:spAutoFit/>
          </a:bodyPr>
          <a:lstStyle/>
          <a:p>
            <a:r>
              <a:rPr lang="en-US" sz="2000" b="1" dirty="0"/>
              <a:t>The theme budget (without grants of PP)</a:t>
            </a:r>
            <a:r>
              <a:rPr lang="ru-RU" sz="2000" b="1" dirty="0"/>
              <a:t>  </a:t>
            </a:r>
            <a:r>
              <a:rPr lang="en-US" sz="2000" b="1" dirty="0"/>
              <a:t>k$</a:t>
            </a:r>
            <a:r>
              <a:rPr lang="ru-RU" sz="2000" b="1" dirty="0"/>
              <a:t>:</a:t>
            </a:r>
          </a:p>
        </p:txBody>
      </p:sp>
      <p:graphicFrame>
        <p:nvGraphicFramePr>
          <p:cNvPr id="6" name="Таблица 5">
            <a:extLst>
              <a:ext uri="{FF2B5EF4-FFF2-40B4-BE49-F238E27FC236}">
                <a16:creationId xmlns="" xmlns:a16="http://schemas.microsoft.com/office/drawing/2014/main" id="{33C39474-09BA-4F07-A086-CE7CC6ECBADD}"/>
              </a:ext>
            </a:extLst>
          </p:cNvPr>
          <p:cNvGraphicFramePr>
            <a:graphicFrameLocks noGrp="1"/>
          </p:cNvGraphicFramePr>
          <p:nvPr>
            <p:extLst>
              <p:ext uri="{D42A27DB-BD31-4B8C-83A1-F6EECF244321}">
                <p14:modId xmlns="" xmlns:p14="http://schemas.microsoft.com/office/powerpoint/2010/main" val="1867038854"/>
              </p:ext>
            </p:extLst>
          </p:nvPr>
        </p:nvGraphicFramePr>
        <p:xfrm>
          <a:off x="1569414" y="3413627"/>
          <a:ext cx="9227340" cy="1570826"/>
        </p:xfrm>
        <a:graphic>
          <a:graphicData uri="http://schemas.openxmlformats.org/drawingml/2006/table">
            <a:tbl>
              <a:tblPr firstRow="1" bandRow="1">
                <a:tableStyleId>{5C22544A-7EE6-4342-B048-85BDC9FD1C3A}</a:tableStyleId>
              </a:tblPr>
              <a:tblGrid>
                <a:gridCol w="2985791">
                  <a:extLst>
                    <a:ext uri="{9D8B030D-6E8A-4147-A177-3AD203B41FA5}">
                      <a16:colId xmlns="" xmlns:a16="http://schemas.microsoft.com/office/drawing/2014/main" val="278719756"/>
                    </a:ext>
                  </a:extLst>
                </a:gridCol>
                <a:gridCol w="2251719">
                  <a:extLst>
                    <a:ext uri="{9D8B030D-6E8A-4147-A177-3AD203B41FA5}">
                      <a16:colId xmlns="" xmlns:a16="http://schemas.microsoft.com/office/drawing/2014/main" val="3960206609"/>
                    </a:ext>
                  </a:extLst>
                </a:gridCol>
                <a:gridCol w="1919506">
                  <a:extLst>
                    <a:ext uri="{9D8B030D-6E8A-4147-A177-3AD203B41FA5}">
                      <a16:colId xmlns="" xmlns:a16="http://schemas.microsoft.com/office/drawing/2014/main" val="2685586694"/>
                    </a:ext>
                  </a:extLst>
                </a:gridCol>
                <a:gridCol w="2070324">
                  <a:extLst>
                    <a:ext uri="{9D8B030D-6E8A-4147-A177-3AD203B41FA5}">
                      <a16:colId xmlns="" xmlns:a16="http://schemas.microsoft.com/office/drawing/2014/main" val="3481237270"/>
                    </a:ext>
                  </a:extLst>
                </a:gridCol>
              </a:tblGrid>
              <a:tr h="387827">
                <a:tc>
                  <a:txBody>
                    <a:bodyPr/>
                    <a:lstStyle/>
                    <a:p>
                      <a:endParaRPr lang="ru-RU" sz="2000" dirty="0"/>
                    </a:p>
                  </a:txBody>
                  <a:tcPr anchor="ctr"/>
                </a:tc>
                <a:tc>
                  <a:txBody>
                    <a:bodyPr/>
                    <a:lstStyle/>
                    <a:p>
                      <a:pPr algn="ctr"/>
                      <a:r>
                        <a:rPr lang="ru-RU" sz="2000" dirty="0"/>
                        <a:t>2017</a:t>
                      </a:r>
                    </a:p>
                  </a:txBody>
                  <a:tcPr anchor="ctr"/>
                </a:tc>
                <a:tc>
                  <a:txBody>
                    <a:bodyPr/>
                    <a:lstStyle/>
                    <a:p>
                      <a:pPr algn="ctr"/>
                      <a:r>
                        <a:rPr lang="ru-RU" sz="2000" dirty="0"/>
                        <a:t>2018</a:t>
                      </a:r>
                    </a:p>
                  </a:txBody>
                  <a:tcPr anchor="ctr"/>
                </a:tc>
                <a:tc>
                  <a:txBody>
                    <a:bodyPr/>
                    <a:lstStyle/>
                    <a:p>
                      <a:pPr algn="ctr"/>
                      <a:r>
                        <a:rPr lang="ru-RU" sz="2000" dirty="0"/>
                        <a:t>2019</a:t>
                      </a:r>
                    </a:p>
                  </a:txBody>
                  <a:tcPr anchor="ctr"/>
                </a:tc>
                <a:extLst>
                  <a:ext uri="{0D108BD9-81ED-4DB2-BD59-A6C34878D82A}">
                    <a16:rowId xmlns="" xmlns:a16="http://schemas.microsoft.com/office/drawing/2014/main" val="123810374"/>
                  </a:ext>
                </a:extLst>
              </a:tr>
              <a:tr h="587293">
                <a:tc>
                  <a:txBody>
                    <a:bodyPr/>
                    <a:lstStyle/>
                    <a:p>
                      <a:r>
                        <a:rPr lang="en-US" sz="2000" dirty="0"/>
                        <a:t>Equipment and materials</a:t>
                      </a:r>
                      <a:endParaRPr lang="ru-RU" sz="2000" dirty="0"/>
                    </a:p>
                  </a:txBody>
                  <a:tcPr anchor="ctr"/>
                </a:tc>
                <a:tc>
                  <a:txBody>
                    <a:bodyPr/>
                    <a:lstStyle/>
                    <a:p>
                      <a:pPr algn="ctr"/>
                      <a:r>
                        <a:rPr lang="en-US" sz="2000" dirty="0"/>
                        <a:t>1025,7</a:t>
                      </a:r>
                      <a:endParaRPr lang="ru-RU" sz="2000" dirty="0"/>
                    </a:p>
                  </a:txBody>
                  <a:tcPr anchor="ctr"/>
                </a:tc>
                <a:tc>
                  <a:txBody>
                    <a:bodyPr/>
                    <a:lstStyle/>
                    <a:p>
                      <a:pPr algn="ctr"/>
                      <a:r>
                        <a:rPr lang="en-US" sz="2000" dirty="0"/>
                        <a:t>1178,1</a:t>
                      </a:r>
                      <a:endParaRPr lang="ru-RU" sz="2000" dirty="0"/>
                    </a:p>
                  </a:txBody>
                  <a:tcPr anchor="ctr"/>
                </a:tc>
                <a:tc>
                  <a:txBody>
                    <a:bodyPr/>
                    <a:lstStyle/>
                    <a:p>
                      <a:pPr algn="ctr"/>
                      <a:r>
                        <a:rPr lang="en-US" sz="2000" dirty="0"/>
                        <a:t>876,5</a:t>
                      </a:r>
                      <a:endParaRPr lang="ru-RU" sz="2000" dirty="0"/>
                    </a:p>
                  </a:txBody>
                  <a:tcPr anchor="ctr"/>
                </a:tc>
                <a:extLst>
                  <a:ext uri="{0D108BD9-81ED-4DB2-BD59-A6C34878D82A}">
                    <a16:rowId xmlns="" xmlns:a16="http://schemas.microsoft.com/office/drawing/2014/main" val="983001094"/>
                  </a:ext>
                </a:extLst>
              </a:tr>
              <a:tr h="587293">
                <a:tc>
                  <a:txBody>
                    <a:bodyPr/>
                    <a:lstStyle/>
                    <a:p>
                      <a:pPr algn="r"/>
                      <a:r>
                        <a:rPr lang="en-US" sz="2000" b="1" dirty="0"/>
                        <a:t>Total</a:t>
                      </a:r>
                      <a:r>
                        <a:rPr lang="ru-RU" sz="2000" b="1" dirty="0"/>
                        <a:t>:</a:t>
                      </a:r>
                    </a:p>
                  </a:txBody>
                  <a:tcPr anchor="ctr"/>
                </a:tc>
                <a:tc>
                  <a:txBody>
                    <a:bodyPr/>
                    <a:lstStyle/>
                    <a:p>
                      <a:pPr algn="ctr"/>
                      <a:r>
                        <a:rPr lang="en-US" sz="2000" b="1" dirty="0"/>
                        <a:t>2587,7</a:t>
                      </a:r>
                      <a:endParaRPr lang="ru-RU" sz="2000" b="1" dirty="0"/>
                    </a:p>
                  </a:txBody>
                  <a:tcPr anchor="ctr"/>
                </a:tc>
                <a:tc>
                  <a:txBody>
                    <a:bodyPr/>
                    <a:lstStyle/>
                    <a:p>
                      <a:pPr algn="ctr"/>
                      <a:r>
                        <a:rPr lang="en-US" sz="2000" b="1" dirty="0"/>
                        <a:t>3149,1</a:t>
                      </a:r>
                      <a:endParaRPr lang="ru-RU" sz="2000" b="1" dirty="0"/>
                    </a:p>
                  </a:txBody>
                  <a:tcPr anchor="ctr"/>
                </a:tc>
                <a:tc>
                  <a:txBody>
                    <a:bodyPr/>
                    <a:lstStyle/>
                    <a:p>
                      <a:pPr algn="ctr"/>
                      <a:r>
                        <a:rPr lang="en-US" sz="2000" b="1" dirty="0"/>
                        <a:t>4095,5</a:t>
                      </a:r>
                      <a:endParaRPr lang="ru-RU" sz="2000" b="1" dirty="0"/>
                    </a:p>
                  </a:txBody>
                  <a:tcPr anchor="ctr"/>
                </a:tc>
                <a:extLst>
                  <a:ext uri="{0D108BD9-81ED-4DB2-BD59-A6C34878D82A}">
                    <a16:rowId xmlns="" xmlns:a16="http://schemas.microsoft.com/office/drawing/2014/main" val="2044228322"/>
                  </a:ext>
                </a:extLst>
              </a:tr>
            </a:tbl>
          </a:graphicData>
        </a:graphic>
      </p:graphicFrame>
      <p:sp>
        <p:nvSpPr>
          <p:cNvPr id="7" name="TextBox 6">
            <a:extLst>
              <a:ext uri="{FF2B5EF4-FFF2-40B4-BE49-F238E27FC236}">
                <a16:creationId xmlns="" xmlns:a16="http://schemas.microsoft.com/office/drawing/2014/main" id="{BA784488-EE34-4CB6-B552-5D39CED883D4}"/>
              </a:ext>
            </a:extLst>
          </p:cNvPr>
          <p:cNvSpPr txBox="1"/>
          <p:nvPr/>
        </p:nvSpPr>
        <p:spPr>
          <a:xfrm>
            <a:off x="1870845" y="3071529"/>
            <a:ext cx="2531399" cy="400110"/>
          </a:xfrm>
          <a:prstGeom prst="rect">
            <a:avLst/>
          </a:prstGeom>
          <a:noFill/>
        </p:spPr>
        <p:txBody>
          <a:bodyPr wrap="none" rtlCol="0">
            <a:spAutoFit/>
          </a:bodyPr>
          <a:lstStyle/>
          <a:p>
            <a:r>
              <a:rPr lang="en-US" sz="2000" b="1" dirty="0"/>
              <a:t>IREN exploitation k$ </a:t>
            </a:r>
            <a:r>
              <a:rPr lang="ru-RU" sz="2000" b="1" dirty="0"/>
              <a:t>:</a:t>
            </a:r>
          </a:p>
        </p:txBody>
      </p:sp>
      <p:graphicFrame>
        <p:nvGraphicFramePr>
          <p:cNvPr id="10" name="Таблица 9">
            <a:extLst>
              <a:ext uri="{FF2B5EF4-FFF2-40B4-BE49-F238E27FC236}">
                <a16:creationId xmlns="" xmlns:a16="http://schemas.microsoft.com/office/drawing/2014/main" id="{EEAA9B27-5AEC-4B41-BC87-BA4BB587DD54}"/>
              </a:ext>
            </a:extLst>
          </p:cNvPr>
          <p:cNvGraphicFramePr>
            <a:graphicFrameLocks noGrp="1"/>
          </p:cNvGraphicFramePr>
          <p:nvPr>
            <p:extLst>
              <p:ext uri="{D42A27DB-BD31-4B8C-83A1-F6EECF244321}">
                <p14:modId xmlns="" xmlns:p14="http://schemas.microsoft.com/office/powerpoint/2010/main" val="4282528916"/>
              </p:ext>
            </p:extLst>
          </p:nvPr>
        </p:nvGraphicFramePr>
        <p:xfrm>
          <a:off x="1569413" y="5272265"/>
          <a:ext cx="9227339" cy="717285"/>
        </p:xfrm>
        <a:graphic>
          <a:graphicData uri="http://schemas.openxmlformats.org/drawingml/2006/table">
            <a:tbl>
              <a:tblPr firstRow="1" bandRow="1">
                <a:tableStyleId>{5C22544A-7EE6-4342-B048-85BDC9FD1C3A}</a:tableStyleId>
              </a:tblPr>
              <a:tblGrid>
                <a:gridCol w="2985791">
                  <a:extLst>
                    <a:ext uri="{9D8B030D-6E8A-4147-A177-3AD203B41FA5}">
                      <a16:colId xmlns="" xmlns:a16="http://schemas.microsoft.com/office/drawing/2014/main" val="2649412885"/>
                    </a:ext>
                  </a:extLst>
                </a:gridCol>
                <a:gridCol w="2251719">
                  <a:extLst>
                    <a:ext uri="{9D8B030D-6E8A-4147-A177-3AD203B41FA5}">
                      <a16:colId xmlns="" xmlns:a16="http://schemas.microsoft.com/office/drawing/2014/main" val="425390554"/>
                    </a:ext>
                  </a:extLst>
                </a:gridCol>
                <a:gridCol w="1919506">
                  <a:extLst>
                    <a:ext uri="{9D8B030D-6E8A-4147-A177-3AD203B41FA5}">
                      <a16:colId xmlns="" xmlns:a16="http://schemas.microsoft.com/office/drawing/2014/main" val="26022247"/>
                    </a:ext>
                  </a:extLst>
                </a:gridCol>
                <a:gridCol w="2070323">
                  <a:extLst>
                    <a:ext uri="{9D8B030D-6E8A-4147-A177-3AD203B41FA5}">
                      <a16:colId xmlns="" xmlns:a16="http://schemas.microsoft.com/office/drawing/2014/main" val="1621587227"/>
                    </a:ext>
                  </a:extLst>
                </a:gridCol>
              </a:tblGrid>
              <a:tr h="717285">
                <a:tc>
                  <a:txBody>
                    <a:bodyPr/>
                    <a:lstStyle/>
                    <a:p>
                      <a:r>
                        <a:rPr lang="en-US" sz="2000" dirty="0" smtClean="0">
                          <a:solidFill>
                            <a:schemeClr val="bg1"/>
                          </a:solidFill>
                        </a:rPr>
                        <a:t>7-year </a:t>
                      </a:r>
                      <a:r>
                        <a:rPr lang="en-US" sz="2000" dirty="0"/>
                        <a:t>plans</a:t>
                      </a:r>
                      <a:endParaRPr lang="ru-RU" sz="2000" dirty="0"/>
                    </a:p>
                  </a:txBody>
                  <a:tcPr anchor="ctr"/>
                </a:tc>
                <a:tc>
                  <a:txBody>
                    <a:bodyPr/>
                    <a:lstStyle/>
                    <a:p>
                      <a:pPr algn="ctr"/>
                      <a:r>
                        <a:rPr lang="ru-RU" sz="2400" dirty="0"/>
                        <a:t>2754</a:t>
                      </a:r>
                    </a:p>
                  </a:txBody>
                  <a:tcPr anchor="ctr"/>
                </a:tc>
                <a:tc>
                  <a:txBody>
                    <a:bodyPr/>
                    <a:lstStyle/>
                    <a:p>
                      <a:pPr algn="ctr"/>
                      <a:r>
                        <a:rPr lang="ru-RU" sz="2400" dirty="0"/>
                        <a:t>2995</a:t>
                      </a:r>
                    </a:p>
                  </a:txBody>
                  <a:tcPr anchor="ctr"/>
                </a:tc>
                <a:tc>
                  <a:txBody>
                    <a:bodyPr/>
                    <a:lstStyle/>
                    <a:p>
                      <a:pPr algn="ctr"/>
                      <a:r>
                        <a:rPr lang="ru-RU" sz="2400" dirty="0"/>
                        <a:t>3205</a:t>
                      </a:r>
                    </a:p>
                  </a:txBody>
                  <a:tcPr anchor="ctr"/>
                </a:tc>
                <a:extLst>
                  <a:ext uri="{0D108BD9-81ED-4DB2-BD59-A6C34878D82A}">
                    <a16:rowId xmlns="" xmlns:a16="http://schemas.microsoft.com/office/drawing/2014/main" val="3019208001"/>
                  </a:ext>
                </a:extLst>
              </a:tr>
            </a:tbl>
          </a:graphicData>
        </a:graphic>
      </p:graphicFrame>
      <p:sp>
        <p:nvSpPr>
          <p:cNvPr id="2" name="Дата 1">
            <a:extLst>
              <a:ext uri="{FF2B5EF4-FFF2-40B4-BE49-F238E27FC236}">
                <a16:creationId xmlns="" xmlns:a16="http://schemas.microsoft.com/office/drawing/2014/main" id="{1C2565E4-F0DB-40A6-B67C-3925003C14DE}"/>
              </a:ext>
            </a:extLst>
          </p:cNvPr>
          <p:cNvSpPr>
            <a:spLocks noGrp="1"/>
          </p:cNvSpPr>
          <p:nvPr>
            <p:ph type="dt" sz="half" idx="10"/>
          </p:nvPr>
        </p:nvSpPr>
        <p:spPr/>
        <p:txBody>
          <a:bodyPr/>
          <a:lstStyle/>
          <a:p>
            <a:r>
              <a:rPr lang="ru-RU"/>
              <a:t>24.06.2019</a:t>
            </a:r>
          </a:p>
        </p:txBody>
      </p:sp>
      <p:sp>
        <p:nvSpPr>
          <p:cNvPr id="3" name="Нижний колонтитул 2">
            <a:extLst>
              <a:ext uri="{FF2B5EF4-FFF2-40B4-BE49-F238E27FC236}">
                <a16:creationId xmlns="" xmlns:a16="http://schemas.microsoft.com/office/drawing/2014/main" id="{EE2814C5-4A83-445D-ABBF-22D2A83571E2}"/>
              </a:ext>
            </a:extLst>
          </p:cNvPr>
          <p:cNvSpPr>
            <a:spLocks noGrp="1"/>
          </p:cNvSpPr>
          <p:nvPr>
            <p:ph type="ftr" sz="quarter" idx="11"/>
          </p:nvPr>
        </p:nvSpPr>
        <p:spPr>
          <a:xfrm>
            <a:off x="4142333" y="6171034"/>
            <a:ext cx="3860800" cy="365125"/>
          </a:xfrm>
        </p:spPr>
        <p:txBody>
          <a:bodyPr/>
          <a:lstStyle/>
          <a:p>
            <a:r>
              <a:rPr lang="en-US"/>
              <a:t>NP PAC 50th meeting</a:t>
            </a:r>
            <a:endParaRPr lang="ru-RU"/>
          </a:p>
        </p:txBody>
      </p:sp>
      <p:sp>
        <p:nvSpPr>
          <p:cNvPr id="8" name="Номер слайда 7">
            <a:extLst>
              <a:ext uri="{FF2B5EF4-FFF2-40B4-BE49-F238E27FC236}">
                <a16:creationId xmlns="" xmlns:a16="http://schemas.microsoft.com/office/drawing/2014/main" id="{02F8685A-8E95-4CAD-8440-F5F03B99EA69}"/>
              </a:ext>
            </a:extLst>
          </p:cNvPr>
          <p:cNvSpPr>
            <a:spLocks noGrp="1"/>
          </p:cNvSpPr>
          <p:nvPr>
            <p:ph type="sldNum" sz="quarter" idx="12"/>
          </p:nvPr>
        </p:nvSpPr>
        <p:spPr/>
        <p:txBody>
          <a:bodyPr/>
          <a:lstStyle/>
          <a:p>
            <a:fld id="{091AD801-B12E-4A00-8E9E-6CC326DE2565}" type="slidenum">
              <a:rPr lang="ru-RU" smtClean="0"/>
              <a:pPr/>
              <a:t>22</a:t>
            </a:fld>
            <a:endParaRPr lang="ru-RU"/>
          </a:p>
        </p:txBody>
      </p:sp>
    </p:spTree>
    <p:extLst>
      <p:ext uri="{BB962C8B-B14F-4D97-AF65-F5344CB8AC3E}">
        <p14:creationId xmlns="" xmlns:p14="http://schemas.microsoft.com/office/powerpoint/2010/main" val="2514507799"/>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1EFFADC5-C748-41DF-8C53-F5E8B0CD9B07}"/>
              </a:ext>
            </a:extLst>
          </p:cNvPr>
          <p:cNvSpPr/>
          <p:nvPr/>
        </p:nvSpPr>
        <p:spPr>
          <a:xfrm>
            <a:off x="804099" y="776378"/>
            <a:ext cx="10618305" cy="1308050"/>
          </a:xfrm>
          <a:prstGeom prst="rect">
            <a:avLst/>
          </a:prstGeom>
        </p:spPr>
        <p:txBody>
          <a:bodyPr wrap="square">
            <a:spAutoFit/>
          </a:bodyPr>
          <a:lstStyle/>
          <a:p>
            <a:pPr algn="just">
              <a:spcAft>
                <a:spcPts val="600"/>
              </a:spcAft>
            </a:pPr>
            <a:r>
              <a:rPr lang="en-US" b="1" dirty="0">
                <a:latin typeface="Times New Roman" panose="02020603050405020304" pitchFamily="18" charset="0"/>
                <a:ea typeface="Times New Roman" panose="02020603050405020304" pitchFamily="18" charset="0"/>
              </a:rPr>
              <a:t>Theme title</a:t>
            </a:r>
            <a:r>
              <a:rPr lang="ru-RU" b="1" dirty="0">
                <a:latin typeface="Times New Roman" panose="02020603050405020304" pitchFamily="18" charset="0"/>
                <a:ea typeface="Times New Roman" panose="02020603050405020304" pitchFamily="18" charset="0"/>
              </a:rPr>
              <a:t>: </a:t>
            </a:r>
            <a:r>
              <a:rPr lang="ru-RU" sz="2000" b="1" dirty="0">
                <a:latin typeface="Times New Roman" panose="02020603050405020304" pitchFamily="18" charset="0"/>
                <a:ea typeface="Times New Roman" panose="02020603050405020304" pitchFamily="18" charset="0"/>
              </a:rPr>
              <a:t>«</a:t>
            </a:r>
            <a:r>
              <a:rPr lang="en-US" sz="2000" dirty="0">
                <a:latin typeface="Times New Roman" panose="02020603050405020304" pitchFamily="18" charset="0"/>
                <a:ea typeface="Times New Roman" panose="02020603050405020304" pitchFamily="18" charset="0"/>
              </a:rPr>
              <a:t>Investigations of neutron nuclear interactions and properties of the neutron</a:t>
            </a:r>
            <a:r>
              <a:rPr lang="ru-RU" sz="2000" dirty="0">
                <a:latin typeface="Times New Roman" panose="02020603050405020304" pitchFamily="18" charset="0"/>
                <a:ea typeface="Times New Roman" panose="02020603050405020304" pitchFamily="18" charset="0"/>
              </a:rPr>
              <a:t>».</a:t>
            </a:r>
            <a:endParaRPr lang="ru-RU" sz="2000" dirty="0">
              <a:effectLst/>
              <a:latin typeface="Times New Roman" panose="02020603050405020304" pitchFamily="18" charset="0"/>
              <a:ea typeface="Times New Roman" panose="02020603050405020304" pitchFamily="18" charset="0"/>
            </a:endParaRPr>
          </a:p>
          <a:p>
            <a:pPr algn="just">
              <a:spcAft>
                <a:spcPts val="0"/>
              </a:spcAft>
            </a:pPr>
            <a:r>
              <a:rPr lang="en-US" b="1" dirty="0">
                <a:latin typeface="Times New Roman" panose="02020603050405020304" pitchFamily="18" charset="0"/>
                <a:ea typeface="Times New Roman" panose="02020603050405020304" pitchFamily="18" charset="0"/>
              </a:rPr>
              <a:t>Theme leader: 	</a:t>
            </a:r>
            <a:r>
              <a:rPr lang="en-US" b="1" dirty="0" err="1">
                <a:latin typeface="Times New Roman" panose="02020603050405020304" pitchFamily="18" charset="0"/>
                <a:ea typeface="Times New Roman" panose="02020603050405020304" pitchFamily="18" charset="0"/>
              </a:rPr>
              <a:t>Lychagin</a:t>
            </a:r>
            <a:r>
              <a:rPr lang="en-US" b="1" dirty="0">
                <a:latin typeface="Times New Roman" panose="02020603050405020304" pitchFamily="18" charset="0"/>
                <a:ea typeface="Times New Roman" panose="02020603050405020304" pitchFamily="18" charset="0"/>
              </a:rPr>
              <a:t> </a:t>
            </a:r>
            <a:r>
              <a:rPr lang="ru-RU" b="1" dirty="0">
                <a:latin typeface="Times New Roman" panose="02020603050405020304" pitchFamily="18" charset="0"/>
                <a:ea typeface="Times New Roman" panose="02020603050405020304" pitchFamily="18" charset="0"/>
              </a:rPr>
              <a:t>Е.</a:t>
            </a:r>
            <a:r>
              <a:rPr lang="en-US" b="1" dirty="0">
                <a:latin typeface="Times New Roman" panose="02020603050405020304" pitchFamily="18" charset="0"/>
                <a:ea typeface="Times New Roman" panose="02020603050405020304" pitchFamily="18" charset="0"/>
              </a:rPr>
              <a:t>V.</a:t>
            </a:r>
          </a:p>
          <a:p>
            <a:pPr algn="just">
              <a:spcAft>
                <a:spcPts val="0"/>
              </a:spcAft>
            </a:pPr>
            <a:r>
              <a:rPr lang="en-US" b="1" dirty="0">
                <a:latin typeface="Times New Roman" panose="02020603050405020304" pitchFamily="18" charset="0"/>
                <a:ea typeface="Times New Roman" panose="02020603050405020304" pitchFamily="18" charset="0"/>
              </a:rPr>
              <a:t>Deputies: 	</a:t>
            </a:r>
            <a:r>
              <a:rPr lang="en-US" b="1" dirty="0" err="1">
                <a:latin typeface="Times New Roman" panose="02020603050405020304" pitchFamily="18" charset="0"/>
                <a:ea typeface="Times New Roman" panose="02020603050405020304" pitchFamily="18" charset="0"/>
              </a:rPr>
              <a:t>Kopatch</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Yu.N</a:t>
            </a:r>
            <a:r>
              <a:rPr lang="en-US" b="1" dirty="0">
                <a:latin typeface="Times New Roman" panose="02020603050405020304" pitchFamily="18" charset="0"/>
                <a:ea typeface="Times New Roman" panose="02020603050405020304" pitchFamily="18" charset="0"/>
              </a:rPr>
              <a:t>.</a:t>
            </a:r>
          </a:p>
          <a:p>
            <a:pPr algn="just">
              <a:spcAft>
                <a:spcPts val="0"/>
              </a:spcAft>
            </a:pP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Sedyshev</a:t>
            </a:r>
            <a:r>
              <a:rPr lang="en-US" b="1" dirty="0">
                <a:latin typeface="Times New Roman" panose="02020603050405020304" pitchFamily="18" charset="0"/>
                <a:ea typeface="Times New Roman" panose="02020603050405020304" pitchFamily="18" charset="0"/>
              </a:rPr>
              <a:t> P.V.</a:t>
            </a:r>
          </a:p>
        </p:txBody>
      </p:sp>
      <p:sp>
        <p:nvSpPr>
          <p:cNvPr id="4" name="Прямоугольник 3">
            <a:extLst>
              <a:ext uri="{FF2B5EF4-FFF2-40B4-BE49-F238E27FC236}">
                <a16:creationId xmlns="" xmlns:a16="http://schemas.microsoft.com/office/drawing/2014/main" id="{2B8867FE-996C-4FED-8ABF-450E99D0BBD7}"/>
              </a:ext>
            </a:extLst>
          </p:cNvPr>
          <p:cNvSpPr/>
          <p:nvPr/>
        </p:nvSpPr>
        <p:spPr>
          <a:xfrm>
            <a:off x="171307" y="1960440"/>
            <a:ext cx="11883887" cy="4678204"/>
          </a:xfrm>
          <a:prstGeom prst="rect">
            <a:avLst/>
          </a:prstGeom>
        </p:spPr>
        <p:txBody>
          <a:bodyPr wrap="square">
            <a:spAutoFit/>
          </a:bodyPr>
          <a:lstStyle/>
          <a:p>
            <a:pPr algn="just">
              <a:spcAft>
                <a:spcPts val="0"/>
              </a:spcAft>
            </a:pPr>
            <a:r>
              <a:rPr lang="en-US" b="1" dirty="0">
                <a:latin typeface="Times New Roman" panose="02020603050405020304" pitchFamily="18" charset="0"/>
                <a:ea typeface="Times New Roman" panose="02020603050405020304" pitchFamily="18" charset="0"/>
              </a:rPr>
              <a:t>Expected scientific </a:t>
            </a:r>
            <a:r>
              <a:rPr lang="en-US" b="1" dirty="0" smtClean="0">
                <a:latin typeface="Times New Roman" panose="02020603050405020304" pitchFamily="18" charset="0"/>
                <a:ea typeface="Times New Roman" panose="02020603050405020304" pitchFamily="18" charset="0"/>
              </a:rPr>
              <a:t>results:</a:t>
            </a:r>
            <a:endParaRPr lang="en-US" b="1" dirty="0">
              <a:latin typeface="Times New Roman" panose="02020603050405020304" pitchFamily="18" charset="0"/>
              <a:ea typeface="Times New Roman" panose="02020603050405020304" pitchFamily="18" charset="0"/>
            </a:endParaRPr>
          </a:p>
          <a:p>
            <a:pPr marL="265113" indent="-265113" algn="just">
              <a:spcAft>
                <a:spcPts val="0"/>
              </a:spcAft>
            </a:pPr>
            <a:r>
              <a:rPr lang="en-US" sz="2000" dirty="0">
                <a:latin typeface="Times New Roman" panose="02020603050405020304" pitchFamily="18" charset="0"/>
                <a:ea typeface="Times New Roman" panose="02020603050405020304" pitchFamily="18" charset="0"/>
              </a:rPr>
              <a:t>1. Measurements and search for P-odd and T-odd effects in reactions with polarized neutrons.</a:t>
            </a:r>
          </a:p>
          <a:p>
            <a:pPr marL="265113" indent="-265113" algn="just">
              <a:spcAft>
                <a:spcPts val="0"/>
              </a:spcAft>
            </a:pPr>
            <a:r>
              <a:rPr lang="en-US" sz="2000" dirty="0">
                <a:latin typeface="Times New Roman" panose="02020603050405020304" pitchFamily="18" charset="0"/>
                <a:ea typeface="Times New Roman" panose="02020603050405020304" pitchFamily="18" charset="0"/>
              </a:rPr>
              <a:t>2. Measurements of new nuclear data (total and partial neutron cross sections) in the energy range from thermal to 1 GeV. </a:t>
            </a:r>
          </a:p>
          <a:p>
            <a:pPr marL="265113" indent="-265113" algn="just">
              <a:spcAft>
                <a:spcPts val="0"/>
              </a:spcAft>
            </a:pPr>
            <a:r>
              <a:rPr lang="en-US" sz="2000" dirty="0">
                <a:latin typeface="Times New Roman" panose="02020603050405020304" pitchFamily="18" charset="0"/>
                <a:ea typeface="Times New Roman" panose="02020603050405020304" pitchFamily="18" charset="0"/>
              </a:rPr>
              <a:t>3. Measurements of angular and energy correlations in the emission of fragments, neutrons, gamma rays and light charged particles in fission.</a:t>
            </a:r>
          </a:p>
          <a:p>
            <a:pPr marL="265113" indent="-265113" algn="just">
              <a:spcAft>
                <a:spcPts val="0"/>
              </a:spcAft>
            </a:pPr>
            <a:r>
              <a:rPr lang="en-US" sz="2000" dirty="0">
                <a:latin typeface="Times New Roman" panose="02020603050405020304" pitchFamily="18" charset="0"/>
                <a:ea typeface="Times New Roman" panose="02020603050405020304" pitchFamily="18" charset="0"/>
              </a:rPr>
              <a:t>4. Measurements of angular correlations in the emission of gamma-rays and neutrons in the interaction of 14-MeV tagged neutrons with nuclei (TANGRA project).</a:t>
            </a:r>
          </a:p>
          <a:p>
            <a:pPr marL="265113" indent="-265113" algn="just">
              <a:spcAft>
                <a:spcPts val="0"/>
              </a:spcAft>
            </a:pPr>
            <a:r>
              <a:rPr lang="ru-RU" sz="2000" dirty="0">
                <a:latin typeface="Times New Roman" panose="02020603050405020304" pitchFamily="18" charset="0"/>
                <a:ea typeface="Times New Roman" panose="02020603050405020304" pitchFamily="18" charset="0"/>
              </a:rPr>
              <a:t>5</a:t>
            </a:r>
            <a:r>
              <a:rPr lang="en-US" sz="2000" dirty="0">
                <a:latin typeface="Times New Roman" panose="02020603050405020304" pitchFamily="18" charset="0"/>
                <a:ea typeface="Times New Roman" panose="02020603050405020304" pitchFamily="18" charset="0"/>
              </a:rPr>
              <a:t>. Theoretical and experimental investigations of nonstationary quantum effects with slow neutrons.</a:t>
            </a:r>
          </a:p>
          <a:p>
            <a:pPr marL="265113" indent="-265113" algn="just">
              <a:spcAft>
                <a:spcPts val="0"/>
              </a:spcAft>
            </a:pPr>
            <a:r>
              <a:rPr lang="ru-RU" sz="2000" dirty="0">
                <a:latin typeface="Times New Roman" panose="02020603050405020304" pitchFamily="18" charset="0"/>
                <a:ea typeface="Times New Roman" panose="02020603050405020304" pitchFamily="18" charset="0"/>
              </a:rPr>
              <a:t>6</a:t>
            </a:r>
            <a:r>
              <a:rPr lang="en-US" sz="2000" dirty="0">
                <a:latin typeface="Times New Roman" panose="02020603050405020304" pitchFamily="18" charset="0"/>
                <a:ea typeface="Times New Roman" panose="02020603050405020304" pitchFamily="18" charset="0"/>
              </a:rPr>
              <a:t>. Theoretical and experimental investigations of models of interaction of slow neutrons with diamond nanostructures.</a:t>
            </a:r>
          </a:p>
          <a:p>
            <a:pPr marL="265113" indent="-265113" algn="just">
              <a:spcAft>
                <a:spcPts val="0"/>
              </a:spcAft>
            </a:pPr>
            <a:r>
              <a:rPr lang="ru-RU" sz="2000" dirty="0">
                <a:latin typeface="Times New Roman" panose="02020603050405020304" pitchFamily="18" charset="0"/>
                <a:ea typeface="Times New Roman" panose="02020603050405020304" pitchFamily="18" charset="0"/>
              </a:rPr>
              <a:t>7</a:t>
            </a:r>
            <a:r>
              <a:rPr lang="en-US" sz="2000" dirty="0">
                <a:latin typeface="Times New Roman" panose="02020603050405020304" pitchFamily="18" charset="0"/>
                <a:ea typeface="Times New Roman" panose="02020603050405020304" pitchFamily="18" charset="0"/>
              </a:rPr>
              <a:t>. Elemental analysis of layered solid-state structures with a depth resolution of about 10 nm. Measurement of the concentration of hydrogen atoms at a level above 1 at.% and concentration of heavy elements above 0.01 at.%.</a:t>
            </a:r>
          </a:p>
          <a:p>
            <a:pPr marL="265113" indent="-265113" algn="just">
              <a:spcAft>
                <a:spcPts val="0"/>
              </a:spcAft>
            </a:pPr>
            <a:r>
              <a:rPr lang="ru-RU" sz="2000" dirty="0">
                <a:latin typeface="Times New Roman" panose="02020603050405020304" pitchFamily="18" charset="0"/>
                <a:ea typeface="Times New Roman" panose="02020603050405020304" pitchFamily="18" charset="0"/>
              </a:rPr>
              <a:t>8</a:t>
            </a:r>
            <a:r>
              <a:rPr lang="en-US" sz="2000" dirty="0">
                <a:latin typeface="Times New Roman" panose="02020603050405020304" pitchFamily="18" charset="0"/>
                <a:ea typeface="Times New Roman" panose="02020603050405020304" pitchFamily="18" charset="0"/>
              </a:rPr>
              <a:t>. Determination of elemental composition of various samples using nuclear physics methods for environmental and life-sciences studies.</a:t>
            </a:r>
          </a:p>
        </p:txBody>
      </p:sp>
      <p:sp>
        <p:nvSpPr>
          <p:cNvPr id="3" name="Дата 2">
            <a:extLst>
              <a:ext uri="{FF2B5EF4-FFF2-40B4-BE49-F238E27FC236}">
                <a16:creationId xmlns="" xmlns:a16="http://schemas.microsoft.com/office/drawing/2014/main" id="{A1CB3DAD-440F-43D3-AF79-A1460824B423}"/>
              </a:ext>
            </a:extLst>
          </p:cNvPr>
          <p:cNvSpPr>
            <a:spLocks noGrp="1"/>
          </p:cNvSpPr>
          <p:nvPr>
            <p:ph type="dt" sz="half" idx="10"/>
          </p:nvPr>
        </p:nvSpPr>
        <p:spPr>
          <a:xfrm>
            <a:off x="609600" y="6494580"/>
            <a:ext cx="2844800" cy="365125"/>
          </a:xfrm>
        </p:spPr>
        <p:txBody>
          <a:bodyPr/>
          <a:lstStyle/>
          <a:p>
            <a:r>
              <a:rPr lang="ru-RU"/>
              <a:t>24.06.2019</a:t>
            </a:r>
          </a:p>
        </p:txBody>
      </p:sp>
      <p:sp>
        <p:nvSpPr>
          <p:cNvPr id="5" name="Нижний колонтитул 4">
            <a:extLst>
              <a:ext uri="{FF2B5EF4-FFF2-40B4-BE49-F238E27FC236}">
                <a16:creationId xmlns="" xmlns:a16="http://schemas.microsoft.com/office/drawing/2014/main" id="{3FC3B11A-1AF8-4339-94C5-B1CBF5B99911}"/>
              </a:ext>
            </a:extLst>
          </p:cNvPr>
          <p:cNvSpPr>
            <a:spLocks noGrp="1"/>
          </p:cNvSpPr>
          <p:nvPr>
            <p:ph type="ftr" sz="quarter" idx="11"/>
          </p:nvPr>
        </p:nvSpPr>
        <p:spPr>
          <a:xfrm>
            <a:off x="4165600" y="6494580"/>
            <a:ext cx="3860800" cy="365125"/>
          </a:xfrm>
        </p:spPr>
        <p:txBody>
          <a:bodyPr/>
          <a:lstStyle/>
          <a:p>
            <a:r>
              <a:rPr lang="en-US"/>
              <a:t>NP PAC 50th meeting</a:t>
            </a:r>
            <a:endParaRPr lang="ru-RU"/>
          </a:p>
        </p:txBody>
      </p:sp>
      <p:sp>
        <p:nvSpPr>
          <p:cNvPr id="6" name="Номер слайда 5">
            <a:extLst>
              <a:ext uri="{FF2B5EF4-FFF2-40B4-BE49-F238E27FC236}">
                <a16:creationId xmlns="" xmlns:a16="http://schemas.microsoft.com/office/drawing/2014/main" id="{6E93246B-4A53-428A-97F6-57FB718AB80F}"/>
              </a:ext>
            </a:extLst>
          </p:cNvPr>
          <p:cNvSpPr>
            <a:spLocks noGrp="1"/>
          </p:cNvSpPr>
          <p:nvPr>
            <p:ph type="sldNum" sz="quarter" idx="12"/>
          </p:nvPr>
        </p:nvSpPr>
        <p:spPr>
          <a:xfrm>
            <a:off x="8737600" y="6494580"/>
            <a:ext cx="2844800" cy="365125"/>
          </a:xfrm>
        </p:spPr>
        <p:txBody>
          <a:bodyPr/>
          <a:lstStyle/>
          <a:p>
            <a:fld id="{091AD801-B12E-4A00-8E9E-6CC326DE2565}" type="slidenum">
              <a:rPr lang="ru-RU" smtClean="0"/>
              <a:pPr/>
              <a:t>23</a:t>
            </a:fld>
            <a:endParaRPr lang="ru-RU"/>
          </a:p>
        </p:txBody>
      </p:sp>
    </p:spTree>
    <p:extLst>
      <p:ext uri="{BB962C8B-B14F-4D97-AF65-F5344CB8AC3E}">
        <p14:creationId xmlns="" xmlns:p14="http://schemas.microsoft.com/office/powerpoint/2010/main" val="4170735594"/>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 xmlns:a16="http://schemas.microsoft.com/office/drawing/2014/main" id="{AA43A464-4256-49B3-857C-8ACAB1E2C28C}"/>
              </a:ext>
            </a:extLst>
          </p:cNvPr>
          <p:cNvSpPr/>
          <p:nvPr/>
        </p:nvSpPr>
        <p:spPr>
          <a:xfrm>
            <a:off x="182217" y="644583"/>
            <a:ext cx="11827566" cy="5786199"/>
          </a:xfrm>
          <a:prstGeom prst="rect">
            <a:avLst/>
          </a:prstGeom>
        </p:spPr>
        <p:txBody>
          <a:bodyPr wrap="square">
            <a:spAutoFit/>
          </a:bodyPr>
          <a:lstStyle/>
          <a:p>
            <a:pPr marL="466725" indent="-466725" algn="just">
              <a:lnSpc>
                <a:spcPct val="150000"/>
              </a:lnSpc>
              <a:spcAft>
                <a:spcPts val="0"/>
              </a:spcAft>
            </a:pPr>
            <a:r>
              <a:rPr lang="en-US" sz="2000" b="1" dirty="0">
                <a:latin typeface="Times New Roman" panose="02020603050405020304" pitchFamily="18" charset="0"/>
                <a:ea typeface="Times New Roman" panose="02020603050405020304" pitchFamily="18" charset="0"/>
              </a:rPr>
              <a:t>Expected methodological results:</a:t>
            </a:r>
          </a:p>
          <a:p>
            <a:pPr marL="466725" indent="-466725" algn="just">
              <a:spcAft>
                <a:spcPts val="0"/>
              </a:spcAft>
            </a:pPr>
            <a:r>
              <a:rPr lang="en-US" sz="2000" dirty="0">
                <a:latin typeface="Times New Roman" panose="02020603050405020304" pitchFamily="18" charset="0"/>
                <a:ea typeface="Times New Roman" panose="02020603050405020304" pitchFamily="18" charset="0"/>
              </a:rPr>
              <a:t>1.	Stable operation of IREN for physics experiments. Increase of IREN intensity by raising the frequency.</a:t>
            </a:r>
          </a:p>
          <a:p>
            <a:pPr marL="466725" indent="-466725" algn="just">
              <a:spcAft>
                <a:spcPts val="0"/>
              </a:spcAft>
            </a:pPr>
            <a:r>
              <a:rPr lang="en-US" sz="2000" dirty="0">
                <a:latin typeface="Times New Roman" panose="02020603050405020304" pitchFamily="18" charset="0"/>
                <a:ea typeface="Times New Roman" panose="02020603050405020304" pitchFamily="18" charset="0"/>
              </a:rPr>
              <a:t>2.	Development of methods of polarization of neutrons and nuclei for experiments to search for effects of parity violation and time invariance in neutron-nuclear interactions. Construction of a prototype of polarized nuclear target.</a:t>
            </a:r>
          </a:p>
          <a:p>
            <a:pPr marL="466725" indent="-466725" algn="just">
              <a:spcAft>
                <a:spcPts val="0"/>
              </a:spcAft>
            </a:pPr>
            <a:r>
              <a:rPr lang="en-US" sz="2000" dirty="0">
                <a:latin typeface="Times New Roman" panose="02020603050405020304" pitchFamily="18" charset="0"/>
                <a:ea typeface="Times New Roman" panose="02020603050405020304" pitchFamily="18" charset="0"/>
              </a:rPr>
              <a:t>3.	Modernization of the electrostatic generator EG-5.</a:t>
            </a:r>
          </a:p>
          <a:p>
            <a:pPr marL="466725" indent="-466725" algn="just">
              <a:spcAft>
                <a:spcPts val="0"/>
              </a:spcAft>
            </a:pPr>
            <a:r>
              <a:rPr lang="en-US" sz="2000" dirty="0">
                <a:latin typeface="Times New Roman" panose="02020603050405020304" pitchFamily="18" charset="0"/>
                <a:ea typeface="Times New Roman" panose="02020603050405020304" pitchFamily="18" charset="0"/>
              </a:rPr>
              <a:t>4.	Modernization of the setup for measuring angular and energy correlations in neutron-nuclear interactions using tagged neutrons (project TANGRA). </a:t>
            </a:r>
          </a:p>
          <a:p>
            <a:pPr marL="466725" indent="-466725" algn="just">
              <a:spcAft>
                <a:spcPts val="0"/>
              </a:spcAft>
            </a:pPr>
            <a:r>
              <a:rPr lang="en-US" sz="2000" dirty="0">
                <a:latin typeface="Times New Roman" panose="02020603050405020304" pitchFamily="18" charset="0"/>
                <a:ea typeface="Times New Roman" panose="02020603050405020304" pitchFamily="18" charset="0"/>
              </a:rPr>
              <a:t>5.	Development of techniques and construction of a prototype of an experimental setup for measuring the neutron lifetime on beamline 1 of the IBR-2 reactor.</a:t>
            </a:r>
          </a:p>
          <a:p>
            <a:pPr marL="466725" indent="-466725" algn="just">
              <a:spcAft>
                <a:spcPts val="0"/>
              </a:spcAft>
            </a:pPr>
            <a:r>
              <a:rPr lang="en-US" sz="2000" dirty="0">
                <a:latin typeface="Times New Roman" panose="02020603050405020304" pitchFamily="18" charset="0"/>
                <a:ea typeface="Times New Roman" panose="02020603050405020304" pitchFamily="18" charset="0"/>
              </a:rPr>
              <a:t>6.	Commissioning of REGATA-2.</a:t>
            </a:r>
          </a:p>
          <a:p>
            <a:pPr marL="466725" indent="-466725" algn="just">
              <a:spcAft>
                <a:spcPts val="0"/>
              </a:spcAft>
            </a:pPr>
            <a:r>
              <a:rPr lang="en-US" sz="2000" dirty="0">
                <a:latin typeface="Times New Roman" panose="02020603050405020304" pitchFamily="18" charset="0"/>
                <a:ea typeface="Times New Roman" panose="02020603050405020304" pitchFamily="18" charset="0"/>
              </a:rPr>
              <a:t>7.	Construction of a prototype of a very cold neutron source and its testing on an extracted neutron beam of the IBR-2 or HFR reactors (Grenoble, France).</a:t>
            </a:r>
          </a:p>
          <a:p>
            <a:pPr marL="466725" indent="-466725" algn="just">
              <a:spcAft>
                <a:spcPts val="0"/>
              </a:spcAft>
            </a:pPr>
            <a:r>
              <a:rPr lang="en-US" sz="2000" dirty="0">
                <a:latin typeface="Times New Roman" panose="02020603050405020304" pitchFamily="18" charset="0"/>
                <a:ea typeface="Times New Roman" panose="02020603050405020304" pitchFamily="18" charset="0"/>
              </a:rPr>
              <a:t>8.	Development and construction of detector and data-acquisition equipment for measuring P-odd effect in </a:t>
            </a:r>
            <a:r>
              <a:rPr lang="en-US" sz="2000" baseline="30000" dirty="0">
                <a:latin typeface="Times New Roman" panose="02020603050405020304" pitchFamily="18" charset="0"/>
                <a:ea typeface="Times New Roman" panose="02020603050405020304" pitchFamily="18" charset="0"/>
              </a:rPr>
              <a:t>3</a:t>
            </a:r>
            <a:r>
              <a:rPr lang="en-US" sz="2000" dirty="0">
                <a:latin typeface="Times New Roman" panose="02020603050405020304" pitchFamily="18" charset="0"/>
                <a:ea typeface="Times New Roman" panose="02020603050405020304" pitchFamily="18" charset="0"/>
              </a:rPr>
              <a:t>He(</a:t>
            </a:r>
            <a:r>
              <a:rPr lang="en-US" sz="2000" dirty="0" err="1">
                <a:latin typeface="Times New Roman" panose="02020603050405020304" pitchFamily="18" charset="0"/>
                <a:ea typeface="Times New Roman" panose="02020603050405020304" pitchFamily="18" charset="0"/>
              </a:rPr>
              <a:t>n,p</a:t>
            </a:r>
            <a:r>
              <a:rPr lang="en-US" sz="2000" dirty="0">
                <a:latin typeface="Times New Roman" panose="02020603050405020304" pitchFamily="18" charset="0"/>
                <a:ea typeface="Times New Roman" panose="02020603050405020304" pitchFamily="18" charset="0"/>
              </a:rPr>
              <a:t>)</a:t>
            </a:r>
            <a:r>
              <a:rPr lang="en-US" sz="2000" baseline="30000" dirty="0">
                <a:latin typeface="Times New Roman" panose="02020603050405020304" pitchFamily="18" charset="0"/>
                <a:ea typeface="Times New Roman" panose="02020603050405020304" pitchFamily="18" charset="0"/>
              </a:rPr>
              <a:t>3</a:t>
            </a:r>
            <a:r>
              <a:rPr lang="en-US" sz="2000" dirty="0">
                <a:latin typeface="Times New Roman" panose="02020603050405020304" pitchFamily="18" charset="0"/>
                <a:ea typeface="Times New Roman" panose="02020603050405020304" pitchFamily="18" charset="0"/>
              </a:rPr>
              <a:t>H reaction with cold polarized neutrons in the framework of the weak NN-potential study at ILL, Grenoble. </a:t>
            </a:r>
          </a:p>
          <a:p>
            <a:pPr marL="466725" indent="-466725" algn="just">
              <a:spcAft>
                <a:spcPts val="0"/>
              </a:spcAft>
            </a:pPr>
            <a:r>
              <a:rPr lang="en-US" sz="2000" dirty="0">
                <a:latin typeface="Times New Roman" panose="02020603050405020304" pitchFamily="18" charset="0"/>
                <a:ea typeface="Times New Roman" panose="02020603050405020304" pitchFamily="18" charset="0"/>
              </a:rPr>
              <a:t>9.	Development and construction of neutron detectors for space vehicles.</a:t>
            </a:r>
          </a:p>
          <a:p>
            <a:pPr marL="466725" indent="-466725" algn="just">
              <a:spcAft>
                <a:spcPts val="0"/>
              </a:spcAft>
            </a:pPr>
            <a:r>
              <a:rPr lang="en-US" sz="2000" dirty="0">
                <a:latin typeface="Times New Roman" panose="02020603050405020304" pitchFamily="18" charset="0"/>
                <a:ea typeface="Times New Roman" panose="02020603050405020304" pitchFamily="18" charset="0"/>
              </a:rPr>
              <a:t>10.	Creation of neutron activation analysis database for the Institute of Nuclear Physics in Almaty, Kazakhstan.</a:t>
            </a:r>
          </a:p>
        </p:txBody>
      </p:sp>
      <p:sp>
        <p:nvSpPr>
          <p:cNvPr id="2" name="Дата 1">
            <a:extLst>
              <a:ext uri="{FF2B5EF4-FFF2-40B4-BE49-F238E27FC236}">
                <a16:creationId xmlns="" xmlns:a16="http://schemas.microsoft.com/office/drawing/2014/main" id="{7EDA4509-0A4F-481A-BF7B-C423E372ED6A}"/>
              </a:ext>
            </a:extLst>
          </p:cNvPr>
          <p:cNvSpPr>
            <a:spLocks noGrp="1"/>
          </p:cNvSpPr>
          <p:nvPr>
            <p:ph type="dt" sz="half" idx="10"/>
          </p:nvPr>
        </p:nvSpPr>
        <p:spPr>
          <a:xfrm>
            <a:off x="609600" y="6452048"/>
            <a:ext cx="2844800" cy="365125"/>
          </a:xfrm>
        </p:spPr>
        <p:txBody>
          <a:bodyPr/>
          <a:lstStyle/>
          <a:p>
            <a:r>
              <a:rPr lang="ru-RU" dirty="0"/>
              <a:t>24.06.2019</a:t>
            </a:r>
          </a:p>
        </p:txBody>
      </p:sp>
      <p:sp>
        <p:nvSpPr>
          <p:cNvPr id="4" name="Нижний колонтитул 3">
            <a:extLst>
              <a:ext uri="{FF2B5EF4-FFF2-40B4-BE49-F238E27FC236}">
                <a16:creationId xmlns="" xmlns:a16="http://schemas.microsoft.com/office/drawing/2014/main" id="{9F7C048D-3D51-4228-9BA8-9D906834EBE3}"/>
              </a:ext>
            </a:extLst>
          </p:cNvPr>
          <p:cNvSpPr>
            <a:spLocks noGrp="1"/>
          </p:cNvSpPr>
          <p:nvPr>
            <p:ph type="ftr" sz="quarter" idx="11"/>
          </p:nvPr>
        </p:nvSpPr>
        <p:spPr>
          <a:xfrm>
            <a:off x="4165600" y="6452048"/>
            <a:ext cx="3860800" cy="365125"/>
          </a:xfrm>
        </p:spPr>
        <p:txBody>
          <a:bodyPr/>
          <a:lstStyle/>
          <a:p>
            <a:r>
              <a:rPr lang="en-US"/>
              <a:t>NP PAC 50th meeting</a:t>
            </a:r>
            <a:endParaRPr lang="ru-RU"/>
          </a:p>
        </p:txBody>
      </p:sp>
      <p:sp>
        <p:nvSpPr>
          <p:cNvPr id="5" name="Номер слайда 4">
            <a:extLst>
              <a:ext uri="{FF2B5EF4-FFF2-40B4-BE49-F238E27FC236}">
                <a16:creationId xmlns="" xmlns:a16="http://schemas.microsoft.com/office/drawing/2014/main" id="{309BB40B-15D7-4F07-A231-1BFEEAE42456}"/>
              </a:ext>
            </a:extLst>
          </p:cNvPr>
          <p:cNvSpPr>
            <a:spLocks noGrp="1"/>
          </p:cNvSpPr>
          <p:nvPr>
            <p:ph type="sldNum" sz="quarter" idx="12"/>
          </p:nvPr>
        </p:nvSpPr>
        <p:spPr>
          <a:xfrm>
            <a:off x="8737600" y="6452048"/>
            <a:ext cx="2844800" cy="365125"/>
          </a:xfrm>
        </p:spPr>
        <p:txBody>
          <a:bodyPr/>
          <a:lstStyle/>
          <a:p>
            <a:fld id="{091AD801-B12E-4A00-8E9E-6CC326DE2565}" type="slidenum">
              <a:rPr lang="ru-RU" smtClean="0"/>
              <a:pPr/>
              <a:t>24</a:t>
            </a:fld>
            <a:endParaRPr lang="ru-RU"/>
          </a:p>
        </p:txBody>
      </p:sp>
    </p:spTree>
    <p:extLst>
      <p:ext uri="{BB962C8B-B14F-4D97-AF65-F5344CB8AC3E}">
        <p14:creationId xmlns="" xmlns:p14="http://schemas.microsoft.com/office/powerpoint/2010/main" val="1809912003"/>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 xmlns:a16="http://schemas.microsoft.com/office/drawing/2014/main" id="{D70B7F78-0367-4809-9DC4-CE1292551EAC}"/>
              </a:ext>
            </a:extLst>
          </p:cNvPr>
          <p:cNvGraphicFramePr>
            <a:graphicFrameLocks noGrp="1"/>
          </p:cNvGraphicFramePr>
          <p:nvPr>
            <p:extLst>
              <p:ext uri="{D42A27DB-BD31-4B8C-83A1-F6EECF244321}">
                <p14:modId xmlns="" xmlns:p14="http://schemas.microsoft.com/office/powerpoint/2010/main" val="386032651"/>
              </p:ext>
            </p:extLst>
          </p:nvPr>
        </p:nvGraphicFramePr>
        <p:xfrm>
          <a:off x="889959" y="1593285"/>
          <a:ext cx="10381346" cy="2484120"/>
        </p:xfrm>
        <a:graphic>
          <a:graphicData uri="http://schemas.openxmlformats.org/drawingml/2006/table">
            <a:tbl>
              <a:tblPr>
                <a:tableStyleId>{5C22544A-7EE6-4342-B048-85BDC9FD1C3A}</a:tableStyleId>
              </a:tblPr>
              <a:tblGrid>
                <a:gridCol w="4005992">
                  <a:extLst>
                    <a:ext uri="{9D8B030D-6E8A-4147-A177-3AD203B41FA5}">
                      <a16:colId xmlns="" xmlns:a16="http://schemas.microsoft.com/office/drawing/2014/main" val="262758717"/>
                    </a:ext>
                  </a:extLst>
                </a:gridCol>
                <a:gridCol w="891003">
                  <a:extLst>
                    <a:ext uri="{9D8B030D-6E8A-4147-A177-3AD203B41FA5}">
                      <a16:colId xmlns="" xmlns:a16="http://schemas.microsoft.com/office/drawing/2014/main" val="1087120913"/>
                    </a:ext>
                  </a:extLst>
                </a:gridCol>
                <a:gridCol w="1495945">
                  <a:extLst>
                    <a:ext uri="{9D8B030D-6E8A-4147-A177-3AD203B41FA5}">
                      <a16:colId xmlns="" xmlns:a16="http://schemas.microsoft.com/office/drawing/2014/main" val="3356012567"/>
                    </a:ext>
                  </a:extLst>
                </a:gridCol>
                <a:gridCol w="1495945">
                  <a:extLst>
                    <a:ext uri="{9D8B030D-6E8A-4147-A177-3AD203B41FA5}">
                      <a16:colId xmlns="" xmlns:a16="http://schemas.microsoft.com/office/drawing/2014/main" val="2286425833"/>
                    </a:ext>
                  </a:extLst>
                </a:gridCol>
                <a:gridCol w="2492461">
                  <a:extLst>
                    <a:ext uri="{9D8B030D-6E8A-4147-A177-3AD203B41FA5}">
                      <a16:colId xmlns="" xmlns:a16="http://schemas.microsoft.com/office/drawing/2014/main" val="1067017167"/>
                    </a:ext>
                  </a:extLst>
                </a:gridCol>
              </a:tblGrid>
              <a:tr h="0">
                <a:tc>
                  <a:txBody>
                    <a:bodyPr/>
                    <a:lstStyle/>
                    <a:p>
                      <a:pPr>
                        <a:spcAft>
                          <a:spcPts val="0"/>
                        </a:spcAft>
                        <a:tabLst>
                          <a:tab pos="1600200" algn="l"/>
                        </a:tabLst>
                      </a:pPr>
                      <a:r>
                        <a:rPr lang="ru-RU" sz="2000" dirty="0">
                          <a:effectLst/>
                        </a:rPr>
                        <a:t> </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tabLst>
                          <a:tab pos="1600200" algn="l"/>
                        </a:tabLst>
                      </a:pPr>
                      <a:r>
                        <a:rPr lang="ru-RU" sz="2000" b="1" dirty="0">
                          <a:effectLst/>
                        </a:rPr>
                        <a:t>2020</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tabLst>
                          <a:tab pos="1600200" algn="l"/>
                        </a:tabLst>
                      </a:pPr>
                      <a:r>
                        <a:rPr lang="ru-RU" sz="2000" b="1" dirty="0">
                          <a:effectLst/>
                        </a:rPr>
                        <a:t>2021</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tabLst>
                          <a:tab pos="1600200" algn="l"/>
                        </a:tabLst>
                      </a:pPr>
                      <a:r>
                        <a:rPr lang="ru-RU" sz="2000" b="1" dirty="0">
                          <a:effectLst/>
                        </a:rPr>
                        <a:t>2022</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tabLst>
                          <a:tab pos="1600200" algn="l"/>
                        </a:tabLst>
                      </a:pPr>
                      <a:r>
                        <a:rPr lang="en-US" sz="2000" b="1" dirty="0">
                          <a:effectLst/>
                          <a:latin typeface="Times New Roman" panose="02020603050405020304" pitchFamily="18" charset="0"/>
                          <a:ea typeface="Times New Roman" panose="02020603050405020304" pitchFamily="18" charset="0"/>
                        </a:rPr>
                        <a:t>Total</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 xmlns:a16="http://schemas.microsoft.com/office/drawing/2014/main" val="863469939"/>
                  </a:ext>
                </a:extLst>
              </a:tr>
              <a:tr h="0">
                <a:tc>
                  <a:txBody>
                    <a:bodyPr/>
                    <a:lstStyle/>
                    <a:p>
                      <a:pPr marL="0" indent="0" algn="l">
                        <a:lnSpc>
                          <a:spcPct val="115000"/>
                        </a:lnSpc>
                        <a:spcAft>
                          <a:spcPts val="0"/>
                        </a:spcAft>
                      </a:pPr>
                      <a:r>
                        <a:rPr lang="en-US" sz="2000" dirty="0">
                          <a:effectLst/>
                        </a:rPr>
                        <a:t>Studies of neutron-nuclear reactions</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spcAft>
                          <a:spcPts val="0"/>
                        </a:spcAft>
                      </a:pPr>
                      <a:r>
                        <a:rPr lang="ru-RU" sz="2000" dirty="0">
                          <a:solidFill>
                            <a:srgbClr val="000000"/>
                          </a:solidFill>
                          <a:latin typeface="+mn-lt"/>
                          <a:ea typeface="Times New Roman"/>
                        </a:rPr>
                        <a:t>870</a:t>
                      </a:r>
                      <a:endParaRPr lang="ru-RU" sz="2000" dirty="0">
                        <a:latin typeface="+mn-lt"/>
                        <a:ea typeface="Times New Roman"/>
                      </a:endParaRPr>
                    </a:p>
                  </a:txBody>
                  <a:tcPr marL="0" marR="0" marT="0" marB="0" anchor="ctr"/>
                </a:tc>
                <a:tc>
                  <a:txBody>
                    <a:bodyPr/>
                    <a:lstStyle/>
                    <a:p>
                      <a:pPr algn="ctr">
                        <a:spcAft>
                          <a:spcPts val="0"/>
                        </a:spcAft>
                      </a:pPr>
                      <a:r>
                        <a:rPr lang="ru-RU" sz="2000" dirty="0">
                          <a:solidFill>
                            <a:srgbClr val="000000"/>
                          </a:solidFill>
                          <a:latin typeface="+mn-lt"/>
                          <a:ea typeface="Times New Roman"/>
                        </a:rPr>
                        <a:t>810</a:t>
                      </a:r>
                      <a:endParaRPr lang="ru-RU" sz="2000" dirty="0">
                        <a:latin typeface="+mn-lt"/>
                        <a:ea typeface="Times New Roman"/>
                      </a:endParaRPr>
                    </a:p>
                  </a:txBody>
                  <a:tcPr marL="0" marR="0" marT="0" marB="0" anchor="ctr"/>
                </a:tc>
                <a:tc>
                  <a:txBody>
                    <a:bodyPr/>
                    <a:lstStyle/>
                    <a:p>
                      <a:pPr algn="ctr">
                        <a:spcAft>
                          <a:spcPts val="0"/>
                        </a:spcAft>
                      </a:pPr>
                      <a:r>
                        <a:rPr lang="ru-RU" sz="2000">
                          <a:solidFill>
                            <a:srgbClr val="000000"/>
                          </a:solidFill>
                          <a:latin typeface="+mn-lt"/>
                          <a:ea typeface="Times New Roman"/>
                        </a:rPr>
                        <a:t>760</a:t>
                      </a:r>
                      <a:endParaRPr lang="ru-RU" sz="2000">
                        <a:latin typeface="+mn-lt"/>
                        <a:ea typeface="Times New Roman"/>
                      </a:endParaRPr>
                    </a:p>
                  </a:txBody>
                  <a:tcPr marL="0" marR="0" marT="0" marB="0" anchor="ctr"/>
                </a:tc>
                <a:tc>
                  <a:txBody>
                    <a:bodyPr/>
                    <a:lstStyle/>
                    <a:p>
                      <a:pPr algn="ctr">
                        <a:spcAft>
                          <a:spcPts val="0"/>
                        </a:spcAft>
                      </a:pPr>
                      <a:r>
                        <a:rPr lang="ru-RU" sz="2000" b="1">
                          <a:solidFill>
                            <a:srgbClr val="000000"/>
                          </a:solidFill>
                          <a:latin typeface="+mn-lt"/>
                          <a:ea typeface="Times New Roman"/>
                        </a:rPr>
                        <a:t>2440</a:t>
                      </a:r>
                      <a:endParaRPr lang="ru-RU" sz="2000">
                        <a:latin typeface="+mn-lt"/>
                        <a:ea typeface="Times New Roman"/>
                      </a:endParaRPr>
                    </a:p>
                  </a:txBody>
                  <a:tcPr marL="0" marR="0" marT="0" marB="0" anchor="ctr"/>
                </a:tc>
                <a:extLst>
                  <a:ext uri="{0D108BD9-81ED-4DB2-BD59-A6C34878D82A}">
                    <a16:rowId xmlns="" xmlns:a16="http://schemas.microsoft.com/office/drawing/2014/main" val="4157432646"/>
                  </a:ext>
                </a:extLst>
              </a:tr>
              <a:tr h="0">
                <a:tc>
                  <a:txBody>
                    <a:bodyPr/>
                    <a:lstStyle/>
                    <a:p>
                      <a:pPr algn="l">
                        <a:spcAft>
                          <a:spcPts val="0"/>
                        </a:spcAft>
                      </a:pPr>
                      <a:r>
                        <a:rPr lang="en-US" sz="2000" dirty="0">
                          <a:effectLst/>
                        </a:rPr>
                        <a:t>Investigations of the fundamental properties of a neutron, UCN physics.</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ru-RU" sz="2000">
                          <a:solidFill>
                            <a:srgbClr val="000000"/>
                          </a:solidFill>
                          <a:latin typeface="+mn-lt"/>
                          <a:ea typeface="Times New Roman"/>
                        </a:rPr>
                        <a:t>440</a:t>
                      </a:r>
                      <a:endParaRPr lang="ru-RU" sz="2000">
                        <a:latin typeface="+mn-lt"/>
                        <a:ea typeface="Times New Roman"/>
                      </a:endParaRPr>
                    </a:p>
                  </a:txBody>
                  <a:tcPr marL="0" marR="0" marT="0" marB="0" anchor="ctr"/>
                </a:tc>
                <a:tc>
                  <a:txBody>
                    <a:bodyPr/>
                    <a:lstStyle/>
                    <a:p>
                      <a:pPr algn="ctr">
                        <a:spcAft>
                          <a:spcPts val="0"/>
                        </a:spcAft>
                      </a:pPr>
                      <a:r>
                        <a:rPr lang="ru-RU" sz="2000" dirty="0">
                          <a:solidFill>
                            <a:srgbClr val="000000"/>
                          </a:solidFill>
                          <a:latin typeface="+mn-lt"/>
                          <a:ea typeface="Times New Roman"/>
                        </a:rPr>
                        <a:t>530</a:t>
                      </a:r>
                      <a:endParaRPr lang="ru-RU" sz="2000" dirty="0">
                        <a:latin typeface="+mn-lt"/>
                        <a:ea typeface="Times New Roman"/>
                      </a:endParaRPr>
                    </a:p>
                  </a:txBody>
                  <a:tcPr marL="0" marR="0" marT="0" marB="0" anchor="ctr"/>
                </a:tc>
                <a:tc>
                  <a:txBody>
                    <a:bodyPr/>
                    <a:lstStyle/>
                    <a:p>
                      <a:pPr algn="ctr">
                        <a:spcAft>
                          <a:spcPts val="0"/>
                        </a:spcAft>
                      </a:pPr>
                      <a:r>
                        <a:rPr lang="ru-RU" sz="2000" dirty="0">
                          <a:solidFill>
                            <a:srgbClr val="000000"/>
                          </a:solidFill>
                          <a:latin typeface="+mn-lt"/>
                          <a:ea typeface="Times New Roman"/>
                        </a:rPr>
                        <a:t>350</a:t>
                      </a:r>
                      <a:endParaRPr lang="ru-RU" sz="2000" dirty="0">
                        <a:latin typeface="+mn-lt"/>
                        <a:ea typeface="Times New Roman"/>
                      </a:endParaRPr>
                    </a:p>
                  </a:txBody>
                  <a:tcPr marL="0" marR="0" marT="0" marB="0" anchor="ctr"/>
                </a:tc>
                <a:tc>
                  <a:txBody>
                    <a:bodyPr/>
                    <a:lstStyle/>
                    <a:p>
                      <a:pPr algn="ctr">
                        <a:spcAft>
                          <a:spcPts val="0"/>
                        </a:spcAft>
                      </a:pPr>
                      <a:r>
                        <a:rPr lang="ru-RU" sz="2000" b="1">
                          <a:solidFill>
                            <a:srgbClr val="000000"/>
                          </a:solidFill>
                          <a:latin typeface="+mn-lt"/>
                          <a:ea typeface="Times New Roman"/>
                        </a:rPr>
                        <a:t>1320</a:t>
                      </a:r>
                      <a:endParaRPr lang="ru-RU" sz="2000">
                        <a:latin typeface="+mn-lt"/>
                        <a:ea typeface="Times New Roman"/>
                      </a:endParaRPr>
                    </a:p>
                  </a:txBody>
                  <a:tcPr marL="0" marR="0" marT="0" marB="0" anchor="ctr"/>
                </a:tc>
                <a:extLst>
                  <a:ext uri="{0D108BD9-81ED-4DB2-BD59-A6C34878D82A}">
                    <a16:rowId xmlns="" xmlns:a16="http://schemas.microsoft.com/office/drawing/2014/main" val="1875534308"/>
                  </a:ext>
                </a:extLst>
              </a:tr>
              <a:tr h="0">
                <a:tc>
                  <a:txBody>
                    <a:bodyPr/>
                    <a:lstStyle/>
                    <a:p>
                      <a:pPr algn="l">
                        <a:spcAft>
                          <a:spcPts val="0"/>
                        </a:spcAft>
                      </a:pPr>
                      <a:r>
                        <a:rPr lang="en-US" sz="2000" dirty="0">
                          <a:effectLst/>
                        </a:rPr>
                        <a:t>Applied and methodical works</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ru-RU" sz="2000">
                          <a:solidFill>
                            <a:srgbClr val="000000"/>
                          </a:solidFill>
                          <a:latin typeface="+mn-lt"/>
                          <a:ea typeface="Times New Roman"/>
                        </a:rPr>
                        <a:t>210</a:t>
                      </a:r>
                      <a:endParaRPr lang="ru-RU" sz="2000">
                        <a:latin typeface="+mn-lt"/>
                        <a:ea typeface="Times New Roman"/>
                      </a:endParaRPr>
                    </a:p>
                  </a:txBody>
                  <a:tcPr marL="0" marR="0" marT="0" marB="0" anchor="ctr"/>
                </a:tc>
                <a:tc>
                  <a:txBody>
                    <a:bodyPr/>
                    <a:lstStyle/>
                    <a:p>
                      <a:pPr algn="ctr">
                        <a:spcAft>
                          <a:spcPts val="0"/>
                        </a:spcAft>
                      </a:pPr>
                      <a:r>
                        <a:rPr lang="ru-RU" sz="2000">
                          <a:solidFill>
                            <a:srgbClr val="000000"/>
                          </a:solidFill>
                          <a:latin typeface="+mn-lt"/>
                          <a:ea typeface="Times New Roman"/>
                        </a:rPr>
                        <a:t>210</a:t>
                      </a:r>
                      <a:endParaRPr lang="ru-RU" sz="2000">
                        <a:latin typeface="+mn-lt"/>
                        <a:ea typeface="Times New Roman"/>
                      </a:endParaRPr>
                    </a:p>
                  </a:txBody>
                  <a:tcPr marL="0" marR="0" marT="0" marB="0" anchor="ctr"/>
                </a:tc>
                <a:tc>
                  <a:txBody>
                    <a:bodyPr/>
                    <a:lstStyle/>
                    <a:p>
                      <a:pPr algn="ctr">
                        <a:spcAft>
                          <a:spcPts val="0"/>
                        </a:spcAft>
                      </a:pPr>
                      <a:r>
                        <a:rPr lang="ru-RU" sz="2000" dirty="0">
                          <a:solidFill>
                            <a:srgbClr val="000000"/>
                          </a:solidFill>
                          <a:latin typeface="+mn-lt"/>
                          <a:ea typeface="Times New Roman"/>
                        </a:rPr>
                        <a:t>210</a:t>
                      </a:r>
                      <a:endParaRPr lang="ru-RU" sz="2000" dirty="0">
                        <a:latin typeface="+mn-lt"/>
                        <a:ea typeface="Times New Roman"/>
                      </a:endParaRPr>
                    </a:p>
                  </a:txBody>
                  <a:tcPr marL="0" marR="0" marT="0" marB="0" anchor="ctr"/>
                </a:tc>
                <a:tc>
                  <a:txBody>
                    <a:bodyPr/>
                    <a:lstStyle/>
                    <a:p>
                      <a:pPr algn="ctr">
                        <a:spcAft>
                          <a:spcPts val="0"/>
                        </a:spcAft>
                      </a:pPr>
                      <a:r>
                        <a:rPr lang="ru-RU" sz="2000" b="1" dirty="0">
                          <a:solidFill>
                            <a:srgbClr val="000000"/>
                          </a:solidFill>
                          <a:latin typeface="+mn-lt"/>
                          <a:ea typeface="Times New Roman"/>
                        </a:rPr>
                        <a:t>630</a:t>
                      </a:r>
                      <a:endParaRPr lang="ru-RU" sz="2000" dirty="0">
                        <a:latin typeface="+mn-lt"/>
                        <a:ea typeface="Times New Roman"/>
                      </a:endParaRPr>
                    </a:p>
                  </a:txBody>
                  <a:tcPr marL="0" marR="0" marT="0" marB="0" anchor="ctr"/>
                </a:tc>
                <a:extLst>
                  <a:ext uri="{0D108BD9-81ED-4DB2-BD59-A6C34878D82A}">
                    <a16:rowId xmlns="" xmlns:a16="http://schemas.microsoft.com/office/drawing/2014/main" val="756329281"/>
                  </a:ext>
                </a:extLst>
              </a:tr>
              <a:tr h="115154">
                <a:tc>
                  <a:txBody>
                    <a:bodyPr/>
                    <a:lstStyle/>
                    <a:p>
                      <a:pPr algn="l">
                        <a:spcAft>
                          <a:spcPts val="0"/>
                        </a:spcAft>
                      </a:pPr>
                      <a:r>
                        <a:rPr lang="en-US" sz="2000" dirty="0">
                          <a:effectLst/>
                        </a:rPr>
                        <a:t>Development of experimental and engineering infrastructure</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ru-RU" sz="2000">
                          <a:solidFill>
                            <a:srgbClr val="000000"/>
                          </a:solidFill>
                          <a:latin typeface="+mn-lt"/>
                          <a:ea typeface="Times New Roman"/>
                        </a:rPr>
                        <a:t>2010</a:t>
                      </a:r>
                      <a:endParaRPr lang="ru-RU" sz="2000">
                        <a:latin typeface="+mn-lt"/>
                        <a:ea typeface="Times New Roman"/>
                      </a:endParaRPr>
                    </a:p>
                  </a:txBody>
                  <a:tcPr marL="0" marR="0" marT="0" marB="0" anchor="ctr"/>
                </a:tc>
                <a:tc>
                  <a:txBody>
                    <a:bodyPr/>
                    <a:lstStyle/>
                    <a:p>
                      <a:pPr algn="ctr">
                        <a:spcAft>
                          <a:spcPts val="0"/>
                        </a:spcAft>
                      </a:pPr>
                      <a:r>
                        <a:rPr lang="ru-RU" sz="2000">
                          <a:solidFill>
                            <a:srgbClr val="000000"/>
                          </a:solidFill>
                          <a:latin typeface="+mn-lt"/>
                          <a:ea typeface="Times New Roman"/>
                        </a:rPr>
                        <a:t>2235</a:t>
                      </a:r>
                      <a:endParaRPr lang="ru-RU" sz="2000">
                        <a:latin typeface="+mn-lt"/>
                        <a:ea typeface="Times New Roman"/>
                      </a:endParaRPr>
                    </a:p>
                  </a:txBody>
                  <a:tcPr marL="0" marR="0" marT="0" marB="0" anchor="ctr"/>
                </a:tc>
                <a:tc>
                  <a:txBody>
                    <a:bodyPr/>
                    <a:lstStyle/>
                    <a:p>
                      <a:pPr algn="ctr">
                        <a:spcAft>
                          <a:spcPts val="0"/>
                        </a:spcAft>
                      </a:pPr>
                      <a:r>
                        <a:rPr lang="ru-RU" sz="2000" dirty="0">
                          <a:solidFill>
                            <a:srgbClr val="000000"/>
                          </a:solidFill>
                          <a:latin typeface="+mn-lt"/>
                          <a:ea typeface="Times New Roman"/>
                        </a:rPr>
                        <a:t>1700</a:t>
                      </a:r>
                      <a:endParaRPr lang="ru-RU" sz="2000" dirty="0">
                        <a:latin typeface="+mn-lt"/>
                        <a:ea typeface="Times New Roman"/>
                      </a:endParaRPr>
                    </a:p>
                  </a:txBody>
                  <a:tcPr marL="0" marR="0" marT="0" marB="0" anchor="ctr"/>
                </a:tc>
                <a:tc>
                  <a:txBody>
                    <a:bodyPr/>
                    <a:lstStyle/>
                    <a:p>
                      <a:pPr algn="ctr">
                        <a:spcAft>
                          <a:spcPts val="0"/>
                        </a:spcAft>
                      </a:pPr>
                      <a:r>
                        <a:rPr lang="ru-RU" sz="2000" b="1" dirty="0">
                          <a:solidFill>
                            <a:srgbClr val="000000"/>
                          </a:solidFill>
                          <a:latin typeface="+mn-lt"/>
                          <a:ea typeface="Times New Roman"/>
                        </a:rPr>
                        <a:t>5945</a:t>
                      </a:r>
                      <a:endParaRPr lang="ru-RU" sz="2000" dirty="0">
                        <a:latin typeface="+mn-lt"/>
                        <a:ea typeface="Times New Roman"/>
                      </a:endParaRPr>
                    </a:p>
                  </a:txBody>
                  <a:tcPr marL="0" marR="0" marT="0" marB="0" anchor="ctr"/>
                </a:tc>
                <a:extLst>
                  <a:ext uri="{0D108BD9-81ED-4DB2-BD59-A6C34878D82A}">
                    <a16:rowId xmlns="" xmlns:a16="http://schemas.microsoft.com/office/drawing/2014/main" val="1231616935"/>
                  </a:ext>
                </a:extLst>
              </a:tr>
              <a:tr h="0">
                <a:tc>
                  <a:txBody>
                    <a:bodyPr/>
                    <a:lstStyle/>
                    <a:p>
                      <a:pPr>
                        <a:spcAft>
                          <a:spcPts val="0"/>
                        </a:spcAft>
                        <a:tabLst>
                          <a:tab pos="1600200" algn="l"/>
                        </a:tabLst>
                      </a:pPr>
                      <a:r>
                        <a:rPr lang="en-US" sz="2000" b="1" dirty="0">
                          <a:effectLst/>
                          <a:latin typeface="Times New Roman" panose="02020603050405020304" pitchFamily="18" charset="0"/>
                          <a:ea typeface="Times New Roman" panose="02020603050405020304" pitchFamily="18" charset="0"/>
                        </a:rPr>
                        <a:t>Total</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ru-RU" sz="2000" b="1">
                          <a:solidFill>
                            <a:srgbClr val="000000"/>
                          </a:solidFill>
                          <a:latin typeface="+mn-lt"/>
                          <a:ea typeface="Times New Roman"/>
                        </a:rPr>
                        <a:t>3530</a:t>
                      </a:r>
                      <a:endParaRPr lang="ru-RU" sz="2000">
                        <a:latin typeface="+mn-lt"/>
                        <a:ea typeface="Times New Roman"/>
                      </a:endParaRPr>
                    </a:p>
                  </a:txBody>
                  <a:tcPr marL="0" marR="0" marT="0" marB="0" anchor="ctr"/>
                </a:tc>
                <a:tc>
                  <a:txBody>
                    <a:bodyPr/>
                    <a:lstStyle/>
                    <a:p>
                      <a:pPr algn="ctr">
                        <a:spcAft>
                          <a:spcPts val="0"/>
                        </a:spcAft>
                      </a:pPr>
                      <a:r>
                        <a:rPr lang="ru-RU" sz="2000" b="1" dirty="0">
                          <a:solidFill>
                            <a:srgbClr val="000000"/>
                          </a:solidFill>
                          <a:latin typeface="+mn-lt"/>
                          <a:ea typeface="Times New Roman"/>
                        </a:rPr>
                        <a:t>3785</a:t>
                      </a:r>
                      <a:endParaRPr lang="ru-RU" sz="2000" dirty="0">
                        <a:latin typeface="+mn-lt"/>
                        <a:ea typeface="Times New Roman"/>
                      </a:endParaRPr>
                    </a:p>
                  </a:txBody>
                  <a:tcPr marL="0" marR="0" marT="0" marB="0" anchor="ctr"/>
                </a:tc>
                <a:tc>
                  <a:txBody>
                    <a:bodyPr/>
                    <a:lstStyle/>
                    <a:p>
                      <a:pPr algn="ctr">
                        <a:spcAft>
                          <a:spcPts val="0"/>
                        </a:spcAft>
                      </a:pPr>
                      <a:r>
                        <a:rPr lang="ru-RU" sz="2000" b="1">
                          <a:solidFill>
                            <a:srgbClr val="000000"/>
                          </a:solidFill>
                          <a:latin typeface="+mn-lt"/>
                          <a:ea typeface="Times New Roman"/>
                        </a:rPr>
                        <a:t>3020</a:t>
                      </a:r>
                      <a:endParaRPr lang="ru-RU" sz="2000">
                        <a:latin typeface="+mn-lt"/>
                        <a:ea typeface="Times New Roman"/>
                      </a:endParaRPr>
                    </a:p>
                  </a:txBody>
                  <a:tcPr marL="0" marR="0" marT="0" marB="0" anchor="ctr"/>
                </a:tc>
                <a:tc>
                  <a:txBody>
                    <a:bodyPr/>
                    <a:lstStyle/>
                    <a:p>
                      <a:pPr algn="ctr">
                        <a:spcAft>
                          <a:spcPts val="0"/>
                        </a:spcAft>
                      </a:pPr>
                      <a:r>
                        <a:rPr lang="ru-RU" sz="2000" b="1" dirty="0">
                          <a:solidFill>
                            <a:srgbClr val="000000"/>
                          </a:solidFill>
                          <a:latin typeface="+mn-lt"/>
                          <a:ea typeface="Times New Roman"/>
                        </a:rPr>
                        <a:t>10335</a:t>
                      </a:r>
                      <a:endParaRPr lang="ru-RU" sz="2000" dirty="0">
                        <a:latin typeface="+mn-lt"/>
                        <a:ea typeface="Times New Roman"/>
                      </a:endParaRPr>
                    </a:p>
                  </a:txBody>
                  <a:tcPr marL="0" marR="0" marT="0" marB="0" anchor="ctr"/>
                </a:tc>
                <a:extLst>
                  <a:ext uri="{0D108BD9-81ED-4DB2-BD59-A6C34878D82A}">
                    <a16:rowId xmlns="" xmlns:a16="http://schemas.microsoft.com/office/drawing/2014/main" val="3284022934"/>
                  </a:ext>
                </a:extLst>
              </a:tr>
            </a:tbl>
          </a:graphicData>
        </a:graphic>
      </p:graphicFrame>
      <p:graphicFrame>
        <p:nvGraphicFramePr>
          <p:cNvPr id="4" name="Таблица 3">
            <a:extLst>
              <a:ext uri="{FF2B5EF4-FFF2-40B4-BE49-F238E27FC236}">
                <a16:creationId xmlns="" xmlns:a16="http://schemas.microsoft.com/office/drawing/2014/main" id="{13F6D978-4301-45BC-907D-7743C3340238}"/>
              </a:ext>
            </a:extLst>
          </p:cNvPr>
          <p:cNvGraphicFramePr>
            <a:graphicFrameLocks noGrp="1"/>
          </p:cNvGraphicFramePr>
          <p:nvPr>
            <p:extLst>
              <p:ext uri="{D42A27DB-BD31-4B8C-83A1-F6EECF244321}">
                <p14:modId xmlns="" xmlns:p14="http://schemas.microsoft.com/office/powerpoint/2010/main" val="3615903799"/>
              </p:ext>
            </p:extLst>
          </p:nvPr>
        </p:nvGraphicFramePr>
        <p:xfrm>
          <a:off x="905328" y="4607989"/>
          <a:ext cx="10381344" cy="1219200"/>
        </p:xfrm>
        <a:graphic>
          <a:graphicData uri="http://schemas.openxmlformats.org/drawingml/2006/table">
            <a:tbl>
              <a:tblPr>
                <a:tableStyleId>{5C22544A-7EE6-4342-B048-85BDC9FD1C3A}</a:tableStyleId>
              </a:tblPr>
              <a:tblGrid>
                <a:gridCol w="4005989">
                  <a:extLst>
                    <a:ext uri="{9D8B030D-6E8A-4147-A177-3AD203B41FA5}">
                      <a16:colId xmlns="" xmlns:a16="http://schemas.microsoft.com/office/drawing/2014/main" val="2974033522"/>
                    </a:ext>
                  </a:extLst>
                </a:gridCol>
                <a:gridCol w="891004">
                  <a:extLst>
                    <a:ext uri="{9D8B030D-6E8A-4147-A177-3AD203B41FA5}">
                      <a16:colId xmlns="" xmlns:a16="http://schemas.microsoft.com/office/drawing/2014/main" val="833165431"/>
                    </a:ext>
                  </a:extLst>
                </a:gridCol>
                <a:gridCol w="1495945">
                  <a:extLst>
                    <a:ext uri="{9D8B030D-6E8A-4147-A177-3AD203B41FA5}">
                      <a16:colId xmlns="" xmlns:a16="http://schemas.microsoft.com/office/drawing/2014/main" val="169375454"/>
                    </a:ext>
                  </a:extLst>
                </a:gridCol>
                <a:gridCol w="1495945">
                  <a:extLst>
                    <a:ext uri="{9D8B030D-6E8A-4147-A177-3AD203B41FA5}">
                      <a16:colId xmlns="" xmlns:a16="http://schemas.microsoft.com/office/drawing/2014/main" val="528586553"/>
                    </a:ext>
                  </a:extLst>
                </a:gridCol>
                <a:gridCol w="2492461">
                  <a:extLst>
                    <a:ext uri="{9D8B030D-6E8A-4147-A177-3AD203B41FA5}">
                      <a16:colId xmlns="" xmlns:a16="http://schemas.microsoft.com/office/drawing/2014/main" val="3393120359"/>
                    </a:ext>
                  </a:extLst>
                </a:gridCol>
              </a:tblGrid>
              <a:tr h="0">
                <a:tc>
                  <a:txBody>
                    <a:bodyPr/>
                    <a:lstStyle/>
                    <a:p>
                      <a:pPr>
                        <a:spcAft>
                          <a:spcPts val="0"/>
                        </a:spcAft>
                        <a:tabLst>
                          <a:tab pos="1600200" algn="l"/>
                        </a:tabLst>
                      </a:pPr>
                      <a:r>
                        <a:rPr lang="ru-RU" sz="2000" dirty="0">
                          <a:effectLst/>
                        </a:rPr>
                        <a:t> </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tabLst>
                          <a:tab pos="1600200" algn="l"/>
                        </a:tabLst>
                      </a:pPr>
                      <a:r>
                        <a:rPr lang="ru-RU" sz="2000" b="1" dirty="0">
                          <a:effectLst/>
                        </a:rPr>
                        <a:t>20</a:t>
                      </a:r>
                      <a:r>
                        <a:rPr lang="en-US" sz="2000" b="1" dirty="0">
                          <a:effectLst/>
                        </a:rPr>
                        <a:t>20</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tabLst>
                          <a:tab pos="1600200" algn="l"/>
                        </a:tabLst>
                      </a:pPr>
                      <a:r>
                        <a:rPr lang="ru-RU" sz="2000" b="1" dirty="0">
                          <a:effectLst/>
                        </a:rPr>
                        <a:t>2</a:t>
                      </a:r>
                      <a:r>
                        <a:rPr lang="en-US" sz="2000" b="1" dirty="0">
                          <a:effectLst/>
                        </a:rPr>
                        <a:t>021</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tabLst>
                          <a:tab pos="1600200" algn="l"/>
                        </a:tabLst>
                      </a:pPr>
                      <a:r>
                        <a:rPr lang="ru-RU" sz="2000" b="1" dirty="0">
                          <a:effectLst/>
                        </a:rPr>
                        <a:t>20</a:t>
                      </a:r>
                      <a:r>
                        <a:rPr lang="en-US" sz="2000" b="1" dirty="0">
                          <a:effectLst/>
                        </a:rPr>
                        <a:t>22</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tabLst>
                          <a:tab pos="1600200" algn="l"/>
                        </a:tabLst>
                      </a:pPr>
                      <a:r>
                        <a:rPr lang="en-US" sz="2000" b="1" dirty="0">
                          <a:effectLst/>
                          <a:latin typeface="Times New Roman" panose="02020603050405020304" pitchFamily="18" charset="0"/>
                          <a:ea typeface="Times New Roman" panose="02020603050405020304" pitchFamily="18" charset="0"/>
                        </a:rPr>
                        <a:t>Total</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 xmlns:a16="http://schemas.microsoft.com/office/drawing/2014/main" val="2416997613"/>
                  </a:ext>
                </a:extLst>
              </a:tr>
              <a:tr h="0">
                <a:tc>
                  <a:txBody>
                    <a:bodyPr/>
                    <a:lstStyle/>
                    <a:p>
                      <a:pPr>
                        <a:spcAft>
                          <a:spcPts val="0"/>
                        </a:spcAft>
                        <a:tabLst>
                          <a:tab pos="1600200" algn="l"/>
                        </a:tabLst>
                      </a:pPr>
                      <a:r>
                        <a:rPr lang="en-US" sz="2000" dirty="0"/>
                        <a:t>Maintenance and operation</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n-US" sz="2000" dirty="0">
                          <a:effectLst/>
                        </a:rPr>
                        <a:t>30</a:t>
                      </a:r>
                      <a:r>
                        <a:rPr lang="ru-RU" sz="2000" dirty="0">
                          <a:effectLst/>
                        </a:rPr>
                        <a:t>0</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n-US" sz="2000" dirty="0">
                          <a:effectLst/>
                        </a:rPr>
                        <a:t>30</a:t>
                      </a:r>
                      <a:r>
                        <a:rPr lang="ru-RU" sz="2000" dirty="0">
                          <a:effectLst/>
                        </a:rPr>
                        <a:t>0</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n-US" sz="2000" dirty="0">
                          <a:effectLst/>
                        </a:rPr>
                        <a:t>30</a:t>
                      </a:r>
                      <a:r>
                        <a:rPr lang="ru-RU" sz="2000" dirty="0">
                          <a:effectLst/>
                        </a:rPr>
                        <a:t>0</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n-US" sz="2000" b="1" dirty="0">
                          <a:effectLst/>
                        </a:rPr>
                        <a:t>90</a:t>
                      </a:r>
                      <a:r>
                        <a:rPr lang="ru-RU" sz="2000" b="1" dirty="0">
                          <a:effectLst/>
                        </a:rPr>
                        <a:t>0</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 xmlns:a16="http://schemas.microsoft.com/office/drawing/2014/main" val="3313453676"/>
                  </a:ext>
                </a:extLst>
              </a:tr>
              <a:tr h="0">
                <a:tc>
                  <a:txBody>
                    <a:bodyPr/>
                    <a:lstStyle/>
                    <a:p>
                      <a:pPr>
                        <a:spcAft>
                          <a:spcPts val="0"/>
                        </a:spcAft>
                      </a:pPr>
                      <a:r>
                        <a:rPr lang="en-US" sz="2000" dirty="0">
                          <a:effectLst/>
                        </a:rPr>
                        <a:t>Improving of the IREN systems</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n-US" sz="2000" dirty="0">
                          <a:effectLst/>
                        </a:rPr>
                        <a:t>2</a:t>
                      </a:r>
                      <a:r>
                        <a:rPr lang="ru-RU" sz="2000" dirty="0">
                          <a:effectLst/>
                        </a:rPr>
                        <a:t>00</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ru-RU" sz="2000" dirty="0">
                          <a:effectLst/>
                        </a:rPr>
                        <a:t>2</a:t>
                      </a:r>
                      <a:r>
                        <a:rPr lang="en-US" sz="2000" dirty="0">
                          <a:effectLst/>
                        </a:rPr>
                        <a:t>0</a:t>
                      </a:r>
                      <a:r>
                        <a:rPr lang="ru-RU" sz="2000" dirty="0">
                          <a:effectLst/>
                        </a:rPr>
                        <a:t>0</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ru-RU" sz="2000" dirty="0">
                          <a:effectLst/>
                        </a:rPr>
                        <a:t>3</a:t>
                      </a:r>
                      <a:r>
                        <a:rPr lang="en-US" sz="2000" dirty="0">
                          <a:effectLst/>
                        </a:rPr>
                        <a:t>0</a:t>
                      </a:r>
                      <a:r>
                        <a:rPr lang="ru-RU" sz="2000" dirty="0">
                          <a:effectLst/>
                        </a:rPr>
                        <a:t>0</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ru-RU" sz="2000" b="1" dirty="0">
                          <a:effectLst/>
                        </a:rPr>
                        <a:t>700 </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 xmlns:a16="http://schemas.microsoft.com/office/drawing/2014/main" val="2863665658"/>
                  </a:ext>
                </a:extLst>
              </a:tr>
              <a:tr h="0">
                <a:tc>
                  <a:txBody>
                    <a:bodyPr/>
                    <a:lstStyle/>
                    <a:p>
                      <a:pPr>
                        <a:spcAft>
                          <a:spcPts val="0"/>
                        </a:spcAft>
                        <a:tabLst>
                          <a:tab pos="1600200" algn="l"/>
                        </a:tabLst>
                      </a:pPr>
                      <a:r>
                        <a:rPr lang="en-US" sz="2000" b="1" dirty="0">
                          <a:effectLst/>
                          <a:latin typeface="Times New Roman" panose="02020603050405020304" pitchFamily="18" charset="0"/>
                          <a:ea typeface="Times New Roman" panose="02020603050405020304" pitchFamily="18" charset="0"/>
                        </a:rPr>
                        <a:t>Total</a:t>
                      </a:r>
                      <a:endParaRPr lang="ru-RU" sz="2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ru-RU" sz="2000" b="1" dirty="0">
                          <a:effectLst/>
                        </a:rPr>
                        <a:t>350</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ru-RU" sz="2000" b="1" dirty="0">
                          <a:effectLst/>
                        </a:rPr>
                        <a:t>500</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ru-RU" sz="2000" b="1" dirty="0">
                          <a:effectLst/>
                        </a:rPr>
                        <a:t>600</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ru-RU" sz="2000" b="1" dirty="0">
                          <a:effectLst/>
                        </a:rPr>
                        <a:t>1</a:t>
                      </a:r>
                      <a:r>
                        <a:rPr lang="en-US" sz="2000" b="1" dirty="0">
                          <a:effectLst/>
                        </a:rPr>
                        <a:t>60</a:t>
                      </a:r>
                      <a:r>
                        <a:rPr lang="ru-RU" sz="2000" b="1" dirty="0">
                          <a:effectLst/>
                        </a:rPr>
                        <a:t>0</a:t>
                      </a:r>
                      <a:endParaRPr lang="ru-RU" sz="2000" b="1"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 xmlns:a16="http://schemas.microsoft.com/office/drawing/2014/main" val="2205941168"/>
                  </a:ext>
                </a:extLst>
              </a:tr>
            </a:tbl>
          </a:graphicData>
        </a:graphic>
      </p:graphicFrame>
      <p:sp>
        <p:nvSpPr>
          <p:cNvPr id="5" name="Rectangle 1">
            <a:extLst>
              <a:ext uri="{FF2B5EF4-FFF2-40B4-BE49-F238E27FC236}">
                <a16:creationId xmlns="" xmlns:a16="http://schemas.microsoft.com/office/drawing/2014/main" id="{C076907F-78A9-4667-AE9B-1C8177B4D33F}"/>
              </a:ext>
            </a:extLst>
          </p:cNvPr>
          <p:cNvSpPr>
            <a:spLocks noChangeArrowheads="1"/>
          </p:cNvSpPr>
          <p:nvPr/>
        </p:nvSpPr>
        <p:spPr bwMode="auto">
          <a:xfrm>
            <a:off x="1015952" y="6011085"/>
            <a:ext cx="980274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28600" eaLnBrk="0" fontAlgn="base" hangingPunct="0">
              <a:spcBef>
                <a:spcPct val="0"/>
              </a:spcBef>
              <a:spcAft>
                <a:spcPct val="0"/>
              </a:spcAft>
              <a:tabLst>
                <a:tab pos="1600200" algn="l"/>
              </a:tabLst>
              <a:defRPr>
                <a:solidFill>
                  <a:schemeClr val="tx1"/>
                </a:solidFill>
                <a:latin typeface="Arial" panose="020B0604020202020204" pitchFamily="34" charset="0"/>
              </a:defRPr>
            </a:lvl1pPr>
            <a:lvl2pPr eaLnBrk="0" fontAlgn="base" hangingPunct="0">
              <a:spcBef>
                <a:spcPct val="0"/>
              </a:spcBef>
              <a:spcAft>
                <a:spcPct val="0"/>
              </a:spcAft>
              <a:tabLst>
                <a:tab pos="1600200" algn="l"/>
              </a:tabLst>
              <a:defRPr>
                <a:solidFill>
                  <a:schemeClr val="tx1"/>
                </a:solidFill>
                <a:latin typeface="Arial" panose="020B0604020202020204" pitchFamily="34" charset="0"/>
              </a:defRPr>
            </a:lvl2pPr>
            <a:lvl3pPr eaLnBrk="0" fontAlgn="base" hangingPunct="0">
              <a:spcBef>
                <a:spcPct val="0"/>
              </a:spcBef>
              <a:spcAft>
                <a:spcPct val="0"/>
              </a:spcAft>
              <a:tabLst>
                <a:tab pos="1600200" algn="l"/>
              </a:tabLst>
              <a:defRPr>
                <a:solidFill>
                  <a:schemeClr val="tx1"/>
                </a:solidFill>
                <a:latin typeface="Arial" panose="020B0604020202020204" pitchFamily="34" charset="0"/>
              </a:defRPr>
            </a:lvl3pPr>
            <a:lvl4pPr eaLnBrk="0" fontAlgn="base" hangingPunct="0">
              <a:spcBef>
                <a:spcPct val="0"/>
              </a:spcBef>
              <a:spcAft>
                <a:spcPct val="0"/>
              </a:spcAft>
              <a:tabLst>
                <a:tab pos="1600200" algn="l"/>
              </a:tabLst>
              <a:defRPr>
                <a:solidFill>
                  <a:schemeClr val="tx1"/>
                </a:solidFill>
                <a:latin typeface="Arial" panose="020B0604020202020204" pitchFamily="34" charset="0"/>
              </a:defRPr>
            </a:lvl4pPr>
            <a:lvl5pPr eaLnBrk="0" fontAlgn="base" hangingPunct="0">
              <a:spcBef>
                <a:spcPct val="0"/>
              </a:spcBef>
              <a:spcAft>
                <a:spcPct val="0"/>
              </a:spcAft>
              <a:tabLst>
                <a:tab pos="1600200" algn="l"/>
              </a:tabLst>
              <a:defRPr>
                <a:solidFill>
                  <a:schemeClr val="tx1"/>
                </a:solidFill>
                <a:latin typeface="Arial" panose="020B0604020202020204" pitchFamily="34" charset="0"/>
              </a:defRPr>
            </a:lvl5pPr>
            <a:lvl6pPr eaLnBrk="0" fontAlgn="base" hangingPunct="0">
              <a:spcBef>
                <a:spcPct val="0"/>
              </a:spcBef>
              <a:spcAft>
                <a:spcPct val="0"/>
              </a:spcAft>
              <a:tabLst>
                <a:tab pos="1600200" algn="l"/>
              </a:tabLst>
              <a:defRPr>
                <a:solidFill>
                  <a:schemeClr val="tx1"/>
                </a:solidFill>
                <a:latin typeface="Arial" panose="020B0604020202020204" pitchFamily="34" charset="0"/>
              </a:defRPr>
            </a:lvl6pPr>
            <a:lvl7pPr eaLnBrk="0" fontAlgn="base" hangingPunct="0">
              <a:spcBef>
                <a:spcPct val="0"/>
              </a:spcBef>
              <a:spcAft>
                <a:spcPct val="0"/>
              </a:spcAft>
              <a:tabLst>
                <a:tab pos="1600200" algn="l"/>
              </a:tabLst>
              <a:defRPr>
                <a:solidFill>
                  <a:schemeClr val="tx1"/>
                </a:solidFill>
                <a:latin typeface="Arial" panose="020B0604020202020204" pitchFamily="34" charset="0"/>
              </a:defRPr>
            </a:lvl7pPr>
            <a:lvl8pPr eaLnBrk="0" fontAlgn="base" hangingPunct="0">
              <a:spcBef>
                <a:spcPct val="0"/>
              </a:spcBef>
              <a:spcAft>
                <a:spcPct val="0"/>
              </a:spcAft>
              <a:tabLst>
                <a:tab pos="1600200" algn="l"/>
              </a:tabLst>
              <a:defRPr>
                <a:solidFill>
                  <a:schemeClr val="tx1"/>
                </a:solidFill>
                <a:latin typeface="Arial" panose="020B0604020202020204" pitchFamily="34" charset="0"/>
              </a:defRPr>
            </a:lvl8pPr>
            <a:lvl9pPr eaLnBrk="0" fontAlgn="base" hangingPunct="0">
              <a:spcBef>
                <a:spcPct val="0"/>
              </a:spcBef>
              <a:spcAft>
                <a:spcPct val="0"/>
              </a:spcAft>
              <a:tabLst>
                <a:tab pos="1600200" algn="l"/>
              </a:tabLst>
              <a:defRPr>
                <a:solidFill>
                  <a:schemeClr val="tx1"/>
                </a:solidFill>
                <a:latin typeface="Arial" panose="020B0604020202020204" pitchFamily="34" charset="0"/>
              </a:defRPr>
            </a:lvl9pPr>
          </a:lstStyle>
          <a:p>
            <a:pPr lvl="0" algn="just"/>
            <a:r>
              <a:rPr lang="en-US" altLang="ru-RU" b="1" dirty="0">
                <a:ea typeface="Times New Roman" panose="02020603050405020304" pitchFamily="18" charset="0"/>
              </a:rPr>
              <a:t>The total estimated cost of the topic </a:t>
            </a:r>
            <a:r>
              <a:rPr kumimoji="0" lang="ru-RU" altLang="ru-RU"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11935 </a:t>
            </a:r>
            <a:r>
              <a:rPr kumimoji="0" lang="en-US" altLang="ru-RU"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kUSD</a:t>
            </a:r>
            <a:endParaRPr kumimoji="0" lang="ru-RU" altLang="ru-RU" b="0" i="0" u="none" strike="noStrike" cap="none" normalizeH="0" baseline="0" dirty="0">
              <a:ln>
                <a:noFill/>
              </a:ln>
              <a:solidFill>
                <a:schemeClr val="tx1"/>
              </a:solidFill>
              <a:effectLst/>
              <a:latin typeface="Arial" panose="020B0604020202020204" pitchFamily="34" charset="0"/>
            </a:endParaRPr>
          </a:p>
        </p:txBody>
      </p:sp>
      <p:sp>
        <p:nvSpPr>
          <p:cNvPr id="6" name="Прямоугольник 5">
            <a:extLst>
              <a:ext uri="{FF2B5EF4-FFF2-40B4-BE49-F238E27FC236}">
                <a16:creationId xmlns="" xmlns:a16="http://schemas.microsoft.com/office/drawing/2014/main" id="{476AB919-C164-4354-BB10-2CF6E11FFD61}"/>
              </a:ext>
            </a:extLst>
          </p:cNvPr>
          <p:cNvSpPr/>
          <p:nvPr/>
        </p:nvSpPr>
        <p:spPr>
          <a:xfrm>
            <a:off x="3516437" y="884871"/>
            <a:ext cx="4801777" cy="367491"/>
          </a:xfrm>
          <a:prstGeom prst="rect">
            <a:avLst/>
          </a:prstGeom>
        </p:spPr>
        <p:txBody>
          <a:bodyPr wrap="square">
            <a:spAutoFit/>
          </a:bodyPr>
          <a:lstStyle/>
          <a:p>
            <a:pPr lvl="0" indent="228600" algn="just" eaLnBrk="0" fontAlgn="base" hangingPunct="0">
              <a:spcBef>
                <a:spcPct val="0"/>
              </a:spcBef>
              <a:spcAft>
                <a:spcPct val="0"/>
              </a:spcAft>
              <a:tabLst>
                <a:tab pos="1600200" algn="l"/>
              </a:tabLst>
            </a:pPr>
            <a:r>
              <a:rPr lang="en-US" altLang="ru-RU" b="1" dirty="0">
                <a:solidFill>
                  <a:srgbClr val="0000FF"/>
                </a:solidFill>
                <a:latin typeface="Arial" panose="020B0604020202020204" pitchFamily="34" charset="0"/>
                <a:ea typeface="Times New Roman" panose="02020603050405020304" pitchFamily="18" charset="0"/>
              </a:rPr>
              <a:t>Budget </a:t>
            </a:r>
            <a:r>
              <a:rPr lang="ru-RU" altLang="ru-RU" b="1" dirty="0">
                <a:solidFill>
                  <a:srgbClr val="0000FF"/>
                </a:solidFill>
                <a:latin typeface="Arial" panose="020B0604020202020204" pitchFamily="34" charset="0"/>
                <a:ea typeface="Times New Roman" panose="02020603050405020304" pitchFamily="18" charset="0"/>
              </a:rPr>
              <a:t> </a:t>
            </a:r>
            <a:r>
              <a:rPr lang="en-US" altLang="ru-RU" b="1" dirty="0">
                <a:solidFill>
                  <a:srgbClr val="0000FF"/>
                </a:solidFill>
                <a:latin typeface="Arial" panose="020B0604020202020204" pitchFamily="34" charset="0"/>
                <a:ea typeface="Times New Roman" panose="02020603050405020304" pitchFamily="18" charset="0"/>
              </a:rPr>
              <a:t>(items </a:t>
            </a:r>
            <a:r>
              <a:rPr lang="ru-RU" altLang="ru-RU" b="1" dirty="0">
                <a:solidFill>
                  <a:srgbClr val="0000FF"/>
                </a:solidFill>
                <a:latin typeface="Arial" panose="020B0604020202020204" pitchFamily="34" charset="0"/>
                <a:ea typeface="Times New Roman" panose="02020603050405020304" pitchFamily="18" charset="0"/>
              </a:rPr>
              <a:t>5, 6, 9, 10, 18, 19</a:t>
            </a:r>
            <a:r>
              <a:rPr lang="en-US" altLang="ru-RU" b="1" dirty="0">
                <a:solidFill>
                  <a:srgbClr val="0000FF"/>
                </a:solidFill>
                <a:latin typeface="Arial" panose="020B0604020202020204" pitchFamily="34" charset="0"/>
                <a:ea typeface="Times New Roman" panose="02020603050405020304" pitchFamily="18" charset="0"/>
              </a:rPr>
              <a:t>, </a:t>
            </a:r>
            <a:r>
              <a:rPr lang="ru-RU" altLang="ru-RU" b="1" dirty="0">
                <a:solidFill>
                  <a:srgbClr val="0000FF"/>
                </a:solidFill>
                <a:latin typeface="Arial" panose="020B0604020202020204" pitchFamily="34" charset="0"/>
                <a:ea typeface="Times New Roman" panose="02020603050405020304" pitchFamily="18" charset="0"/>
              </a:rPr>
              <a:t> </a:t>
            </a:r>
            <a:r>
              <a:rPr lang="en-US" altLang="ru-RU" b="1" dirty="0" err="1">
                <a:solidFill>
                  <a:srgbClr val="0000FF"/>
                </a:solidFill>
                <a:latin typeface="Arial" panose="020B0604020202020204" pitchFamily="34" charset="0"/>
                <a:ea typeface="Times New Roman" panose="02020603050405020304" pitchFamily="18" charset="0"/>
              </a:rPr>
              <a:t>kUSD</a:t>
            </a:r>
            <a:r>
              <a:rPr lang="ru-RU" altLang="ru-RU" b="1" dirty="0">
                <a:solidFill>
                  <a:srgbClr val="0000FF"/>
                </a:solidFill>
                <a:latin typeface="Arial" panose="020B0604020202020204" pitchFamily="34" charset="0"/>
                <a:ea typeface="Times New Roman" panose="02020603050405020304" pitchFamily="18" charset="0"/>
              </a:rPr>
              <a:t>.)</a:t>
            </a:r>
            <a:endParaRPr kumimoji="0" lang="ru-RU" altLang="ru-RU" b="0" i="0" u="none" strike="noStrike" cap="none" normalizeH="0" baseline="0" dirty="0">
              <a:ln>
                <a:noFill/>
              </a:ln>
              <a:solidFill>
                <a:srgbClr val="0000FF"/>
              </a:solidFill>
              <a:effectLst/>
              <a:latin typeface="Arial" panose="020B0604020202020204" pitchFamily="34" charset="0"/>
            </a:endParaRPr>
          </a:p>
        </p:txBody>
      </p:sp>
      <p:sp>
        <p:nvSpPr>
          <p:cNvPr id="7" name="Прямоугольник 6">
            <a:extLst>
              <a:ext uri="{FF2B5EF4-FFF2-40B4-BE49-F238E27FC236}">
                <a16:creationId xmlns="" xmlns:a16="http://schemas.microsoft.com/office/drawing/2014/main" id="{AB5F59F9-235D-436E-904B-7DA93362AB10}"/>
              </a:ext>
            </a:extLst>
          </p:cNvPr>
          <p:cNvSpPr/>
          <p:nvPr/>
        </p:nvSpPr>
        <p:spPr>
          <a:xfrm>
            <a:off x="1413882" y="1230346"/>
            <a:ext cx="1236236" cy="369332"/>
          </a:xfrm>
          <a:prstGeom prst="rect">
            <a:avLst/>
          </a:prstGeom>
        </p:spPr>
        <p:txBody>
          <a:bodyPr wrap="none">
            <a:spAutoFit/>
          </a:bodyPr>
          <a:lstStyle/>
          <a:p>
            <a:pPr lvl="0" indent="228600" algn="just" eaLnBrk="0" fontAlgn="base" hangingPunct="0">
              <a:spcBef>
                <a:spcPct val="0"/>
              </a:spcBef>
              <a:spcAft>
                <a:spcPct val="0"/>
              </a:spcAft>
              <a:tabLst>
                <a:tab pos="1600200" algn="l"/>
              </a:tabLst>
            </a:pPr>
            <a:r>
              <a:rPr lang="en-US" altLang="ru-RU" b="1" dirty="0">
                <a:latin typeface="Arial" panose="020B0604020202020204" pitchFamily="34" charset="0"/>
                <a:ea typeface="Times New Roman" panose="02020603050405020304" pitchFamily="18" charset="0"/>
              </a:rPr>
              <a:t>Theme</a:t>
            </a:r>
            <a:r>
              <a:rPr lang="ru-RU" altLang="ru-RU" b="1" dirty="0">
                <a:latin typeface="Arial" panose="020B0604020202020204" pitchFamily="34" charset="0"/>
                <a:ea typeface="Times New Roman" panose="02020603050405020304" pitchFamily="18" charset="0"/>
              </a:rPr>
              <a:t>:</a:t>
            </a:r>
            <a:endParaRPr kumimoji="0" lang="ru-RU" altLang="ru-RU" b="0" i="0" u="none" strike="noStrike" cap="none" normalizeH="0" baseline="0" dirty="0">
              <a:ln>
                <a:noFill/>
              </a:ln>
              <a:solidFill>
                <a:schemeClr val="tx1"/>
              </a:solidFill>
              <a:effectLst/>
              <a:latin typeface="Arial" panose="020B0604020202020204" pitchFamily="34" charset="0"/>
            </a:endParaRPr>
          </a:p>
        </p:txBody>
      </p:sp>
      <p:sp>
        <p:nvSpPr>
          <p:cNvPr id="8" name="Прямоугольник 7">
            <a:extLst>
              <a:ext uri="{FF2B5EF4-FFF2-40B4-BE49-F238E27FC236}">
                <a16:creationId xmlns="" xmlns:a16="http://schemas.microsoft.com/office/drawing/2014/main" id="{29452999-3AD8-4A6A-B5D0-A6C629189ED4}"/>
              </a:ext>
            </a:extLst>
          </p:cNvPr>
          <p:cNvSpPr/>
          <p:nvPr/>
        </p:nvSpPr>
        <p:spPr>
          <a:xfrm>
            <a:off x="1356967" y="4210684"/>
            <a:ext cx="4194866" cy="400110"/>
          </a:xfrm>
          <a:prstGeom prst="rect">
            <a:avLst/>
          </a:prstGeom>
        </p:spPr>
        <p:txBody>
          <a:bodyPr wrap="none">
            <a:spAutoFit/>
          </a:bodyPr>
          <a:lstStyle/>
          <a:p>
            <a:pPr lvl="0" indent="228600" algn="just" eaLnBrk="0" fontAlgn="base" hangingPunct="0">
              <a:spcBef>
                <a:spcPct val="0"/>
              </a:spcBef>
              <a:spcAft>
                <a:spcPct val="0"/>
              </a:spcAft>
              <a:tabLst>
                <a:tab pos="1600200" algn="l"/>
              </a:tabLst>
            </a:pPr>
            <a:r>
              <a:rPr lang="en-US" sz="2000" b="1" dirty="0"/>
              <a:t>IREN exploitation and development</a:t>
            </a:r>
            <a:endParaRPr kumimoji="0" lang="ru-RU" altLang="ru-RU" sz="2000" b="0" i="0" u="none" strike="noStrike" cap="none" normalizeH="0" baseline="0" dirty="0">
              <a:ln>
                <a:noFill/>
              </a:ln>
              <a:solidFill>
                <a:schemeClr val="tx1"/>
              </a:solidFill>
              <a:effectLst/>
              <a:latin typeface="Arial" panose="020B0604020202020204" pitchFamily="34" charset="0"/>
            </a:endParaRPr>
          </a:p>
        </p:txBody>
      </p:sp>
      <p:sp>
        <p:nvSpPr>
          <p:cNvPr id="2" name="Дата 1">
            <a:extLst>
              <a:ext uri="{FF2B5EF4-FFF2-40B4-BE49-F238E27FC236}">
                <a16:creationId xmlns="" xmlns:a16="http://schemas.microsoft.com/office/drawing/2014/main" id="{A01DB341-A49E-4BD2-B539-6F11446841D7}"/>
              </a:ext>
            </a:extLst>
          </p:cNvPr>
          <p:cNvSpPr>
            <a:spLocks noGrp="1"/>
          </p:cNvSpPr>
          <p:nvPr>
            <p:ph type="dt" sz="half" idx="10"/>
          </p:nvPr>
        </p:nvSpPr>
        <p:spPr/>
        <p:txBody>
          <a:bodyPr/>
          <a:lstStyle/>
          <a:p>
            <a:r>
              <a:rPr lang="ru-RU"/>
              <a:t>24.06.2019</a:t>
            </a:r>
          </a:p>
        </p:txBody>
      </p:sp>
      <p:sp>
        <p:nvSpPr>
          <p:cNvPr id="9" name="Нижний колонтитул 8">
            <a:extLst>
              <a:ext uri="{FF2B5EF4-FFF2-40B4-BE49-F238E27FC236}">
                <a16:creationId xmlns="" xmlns:a16="http://schemas.microsoft.com/office/drawing/2014/main" id="{878E4C2B-1EDB-4185-97D9-EF1E1A18CE37}"/>
              </a:ext>
            </a:extLst>
          </p:cNvPr>
          <p:cNvSpPr>
            <a:spLocks noGrp="1"/>
          </p:cNvSpPr>
          <p:nvPr>
            <p:ph type="ftr" sz="quarter" idx="11"/>
          </p:nvPr>
        </p:nvSpPr>
        <p:spPr/>
        <p:txBody>
          <a:bodyPr/>
          <a:lstStyle/>
          <a:p>
            <a:r>
              <a:rPr lang="en-US"/>
              <a:t>NP PAC 50th meeting</a:t>
            </a:r>
            <a:endParaRPr lang="ru-RU"/>
          </a:p>
        </p:txBody>
      </p:sp>
      <p:sp>
        <p:nvSpPr>
          <p:cNvPr id="10" name="Номер слайда 9">
            <a:extLst>
              <a:ext uri="{FF2B5EF4-FFF2-40B4-BE49-F238E27FC236}">
                <a16:creationId xmlns="" xmlns:a16="http://schemas.microsoft.com/office/drawing/2014/main" id="{D75AD7DE-B2A9-4B29-9B8C-98FB4D2AF93D}"/>
              </a:ext>
            </a:extLst>
          </p:cNvPr>
          <p:cNvSpPr>
            <a:spLocks noGrp="1"/>
          </p:cNvSpPr>
          <p:nvPr>
            <p:ph type="sldNum" sz="quarter" idx="12"/>
          </p:nvPr>
        </p:nvSpPr>
        <p:spPr/>
        <p:txBody>
          <a:bodyPr/>
          <a:lstStyle/>
          <a:p>
            <a:fld id="{091AD801-B12E-4A00-8E9E-6CC326DE2565}" type="slidenum">
              <a:rPr lang="ru-RU" smtClean="0"/>
              <a:pPr/>
              <a:t>25</a:t>
            </a:fld>
            <a:endParaRPr lang="ru-RU"/>
          </a:p>
        </p:txBody>
      </p:sp>
    </p:spTree>
    <p:extLst>
      <p:ext uri="{BB962C8B-B14F-4D97-AF65-F5344CB8AC3E}">
        <p14:creationId xmlns="" xmlns:p14="http://schemas.microsoft.com/office/powerpoint/2010/main" val="2940806460"/>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89517" y="3071004"/>
            <a:ext cx="7531934" cy="1015663"/>
          </a:xfrm>
          <a:prstGeom prst="rect">
            <a:avLst/>
          </a:prstGeom>
          <a:noFill/>
        </p:spPr>
        <p:txBody>
          <a:bodyPr wrap="none" rtlCol="0">
            <a:spAutoFit/>
          </a:bodyPr>
          <a:lstStyle/>
          <a:p>
            <a:r>
              <a:rPr lang="en-US" sz="6000" dirty="0">
                <a:solidFill>
                  <a:srgbClr val="002060"/>
                </a:solidFill>
                <a:effectLst>
                  <a:outerShdw blurRad="38100" dist="38100" dir="2700000" algn="tl">
                    <a:srgbClr val="000000">
                      <a:alpha val="43137"/>
                    </a:srgbClr>
                  </a:outerShdw>
                </a:effectLst>
              </a:rPr>
              <a:t>Thank you for attention</a:t>
            </a:r>
            <a:endParaRPr lang="ru-RU" sz="6000" dirty="0">
              <a:solidFill>
                <a:srgbClr val="002060"/>
              </a:solidFill>
              <a:effectLst>
                <a:outerShdw blurRad="38100" dist="38100" dir="2700000" algn="tl">
                  <a:srgbClr val="000000">
                    <a:alpha val="43137"/>
                  </a:srgbClr>
                </a:outerShdw>
              </a:effectLst>
            </a:endParaRPr>
          </a:p>
        </p:txBody>
      </p:sp>
      <p:sp>
        <p:nvSpPr>
          <p:cNvPr id="2" name="Дата 1">
            <a:extLst>
              <a:ext uri="{FF2B5EF4-FFF2-40B4-BE49-F238E27FC236}">
                <a16:creationId xmlns="" xmlns:a16="http://schemas.microsoft.com/office/drawing/2014/main" id="{CA44312E-ADFC-4B4B-ABA7-38BA3435C543}"/>
              </a:ext>
            </a:extLst>
          </p:cNvPr>
          <p:cNvSpPr>
            <a:spLocks noGrp="1"/>
          </p:cNvSpPr>
          <p:nvPr>
            <p:ph type="dt" sz="half" idx="10"/>
          </p:nvPr>
        </p:nvSpPr>
        <p:spPr/>
        <p:txBody>
          <a:bodyPr/>
          <a:lstStyle/>
          <a:p>
            <a:r>
              <a:rPr lang="ru-RU"/>
              <a:t>24.06.2019</a:t>
            </a:r>
          </a:p>
        </p:txBody>
      </p:sp>
      <p:sp>
        <p:nvSpPr>
          <p:cNvPr id="3" name="Нижний колонтитул 2">
            <a:extLst>
              <a:ext uri="{FF2B5EF4-FFF2-40B4-BE49-F238E27FC236}">
                <a16:creationId xmlns="" xmlns:a16="http://schemas.microsoft.com/office/drawing/2014/main" id="{41A3C752-B1C4-4587-B911-D9168A5E550D}"/>
              </a:ext>
            </a:extLst>
          </p:cNvPr>
          <p:cNvSpPr>
            <a:spLocks noGrp="1"/>
          </p:cNvSpPr>
          <p:nvPr>
            <p:ph type="ftr" sz="quarter" idx="11"/>
          </p:nvPr>
        </p:nvSpPr>
        <p:spPr/>
        <p:txBody>
          <a:bodyPr/>
          <a:lstStyle/>
          <a:p>
            <a:r>
              <a:rPr lang="en-US"/>
              <a:t>NP PAC 50th meeting</a:t>
            </a:r>
            <a:endParaRPr lang="ru-RU"/>
          </a:p>
        </p:txBody>
      </p:sp>
      <p:sp>
        <p:nvSpPr>
          <p:cNvPr id="4" name="Номер слайда 3">
            <a:extLst>
              <a:ext uri="{FF2B5EF4-FFF2-40B4-BE49-F238E27FC236}">
                <a16:creationId xmlns="" xmlns:a16="http://schemas.microsoft.com/office/drawing/2014/main" id="{9F854851-B761-4E06-A55D-640E849A9BE3}"/>
              </a:ext>
            </a:extLst>
          </p:cNvPr>
          <p:cNvSpPr>
            <a:spLocks noGrp="1"/>
          </p:cNvSpPr>
          <p:nvPr>
            <p:ph type="sldNum" sz="quarter" idx="12"/>
          </p:nvPr>
        </p:nvSpPr>
        <p:spPr/>
        <p:txBody>
          <a:bodyPr/>
          <a:lstStyle/>
          <a:p>
            <a:fld id="{091AD801-B12E-4A00-8E9E-6CC326DE2565}" type="slidenum">
              <a:rPr lang="ru-RU" smtClean="0"/>
              <a:pPr/>
              <a:t>26</a:t>
            </a:fld>
            <a:endParaRPr lang="ru-RU"/>
          </a:p>
        </p:txBody>
      </p:sp>
    </p:spTree>
    <p:extLst>
      <p:ext uri="{BB962C8B-B14F-4D97-AF65-F5344CB8AC3E}">
        <p14:creationId xmlns="" xmlns:p14="http://schemas.microsoft.com/office/powerpoint/2010/main" val="2940806460"/>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896762" y="859065"/>
            <a:ext cx="9284193" cy="5139869"/>
          </a:xfrm>
          <a:prstGeom prst="rect">
            <a:avLst/>
          </a:prstGeom>
          <a:noFill/>
        </p:spPr>
        <p:txBody>
          <a:bodyPr wrap="square" rtlCol="0">
            <a:spAutoFit/>
          </a:bodyPr>
          <a:lstStyle/>
          <a:p>
            <a:pPr marL="177800" indent="-177800"/>
            <a:r>
              <a:rPr lang="en-US" sz="2400" b="1" dirty="0"/>
              <a:t>Main scopes of research:</a:t>
            </a:r>
            <a:endParaRPr lang="ru-RU" sz="2400" b="1" dirty="0"/>
          </a:p>
          <a:p>
            <a:pPr marL="268288" indent="-268288" algn="just">
              <a:buFont typeface="Arial" pitchFamily="34" charset="0"/>
              <a:buChar char="•"/>
            </a:pPr>
            <a:r>
              <a:rPr lang="en-US" sz="2400" b="1" dirty="0"/>
              <a:t>Investigations of violations of fundamental symmetries in </a:t>
            </a:r>
            <a:r>
              <a:rPr lang="en-US" sz="2400" b="1" dirty="0" smtClean="0"/>
              <a:t>neutron-nuclear </a:t>
            </a:r>
            <a:r>
              <a:rPr lang="en-US" sz="2400" b="1" dirty="0"/>
              <a:t>interactions and related data</a:t>
            </a:r>
            <a:endParaRPr lang="ru-RU" sz="2400" b="1" dirty="0"/>
          </a:p>
          <a:p>
            <a:pPr marL="268288" indent="-268288" algn="just">
              <a:buFont typeface="Arial" pitchFamily="34" charset="0"/>
              <a:buChar char="•"/>
            </a:pPr>
            <a:r>
              <a:rPr lang="en-US" sz="2400" b="1" dirty="0"/>
              <a:t>Investigation of fundamental properties of the neutron, UCN physics</a:t>
            </a:r>
            <a:endParaRPr lang="ru-RU" sz="2400" b="1" dirty="0"/>
          </a:p>
          <a:p>
            <a:pPr marL="268288" indent="-268288" algn="just">
              <a:buFont typeface="Arial" pitchFamily="34" charset="0"/>
              <a:buChar char="•"/>
            </a:pPr>
            <a:r>
              <a:rPr lang="en-US" sz="2400" b="1" dirty="0"/>
              <a:t>Applied and methodological research</a:t>
            </a:r>
          </a:p>
          <a:p>
            <a:endParaRPr lang="ru-RU" sz="2000" b="1" dirty="0"/>
          </a:p>
          <a:p>
            <a:r>
              <a:rPr lang="en-US" sz="2400" b="1" dirty="0"/>
              <a:t>Main </a:t>
            </a:r>
            <a:r>
              <a:rPr lang="en-US" sz="2400" b="1" dirty="0" smtClean="0"/>
              <a:t>directions </a:t>
            </a:r>
            <a:r>
              <a:rPr lang="en-US" sz="2400" b="1" dirty="0"/>
              <a:t>of research:</a:t>
            </a:r>
            <a:endParaRPr lang="ru-RU" sz="2400" b="1" dirty="0"/>
          </a:p>
          <a:p>
            <a:pPr>
              <a:buFont typeface="Arial" pitchFamily="34" charset="0"/>
              <a:buChar char="•"/>
            </a:pPr>
            <a:r>
              <a:rPr lang="en-US" sz="2000" b="1" dirty="0"/>
              <a:t> Investigation </a:t>
            </a:r>
            <a:r>
              <a:rPr lang="en-US" sz="2000" b="1" dirty="0" smtClean="0"/>
              <a:t>of P- </a:t>
            </a:r>
            <a:r>
              <a:rPr lang="en-US" sz="2000" b="1" dirty="0"/>
              <a:t>T-symmetry </a:t>
            </a:r>
            <a:r>
              <a:rPr lang="en-US" sz="2000" b="1" dirty="0" smtClean="0"/>
              <a:t>breaking </a:t>
            </a:r>
            <a:r>
              <a:rPr lang="en-US" sz="2000" b="1" dirty="0"/>
              <a:t>in reactions with neutrons;</a:t>
            </a:r>
          </a:p>
          <a:p>
            <a:pPr>
              <a:buFont typeface="Arial" pitchFamily="34" charset="0"/>
              <a:buChar char="•"/>
            </a:pPr>
            <a:r>
              <a:rPr lang="en-US" sz="2000" b="1" dirty="0"/>
              <a:t> Nuclear data measurements for </a:t>
            </a:r>
            <a:r>
              <a:rPr lang="en-US" sz="2000" b="1" dirty="0" smtClean="0"/>
              <a:t>neutron energy </a:t>
            </a:r>
            <a:r>
              <a:rPr lang="en-US" sz="2000" b="1" dirty="0"/>
              <a:t>up to 1GeV;</a:t>
            </a:r>
          </a:p>
          <a:p>
            <a:pPr>
              <a:buFont typeface="Arial" pitchFamily="34" charset="0"/>
              <a:buChar char="•"/>
            </a:pPr>
            <a:r>
              <a:rPr lang="en-US" sz="2000" b="1" dirty="0"/>
              <a:t> Research with very cold and </a:t>
            </a:r>
            <a:r>
              <a:rPr lang="en-US" sz="2000" b="1" dirty="0" err="1"/>
              <a:t>ultracold</a:t>
            </a:r>
            <a:r>
              <a:rPr lang="en-US" sz="2000" b="1" dirty="0"/>
              <a:t> neutrons;</a:t>
            </a:r>
          </a:p>
          <a:p>
            <a:pPr>
              <a:buFont typeface="Arial" pitchFamily="34" charset="0"/>
              <a:buChar char="•"/>
            </a:pPr>
            <a:r>
              <a:rPr lang="en-US" sz="2000" b="1" dirty="0"/>
              <a:t> Nuclear analytical methods and research for different fields of science;</a:t>
            </a:r>
          </a:p>
          <a:p>
            <a:pPr>
              <a:buFont typeface="Arial" pitchFamily="34" charset="0"/>
              <a:buChar char="•"/>
            </a:pPr>
            <a:r>
              <a:rPr lang="en-US" sz="2000" b="1" dirty="0"/>
              <a:t> Methodical research;</a:t>
            </a:r>
          </a:p>
          <a:p>
            <a:pPr>
              <a:buFont typeface="Arial" pitchFamily="34" charset="0"/>
              <a:buChar char="•"/>
            </a:pPr>
            <a:r>
              <a:rPr lang="en-US" sz="2000" dirty="0"/>
              <a:t> </a:t>
            </a:r>
            <a:r>
              <a:rPr lang="en-US" sz="2000" b="1" dirty="0"/>
              <a:t>Development of the Intense </a:t>
            </a:r>
            <a:r>
              <a:rPr lang="en-US" sz="2000" b="1" dirty="0" err="1"/>
              <a:t>REsonance</a:t>
            </a:r>
            <a:r>
              <a:rPr lang="en-US" sz="2000" b="1" dirty="0"/>
              <a:t> Neutron Source (IREN)</a:t>
            </a:r>
            <a:endParaRPr lang="ru-RU" sz="2000" b="1" dirty="0"/>
          </a:p>
          <a:p>
            <a:endParaRPr lang="en-US" sz="2000" b="1" dirty="0"/>
          </a:p>
          <a:p>
            <a:r>
              <a:rPr lang="en-US" sz="2000" b="1" dirty="0"/>
              <a:t> </a:t>
            </a:r>
            <a:r>
              <a:rPr lang="en-US" sz="2400" b="1" dirty="0"/>
              <a:t>Project TANGRA (</a:t>
            </a:r>
            <a:r>
              <a:rPr lang="en-US" sz="2400" b="1" u="sng" dirty="0" err="1"/>
              <a:t>TA</a:t>
            </a:r>
            <a:r>
              <a:rPr lang="en-US" sz="2400" b="1" dirty="0" err="1"/>
              <a:t>gged</a:t>
            </a:r>
            <a:r>
              <a:rPr lang="en-US" sz="2400" b="1" dirty="0"/>
              <a:t> </a:t>
            </a:r>
            <a:r>
              <a:rPr lang="en-US" sz="2400" b="1" u="sng" dirty="0"/>
              <a:t>N</a:t>
            </a:r>
            <a:r>
              <a:rPr lang="en-US" sz="2400" b="1" dirty="0"/>
              <a:t>eutrons &amp; </a:t>
            </a:r>
            <a:r>
              <a:rPr lang="en-US" sz="2400" b="1" u="sng" dirty="0"/>
              <a:t>G</a:t>
            </a:r>
            <a:r>
              <a:rPr lang="en-US" sz="2400" b="1" dirty="0"/>
              <a:t>amma </a:t>
            </a:r>
            <a:r>
              <a:rPr lang="en-US" sz="2400" b="1" u="sng" dirty="0" err="1"/>
              <a:t>RA</a:t>
            </a:r>
            <a:r>
              <a:rPr lang="en-US" sz="2400" b="1" dirty="0" err="1"/>
              <a:t>ys</a:t>
            </a:r>
            <a:r>
              <a:rPr lang="en-US" sz="2400" b="1" dirty="0"/>
              <a:t>)</a:t>
            </a:r>
            <a:endParaRPr lang="ru-RU" sz="2400" b="1" dirty="0"/>
          </a:p>
        </p:txBody>
      </p:sp>
      <p:sp>
        <p:nvSpPr>
          <p:cNvPr id="2" name="Дата 1">
            <a:extLst>
              <a:ext uri="{FF2B5EF4-FFF2-40B4-BE49-F238E27FC236}">
                <a16:creationId xmlns="" xmlns:a16="http://schemas.microsoft.com/office/drawing/2014/main" id="{EBEAEA7D-1652-4614-8152-1DF11DFDFE23}"/>
              </a:ext>
            </a:extLst>
          </p:cNvPr>
          <p:cNvSpPr>
            <a:spLocks noGrp="1"/>
          </p:cNvSpPr>
          <p:nvPr>
            <p:ph type="dt" sz="half" idx="10"/>
          </p:nvPr>
        </p:nvSpPr>
        <p:spPr/>
        <p:txBody>
          <a:bodyPr/>
          <a:lstStyle/>
          <a:p>
            <a:r>
              <a:rPr lang="ru-RU"/>
              <a:t>24.06.2019</a:t>
            </a:r>
          </a:p>
        </p:txBody>
      </p:sp>
      <p:sp>
        <p:nvSpPr>
          <p:cNvPr id="3" name="Нижний колонтитул 2">
            <a:extLst>
              <a:ext uri="{FF2B5EF4-FFF2-40B4-BE49-F238E27FC236}">
                <a16:creationId xmlns="" xmlns:a16="http://schemas.microsoft.com/office/drawing/2014/main" id="{19C8DC6A-BAB8-445F-928B-3F6893DF9C90}"/>
              </a:ext>
            </a:extLst>
          </p:cNvPr>
          <p:cNvSpPr>
            <a:spLocks noGrp="1"/>
          </p:cNvSpPr>
          <p:nvPr>
            <p:ph type="ftr" sz="quarter" idx="11"/>
          </p:nvPr>
        </p:nvSpPr>
        <p:spPr/>
        <p:txBody>
          <a:bodyPr/>
          <a:lstStyle/>
          <a:p>
            <a:r>
              <a:rPr lang="en-US"/>
              <a:t>NP PAC 50th meeting</a:t>
            </a:r>
            <a:endParaRPr lang="ru-RU"/>
          </a:p>
        </p:txBody>
      </p:sp>
      <p:sp>
        <p:nvSpPr>
          <p:cNvPr id="4" name="Номер слайда 3">
            <a:extLst>
              <a:ext uri="{FF2B5EF4-FFF2-40B4-BE49-F238E27FC236}">
                <a16:creationId xmlns="" xmlns:a16="http://schemas.microsoft.com/office/drawing/2014/main" id="{16D03EFE-D09C-4A9B-B72E-E72BF421C182}"/>
              </a:ext>
            </a:extLst>
          </p:cNvPr>
          <p:cNvSpPr>
            <a:spLocks noGrp="1"/>
          </p:cNvSpPr>
          <p:nvPr>
            <p:ph type="sldNum" sz="quarter" idx="12"/>
          </p:nvPr>
        </p:nvSpPr>
        <p:spPr/>
        <p:txBody>
          <a:bodyPr/>
          <a:lstStyle/>
          <a:p>
            <a:fld id="{091AD801-B12E-4A00-8E9E-6CC326DE2565}" type="slidenum">
              <a:rPr lang="ru-RU" smtClean="0"/>
              <a:pPr/>
              <a:t>3</a:t>
            </a:fld>
            <a:endParaRPr lang="ru-RU"/>
          </a:p>
        </p:txBody>
      </p:sp>
    </p:spTree>
    <p:extLst>
      <p:ext uri="{BB962C8B-B14F-4D97-AF65-F5344CB8AC3E}">
        <p14:creationId xmlns="" xmlns:p14="http://schemas.microsoft.com/office/powerpoint/2010/main" val="4065370126"/>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 xmlns:a16="http://schemas.microsoft.com/office/drawing/2014/main" id="{460D6380-81DF-4946-837E-0F2BB2FB6F42}"/>
              </a:ext>
            </a:extLst>
          </p:cNvPr>
          <p:cNvSpPr/>
          <p:nvPr/>
        </p:nvSpPr>
        <p:spPr>
          <a:xfrm>
            <a:off x="4850139" y="5739102"/>
            <a:ext cx="3253241" cy="566851"/>
          </a:xfrm>
          <a:prstGeom prst="rect">
            <a:avLst/>
          </a:prstGeom>
          <a:solidFill>
            <a:srgbClr val="FF0000">
              <a:alpha val="1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 xmlns:a16="http://schemas.microsoft.com/office/drawing/2014/main" id="{018E9AE7-2D6B-4F92-BF8B-C92E0670EBAB}"/>
              </a:ext>
            </a:extLst>
          </p:cNvPr>
          <p:cNvSpPr/>
          <p:nvPr/>
        </p:nvSpPr>
        <p:spPr>
          <a:xfrm>
            <a:off x="564858" y="896534"/>
            <a:ext cx="10983686" cy="369332"/>
          </a:xfrm>
          <a:prstGeom prst="rect">
            <a:avLst/>
          </a:prstGeom>
        </p:spPr>
        <p:txBody>
          <a:bodyPr wrap="square">
            <a:spAutoFit/>
          </a:bodyPr>
          <a:lstStyle/>
          <a:p>
            <a:r>
              <a:rPr lang="en-US" b="1" dirty="0" smtClean="0">
                <a:latin typeface="Arial" panose="020B0604020202020204" pitchFamily="34" charset="0"/>
                <a:cs typeface="Arial" panose="020B0604020202020204" pitchFamily="34" charset="0"/>
              </a:rPr>
              <a:t>The first </a:t>
            </a:r>
            <a:r>
              <a:rPr lang="en-US" b="1" dirty="0">
                <a:latin typeface="Arial" panose="020B0604020202020204" pitchFamily="34" charset="0"/>
                <a:cs typeface="Arial" panose="020B0604020202020204" pitchFamily="34" charset="0"/>
              </a:rPr>
              <a:t>observation of P-odd asymmetry of α-particle emission in the </a:t>
            </a:r>
            <a:r>
              <a:rPr lang="en-US" b="1" baseline="30000" dirty="0">
                <a:latin typeface="Arial" panose="020B0604020202020204" pitchFamily="34" charset="0"/>
                <a:cs typeface="Arial" panose="020B0604020202020204" pitchFamily="34" charset="0"/>
              </a:rPr>
              <a:t>10</a:t>
            </a:r>
            <a:r>
              <a:rPr lang="en-US" b="1" dirty="0">
                <a:latin typeface="Arial" panose="020B0604020202020204" pitchFamily="34" charset="0"/>
                <a:cs typeface="Arial" panose="020B0604020202020204" pitchFamily="34" charset="0"/>
              </a:rPr>
              <a:t>B(n,α)</a:t>
            </a:r>
            <a:r>
              <a:rPr lang="en-US" b="1" baseline="30000" dirty="0">
                <a:latin typeface="Arial" panose="020B0604020202020204" pitchFamily="34" charset="0"/>
                <a:cs typeface="Arial" panose="020B0604020202020204" pitchFamily="34" charset="0"/>
              </a:rPr>
              <a:t>7</a:t>
            </a:r>
            <a:r>
              <a:rPr lang="en-US" b="1" dirty="0">
                <a:latin typeface="Arial" panose="020B0604020202020204" pitchFamily="34" charset="0"/>
                <a:cs typeface="Arial" panose="020B0604020202020204" pitchFamily="34" charset="0"/>
              </a:rPr>
              <a:t>Li nuclear reaction</a:t>
            </a:r>
            <a:endParaRPr lang="ru-RU" b="1" dirty="0">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 xmlns:a16="http://schemas.microsoft.com/office/drawing/2014/main" id="{20807443-AC40-4DBC-917B-DE2D85432CAA}"/>
              </a:ext>
            </a:extLst>
          </p:cNvPr>
          <p:cNvSpPr/>
          <p:nvPr/>
        </p:nvSpPr>
        <p:spPr>
          <a:xfrm>
            <a:off x="3352799" y="1196341"/>
            <a:ext cx="8839201" cy="369332"/>
          </a:xfrm>
          <a:prstGeom prst="rect">
            <a:avLst/>
          </a:prstGeom>
        </p:spPr>
        <p:txBody>
          <a:bodyPr wrap="square">
            <a:spAutoFit/>
          </a:bodyPr>
          <a:lstStyle/>
          <a:p>
            <a:r>
              <a:rPr lang="en-US" altLang="ru-RU" i="1" dirty="0"/>
              <a:t>Yu. M. </a:t>
            </a:r>
            <a:r>
              <a:rPr lang="en-US" altLang="ru-RU" i="1" dirty="0" err="1"/>
              <a:t>Gledenov</a:t>
            </a:r>
            <a:r>
              <a:rPr lang="en-US" altLang="ru-RU" i="1" dirty="0"/>
              <a:t>, V. V. </a:t>
            </a:r>
            <a:r>
              <a:rPr lang="en-US" altLang="ru-RU" i="1" dirty="0" err="1"/>
              <a:t>Nesvizhevsky</a:t>
            </a:r>
            <a:r>
              <a:rPr lang="en-US" altLang="ru-RU" i="1" dirty="0"/>
              <a:t> ,P. V. </a:t>
            </a:r>
            <a:r>
              <a:rPr lang="en-US" altLang="ru-RU" i="1" dirty="0" err="1"/>
              <a:t>Sedyshev</a:t>
            </a:r>
            <a:r>
              <a:rPr lang="en-US" altLang="ru-RU" i="1" dirty="0"/>
              <a:t>, E. V. </a:t>
            </a:r>
            <a:r>
              <a:rPr lang="en-US" altLang="ru-RU" i="1" dirty="0" err="1"/>
              <a:t>Shul’gina</a:t>
            </a:r>
            <a:r>
              <a:rPr lang="en-US" altLang="ru-RU" i="1" dirty="0"/>
              <a:t>  P.  </a:t>
            </a:r>
            <a:r>
              <a:rPr lang="en-US" altLang="ru-RU" i="1" dirty="0" err="1"/>
              <a:t>Szalanski,V</a:t>
            </a:r>
            <a:r>
              <a:rPr lang="en-US" altLang="ru-RU" i="1" dirty="0"/>
              <a:t>.  V. Vesna.</a:t>
            </a:r>
            <a:endParaRPr lang="ru-RU" dirty="0"/>
          </a:p>
        </p:txBody>
      </p:sp>
      <p:pic>
        <p:nvPicPr>
          <p:cNvPr id="6" name="Picture 15">
            <a:extLst>
              <a:ext uri="{FF2B5EF4-FFF2-40B4-BE49-F238E27FC236}">
                <a16:creationId xmlns="" xmlns:a16="http://schemas.microsoft.com/office/drawing/2014/main" id="{4B7A391F-23E6-40E2-BF88-525B7D7B0F57}"/>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462808"/>
            <a:ext cx="3695700" cy="277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5">
            <a:extLst>
              <a:ext uri="{FF2B5EF4-FFF2-40B4-BE49-F238E27FC236}">
                <a16:creationId xmlns="" xmlns:a16="http://schemas.microsoft.com/office/drawing/2014/main" id="{58217DCE-419E-4E08-8A6F-29F30896D0E1}"/>
              </a:ext>
            </a:extLst>
          </p:cNvPr>
          <p:cNvSpPr txBox="1">
            <a:spLocks noChangeArrowheads="1"/>
          </p:cNvSpPr>
          <p:nvPr/>
        </p:nvSpPr>
        <p:spPr bwMode="auto">
          <a:xfrm>
            <a:off x="3637137" y="2079807"/>
            <a:ext cx="183515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a:r>
              <a:rPr lang="en-US" altLang="ru-RU" sz="1800" dirty="0"/>
              <a:t>Q = 2.79 </a:t>
            </a:r>
            <a:r>
              <a:rPr lang="en-US" altLang="ru-RU" sz="1800" dirty="0" err="1"/>
              <a:t>MeV</a:t>
            </a:r>
            <a:endParaRPr lang="en-US" altLang="ru-RU" sz="1800" dirty="0"/>
          </a:p>
          <a:p>
            <a:pPr algn="l"/>
            <a:r>
              <a:rPr lang="en-US" altLang="ru-RU" sz="1800" dirty="0"/>
              <a:t>E</a:t>
            </a:r>
            <a:r>
              <a:rPr lang="en-US" altLang="ru-RU" sz="1800" baseline="-25000" dirty="0">
                <a:sym typeface="Symbol" panose="05050102010706020507" pitchFamily="18" charset="2"/>
              </a:rPr>
              <a:t>0</a:t>
            </a:r>
            <a:r>
              <a:rPr lang="en-US" altLang="ru-RU" sz="1800" dirty="0">
                <a:sym typeface="Symbol" panose="05050102010706020507" pitchFamily="18" charset="2"/>
              </a:rPr>
              <a:t> = 1.78 </a:t>
            </a:r>
            <a:r>
              <a:rPr lang="en-US" altLang="ru-RU" sz="1800" dirty="0" err="1">
                <a:sym typeface="Symbol" panose="05050102010706020507" pitchFamily="18" charset="2"/>
              </a:rPr>
              <a:t>MeV</a:t>
            </a:r>
            <a:r>
              <a:rPr lang="en-US" altLang="ru-RU" sz="1800" dirty="0">
                <a:sym typeface="Symbol" panose="05050102010706020507" pitchFamily="18" charset="2"/>
              </a:rPr>
              <a:t> </a:t>
            </a:r>
          </a:p>
          <a:p>
            <a:pPr algn="l"/>
            <a:r>
              <a:rPr lang="en-US" altLang="ru-RU" sz="1800" dirty="0"/>
              <a:t>E</a:t>
            </a:r>
            <a:r>
              <a:rPr lang="en-US" altLang="ru-RU" sz="1800" baseline="-25000" dirty="0">
                <a:sym typeface="Symbol" panose="05050102010706020507" pitchFamily="18" charset="2"/>
              </a:rPr>
              <a:t>Li0</a:t>
            </a:r>
            <a:r>
              <a:rPr lang="en-US" altLang="ru-RU" sz="1800" dirty="0">
                <a:sym typeface="Symbol" panose="05050102010706020507" pitchFamily="18" charset="2"/>
              </a:rPr>
              <a:t> = 1.01 </a:t>
            </a:r>
            <a:r>
              <a:rPr lang="en-US" altLang="ru-RU" sz="1800" dirty="0" err="1">
                <a:sym typeface="Symbol" panose="05050102010706020507" pitchFamily="18" charset="2"/>
              </a:rPr>
              <a:t>MeV</a:t>
            </a:r>
            <a:endParaRPr lang="en-US" altLang="ru-RU" sz="1800" dirty="0">
              <a:sym typeface="Symbol" panose="05050102010706020507" pitchFamily="18" charset="2"/>
            </a:endParaRPr>
          </a:p>
          <a:p>
            <a:pPr algn="l"/>
            <a:r>
              <a:rPr lang="en-US" altLang="ru-RU" sz="1800" dirty="0"/>
              <a:t>E</a:t>
            </a:r>
            <a:r>
              <a:rPr lang="en-US" altLang="ru-RU" sz="1800" baseline="-25000" dirty="0">
                <a:sym typeface="Symbol" panose="05050102010706020507" pitchFamily="18" charset="2"/>
              </a:rPr>
              <a:t>1</a:t>
            </a:r>
            <a:r>
              <a:rPr lang="en-US" altLang="ru-RU" sz="1800" dirty="0">
                <a:sym typeface="Symbol" panose="05050102010706020507" pitchFamily="18" charset="2"/>
              </a:rPr>
              <a:t> = 1.47 </a:t>
            </a:r>
            <a:r>
              <a:rPr lang="en-US" altLang="ru-RU" sz="1800" dirty="0" err="1">
                <a:sym typeface="Symbol" panose="05050102010706020507" pitchFamily="18" charset="2"/>
              </a:rPr>
              <a:t>MeV</a:t>
            </a:r>
            <a:r>
              <a:rPr lang="en-US" altLang="ru-RU" sz="1800" dirty="0">
                <a:sym typeface="Symbol" panose="05050102010706020507" pitchFamily="18" charset="2"/>
              </a:rPr>
              <a:t> </a:t>
            </a:r>
          </a:p>
          <a:p>
            <a:pPr algn="l"/>
            <a:r>
              <a:rPr lang="en-US" altLang="ru-RU" sz="1800" dirty="0"/>
              <a:t>E</a:t>
            </a:r>
            <a:r>
              <a:rPr lang="en-US" altLang="ru-RU" sz="1800" baseline="-25000" dirty="0">
                <a:sym typeface="Symbol" panose="05050102010706020507" pitchFamily="18" charset="2"/>
              </a:rPr>
              <a:t>Li1</a:t>
            </a:r>
            <a:r>
              <a:rPr lang="en-US" altLang="ru-RU" sz="1800" dirty="0">
                <a:sym typeface="Symbol" panose="05050102010706020507" pitchFamily="18" charset="2"/>
              </a:rPr>
              <a:t> = 0.84 </a:t>
            </a:r>
            <a:r>
              <a:rPr lang="en-US" altLang="ru-RU" sz="1800" dirty="0" err="1">
                <a:sym typeface="Symbol" panose="05050102010706020507" pitchFamily="18" charset="2"/>
              </a:rPr>
              <a:t>MeV</a:t>
            </a:r>
            <a:endParaRPr lang="en-US" altLang="ru-RU" sz="1800" dirty="0">
              <a:sym typeface="Symbol" panose="05050102010706020507" pitchFamily="18" charset="2"/>
            </a:endParaRPr>
          </a:p>
          <a:p>
            <a:pPr algn="l"/>
            <a:r>
              <a:rPr lang="en-US" altLang="ru-RU" sz="1800" dirty="0"/>
              <a:t>E</a:t>
            </a:r>
            <a:r>
              <a:rPr lang="en-US" altLang="ru-RU" sz="1800" baseline="-25000" dirty="0">
                <a:sym typeface="Symbol" panose="05050102010706020507" pitchFamily="18" charset="2"/>
              </a:rPr>
              <a:t></a:t>
            </a:r>
            <a:r>
              <a:rPr lang="en-US" altLang="ru-RU" sz="1800" dirty="0">
                <a:sym typeface="Symbol" panose="05050102010706020507" pitchFamily="18" charset="2"/>
              </a:rPr>
              <a:t> = 0.478 </a:t>
            </a:r>
            <a:r>
              <a:rPr lang="en-US" altLang="ru-RU" sz="1800" dirty="0" err="1">
                <a:sym typeface="Symbol" panose="05050102010706020507" pitchFamily="18" charset="2"/>
              </a:rPr>
              <a:t>MeV</a:t>
            </a:r>
            <a:endParaRPr lang="en-US" altLang="ru-RU" sz="1800" dirty="0">
              <a:sym typeface="Symbol" panose="05050102010706020507" pitchFamily="18" charset="2"/>
            </a:endParaRPr>
          </a:p>
        </p:txBody>
      </p:sp>
      <p:pic>
        <p:nvPicPr>
          <p:cNvPr id="8" name="Picture 4" descr="D:\pac-2007\ILL-SEDYSHEV\P6250045.JPG">
            <a:extLst>
              <a:ext uri="{FF2B5EF4-FFF2-40B4-BE49-F238E27FC236}">
                <a16:creationId xmlns="" xmlns:a16="http://schemas.microsoft.com/office/drawing/2014/main" id="{BE94DD4E-C6E7-4711-A118-C52CBD99F837}"/>
              </a:ext>
            </a:extLst>
          </p:cNvPr>
          <p:cNvPicPr preferRelativeResize="0">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37982" y="1580326"/>
            <a:ext cx="5181600" cy="388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 xmlns:a16="http://schemas.microsoft.com/office/drawing/2014/main" id="{36F119E7-C6FA-4464-8127-FFE3F3DD3DD6}"/>
              </a:ext>
            </a:extLst>
          </p:cNvPr>
          <p:cNvSpPr>
            <a:spLocks noChangeArrowheads="1"/>
          </p:cNvSpPr>
          <p:nvPr/>
        </p:nvSpPr>
        <p:spPr bwMode="auto">
          <a:xfrm>
            <a:off x="478972" y="4158474"/>
            <a:ext cx="4418919" cy="2215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just"/>
            <a:r>
              <a:rPr lang="en-US" altLang="ru-RU" sz="1800" dirty="0"/>
              <a:t>PNPI, </a:t>
            </a:r>
            <a:r>
              <a:rPr lang="en-US" altLang="ru-RU" sz="1800" dirty="0" err="1"/>
              <a:t>Gatchina</a:t>
            </a:r>
            <a:r>
              <a:rPr lang="en-US" altLang="ru-RU" sz="1800" dirty="0"/>
              <a:t>, Russia</a:t>
            </a:r>
          </a:p>
          <a:p>
            <a:pPr algn="just"/>
            <a:r>
              <a:rPr lang="en-US" altLang="ru-RU" sz="1800" dirty="0"/>
              <a:t>WWR-M reactor</a:t>
            </a:r>
          </a:p>
          <a:p>
            <a:pPr algn="just"/>
            <a:r>
              <a:rPr lang="en-US" altLang="ru-RU" sz="1800" dirty="0"/>
              <a:t>ILL, Grenoble, France</a:t>
            </a:r>
          </a:p>
          <a:p>
            <a:pPr algn="just"/>
            <a:r>
              <a:rPr lang="en-US" altLang="ru-RU" sz="1800" dirty="0"/>
              <a:t>2015, 2016</a:t>
            </a:r>
          </a:p>
          <a:p>
            <a:pPr algn="just"/>
            <a:r>
              <a:rPr lang="en-US" altLang="ru-RU" sz="1800" dirty="0"/>
              <a:t>PF1B instrument:</a:t>
            </a:r>
          </a:p>
          <a:p>
            <a:pPr algn="just"/>
            <a:r>
              <a:rPr lang="ru-RU" altLang="ru-RU" sz="1800" dirty="0">
                <a:sym typeface="Symbol" panose="05050102010706020507" pitchFamily="18" charset="2"/>
              </a:rPr>
              <a:t></a:t>
            </a:r>
            <a:r>
              <a:rPr lang="en-US" altLang="ru-RU" sz="1800" baseline="-25000" dirty="0"/>
              <a:t>n</a:t>
            </a:r>
            <a:r>
              <a:rPr lang="ru-RU" altLang="ru-RU" sz="1800" dirty="0"/>
              <a:t> = 4.7 Å</a:t>
            </a:r>
            <a:r>
              <a:rPr lang="en-US" altLang="ru-RU" sz="1800" dirty="0">
                <a:latin typeface="Symbol" panose="05050102010706020507" pitchFamily="18" charset="2"/>
              </a:rPr>
              <a:t>,</a:t>
            </a:r>
          </a:p>
          <a:p>
            <a:pPr algn="just"/>
            <a:r>
              <a:rPr lang="en-US" altLang="ru-RU" sz="1800" dirty="0" err="1"/>
              <a:t>F</a:t>
            </a:r>
            <a:r>
              <a:rPr lang="en-US" altLang="ru-RU" sz="1800" baseline="-25000" dirty="0" err="1"/>
              <a:t>n</a:t>
            </a:r>
            <a:r>
              <a:rPr lang="en-US" altLang="ru-RU" sz="1800" dirty="0">
                <a:cs typeface="Arial" panose="020B0604020202020204" pitchFamily="34" charset="0"/>
              </a:rPr>
              <a:t>~ (4 – 5)∙10</a:t>
            </a:r>
            <a:r>
              <a:rPr lang="en-US" altLang="ru-RU" sz="1800" baseline="30000" dirty="0">
                <a:cs typeface="Arial" panose="020B0604020202020204" pitchFamily="34" charset="0"/>
              </a:rPr>
              <a:t>10</a:t>
            </a:r>
            <a:r>
              <a:rPr lang="en-US" altLang="ru-RU" sz="1800" dirty="0">
                <a:cs typeface="Arial" panose="020B0604020202020204" pitchFamily="34" charset="0"/>
              </a:rPr>
              <a:t> s</a:t>
            </a:r>
            <a:r>
              <a:rPr lang="en-US" altLang="ru-RU" sz="1800" baseline="30000" dirty="0">
                <a:cs typeface="Arial" panose="020B0604020202020204" pitchFamily="34" charset="0"/>
              </a:rPr>
              <a:t>-1 </a:t>
            </a:r>
            <a:endParaRPr lang="en-US" altLang="ru-RU" sz="1800" dirty="0">
              <a:cs typeface="Arial" panose="020B0604020202020204" pitchFamily="34" charset="0"/>
            </a:endParaRPr>
          </a:p>
          <a:p>
            <a:pPr algn="just"/>
            <a:r>
              <a:rPr lang="en-US" altLang="ru-RU" sz="1800" dirty="0">
                <a:cs typeface="Arial" panose="020B0604020202020204" pitchFamily="34" charset="0"/>
              </a:rPr>
              <a:t>P = 92 </a:t>
            </a:r>
            <a:r>
              <a:rPr lang="en-US" altLang="ru-RU" sz="1800" dirty="0">
                <a:cs typeface="Arial" panose="020B0604020202020204" pitchFamily="34" charset="0"/>
                <a:sym typeface="Symbol" panose="05050102010706020507" pitchFamily="18" charset="2"/>
              </a:rPr>
              <a:t> 2 %</a:t>
            </a:r>
            <a:endParaRPr lang="en-US" altLang="ru-RU" sz="1800" dirty="0">
              <a:cs typeface="Arial" panose="020B0604020202020204" pitchFamily="34" charset="0"/>
            </a:endParaRPr>
          </a:p>
        </p:txBody>
      </p:sp>
      <p:graphicFrame>
        <p:nvGraphicFramePr>
          <p:cNvPr id="10" name="Object 36">
            <a:extLst>
              <a:ext uri="{FF2B5EF4-FFF2-40B4-BE49-F238E27FC236}">
                <a16:creationId xmlns="" xmlns:a16="http://schemas.microsoft.com/office/drawing/2014/main" id="{85A8F095-E45D-4F0B-B12D-4409BAB471B5}"/>
              </a:ext>
            </a:extLst>
          </p:cNvPr>
          <p:cNvGraphicFramePr>
            <a:graphicFrameLocks noChangeAspect="1"/>
          </p:cNvGraphicFramePr>
          <p:nvPr>
            <p:extLst>
              <p:ext uri="{D42A27DB-BD31-4B8C-83A1-F6EECF244321}">
                <p14:modId xmlns="" xmlns:p14="http://schemas.microsoft.com/office/powerpoint/2010/main" val="2263333055"/>
              </p:ext>
            </p:extLst>
          </p:nvPr>
        </p:nvGraphicFramePr>
        <p:xfrm>
          <a:off x="5169890" y="5786511"/>
          <a:ext cx="2747963" cy="458788"/>
        </p:xfrm>
        <a:graphic>
          <a:graphicData uri="http://schemas.openxmlformats.org/presentationml/2006/ole">
            <p:oleObj spid="_x0000_s1051" name="Equation" r:id="rId5" imgW="34747200" imgH="5791200" progId="Equation.DSMT4">
              <p:embed/>
            </p:oleObj>
          </a:graphicData>
        </a:graphic>
      </p:graphicFrame>
      <p:sp>
        <p:nvSpPr>
          <p:cNvPr id="3" name="Дата 2">
            <a:extLst>
              <a:ext uri="{FF2B5EF4-FFF2-40B4-BE49-F238E27FC236}">
                <a16:creationId xmlns="" xmlns:a16="http://schemas.microsoft.com/office/drawing/2014/main" id="{40515FA6-9F10-40C6-9962-C8F05AC1555A}"/>
              </a:ext>
            </a:extLst>
          </p:cNvPr>
          <p:cNvSpPr>
            <a:spLocks noGrp="1"/>
          </p:cNvSpPr>
          <p:nvPr>
            <p:ph type="dt" sz="half" idx="10"/>
          </p:nvPr>
        </p:nvSpPr>
        <p:spPr/>
        <p:txBody>
          <a:bodyPr/>
          <a:lstStyle/>
          <a:p>
            <a:r>
              <a:rPr lang="ru-RU"/>
              <a:t>24.06.2019</a:t>
            </a:r>
          </a:p>
        </p:txBody>
      </p:sp>
      <p:sp>
        <p:nvSpPr>
          <p:cNvPr id="5" name="Нижний колонтитул 4">
            <a:extLst>
              <a:ext uri="{FF2B5EF4-FFF2-40B4-BE49-F238E27FC236}">
                <a16:creationId xmlns="" xmlns:a16="http://schemas.microsoft.com/office/drawing/2014/main" id="{822D445C-6C2E-488B-A737-D72283E4E48E}"/>
              </a:ext>
            </a:extLst>
          </p:cNvPr>
          <p:cNvSpPr>
            <a:spLocks noGrp="1"/>
          </p:cNvSpPr>
          <p:nvPr>
            <p:ph type="ftr" sz="quarter" idx="11"/>
          </p:nvPr>
        </p:nvSpPr>
        <p:spPr/>
        <p:txBody>
          <a:bodyPr/>
          <a:lstStyle/>
          <a:p>
            <a:r>
              <a:rPr lang="en-US"/>
              <a:t>NP PAC 50th meeting</a:t>
            </a:r>
            <a:endParaRPr lang="ru-RU"/>
          </a:p>
        </p:txBody>
      </p:sp>
      <p:sp>
        <p:nvSpPr>
          <p:cNvPr id="12" name="Номер слайда 11">
            <a:extLst>
              <a:ext uri="{FF2B5EF4-FFF2-40B4-BE49-F238E27FC236}">
                <a16:creationId xmlns="" xmlns:a16="http://schemas.microsoft.com/office/drawing/2014/main" id="{FB98AFF2-CA42-4B86-916E-154E9578DE8F}"/>
              </a:ext>
            </a:extLst>
          </p:cNvPr>
          <p:cNvSpPr>
            <a:spLocks noGrp="1"/>
          </p:cNvSpPr>
          <p:nvPr>
            <p:ph type="sldNum" sz="quarter" idx="12"/>
          </p:nvPr>
        </p:nvSpPr>
        <p:spPr/>
        <p:txBody>
          <a:bodyPr/>
          <a:lstStyle/>
          <a:p>
            <a:fld id="{091AD801-B12E-4A00-8E9E-6CC326DE2565}" type="slidenum">
              <a:rPr lang="ru-RU" smtClean="0"/>
              <a:pPr/>
              <a:t>4</a:t>
            </a:fld>
            <a:endParaRPr lang="ru-RU"/>
          </a:p>
        </p:txBody>
      </p:sp>
    </p:spTree>
    <p:extLst>
      <p:ext uri="{BB962C8B-B14F-4D97-AF65-F5344CB8AC3E}">
        <p14:creationId xmlns="" xmlns:p14="http://schemas.microsoft.com/office/powerpoint/2010/main" val="2395925718"/>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6"/>
          <p:cNvPicPr/>
          <p:nvPr/>
        </p:nvPicPr>
        <p:blipFill>
          <a:blip r:embed="rId2" cstate="print"/>
          <a:stretch>
            <a:fillRect/>
          </a:stretch>
        </p:blipFill>
        <p:spPr bwMode="auto">
          <a:xfrm>
            <a:off x="5426584" y="2024569"/>
            <a:ext cx="3083741" cy="2389414"/>
          </a:xfrm>
          <a:prstGeom prst="rect">
            <a:avLst/>
          </a:prstGeom>
        </p:spPr>
      </p:pic>
      <p:pic>
        <p:nvPicPr>
          <p:cNvPr id="5" name="Изображение10"/>
          <p:cNvPicPr/>
          <p:nvPr/>
        </p:nvPicPr>
        <p:blipFill>
          <a:blip r:embed="rId3" cstate="print"/>
          <a:stretch>
            <a:fillRect/>
          </a:stretch>
        </p:blipFill>
        <p:spPr bwMode="auto">
          <a:xfrm>
            <a:off x="8852727" y="2125311"/>
            <a:ext cx="3177540" cy="1785257"/>
          </a:xfrm>
          <a:prstGeom prst="rect">
            <a:avLst/>
          </a:prstGeom>
        </p:spPr>
      </p:pic>
      <p:pic>
        <p:nvPicPr>
          <p:cNvPr id="139265" name="Picture 1"/>
          <p:cNvPicPr>
            <a:picLocks noChangeAspect="1" noChangeArrowheads="1"/>
          </p:cNvPicPr>
          <p:nvPr/>
        </p:nvPicPr>
        <p:blipFill>
          <a:blip r:embed="rId4" cstate="print"/>
          <a:srcRect/>
          <a:stretch>
            <a:fillRect/>
          </a:stretch>
        </p:blipFill>
        <p:spPr bwMode="auto">
          <a:xfrm>
            <a:off x="478157" y="1413932"/>
            <a:ext cx="3747211" cy="3297941"/>
          </a:xfrm>
          <a:prstGeom prst="rect">
            <a:avLst/>
          </a:prstGeom>
          <a:noFill/>
          <a:ln w="9525">
            <a:noFill/>
            <a:miter lim="800000"/>
            <a:headEnd/>
            <a:tailEnd/>
          </a:ln>
        </p:spPr>
      </p:pic>
      <p:pic>
        <p:nvPicPr>
          <p:cNvPr id="139266" name="Picture 2"/>
          <p:cNvPicPr>
            <a:picLocks noChangeAspect="1" noChangeArrowheads="1"/>
          </p:cNvPicPr>
          <p:nvPr/>
        </p:nvPicPr>
        <p:blipFill>
          <a:blip r:embed="rId5" cstate="print"/>
          <a:srcRect/>
          <a:stretch>
            <a:fillRect/>
          </a:stretch>
        </p:blipFill>
        <p:spPr bwMode="auto">
          <a:xfrm>
            <a:off x="13268" y="4910668"/>
            <a:ext cx="5271662" cy="1666302"/>
          </a:xfrm>
          <a:prstGeom prst="rect">
            <a:avLst/>
          </a:prstGeom>
          <a:noFill/>
          <a:ln w="9525">
            <a:noFill/>
            <a:miter lim="800000"/>
            <a:headEnd/>
            <a:tailEnd/>
          </a:ln>
        </p:spPr>
      </p:pic>
      <p:pic>
        <p:nvPicPr>
          <p:cNvPr id="139267" name="Picture 3"/>
          <p:cNvPicPr>
            <a:picLocks noChangeAspect="1" noChangeArrowheads="1"/>
          </p:cNvPicPr>
          <p:nvPr/>
        </p:nvPicPr>
        <p:blipFill>
          <a:blip r:embed="rId6" cstate="print"/>
          <a:srcRect/>
          <a:stretch>
            <a:fillRect/>
          </a:stretch>
        </p:blipFill>
        <p:spPr bwMode="auto">
          <a:xfrm>
            <a:off x="5327008" y="4516786"/>
            <a:ext cx="2541865" cy="702204"/>
          </a:xfrm>
          <a:prstGeom prst="rect">
            <a:avLst/>
          </a:prstGeom>
          <a:noFill/>
          <a:ln w="9525">
            <a:noFill/>
            <a:miter lim="800000"/>
            <a:headEnd/>
            <a:tailEnd/>
          </a:ln>
        </p:spPr>
      </p:pic>
      <p:pic>
        <p:nvPicPr>
          <p:cNvPr id="139268" name="Picture 4"/>
          <p:cNvPicPr>
            <a:picLocks noChangeAspect="1" noChangeArrowheads="1"/>
          </p:cNvPicPr>
          <p:nvPr/>
        </p:nvPicPr>
        <p:blipFill>
          <a:blip r:embed="rId7" cstate="print"/>
          <a:srcRect/>
          <a:stretch>
            <a:fillRect/>
          </a:stretch>
        </p:blipFill>
        <p:spPr bwMode="auto">
          <a:xfrm>
            <a:off x="9049361" y="3951215"/>
            <a:ext cx="2569277" cy="535804"/>
          </a:xfrm>
          <a:prstGeom prst="rect">
            <a:avLst/>
          </a:prstGeom>
          <a:noFill/>
          <a:ln w="9525">
            <a:noFill/>
            <a:miter lim="800000"/>
            <a:headEnd/>
            <a:tailEnd/>
          </a:ln>
        </p:spPr>
      </p:pic>
      <p:pic>
        <p:nvPicPr>
          <p:cNvPr id="139269" name="Picture 5"/>
          <p:cNvPicPr>
            <a:picLocks noChangeAspect="1" noChangeArrowheads="1"/>
          </p:cNvPicPr>
          <p:nvPr/>
        </p:nvPicPr>
        <p:blipFill>
          <a:blip r:embed="rId8" cstate="print"/>
          <a:srcRect/>
          <a:stretch>
            <a:fillRect/>
          </a:stretch>
        </p:blipFill>
        <p:spPr bwMode="auto">
          <a:xfrm>
            <a:off x="5327010" y="5855812"/>
            <a:ext cx="6747544" cy="373013"/>
          </a:xfrm>
          <a:prstGeom prst="rect">
            <a:avLst/>
          </a:prstGeom>
          <a:noFill/>
          <a:ln w="9525">
            <a:noFill/>
            <a:miter lim="800000"/>
            <a:headEnd/>
            <a:tailEnd/>
          </a:ln>
        </p:spPr>
      </p:pic>
      <p:pic>
        <p:nvPicPr>
          <p:cNvPr id="139270" name="Picture 6"/>
          <p:cNvPicPr>
            <a:picLocks noChangeAspect="1" noChangeArrowheads="1"/>
          </p:cNvPicPr>
          <p:nvPr/>
        </p:nvPicPr>
        <p:blipFill>
          <a:blip r:embed="rId9" cstate="print"/>
          <a:srcRect/>
          <a:stretch>
            <a:fillRect/>
          </a:stretch>
        </p:blipFill>
        <p:spPr bwMode="auto">
          <a:xfrm>
            <a:off x="5883785" y="1526795"/>
            <a:ext cx="5455109" cy="444617"/>
          </a:xfrm>
          <a:prstGeom prst="rect">
            <a:avLst/>
          </a:prstGeom>
          <a:noFill/>
          <a:ln w="9525">
            <a:noFill/>
            <a:miter lim="800000"/>
            <a:headEnd/>
            <a:tailEnd/>
          </a:ln>
        </p:spPr>
      </p:pic>
      <p:pic>
        <p:nvPicPr>
          <p:cNvPr id="139271" name="Picture 7"/>
          <p:cNvPicPr>
            <a:picLocks noChangeAspect="1" noChangeArrowheads="1"/>
          </p:cNvPicPr>
          <p:nvPr/>
        </p:nvPicPr>
        <p:blipFill>
          <a:blip r:embed="rId10" cstate="print"/>
          <a:srcRect/>
          <a:stretch>
            <a:fillRect/>
          </a:stretch>
        </p:blipFill>
        <p:spPr bwMode="auto">
          <a:xfrm>
            <a:off x="108478" y="853409"/>
            <a:ext cx="6859588" cy="513428"/>
          </a:xfrm>
          <a:prstGeom prst="rect">
            <a:avLst/>
          </a:prstGeom>
          <a:noFill/>
          <a:ln w="9525">
            <a:noFill/>
            <a:miter lim="800000"/>
            <a:headEnd/>
            <a:tailEnd/>
          </a:ln>
        </p:spPr>
      </p:pic>
      <p:sp>
        <p:nvSpPr>
          <p:cNvPr id="12" name="TextBox 11"/>
          <p:cNvSpPr txBox="1"/>
          <p:nvPr/>
        </p:nvSpPr>
        <p:spPr>
          <a:xfrm>
            <a:off x="6959601" y="829423"/>
            <a:ext cx="5232400" cy="523220"/>
          </a:xfrm>
          <a:prstGeom prst="rect">
            <a:avLst/>
          </a:prstGeom>
          <a:noFill/>
        </p:spPr>
        <p:txBody>
          <a:bodyPr wrap="square" rtlCol="0">
            <a:spAutoFit/>
          </a:bodyPr>
          <a:lstStyle/>
          <a:p>
            <a:pPr algn="ctr"/>
            <a:r>
              <a:rPr lang="en-US" sz="1400" i="1" dirty="0"/>
              <a:t>The series of experiments are performed at the FRM</a:t>
            </a:r>
            <a:r>
              <a:rPr lang="ru-RU" sz="1400" i="1" dirty="0"/>
              <a:t>-</a:t>
            </a:r>
            <a:r>
              <a:rPr lang="en-US" sz="1400" i="1" dirty="0"/>
              <a:t>II reactor</a:t>
            </a:r>
          </a:p>
          <a:p>
            <a:pPr algn="ctr"/>
            <a:r>
              <a:rPr lang="en-US" sz="1400" i="1" dirty="0"/>
              <a:t>In </a:t>
            </a:r>
            <a:r>
              <a:rPr lang="en-US" sz="1400" i="1" dirty="0" err="1"/>
              <a:t>Garching</a:t>
            </a:r>
            <a:r>
              <a:rPr lang="en-US" sz="1400" i="1" dirty="0"/>
              <a:t> (Germany)</a:t>
            </a:r>
            <a:endParaRPr lang="ru-RU" sz="1400" i="1" dirty="0"/>
          </a:p>
        </p:txBody>
      </p:sp>
      <p:sp>
        <p:nvSpPr>
          <p:cNvPr id="2" name="Дата 1">
            <a:extLst>
              <a:ext uri="{FF2B5EF4-FFF2-40B4-BE49-F238E27FC236}">
                <a16:creationId xmlns="" xmlns:a16="http://schemas.microsoft.com/office/drawing/2014/main" id="{4F3D7F28-1DC0-4062-B446-B307EDC2ACE7}"/>
              </a:ext>
            </a:extLst>
          </p:cNvPr>
          <p:cNvSpPr>
            <a:spLocks noGrp="1"/>
          </p:cNvSpPr>
          <p:nvPr>
            <p:ph type="dt" sz="half" idx="10"/>
          </p:nvPr>
        </p:nvSpPr>
        <p:spPr>
          <a:xfrm>
            <a:off x="609600" y="6483947"/>
            <a:ext cx="2844800" cy="365125"/>
          </a:xfrm>
        </p:spPr>
        <p:txBody>
          <a:bodyPr/>
          <a:lstStyle/>
          <a:p>
            <a:r>
              <a:rPr lang="ru-RU"/>
              <a:t>24.06.2019</a:t>
            </a:r>
          </a:p>
        </p:txBody>
      </p:sp>
      <p:sp>
        <p:nvSpPr>
          <p:cNvPr id="3" name="Нижний колонтитул 2">
            <a:extLst>
              <a:ext uri="{FF2B5EF4-FFF2-40B4-BE49-F238E27FC236}">
                <a16:creationId xmlns="" xmlns:a16="http://schemas.microsoft.com/office/drawing/2014/main" id="{29586B62-967F-4DAF-9FE5-5B66EC776813}"/>
              </a:ext>
            </a:extLst>
          </p:cNvPr>
          <p:cNvSpPr>
            <a:spLocks noGrp="1"/>
          </p:cNvSpPr>
          <p:nvPr>
            <p:ph type="ftr" sz="quarter" idx="11"/>
          </p:nvPr>
        </p:nvSpPr>
        <p:spPr>
          <a:xfrm>
            <a:off x="4165600" y="6483947"/>
            <a:ext cx="3860800" cy="365125"/>
          </a:xfrm>
        </p:spPr>
        <p:txBody>
          <a:bodyPr/>
          <a:lstStyle/>
          <a:p>
            <a:r>
              <a:rPr lang="en-US"/>
              <a:t>NP PAC 50th meeting</a:t>
            </a:r>
            <a:endParaRPr lang="ru-RU"/>
          </a:p>
        </p:txBody>
      </p:sp>
      <p:sp>
        <p:nvSpPr>
          <p:cNvPr id="6" name="Номер слайда 5">
            <a:extLst>
              <a:ext uri="{FF2B5EF4-FFF2-40B4-BE49-F238E27FC236}">
                <a16:creationId xmlns="" xmlns:a16="http://schemas.microsoft.com/office/drawing/2014/main" id="{0B9B614B-457D-4BB1-B58F-109E7E63618E}"/>
              </a:ext>
            </a:extLst>
          </p:cNvPr>
          <p:cNvSpPr>
            <a:spLocks noGrp="1"/>
          </p:cNvSpPr>
          <p:nvPr>
            <p:ph type="sldNum" sz="quarter" idx="12"/>
          </p:nvPr>
        </p:nvSpPr>
        <p:spPr>
          <a:xfrm>
            <a:off x="8737600" y="6483947"/>
            <a:ext cx="2844800" cy="365125"/>
          </a:xfrm>
        </p:spPr>
        <p:txBody>
          <a:bodyPr/>
          <a:lstStyle/>
          <a:p>
            <a:fld id="{091AD801-B12E-4A00-8E9E-6CC326DE2565}" type="slidenum">
              <a:rPr lang="ru-RU" smtClean="0"/>
              <a:pPr/>
              <a:t>5</a:t>
            </a:fld>
            <a:endParaRPr lang="ru-RU"/>
          </a:p>
        </p:txBody>
      </p:sp>
    </p:spTree>
    <p:extLst>
      <p:ext uri="{BB962C8B-B14F-4D97-AF65-F5344CB8AC3E}">
        <p14:creationId xmlns="" xmlns:p14="http://schemas.microsoft.com/office/powerpoint/2010/main" val="2960364374"/>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BA8F751-7F32-4B60-9C3C-B7A7D627545F}"/>
              </a:ext>
            </a:extLst>
          </p:cNvPr>
          <p:cNvSpPr txBox="1"/>
          <p:nvPr/>
        </p:nvSpPr>
        <p:spPr>
          <a:xfrm>
            <a:off x="1103852" y="872255"/>
            <a:ext cx="10384061" cy="400110"/>
          </a:xfrm>
          <a:prstGeom prst="rect">
            <a:avLst/>
          </a:prstGeom>
          <a:noFill/>
        </p:spPr>
        <p:txBody>
          <a:bodyPr wrap="none" rtlCol="0">
            <a:spAutoFit/>
          </a:bodyPr>
          <a:lstStyle/>
          <a:p>
            <a:r>
              <a:rPr lang="en-US" sz="2000" b="1" dirty="0">
                <a:solidFill>
                  <a:srgbClr val="0000FF"/>
                </a:solidFill>
              </a:rPr>
              <a:t>Reactions with fast neutrons and charged particles at exit channels  (Yu. </a:t>
            </a:r>
            <a:r>
              <a:rPr lang="en-US" sz="2000" b="1" dirty="0" err="1">
                <a:solidFill>
                  <a:srgbClr val="0000FF"/>
                </a:solidFill>
              </a:rPr>
              <a:t>Gledenov</a:t>
            </a:r>
            <a:r>
              <a:rPr lang="en-US" sz="2000" b="1" dirty="0">
                <a:solidFill>
                  <a:srgbClr val="0000FF"/>
                </a:solidFill>
              </a:rPr>
              <a:t> and </a:t>
            </a:r>
            <a:r>
              <a:rPr lang="en-US" sz="2000" b="1" dirty="0" smtClean="0">
                <a:solidFill>
                  <a:srgbClr val="0000FF"/>
                </a:solidFill>
              </a:rPr>
              <a:t>his team </a:t>
            </a:r>
            <a:r>
              <a:rPr lang="en-US" sz="2000" b="1" dirty="0">
                <a:solidFill>
                  <a:srgbClr val="0000FF"/>
                </a:solidFill>
              </a:rPr>
              <a:t>)</a:t>
            </a:r>
            <a:endParaRPr lang="ru-RU" sz="2000" b="1" dirty="0">
              <a:solidFill>
                <a:srgbClr val="0000FF"/>
              </a:solidFill>
            </a:endParaRPr>
          </a:p>
        </p:txBody>
      </p:sp>
      <p:sp>
        <p:nvSpPr>
          <p:cNvPr id="5" name="TextBox 4">
            <a:extLst>
              <a:ext uri="{FF2B5EF4-FFF2-40B4-BE49-F238E27FC236}">
                <a16:creationId xmlns="" xmlns:a16="http://schemas.microsoft.com/office/drawing/2014/main" id="{E7D17D83-CB5A-45D4-81CC-CC6CD55CA976}"/>
              </a:ext>
            </a:extLst>
          </p:cNvPr>
          <p:cNvSpPr txBox="1"/>
          <p:nvPr/>
        </p:nvSpPr>
        <p:spPr>
          <a:xfrm>
            <a:off x="8413337" y="1187142"/>
            <a:ext cx="3778663" cy="307777"/>
          </a:xfrm>
          <a:prstGeom prst="rect">
            <a:avLst/>
          </a:prstGeom>
          <a:noFill/>
        </p:spPr>
        <p:txBody>
          <a:bodyPr wrap="none" rtlCol="0">
            <a:spAutoFit/>
          </a:bodyPr>
          <a:lstStyle/>
          <a:p>
            <a:r>
              <a:rPr lang="en-US" sz="1400" i="1" dirty="0"/>
              <a:t>Measurements at EG-5 of FLNP and EG-4.5 HII PU</a:t>
            </a:r>
            <a:endParaRPr lang="ru-RU" sz="1400" i="1" dirty="0"/>
          </a:p>
        </p:txBody>
      </p:sp>
      <p:sp>
        <p:nvSpPr>
          <p:cNvPr id="6" name="Прямоугольник 5">
            <a:extLst>
              <a:ext uri="{FF2B5EF4-FFF2-40B4-BE49-F238E27FC236}">
                <a16:creationId xmlns="" xmlns:a16="http://schemas.microsoft.com/office/drawing/2014/main" id="{46139923-FA3A-4EF6-9430-DF6E5589F980}"/>
              </a:ext>
            </a:extLst>
          </p:cNvPr>
          <p:cNvSpPr/>
          <p:nvPr/>
        </p:nvSpPr>
        <p:spPr>
          <a:xfrm>
            <a:off x="2984982" y="1459017"/>
            <a:ext cx="6368143" cy="369332"/>
          </a:xfrm>
          <a:prstGeom prst="rect">
            <a:avLst/>
          </a:prstGeom>
        </p:spPr>
        <p:txBody>
          <a:bodyPr wrap="square">
            <a:spAutoFit/>
          </a:bodyPr>
          <a:lstStyle/>
          <a:p>
            <a:r>
              <a:rPr lang="ru-RU" baseline="30000" dirty="0">
                <a:latin typeface="Arial" panose="020B0604020202020204" pitchFamily="34" charset="0"/>
                <a:ea typeface="Calibri" panose="020F0502020204030204" pitchFamily="34" charset="0"/>
              </a:rPr>
              <a:t>144</a:t>
            </a:r>
            <a:r>
              <a:rPr lang="ru-RU" dirty="0">
                <a:latin typeface="Arial" panose="020B0604020202020204" pitchFamily="34" charset="0"/>
                <a:ea typeface="Calibri" panose="020F0502020204030204" pitchFamily="34" charset="0"/>
              </a:rPr>
              <a:t>Sm(n,α)</a:t>
            </a:r>
            <a:r>
              <a:rPr lang="ru-RU" baseline="30000" dirty="0">
                <a:latin typeface="Arial" panose="020B0604020202020204" pitchFamily="34" charset="0"/>
                <a:ea typeface="Calibri" panose="020F0502020204030204" pitchFamily="34" charset="0"/>
              </a:rPr>
              <a:t>141</a:t>
            </a:r>
            <a:r>
              <a:rPr lang="ru-RU" dirty="0">
                <a:latin typeface="Arial" panose="020B0604020202020204" pitchFamily="34" charset="0"/>
                <a:ea typeface="Calibri" panose="020F0502020204030204" pitchFamily="34" charset="0"/>
              </a:rPr>
              <a:t>Nd </a:t>
            </a:r>
            <a:r>
              <a:rPr lang="en-US" dirty="0">
                <a:latin typeface="Arial" panose="020B0604020202020204" pitchFamily="34" charset="0"/>
                <a:ea typeface="Calibri" panose="020F0502020204030204" pitchFamily="34" charset="0"/>
              </a:rPr>
              <a:t>and</a:t>
            </a:r>
            <a:r>
              <a:rPr lang="ru-RU" dirty="0">
                <a:latin typeface="Arial" panose="020B0604020202020204" pitchFamily="34" charset="0"/>
                <a:ea typeface="Calibri" panose="020F0502020204030204" pitchFamily="34" charset="0"/>
              </a:rPr>
              <a:t> </a:t>
            </a:r>
            <a:r>
              <a:rPr lang="ru-RU" baseline="30000" dirty="0">
                <a:latin typeface="Arial" panose="020B0604020202020204" pitchFamily="34" charset="0"/>
                <a:ea typeface="Calibri" panose="020F0502020204030204" pitchFamily="34" charset="0"/>
              </a:rPr>
              <a:t>66</a:t>
            </a:r>
            <a:r>
              <a:rPr lang="ru-RU" dirty="0">
                <a:latin typeface="Arial" panose="020B0604020202020204" pitchFamily="34" charset="0"/>
                <a:ea typeface="Calibri" panose="020F0502020204030204" pitchFamily="34" charset="0"/>
              </a:rPr>
              <a:t>Zn(n,α)</a:t>
            </a:r>
            <a:r>
              <a:rPr lang="ru-RU" baseline="30000" dirty="0">
                <a:latin typeface="Arial" panose="020B0604020202020204" pitchFamily="34" charset="0"/>
                <a:ea typeface="Calibri" panose="020F0502020204030204" pitchFamily="34" charset="0"/>
              </a:rPr>
              <a:t>63</a:t>
            </a:r>
            <a:r>
              <a:rPr lang="ru-RU" dirty="0">
                <a:latin typeface="Arial" panose="020B0604020202020204" pitchFamily="34" charset="0"/>
                <a:ea typeface="Calibri" panose="020F0502020204030204" pitchFamily="34" charset="0"/>
              </a:rPr>
              <a:t>Ni</a:t>
            </a:r>
            <a:r>
              <a:rPr lang="ru-RU" baseline="30000" dirty="0">
                <a:latin typeface="Arial" panose="020B0604020202020204" pitchFamily="34" charset="0"/>
                <a:ea typeface="Calibri" panose="020F0502020204030204" pitchFamily="34" charset="0"/>
              </a:rPr>
              <a:t> </a:t>
            </a:r>
            <a:r>
              <a:rPr lang="ru-RU" dirty="0">
                <a:latin typeface="Arial" panose="020B0604020202020204" pitchFamily="34" charset="0"/>
                <a:ea typeface="Calibri" panose="020F0502020204030204" pitchFamily="34" charset="0"/>
              </a:rPr>
              <a:t> </a:t>
            </a:r>
            <a:r>
              <a:rPr lang="en-US" dirty="0">
                <a:latin typeface="Arial" panose="020B0604020202020204" pitchFamily="34" charset="0"/>
                <a:ea typeface="Calibri" panose="020F0502020204030204" pitchFamily="34" charset="0"/>
              </a:rPr>
              <a:t>at</a:t>
            </a:r>
            <a:r>
              <a:rPr lang="ru-RU" dirty="0">
                <a:latin typeface="Arial" panose="020B0604020202020204" pitchFamily="34" charset="0"/>
                <a:ea typeface="Calibri" panose="020F0502020204030204" pitchFamily="34" charset="0"/>
              </a:rPr>
              <a:t> </a:t>
            </a:r>
            <a:r>
              <a:rPr lang="en-US" dirty="0" err="1">
                <a:latin typeface="Arial" panose="020B0604020202020204" pitchFamily="34" charset="0"/>
                <a:ea typeface="Calibri" panose="020F0502020204030204" pitchFamily="34" charset="0"/>
              </a:rPr>
              <a:t>E</a:t>
            </a:r>
            <a:r>
              <a:rPr lang="en-US" baseline="-25000" dirty="0" err="1">
                <a:latin typeface="Arial" panose="020B0604020202020204" pitchFamily="34" charset="0"/>
                <a:ea typeface="Calibri" panose="020F0502020204030204" pitchFamily="34" charset="0"/>
              </a:rPr>
              <a:t>n</a:t>
            </a:r>
            <a:r>
              <a:rPr lang="ru-RU" dirty="0">
                <a:latin typeface="Arial" panose="020B0604020202020204" pitchFamily="34" charset="0"/>
                <a:ea typeface="Calibri" panose="020F0502020204030204" pitchFamily="34" charset="0"/>
              </a:rPr>
              <a:t>= 4.0, 5.0 и 6.0</a:t>
            </a:r>
            <a:r>
              <a:rPr lang="en-US" dirty="0">
                <a:latin typeface="Arial" panose="020B0604020202020204" pitchFamily="34" charset="0"/>
                <a:ea typeface="Calibri" panose="020F0502020204030204" pitchFamily="34" charset="0"/>
              </a:rPr>
              <a:t> </a:t>
            </a:r>
            <a:r>
              <a:rPr lang="ru-RU" dirty="0">
                <a:latin typeface="Arial" panose="020B0604020202020204" pitchFamily="34" charset="0"/>
                <a:ea typeface="Calibri" panose="020F0502020204030204" pitchFamily="34" charset="0"/>
              </a:rPr>
              <a:t> </a:t>
            </a:r>
            <a:r>
              <a:rPr lang="en-US" dirty="0">
                <a:latin typeface="Arial" panose="020B0604020202020204" pitchFamily="34" charset="0"/>
                <a:ea typeface="Calibri" panose="020F0502020204030204" pitchFamily="34" charset="0"/>
              </a:rPr>
              <a:t>MeV</a:t>
            </a:r>
            <a:endParaRPr lang="ru-RU" dirty="0"/>
          </a:p>
        </p:txBody>
      </p:sp>
      <p:sp>
        <p:nvSpPr>
          <p:cNvPr id="7" name="Прямоугольник 6">
            <a:extLst>
              <a:ext uri="{FF2B5EF4-FFF2-40B4-BE49-F238E27FC236}">
                <a16:creationId xmlns="" xmlns:a16="http://schemas.microsoft.com/office/drawing/2014/main" id="{A04FC262-43A1-4D7E-B460-D8D977628517}"/>
              </a:ext>
            </a:extLst>
          </p:cNvPr>
          <p:cNvSpPr/>
          <p:nvPr/>
        </p:nvSpPr>
        <p:spPr>
          <a:xfrm>
            <a:off x="4464154" y="2669721"/>
            <a:ext cx="3949183" cy="646331"/>
          </a:xfrm>
          <a:prstGeom prst="rect">
            <a:avLst/>
          </a:prstGeom>
        </p:spPr>
        <p:txBody>
          <a:bodyPr wrap="square">
            <a:spAutoFit/>
          </a:bodyPr>
          <a:lstStyle/>
          <a:p>
            <a:r>
              <a:rPr lang="ru-RU" baseline="30000" dirty="0">
                <a:latin typeface="Arial" panose="020B0604020202020204" pitchFamily="34" charset="0"/>
                <a:ea typeface="Calibri" panose="020F0502020204030204" pitchFamily="34" charset="0"/>
              </a:rPr>
              <a:t>10</a:t>
            </a:r>
            <a:r>
              <a:rPr lang="en-US" dirty="0">
                <a:latin typeface="Arial" panose="020B0604020202020204" pitchFamily="34" charset="0"/>
                <a:ea typeface="Calibri" panose="020F0502020204030204" pitchFamily="34" charset="0"/>
              </a:rPr>
              <a:t>B</a:t>
            </a:r>
            <a:r>
              <a:rPr lang="ru-RU" dirty="0">
                <a:latin typeface="Arial" panose="020B0604020202020204" pitchFamily="34" charset="0"/>
                <a:ea typeface="Calibri" panose="020F0502020204030204" pitchFamily="34" charset="0"/>
              </a:rPr>
              <a:t>(</a:t>
            </a:r>
            <a:r>
              <a:rPr lang="en-US" i="1" dirty="0">
                <a:latin typeface="Arial" panose="020B0604020202020204" pitchFamily="34" charset="0"/>
                <a:ea typeface="Calibri" panose="020F0502020204030204" pitchFamily="34" charset="0"/>
              </a:rPr>
              <a:t>n</a:t>
            </a:r>
            <a:r>
              <a:rPr lang="ru-RU" dirty="0">
                <a:latin typeface="Arial" panose="020B0604020202020204" pitchFamily="34" charset="0"/>
                <a:ea typeface="RMTMIB"/>
              </a:rPr>
              <a:t>,</a:t>
            </a:r>
            <a:r>
              <a:rPr lang="en-US" dirty="0">
                <a:latin typeface="Arial" panose="020B0604020202020204" pitchFamily="34" charset="0"/>
                <a:ea typeface="RMTMIB"/>
              </a:rPr>
              <a:t>t</a:t>
            </a:r>
            <a:r>
              <a:rPr lang="ru-RU" dirty="0">
                <a:latin typeface="Arial" panose="020B0604020202020204" pitchFamily="34" charset="0"/>
                <a:ea typeface="RMTMIB"/>
              </a:rPr>
              <a:t>2</a:t>
            </a:r>
            <a:r>
              <a:rPr lang="en-US" i="1" dirty="0">
                <a:latin typeface="Arial" panose="020B0604020202020204" pitchFamily="34" charset="0"/>
                <a:ea typeface="RMTMIB"/>
              </a:rPr>
              <a:t>α</a:t>
            </a:r>
            <a:r>
              <a:rPr lang="ru-RU" dirty="0">
                <a:latin typeface="Arial" panose="020B0604020202020204" pitchFamily="34" charset="0"/>
                <a:ea typeface="Calibri" panose="020F0502020204030204" pitchFamily="34" charset="0"/>
              </a:rPr>
              <a:t>) </a:t>
            </a:r>
            <a:r>
              <a:rPr lang="en-US" dirty="0">
                <a:latin typeface="Arial" panose="020B0604020202020204" pitchFamily="34" charset="0"/>
                <a:ea typeface="Calibri" panose="020F0502020204030204" pitchFamily="34" charset="0"/>
              </a:rPr>
              <a:t>       and          </a:t>
            </a:r>
            <a:r>
              <a:rPr lang="ru-RU" baseline="30000" dirty="0">
                <a:latin typeface="Arial" panose="020B0604020202020204" pitchFamily="34" charset="0"/>
                <a:ea typeface="Calibri" panose="020F0502020204030204" pitchFamily="34" charset="0"/>
              </a:rPr>
              <a:t>10</a:t>
            </a:r>
            <a:r>
              <a:rPr lang="en-US" dirty="0">
                <a:latin typeface="Arial" panose="020B0604020202020204" pitchFamily="34" charset="0"/>
                <a:ea typeface="Calibri" panose="020F0502020204030204" pitchFamily="34" charset="0"/>
              </a:rPr>
              <a:t>B</a:t>
            </a:r>
            <a:r>
              <a:rPr lang="ru-RU" dirty="0">
                <a:latin typeface="Arial" panose="020B0604020202020204" pitchFamily="34" charset="0"/>
                <a:ea typeface="Calibri" panose="020F0502020204030204" pitchFamily="34" charset="0"/>
              </a:rPr>
              <a:t>(</a:t>
            </a:r>
            <a:r>
              <a:rPr lang="en-US" i="1" dirty="0">
                <a:latin typeface="Arial" panose="020B0604020202020204" pitchFamily="34" charset="0"/>
                <a:ea typeface="Calibri" panose="020F0502020204030204" pitchFamily="34" charset="0"/>
              </a:rPr>
              <a:t>n</a:t>
            </a:r>
            <a:r>
              <a:rPr lang="ru-RU" i="1" dirty="0">
                <a:latin typeface="Arial" panose="020B0604020202020204" pitchFamily="34" charset="0"/>
                <a:ea typeface="Calibri" panose="020F0502020204030204" pitchFamily="34" charset="0"/>
              </a:rPr>
              <a:t>,</a:t>
            </a:r>
            <a:r>
              <a:rPr lang="en-US" i="1" dirty="0">
                <a:latin typeface="Arial" panose="020B0604020202020204" pitchFamily="34" charset="0"/>
                <a:ea typeface="Calibri" panose="020F0502020204030204" pitchFamily="34" charset="0"/>
              </a:rPr>
              <a:t>α</a:t>
            </a:r>
            <a:r>
              <a:rPr lang="ru-RU" dirty="0">
                <a:latin typeface="Arial" panose="020B0604020202020204" pitchFamily="34" charset="0"/>
                <a:ea typeface="Calibri" panose="020F0502020204030204" pitchFamily="34" charset="0"/>
              </a:rPr>
              <a:t>)</a:t>
            </a:r>
            <a:r>
              <a:rPr lang="ru-RU" baseline="30000" dirty="0">
                <a:latin typeface="Arial" panose="020B0604020202020204" pitchFamily="34" charset="0"/>
                <a:ea typeface="Calibri" panose="020F0502020204030204" pitchFamily="34" charset="0"/>
              </a:rPr>
              <a:t>7</a:t>
            </a:r>
            <a:r>
              <a:rPr lang="en-US" dirty="0">
                <a:latin typeface="Arial" panose="020B0604020202020204" pitchFamily="34" charset="0"/>
                <a:ea typeface="Calibri" panose="020F0502020204030204" pitchFamily="34" charset="0"/>
              </a:rPr>
              <a:t>Li</a:t>
            </a:r>
            <a:r>
              <a:rPr lang="en-US" sz="1200" dirty="0">
                <a:effectLst/>
                <a:latin typeface="Times New Roman" panose="02020603050405020304" pitchFamily="18" charset="0"/>
                <a:ea typeface="Calibri" panose="020F0502020204030204" pitchFamily="34" charset="0"/>
              </a:rPr>
              <a:t> </a:t>
            </a:r>
            <a:r>
              <a:rPr lang="ru-RU" dirty="0">
                <a:latin typeface="Arial" panose="020B0604020202020204" pitchFamily="34" charset="0"/>
                <a:ea typeface="Calibri" panose="020F0502020204030204" pitchFamily="34" charset="0"/>
              </a:rPr>
              <a:t> </a:t>
            </a:r>
            <a:endParaRPr lang="en-US" dirty="0">
              <a:latin typeface="Arial" panose="020B0604020202020204" pitchFamily="34" charset="0"/>
              <a:ea typeface="Calibri" panose="020F0502020204030204" pitchFamily="34" charset="0"/>
            </a:endParaRPr>
          </a:p>
          <a:p>
            <a:r>
              <a:rPr lang="en-US" dirty="0">
                <a:latin typeface="Arial" panose="020B0604020202020204" pitchFamily="34" charset="0"/>
                <a:ea typeface="Calibri" panose="020F0502020204030204" pitchFamily="34" charset="0"/>
              </a:rPr>
              <a:t>at </a:t>
            </a:r>
            <a:r>
              <a:rPr lang="ru-RU" dirty="0" err="1">
                <a:latin typeface="Arial" panose="020B0604020202020204" pitchFamily="34" charset="0"/>
                <a:ea typeface="Calibri" panose="020F0502020204030204" pitchFamily="34" charset="0"/>
              </a:rPr>
              <a:t>E</a:t>
            </a:r>
            <a:r>
              <a:rPr lang="ru-RU" baseline="-25000" dirty="0" err="1">
                <a:latin typeface="Arial" panose="020B0604020202020204" pitchFamily="34" charset="0"/>
                <a:ea typeface="Calibri" panose="020F0502020204030204" pitchFamily="34" charset="0"/>
              </a:rPr>
              <a:t>n</a:t>
            </a:r>
            <a:r>
              <a:rPr lang="ru-RU" dirty="0">
                <a:latin typeface="Arial" panose="020B0604020202020204" pitchFamily="34" charset="0"/>
                <a:ea typeface="Calibri" panose="020F0502020204030204" pitchFamily="34" charset="0"/>
              </a:rPr>
              <a:t>=4.0, 4.5 и 5.0 </a:t>
            </a:r>
            <a:r>
              <a:rPr lang="en-US" dirty="0">
                <a:latin typeface="Arial" panose="020B0604020202020204" pitchFamily="34" charset="0"/>
                <a:ea typeface="Calibri" panose="020F0502020204030204" pitchFamily="34" charset="0"/>
              </a:rPr>
              <a:t>MeV</a:t>
            </a:r>
            <a:endParaRPr lang="ru-RU" dirty="0"/>
          </a:p>
        </p:txBody>
      </p:sp>
      <p:pic>
        <p:nvPicPr>
          <p:cNvPr id="8" name="Рисунок 7">
            <a:extLst>
              <a:ext uri="{FF2B5EF4-FFF2-40B4-BE49-F238E27FC236}">
                <a16:creationId xmlns="" xmlns:a16="http://schemas.microsoft.com/office/drawing/2014/main" id="{AA384B25-6858-490C-8038-E2793033E7DB}"/>
              </a:ext>
            </a:extLst>
          </p:cNvPr>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57550" y="3015224"/>
            <a:ext cx="9776232" cy="3496662"/>
          </a:xfrm>
          <a:prstGeom prst="rect">
            <a:avLst/>
          </a:prstGeom>
          <a:noFill/>
          <a:ln>
            <a:noFill/>
          </a:ln>
        </p:spPr>
      </p:pic>
      <p:sp>
        <p:nvSpPr>
          <p:cNvPr id="9" name="Прямоугольник 8">
            <a:extLst>
              <a:ext uri="{FF2B5EF4-FFF2-40B4-BE49-F238E27FC236}">
                <a16:creationId xmlns="" xmlns:a16="http://schemas.microsoft.com/office/drawing/2014/main" id="{45191010-29C8-466F-BFD8-BB9DFB36333A}"/>
              </a:ext>
            </a:extLst>
          </p:cNvPr>
          <p:cNvSpPr/>
          <p:nvPr/>
        </p:nvSpPr>
        <p:spPr>
          <a:xfrm>
            <a:off x="2984982" y="1810021"/>
            <a:ext cx="6460101" cy="369332"/>
          </a:xfrm>
          <a:prstGeom prst="rect">
            <a:avLst/>
          </a:prstGeom>
        </p:spPr>
        <p:txBody>
          <a:bodyPr wrap="square">
            <a:spAutoFit/>
          </a:bodyPr>
          <a:lstStyle/>
          <a:p>
            <a:r>
              <a:rPr lang="ru-RU" baseline="30000" dirty="0">
                <a:latin typeface="Arial" panose="020B0604020202020204" pitchFamily="34" charset="0"/>
                <a:ea typeface="Calibri" panose="020F0502020204030204" pitchFamily="34" charset="0"/>
                <a:cs typeface="Arial" panose="020B0604020202020204" pitchFamily="34" charset="0"/>
              </a:rPr>
              <a:t>56,54</a:t>
            </a:r>
            <a:r>
              <a:rPr lang="ru-RU" dirty="0">
                <a:latin typeface="Arial" panose="020B0604020202020204" pitchFamily="34" charset="0"/>
                <a:ea typeface="Calibri" panose="020F0502020204030204" pitchFamily="34" charset="0"/>
                <a:cs typeface="Arial" panose="020B0604020202020204" pitchFamily="34" charset="0"/>
              </a:rPr>
              <a:t>Fe(n,α)</a:t>
            </a:r>
            <a:r>
              <a:rPr lang="ru-RU" baseline="30000" dirty="0">
                <a:latin typeface="Arial" panose="020B0604020202020204" pitchFamily="34" charset="0"/>
                <a:ea typeface="Calibri" panose="020F0502020204030204" pitchFamily="34" charset="0"/>
                <a:cs typeface="Arial" panose="020B0604020202020204" pitchFamily="34" charset="0"/>
              </a:rPr>
              <a:t>53,51</a:t>
            </a:r>
            <a:r>
              <a:rPr lang="ru-RU" dirty="0">
                <a:latin typeface="Arial" panose="020B0604020202020204" pitchFamily="34" charset="0"/>
                <a:ea typeface="Calibri" panose="020F0502020204030204" pitchFamily="34" charset="0"/>
                <a:cs typeface="Arial" panose="020B0604020202020204" pitchFamily="34" charset="0"/>
              </a:rPr>
              <a:t>Cr</a:t>
            </a:r>
            <a:r>
              <a:rPr lang="en-US" dirty="0">
                <a:latin typeface="Arial" panose="020B0604020202020204" pitchFamily="34" charset="0"/>
                <a:ea typeface="Calibri" panose="020F0502020204030204" pitchFamily="34" charset="0"/>
                <a:cs typeface="Arial" panose="020B0604020202020204" pitchFamily="34" charset="0"/>
              </a:rPr>
              <a:t> 		            at	   </a:t>
            </a:r>
            <a:r>
              <a:rPr lang="ru-RU" dirty="0">
                <a:latin typeface="Arial" panose="020B0604020202020204" pitchFamily="34" charset="0"/>
                <a:cs typeface="Arial" panose="020B0604020202020204" pitchFamily="34" charset="0"/>
              </a:rPr>
              <a:t>5</a:t>
            </a:r>
            <a:r>
              <a:rPr lang="en-US" dirty="0">
                <a:latin typeface="Arial" panose="020B0604020202020204" pitchFamily="34" charset="0"/>
                <a:cs typeface="Arial" panose="020B0604020202020204" pitchFamily="34" charset="0"/>
              </a:rPr>
              <a:t>.0</a:t>
            </a:r>
            <a:r>
              <a:rPr lang="ru-RU" dirty="0">
                <a:latin typeface="Arial" panose="020B0604020202020204" pitchFamily="34" charset="0"/>
                <a:cs typeface="Arial" panose="020B0604020202020204" pitchFamily="34" charset="0"/>
              </a:rPr>
              <a:t>-11</a:t>
            </a:r>
            <a:r>
              <a:rPr lang="en-US" dirty="0">
                <a:latin typeface="Arial" panose="020B0604020202020204" pitchFamily="34" charset="0"/>
                <a:cs typeface="Arial" panose="020B0604020202020204" pitchFamily="34" charset="0"/>
              </a:rPr>
              <a:t>.0</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MeV</a:t>
            </a:r>
            <a:r>
              <a:rPr lang="ru-RU" dirty="0">
                <a:latin typeface="Arial" panose="020B0604020202020204" pitchFamily="34" charset="0"/>
                <a:ea typeface="Calibri" panose="020F050202020403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 xmlns:a16="http://schemas.microsoft.com/office/drawing/2014/main" id="{4821899F-53A4-4E5A-895F-CEA90FF378E8}"/>
              </a:ext>
            </a:extLst>
          </p:cNvPr>
          <p:cNvSpPr/>
          <p:nvPr/>
        </p:nvSpPr>
        <p:spPr>
          <a:xfrm>
            <a:off x="2984982" y="2164196"/>
            <a:ext cx="6460101" cy="369332"/>
          </a:xfrm>
          <a:prstGeom prst="rect">
            <a:avLst/>
          </a:prstGeom>
        </p:spPr>
        <p:txBody>
          <a:bodyPr wrap="square">
            <a:spAutoFit/>
          </a:bodyPr>
          <a:lstStyle/>
          <a:p>
            <a:r>
              <a:rPr lang="ru-RU" baseline="30000" dirty="0">
                <a:latin typeface="Arial" panose="020B0604020202020204" pitchFamily="34" charset="0"/>
                <a:ea typeface="SimSun" panose="02010600030101010101" pitchFamily="2" charset="-122"/>
                <a:cs typeface="Arial" panose="020B0604020202020204" pitchFamily="34" charset="0"/>
              </a:rPr>
              <a:t>25</a:t>
            </a:r>
            <a:r>
              <a:rPr lang="en-US" dirty="0">
                <a:latin typeface="Arial" panose="020B0604020202020204" pitchFamily="34" charset="0"/>
                <a:ea typeface="SimSun" panose="02010600030101010101" pitchFamily="2" charset="-122"/>
                <a:cs typeface="Arial" panose="020B0604020202020204" pitchFamily="34" charset="0"/>
              </a:rPr>
              <a:t>Mg</a:t>
            </a:r>
            <a:r>
              <a:rPr lang="ru-RU" dirty="0">
                <a:latin typeface="Arial" panose="020B0604020202020204" pitchFamily="34" charset="0"/>
                <a:ea typeface="SimSun" panose="02010600030101010101" pitchFamily="2" charset="-122"/>
                <a:cs typeface="Arial" panose="020B0604020202020204" pitchFamily="34" charset="0"/>
              </a:rPr>
              <a:t>(</a:t>
            </a:r>
            <a:r>
              <a:rPr lang="en-US" dirty="0">
                <a:latin typeface="Arial" panose="020B0604020202020204" pitchFamily="34" charset="0"/>
                <a:ea typeface="SimSun" panose="02010600030101010101" pitchFamily="2" charset="-122"/>
                <a:cs typeface="Arial" panose="020B0604020202020204" pitchFamily="34" charset="0"/>
              </a:rPr>
              <a:t>n</a:t>
            </a:r>
            <a:r>
              <a:rPr lang="ru-RU" dirty="0">
                <a:latin typeface="Arial" panose="020B0604020202020204" pitchFamily="34" charset="0"/>
                <a:ea typeface="SimSun" panose="02010600030101010101" pitchFamily="2" charset="-122"/>
                <a:cs typeface="Arial" panose="020B0604020202020204" pitchFamily="34" charset="0"/>
              </a:rPr>
              <a:t>,</a:t>
            </a:r>
            <a:r>
              <a:rPr lang="en-US" dirty="0">
                <a:latin typeface="Arial" panose="020B0604020202020204" pitchFamily="34" charset="0"/>
                <a:ea typeface="SimSun" panose="02010600030101010101" pitchFamily="2" charset="-122"/>
                <a:cs typeface="Arial" panose="020B0604020202020204" pitchFamily="34" charset="0"/>
              </a:rPr>
              <a:t>α</a:t>
            </a:r>
            <a:r>
              <a:rPr lang="ru-RU" dirty="0">
                <a:latin typeface="Arial" panose="020B0604020202020204" pitchFamily="34" charset="0"/>
                <a:ea typeface="SimSun" panose="02010600030101010101" pitchFamily="2" charset="-122"/>
                <a:cs typeface="Arial" panose="020B0604020202020204" pitchFamily="34" charset="0"/>
              </a:rPr>
              <a:t>)</a:t>
            </a:r>
            <a:r>
              <a:rPr lang="ru-RU" baseline="30000" dirty="0">
                <a:latin typeface="Arial" panose="020B0604020202020204" pitchFamily="34" charset="0"/>
                <a:ea typeface="SimSun" panose="02010600030101010101" pitchFamily="2" charset="-122"/>
                <a:cs typeface="Arial" panose="020B0604020202020204" pitchFamily="34" charset="0"/>
              </a:rPr>
              <a:t>22</a:t>
            </a:r>
            <a:r>
              <a:rPr lang="en-US" dirty="0">
                <a:latin typeface="Arial" panose="020B0604020202020204" pitchFamily="34" charset="0"/>
                <a:ea typeface="SimSun" panose="02010600030101010101" pitchFamily="2" charset="-122"/>
                <a:cs typeface="Arial" panose="020B0604020202020204" pitchFamily="34" charset="0"/>
              </a:rPr>
              <a:t>Ne  		            at</a:t>
            </a:r>
            <a:r>
              <a:rPr lang="ru-RU" dirty="0">
                <a:latin typeface="Arial" panose="020B0604020202020204" pitchFamily="34" charset="0"/>
                <a:ea typeface="SimSun" panose="02010600030101010101" pitchFamily="2" charset="-122"/>
                <a:cs typeface="Arial" panose="020B0604020202020204" pitchFamily="34" charset="0"/>
              </a:rPr>
              <a:t> </a:t>
            </a:r>
            <a:r>
              <a:rPr lang="en-US" dirty="0">
                <a:latin typeface="Arial" panose="020B0604020202020204" pitchFamily="34" charset="0"/>
                <a:ea typeface="SimSun" panose="02010600030101010101" pitchFamily="2" charset="-122"/>
                <a:cs typeface="Arial" panose="020B0604020202020204" pitchFamily="34" charset="0"/>
              </a:rPr>
              <a:t>	   </a:t>
            </a:r>
            <a:r>
              <a:rPr lang="ru-RU" dirty="0">
                <a:latin typeface="Arial" panose="020B0604020202020204" pitchFamily="34" charset="0"/>
                <a:ea typeface="SimSun" panose="02010600030101010101" pitchFamily="2" charset="-122"/>
                <a:cs typeface="Arial" panose="020B0604020202020204" pitchFamily="34" charset="0"/>
              </a:rPr>
              <a:t>4.0 - 6.0 </a:t>
            </a:r>
            <a:r>
              <a:rPr lang="en-US" dirty="0">
                <a:latin typeface="Arial" panose="020B0604020202020204" pitchFamily="34" charset="0"/>
                <a:ea typeface="SimSun" panose="02010600030101010101" pitchFamily="2" charset="-122"/>
                <a:cs typeface="Arial" panose="020B0604020202020204" pitchFamily="34" charset="0"/>
              </a:rPr>
              <a:t>MeV</a:t>
            </a:r>
            <a:endParaRPr lang="ru-RU" dirty="0">
              <a:latin typeface="Arial" panose="020B0604020202020204" pitchFamily="34" charset="0"/>
              <a:cs typeface="Arial" panose="020B0604020202020204" pitchFamily="34" charset="0"/>
            </a:endParaRPr>
          </a:p>
        </p:txBody>
      </p:sp>
      <p:sp>
        <p:nvSpPr>
          <p:cNvPr id="2" name="Дата 1">
            <a:extLst>
              <a:ext uri="{FF2B5EF4-FFF2-40B4-BE49-F238E27FC236}">
                <a16:creationId xmlns="" xmlns:a16="http://schemas.microsoft.com/office/drawing/2014/main" id="{D340BBAB-1F10-441A-85E1-FA865E323D3F}"/>
              </a:ext>
            </a:extLst>
          </p:cNvPr>
          <p:cNvSpPr>
            <a:spLocks noGrp="1"/>
          </p:cNvSpPr>
          <p:nvPr>
            <p:ph type="dt" sz="half" idx="10"/>
          </p:nvPr>
        </p:nvSpPr>
        <p:spPr>
          <a:xfrm>
            <a:off x="609600" y="6505211"/>
            <a:ext cx="2844800" cy="365125"/>
          </a:xfrm>
        </p:spPr>
        <p:txBody>
          <a:bodyPr/>
          <a:lstStyle/>
          <a:p>
            <a:r>
              <a:rPr lang="ru-RU"/>
              <a:t>24.06.2019</a:t>
            </a:r>
          </a:p>
        </p:txBody>
      </p:sp>
      <p:sp>
        <p:nvSpPr>
          <p:cNvPr id="3" name="Нижний колонтитул 2">
            <a:extLst>
              <a:ext uri="{FF2B5EF4-FFF2-40B4-BE49-F238E27FC236}">
                <a16:creationId xmlns="" xmlns:a16="http://schemas.microsoft.com/office/drawing/2014/main" id="{A73AFF4D-B3E8-4BB8-82A9-73E790C2A525}"/>
              </a:ext>
            </a:extLst>
          </p:cNvPr>
          <p:cNvSpPr>
            <a:spLocks noGrp="1"/>
          </p:cNvSpPr>
          <p:nvPr>
            <p:ph type="ftr" sz="quarter" idx="11"/>
          </p:nvPr>
        </p:nvSpPr>
        <p:spPr>
          <a:xfrm>
            <a:off x="4165600" y="6505211"/>
            <a:ext cx="3860800" cy="365125"/>
          </a:xfrm>
        </p:spPr>
        <p:txBody>
          <a:bodyPr/>
          <a:lstStyle/>
          <a:p>
            <a:r>
              <a:rPr lang="en-US"/>
              <a:t>NP PAC 50th meeting</a:t>
            </a:r>
            <a:endParaRPr lang="ru-RU"/>
          </a:p>
        </p:txBody>
      </p:sp>
      <p:sp>
        <p:nvSpPr>
          <p:cNvPr id="11" name="Номер слайда 10">
            <a:extLst>
              <a:ext uri="{FF2B5EF4-FFF2-40B4-BE49-F238E27FC236}">
                <a16:creationId xmlns="" xmlns:a16="http://schemas.microsoft.com/office/drawing/2014/main" id="{60904F13-E757-4209-8531-E7272FC72DB0}"/>
              </a:ext>
            </a:extLst>
          </p:cNvPr>
          <p:cNvSpPr>
            <a:spLocks noGrp="1"/>
          </p:cNvSpPr>
          <p:nvPr>
            <p:ph type="sldNum" sz="quarter" idx="12"/>
          </p:nvPr>
        </p:nvSpPr>
        <p:spPr>
          <a:xfrm>
            <a:off x="8737600" y="6505211"/>
            <a:ext cx="2844800" cy="365125"/>
          </a:xfrm>
        </p:spPr>
        <p:txBody>
          <a:bodyPr/>
          <a:lstStyle/>
          <a:p>
            <a:fld id="{091AD801-B12E-4A00-8E9E-6CC326DE2565}" type="slidenum">
              <a:rPr lang="ru-RU" smtClean="0"/>
              <a:pPr/>
              <a:t>6</a:t>
            </a:fld>
            <a:endParaRPr lang="ru-RU"/>
          </a:p>
        </p:txBody>
      </p:sp>
    </p:spTree>
    <p:extLst>
      <p:ext uri="{BB962C8B-B14F-4D97-AF65-F5344CB8AC3E}">
        <p14:creationId xmlns="" xmlns:p14="http://schemas.microsoft.com/office/powerpoint/2010/main" val="4065370126"/>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a:extLst>
              <a:ext uri="{FF2B5EF4-FFF2-40B4-BE49-F238E27FC236}">
                <a16:creationId xmlns="" xmlns:a16="http://schemas.microsoft.com/office/drawing/2014/main" id="{0E0AE517-7ADD-435D-9C01-66EB885B3E60}"/>
              </a:ext>
            </a:extLst>
          </p:cNvPr>
          <p:cNvGraphicFramePr>
            <a:graphicFrameLocks/>
          </p:cNvGraphicFramePr>
          <p:nvPr>
            <p:extLst>
              <p:ext uri="{D42A27DB-BD31-4B8C-83A1-F6EECF244321}">
                <p14:modId xmlns="" xmlns:p14="http://schemas.microsoft.com/office/powerpoint/2010/main" val="1269699639"/>
              </p:ext>
            </p:extLst>
          </p:nvPr>
        </p:nvGraphicFramePr>
        <p:xfrm>
          <a:off x="597815" y="965831"/>
          <a:ext cx="4620138" cy="3690059"/>
        </p:xfrm>
        <a:graphic>
          <a:graphicData uri="http://schemas.openxmlformats.org/presentationml/2006/ole">
            <p:oleObj spid="_x0000_s2100" r:id="rId3" imgW="3101926" imgH="2328720" progId="">
              <p:embed/>
            </p:oleObj>
          </a:graphicData>
        </a:graphic>
      </p:graphicFrame>
      <p:graphicFrame>
        <p:nvGraphicFramePr>
          <p:cNvPr id="5" name="Объект 4">
            <a:extLst>
              <a:ext uri="{FF2B5EF4-FFF2-40B4-BE49-F238E27FC236}">
                <a16:creationId xmlns="" xmlns:a16="http://schemas.microsoft.com/office/drawing/2014/main" id="{90EA79FB-4807-4ADB-87BE-2EF19677D21F}"/>
              </a:ext>
            </a:extLst>
          </p:cNvPr>
          <p:cNvGraphicFramePr>
            <a:graphicFrameLocks/>
          </p:cNvGraphicFramePr>
          <p:nvPr>
            <p:extLst>
              <p:ext uri="{D42A27DB-BD31-4B8C-83A1-F6EECF244321}">
                <p14:modId xmlns="" xmlns:p14="http://schemas.microsoft.com/office/powerpoint/2010/main" val="73601857"/>
              </p:ext>
            </p:extLst>
          </p:nvPr>
        </p:nvGraphicFramePr>
        <p:xfrm>
          <a:off x="6193073" y="965831"/>
          <a:ext cx="4410611" cy="3656503"/>
        </p:xfrm>
        <a:graphic>
          <a:graphicData uri="http://schemas.openxmlformats.org/presentationml/2006/ole">
            <p:oleObj spid="_x0000_s2101" r:id="rId4" imgW="3057261" imgH="2328720" progId="">
              <p:embed/>
            </p:oleObj>
          </a:graphicData>
        </a:graphic>
      </p:graphicFrame>
      <p:sp>
        <p:nvSpPr>
          <p:cNvPr id="4" name="Прямоугольник 3"/>
          <p:cNvSpPr/>
          <p:nvPr/>
        </p:nvSpPr>
        <p:spPr>
          <a:xfrm>
            <a:off x="967530" y="4586410"/>
            <a:ext cx="4661483" cy="923330"/>
          </a:xfrm>
          <a:prstGeom prst="rect">
            <a:avLst/>
          </a:prstGeom>
        </p:spPr>
        <p:txBody>
          <a:bodyPr wrap="square">
            <a:spAutoFit/>
          </a:bodyPr>
          <a:lstStyle/>
          <a:p>
            <a:r>
              <a:rPr lang="en-US" dirty="0"/>
              <a:t>Cross</a:t>
            </a:r>
            <a:r>
              <a:rPr lang="ru-RU" dirty="0"/>
              <a:t> </a:t>
            </a:r>
            <a:r>
              <a:rPr lang="en-US" dirty="0"/>
              <a:t>section for </a:t>
            </a:r>
            <a:r>
              <a:rPr lang="en-US" baseline="30000" dirty="0"/>
              <a:t>25</a:t>
            </a:r>
            <a:r>
              <a:rPr lang="en-US" dirty="0"/>
              <a:t>Mg(</a:t>
            </a:r>
            <a:r>
              <a:rPr lang="en-US" dirty="0" err="1"/>
              <a:t>n,α</a:t>
            </a:r>
            <a:r>
              <a:rPr lang="en-US" dirty="0"/>
              <a:t>)</a:t>
            </a:r>
            <a:r>
              <a:rPr lang="en-US" baseline="30000" dirty="0"/>
              <a:t>22</a:t>
            </a:r>
            <a:r>
              <a:rPr lang="en-US" dirty="0"/>
              <a:t>Ne reaction in comparison with the existing experimental</a:t>
            </a:r>
            <a:r>
              <a:rPr lang="ru-RU" dirty="0"/>
              <a:t> </a:t>
            </a:r>
            <a:r>
              <a:rPr lang="en-US" dirty="0"/>
              <a:t>data, libraries and calculations by TALYS-1.8.</a:t>
            </a:r>
            <a:endParaRPr lang="ru-RU" dirty="0"/>
          </a:p>
        </p:txBody>
      </p:sp>
      <p:sp>
        <p:nvSpPr>
          <p:cNvPr id="6" name="Прямоугольник 5"/>
          <p:cNvSpPr/>
          <p:nvPr/>
        </p:nvSpPr>
        <p:spPr>
          <a:xfrm>
            <a:off x="6479096" y="4578021"/>
            <a:ext cx="4463721" cy="923330"/>
          </a:xfrm>
          <a:prstGeom prst="rect">
            <a:avLst/>
          </a:prstGeom>
        </p:spPr>
        <p:txBody>
          <a:bodyPr wrap="square">
            <a:spAutoFit/>
          </a:bodyPr>
          <a:lstStyle/>
          <a:p>
            <a:r>
              <a:rPr lang="en-US" dirty="0"/>
              <a:t>Cross</a:t>
            </a:r>
            <a:r>
              <a:rPr lang="ru-RU" dirty="0"/>
              <a:t> </a:t>
            </a:r>
            <a:r>
              <a:rPr lang="en-US" dirty="0"/>
              <a:t>section for </a:t>
            </a:r>
            <a:r>
              <a:rPr lang="en-US" baseline="30000" dirty="0"/>
              <a:t>25</a:t>
            </a:r>
            <a:r>
              <a:rPr lang="en-US" dirty="0"/>
              <a:t>Mg(n,α</a:t>
            </a:r>
            <a:r>
              <a:rPr lang="en-US" baseline="-25000" dirty="0"/>
              <a:t>0</a:t>
            </a:r>
            <a:r>
              <a:rPr lang="en-US" dirty="0"/>
              <a:t>)</a:t>
            </a:r>
            <a:r>
              <a:rPr lang="en-US" baseline="30000" dirty="0"/>
              <a:t>22</a:t>
            </a:r>
            <a:r>
              <a:rPr lang="en-US" dirty="0"/>
              <a:t>Ne reaction in comparison with the existing experimental</a:t>
            </a:r>
            <a:r>
              <a:rPr lang="ru-RU" dirty="0"/>
              <a:t> </a:t>
            </a:r>
            <a:r>
              <a:rPr lang="en-US" dirty="0"/>
              <a:t>data, libraries and calculations by TALYS-1.8.</a:t>
            </a:r>
            <a:endParaRPr lang="ru-RU" dirty="0"/>
          </a:p>
        </p:txBody>
      </p:sp>
      <p:sp>
        <p:nvSpPr>
          <p:cNvPr id="7" name="Прямоугольник 6"/>
          <p:cNvSpPr/>
          <p:nvPr/>
        </p:nvSpPr>
        <p:spPr>
          <a:xfrm>
            <a:off x="2577081" y="5482197"/>
            <a:ext cx="6096000" cy="1200329"/>
          </a:xfrm>
          <a:prstGeom prst="rect">
            <a:avLst/>
          </a:prstGeom>
        </p:spPr>
        <p:txBody>
          <a:bodyPr>
            <a:spAutoFit/>
          </a:bodyPr>
          <a:lstStyle/>
          <a:p>
            <a:pPr algn="ctr"/>
            <a:r>
              <a:rPr lang="en-US" b="1" dirty="0">
                <a:solidFill>
                  <a:srgbClr val="FF0000"/>
                </a:solidFill>
              </a:rPr>
              <a:t>According to the </a:t>
            </a:r>
            <a:r>
              <a:rPr lang="en-US" b="1" dirty="0" smtClean="0">
                <a:solidFill>
                  <a:srgbClr val="FF0000"/>
                </a:solidFill>
              </a:rPr>
              <a:t>principle of detailed </a:t>
            </a:r>
            <a:r>
              <a:rPr lang="en-US" b="1" dirty="0">
                <a:solidFill>
                  <a:srgbClr val="FF0000"/>
                </a:solidFill>
              </a:rPr>
              <a:t>balance, the data provide information about the reaction </a:t>
            </a:r>
            <a:r>
              <a:rPr lang="en-US" b="1" baseline="30000" dirty="0">
                <a:solidFill>
                  <a:srgbClr val="FF0000"/>
                </a:solidFill>
              </a:rPr>
              <a:t>22</a:t>
            </a:r>
            <a:r>
              <a:rPr lang="en-US" b="1" dirty="0">
                <a:solidFill>
                  <a:srgbClr val="FF0000"/>
                </a:solidFill>
              </a:rPr>
              <a:t>Ne(α,n)</a:t>
            </a:r>
            <a:r>
              <a:rPr lang="en-US" b="1" baseline="30000" dirty="0">
                <a:solidFill>
                  <a:srgbClr val="FF0000"/>
                </a:solidFill>
              </a:rPr>
              <a:t>25</a:t>
            </a:r>
            <a:r>
              <a:rPr lang="en-US" b="1" dirty="0">
                <a:solidFill>
                  <a:srgbClr val="FF0000"/>
                </a:solidFill>
              </a:rPr>
              <a:t>Mg that is one of the main sources of neutrons in the nucleosynthesis process</a:t>
            </a:r>
            <a:endParaRPr lang="ru-RU" b="1" dirty="0">
              <a:solidFill>
                <a:srgbClr val="FF0000"/>
              </a:solidFill>
            </a:endParaRPr>
          </a:p>
        </p:txBody>
      </p:sp>
      <p:sp>
        <p:nvSpPr>
          <p:cNvPr id="2" name="Дата 1">
            <a:extLst>
              <a:ext uri="{FF2B5EF4-FFF2-40B4-BE49-F238E27FC236}">
                <a16:creationId xmlns="" xmlns:a16="http://schemas.microsoft.com/office/drawing/2014/main" id="{E66308E2-253A-4829-BE69-1E49D005B79A}"/>
              </a:ext>
            </a:extLst>
          </p:cNvPr>
          <p:cNvSpPr>
            <a:spLocks noGrp="1"/>
          </p:cNvSpPr>
          <p:nvPr>
            <p:ph type="dt" sz="half" idx="10"/>
          </p:nvPr>
        </p:nvSpPr>
        <p:spPr>
          <a:xfrm>
            <a:off x="609600" y="6452048"/>
            <a:ext cx="2844800" cy="365125"/>
          </a:xfrm>
        </p:spPr>
        <p:txBody>
          <a:bodyPr/>
          <a:lstStyle/>
          <a:p>
            <a:r>
              <a:rPr lang="ru-RU"/>
              <a:t>24.06.2019</a:t>
            </a:r>
          </a:p>
        </p:txBody>
      </p:sp>
      <p:sp>
        <p:nvSpPr>
          <p:cNvPr id="8" name="Нижний колонтитул 7">
            <a:extLst>
              <a:ext uri="{FF2B5EF4-FFF2-40B4-BE49-F238E27FC236}">
                <a16:creationId xmlns="" xmlns:a16="http://schemas.microsoft.com/office/drawing/2014/main" id="{8ACD07C7-F5D9-4B9F-BC30-FDBEA875D894}"/>
              </a:ext>
            </a:extLst>
          </p:cNvPr>
          <p:cNvSpPr>
            <a:spLocks noGrp="1"/>
          </p:cNvSpPr>
          <p:nvPr>
            <p:ph type="ftr" sz="quarter" idx="11"/>
          </p:nvPr>
        </p:nvSpPr>
        <p:spPr>
          <a:xfrm>
            <a:off x="4146550" y="6492875"/>
            <a:ext cx="3860800" cy="365125"/>
          </a:xfrm>
        </p:spPr>
        <p:txBody>
          <a:bodyPr/>
          <a:lstStyle/>
          <a:p>
            <a:r>
              <a:rPr lang="en-US" dirty="0"/>
              <a:t>NP PAC 50th meeting</a:t>
            </a:r>
            <a:endParaRPr lang="ru-RU" dirty="0"/>
          </a:p>
        </p:txBody>
      </p:sp>
      <p:sp>
        <p:nvSpPr>
          <p:cNvPr id="9" name="Номер слайда 8">
            <a:extLst>
              <a:ext uri="{FF2B5EF4-FFF2-40B4-BE49-F238E27FC236}">
                <a16:creationId xmlns="" xmlns:a16="http://schemas.microsoft.com/office/drawing/2014/main" id="{A444E7D9-CD39-4B7C-801A-A5DB0803A844}"/>
              </a:ext>
            </a:extLst>
          </p:cNvPr>
          <p:cNvSpPr>
            <a:spLocks noGrp="1"/>
          </p:cNvSpPr>
          <p:nvPr>
            <p:ph type="sldNum" sz="quarter" idx="12"/>
          </p:nvPr>
        </p:nvSpPr>
        <p:spPr>
          <a:xfrm>
            <a:off x="8737600" y="6452048"/>
            <a:ext cx="2844800" cy="365125"/>
          </a:xfrm>
        </p:spPr>
        <p:txBody>
          <a:bodyPr/>
          <a:lstStyle/>
          <a:p>
            <a:fld id="{091AD801-B12E-4A00-8E9E-6CC326DE2565}" type="slidenum">
              <a:rPr lang="ru-RU" smtClean="0"/>
              <a:pPr/>
              <a:t>7</a:t>
            </a:fld>
            <a:endParaRPr lang="ru-RU"/>
          </a:p>
        </p:txBody>
      </p:sp>
    </p:spTree>
    <p:extLst>
      <p:ext uri="{BB962C8B-B14F-4D97-AF65-F5344CB8AC3E}">
        <p14:creationId xmlns="" xmlns:p14="http://schemas.microsoft.com/office/powerpoint/2010/main" val="512646778"/>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73577495-AF91-4237-A378-2C689FB8BB09}"/>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2" name="Дата 1">
            <a:extLst>
              <a:ext uri="{FF2B5EF4-FFF2-40B4-BE49-F238E27FC236}">
                <a16:creationId xmlns="" xmlns:a16="http://schemas.microsoft.com/office/drawing/2014/main" id="{0F6ED5B1-DA7B-4E68-B116-B7C5168F6E1D}"/>
              </a:ext>
            </a:extLst>
          </p:cNvPr>
          <p:cNvSpPr>
            <a:spLocks noGrp="1"/>
          </p:cNvSpPr>
          <p:nvPr>
            <p:ph type="dt" sz="half" idx="10"/>
          </p:nvPr>
        </p:nvSpPr>
        <p:spPr/>
        <p:txBody>
          <a:bodyPr/>
          <a:lstStyle/>
          <a:p>
            <a:r>
              <a:rPr lang="ru-RU"/>
              <a:t>24.06.2019</a:t>
            </a:r>
          </a:p>
        </p:txBody>
      </p:sp>
      <p:sp>
        <p:nvSpPr>
          <p:cNvPr id="4" name="Нижний колонтитул 3">
            <a:extLst>
              <a:ext uri="{FF2B5EF4-FFF2-40B4-BE49-F238E27FC236}">
                <a16:creationId xmlns="" xmlns:a16="http://schemas.microsoft.com/office/drawing/2014/main" id="{93192049-A62C-418F-90C7-726AD75370EA}"/>
              </a:ext>
            </a:extLst>
          </p:cNvPr>
          <p:cNvSpPr>
            <a:spLocks noGrp="1"/>
          </p:cNvSpPr>
          <p:nvPr>
            <p:ph type="ftr" sz="quarter" idx="11"/>
          </p:nvPr>
        </p:nvSpPr>
        <p:spPr>
          <a:xfrm>
            <a:off x="3870325" y="6492875"/>
            <a:ext cx="3860800" cy="365125"/>
          </a:xfrm>
        </p:spPr>
        <p:txBody>
          <a:bodyPr/>
          <a:lstStyle/>
          <a:p>
            <a:r>
              <a:rPr lang="en-US" dirty="0"/>
              <a:t>NP PAC 50th meeting</a:t>
            </a:r>
            <a:endParaRPr lang="ru-RU" dirty="0"/>
          </a:p>
        </p:txBody>
      </p:sp>
      <p:sp>
        <p:nvSpPr>
          <p:cNvPr id="5" name="Номер слайда 4">
            <a:extLst>
              <a:ext uri="{FF2B5EF4-FFF2-40B4-BE49-F238E27FC236}">
                <a16:creationId xmlns="" xmlns:a16="http://schemas.microsoft.com/office/drawing/2014/main" id="{3B31D35D-3E38-4624-9853-8FB48F25FF6B}"/>
              </a:ext>
            </a:extLst>
          </p:cNvPr>
          <p:cNvSpPr>
            <a:spLocks noGrp="1"/>
          </p:cNvSpPr>
          <p:nvPr>
            <p:ph type="sldNum" sz="quarter" idx="12"/>
          </p:nvPr>
        </p:nvSpPr>
        <p:spPr/>
        <p:txBody>
          <a:bodyPr/>
          <a:lstStyle/>
          <a:p>
            <a:fld id="{091AD801-B12E-4A00-8E9E-6CC326DE2565}" type="slidenum">
              <a:rPr lang="ru-RU" smtClean="0"/>
              <a:pPr/>
              <a:t>8</a:t>
            </a:fld>
            <a:endParaRPr lang="ru-RU"/>
          </a:p>
        </p:txBody>
      </p:sp>
    </p:spTree>
    <p:extLst>
      <p:ext uri="{BB962C8B-B14F-4D97-AF65-F5344CB8AC3E}">
        <p14:creationId xmlns="" xmlns:p14="http://schemas.microsoft.com/office/powerpoint/2010/main" val="4124774580"/>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FEEBCE9D-40A6-4BE1-B348-C30ED99A1DBF}"/>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3" name="Дата 2">
            <a:extLst>
              <a:ext uri="{FF2B5EF4-FFF2-40B4-BE49-F238E27FC236}">
                <a16:creationId xmlns="" xmlns:a16="http://schemas.microsoft.com/office/drawing/2014/main" id="{AAA4A7C4-45E4-4F6E-BF0B-6C8566225631}"/>
              </a:ext>
            </a:extLst>
          </p:cNvPr>
          <p:cNvSpPr>
            <a:spLocks noGrp="1"/>
          </p:cNvSpPr>
          <p:nvPr>
            <p:ph type="dt" sz="half" idx="10"/>
          </p:nvPr>
        </p:nvSpPr>
        <p:spPr/>
        <p:txBody>
          <a:bodyPr/>
          <a:lstStyle/>
          <a:p>
            <a:r>
              <a:rPr lang="ru-RU"/>
              <a:t>24.06.2019</a:t>
            </a:r>
          </a:p>
        </p:txBody>
      </p:sp>
      <p:sp>
        <p:nvSpPr>
          <p:cNvPr id="5" name="Номер слайда 4">
            <a:extLst>
              <a:ext uri="{FF2B5EF4-FFF2-40B4-BE49-F238E27FC236}">
                <a16:creationId xmlns="" xmlns:a16="http://schemas.microsoft.com/office/drawing/2014/main" id="{9E853BB8-1377-4583-9D52-832F7F8083B8}"/>
              </a:ext>
            </a:extLst>
          </p:cNvPr>
          <p:cNvSpPr>
            <a:spLocks noGrp="1"/>
          </p:cNvSpPr>
          <p:nvPr>
            <p:ph type="sldNum" sz="quarter" idx="12"/>
          </p:nvPr>
        </p:nvSpPr>
        <p:spPr/>
        <p:txBody>
          <a:bodyPr/>
          <a:lstStyle/>
          <a:p>
            <a:fld id="{091AD801-B12E-4A00-8E9E-6CC326DE2565}" type="slidenum">
              <a:rPr lang="ru-RU" smtClean="0"/>
              <a:pPr/>
              <a:t>9</a:t>
            </a:fld>
            <a:endParaRPr lang="ru-RU"/>
          </a:p>
        </p:txBody>
      </p:sp>
    </p:spTree>
    <p:extLst>
      <p:ext uri="{BB962C8B-B14F-4D97-AF65-F5344CB8AC3E}">
        <p14:creationId xmlns="" xmlns:p14="http://schemas.microsoft.com/office/powerpoint/2010/main" val="3336296544"/>
      </p:ext>
    </p:extLst>
  </p:cSld>
  <p:clrMapOvr>
    <a:masterClrMapping/>
  </p:clrMapOvr>
  <mc:AlternateContent xmlns:mc="http://schemas.openxmlformats.org/markup-compatibility/2006">
    <mc:Choice xmlns="" xmlns:p14="http://schemas.microsoft.com/office/powerpoint/2010/main" Requires="p14">
      <p:transition spd="slow" p14:dur="1200">
        <p14:prism dir="u"/>
      </p:transition>
    </mc:Choice>
    <mc:Fallback>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LNP">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FLNP1">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FLNP</Template>
  <TotalTime>6612</TotalTime>
  <Words>2225</Words>
  <Application>Microsoft Office PowerPoint</Application>
  <PresentationFormat>Произвольный</PresentationFormat>
  <Paragraphs>396</Paragraphs>
  <Slides>26</Slides>
  <Notes>10</Notes>
  <HiddenSlides>0</HiddenSlides>
  <MMClips>0</MMClips>
  <ScaleCrop>false</ScaleCrop>
  <HeadingPairs>
    <vt:vector size="6" baseType="variant">
      <vt:variant>
        <vt:lpstr>Тема</vt:lpstr>
      </vt:variant>
      <vt:variant>
        <vt:i4>3</vt:i4>
      </vt:variant>
      <vt:variant>
        <vt:lpstr>Внедренные серверы OLE</vt:lpstr>
      </vt:variant>
      <vt:variant>
        <vt:i4>2</vt:i4>
      </vt:variant>
      <vt:variant>
        <vt:lpstr>Заголовки слайдов</vt:lpstr>
      </vt:variant>
      <vt:variant>
        <vt:i4>26</vt:i4>
      </vt:variant>
    </vt:vector>
  </HeadingPairs>
  <TitlesOfParts>
    <vt:vector size="31" baseType="lpstr">
      <vt:lpstr>FLNP</vt:lpstr>
      <vt:lpstr>Солнцестояние</vt:lpstr>
      <vt:lpstr>FLNP1</vt:lpstr>
      <vt:lpstr>Equation</vt:lpstr>
      <vt:lpstr>Graph</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Development of the Intense REsonance Neutron Source (IREN)</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Егор Лычагин</dc:creator>
  <cp:lastModifiedBy>Егор Лычагин</cp:lastModifiedBy>
  <cp:revision>59</cp:revision>
  <dcterms:created xsi:type="dcterms:W3CDTF">2019-04-07T08:25:37Z</dcterms:created>
  <dcterms:modified xsi:type="dcterms:W3CDTF">2019-06-24T11:23:12Z</dcterms:modified>
</cp:coreProperties>
</file>