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8" r:id="rId2"/>
    <p:sldId id="279" r:id="rId3"/>
    <p:sldId id="280" r:id="rId4"/>
    <p:sldId id="281" r:id="rId5"/>
    <p:sldId id="282" r:id="rId6"/>
    <p:sldId id="283" r:id="rId7"/>
    <p:sldId id="284" r:id="rId8"/>
    <p:sldId id="296" r:id="rId9"/>
    <p:sldId id="287" r:id="rId10"/>
    <p:sldId id="285" r:id="rId11"/>
    <p:sldId id="292" r:id="rId12"/>
    <p:sldId id="297" r:id="rId13"/>
    <p:sldId id="299" r:id="rId14"/>
    <p:sldId id="293" r:id="rId15"/>
    <p:sldId id="300" r:id="rId16"/>
    <p:sldId id="301" r:id="rId17"/>
    <p:sldId id="30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80" autoAdjust="0"/>
  </p:normalViewPr>
  <p:slideViewPr>
    <p:cSldViewPr>
      <p:cViewPr varScale="1">
        <p:scale>
          <a:sx n="73" d="100"/>
          <a:sy n="73" d="100"/>
        </p:scale>
        <p:origin x="52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12A0C-3D3B-405E-91D4-4FFC977939F5}" type="datetimeFigureOut">
              <a:rPr lang="ru-RU" smtClean="0"/>
              <a:pPr/>
              <a:t>24.06.2019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6EB80-CB2A-4458-A8DB-52DD3DD01FB8}" type="slidenum">
              <a:rPr lang="ru-RU" smtClean="0"/>
              <a:pPr/>
              <a:t>‹#›</a:t>
            </a:fld>
            <a:endParaRPr lang="ru-RU"/>
          </a:p>
        </p:txBody>
      </p:sp>
    </p:spTree>
    <p:extLst>
      <p:ext uri="{BB962C8B-B14F-4D97-AF65-F5344CB8AC3E}">
        <p14:creationId xmlns:p14="http://schemas.microsoft.com/office/powerpoint/2010/main" val="182622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5865D47-E798-4F0B-9F65-8D23B0C867C5}" type="datetimeFigureOut">
              <a:rPr lang="ru-RU" smtClean="0"/>
              <a:pPr/>
              <a:t>24.06.2019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7D06FA-916F-47CC-9DDD-957CEA15549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865D47-E798-4F0B-9F65-8D23B0C867C5}" type="datetimeFigureOut">
              <a:rPr lang="ru-RU" smtClean="0"/>
              <a:pPr/>
              <a:t>24.06.2019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7D06FA-916F-47CC-9DDD-957CEA15549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865D47-E798-4F0B-9F65-8D23B0C867C5}" type="datetimeFigureOut">
              <a:rPr lang="ru-RU" smtClean="0"/>
              <a:pPr/>
              <a:t>24.06.2019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7D06FA-916F-47CC-9DDD-957CEA15549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865D47-E798-4F0B-9F65-8D23B0C867C5}" type="datetimeFigureOut">
              <a:rPr lang="ru-RU" smtClean="0"/>
              <a:pPr/>
              <a:t>24.06.2019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7D06FA-916F-47CC-9DDD-957CEA15549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5865D47-E798-4F0B-9F65-8D23B0C867C5}" type="datetimeFigureOut">
              <a:rPr lang="ru-RU" smtClean="0"/>
              <a:pPr/>
              <a:t>24.06.2019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7D06FA-916F-47CC-9DDD-957CEA15549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5865D47-E798-4F0B-9F65-8D23B0C867C5}" type="datetimeFigureOut">
              <a:rPr lang="ru-RU" smtClean="0"/>
              <a:pPr/>
              <a:t>24.06.2019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7D06FA-916F-47CC-9DDD-957CEA15549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5865D47-E798-4F0B-9F65-8D23B0C867C5}" type="datetimeFigureOut">
              <a:rPr lang="ru-RU" smtClean="0"/>
              <a:pPr/>
              <a:t>24.06.2019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7D06FA-916F-47CC-9DDD-957CEA15549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5865D47-E798-4F0B-9F65-8D23B0C867C5}" type="datetimeFigureOut">
              <a:rPr lang="ru-RU" smtClean="0"/>
              <a:pPr/>
              <a:t>24.06.2019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7D06FA-916F-47CC-9DDD-957CEA15549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865D47-E798-4F0B-9F65-8D23B0C867C5}" type="datetimeFigureOut">
              <a:rPr lang="ru-RU" smtClean="0"/>
              <a:pPr/>
              <a:t>24.06.2019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7D06FA-916F-47CC-9DDD-957CEA15549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865D47-E798-4F0B-9F65-8D23B0C867C5}" type="datetimeFigureOut">
              <a:rPr lang="ru-RU" smtClean="0"/>
              <a:pPr/>
              <a:t>24.06.2019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7D06FA-916F-47CC-9DDD-957CEA15549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865D47-E798-4F0B-9F65-8D23B0C867C5}" type="datetimeFigureOut">
              <a:rPr lang="ru-RU" smtClean="0"/>
              <a:pPr/>
              <a:t>24.06.2019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7D06FA-916F-47CC-9DDD-957CEA15549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65D47-E798-4F0B-9F65-8D23B0C867C5}" type="datetimeFigureOut">
              <a:rPr lang="ru-RU" smtClean="0"/>
              <a:pPr/>
              <a:t>24.06.2019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D06FA-916F-47CC-9DDD-957CEA15549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Creation of a prototype of a polarized nuclear </a:t>
            </a:r>
            <a:r>
              <a:rPr lang="en-US" b="1" dirty="0" smtClean="0"/>
              <a:t>target</a:t>
            </a:r>
            <a:r>
              <a:rPr lang="ru-RU" b="1" smtClean="0"/>
              <a:t>.</a:t>
            </a:r>
            <a:endParaRPr lang="ru-RU" dirty="0"/>
          </a:p>
        </p:txBody>
      </p:sp>
      <p:sp>
        <p:nvSpPr>
          <p:cNvPr id="3" name="Объект 2"/>
          <p:cNvSpPr>
            <a:spLocks noGrp="1"/>
          </p:cNvSpPr>
          <p:nvPr>
            <p:ph idx="1"/>
          </p:nvPr>
        </p:nvSpPr>
        <p:spPr>
          <a:xfrm>
            <a:off x="465841" y="2708920"/>
            <a:ext cx="8229600" cy="4525963"/>
          </a:xfrm>
        </p:spPr>
        <p:txBody>
          <a:bodyPr/>
          <a:lstStyle/>
          <a:p>
            <a:pPr marL="0" indent="0" algn="ctr">
              <a:buNone/>
            </a:pPr>
            <a:r>
              <a:rPr lang="en-US" dirty="0" err="1" smtClean="0"/>
              <a:t>V.V.Novitsky</a:t>
            </a:r>
            <a:endParaRPr lang="ru-RU" dirty="0"/>
          </a:p>
        </p:txBody>
      </p:sp>
    </p:spTree>
    <p:extLst>
      <p:ext uri="{BB962C8B-B14F-4D97-AF65-F5344CB8AC3E}">
        <p14:creationId xmlns:p14="http://schemas.microsoft.com/office/powerpoint/2010/main" val="420410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“Flippers”</a:t>
            </a:r>
            <a:endParaRPr lang="ru-RU" dirty="0"/>
          </a:p>
        </p:txBody>
      </p:sp>
      <p:sp>
        <p:nvSpPr>
          <p:cNvPr id="3" name="Объект 2"/>
          <p:cNvSpPr>
            <a:spLocks noGrp="1"/>
          </p:cNvSpPr>
          <p:nvPr>
            <p:ph idx="1"/>
          </p:nvPr>
        </p:nvSpPr>
        <p:spPr/>
        <p:txBody>
          <a:bodyPr/>
          <a:lstStyle/>
          <a:p>
            <a:r>
              <a:rPr lang="en-US" dirty="0"/>
              <a:t>The actuator is a short rectangular solenoid in a magnetic screen.</a:t>
            </a:r>
            <a:endParaRPr lang="ru-RU" dirty="0"/>
          </a:p>
        </p:txBody>
      </p:sp>
      <p:pic>
        <p:nvPicPr>
          <p:cNvPr id="5" name="Picture 5"/>
          <p:cNvPicPr>
            <a:picLocks noChangeAspect="1" noChangeArrowheads="1"/>
          </p:cNvPicPr>
          <p:nvPr/>
        </p:nvPicPr>
        <p:blipFill>
          <a:blip r:embed="rId2" cstate="print"/>
          <a:srcRect/>
          <a:stretch>
            <a:fillRect/>
          </a:stretch>
        </p:blipFill>
        <p:spPr bwMode="auto">
          <a:xfrm>
            <a:off x="6012160" y="2852936"/>
            <a:ext cx="2347913" cy="2846387"/>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755576" y="3068960"/>
            <a:ext cx="1954213" cy="2449513"/>
          </a:xfrm>
          <a:prstGeom prst="rect">
            <a:avLst/>
          </a:prstGeom>
          <a:noFill/>
          <a:ln w="9525">
            <a:noFill/>
            <a:miter lim="800000"/>
            <a:headEnd/>
            <a:tailEnd/>
          </a:ln>
          <a:effectLst/>
        </p:spPr>
      </p:pic>
      <p:pic>
        <p:nvPicPr>
          <p:cNvPr id="7" name="Picture 7"/>
          <p:cNvPicPr>
            <a:picLocks noChangeAspect="1" noChangeArrowheads="1"/>
          </p:cNvPicPr>
          <p:nvPr/>
        </p:nvPicPr>
        <p:blipFill>
          <a:blip r:embed="rId4" cstate="print"/>
          <a:srcRect/>
          <a:stretch>
            <a:fillRect/>
          </a:stretch>
        </p:blipFill>
        <p:spPr bwMode="auto">
          <a:xfrm>
            <a:off x="3131840" y="2780928"/>
            <a:ext cx="2455863" cy="2976563"/>
          </a:xfrm>
          <a:prstGeom prst="rect">
            <a:avLst/>
          </a:prstGeom>
          <a:noFill/>
          <a:ln w="9525">
            <a:noFill/>
            <a:miter lim="800000"/>
            <a:headEnd/>
            <a:tailEnd/>
          </a:ln>
          <a:effectLst/>
        </p:spPr>
      </p:pic>
    </p:spTree>
    <p:extLst>
      <p:ext uri="{BB962C8B-B14F-4D97-AF65-F5344CB8AC3E}">
        <p14:creationId xmlns:p14="http://schemas.microsoft.com/office/powerpoint/2010/main" val="253306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48680"/>
            <a:ext cx="59766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Neutron polarization vector control</a:t>
            </a:r>
            <a:endParaRPr lang="ru-RU" sz="2800" dirty="0">
              <a:latin typeface="Times New Roman" pitchFamily="18" charset="0"/>
              <a:cs typeface="Times New Roman" pitchFamily="18" charset="0"/>
            </a:endParaRPr>
          </a:p>
        </p:txBody>
      </p:sp>
      <p:sp>
        <p:nvSpPr>
          <p:cNvPr id="4" name="TextBox 3"/>
          <p:cNvSpPr txBox="1"/>
          <p:nvPr/>
        </p:nvSpPr>
        <p:spPr>
          <a:xfrm>
            <a:off x="971600" y="1556792"/>
            <a:ext cx="6768752" cy="4708981"/>
          </a:xfrm>
          <a:prstGeom prst="rect">
            <a:avLst/>
          </a:prstGeom>
          <a:noFill/>
        </p:spPr>
        <p:txBody>
          <a:bodyPr wrap="square" rtlCol="0">
            <a:spAutoFit/>
          </a:bodyPr>
          <a:lstStyle/>
          <a:p>
            <a:r>
              <a:rPr lang="en-US" sz="2400" dirty="0" smtClean="0">
                <a:latin typeface="Times New Roman" pitchFamily="18" charset="0"/>
                <a:cs typeface="Times New Roman" pitchFamily="18" charset="0"/>
              </a:rPr>
              <a:t>Control </a:t>
            </a:r>
            <a:r>
              <a:rPr lang="en-US" sz="2400" dirty="0">
                <a:latin typeface="Times New Roman" pitchFamily="18" charset="0"/>
                <a:cs typeface="Times New Roman" pitchFamily="18" charset="0"/>
              </a:rPr>
              <a:t>of neutron spin precession in a magnetic field</a:t>
            </a:r>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f</a:t>
            </a:r>
            <a:r>
              <a:rPr lang="en-US" sz="2400" i="1" baseline="-25000" dirty="0" err="1" smtClean="0">
                <a:latin typeface="Times New Roman" pitchFamily="18" charset="0"/>
                <a:cs typeface="Times New Roman" pitchFamily="18" charset="0"/>
              </a:rPr>
              <a:t>L</a:t>
            </a:r>
            <a:r>
              <a:rPr lang="en-US" sz="2400" dirty="0" smtClean="0">
                <a:latin typeface="Times New Roman" pitchFamily="18" charset="0"/>
                <a:cs typeface="Times New Roman" pitchFamily="18" charset="0"/>
              </a:rPr>
              <a:t>= </a:t>
            </a:r>
            <a:r>
              <a:rPr lang="el-GR" sz="2400" b="1" i="1" dirty="0" smtClean="0">
                <a:latin typeface="Times New Roman" pitchFamily="18" charset="0"/>
                <a:cs typeface="Times New Roman" pitchFamily="18" charset="0"/>
              </a:rPr>
              <a:t>ν</a:t>
            </a:r>
            <a:r>
              <a:rPr lang="en-US" sz="2400" b="1" i="1" baseline="-25000" dirty="0" smtClean="0">
                <a:latin typeface="Times New Roman" pitchFamily="18" charset="0"/>
                <a:cs typeface="Times New Roman" pitchFamily="18" charset="0"/>
              </a:rPr>
              <a:t>n</a:t>
            </a:r>
            <a:r>
              <a:rPr lang="en-US" sz="2400" dirty="0" smtClean="0">
                <a:latin typeface="Times New Roman" pitchFamily="18" charset="0"/>
                <a:cs typeface="Times New Roman" pitchFamily="18" charset="0"/>
              </a:rPr>
              <a:t> </a:t>
            </a:r>
            <a:r>
              <a:rPr lang="el-GR" sz="2400" b="1" i="1"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B</a:t>
            </a:r>
            <a:r>
              <a:rPr lang="ru-RU" sz="2400" b="1" i="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el-GR" sz="2400" b="1" i="1" dirty="0" smtClean="0">
                <a:latin typeface="Times New Roman" pitchFamily="18" charset="0"/>
                <a:cs typeface="Times New Roman" pitchFamily="18" charset="0"/>
              </a:rPr>
              <a:t>ν</a:t>
            </a:r>
            <a:r>
              <a:rPr lang="en-US" sz="2400" b="1" i="1" baseline="-25000" dirty="0" smtClean="0">
                <a:latin typeface="Times New Roman" pitchFamily="18" charset="0"/>
                <a:cs typeface="Times New Roman" pitchFamily="18" charset="0"/>
              </a:rPr>
              <a:t>n</a:t>
            </a:r>
            <a:r>
              <a:rPr lang="ru-RU" sz="2400" dirty="0" smtClean="0">
                <a:latin typeface="Times New Roman" pitchFamily="18" charset="0"/>
                <a:cs typeface="Times New Roman" pitchFamily="18" charset="0"/>
              </a:rPr>
              <a:t>=29,16МГц/Тл</a:t>
            </a:r>
            <a:r>
              <a:rPr lang="en-US"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endParaRPr lang="ru-RU" dirty="0" smtClean="0"/>
          </a:p>
          <a:p>
            <a:r>
              <a:rPr lang="en-US" sz="2000" dirty="0" smtClean="0"/>
              <a:t> </a:t>
            </a:r>
            <a:r>
              <a:rPr lang="en-US" sz="2400" dirty="0">
                <a:latin typeface="Times New Roman" pitchFamily="18" charset="0"/>
                <a:cs typeface="Times New Roman" pitchFamily="18" charset="0"/>
              </a:rPr>
              <a:t>Use a sequence of rectangular solenoids with uniform fields directed along the coordinate axes perpendicular to the beam.  Since the angles of precession of the spin of the neutron depend on the time of its stay in the field, change the currents of the solenoids in accordance with TOF as </a:t>
            </a:r>
            <a:r>
              <a:rPr lang="en-US" sz="2400" b="1" i="1" dirty="0">
                <a:latin typeface="Times New Roman" pitchFamily="18" charset="0"/>
                <a:cs typeface="Times New Roman" pitchFamily="18" charset="0"/>
              </a:rPr>
              <a:t>1 / t</a:t>
            </a:r>
            <a:endParaRPr lang="ru-RU" sz="2400" b="1" i="1" dirty="0" smtClean="0"/>
          </a:p>
        </p:txBody>
      </p:sp>
      <p:pic>
        <p:nvPicPr>
          <p:cNvPr id="15364" name="Picture 4"/>
          <p:cNvPicPr>
            <a:picLocks noChangeAspect="1" noChangeArrowheads="1"/>
          </p:cNvPicPr>
          <p:nvPr/>
        </p:nvPicPr>
        <p:blipFill>
          <a:blip r:embed="rId2" cstate="print"/>
          <a:srcRect/>
          <a:stretch>
            <a:fillRect/>
          </a:stretch>
        </p:blipFill>
        <p:spPr bwMode="auto">
          <a:xfrm>
            <a:off x="6598003" y="2271395"/>
            <a:ext cx="2667551" cy="2021701"/>
          </a:xfrm>
          <a:prstGeom prst="rect">
            <a:avLst/>
          </a:prstGeom>
          <a:noFill/>
          <a:ln w="9525">
            <a:noFill/>
            <a:miter lim="800000"/>
            <a:headEnd/>
            <a:tailEnd/>
          </a:ln>
          <a:effectLst/>
        </p:spPr>
      </p:pic>
      <p:sp>
        <p:nvSpPr>
          <p:cNvPr id="153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367"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536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370" name="Rectangle 10"/>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537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5371"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2132856"/>
            <a:ext cx="1628775" cy="876300"/>
          </a:xfrm>
          <a:prstGeom prst="rect">
            <a:avLst/>
          </a:prstGeom>
          <a:noFill/>
        </p:spPr>
      </p:pic>
    </p:spTree>
    <p:extLst>
      <p:ext uri="{BB962C8B-B14F-4D97-AF65-F5344CB8AC3E}">
        <p14:creationId xmlns:p14="http://schemas.microsoft.com/office/powerpoint/2010/main" val="208227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772816"/>
            <a:ext cx="7488832" cy="3785652"/>
          </a:xfrm>
          <a:prstGeom prst="rect">
            <a:avLst/>
          </a:prstGeom>
        </p:spPr>
        <p:txBody>
          <a:bodyPr wrap="square">
            <a:spAutoFit/>
          </a:bodyPr>
          <a:lstStyle/>
          <a:p>
            <a:r>
              <a:rPr lang="en-US" sz="2400" kern="50" dirty="0">
                <a:latin typeface="Times New Roman" panose="02020603050405020304" pitchFamily="18" charset="0"/>
                <a:ea typeface="SimSun" panose="02010600030101010101" pitchFamily="2" charset="-122"/>
                <a:cs typeface="Lucida Sans" panose="020B0602030504020204" pitchFamily="34" charset="0"/>
              </a:rPr>
              <a:t>The concept of this setup was developed for conducting experiments aimed at the search for T-invariance violation when measuring three-vector correlation in forward polarized neutron scattering at polarized </a:t>
            </a:r>
            <a:r>
              <a:rPr lang="en-US" sz="2400" kern="50" baseline="30000" dirty="0">
                <a:latin typeface="Times New Roman" panose="02020603050405020304" pitchFamily="18" charset="0"/>
                <a:ea typeface="SimSun" panose="02010600030101010101" pitchFamily="2" charset="-122"/>
                <a:cs typeface="Lucida Sans" panose="020B0602030504020204" pitchFamily="34" charset="0"/>
              </a:rPr>
              <a:t>139</a:t>
            </a:r>
            <a:r>
              <a:rPr lang="en-US" sz="2400" kern="50" dirty="0">
                <a:latin typeface="Times New Roman" panose="02020603050405020304" pitchFamily="18" charset="0"/>
                <a:ea typeface="SimSun" panose="02010600030101010101" pitchFamily="2" charset="-122"/>
                <a:cs typeface="Lucida Sans" panose="020B0602030504020204" pitchFamily="34" charset="0"/>
              </a:rPr>
              <a:t>La in the resonance 0.74 eV and five-vector correlations on aligned </a:t>
            </a:r>
            <a:r>
              <a:rPr lang="en-US" sz="2400" kern="50" dirty="0" smtClean="0">
                <a:latin typeface="Times New Roman" panose="02020603050405020304" pitchFamily="18" charset="0"/>
                <a:ea typeface="SimSun" panose="02010600030101010101" pitchFamily="2" charset="-122"/>
                <a:cs typeface="Lucida Sans" panose="020B0602030504020204" pitchFamily="34" charset="0"/>
              </a:rPr>
              <a:t>nuclei…</a:t>
            </a:r>
            <a:r>
              <a:rPr lang="en-US" sz="2400" b="1" dirty="0" smtClean="0"/>
              <a:t> </a:t>
            </a:r>
            <a:endParaRPr lang="ru-RU" sz="2400" b="1" dirty="0" smtClean="0"/>
          </a:p>
          <a:p>
            <a:r>
              <a:rPr lang="en-US" sz="2400" dirty="0" smtClean="0"/>
              <a:t>   …In</a:t>
            </a:r>
            <a:r>
              <a:rPr lang="en-US" sz="2400" b="1" dirty="0" smtClean="0"/>
              <a:t> </a:t>
            </a:r>
            <a:r>
              <a:rPr lang="en-US" sz="2400" dirty="0" smtClean="0"/>
              <a:t>the project ISTC </a:t>
            </a:r>
            <a:r>
              <a:rPr lang="en-US" sz="2400" b="1" dirty="0" smtClean="0"/>
              <a:t>#0608-97</a:t>
            </a:r>
            <a:endParaRPr lang="ru-RU" sz="2400" dirty="0"/>
          </a:p>
          <a:p>
            <a:r>
              <a:rPr lang="en-US" sz="2400" dirty="0" smtClean="0"/>
              <a:t>“Development </a:t>
            </a:r>
            <a:r>
              <a:rPr lang="en-US" sz="2400" dirty="0"/>
              <a:t>of a Research Technique for Investigation of Fundamental Problems of parity Violation and Time Reversal </a:t>
            </a:r>
            <a:r>
              <a:rPr lang="en-US" sz="2400" dirty="0" smtClean="0"/>
              <a:t>Invariance”.</a:t>
            </a:r>
            <a:endParaRPr lang="ru-RU" sz="2400" kern="50" dirty="0">
              <a:effectLst/>
              <a:latin typeface="Times New Roman" panose="02020603050405020304" pitchFamily="18" charset="0"/>
              <a:ea typeface="SimSun" panose="02010600030101010101" pitchFamily="2" charset="-122"/>
              <a:cs typeface="Lucida Sans" panose="020B0602030504020204" pitchFamily="34" charset="0"/>
            </a:endParaRPr>
          </a:p>
        </p:txBody>
      </p:sp>
    </p:spTree>
    <p:extLst>
      <p:ext uri="{BB962C8B-B14F-4D97-AF65-F5344CB8AC3E}">
        <p14:creationId xmlns:p14="http://schemas.microsoft.com/office/powerpoint/2010/main" val="4232087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229600" cy="1143000"/>
          </a:xfrm>
        </p:spPr>
        <p:txBody>
          <a:bodyPr>
            <a:normAutofit fontScale="90000"/>
          </a:bodyPr>
          <a:lstStyle/>
          <a:p>
            <a:r>
              <a:rPr lang="en-US" dirty="0"/>
              <a:t>What is supposed to be carried out within the framework of the </a:t>
            </a:r>
            <a:r>
              <a:rPr lang="en-US" dirty="0" smtClean="0"/>
              <a:t>project?</a:t>
            </a:r>
            <a:endParaRPr lang="ru-RU" dirty="0"/>
          </a:p>
        </p:txBody>
      </p:sp>
      <p:sp>
        <p:nvSpPr>
          <p:cNvPr id="3" name="Объект 2"/>
          <p:cNvSpPr>
            <a:spLocks noGrp="1"/>
          </p:cNvSpPr>
          <p:nvPr>
            <p:ph idx="1"/>
          </p:nvPr>
        </p:nvSpPr>
        <p:spPr/>
        <p:txBody>
          <a:bodyPr>
            <a:normAutofit fontScale="77500" lnSpcReduction="20000"/>
          </a:bodyPr>
          <a:lstStyle/>
          <a:p>
            <a:r>
              <a:rPr lang="en-US" dirty="0"/>
              <a:t>We have a 5T superconducting magnet made in 1988, with a 2x10-4 d70x20 mm homogeneity area, which will enable us to master and implement the above method of producing DNP on a hydrogen-containing target.  Thus, at a minimum, an all-wave neutron polarizer will be </a:t>
            </a:r>
            <a:r>
              <a:rPr lang="en-US" dirty="0" smtClean="0"/>
              <a:t>created</a:t>
            </a:r>
            <a:r>
              <a:rPr lang="en-US" dirty="0"/>
              <a:t> </a:t>
            </a:r>
            <a:r>
              <a:rPr lang="en-US" dirty="0" smtClean="0"/>
              <a:t>at</a:t>
            </a:r>
            <a:r>
              <a:rPr lang="en-US" dirty="0" smtClean="0"/>
              <a:t> the first</a:t>
            </a:r>
            <a:r>
              <a:rPr lang="ru-RU" dirty="0" smtClean="0"/>
              <a:t> </a:t>
            </a:r>
            <a:r>
              <a:rPr lang="en-US" dirty="0" smtClean="0"/>
              <a:t>stage (2019-2022) .</a:t>
            </a:r>
            <a:endParaRPr lang="en-US" dirty="0"/>
          </a:p>
          <a:p>
            <a:r>
              <a:rPr lang="en-US" dirty="0"/>
              <a:t> In addition, on the basis of the experience gained, a design will be made of an installation for obtaining a nuclear polarized </a:t>
            </a:r>
            <a:r>
              <a:rPr lang="en-US" dirty="0"/>
              <a:t>target at the </a:t>
            </a:r>
            <a:r>
              <a:rPr lang="en-US" dirty="0" smtClean="0"/>
              <a:t>second</a:t>
            </a:r>
            <a:r>
              <a:rPr lang="ru-RU" dirty="0" smtClean="0"/>
              <a:t> </a:t>
            </a:r>
            <a:r>
              <a:rPr lang="en-US" dirty="0"/>
              <a:t>stage (</a:t>
            </a:r>
            <a:r>
              <a:rPr lang="en-US" dirty="0" smtClean="0"/>
              <a:t>2022-2023) </a:t>
            </a:r>
            <a:r>
              <a:rPr lang="en-US" dirty="0"/>
              <a:t>.</a:t>
            </a:r>
            <a:endParaRPr lang="en-US" dirty="0"/>
          </a:p>
          <a:p>
            <a:r>
              <a:rPr lang="en-US" dirty="0"/>
              <a:t>  The ultimate goal of the project is to create in the future a </a:t>
            </a:r>
            <a:r>
              <a:rPr lang="en-US" dirty="0" smtClean="0"/>
              <a:t>full-scale</a:t>
            </a:r>
            <a:r>
              <a:rPr lang="ru-RU" dirty="0" smtClean="0"/>
              <a:t> </a:t>
            </a:r>
            <a:r>
              <a:rPr lang="en-US" dirty="0" smtClean="0"/>
              <a:t>portable </a:t>
            </a:r>
            <a:r>
              <a:rPr lang="en-US" dirty="0"/>
              <a:t>installation described above.</a:t>
            </a:r>
            <a:endParaRPr lang="ru-RU" dirty="0"/>
          </a:p>
        </p:txBody>
      </p:sp>
    </p:spTree>
    <p:extLst>
      <p:ext uri="{BB962C8B-B14F-4D97-AF65-F5344CB8AC3E}">
        <p14:creationId xmlns:p14="http://schemas.microsoft.com/office/powerpoint/2010/main" val="3707924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5" y="1412776"/>
            <a:ext cx="6120680" cy="707886"/>
          </a:xfrm>
          <a:prstGeom prst="rect">
            <a:avLst/>
          </a:prstGeom>
        </p:spPr>
        <p:txBody>
          <a:bodyPr wrap="square">
            <a:spAutoFit/>
          </a:bodyPr>
          <a:lstStyle/>
          <a:p>
            <a:r>
              <a:rPr lang="en-US" sz="4000" dirty="0"/>
              <a:t>Thank you for attention</a:t>
            </a:r>
            <a:endParaRPr lang="ru-RU" sz="4000" dirty="0"/>
          </a:p>
        </p:txBody>
      </p:sp>
    </p:spTree>
    <p:extLst>
      <p:ext uri="{BB962C8B-B14F-4D97-AF65-F5344CB8AC3E}">
        <p14:creationId xmlns:p14="http://schemas.microsoft.com/office/powerpoint/2010/main" val="202218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6600" y="453390"/>
            <a:ext cx="5130800" cy="5951220"/>
          </a:xfrm>
          <a:prstGeom prst="rect">
            <a:avLst/>
          </a:prstGeom>
          <a:noFill/>
          <a:ln>
            <a:noFill/>
          </a:ln>
        </p:spPr>
      </p:pic>
      <p:sp>
        <p:nvSpPr>
          <p:cNvPr id="3" name="Прямоугольник 2"/>
          <p:cNvSpPr/>
          <p:nvPr/>
        </p:nvSpPr>
        <p:spPr>
          <a:xfrm>
            <a:off x="2927126" y="3244334"/>
            <a:ext cx="3289747" cy="369332"/>
          </a:xfrm>
          <a:prstGeom prst="rect">
            <a:avLst/>
          </a:prstGeom>
        </p:spPr>
        <p:txBody>
          <a:bodyPr wrap="none">
            <a:spAutoFit/>
          </a:bodyPr>
          <a:lstStyle/>
          <a:p>
            <a:r>
              <a:rPr lang="ru-RU" b="1">
                <a:latin typeface="Calibri" panose="020F0502020204030204" pitchFamily="34" charset="0"/>
                <a:ea typeface="Calibri" panose="020F0502020204030204" pitchFamily="34" charset="0"/>
                <a:cs typeface="Times New Roman" panose="02020603050405020304" pitchFamily="18" charset="0"/>
              </a:rPr>
              <a:t>WWW.LEIDENCRYOGENICS.COM</a:t>
            </a:r>
            <a:endParaRPr lang="ru-RU"/>
          </a:p>
        </p:txBody>
      </p:sp>
    </p:spTree>
    <p:extLst>
      <p:ext uri="{BB962C8B-B14F-4D97-AF65-F5344CB8AC3E}">
        <p14:creationId xmlns:p14="http://schemas.microsoft.com/office/powerpoint/2010/main" val="1668595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41550" y="342582"/>
            <a:ext cx="4660900" cy="6172835"/>
          </a:xfrm>
          <a:prstGeom prst="rect">
            <a:avLst/>
          </a:prstGeom>
          <a:noFill/>
          <a:ln>
            <a:noFill/>
          </a:ln>
        </p:spPr>
      </p:pic>
    </p:spTree>
    <p:extLst>
      <p:ext uri="{BB962C8B-B14F-4D97-AF65-F5344CB8AC3E}">
        <p14:creationId xmlns:p14="http://schemas.microsoft.com/office/powerpoint/2010/main" val="72099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947" y="726122"/>
            <a:ext cx="5412105" cy="5405755"/>
          </a:xfrm>
          <a:prstGeom prst="rect">
            <a:avLst/>
          </a:prstGeom>
          <a:noFill/>
          <a:ln>
            <a:noFill/>
          </a:ln>
        </p:spPr>
      </p:pic>
    </p:spTree>
    <p:extLst>
      <p:ext uri="{BB962C8B-B14F-4D97-AF65-F5344CB8AC3E}">
        <p14:creationId xmlns:p14="http://schemas.microsoft.com/office/powerpoint/2010/main" val="170482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a:t> </a:t>
            </a:r>
            <a:r>
              <a:rPr lang="en-US" sz="4000" dirty="0" smtClean="0"/>
              <a:t>Introduction</a:t>
            </a:r>
            <a:endParaRPr lang="ru-RU" sz="4000" dirty="0"/>
          </a:p>
        </p:txBody>
      </p:sp>
      <p:sp>
        <p:nvSpPr>
          <p:cNvPr id="3" name="Объект 2"/>
          <p:cNvSpPr>
            <a:spLocks noGrp="1"/>
          </p:cNvSpPr>
          <p:nvPr>
            <p:ph idx="1"/>
          </p:nvPr>
        </p:nvSpPr>
        <p:spPr/>
        <p:txBody>
          <a:bodyPr>
            <a:normAutofit fontScale="92500" lnSpcReduction="10000"/>
          </a:bodyPr>
          <a:lstStyle/>
          <a:p>
            <a:pPr marL="0" indent="0">
              <a:buNone/>
            </a:pPr>
            <a:r>
              <a:rPr lang="en-US" sz="2800" dirty="0"/>
              <a:t>When a </a:t>
            </a:r>
            <a:r>
              <a:rPr lang="en-US" sz="2800" dirty="0" smtClean="0"/>
              <a:t>polarized s-neutrons are </a:t>
            </a:r>
            <a:r>
              <a:rPr lang="en-US" sz="2800" dirty="0"/>
              <a:t>captured by a spin-</a:t>
            </a:r>
            <a:r>
              <a:rPr lang="en-US" sz="2800" b="1" i="1" dirty="0"/>
              <a:t>J</a:t>
            </a:r>
            <a:r>
              <a:rPr lang="en-US" sz="2800" dirty="0"/>
              <a:t> target nucleus, two states are formed in accordance with their partial cross sections: </a:t>
            </a:r>
            <a:r>
              <a:rPr lang="en-US" sz="2800" b="1" i="1" dirty="0"/>
              <a:t>J</a:t>
            </a:r>
            <a:r>
              <a:rPr lang="en-US" sz="2800" dirty="0"/>
              <a:t> + 1/2 and </a:t>
            </a:r>
            <a:r>
              <a:rPr lang="en-US" sz="2800" b="1" i="1" dirty="0"/>
              <a:t>J</a:t>
            </a:r>
            <a:r>
              <a:rPr lang="en-US" sz="2800" dirty="0"/>
              <a:t>-1/2. </a:t>
            </a:r>
            <a:r>
              <a:rPr lang="en-US" sz="2800" dirty="0" smtClean="0"/>
              <a:t>The </a:t>
            </a:r>
            <a:r>
              <a:rPr lang="en-US" sz="2800" dirty="0"/>
              <a:t>degree of polarization of the first state is parallel to the back of the neutron, the second - antiparallel. </a:t>
            </a:r>
            <a:r>
              <a:rPr lang="en-US" sz="2800" dirty="0" smtClean="0"/>
              <a:t>Thus</a:t>
            </a:r>
            <a:r>
              <a:rPr lang="en-US" sz="2800" dirty="0"/>
              <a:t>, there is always a mutual annihilation of the degree of polarization of the compound nuclei, down to a practical zero, and, consequently, angular correlations in certain intervals of the neutron energy.  Therefore, an obvious advantage is the experimental method that would allow one of the spin states to be removed.  This can be done using the method of dynamic polarization of nuclei (DNP).</a:t>
            </a:r>
            <a:endParaRPr lang="en-US" sz="2800" dirty="0" smtClean="0"/>
          </a:p>
          <a:p>
            <a:endParaRPr lang="ru-RU" dirty="0"/>
          </a:p>
        </p:txBody>
      </p:sp>
    </p:spTree>
    <p:extLst>
      <p:ext uri="{BB962C8B-B14F-4D97-AF65-F5344CB8AC3E}">
        <p14:creationId xmlns:p14="http://schemas.microsoft.com/office/powerpoint/2010/main" val="389204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Introduction</a:t>
            </a:r>
            <a:endParaRPr lang="ru-RU" dirty="0"/>
          </a:p>
        </p:txBody>
      </p:sp>
      <p:pic>
        <p:nvPicPr>
          <p:cNvPr id="4" name="Рисунок 3"/>
          <p:cNvPicPr>
            <a:picLocks noChangeAspect="1"/>
          </p:cNvPicPr>
          <p:nvPr/>
        </p:nvPicPr>
        <p:blipFill>
          <a:blip r:embed="rId2"/>
          <a:stretch>
            <a:fillRect/>
          </a:stretch>
        </p:blipFill>
        <p:spPr>
          <a:xfrm>
            <a:off x="2777711" y="1417638"/>
            <a:ext cx="4925206" cy="3164048"/>
          </a:xfrm>
          <a:prstGeom prst="rect">
            <a:avLst/>
          </a:prstGeom>
        </p:spPr>
      </p:pic>
      <p:pic>
        <p:nvPicPr>
          <p:cNvPr id="7" name="Рисунок 6"/>
          <p:cNvPicPr>
            <a:picLocks noChangeAspect="1"/>
          </p:cNvPicPr>
          <p:nvPr/>
        </p:nvPicPr>
        <p:blipFill>
          <a:blip r:embed="rId3"/>
          <a:stretch>
            <a:fillRect/>
          </a:stretch>
        </p:blipFill>
        <p:spPr>
          <a:xfrm>
            <a:off x="1403648" y="4725144"/>
            <a:ext cx="7363098" cy="1368152"/>
          </a:xfrm>
          <a:prstGeom prst="rect">
            <a:avLst/>
          </a:prstGeom>
        </p:spPr>
      </p:pic>
      <p:sp>
        <p:nvSpPr>
          <p:cNvPr id="8" name="Объект 7"/>
          <p:cNvSpPr>
            <a:spLocks noGrp="1"/>
          </p:cNvSpPr>
          <p:nvPr>
            <p:ph idx="1"/>
          </p:nvPr>
        </p:nvSpPr>
        <p:spPr/>
        <p:txBody>
          <a:bodyPr/>
          <a:lstStyle/>
          <a:p>
            <a:endParaRPr lang="ru-RU" dirty="0"/>
          </a:p>
        </p:txBody>
      </p:sp>
    </p:spTree>
    <p:extLst>
      <p:ext uri="{BB962C8B-B14F-4D97-AF65-F5344CB8AC3E}">
        <p14:creationId xmlns:p14="http://schemas.microsoft.com/office/powerpoint/2010/main" val="218938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Introduction</a:t>
            </a:r>
            <a:endParaRPr lang="ru-RU" dirty="0"/>
          </a:p>
        </p:txBody>
      </p:sp>
      <p:sp>
        <p:nvSpPr>
          <p:cNvPr id="3" name="Объект 2"/>
          <p:cNvSpPr>
            <a:spLocks noGrp="1"/>
          </p:cNvSpPr>
          <p:nvPr>
            <p:ph idx="1"/>
          </p:nvPr>
        </p:nvSpPr>
        <p:spPr/>
        <p:txBody>
          <a:bodyPr>
            <a:normAutofit fontScale="85000" lnSpcReduction="20000"/>
          </a:bodyPr>
          <a:lstStyle/>
          <a:p>
            <a:r>
              <a:rPr lang="en-US" dirty="0"/>
              <a:t>The </a:t>
            </a:r>
            <a:r>
              <a:rPr lang="en-US" dirty="0" smtClean="0"/>
              <a:t>DPN </a:t>
            </a:r>
            <a:r>
              <a:rPr lang="en-US" dirty="0"/>
              <a:t>will allow:</a:t>
            </a:r>
          </a:p>
          <a:p>
            <a:r>
              <a:rPr lang="en-US" dirty="0"/>
              <a:t>  to carry out qualitatively new measurements of P-odd effects, while simultaneously reversing the spins of the nucleus and the neutron ..</a:t>
            </a:r>
          </a:p>
          <a:p>
            <a:r>
              <a:rPr lang="en-US" dirty="0"/>
              <a:t> qualitatively new measurements of </a:t>
            </a:r>
            <a:r>
              <a:rPr lang="en-US" dirty="0" err="1" smtClean="0"/>
              <a:t>TRi</a:t>
            </a:r>
            <a:r>
              <a:rPr lang="en-US" dirty="0" smtClean="0"/>
              <a:t> </a:t>
            </a:r>
            <a:r>
              <a:rPr lang="en-US" dirty="0"/>
              <a:t>and ROT effects.</a:t>
            </a:r>
          </a:p>
          <a:p>
            <a:r>
              <a:rPr lang="en-US" dirty="0" smtClean="0"/>
              <a:t>to </a:t>
            </a:r>
            <a:r>
              <a:rPr lang="en-US" dirty="0"/>
              <a:t>measure separated </a:t>
            </a:r>
            <a:r>
              <a:rPr lang="en-US" dirty="0" smtClean="0"/>
              <a:t>cross</a:t>
            </a:r>
            <a:r>
              <a:rPr lang="ru-RU" dirty="0" smtClean="0"/>
              <a:t> </a:t>
            </a:r>
            <a:r>
              <a:rPr lang="en-US" dirty="0" smtClean="0"/>
              <a:t>sections</a:t>
            </a:r>
            <a:r>
              <a:rPr lang="en-US" dirty="0"/>
              <a:t>, </a:t>
            </a:r>
            <a:r>
              <a:rPr lang="en-US" dirty="0" smtClean="0"/>
              <a:t>especially important </a:t>
            </a:r>
            <a:r>
              <a:rPr lang="en-US" dirty="0"/>
              <a:t>for fissile nuclei.</a:t>
            </a:r>
          </a:p>
          <a:p>
            <a:r>
              <a:rPr lang="en-US" dirty="0"/>
              <a:t> finally, to bring the possibility of measuring the </a:t>
            </a:r>
            <a:r>
              <a:rPr lang="en-US" dirty="0" smtClean="0"/>
              <a:t>T-odd, P-</a:t>
            </a:r>
            <a:r>
              <a:rPr lang="en-US" dirty="0"/>
              <a:t>o</a:t>
            </a:r>
            <a:r>
              <a:rPr lang="en-US" dirty="0" smtClean="0"/>
              <a:t>dd </a:t>
            </a:r>
            <a:r>
              <a:rPr lang="en-US" dirty="0"/>
              <a:t>correlation at a resonance of 0.74 eV La</a:t>
            </a:r>
          </a:p>
          <a:p>
            <a:r>
              <a:rPr lang="en-US" dirty="0"/>
              <a:t> </a:t>
            </a:r>
            <a:r>
              <a:rPr lang="en-US" dirty="0" smtClean="0"/>
              <a:t>there </a:t>
            </a:r>
            <a:r>
              <a:rPr lang="en-US" dirty="0"/>
              <a:t>is no doubt that as the experimental base develops, new tasks will arise.</a:t>
            </a:r>
            <a:endParaRPr lang="ru-RU" dirty="0"/>
          </a:p>
        </p:txBody>
      </p:sp>
    </p:spTree>
    <p:extLst>
      <p:ext uri="{BB962C8B-B14F-4D97-AF65-F5344CB8AC3E}">
        <p14:creationId xmlns:p14="http://schemas.microsoft.com/office/powerpoint/2010/main" val="8154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8229600" cy="1143000"/>
          </a:xfrm>
        </p:spPr>
        <p:txBody>
          <a:bodyPr>
            <a:normAutofit fontScale="90000"/>
          </a:bodyPr>
          <a:lstStyle/>
          <a:p>
            <a:r>
              <a:rPr lang="en-US" dirty="0"/>
              <a:t>The composition of the experimental setup.</a:t>
            </a:r>
            <a:endParaRPr lang="ru-RU" dirty="0"/>
          </a:p>
        </p:txBody>
      </p:sp>
      <p:pic>
        <p:nvPicPr>
          <p:cNvPr id="11" name="Объект 10"/>
          <p:cNvPicPr>
            <a:picLocks noGrp="1" noChangeAspect="1"/>
          </p:cNvPicPr>
          <p:nvPr>
            <p:ph idx="1"/>
          </p:nvPr>
        </p:nvPicPr>
        <p:blipFill>
          <a:blip r:embed="rId2"/>
          <a:stretch>
            <a:fillRect/>
          </a:stretch>
        </p:blipFill>
        <p:spPr>
          <a:xfrm>
            <a:off x="1030551" y="1600200"/>
            <a:ext cx="7082898" cy="4525963"/>
          </a:xfrm>
          <a:prstGeom prst="rect">
            <a:avLst/>
          </a:prstGeom>
        </p:spPr>
      </p:pic>
    </p:spTree>
    <p:extLst>
      <p:ext uri="{BB962C8B-B14F-4D97-AF65-F5344CB8AC3E}">
        <p14:creationId xmlns:p14="http://schemas.microsoft.com/office/powerpoint/2010/main" val="352973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The need to have a field uniformity of </a:t>
            </a:r>
            <a:r>
              <a:rPr lang="ru-RU" dirty="0" smtClean="0"/>
              <a:t>10</a:t>
            </a:r>
            <a:r>
              <a:rPr lang="ru-RU" baseline="30000" dirty="0" smtClean="0"/>
              <a:t>-5</a:t>
            </a:r>
            <a:r>
              <a:rPr lang="ru-RU" dirty="0" smtClean="0"/>
              <a:t>.</a:t>
            </a:r>
            <a:endParaRPr lang="ru-RU" dirty="0"/>
          </a:p>
        </p:txBody>
      </p:sp>
      <p:pic>
        <p:nvPicPr>
          <p:cNvPr id="4" name="Объект 3"/>
          <p:cNvPicPr>
            <a:picLocks noGrp="1" noChangeAspect="1"/>
          </p:cNvPicPr>
          <p:nvPr>
            <p:ph idx="1"/>
          </p:nvPr>
        </p:nvPicPr>
        <p:blipFill>
          <a:blip r:embed="rId2"/>
          <a:stretch>
            <a:fillRect/>
          </a:stretch>
        </p:blipFill>
        <p:spPr>
          <a:xfrm>
            <a:off x="1763688" y="1772815"/>
            <a:ext cx="5976664" cy="4629047"/>
          </a:xfrm>
          <a:prstGeom prst="rect">
            <a:avLst/>
          </a:prstGeom>
        </p:spPr>
      </p:pic>
      <p:pic>
        <p:nvPicPr>
          <p:cNvPr id="3" name="Рисунок 2"/>
          <p:cNvPicPr>
            <a:picLocks noChangeAspect="1"/>
          </p:cNvPicPr>
          <p:nvPr/>
        </p:nvPicPr>
        <p:blipFill>
          <a:blip r:embed="rId3"/>
          <a:stretch>
            <a:fillRect/>
          </a:stretch>
        </p:blipFill>
        <p:spPr>
          <a:xfrm>
            <a:off x="5126" y="1424"/>
            <a:ext cx="964080" cy="486720"/>
          </a:xfrm>
          <a:prstGeom prst="rect">
            <a:avLst/>
          </a:prstGeom>
        </p:spPr>
      </p:pic>
      <p:pic>
        <p:nvPicPr>
          <p:cNvPr id="6" name="Рисунок 5"/>
          <p:cNvPicPr>
            <a:picLocks noChangeAspect="1"/>
          </p:cNvPicPr>
          <p:nvPr/>
        </p:nvPicPr>
        <p:blipFill>
          <a:blip r:embed="rId4"/>
          <a:stretch>
            <a:fillRect/>
          </a:stretch>
        </p:blipFill>
        <p:spPr>
          <a:xfrm>
            <a:off x="7753414" y="1765959"/>
            <a:ext cx="1258475" cy="555171"/>
          </a:xfrm>
          <a:prstGeom prst="rect">
            <a:avLst/>
          </a:prstGeom>
        </p:spPr>
      </p:pic>
      <p:pic>
        <p:nvPicPr>
          <p:cNvPr id="7" name="Рисунок 6"/>
          <p:cNvPicPr>
            <a:picLocks noChangeAspect="1"/>
          </p:cNvPicPr>
          <p:nvPr/>
        </p:nvPicPr>
        <p:blipFill>
          <a:blip r:embed="rId5"/>
          <a:stretch>
            <a:fillRect/>
          </a:stretch>
        </p:blipFill>
        <p:spPr>
          <a:xfrm>
            <a:off x="3168" y="2518"/>
            <a:ext cx="1270364" cy="567931"/>
          </a:xfrm>
          <a:prstGeom prst="rect">
            <a:avLst/>
          </a:prstGeom>
        </p:spPr>
      </p:pic>
      <p:pic>
        <p:nvPicPr>
          <p:cNvPr id="8" name="Рисунок 7"/>
          <p:cNvPicPr>
            <a:picLocks noChangeAspect="1"/>
          </p:cNvPicPr>
          <p:nvPr/>
        </p:nvPicPr>
        <p:blipFill>
          <a:blip r:embed="rId6"/>
          <a:stretch>
            <a:fillRect/>
          </a:stretch>
        </p:blipFill>
        <p:spPr>
          <a:xfrm>
            <a:off x="638350" y="2050075"/>
            <a:ext cx="1258475" cy="555171"/>
          </a:xfrm>
          <a:prstGeom prst="rect">
            <a:avLst/>
          </a:prstGeom>
        </p:spPr>
      </p:pic>
    </p:spTree>
    <p:extLst>
      <p:ext uri="{BB962C8B-B14F-4D97-AF65-F5344CB8AC3E}">
        <p14:creationId xmlns:p14="http://schemas.microsoft.com/office/powerpoint/2010/main" val="4252943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Superconducting </a:t>
            </a:r>
            <a:r>
              <a:rPr lang="en-US" dirty="0" smtClean="0"/>
              <a:t>magnet</a:t>
            </a:r>
            <a:r>
              <a:rPr lang="ru-RU" dirty="0" smtClean="0"/>
              <a:t>.</a:t>
            </a:r>
            <a:r>
              <a:rPr lang="en-US" dirty="0" smtClean="0"/>
              <a:t> </a:t>
            </a:r>
            <a:endParaRPr lang="ru-RU" dirty="0"/>
          </a:p>
        </p:txBody>
      </p:sp>
      <p:pic>
        <p:nvPicPr>
          <p:cNvPr id="6" name="Объект 5"/>
          <p:cNvPicPr>
            <a:picLocks noGrp="1" noChangeAspect="1"/>
          </p:cNvPicPr>
          <p:nvPr>
            <p:ph idx="1"/>
          </p:nvPr>
        </p:nvPicPr>
        <p:blipFill>
          <a:blip r:embed="rId2"/>
          <a:stretch>
            <a:fillRect/>
          </a:stretch>
        </p:blipFill>
        <p:spPr>
          <a:xfrm>
            <a:off x="1349895" y="1832461"/>
            <a:ext cx="6444210" cy="4061441"/>
          </a:xfrm>
          <a:prstGeom prst="rect">
            <a:avLst/>
          </a:prstGeom>
        </p:spPr>
      </p:pic>
    </p:spTree>
    <p:extLst>
      <p:ext uri="{BB962C8B-B14F-4D97-AF65-F5344CB8AC3E}">
        <p14:creationId xmlns:p14="http://schemas.microsoft.com/office/powerpoint/2010/main" val="18716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Conclusion</a:t>
            </a:r>
            <a:endParaRPr lang="ru-RU" dirty="0"/>
          </a:p>
        </p:txBody>
      </p:sp>
      <p:sp>
        <p:nvSpPr>
          <p:cNvPr id="3" name="Объект 2"/>
          <p:cNvSpPr>
            <a:spLocks noGrp="1"/>
          </p:cNvSpPr>
          <p:nvPr>
            <p:ph idx="1"/>
          </p:nvPr>
        </p:nvSpPr>
        <p:spPr/>
        <p:txBody>
          <a:bodyPr>
            <a:normAutofit fontScale="92500" lnSpcReduction="20000"/>
          </a:bodyPr>
          <a:lstStyle/>
          <a:p>
            <a:r>
              <a:rPr lang="en-US" dirty="0"/>
              <a:t>T</a:t>
            </a:r>
            <a:r>
              <a:rPr lang="en-US" dirty="0" smtClean="0"/>
              <a:t>arget </a:t>
            </a:r>
            <a:r>
              <a:rPr lang="en-US" dirty="0"/>
              <a:t>is dynamically polarized in a high homogeneity </a:t>
            </a:r>
            <a:r>
              <a:rPr lang="en-US" dirty="0" smtClean="0"/>
              <a:t>superconducting cutout solenoid</a:t>
            </a:r>
            <a:r>
              <a:rPr lang="en-US" dirty="0"/>
              <a:t>, </a:t>
            </a:r>
            <a:r>
              <a:rPr lang="en-US" dirty="0" smtClean="0"/>
              <a:t>surrounding </a:t>
            </a:r>
            <a:r>
              <a:rPr lang="en-US" dirty="0"/>
              <a:t>the target dilution refrigerator</a:t>
            </a:r>
            <a:r>
              <a:rPr lang="en-US" dirty="0" smtClean="0"/>
              <a:t>.. </a:t>
            </a:r>
            <a:r>
              <a:rPr lang="en-US" dirty="0"/>
              <a:t>In a second step the target polarization is frozen in by lowering the temperature </a:t>
            </a:r>
            <a:r>
              <a:rPr lang="en-US" dirty="0" smtClean="0"/>
              <a:t>to 30 - </a:t>
            </a:r>
            <a:r>
              <a:rPr lang="en-US" dirty="0"/>
              <a:t>50 </a:t>
            </a:r>
            <a:r>
              <a:rPr lang="en-US" dirty="0" err="1"/>
              <a:t>mK</a:t>
            </a:r>
            <a:r>
              <a:rPr lang="en-US" dirty="0"/>
              <a:t> </a:t>
            </a:r>
            <a:r>
              <a:rPr lang="en-US" dirty="0" smtClean="0"/>
              <a:t>and subsequently </a:t>
            </a:r>
            <a:r>
              <a:rPr lang="en-US" dirty="0"/>
              <a:t>the magnetic field </a:t>
            </a:r>
            <a:r>
              <a:rPr lang="en-US" b="1" i="1" dirty="0"/>
              <a:t>B</a:t>
            </a:r>
            <a:r>
              <a:rPr lang="en-US" dirty="0"/>
              <a:t> to 0.8 </a:t>
            </a:r>
            <a:r>
              <a:rPr lang="en-US" dirty="0" smtClean="0"/>
              <a:t>– 0.6T</a:t>
            </a:r>
            <a:r>
              <a:rPr lang="en-US" dirty="0"/>
              <a:t>. Then the magnetic field is taken over by a holding coil system, integrated in the target refrigerator cryostat, and the polarization solenoid is removed from its polarizing i.e. beam obstructing </a:t>
            </a:r>
            <a:r>
              <a:rPr lang="en-US" dirty="0" smtClean="0"/>
              <a:t>position.</a:t>
            </a:r>
            <a:endParaRPr lang="ru-RU" dirty="0"/>
          </a:p>
        </p:txBody>
      </p:sp>
    </p:spTree>
    <p:extLst>
      <p:ext uri="{BB962C8B-B14F-4D97-AF65-F5344CB8AC3E}">
        <p14:creationId xmlns:p14="http://schemas.microsoft.com/office/powerpoint/2010/main" val="5808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692696"/>
            <a:ext cx="6840760" cy="523220"/>
          </a:xfrm>
          <a:prstGeom prst="rect">
            <a:avLst/>
          </a:prstGeom>
          <a:noFill/>
        </p:spPr>
        <p:txBody>
          <a:bodyPr wrap="square" rtlCol="0">
            <a:spAutoFit/>
          </a:bodyPr>
          <a:lstStyle/>
          <a:p>
            <a:r>
              <a:rPr lang="en-US" sz="2800" dirty="0">
                <a:latin typeface="Times New Roman" pitchFamily="18" charset="0"/>
                <a:cs typeface="Times New Roman" pitchFamily="18" charset="0"/>
              </a:rPr>
              <a:t>"Adiabatic" rotation of the neutron spin</a:t>
            </a:r>
            <a:endParaRPr lang="ru-RU" sz="2800" dirty="0"/>
          </a:p>
        </p:txBody>
      </p:sp>
      <p:sp>
        <p:nvSpPr>
          <p:cNvPr id="4" name="TextBox 3"/>
          <p:cNvSpPr txBox="1"/>
          <p:nvPr/>
        </p:nvSpPr>
        <p:spPr>
          <a:xfrm>
            <a:off x="827584" y="1268760"/>
            <a:ext cx="8064896" cy="2000548"/>
          </a:xfrm>
          <a:prstGeom prst="rect">
            <a:avLst/>
          </a:prstGeom>
          <a:noFill/>
        </p:spPr>
        <p:txBody>
          <a:bodyPr wrap="square" rtlCol="0">
            <a:spAutoFit/>
          </a:bodyPr>
          <a:lstStyle/>
          <a:p>
            <a:r>
              <a:rPr lang="en-US" sz="2400" dirty="0">
                <a:latin typeface="Times New Roman" pitchFamily="18" charset="0"/>
                <a:cs typeface="Times New Roman" pitchFamily="18" charset="0"/>
              </a:rPr>
              <a:t>Rapid precession with respect to the slow rotation of the field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the neutron reference system.</a:t>
            </a:r>
            <a:endParaRPr lang="ru-RU"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ru-RU" sz="2400" i="1" dirty="0" smtClean="0">
              <a:latin typeface="Times New Roman" pitchFamily="18" charset="0"/>
              <a:cs typeface="Times New Roman" pitchFamily="18" charset="0"/>
            </a:endParaRPr>
          </a:p>
          <a:p>
            <a:r>
              <a:rPr lang="en-US" sz="2400" i="1" dirty="0" err="1" smtClean="0">
                <a:latin typeface="Times New Roman" pitchFamily="18" charset="0"/>
                <a:cs typeface="Times New Roman" pitchFamily="18" charset="0"/>
              </a:rPr>
              <a:t>B</a:t>
            </a:r>
            <a:r>
              <a:rPr lang="en-US" sz="2400" i="1" baseline="-25000" dirty="0" err="1" smtClean="0">
                <a:latin typeface="Times New Roman" pitchFamily="18" charset="0"/>
                <a:cs typeface="Times New Roman" pitchFamily="18" charset="0"/>
              </a:rPr>
              <a:t>x</a:t>
            </a:r>
            <a:r>
              <a:rPr lang="en-US" sz="2400" i="1" dirty="0" smtClean="0">
                <a:latin typeface="Times New Roman" pitchFamily="18" charset="0"/>
                <a:cs typeface="Times New Roman" pitchFamily="18" charset="0"/>
              </a:rPr>
              <a:t>=-B</a:t>
            </a:r>
            <a:r>
              <a:rPr lang="en-US" sz="2400" i="1" baseline="-25000" dirty="0" smtClean="0">
                <a:latin typeface="Times New Roman" pitchFamily="18" charset="0"/>
                <a:cs typeface="Times New Roman" pitchFamily="18" charset="0"/>
              </a:rPr>
              <a:t>0</a:t>
            </a:r>
            <a:r>
              <a:rPr lang="en-US" sz="2400" i="1" dirty="0" smtClean="0">
                <a:latin typeface="Times New Roman" pitchFamily="18" charset="0"/>
                <a:cs typeface="Times New Roman" pitchFamily="18" charset="0"/>
              </a:rPr>
              <a:t>cos(</a:t>
            </a:r>
            <a:r>
              <a:rPr lang="el-GR" sz="2400" i="1" dirty="0" smtClean="0">
                <a:latin typeface="Times New Roman" pitchFamily="18" charset="0"/>
                <a:cs typeface="Times New Roman" pitchFamily="18" charset="0"/>
              </a:rPr>
              <a:t>ω</a:t>
            </a:r>
            <a:r>
              <a:rPr lang="en-US" sz="2400" i="1" baseline="-25000" dirty="0" smtClean="0">
                <a:latin typeface="Times New Roman" pitchFamily="18" charset="0"/>
                <a:cs typeface="Times New Roman" pitchFamily="18" charset="0"/>
              </a:rPr>
              <a:t>B</a:t>
            </a:r>
            <a:r>
              <a:rPr lang="en-US" sz="2400" i="1" dirty="0" smtClean="0">
                <a:latin typeface="Times New Roman" pitchFamily="18" charset="0"/>
                <a:cs typeface="Times New Roman" pitchFamily="18" charset="0"/>
              </a:rPr>
              <a:t>t);   B</a:t>
            </a:r>
            <a:r>
              <a:rPr lang="en-US" sz="2400" i="1" baseline="-25000" dirty="0" smtClean="0">
                <a:latin typeface="Times New Roman" pitchFamily="18" charset="0"/>
                <a:cs typeface="Times New Roman" pitchFamily="18" charset="0"/>
              </a:rPr>
              <a:t>y</a:t>
            </a:r>
            <a:r>
              <a:rPr lang="en-US" sz="2400" i="1" dirty="0" smtClean="0">
                <a:latin typeface="Times New Roman" pitchFamily="18" charset="0"/>
                <a:cs typeface="Times New Roman" pitchFamily="18" charset="0"/>
              </a:rPr>
              <a:t>=-B</a:t>
            </a:r>
            <a:r>
              <a:rPr lang="en-US" sz="2400" i="1" baseline="-25000" dirty="0" smtClean="0">
                <a:latin typeface="Times New Roman" pitchFamily="18" charset="0"/>
                <a:cs typeface="Times New Roman" pitchFamily="18" charset="0"/>
              </a:rPr>
              <a:t>0</a:t>
            </a:r>
            <a:r>
              <a:rPr lang="en-US" sz="2400" i="1" dirty="0" smtClean="0">
                <a:latin typeface="Times New Roman" pitchFamily="18" charset="0"/>
                <a:cs typeface="Times New Roman" pitchFamily="18" charset="0"/>
              </a:rPr>
              <a:t>sin(</a:t>
            </a:r>
            <a:r>
              <a:rPr lang="el-GR" sz="2400" i="1" dirty="0" smtClean="0">
                <a:latin typeface="Times New Roman" pitchFamily="18" charset="0"/>
                <a:cs typeface="Times New Roman" pitchFamily="18" charset="0"/>
              </a:rPr>
              <a:t>ω</a:t>
            </a:r>
            <a:r>
              <a:rPr lang="en-US" sz="2400" i="1" baseline="-25000" dirty="0" smtClean="0">
                <a:latin typeface="Times New Roman" pitchFamily="18" charset="0"/>
                <a:cs typeface="Times New Roman" pitchFamily="18" charset="0"/>
              </a:rPr>
              <a:t>B</a:t>
            </a:r>
            <a:r>
              <a:rPr lang="en-US" sz="2400" i="1" dirty="0" smtClean="0">
                <a:latin typeface="Times New Roman" pitchFamily="18" charset="0"/>
                <a:cs typeface="Times New Roman" pitchFamily="18" charset="0"/>
              </a:rPr>
              <a:t>t);    </a:t>
            </a:r>
            <a:r>
              <a:rPr lang="en-US" sz="2400" i="1" dirty="0" err="1" smtClean="0">
                <a:latin typeface="Times New Roman" pitchFamily="18" charset="0"/>
                <a:cs typeface="Times New Roman" pitchFamily="18" charset="0"/>
              </a:rPr>
              <a:t>B</a:t>
            </a:r>
            <a:r>
              <a:rPr lang="en-US" sz="2400" i="1" baseline="-25000" dirty="0" err="1" smtClean="0">
                <a:latin typeface="Times New Roman" pitchFamily="18" charset="0"/>
                <a:cs typeface="Times New Roman" pitchFamily="18" charset="0"/>
              </a:rPr>
              <a:t>z</a:t>
            </a:r>
            <a:r>
              <a:rPr lang="en-US" sz="2400" i="1" dirty="0" smtClean="0">
                <a:latin typeface="Times New Roman" pitchFamily="18" charset="0"/>
                <a:cs typeface="Times New Roman" pitchFamily="18" charset="0"/>
              </a:rPr>
              <a:t>=0</a:t>
            </a:r>
            <a:endParaRPr lang="ru-RU" sz="2800" b="1" i="1" dirty="0">
              <a:latin typeface="Times New Roman" pitchFamily="18" charset="0"/>
              <a:cs typeface="Times New Roman" pitchFamily="18" charset="0"/>
            </a:endParaRPr>
          </a:p>
        </p:txBody>
      </p:sp>
      <p:sp>
        <p:nvSpPr>
          <p:cNvPr id="19459" name="Rectangle 3"/>
          <p:cNvSpPr>
            <a:spLocks noChangeArrowheads="1"/>
          </p:cNvSpPr>
          <p:nvPr/>
        </p:nvSpPr>
        <p:spPr bwMode="auto">
          <a:xfrm>
            <a:off x="2915816" y="2204864"/>
            <a:ext cx="309634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a:t>
            </a:r>
            <a:r>
              <a:rPr kumimoji="0" lang="en-US"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a:t>
            </a:r>
            <a:r>
              <a:rPr kumimoji="0" lang="en-US" sz="2400" b="1" i="1"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L</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a:t>
            </a:r>
            <a:r>
              <a:rPr kumimoji="0" lang="en-US" sz="2400" b="1" i="1"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B</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1"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l-GR"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ν</a:t>
            </a:r>
            <a:r>
              <a:rPr kumimoji="0" lang="en-US" sz="2400" b="1" i="1"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n</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400" b="1" i="1"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ν</a:t>
            </a:r>
            <a:r>
              <a:rPr kumimoji="0" lang="en-US" sz="2400" b="1" i="1" u="none" strike="noStrike" cap="none" normalizeH="0" baseline="-30000" dirty="0" smtClean="0">
                <a:ln>
                  <a:noFill/>
                </a:ln>
                <a:solidFill>
                  <a:schemeClr val="tx1"/>
                </a:solidFill>
                <a:effectLst/>
                <a:latin typeface="Book Antiqua" pitchFamily="18" charset="0"/>
                <a:ea typeface="Times New Roman" pitchFamily="18" charset="0"/>
                <a:cs typeface="Times New Roman" pitchFamily="18" charset="0"/>
              </a:rPr>
              <a:t>n</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BL</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Picture 2" descr="F:\graph1.jpg"/>
          <p:cNvPicPr>
            <a:picLocks noChangeAspect="1" noChangeArrowheads="1"/>
          </p:cNvPicPr>
          <p:nvPr/>
        </p:nvPicPr>
        <p:blipFill>
          <a:blip r:embed="rId2" cstate="print"/>
          <a:srcRect/>
          <a:stretch>
            <a:fillRect/>
          </a:stretch>
        </p:blipFill>
        <p:spPr bwMode="auto">
          <a:xfrm>
            <a:off x="7704" y="3833664"/>
            <a:ext cx="5004048" cy="2949435"/>
          </a:xfrm>
          <a:prstGeom prst="rect">
            <a:avLst/>
          </a:prstGeom>
          <a:noFill/>
        </p:spPr>
      </p:pic>
      <p:pic>
        <p:nvPicPr>
          <p:cNvPr id="10" name="Picture 2" descr="F:\graph 3.jpg"/>
          <p:cNvPicPr>
            <a:picLocks noChangeAspect="1" noChangeArrowheads="1"/>
          </p:cNvPicPr>
          <p:nvPr/>
        </p:nvPicPr>
        <p:blipFill>
          <a:blip r:embed="rId3" cstate="print"/>
          <a:srcRect/>
          <a:stretch>
            <a:fillRect/>
          </a:stretch>
        </p:blipFill>
        <p:spPr bwMode="auto">
          <a:xfrm>
            <a:off x="3715608" y="3833664"/>
            <a:ext cx="5176872" cy="3024336"/>
          </a:xfrm>
          <a:prstGeom prst="rect">
            <a:avLst/>
          </a:prstGeom>
          <a:noFill/>
        </p:spPr>
      </p:pic>
    </p:spTree>
    <p:extLst>
      <p:ext uri="{BB962C8B-B14F-4D97-AF65-F5344CB8AC3E}">
        <p14:creationId xmlns:p14="http://schemas.microsoft.com/office/powerpoint/2010/main" val="32546365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1717</TotalTime>
  <Words>573</Words>
  <Application>Microsoft Office PowerPoint</Application>
  <PresentationFormat>Экран (4:3)</PresentationFormat>
  <Paragraphs>44</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SimSun</vt:lpstr>
      <vt:lpstr>Arial</vt:lpstr>
      <vt:lpstr>Book Antiqua</vt:lpstr>
      <vt:lpstr>Calibri</vt:lpstr>
      <vt:lpstr>Lucida Sans</vt:lpstr>
      <vt:lpstr>Times New Roman</vt:lpstr>
      <vt:lpstr>Тема Office</vt:lpstr>
      <vt:lpstr>Creation of a prototype of a polarized nuclear target.</vt:lpstr>
      <vt:lpstr> Introduction</vt:lpstr>
      <vt:lpstr>Introduction</vt:lpstr>
      <vt:lpstr>Introduction</vt:lpstr>
      <vt:lpstr>The composition of the experimental setup.</vt:lpstr>
      <vt:lpstr>The need to have a field uniformity of 10-5.</vt:lpstr>
      <vt:lpstr>Superconducting magnet. </vt:lpstr>
      <vt:lpstr>Conclusion</vt:lpstr>
      <vt:lpstr>Презентация PowerPoint</vt:lpstr>
      <vt:lpstr>“Flippers”</vt:lpstr>
      <vt:lpstr>Презентация PowerPoint</vt:lpstr>
      <vt:lpstr>Презентация PowerPoint</vt:lpstr>
      <vt:lpstr>What is supposed to be carried out within the framework of the project?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143</cp:revision>
  <dcterms:created xsi:type="dcterms:W3CDTF">2015-04-27T11:14:53Z</dcterms:created>
  <dcterms:modified xsi:type="dcterms:W3CDTF">2019-06-24T09:53:18Z</dcterms:modified>
</cp:coreProperties>
</file>