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829" r:id="rId1"/>
  </p:sldMasterIdLst>
  <p:notesMasterIdLst>
    <p:notesMasterId r:id="rId45"/>
  </p:notesMasterIdLst>
  <p:sldIdLst>
    <p:sldId id="306" r:id="rId2"/>
    <p:sldId id="259" r:id="rId3"/>
    <p:sldId id="398" r:id="rId4"/>
    <p:sldId id="438" r:id="rId5"/>
    <p:sldId id="431" r:id="rId6"/>
    <p:sldId id="441" r:id="rId7"/>
    <p:sldId id="440" r:id="rId8"/>
    <p:sldId id="439" r:id="rId9"/>
    <p:sldId id="442" r:id="rId10"/>
    <p:sldId id="417" r:id="rId11"/>
    <p:sldId id="448" r:id="rId12"/>
    <p:sldId id="453" r:id="rId13"/>
    <p:sldId id="444" r:id="rId14"/>
    <p:sldId id="449" r:id="rId15"/>
    <p:sldId id="452" r:id="rId16"/>
    <p:sldId id="399" r:id="rId17"/>
    <p:sldId id="450" r:id="rId18"/>
    <p:sldId id="415" r:id="rId19"/>
    <p:sldId id="443" r:id="rId20"/>
    <p:sldId id="451" r:id="rId21"/>
    <p:sldId id="455" r:id="rId22"/>
    <p:sldId id="420" r:id="rId23"/>
    <p:sldId id="421" r:id="rId24"/>
    <p:sldId id="422" r:id="rId25"/>
    <p:sldId id="423" r:id="rId26"/>
    <p:sldId id="424" r:id="rId27"/>
    <p:sldId id="425" r:id="rId28"/>
    <p:sldId id="428" r:id="rId29"/>
    <p:sldId id="391" r:id="rId30"/>
    <p:sldId id="446" r:id="rId31"/>
    <p:sldId id="267" r:id="rId32"/>
    <p:sldId id="272" r:id="rId33"/>
    <p:sldId id="351" r:id="rId34"/>
    <p:sldId id="348" r:id="rId35"/>
    <p:sldId id="432" r:id="rId36"/>
    <p:sldId id="433" r:id="rId37"/>
    <p:sldId id="437" r:id="rId38"/>
    <p:sldId id="386" r:id="rId39"/>
    <p:sldId id="447" r:id="rId40"/>
    <p:sldId id="454" r:id="rId41"/>
    <p:sldId id="457" r:id="rId42"/>
    <p:sldId id="458" r:id="rId43"/>
    <p:sldId id="456" r:id="rId4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FFFF"/>
    <a:srgbClr val="66CCFF"/>
    <a:srgbClr val="CCFFFF"/>
    <a:srgbClr val="0066FF"/>
    <a:srgbClr val="66FF33"/>
    <a:srgbClr val="FF99FF"/>
    <a:srgbClr val="99CCFF"/>
    <a:srgbClr val="9900FF"/>
    <a:srgbClr val="FF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155" autoAdjust="0"/>
    <p:restoredTop sz="94660"/>
  </p:normalViewPr>
  <p:slideViewPr>
    <p:cSldViewPr>
      <p:cViewPr varScale="1">
        <p:scale>
          <a:sx n="85" d="100"/>
          <a:sy n="85" d="100"/>
        </p:scale>
        <p:origin x="-17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32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ru-R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CD810C43-CDE9-4925-843D-3FBEDC38B343}" type="datetimeFigureOut">
              <a:rPr lang="ru-RU"/>
              <a:pPr>
                <a:defRPr/>
              </a:pPr>
              <a:t>24.06.2019</a:t>
            </a:fld>
            <a:endParaRPr lang="ru-R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ru-RU"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ru-R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3EF4937B-AD1F-4C54-B5AB-9D2A2551EE9F}" type="slidenum">
              <a:rPr lang="ru-RU"/>
              <a:pPr>
                <a:defRPr/>
              </a:pPr>
              <a:t>‹#›</a:t>
            </a:fld>
            <a:endParaRPr lang="ru-RU"/>
          </a:p>
        </p:txBody>
      </p:sp>
    </p:spTree>
    <p:extLst>
      <p:ext uri="{BB962C8B-B14F-4D97-AF65-F5344CB8AC3E}">
        <p14:creationId xmlns:p14="http://schemas.microsoft.com/office/powerpoint/2010/main" xmlns="" val="5554943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baseline="30000">
                <a:solidFill>
                  <a:schemeClr val="tx1"/>
                </a:solidFill>
                <a:latin typeface="Bookman Old Style" pitchFamily="18" charset="0"/>
              </a:defRPr>
            </a:lvl1pPr>
            <a:lvl2pPr marL="742950" indent="-285750" eaLnBrk="0" hangingPunct="0">
              <a:defRPr baseline="30000">
                <a:solidFill>
                  <a:schemeClr val="tx1"/>
                </a:solidFill>
                <a:latin typeface="Bookman Old Style" pitchFamily="18" charset="0"/>
              </a:defRPr>
            </a:lvl2pPr>
            <a:lvl3pPr marL="1143000" indent="-228600" eaLnBrk="0" hangingPunct="0">
              <a:defRPr baseline="30000">
                <a:solidFill>
                  <a:schemeClr val="tx1"/>
                </a:solidFill>
                <a:latin typeface="Bookman Old Style" pitchFamily="18" charset="0"/>
              </a:defRPr>
            </a:lvl3pPr>
            <a:lvl4pPr marL="1600200" indent="-228600" eaLnBrk="0" hangingPunct="0">
              <a:defRPr baseline="30000">
                <a:solidFill>
                  <a:schemeClr val="tx1"/>
                </a:solidFill>
                <a:latin typeface="Bookman Old Style" pitchFamily="18" charset="0"/>
              </a:defRPr>
            </a:lvl4pPr>
            <a:lvl5pPr marL="2057400" indent="-228600" eaLnBrk="0" hangingPunct="0">
              <a:defRPr baseline="30000">
                <a:solidFill>
                  <a:schemeClr val="tx1"/>
                </a:solidFill>
                <a:latin typeface="Bookman Old Style" pitchFamily="18" charset="0"/>
              </a:defRPr>
            </a:lvl5pPr>
            <a:lvl6pPr marL="2514600" indent="-228600" eaLnBrk="0" fontAlgn="base" hangingPunct="0">
              <a:spcBef>
                <a:spcPct val="0"/>
              </a:spcBef>
              <a:spcAft>
                <a:spcPct val="0"/>
              </a:spcAft>
              <a:defRPr baseline="30000">
                <a:solidFill>
                  <a:schemeClr val="tx1"/>
                </a:solidFill>
                <a:latin typeface="Bookman Old Style" pitchFamily="18" charset="0"/>
              </a:defRPr>
            </a:lvl6pPr>
            <a:lvl7pPr marL="2971800" indent="-228600" eaLnBrk="0" fontAlgn="base" hangingPunct="0">
              <a:spcBef>
                <a:spcPct val="0"/>
              </a:spcBef>
              <a:spcAft>
                <a:spcPct val="0"/>
              </a:spcAft>
              <a:defRPr baseline="30000">
                <a:solidFill>
                  <a:schemeClr val="tx1"/>
                </a:solidFill>
                <a:latin typeface="Bookman Old Style" pitchFamily="18" charset="0"/>
              </a:defRPr>
            </a:lvl7pPr>
            <a:lvl8pPr marL="3429000" indent="-228600" eaLnBrk="0" fontAlgn="base" hangingPunct="0">
              <a:spcBef>
                <a:spcPct val="0"/>
              </a:spcBef>
              <a:spcAft>
                <a:spcPct val="0"/>
              </a:spcAft>
              <a:defRPr baseline="30000">
                <a:solidFill>
                  <a:schemeClr val="tx1"/>
                </a:solidFill>
                <a:latin typeface="Bookman Old Style" pitchFamily="18" charset="0"/>
              </a:defRPr>
            </a:lvl8pPr>
            <a:lvl9pPr marL="3886200" indent="-228600" eaLnBrk="0" fontAlgn="base" hangingPunct="0">
              <a:spcBef>
                <a:spcPct val="0"/>
              </a:spcBef>
              <a:spcAft>
                <a:spcPct val="0"/>
              </a:spcAft>
              <a:defRPr baseline="30000">
                <a:solidFill>
                  <a:schemeClr val="tx1"/>
                </a:solidFill>
                <a:latin typeface="Bookman Old Style" pitchFamily="18" charset="0"/>
              </a:defRPr>
            </a:lvl9pPr>
          </a:lstStyle>
          <a:p>
            <a:pPr eaLnBrk="1" hangingPunct="1"/>
            <a:fld id="{158EEB3F-ECD4-46D3-BFA4-185F3668B236}" type="slidenum">
              <a:rPr lang="ru-RU" baseline="0">
                <a:latin typeface="Arial" pitchFamily="34" charset="0"/>
              </a:rPr>
              <a:pPr eaLnBrk="1" hangingPunct="1"/>
              <a:t>17</a:t>
            </a:fld>
            <a:endParaRPr lang="ru-RU" baseline="0">
              <a:latin typeface="Arial" pitchFamily="34"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p:spPr>
        <p:txBody>
          <a:bodyPr/>
          <a:lstStyle/>
          <a:p>
            <a:pPr eaLnBrk="1" hangingPunct="1"/>
            <a:endParaRPr lang="ru-RU" smtClean="0"/>
          </a:p>
        </p:txBody>
      </p:sp>
    </p:spTree>
    <p:extLst>
      <p:ext uri="{BB962C8B-B14F-4D97-AF65-F5344CB8AC3E}">
        <p14:creationId xmlns:p14="http://schemas.microsoft.com/office/powerpoint/2010/main" xmlns="" val="3307972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9BBD6EF-3FFC-4010-90B7-FA76ABD1B0B6}" type="slidenum">
              <a:rPr lang="en-US" smtClean="0">
                <a:latin typeface="Arial" pitchFamily="34" charset="0"/>
              </a:rPr>
              <a:pPr/>
              <a:t>29</a:t>
            </a:fld>
            <a:endParaRPr lang="en-US" smtClean="0">
              <a:latin typeface="Arial" pitchFamily="34"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xmlns="" val="3370199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fld id="{E82DC616-9D8B-401B-964B-C2F64F3F7434}" type="datetimeFigureOut">
              <a:rPr lang="ru-RU" smtClean="0"/>
              <a:pPr>
                <a:defRPr/>
              </a:pPr>
              <a:t>24.06.2019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336E6496-DF05-45D6-B31E-041D87822489}" type="slidenum">
              <a:rPr lang="ru-RU" smtClean="0"/>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C8F58337-E053-40F2-922A-B233F6493BF4}" type="datetimeFigureOut">
              <a:rPr lang="ru-RU" smtClean="0"/>
              <a:pPr>
                <a:defRPr/>
              </a:pPr>
              <a:t>24.06.2019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A6F46D25-4736-44D6-A099-9E493B275533}"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11B6A842-D751-458A-AF8C-D9C6A909F354}" type="datetimeFigureOut">
              <a:rPr lang="ru-RU" smtClean="0"/>
              <a:pPr>
                <a:defRPr/>
              </a:pPr>
              <a:t>24.06.2019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436A3B4-3937-4CD0-92A5-9882CB52CAED}"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7EDD568D-506B-4037-B6AE-27F55D127C8D}" type="datetimeFigureOut">
              <a:rPr lang="ru-RU" smtClean="0"/>
              <a:pPr>
                <a:defRPr/>
              </a:pPr>
              <a:t>24.06.2019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39399272-442C-4208-87E0-71F5411C86BE}"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fld id="{1D297EED-39D3-4F6F-8C56-DC7EB32CB584}" type="datetimeFigureOut">
              <a:rPr lang="ru-RU" smtClean="0"/>
              <a:pPr>
                <a:defRPr/>
              </a:pPr>
              <a:t>24.06.2019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0D9E3B73-6E6A-4AB1-948D-52042B71A4CD}" type="slidenum">
              <a:rPr lang="ru-RU" smtClean="0"/>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fld id="{89B49721-0BFE-4AD2-BE46-C99FE66E58B8}" type="datetimeFigureOut">
              <a:rPr lang="ru-RU" smtClean="0"/>
              <a:pPr>
                <a:defRPr/>
              </a:pPr>
              <a:t>24.06.2019</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AA6856B0-6FE0-46AF-BF26-746BF08BEEDA}" type="slidenum">
              <a:rPr lang="ru-RU" smtClean="0"/>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fld id="{756C468A-AA8C-4FA0-8D91-85B8D68CA589}" type="datetimeFigureOut">
              <a:rPr lang="ru-RU" smtClean="0"/>
              <a:pPr>
                <a:defRPr/>
              </a:pPr>
              <a:t>24.06.2019</a:t>
            </a:fld>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CC28701D-6D90-4CA2-B357-DC50CC94D202}" type="slidenum">
              <a:rPr lang="ru-RU" smtClean="0"/>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fld id="{22E837BA-FA63-438A-92EB-2D078BC01387}" type="datetimeFigureOut">
              <a:rPr lang="ru-RU" smtClean="0"/>
              <a:pPr>
                <a:defRPr/>
              </a:pPr>
              <a:t>24.06.2019</a:t>
            </a:fld>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9017DB88-E5BC-4706-BFC9-0EEB0F821C7D}"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ABC856BB-5926-4AEA-9CCF-959646C5F17A}" type="datetimeFigureOut">
              <a:rPr lang="ru-RU" smtClean="0"/>
              <a:pPr>
                <a:defRPr/>
              </a:pPr>
              <a:t>24.06.2019</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6154A37D-9198-4AC6-A0AE-547AE012CB84}"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fld id="{7C3364F6-9B55-4252-AB43-9FCB0C980D9D}" type="datetimeFigureOut">
              <a:rPr lang="ru-RU" smtClean="0"/>
              <a:pPr>
                <a:defRPr/>
              </a:pPr>
              <a:t>24.06.2019</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1A203864-EBB8-42A1-B4A8-3E6BB9222589}" type="slidenum">
              <a:rPr lang="ru-RU" smtClean="0"/>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fld id="{BE0D1798-7E7E-4A90-99A8-C5AE821AE191}" type="datetimeFigureOut">
              <a:rPr lang="ru-RU" smtClean="0"/>
              <a:pPr>
                <a:defRPr/>
              </a:pPr>
              <a:t>24.06.2019</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56F54ACF-1E97-4F89-9886-5F6FADC37424}" type="slidenum">
              <a:rPr lang="ru-RU" smtClean="0"/>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8FF2CC6-B3F7-4D62-BD18-9A80090E1A81}" type="datetimeFigureOut">
              <a:rPr lang="ru-RU" smtClean="0"/>
              <a:pPr>
                <a:defRPr/>
              </a:pPr>
              <a:t>24.06.2019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D51490A-9F33-479A-9520-B26EB793955A}"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7.png"/><Relationship Id="rId5" Type="http://schemas.openxmlformats.org/officeDocument/2006/relationships/oleObject" Target="../embeddings/_________Microsoft_Office_Word_97_-_20031.doc"/><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gif"/><Relationship Id="rId10" Type="http://schemas.openxmlformats.org/officeDocument/2006/relationships/image" Target="../media/image54.jpeg"/><Relationship Id="rId4" Type="http://schemas.openxmlformats.org/officeDocument/2006/relationships/image" Target="../media/image48.gif"/><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xml"/><Relationship Id="rId4" Type="http://schemas.openxmlformats.org/officeDocument/2006/relationships/image" Target="../media/image65.emf"/></Relationships>
</file>

<file path=ppt/slides/_rels/slide4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979712" y="5301208"/>
            <a:ext cx="5857875" cy="785813"/>
          </a:xfrm>
          <a:prstGeom prst="rect">
            <a:avLst/>
          </a:prstGeom>
          <a:noFill/>
          <a:ln w="9525">
            <a:noFill/>
            <a:miter lim="800000"/>
            <a:headEnd/>
            <a:tailEnd/>
          </a:ln>
        </p:spPr>
        <p:txBody>
          <a:bodyPr anchor="ctr"/>
          <a:lstStyle/>
          <a:p>
            <a:pPr algn="ctr">
              <a:defRPr/>
            </a:pPr>
            <a:r>
              <a:rPr lang="en-US" sz="2000" i="1" dirty="0" smtClean="0">
                <a:solidFill>
                  <a:schemeClr val="bg1"/>
                </a:solidFill>
              </a:rPr>
              <a:t>Scientific-methodical Department LHEP </a:t>
            </a:r>
          </a:p>
          <a:p>
            <a:pPr algn="ctr">
              <a:defRPr/>
            </a:pPr>
            <a:r>
              <a:rPr lang="ru-RU" sz="2000" b="1" i="1" dirty="0">
                <a:latin typeface="+mj-lt"/>
                <a:ea typeface="+mj-ea"/>
                <a:cs typeface="+mj-cs"/>
              </a:rPr>
              <a:t>2</a:t>
            </a:r>
            <a:r>
              <a:rPr lang="en-US" sz="2000" b="1" i="1" dirty="0" smtClean="0">
                <a:latin typeface="+mj-lt"/>
                <a:ea typeface="+mj-ea"/>
                <a:cs typeface="+mj-cs"/>
              </a:rPr>
              <a:t>4.0</a:t>
            </a:r>
            <a:r>
              <a:rPr lang="ru-RU" sz="2000" b="1" i="1" dirty="0" smtClean="0">
                <a:latin typeface="+mj-lt"/>
                <a:ea typeface="+mj-ea"/>
                <a:cs typeface="+mj-cs"/>
              </a:rPr>
              <a:t>6</a:t>
            </a:r>
            <a:r>
              <a:rPr lang="en-US" sz="2000" b="1" i="1" dirty="0" smtClean="0">
                <a:latin typeface="+mj-lt"/>
                <a:ea typeface="+mj-ea"/>
                <a:cs typeface="+mj-cs"/>
              </a:rPr>
              <a:t>.</a:t>
            </a:r>
            <a:r>
              <a:rPr lang="ru-RU" sz="2000" b="1" i="1" dirty="0" smtClean="0">
                <a:latin typeface="+mj-lt"/>
                <a:ea typeface="+mj-ea"/>
                <a:cs typeface="+mj-cs"/>
              </a:rPr>
              <a:t>2019</a:t>
            </a:r>
            <a:endParaRPr lang="ru-RU" sz="2000" b="1" i="1" dirty="0">
              <a:latin typeface="+mj-lt"/>
              <a:ea typeface="+mj-ea"/>
              <a:cs typeface="+mj-cs"/>
            </a:endParaRPr>
          </a:p>
        </p:txBody>
      </p:sp>
      <p:sp>
        <p:nvSpPr>
          <p:cNvPr id="12291" name="Rectangle 4"/>
          <p:cNvSpPr>
            <a:spLocks noChangeArrowheads="1"/>
          </p:cNvSpPr>
          <p:nvPr/>
        </p:nvSpPr>
        <p:spPr bwMode="auto">
          <a:xfrm>
            <a:off x="1115616" y="1628800"/>
            <a:ext cx="6885386" cy="3170099"/>
          </a:xfrm>
          <a:prstGeom prst="rect">
            <a:avLst/>
          </a:prstGeom>
          <a:noFill/>
          <a:ln w="9525">
            <a:noFill/>
            <a:miter lim="800000"/>
            <a:headEnd/>
            <a:tailEnd/>
          </a:ln>
        </p:spPr>
        <p:txBody>
          <a:bodyPr wrap="square">
            <a:spAutoFit/>
          </a:bodyPr>
          <a:lstStyle/>
          <a:p>
            <a:pPr indent="457200" algn="ctr">
              <a:lnSpc>
                <a:spcPct val="115000"/>
              </a:lnSpc>
              <a:spcAft>
                <a:spcPts val="0"/>
              </a:spcAft>
            </a:pPr>
            <a:r>
              <a:rPr lang="en-US" sz="2000" b="1" dirty="0">
                <a:ea typeface="Calibri" panose="020F0502020204030204" pitchFamily="34" charset="0"/>
                <a:cs typeface="Times New Roman" panose="02020603050405020304" pitchFamily="18" charset="0"/>
              </a:rPr>
              <a:t>Study of deep </a:t>
            </a:r>
            <a:r>
              <a:rPr lang="ru-RU" sz="2000" b="1" dirty="0" err="1">
                <a:solidFill>
                  <a:srgbClr val="222222"/>
                </a:solidFill>
                <a:ea typeface="Calibri" panose="020F0502020204030204" pitchFamily="34" charset="0"/>
                <a:cs typeface="Times New Roman" panose="02020603050405020304" pitchFamily="18" charset="0"/>
              </a:rPr>
              <a:t>subcritical</a:t>
            </a:r>
            <a:r>
              <a:rPr lang="ru-RU" sz="2000" b="1" dirty="0">
                <a:solidFill>
                  <a:srgbClr val="222222"/>
                </a:solidFill>
                <a:ea typeface="Calibri" panose="020F0502020204030204" pitchFamily="34" charset="0"/>
                <a:cs typeface="Times New Roman" panose="02020603050405020304" pitchFamily="18" charset="0"/>
              </a:rPr>
              <a:t> </a:t>
            </a:r>
            <a:r>
              <a:rPr lang="en-US" sz="2000" b="1" dirty="0">
                <a:ea typeface="Calibri" panose="020F0502020204030204" pitchFamily="34" charset="0"/>
                <a:cs typeface="Times New Roman" panose="02020603050405020304" pitchFamily="18" charset="0"/>
              </a:rPr>
              <a:t>electronuclear systems </a:t>
            </a:r>
            <a:r>
              <a:rPr lang="ru-RU" sz="2000" b="1" dirty="0" err="1">
                <a:solidFill>
                  <a:srgbClr val="222222"/>
                </a:solidFill>
                <a:ea typeface="Calibri" panose="020F0502020204030204" pitchFamily="34" charset="0"/>
                <a:cs typeface="Times New Roman" panose="02020603050405020304" pitchFamily="18" charset="0"/>
              </a:rPr>
              <a:t>and</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possibilities</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of</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their</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application</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for</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energy</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production</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transmutation</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of</a:t>
            </a:r>
            <a:r>
              <a:rPr lang="ru-RU" sz="2000" b="1" dirty="0">
                <a:solidFill>
                  <a:srgbClr val="222222"/>
                </a:solidFill>
                <a:ea typeface="Calibri" panose="020F0502020204030204" pitchFamily="34" charset="0"/>
                <a:cs typeface="Times New Roman" panose="02020603050405020304" pitchFamily="18" charset="0"/>
              </a:rPr>
              <a:t> </a:t>
            </a:r>
            <a:r>
              <a:rPr lang="en-US" sz="2000" b="1" dirty="0">
                <a:solidFill>
                  <a:srgbClr val="222222"/>
                </a:solidFill>
                <a:ea typeface="Calibri" panose="020F0502020204030204" pitchFamily="34" charset="0"/>
                <a:cs typeface="Times New Roman" panose="02020603050405020304" pitchFamily="18" charset="0"/>
              </a:rPr>
              <a:t>radioactive waste</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and</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research</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in</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the</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field</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of</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radiation</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material</a:t>
            </a:r>
            <a:r>
              <a:rPr lang="ru-RU" sz="2000" b="1" dirty="0">
                <a:solidFill>
                  <a:srgbClr val="222222"/>
                </a:solidFill>
                <a:ea typeface="Calibri" panose="020F0502020204030204" pitchFamily="34" charset="0"/>
                <a:cs typeface="Times New Roman" panose="02020603050405020304" pitchFamily="18" charset="0"/>
              </a:rPr>
              <a:t> </a:t>
            </a:r>
            <a:r>
              <a:rPr lang="ru-RU" sz="2000" b="1" dirty="0" err="1">
                <a:solidFill>
                  <a:srgbClr val="222222"/>
                </a:solidFill>
                <a:ea typeface="Calibri" panose="020F0502020204030204" pitchFamily="34" charset="0"/>
                <a:cs typeface="Times New Roman" panose="02020603050405020304" pitchFamily="18" charset="0"/>
              </a:rPr>
              <a:t>science</a:t>
            </a:r>
            <a:r>
              <a:rPr lang="ru-RU" sz="2000" b="1" dirty="0">
                <a:solidFill>
                  <a:srgbClr val="222222"/>
                </a:solidFill>
                <a:ea typeface="Calibri" panose="020F0502020204030204" pitchFamily="34" charset="0"/>
                <a:cs typeface="Times New Roman" panose="02020603050405020304" pitchFamily="18" charset="0"/>
              </a:rPr>
              <a:t> </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gn="just">
              <a:defRPr/>
            </a:pPr>
            <a:endParaRPr lang="en-US" dirty="0" smtClean="0">
              <a:solidFill>
                <a:srgbClr val="7030A0"/>
              </a:solidFill>
              <a:latin typeface="Times New Roman" pitchFamily="18" charset="0"/>
              <a:ea typeface="Calibri" pitchFamily="34" charset="0"/>
              <a:cs typeface="Times New Roman" pitchFamily="18" charset="0"/>
            </a:endParaRPr>
          </a:p>
          <a:p>
            <a:pPr algn="ctr">
              <a:defRPr/>
            </a:pPr>
            <a:r>
              <a:rPr lang="en-US" b="1" dirty="0" err="1" smtClean="0">
                <a:latin typeface="Times New Roman" pitchFamily="18" charset="0"/>
                <a:ea typeface="Calibri" pitchFamily="34" charset="0"/>
                <a:cs typeface="Times New Roman" pitchFamily="18" charset="0"/>
              </a:rPr>
              <a:t>A.A.Baldin</a:t>
            </a:r>
            <a:endParaRPr lang="en-US" b="1" dirty="0">
              <a:latin typeface="Times New Roman" pitchFamily="18" charset="0"/>
              <a:ea typeface="Calibri" pitchFamily="34" charset="0"/>
              <a:cs typeface="Times New Roman" pitchFamily="18" charset="0"/>
            </a:endParaRPr>
          </a:p>
          <a:p>
            <a:pPr algn="just">
              <a:defRPr/>
            </a:pPr>
            <a:endParaRPr lang="ru-RU" b="1" dirty="0">
              <a:latin typeface="Times New Roman" pitchFamily="18" charset="0"/>
              <a:ea typeface="Calibri" pitchFamily="34" charset="0"/>
              <a:cs typeface="Times New Roman" pitchFamily="18" charset="0"/>
            </a:endParaRPr>
          </a:p>
          <a:p>
            <a:pPr algn="just">
              <a:defRPr/>
            </a:pPr>
            <a:r>
              <a:rPr lang="en-US" b="1" dirty="0">
                <a:latin typeface="Times New Roman" pitchFamily="18" charset="0"/>
                <a:ea typeface="Calibri" pitchFamily="34" charset="0"/>
                <a:cs typeface="Times New Roman" pitchFamily="18" charset="0"/>
              </a:rPr>
              <a:t>R</a:t>
            </a:r>
            <a:r>
              <a:rPr lang="en-US" b="1" dirty="0" smtClean="0">
                <a:latin typeface="Times New Roman" pitchFamily="18" charset="0"/>
                <a:ea typeface="Calibri" pitchFamily="34" charset="0"/>
                <a:cs typeface="Times New Roman" pitchFamily="18" charset="0"/>
              </a:rPr>
              <a:t>eport and proposal  for extension of the project to 2019-2020.</a:t>
            </a:r>
          </a:p>
          <a:p>
            <a:pPr algn="just">
              <a:defRPr/>
            </a:pPr>
            <a:endParaRPr lang="en-US" b="1" dirty="0">
              <a:solidFill>
                <a:srgbClr val="7030A0"/>
              </a:solidFill>
              <a:latin typeface="Times New Roman" pitchFamily="18" charset="0"/>
              <a:ea typeface="Calibri" pitchFamily="34" charset="0"/>
              <a:cs typeface="Times New Roman" pitchFamily="18" charset="0"/>
            </a:endParaRPr>
          </a:p>
          <a:p>
            <a:pPr algn="just">
              <a:defRPr/>
            </a:pPr>
            <a:endParaRPr lang="ru-RU" b="1" dirty="0">
              <a:solidFill>
                <a:srgbClr val="7030A0"/>
              </a:solidFill>
              <a:latin typeface="Times New Roman" pitchFamily="18" charset="0"/>
              <a:ea typeface="Calibri" pitchFamily="34"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p:cNvPicPr>
            <a:picLocks noChangeAspect="1" noChangeArrowheads="1"/>
          </p:cNvPicPr>
          <p:nvPr/>
        </p:nvPicPr>
        <p:blipFill>
          <a:blip r:embed="rId2" cstate="print"/>
          <a:srcRect/>
          <a:stretch>
            <a:fillRect/>
          </a:stretch>
        </p:blipFill>
        <p:spPr bwMode="auto">
          <a:xfrm>
            <a:off x="1116013" y="0"/>
            <a:ext cx="7245350" cy="1871663"/>
          </a:xfrm>
          <a:prstGeom prst="rect">
            <a:avLst/>
          </a:prstGeom>
          <a:noFill/>
          <a:ln w="9525">
            <a:noFill/>
            <a:miter lim="800000"/>
            <a:headEnd/>
            <a:tailEnd/>
          </a:ln>
        </p:spPr>
      </p:pic>
      <p:pic>
        <p:nvPicPr>
          <p:cNvPr id="1028" name="Picture 3"/>
          <p:cNvPicPr>
            <a:picLocks noChangeAspect="1" noChangeArrowheads="1"/>
          </p:cNvPicPr>
          <p:nvPr/>
        </p:nvPicPr>
        <p:blipFill>
          <a:blip r:embed="rId3" cstate="print"/>
          <a:srcRect/>
          <a:stretch>
            <a:fillRect/>
          </a:stretch>
        </p:blipFill>
        <p:spPr bwMode="auto">
          <a:xfrm>
            <a:off x="755650" y="1773238"/>
            <a:ext cx="3529013" cy="4900612"/>
          </a:xfrm>
          <a:prstGeom prst="rect">
            <a:avLst/>
          </a:prstGeom>
          <a:noFill/>
          <a:ln w="9525">
            <a:noFill/>
            <a:miter lim="800000"/>
            <a:headEnd/>
            <a:tailEnd/>
          </a:ln>
        </p:spPr>
      </p:pic>
      <p:pic>
        <p:nvPicPr>
          <p:cNvPr id="5" name="Picture 6" descr="Image"/>
          <p:cNvPicPr>
            <a:picLocks noChangeAspect="1" noChangeArrowheads="1"/>
          </p:cNvPicPr>
          <p:nvPr/>
        </p:nvPicPr>
        <p:blipFill>
          <a:blip r:embed="rId4" cstate="print"/>
          <a:srcRect/>
          <a:stretch>
            <a:fillRect/>
          </a:stretch>
        </p:blipFill>
        <p:spPr bwMode="auto">
          <a:xfrm>
            <a:off x="5072066" y="1928802"/>
            <a:ext cx="3214710" cy="4253744"/>
          </a:xfrm>
          <a:prstGeom prst="rect">
            <a:avLst/>
          </a:prstGeom>
          <a:noFill/>
          <a:ln w="9525">
            <a:noFill/>
            <a:miter lim="800000"/>
            <a:headEnd/>
            <a:tailEnd/>
          </a:ln>
        </p:spPr>
      </p:pic>
    </p:spTree>
    <p:extLst>
      <p:ext uri="{BB962C8B-B14F-4D97-AF65-F5344CB8AC3E}">
        <p14:creationId xmlns:p14="http://schemas.microsoft.com/office/powerpoint/2010/main" xmlns="" val="3482579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74638"/>
            <a:ext cx="8229600" cy="725487"/>
          </a:xfrm>
        </p:spPr>
        <p:txBody>
          <a:bodyPr/>
          <a:lstStyle/>
          <a:p>
            <a:pPr eaLnBrk="1" hangingPunct="1"/>
            <a:r>
              <a:rPr lang="en-US" sz="2000" b="1" i="1" dirty="0" smtClean="0">
                <a:solidFill>
                  <a:srgbClr val="0000CC"/>
                </a:solidFill>
              </a:rPr>
              <a:t>The “Quinta” target with the lead reflector</a:t>
            </a:r>
            <a:endParaRPr lang="ru-RU" sz="2000" b="1" i="1" dirty="0" smtClean="0">
              <a:solidFill>
                <a:srgbClr val="0000CC"/>
              </a:solidFill>
            </a:endParaRPr>
          </a:p>
        </p:txBody>
      </p:sp>
      <p:pic>
        <p:nvPicPr>
          <p:cNvPr id="22531" name="Picture 2" descr="5e-1"/>
          <p:cNvPicPr>
            <a:picLocks noChangeAspect="1" noChangeArrowheads="1"/>
          </p:cNvPicPr>
          <p:nvPr/>
        </p:nvPicPr>
        <p:blipFill>
          <a:blip r:embed="rId2"/>
          <a:srcRect r="8875" b="15118"/>
          <a:stretch>
            <a:fillRect/>
          </a:stretch>
        </p:blipFill>
        <p:spPr bwMode="auto">
          <a:xfrm>
            <a:off x="1357313" y="1571625"/>
            <a:ext cx="6537325" cy="4214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500063" y="142875"/>
            <a:ext cx="8229600" cy="1428737"/>
          </a:xfrm>
        </p:spPr>
        <p:txBody>
          <a:bodyPr/>
          <a:lstStyle/>
          <a:p>
            <a:r>
              <a:rPr lang="en-US" sz="1800" dirty="0" smtClean="0"/>
              <a:t>Power gain as a function of energy  (in units of fission numbers per1 deuteron and per 1 </a:t>
            </a:r>
            <a:r>
              <a:rPr lang="en-US" sz="1800" dirty="0" err="1" smtClean="0"/>
              <a:t>GeV</a:t>
            </a:r>
            <a:r>
              <a:rPr lang="en-US" sz="1800" dirty="0" smtClean="0"/>
              <a:t>). Runs 2012-2015.</a:t>
            </a:r>
            <a:endParaRPr lang="ru-RU" sz="1800" dirty="0" smtClean="0"/>
          </a:p>
        </p:txBody>
      </p:sp>
      <p:graphicFrame>
        <p:nvGraphicFramePr>
          <p:cNvPr id="194563" name="Object 3"/>
          <p:cNvGraphicFramePr>
            <a:graphicFrameLocks noChangeAspect="1"/>
          </p:cNvGraphicFramePr>
          <p:nvPr/>
        </p:nvGraphicFramePr>
        <p:xfrm>
          <a:off x="1428750" y="1357313"/>
          <a:ext cx="6624638" cy="4929187"/>
        </p:xfrm>
        <a:graphic>
          <a:graphicData uri="http://schemas.openxmlformats.org/presentationml/2006/ole">
            <p:oleObj spid="_x0000_s304130" name="Graph" r:id="rId3" imgW="4220870" imgH="3215030" progId="Origin50.Graph">
              <p:embed/>
            </p:oleObj>
          </a:graphicData>
        </a:graphic>
      </p:graphicFrame>
    </p:spTree>
    <p:extLst>
      <p:ext uri="{BB962C8B-B14F-4D97-AF65-F5344CB8AC3E}">
        <p14:creationId xmlns:p14="http://schemas.microsoft.com/office/powerpoint/2010/main" xmlns="" val="1657516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71473" y="500042"/>
            <a:ext cx="8572501" cy="5741987"/>
            <a:chOff x="315" y="199"/>
            <a:chExt cx="5400" cy="3617"/>
          </a:xfrm>
        </p:grpSpPr>
        <p:sp>
          <p:nvSpPr>
            <p:cNvPr id="269315" name="Text Box 3"/>
            <p:cNvSpPr txBox="1">
              <a:spLocks noChangeArrowheads="1"/>
            </p:cNvSpPr>
            <p:nvPr/>
          </p:nvSpPr>
          <p:spPr bwMode="auto">
            <a:xfrm>
              <a:off x="315" y="199"/>
              <a:ext cx="5400" cy="252"/>
            </a:xfrm>
            <a:prstGeom prst="rect">
              <a:avLst/>
            </a:prstGeom>
            <a:noFill/>
            <a:ln w="9525">
              <a:noFill/>
              <a:miter lim="800000"/>
              <a:headEnd/>
              <a:tailEnd/>
            </a:ln>
            <a:effectLst/>
          </p:spPr>
          <p:txBody>
            <a:bodyPr wrap="square">
              <a:spAutoFit/>
            </a:bodyPr>
            <a:lstStyle/>
            <a:p>
              <a:r>
                <a:rPr lang="en-US" sz="2000" b="1" i="1" dirty="0" smtClean="0">
                  <a:solidFill>
                    <a:srgbClr val="0000FF"/>
                  </a:solidFill>
                </a:rPr>
                <a:t>Quinta target at extracted </a:t>
              </a:r>
              <a:r>
                <a:rPr lang="en-US" sz="2000" b="1" i="1" dirty="0" err="1" smtClean="0">
                  <a:solidFill>
                    <a:srgbClr val="0000FF"/>
                  </a:solidFill>
                </a:rPr>
                <a:t>Nuclotron</a:t>
              </a:r>
              <a:r>
                <a:rPr lang="en-US" sz="2000" b="1" i="1" dirty="0" smtClean="0">
                  <a:solidFill>
                    <a:srgbClr val="0000FF"/>
                  </a:solidFill>
                </a:rPr>
                <a:t> beam (LHEP JINR)</a:t>
              </a:r>
              <a:endParaRPr lang="ru-RU" sz="2000" b="1" i="1" dirty="0">
                <a:solidFill>
                  <a:srgbClr val="0000FF"/>
                </a:solidFill>
              </a:endParaRPr>
            </a:p>
          </p:txBody>
        </p:sp>
        <p:pic>
          <p:nvPicPr>
            <p:cNvPr id="269316" name="Picture 4"/>
            <p:cNvPicPr>
              <a:picLocks noChangeAspect="1" noChangeArrowheads="1"/>
            </p:cNvPicPr>
            <p:nvPr/>
          </p:nvPicPr>
          <p:blipFill>
            <a:blip r:embed="rId2"/>
            <a:srcRect/>
            <a:stretch>
              <a:fillRect/>
            </a:stretch>
          </p:blipFill>
          <p:spPr bwMode="auto">
            <a:xfrm>
              <a:off x="360" y="504"/>
              <a:ext cx="5040" cy="3312"/>
            </a:xfrm>
            <a:prstGeom prst="rect">
              <a:avLst/>
            </a:prstGeom>
            <a:noFill/>
            <a:ln w="9525">
              <a:noFill/>
              <a:miter lim="800000"/>
              <a:headEnd/>
              <a:tailEnd/>
            </a:ln>
            <a:effectLst/>
          </p:spPr>
        </p:pic>
      </p:grpSp>
    </p:spTree>
    <p:extLst>
      <p:ext uri="{BB962C8B-B14F-4D97-AF65-F5344CB8AC3E}">
        <p14:creationId xmlns:p14="http://schemas.microsoft.com/office/powerpoint/2010/main" xmlns="" val="315891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357188"/>
            <a:ext cx="8229600" cy="714358"/>
          </a:xfrm>
        </p:spPr>
        <p:txBody>
          <a:bodyPr/>
          <a:lstStyle/>
          <a:p>
            <a:pPr eaLnBrk="1" hangingPunct="1"/>
            <a:r>
              <a:rPr lang="en-US" sz="2400" i="1" dirty="0" smtClean="0">
                <a:solidFill>
                  <a:srgbClr val="0070C0"/>
                </a:solidFill>
              </a:rPr>
              <a:t>Setup "Quinta" with a set of semiconductor detectors</a:t>
            </a:r>
            <a:endParaRPr lang="ru-RU" sz="2400" i="1" dirty="0" smtClean="0">
              <a:solidFill>
                <a:srgbClr val="0070C0"/>
              </a:solidFill>
            </a:endParaRPr>
          </a:p>
        </p:txBody>
      </p:sp>
      <p:pic>
        <p:nvPicPr>
          <p:cNvPr id="25603" name="Picture 2" descr="P1030843"/>
          <p:cNvPicPr>
            <a:picLocks noChangeAspect="1" noChangeArrowheads="1"/>
          </p:cNvPicPr>
          <p:nvPr/>
        </p:nvPicPr>
        <p:blipFill>
          <a:blip r:embed="rId2"/>
          <a:srcRect/>
          <a:stretch>
            <a:fillRect/>
          </a:stretch>
        </p:blipFill>
        <p:spPr bwMode="auto">
          <a:xfrm>
            <a:off x="928688" y="1928813"/>
            <a:ext cx="7607300" cy="4286250"/>
          </a:xfrm>
          <a:prstGeom prst="rect">
            <a:avLst/>
          </a:prstGeom>
          <a:noFill/>
          <a:ln w="15875" cmpd="dbl">
            <a:solidFill>
              <a:srgbClr val="FFFF00"/>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6715125" y="1500188"/>
            <a:ext cx="1643063" cy="4143375"/>
          </a:xfrm>
          <a:prstGeom prst="rect">
            <a:avLst/>
          </a:prstGeom>
          <a:solidFill>
            <a:srgbClr val="CCFFCC">
              <a:alpha val="79999"/>
            </a:srgbClr>
          </a:solidFill>
          <a:ln w="9525">
            <a:noFill/>
            <a:miter lim="800000"/>
            <a:headEnd/>
            <a:tailEnd/>
          </a:ln>
        </p:spPr>
        <p:txBody>
          <a:bodyPr wrap="none" anchor="ctr"/>
          <a:lstStyle/>
          <a:p>
            <a:endParaRPr lang="ru-RU"/>
          </a:p>
        </p:txBody>
      </p:sp>
      <p:sp>
        <p:nvSpPr>
          <p:cNvPr id="56323" name="Rectangle 3"/>
          <p:cNvSpPr>
            <a:spLocks noChangeArrowheads="1"/>
          </p:cNvSpPr>
          <p:nvPr/>
        </p:nvSpPr>
        <p:spPr bwMode="auto">
          <a:xfrm>
            <a:off x="2714625" y="1500188"/>
            <a:ext cx="4000500" cy="4143375"/>
          </a:xfrm>
          <a:prstGeom prst="rect">
            <a:avLst/>
          </a:prstGeom>
          <a:solidFill>
            <a:srgbClr val="99CCFF">
              <a:alpha val="74117"/>
            </a:srgbClr>
          </a:solidFill>
          <a:ln w="9525">
            <a:noFill/>
            <a:miter lim="800000"/>
            <a:headEnd/>
            <a:tailEnd/>
          </a:ln>
        </p:spPr>
        <p:txBody>
          <a:bodyPr wrap="none" anchor="ctr"/>
          <a:lstStyle/>
          <a:p>
            <a:endParaRPr lang="ru-RU"/>
          </a:p>
        </p:txBody>
      </p:sp>
      <p:sp>
        <p:nvSpPr>
          <p:cNvPr id="56324" name="Rectangle 4"/>
          <p:cNvSpPr>
            <a:spLocks noChangeArrowheads="1"/>
          </p:cNvSpPr>
          <p:nvPr/>
        </p:nvSpPr>
        <p:spPr bwMode="auto">
          <a:xfrm>
            <a:off x="1714500" y="1500188"/>
            <a:ext cx="1000125" cy="4143375"/>
          </a:xfrm>
          <a:prstGeom prst="rect">
            <a:avLst/>
          </a:prstGeom>
          <a:solidFill>
            <a:srgbClr val="FFCCCC">
              <a:alpha val="74117"/>
            </a:srgbClr>
          </a:solidFill>
          <a:ln w="9525">
            <a:noFill/>
            <a:miter lim="800000"/>
            <a:headEnd/>
            <a:tailEnd/>
          </a:ln>
        </p:spPr>
        <p:txBody>
          <a:bodyPr wrap="none" anchor="ctr"/>
          <a:lstStyle/>
          <a:p>
            <a:endParaRPr lang="ru-RU"/>
          </a:p>
        </p:txBody>
      </p:sp>
      <p:grpSp>
        <p:nvGrpSpPr>
          <p:cNvPr id="2" name="Group 12"/>
          <p:cNvGrpSpPr/>
          <p:nvPr/>
        </p:nvGrpSpPr>
        <p:grpSpPr>
          <a:xfrm>
            <a:off x="571472" y="500042"/>
            <a:ext cx="8358246" cy="5930902"/>
            <a:chOff x="571472" y="500042"/>
            <a:chExt cx="8358246" cy="5930902"/>
          </a:xfrm>
        </p:grpSpPr>
        <p:pic>
          <p:nvPicPr>
            <p:cNvPr id="29702" name="Picture 8"/>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71472" y="500042"/>
              <a:ext cx="8358246" cy="5930902"/>
            </a:xfrm>
            <a:prstGeom prst="rect">
              <a:avLst/>
            </a:prstGeom>
            <a:solidFill>
              <a:schemeClr val="bg1">
                <a:alpha val="50000"/>
              </a:schemeClr>
            </a:solidFill>
            <a:ln w="9525">
              <a:noFill/>
              <a:miter lim="800000"/>
              <a:headEnd/>
              <a:tailEnd/>
            </a:ln>
          </p:spPr>
        </p:pic>
        <p:sp>
          <p:nvSpPr>
            <p:cNvPr id="29703" name="Rectangle 5"/>
            <p:cNvSpPr>
              <a:spLocks noChangeArrowheads="1"/>
            </p:cNvSpPr>
            <p:nvPr/>
          </p:nvSpPr>
          <p:spPr bwMode="auto">
            <a:xfrm>
              <a:off x="7183949" y="1465685"/>
              <a:ext cx="1327431" cy="461665"/>
            </a:xfrm>
            <a:prstGeom prst="rect">
              <a:avLst/>
            </a:prstGeom>
            <a:solidFill>
              <a:schemeClr val="bg1">
                <a:alpha val="50000"/>
              </a:schemeClr>
            </a:solidFill>
            <a:ln w="9525">
              <a:noFill/>
              <a:miter lim="800000"/>
              <a:headEnd/>
              <a:tailEnd/>
            </a:ln>
          </p:spPr>
          <p:txBody>
            <a:bodyPr wrap="square">
              <a:spAutoFit/>
            </a:bodyPr>
            <a:lstStyle/>
            <a:p>
              <a:pPr algn="ctr" eaLnBrk="0" hangingPunct="0">
                <a:defRPr/>
              </a:pPr>
              <a:r>
                <a:rPr lang="en-US" sz="1200" dirty="0" smtClean="0">
                  <a:cs typeface="Arial" pitchFamily="34" charset="0"/>
                </a:rPr>
                <a:t>Back surface of the “</a:t>
              </a:r>
              <a:r>
                <a:rPr lang="en-US" sz="1200" dirty="0" smtClean="0">
                  <a:cs typeface="Arial" pitchFamily="34" charset="0"/>
                </a:rPr>
                <a:t>Quinta</a:t>
              </a:r>
              <a:r>
                <a:rPr lang="en-US" sz="1200" dirty="0" smtClean="0">
                  <a:cs typeface="Arial" pitchFamily="34" charset="0"/>
                </a:rPr>
                <a:t>"</a:t>
              </a:r>
              <a:r>
                <a:rPr lang="en-US" sz="1200" b="1" dirty="0" smtClean="0">
                  <a:cs typeface="Arial" pitchFamily="34" charset="0"/>
                </a:rPr>
                <a:t> </a:t>
              </a:r>
              <a:endParaRPr lang="ru-RU" sz="1200" b="1" dirty="0">
                <a:cs typeface="Arial" pitchFamily="34" charset="0"/>
              </a:endParaRPr>
            </a:p>
          </p:txBody>
        </p:sp>
        <p:sp>
          <p:nvSpPr>
            <p:cNvPr id="29704" name="Rectangle 6"/>
            <p:cNvSpPr>
              <a:spLocks noChangeArrowheads="1"/>
            </p:cNvSpPr>
            <p:nvPr/>
          </p:nvSpPr>
          <p:spPr bwMode="auto">
            <a:xfrm>
              <a:off x="1643042" y="1475677"/>
              <a:ext cx="1219325" cy="646331"/>
            </a:xfrm>
            <a:prstGeom prst="rect">
              <a:avLst/>
            </a:prstGeom>
            <a:solidFill>
              <a:schemeClr val="bg1">
                <a:alpha val="50000"/>
              </a:schemeClr>
            </a:solidFill>
            <a:ln w="9525">
              <a:noFill/>
              <a:miter lim="800000"/>
              <a:headEnd/>
              <a:tailEnd/>
            </a:ln>
          </p:spPr>
          <p:txBody>
            <a:bodyPr wrap="square">
              <a:spAutoFit/>
            </a:bodyPr>
            <a:lstStyle/>
            <a:p>
              <a:pPr algn="ctr" eaLnBrk="0" hangingPunct="0">
                <a:defRPr/>
              </a:pPr>
              <a:r>
                <a:rPr lang="en-US" sz="1200" dirty="0" smtClean="0"/>
                <a:t>The front surface of the “</a:t>
              </a:r>
              <a:r>
                <a:rPr lang="en-US" sz="1200" dirty="0" smtClean="0"/>
                <a:t>Quinta</a:t>
              </a:r>
              <a:r>
                <a:rPr lang="en-US" sz="1200" dirty="0" smtClean="0"/>
                <a:t>"</a:t>
              </a:r>
              <a:endParaRPr lang="ru-RU" sz="1200" b="1" dirty="0">
                <a:latin typeface="Times New Roman" pitchFamily="18" charset="0"/>
              </a:endParaRPr>
            </a:p>
          </p:txBody>
        </p:sp>
        <p:sp>
          <p:nvSpPr>
            <p:cNvPr id="29705" name="Rectangle 7"/>
            <p:cNvSpPr>
              <a:spLocks noChangeArrowheads="1"/>
            </p:cNvSpPr>
            <p:nvPr/>
          </p:nvSpPr>
          <p:spPr bwMode="auto">
            <a:xfrm>
              <a:off x="3784673" y="1465685"/>
              <a:ext cx="2119607" cy="461665"/>
            </a:xfrm>
            <a:prstGeom prst="rect">
              <a:avLst/>
            </a:prstGeom>
            <a:solidFill>
              <a:schemeClr val="bg1">
                <a:alpha val="50000"/>
              </a:schemeClr>
            </a:solidFill>
            <a:ln w="9525">
              <a:noFill/>
              <a:miter lim="800000"/>
              <a:headEnd/>
              <a:tailEnd/>
            </a:ln>
          </p:spPr>
          <p:txBody>
            <a:bodyPr wrap="square">
              <a:spAutoFit/>
            </a:bodyPr>
            <a:lstStyle/>
            <a:p>
              <a:pPr algn="ctr" eaLnBrk="0" hangingPunct="0">
                <a:defRPr/>
              </a:pPr>
              <a:r>
                <a:rPr lang="en-US" sz="1200" dirty="0" smtClean="0"/>
                <a:t>Lateral surface of the “</a:t>
              </a:r>
              <a:r>
                <a:rPr lang="en-US" sz="1200" dirty="0" smtClean="0"/>
                <a:t>Quinta</a:t>
              </a:r>
              <a:r>
                <a:rPr lang="en-US" sz="1200" dirty="0" smtClean="0"/>
                <a:t>"</a:t>
              </a:r>
              <a:endParaRPr lang="ru-RU" sz="1200" b="1" dirty="0">
                <a:latin typeface="Times New Roman" pitchFamily="18" charset="0"/>
              </a:endParaRPr>
            </a:p>
          </p:txBody>
        </p:sp>
        <p:sp>
          <p:nvSpPr>
            <p:cNvPr id="10" name="TextBox 9"/>
            <p:cNvSpPr txBox="1"/>
            <p:nvPr/>
          </p:nvSpPr>
          <p:spPr>
            <a:xfrm>
              <a:off x="1643042" y="571480"/>
              <a:ext cx="7000924" cy="707886"/>
            </a:xfrm>
            <a:prstGeom prst="rect">
              <a:avLst/>
            </a:prstGeom>
            <a:solidFill>
              <a:schemeClr val="bg1"/>
            </a:solidFill>
          </p:spPr>
          <p:txBody>
            <a:bodyPr wrap="square" rtlCol="0">
              <a:spAutoFit/>
            </a:bodyPr>
            <a:lstStyle/>
            <a:p>
              <a:pPr algn="ctr"/>
              <a:r>
                <a:rPr lang="en-US" sz="2000" i="1" dirty="0" smtClean="0">
                  <a:solidFill>
                    <a:srgbClr val="0000CC"/>
                  </a:solidFill>
                </a:rPr>
                <a:t>Normalized </a:t>
              </a:r>
              <a:r>
                <a:rPr lang="en-US" sz="2000" i="1" dirty="0" smtClean="0">
                  <a:solidFill>
                    <a:srgbClr val="0000CC"/>
                  </a:solidFill>
                </a:rPr>
                <a:t>to 1 </a:t>
              </a:r>
              <a:r>
                <a:rPr lang="en-US" sz="2000" i="1" dirty="0" err="1" smtClean="0">
                  <a:solidFill>
                    <a:srgbClr val="0000CC"/>
                  </a:solidFill>
                </a:rPr>
                <a:t>Mev</a:t>
              </a:r>
              <a:r>
                <a:rPr lang="en-US" sz="2000" i="1" dirty="0" smtClean="0">
                  <a:solidFill>
                    <a:srgbClr val="0000CC"/>
                  </a:solidFill>
                </a:rPr>
                <a:t> neutron </a:t>
              </a:r>
              <a:r>
                <a:rPr lang="en-US" sz="2000" i="1" dirty="0" smtClean="0">
                  <a:solidFill>
                    <a:srgbClr val="0000CC"/>
                  </a:solidFill>
                </a:rPr>
                <a:t>flux </a:t>
              </a:r>
              <a:r>
                <a:rPr lang="en-US" sz="2000" i="1" dirty="0" smtClean="0">
                  <a:solidFill>
                    <a:srgbClr val="0000CC"/>
                  </a:solidFill>
                </a:rPr>
                <a:t>(1 "deuteron") on the surface of "</a:t>
              </a:r>
              <a:r>
                <a:rPr lang="en-US" sz="2000" i="1" dirty="0" smtClean="0">
                  <a:solidFill>
                    <a:srgbClr val="0000CC"/>
                  </a:solidFill>
                </a:rPr>
                <a:t>Quinta" </a:t>
              </a:r>
              <a:r>
                <a:rPr lang="en-US" sz="2000" i="1" dirty="0" smtClean="0">
                  <a:solidFill>
                    <a:srgbClr val="0000CC"/>
                  </a:solidFill>
                </a:rPr>
                <a:t>in various Ed</a:t>
              </a:r>
            </a:p>
          </p:txBody>
        </p:sp>
        <p:sp>
          <p:nvSpPr>
            <p:cNvPr id="11" name="TextBox 10"/>
            <p:cNvSpPr txBox="1"/>
            <p:nvPr/>
          </p:nvSpPr>
          <p:spPr>
            <a:xfrm>
              <a:off x="4857752" y="5857892"/>
              <a:ext cx="1143008" cy="369332"/>
            </a:xfrm>
            <a:prstGeom prst="rect">
              <a:avLst/>
            </a:prstGeom>
            <a:solidFill>
              <a:schemeClr val="bg1"/>
            </a:solidFill>
          </p:spPr>
          <p:txBody>
            <a:bodyPr wrap="square" rtlCol="0">
              <a:spAutoFit/>
            </a:bodyPr>
            <a:lstStyle/>
            <a:p>
              <a:r>
                <a:rPr lang="en-US" dirty="0" smtClean="0"/>
                <a:t>Position</a:t>
              </a:r>
              <a:endParaRPr lang="ru-RU" dirty="0"/>
            </a:p>
          </p:txBody>
        </p:sp>
        <p:sp>
          <p:nvSpPr>
            <p:cNvPr id="12" name="TextBox 11"/>
            <p:cNvSpPr txBox="1"/>
            <p:nvPr/>
          </p:nvSpPr>
          <p:spPr>
            <a:xfrm rot="16200000">
              <a:off x="-529746" y="3101458"/>
              <a:ext cx="2857520" cy="369332"/>
            </a:xfrm>
            <a:prstGeom prst="rect">
              <a:avLst/>
            </a:prstGeom>
            <a:solidFill>
              <a:schemeClr val="bg1"/>
            </a:solidFill>
          </p:spPr>
          <p:txBody>
            <a:bodyPr wrap="square" rtlCol="0">
              <a:spAutoFit/>
            </a:bodyPr>
            <a:lstStyle/>
            <a:p>
              <a:r>
                <a:rPr lang="en-US" dirty="0" smtClean="0"/>
                <a:t>Density of neutron flux</a:t>
              </a:r>
              <a:endParaRPr lang="ru-RU" dirty="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9378" name="Object 2"/>
          <p:cNvGraphicFramePr>
            <a:graphicFrameLocks noChangeAspect="1"/>
          </p:cNvGraphicFramePr>
          <p:nvPr/>
        </p:nvGraphicFramePr>
        <p:xfrm>
          <a:off x="1000100" y="1504494"/>
          <a:ext cx="7572428" cy="5353506"/>
        </p:xfrm>
        <a:graphic>
          <a:graphicData uri="http://schemas.openxmlformats.org/presentationml/2006/ole">
            <p:oleObj spid="_x0000_s196616" name="Graph" r:id="rId3" imgW="4279900" imgH="3022600" progId="Origin50.Graph">
              <p:embed/>
            </p:oleObj>
          </a:graphicData>
        </a:graphic>
      </p:graphicFrame>
      <p:sp>
        <p:nvSpPr>
          <p:cNvPr id="4" name="Прямоугольник 3"/>
          <p:cNvSpPr/>
          <p:nvPr/>
        </p:nvSpPr>
        <p:spPr>
          <a:xfrm>
            <a:off x="928662" y="214290"/>
            <a:ext cx="7215238" cy="646331"/>
          </a:xfrm>
          <a:prstGeom prst="rect">
            <a:avLst/>
          </a:prstGeom>
        </p:spPr>
        <p:txBody>
          <a:bodyPr wrap="square">
            <a:spAutoFit/>
          </a:bodyPr>
          <a:lstStyle/>
          <a:p>
            <a:pPr marL="801688" indent="-354013" algn="just"/>
            <a:r>
              <a:rPr lang="en-US" dirty="0" smtClean="0"/>
              <a:t>Neutron energy spectra in a common nuclear reactor and Quinta irradiated by 0.66 </a:t>
            </a:r>
            <a:r>
              <a:rPr lang="en-US" dirty="0" err="1" smtClean="0"/>
              <a:t>GeV</a:t>
            </a:r>
            <a:r>
              <a:rPr lang="en-US" dirty="0" smtClean="0"/>
              <a:t> proton beam</a:t>
            </a:r>
            <a:endParaRPr lang="ru-RU" dirty="0" smtClean="0"/>
          </a:p>
        </p:txBody>
      </p:sp>
    </p:spTree>
    <p:extLst>
      <p:ext uri="{BB962C8B-B14F-4D97-AF65-F5344CB8AC3E}">
        <p14:creationId xmlns:p14="http://schemas.microsoft.com/office/powerpoint/2010/main" xmlns="" val="658962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Номер слайда 5"/>
          <p:cNvSpPr>
            <a:spLocks noGrp="1"/>
          </p:cNvSpPr>
          <p:nvPr>
            <p:ph type="sldNum" sz="quarter" idx="12"/>
          </p:nvPr>
        </p:nvSpPr>
        <p:spPr/>
        <p:txBody>
          <a:bodyPr/>
          <a:lstStyle/>
          <a:p>
            <a:pPr>
              <a:defRPr/>
            </a:pPr>
            <a:fld id="{3500D698-D44E-4370-8E64-BEFF1036D044}" type="slidenum">
              <a:rPr lang="ru-RU"/>
              <a:pPr>
                <a:defRPr/>
              </a:pPr>
              <a:t>17</a:t>
            </a:fld>
            <a:endParaRPr lang="ru-RU"/>
          </a:p>
        </p:txBody>
      </p:sp>
      <p:pic>
        <p:nvPicPr>
          <p:cNvPr id="152579" name="Picture 8" descr="Phasotron_200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051050" y="2438400"/>
            <a:ext cx="49784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Text Box 38"/>
          <p:cNvSpPr txBox="1">
            <a:spLocks noChangeArrowheads="1"/>
          </p:cNvSpPr>
          <p:nvPr/>
        </p:nvSpPr>
        <p:spPr bwMode="auto">
          <a:xfrm>
            <a:off x="0" y="3073400"/>
            <a:ext cx="2057400" cy="2833688"/>
          </a:xfrm>
          <a:prstGeom prst="rect">
            <a:avLst/>
          </a:prstGeom>
          <a:solidFill>
            <a:srgbClr val="CCECFF"/>
          </a:solidFill>
          <a:ln w="952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aseline="30000">
                <a:solidFill>
                  <a:schemeClr val="tx1"/>
                </a:solidFill>
                <a:latin typeface="Bookman Old Style" pitchFamily="18" charset="0"/>
              </a:defRPr>
            </a:lvl1pPr>
            <a:lvl2pPr marL="742950" indent="-285750" eaLnBrk="0" hangingPunct="0">
              <a:defRPr baseline="30000">
                <a:solidFill>
                  <a:schemeClr val="tx1"/>
                </a:solidFill>
                <a:latin typeface="Bookman Old Style" pitchFamily="18" charset="0"/>
              </a:defRPr>
            </a:lvl2pPr>
            <a:lvl3pPr marL="1143000" indent="-228600" eaLnBrk="0" hangingPunct="0">
              <a:defRPr baseline="30000">
                <a:solidFill>
                  <a:schemeClr val="tx1"/>
                </a:solidFill>
                <a:latin typeface="Bookman Old Style" pitchFamily="18" charset="0"/>
              </a:defRPr>
            </a:lvl3pPr>
            <a:lvl4pPr marL="1600200" indent="-228600" eaLnBrk="0" hangingPunct="0">
              <a:defRPr baseline="30000">
                <a:solidFill>
                  <a:schemeClr val="tx1"/>
                </a:solidFill>
                <a:latin typeface="Bookman Old Style" pitchFamily="18" charset="0"/>
              </a:defRPr>
            </a:lvl4pPr>
            <a:lvl5pPr marL="2057400" indent="-228600" eaLnBrk="0" hangingPunct="0">
              <a:defRPr baseline="30000">
                <a:solidFill>
                  <a:schemeClr val="tx1"/>
                </a:solidFill>
                <a:latin typeface="Bookman Old Style" pitchFamily="18" charset="0"/>
              </a:defRPr>
            </a:lvl5pPr>
            <a:lvl6pPr marL="2514600" indent="-228600" eaLnBrk="0" fontAlgn="base" hangingPunct="0">
              <a:spcBef>
                <a:spcPct val="0"/>
              </a:spcBef>
              <a:spcAft>
                <a:spcPct val="0"/>
              </a:spcAft>
              <a:defRPr baseline="30000">
                <a:solidFill>
                  <a:schemeClr val="tx1"/>
                </a:solidFill>
                <a:latin typeface="Bookman Old Style" pitchFamily="18" charset="0"/>
              </a:defRPr>
            </a:lvl6pPr>
            <a:lvl7pPr marL="2971800" indent="-228600" eaLnBrk="0" fontAlgn="base" hangingPunct="0">
              <a:spcBef>
                <a:spcPct val="0"/>
              </a:spcBef>
              <a:spcAft>
                <a:spcPct val="0"/>
              </a:spcAft>
              <a:defRPr baseline="30000">
                <a:solidFill>
                  <a:schemeClr val="tx1"/>
                </a:solidFill>
                <a:latin typeface="Bookman Old Style" pitchFamily="18" charset="0"/>
              </a:defRPr>
            </a:lvl7pPr>
            <a:lvl8pPr marL="3429000" indent="-228600" eaLnBrk="0" fontAlgn="base" hangingPunct="0">
              <a:spcBef>
                <a:spcPct val="0"/>
              </a:spcBef>
              <a:spcAft>
                <a:spcPct val="0"/>
              </a:spcAft>
              <a:defRPr baseline="30000">
                <a:solidFill>
                  <a:schemeClr val="tx1"/>
                </a:solidFill>
                <a:latin typeface="Bookman Old Style" pitchFamily="18" charset="0"/>
              </a:defRPr>
            </a:lvl8pPr>
            <a:lvl9pPr marL="3886200" indent="-228600" eaLnBrk="0" fontAlgn="base" hangingPunct="0">
              <a:spcBef>
                <a:spcPct val="0"/>
              </a:spcBef>
              <a:spcAft>
                <a:spcPct val="0"/>
              </a:spcAft>
              <a:defRPr baseline="30000">
                <a:solidFill>
                  <a:schemeClr val="tx1"/>
                </a:solidFill>
                <a:latin typeface="Bookman Old Style" pitchFamily="18" charset="0"/>
              </a:defRPr>
            </a:lvl9pPr>
          </a:lstStyle>
          <a:p>
            <a:pPr algn="ctr" eaLnBrk="1" hangingPunct="1">
              <a:lnSpc>
                <a:spcPct val="80000"/>
              </a:lnSpc>
              <a:spcBef>
                <a:spcPct val="50000"/>
              </a:spcBef>
            </a:pPr>
            <a:endParaRPr lang="en-US" sz="800" b="1" baseline="0" dirty="0">
              <a:solidFill>
                <a:srgbClr val="FF0000"/>
              </a:solidFill>
              <a:latin typeface="Georgia" pitchFamily="18" charset="0"/>
            </a:endParaRPr>
          </a:p>
          <a:p>
            <a:pPr eaLnBrk="1" hangingPunct="1">
              <a:lnSpc>
                <a:spcPct val="60000"/>
              </a:lnSpc>
              <a:spcBef>
                <a:spcPct val="50000"/>
              </a:spcBef>
            </a:pPr>
            <a:r>
              <a:rPr lang="en-US" b="1" baseline="0" dirty="0">
                <a:solidFill>
                  <a:srgbClr val="FF0000"/>
                </a:solidFill>
                <a:latin typeface="Arial" pitchFamily="34" charset="0"/>
              </a:rPr>
              <a:t>   Machine</a:t>
            </a:r>
          </a:p>
          <a:p>
            <a:pPr eaLnBrk="1" hangingPunct="1">
              <a:lnSpc>
                <a:spcPct val="60000"/>
              </a:lnSpc>
              <a:spcBef>
                <a:spcPct val="50000"/>
              </a:spcBef>
            </a:pPr>
            <a:r>
              <a:rPr lang="en-US" b="1" baseline="0" dirty="0">
                <a:solidFill>
                  <a:srgbClr val="FF0000"/>
                </a:solidFill>
                <a:latin typeface="Arial" pitchFamily="34" charset="0"/>
              </a:rPr>
              <a:t> parameters:</a:t>
            </a:r>
          </a:p>
          <a:p>
            <a:pPr eaLnBrk="1" hangingPunct="1">
              <a:lnSpc>
                <a:spcPct val="80000"/>
              </a:lnSpc>
              <a:spcBef>
                <a:spcPct val="50000"/>
              </a:spcBef>
              <a:buSzPct val="60000"/>
              <a:buFont typeface="Wingdings" pitchFamily="2" charset="2"/>
              <a:buChar char="q"/>
            </a:pPr>
            <a:r>
              <a:rPr lang="en-US" b="1" baseline="0" dirty="0">
                <a:solidFill>
                  <a:srgbClr val="FF0000"/>
                </a:solidFill>
                <a:latin typeface="Arial" pitchFamily="34" charset="0"/>
              </a:rPr>
              <a:t> Protons </a:t>
            </a:r>
          </a:p>
          <a:p>
            <a:pPr eaLnBrk="1" hangingPunct="1">
              <a:lnSpc>
                <a:spcPct val="80000"/>
              </a:lnSpc>
              <a:spcBef>
                <a:spcPct val="50000"/>
              </a:spcBef>
              <a:buSzPct val="60000"/>
              <a:buFont typeface="Wingdings" pitchFamily="2" charset="2"/>
              <a:buChar char="q"/>
            </a:pPr>
            <a:r>
              <a:rPr lang="en-US" b="1" baseline="0" dirty="0">
                <a:solidFill>
                  <a:srgbClr val="FF0000"/>
                </a:solidFill>
                <a:latin typeface="Arial" pitchFamily="34" charset="0"/>
              </a:rPr>
              <a:t> 680 MeV</a:t>
            </a:r>
          </a:p>
          <a:p>
            <a:pPr eaLnBrk="1" hangingPunct="1">
              <a:lnSpc>
                <a:spcPct val="80000"/>
              </a:lnSpc>
              <a:spcBef>
                <a:spcPct val="50000"/>
              </a:spcBef>
              <a:buSzPct val="60000"/>
              <a:buFont typeface="Wingdings" pitchFamily="2" charset="2"/>
              <a:buChar char="q"/>
            </a:pPr>
            <a:r>
              <a:rPr lang="en-US" b="1" baseline="0" dirty="0">
                <a:solidFill>
                  <a:srgbClr val="FF0000"/>
                </a:solidFill>
                <a:latin typeface="Arial" pitchFamily="34" charset="0"/>
              </a:rPr>
              <a:t> 2.2 </a:t>
            </a:r>
            <a:r>
              <a:rPr lang="en-US" b="1" baseline="0" dirty="0" smtClean="0">
                <a:solidFill>
                  <a:srgbClr val="FF0000"/>
                </a:solidFill>
                <a:latin typeface="Arial" pitchFamily="34" charset="0"/>
                <a:sym typeface="Bookman Old Style" pitchFamily="18" charset="0"/>
              </a:rPr>
              <a:t>mA </a:t>
            </a:r>
            <a:r>
              <a:rPr lang="en-US" b="1" baseline="0" dirty="0">
                <a:solidFill>
                  <a:srgbClr val="FF0000"/>
                </a:solidFill>
                <a:latin typeface="Arial" pitchFamily="34" charset="0"/>
                <a:sym typeface="Bookman Old Style" pitchFamily="18" charset="0"/>
              </a:rPr>
              <a:t>– slow extraction,</a:t>
            </a:r>
          </a:p>
          <a:p>
            <a:pPr eaLnBrk="1" hangingPunct="1">
              <a:lnSpc>
                <a:spcPct val="80000"/>
              </a:lnSpc>
              <a:spcBef>
                <a:spcPct val="50000"/>
              </a:spcBef>
              <a:buSzPct val="60000"/>
              <a:buFont typeface="Wingdings" pitchFamily="2" charset="2"/>
              <a:buChar char="q"/>
            </a:pPr>
            <a:r>
              <a:rPr lang="en-US" b="1" baseline="0" dirty="0">
                <a:solidFill>
                  <a:srgbClr val="FF0000"/>
                </a:solidFill>
                <a:latin typeface="Arial" pitchFamily="34" charset="0"/>
                <a:sym typeface="Bookman Old Style" pitchFamily="18" charset="0"/>
              </a:rPr>
              <a:t> 3 </a:t>
            </a:r>
            <a:r>
              <a:rPr lang="en-US" b="1" baseline="0" dirty="0" smtClean="0">
                <a:solidFill>
                  <a:srgbClr val="FF0000"/>
                </a:solidFill>
                <a:latin typeface="Arial" pitchFamily="34" charset="0"/>
                <a:sym typeface="Bookman Old Style" pitchFamily="18" charset="0"/>
              </a:rPr>
              <a:t>mA </a:t>
            </a:r>
            <a:r>
              <a:rPr lang="en-US" b="1" baseline="0" dirty="0">
                <a:solidFill>
                  <a:srgbClr val="FF0000"/>
                </a:solidFill>
                <a:latin typeface="Arial" pitchFamily="34" charset="0"/>
                <a:sym typeface="Bookman Old Style" pitchFamily="18" charset="0"/>
              </a:rPr>
              <a:t>– fast extraction</a:t>
            </a:r>
          </a:p>
          <a:p>
            <a:pPr algn="ctr" eaLnBrk="1" hangingPunct="1">
              <a:lnSpc>
                <a:spcPct val="80000"/>
              </a:lnSpc>
              <a:spcBef>
                <a:spcPct val="50000"/>
              </a:spcBef>
            </a:pPr>
            <a:r>
              <a:rPr lang="en-US" sz="800" b="1" baseline="0" dirty="0">
                <a:solidFill>
                  <a:srgbClr val="FF0000"/>
                </a:solidFill>
                <a:latin typeface="Georgia" pitchFamily="18" charset="0"/>
                <a:sym typeface="Bookman Old Style" pitchFamily="18" charset="0"/>
              </a:rPr>
              <a:t> </a:t>
            </a:r>
          </a:p>
        </p:txBody>
      </p:sp>
      <p:sp>
        <p:nvSpPr>
          <p:cNvPr id="152581" name="Text Box 9"/>
          <p:cNvSpPr txBox="1">
            <a:spLocks noChangeArrowheads="1"/>
          </p:cNvSpPr>
          <p:nvPr/>
        </p:nvSpPr>
        <p:spPr bwMode="auto">
          <a:xfrm>
            <a:off x="2374900" y="544513"/>
            <a:ext cx="5210175" cy="182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baseline="30000">
                <a:solidFill>
                  <a:schemeClr val="tx1"/>
                </a:solidFill>
                <a:latin typeface="Bookman Old Style" pitchFamily="18" charset="0"/>
              </a:defRPr>
            </a:lvl1pPr>
            <a:lvl2pPr marL="742950" indent="-285750" eaLnBrk="0" hangingPunct="0">
              <a:defRPr baseline="30000">
                <a:solidFill>
                  <a:schemeClr val="tx1"/>
                </a:solidFill>
                <a:latin typeface="Bookman Old Style" pitchFamily="18" charset="0"/>
              </a:defRPr>
            </a:lvl2pPr>
            <a:lvl3pPr marL="1143000" indent="-228600" eaLnBrk="0" hangingPunct="0">
              <a:defRPr baseline="30000">
                <a:solidFill>
                  <a:schemeClr val="tx1"/>
                </a:solidFill>
                <a:latin typeface="Bookman Old Style" pitchFamily="18" charset="0"/>
              </a:defRPr>
            </a:lvl3pPr>
            <a:lvl4pPr marL="1600200" indent="-228600" eaLnBrk="0" hangingPunct="0">
              <a:defRPr baseline="30000">
                <a:solidFill>
                  <a:schemeClr val="tx1"/>
                </a:solidFill>
                <a:latin typeface="Bookman Old Style" pitchFamily="18" charset="0"/>
              </a:defRPr>
            </a:lvl4pPr>
            <a:lvl5pPr marL="2057400" indent="-228600" eaLnBrk="0" hangingPunct="0">
              <a:defRPr baseline="30000">
                <a:solidFill>
                  <a:schemeClr val="tx1"/>
                </a:solidFill>
                <a:latin typeface="Bookman Old Style" pitchFamily="18" charset="0"/>
              </a:defRPr>
            </a:lvl5pPr>
            <a:lvl6pPr marL="2514600" indent="-228600" eaLnBrk="0" fontAlgn="base" hangingPunct="0">
              <a:spcBef>
                <a:spcPct val="0"/>
              </a:spcBef>
              <a:spcAft>
                <a:spcPct val="0"/>
              </a:spcAft>
              <a:defRPr baseline="30000">
                <a:solidFill>
                  <a:schemeClr val="tx1"/>
                </a:solidFill>
                <a:latin typeface="Bookman Old Style" pitchFamily="18" charset="0"/>
              </a:defRPr>
            </a:lvl6pPr>
            <a:lvl7pPr marL="2971800" indent="-228600" eaLnBrk="0" fontAlgn="base" hangingPunct="0">
              <a:spcBef>
                <a:spcPct val="0"/>
              </a:spcBef>
              <a:spcAft>
                <a:spcPct val="0"/>
              </a:spcAft>
              <a:defRPr baseline="30000">
                <a:solidFill>
                  <a:schemeClr val="tx1"/>
                </a:solidFill>
                <a:latin typeface="Bookman Old Style" pitchFamily="18" charset="0"/>
              </a:defRPr>
            </a:lvl7pPr>
            <a:lvl8pPr marL="3429000" indent="-228600" eaLnBrk="0" fontAlgn="base" hangingPunct="0">
              <a:spcBef>
                <a:spcPct val="0"/>
              </a:spcBef>
              <a:spcAft>
                <a:spcPct val="0"/>
              </a:spcAft>
              <a:defRPr baseline="30000">
                <a:solidFill>
                  <a:schemeClr val="tx1"/>
                </a:solidFill>
                <a:latin typeface="Bookman Old Style" pitchFamily="18" charset="0"/>
              </a:defRPr>
            </a:lvl8pPr>
            <a:lvl9pPr marL="3886200" indent="-228600" eaLnBrk="0" fontAlgn="base" hangingPunct="0">
              <a:spcBef>
                <a:spcPct val="0"/>
              </a:spcBef>
              <a:spcAft>
                <a:spcPct val="0"/>
              </a:spcAft>
              <a:defRPr baseline="30000">
                <a:solidFill>
                  <a:schemeClr val="tx1"/>
                </a:solidFill>
                <a:latin typeface="Bookman Old Style" pitchFamily="18" charset="0"/>
              </a:defRPr>
            </a:lvl9pPr>
          </a:lstStyle>
          <a:p>
            <a:pPr algn="ctr" eaLnBrk="1" hangingPunct="1">
              <a:lnSpc>
                <a:spcPct val="125000"/>
              </a:lnSpc>
            </a:pPr>
            <a:r>
              <a:rPr lang="en-US" sz="2400" b="1" baseline="0">
                <a:solidFill>
                  <a:srgbClr val="000066"/>
                </a:solidFill>
                <a:latin typeface="Arial" pitchFamily="34" charset="0"/>
              </a:rPr>
              <a:t>Synchrocyclotron “Phasotron”</a:t>
            </a:r>
          </a:p>
          <a:p>
            <a:pPr algn="ctr" eaLnBrk="1" hangingPunct="1"/>
            <a:r>
              <a:rPr lang="en-US" sz="2000" b="1" baseline="0">
                <a:solidFill>
                  <a:srgbClr val="990033"/>
                </a:solidFill>
                <a:latin typeface="Arial" pitchFamily="34" charset="0"/>
              </a:rPr>
              <a:t>The First Accelerator in Dubna</a:t>
            </a:r>
          </a:p>
          <a:p>
            <a:pPr algn="ctr" eaLnBrk="1" hangingPunct="1">
              <a:lnSpc>
                <a:spcPct val="130000"/>
              </a:lnSpc>
            </a:pPr>
            <a:r>
              <a:rPr lang="en-US" sz="1600" b="1" baseline="0">
                <a:solidFill>
                  <a:srgbClr val="000066"/>
                </a:solidFill>
                <a:latin typeface="Arial" pitchFamily="34" charset="0"/>
              </a:rPr>
              <a:t>Constructed in frames of the Soviet Atomic Project,</a:t>
            </a:r>
          </a:p>
          <a:p>
            <a:pPr algn="ctr" eaLnBrk="1" hangingPunct="1">
              <a:lnSpc>
                <a:spcPct val="130000"/>
              </a:lnSpc>
            </a:pPr>
            <a:r>
              <a:rPr lang="en-US" sz="1600" b="1" baseline="0">
                <a:solidFill>
                  <a:srgbClr val="000066"/>
                </a:solidFill>
                <a:latin typeface="Arial" pitchFamily="34" charset="0"/>
              </a:rPr>
              <a:t>commissioned in December 1949, </a:t>
            </a:r>
          </a:p>
          <a:p>
            <a:pPr algn="ctr" eaLnBrk="1" hangingPunct="1">
              <a:lnSpc>
                <a:spcPct val="130000"/>
              </a:lnSpc>
            </a:pPr>
            <a:r>
              <a:rPr lang="en-US" sz="1600" b="1" baseline="0">
                <a:solidFill>
                  <a:srgbClr val="000066"/>
                </a:solidFill>
                <a:latin typeface="Arial" pitchFamily="34" charset="0"/>
              </a:rPr>
              <a:t>still in operation after a series of modernizations</a:t>
            </a:r>
          </a:p>
        </p:txBody>
      </p:sp>
      <p:sp>
        <p:nvSpPr>
          <p:cNvPr id="152582" name="Text Box 7"/>
          <p:cNvSpPr txBox="1">
            <a:spLocks noChangeArrowheads="1"/>
          </p:cNvSpPr>
          <p:nvPr/>
        </p:nvSpPr>
        <p:spPr bwMode="auto">
          <a:xfrm>
            <a:off x="1123950" y="152400"/>
            <a:ext cx="7207250" cy="347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baseline="30000">
                <a:solidFill>
                  <a:schemeClr val="tx1"/>
                </a:solidFill>
                <a:latin typeface="Bookman Old Style" pitchFamily="18" charset="0"/>
              </a:defRPr>
            </a:lvl1pPr>
            <a:lvl2pPr marL="742950" indent="-285750" eaLnBrk="0" hangingPunct="0">
              <a:defRPr baseline="30000">
                <a:solidFill>
                  <a:schemeClr val="tx1"/>
                </a:solidFill>
                <a:latin typeface="Bookman Old Style" pitchFamily="18" charset="0"/>
              </a:defRPr>
            </a:lvl2pPr>
            <a:lvl3pPr marL="1143000" indent="-228600" eaLnBrk="0" hangingPunct="0">
              <a:defRPr baseline="30000">
                <a:solidFill>
                  <a:schemeClr val="tx1"/>
                </a:solidFill>
                <a:latin typeface="Bookman Old Style" pitchFamily="18" charset="0"/>
              </a:defRPr>
            </a:lvl3pPr>
            <a:lvl4pPr marL="1600200" indent="-228600" eaLnBrk="0" hangingPunct="0">
              <a:defRPr baseline="30000">
                <a:solidFill>
                  <a:schemeClr val="tx1"/>
                </a:solidFill>
                <a:latin typeface="Bookman Old Style" pitchFamily="18" charset="0"/>
              </a:defRPr>
            </a:lvl4pPr>
            <a:lvl5pPr marL="2057400" indent="-228600" eaLnBrk="0" hangingPunct="0">
              <a:defRPr baseline="30000">
                <a:solidFill>
                  <a:schemeClr val="tx1"/>
                </a:solidFill>
                <a:latin typeface="Bookman Old Style" pitchFamily="18" charset="0"/>
              </a:defRPr>
            </a:lvl5pPr>
            <a:lvl6pPr marL="2514600" indent="-228600" eaLnBrk="0" fontAlgn="base" hangingPunct="0">
              <a:spcBef>
                <a:spcPct val="0"/>
              </a:spcBef>
              <a:spcAft>
                <a:spcPct val="0"/>
              </a:spcAft>
              <a:defRPr baseline="30000">
                <a:solidFill>
                  <a:schemeClr val="tx1"/>
                </a:solidFill>
                <a:latin typeface="Bookman Old Style" pitchFamily="18" charset="0"/>
              </a:defRPr>
            </a:lvl6pPr>
            <a:lvl7pPr marL="2971800" indent="-228600" eaLnBrk="0" fontAlgn="base" hangingPunct="0">
              <a:spcBef>
                <a:spcPct val="0"/>
              </a:spcBef>
              <a:spcAft>
                <a:spcPct val="0"/>
              </a:spcAft>
              <a:defRPr baseline="30000">
                <a:solidFill>
                  <a:schemeClr val="tx1"/>
                </a:solidFill>
                <a:latin typeface="Bookman Old Style" pitchFamily="18" charset="0"/>
              </a:defRPr>
            </a:lvl7pPr>
            <a:lvl8pPr marL="3429000" indent="-228600" eaLnBrk="0" fontAlgn="base" hangingPunct="0">
              <a:spcBef>
                <a:spcPct val="0"/>
              </a:spcBef>
              <a:spcAft>
                <a:spcPct val="0"/>
              </a:spcAft>
              <a:defRPr baseline="30000">
                <a:solidFill>
                  <a:schemeClr val="tx1"/>
                </a:solidFill>
                <a:latin typeface="Bookman Old Style" pitchFamily="18" charset="0"/>
              </a:defRPr>
            </a:lvl8pPr>
            <a:lvl9pPr marL="3886200" indent="-228600" eaLnBrk="0" fontAlgn="base" hangingPunct="0">
              <a:spcBef>
                <a:spcPct val="0"/>
              </a:spcBef>
              <a:spcAft>
                <a:spcPct val="0"/>
              </a:spcAft>
              <a:defRPr baseline="30000">
                <a:solidFill>
                  <a:schemeClr val="tx1"/>
                </a:solidFill>
                <a:latin typeface="Bookman Old Style" pitchFamily="18" charset="0"/>
              </a:defRPr>
            </a:lvl9pPr>
          </a:lstStyle>
          <a:p>
            <a:pPr algn="ctr" eaLnBrk="1" hangingPunct="1">
              <a:lnSpc>
                <a:spcPct val="70000"/>
              </a:lnSpc>
              <a:spcBef>
                <a:spcPct val="50000"/>
              </a:spcBef>
            </a:pPr>
            <a:r>
              <a:rPr lang="en-US" sz="2400" b="1" baseline="0">
                <a:solidFill>
                  <a:schemeClr val="accent2"/>
                </a:solidFill>
                <a:latin typeface="Georgia" pitchFamily="18" charset="0"/>
              </a:rPr>
              <a:t>Phasotron and medical applications  </a:t>
            </a:r>
          </a:p>
        </p:txBody>
      </p:sp>
      <p:sp>
        <p:nvSpPr>
          <p:cNvPr id="152583" name="Line 21"/>
          <p:cNvSpPr>
            <a:spLocks noChangeShapeType="1"/>
          </p:cNvSpPr>
          <p:nvPr/>
        </p:nvSpPr>
        <p:spPr bwMode="auto">
          <a:xfrm flipV="1">
            <a:off x="0" y="444500"/>
            <a:ext cx="9144000" cy="12700"/>
          </a:xfrm>
          <a:prstGeom prst="line">
            <a:avLst/>
          </a:prstGeom>
          <a:noFill/>
          <a:ln w="381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ru-RU"/>
          </a:p>
        </p:txBody>
      </p:sp>
      <p:graphicFrame>
        <p:nvGraphicFramePr>
          <p:cNvPr id="152584" name="Object 44"/>
          <p:cNvGraphicFramePr>
            <a:graphicFrameLocks noChangeAspect="1"/>
          </p:cNvGraphicFramePr>
          <p:nvPr/>
        </p:nvGraphicFramePr>
        <p:xfrm>
          <a:off x="0" y="493713"/>
          <a:ext cx="2305050" cy="1752600"/>
        </p:xfrm>
        <a:graphic>
          <a:graphicData uri="http://schemas.openxmlformats.org/presentationml/2006/ole">
            <p:oleObj spid="_x0000_s303106" name="Документ" r:id="rId5" imgW="2819400" imgH="2142744" progId="Word.Document.8">
              <p:embed/>
            </p:oleObj>
          </a:graphicData>
        </a:graphic>
      </p:graphicFrame>
      <p:sp>
        <p:nvSpPr>
          <p:cNvPr id="152585" name="Text Box 45"/>
          <p:cNvSpPr txBox="1">
            <a:spLocks noChangeArrowheads="1"/>
          </p:cNvSpPr>
          <p:nvPr/>
        </p:nvSpPr>
        <p:spPr bwMode="auto">
          <a:xfrm>
            <a:off x="0" y="2247900"/>
            <a:ext cx="2312988" cy="630238"/>
          </a:xfrm>
          <a:prstGeom prst="rect">
            <a:avLst/>
          </a:prstGeom>
          <a:solidFill>
            <a:schemeClr val="tx1"/>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457200" indent="-457200" eaLnBrk="0" hangingPunct="0">
              <a:defRPr baseline="30000">
                <a:solidFill>
                  <a:schemeClr val="tx1"/>
                </a:solidFill>
                <a:latin typeface="Bookman Old Style" pitchFamily="18" charset="0"/>
              </a:defRPr>
            </a:lvl1pPr>
            <a:lvl2pPr marL="742950" indent="-285750" eaLnBrk="0" hangingPunct="0">
              <a:defRPr baseline="30000">
                <a:solidFill>
                  <a:schemeClr val="tx1"/>
                </a:solidFill>
                <a:latin typeface="Bookman Old Style" pitchFamily="18" charset="0"/>
              </a:defRPr>
            </a:lvl2pPr>
            <a:lvl3pPr marL="1143000" indent="-228600" eaLnBrk="0" hangingPunct="0">
              <a:defRPr baseline="30000">
                <a:solidFill>
                  <a:schemeClr val="tx1"/>
                </a:solidFill>
                <a:latin typeface="Bookman Old Style" pitchFamily="18" charset="0"/>
              </a:defRPr>
            </a:lvl3pPr>
            <a:lvl4pPr marL="1600200" indent="-228600" eaLnBrk="0" hangingPunct="0">
              <a:defRPr baseline="30000">
                <a:solidFill>
                  <a:schemeClr val="tx1"/>
                </a:solidFill>
                <a:latin typeface="Bookman Old Style" pitchFamily="18" charset="0"/>
              </a:defRPr>
            </a:lvl4pPr>
            <a:lvl5pPr marL="2057400" indent="-228600" eaLnBrk="0" hangingPunct="0">
              <a:defRPr baseline="30000">
                <a:solidFill>
                  <a:schemeClr val="tx1"/>
                </a:solidFill>
                <a:latin typeface="Bookman Old Style" pitchFamily="18" charset="0"/>
              </a:defRPr>
            </a:lvl5pPr>
            <a:lvl6pPr marL="2514600" indent="-228600" eaLnBrk="0" fontAlgn="base" hangingPunct="0">
              <a:spcBef>
                <a:spcPct val="0"/>
              </a:spcBef>
              <a:spcAft>
                <a:spcPct val="0"/>
              </a:spcAft>
              <a:defRPr baseline="30000">
                <a:solidFill>
                  <a:schemeClr val="tx1"/>
                </a:solidFill>
                <a:latin typeface="Bookman Old Style" pitchFamily="18" charset="0"/>
              </a:defRPr>
            </a:lvl6pPr>
            <a:lvl7pPr marL="2971800" indent="-228600" eaLnBrk="0" fontAlgn="base" hangingPunct="0">
              <a:spcBef>
                <a:spcPct val="0"/>
              </a:spcBef>
              <a:spcAft>
                <a:spcPct val="0"/>
              </a:spcAft>
              <a:defRPr baseline="30000">
                <a:solidFill>
                  <a:schemeClr val="tx1"/>
                </a:solidFill>
                <a:latin typeface="Bookman Old Style" pitchFamily="18" charset="0"/>
              </a:defRPr>
            </a:lvl7pPr>
            <a:lvl8pPr marL="3429000" indent="-228600" eaLnBrk="0" fontAlgn="base" hangingPunct="0">
              <a:spcBef>
                <a:spcPct val="0"/>
              </a:spcBef>
              <a:spcAft>
                <a:spcPct val="0"/>
              </a:spcAft>
              <a:defRPr baseline="30000">
                <a:solidFill>
                  <a:schemeClr val="tx1"/>
                </a:solidFill>
                <a:latin typeface="Bookman Old Style" pitchFamily="18" charset="0"/>
              </a:defRPr>
            </a:lvl8pPr>
            <a:lvl9pPr marL="3886200" indent="-228600" eaLnBrk="0" fontAlgn="base" hangingPunct="0">
              <a:spcBef>
                <a:spcPct val="0"/>
              </a:spcBef>
              <a:spcAft>
                <a:spcPct val="0"/>
              </a:spcAft>
              <a:defRPr baseline="30000">
                <a:solidFill>
                  <a:schemeClr val="tx1"/>
                </a:solidFill>
                <a:latin typeface="Bookman Old Style" pitchFamily="18" charset="0"/>
              </a:defRPr>
            </a:lvl9pPr>
          </a:lstStyle>
          <a:p>
            <a:pPr algn="ctr" eaLnBrk="1" hangingPunct="1">
              <a:spcBef>
                <a:spcPct val="50000"/>
              </a:spcBef>
            </a:pPr>
            <a:r>
              <a:rPr kumimoji="1" lang="en-US" sz="1400" b="1" baseline="0">
                <a:solidFill>
                  <a:srgbClr val="FF99FF"/>
                </a:solidFill>
                <a:latin typeface="Arial" pitchFamily="34" charset="0"/>
              </a:rPr>
              <a:t>I.V.</a:t>
            </a:r>
            <a:r>
              <a:rPr kumimoji="1" lang="ru-RU" sz="1400" b="1" baseline="0">
                <a:solidFill>
                  <a:srgbClr val="FF99FF"/>
                </a:solidFill>
                <a:latin typeface="Arial" pitchFamily="34" charset="0"/>
              </a:rPr>
              <a:t>Kurchatov and</a:t>
            </a:r>
            <a:endParaRPr kumimoji="1" lang="en-US" sz="1400" b="1" baseline="0">
              <a:solidFill>
                <a:srgbClr val="FF99FF"/>
              </a:solidFill>
              <a:latin typeface="Arial" pitchFamily="34" charset="0"/>
            </a:endParaRPr>
          </a:p>
          <a:p>
            <a:pPr algn="ctr" eaLnBrk="1" hangingPunct="1">
              <a:spcBef>
                <a:spcPct val="50000"/>
              </a:spcBef>
            </a:pPr>
            <a:r>
              <a:rPr kumimoji="1" lang="ru-RU" sz="1400" b="1" baseline="0">
                <a:solidFill>
                  <a:srgbClr val="FF99FF"/>
                </a:solidFill>
                <a:latin typeface="Arial" pitchFamily="34" charset="0"/>
              </a:rPr>
              <a:t> V.</a:t>
            </a:r>
            <a:r>
              <a:rPr kumimoji="1" lang="en-US" sz="1400" b="1" baseline="0">
                <a:solidFill>
                  <a:srgbClr val="FF99FF"/>
                </a:solidFill>
                <a:latin typeface="Arial" pitchFamily="34" charset="0"/>
              </a:rPr>
              <a:t>P.</a:t>
            </a:r>
            <a:r>
              <a:rPr kumimoji="1" lang="ru-RU" sz="1400" b="1" baseline="0">
                <a:solidFill>
                  <a:srgbClr val="FF99FF"/>
                </a:solidFill>
                <a:latin typeface="Arial" pitchFamily="34" charset="0"/>
              </a:rPr>
              <a:t> Dzhelepov</a:t>
            </a:r>
            <a:endParaRPr lang="ru-RU" sz="1400" baseline="0">
              <a:solidFill>
                <a:srgbClr val="FF99FF"/>
              </a:solidFill>
              <a:latin typeface="Arial" pitchFamily="34" charset="0"/>
            </a:endParaRPr>
          </a:p>
        </p:txBody>
      </p:sp>
      <p:grpSp>
        <p:nvGrpSpPr>
          <p:cNvPr id="2" name="Group 43"/>
          <p:cNvGrpSpPr>
            <a:grpSpLocks/>
          </p:cNvGrpSpPr>
          <p:nvPr/>
        </p:nvGrpSpPr>
        <p:grpSpPr bwMode="auto">
          <a:xfrm>
            <a:off x="7197725" y="490538"/>
            <a:ext cx="1963738" cy="2254250"/>
            <a:chOff x="4534" y="317"/>
            <a:chExt cx="1237" cy="1420"/>
          </a:xfrm>
        </p:grpSpPr>
        <p:sp>
          <p:nvSpPr>
            <p:cNvPr id="152593" name="Text Box 41"/>
            <p:cNvSpPr txBox="1">
              <a:spLocks noChangeArrowheads="1"/>
            </p:cNvSpPr>
            <p:nvPr/>
          </p:nvSpPr>
          <p:spPr bwMode="auto">
            <a:xfrm>
              <a:off x="4534" y="1543"/>
              <a:ext cx="1237" cy="194"/>
            </a:xfrm>
            <a:prstGeom prst="rect">
              <a:avLst/>
            </a:prstGeom>
            <a:solidFill>
              <a:schemeClr val="tx1"/>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baseline="30000">
                  <a:solidFill>
                    <a:schemeClr val="tx1"/>
                  </a:solidFill>
                  <a:latin typeface="Bookman Old Style" pitchFamily="18" charset="0"/>
                </a:defRPr>
              </a:lvl1pPr>
              <a:lvl2pPr marL="742950" indent="-285750" eaLnBrk="0" hangingPunct="0">
                <a:defRPr baseline="30000">
                  <a:solidFill>
                    <a:schemeClr val="tx1"/>
                  </a:solidFill>
                  <a:latin typeface="Bookman Old Style" pitchFamily="18" charset="0"/>
                </a:defRPr>
              </a:lvl2pPr>
              <a:lvl3pPr marL="1143000" indent="-228600" eaLnBrk="0" hangingPunct="0">
                <a:defRPr baseline="30000">
                  <a:solidFill>
                    <a:schemeClr val="tx1"/>
                  </a:solidFill>
                  <a:latin typeface="Bookman Old Style" pitchFamily="18" charset="0"/>
                </a:defRPr>
              </a:lvl3pPr>
              <a:lvl4pPr marL="1600200" indent="-228600" eaLnBrk="0" hangingPunct="0">
                <a:defRPr baseline="30000">
                  <a:solidFill>
                    <a:schemeClr val="tx1"/>
                  </a:solidFill>
                  <a:latin typeface="Bookman Old Style" pitchFamily="18" charset="0"/>
                </a:defRPr>
              </a:lvl4pPr>
              <a:lvl5pPr marL="2057400" indent="-228600" eaLnBrk="0" hangingPunct="0">
                <a:defRPr baseline="30000">
                  <a:solidFill>
                    <a:schemeClr val="tx1"/>
                  </a:solidFill>
                  <a:latin typeface="Bookman Old Style" pitchFamily="18" charset="0"/>
                </a:defRPr>
              </a:lvl5pPr>
              <a:lvl6pPr marL="2514600" indent="-228600" eaLnBrk="0" fontAlgn="base" hangingPunct="0">
                <a:spcBef>
                  <a:spcPct val="0"/>
                </a:spcBef>
                <a:spcAft>
                  <a:spcPct val="0"/>
                </a:spcAft>
                <a:defRPr baseline="30000">
                  <a:solidFill>
                    <a:schemeClr val="tx1"/>
                  </a:solidFill>
                  <a:latin typeface="Bookman Old Style" pitchFamily="18" charset="0"/>
                </a:defRPr>
              </a:lvl6pPr>
              <a:lvl7pPr marL="2971800" indent="-228600" eaLnBrk="0" fontAlgn="base" hangingPunct="0">
                <a:spcBef>
                  <a:spcPct val="0"/>
                </a:spcBef>
                <a:spcAft>
                  <a:spcPct val="0"/>
                </a:spcAft>
                <a:defRPr baseline="30000">
                  <a:solidFill>
                    <a:schemeClr val="tx1"/>
                  </a:solidFill>
                  <a:latin typeface="Bookman Old Style" pitchFamily="18" charset="0"/>
                </a:defRPr>
              </a:lvl7pPr>
              <a:lvl8pPr marL="3429000" indent="-228600" eaLnBrk="0" fontAlgn="base" hangingPunct="0">
                <a:spcBef>
                  <a:spcPct val="0"/>
                </a:spcBef>
                <a:spcAft>
                  <a:spcPct val="0"/>
                </a:spcAft>
                <a:defRPr baseline="30000">
                  <a:solidFill>
                    <a:schemeClr val="tx1"/>
                  </a:solidFill>
                  <a:latin typeface="Bookman Old Style" pitchFamily="18" charset="0"/>
                </a:defRPr>
              </a:lvl8pPr>
              <a:lvl9pPr marL="3886200" indent="-228600" eaLnBrk="0" fontAlgn="base" hangingPunct="0">
                <a:spcBef>
                  <a:spcPct val="0"/>
                </a:spcBef>
                <a:spcAft>
                  <a:spcPct val="0"/>
                </a:spcAft>
                <a:defRPr baseline="30000">
                  <a:solidFill>
                    <a:schemeClr val="tx1"/>
                  </a:solidFill>
                  <a:latin typeface="Bookman Old Style" pitchFamily="18" charset="0"/>
                </a:defRPr>
              </a:lvl9pPr>
            </a:lstStyle>
            <a:p>
              <a:pPr eaLnBrk="1" hangingPunct="1"/>
              <a:r>
                <a:rPr kumimoji="1" lang="ru-RU" sz="1400" b="1" baseline="0">
                  <a:solidFill>
                    <a:srgbClr val="FF99FF"/>
                  </a:solidFill>
                  <a:latin typeface="Arial" pitchFamily="34" charset="0"/>
                </a:rPr>
                <a:t>M. </a:t>
              </a:r>
              <a:r>
                <a:rPr kumimoji="1" lang="en-US" sz="1400" b="1" baseline="0">
                  <a:solidFill>
                    <a:srgbClr val="FF99FF"/>
                  </a:solidFill>
                  <a:latin typeface="Arial" pitchFamily="34" charset="0"/>
                </a:rPr>
                <a:t>G.</a:t>
              </a:r>
              <a:r>
                <a:rPr kumimoji="1" lang="ru-RU" sz="1400" b="1" baseline="0">
                  <a:solidFill>
                    <a:srgbClr val="FF99FF"/>
                  </a:solidFill>
                  <a:latin typeface="Arial" pitchFamily="34" charset="0"/>
                </a:rPr>
                <a:t>Mes</a:t>
              </a:r>
              <a:r>
                <a:rPr kumimoji="1" lang="en-US" sz="1400" b="1" baseline="0">
                  <a:solidFill>
                    <a:srgbClr val="FF99FF"/>
                  </a:solidFill>
                  <a:latin typeface="Arial" pitchFamily="34" charset="0"/>
                </a:rPr>
                <a:t>h</a:t>
              </a:r>
              <a:r>
                <a:rPr kumimoji="1" lang="ru-RU" sz="1400" b="1" baseline="0">
                  <a:solidFill>
                    <a:srgbClr val="FF99FF"/>
                  </a:solidFill>
                  <a:latin typeface="Arial" pitchFamily="34" charset="0"/>
                </a:rPr>
                <a:t>cheryakov</a:t>
              </a:r>
            </a:p>
          </p:txBody>
        </p:sp>
        <p:pic>
          <p:nvPicPr>
            <p:cNvPr id="152594" name="Picture 4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758" y="317"/>
              <a:ext cx="857" cy="1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2587" name="Text Box 51"/>
          <p:cNvSpPr txBox="1">
            <a:spLocks noChangeArrowheads="1"/>
          </p:cNvSpPr>
          <p:nvPr/>
        </p:nvSpPr>
        <p:spPr bwMode="auto">
          <a:xfrm>
            <a:off x="7023100" y="5029200"/>
            <a:ext cx="2120900" cy="788988"/>
          </a:xfrm>
          <a:prstGeom prst="rect">
            <a:avLst/>
          </a:prstGeom>
          <a:solidFill>
            <a:srgbClr val="99CCFF"/>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aseline="30000">
                <a:solidFill>
                  <a:schemeClr val="tx1"/>
                </a:solidFill>
                <a:latin typeface="Bookman Old Style" pitchFamily="18" charset="0"/>
              </a:defRPr>
            </a:lvl1pPr>
            <a:lvl2pPr marL="742950" indent="-285750" eaLnBrk="0" hangingPunct="0">
              <a:defRPr baseline="30000">
                <a:solidFill>
                  <a:schemeClr val="tx1"/>
                </a:solidFill>
                <a:latin typeface="Bookman Old Style" pitchFamily="18" charset="0"/>
              </a:defRPr>
            </a:lvl2pPr>
            <a:lvl3pPr marL="1143000" indent="-228600" eaLnBrk="0" hangingPunct="0">
              <a:defRPr baseline="30000">
                <a:solidFill>
                  <a:schemeClr val="tx1"/>
                </a:solidFill>
                <a:latin typeface="Bookman Old Style" pitchFamily="18" charset="0"/>
              </a:defRPr>
            </a:lvl3pPr>
            <a:lvl4pPr marL="1600200" indent="-228600" eaLnBrk="0" hangingPunct="0">
              <a:defRPr baseline="30000">
                <a:solidFill>
                  <a:schemeClr val="tx1"/>
                </a:solidFill>
                <a:latin typeface="Bookman Old Style" pitchFamily="18" charset="0"/>
              </a:defRPr>
            </a:lvl4pPr>
            <a:lvl5pPr marL="2057400" indent="-228600" eaLnBrk="0" hangingPunct="0">
              <a:defRPr baseline="30000">
                <a:solidFill>
                  <a:schemeClr val="tx1"/>
                </a:solidFill>
                <a:latin typeface="Bookman Old Style" pitchFamily="18" charset="0"/>
              </a:defRPr>
            </a:lvl5pPr>
            <a:lvl6pPr marL="2514600" indent="-228600" eaLnBrk="0" fontAlgn="base" hangingPunct="0">
              <a:spcBef>
                <a:spcPct val="0"/>
              </a:spcBef>
              <a:spcAft>
                <a:spcPct val="0"/>
              </a:spcAft>
              <a:defRPr baseline="30000">
                <a:solidFill>
                  <a:schemeClr val="tx1"/>
                </a:solidFill>
                <a:latin typeface="Bookman Old Style" pitchFamily="18" charset="0"/>
              </a:defRPr>
            </a:lvl6pPr>
            <a:lvl7pPr marL="2971800" indent="-228600" eaLnBrk="0" fontAlgn="base" hangingPunct="0">
              <a:spcBef>
                <a:spcPct val="0"/>
              </a:spcBef>
              <a:spcAft>
                <a:spcPct val="0"/>
              </a:spcAft>
              <a:defRPr baseline="30000">
                <a:solidFill>
                  <a:schemeClr val="tx1"/>
                </a:solidFill>
                <a:latin typeface="Bookman Old Style" pitchFamily="18" charset="0"/>
              </a:defRPr>
            </a:lvl7pPr>
            <a:lvl8pPr marL="3429000" indent="-228600" eaLnBrk="0" fontAlgn="base" hangingPunct="0">
              <a:spcBef>
                <a:spcPct val="0"/>
              </a:spcBef>
              <a:spcAft>
                <a:spcPct val="0"/>
              </a:spcAft>
              <a:defRPr baseline="30000">
                <a:solidFill>
                  <a:schemeClr val="tx1"/>
                </a:solidFill>
                <a:latin typeface="Bookman Old Style" pitchFamily="18" charset="0"/>
              </a:defRPr>
            </a:lvl8pPr>
            <a:lvl9pPr marL="3886200" indent="-228600" eaLnBrk="0" fontAlgn="base" hangingPunct="0">
              <a:spcBef>
                <a:spcPct val="0"/>
              </a:spcBef>
              <a:spcAft>
                <a:spcPct val="0"/>
              </a:spcAft>
              <a:defRPr baseline="30000">
                <a:solidFill>
                  <a:schemeClr val="tx1"/>
                </a:solidFill>
                <a:latin typeface="Bookman Old Style" pitchFamily="18" charset="0"/>
              </a:defRPr>
            </a:lvl9pPr>
          </a:lstStyle>
          <a:p>
            <a:pPr eaLnBrk="1" hangingPunct="1">
              <a:spcBef>
                <a:spcPct val="50000"/>
              </a:spcBef>
            </a:pPr>
            <a:r>
              <a:rPr lang="en-US" b="1" baseline="0">
                <a:solidFill>
                  <a:srgbClr val="FF0000"/>
                </a:solidFill>
                <a:latin typeface="Arial" pitchFamily="34" charset="0"/>
              </a:rPr>
              <a:t>Main application:</a:t>
            </a:r>
          </a:p>
          <a:p>
            <a:pPr eaLnBrk="1" hangingPunct="1">
              <a:spcBef>
                <a:spcPct val="50000"/>
              </a:spcBef>
            </a:pPr>
            <a:r>
              <a:rPr lang="en-US" b="1" baseline="0">
                <a:solidFill>
                  <a:srgbClr val="FF0000"/>
                </a:solidFill>
                <a:latin typeface="Arial" pitchFamily="34" charset="0"/>
              </a:rPr>
              <a:t>Cancer therapy</a:t>
            </a:r>
            <a:endParaRPr lang="ru-RU" b="1" baseline="0">
              <a:solidFill>
                <a:srgbClr val="FF0000"/>
              </a:solidFill>
              <a:latin typeface="Arial" pitchFamily="34" charset="0"/>
            </a:endParaRPr>
          </a:p>
        </p:txBody>
      </p:sp>
      <p:grpSp>
        <p:nvGrpSpPr>
          <p:cNvPr id="3" name="Group 53"/>
          <p:cNvGrpSpPr>
            <a:grpSpLocks/>
          </p:cNvGrpSpPr>
          <p:nvPr/>
        </p:nvGrpSpPr>
        <p:grpSpPr bwMode="auto">
          <a:xfrm>
            <a:off x="7035800" y="2844800"/>
            <a:ext cx="2108200" cy="2170113"/>
            <a:chOff x="4432" y="1792"/>
            <a:chExt cx="1328" cy="1367"/>
          </a:xfrm>
        </p:grpSpPr>
        <p:sp>
          <p:nvSpPr>
            <p:cNvPr id="152590" name="Text Box 49"/>
            <p:cNvSpPr txBox="1">
              <a:spLocks noChangeArrowheads="1"/>
            </p:cNvSpPr>
            <p:nvPr/>
          </p:nvSpPr>
          <p:spPr bwMode="auto">
            <a:xfrm>
              <a:off x="4488" y="2819"/>
              <a:ext cx="1265" cy="231"/>
            </a:xfrm>
            <a:prstGeom prst="rect">
              <a:avLst/>
            </a:prstGeom>
            <a:solidFill>
              <a:srgbClr val="FF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aseline="30000">
                  <a:solidFill>
                    <a:schemeClr val="tx1"/>
                  </a:solidFill>
                  <a:latin typeface="Bookman Old Style" pitchFamily="18" charset="0"/>
                </a:defRPr>
              </a:lvl1pPr>
              <a:lvl2pPr marL="742950" indent="-285750" eaLnBrk="0" hangingPunct="0">
                <a:defRPr baseline="30000">
                  <a:solidFill>
                    <a:schemeClr val="tx1"/>
                  </a:solidFill>
                  <a:latin typeface="Bookman Old Style" pitchFamily="18" charset="0"/>
                </a:defRPr>
              </a:lvl2pPr>
              <a:lvl3pPr marL="1143000" indent="-228600" eaLnBrk="0" hangingPunct="0">
                <a:defRPr baseline="30000">
                  <a:solidFill>
                    <a:schemeClr val="tx1"/>
                  </a:solidFill>
                  <a:latin typeface="Bookman Old Style" pitchFamily="18" charset="0"/>
                </a:defRPr>
              </a:lvl3pPr>
              <a:lvl4pPr marL="1600200" indent="-228600" eaLnBrk="0" hangingPunct="0">
                <a:defRPr baseline="30000">
                  <a:solidFill>
                    <a:schemeClr val="tx1"/>
                  </a:solidFill>
                  <a:latin typeface="Bookman Old Style" pitchFamily="18" charset="0"/>
                </a:defRPr>
              </a:lvl4pPr>
              <a:lvl5pPr marL="2057400" indent="-228600" eaLnBrk="0" hangingPunct="0">
                <a:defRPr baseline="30000">
                  <a:solidFill>
                    <a:schemeClr val="tx1"/>
                  </a:solidFill>
                  <a:latin typeface="Bookman Old Style" pitchFamily="18" charset="0"/>
                </a:defRPr>
              </a:lvl5pPr>
              <a:lvl6pPr marL="2514600" indent="-228600" eaLnBrk="0" fontAlgn="base" hangingPunct="0">
                <a:spcBef>
                  <a:spcPct val="0"/>
                </a:spcBef>
                <a:spcAft>
                  <a:spcPct val="0"/>
                </a:spcAft>
                <a:defRPr baseline="30000">
                  <a:solidFill>
                    <a:schemeClr val="tx1"/>
                  </a:solidFill>
                  <a:latin typeface="Bookman Old Style" pitchFamily="18" charset="0"/>
                </a:defRPr>
              </a:lvl6pPr>
              <a:lvl7pPr marL="2971800" indent="-228600" eaLnBrk="0" fontAlgn="base" hangingPunct="0">
                <a:spcBef>
                  <a:spcPct val="0"/>
                </a:spcBef>
                <a:spcAft>
                  <a:spcPct val="0"/>
                </a:spcAft>
                <a:defRPr baseline="30000">
                  <a:solidFill>
                    <a:schemeClr val="tx1"/>
                  </a:solidFill>
                  <a:latin typeface="Bookman Old Style" pitchFamily="18" charset="0"/>
                </a:defRPr>
              </a:lvl7pPr>
              <a:lvl8pPr marL="3429000" indent="-228600" eaLnBrk="0" fontAlgn="base" hangingPunct="0">
                <a:spcBef>
                  <a:spcPct val="0"/>
                </a:spcBef>
                <a:spcAft>
                  <a:spcPct val="0"/>
                </a:spcAft>
                <a:defRPr baseline="30000">
                  <a:solidFill>
                    <a:schemeClr val="tx1"/>
                  </a:solidFill>
                  <a:latin typeface="Bookman Old Style" pitchFamily="18" charset="0"/>
                </a:defRPr>
              </a:lvl8pPr>
              <a:lvl9pPr marL="3886200" indent="-228600" eaLnBrk="0" fontAlgn="base" hangingPunct="0">
                <a:spcBef>
                  <a:spcPct val="0"/>
                </a:spcBef>
                <a:spcAft>
                  <a:spcPct val="0"/>
                </a:spcAft>
                <a:defRPr baseline="30000">
                  <a:solidFill>
                    <a:schemeClr val="tx1"/>
                  </a:solidFill>
                  <a:latin typeface="Bookman Old Style" pitchFamily="18" charset="0"/>
                </a:defRPr>
              </a:lvl9pPr>
            </a:lstStyle>
            <a:p>
              <a:pPr eaLnBrk="1" hangingPunct="1">
                <a:spcBef>
                  <a:spcPct val="50000"/>
                </a:spcBef>
              </a:pPr>
              <a:endParaRPr lang="ru-RU" b="1" baseline="0">
                <a:solidFill>
                  <a:srgbClr val="339933"/>
                </a:solidFill>
                <a:latin typeface="Georgia" pitchFamily="18" charset="0"/>
              </a:endParaRPr>
            </a:p>
          </p:txBody>
        </p:sp>
        <p:sp>
          <p:nvSpPr>
            <p:cNvPr id="152591" name="Text Box 50"/>
            <p:cNvSpPr txBox="1">
              <a:spLocks noChangeArrowheads="1"/>
            </p:cNvSpPr>
            <p:nvPr/>
          </p:nvSpPr>
          <p:spPr bwMode="auto">
            <a:xfrm>
              <a:off x="4488" y="2590"/>
              <a:ext cx="1272" cy="231"/>
            </a:xfrm>
            <a:prstGeom prst="rect">
              <a:avLst/>
            </a:prstGeom>
            <a:solidFill>
              <a:srgbClr val="0000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aseline="30000">
                  <a:solidFill>
                    <a:schemeClr val="tx1"/>
                  </a:solidFill>
                  <a:latin typeface="Bookman Old Style" pitchFamily="18" charset="0"/>
                </a:defRPr>
              </a:lvl1pPr>
              <a:lvl2pPr marL="742950" indent="-285750" eaLnBrk="0" hangingPunct="0">
                <a:defRPr baseline="30000">
                  <a:solidFill>
                    <a:schemeClr val="tx1"/>
                  </a:solidFill>
                  <a:latin typeface="Bookman Old Style" pitchFamily="18" charset="0"/>
                </a:defRPr>
              </a:lvl2pPr>
              <a:lvl3pPr marL="1143000" indent="-228600" eaLnBrk="0" hangingPunct="0">
                <a:defRPr baseline="30000">
                  <a:solidFill>
                    <a:schemeClr val="tx1"/>
                  </a:solidFill>
                  <a:latin typeface="Bookman Old Style" pitchFamily="18" charset="0"/>
                </a:defRPr>
              </a:lvl3pPr>
              <a:lvl4pPr marL="1600200" indent="-228600" eaLnBrk="0" hangingPunct="0">
                <a:defRPr baseline="30000">
                  <a:solidFill>
                    <a:schemeClr val="tx1"/>
                  </a:solidFill>
                  <a:latin typeface="Bookman Old Style" pitchFamily="18" charset="0"/>
                </a:defRPr>
              </a:lvl4pPr>
              <a:lvl5pPr marL="2057400" indent="-228600" eaLnBrk="0" hangingPunct="0">
                <a:defRPr baseline="30000">
                  <a:solidFill>
                    <a:schemeClr val="tx1"/>
                  </a:solidFill>
                  <a:latin typeface="Bookman Old Style" pitchFamily="18" charset="0"/>
                </a:defRPr>
              </a:lvl5pPr>
              <a:lvl6pPr marL="2514600" indent="-228600" eaLnBrk="0" fontAlgn="base" hangingPunct="0">
                <a:spcBef>
                  <a:spcPct val="0"/>
                </a:spcBef>
                <a:spcAft>
                  <a:spcPct val="0"/>
                </a:spcAft>
                <a:defRPr baseline="30000">
                  <a:solidFill>
                    <a:schemeClr val="tx1"/>
                  </a:solidFill>
                  <a:latin typeface="Bookman Old Style" pitchFamily="18" charset="0"/>
                </a:defRPr>
              </a:lvl6pPr>
              <a:lvl7pPr marL="2971800" indent="-228600" eaLnBrk="0" fontAlgn="base" hangingPunct="0">
                <a:spcBef>
                  <a:spcPct val="0"/>
                </a:spcBef>
                <a:spcAft>
                  <a:spcPct val="0"/>
                </a:spcAft>
                <a:defRPr baseline="30000">
                  <a:solidFill>
                    <a:schemeClr val="tx1"/>
                  </a:solidFill>
                  <a:latin typeface="Bookman Old Style" pitchFamily="18" charset="0"/>
                </a:defRPr>
              </a:lvl7pPr>
              <a:lvl8pPr marL="3429000" indent="-228600" eaLnBrk="0" fontAlgn="base" hangingPunct="0">
                <a:spcBef>
                  <a:spcPct val="0"/>
                </a:spcBef>
                <a:spcAft>
                  <a:spcPct val="0"/>
                </a:spcAft>
                <a:defRPr baseline="30000">
                  <a:solidFill>
                    <a:schemeClr val="tx1"/>
                  </a:solidFill>
                  <a:latin typeface="Bookman Old Style" pitchFamily="18" charset="0"/>
                </a:defRPr>
              </a:lvl8pPr>
              <a:lvl9pPr marL="3886200" indent="-228600" eaLnBrk="0" fontAlgn="base" hangingPunct="0">
                <a:spcBef>
                  <a:spcPct val="0"/>
                </a:spcBef>
                <a:spcAft>
                  <a:spcPct val="0"/>
                </a:spcAft>
                <a:defRPr baseline="30000">
                  <a:solidFill>
                    <a:schemeClr val="tx1"/>
                  </a:solidFill>
                  <a:latin typeface="Bookman Old Style" pitchFamily="18" charset="0"/>
                </a:defRPr>
              </a:lvl9pPr>
            </a:lstStyle>
            <a:p>
              <a:pPr eaLnBrk="1" hangingPunct="1">
                <a:spcBef>
                  <a:spcPct val="50000"/>
                </a:spcBef>
              </a:pPr>
              <a:endParaRPr lang="ru-RU" b="1" baseline="0">
                <a:solidFill>
                  <a:srgbClr val="FFFF00"/>
                </a:solidFill>
                <a:latin typeface="Georgia" pitchFamily="18" charset="0"/>
              </a:endParaRPr>
            </a:p>
          </p:txBody>
        </p:sp>
        <p:sp>
          <p:nvSpPr>
            <p:cNvPr id="152592" name="Text Box 52"/>
            <p:cNvSpPr txBox="1">
              <a:spLocks noChangeArrowheads="1"/>
            </p:cNvSpPr>
            <p:nvPr/>
          </p:nvSpPr>
          <p:spPr bwMode="auto">
            <a:xfrm>
              <a:off x="4432" y="1792"/>
              <a:ext cx="1328" cy="1367"/>
            </a:xfrm>
            <a:prstGeom prst="rect">
              <a:avLst/>
            </a:prstGeom>
            <a:solidFill>
              <a:srgbClr val="CCECFF"/>
            </a:solidFill>
            <a:ln w="9525">
              <a:solidFill>
                <a:schemeClr val="accent2"/>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aseline="30000">
                  <a:solidFill>
                    <a:schemeClr val="tx1"/>
                  </a:solidFill>
                  <a:latin typeface="Bookman Old Style" pitchFamily="18" charset="0"/>
                </a:defRPr>
              </a:lvl1pPr>
              <a:lvl2pPr marL="742950" indent="-285750" eaLnBrk="0" hangingPunct="0">
                <a:defRPr baseline="30000">
                  <a:solidFill>
                    <a:schemeClr val="tx1"/>
                  </a:solidFill>
                  <a:latin typeface="Bookman Old Style" pitchFamily="18" charset="0"/>
                </a:defRPr>
              </a:lvl2pPr>
              <a:lvl3pPr marL="1143000" indent="-228600" eaLnBrk="0" hangingPunct="0">
                <a:defRPr baseline="30000">
                  <a:solidFill>
                    <a:schemeClr val="tx1"/>
                  </a:solidFill>
                  <a:latin typeface="Bookman Old Style" pitchFamily="18" charset="0"/>
                </a:defRPr>
              </a:lvl3pPr>
              <a:lvl4pPr marL="1600200" indent="-228600" eaLnBrk="0" hangingPunct="0">
                <a:defRPr baseline="30000">
                  <a:solidFill>
                    <a:schemeClr val="tx1"/>
                  </a:solidFill>
                  <a:latin typeface="Bookman Old Style" pitchFamily="18" charset="0"/>
                </a:defRPr>
              </a:lvl4pPr>
              <a:lvl5pPr marL="2057400" indent="-228600" eaLnBrk="0" hangingPunct="0">
                <a:defRPr baseline="30000">
                  <a:solidFill>
                    <a:schemeClr val="tx1"/>
                  </a:solidFill>
                  <a:latin typeface="Bookman Old Style" pitchFamily="18" charset="0"/>
                </a:defRPr>
              </a:lvl5pPr>
              <a:lvl6pPr marL="2514600" indent="-228600" eaLnBrk="0" fontAlgn="base" hangingPunct="0">
                <a:spcBef>
                  <a:spcPct val="0"/>
                </a:spcBef>
                <a:spcAft>
                  <a:spcPct val="0"/>
                </a:spcAft>
                <a:defRPr baseline="30000">
                  <a:solidFill>
                    <a:schemeClr val="tx1"/>
                  </a:solidFill>
                  <a:latin typeface="Bookman Old Style" pitchFamily="18" charset="0"/>
                </a:defRPr>
              </a:lvl6pPr>
              <a:lvl7pPr marL="2971800" indent="-228600" eaLnBrk="0" fontAlgn="base" hangingPunct="0">
                <a:spcBef>
                  <a:spcPct val="0"/>
                </a:spcBef>
                <a:spcAft>
                  <a:spcPct val="0"/>
                </a:spcAft>
                <a:defRPr baseline="30000">
                  <a:solidFill>
                    <a:schemeClr val="tx1"/>
                  </a:solidFill>
                  <a:latin typeface="Bookman Old Style" pitchFamily="18" charset="0"/>
                </a:defRPr>
              </a:lvl7pPr>
              <a:lvl8pPr marL="3429000" indent="-228600" eaLnBrk="0" fontAlgn="base" hangingPunct="0">
                <a:spcBef>
                  <a:spcPct val="0"/>
                </a:spcBef>
                <a:spcAft>
                  <a:spcPct val="0"/>
                </a:spcAft>
                <a:defRPr baseline="30000">
                  <a:solidFill>
                    <a:schemeClr val="tx1"/>
                  </a:solidFill>
                  <a:latin typeface="Bookman Old Style" pitchFamily="18" charset="0"/>
                </a:defRPr>
              </a:lvl8pPr>
              <a:lvl9pPr marL="3886200" indent="-228600" eaLnBrk="0" fontAlgn="base" hangingPunct="0">
                <a:spcBef>
                  <a:spcPct val="0"/>
                </a:spcBef>
                <a:spcAft>
                  <a:spcPct val="0"/>
                </a:spcAft>
                <a:defRPr baseline="30000">
                  <a:solidFill>
                    <a:schemeClr val="tx1"/>
                  </a:solidFill>
                  <a:latin typeface="Bookman Old Style" pitchFamily="18" charset="0"/>
                </a:defRPr>
              </a:lvl9pPr>
            </a:lstStyle>
            <a:p>
              <a:pPr algn="ctr" eaLnBrk="1" hangingPunct="1">
                <a:spcBef>
                  <a:spcPct val="50000"/>
                </a:spcBef>
              </a:pPr>
              <a:r>
                <a:rPr lang="en-US" b="1" baseline="0">
                  <a:solidFill>
                    <a:srgbClr val="FF0000"/>
                  </a:solidFill>
                  <a:latin typeface="Arial" pitchFamily="34" charset="0"/>
                </a:rPr>
                <a:t>Research program:</a:t>
              </a:r>
            </a:p>
            <a:p>
              <a:pPr eaLnBrk="1" hangingPunct="1">
                <a:spcBef>
                  <a:spcPct val="50000"/>
                </a:spcBef>
                <a:buFont typeface="Wingdings" pitchFamily="2" charset="2"/>
                <a:buChar char="ü"/>
              </a:pPr>
              <a:r>
                <a:rPr lang="en-US" b="1" baseline="0">
                  <a:solidFill>
                    <a:schemeClr val="accent2"/>
                  </a:solidFill>
                  <a:latin typeface="Arial" pitchFamily="34" charset="0"/>
                </a:rPr>
                <a:t>Muon-catalysis</a:t>
              </a:r>
              <a:endParaRPr lang="ru-RU" b="1" baseline="0">
                <a:solidFill>
                  <a:schemeClr val="accent2"/>
                </a:solidFill>
                <a:latin typeface="Arial" pitchFamily="34" charset="0"/>
              </a:endParaRPr>
            </a:p>
            <a:p>
              <a:pPr eaLnBrk="1" hangingPunct="1">
                <a:buFont typeface="Wingdings" pitchFamily="2" charset="2"/>
                <a:buChar char="ü"/>
              </a:pPr>
              <a:r>
                <a:rPr lang="en-US" b="1" baseline="0">
                  <a:solidFill>
                    <a:srgbClr val="008000"/>
                  </a:solidFill>
                  <a:latin typeface="Arial" pitchFamily="34" charset="0"/>
                </a:rPr>
                <a:t>Pion &amp; muon</a:t>
              </a:r>
            </a:p>
            <a:p>
              <a:pPr eaLnBrk="1" hangingPunct="1">
                <a:buFont typeface="Wingdings" pitchFamily="2" charset="2"/>
                <a:buNone/>
              </a:pPr>
              <a:r>
                <a:rPr lang="en-US" b="1" baseline="0">
                  <a:solidFill>
                    <a:srgbClr val="008000"/>
                  </a:solidFill>
                  <a:latin typeface="Arial" pitchFamily="34" charset="0"/>
                </a:rPr>
                <a:t>               physics</a:t>
              </a:r>
            </a:p>
            <a:p>
              <a:pPr eaLnBrk="1" hangingPunct="1">
                <a:buFont typeface="Wingdings" pitchFamily="2" charset="2"/>
                <a:buChar char="ü"/>
              </a:pPr>
              <a:r>
                <a:rPr lang="en-US" b="1" baseline="0">
                  <a:solidFill>
                    <a:srgbClr val="A50021"/>
                  </a:solidFill>
                  <a:latin typeface="Arial" pitchFamily="34" charset="0"/>
                </a:rPr>
                <a:t>Nuclear </a:t>
              </a:r>
            </a:p>
            <a:p>
              <a:pPr eaLnBrk="1" hangingPunct="1">
                <a:buFont typeface="Wingdings" pitchFamily="2" charset="2"/>
                <a:buNone/>
              </a:pPr>
              <a:r>
                <a:rPr lang="en-US" b="1" baseline="0">
                  <a:solidFill>
                    <a:srgbClr val="A50021"/>
                  </a:solidFill>
                  <a:latin typeface="Arial" pitchFamily="34" charset="0"/>
                </a:rPr>
                <a:t>	 physics</a:t>
              </a:r>
              <a:endParaRPr lang="ru-RU" b="1" baseline="0">
                <a:solidFill>
                  <a:srgbClr val="A50021"/>
                </a:solidFill>
                <a:latin typeface="Arial" pitchFamily="34" charset="0"/>
              </a:endParaRPr>
            </a:p>
          </p:txBody>
        </p:sp>
      </p:grpSp>
      <p:sp>
        <p:nvSpPr>
          <p:cNvPr id="152589" name="Text Box 61"/>
          <p:cNvSpPr txBox="1">
            <a:spLocks noChangeArrowheads="1"/>
          </p:cNvSpPr>
          <p:nvPr/>
        </p:nvSpPr>
        <p:spPr bwMode="auto">
          <a:xfrm>
            <a:off x="2370138" y="6323013"/>
            <a:ext cx="50482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aseline="30000">
                <a:solidFill>
                  <a:schemeClr val="tx1"/>
                </a:solidFill>
                <a:latin typeface="Bookman Old Style" pitchFamily="18" charset="0"/>
              </a:defRPr>
            </a:lvl1pPr>
            <a:lvl2pPr marL="742950" indent="-285750" eaLnBrk="0" hangingPunct="0">
              <a:defRPr baseline="30000">
                <a:solidFill>
                  <a:schemeClr val="tx1"/>
                </a:solidFill>
                <a:latin typeface="Bookman Old Style" pitchFamily="18" charset="0"/>
              </a:defRPr>
            </a:lvl2pPr>
            <a:lvl3pPr marL="1143000" indent="-228600" eaLnBrk="0" hangingPunct="0">
              <a:defRPr baseline="30000">
                <a:solidFill>
                  <a:schemeClr val="tx1"/>
                </a:solidFill>
                <a:latin typeface="Bookman Old Style" pitchFamily="18" charset="0"/>
              </a:defRPr>
            </a:lvl3pPr>
            <a:lvl4pPr marL="1600200" indent="-228600" eaLnBrk="0" hangingPunct="0">
              <a:defRPr baseline="30000">
                <a:solidFill>
                  <a:schemeClr val="tx1"/>
                </a:solidFill>
                <a:latin typeface="Bookman Old Style" pitchFamily="18" charset="0"/>
              </a:defRPr>
            </a:lvl4pPr>
            <a:lvl5pPr marL="2057400" indent="-228600" eaLnBrk="0" hangingPunct="0">
              <a:defRPr baseline="30000">
                <a:solidFill>
                  <a:schemeClr val="tx1"/>
                </a:solidFill>
                <a:latin typeface="Bookman Old Style" pitchFamily="18" charset="0"/>
              </a:defRPr>
            </a:lvl5pPr>
            <a:lvl6pPr marL="2514600" indent="-228600" eaLnBrk="0" fontAlgn="base" hangingPunct="0">
              <a:spcBef>
                <a:spcPct val="0"/>
              </a:spcBef>
              <a:spcAft>
                <a:spcPct val="0"/>
              </a:spcAft>
              <a:defRPr baseline="30000">
                <a:solidFill>
                  <a:schemeClr val="tx1"/>
                </a:solidFill>
                <a:latin typeface="Bookman Old Style" pitchFamily="18" charset="0"/>
              </a:defRPr>
            </a:lvl6pPr>
            <a:lvl7pPr marL="2971800" indent="-228600" eaLnBrk="0" fontAlgn="base" hangingPunct="0">
              <a:spcBef>
                <a:spcPct val="0"/>
              </a:spcBef>
              <a:spcAft>
                <a:spcPct val="0"/>
              </a:spcAft>
              <a:defRPr baseline="30000">
                <a:solidFill>
                  <a:schemeClr val="tx1"/>
                </a:solidFill>
                <a:latin typeface="Bookman Old Style" pitchFamily="18" charset="0"/>
              </a:defRPr>
            </a:lvl7pPr>
            <a:lvl8pPr marL="3429000" indent="-228600" eaLnBrk="0" fontAlgn="base" hangingPunct="0">
              <a:spcBef>
                <a:spcPct val="0"/>
              </a:spcBef>
              <a:spcAft>
                <a:spcPct val="0"/>
              </a:spcAft>
              <a:defRPr baseline="30000">
                <a:solidFill>
                  <a:schemeClr val="tx1"/>
                </a:solidFill>
                <a:latin typeface="Bookman Old Style" pitchFamily="18" charset="0"/>
              </a:defRPr>
            </a:lvl8pPr>
            <a:lvl9pPr marL="3886200" indent="-228600" eaLnBrk="0" fontAlgn="base" hangingPunct="0">
              <a:spcBef>
                <a:spcPct val="0"/>
              </a:spcBef>
              <a:spcAft>
                <a:spcPct val="0"/>
              </a:spcAft>
              <a:defRPr baseline="30000">
                <a:solidFill>
                  <a:schemeClr val="tx1"/>
                </a:solidFill>
                <a:latin typeface="Bookman Old Style" pitchFamily="18" charset="0"/>
              </a:defRPr>
            </a:lvl9pPr>
          </a:lstStyle>
          <a:p>
            <a:pPr algn="ctr" eaLnBrk="1" hangingPunct="1">
              <a:spcBef>
                <a:spcPct val="50000"/>
              </a:spcBef>
            </a:pPr>
            <a:r>
              <a:rPr lang="en-US" b="1" baseline="0">
                <a:solidFill>
                  <a:srgbClr val="000066"/>
                </a:solidFill>
                <a:latin typeface="Arial" pitchFamily="34" charset="0"/>
              </a:rPr>
              <a:t>Dzhelepov Laboratory For Nuclear Problems</a:t>
            </a:r>
            <a:endParaRPr lang="ru-RU" b="1" baseline="0">
              <a:solidFill>
                <a:srgbClr val="000066"/>
              </a:solidFill>
              <a:latin typeface="Arial" pitchFamily="34" charset="0"/>
            </a:endParaRPr>
          </a:p>
        </p:txBody>
      </p:sp>
    </p:spTree>
    <p:extLst>
      <p:ext uri="{BB962C8B-B14F-4D97-AF65-F5344CB8AC3E}">
        <p14:creationId xmlns:p14="http://schemas.microsoft.com/office/powerpoint/2010/main" xmlns="" val="12118260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2908" y="142852"/>
            <a:ext cx="6072230" cy="3921153"/>
            <a:chOff x="1758" y="1146"/>
            <a:chExt cx="7787" cy="5949"/>
          </a:xfrm>
        </p:grpSpPr>
        <p:grpSp>
          <p:nvGrpSpPr>
            <p:cNvPr id="3" name="Group 3"/>
            <p:cNvGrpSpPr>
              <a:grpSpLocks/>
            </p:cNvGrpSpPr>
            <p:nvPr/>
          </p:nvGrpSpPr>
          <p:grpSpPr bwMode="auto">
            <a:xfrm>
              <a:off x="1758" y="1146"/>
              <a:ext cx="7787" cy="5949"/>
              <a:chOff x="1818" y="1146"/>
              <a:chExt cx="7787" cy="5949"/>
            </a:xfrm>
          </p:grpSpPr>
          <p:cxnSp>
            <p:nvCxnSpPr>
              <p:cNvPr id="186372" name="AutoShape 4"/>
              <p:cNvCxnSpPr>
                <a:cxnSpLocks noChangeShapeType="1"/>
              </p:cNvCxnSpPr>
              <p:nvPr/>
            </p:nvCxnSpPr>
            <p:spPr bwMode="auto">
              <a:xfrm flipV="1">
                <a:off x="5430" y="2530"/>
                <a:ext cx="0" cy="3510"/>
              </a:xfrm>
              <a:prstGeom prst="straightConnector1">
                <a:avLst/>
              </a:prstGeom>
              <a:noFill/>
              <a:ln w="9525">
                <a:solidFill>
                  <a:srgbClr val="000000"/>
                </a:solidFill>
                <a:prstDash val="sysDot"/>
                <a:round/>
                <a:headEnd/>
                <a:tailEnd/>
              </a:ln>
            </p:spPr>
          </p:cxnSp>
          <p:cxnSp>
            <p:nvCxnSpPr>
              <p:cNvPr id="186373" name="AutoShape 5"/>
              <p:cNvCxnSpPr>
                <a:cxnSpLocks noChangeShapeType="1"/>
              </p:cNvCxnSpPr>
              <p:nvPr/>
            </p:nvCxnSpPr>
            <p:spPr bwMode="auto">
              <a:xfrm flipV="1">
                <a:off x="6230" y="3060"/>
                <a:ext cx="0" cy="2983"/>
              </a:xfrm>
              <a:prstGeom prst="straightConnector1">
                <a:avLst/>
              </a:prstGeom>
              <a:noFill/>
              <a:ln w="9525">
                <a:solidFill>
                  <a:srgbClr val="000000"/>
                </a:solidFill>
                <a:prstDash val="sysDot"/>
                <a:round/>
                <a:headEnd/>
                <a:tailEnd/>
              </a:ln>
            </p:spPr>
          </p:cxnSp>
          <p:graphicFrame>
            <p:nvGraphicFramePr>
              <p:cNvPr id="186374" name="Object 6"/>
              <p:cNvGraphicFramePr>
                <a:graphicFrameLocks noChangeAspect="1"/>
              </p:cNvGraphicFramePr>
              <p:nvPr/>
            </p:nvGraphicFramePr>
            <p:xfrm>
              <a:off x="1818" y="1146"/>
              <a:ext cx="7787" cy="5949"/>
            </p:xfrm>
            <a:graphic>
              <a:graphicData uri="http://schemas.openxmlformats.org/presentationml/2006/ole">
                <p:oleObj spid="_x0000_s197652" name="Graph" r:id="rId3" imgW="4279900" imgH="3022600" progId="Origin50.Graph">
                  <p:embed/>
                </p:oleObj>
              </a:graphicData>
            </a:graphic>
          </p:graphicFrame>
          <p:cxnSp>
            <p:nvCxnSpPr>
              <p:cNvPr id="186375" name="AutoShape 7"/>
              <p:cNvCxnSpPr>
                <a:cxnSpLocks noChangeShapeType="1"/>
              </p:cNvCxnSpPr>
              <p:nvPr/>
            </p:nvCxnSpPr>
            <p:spPr bwMode="auto">
              <a:xfrm flipV="1">
                <a:off x="6800" y="3400"/>
                <a:ext cx="10" cy="2640"/>
              </a:xfrm>
              <a:prstGeom prst="straightConnector1">
                <a:avLst/>
              </a:prstGeom>
              <a:noFill/>
              <a:ln w="9525">
                <a:solidFill>
                  <a:srgbClr val="000000"/>
                </a:solidFill>
                <a:prstDash val="sysDot"/>
                <a:round/>
                <a:headEnd/>
                <a:tailEnd/>
              </a:ln>
            </p:spPr>
          </p:cxnSp>
          <p:cxnSp>
            <p:nvCxnSpPr>
              <p:cNvPr id="186376" name="AutoShape 8"/>
              <p:cNvCxnSpPr>
                <a:cxnSpLocks noChangeShapeType="1"/>
              </p:cNvCxnSpPr>
              <p:nvPr/>
            </p:nvCxnSpPr>
            <p:spPr bwMode="auto">
              <a:xfrm flipV="1">
                <a:off x="7343" y="3840"/>
                <a:ext cx="58" cy="2203"/>
              </a:xfrm>
              <a:prstGeom prst="straightConnector1">
                <a:avLst/>
              </a:prstGeom>
              <a:noFill/>
              <a:ln w="9525">
                <a:solidFill>
                  <a:srgbClr val="000000"/>
                </a:solidFill>
                <a:prstDash val="sysDot"/>
                <a:round/>
                <a:headEnd/>
                <a:tailEnd/>
              </a:ln>
            </p:spPr>
          </p:cxnSp>
          <p:cxnSp>
            <p:nvCxnSpPr>
              <p:cNvPr id="186377" name="AutoShape 9"/>
              <p:cNvCxnSpPr>
                <a:cxnSpLocks noChangeShapeType="1"/>
              </p:cNvCxnSpPr>
              <p:nvPr/>
            </p:nvCxnSpPr>
            <p:spPr bwMode="auto">
              <a:xfrm flipV="1">
                <a:off x="7550" y="4183"/>
                <a:ext cx="40" cy="1857"/>
              </a:xfrm>
              <a:prstGeom prst="straightConnector1">
                <a:avLst/>
              </a:prstGeom>
              <a:noFill/>
              <a:ln w="9525">
                <a:solidFill>
                  <a:srgbClr val="000000"/>
                </a:solidFill>
                <a:prstDash val="sysDot"/>
                <a:round/>
                <a:headEnd/>
                <a:tailEnd/>
              </a:ln>
            </p:spPr>
          </p:cxnSp>
          <p:cxnSp>
            <p:nvCxnSpPr>
              <p:cNvPr id="186378" name="AutoShape 10"/>
              <p:cNvCxnSpPr>
                <a:cxnSpLocks noChangeShapeType="1"/>
              </p:cNvCxnSpPr>
              <p:nvPr/>
            </p:nvCxnSpPr>
            <p:spPr bwMode="auto">
              <a:xfrm flipV="1">
                <a:off x="7637" y="4540"/>
                <a:ext cx="50" cy="1500"/>
              </a:xfrm>
              <a:prstGeom prst="straightConnector1">
                <a:avLst/>
              </a:prstGeom>
              <a:noFill/>
              <a:ln w="9525">
                <a:solidFill>
                  <a:srgbClr val="000000"/>
                </a:solidFill>
                <a:prstDash val="sysDot"/>
                <a:round/>
                <a:headEnd/>
                <a:tailEnd/>
              </a:ln>
            </p:spPr>
          </p:cxnSp>
        </p:grpSp>
        <p:sp>
          <p:nvSpPr>
            <p:cNvPr id="186379" name="Text Box 11"/>
            <p:cNvSpPr txBox="1">
              <a:spLocks noChangeArrowheads="1"/>
            </p:cNvSpPr>
            <p:nvPr/>
          </p:nvSpPr>
          <p:spPr bwMode="auto">
            <a:xfrm>
              <a:off x="4920" y="2290"/>
              <a:ext cx="450" cy="330"/>
            </a:xfrm>
            <a:prstGeom prst="rect">
              <a:avLst/>
            </a:prstGeom>
            <a:solidFill>
              <a:srgbClr val="FFFFFF"/>
            </a:solidFill>
            <a:ln w="9525">
              <a:solidFill>
                <a:srgbClr val="FFFFFF"/>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30000" smtClean="0">
                  <a:ln>
                    <a:noFill/>
                  </a:ln>
                  <a:solidFill>
                    <a:schemeClr val="tx1"/>
                  </a:solidFill>
                  <a:effectLst/>
                  <a:latin typeface="Calibri" pitchFamily="34" charset="0"/>
                  <a:cs typeface="Arial" pitchFamily="34" charset="0"/>
                </a:rPr>
                <a:t>59</a:t>
              </a:r>
              <a:r>
                <a:rPr kumimoji="0" lang="ru-RU" sz="1100" b="0" i="0" u="none" strike="noStrike" cap="none" normalizeH="0" baseline="0" smtClean="0">
                  <a:ln>
                    <a:noFill/>
                  </a:ln>
                  <a:solidFill>
                    <a:schemeClr val="tx1"/>
                  </a:solidFill>
                  <a:effectLst/>
                  <a:latin typeface="Calibri" pitchFamily="34" charset="0"/>
                  <a:cs typeface="Arial" pitchFamily="34" charset="0"/>
                </a:rPr>
                <a:t>Fe</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86380" name="Text Box 12"/>
            <p:cNvSpPr txBox="1">
              <a:spLocks noChangeArrowheads="1"/>
            </p:cNvSpPr>
            <p:nvPr/>
          </p:nvSpPr>
          <p:spPr bwMode="auto">
            <a:xfrm>
              <a:off x="5720" y="2680"/>
              <a:ext cx="450" cy="330"/>
            </a:xfrm>
            <a:prstGeom prst="rect">
              <a:avLst/>
            </a:prstGeom>
            <a:solidFill>
              <a:srgbClr val="FFFFFF"/>
            </a:solidFill>
            <a:ln w="9525">
              <a:solidFill>
                <a:srgbClr val="FFFFFF"/>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30000" smtClean="0">
                  <a:ln>
                    <a:noFill/>
                  </a:ln>
                  <a:solidFill>
                    <a:schemeClr val="tx1"/>
                  </a:solidFill>
                  <a:effectLst/>
                  <a:latin typeface="Calibri" pitchFamily="34" charset="0"/>
                  <a:cs typeface="Arial" pitchFamily="34" charset="0"/>
                </a:rPr>
                <a:t>58</a:t>
              </a:r>
              <a:r>
                <a:rPr kumimoji="0" lang="ru-RU" sz="1100" b="0" i="0" u="none" strike="noStrike" cap="none" normalizeH="0" baseline="0" smtClean="0">
                  <a:ln>
                    <a:noFill/>
                  </a:ln>
                  <a:solidFill>
                    <a:schemeClr val="tx1"/>
                  </a:solidFill>
                  <a:effectLst/>
                  <a:latin typeface="Calibri" pitchFamily="34" charset="0"/>
                  <a:cs typeface="Arial" pitchFamily="34" charset="0"/>
                </a:rPr>
                <a:t>Co</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86381" name="Text Box 13"/>
            <p:cNvSpPr txBox="1">
              <a:spLocks noChangeArrowheads="1"/>
            </p:cNvSpPr>
            <p:nvPr/>
          </p:nvSpPr>
          <p:spPr bwMode="auto">
            <a:xfrm>
              <a:off x="6370" y="3070"/>
              <a:ext cx="450" cy="330"/>
            </a:xfrm>
            <a:prstGeom prst="rect">
              <a:avLst/>
            </a:prstGeom>
            <a:solidFill>
              <a:srgbClr val="FFFFFF"/>
            </a:solidFill>
            <a:ln w="9525">
              <a:solidFill>
                <a:srgbClr val="FFFFFF"/>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30000" dirty="0" smtClean="0">
                  <a:ln>
                    <a:noFill/>
                  </a:ln>
                  <a:solidFill>
                    <a:schemeClr val="tx1"/>
                  </a:solidFill>
                  <a:effectLst/>
                  <a:latin typeface="Calibri" pitchFamily="34" charset="0"/>
                  <a:cs typeface="Arial" pitchFamily="34" charset="0"/>
                </a:rPr>
                <a:t>57</a:t>
              </a:r>
              <a:r>
                <a:rPr kumimoji="0" lang="ru-RU" sz="1100" b="0" i="0" u="none" strike="noStrike" cap="none" normalizeH="0" baseline="0" dirty="0" smtClean="0">
                  <a:ln>
                    <a:noFill/>
                  </a:ln>
                  <a:solidFill>
                    <a:schemeClr val="tx1"/>
                  </a:solidFill>
                  <a:effectLst/>
                  <a:latin typeface="Calibri" pitchFamily="34" charset="0"/>
                  <a:cs typeface="Arial" pitchFamily="34" charset="0"/>
                </a:rPr>
                <a:t>Co</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6382" name="Text Box 14"/>
            <p:cNvSpPr txBox="1">
              <a:spLocks noChangeArrowheads="1"/>
            </p:cNvSpPr>
            <p:nvPr/>
          </p:nvSpPr>
          <p:spPr bwMode="auto">
            <a:xfrm>
              <a:off x="6960" y="3510"/>
              <a:ext cx="450" cy="330"/>
            </a:xfrm>
            <a:prstGeom prst="rect">
              <a:avLst/>
            </a:prstGeom>
            <a:solidFill>
              <a:srgbClr val="FFFFFF"/>
            </a:solidFill>
            <a:ln w="9525">
              <a:solidFill>
                <a:srgbClr val="FFFFFF"/>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30000" smtClean="0">
                  <a:ln>
                    <a:noFill/>
                  </a:ln>
                  <a:solidFill>
                    <a:schemeClr val="tx1"/>
                  </a:solidFill>
                  <a:effectLst/>
                  <a:latin typeface="Calibri" pitchFamily="34" charset="0"/>
                  <a:cs typeface="Arial" pitchFamily="34" charset="0"/>
                </a:rPr>
                <a:t>56</a:t>
              </a:r>
              <a:r>
                <a:rPr kumimoji="0" lang="ru-RU" sz="1100" b="0" i="0" u="none" strike="noStrike" cap="none" normalizeH="0" baseline="0" smtClean="0">
                  <a:ln>
                    <a:noFill/>
                  </a:ln>
                  <a:solidFill>
                    <a:schemeClr val="tx1"/>
                  </a:solidFill>
                  <a:effectLst/>
                  <a:latin typeface="Calibri" pitchFamily="34" charset="0"/>
                  <a:cs typeface="Arial" pitchFamily="34" charset="0"/>
                </a:rPr>
                <a:t>Co</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86383" name="Text Box 15"/>
            <p:cNvSpPr txBox="1">
              <a:spLocks noChangeArrowheads="1"/>
            </p:cNvSpPr>
            <p:nvPr/>
          </p:nvSpPr>
          <p:spPr bwMode="auto">
            <a:xfrm>
              <a:off x="7410" y="3840"/>
              <a:ext cx="450" cy="330"/>
            </a:xfrm>
            <a:prstGeom prst="rect">
              <a:avLst/>
            </a:prstGeom>
            <a:solidFill>
              <a:srgbClr val="FFFFFF"/>
            </a:solidFill>
            <a:ln w="9525">
              <a:solidFill>
                <a:srgbClr val="FFFFFF"/>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30000" smtClean="0">
                  <a:ln>
                    <a:noFill/>
                  </a:ln>
                  <a:solidFill>
                    <a:schemeClr val="tx1"/>
                  </a:solidFill>
                  <a:effectLst/>
                  <a:latin typeface="Calibri" pitchFamily="34" charset="0"/>
                  <a:cs typeface="Arial" pitchFamily="34" charset="0"/>
                </a:rPr>
                <a:t>48</a:t>
              </a:r>
              <a:r>
                <a:rPr kumimoji="0" lang="ru-RU" sz="1100" b="0" i="0" u="none" strike="noStrike" cap="none" normalizeH="0" baseline="0" smtClean="0">
                  <a:ln>
                    <a:noFill/>
                  </a:ln>
                  <a:solidFill>
                    <a:schemeClr val="tx1"/>
                  </a:solidFill>
                  <a:effectLst/>
                  <a:latin typeface="Calibri" pitchFamily="34" charset="0"/>
                  <a:cs typeface="Arial" pitchFamily="34" charset="0"/>
                </a:rPr>
                <a:t>V</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86384" name="Text Box 16"/>
            <p:cNvSpPr txBox="1">
              <a:spLocks noChangeArrowheads="1"/>
            </p:cNvSpPr>
            <p:nvPr/>
          </p:nvSpPr>
          <p:spPr bwMode="auto">
            <a:xfrm>
              <a:off x="7627" y="4210"/>
              <a:ext cx="450" cy="330"/>
            </a:xfrm>
            <a:prstGeom prst="rect">
              <a:avLst/>
            </a:prstGeom>
            <a:solidFill>
              <a:srgbClr val="FFFFFF"/>
            </a:solidFill>
            <a:ln w="9525">
              <a:solidFill>
                <a:srgbClr val="FFFFFF"/>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30000" dirty="0" smtClean="0">
                  <a:ln>
                    <a:noFill/>
                  </a:ln>
                  <a:solidFill>
                    <a:schemeClr val="tx1"/>
                  </a:solidFill>
                  <a:effectLst/>
                  <a:latin typeface="Calibri" pitchFamily="34" charset="0"/>
                  <a:cs typeface="Arial" pitchFamily="34" charset="0"/>
                </a:rPr>
                <a:t>47</a:t>
              </a:r>
              <a:r>
                <a:rPr kumimoji="0" lang="ru-RU" sz="1100" b="0" i="0" u="none" strike="noStrike" cap="none" normalizeH="0" baseline="0" dirty="0" smtClean="0">
                  <a:ln>
                    <a:noFill/>
                  </a:ln>
                  <a:solidFill>
                    <a:schemeClr val="tx1"/>
                  </a:solidFill>
                  <a:effectLst/>
                  <a:latin typeface="Calibri" pitchFamily="34" charset="0"/>
                  <a:cs typeface="Arial" pitchFamily="34" charset="0"/>
                </a:rPr>
                <a:t>Sc</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graphicFrame>
        <p:nvGraphicFramePr>
          <p:cNvPr id="186389" name="Object 21"/>
          <p:cNvGraphicFramePr>
            <a:graphicFrameLocks noChangeAspect="1"/>
          </p:cNvGraphicFramePr>
          <p:nvPr/>
        </p:nvGraphicFramePr>
        <p:xfrm>
          <a:off x="4572000" y="3643314"/>
          <a:ext cx="4279900" cy="3022600"/>
        </p:xfrm>
        <a:graphic>
          <a:graphicData uri="http://schemas.openxmlformats.org/presentationml/2006/ole">
            <p:oleObj spid="_x0000_s197653" name="Graph" r:id="rId4" imgW="4279900" imgH="3022600" progId="Origin50.Graph">
              <p:embed/>
            </p:oleObj>
          </a:graphicData>
        </a:graphic>
      </p:graphicFrame>
      <p:grpSp>
        <p:nvGrpSpPr>
          <p:cNvPr id="4" name="Group 22"/>
          <p:cNvGrpSpPr>
            <a:grpSpLocks/>
          </p:cNvGrpSpPr>
          <p:nvPr/>
        </p:nvGrpSpPr>
        <p:grpSpPr bwMode="auto">
          <a:xfrm>
            <a:off x="285564" y="3643361"/>
            <a:ext cx="4476750" cy="3078162"/>
            <a:chOff x="-945" y="1952"/>
            <a:chExt cx="6742" cy="4759"/>
          </a:xfrm>
        </p:grpSpPr>
        <p:cxnSp>
          <p:nvCxnSpPr>
            <p:cNvPr id="186391" name="AutoShape 23"/>
            <p:cNvCxnSpPr>
              <a:cxnSpLocks noChangeShapeType="1"/>
            </p:cNvCxnSpPr>
            <p:nvPr/>
          </p:nvCxnSpPr>
          <p:spPr bwMode="auto">
            <a:xfrm>
              <a:off x="239" y="4161"/>
              <a:ext cx="4570" cy="0"/>
            </a:xfrm>
            <a:prstGeom prst="straightConnector1">
              <a:avLst/>
            </a:prstGeom>
            <a:noFill/>
            <a:ln w="9525">
              <a:solidFill>
                <a:srgbClr val="000000"/>
              </a:solidFill>
              <a:round/>
              <a:headEnd/>
              <a:tailEnd/>
            </a:ln>
          </p:spPr>
        </p:cxnSp>
        <p:graphicFrame>
          <p:nvGraphicFramePr>
            <p:cNvPr id="186392" name="Object 24"/>
            <p:cNvGraphicFramePr>
              <a:graphicFrameLocks noChangeAspect="1"/>
            </p:cNvGraphicFramePr>
            <p:nvPr/>
          </p:nvGraphicFramePr>
          <p:xfrm>
            <a:off x="-945" y="1952"/>
            <a:ext cx="6742" cy="4759"/>
          </p:xfrm>
          <a:graphic>
            <a:graphicData uri="http://schemas.openxmlformats.org/presentationml/2006/ole">
              <p:oleObj spid="_x0000_s197654" name="Graph" r:id="rId5" imgW="4279900" imgH="3022600" progId="Origin50.Graph">
                <p:embed/>
              </p:oleObj>
            </a:graphicData>
          </a:graphic>
        </p:graphicFrame>
      </p:grpSp>
      <p:graphicFrame>
        <p:nvGraphicFramePr>
          <p:cNvPr id="22" name="Таблица 21"/>
          <p:cNvGraphicFramePr>
            <a:graphicFrameLocks noGrp="1"/>
          </p:cNvGraphicFramePr>
          <p:nvPr/>
        </p:nvGraphicFramePr>
        <p:xfrm>
          <a:off x="5786446" y="571480"/>
          <a:ext cx="1714512" cy="2838960"/>
        </p:xfrm>
        <a:graphic>
          <a:graphicData uri="http://schemas.openxmlformats.org/drawingml/2006/table">
            <a:tbl>
              <a:tblPr firstRow="1" bandRow="1">
                <a:tableStyleId>{5C22544A-7EE6-4342-B048-85BDC9FD1C3A}</a:tableStyleId>
              </a:tblPr>
              <a:tblGrid>
                <a:gridCol w="890219"/>
                <a:gridCol w="824293"/>
              </a:tblGrid>
              <a:tr h="644400">
                <a:tc>
                  <a:txBody>
                    <a:bodyPr/>
                    <a:lstStyle/>
                    <a:p>
                      <a:r>
                        <a:rPr lang="en-US" sz="1600" dirty="0" smtClean="0">
                          <a:solidFill>
                            <a:schemeClr val="tx1"/>
                          </a:solidFill>
                        </a:rPr>
                        <a:t>Isotope</a:t>
                      </a:r>
                      <a:endParaRPr lang="ru-RU" sz="1600" dirty="0">
                        <a:solidFill>
                          <a:schemeClr val="tx1"/>
                        </a:solidFill>
                      </a:endParaRPr>
                    </a:p>
                  </a:txBody>
                  <a:tcPr>
                    <a:solidFill>
                      <a:srgbClr val="FF99CC">
                        <a:alpha val="30000"/>
                      </a:srgbClr>
                    </a:solidFill>
                  </a:tcPr>
                </a:tc>
                <a:tc>
                  <a:txBody>
                    <a:bodyPr/>
                    <a:lstStyle/>
                    <a:p>
                      <a:pPr algn="ctr"/>
                      <a:r>
                        <a:rPr lang="en-US" dirty="0" smtClean="0">
                          <a:solidFill>
                            <a:schemeClr val="tx1"/>
                          </a:solidFill>
                        </a:rPr>
                        <a:t>E</a:t>
                      </a:r>
                      <a:r>
                        <a:rPr lang="en-US" baseline="-25000" dirty="0" smtClean="0">
                          <a:solidFill>
                            <a:schemeClr val="tx1"/>
                          </a:solidFill>
                        </a:rPr>
                        <a:t>th</a:t>
                      </a:r>
                      <a:r>
                        <a:rPr lang="en-US" dirty="0" smtClean="0">
                          <a:solidFill>
                            <a:schemeClr val="tx1"/>
                          </a:solidFill>
                        </a:rPr>
                        <a:t> </a:t>
                      </a:r>
                      <a:r>
                        <a:rPr lang="en-US" sz="1400" dirty="0" smtClean="0">
                          <a:solidFill>
                            <a:schemeClr val="tx1"/>
                          </a:solidFill>
                        </a:rPr>
                        <a:t>[</a:t>
                      </a:r>
                      <a:r>
                        <a:rPr lang="en-US" sz="1400" dirty="0" err="1" smtClean="0">
                          <a:solidFill>
                            <a:schemeClr val="tx1"/>
                          </a:solidFill>
                        </a:rPr>
                        <a:t>MeV</a:t>
                      </a:r>
                      <a:r>
                        <a:rPr lang="en-US" sz="1400" dirty="0" smtClean="0">
                          <a:solidFill>
                            <a:schemeClr val="tx1"/>
                          </a:solidFill>
                        </a:rPr>
                        <a:t>]</a:t>
                      </a:r>
                      <a:endParaRPr lang="ru-RU" sz="1400" dirty="0">
                        <a:solidFill>
                          <a:schemeClr val="tx1"/>
                        </a:solidFill>
                      </a:endParaRPr>
                    </a:p>
                  </a:txBody>
                  <a:tcPr>
                    <a:solidFill>
                      <a:srgbClr val="FF99CC">
                        <a:alpha val="30000"/>
                      </a:srgbClr>
                    </a:solidFill>
                  </a:tcPr>
                </a:tc>
              </a:tr>
              <a:tr h="297415">
                <a:tc>
                  <a:txBody>
                    <a:bodyPr/>
                    <a:lstStyle/>
                    <a:p>
                      <a:r>
                        <a:rPr lang="en-US" baseline="30000" dirty="0" smtClean="0"/>
                        <a:t>59</a:t>
                      </a:r>
                      <a:r>
                        <a:rPr lang="en-US" dirty="0" smtClean="0"/>
                        <a:t>Fe</a:t>
                      </a:r>
                      <a:endParaRPr lang="ru-RU" dirty="0"/>
                    </a:p>
                  </a:txBody>
                  <a:tcPr/>
                </a:tc>
                <a:tc>
                  <a:txBody>
                    <a:bodyPr/>
                    <a:lstStyle/>
                    <a:p>
                      <a:r>
                        <a:rPr lang="en-US" dirty="0" smtClean="0"/>
                        <a:t>3</a:t>
                      </a:r>
                      <a:endParaRPr lang="ru-RU" dirty="0"/>
                    </a:p>
                  </a:txBody>
                  <a:tcPr/>
                </a:tc>
              </a:tr>
              <a:tr h="297415">
                <a:tc>
                  <a:txBody>
                    <a:bodyPr/>
                    <a:lstStyle/>
                    <a:p>
                      <a:r>
                        <a:rPr lang="en-US" baseline="30000" dirty="0" smtClean="0"/>
                        <a:t>58</a:t>
                      </a:r>
                      <a:r>
                        <a:rPr lang="en-US" dirty="0" smtClean="0"/>
                        <a:t>Co</a:t>
                      </a:r>
                      <a:endParaRPr lang="ru-RU" dirty="0"/>
                    </a:p>
                  </a:txBody>
                  <a:tcPr/>
                </a:tc>
                <a:tc>
                  <a:txBody>
                    <a:bodyPr/>
                    <a:lstStyle/>
                    <a:p>
                      <a:r>
                        <a:rPr lang="en-US" dirty="0" smtClean="0"/>
                        <a:t>10</a:t>
                      </a:r>
                      <a:endParaRPr lang="ru-RU" dirty="0"/>
                    </a:p>
                  </a:txBody>
                  <a:tcPr/>
                </a:tc>
              </a:tr>
              <a:tr h="297415">
                <a:tc>
                  <a:txBody>
                    <a:bodyPr/>
                    <a:lstStyle/>
                    <a:p>
                      <a:r>
                        <a:rPr lang="en-US" baseline="30000" dirty="0" smtClean="0"/>
                        <a:t>57</a:t>
                      </a:r>
                      <a:r>
                        <a:rPr lang="en-US" dirty="0" smtClean="0"/>
                        <a:t>Co</a:t>
                      </a:r>
                      <a:endParaRPr lang="ru-RU" dirty="0"/>
                    </a:p>
                  </a:txBody>
                  <a:tcPr/>
                </a:tc>
                <a:tc>
                  <a:txBody>
                    <a:bodyPr/>
                    <a:lstStyle/>
                    <a:p>
                      <a:r>
                        <a:rPr lang="en-US" dirty="0" smtClean="0"/>
                        <a:t>25</a:t>
                      </a:r>
                      <a:endParaRPr lang="ru-RU" dirty="0"/>
                    </a:p>
                  </a:txBody>
                  <a:tcPr/>
                </a:tc>
              </a:tr>
              <a:tr h="297415">
                <a:tc>
                  <a:txBody>
                    <a:bodyPr/>
                    <a:lstStyle/>
                    <a:p>
                      <a:r>
                        <a:rPr lang="en-US" baseline="30000" dirty="0" smtClean="0"/>
                        <a:t>56</a:t>
                      </a:r>
                      <a:r>
                        <a:rPr lang="en-US" dirty="0" smtClean="0"/>
                        <a:t>Co</a:t>
                      </a:r>
                      <a:endParaRPr lang="ru-RU" dirty="0"/>
                    </a:p>
                  </a:txBody>
                  <a:tcPr/>
                </a:tc>
                <a:tc>
                  <a:txBody>
                    <a:bodyPr/>
                    <a:lstStyle/>
                    <a:p>
                      <a:r>
                        <a:rPr lang="en-US" dirty="0" smtClean="0"/>
                        <a:t>40</a:t>
                      </a:r>
                      <a:endParaRPr lang="ru-RU" dirty="0"/>
                    </a:p>
                  </a:txBody>
                  <a:tcPr/>
                </a:tc>
              </a:tr>
              <a:tr h="297415">
                <a:tc>
                  <a:txBody>
                    <a:bodyPr/>
                    <a:lstStyle/>
                    <a:p>
                      <a:r>
                        <a:rPr lang="en-US" baseline="30000" dirty="0" smtClean="0"/>
                        <a:t>48</a:t>
                      </a:r>
                      <a:r>
                        <a:rPr lang="en-US" dirty="0" smtClean="0"/>
                        <a:t>V</a:t>
                      </a:r>
                      <a:endParaRPr lang="ru-RU" dirty="0"/>
                    </a:p>
                  </a:txBody>
                  <a:tcPr/>
                </a:tc>
                <a:tc>
                  <a:txBody>
                    <a:bodyPr/>
                    <a:lstStyle/>
                    <a:p>
                      <a:r>
                        <a:rPr lang="en-US" dirty="0" smtClean="0"/>
                        <a:t>90</a:t>
                      </a:r>
                      <a:endParaRPr lang="ru-RU" dirty="0"/>
                    </a:p>
                  </a:txBody>
                  <a:tcPr/>
                </a:tc>
              </a:tr>
              <a:tr h="297415">
                <a:tc>
                  <a:txBody>
                    <a:bodyPr/>
                    <a:lstStyle/>
                    <a:p>
                      <a:r>
                        <a:rPr lang="en-US" baseline="30000" dirty="0" smtClean="0"/>
                        <a:t>47</a:t>
                      </a:r>
                      <a:r>
                        <a:rPr lang="en-US" dirty="0" smtClean="0"/>
                        <a:t>Sc</a:t>
                      </a:r>
                      <a:endParaRPr lang="ru-RU" dirty="0"/>
                    </a:p>
                  </a:txBody>
                  <a:tcPr/>
                </a:tc>
                <a:tc>
                  <a:txBody>
                    <a:bodyPr/>
                    <a:lstStyle/>
                    <a:p>
                      <a:r>
                        <a:rPr lang="en-US" dirty="0" smtClean="0"/>
                        <a:t>100</a:t>
                      </a:r>
                      <a:endParaRPr lang="ru-RU" dirty="0"/>
                    </a:p>
                  </a:txBody>
                  <a:tcPr/>
                </a:tc>
              </a:tr>
            </a:tbl>
          </a:graphicData>
        </a:graphic>
      </p:graphicFrame>
    </p:spTree>
    <p:extLst>
      <p:ext uri="{BB962C8B-B14F-4D97-AF65-F5344CB8AC3E}">
        <p14:creationId xmlns:p14="http://schemas.microsoft.com/office/powerpoint/2010/main" xmlns="" val="548335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cstate="print"/>
          <a:srcRect/>
          <a:stretch>
            <a:fillRect/>
          </a:stretch>
        </p:blipFill>
        <p:spPr bwMode="auto">
          <a:xfrm>
            <a:off x="71406" y="642918"/>
            <a:ext cx="8572528" cy="5786478"/>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0"/>
            <a:ext cx="8208912" cy="5906232"/>
          </a:xfrm>
          <a:prstGeom prst="rect">
            <a:avLst/>
          </a:prstGeom>
        </p:spPr>
        <p:txBody>
          <a:bodyPr wrap="square">
            <a:spAutoFit/>
          </a:bodyPr>
          <a:lstStyle/>
          <a:p>
            <a:pPr indent="457200" algn="ctr">
              <a:lnSpc>
                <a:spcPct val="115000"/>
              </a:lnSpc>
              <a:spcAft>
                <a:spcPts val="0"/>
              </a:spcAft>
            </a:pPr>
            <a:r>
              <a:rPr lang="en-US" b="1" dirty="0">
                <a:ea typeface="Calibri" panose="020F0502020204030204" pitchFamily="34" charset="0"/>
                <a:cs typeface="Times New Roman" panose="02020603050405020304" pitchFamily="18" charset="0"/>
              </a:rPr>
              <a:t>Study of deep </a:t>
            </a:r>
            <a:r>
              <a:rPr lang="ru-RU" b="1" dirty="0" err="1">
                <a:solidFill>
                  <a:srgbClr val="222222"/>
                </a:solidFill>
                <a:ea typeface="Calibri" panose="020F0502020204030204" pitchFamily="34" charset="0"/>
                <a:cs typeface="Times New Roman" panose="02020603050405020304" pitchFamily="18" charset="0"/>
              </a:rPr>
              <a:t>subcritical</a:t>
            </a:r>
            <a:r>
              <a:rPr lang="ru-RU" b="1" dirty="0">
                <a:solidFill>
                  <a:srgbClr val="222222"/>
                </a:solidFill>
                <a:ea typeface="Calibri" panose="020F0502020204030204" pitchFamily="34" charset="0"/>
                <a:cs typeface="Times New Roman" panose="02020603050405020304" pitchFamily="18" charset="0"/>
              </a:rPr>
              <a:t> </a:t>
            </a:r>
            <a:r>
              <a:rPr lang="en-US" b="1" dirty="0">
                <a:ea typeface="Calibri" panose="020F0502020204030204" pitchFamily="34" charset="0"/>
                <a:cs typeface="Times New Roman" panose="02020603050405020304" pitchFamily="18" charset="0"/>
              </a:rPr>
              <a:t>electronuclear systems </a:t>
            </a:r>
            <a:r>
              <a:rPr lang="ru-RU" b="1" dirty="0" err="1">
                <a:solidFill>
                  <a:srgbClr val="222222"/>
                </a:solidFill>
                <a:ea typeface="Calibri" panose="020F0502020204030204" pitchFamily="34" charset="0"/>
                <a:cs typeface="Times New Roman" panose="02020603050405020304" pitchFamily="18" charset="0"/>
              </a:rPr>
              <a:t>and</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possibilities</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of</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their</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application</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for</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energy</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production</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transmutation</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of</a:t>
            </a:r>
            <a:r>
              <a:rPr lang="ru-RU" b="1" dirty="0">
                <a:solidFill>
                  <a:srgbClr val="222222"/>
                </a:solidFill>
                <a:ea typeface="Calibri" panose="020F0502020204030204" pitchFamily="34" charset="0"/>
                <a:cs typeface="Times New Roman" panose="02020603050405020304" pitchFamily="18" charset="0"/>
              </a:rPr>
              <a:t> </a:t>
            </a:r>
            <a:r>
              <a:rPr lang="en-US" b="1" dirty="0">
                <a:solidFill>
                  <a:srgbClr val="222222"/>
                </a:solidFill>
                <a:ea typeface="Calibri" panose="020F0502020204030204" pitchFamily="34" charset="0"/>
                <a:cs typeface="Times New Roman" panose="02020603050405020304" pitchFamily="18" charset="0"/>
              </a:rPr>
              <a:t>radioactive waste</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and</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research</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in</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the</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field</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of</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radiation</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material</a:t>
            </a:r>
            <a:r>
              <a:rPr lang="ru-RU" b="1" dirty="0">
                <a:solidFill>
                  <a:srgbClr val="222222"/>
                </a:solidFill>
                <a:ea typeface="Calibri" panose="020F0502020204030204" pitchFamily="34" charset="0"/>
                <a:cs typeface="Times New Roman" panose="02020603050405020304" pitchFamily="18" charset="0"/>
              </a:rPr>
              <a:t> </a:t>
            </a:r>
            <a:r>
              <a:rPr lang="ru-RU" b="1" dirty="0" err="1">
                <a:solidFill>
                  <a:srgbClr val="222222"/>
                </a:solidFill>
                <a:ea typeface="Calibri" panose="020F0502020204030204" pitchFamily="34" charset="0"/>
                <a:cs typeface="Times New Roman" panose="02020603050405020304" pitchFamily="18" charset="0"/>
              </a:rPr>
              <a:t>science</a:t>
            </a:r>
            <a:r>
              <a:rPr lang="ru-RU" b="1" dirty="0">
                <a:solidFill>
                  <a:srgbClr val="222222"/>
                </a:solidFill>
                <a:ea typeface="Calibri" panose="020F0502020204030204" pitchFamily="34" charset="0"/>
                <a:cs typeface="Times New Roman" panose="02020603050405020304" pitchFamily="18" charset="0"/>
              </a:rPr>
              <a:t> </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457200" algn="ctr">
              <a:spcAft>
                <a:spcPts val="0"/>
              </a:spcAft>
            </a:pPr>
            <a:r>
              <a:rPr lang="en-US" sz="1600" dirty="0">
                <a:solidFill>
                  <a:srgbClr val="595959"/>
                </a:solidFill>
                <a:ea typeface="Calibri" panose="020F0502020204030204" pitchFamily="34" charset="0"/>
                <a:cs typeface="Times New Roman" panose="02020603050405020304" pitchFamily="18" charset="0"/>
              </a:rPr>
              <a:t> </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457200" algn="ctr">
              <a:spcAft>
                <a:spcPts val="0"/>
              </a:spcAft>
            </a:pPr>
            <a:r>
              <a:rPr lang="en-US" b="1" dirty="0" smtClean="0">
                <a:effectLst>
                  <a:outerShdw blurRad="50800" dist="38100" algn="tr" rotWithShape="0">
                    <a:prstClr val="black">
                      <a:alpha val="40000"/>
                    </a:prstClr>
                  </a:outerShdw>
                </a:effectLst>
                <a:latin typeface="Bookman Old Style" panose="02050604050505020204" pitchFamily="18" charset="0"/>
                <a:ea typeface="Calibri" panose="020F0502020204030204" pitchFamily="34" charset="0"/>
                <a:cs typeface="Times New Roman" panose="02020603050405020304" pitchFamily="18" charset="0"/>
              </a:rPr>
              <a:t>QUASI </a:t>
            </a:r>
            <a:r>
              <a:rPr lang="en-US" b="1" dirty="0">
                <a:effectLst>
                  <a:outerShdw blurRad="50800" dist="38100" algn="tr" rotWithShape="0">
                    <a:prstClr val="black">
                      <a:alpha val="40000"/>
                    </a:prstClr>
                  </a:outerShdw>
                </a:effectLst>
                <a:latin typeface="Bookman Old Style" panose="02050604050505020204" pitchFamily="18" charset="0"/>
                <a:ea typeface="Calibri" panose="020F0502020204030204" pitchFamily="34" charset="0"/>
                <a:cs typeface="Times New Roman" panose="02020603050405020304" pitchFamily="18" charset="0"/>
              </a:rPr>
              <a:t>INFINITE TARGET</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457200">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457200" algn="ctr">
              <a:lnSpc>
                <a:spcPct val="15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TOPIC NUMBER 02-1-</a:t>
            </a:r>
            <a:r>
              <a:rPr lang="en-US" b="1" dirty="0">
                <a:latin typeface="Times New Roman" panose="02020603050405020304" pitchFamily="18" charset="0"/>
                <a:ea typeface="Calibri" panose="020F0502020204030204" pitchFamily="34" charset="0"/>
                <a:cs typeface="Times New Roman" panose="02020603050405020304" pitchFamily="18" charset="0"/>
              </a:rPr>
              <a:t>1107/2017–2019</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457200" algn="ctr">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457200" algn="ctr">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AUTHORS</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457200" algn="just">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dirty="0" err="1">
                <a:latin typeface="Times New Roman" panose="02020603050405020304" pitchFamily="18" charset="0"/>
                <a:ea typeface="Calibri" panose="020F0502020204030204" pitchFamily="34" charset="0"/>
                <a:cs typeface="Times New Roman" panose="02020603050405020304" pitchFamily="18" charset="0"/>
              </a:rPr>
              <a:t>J.Adam</a:t>
            </a:r>
            <a:r>
              <a:rPr lang="x-none"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A.Baldin</a:t>
            </a:r>
            <a:r>
              <a:rPr lang="x-none"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E.Baldina</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A.Berlev</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A.Cheryemukhin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E.Levterova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x-none" dirty="0">
                <a:latin typeface="Times New Roman" panose="02020603050405020304" pitchFamily="18" charset="0"/>
                <a:ea typeface="Calibri" panose="020F0502020204030204" pitchFamily="34" charset="0"/>
                <a:cs typeface="Times New Roman" panose="02020603050405020304" pitchFamily="18" charset="0"/>
              </a:rPr>
              <a:t>E</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x-none" dirty="0">
                <a:latin typeface="Times New Roman" panose="02020603050405020304" pitchFamily="18" charset="0"/>
                <a:ea typeface="Calibri" panose="020F0502020204030204" pitchFamily="34" charset="0"/>
                <a:cs typeface="Times New Roman" panose="02020603050405020304" pitchFamily="18" charset="0"/>
              </a:rPr>
              <a:t>Kostyukhov</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Yu.Kovalev</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E.Kozulin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I.Kriachko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I.Kudashkin</a:t>
            </a:r>
            <a:r>
              <a:rPr lang="en-US" dirty="0">
                <a:latin typeface="Times New Roman" panose="02020603050405020304" pitchFamily="18" charset="0"/>
                <a:ea typeface="Calibri" panose="020F0502020204030204" pitchFamily="34" charset="0"/>
                <a:cs typeface="Times New Roman" panose="02020603050405020304" pitchFamily="18" charset="0"/>
              </a:rPr>
              <a:t>, A. </a:t>
            </a:r>
            <a:r>
              <a:rPr lang="en-US" dirty="0" err="1">
                <a:latin typeface="Times New Roman" panose="02020603050405020304" pitchFamily="18" charset="0"/>
                <a:ea typeface="Calibri" panose="020F0502020204030204" pitchFamily="34" charset="0"/>
                <a:cs typeface="Times New Roman" panose="02020603050405020304" pitchFamily="18" charset="0"/>
              </a:rPr>
              <a:t>Makan'kin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I.Mar'in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M.Paraipan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V.Pronskikh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A.Rogachev</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A.Shafranovskaya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V.Shaliapin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V.Slepnev</a:t>
            </a:r>
            <a:r>
              <a:rPr lang="x-none"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A.Solnyshkin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V.Stegailov</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E.Strekalovskaya</a:t>
            </a:r>
            <a:r>
              <a:rPr lang="en-US" dirty="0">
                <a:latin typeface="Times New Roman" panose="02020603050405020304" pitchFamily="18" charset="0"/>
                <a:ea typeface="Calibri" panose="020F0502020204030204" pitchFamily="34" charset="0"/>
                <a:cs typeface="Times New Roman" panose="02020603050405020304" pitchFamily="18" charset="0"/>
              </a:rPr>
              <a:t>, V. </a:t>
            </a:r>
            <a:r>
              <a:rPr lang="en-US" dirty="0" err="1">
                <a:latin typeface="Times New Roman" panose="02020603050405020304" pitchFamily="18" charset="0"/>
                <a:ea typeface="Calibri" panose="020F0502020204030204" pitchFamily="34" charset="0"/>
                <a:cs typeface="Times New Roman" panose="02020603050405020304" pitchFamily="18" charset="0"/>
              </a:rPr>
              <a:t>Tsupko-Sitnikov</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S.Tyutyunnikov</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S.Vasil’ev</a:t>
            </a:r>
            <a:r>
              <a:rPr lang="en-US" dirty="0">
                <a:latin typeface="Times New Roman" panose="02020603050405020304" pitchFamily="18" charset="0"/>
                <a:ea typeface="Calibri" panose="020F0502020204030204" pitchFamily="34" charset="0"/>
                <a:cs typeface="Times New Roman" panose="02020603050405020304" pitchFamily="18" charset="0"/>
              </a:rPr>
              <a:t>, A. </a:t>
            </a:r>
            <a:r>
              <a:rPr lang="en-US" dirty="0" err="1">
                <a:latin typeface="Times New Roman" panose="02020603050405020304" pitchFamily="18" charset="0"/>
                <a:ea typeface="Calibri" panose="020F0502020204030204" pitchFamily="34" charset="0"/>
                <a:cs typeface="Times New Roman" panose="02020603050405020304" pitchFamily="18" charset="0"/>
              </a:rPr>
              <a:t>Vishnevsky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V.Wagner</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I.Yudin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B.Yuldashev</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N.Zamyatin</a:t>
            </a:r>
            <a:r>
              <a:rPr lang="x-none"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(Joint Institute for Nuclear Research, </a:t>
            </a:r>
            <a:r>
              <a:rPr lang="en-US" dirty="0" err="1">
                <a:latin typeface="Times New Roman" panose="02020603050405020304" pitchFamily="18" charset="0"/>
                <a:ea typeface="Calibri" panose="020F0502020204030204" pitchFamily="34" charset="0"/>
                <a:cs typeface="Times New Roman" panose="02020603050405020304" pitchFamily="18" charset="0"/>
              </a:rPr>
              <a:t>Dubna</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x-none" dirty="0">
                <a:latin typeface="Times New Roman" panose="02020603050405020304" pitchFamily="18" charset="0"/>
                <a:ea typeface="Calibri" panose="020F0502020204030204" pitchFamily="34" charset="0"/>
                <a:cs typeface="Times New Roman" panose="02020603050405020304" pitchFamily="18" charset="0"/>
              </a:rPr>
              <a:t> </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50000"/>
              </a:lnSpc>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Project Leader: 			S.TYUTYUNNIKOV</a:t>
            </a:r>
            <a:endParaRPr lang="ru-RU"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15000"/>
              </a:lnSpc>
              <a:spcAft>
                <a:spcPts val="0"/>
              </a:spcAft>
            </a:pPr>
            <a:r>
              <a:rPr lang="en-US" dirty="0" smtClean="0">
                <a:latin typeface="Times New Roman" panose="02020603050405020304" pitchFamily="18" charset="0"/>
                <a:ea typeface="Calibri" panose="020F0502020204030204" pitchFamily="34" charset="0"/>
                <a:cs typeface="Times New Roman" panose="02020603050405020304" pitchFamily="18" charset="0"/>
              </a:rPr>
              <a:t>Deputy </a:t>
            </a:r>
            <a:r>
              <a:rPr lang="en-US" dirty="0">
                <a:latin typeface="Times New Roman" panose="02020603050405020304" pitchFamily="18" charset="0"/>
                <a:ea typeface="Calibri" panose="020F0502020204030204" pitchFamily="34" charset="0"/>
                <a:cs typeface="Times New Roman" panose="02020603050405020304" pitchFamily="18" charset="0"/>
              </a:rPr>
              <a:t>Project Leader: 		</a:t>
            </a:r>
            <a:r>
              <a:rPr lang="en-US" dirty="0" smtClean="0">
                <a:latin typeface="Times New Roman" panose="02020603050405020304" pitchFamily="18" charset="0"/>
                <a:ea typeface="Calibri" panose="020F0502020204030204" pitchFamily="34" charset="0"/>
                <a:cs typeface="Times New Roman" panose="02020603050405020304" pitchFamily="18" charset="0"/>
              </a:rPr>
              <a:t>	A.A.SOLNYSHKIN</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4410109"/>
            <a:ext cx="3635896" cy="2726922"/>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4008" y="4221088"/>
            <a:ext cx="4139952" cy="310496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1520" y="764704"/>
            <a:ext cx="3851920" cy="2888940"/>
          </a:xfrm>
          <a:prstGeom prst="rect">
            <a:avLst/>
          </a:prstGeom>
        </p:spPr>
      </p:pic>
      <p:pic>
        <p:nvPicPr>
          <p:cNvPr id="6" name="Picture 2" descr="фото В.Гаевского"/>
          <p:cNvPicPr>
            <a:picLocks noChangeAspect="1" noChangeArrowheads="1"/>
          </p:cNvPicPr>
          <p:nvPr/>
        </p:nvPicPr>
        <p:blipFill>
          <a:blip r:embed="rId5">
            <a:clrChange>
              <a:clrFrom>
                <a:srgbClr val="FDFDFD"/>
              </a:clrFrom>
              <a:clrTo>
                <a:srgbClr val="FDFDFD">
                  <a:alpha val="0"/>
                </a:srgbClr>
              </a:clrTo>
            </a:clrChange>
          </a:blip>
          <a:srcRect/>
          <a:stretch>
            <a:fillRect/>
          </a:stretch>
        </p:blipFill>
        <p:spPr bwMode="auto">
          <a:xfrm>
            <a:off x="4143372" y="500042"/>
            <a:ext cx="4651600" cy="3416302"/>
          </a:xfrm>
          <a:prstGeom prst="rect">
            <a:avLst/>
          </a:prstGeom>
          <a:solidFill>
            <a:schemeClr val="bg1">
              <a:alpha val="85097"/>
            </a:schemeClr>
          </a:solidFill>
          <a:ln w="9525">
            <a:noFill/>
            <a:miter lim="800000"/>
            <a:headEnd/>
            <a:tailEnd/>
          </a:ln>
        </p:spPr>
      </p:pic>
    </p:spTree>
    <p:extLst>
      <p:ext uri="{BB962C8B-B14F-4D97-AF65-F5344CB8AC3E}">
        <p14:creationId xmlns:p14="http://schemas.microsoft.com/office/powerpoint/2010/main" xmlns="" val="1256480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33e"/>
          <p:cNvPicPr>
            <a:picLocks noChangeAspect="1" noChangeArrowheads="1"/>
          </p:cNvPicPr>
          <p:nvPr/>
        </p:nvPicPr>
        <p:blipFill>
          <a:blip r:embed="rId2" cstate="print"/>
          <a:srcRect/>
          <a:stretch>
            <a:fillRect/>
          </a:stretch>
        </p:blipFill>
        <p:spPr bwMode="auto">
          <a:xfrm>
            <a:off x="285720" y="785794"/>
            <a:ext cx="4854575" cy="2714625"/>
          </a:xfrm>
          <a:prstGeom prst="rect">
            <a:avLst/>
          </a:prstGeom>
          <a:noFill/>
          <a:ln w="9525">
            <a:noFill/>
            <a:miter lim="800000"/>
            <a:headEnd/>
            <a:tailEnd/>
          </a:ln>
        </p:spPr>
      </p:pic>
      <p:sp>
        <p:nvSpPr>
          <p:cNvPr id="50179" name="Rectangle 3"/>
          <p:cNvSpPr>
            <a:spLocks noChangeArrowheads="1"/>
          </p:cNvSpPr>
          <p:nvPr/>
        </p:nvSpPr>
        <p:spPr bwMode="auto">
          <a:xfrm>
            <a:off x="5286380" y="1714488"/>
            <a:ext cx="3429000" cy="523875"/>
          </a:xfrm>
          <a:prstGeom prst="rect">
            <a:avLst/>
          </a:prstGeom>
          <a:noFill/>
          <a:ln w="9525">
            <a:noFill/>
            <a:miter lim="800000"/>
            <a:headEnd/>
            <a:tailEnd/>
          </a:ln>
        </p:spPr>
        <p:txBody>
          <a:bodyPr anchor="ctr">
            <a:spAutoFit/>
          </a:bodyPr>
          <a:lstStyle/>
          <a:p>
            <a:pPr algn="ctr"/>
            <a:r>
              <a:rPr lang="en-US" sz="1400" dirty="0">
                <a:solidFill>
                  <a:srgbClr val="003300"/>
                </a:solidFill>
                <a:latin typeface="Times New Roman" pitchFamily="18" charset="0"/>
                <a:ea typeface="Calibri" pitchFamily="34" charset="0"/>
                <a:cs typeface="Times New Roman" pitchFamily="18" charset="0"/>
              </a:rPr>
              <a:t>General view of the target setup BURAN at the transport-fixing platform. </a:t>
            </a:r>
            <a:endParaRPr lang="en-US" dirty="0">
              <a:solidFill>
                <a:srgbClr val="003300"/>
              </a:solidFill>
              <a:latin typeface="Times New Roman" pitchFamily="18" charset="0"/>
              <a:ea typeface="Calibri" pitchFamily="34" charset="0"/>
              <a:cs typeface="Times New Roman" pitchFamily="18" charset="0"/>
            </a:endParaRPr>
          </a:p>
        </p:txBody>
      </p:sp>
      <p:pic>
        <p:nvPicPr>
          <p:cNvPr id="50180" name="Picture 4" descr="34e"/>
          <p:cNvPicPr>
            <a:picLocks noChangeAspect="1" noChangeArrowheads="1"/>
          </p:cNvPicPr>
          <p:nvPr/>
        </p:nvPicPr>
        <p:blipFill>
          <a:blip r:embed="rId3" cstate="print"/>
          <a:srcRect/>
          <a:stretch>
            <a:fillRect/>
          </a:stretch>
        </p:blipFill>
        <p:spPr bwMode="auto">
          <a:xfrm>
            <a:off x="4000496" y="3307290"/>
            <a:ext cx="5000624" cy="3241145"/>
          </a:xfrm>
          <a:prstGeom prst="rect">
            <a:avLst/>
          </a:prstGeom>
          <a:noFill/>
          <a:ln w="9525">
            <a:noFill/>
            <a:miter lim="800000"/>
            <a:headEnd/>
            <a:tailEnd/>
          </a:ln>
        </p:spPr>
      </p:pic>
      <p:sp>
        <p:nvSpPr>
          <p:cNvPr id="50181" name="Rectangle 5"/>
          <p:cNvSpPr>
            <a:spLocks noChangeArrowheads="1"/>
          </p:cNvSpPr>
          <p:nvPr/>
        </p:nvSpPr>
        <p:spPr bwMode="auto">
          <a:xfrm>
            <a:off x="428625" y="3714750"/>
            <a:ext cx="3071813" cy="1661993"/>
          </a:xfrm>
          <a:prstGeom prst="rect">
            <a:avLst/>
          </a:prstGeom>
          <a:noFill/>
          <a:ln w="9525">
            <a:noFill/>
            <a:miter lim="800000"/>
            <a:headEnd/>
            <a:tailEnd/>
          </a:ln>
        </p:spPr>
        <p:txBody>
          <a:bodyPr anchor="ctr">
            <a:spAutoFit/>
          </a:bodyPr>
          <a:lstStyle/>
          <a:p>
            <a:pPr algn="ctr"/>
            <a:r>
              <a:rPr lang="en-US" sz="1400" dirty="0">
                <a:solidFill>
                  <a:srgbClr val="003300"/>
                </a:solidFill>
                <a:latin typeface="Times New Roman" pitchFamily="18" charset="0"/>
                <a:ea typeface="Calibri" pitchFamily="34" charset="0"/>
                <a:cs typeface="Times New Roman" pitchFamily="18" charset="0"/>
              </a:rPr>
              <a:t>The scheme of longitudinal section of the TS BURAN with the mounted central zone (top-left) and general view photo (right). </a:t>
            </a:r>
            <a:endParaRPr lang="en-US" sz="1400" dirty="0" smtClean="0">
              <a:solidFill>
                <a:srgbClr val="003300"/>
              </a:solidFill>
              <a:latin typeface="Times New Roman" pitchFamily="18" charset="0"/>
              <a:ea typeface="Calibri" pitchFamily="34" charset="0"/>
              <a:cs typeface="Times New Roman" pitchFamily="18" charset="0"/>
            </a:endParaRPr>
          </a:p>
          <a:p>
            <a:pPr algn="ctr"/>
            <a:endParaRPr lang="en-US" sz="1400" dirty="0">
              <a:solidFill>
                <a:srgbClr val="003300"/>
              </a:solidFill>
              <a:latin typeface="Times New Roman" pitchFamily="18" charset="0"/>
              <a:ea typeface="Calibri" pitchFamily="34" charset="0"/>
              <a:cs typeface="Times New Roman" pitchFamily="18" charset="0"/>
            </a:endParaRPr>
          </a:p>
          <a:p>
            <a:pPr algn="ctr"/>
            <a:endParaRPr lang="en-US" sz="1400" dirty="0" smtClean="0">
              <a:solidFill>
                <a:srgbClr val="003300"/>
              </a:solidFill>
              <a:latin typeface="Times New Roman" pitchFamily="18" charset="0"/>
              <a:ea typeface="Calibri" pitchFamily="34" charset="0"/>
              <a:cs typeface="Times New Roman" pitchFamily="18" charset="0"/>
            </a:endParaRPr>
          </a:p>
          <a:p>
            <a:pPr algn="ctr"/>
            <a:r>
              <a:rPr lang="ru-RU" sz="1600" dirty="0" err="1" smtClean="0">
                <a:latin typeface="Times New Roman" pitchFamily="18" charset="0"/>
                <a:cs typeface="Times New Roman" pitchFamily="18" charset="0"/>
              </a:rPr>
              <a:t>Big</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uranium</a:t>
            </a:r>
            <a:r>
              <a:rPr lang="ru-RU" sz="1600"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target</a:t>
            </a:r>
            <a:r>
              <a:rPr lang="en-US" sz="1600" b="1" dirty="0" smtClean="0">
                <a:latin typeface="Times New Roman" pitchFamily="18" charset="0"/>
                <a:cs typeface="Times New Roman" pitchFamily="18" charset="0"/>
              </a:rPr>
              <a:t> </a:t>
            </a:r>
            <a:endParaRPr lang="en-US" sz="1600" dirty="0">
              <a:solidFill>
                <a:srgbClr val="003300"/>
              </a:solidFill>
              <a:latin typeface="Times New Roman" pitchFamily="18" charset="0"/>
              <a:ea typeface="Calibri" pitchFamily="34" charset="0"/>
              <a:cs typeface="Times New Roman" pitchFamily="18" charset="0"/>
            </a:endParaRPr>
          </a:p>
        </p:txBody>
      </p:sp>
      <p:sp>
        <p:nvSpPr>
          <p:cNvPr id="6" name="Rectangle 5"/>
          <p:cNvSpPr/>
          <p:nvPr/>
        </p:nvSpPr>
        <p:spPr>
          <a:xfrm>
            <a:off x="357158" y="142852"/>
            <a:ext cx="4929187" cy="646113"/>
          </a:xfrm>
          <a:prstGeom prst="rect">
            <a:avLst/>
          </a:prstGeom>
        </p:spPr>
        <p:txBody>
          <a:bodyPr>
            <a:spAutoFit/>
          </a:bodyPr>
          <a:lstStyle/>
          <a:p>
            <a:pPr>
              <a:defRPr/>
            </a:pPr>
            <a:r>
              <a:rPr lang="en-US" sz="1200" b="1" i="1" dirty="0">
                <a:latin typeface="Calibri" pitchFamily="34" charset="0"/>
              </a:rPr>
              <a:t>Mass of uranium</a:t>
            </a:r>
            <a:r>
              <a:rPr lang="ru-RU" sz="1200" b="1" i="1" dirty="0">
                <a:latin typeface="Calibri" pitchFamily="34" charset="0"/>
              </a:rPr>
              <a:t>      – </a:t>
            </a:r>
            <a:r>
              <a:rPr lang="en-US" sz="1200" b="1" i="1" dirty="0">
                <a:latin typeface="Calibri" pitchFamily="34" charset="0"/>
              </a:rPr>
              <a:t>19.5</a:t>
            </a:r>
            <a:r>
              <a:rPr lang="ru-RU" sz="1200" b="1" i="1" dirty="0">
                <a:latin typeface="Calibri" pitchFamily="34" charset="0"/>
              </a:rPr>
              <a:t> т. </a:t>
            </a:r>
            <a:r>
              <a:rPr lang="en-US" sz="1200" b="1" i="1" dirty="0">
                <a:latin typeface="Calibri" pitchFamily="34" charset="0"/>
              </a:rPr>
              <a:t>         Materials of central zone </a:t>
            </a:r>
            <a:r>
              <a:rPr lang="ru-RU" sz="1200" b="1" i="1" dirty="0">
                <a:latin typeface="Calibri" pitchFamily="34" charset="0"/>
              </a:rPr>
              <a:t> – </a:t>
            </a:r>
            <a:r>
              <a:rPr lang="en-US" sz="1200" b="1" i="1" dirty="0">
                <a:latin typeface="Calibri" pitchFamily="34" charset="0"/>
              </a:rPr>
              <a:t> U, </a:t>
            </a:r>
            <a:r>
              <a:rPr lang="en-US" sz="1200" b="1" i="1" dirty="0" err="1">
                <a:latin typeface="Calibri" pitchFamily="34" charset="0"/>
              </a:rPr>
              <a:t>Th</a:t>
            </a:r>
            <a:r>
              <a:rPr lang="en-US" sz="1200" b="1" i="1" dirty="0">
                <a:latin typeface="Calibri" pitchFamily="34" charset="0"/>
              </a:rPr>
              <a:t>, </a:t>
            </a:r>
            <a:r>
              <a:rPr lang="en-US" sz="1200" b="1" i="1" dirty="0" err="1">
                <a:latin typeface="Calibri" pitchFamily="34" charset="0"/>
              </a:rPr>
              <a:t>Pb</a:t>
            </a:r>
            <a:r>
              <a:rPr lang="en-US" sz="1200" b="1" i="1" dirty="0">
                <a:latin typeface="Calibri" pitchFamily="34" charset="0"/>
              </a:rPr>
              <a:t>. </a:t>
            </a:r>
            <a:endParaRPr lang="ru-RU" sz="1200" b="1" i="1" dirty="0">
              <a:latin typeface="Calibri" pitchFamily="34" charset="0"/>
            </a:endParaRPr>
          </a:p>
          <a:p>
            <a:pPr>
              <a:defRPr/>
            </a:pPr>
            <a:r>
              <a:rPr lang="en-US" sz="1200" b="1" i="1" dirty="0">
                <a:latin typeface="Calibri" pitchFamily="34" charset="0"/>
              </a:rPr>
              <a:t>Diameter               </a:t>
            </a:r>
            <a:r>
              <a:rPr lang="ru-RU" sz="1200" b="1" i="1" dirty="0">
                <a:latin typeface="Calibri" pitchFamily="34" charset="0"/>
              </a:rPr>
              <a:t>  </a:t>
            </a:r>
            <a:r>
              <a:rPr lang="en-US" sz="1200" b="1" i="1" dirty="0">
                <a:latin typeface="Calibri" pitchFamily="34" charset="0"/>
              </a:rPr>
              <a:t>  </a:t>
            </a:r>
            <a:r>
              <a:rPr lang="ru-RU" sz="1200" b="1" i="1" dirty="0">
                <a:latin typeface="Calibri" pitchFamily="34" charset="0"/>
              </a:rPr>
              <a:t> – 1,2 м.</a:t>
            </a:r>
            <a:r>
              <a:rPr lang="en-US" sz="1200" b="1" i="1" dirty="0">
                <a:latin typeface="Calibri" pitchFamily="34" charset="0"/>
              </a:rPr>
              <a:t>            Diameter of central zone</a:t>
            </a:r>
            <a:r>
              <a:rPr lang="ru-RU" sz="1200" b="1" i="1" dirty="0">
                <a:latin typeface="Calibri" pitchFamily="34" charset="0"/>
              </a:rPr>
              <a:t> – </a:t>
            </a:r>
            <a:r>
              <a:rPr lang="en-US" sz="1200" b="1" i="1" dirty="0">
                <a:latin typeface="Calibri" pitchFamily="34" charset="0"/>
              </a:rPr>
              <a:t> </a:t>
            </a:r>
            <a:r>
              <a:rPr lang="ru-RU" sz="1200" b="1" i="1" dirty="0">
                <a:latin typeface="Calibri" pitchFamily="34" charset="0"/>
              </a:rPr>
              <a:t>0,2 м.</a:t>
            </a:r>
          </a:p>
          <a:p>
            <a:pPr>
              <a:defRPr/>
            </a:pPr>
            <a:r>
              <a:rPr lang="en-US" sz="1200" b="1" i="1" dirty="0">
                <a:latin typeface="Calibri" pitchFamily="34" charset="0"/>
              </a:rPr>
              <a:t>Length             </a:t>
            </a:r>
            <a:r>
              <a:rPr lang="ru-RU" sz="1200" b="1" i="1" dirty="0">
                <a:latin typeface="Calibri" pitchFamily="34" charset="0"/>
              </a:rPr>
              <a:t>     </a:t>
            </a:r>
            <a:r>
              <a:rPr lang="en-US" sz="1200" b="1" i="1" dirty="0">
                <a:latin typeface="Calibri" pitchFamily="34" charset="0"/>
              </a:rPr>
              <a:t>      </a:t>
            </a:r>
            <a:r>
              <a:rPr lang="ru-RU" sz="1200" b="1" i="1" dirty="0">
                <a:latin typeface="Calibri" pitchFamily="34" charset="0"/>
              </a:rPr>
              <a:t> – 1 м.</a:t>
            </a:r>
          </a:p>
        </p:txBody>
      </p:sp>
    </p:spTree>
    <p:extLst>
      <p:ext uri="{BB962C8B-B14F-4D97-AF65-F5344CB8AC3E}">
        <p14:creationId xmlns:p14="http://schemas.microsoft.com/office/powerpoint/2010/main" xmlns="" val="8651607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
          <p:cNvSpPr>
            <a:spLocks noChangeArrowheads="1"/>
          </p:cNvSpPr>
          <p:nvPr/>
        </p:nvSpPr>
        <p:spPr bwMode="auto">
          <a:xfrm>
            <a:off x="785786" y="428604"/>
            <a:ext cx="7572396" cy="58477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Proton and ion </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deuterons, tritium</a:t>
            </a:r>
            <a:r>
              <a:rPr kumimoji="0" lang="en-US" altLang="zh-CN" sz="2200" b="0" i="0" u="none" strike="noStrike" cap="none" normalizeH="0" dirty="0" smtClean="0">
                <a:ln>
                  <a:noFill/>
                </a:ln>
                <a:solidFill>
                  <a:schemeClr val="tx1"/>
                </a:solidFill>
                <a:effectLst/>
                <a:latin typeface="Times New Roman" pitchFamily="18" charset="0"/>
                <a:ea typeface="DejaVu LGC Sans"/>
                <a:cs typeface="Times New Roman" pitchFamily="18" charset="0"/>
              </a:rPr>
              <a:t> nuclei, </a:t>
            </a:r>
            <a:r>
              <a:rPr kumimoji="0" lang="ru-RU" altLang="zh-CN" sz="2200" b="0" i="0" u="none" strike="noStrike" cap="none" normalizeH="0" baseline="30000" dirty="0" smtClean="0">
                <a:ln>
                  <a:noFill/>
                </a:ln>
                <a:solidFill>
                  <a:schemeClr val="tx1"/>
                </a:solidFill>
                <a:effectLst/>
                <a:latin typeface="Times New Roman" pitchFamily="18" charset="0"/>
                <a:ea typeface="DejaVu LGC Sans"/>
                <a:cs typeface="Times New Roman" pitchFamily="18" charset="0"/>
              </a:rPr>
              <a:t>7</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Li</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a:t>
            </a:r>
            <a:r>
              <a:rPr kumimoji="0" lang="ru-RU" altLang="zh-CN" sz="2200" b="0" i="0" u="none" strike="noStrike" cap="none" normalizeH="0" baseline="30000" dirty="0" smtClean="0">
                <a:ln>
                  <a:noFill/>
                </a:ln>
                <a:solidFill>
                  <a:schemeClr val="tx1"/>
                </a:solidFill>
                <a:effectLst/>
                <a:latin typeface="Times New Roman" pitchFamily="18" charset="0"/>
                <a:ea typeface="DejaVu LGC Sans"/>
                <a:cs typeface="Times New Roman" pitchFamily="18" charset="0"/>
              </a:rPr>
              <a:t>9</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Be</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a:t>
            </a:r>
            <a:r>
              <a:rPr kumimoji="0" lang="ru-RU" altLang="zh-CN" sz="2200" b="0" i="0" u="none" strike="noStrike" cap="none" normalizeH="0" baseline="30000" dirty="0" smtClean="0">
                <a:ln>
                  <a:noFill/>
                </a:ln>
                <a:solidFill>
                  <a:schemeClr val="tx1"/>
                </a:solidFill>
                <a:effectLst/>
                <a:latin typeface="Times New Roman" pitchFamily="18" charset="0"/>
                <a:ea typeface="DejaVu LGC Sans"/>
                <a:cs typeface="Times New Roman" pitchFamily="18" charset="0"/>
              </a:rPr>
              <a:t>11</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B</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a:t>
            </a:r>
            <a:r>
              <a:rPr kumimoji="0" lang="ru-RU" altLang="zh-CN" sz="2200" b="0" i="0" u="none" strike="noStrike" cap="none" normalizeH="0" baseline="30000" dirty="0" smtClean="0">
                <a:ln>
                  <a:noFill/>
                </a:ln>
                <a:solidFill>
                  <a:schemeClr val="tx1"/>
                </a:solidFill>
                <a:effectLst/>
                <a:latin typeface="Times New Roman" pitchFamily="18" charset="0"/>
                <a:ea typeface="DejaVu LGC Sans"/>
                <a:cs typeface="Times New Roman" pitchFamily="18" charset="0"/>
              </a:rPr>
              <a:t>12</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C</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a:t>
            </a:r>
            <a:r>
              <a:rPr kumimoji="0" lang="ru-RU" altLang="zh-CN" sz="2200" b="0" i="0" u="none" strike="noStrike" cap="none" normalizeH="0" baseline="30000" dirty="0" smtClean="0">
                <a:ln>
                  <a:noFill/>
                </a:ln>
                <a:solidFill>
                  <a:schemeClr val="tx1"/>
                </a:solidFill>
                <a:effectLst/>
                <a:latin typeface="Times New Roman" pitchFamily="18" charset="0"/>
                <a:ea typeface="DejaVu LGC Sans"/>
                <a:cs typeface="Times New Roman" pitchFamily="18" charset="0"/>
              </a:rPr>
              <a:t>14</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N</a:t>
            </a:r>
            <a:r>
              <a:rPr kumimoji="0" lang="ru-RU" altLang="zh-CN" sz="2200" b="0" i="0" u="none" strike="noStrike" cap="none" normalizeH="0" baseline="30000" dirty="0" smtClean="0">
                <a:ln>
                  <a:noFill/>
                </a:ln>
                <a:solidFill>
                  <a:schemeClr val="tx1"/>
                </a:solidFill>
                <a:effectLst/>
                <a:latin typeface="Times New Roman" pitchFamily="18" charset="0"/>
                <a:ea typeface="DejaVu LGC Sans"/>
                <a:cs typeface="Times New Roman" pitchFamily="18" charset="0"/>
              </a:rPr>
              <a:t>20</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Ne</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a:t>
            </a:r>
            <a:r>
              <a:rPr kumimoji="0" lang="ru-RU" altLang="zh-CN" sz="2200" b="0" i="0" u="none" strike="noStrike" cap="none" normalizeH="0" baseline="30000" dirty="0" smtClean="0">
                <a:ln>
                  <a:noFill/>
                </a:ln>
                <a:solidFill>
                  <a:schemeClr val="tx1"/>
                </a:solidFill>
                <a:effectLst/>
                <a:latin typeface="Times New Roman" pitchFamily="18" charset="0"/>
                <a:ea typeface="DejaVu LGC Sans"/>
                <a:cs typeface="Times New Roman" pitchFamily="18" charset="0"/>
              </a:rPr>
              <a:t>24</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Mg</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a:t>
            </a:r>
            <a:r>
              <a:rPr kumimoji="0" lang="ru-RU" altLang="zh-CN" sz="2200" b="0" i="0" u="none" strike="noStrike" cap="none" normalizeH="0" baseline="30000" dirty="0" smtClean="0">
                <a:ln>
                  <a:noFill/>
                </a:ln>
                <a:solidFill>
                  <a:schemeClr val="tx1"/>
                </a:solidFill>
                <a:effectLst/>
                <a:latin typeface="Times New Roman" pitchFamily="18" charset="0"/>
                <a:ea typeface="DejaVu LGC Sans"/>
                <a:cs typeface="Times New Roman" pitchFamily="18" charset="0"/>
              </a:rPr>
              <a:t>32</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S,</a:t>
            </a:r>
            <a:r>
              <a:rPr kumimoji="0" lang="en-US" altLang="zh-CN" sz="2200" b="0" i="0" u="none" strike="noStrike" cap="none" normalizeH="0" dirty="0" smtClean="0">
                <a:ln>
                  <a:noFill/>
                </a:ln>
                <a:solidFill>
                  <a:schemeClr val="tx1"/>
                </a:solidFill>
                <a:effectLst/>
                <a:latin typeface="Times New Roman" pitchFamily="18" charset="0"/>
                <a:ea typeface="DejaVu LGC Sans"/>
                <a:cs typeface="Times New Roman" pitchFamily="18" charset="0"/>
              </a:rPr>
              <a:t> and</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a:t>
            </a:r>
            <a:r>
              <a:rPr kumimoji="0" lang="ru-RU" altLang="zh-CN" sz="2200" b="0" i="0" u="none" strike="noStrike" cap="none" normalizeH="0" baseline="30000" dirty="0" smtClean="0">
                <a:ln>
                  <a:noFill/>
                </a:ln>
                <a:solidFill>
                  <a:schemeClr val="tx1"/>
                </a:solidFill>
                <a:effectLst/>
                <a:latin typeface="Times New Roman" pitchFamily="18" charset="0"/>
                <a:ea typeface="DejaVu LGC Sans"/>
                <a:cs typeface="Times New Roman" pitchFamily="18" charset="0"/>
              </a:rPr>
              <a:t>40</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Ca</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interaction</a:t>
            </a:r>
            <a:r>
              <a:rPr kumimoji="0" lang="en-US" altLang="zh-CN" sz="2200" b="0" i="0" u="none" strike="noStrike" cap="none" normalizeH="0" dirty="0" smtClean="0">
                <a:ln>
                  <a:noFill/>
                </a:ln>
                <a:solidFill>
                  <a:schemeClr val="tx1"/>
                </a:solidFill>
                <a:effectLst/>
                <a:latin typeface="Times New Roman" pitchFamily="18" charset="0"/>
                <a:ea typeface="DejaVu LGC Sans"/>
                <a:cs typeface="Times New Roman" pitchFamily="18" charset="0"/>
              </a:rPr>
              <a:t> with the quasi-infinite target was simulated using </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GEANT</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4. </a:t>
            </a:r>
          </a:p>
          <a:p>
            <a:pPr lvl="0" algn="just"/>
            <a:endPar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endParaRPr>
          </a:p>
          <a:p>
            <a:pPr lvl="0" algn="just"/>
            <a:r>
              <a:rPr kumimoji="0" lang="en-US" altLang="zh-CN" sz="2200" b="1" i="0" u="none" strike="noStrike" cap="none" normalizeH="0" baseline="0" dirty="0" smtClean="0">
                <a:ln>
                  <a:noFill/>
                </a:ln>
                <a:solidFill>
                  <a:srgbClr val="C00000"/>
                </a:solidFill>
                <a:effectLst/>
                <a:latin typeface="Times New Roman" pitchFamily="18" charset="0"/>
                <a:ea typeface="DejaVu LGC Sans"/>
                <a:cs typeface="Times New Roman" pitchFamily="18" charset="0"/>
              </a:rPr>
              <a:t>In</a:t>
            </a:r>
            <a:r>
              <a:rPr kumimoji="0" lang="en-US" altLang="zh-CN" sz="2200" b="1" i="0" u="none" strike="noStrike" cap="none" normalizeH="0" dirty="0" smtClean="0">
                <a:ln>
                  <a:noFill/>
                </a:ln>
                <a:solidFill>
                  <a:srgbClr val="C00000"/>
                </a:solidFill>
                <a:effectLst/>
                <a:latin typeface="Times New Roman" pitchFamily="18" charset="0"/>
                <a:ea typeface="DejaVu LGC Sans"/>
                <a:cs typeface="Times New Roman" pitchFamily="18" charset="0"/>
              </a:rPr>
              <a:t> all calculations the cylindrical target from natural uranium with a length of </a:t>
            </a:r>
            <a:r>
              <a:rPr kumimoji="0" lang="ru-RU" altLang="zh-CN" sz="2200" b="1" i="0" u="none" strike="noStrike" cap="none" normalizeH="0" baseline="0" dirty="0" smtClean="0">
                <a:ln>
                  <a:noFill/>
                </a:ln>
                <a:solidFill>
                  <a:srgbClr val="C00000"/>
                </a:solidFill>
                <a:effectLst/>
                <a:latin typeface="Times New Roman" pitchFamily="18" charset="0"/>
                <a:ea typeface="DejaVu LGC Sans"/>
                <a:cs typeface="Times New Roman" pitchFamily="18" charset="0"/>
              </a:rPr>
              <a:t>160 </a:t>
            </a:r>
            <a:r>
              <a:rPr kumimoji="0" lang="en-US" altLang="zh-CN" sz="2200" b="1" i="0" u="none" strike="noStrike" cap="none" normalizeH="0" baseline="0" dirty="0" smtClean="0">
                <a:ln>
                  <a:noFill/>
                </a:ln>
                <a:solidFill>
                  <a:srgbClr val="C00000"/>
                </a:solidFill>
                <a:effectLst/>
                <a:latin typeface="Times New Roman" pitchFamily="18" charset="0"/>
                <a:ea typeface="DejaVu LGC Sans"/>
                <a:cs typeface="Times New Roman" pitchFamily="18" charset="0"/>
              </a:rPr>
              <a:t>cm and a radius</a:t>
            </a:r>
            <a:r>
              <a:rPr kumimoji="0" lang="en-US" altLang="zh-CN" sz="2200" b="1" i="0" u="none" strike="noStrike" cap="none" normalizeH="0" dirty="0" smtClean="0">
                <a:ln>
                  <a:noFill/>
                </a:ln>
                <a:solidFill>
                  <a:srgbClr val="C00000"/>
                </a:solidFill>
                <a:effectLst/>
                <a:latin typeface="Times New Roman" pitchFamily="18" charset="0"/>
                <a:ea typeface="DejaVu LGC Sans"/>
                <a:cs typeface="Times New Roman" pitchFamily="18" charset="0"/>
              </a:rPr>
              <a:t> of</a:t>
            </a:r>
            <a:r>
              <a:rPr kumimoji="0" lang="ru-RU" altLang="zh-CN" sz="2200" b="1" i="0" u="none" strike="noStrike" cap="none" normalizeH="0" baseline="0" dirty="0" smtClean="0">
                <a:ln>
                  <a:noFill/>
                </a:ln>
                <a:solidFill>
                  <a:srgbClr val="C00000"/>
                </a:solidFill>
                <a:effectLst/>
                <a:latin typeface="Times New Roman" pitchFamily="18" charset="0"/>
                <a:ea typeface="DejaVu LGC Sans"/>
                <a:cs typeface="Times New Roman" pitchFamily="18" charset="0"/>
              </a:rPr>
              <a:t> 60 </a:t>
            </a:r>
            <a:r>
              <a:rPr kumimoji="0" lang="en-US" altLang="zh-CN" sz="2200" b="1" i="0" u="none" strike="noStrike" cap="none" normalizeH="0" baseline="0" dirty="0" smtClean="0">
                <a:ln>
                  <a:noFill/>
                </a:ln>
                <a:solidFill>
                  <a:srgbClr val="C00000"/>
                </a:solidFill>
                <a:effectLst/>
                <a:latin typeface="Times New Roman" pitchFamily="18" charset="0"/>
                <a:ea typeface="DejaVu LGC Sans"/>
                <a:cs typeface="Times New Roman" pitchFamily="18" charset="0"/>
              </a:rPr>
              <a:t>cm was considered. </a:t>
            </a:r>
            <a:endParaRPr kumimoji="0" lang="ru-RU" altLang="zh-CN" sz="2200" b="1" i="0" u="none" strike="noStrike" cap="none" normalizeH="0" baseline="0" dirty="0" smtClean="0">
              <a:ln>
                <a:noFill/>
              </a:ln>
              <a:solidFill>
                <a:srgbClr val="C00000"/>
              </a:solidFill>
              <a:effectLst/>
              <a:latin typeface="Times New Roman" pitchFamily="18" charset="0"/>
              <a:ea typeface="DejaVu LGC Sans"/>
              <a:cs typeface="Times New Roman" pitchFamily="18" charset="0"/>
            </a:endParaRPr>
          </a:p>
          <a:p>
            <a:pPr lvl="0" algn="just"/>
            <a:endParaRPr lang="ru-RU" altLang="zh-CN" sz="2200" dirty="0" smtClean="0">
              <a:latin typeface="Times New Roman" pitchFamily="18" charset="0"/>
              <a:ea typeface="DejaVu LGC Sans"/>
              <a:cs typeface="Times New Roman" pitchFamily="18" charset="0"/>
            </a:endParaRPr>
          </a:p>
          <a:p>
            <a:pPr lvl="0" algn="just"/>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The simulation was performed for beam energies from</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0.3 </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to </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10 </a:t>
            </a:r>
            <a:r>
              <a:rPr kumimoji="0" lang="en-US" altLang="zh-CN" sz="2200" b="0" i="0" u="none" strike="noStrike" cap="none" normalizeH="0" baseline="0" dirty="0" err="1" smtClean="0">
                <a:ln>
                  <a:noFill/>
                </a:ln>
                <a:solidFill>
                  <a:schemeClr val="tx1"/>
                </a:solidFill>
                <a:effectLst/>
                <a:latin typeface="Times New Roman" pitchFamily="18" charset="0"/>
                <a:ea typeface="DejaVu LGC Sans"/>
                <a:cs typeface="Times New Roman" pitchFamily="18" charset="0"/>
              </a:rPr>
              <a:t>GeV</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nucleon. The parameterizations based on experimental</a:t>
            </a:r>
            <a:r>
              <a:rPr kumimoji="0" lang="en-US" altLang="zh-CN" sz="2200" b="0" i="0" u="none" strike="noStrike" cap="none" normalizeH="0" dirty="0" smtClean="0">
                <a:ln>
                  <a:noFill/>
                </a:ln>
                <a:solidFill>
                  <a:schemeClr val="tx1"/>
                </a:solidFill>
                <a:effectLst/>
                <a:latin typeface="Times New Roman" pitchFamily="18" charset="0"/>
                <a:ea typeface="DejaVu LGC Sans"/>
                <a:cs typeface="Times New Roman" pitchFamily="18" charset="0"/>
              </a:rPr>
              <a:t> data </a:t>
            </a:r>
            <a:r>
              <a:rPr lang="en-US" altLang="zh-CN" sz="2200" dirty="0" smtClean="0">
                <a:latin typeface="Times New Roman" pitchFamily="18" charset="0"/>
                <a:ea typeface="DejaVu LGC Sans"/>
                <a:cs typeface="Times New Roman" pitchFamily="18" charset="0"/>
              </a:rPr>
              <a:t>ENDF</a:t>
            </a:r>
            <a:r>
              <a:rPr lang="ru-RU" altLang="zh-CN" sz="2200" dirty="0" smtClean="0">
                <a:latin typeface="Times New Roman" pitchFamily="18" charset="0"/>
                <a:ea typeface="DejaVu LGC Sans"/>
                <a:cs typeface="Times New Roman" pitchFamily="18" charset="0"/>
              </a:rPr>
              <a:t> (</a:t>
            </a:r>
            <a:r>
              <a:rPr lang="en-US" altLang="zh-CN" sz="2200" dirty="0" smtClean="0">
                <a:latin typeface="Times New Roman" pitchFamily="18" charset="0"/>
                <a:ea typeface="DejaVu LGC Sans"/>
                <a:cs typeface="Times New Roman" pitchFamily="18" charset="0"/>
              </a:rPr>
              <a:t>Evaluated Nuclear Data File</a:t>
            </a:r>
            <a:r>
              <a:rPr lang="ru-RU" altLang="zh-CN" sz="2200" dirty="0" smtClean="0">
                <a:latin typeface="Times New Roman" pitchFamily="18" charset="0"/>
                <a:ea typeface="DejaVu LGC Sans"/>
                <a:cs typeface="Times New Roman" pitchFamily="18" charset="0"/>
              </a:rPr>
              <a:t>)</a:t>
            </a:r>
            <a:r>
              <a:rPr lang="en-US" altLang="zh-CN" sz="2200" dirty="0" smtClean="0">
                <a:latin typeface="Times New Roman" pitchFamily="18" charset="0"/>
                <a:ea typeface="DejaVu LGC Sans"/>
                <a:cs typeface="Times New Roman" pitchFamily="18" charset="0"/>
              </a:rPr>
              <a:t> were used for simulation of the well known neutron spectrum region below 20 </a:t>
            </a:r>
            <a:r>
              <a:rPr lang="en-US" altLang="zh-CN" sz="2200" dirty="0" err="1" smtClean="0">
                <a:latin typeface="Times New Roman" pitchFamily="18" charset="0"/>
                <a:ea typeface="DejaVu LGC Sans"/>
                <a:cs typeface="Times New Roman" pitchFamily="18" charset="0"/>
              </a:rPr>
              <a:t>MeV</a:t>
            </a:r>
            <a:r>
              <a:rPr lang="en-US" altLang="zh-CN" sz="2200" dirty="0" smtClean="0">
                <a:latin typeface="Times New Roman" pitchFamily="18" charset="0"/>
                <a:ea typeface="DejaVu LGC Sans"/>
                <a:cs typeface="Times New Roman" pitchFamily="18" charset="0"/>
              </a:rPr>
              <a:t>. Special attention was paid to simulation of inelastic </a:t>
            </a:r>
            <a:r>
              <a:rPr lang="en-US" altLang="zh-CN" sz="2200" dirty="0" err="1" smtClean="0">
                <a:latin typeface="Times New Roman" pitchFamily="18" charset="0"/>
                <a:ea typeface="DejaVu LGC Sans"/>
                <a:cs typeface="Times New Roman" pitchFamily="18" charset="0"/>
              </a:rPr>
              <a:t>hadron</a:t>
            </a:r>
            <a:r>
              <a:rPr lang="en-US" altLang="zh-CN" sz="2200" dirty="0" smtClean="0">
                <a:latin typeface="Times New Roman" pitchFamily="18" charset="0"/>
                <a:ea typeface="DejaVu LGC Sans"/>
                <a:cs typeface="Times New Roman" pitchFamily="18" charset="0"/>
              </a:rPr>
              <a:t> interactions. For particles with an energy above 50 </a:t>
            </a:r>
            <a:r>
              <a:rPr lang="en-US" altLang="zh-CN" sz="2200" dirty="0" err="1" smtClean="0">
                <a:latin typeface="Times New Roman" pitchFamily="18" charset="0"/>
                <a:ea typeface="DejaVu LGC Sans"/>
                <a:cs typeface="Times New Roman" pitchFamily="18" charset="0"/>
              </a:rPr>
              <a:t>MeV</a:t>
            </a:r>
            <a:r>
              <a:rPr lang="en-US" altLang="zh-CN" sz="2200" dirty="0" smtClean="0">
                <a:latin typeface="Times New Roman" pitchFamily="18" charset="0"/>
                <a:ea typeface="DejaVu LGC Sans"/>
                <a:cs typeface="Times New Roman" pitchFamily="18" charset="0"/>
              </a:rPr>
              <a:t> three cascade models were used: </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a:t>
            </a:r>
            <a:r>
              <a:rPr kumimoji="0" lang="en-US" altLang="zh-CN" sz="2200" b="0" i="0" u="none" strike="noStrike" cap="none" normalizeH="0" baseline="0" dirty="0" err="1" smtClean="0">
                <a:ln>
                  <a:noFill/>
                </a:ln>
                <a:solidFill>
                  <a:schemeClr val="tx1"/>
                </a:solidFill>
                <a:effectLst/>
                <a:latin typeface="Times New Roman" pitchFamily="18" charset="0"/>
                <a:ea typeface="DejaVu LGC Sans"/>
                <a:cs typeface="Times New Roman" pitchFamily="18" charset="0"/>
              </a:rPr>
              <a:t>Bertini</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cascade</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Liege cascade </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и </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binary cascade</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BC</a:t>
            </a:r>
            <a:r>
              <a:rPr kumimoji="0" lang="ru-RU"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a:t>
            </a:r>
            <a:r>
              <a:rPr kumimoji="0" lang="en-US" altLang="zh-CN" sz="22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The BC model was used for comparative analysis of ion beams with mass numbers up to 40. </a:t>
            </a:r>
            <a:endParaRPr kumimoji="0" lang="ru-RU" altLang="zh-CN" sz="2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321383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026" name="Object 2"/>
          <p:cNvGraphicFramePr>
            <a:graphicFrameLocks noChangeAspect="1"/>
          </p:cNvGraphicFramePr>
          <p:nvPr/>
        </p:nvGraphicFramePr>
        <p:xfrm>
          <a:off x="113686" y="2357429"/>
          <a:ext cx="4386876" cy="4055791"/>
        </p:xfrm>
        <a:graphic>
          <a:graphicData uri="http://schemas.openxmlformats.org/presentationml/2006/ole">
            <p:oleObj spid="_x0000_s199694" name="Graph" r:id="rId3" imgW="4279900" imgH="3022600" progId="Origin50.Graph">
              <p:embed/>
            </p:oleObj>
          </a:graphicData>
        </a:graphic>
      </p:graphicFrame>
      <p:graphicFrame>
        <p:nvGraphicFramePr>
          <p:cNvPr id="257027" name="Object 3"/>
          <p:cNvGraphicFramePr>
            <a:graphicFrameLocks noChangeAspect="1"/>
          </p:cNvGraphicFramePr>
          <p:nvPr/>
        </p:nvGraphicFramePr>
        <p:xfrm>
          <a:off x="4643438" y="2285992"/>
          <a:ext cx="4214842" cy="4214842"/>
        </p:xfrm>
        <a:graphic>
          <a:graphicData uri="http://schemas.openxmlformats.org/presentationml/2006/ole">
            <p:oleObj spid="_x0000_s199695" name="Graph" r:id="rId4" imgW="4279900" imgH="3022600" progId="Origin50.Graph">
              <p:embed/>
            </p:oleObj>
          </a:graphicData>
        </a:graphic>
      </p:graphicFrame>
      <p:sp>
        <p:nvSpPr>
          <p:cNvPr id="257028" name="Rectangle 4"/>
          <p:cNvSpPr>
            <a:spLocks noChangeArrowheads="1"/>
          </p:cNvSpPr>
          <p:nvPr/>
        </p:nvSpPr>
        <p:spPr bwMode="auto">
          <a:xfrm>
            <a:off x="571472" y="642918"/>
            <a:ext cx="778671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CN" sz="22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Results</a:t>
            </a:r>
            <a:r>
              <a:rPr kumimoji="0" lang="en-US" altLang="zh-CN" sz="2200" b="0" i="0" u="none" strike="noStrike" cap="none" normalizeH="0" dirty="0" smtClean="0">
                <a:ln>
                  <a:noFill/>
                </a:ln>
                <a:solidFill>
                  <a:schemeClr val="tx1"/>
                </a:solidFill>
                <a:effectLst/>
                <a:latin typeface="Times New Roman" pitchFamily="18" charset="0"/>
                <a:ea typeface="DejaVu LGC Sans" charset="-128"/>
                <a:cs typeface="Times New Roman" pitchFamily="18" charset="0"/>
              </a:rPr>
              <a:t> of simulation of (a) the total number of produced neutrons and (b) number of fissions of natural uranium normalized to one beam ion for different mass numbers of the beam ions and the set of </a:t>
            </a:r>
            <a:r>
              <a:rPr lang="en-US" altLang="zh-CN" sz="2200" dirty="0" smtClean="0">
                <a:latin typeface="Times New Roman" pitchFamily="18" charset="0"/>
                <a:ea typeface="DejaVu LGC Sans" charset="-128"/>
                <a:cs typeface="Times New Roman" pitchFamily="18" charset="0"/>
              </a:rPr>
              <a:t>energies in a range of </a:t>
            </a:r>
            <a:r>
              <a:rPr kumimoji="0" lang="ru-RU" altLang="zh-CN" sz="22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0.3-10 </a:t>
            </a:r>
            <a:r>
              <a:rPr kumimoji="0" lang="en-US" altLang="zh-CN" sz="2200" b="0" i="0" u="none" strike="noStrike" cap="none" normalizeH="0" baseline="0" dirty="0" err="1" smtClean="0">
                <a:ln>
                  <a:noFill/>
                </a:ln>
                <a:solidFill>
                  <a:schemeClr val="tx1"/>
                </a:solidFill>
                <a:effectLst/>
                <a:latin typeface="Times New Roman" pitchFamily="18" charset="0"/>
                <a:ea typeface="DejaVu LGC Sans" charset="-128"/>
                <a:cs typeface="Times New Roman" pitchFamily="18" charset="0"/>
              </a:rPr>
              <a:t>GeV</a:t>
            </a:r>
            <a:r>
              <a:rPr kumimoji="0" lang="ru-RU" altLang="zh-CN" sz="22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t>
            </a:r>
            <a:r>
              <a:rPr kumimoji="0" lang="en-US" altLang="zh-CN" sz="22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nu</a:t>
            </a:r>
            <a:r>
              <a:rPr kumimoji="0" lang="ru-RU" altLang="zh-CN" sz="22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с</a:t>
            </a:r>
            <a:r>
              <a:rPr kumimoji="0" lang="en-US" altLang="zh-CN" sz="2200" b="0" i="0" u="none" strike="noStrike" cap="none" normalizeH="0" baseline="0" dirty="0" err="1" smtClean="0">
                <a:ln>
                  <a:noFill/>
                </a:ln>
                <a:solidFill>
                  <a:schemeClr val="tx1"/>
                </a:solidFill>
                <a:effectLst/>
                <a:latin typeface="Times New Roman" pitchFamily="18" charset="0"/>
                <a:ea typeface="DejaVu LGC Sans" charset="-128"/>
                <a:cs typeface="Times New Roman" pitchFamily="18" charset="0"/>
              </a:rPr>
              <a:t>leon</a:t>
            </a:r>
            <a:r>
              <a:rPr kumimoji="0" lang="ru-RU" altLang="zh-CN" sz="22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t>
            </a:r>
            <a:endParaRPr kumimoji="0" lang="ru-RU" altLang="zh-CN" sz="2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2716111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7" name="Object 1"/>
          <p:cNvGraphicFramePr>
            <a:graphicFrameLocks noChangeAspect="1"/>
          </p:cNvGraphicFramePr>
          <p:nvPr/>
        </p:nvGraphicFramePr>
        <p:xfrm>
          <a:off x="1857356" y="1571612"/>
          <a:ext cx="6973373" cy="4929222"/>
        </p:xfrm>
        <a:graphic>
          <a:graphicData uri="http://schemas.openxmlformats.org/presentationml/2006/ole">
            <p:oleObj spid="_x0000_s200712" name="Graph" r:id="rId3" imgW="4279900" imgH="3022600" progId="Origin50.Graph">
              <p:embed/>
            </p:oleObj>
          </a:graphicData>
        </a:graphic>
      </p:graphicFrame>
      <p:sp>
        <p:nvSpPr>
          <p:cNvPr id="45058" name="Rectangle 2"/>
          <p:cNvSpPr>
            <a:spLocks noChangeArrowheads="1"/>
          </p:cNvSpPr>
          <p:nvPr/>
        </p:nvSpPr>
        <p:spPr bwMode="auto">
          <a:xfrm>
            <a:off x="357158" y="428604"/>
            <a:ext cx="821533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Integral energy release per one </a:t>
            </a:r>
            <a:r>
              <a:rPr kumimoji="0" lang="en-US" altLang="zh-CN" sz="2000" b="0" i="0" u="none" strike="noStrike" cap="none" normalizeH="0" dirty="0" smtClean="0">
                <a:ln>
                  <a:noFill/>
                </a:ln>
                <a:solidFill>
                  <a:schemeClr val="tx1"/>
                </a:solidFill>
                <a:effectLst/>
                <a:latin typeface="Times New Roman" pitchFamily="18" charset="0"/>
                <a:ea typeface="DejaVu LGC Sans"/>
                <a:cs typeface="Times New Roman" pitchFamily="18" charset="0"/>
              </a:rPr>
              <a:t>beam ion as a function of mass number of the incident ion</a:t>
            </a:r>
            <a:r>
              <a:rPr kumimoji="0" lang="ru-RU" altLang="zh-CN" sz="20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 (</a:t>
            </a:r>
            <a:r>
              <a:rPr kumimoji="0" lang="en-US" altLang="zh-CN" sz="20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GEANT4)</a:t>
            </a:r>
            <a:r>
              <a:rPr kumimoji="0" lang="ru-RU" altLang="zh-CN" sz="2000" b="0" i="0" u="none" strike="noStrike" cap="none" normalizeH="0" baseline="0" dirty="0" smtClean="0">
                <a:ln>
                  <a:noFill/>
                </a:ln>
                <a:solidFill>
                  <a:schemeClr val="tx1"/>
                </a:solidFill>
                <a:effectLst/>
                <a:latin typeface="Times New Roman" pitchFamily="18" charset="0"/>
                <a:ea typeface="DejaVu LGC Sans"/>
                <a:cs typeface="Times New Roman" pitchFamily="18" charset="0"/>
              </a:rPr>
              <a:t>.</a:t>
            </a:r>
            <a:endParaRPr kumimoji="0" lang="ru-RU" altLang="zh-CN"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4" descr="Spal_mince"/>
          <p:cNvPicPr>
            <a:picLocks noChangeArrowheads="1"/>
          </p:cNvPicPr>
          <p:nvPr/>
        </p:nvPicPr>
        <p:blipFill>
          <a:blip r:embed="rId4" cstate="print"/>
          <a:srcRect/>
          <a:stretch>
            <a:fillRect/>
          </a:stretch>
        </p:blipFill>
        <p:spPr bwMode="auto">
          <a:xfrm>
            <a:off x="0" y="928671"/>
            <a:ext cx="3000364" cy="1643074"/>
          </a:xfrm>
          <a:prstGeom prst="rect">
            <a:avLst/>
          </a:prstGeom>
          <a:noFill/>
          <a:ln w="9525">
            <a:noFill/>
            <a:miter lim="800000"/>
            <a:headEnd/>
            <a:tailEnd/>
          </a:ln>
        </p:spPr>
      </p:pic>
    </p:spTree>
    <p:extLst>
      <p:ext uri="{BB962C8B-B14F-4D97-AF65-F5344CB8AC3E}">
        <p14:creationId xmlns:p14="http://schemas.microsoft.com/office/powerpoint/2010/main" xmlns="" val="11005587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34" name="Object 2"/>
          <p:cNvGraphicFramePr>
            <a:graphicFrameLocks noChangeAspect="1"/>
          </p:cNvGraphicFramePr>
          <p:nvPr/>
        </p:nvGraphicFramePr>
        <p:xfrm>
          <a:off x="890264" y="1330324"/>
          <a:ext cx="7110760" cy="5027633"/>
        </p:xfrm>
        <a:graphic>
          <a:graphicData uri="http://schemas.openxmlformats.org/presentationml/2006/ole">
            <p:oleObj spid="_x0000_s201736" name="Graph" r:id="rId3" imgW="4279900" imgH="3022600" progId="Origin50.Graph">
              <p:embed/>
            </p:oleObj>
          </a:graphicData>
        </a:graphic>
      </p:graphicFrame>
      <p:sp>
        <p:nvSpPr>
          <p:cNvPr id="3" name="Прямоугольник 2"/>
          <p:cNvSpPr/>
          <p:nvPr/>
        </p:nvSpPr>
        <p:spPr>
          <a:xfrm>
            <a:off x="714348" y="428604"/>
            <a:ext cx="7858180" cy="1200329"/>
          </a:xfrm>
          <a:prstGeom prst="rect">
            <a:avLst/>
          </a:prstGeom>
        </p:spPr>
        <p:txBody>
          <a:bodyPr wrap="square">
            <a:spAutoFit/>
          </a:bodyPr>
          <a:lstStyle/>
          <a:p>
            <a:r>
              <a:rPr lang="en-US" dirty="0" smtClean="0"/>
              <a:t>Relative contribution of the energy released in the target in the uranium fission reaction as a function of kinetic energy per nucleon</a:t>
            </a:r>
          </a:p>
          <a:p>
            <a:r>
              <a:rPr lang="en-US" dirty="0" smtClean="0"/>
              <a:t> of the incident ion</a:t>
            </a:r>
            <a:r>
              <a:rPr lang="ru-RU" dirty="0" smtClean="0"/>
              <a:t> </a:t>
            </a:r>
            <a:endParaRPr lang="en-US" dirty="0" smtClean="0"/>
          </a:p>
          <a:p>
            <a:pPr algn="ctr"/>
            <a:r>
              <a:rPr lang="ru-RU" dirty="0" smtClean="0">
                <a:solidFill>
                  <a:srgbClr val="0000CC"/>
                </a:solidFill>
              </a:rPr>
              <a:t>(</a:t>
            </a:r>
            <a:r>
              <a:rPr lang="en-US" dirty="0" err="1" smtClean="0">
                <a:solidFill>
                  <a:srgbClr val="0000CC"/>
                </a:solidFill>
              </a:rPr>
              <a:t>Efis</a:t>
            </a:r>
            <a:r>
              <a:rPr lang="ru-RU" dirty="0" smtClean="0">
                <a:solidFill>
                  <a:srgbClr val="0000CC"/>
                </a:solidFill>
              </a:rPr>
              <a:t>=</a:t>
            </a:r>
            <a:r>
              <a:rPr lang="en-US" dirty="0" smtClean="0">
                <a:solidFill>
                  <a:srgbClr val="0000CC"/>
                </a:solidFill>
              </a:rPr>
              <a:t>N*190MeV)</a:t>
            </a:r>
            <a:endParaRPr lang="ru-RU" dirty="0">
              <a:solidFill>
                <a:srgbClr val="0000CC"/>
              </a:solidFill>
            </a:endParaRPr>
          </a:p>
        </p:txBody>
      </p:sp>
    </p:spTree>
    <p:extLst>
      <p:ext uri="{BB962C8B-B14F-4D97-AF65-F5344CB8AC3E}">
        <p14:creationId xmlns:p14="http://schemas.microsoft.com/office/powerpoint/2010/main" xmlns="" val="35925627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357158" y="642918"/>
            <a:ext cx="7234866" cy="261610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Energy spent for magnetic field maintenance in </a:t>
            </a:r>
            <a:r>
              <a:rPr kumimoji="0" lang="en-US" altLang="zh-CN" sz="2000" b="0" i="0" u="none" strike="noStrike" cap="none" normalizeH="0" baseline="0" dirty="0" smtClean="0">
                <a:ln>
                  <a:noFill/>
                </a:ln>
                <a:solidFill>
                  <a:srgbClr val="C00000"/>
                </a:solidFill>
                <a:effectLst/>
                <a:latin typeface="Times New Roman" pitchFamily="18" charset="0"/>
                <a:ea typeface="DejaVu LGC Sans" charset="-128"/>
                <a:cs typeface="Times New Roman" pitchFamily="18" charset="0"/>
              </a:rPr>
              <a:t>the synchrotron</a:t>
            </a:r>
            <a:r>
              <a:rPr kumimoji="0" lang="ru-RU" altLang="zh-CN" sz="2000" b="0" i="0" u="none" strike="noStrike" cap="none" normalizeH="0" baseline="0" dirty="0" smtClean="0">
                <a:ln>
                  <a:noFill/>
                </a:ln>
                <a:solidFill>
                  <a:srgbClr val="C00000"/>
                </a:solidFill>
                <a:effectLst/>
                <a:latin typeface="Times New Roman" pitchFamily="18" charset="0"/>
                <a:ea typeface="DejaVu LGC Sans" charset="-128"/>
                <a:cs typeface="Times New Roman" pitchFamily="18" charset="0"/>
              </a:rPr>
              <a:t> </a:t>
            </a: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en-US" altLang="zh-CN" sz="2800" b="0" i="1" u="none" strike="noStrike" cap="none" normalizeH="0" baseline="0" dirty="0" err="1" smtClean="0">
                <a:ln>
                  <a:noFill/>
                </a:ln>
                <a:solidFill>
                  <a:schemeClr val="tx1"/>
                </a:solidFill>
                <a:effectLst/>
                <a:latin typeface="Times New Roman" pitchFamily="18" charset="0"/>
                <a:ea typeface="DejaVu LGC Sans" charset="-128"/>
                <a:cs typeface="Times New Roman" pitchFamily="18" charset="0"/>
              </a:rPr>
              <a:t>E</a:t>
            </a:r>
            <a:r>
              <a:rPr kumimoji="0" lang="en-US" altLang="zh-CN" sz="2800" b="0" i="1" u="none" strike="noStrike" cap="none" normalizeH="0" baseline="-30000" dirty="0" err="1" smtClean="0">
                <a:ln>
                  <a:noFill/>
                </a:ln>
                <a:solidFill>
                  <a:schemeClr val="tx1"/>
                </a:solidFill>
                <a:effectLst/>
                <a:latin typeface="Times New Roman" pitchFamily="18" charset="0"/>
                <a:ea typeface="DejaVu LGC Sans" charset="-128"/>
                <a:cs typeface="Times New Roman" pitchFamily="18" charset="0"/>
              </a:rPr>
              <a:t>spent</a:t>
            </a:r>
            <a:r>
              <a:rPr kumimoji="0" lang="ru-RU" altLang="zh-CN" sz="28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t>
            </a:r>
            <a:r>
              <a:rPr kumimoji="0" lang="en-US" altLang="zh-CN" sz="28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AP</a:t>
            </a:r>
            <a:r>
              <a:rPr kumimoji="0" lang="ru-RU" altLang="zh-CN" sz="28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t>
            </a:r>
            <a:r>
              <a:rPr kumimoji="0" lang="en-US" altLang="zh-CN" sz="28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Z</a:t>
            </a:r>
            <a:r>
              <a:rPr kumimoji="0" lang="ru-RU" altLang="zh-CN" sz="28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t>
            </a: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r>
              <a:rPr kumimoji="0" lang="en-US"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where </a:t>
            </a:r>
            <a:r>
              <a:rPr kumimoji="0" lang="en-US" altLang="zh-CN" sz="20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Z</a:t>
            </a:r>
            <a:r>
              <a:rPr kumimoji="0" lang="ru-RU" altLang="zh-CN" sz="20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r>
              <a:rPr kumimoji="0" lang="en-US" altLang="zh-CN" sz="20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r>
              <a:rPr lang="en-US" altLang="zh-CN" sz="2000" dirty="0" smtClean="0">
                <a:latin typeface="Times New Roman" pitchFamily="18" charset="0"/>
                <a:ea typeface="DejaVu LGC Sans" charset="-128"/>
                <a:cs typeface="Times New Roman" pitchFamily="18" charset="0"/>
              </a:rPr>
              <a:t>is the charge and</a:t>
            </a:r>
            <a:r>
              <a:rPr kumimoji="0" lang="ru-RU"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r>
              <a:rPr kumimoji="0" lang="en-US" altLang="zh-CN" sz="20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a:t>
            </a:r>
            <a:r>
              <a:rPr lang="en-US" altLang="zh-CN" sz="2000" dirty="0" smtClean="0">
                <a:latin typeface="Times New Roman" pitchFamily="18" charset="0"/>
                <a:ea typeface="DejaVu LGC Sans" charset="-128"/>
                <a:cs typeface="Times New Roman" pitchFamily="18" charset="0"/>
              </a:rPr>
              <a:t> is the mass number,</a:t>
            </a: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r>
              <a:rPr kumimoji="0" lang="en-US" altLang="zh-CN" sz="20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P</a:t>
            </a:r>
            <a:r>
              <a:rPr kumimoji="0" lang="ru-RU"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r>
              <a:rPr lang="en-US" altLang="zh-CN" sz="2000" dirty="0" smtClean="0">
                <a:latin typeface="Times New Roman" pitchFamily="18" charset="0"/>
                <a:ea typeface="DejaVu LGC Sans" charset="-128"/>
                <a:cs typeface="Times New Roman" pitchFamily="18" charset="0"/>
              </a:rPr>
              <a:t>is the momentum of the accelerated ion.</a:t>
            </a:r>
            <a:r>
              <a:rPr kumimoji="0" lang="ru-RU"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For an isochronous </a:t>
            </a:r>
            <a:r>
              <a:rPr kumimoji="0" lang="en-US" altLang="zh-CN" sz="2000" b="0" i="0" u="none" strike="noStrike" cap="none" normalizeH="0" baseline="0" dirty="0" smtClean="0">
                <a:ln>
                  <a:noFill/>
                </a:ln>
                <a:solidFill>
                  <a:srgbClr val="C00000"/>
                </a:solidFill>
                <a:effectLst/>
                <a:latin typeface="Times New Roman" pitchFamily="18" charset="0"/>
                <a:ea typeface="DejaVu LGC Sans" charset="-128"/>
                <a:cs typeface="Times New Roman" pitchFamily="18" charset="0"/>
              </a:rPr>
              <a:t>cyclotron</a:t>
            </a:r>
            <a:r>
              <a:rPr kumimoji="0" lang="ru-RU"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r>
              <a:rPr kumimoji="0" lang="ru-RU" altLang="zh-CN" sz="20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r>
              <a:rPr kumimoji="0" lang="en-US" altLang="zh-CN" sz="2800" b="0" i="1" u="none" strike="noStrike" cap="none" normalizeH="0" baseline="0" dirty="0" err="1" smtClean="0">
                <a:ln>
                  <a:noFill/>
                </a:ln>
                <a:solidFill>
                  <a:schemeClr val="tx1"/>
                </a:solidFill>
                <a:effectLst/>
                <a:latin typeface="Times New Roman" pitchFamily="18" charset="0"/>
                <a:ea typeface="DejaVu LGC Sans" charset="-128"/>
                <a:cs typeface="Times New Roman" pitchFamily="18" charset="0"/>
              </a:rPr>
              <a:t>E</a:t>
            </a:r>
            <a:r>
              <a:rPr kumimoji="0" lang="en-US" altLang="zh-CN" sz="2800" b="0" i="1" u="none" strike="noStrike" cap="none" normalizeH="0" baseline="-30000" dirty="0" err="1" smtClean="0">
                <a:ln>
                  <a:noFill/>
                </a:ln>
                <a:solidFill>
                  <a:schemeClr val="tx1"/>
                </a:solidFill>
                <a:effectLst/>
                <a:latin typeface="Times New Roman" pitchFamily="18" charset="0"/>
                <a:ea typeface="DejaVu LGC Sans" charset="-128"/>
                <a:cs typeface="Times New Roman" pitchFamily="18" charset="0"/>
              </a:rPr>
              <a:t>spent</a:t>
            </a:r>
            <a:r>
              <a:rPr kumimoji="0" lang="ru-RU" altLang="zh-CN" sz="28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t>
            </a:r>
            <a:r>
              <a:rPr kumimoji="0" lang="en-US" altLang="zh-CN" sz="28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AP</a:t>
            </a:r>
            <a:r>
              <a:rPr kumimoji="0" lang="ru-RU" altLang="zh-CN" sz="28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t>
            </a:r>
            <a:r>
              <a:rPr kumimoji="0" lang="en-US" altLang="zh-CN" sz="28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Z</a:t>
            </a:r>
            <a:r>
              <a:rPr kumimoji="0" lang="ru-RU" altLang="zh-CN" sz="28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t>
            </a:r>
            <a:r>
              <a:rPr kumimoji="0" lang="ru-RU" altLang="zh-CN" sz="2800" b="0" i="0" u="none" strike="noStrike" cap="none" normalizeH="0" baseline="30000" dirty="0" smtClean="0">
                <a:ln>
                  <a:noFill/>
                </a:ln>
                <a:solidFill>
                  <a:schemeClr val="tx1"/>
                </a:solidFill>
                <a:effectLst/>
                <a:latin typeface="Times New Roman" pitchFamily="18" charset="0"/>
                <a:ea typeface="DejaVu LGC Sans" charset="-128"/>
                <a:cs typeface="Times New Roman" pitchFamily="18" charset="0"/>
              </a:rPr>
              <a:t>2</a:t>
            </a:r>
            <a:r>
              <a:rPr kumimoji="0" lang="ru-RU" altLang="zh-CN" sz="28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For a </a:t>
            </a:r>
            <a:r>
              <a:rPr kumimoji="0" lang="en-US" altLang="zh-CN" sz="2000" b="0" i="0" u="none" strike="noStrike" cap="none" normalizeH="0" baseline="0" dirty="0" smtClean="0">
                <a:ln>
                  <a:noFill/>
                </a:ln>
                <a:solidFill>
                  <a:srgbClr val="C00000"/>
                </a:solidFill>
                <a:effectLst/>
                <a:latin typeface="Times New Roman" pitchFamily="18" charset="0"/>
                <a:ea typeface="DejaVu LGC Sans" charset="-128"/>
                <a:cs typeface="Times New Roman" pitchFamily="18" charset="0"/>
              </a:rPr>
              <a:t>linear</a:t>
            </a:r>
            <a:r>
              <a:rPr kumimoji="0" lang="en-US" altLang="zh-CN" sz="2000" b="0" i="0" u="none" strike="noStrike" cap="none" normalizeH="0" dirty="0" smtClean="0">
                <a:ln>
                  <a:noFill/>
                </a:ln>
                <a:solidFill>
                  <a:srgbClr val="C00000"/>
                </a:solidFill>
                <a:effectLst/>
                <a:latin typeface="Times New Roman" pitchFamily="18" charset="0"/>
                <a:ea typeface="DejaVu LGC Sans" charset="-128"/>
                <a:cs typeface="Times New Roman" pitchFamily="18" charset="0"/>
              </a:rPr>
              <a:t> accelerator </a:t>
            </a:r>
            <a:r>
              <a:rPr kumimoji="0" lang="ru-RU" altLang="zh-CN" sz="2000" b="0" i="0" u="none" strike="noStrike" cap="none" normalizeH="0" baseline="0" dirty="0" smtClean="0">
                <a:ln>
                  <a:noFill/>
                </a:ln>
                <a:solidFill>
                  <a:srgbClr val="C00000"/>
                </a:solidFill>
                <a:effectLst/>
                <a:latin typeface="Times New Roman" pitchFamily="18" charset="0"/>
                <a:ea typeface="DejaVu LGC Sans" charset="-128"/>
                <a:cs typeface="Times New Roman" pitchFamily="18" charset="0"/>
              </a:rPr>
              <a:t> </a:t>
            </a:r>
            <a:r>
              <a:rPr kumimoji="0" lang="en-US" altLang="zh-CN" sz="2800" b="0" i="1" u="none" strike="noStrike" cap="none" normalizeH="0" baseline="0" dirty="0" err="1" smtClean="0">
                <a:ln>
                  <a:noFill/>
                </a:ln>
                <a:solidFill>
                  <a:schemeClr val="tx1"/>
                </a:solidFill>
                <a:effectLst/>
                <a:latin typeface="Times New Roman" pitchFamily="18" charset="0"/>
                <a:ea typeface="DejaVu LGC Sans" charset="-128"/>
                <a:cs typeface="Times New Roman" pitchFamily="18" charset="0"/>
              </a:rPr>
              <a:t>E</a:t>
            </a:r>
            <a:r>
              <a:rPr kumimoji="0" lang="en-US" altLang="zh-CN" sz="2800" b="0" i="1" u="none" strike="noStrike" cap="none" normalizeH="0" baseline="-30000" dirty="0" err="1" smtClean="0">
                <a:ln>
                  <a:noFill/>
                </a:ln>
                <a:solidFill>
                  <a:schemeClr val="tx1"/>
                </a:solidFill>
                <a:effectLst/>
                <a:latin typeface="Times New Roman" pitchFamily="18" charset="0"/>
                <a:ea typeface="DejaVu LGC Sans" charset="-128"/>
                <a:cs typeface="Times New Roman" pitchFamily="18" charset="0"/>
              </a:rPr>
              <a:t>spent</a:t>
            </a:r>
            <a:r>
              <a:rPr kumimoji="0" lang="ru-RU" altLang="zh-CN" sz="28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t>
            </a:r>
            <a:r>
              <a:rPr kumimoji="0" lang="en-US" altLang="zh-CN" sz="2800" b="0" i="1" u="none" strike="noStrike" cap="none" normalizeH="0" baseline="0" dirty="0" err="1" smtClean="0">
                <a:ln>
                  <a:noFill/>
                </a:ln>
                <a:solidFill>
                  <a:schemeClr val="tx1"/>
                </a:solidFill>
                <a:effectLst/>
                <a:latin typeface="Times New Roman" pitchFamily="18" charset="0"/>
                <a:ea typeface="DejaVu LGC Sans" charset="-128"/>
                <a:cs typeface="Times New Roman" pitchFamily="18" charset="0"/>
              </a:rPr>
              <a:t>AE</a:t>
            </a:r>
            <a:r>
              <a:rPr kumimoji="0" lang="en-US" altLang="zh-CN" sz="2800" b="0" i="1" u="none" strike="noStrike" cap="none" normalizeH="0" baseline="-30000" dirty="0" err="1" smtClean="0">
                <a:ln>
                  <a:noFill/>
                </a:ln>
                <a:solidFill>
                  <a:schemeClr val="tx1"/>
                </a:solidFill>
                <a:effectLst/>
                <a:latin typeface="Times New Roman" pitchFamily="18" charset="0"/>
                <a:ea typeface="DejaVu LGC Sans" charset="-128"/>
                <a:cs typeface="Times New Roman" pitchFamily="18" charset="0"/>
              </a:rPr>
              <a:t>k</a:t>
            </a:r>
            <a:r>
              <a:rPr kumimoji="0" lang="ru-RU" altLang="zh-CN" sz="28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t>
            </a:r>
            <a:r>
              <a:rPr kumimoji="0" lang="en-US" altLang="zh-CN" sz="28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Z</a:t>
            </a:r>
            <a:r>
              <a:rPr kumimoji="0" lang="ru-RU" altLang="zh-CN" sz="28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en-US" altLang="zh-CN" sz="2000" b="0" i="1" u="none" strike="noStrike" cap="none" normalizeH="0" baseline="0" dirty="0" err="1" smtClean="0">
                <a:ln>
                  <a:noFill/>
                </a:ln>
                <a:solidFill>
                  <a:schemeClr val="tx1"/>
                </a:solidFill>
                <a:effectLst/>
                <a:latin typeface="Times New Roman" pitchFamily="18" charset="0"/>
                <a:ea typeface="DejaVu LGC Sans" charset="-128"/>
                <a:cs typeface="Times New Roman" pitchFamily="18" charset="0"/>
              </a:rPr>
              <a:t>E</a:t>
            </a:r>
            <a:r>
              <a:rPr kumimoji="0" lang="en-US" altLang="zh-CN" sz="2000" b="0" i="1" u="none" strike="noStrike" cap="none" normalizeH="0" baseline="-30000" dirty="0" err="1" smtClean="0">
                <a:ln>
                  <a:noFill/>
                </a:ln>
                <a:solidFill>
                  <a:schemeClr val="tx1"/>
                </a:solidFill>
                <a:effectLst/>
                <a:latin typeface="Times New Roman" pitchFamily="18" charset="0"/>
                <a:ea typeface="DejaVu LGC Sans" charset="-128"/>
                <a:cs typeface="Times New Roman" pitchFamily="18" charset="0"/>
              </a:rPr>
              <a:t>k</a:t>
            </a:r>
            <a:r>
              <a:rPr kumimoji="0" lang="ru-RU" altLang="zh-CN" sz="2000" b="0" i="1"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r>
              <a:rPr kumimoji="0" lang="en-US" altLang="zh-CN" sz="2000" b="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is</a:t>
            </a:r>
            <a:r>
              <a:rPr kumimoji="0" lang="en-US" altLang="zh-CN" sz="2000" b="0" u="none" strike="noStrike" cap="none" normalizeH="0" dirty="0" smtClean="0">
                <a:ln>
                  <a:noFill/>
                </a:ln>
                <a:solidFill>
                  <a:schemeClr val="tx1"/>
                </a:solidFill>
                <a:effectLst/>
                <a:latin typeface="Times New Roman" pitchFamily="18" charset="0"/>
                <a:ea typeface="DejaVu LGC Sans" charset="-128"/>
                <a:cs typeface="Times New Roman" pitchFamily="18" charset="0"/>
              </a:rPr>
              <a:t> the kinetic energy per nucleon of  accelerated ion</a:t>
            </a:r>
            <a:r>
              <a:rPr kumimoji="0" lang="ru-RU"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a:t>
            </a:r>
            <a:endParaRPr kumimoji="0" lang="ru-RU" altLang="zh-CN"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4035" name="Rectangle 3"/>
          <p:cNvSpPr>
            <a:spLocks noChangeArrowheads="1"/>
          </p:cNvSpPr>
          <p:nvPr/>
        </p:nvSpPr>
        <p:spPr bwMode="auto">
          <a:xfrm>
            <a:off x="857224" y="3500438"/>
            <a:ext cx="7858180"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Relative efficiency</a:t>
            </a:r>
            <a:r>
              <a:rPr kumimoji="0" lang="ru-RU"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r>
              <a:rPr kumimoji="0" lang="ru-RU" altLang="zh-CN" sz="3600" b="0" i="1" u="none" strike="noStrike" cap="none" normalizeH="0" baseline="0" dirty="0" err="1" smtClean="0">
                <a:ln>
                  <a:noFill/>
                </a:ln>
                <a:solidFill>
                  <a:schemeClr val="tx1"/>
                </a:solidFill>
                <a:effectLst/>
                <a:latin typeface="Times New Roman" pitchFamily="18" charset="0"/>
                <a:ea typeface="DejaVu LGC Sans" charset="-128"/>
                <a:cs typeface="Times New Roman" pitchFamily="18" charset="0"/>
              </a:rPr>
              <a:t>ε</a:t>
            </a:r>
            <a:r>
              <a:rPr kumimoji="0" lang="en-US" altLang="zh-CN" sz="3600" b="0" i="1" u="none" strike="noStrike" cap="none" normalizeH="0" baseline="-30000" dirty="0" smtClean="0">
                <a:ln>
                  <a:noFill/>
                </a:ln>
                <a:solidFill>
                  <a:schemeClr val="tx1"/>
                </a:solidFill>
                <a:effectLst/>
                <a:latin typeface="Times New Roman" pitchFamily="18" charset="0"/>
                <a:ea typeface="DejaVu LGC Sans" charset="-128"/>
                <a:cs typeface="Times New Roman" pitchFamily="18" charset="0"/>
              </a:rPr>
              <a:t>r</a:t>
            </a:r>
            <a:r>
              <a:rPr kumimoji="0" lang="en-US" altLang="zh-CN" sz="36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t>
            </a:r>
            <a:endParaRPr kumimoji="0" lang="ru-RU" altLang="zh-CN" sz="36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US" altLang="zh-CN" sz="2000" dirty="0" smtClean="0">
                <a:latin typeface="Times New Roman" pitchFamily="18" charset="0"/>
                <a:ea typeface="DejaVu LGC Sans" charset="-128"/>
                <a:cs typeface="Times New Roman" pitchFamily="18" charset="0"/>
              </a:rPr>
              <a:t>for ion </a:t>
            </a:r>
            <a:r>
              <a:rPr kumimoji="0" lang="ru-RU"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2, </a:t>
            </a:r>
            <a:r>
              <a:rPr kumimoji="0" lang="en-US"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as compared to ion</a:t>
            </a:r>
            <a:r>
              <a:rPr kumimoji="0" lang="ru-RU"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1</a:t>
            </a:r>
            <a:r>
              <a:rPr kumimoji="0" lang="en-US"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rPr>
              <a:t>, for different</a:t>
            </a:r>
            <a:r>
              <a:rPr kumimoji="0" lang="en-US" altLang="zh-CN" sz="2000" b="0" i="0" u="none" strike="noStrike" cap="none" normalizeH="0" dirty="0" smtClean="0">
                <a:ln>
                  <a:noFill/>
                </a:ln>
                <a:solidFill>
                  <a:schemeClr val="tx1"/>
                </a:solidFill>
                <a:effectLst/>
                <a:latin typeface="Times New Roman" pitchFamily="18" charset="0"/>
                <a:ea typeface="DejaVu LGC Sans" charset="-128"/>
                <a:cs typeface="Times New Roman" pitchFamily="18" charset="0"/>
              </a:rPr>
              <a:t> types of accelerators:</a:t>
            </a:r>
            <a:endParaRPr kumimoji="0" lang="ru-RU" altLang="zh-CN" sz="2000" b="0" i="0" u="none" strike="noStrike" cap="none" normalizeH="0" baseline="0" dirty="0" smtClean="0">
              <a:ln>
                <a:noFill/>
              </a:ln>
              <a:solidFill>
                <a:schemeClr val="tx1"/>
              </a:solidFill>
              <a:effectLst/>
              <a:latin typeface="Times New Roman" pitchFamily="18" charset="0"/>
              <a:ea typeface="DejaVu LGC Sans" charset="-128"/>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altLang="zh-CN"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403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771800" y="5122932"/>
            <a:ext cx="2893239" cy="857256"/>
          </a:xfrm>
          <a:prstGeom prst="rect">
            <a:avLst/>
          </a:prstGeom>
          <a:noFill/>
        </p:spPr>
      </p:pic>
      <p:sp>
        <p:nvSpPr>
          <p:cNvPr id="44036" name="Rectangle 4"/>
          <p:cNvSpPr>
            <a:spLocks noChangeArrowheads="1"/>
          </p:cNvSpPr>
          <p:nvPr/>
        </p:nvSpPr>
        <p:spPr bwMode="auto">
          <a:xfrm>
            <a:off x="0" y="812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zh-CN" sz="1400" b="0" i="0" u="none" strike="noStrike" cap="none" normalizeH="0" baseline="0" smtClean="0">
              <a:ln>
                <a:noFill/>
              </a:ln>
              <a:solidFill>
                <a:schemeClr val="tx1"/>
              </a:solidFill>
              <a:effectLst/>
              <a:latin typeface="Times New Roman" pitchFamily="18" charset="0"/>
              <a:ea typeface="DejaVu LGC Sans"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zh-CN" sz="1400" b="0" i="0" u="none" strike="noStrike" cap="none" normalizeH="0" baseline="0" smtClean="0">
                <a:ln>
                  <a:noFill/>
                </a:ln>
                <a:solidFill>
                  <a:schemeClr val="tx1"/>
                </a:solidFill>
                <a:effectLst/>
                <a:latin typeface="Times New Roman" pitchFamily="18" charset="0"/>
                <a:ea typeface="DejaVu LGC Sans" charset="-128"/>
                <a:cs typeface="Times New Roman" pitchFamily="18" charset="0"/>
              </a:rPr>
              <a:t>       </a:t>
            </a:r>
            <a:endParaRPr kumimoji="0" lang="ru-RU" altLang="zh-C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39944413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5458" name="Object 2"/>
          <p:cNvGraphicFramePr>
            <a:graphicFrameLocks noChangeAspect="1"/>
          </p:cNvGraphicFramePr>
          <p:nvPr/>
        </p:nvGraphicFramePr>
        <p:xfrm>
          <a:off x="0" y="714356"/>
          <a:ext cx="4664713" cy="3246433"/>
        </p:xfrm>
        <a:graphic>
          <a:graphicData uri="http://schemas.openxmlformats.org/presentationml/2006/ole">
            <p:oleObj spid="_x0000_s202772" name="Graph" r:id="rId3" imgW="4127500" imgH="2882900" progId="Origin50.Graph">
              <p:embed/>
            </p:oleObj>
          </a:graphicData>
        </a:graphic>
      </p:graphicFrame>
      <p:graphicFrame>
        <p:nvGraphicFramePr>
          <p:cNvPr id="3" name="Object 4"/>
          <p:cNvGraphicFramePr>
            <a:graphicFrameLocks noChangeAspect="1"/>
          </p:cNvGraphicFramePr>
          <p:nvPr/>
        </p:nvGraphicFramePr>
        <p:xfrm>
          <a:off x="214282" y="3805237"/>
          <a:ext cx="4396699" cy="3052763"/>
        </p:xfrm>
        <a:graphic>
          <a:graphicData uri="http://schemas.openxmlformats.org/presentationml/2006/ole">
            <p:oleObj spid="_x0000_s202773" name="Graph" r:id="rId4" imgW="4127500" imgH="2882900" progId="Origin50.Graph">
              <p:embed/>
            </p:oleObj>
          </a:graphicData>
        </a:graphic>
      </p:graphicFrame>
      <p:graphicFrame>
        <p:nvGraphicFramePr>
          <p:cNvPr id="4" name="Object 7"/>
          <p:cNvGraphicFramePr>
            <a:graphicFrameLocks noChangeAspect="1"/>
          </p:cNvGraphicFramePr>
          <p:nvPr/>
        </p:nvGraphicFramePr>
        <p:xfrm>
          <a:off x="4643438" y="3833812"/>
          <a:ext cx="4345075" cy="3024188"/>
        </p:xfrm>
        <a:graphic>
          <a:graphicData uri="http://schemas.openxmlformats.org/presentationml/2006/ole">
            <p:oleObj spid="_x0000_s202774" name="Graph" r:id="rId5" imgW="4127500" imgH="2882900" progId="Origin50.Graph">
              <p:embed/>
            </p:oleObj>
          </a:graphicData>
        </a:graphic>
      </p:graphicFrame>
      <p:sp>
        <p:nvSpPr>
          <p:cNvPr id="5" name="Прямоугольник 4"/>
          <p:cNvSpPr/>
          <p:nvPr/>
        </p:nvSpPr>
        <p:spPr>
          <a:xfrm>
            <a:off x="2928926" y="4143380"/>
            <a:ext cx="1107996" cy="369332"/>
          </a:xfrm>
          <a:prstGeom prst="rect">
            <a:avLst/>
          </a:prstGeom>
        </p:spPr>
        <p:txBody>
          <a:bodyPr wrap="none">
            <a:spAutoFit/>
          </a:bodyPr>
          <a:lstStyle/>
          <a:p>
            <a:r>
              <a:rPr lang="en-US" dirty="0" smtClean="0"/>
              <a:t>cyclotron</a:t>
            </a:r>
            <a:endParaRPr lang="ru-RU" dirty="0"/>
          </a:p>
        </p:txBody>
      </p:sp>
      <p:sp>
        <p:nvSpPr>
          <p:cNvPr id="6" name="Прямоугольник 5"/>
          <p:cNvSpPr/>
          <p:nvPr/>
        </p:nvSpPr>
        <p:spPr>
          <a:xfrm>
            <a:off x="5429256" y="4143380"/>
            <a:ext cx="787395" cy="369332"/>
          </a:xfrm>
          <a:prstGeom prst="rect">
            <a:avLst/>
          </a:prstGeom>
        </p:spPr>
        <p:txBody>
          <a:bodyPr wrap="none">
            <a:spAutoFit/>
          </a:bodyPr>
          <a:lstStyle/>
          <a:p>
            <a:r>
              <a:rPr lang="en-US" dirty="0" smtClean="0"/>
              <a:t> </a:t>
            </a:r>
            <a:r>
              <a:rPr lang="en-US" dirty="0" err="1" smtClean="0"/>
              <a:t>linac</a:t>
            </a:r>
            <a:r>
              <a:rPr lang="en-US" dirty="0" smtClean="0"/>
              <a:t> </a:t>
            </a:r>
            <a:endParaRPr lang="ru-RU" dirty="0"/>
          </a:p>
        </p:txBody>
      </p:sp>
      <p:sp>
        <p:nvSpPr>
          <p:cNvPr id="7" name="Прямоугольник 6"/>
          <p:cNvSpPr/>
          <p:nvPr/>
        </p:nvSpPr>
        <p:spPr>
          <a:xfrm>
            <a:off x="785786" y="1000108"/>
            <a:ext cx="1390124" cy="369332"/>
          </a:xfrm>
          <a:prstGeom prst="rect">
            <a:avLst/>
          </a:prstGeom>
        </p:spPr>
        <p:txBody>
          <a:bodyPr wrap="none">
            <a:spAutoFit/>
          </a:bodyPr>
          <a:lstStyle/>
          <a:p>
            <a:r>
              <a:rPr lang="en-US" dirty="0" smtClean="0"/>
              <a:t>synchrotron</a:t>
            </a:r>
            <a:endParaRPr lang="ru-RU" dirty="0"/>
          </a:p>
        </p:txBody>
      </p:sp>
      <p:sp>
        <p:nvSpPr>
          <p:cNvPr id="8" name="Прямоугольник 7"/>
          <p:cNvSpPr/>
          <p:nvPr/>
        </p:nvSpPr>
        <p:spPr>
          <a:xfrm>
            <a:off x="4357686" y="857232"/>
            <a:ext cx="4572000" cy="1200329"/>
          </a:xfrm>
          <a:prstGeom prst="rect">
            <a:avLst/>
          </a:prstGeom>
        </p:spPr>
        <p:txBody>
          <a:bodyPr>
            <a:spAutoFit/>
          </a:bodyPr>
          <a:lstStyle/>
          <a:p>
            <a:pPr lvl="0"/>
            <a:r>
              <a:rPr lang="en-US" altLang="zh-CN" dirty="0" smtClean="0">
                <a:latin typeface="Times New Roman" pitchFamily="18" charset="0"/>
                <a:ea typeface="DejaVu LGC Sans"/>
                <a:cs typeface="Times New Roman" pitchFamily="18" charset="0"/>
              </a:rPr>
              <a:t>Relative (with respect to 1 </a:t>
            </a:r>
            <a:r>
              <a:rPr lang="en-US" altLang="zh-CN" dirty="0" err="1" smtClean="0">
                <a:latin typeface="Times New Roman" pitchFamily="18" charset="0"/>
                <a:ea typeface="DejaVu LGC Sans"/>
                <a:cs typeface="Times New Roman" pitchFamily="18" charset="0"/>
              </a:rPr>
              <a:t>GeV</a:t>
            </a:r>
            <a:r>
              <a:rPr lang="en-US" altLang="zh-CN" dirty="0" smtClean="0">
                <a:latin typeface="Times New Roman" pitchFamily="18" charset="0"/>
                <a:ea typeface="DejaVu LGC Sans"/>
                <a:cs typeface="Times New Roman" pitchFamily="18" charset="0"/>
              </a:rPr>
              <a:t> protons) efficiency of ion energy deposition for beams accelerated in a synchrotron, cyclotron, and a linear accelerator. </a:t>
            </a:r>
            <a:endParaRPr lang="ru-RU" altLang="zh-CN" dirty="0" smtClean="0">
              <a:latin typeface="Times New Roman" pitchFamily="18" charset="0"/>
              <a:ea typeface="DejaVu LGC Sans"/>
              <a:cs typeface="Times New Roman" pitchFamily="18" charset="0"/>
            </a:endParaRPr>
          </a:p>
        </p:txBody>
      </p:sp>
    </p:spTree>
    <p:extLst>
      <p:ext uri="{BB962C8B-B14F-4D97-AF65-F5344CB8AC3E}">
        <p14:creationId xmlns:p14="http://schemas.microsoft.com/office/powerpoint/2010/main" xmlns="" val="18338370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
          <p:cNvSpPr>
            <a:spLocks noChangeArrowheads="1"/>
          </p:cNvSpPr>
          <p:nvPr/>
        </p:nvSpPr>
        <p:spPr bwMode="auto">
          <a:xfrm>
            <a:off x="714348" y="1000108"/>
            <a:ext cx="7643866"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dirty="0" smtClean="0"/>
              <a:t>The </a:t>
            </a:r>
            <a:r>
              <a:rPr lang="en-US" sz="1600" dirty="0" smtClean="0"/>
              <a:t>ADS-optimal energy </a:t>
            </a:r>
            <a:r>
              <a:rPr lang="en-US" sz="1600" dirty="0" smtClean="0">
                <a:solidFill>
                  <a:srgbClr val="C00000"/>
                </a:solidFill>
              </a:rPr>
              <a:t>depends on the accelerator type </a:t>
            </a:r>
            <a:r>
              <a:rPr lang="en-US" sz="1600" dirty="0" smtClean="0"/>
              <a:t>and the type of accelerated ions. </a:t>
            </a:r>
            <a:endParaRPr lang="ru-RU" sz="1600" dirty="0" smtClean="0"/>
          </a:p>
          <a:p>
            <a:r>
              <a:rPr lang="en-US" sz="1600" dirty="0" smtClean="0"/>
              <a:t>The optimal proton energy for a synchrotron is ~3 </a:t>
            </a:r>
            <a:r>
              <a:rPr lang="en-US" sz="1600" dirty="0" err="1" smtClean="0"/>
              <a:t>GeV</a:t>
            </a:r>
            <a:r>
              <a:rPr lang="en-US" sz="1600" dirty="0" smtClean="0"/>
              <a:t>, for a </a:t>
            </a:r>
            <a:r>
              <a:rPr lang="en-US" sz="1600" dirty="0" err="1" smtClean="0"/>
              <a:t>Linac</a:t>
            </a:r>
            <a:r>
              <a:rPr lang="en-US" sz="1600" dirty="0" smtClean="0"/>
              <a:t>, ~1-1.5 </a:t>
            </a:r>
            <a:r>
              <a:rPr lang="en-US" sz="1600" dirty="0" err="1" smtClean="0"/>
              <a:t>GeV</a:t>
            </a:r>
            <a:r>
              <a:rPr lang="en-US" sz="1600" dirty="0" smtClean="0"/>
              <a:t>, and for a cyclotron, ~1 </a:t>
            </a:r>
            <a:r>
              <a:rPr lang="en-US" sz="1600" dirty="0" err="1" smtClean="0"/>
              <a:t>GeV</a:t>
            </a:r>
            <a:r>
              <a:rPr lang="en-US" sz="1600" dirty="0" smtClean="0"/>
              <a:t>. </a:t>
            </a:r>
            <a:endParaRPr lang="ru-RU" sz="1600" dirty="0" smtClean="0"/>
          </a:p>
          <a:p>
            <a:r>
              <a:rPr lang="en-US" sz="1600" dirty="0" smtClean="0"/>
              <a:t>It was demonstrated that for light nuclei, beginning with </a:t>
            </a:r>
            <a:r>
              <a:rPr lang="en-US" sz="1600" baseline="30000" dirty="0" smtClean="0"/>
              <a:t>7</a:t>
            </a:r>
            <a:r>
              <a:rPr lang="en-US" sz="1600" dirty="0" smtClean="0"/>
              <a:t>Li, with energies &gt; 1 </a:t>
            </a:r>
            <a:r>
              <a:rPr lang="en-US" sz="1600" dirty="0" err="1" smtClean="0"/>
              <a:t>GeV</a:t>
            </a:r>
            <a:r>
              <a:rPr lang="en-US" sz="1600" dirty="0" smtClean="0"/>
              <a:t>/nucleon, </a:t>
            </a:r>
            <a:r>
              <a:rPr lang="en-US" sz="1600" dirty="0" smtClean="0">
                <a:solidFill>
                  <a:srgbClr val="C00000"/>
                </a:solidFill>
              </a:rPr>
              <a:t>ion beams are considerably (several times) more efficient </a:t>
            </a:r>
            <a:r>
              <a:rPr lang="en-US" sz="1600" dirty="0" smtClean="0"/>
              <a:t>than a proton beam with an energy of 1-3 </a:t>
            </a:r>
            <a:r>
              <a:rPr lang="en-US" sz="1600" dirty="0" err="1" smtClean="0"/>
              <a:t>GeV</a:t>
            </a:r>
            <a:r>
              <a:rPr lang="en-US" sz="1600" dirty="0" smtClean="0"/>
              <a:t>. </a:t>
            </a:r>
          </a:p>
          <a:p>
            <a:r>
              <a:rPr lang="en-US" sz="1600" dirty="0" smtClean="0"/>
              <a:t>The optimal accelerator energy for carbon is 2 </a:t>
            </a:r>
            <a:r>
              <a:rPr lang="en-US" sz="1600" dirty="0" err="1" smtClean="0"/>
              <a:t>GeV</a:t>
            </a:r>
            <a:r>
              <a:rPr lang="en-US" sz="1600" dirty="0" smtClean="0"/>
              <a:t>/nucleon, while for </a:t>
            </a:r>
            <a:r>
              <a:rPr lang="en-US" sz="1600" baseline="30000" dirty="0" smtClean="0"/>
              <a:t>40</a:t>
            </a:r>
            <a:r>
              <a:rPr lang="en-US" sz="1600" dirty="0" smtClean="0"/>
              <a:t>Ca ions, 4 </a:t>
            </a:r>
            <a:r>
              <a:rPr lang="en-US" sz="1600" dirty="0" err="1" smtClean="0"/>
              <a:t>GeV</a:t>
            </a:r>
            <a:r>
              <a:rPr lang="en-US" sz="1600" dirty="0" smtClean="0"/>
              <a:t>/nucleon. </a:t>
            </a:r>
            <a:endParaRPr lang="ru-RU" sz="1600" dirty="0" smtClean="0"/>
          </a:p>
          <a:p>
            <a:r>
              <a:rPr lang="en-US" sz="1600" dirty="0" smtClean="0"/>
              <a:t>The possibility of achieving energy release in a quasi-infinite uranium target equivalent to that of 1 </a:t>
            </a:r>
            <a:r>
              <a:rPr lang="en-US" sz="1600" dirty="0" err="1" smtClean="0"/>
              <a:t>GeV</a:t>
            </a:r>
            <a:r>
              <a:rPr lang="en-US" sz="1600" dirty="0" smtClean="0"/>
              <a:t> protons with higher efficiency (</a:t>
            </a:r>
            <a:r>
              <a:rPr lang="en-US" sz="1600" dirty="0" smtClean="0">
                <a:solidFill>
                  <a:srgbClr val="C00000"/>
                </a:solidFill>
              </a:rPr>
              <a:t>and twice as small accelerator size!</a:t>
            </a:r>
            <a:r>
              <a:rPr lang="en-US" sz="1600" dirty="0" smtClean="0"/>
              <a:t>) in the case of acceleration of light ions was demonstrated.</a:t>
            </a:r>
            <a:endParaRPr lang="ru-RU" sz="1600" dirty="0" smtClean="0"/>
          </a:p>
          <a:p>
            <a:r>
              <a:rPr lang="en-US" sz="1600" dirty="0" smtClean="0"/>
              <a:t>It was shown that </a:t>
            </a:r>
            <a:r>
              <a:rPr lang="en-US" sz="1600" baseline="30000" dirty="0" smtClean="0"/>
              <a:t>7</a:t>
            </a:r>
            <a:r>
              <a:rPr lang="en-US" sz="1600" dirty="0" smtClean="0"/>
              <a:t>Li beam with an energy of 0.5 </a:t>
            </a:r>
            <a:r>
              <a:rPr lang="en-US" sz="1600" dirty="0" err="1" smtClean="0"/>
              <a:t>GeV</a:t>
            </a:r>
            <a:r>
              <a:rPr lang="en-US" sz="1600" dirty="0" smtClean="0"/>
              <a:t>/nucleon is equivalent to proton beam with an energy of 2 </a:t>
            </a:r>
            <a:r>
              <a:rPr lang="en-US" sz="1600" dirty="0" err="1" smtClean="0"/>
              <a:t>GeV</a:t>
            </a:r>
            <a:r>
              <a:rPr lang="en-US" sz="1600" dirty="0" smtClean="0"/>
              <a:t>/nucleon, which allows one to obtain the same energy production with the same or higher efficiency using </a:t>
            </a:r>
            <a:r>
              <a:rPr lang="en-US" sz="1600" baseline="30000" dirty="0" smtClean="0"/>
              <a:t>7</a:t>
            </a:r>
            <a:r>
              <a:rPr lang="en-US" sz="1600" dirty="0" smtClean="0"/>
              <a:t>Li beams and an accelerator with twice as small size. This is especially topical for the accelerator of an ADS fast reactor. </a:t>
            </a:r>
            <a:endParaRPr lang="ru-RU" sz="1600" dirty="0" smtClean="0"/>
          </a:p>
          <a:p>
            <a:r>
              <a:rPr lang="en-US" sz="1600" dirty="0" smtClean="0">
                <a:solidFill>
                  <a:srgbClr val="0000CC"/>
                </a:solidFill>
              </a:rPr>
              <a:t>The experimental studies on irradiation of "Quinta" uranium target at extracted carbon beams of </a:t>
            </a:r>
            <a:r>
              <a:rPr lang="en-US" sz="1600" dirty="0" err="1" smtClean="0">
                <a:solidFill>
                  <a:srgbClr val="0000CC"/>
                </a:solidFill>
              </a:rPr>
              <a:t>Nuclotron</a:t>
            </a:r>
            <a:r>
              <a:rPr lang="en-US" sz="1600" dirty="0" smtClean="0">
                <a:solidFill>
                  <a:srgbClr val="0000CC"/>
                </a:solidFill>
              </a:rPr>
              <a:t> demonstrated the promising character of this research; the future experimental studies with proton and light ion beams up to </a:t>
            </a:r>
            <a:r>
              <a:rPr lang="en-US" sz="1600" baseline="30000" dirty="0" smtClean="0">
                <a:solidFill>
                  <a:srgbClr val="0000CC"/>
                </a:solidFill>
              </a:rPr>
              <a:t>40</a:t>
            </a:r>
            <a:r>
              <a:rPr lang="en-US" sz="1600" dirty="0" smtClean="0">
                <a:solidFill>
                  <a:srgbClr val="0000CC"/>
                </a:solidFill>
              </a:rPr>
              <a:t>Ca in an energy range of 0.5-4 </a:t>
            </a:r>
            <a:r>
              <a:rPr lang="en-US" sz="1600" dirty="0" err="1" smtClean="0">
                <a:solidFill>
                  <a:srgbClr val="0000CC"/>
                </a:solidFill>
              </a:rPr>
              <a:t>GeV</a:t>
            </a:r>
            <a:r>
              <a:rPr lang="en-US" sz="1600" dirty="0" smtClean="0">
                <a:solidFill>
                  <a:srgbClr val="0000CC"/>
                </a:solidFill>
              </a:rPr>
              <a:t>/nucleon are anticipated. </a:t>
            </a:r>
            <a:endParaRPr lang="ru-RU" sz="1600" dirty="0">
              <a:solidFill>
                <a:srgbClr val="0000CC"/>
              </a:solidFill>
            </a:endParaRPr>
          </a:p>
        </p:txBody>
      </p:sp>
    </p:spTree>
    <p:extLst>
      <p:ext uri="{BB962C8B-B14F-4D97-AF65-F5344CB8AC3E}">
        <p14:creationId xmlns:p14="http://schemas.microsoft.com/office/powerpoint/2010/main" xmlns="" val="538067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7" name="Rectangle 5"/>
          <p:cNvSpPr>
            <a:spLocks noGrp="1" noChangeArrowheads="1"/>
          </p:cNvSpPr>
          <p:nvPr>
            <p:ph type="title"/>
          </p:nvPr>
        </p:nvSpPr>
        <p:spPr>
          <a:xfrm>
            <a:off x="714375" y="500063"/>
            <a:ext cx="7429500" cy="785812"/>
          </a:xfrm>
        </p:spPr>
        <p:txBody>
          <a:bodyPr>
            <a:normAutofit fontScale="90000"/>
          </a:bodyPr>
          <a:lstStyle/>
          <a:p>
            <a:pPr eaLnBrk="1" hangingPunct="1">
              <a:defRPr/>
            </a:pPr>
            <a:r>
              <a:rPr lang="en-US" sz="3200" b="1" i="1" dirty="0" smtClean="0">
                <a:solidFill>
                  <a:srgbClr val="0000CC"/>
                </a:solidFill>
                <a:effectLst>
                  <a:outerShdw blurRad="38100" dist="38100" dir="2700000" algn="tl">
                    <a:srgbClr val="C0C0C0"/>
                  </a:outerShdw>
                </a:effectLst>
              </a:rPr>
              <a:t>TFBS </a:t>
            </a:r>
            <a:r>
              <a:rPr lang="en-US" sz="3200" b="1" i="1" dirty="0" smtClean="0">
                <a:solidFill>
                  <a:srgbClr val="0000CC"/>
                </a:solidFill>
              </a:rPr>
              <a:t>(thin film breakdown structure) </a:t>
            </a:r>
            <a:r>
              <a:rPr lang="en-US" sz="3200" b="1" i="1" dirty="0" smtClean="0">
                <a:solidFill>
                  <a:srgbClr val="0000CC"/>
                </a:solidFill>
                <a:effectLst>
                  <a:outerShdw blurRad="38100" dist="38100" dir="2700000" algn="tl">
                    <a:srgbClr val="C0C0C0"/>
                  </a:outerShdw>
                </a:effectLst>
              </a:rPr>
              <a:t> monitor of neutron or proton fluxes</a:t>
            </a:r>
            <a:endParaRPr lang="ru-RU" sz="3200" b="1" i="1" dirty="0" smtClean="0">
              <a:solidFill>
                <a:srgbClr val="0000CC"/>
              </a:solidFill>
              <a:effectLst>
                <a:outerShdw blurRad="38100" dist="38100" dir="2700000" algn="tl">
                  <a:srgbClr val="C0C0C0"/>
                </a:outerShdw>
              </a:effectLst>
            </a:endParaRPr>
          </a:p>
        </p:txBody>
      </p:sp>
      <p:pic>
        <p:nvPicPr>
          <p:cNvPr id="38915" name="Picture 12" descr="TFBC"/>
          <p:cNvPicPr>
            <a:picLocks noGrp="1" noChangeAspect="1" noChangeArrowheads="1"/>
          </p:cNvPicPr>
          <p:nvPr>
            <p:ph idx="1"/>
          </p:nvPr>
        </p:nvPicPr>
        <p:blipFill>
          <a:blip r:embed="rId3">
            <a:clrChange>
              <a:clrFrom>
                <a:srgbClr val="FFBE81"/>
              </a:clrFrom>
              <a:clrTo>
                <a:srgbClr val="FFBE81">
                  <a:alpha val="0"/>
                </a:srgbClr>
              </a:clrTo>
            </a:clrChange>
          </a:blip>
          <a:srcRect/>
          <a:stretch>
            <a:fillRect/>
          </a:stretch>
        </p:blipFill>
        <p:spPr>
          <a:xfrm>
            <a:off x="1357290" y="2000240"/>
            <a:ext cx="5510212" cy="3636962"/>
          </a:xfrm>
          <a:solidFill>
            <a:schemeClr val="bg1">
              <a:alpha val="35000"/>
            </a:schemeClr>
          </a:solid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Specific goals of E+T experiment</a:t>
            </a:r>
            <a:endParaRPr lang="ru-RU" dirty="0"/>
          </a:p>
        </p:txBody>
      </p:sp>
      <p:sp>
        <p:nvSpPr>
          <p:cNvPr id="3" name="Объект 2"/>
          <p:cNvSpPr>
            <a:spLocks noGrp="1"/>
          </p:cNvSpPr>
          <p:nvPr>
            <p:ph idx="1"/>
          </p:nvPr>
        </p:nvSpPr>
        <p:spPr/>
        <p:txBody>
          <a:bodyPr>
            <a:normAutofit fontScale="70000" lnSpcReduction="20000"/>
          </a:bodyPr>
          <a:lstStyle/>
          <a:p>
            <a:pPr>
              <a:spcAft>
                <a:spcPts val="600"/>
              </a:spcAft>
              <a:buFont typeface="+mj-lt"/>
              <a:buAutoNum type="arabicPeriod"/>
            </a:pPr>
            <a:r>
              <a:rPr lang="en-US" dirty="0" smtClean="0"/>
              <a:t>Determination </a:t>
            </a:r>
            <a:r>
              <a:rPr lang="en-US" dirty="0"/>
              <a:t>of the energy spectrum of the neutrons generated in </a:t>
            </a:r>
            <a:r>
              <a:rPr lang="en-US" dirty="0" smtClean="0"/>
              <a:t>a heavy (uranium, thorium) bulk</a:t>
            </a:r>
            <a:r>
              <a:rPr lang="en-US" dirty="0" smtClean="0"/>
              <a:t> </a:t>
            </a:r>
            <a:r>
              <a:rPr lang="en-US" dirty="0"/>
              <a:t>target with a beam of relativistic particles, comparison of the experimental data with calculations based on different methods.</a:t>
            </a:r>
            <a:endParaRPr lang="ru-RU" dirty="0"/>
          </a:p>
          <a:p>
            <a:pPr>
              <a:spcAft>
                <a:spcPts val="600"/>
              </a:spcAft>
              <a:buFont typeface="+mj-lt"/>
              <a:buAutoNum type="arabicPeriod"/>
            </a:pPr>
            <a:r>
              <a:rPr lang="en-US" dirty="0"/>
              <a:t>Determination of the spatial distribution of neutron leakage, its dependence on the energy of incident particles.</a:t>
            </a:r>
            <a:endParaRPr lang="ru-RU" dirty="0"/>
          </a:p>
          <a:p>
            <a:pPr>
              <a:spcAft>
                <a:spcPts val="600"/>
              </a:spcAft>
              <a:buFont typeface="+mj-lt"/>
              <a:buAutoNum type="arabicPeriod"/>
            </a:pPr>
            <a:r>
              <a:rPr lang="en-US" dirty="0"/>
              <a:t>Measuring the energy yield from deeply subcritical assembly, its dependence on the energy of incident particles.</a:t>
            </a:r>
            <a:endParaRPr lang="ru-RU" dirty="0"/>
          </a:p>
          <a:p>
            <a:pPr>
              <a:spcAft>
                <a:spcPts val="600"/>
              </a:spcAft>
              <a:buFont typeface="+mj-lt"/>
              <a:buAutoNum type="arabicPeriod"/>
            </a:pPr>
            <a:r>
              <a:rPr lang="en-US" dirty="0"/>
              <a:t>Study of transmutation of minor actinides by neutrons generated in  </a:t>
            </a:r>
            <a:r>
              <a:rPr lang="en-US" dirty="0" smtClean="0"/>
              <a:t>a deeply </a:t>
            </a:r>
            <a:r>
              <a:rPr lang="en-US" dirty="0"/>
              <a:t>subcritical assembly.</a:t>
            </a:r>
            <a:endParaRPr lang="ru-RU" dirty="0"/>
          </a:p>
          <a:p>
            <a:pPr>
              <a:spcAft>
                <a:spcPts val="600"/>
              </a:spcAft>
              <a:buFont typeface="+mj-lt"/>
              <a:buAutoNum type="arabicPeriod"/>
            </a:pPr>
            <a:r>
              <a:rPr lang="en-US" dirty="0"/>
              <a:t>Optimization of beam parameters  for ADS.</a:t>
            </a:r>
          </a:p>
          <a:p>
            <a:pPr marL="0" indent="0">
              <a:buNone/>
            </a:pPr>
            <a:r>
              <a:rPr lang="en-US" b="1" dirty="0"/>
              <a:t/>
            </a:r>
            <a:br>
              <a:rPr lang="en-US" b="1" dirty="0"/>
            </a:br>
            <a:endParaRPr lang="ru-RU" dirty="0"/>
          </a:p>
        </p:txBody>
      </p:sp>
    </p:spTree>
    <p:extLst>
      <p:ext uri="{BB962C8B-B14F-4D97-AF65-F5344CB8AC3E}">
        <p14:creationId xmlns:p14="http://schemas.microsoft.com/office/powerpoint/2010/main" xmlns="" val="995519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D:\флэшки\прозрачная\фотогафии\03_20_14лвэ\P1040300.JPG"/>
          <p:cNvPicPr>
            <a:picLocks noChangeAspect="1" noChangeArrowheads="1"/>
          </p:cNvPicPr>
          <p:nvPr/>
        </p:nvPicPr>
        <p:blipFill>
          <a:blip r:embed="rId2" cstate="print"/>
          <a:srcRect/>
          <a:stretch>
            <a:fillRect/>
          </a:stretch>
        </p:blipFill>
        <p:spPr bwMode="auto">
          <a:xfrm>
            <a:off x="3571868" y="857232"/>
            <a:ext cx="5449167" cy="3071834"/>
          </a:xfrm>
          <a:prstGeom prst="rect">
            <a:avLst/>
          </a:prstGeom>
          <a:noFill/>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xmlns="" val="0"/>
              </a:ext>
            </a:extLst>
          </a:blip>
          <a:srcRect l="14034" t="8312" r="19350" b="3813"/>
          <a:stretch/>
        </p:blipFill>
        <p:spPr>
          <a:xfrm>
            <a:off x="214282" y="3071810"/>
            <a:ext cx="3321859" cy="328642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ctrTitle"/>
          </p:nvPr>
        </p:nvSpPr>
        <p:spPr>
          <a:xfrm>
            <a:off x="928662" y="142852"/>
            <a:ext cx="7572428" cy="928688"/>
          </a:xfrm>
        </p:spPr>
        <p:txBody>
          <a:bodyPr/>
          <a:lstStyle/>
          <a:p>
            <a:pPr eaLnBrk="1" hangingPunct="1"/>
            <a:r>
              <a:rPr lang="en-US" sz="2000" i="1" dirty="0" smtClean="0">
                <a:solidFill>
                  <a:srgbClr val="0000CC"/>
                </a:solidFill>
              </a:rPr>
              <a:t>System of monitoring </a:t>
            </a:r>
            <a:r>
              <a:rPr lang="en-US" sz="2000" i="1" dirty="0" err="1" smtClean="0">
                <a:solidFill>
                  <a:srgbClr val="0000CC"/>
                </a:solidFill>
              </a:rPr>
              <a:t>Nuclotron</a:t>
            </a:r>
            <a:r>
              <a:rPr lang="en-US" sz="2000" i="1" dirty="0" smtClean="0">
                <a:solidFill>
                  <a:srgbClr val="0000CC"/>
                </a:solidFill>
              </a:rPr>
              <a:t> extracted beam for “Quinta” placement</a:t>
            </a:r>
            <a:endParaRPr lang="ru-RU" sz="2000" b="1" i="1" dirty="0" smtClean="0">
              <a:solidFill>
                <a:srgbClr val="0000CC"/>
              </a:solidFill>
            </a:endParaRPr>
          </a:p>
        </p:txBody>
      </p:sp>
      <p:grpSp>
        <p:nvGrpSpPr>
          <p:cNvPr id="24" name="Group 23"/>
          <p:cNvGrpSpPr/>
          <p:nvPr/>
        </p:nvGrpSpPr>
        <p:grpSpPr>
          <a:xfrm>
            <a:off x="500034" y="1357298"/>
            <a:ext cx="8316912" cy="4867275"/>
            <a:chOff x="500034" y="1357298"/>
            <a:chExt cx="8316912" cy="4867275"/>
          </a:xfrm>
        </p:grpSpPr>
        <p:grpSp>
          <p:nvGrpSpPr>
            <p:cNvPr id="26627" name="Group 15"/>
            <p:cNvGrpSpPr>
              <a:grpSpLocks/>
            </p:cNvGrpSpPr>
            <p:nvPr/>
          </p:nvGrpSpPr>
          <p:grpSpPr bwMode="auto">
            <a:xfrm>
              <a:off x="500034" y="1357298"/>
              <a:ext cx="8316912" cy="4867275"/>
              <a:chOff x="571472" y="1643050"/>
              <a:chExt cx="8316912" cy="4867275"/>
            </a:xfrm>
          </p:grpSpPr>
          <p:pic>
            <p:nvPicPr>
              <p:cNvPr id="26628" name="Рисунок 3"/>
              <p:cNvPicPr>
                <a:picLocks noChangeAspect="1"/>
              </p:cNvPicPr>
              <p:nvPr/>
            </p:nvPicPr>
            <p:blipFill>
              <a:blip r:embed="rId2"/>
              <a:srcRect t="26781" r="25632" b="20174"/>
              <a:stretch>
                <a:fillRect/>
              </a:stretch>
            </p:blipFill>
            <p:spPr bwMode="auto">
              <a:xfrm>
                <a:off x="761725" y="4208441"/>
                <a:ext cx="7777328" cy="2301884"/>
              </a:xfrm>
              <a:prstGeom prst="rect">
                <a:avLst/>
              </a:prstGeom>
              <a:noFill/>
              <a:ln w="22225">
                <a:solidFill>
                  <a:srgbClr val="7030A0"/>
                </a:solidFill>
                <a:miter lim="800000"/>
                <a:headEnd/>
                <a:tailEnd/>
              </a:ln>
            </p:spPr>
          </p:pic>
          <p:pic>
            <p:nvPicPr>
              <p:cNvPr id="26629" name="Рисунок 4"/>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571472" y="1643050"/>
                <a:ext cx="8316912" cy="2560359"/>
              </a:xfrm>
              <a:prstGeom prst="rect">
                <a:avLst/>
              </a:prstGeom>
              <a:solidFill>
                <a:schemeClr val="bg1">
                  <a:alpha val="50195"/>
                </a:schemeClr>
              </a:solidFill>
              <a:ln w="22225">
                <a:solidFill>
                  <a:srgbClr val="7030A0">
                    <a:alpha val="79999"/>
                  </a:srgbClr>
                </a:solidFill>
                <a:miter lim="800000"/>
                <a:headEnd/>
                <a:tailEnd/>
              </a:ln>
            </p:spPr>
          </p:pic>
          <p:cxnSp>
            <p:nvCxnSpPr>
              <p:cNvPr id="7" name="Прямая соединительная линия 6"/>
              <p:cNvCxnSpPr/>
              <p:nvPr/>
            </p:nvCxnSpPr>
            <p:spPr bwMode="auto">
              <a:xfrm flipH="1">
                <a:off x="1409672" y="3516300"/>
                <a:ext cx="215900" cy="1366837"/>
              </a:xfrm>
              <a:prstGeom prst="line">
                <a:avLst/>
              </a:prstGeom>
              <a:ln>
                <a:tailEnd type="stealth" w="med" len="lg"/>
              </a:ln>
            </p:spPr>
            <p:style>
              <a:lnRef idx="3">
                <a:schemeClr val="accent6"/>
              </a:lnRef>
              <a:fillRef idx="0">
                <a:schemeClr val="accent6"/>
              </a:fillRef>
              <a:effectRef idx="2">
                <a:schemeClr val="accent6"/>
              </a:effectRef>
              <a:fontRef idx="minor">
                <a:schemeClr val="tx1"/>
              </a:fontRef>
            </p:style>
          </p:cxnSp>
          <p:cxnSp>
            <p:nvCxnSpPr>
              <p:cNvPr id="9" name="Прямая соединительная линия 8"/>
              <p:cNvCxnSpPr/>
              <p:nvPr/>
            </p:nvCxnSpPr>
            <p:spPr bwMode="auto">
              <a:xfrm>
                <a:off x="3282922" y="3732200"/>
                <a:ext cx="1223962" cy="1223962"/>
              </a:xfrm>
              <a:prstGeom prst="line">
                <a:avLst/>
              </a:prstGeom>
              <a:ln>
                <a:tailEnd type="stealth" w="med" len="lg"/>
              </a:ln>
            </p:spPr>
            <p:style>
              <a:lnRef idx="3">
                <a:schemeClr val="accent6"/>
              </a:lnRef>
              <a:fillRef idx="0">
                <a:schemeClr val="accent6"/>
              </a:fillRef>
              <a:effectRef idx="2">
                <a:schemeClr val="accent6"/>
              </a:effectRef>
              <a:fontRef idx="minor">
                <a:schemeClr val="tx1"/>
              </a:fontRef>
            </p:style>
          </p:cxnSp>
          <p:cxnSp>
            <p:nvCxnSpPr>
              <p:cNvPr id="12" name="Прямая соединительная линия 11"/>
              <p:cNvCxnSpPr/>
              <p:nvPr/>
            </p:nvCxnSpPr>
            <p:spPr bwMode="auto">
              <a:xfrm>
                <a:off x="4117947" y="3732200"/>
                <a:ext cx="1036637" cy="1223962"/>
              </a:xfrm>
              <a:prstGeom prst="line">
                <a:avLst/>
              </a:prstGeom>
              <a:ln>
                <a:tailEnd type="stealth" w="med" len="lg"/>
              </a:ln>
            </p:spPr>
            <p:style>
              <a:lnRef idx="3">
                <a:schemeClr val="accent6"/>
              </a:lnRef>
              <a:fillRef idx="0">
                <a:schemeClr val="accent6"/>
              </a:fillRef>
              <a:effectRef idx="2">
                <a:schemeClr val="accent6"/>
              </a:effectRef>
              <a:fontRef idx="minor">
                <a:schemeClr val="tx1"/>
              </a:fontRef>
            </p:style>
          </p:cxnSp>
          <p:cxnSp>
            <p:nvCxnSpPr>
              <p:cNvPr id="15" name="Прямая соединительная линия 14"/>
              <p:cNvCxnSpPr/>
              <p:nvPr/>
            </p:nvCxnSpPr>
            <p:spPr bwMode="auto">
              <a:xfrm>
                <a:off x="5083147" y="3732200"/>
                <a:ext cx="1008062" cy="1223962"/>
              </a:xfrm>
              <a:prstGeom prst="line">
                <a:avLst/>
              </a:prstGeom>
              <a:ln>
                <a:tailEnd type="stealth" w="med" len="lg"/>
              </a:ln>
            </p:spPr>
            <p:style>
              <a:lnRef idx="3">
                <a:schemeClr val="accent6"/>
              </a:lnRef>
              <a:fillRef idx="0">
                <a:schemeClr val="accent6"/>
              </a:fillRef>
              <a:effectRef idx="2">
                <a:schemeClr val="accent6"/>
              </a:effectRef>
              <a:fontRef idx="minor">
                <a:schemeClr val="tx1"/>
              </a:fontRef>
            </p:style>
          </p:cxnSp>
          <p:cxnSp>
            <p:nvCxnSpPr>
              <p:cNvPr id="19" name="Прямая соединительная линия 18"/>
              <p:cNvCxnSpPr/>
              <p:nvPr/>
            </p:nvCxnSpPr>
            <p:spPr bwMode="auto">
              <a:xfrm>
                <a:off x="6523009" y="3732200"/>
                <a:ext cx="215900" cy="1223962"/>
              </a:xfrm>
              <a:prstGeom prst="line">
                <a:avLst/>
              </a:prstGeom>
              <a:ln>
                <a:tailEnd type="stealth" w="med" len="lg"/>
              </a:ln>
            </p:spPr>
            <p:style>
              <a:lnRef idx="3">
                <a:schemeClr val="accent6"/>
              </a:lnRef>
              <a:fillRef idx="0">
                <a:schemeClr val="accent6"/>
              </a:fillRef>
              <a:effectRef idx="2">
                <a:schemeClr val="accent6"/>
              </a:effectRef>
              <a:fontRef idx="minor">
                <a:schemeClr val="tx1"/>
              </a:fontRef>
            </p:style>
          </p:cxnSp>
          <p:cxnSp>
            <p:nvCxnSpPr>
              <p:cNvPr id="23" name="Прямая соединительная линия 22"/>
              <p:cNvCxnSpPr/>
              <p:nvPr/>
            </p:nvCxnSpPr>
            <p:spPr bwMode="auto">
              <a:xfrm>
                <a:off x="7459634" y="3803637"/>
                <a:ext cx="0" cy="1152525"/>
              </a:xfrm>
              <a:prstGeom prst="line">
                <a:avLst/>
              </a:prstGeom>
              <a:ln>
                <a:tailEnd type="stealth" w="med" len="lg"/>
              </a:ln>
            </p:spPr>
            <p:style>
              <a:lnRef idx="3">
                <a:schemeClr val="accent6"/>
              </a:lnRef>
              <a:fillRef idx="0">
                <a:schemeClr val="accent6"/>
              </a:fillRef>
              <a:effectRef idx="2">
                <a:schemeClr val="accent6"/>
              </a:effectRef>
              <a:fontRef idx="minor">
                <a:schemeClr val="tx1"/>
              </a:fontRef>
            </p:style>
          </p:cxnSp>
          <p:cxnSp>
            <p:nvCxnSpPr>
              <p:cNvPr id="26" name="Прямая соединительная линия 25"/>
              <p:cNvCxnSpPr/>
              <p:nvPr/>
            </p:nvCxnSpPr>
            <p:spPr bwMode="auto">
              <a:xfrm flipH="1">
                <a:off x="7891434" y="3803637"/>
                <a:ext cx="431800" cy="1152525"/>
              </a:xfrm>
              <a:prstGeom prst="line">
                <a:avLst/>
              </a:prstGeom>
              <a:ln>
                <a:tailEnd type="stealth" w="med" len="lg"/>
              </a:ln>
            </p:spPr>
            <p:style>
              <a:lnRef idx="3">
                <a:schemeClr val="accent6"/>
              </a:lnRef>
              <a:fillRef idx="0">
                <a:schemeClr val="accent6"/>
              </a:fillRef>
              <a:effectRef idx="2">
                <a:schemeClr val="accent6"/>
              </a:effectRef>
              <a:fontRef idx="minor">
                <a:schemeClr val="tx1"/>
              </a:fontRef>
            </p:style>
          </p:cxnSp>
        </p:grpSp>
        <p:sp>
          <p:nvSpPr>
            <p:cNvPr id="13" name="TextBox 12"/>
            <p:cNvSpPr txBox="1"/>
            <p:nvPr/>
          </p:nvSpPr>
          <p:spPr>
            <a:xfrm>
              <a:off x="1000100" y="2357430"/>
              <a:ext cx="1214446" cy="276999"/>
            </a:xfrm>
            <a:prstGeom prst="rect">
              <a:avLst/>
            </a:prstGeom>
            <a:solidFill>
              <a:srgbClr val="99CCFF"/>
            </a:solidFill>
          </p:spPr>
          <p:txBody>
            <a:bodyPr wrap="square" rtlCol="0">
              <a:spAutoFit/>
            </a:bodyPr>
            <a:lstStyle/>
            <a:p>
              <a:r>
                <a:rPr lang="en-US" sz="1200" dirty="0" smtClean="0"/>
                <a:t>Beam line</a:t>
              </a:r>
              <a:endParaRPr lang="ru-RU" sz="1200" dirty="0"/>
            </a:p>
          </p:txBody>
        </p:sp>
        <p:sp>
          <p:nvSpPr>
            <p:cNvPr id="14" name="TextBox 13"/>
            <p:cNvSpPr txBox="1"/>
            <p:nvPr/>
          </p:nvSpPr>
          <p:spPr>
            <a:xfrm>
              <a:off x="2786050" y="1785926"/>
              <a:ext cx="857256" cy="500137"/>
            </a:xfrm>
            <a:prstGeom prst="rect">
              <a:avLst/>
            </a:prstGeom>
            <a:solidFill>
              <a:srgbClr val="99CCFF"/>
            </a:solidFill>
          </p:spPr>
          <p:txBody>
            <a:bodyPr wrap="square" rtlCol="0">
              <a:spAutoFit/>
            </a:bodyPr>
            <a:lstStyle/>
            <a:p>
              <a:pPr>
                <a:spcAft>
                  <a:spcPts val="300"/>
                </a:spcAft>
              </a:pPr>
              <a:r>
                <a:rPr lang="en-US" sz="1200" dirty="0" smtClean="0"/>
                <a:t>Ionization</a:t>
              </a:r>
            </a:p>
            <a:p>
              <a:pPr>
                <a:spcAft>
                  <a:spcPts val="300"/>
                </a:spcAft>
              </a:pPr>
              <a:r>
                <a:rPr lang="en-US" sz="1200" dirty="0" smtClean="0"/>
                <a:t>chamber</a:t>
              </a:r>
              <a:endParaRPr lang="ru-RU" sz="1200" dirty="0"/>
            </a:p>
          </p:txBody>
        </p:sp>
        <p:sp>
          <p:nvSpPr>
            <p:cNvPr id="16" name="TextBox 15"/>
            <p:cNvSpPr txBox="1"/>
            <p:nvPr/>
          </p:nvSpPr>
          <p:spPr>
            <a:xfrm>
              <a:off x="3571868" y="1785926"/>
              <a:ext cx="857256" cy="500137"/>
            </a:xfrm>
            <a:prstGeom prst="rect">
              <a:avLst/>
            </a:prstGeom>
            <a:solidFill>
              <a:srgbClr val="99CCFF"/>
            </a:solidFill>
          </p:spPr>
          <p:txBody>
            <a:bodyPr wrap="square" rtlCol="0">
              <a:spAutoFit/>
            </a:bodyPr>
            <a:lstStyle/>
            <a:p>
              <a:pPr>
                <a:spcAft>
                  <a:spcPts val="300"/>
                </a:spcAft>
              </a:pPr>
              <a:r>
                <a:rPr lang="en-US" sz="1200" dirty="0" smtClean="0"/>
                <a:t>Ionization</a:t>
              </a:r>
            </a:p>
            <a:p>
              <a:pPr>
                <a:spcAft>
                  <a:spcPts val="300"/>
                </a:spcAft>
              </a:pPr>
              <a:r>
                <a:rPr lang="en-US" sz="1200" dirty="0" smtClean="0"/>
                <a:t>chamber</a:t>
              </a:r>
              <a:endParaRPr lang="ru-RU" sz="1200" dirty="0"/>
            </a:p>
          </p:txBody>
        </p:sp>
        <p:sp>
          <p:nvSpPr>
            <p:cNvPr id="17" name="TextBox 16"/>
            <p:cNvSpPr txBox="1"/>
            <p:nvPr/>
          </p:nvSpPr>
          <p:spPr>
            <a:xfrm>
              <a:off x="4357686" y="1571612"/>
              <a:ext cx="928694" cy="461665"/>
            </a:xfrm>
            <a:prstGeom prst="rect">
              <a:avLst/>
            </a:prstGeom>
            <a:solidFill>
              <a:srgbClr val="99CCFF"/>
            </a:solidFill>
          </p:spPr>
          <p:txBody>
            <a:bodyPr wrap="square" rtlCol="0">
              <a:spAutoFit/>
            </a:bodyPr>
            <a:lstStyle/>
            <a:p>
              <a:r>
                <a:rPr lang="ru-RU" sz="1200" dirty="0" err="1" smtClean="0"/>
                <a:t>scintillation</a:t>
              </a:r>
              <a:r>
                <a:rPr lang="ru-RU" sz="1200" dirty="0" smtClean="0"/>
                <a:t> </a:t>
              </a:r>
              <a:r>
                <a:rPr lang="ru-RU" sz="1200" dirty="0" err="1" smtClean="0"/>
                <a:t>monitor</a:t>
              </a:r>
              <a:endParaRPr lang="ru-RU" sz="1200" dirty="0"/>
            </a:p>
          </p:txBody>
        </p:sp>
        <p:sp>
          <p:nvSpPr>
            <p:cNvPr id="18" name="TextBox 17"/>
            <p:cNvSpPr txBox="1"/>
            <p:nvPr/>
          </p:nvSpPr>
          <p:spPr>
            <a:xfrm>
              <a:off x="5214942" y="1357298"/>
              <a:ext cx="928694" cy="646331"/>
            </a:xfrm>
            <a:prstGeom prst="rect">
              <a:avLst/>
            </a:prstGeom>
            <a:solidFill>
              <a:srgbClr val="99CCFF"/>
            </a:solidFill>
          </p:spPr>
          <p:txBody>
            <a:bodyPr wrap="square" rtlCol="0">
              <a:spAutoFit/>
            </a:bodyPr>
            <a:lstStyle/>
            <a:p>
              <a:r>
                <a:rPr lang="ru-RU" sz="1200" dirty="0" err="1" smtClean="0"/>
                <a:t>fast</a:t>
              </a:r>
              <a:r>
                <a:rPr lang="ru-RU" sz="1200" dirty="0" smtClean="0"/>
                <a:t> </a:t>
              </a:r>
              <a:r>
                <a:rPr lang="ru-RU" sz="1200" dirty="0" err="1" smtClean="0"/>
                <a:t>scintillation</a:t>
              </a:r>
              <a:r>
                <a:rPr lang="ru-RU" sz="1200" dirty="0" smtClean="0"/>
                <a:t> </a:t>
              </a:r>
              <a:r>
                <a:rPr lang="ru-RU" sz="1200" dirty="0" err="1" smtClean="0"/>
                <a:t>counter</a:t>
              </a:r>
              <a:endParaRPr lang="ru-RU" sz="1200" dirty="0" smtClean="0"/>
            </a:p>
          </p:txBody>
        </p:sp>
        <p:sp>
          <p:nvSpPr>
            <p:cNvPr id="20" name="TextBox 19"/>
            <p:cNvSpPr txBox="1"/>
            <p:nvPr/>
          </p:nvSpPr>
          <p:spPr>
            <a:xfrm>
              <a:off x="6000760" y="1928802"/>
              <a:ext cx="928694" cy="646331"/>
            </a:xfrm>
            <a:prstGeom prst="rect">
              <a:avLst/>
            </a:prstGeom>
            <a:solidFill>
              <a:srgbClr val="99CCFF"/>
            </a:solidFill>
          </p:spPr>
          <p:txBody>
            <a:bodyPr wrap="square" rtlCol="0">
              <a:spAutoFit/>
            </a:bodyPr>
            <a:lstStyle/>
            <a:p>
              <a:r>
                <a:rPr lang="ru-RU" sz="1200" dirty="0" err="1" smtClean="0"/>
                <a:t>place</a:t>
              </a:r>
              <a:r>
                <a:rPr lang="ru-RU" sz="1200" dirty="0" smtClean="0"/>
                <a:t> </a:t>
              </a:r>
              <a:r>
                <a:rPr lang="ru-RU" sz="1200" dirty="0" err="1" smtClean="0"/>
                <a:t>of</a:t>
              </a:r>
              <a:r>
                <a:rPr lang="ru-RU" sz="1200" dirty="0" smtClean="0"/>
                <a:t> </a:t>
              </a:r>
              <a:r>
                <a:rPr lang="ru-RU" sz="1200" dirty="0" err="1" smtClean="0"/>
                <a:t>samples</a:t>
              </a:r>
              <a:r>
                <a:rPr lang="ru-RU" sz="1200" dirty="0" smtClean="0"/>
                <a:t> </a:t>
              </a:r>
              <a:r>
                <a:rPr lang="ru-RU" sz="1200" dirty="0" err="1" smtClean="0"/>
                <a:t>exposure</a:t>
              </a:r>
              <a:r>
                <a:rPr lang="ru-RU" sz="1200" dirty="0" smtClean="0"/>
                <a:t> </a:t>
              </a:r>
            </a:p>
          </p:txBody>
        </p:sp>
        <p:sp>
          <p:nvSpPr>
            <p:cNvPr id="21" name="TextBox 20"/>
            <p:cNvSpPr txBox="1"/>
            <p:nvPr/>
          </p:nvSpPr>
          <p:spPr>
            <a:xfrm>
              <a:off x="7072330" y="2000240"/>
              <a:ext cx="785818" cy="461665"/>
            </a:xfrm>
            <a:prstGeom prst="rect">
              <a:avLst/>
            </a:prstGeom>
            <a:solidFill>
              <a:srgbClr val="99CCFF"/>
            </a:solidFill>
          </p:spPr>
          <p:txBody>
            <a:bodyPr wrap="square" rtlCol="0">
              <a:spAutoFit/>
            </a:bodyPr>
            <a:lstStyle/>
            <a:p>
              <a:r>
                <a:rPr lang="en-US" sz="1200" dirty="0" smtClean="0"/>
                <a:t>PAD chamber</a:t>
              </a:r>
              <a:endParaRPr lang="ru-RU" sz="1200" dirty="0" smtClean="0"/>
            </a:p>
          </p:txBody>
        </p:sp>
        <p:sp>
          <p:nvSpPr>
            <p:cNvPr id="22" name="TextBox 21"/>
            <p:cNvSpPr txBox="1"/>
            <p:nvPr/>
          </p:nvSpPr>
          <p:spPr>
            <a:xfrm>
              <a:off x="7929586" y="1928802"/>
              <a:ext cx="785818" cy="500137"/>
            </a:xfrm>
            <a:prstGeom prst="rect">
              <a:avLst/>
            </a:prstGeom>
            <a:solidFill>
              <a:srgbClr val="99CCFF"/>
            </a:solidFill>
          </p:spPr>
          <p:txBody>
            <a:bodyPr wrap="square" rtlCol="0">
              <a:spAutoFit/>
            </a:bodyPr>
            <a:lstStyle/>
            <a:p>
              <a:pPr>
                <a:spcAft>
                  <a:spcPts val="300"/>
                </a:spcAft>
              </a:pPr>
              <a:r>
                <a:rPr lang="en-US" sz="1200" dirty="0" smtClean="0"/>
                <a:t>W</a:t>
              </a:r>
              <a:r>
                <a:rPr lang="ru-RU" sz="1200" dirty="0" err="1" smtClean="0"/>
                <a:t>ire</a:t>
              </a:r>
              <a:r>
                <a:rPr lang="en-US" sz="1200" dirty="0" smtClean="0"/>
                <a:t> </a:t>
              </a:r>
            </a:p>
            <a:p>
              <a:pPr>
                <a:spcAft>
                  <a:spcPts val="300"/>
                </a:spcAft>
              </a:pPr>
              <a:r>
                <a:rPr lang="en-US" sz="1200" dirty="0" smtClean="0"/>
                <a:t>chamber</a:t>
              </a:r>
              <a:endParaRPr lang="ru-RU" sz="1200" dirty="0" smtClean="0"/>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1428750" y="1285875"/>
            <a:ext cx="6858000" cy="5143500"/>
          </a:xfrm>
          <a:prstGeom prst="rect">
            <a:avLst/>
          </a:prstGeom>
          <a:noFill/>
          <a:ln w="9525">
            <a:noFill/>
            <a:miter lim="800000"/>
            <a:headEnd/>
            <a:tailEnd/>
          </a:ln>
        </p:spPr>
      </p:pic>
      <p:sp>
        <p:nvSpPr>
          <p:cNvPr id="30723" name="TextBox 4"/>
          <p:cNvSpPr txBox="1">
            <a:spLocks noChangeArrowheads="1"/>
          </p:cNvSpPr>
          <p:nvPr/>
        </p:nvSpPr>
        <p:spPr bwMode="auto">
          <a:xfrm>
            <a:off x="2071688" y="214313"/>
            <a:ext cx="5000625" cy="708025"/>
          </a:xfrm>
          <a:prstGeom prst="rect">
            <a:avLst/>
          </a:prstGeom>
          <a:noFill/>
          <a:ln w="9525">
            <a:noFill/>
            <a:miter lim="800000"/>
            <a:headEnd/>
            <a:tailEnd/>
          </a:ln>
        </p:spPr>
        <p:txBody>
          <a:bodyPr>
            <a:spAutoFit/>
          </a:bodyPr>
          <a:lstStyle/>
          <a:p>
            <a:pPr algn="ctr"/>
            <a:r>
              <a:rPr lang="en-US" sz="2000" b="1" i="1" dirty="0" smtClean="0">
                <a:solidFill>
                  <a:srgbClr val="0000CC"/>
                </a:solidFill>
              </a:rPr>
              <a:t>Laboratory of activation measurements in LHEP</a:t>
            </a:r>
            <a:endParaRPr lang="ru-RU" sz="2000" b="1" i="1" dirty="0">
              <a:solidFill>
                <a:srgbClr val="0000CC"/>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a:xfrm>
            <a:off x="571500" y="285750"/>
            <a:ext cx="7886700" cy="1000125"/>
          </a:xfrm>
        </p:spPr>
        <p:txBody>
          <a:bodyPr/>
          <a:lstStyle/>
          <a:p>
            <a:r>
              <a:rPr lang="cs-CZ" sz="2400" dirty="0" smtClean="0">
                <a:solidFill>
                  <a:srgbClr val="0000CC"/>
                </a:solidFill>
              </a:rPr>
              <a:t>Drops of the proton beam intensity are well reflected by temperature</a:t>
            </a:r>
            <a:endParaRPr lang="en-GB" sz="2400" dirty="0" smtClean="0">
              <a:solidFill>
                <a:srgbClr val="0000CC"/>
              </a:solidFill>
            </a:endParaRPr>
          </a:p>
        </p:txBody>
      </p:sp>
      <p:pic>
        <p:nvPicPr>
          <p:cNvPr id="36867" name="Zástupný symbol pro obsah 3"/>
          <p:cNvPicPr>
            <a:picLocks noGrp="1" noChangeAspect="1"/>
          </p:cNvPicPr>
          <p:nvPr>
            <p:ph idx="1"/>
          </p:nvPr>
        </p:nvPicPr>
        <p:blipFill>
          <a:blip r:embed="rId2" cstate="print"/>
          <a:srcRect/>
          <a:stretch>
            <a:fillRect/>
          </a:stretch>
        </p:blipFill>
        <p:spPr>
          <a:xfrm>
            <a:off x="214313" y="2000250"/>
            <a:ext cx="3968750" cy="2705100"/>
          </a:xfrm>
        </p:spPr>
      </p:pic>
      <p:pic>
        <p:nvPicPr>
          <p:cNvPr id="36868" name="Zástupný symbol pro obsah 8"/>
          <p:cNvPicPr>
            <a:picLocks noChangeAspect="1"/>
          </p:cNvPicPr>
          <p:nvPr/>
        </p:nvPicPr>
        <p:blipFill>
          <a:blip r:embed="rId3"/>
          <a:srcRect/>
          <a:stretch>
            <a:fillRect/>
          </a:stretch>
        </p:blipFill>
        <p:spPr bwMode="auto">
          <a:xfrm>
            <a:off x="4286250" y="2000250"/>
            <a:ext cx="4729163" cy="2808288"/>
          </a:xfrm>
          <a:prstGeom prst="rect">
            <a:avLst/>
          </a:prstGeom>
          <a:noFill/>
          <a:ln w="9525">
            <a:noFill/>
            <a:miter lim="800000"/>
            <a:headEnd/>
            <a:tailEnd/>
          </a:ln>
        </p:spPr>
      </p:pic>
      <p:sp>
        <p:nvSpPr>
          <p:cNvPr id="36869" name="TextovéPole 5"/>
          <p:cNvSpPr txBox="1">
            <a:spLocks noChangeArrowheads="1"/>
          </p:cNvSpPr>
          <p:nvPr/>
        </p:nvSpPr>
        <p:spPr bwMode="auto">
          <a:xfrm>
            <a:off x="1143000" y="5072063"/>
            <a:ext cx="6378575" cy="369887"/>
          </a:xfrm>
          <a:prstGeom prst="rect">
            <a:avLst/>
          </a:prstGeom>
          <a:noFill/>
          <a:ln w="9525">
            <a:noFill/>
            <a:miter lim="800000"/>
            <a:headEnd/>
            <a:tailEnd/>
          </a:ln>
        </p:spPr>
        <p:txBody>
          <a:bodyPr wrap="none">
            <a:spAutoFit/>
          </a:bodyPr>
          <a:lstStyle/>
          <a:p>
            <a:r>
              <a:rPr lang="cs-CZ" dirty="0">
                <a:solidFill>
                  <a:srgbClr val="0066FF"/>
                </a:solidFill>
              </a:rPr>
              <a:t>December 2015                                                    March 2016</a:t>
            </a:r>
            <a:endParaRPr lang="en-GB" dirty="0">
              <a:solidFill>
                <a:srgbClr val="0066FF"/>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Zástupný symbol pro obsah 7"/>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457200" y="1908199"/>
            <a:ext cx="8229600" cy="3909964"/>
          </a:xfrm>
          <a:solidFill>
            <a:schemeClr val="bg1">
              <a:alpha val="59999"/>
            </a:schemeClr>
          </a:solidFill>
        </p:spPr>
      </p:pic>
      <p:sp>
        <p:nvSpPr>
          <p:cNvPr id="37891" name="TextovéPole 8"/>
          <p:cNvSpPr txBox="1">
            <a:spLocks noChangeArrowheads="1"/>
          </p:cNvSpPr>
          <p:nvPr/>
        </p:nvSpPr>
        <p:spPr bwMode="auto">
          <a:xfrm>
            <a:off x="500063" y="214313"/>
            <a:ext cx="8472487" cy="1200150"/>
          </a:xfrm>
          <a:prstGeom prst="rect">
            <a:avLst/>
          </a:prstGeom>
          <a:noFill/>
          <a:ln w="9525">
            <a:noFill/>
            <a:miter lim="800000"/>
            <a:headEnd/>
            <a:tailEnd/>
          </a:ln>
        </p:spPr>
        <p:txBody>
          <a:bodyPr>
            <a:spAutoFit/>
          </a:bodyPr>
          <a:lstStyle/>
          <a:p>
            <a:pPr algn="ctr"/>
            <a:r>
              <a:rPr lang="en-US" dirty="0" smtClean="0">
                <a:solidFill>
                  <a:srgbClr val="0000CC"/>
                </a:solidFill>
              </a:rPr>
              <a:t>In D</a:t>
            </a:r>
            <a:r>
              <a:rPr lang="cs-CZ" dirty="0" smtClean="0">
                <a:solidFill>
                  <a:srgbClr val="0000CC"/>
                </a:solidFill>
              </a:rPr>
              <a:t>ecember</a:t>
            </a:r>
            <a:r>
              <a:rPr lang="en-US" dirty="0" smtClean="0">
                <a:solidFill>
                  <a:srgbClr val="0000CC"/>
                </a:solidFill>
              </a:rPr>
              <a:t> run</a:t>
            </a:r>
            <a:r>
              <a:rPr lang="cs-CZ" dirty="0" smtClean="0">
                <a:solidFill>
                  <a:srgbClr val="0000CC"/>
                </a:solidFill>
              </a:rPr>
              <a:t> </a:t>
            </a:r>
            <a:r>
              <a:rPr lang="cs-CZ" dirty="0">
                <a:solidFill>
                  <a:srgbClr val="0000CC"/>
                </a:solidFill>
              </a:rPr>
              <a:t>the temperature difference </a:t>
            </a:r>
            <a:r>
              <a:rPr lang="en-US" dirty="0" smtClean="0">
                <a:solidFill>
                  <a:srgbClr val="0000CC"/>
                </a:solidFill>
              </a:rPr>
              <a:t>between </a:t>
            </a:r>
            <a:r>
              <a:rPr lang="cs-CZ" dirty="0" smtClean="0">
                <a:solidFill>
                  <a:srgbClr val="0000CC"/>
                </a:solidFill>
              </a:rPr>
              <a:t>the begin</a:t>
            </a:r>
            <a:r>
              <a:rPr lang="en-US" dirty="0" smtClean="0">
                <a:solidFill>
                  <a:srgbClr val="0000CC"/>
                </a:solidFill>
              </a:rPr>
              <a:t>n</a:t>
            </a:r>
            <a:r>
              <a:rPr lang="cs-CZ" dirty="0" smtClean="0">
                <a:solidFill>
                  <a:srgbClr val="0000CC"/>
                </a:solidFill>
              </a:rPr>
              <a:t>ing </a:t>
            </a:r>
            <a:r>
              <a:rPr lang="cs-CZ" dirty="0">
                <a:solidFill>
                  <a:srgbClr val="0000CC"/>
                </a:solidFill>
              </a:rPr>
              <a:t>and the end of experiment </a:t>
            </a:r>
            <a:r>
              <a:rPr lang="en-US" dirty="0" smtClean="0">
                <a:solidFill>
                  <a:srgbClr val="0000CC"/>
                </a:solidFill>
              </a:rPr>
              <a:t>was </a:t>
            </a:r>
            <a:r>
              <a:rPr lang="cs-CZ" dirty="0" smtClean="0">
                <a:solidFill>
                  <a:srgbClr val="0000CC"/>
                </a:solidFill>
              </a:rPr>
              <a:t>about </a:t>
            </a:r>
            <a:r>
              <a:rPr lang="cs-CZ" dirty="0">
                <a:solidFill>
                  <a:srgbClr val="0000CC"/>
                </a:solidFill>
              </a:rPr>
              <a:t>14 °C between 2. and 3. </a:t>
            </a:r>
            <a:r>
              <a:rPr lang="cs-CZ" dirty="0" smtClean="0">
                <a:solidFill>
                  <a:srgbClr val="0000CC"/>
                </a:solidFill>
              </a:rPr>
              <a:t>sectio</a:t>
            </a:r>
            <a:r>
              <a:rPr lang="en-US" dirty="0" smtClean="0">
                <a:solidFill>
                  <a:srgbClr val="0000CC"/>
                </a:solidFill>
              </a:rPr>
              <a:t>s</a:t>
            </a:r>
            <a:r>
              <a:rPr lang="cs-CZ" dirty="0" smtClean="0">
                <a:solidFill>
                  <a:srgbClr val="0000CC"/>
                </a:solidFill>
              </a:rPr>
              <a:t>n </a:t>
            </a:r>
            <a:r>
              <a:rPr lang="cs-CZ" dirty="0">
                <a:solidFill>
                  <a:srgbClr val="0000CC"/>
                </a:solidFill>
              </a:rPr>
              <a:t>with </a:t>
            </a:r>
            <a:r>
              <a:rPr lang="en-US" dirty="0" err="1" smtClean="0">
                <a:solidFill>
                  <a:srgbClr val="0000CC"/>
                </a:solidFill>
              </a:rPr>
              <a:t>i</a:t>
            </a:r>
            <a:r>
              <a:rPr lang="cs-CZ" dirty="0" smtClean="0">
                <a:solidFill>
                  <a:srgbClr val="0000CC"/>
                </a:solidFill>
              </a:rPr>
              <a:t>nsufficient </a:t>
            </a:r>
            <a:r>
              <a:rPr lang="cs-CZ" dirty="0">
                <a:solidFill>
                  <a:srgbClr val="0000CC"/>
                </a:solidFill>
              </a:rPr>
              <a:t>insulation.</a:t>
            </a:r>
          </a:p>
          <a:p>
            <a:pPr algn="ctr"/>
            <a:r>
              <a:rPr lang="cs-CZ" dirty="0">
                <a:solidFill>
                  <a:srgbClr val="0000CC"/>
                </a:solidFill>
              </a:rPr>
              <a:t>Thorium samples </a:t>
            </a:r>
            <a:r>
              <a:rPr lang="en-US" dirty="0" smtClean="0">
                <a:solidFill>
                  <a:srgbClr val="0000CC"/>
                </a:solidFill>
              </a:rPr>
              <a:t>were</a:t>
            </a:r>
            <a:r>
              <a:rPr lang="cs-CZ" dirty="0" smtClean="0">
                <a:solidFill>
                  <a:srgbClr val="0000CC"/>
                </a:solidFill>
              </a:rPr>
              <a:t> </a:t>
            </a:r>
            <a:r>
              <a:rPr lang="cs-CZ" dirty="0">
                <a:solidFill>
                  <a:srgbClr val="0000CC"/>
                </a:solidFill>
              </a:rPr>
              <a:t>measured </a:t>
            </a:r>
            <a:endParaRPr lang="en-GB" dirty="0">
              <a:solidFill>
                <a:srgbClr val="0000CC"/>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inp.uz/sites/default/files/main_news/19-1.JPG"/>
          <p:cNvPicPr>
            <a:picLocks noChangeAspect="1" noChangeArrowheads="1"/>
          </p:cNvPicPr>
          <p:nvPr/>
        </p:nvPicPr>
        <p:blipFill>
          <a:blip r:embed="rId2" cstate="print"/>
          <a:srcRect/>
          <a:stretch>
            <a:fillRect/>
          </a:stretch>
        </p:blipFill>
        <p:spPr bwMode="auto">
          <a:xfrm>
            <a:off x="6143636" y="4286256"/>
            <a:ext cx="2857500" cy="2095501"/>
          </a:xfrm>
          <a:prstGeom prst="rect">
            <a:avLst/>
          </a:prstGeom>
          <a:noFill/>
        </p:spPr>
      </p:pic>
      <p:pic>
        <p:nvPicPr>
          <p:cNvPr id="99332" name="Picture 4" descr="http://www.inp.uz/sites/default/files/main_news/19.JPG"/>
          <p:cNvPicPr>
            <a:picLocks noChangeAspect="1" noChangeArrowheads="1"/>
          </p:cNvPicPr>
          <p:nvPr/>
        </p:nvPicPr>
        <p:blipFill>
          <a:blip r:embed="rId3" cstate="print"/>
          <a:srcRect/>
          <a:stretch>
            <a:fillRect/>
          </a:stretch>
        </p:blipFill>
        <p:spPr bwMode="auto">
          <a:xfrm>
            <a:off x="428596" y="4286256"/>
            <a:ext cx="2857500" cy="2095501"/>
          </a:xfrm>
          <a:prstGeom prst="rect">
            <a:avLst/>
          </a:prstGeom>
          <a:noFill/>
        </p:spPr>
      </p:pic>
      <p:sp>
        <p:nvSpPr>
          <p:cNvPr id="5" name="Rectangle 4"/>
          <p:cNvSpPr/>
          <p:nvPr/>
        </p:nvSpPr>
        <p:spPr>
          <a:xfrm>
            <a:off x="1500166" y="1285860"/>
            <a:ext cx="6429420" cy="954107"/>
          </a:xfrm>
          <a:prstGeom prst="rect">
            <a:avLst/>
          </a:prstGeom>
        </p:spPr>
        <p:txBody>
          <a:bodyPr wrap="square">
            <a:spAutoFit/>
          </a:bodyPr>
          <a:lstStyle/>
          <a:p>
            <a:pPr algn="ctr"/>
            <a:r>
              <a:rPr lang="en-US" sz="1400" b="1" dirty="0" smtClean="0">
                <a:solidFill>
                  <a:srgbClr val="00B050"/>
                </a:solidFill>
              </a:rPr>
              <a:t>INTERNATIONAL WORKSHOP </a:t>
            </a:r>
          </a:p>
          <a:p>
            <a:pPr algn="ctr"/>
            <a:r>
              <a:rPr lang="en-US" sz="1400" b="1" dirty="0" smtClean="0">
                <a:solidFill>
                  <a:srgbClr val="0070C0"/>
                </a:solidFill>
              </a:rPr>
              <a:t>Sub-critical nuclear systems and nuclear power issues</a:t>
            </a:r>
          </a:p>
          <a:p>
            <a:pPr algn="ctr"/>
            <a:r>
              <a:rPr lang="ru-RU" sz="1400" i="1" dirty="0" smtClean="0">
                <a:solidFill>
                  <a:srgbClr val="7030A0"/>
                </a:solidFill>
              </a:rPr>
              <a:t>19-22 </a:t>
            </a:r>
            <a:r>
              <a:rPr lang="en-US" sz="1400" i="1" dirty="0" smtClean="0">
                <a:solidFill>
                  <a:srgbClr val="7030A0"/>
                </a:solidFill>
              </a:rPr>
              <a:t>March</a:t>
            </a:r>
            <a:r>
              <a:rPr lang="ru-RU" sz="1400" i="1" dirty="0" smtClean="0">
                <a:solidFill>
                  <a:srgbClr val="7030A0"/>
                </a:solidFill>
              </a:rPr>
              <a:t> 2019</a:t>
            </a:r>
            <a:endParaRPr lang="en-US" sz="1400" i="1" dirty="0" smtClean="0">
              <a:solidFill>
                <a:srgbClr val="7030A0"/>
              </a:solidFill>
            </a:endParaRPr>
          </a:p>
          <a:p>
            <a:pPr algn="ctr"/>
            <a:r>
              <a:rPr lang="ru-RU" sz="1400" i="1" dirty="0" smtClean="0">
                <a:solidFill>
                  <a:srgbClr val="7030A0"/>
                </a:solidFill>
              </a:rPr>
              <a:t> </a:t>
            </a:r>
            <a:r>
              <a:rPr lang="en-US" sz="1400" i="1" dirty="0" smtClean="0">
                <a:solidFill>
                  <a:srgbClr val="7030A0"/>
                </a:solidFill>
              </a:rPr>
              <a:t>Tashkent</a:t>
            </a:r>
            <a:r>
              <a:rPr lang="ru-RU" sz="1400" i="1" dirty="0" smtClean="0">
                <a:solidFill>
                  <a:srgbClr val="7030A0"/>
                </a:solidFill>
              </a:rPr>
              <a:t>, </a:t>
            </a:r>
            <a:r>
              <a:rPr lang="en-US" sz="1400" i="1" dirty="0" smtClean="0">
                <a:solidFill>
                  <a:srgbClr val="7030A0"/>
                </a:solidFill>
              </a:rPr>
              <a:t>Uzbekistan</a:t>
            </a:r>
            <a:endParaRPr lang="ru-RU" sz="1400" b="1" i="1" dirty="0">
              <a:solidFill>
                <a:srgbClr val="7030A0"/>
              </a:solidFill>
            </a:endParaRPr>
          </a:p>
        </p:txBody>
      </p:sp>
      <p:pic>
        <p:nvPicPr>
          <p:cNvPr id="6" name="Picture 2" descr="http://storage.academy.uz/source/1/pages/GetPDF%20%283%29.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42910" y="285728"/>
            <a:ext cx="1616357" cy="1643074"/>
          </a:xfrm>
          <a:prstGeom prst="rect">
            <a:avLst/>
          </a:prstGeom>
          <a:noFill/>
        </p:spPr>
      </p:pic>
      <p:pic>
        <p:nvPicPr>
          <p:cNvPr id="7" name="logo" descr="Home"/>
          <p:cNvPicPr/>
          <p:nvPr/>
        </p:nvPicPr>
        <p:blipFill>
          <a:blip r:embed="rId5">
            <a:clrChange>
              <a:clrFrom>
                <a:srgbClr val="3399FF"/>
              </a:clrFrom>
              <a:clrTo>
                <a:srgbClr val="3399FF">
                  <a:alpha val="0"/>
                </a:srgbClr>
              </a:clrTo>
            </a:clrChange>
          </a:blip>
          <a:srcRect l="88189" t="8399" r="1008" b="12598"/>
          <a:stretch>
            <a:fillRect/>
          </a:stretch>
        </p:blipFill>
        <p:spPr bwMode="auto">
          <a:xfrm>
            <a:off x="4000496" y="214290"/>
            <a:ext cx="1071570" cy="928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 descr="emblemaLHEP-last"/>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286381" y="285729"/>
            <a:ext cx="1643074" cy="913312"/>
          </a:xfrm>
          <a:prstGeom prst="rect">
            <a:avLst/>
          </a:prstGeom>
          <a:noFill/>
          <a:ln w="9525">
            <a:noFill/>
            <a:miter lim="800000"/>
            <a:headEnd/>
            <a:tailEnd/>
          </a:ln>
        </p:spPr>
      </p:pic>
      <p:pic>
        <p:nvPicPr>
          <p:cNvPr id="9" name="Picture 8" descr="http://academy.uz/dist/img/logo.png"/>
          <p:cNvPicPr/>
          <p:nvPr/>
        </p:nvPicPr>
        <p:blipFill>
          <a:blip r:embed="rId7"/>
          <a:srcRect/>
          <a:stretch>
            <a:fillRect/>
          </a:stretch>
        </p:blipFill>
        <p:spPr bwMode="auto">
          <a:xfrm>
            <a:off x="2714612" y="142852"/>
            <a:ext cx="885825" cy="990600"/>
          </a:xfrm>
          <a:prstGeom prst="rect">
            <a:avLst/>
          </a:prstGeom>
          <a:noFill/>
          <a:ln w="9525">
            <a:noFill/>
            <a:miter lim="800000"/>
            <a:headEnd/>
            <a:tailEnd/>
          </a:ln>
        </p:spPr>
      </p:pic>
      <p:pic>
        <p:nvPicPr>
          <p:cNvPr id="10" name="Picture 9" descr="&amp;Ocy;&amp;bcy;&amp;hardcy;&amp;iecy;&amp;dcy;&amp;icy;&amp;ncy;&amp;iecy;&amp;ncy;&amp;ncy;&amp;ycy;&amp;jcy; &amp;icy;&amp;ncy;&amp;scy;&amp;tcy;&amp;icy;&amp;tcy;&amp;ucy;&amp;tcy; &amp;yacy;&amp;dcy;&amp;iecy;&amp;rcy;&amp;ncy;&amp;ycy;&amp;khcy; &amp;icy;&amp;scy;&amp;scy;&amp;lcy;&amp;iecy;&amp;dcy;&amp;ocy;&amp;vcy;&amp;acy;&amp;ncy;&amp;icy;&amp;jcy;"/>
          <p:cNvPicPr/>
          <p:nvPr/>
        </p:nvPicPr>
        <p:blipFill>
          <a:blip r:embed="rId8">
            <a:duotone>
              <a:prstClr val="black"/>
              <a:schemeClr val="tx2">
                <a:tint val="45000"/>
                <a:satMod val="400000"/>
              </a:schemeClr>
            </a:duotone>
          </a:blip>
          <a:srcRect/>
          <a:stretch>
            <a:fillRect/>
          </a:stretch>
        </p:blipFill>
        <p:spPr bwMode="auto">
          <a:xfrm>
            <a:off x="6929454" y="285728"/>
            <a:ext cx="2009773" cy="1571636"/>
          </a:xfrm>
          <a:prstGeom prst="rect">
            <a:avLst/>
          </a:prstGeom>
          <a:noFill/>
          <a:ln w="9525">
            <a:noFill/>
            <a:miter lim="800000"/>
            <a:headEnd/>
            <a:tailEnd/>
          </a:ln>
        </p:spPr>
      </p:pic>
      <p:pic>
        <p:nvPicPr>
          <p:cNvPr id="99335" name="Picture 7"/>
          <p:cNvPicPr>
            <a:picLocks noChangeAspect="1" noChangeArrowheads="1"/>
          </p:cNvPicPr>
          <p:nvPr/>
        </p:nvPicPr>
        <p:blipFill>
          <a:blip r:embed="rId9">
            <a:clrChange>
              <a:clrFrom>
                <a:srgbClr val="D2E3F6"/>
              </a:clrFrom>
              <a:clrTo>
                <a:srgbClr val="D2E3F6">
                  <a:alpha val="0"/>
                </a:srgbClr>
              </a:clrTo>
            </a:clrChange>
          </a:blip>
          <a:srcRect/>
          <a:stretch>
            <a:fillRect/>
          </a:stretch>
        </p:blipFill>
        <p:spPr bwMode="auto">
          <a:xfrm>
            <a:off x="3428992" y="2214554"/>
            <a:ext cx="2577302" cy="3462338"/>
          </a:xfrm>
          <a:prstGeom prst="rect">
            <a:avLst/>
          </a:prstGeom>
          <a:noFill/>
          <a:ln w="9525">
            <a:noFill/>
            <a:miter lim="800000"/>
            <a:headEnd/>
            <a:tailEnd/>
          </a:ln>
          <a:effectLst/>
        </p:spPr>
      </p:pic>
      <p:pic>
        <p:nvPicPr>
          <p:cNvPr id="99334" name="Picture 6" descr="http://www.inp.uz/sites/default/files/main_news/19-2.JPG"/>
          <p:cNvPicPr>
            <a:picLocks noChangeAspect="1" noChangeArrowheads="1"/>
          </p:cNvPicPr>
          <p:nvPr/>
        </p:nvPicPr>
        <p:blipFill>
          <a:blip r:embed="rId10" cstate="print"/>
          <a:srcRect/>
          <a:stretch>
            <a:fillRect/>
          </a:stretch>
        </p:blipFill>
        <p:spPr bwMode="auto">
          <a:xfrm>
            <a:off x="3286116" y="4286256"/>
            <a:ext cx="2857500" cy="2095501"/>
          </a:xfrm>
          <a:prstGeom prst="rect">
            <a:avLst/>
          </a:prstGeom>
          <a:noFill/>
        </p:spPr>
      </p:pic>
      <p:pic>
        <p:nvPicPr>
          <p:cNvPr id="12" name="Picture 2" descr="http://www.inp.uz/sites/default/files/main_news/19-1.JPG"/>
          <p:cNvPicPr>
            <a:picLocks noChangeAspect="1" noChangeArrowheads="1"/>
          </p:cNvPicPr>
          <p:nvPr/>
        </p:nvPicPr>
        <p:blipFill>
          <a:blip r:embed="rId2" cstate="print"/>
          <a:srcRect/>
          <a:stretch>
            <a:fillRect/>
          </a:stretch>
        </p:blipFill>
        <p:spPr bwMode="auto">
          <a:xfrm>
            <a:off x="6143636" y="4500570"/>
            <a:ext cx="2857500" cy="2095501"/>
          </a:xfrm>
          <a:prstGeom prst="rect">
            <a:avLst/>
          </a:prstGeom>
          <a:noFill/>
        </p:spPr>
      </p:pic>
      <p:pic>
        <p:nvPicPr>
          <p:cNvPr id="13" name="Picture 4" descr="http://www.inp.uz/sites/default/files/main_news/19.JPG"/>
          <p:cNvPicPr>
            <a:picLocks noChangeAspect="1" noChangeArrowheads="1"/>
          </p:cNvPicPr>
          <p:nvPr/>
        </p:nvPicPr>
        <p:blipFill>
          <a:blip r:embed="rId3" cstate="print"/>
          <a:srcRect/>
          <a:stretch>
            <a:fillRect/>
          </a:stretch>
        </p:blipFill>
        <p:spPr bwMode="auto">
          <a:xfrm>
            <a:off x="428596" y="4500570"/>
            <a:ext cx="2857500" cy="2095501"/>
          </a:xfrm>
          <a:prstGeom prst="rect">
            <a:avLst/>
          </a:prstGeom>
          <a:noFill/>
        </p:spPr>
      </p:pic>
      <p:pic>
        <p:nvPicPr>
          <p:cNvPr id="14" name="Picture 6" descr="http://www.inp.uz/sites/default/files/main_news/19-2.JPG"/>
          <p:cNvPicPr>
            <a:picLocks noChangeAspect="1" noChangeArrowheads="1"/>
          </p:cNvPicPr>
          <p:nvPr/>
        </p:nvPicPr>
        <p:blipFill>
          <a:blip r:embed="rId10" cstate="print"/>
          <a:srcRect/>
          <a:stretch>
            <a:fillRect/>
          </a:stretch>
        </p:blipFill>
        <p:spPr bwMode="auto">
          <a:xfrm>
            <a:off x="3286116" y="4500570"/>
            <a:ext cx="2857500" cy="2095501"/>
          </a:xfrm>
          <a:prstGeom prst="rect">
            <a:avLst/>
          </a:prstGeom>
          <a:noFill/>
        </p:spPr>
      </p:pic>
    </p:spTree>
    <p:extLst>
      <p:ext uri="{BB962C8B-B14F-4D97-AF65-F5344CB8AC3E}">
        <p14:creationId xmlns:p14="http://schemas.microsoft.com/office/powerpoint/2010/main" xmlns="" val="419160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srcRect/>
          <a:stretch>
            <a:fillRect/>
          </a:stretch>
        </p:blipFill>
        <p:spPr bwMode="auto">
          <a:xfrm>
            <a:off x="357158" y="152453"/>
            <a:ext cx="4071966" cy="6491233"/>
          </a:xfrm>
          <a:prstGeom prst="rect">
            <a:avLst/>
          </a:prstGeom>
          <a:noFill/>
          <a:ln w="9525">
            <a:noFill/>
            <a:miter lim="800000"/>
            <a:headEnd/>
            <a:tailEnd/>
          </a:ln>
          <a:effectLst/>
        </p:spPr>
      </p:pic>
      <p:pic>
        <p:nvPicPr>
          <p:cNvPr id="92163" name="Picture 3"/>
          <p:cNvPicPr>
            <a:picLocks noChangeAspect="1" noChangeArrowheads="1"/>
          </p:cNvPicPr>
          <p:nvPr/>
        </p:nvPicPr>
        <p:blipFill>
          <a:blip r:embed="rId3"/>
          <a:srcRect/>
          <a:stretch>
            <a:fillRect/>
          </a:stretch>
        </p:blipFill>
        <p:spPr bwMode="auto">
          <a:xfrm>
            <a:off x="4786314" y="142852"/>
            <a:ext cx="4105095" cy="6500833"/>
          </a:xfrm>
          <a:prstGeom prst="rect">
            <a:avLst/>
          </a:prstGeom>
          <a:noFill/>
          <a:ln w="9525">
            <a:noFill/>
            <a:miter lim="800000"/>
            <a:headEnd/>
            <a:tailEnd/>
          </a:ln>
          <a:effectLst/>
        </p:spPr>
      </p:pic>
    </p:spTree>
    <p:extLst>
      <p:ext uri="{BB962C8B-B14F-4D97-AF65-F5344CB8AC3E}">
        <p14:creationId xmlns:p14="http://schemas.microsoft.com/office/powerpoint/2010/main" xmlns="" val="2698645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80928"/>
            <a:ext cx="4680520" cy="864096"/>
          </a:xfrm>
        </p:spPr>
        <p:txBody>
          <a:bodyPr>
            <a:normAutofit fontScale="90000"/>
          </a:bodyPr>
          <a:lstStyle/>
          <a:p>
            <a:r>
              <a:rPr lang="en-US" sz="1800" dirty="0" smtClean="0">
                <a:solidFill>
                  <a:srgbClr val="0070C0"/>
                </a:solidFill>
                <a:latin typeface="Times New Roman" pitchFamily="18" charset="0"/>
                <a:cs typeface="Times New Roman" pitchFamily="18" charset="0"/>
              </a:rPr>
              <a:t>Realization of BURT transportation from VBLHEP to DLNP September </a:t>
            </a:r>
            <a:r>
              <a:rPr lang="ru-RU" sz="1800" dirty="0" smtClean="0">
                <a:solidFill>
                  <a:srgbClr val="0070C0"/>
                </a:solidFill>
                <a:latin typeface="Times New Roman" pitchFamily="18" charset="0"/>
                <a:cs typeface="Times New Roman" pitchFamily="18" charset="0"/>
              </a:rPr>
              <a:t>2017</a:t>
            </a:r>
            <a:r>
              <a:rPr lang="en-US" sz="1800" dirty="0" smtClean="0">
                <a:solidFill>
                  <a:srgbClr val="0070C0"/>
                </a:solidFill>
                <a:latin typeface="Times New Roman" pitchFamily="18" charset="0"/>
                <a:cs typeface="Times New Roman" pitchFamily="18" charset="0"/>
              </a:rPr>
              <a:t>, JINR, </a:t>
            </a:r>
            <a:r>
              <a:rPr lang="en-US" sz="1800" dirty="0" err="1" smtClean="0">
                <a:solidFill>
                  <a:srgbClr val="0070C0"/>
                </a:solidFill>
                <a:latin typeface="Times New Roman" pitchFamily="18" charset="0"/>
                <a:cs typeface="Times New Roman" pitchFamily="18" charset="0"/>
              </a:rPr>
              <a:t>Dubna</a:t>
            </a:r>
            <a:endParaRPr lang="ru-RU" sz="1800" dirty="0">
              <a:solidFill>
                <a:srgbClr val="0070C0"/>
              </a:solidFill>
              <a:latin typeface="Times New Roman" pitchFamily="18" charset="0"/>
              <a:cs typeface="Times New Roman" pitchFamily="18" charset="0"/>
            </a:endParaRPr>
          </a:p>
        </p:txBody>
      </p:sp>
      <p:pic>
        <p:nvPicPr>
          <p:cNvPr id="5" name="Picture 4"/>
          <p:cNvPicPr/>
          <p:nvPr/>
        </p:nvPicPr>
        <p:blipFill>
          <a:blip r:embed="rId2" cstate="print"/>
          <a:srcRect/>
          <a:stretch>
            <a:fillRect/>
          </a:stretch>
        </p:blipFill>
        <p:spPr bwMode="auto">
          <a:xfrm>
            <a:off x="539552" y="3789040"/>
            <a:ext cx="1944216" cy="2808312"/>
          </a:xfrm>
          <a:prstGeom prst="rect">
            <a:avLst/>
          </a:prstGeom>
          <a:noFill/>
          <a:ln w="9525">
            <a:noFill/>
            <a:miter lim="800000"/>
            <a:headEnd/>
            <a:tailEnd/>
          </a:ln>
          <a:effectLst/>
        </p:spPr>
      </p:pic>
      <p:pic>
        <p:nvPicPr>
          <p:cNvPr id="6" name="Picture 5" descr="C:\Documents and Settings\strekale\Мои документы\Загрузки\20170905_100007.jpg"/>
          <p:cNvPicPr/>
          <p:nvPr/>
        </p:nvPicPr>
        <p:blipFill>
          <a:blip r:embed="rId3" cstate="print"/>
          <a:srcRect/>
          <a:stretch>
            <a:fillRect/>
          </a:stretch>
        </p:blipFill>
        <p:spPr bwMode="auto">
          <a:xfrm>
            <a:off x="2915816" y="3789040"/>
            <a:ext cx="2016224" cy="2793492"/>
          </a:xfrm>
          <a:prstGeom prst="rect">
            <a:avLst/>
          </a:prstGeom>
          <a:noFill/>
          <a:ln w="9525">
            <a:noFill/>
            <a:miter lim="800000"/>
            <a:headEnd/>
            <a:tailEnd/>
          </a:ln>
        </p:spPr>
      </p:pic>
      <p:pic>
        <p:nvPicPr>
          <p:cNvPr id="7" name="Рисунок 6" descr="F:\Ch\IMG_20171217_155022.jpg"/>
          <p:cNvPicPr/>
          <p:nvPr/>
        </p:nvPicPr>
        <p:blipFill>
          <a:blip r:embed="rId4" cstate="print"/>
          <a:srcRect/>
          <a:stretch>
            <a:fillRect/>
          </a:stretch>
        </p:blipFill>
        <p:spPr bwMode="auto">
          <a:xfrm>
            <a:off x="5148064" y="3789040"/>
            <a:ext cx="3636169" cy="2799206"/>
          </a:xfrm>
          <a:prstGeom prst="rect">
            <a:avLst/>
          </a:prstGeom>
          <a:noFill/>
          <a:ln w="9525">
            <a:noFill/>
            <a:miter lim="800000"/>
            <a:headEnd/>
            <a:tailEnd/>
          </a:ln>
        </p:spPr>
      </p:pic>
      <p:sp>
        <p:nvSpPr>
          <p:cNvPr id="8" name="TextBox 7"/>
          <p:cNvSpPr txBox="1"/>
          <p:nvPr/>
        </p:nvSpPr>
        <p:spPr>
          <a:xfrm>
            <a:off x="5364088" y="2852936"/>
            <a:ext cx="3528392" cy="646331"/>
          </a:xfrm>
          <a:prstGeom prst="rect">
            <a:avLst/>
          </a:prstGeom>
          <a:noFill/>
        </p:spPr>
        <p:txBody>
          <a:bodyPr wrap="square" rtlCol="0">
            <a:spAutoFit/>
          </a:bodyPr>
          <a:lstStyle/>
          <a:p>
            <a:pPr algn="ctr"/>
            <a:r>
              <a:rPr lang="en-US" dirty="0" smtClean="0">
                <a:solidFill>
                  <a:srgbClr val="0070C0"/>
                </a:solidFill>
                <a:latin typeface="Times New Roman" pitchFamily="18" charset="0"/>
                <a:cs typeface="Times New Roman" pitchFamily="18" charset="0"/>
              </a:rPr>
              <a:t>Background measurements, DNLP </a:t>
            </a:r>
            <a:r>
              <a:rPr lang="en-US" dirty="0" err="1" smtClean="0">
                <a:solidFill>
                  <a:srgbClr val="0070C0"/>
                </a:solidFill>
                <a:latin typeface="Times New Roman" pitchFamily="18" charset="0"/>
                <a:cs typeface="Times New Roman" pitchFamily="18" charset="0"/>
              </a:rPr>
              <a:t>Phasotron</a:t>
            </a:r>
            <a:r>
              <a:rPr lang="en-US" dirty="0" smtClean="0">
                <a:solidFill>
                  <a:srgbClr val="0070C0"/>
                </a:solidFill>
                <a:latin typeface="Times New Roman" pitchFamily="18" charset="0"/>
                <a:cs typeface="Times New Roman" pitchFamily="18" charset="0"/>
              </a:rPr>
              <a:t>, January 2018</a:t>
            </a:r>
            <a:endParaRPr lang="ru-RU"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9167106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9" name="Picture 3"/>
          <p:cNvPicPr>
            <a:picLocks noChangeAspect="1" noChangeArrowheads="1"/>
          </p:cNvPicPr>
          <p:nvPr/>
        </p:nvPicPr>
        <p:blipFill>
          <a:blip r:embed="rId2"/>
          <a:srcRect l="62109" t="27778" r="24766" b="11110"/>
          <a:stretch>
            <a:fillRect/>
          </a:stretch>
        </p:blipFill>
        <p:spPr bwMode="auto">
          <a:xfrm>
            <a:off x="4286248" y="785794"/>
            <a:ext cx="4418765" cy="5786478"/>
          </a:xfrm>
          <a:prstGeom prst="rect">
            <a:avLst/>
          </a:prstGeom>
          <a:noFill/>
          <a:ln w="9525">
            <a:noFill/>
            <a:miter lim="800000"/>
            <a:headEnd/>
            <a:tailEnd/>
          </a:ln>
          <a:effectLst/>
        </p:spPr>
      </p:pic>
      <p:pic>
        <p:nvPicPr>
          <p:cNvPr id="275457" name="Picture 1"/>
          <p:cNvPicPr>
            <a:picLocks noGrp="1" noChangeAspect="1" noChangeArrowheads="1"/>
          </p:cNvPicPr>
          <p:nvPr>
            <p:ph idx="1"/>
          </p:nvPr>
        </p:nvPicPr>
        <p:blipFill>
          <a:blip r:embed="rId3"/>
          <a:srcRect l="62153" t="18896" r="24826" b="7030"/>
          <a:stretch>
            <a:fillRect/>
          </a:stretch>
        </p:blipFill>
        <p:spPr bwMode="auto">
          <a:xfrm>
            <a:off x="642909" y="214288"/>
            <a:ext cx="3929091" cy="62865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2"/>
          <a:srcRect l="60672" t="28492" r="24488" b="9248"/>
          <a:stretch>
            <a:fillRect/>
          </a:stretch>
        </p:blipFill>
        <p:spPr bwMode="auto">
          <a:xfrm>
            <a:off x="2214546" y="158567"/>
            <a:ext cx="5286412" cy="6237967"/>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Accelerator Driven Systems</a:t>
            </a:r>
            <a:endParaRPr lang="ru-RU" dirty="0"/>
          </a:p>
        </p:txBody>
      </p:sp>
      <p:pic>
        <p:nvPicPr>
          <p:cNvPr id="4" name="Picture 2"/>
          <p:cNvPicPr>
            <a:picLocks noGrp="1" noChangeAspect="1" noChangeArrowheads="1"/>
          </p:cNvPicPr>
          <p:nvPr>
            <p:ph idx="1"/>
          </p:nvPr>
        </p:nvPicPr>
        <p:blipFill rotWithShape="1">
          <a:blip r:embed="rId2"/>
          <a:srcRect l="1039" t="18939" r="48377" b="44790"/>
          <a:stretch/>
        </p:blipFill>
        <p:spPr bwMode="auto">
          <a:xfrm>
            <a:off x="310909" y="1700808"/>
            <a:ext cx="8797570" cy="4464496"/>
          </a:xfrm>
          <a:prstGeom prst="rect">
            <a:avLst/>
          </a:prstGeom>
          <a:noFill/>
          <a:ln w="9525">
            <a:noFill/>
            <a:miter lim="800000"/>
            <a:headEnd/>
            <a:tailEnd/>
          </a:ln>
          <a:effectLst/>
        </p:spPr>
      </p:pic>
      <p:grpSp>
        <p:nvGrpSpPr>
          <p:cNvPr id="14" name="Группа 13"/>
          <p:cNvGrpSpPr/>
          <p:nvPr/>
        </p:nvGrpSpPr>
        <p:grpSpPr>
          <a:xfrm>
            <a:off x="457200" y="1993702"/>
            <a:ext cx="8476879" cy="3676257"/>
            <a:chOff x="457200" y="1993702"/>
            <a:chExt cx="8476879" cy="3676257"/>
          </a:xfrm>
        </p:grpSpPr>
        <p:sp>
          <p:nvSpPr>
            <p:cNvPr id="5" name="TextBox 4"/>
            <p:cNvSpPr txBox="1"/>
            <p:nvPr/>
          </p:nvSpPr>
          <p:spPr>
            <a:xfrm>
              <a:off x="457200" y="2276872"/>
              <a:ext cx="1751155" cy="646331"/>
            </a:xfrm>
            <a:prstGeom prst="rect">
              <a:avLst/>
            </a:prstGeom>
            <a:solidFill>
              <a:schemeClr val="bg1"/>
            </a:solidFill>
          </p:spPr>
          <p:txBody>
            <a:bodyPr wrap="square" rtlCol="0">
              <a:spAutoFit/>
            </a:bodyPr>
            <a:lstStyle/>
            <a:p>
              <a:r>
                <a:rPr lang="en-US" dirty="0" smtClean="0"/>
                <a:t>Subcritical</a:t>
              </a:r>
            </a:p>
            <a:p>
              <a:r>
                <a:rPr lang="en-US" dirty="0" smtClean="0"/>
                <a:t> assembly</a:t>
              </a:r>
              <a:endParaRPr lang="ru-RU" dirty="0"/>
            </a:p>
          </p:txBody>
        </p:sp>
        <p:grpSp>
          <p:nvGrpSpPr>
            <p:cNvPr id="13" name="Группа 12"/>
            <p:cNvGrpSpPr/>
            <p:nvPr/>
          </p:nvGrpSpPr>
          <p:grpSpPr>
            <a:xfrm>
              <a:off x="1619672" y="1993702"/>
              <a:ext cx="7314407" cy="3676257"/>
              <a:chOff x="1619672" y="1993702"/>
              <a:chExt cx="7314407" cy="3676257"/>
            </a:xfrm>
          </p:grpSpPr>
          <p:sp>
            <p:nvSpPr>
              <p:cNvPr id="6" name="TextBox 5"/>
              <p:cNvSpPr txBox="1"/>
              <p:nvPr/>
            </p:nvSpPr>
            <p:spPr>
              <a:xfrm>
                <a:off x="2051720" y="1993702"/>
                <a:ext cx="1656184" cy="369332"/>
              </a:xfrm>
              <a:prstGeom prst="rect">
                <a:avLst/>
              </a:prstGeom>
              <a:solidFill>
                <a:schemeClr val="bg1"/>
              </a:solidFill>
            </p:spPr>
            <p:txBody>
              <a:bodyPr wrap="square" rtlCol="0">
                <a:spAutoFit/>
              </a:bodyPr>
              <a:lstStyle/>
              <a:p>
                <a:r>
                  <a:rPr lang="en-US" dirty="0" smtClean="0"/>
                  <a:t>Proton beam</a:t>
                </a:r>
                <a:endParaRPr lang="ru-RU" dirty="0"/>
              </a:p>
            </p:txBody>
          </p:sp>
          <p:sp>
            <p:nvSpPr>
              <p:cNvPr id="7" name="TextBox 6"/>
              <p:cNvSpPr txBox="1"/>
              <p:nvPr/>
            </p:nvSpPr>
            <p:spPr>
              <a:xfrm>
                <a:off x="3949166" y="2047511"/>
                <a:ext cx="2232248" cy="646331"/>
              </a:xfrm>
              <a:prstGeom prst="rect">
                <a:avLst/>
              </a:prstGeom>
              <a:solidFill>
                <a:schemeClr val="bg1"/>
              </a:solidFill>
            </p:spPr>
            <p:txBody>
              <a:bodyPr wrap="square" rtlCol="0">
                <a:spAutoFit/>
              </a:bodyPr>
              <a:lstStyle/>
              <a:p>
                <a:r>
                  <a:rPr lang="en-US" dirty="0" smtClean="0"/>
                  <a:t>Accelerator</a:t>
                </a:r>
              </a:p>
              <a:p>
                <a:r>
                  <a:rPr lang="en-US" dirty="0" smtClean="0"/>
                  <a:t> (</a:t>
                </a:r>
                <a:r>
                  <a:rPr lang="en-US" dirty="0" err="1" smtClean="0"/>
                  <a:t>linac</a:t>
                </a:r>
                <a:r>
                  <a:rPr lang="en-US" dirty="0" smtClean="0"/>
                  <a:t> or cyclotron)</a:t>
                </a:r>
                <a:endParaRPr lang="ru-RU" dirty="0"/>
              </a:p>
            </p:txBody>
          </p:sp>
          <p:sp>
            <p:nvSpPr>
              <p:cNvPr id="8" name="TextBox 7"/>
              <p:cNvSpPr txBox="1"/>
              <p:nvPr/>
            </p:nvSpPr>
            <p:spPr>
              <a:xfrm>
                <a:off x="4932041" y="3147247"/>
                <a:ext cx="2086050" cy="830997"/>
              </a:xfrm>
              <a:prstGeom prst="rect">
                <a:avLst/>
              </a:prstGeom>
              <a:solidFill>
                <a:schemeClr val="bg1"/>
              </a:solidFill>
            </p:spPr>
            <p:txBody>
              <a:bodyPr wrap="square" rtlCol="0">
                <a:spAutoFit/>
              </a:bodyPr>
              <a:lstStyle/>
              <a:p>
                <a:r>
                  <a:rPr lang="en-US" sz="1600" dirty="0" smtClean="0"/>
                  <a:t>Fraction of energy </a:t>
                </a:r>
                <a:r>
                  <a:rPr lang="en-US" sz="1600" i="1" dirty="0" smtClean="0"/>
                  <a:t>f</a:t>
                </a:r>
                <a:r>
                  <a:rPr lang="en-US" sz="1600" dirty="0" smtClean="0"/>
                  <a:t> </a:t>
                </a:r>
              </a:p>
              <a:p>
                <a:r>
                  <a:rPr lang="en-US" sz="1600" dirty="0"/>
                  <a:t>r</a:t>
                </a:r>
                <a:r>
                  <a:rPr lang="en-US" sz="1600" dirty="0" smtClean="0"/>
                  <a:t>equired for running the accelerator</a:t>
                </a:r>
                <a:endParaRPr lang="ru-RU" sz="1600" dirty="0"/>
              </a:p>
            </p:txBody>
          </p:sp>
          <p:sp>
            <p:nvSpPr>
              <p:cNvPr id="9" name="TextBox 8"/>
              <p:cNvSpPr txBox="1"/>
              <p:nvPr/>
            </p:nvSpPr>
            <p:spPr>
              <a:xfrm>
                <a:off x="6876256" y="3356992"/>
                <a:ext cx="2057823" cy="830997"/>
              </a:xfrm>
              <a:prstGeom prst="rect">
                <a:avLst/>
              </a:prstGeom>
              <a:solidFill>
                <a:schemeClr val="bg1"/>
              </a:solidFill>
            </p:spPr>
            <p:txBody>
              <a:bodyPr wrap="square" rtlCol="0">
                <a:spAutoFit/>
              </a:bodyPr>
              <a:lstStyle/>
              <a:p>
                <a:r>
                  <a:rPr lang="en-US" sz="1600" dirty="0" smtClean="0"/>
                  <a:t>Fraction of energy (1-</a:t>
                </a:r>
                <a:r>
                  <a:rPr lang="en-US" sz="1600" i="1" dirty="0" smtClean="0"/>
                  <a:t>f</a:t>
                </a:r>
                <a:r>
                  <a:rPr lang="en-US" sz="1600" dirty="0" smtClean="0"/>
                  <a:t> ) supplied to the</a:t>
                </a:r>
              </a:p>
              <a:p>
                <a:r>
                  <a:rPr lang="en-US" sz="1600" dirty="0" smtClean="0"/>
                  <a:t>network</a:t>
                </a:r>
                <a:endParaRPr lang="ru-RU" sz="1600" dirty="0"/>
              </a:p>
            </p:txBody>
          </p:sp>
          <p:sp>
            <p:nvSpPr>
              <p:cNvPr id="10" name="TextBox 9"/>
              <p:cNvSpPr txBox="1"/>
              <p:nvPr/>
            </p:nvSpPr>
            <p:spPr>
              <a:xfrm>
                <a:off x="3949166" y="4885401"/>
                <a:ext cx="2057823" cy="584775"/>
              </a:xfrm>
              <a:prstGeom prst="rect">
                <a:avLst/>
              </a:prstGeom>
              <a:solidFill>
                <a:schemeClr val="bg1"/>
              </a:solidFill>
            </p:spPr>
            <p:txBody>
              <a:bodyPr wrap="square" rtlCol="0">
                <a:spAutoFit/>
              </a:bodyPr>
              <a:lstStyle/>
              <a:p>
                <a:r>
                  <a:rPr lang="en-US" sz="1600" dirty="0" smtClean="0"/>
                  <a:t>Released energy </a:t>
                </a:r>
              </a:p>
              <a:p>
                <a:r>
                  <a:rPr lang="en-US" sz="1600" dirty="0" smtClean="0"/>
                  <a:t>(efficiency </a:t>
                </a:r>
                <a:r>
                  <a:rPr lang="el-GR" sz="1600" i="1" dirty="0" smtClean="0"/>
                  <a:t>η</a:t>
                </a:r>
                <a:r>
                  <a:rPr lang="en-US" sz="1400" i="1" dirty="0"/>
                  <a:t>c</a:t>
                </a:r>
                <a:r>
                  <a:rPr lang="en-US" sz="1600" dirty="0" smtClean="0"/>
                  <a:t>)</a:t>
                </a:r>
                <a:endParaRPr lang="ru-RU" sz="1600" dirty="0"/>
              </a:p>
            </p:txBody>
          </p:sp>
          <p:sp>
            <p:nvSpPr>
              <p:cNvPr id="11" name="TextBox 10"/>
              <p:cNvSpPr txBox="1"/>
              <p:nvPr/>
            </p:nvSpPr>
            <p:spPr>
              <a:xfrm>
                <a:off x="1619672" y="5085184"/>
                <a:ext cx="1393376" cy="584775"/>
              </a:xfrm>
              <a:prstGeom prst="rect">
                <a:avLst/>
              </a:prstGeom>
              <a:solidFill>
                <a:srgbClr val="CCCCCC"/>
              </a:solidFill>
            </p:spPr>
            <p:txBody>
              <a:bodyPr wrap="square" rtlCol="0">
                <a:spAutoFit/>
              </a:bodyPr>
              <a:lstStyle/>
              <a:p>
                <a:r>
                  <a:rPr lang="en-US" sz="1600" dirty="0" smtClean="0"/>
                  <a:t>Spallation </a:t>
                </a:r>
              </a:p>
              <a:p>
                <a:r>
                  <a:rPr lang="en-US" sz="1600" dirty="0" smtClean="0"/>
                  <a:t>neutrons</a:t>
                </a:r>
                <a:endParaRPr lang="ru-RU" sz="1600" dirty="0"/>
              </a:p>
            </p:txBody>
          </p:sp>
          <p:sp>
            <p:nvSpPr>
              <p:cNvPr id="12" name="TextBox 11"/>
              <p:cNvSpPr txBox="1"/>
              <p:nvPr/>
            </p:nvSpPr>
            <p:spPr>
              <a:xfrm rot="16200000">
                <a:off x="1847455" y="4418687"/>
                <a:ext cx="721799" cy="323165"/>
              </a:xfrm>
              <a:prstGeom prst="rect">
                <a:avLst/>
              </a:prstGeom>
              <a:solidFill>
                <a:srgbClr val="999999"/>
              </a:solidFill>
            </p:spPr>
            <p:txBody>
              <a:bodyPr wrap="square" rtlCol="0">
                <a:spAutoFit/>
              </a:bodyPr>
              <a:lstStyle/>
              <a:p>
                <a:r>
                  <a:rPr lang="en-US" sz="1500" dirty="0" smtClean="0"/>
                  <a:t>Target </a:t>
                </a:r>
                <a:endParaRPr lang="ru-RU" sz="1500" dirty="0"/>
              </a:p>
            </p:txBody>
          </p:sp>
        </p:grpSp>
      </p:grpSp>
    </p:spTree>
    <p:extLst>
      <p:ext uri="{BB962C8B-B14F-4D97-AF65-F5344CB8AC3E}">
        <p14:creationId xmlns:p14="http://schemas.microsoft.com/office/powerpoint/2010/main" xmlns="" val="4243184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1"/>
          <p:cNvSpPr>
            <a:spLocks noChangeArrowheads="1"/>
          </p:cNvSpPr>
          <p:nvPr/>
        </p:nvSpPr>
        <p:spPr bwMode="auto">
          <a:xfrm>
            <a:off x="0" y="0"/>
            <a:ext cx="8929718" cy="48167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PhD works:</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100" b="0"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LukášZávorka</a:t>
            </a:r>
            <a:r>
              <a:rPr kumimoji="0" lang="en-US"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en-US" sz="11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T</a:t>
            </a:r>
            <a:r>
              <a:rPr kumimoji="0" lang="en-US" sz="1100" b="0" i="1" u="none" strike="noStrike" cap="none" normalizeH="0" baseline="0" dirty="0" smtClean="0" bmk="">
                <a:ln>
                  <a:noFill/>
                </a:ln>
                <a:solidFill>
                  <a:srgbClr val="000000"/>
                </a:solidFill>
                <a:effectLst/>
                <a:latin typeface="Calibri" pitchFamily="34" charset="0"/>
                <a:ea typeface="Times New Roman" pitchFamily="18" charset="0"/>
                <a:cs typeface="Times New Roman" pitchFamily="18" charset="0"/>
              </a:rPr>
              <a:t>ransmutation of Actinides Using </a:t>
            </a:r>
            <a:r>
              <a:rPr kumimoji="0" lang="en-US" sz="1100" b="0" i="1" u="none" strike="noStrike" cap="none" normalizeH="0" baseline="0" dirty="0" err="1" smtClean="0" bmk="">
                <a:ln>
                  <a:noFill/>
                </a:ln>
                <a:solidFill>
                  <a:srgbClr val="000000"/>
                </a:solidFill>
                <a:effectLst/>
                <a:latin typeface="Calibri" pitchFamily="34" charset="0"/>
                <a:ea typeface="Times New Roman" pitchFamily="18" charset="0"/>
                <a:cs typeface="Times New Roman" pitchFamily="18" charset="0"/>
              </a:rPr>
              <a:t>Spallation</a:t>
            </a:r>
            <a:r>
              <a:rPr kumimoji="0" lang="en-US" sz="1100" b="0" i="1" u="none" strike="noStrike" cap="none" normalizeH="0" baseline="0" dirty="0" smtClean="0" bmk="">
                <a:ln>
                  <a:noFill/>
                </a:ln>
                <a:solidFill>
                  <a:srgbClr val="000000"/>
                </a:solidFill>
                <a:effectLst/>
                <a:latin typeface="Calibri" pitchFamily="34" charset="0"/>
                <a:ea typeface="Times New Roman" pitchFamily="18" charset="0"/>
                <a:cs typeface="Times New Roman" pitchFamily="18" charset="0"/>
              </a:rPr>
              <a:t> Reactions</a:t>
            </a:r>
            <a:r>
              <a:rPr kumimoji="0" lang="en-US"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FNSPE CTU Prague, 2015</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100" b="0"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Jitka</a:t>
            </a:r>
            <a:r>
              <a:rPr kumimoji="0" lang="en-US"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en-US" sz="1100" b="0"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Vrzalová</a:t>
            </a:r>
            <a:r>
              <a:rPr kumimoji="0" lang="en-US"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en-US" sz="11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Experimental Determination of Neutron Reaction Cross-Sections Relevant for Accelerator-Driven Transmutation Systems</a:t>
            </a:r>
            <a:r>
              <a:rPr kumimoji="0" lang="en-US"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FNSPE CTU Prague, 2016</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cs-CZ" sz="11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J. Khusvhaktov et al: Interactionsofsecondaryparticleswith thorium samples in thesetup QUINTA irradiatedwith 6GeV deuterons, </a:t>
            </a:r>
            <a:r>
              <a:rPr kumimoji="0" lang="cs-CZ"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August 2016, Nuclear Instruments and Methods in PhysicsResearchSection B BeamInteractionswithMaterials and Atoms 381:84-89, DOI: 10.1016/j.nimb.2016.05.032</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cs-CZ"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R. Hashemi-Nezhad et al: Transmutationof uranium and thorium in theparticlefieldofthe QUINTA sub-criticalassembly, December 2017, Nuclear Instruments and Methods in PhysicsResearchSection A AcceleratorsSpectrometersDetectors and AssociatedEquipment 883, DOI: 10.1016/j.nima.2017.11.048</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cs-CZ" sz="1100" b="0" i="0" u="none" strike="noStrike" cap="none" normalizeH="0" baseline="0" dirty="0" smtClean="0">
                <a:ln>
                  <a:noFill/>
                </a:ln>
                <a:solidFill>
                  <a:srgbClr val="111111"/>
                </a:solidFill>
                <a:effectLst/>
                <a:latin typeface="Times New Roman" pitchFamily="18" charset="0"/>
                <a:ea typeface="Calibri" pitchFamily="34" charset="0"/>
                <a:cs typeface="Times New Roman" pitchFamily="18" charset="0"/>
              </a:rPr>
              <a:t>V. Wagner et al: How to Use Benchmark and Cross-sectionStudies to Improve Data Libraries and Models</a:t>
            </a:r>
            <a:r>
              <a:rPr kumimoji="0" lang="cs-CZ" sz="11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cs-CZ"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June 2016, JournalofPhysicsConferenceSeries 724(1):012052, DOI: 10.1088/1742-6596/724/1/012052</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cs-CZ"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2017</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cs-CZ"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M. Suchopár et al: Monte carlosimulationsof Yttrium reactionrates in Quinta uranium targetJanuary 2017, TheEuropeanPhysicalJournalConferences 138:10003, DOI: 10.1051/epjconf/201713810003</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cs-CZ" sz="1100" b="0" i="0" u="none" strike="noStrike" cap="none" normalizeH="0" baseline="0" dirty="0" smtClean="0">
                <a:ln>
                  <a:noFill/>
                </a:ln>
                <a:solidFill>
                  <a:srgbClr val="111111"/>
                </a:solidFill>
                <a:effectLst/>
                <a:latin typeface="Calibri" pitchFamily="34" charset="0"/>
                <a:ea typeface="Times New Roman" pitchFamily="18" charset="0"/>
                <a:cs typeface="Times New Roman" pitchFamily="18" charset="0"/>
              </a:rPr>
              <a:t>M. Zeman: DeterminationoftheSecondary Neutron Flux attheMassive Natural Uranium Spallation Target, </a:t>
            </a:r>
            <a:r>
              <a:rPr kumimoji="0" lang="cs-CZ"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December 2017, PhysicsProcedia 90:69-78, DOI: 10.1016/j.phpro.2017.09.021</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cs-CZ"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2018</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cs-CZ" sz="11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M. Suchop</a:t>
            </a:r>
            <a:r>
              <a:rPr kumimoji="0" lang="cs-CZ" sz="1100" b="0" i="0" u="none" strike="noStrike" cap="none" normalizeH="0" baseline="0" dirty="0" smtClean="0">
                <a:ln>
                  <a:noFill/>
                </a:ln>
                <a:solidFill>
                  <a:srgbClr val="000000"/>
                </a:solidFill>
                <a:effectLst/>
                <a:latin typeface="Calibri"/>
                <a:ea typeface="Calibri" pitchFamily="34" charset="0"/>
                <a:cs typeface="Times New Roman" pitchFamily="18" charset="0"/>
              </a:rPr>
              <a:t>á</a:t>
            </a:r>
            <a:r>
              <a:rPr kumimoji="0" lang="cs-CZ" sz="11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r et al: Activationmeasurementof neutron production and transport in a thickleadtarget and a uranium blanket during 4 GeV deuteron irradiation, NIM, 2018</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cs-CZ" sz="1100" b="0" i="0" u="none" strike="noStrike" cap="none" normalizeH="0" baseline="0" dirty="0" smtClean="0">
                <a:ln>
                  <a:noFill/>
                </a:ln>
                <a:solidFill>
                  <a:srgbClr val="111111"/>
                </a:solidFill>
                <a:effectLst/>
                <a:latin typeface="Times New Roman" pitchFamily="18" charset="0"/>
                <a:ea typeface="Calibri" pitchFamily="34" charset="0"/>
                <a:cs typeface="Times New Roman" pitchFamily="18" charset="0"/>
              </a:rPr>
              <a:t>L. Z</a:t>
            </a:r>
            <a:r>
              <a:rPr kumimoji="0" lang="cs-CZ" sz="1100" b="0" i="0" u="none" strike="noStrike" cap="none" normalizeH="0" baseline="0" dirty="0" smtClean="0">
                <a:ln>
                  <a:noFill/>
                </a:ln>
                <a:solidFill>
                  <a:srgbClr val="111111"/>
                </a:solidFill>
                <a:effectLst/>
                <a:latin typeface="Calibri"/>
                <a:ea typeface="Calibri" pitchFamily="34" charset="0"/>
                <a:cs typeface="Times New Roman" pitchFamily="18" charset="0"/>
              </a:rPr>
              <a:t>á</a:t>
            </a:r>
            <a:r>
              <a:rPr kumimoji="0" lang="cs-CZ" sz="1100" b="0" i="0" u="none" strike="noStrike" cap="none" normalizeH="0" baseline="0" dirty="0" smtClean="0">
                <a:ln>
                  <a:noFill/>
                </a:ln>
                <a:solidFill>
                  <a:srgbClr val="111111"/>
                </a:solidFill>
                <a:effectLst/>
                <a:latin typeface="Times New Roman" pitchFamily="18" charset="0"/>
                <a:ea typeface="Calibri" pitchFamily="34" charset="0"/>
                <a:cs typeface="Times New Roman" pitchFamily="18" charset="0"/>
              </a:rPr>
              <a:t>vorka et al: Characterizationof a mixedhigh-energyspallation neutron</a:t>
            </a:r>
            <a:r>
              <a:rPr kumimoji="0" lang="cs-CZ" sz="1100" b="0" i="0" u="none" strike="noStrike" cap="none" normalizeH="0" baseline="0" dirty="0" smtClean="0">
                <a:ln>
                  <a:noFill/>
                </a:ln>
                <a:solidFill>
                  <a:srgbClr val="111111"/>
                </a:solidFill>
                <a:effectLst/>
                <a:latin typeface="Calibri"/>
                <a:ea typeface="Calibri" pitchFamily="34" charset="0"/>
                <a:cs typeface="Times New Roman" pitchFamily="18" charset="0"/>
              </a:rPr>
              <a:t>–</a:t>
            </a:r>
            <a:r>
              <a:rPr kumimoji="0" lang="cs-CZ" sz="1100" b="0" i="0" u="none" strike="noStrike" cap="none" normalizeH="0" baseline="0" dirty="0" smtClean="0">
                <a:ln>
                  <a:noFill/>
                </a:ln>
                <a:solidFill>
                  <a:srgbClr val="111111"/>
                </a:solidFill>
                <a:effectLst/>
                <a:latin typeface="Times New Roman" pitchFamily="18" charset="0"/>
                <a:ea typeface="Calibri" pitchFamily="34" charset="0"/>
                <a:cs typeface="Times New Roman" pitchFamily="18" charset="0"/>
              </a:rPr>
              <a:t>proton fieldusingmonoisotopicactivation</a:t>
            </a:r>
            <a:r>
              <a:rPr kumimoji="0" lang="cs-CZ" sz="11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detectors</a:t>
            </a:r>
            <a:r>
              <a:rPr kumimoji="0" lang="cs-CZ"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July 2018, DOI:10.1016/j.nima.2018.07.009</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cs-CZ" sz="11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J. Khushvaktov et al: </a:t>
            </a:r>
            <a:r>
              <a:rPr kumimoji="0" lang="cs-CZ" sz="1100" b="0" i="0" u="none" strike="noStrike" cap="none" normalizeH="0" baseline="0" dirty="0" smtClean="0">
                <a:ln>
                  <a:noFill/>
                </a:ln>
                <a:solidFill>
                  <a:srgbClr val="111111"/>
                </a:solidFill>
                <a:effectLst/>
                <a:latin typeface="Times New Roman" pitchFamily="18" charset="0"/>
                <a:ea typeface="Calibri" pitchFamily="34" charset="0"/>
                <a:cs typeface="Times New Roman" pitchFamily="18" charset="0"/>
              </a:rPr>
              <a:t>Monte Carlo simulations and experimentalresults on neutron production in the uranium spallationtarget QUINTA irradiatedwith 660 MeV protons, </a:t>
            </a:r>
            <a:r>
              <a:rPr kumimoji="0" lang="cs-CZ"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March 2018, AppliedRadiation and Isotopes 137, DOI: 10.1016/j.apradiso.2018.03.003</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cs-CZ" sz="11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2019</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cs-CZ" sz="11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P. Tichý et al: Experimentalinvestigation and Monte Carlo simulationsofradionuclideproductioninsidethe Uranium spallationtarget QUINTA irradiatedwith a 660-MeV proton beam, </a:t>
            </a:r>
            <a:r>
              <a:rPr kumimoji="0" lang="cs-CZ" sz="11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January 2019, TheEuropeanPhysicalJournalConferences 204:04003, DOI: 10.1051/epjconf/201920404003</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ru-RU" sz="1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3580180" y="879454"/>
            <a:ext cx="5563820" cy="2334200"/>
          </a:xfrm>
          <a:prstGeom prst="rect">
            <a:avLst/>
          </a:prstGeom>
        </p:spPr>
      </p:pic>
      <p:sp>
        <p:nvSpPr>
          <p:cNvPr id="7" name="TextovéPole 6"/>
          <p:cNvSpPr txBox="1"/>
          <p:nvPr/>
        </p:nvSpPr>
        <p:spPr>
          <a:xfrm>
            <a:off x="357158" y="1000108"/>
            <a:ext cx="2753915" cy="2308324"/>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Only examples of last publications, mainly </a:t>
            </a:r>
          </a:p>
          <a:p>
            <a:r>
              <a:rPr lang="en-US" b="1" dirty="0" smtClean="0">
                <a:latin typeface="Times New Roman" panose="02020603050405020304" pitchFamily="18" charset="0"/>
                <a:cs typeface="Times New Roman" panose="02020603050405020304" pitchFamily="18" charset="0"/>
              </a:rPr>
              <a:t>Nuclear Instruments and Methods in Physics Research A or B</a:t>
            </a:r>
          </a:p>
          <a:p>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Our PhD students are first </a:t>
            </a:r>
            <a:r>
              <a:rPr lang="en-US" b="1" dirty="0" err="1" smtClean="0">
                <a:latin typeface="Times New Roman" panose="02020603050405020304" pitchFamily="18" charset="0"/>
                <a:cs typeface="Times New Roman" panose="02020603050405020304" pitchFamily="18" charset="0"/>
              </a:rPr>
              <a:t>aut</a:t>
            </a:r>
            <a:r>
              <a:rPr lang="cs-CZ" b="1" dirty="0" smtClean="0">
                <a:latin typeface="Times New Roman" panose="02020603050405020304" pitchFamily="18" charset="0"/>
                <a:cs typeface="Times New Roman" panose="02020603050405020304" pitchFamily="18" charset="0"/>
              </a:rPr>
              <a:t>h</a:t>
            </a:r>
            <a:r>
              <a:rPr lang="en-US" b="1" dirty="0" err="1" smtClean="0">
                <a:latin typeface="Times New Roman" panose="02020603050405020304" pitchFamily="18" charset="0"/>
                <a:cs typeface="Times New Roman" panose="02020603050405020304" pitchFamily="18" charset="0"/>
              </a:rPr>
              <a:t>ors</a:t>
            </a:r>
            <a:endParaRPr lang="en-US" b="1" dirty="0">
              <a:latin typeface="Times New Roman" panose="02020603050405020304" pitchFamily="18" charset="0"/>
              <a:cs typeface="Times New Roman" panose="02020603050405020304" pitchFamily="18" charset="0"/>
            </a:endParaRPr>
          </a:p>
        </p:txBody>
      </p:sp>
      <p:pic>
        <p:nvPicPr>
          <p:cNvPr id="8" name="Obrázek 7"/>
          <p:cNvPicPr>
            <a:picLocks noChangeAspect="1"/>
          </p:cNvPicPr>
          <p:nvPr/>
        </p:nvPicPr>
        <p:blipFill>
          <a:blip r:embed="rId3"/>
          <a:stretch>
            <a:fillRect/>
          </a:stretch>
        </p:blipFill>
        <p:spPr>
          <a:xfrm>
            <a:off x="128589" y="3396853"/>
            <a:ext cx="4317428" cy="2240096"/>
          </a:xfrm>
          <a:prstGeom prst="rect">
            <a:avLst/>
          </a:prstGeom>
        </p:spPr>
      </p:pic>
      <p:pic>
        <p:nvPicPr>
          <p:cNvPr id="9" name="Obrázek 8"/>
          <p:cNvPicPr>
            <a:picLocks noChangeAspect="1"/>
          </p:cNvPicPr>
          <p:nvPr/>
        </p:nvPicPr>
        <p:blipFill>
          <a:blip r:embed="rId4"/>
          <a:stretch>
            <a:fillRect/>
          </a:stretch>
        </p:blipFill>
        <p:spPr>
          <a:xfrm>
            <a:off x="4361707" y="3149526"/>
            <a:ext cx="4542977" cy="2309410"/>
          </a:xfrm>
          <a:prstGeom prst="rect">
            <a:avLst/>
          </a:prstGeom>
        </p:spPr>
      </p:pic>
    </p:spTree>
    <p:extLst>
      <p:ext uri="{BB962C8B-B14F-4D97-AF65-F5344CB8AC3E}">
        <p14:creationId xmlns:p14="http://schemas.microsoft.com/office/powerpoint/2010/main" xmlns="" val="9431362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0" y="941941"/>
            <a:ext cx="5482316" cy="2723315"/>
          </a:xfrm>
          <a:prstGeom prst="rect">
            <a:avLst/>
          </a:prstGeom>
        </p:spPr>
      </p:pic>
      <p:pic>
        <p:nvPicPr>
          <p:cNvPr id="8" name="Obrázek 7"/>
          <p:cNvPicPr>
            <a:picLocks noChangeAspect="1"/>
          </p:cNvPicPr>
          <p:nvPr/>
        </p:nvPicPr>
        <p:blipFill>
          <a:blip r:embed="rId3"/>
          <a:stretch>
            <a:fillRect/>
          </a:stretch>
        </p:blipFill>
        <p:spPr>
          <a:xfrm>
            <a:off x="4775581" y="2882503"/>
            <a:ext cx="4238043" cy="2977157"/>
          </a:xfrm>
          <a:prstGeom prst="rect">
            <a:avLst/>
          </a:prstGeom>
        </p:spPr>
      </p:pic>
      <p:sp>
        <p:nvSpPr>
          <p:cNvPr id="9" name="TextovéPole 8"/>
          <p:cNvSpPr txBox="1"/>
          <p:nvPr/>
        </p:nvSpPr>
        <p:spPr>
          <a:xfrm>
            <a:off x="0" y="3714752"/>
            <a:ext cx="4554140" cy="2800767"/>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Systematic of last E+T </a:t>
            </a:r>
            <a:r>
              <a:rPr lang="cs-CZ" sz="1600" b="1" dirty="0" err="1">
                <a:latin typeface="Times New Roman" panose="02020603050405020304" pitchFamily="18" charset="0"/>
                <a:cs typeface="Times New Roman" panose="02020603050405020304" pitchFamily="18" charset="0"/>
              </a:rPr>
              <a:t>N</a:t>
            </a:r>
            <a:r>
              <a:rPr lang="en-US" sz="1600" b="1" dirty="0" err="1" smtClean="0">
                <a:latin typeface="Times New Roman" panose="02020603050405020304" pitchFamily="18" charset="0"/>
                <a:cs typeface="Times New Roman" panose="02020603050405020304" pitchFamily="18" charset="0"/>
              </a:rPr>
              <a:t>uclotron</a:t>
            </a:r>
            <a:r>
              <a:rPr lang="en-US" sz="1600" b="1" dirty="0" smtClean="0">
                <a:latin typeface="Times New Roman" panose="02020603050405020304" pitchFamily="18" charset="0"/>
                <a:cs typeface="Times New Roman" panose="02020603050405020304" pitchFamily="18" charset="0"/>
              </a:rPr>
              <a:t> experiment (4. GeV deuterons) was completed</a:t>
            </a:r>
            <a:endParaRPr lang="cs-CZ" sz="1600" b="1" dirty="0" smtClean="0">
              <a:latin typeface="Times New Roman" panose="02020603050405020304" pitchFamily="18" charset="0"/>
              <a:cs typeface="Times New Roman" panose="02020603050405020304" pitchFamily="18" charset="0"/>
            </a:endParaRPr>
          </a:p>
          <a:p>
            <a:endParaRPr lang="cs-CZ" sz="1600" b="1" dirty="0">
              <a:latin typeface="Times New Roman" panose="02020603050405020304" pitchFamily="18" charset="0"/>
              <a:cs typeface="Times New Roman" panose="02020603050405020304" pitchFamily="18" charset="0"/>
            </a:endParaRPr>
          </a:p>
          <a:p>
            <a:r>
              <a:rPr lang="cs-CZ" sz="1600" b="1" dirty="0" smtClean="0">
                <a:latin typeface="Times New Roman" panose="02020603050405020304" pitchFamily="18" charset="0"/>
                <a:cs typeface="Times New Roman" panose="02020603050405020304" pitchFamily="18" charset="0"/>
              </a:rPr>
              <a:t>1</a:t>
            </a:r>
            <a:r>
              <a:rPr lang="en-US" sz="1600" b="1" dirty="0" smtClean="0">
                <a:latin typeface="Times New Roman" panose="02020603050405020304" pitchFamily="18" charset="0"/>
                <a:cs typeface="Times New Roman" panose="02020603050405020304" pitchFamily="18" charset="0"/>
              </a:rPr>
              <a:t>) Firstly excitation functions for deuteron copper were determined</a:t>
            </a:r>
          </a:p>
          <a:p>
            <a:endParaRPr lang="en-US" sz="1600" b="1" dirty="0" smtClean="0">
              <a:latin typeface="Times New Roman" panose="02020603050405020304" pitchFamily="18" charset="0"/>
              <a:cs typeface="Times New Roman" panose="02020603050405020304" pitchFamily="18" charset="0"/>
            </a:endParaRPr>
          </a:p>
          <a:p>
            <a:r>
              <a:rPr lang="en-US" sz="1600" b="1" dirty="0" smtClean="0">
                <a:latin typeface="Times New Roman" panose="02020603050405020304" pitchFamily="18" charset="0"/>
                <a:cs typeface="Times New Roman" panose="02020603050405020304" pitchFamily="18" charset="0"/>
              </a:rPr>
              <a:t>2) Beam integral for 4 GeV </a:t>
            </a:r>
            <a:r>
              <a:rPr lang="en-US" sz="1600" b="1" dirty="0" err="1" smtClean="0">
                <a:latin typeface="Times New Roman" panose="02020603050405020304" pitchFamily="18" charset="0"/>
                <a:cs typeface="Times New Roman" panose="02020603050405020304" pitchFamily="18" charset="0"/>
              </a:rPr>
              <a:t>experimend</a:t>
            </a:r>
            <a:r>
              <a:rPr lang="en-US" sz="1600" b="1" dirty="0" smtClean="0">
                <a:latin typeface="Times New Roman" panose="02020603050405020304" pitchFamily="18" charset="0"/>
                <a:cs typeface="Times New Roman" panose="02020603050405020304" pitchFamily="18" charset="0"/>
              </a:rPr>
              <a:t> was confirmed</a:t>
            </a:r>
          </a:p>
          <a:p>
            <a:endParaRPr lang="en-US" sz="1600" b="1" dirty="0" smtClean="0">
              <a:latin typeface="Times New Roman" panose="02020603050405020304" pitchFamily="18" charset="0"/>
              <a:cs typeface="Times New Roman" panose="02020603050405020304" pitchFamily="18" charset="0"/>
            </a:endParaRPr>
          </a:p>
          <a:p>
            <a:r>
              <a:rPr lang="en-US" sz="1600" b="1" dirty="0" smtClean="0">
                <a:latin typeface="Times New Roman" panose="02020603050405020304" pitchFamily="18" charset="0"/>
                <a:cs typeface="Times New Roman" panose="02020603050405020304" pitchFamily="18" charset="0"/>
              </a:rPr>
              <a:t>3) Systematic benchmark of neutron fluxes was made</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406858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3042" y="1928802"/>
            <a:ext cx="6096284" cy="1200329"/>
          </a:xfrm>
          <a:prstGeom prst="rect">
            <a:avLst/>
          </a:prstGeom>
          <a:noFill/>
          <a:effectLst>
            <a:glow rad="139700">
              <a:schemeClr val="accent3">
                <a:satMod val="175000"/>
                <a:alpha val="40000"/>
              </a:schemeClr>
            </a:glow>
          </a:effectLst>
          <a:scene3d>
            <a:camera prst="orthographicFront"/>
            <a:lightRig rig="brightRoom" dir="t"/>
          </a:scene3d>
          <a:sp3d>
            <a:bevelT prst="relaxedInset"/>
          </a:sp3d>
        </p:spPr>
        <p:txBody>
          <a:bodyPr wrap="square">
            <a:spAutoFit/>
            <a:sp3d contourW="6350" prstMaterial="plastic">
              <a:bevelT w="20320" h="20320" prst="angle"/>
              <a:contourClr>
                <a:schemeClr val="accent1">
                  <a:tint val="100000"/>
                  <a:shade val="100000"/>
                  <a:hueMod val="100000"/>
                  <a:satMod val="100000"/>
                </a:schemeClr>
              </a:contourClr>
            </a:sp3d>
          </a:bodyPr>
          <a:lstStyle/>
          <a:p>
            <a:pPr algn="ctr">
              <a:defRPr/>
            </a:pPr>
            <a:r>
              <a:rPr lang="en-US" sz="3600" b="1" cap="all" dirty="0" smtClean="0">
                <a:ln/>
                <a:solidFill>
                  <a:srgbClr val="FFFF00"/>
                </a:solidFill>
                <a:effectLst>
                  <a:outerShdw blurRad="38100" dist="38100" dir="2700000" algn="tl">
                    <a:srgbClr val="000000">
                      <a:alpha val="43137"/>
                    </a:srgbClr>
                  </a:outerShdw>
                  <a:reflection blurRad="10000" stA="55000" endPos="48000" dist="500" dir="5400000" sy="-100000" algn="bl" rotWithShape="0"/>
                </a:effectLst>
                <a:latin typeface="Arial" charset="0"/>
              </a:rPr>
              <a:t>Thank you for attention !</a:t>
            </a:r>
            <a:endParaRPr lang="en-US" sz="3600" b="1" cap="all" dirty="0">
              <a:ln/>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1"/>
          <p:cNvSpPr>
            <a:spLocks noChangeArrowheads="1"/>
          </p:cNvSpPr>
          <p:nvPr/>
        </p:nvSpPr>
        <p:spPr bwMode="auto">
          <a:xfrm>
            <a:off x="500034" y="729747"/>
            <a:ext cx="8248430" cy="566308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850" algn="just" eaLnBrk="0" hangingPunct="0"/>
            <a:r>
              <a:rPr lang="en-US" sz="2400" dirty="0" smtClean="0">
                <a:solidFill>
                  <a:srgbClr val="0000CC"/>
                </a:solidFill>
                <a:ea typeface="Times New Roman" pitchFamily="18" charset="0"/>
                <a:cs typeface="Arial" panose="020B0604020202020204" pitchFamily="34" charset="0"/>
                <a:sym typeface="Symbol" pitchFamily="18" charset="2"/>
              </a:rPr>
              <a:t>On June 30, 1947, the director of the Institute of Chemical Physics (USSR AS) academician N.N. Semenov sent a letter to </a:t>
            </a:r>
            <a:r>
              <a:rPr lang="en-US" sz="2400" dirty="0" err="1" smtClean="0">
                <a:solidFill>
                  <a:srgbClr val="0000CC"/>
                </a:solidFill>
                <a:ea typeface="Times New Roman" pitchFamily="18" charset="0"/>
                <a:cs typeface="Arial" panose="020B0604020202020204" pitchFamily="34" charset="0"/>
                <a:sym typeface="Symbol" pitchFamily="18" charset="2"/>
              </a:rPr>
              <a:t>I.V.Stalin</a:t>
            </a:r>
            <a:r>
              <a:rPr lang="en-US" sz="2400" dirty="0" smtClean="0">
                <a:solidFill>
                  <a:srgbClr val="0000CC"/>
                </a:solidFill>
                <a:ea typeface="Times New Roman" pitchFamily="18" charset="0"/>
                <a:cs typeface="Arial" panose="020B0604020202020204" pitchFamily="34" charset="0"/>
                <a:sym typeface="Symbol" pitchFamily="18" charset="2"/>
              </a:rPr>
              <a:t> concerning the idea of protection from atomic bombs using an accelerator. The concept discussed with </a:t>
            </a:r>
            <a:r>
              <a:rPr lang="en-US" sz="2400" dirty="0" err="1" smtClean="0">
                <a:solidFill>
                  <a:srgbClr val="0000CC"/>
                </a:solidFill>
                <a:ea typeface="Times New Roman" pitchFamily="18" charset="0"/>
                <a:cs typeface="Arial" panose="020B0604020202020204" pitchFamily="34" charset="0"/>
                <a:sym typeface="Symbol" pitchFamily="18" charset="2"/>
              </a:rPr>
              <a:t>Zeldovich</a:t>
            </a:r>
            <a:r>
              <a:rPr lang="en-US" sz="2400" dirty="0" smtClean="0">
                <a:solidFill>
                  <a:srgbClr val="0000CC"/>
                </a:solidFill>
                <a:ea typeface="Times New Roman" pitchFamily="18" charset="0"/>
                <a:cs typeface="Arial" panose="020B0604020202020204" pitchFamily="34" charset="0"/>
                <a:sym typeface="Symbol" pitchFamily="18" charset="2"/>
              </a:rPr>
              <a:t> and </a:t>
            </a:r>
            <a:r>
              <a:rPr lang="en-US" sz="2400" dirty="0" err="1" smtClean="0">
                <a:solidFill>
                  <a:srgbClr val="0000CC"/>
                </a:solidFill>
                <a:ea typeface="Times New Roman" pitchFamily="18" charset="0"/>
                <a:cs typeface="Arial" panose="020B0604020202020204" pitchFamily="34" charset="0"/>
                <a:sym typeface="Symbol" pitchFamily="18" charset="2"/>
              </a:rPr>
              <a:t>Leipunskii</a:t>
            </a:r>
            <a:r>
              <a:rPr lang="en-US" sz="2400" dirty="0" smtClean="0">
                <a:solidFill>
                  <a:srgbClr val="0000CC"/>
                </a:solidFill>
                <a:ea typeface="Times New Roman" pitchFamily="18" charset="0"/>
                <a:cs typeface="Arial" panose="020B0604020202020204" pitchFamily="34" charset="0"/>
                <a:sym typeface="Symbol" pitchFamily="18" charset="2"/>
              </a:rPr>
              <a:t> involved a proton accelerator to produce an 1-3 </a:t>
            </a:r>
            <a:r>
              <a:rPr lang="en-US" sz="2400" dirty="0" err="1" smtClean="0">
                <a:solidFill>
                  <a:srgbClr val="0000CC"/>
                </a:solidFill>
                <a:ea typeface="Times New Roman" pitchFamily="18" charset="0"/>
                <a:cs typeface="Arial" panose="020B0604020202020204" pitchFamily="34" charset="0"/>
                <a:sym typeface="Symbol" pitchFamily="18" charset="2"/>
              </a:rPr>
              <a:t>GeV</a:t>
            </a:r>
            <a:r>
              <a:rPr lang="en-US" sz="2400" dirty="0" smtClean="0">
                <a:solidFill>
                  <a:srgbClr val="0000CC"/>
                </a:solidFill>
                <a:ea typeface="Times New Roman" pitchFamily="18" charset="0"/>
                <a:cs typeface="Arial" panose="020B0604020202020204" pitchFamily="34" charset="0"/>
                <a:sym typeface="Symbol" pitchFamily="18" charset="2"/>
              </a:rPr>
              <a:t> proton beam that should hit an active substance of a bomb carried by an aircraft and generate a sufficient number of neutrons to stop the possible nuclear explosion.</a:t>
            </a:r>
          </a:p>
          <a:p>
            <a:pPr indent="450850" algn="just" eaLnBrk="0" hangingPunct="0"/>
            <a:r>
              <a:rPr lang="en-US" sz="2400" dirty="0" smtClean="0">
                <a:solidFill>
                  <a:srgbClr val="0000CC"/>
                </a:solidFill>
                <a:ea typeface="Times New Roman" pitchFamily="18" charset="0"/>
                <a:cs typeface="Arial" panose="020B0604020202020204" pitchFamily="34" charset="0"/>
                <a:sym typeface="Symbol" pitchFamily="18" charset="2"/>
              </a:rPr>
              <a:t>It was also kept in mind that such an accelerator, being created, would be useful as a part of a nuclear power plant.</a:t>
            </a:r>
          </a:p>
          <a:p>
            <a:pPr indent="450850" algn="just" eaLnBrk="0" hangingPunct="0"/>
            <a:endParaRPr lang="en-US" sz="2400" dirty="0" smtClean="0">
              <a:solidFill>
                <a:srgbClr val="0000CC"/>
              </a:solidFill>
              <a:ea typeface="Times New Roman" pitchFamily="18" charset="0"/>
              <a:cs typeface="Arial" panose="020B0604020202020204" pitchFamily="34" charset="0"/>
              <a:sym typeface="Symbol" pitchFamily="18" charset="2"/>
            </a:endParaRPr>
          </a:p>
          <a:p>
            <a:pPr indent="450850" algn="just" eaLnBrk="0" hangingPunct="0"/>
            <a:endParaRPr lang="ru-RU" sz="2400" dirty="0" smtClean="0">
              <a:solidFill>
                <a:srgbClr val="0000CC"/>
              </a:solidFill>
              <a:cs typeface="Arial" panose="020B0604020202020204" pitchFamily="34" charset="0"/>
              <a:sym typeface="Symbol" pitchFamily="18" charset="2"/>
            </a:endParaRPr>
          </a:p>
          <a:p>
            <a:pPr indent="450850" algn="just" eaLnBrk="0" hangingPunct="0"/>
            <a:r>
              <a:rPr lang="en-US" dirty="0" smtClean="0">
                <a:solidFill>
                  <a:prstClr val="black"/>
                </a:solidFill>
                <a:ea typeface="Times New Roman" pitchFamily="18" charset="0"/>
                <a:cs typeface="Arial" panose="020B0604020202020204" pitchFamily="34" charset="0"/>
                <a:sym typeface="Symbol" pitchFamily="18" charset="2"/>
              </a:rPr>
              <a:t>Source: </a:t>
            </a:r>
            <a:r>
              <a:rPr lang="en-US" dirty="0" err="1" smtClean="0">
                <a:solidFill>
                  <a:prstClr val="black"/>
                </a:solidFill>
                <a:ea typeface="Times New Roman" pitchFamily="18" charset="0"/>
                <a:cs typeface="Arial" panose="020B0604020202020204" pitchFamily="34" charset="0"/>
                <a:sym typeface="Symbol" pitchFamily="18" charset="2"/>
              </a:rPr>
              <a:t>G.V.Kiselev</a:t>
            </a:r>
            <a:r>
              <a:rPr lang="en-US" dirty="0" smtClean="0">
                <a:solidFill>
                  <a:prstClr val="black"/>
                </a:solidFill>
                <a:ea typeface="Times New Roman" pitchFamily="18" charset="0"/>
                <a:cs typeface="Arial" panose="020B0604020202020204" pitchFamily="34" charset="0"/>
                <a:sym typeface="Symbol" pitchFamily="18" charset="2"/>
              </a:rPr>
              <a:t>, head of reactor department (</a:t>
            </a:r>
            <a:r>
              <a:rPr lang="ru-RU" dirty="0">
                <a:solidFill>
                  <a:prstClr val="black"/>
                </a:solidFill>
                <a:ea typeface="Times New Roman" pitchFamily="18" charset="0"/>
                <a:cs typeface="Arial" panose="020B0604020202020204" pitchFamily="34" charset="0"/>
                <a:sym typeface="Symbol" pitchFamily="18" charset="2"/>
              </a:rPr>
              <a:t>1982-1997 </a:t>
            </a:r>
            <a:r>
              <a:rPr lang="ru-RU" dirty="0" smtClean="0">
                <a:solidFill>
                  <a:prstClr val="black"/>
                </a:solidFill>
                <a:ea typeface="Times New Roman" pitchFamily="18" charset="0"/>
                <a:cs typeface="Arial" panose="020B0604020202020204" pitchFamily="34" charset="0"/>
                <a:sym typeface="Symbol" pitchFamily="18" charset="2"/>
              </a:rPr>
              <a:t>) </a:t>
            </a:r>
            <a:r>
              <a:rPr lang="en-US" dirty="0" smtClean="0">
                <a:solidFill>
                  <a:prstClr val="black"/>
                </a:solidFill>
                <a:ea typeface="Times New Roman" pitchFamily="18" charset="0"/>
                <a:cs typeface="Arial" panose="020B0604020202020204" pitchFamily="34" charset="0"/>
                <a:sym typeface="Symbol" pitchFamily="18" charset="2"/>
              </a:rPr>
              <a:t>ITEP</a:t>
            </a:r>
            <a:r>
              <a:rPr lang="ru-RU" dirty="0" smtClean="0">
                <a:solidFill>
                  <a:prstClr val="black"/>
                </a:solidFill>
                <a:ea typeface="Times New Roman" pitchFamily="18" charset="0"/>
                <a:cs typeface="Arial" panose="020B0604020202020204" pitchFamily="34" charset="0"/>
                <a:sym typeface="Symbol" pitchFamily="18" charset="2"/>
              </a:rPr>
              <a:t>, </a:t>
            </a:r>
            <a:endParaRPr lang="ru-RU" dirty="0">
              <a:solidFill>
                <a:prstClr val="black"/>
              </a:solidFill>
              <a:ea typeface="Times New Roman" pitchFamily="18" charset="0"/>
              <a:cs typeface="Arial" panose="020B0604020202020204" pitchFamily="34" charset="0"/>
              <a:sym typeface="Symbol" pitchFamily="18" charset="2"/>
            </a:endParaRPr>
          </a:p>
          <a:p>
            <a:pPr indent="450850" algn="just" eaLnBrk="0" hangingPunct="0"/>
            <a:r>
              <a:rPr lang="en-US" dirty="0" smtClean="0">
                <a:solidFill>
                  <a:prstClr val="black"/>
                </a:solidFill>
                <a:ea typeface="Times New Roman" pitchFamily="18" charset="0"/>
                <a:cs typeface="Arial" panose="020B0604020202020204" pitchFamily="34" charset="0"/>
                <a:sym typeface="Symbol" pitchFamily="18" charset="2"/>
              </a:rPr>
              <a:t>Presentation at</a:t>
            </a:r>
            <a:r>
              <a:rPr lang="ru-RU" dirty="0" smtClean="0">
                <a:solidFill>
                  <a:prstClr val="black"/>
                </a:solidFill>
                <a:ea typeface="Times New Roman" pitchFamily="18" charset="0"/>
                <a:cs typeface="Arial" panose="020B0604020202020204" pitchFamily="34" charset="0"/>
                <a:sym typeface="Symbol" pitchFamily="18" charset="2"/>
              </a:rPr>
              <a:t> «</a:t>
            </a:r>
            <a:r>
              <a:rPr lang="en-US" dirty="0" smtClean="0">
                <a:solidFill>
                  <a:prstClr val="black"/>
                </a:solidFill>
                <a:ea typeface="Times New Roman" pitchFamily="18" charset="0"/>
                <a:cs typeface="Arial" panose="020B0604020202020204" pitchFamily="34" charset="0"/>
                <a:sym typeface="Symbol" pitchFamily="18" charset="2"/>
              </a:rPr>
              <a:t>Semenov Readings, April </a:t>
            </a:r>
            <a:r>
              <a:rPr lang="ru-RU" dirty="0" smtClean="0">
                <a:solidFill>
                  <a:prstClr val="black"/>
                </a:solidFill>
                <a:ea typeface="Times New Roman" pitchFamily="18" charset="0"/>
                <a:cs typeface="Arial" panose="020B0604020202020204" pitchFamily="34" charset="0"/>
                <a:sym typeface="Symbol" pitchFamily="18" charset="2"/>
              </a:rPr>
              <a:t>2014.)</a:t>
            </a:r>
            <a:endParaRPr lang="ru-RU" dirty="0">
              <a:solidFill>
                <a:prstClr val="black"/>
              </a:solidFill>
              <a:ea typeface="Times New Roman" pitchFamily="18" charset="0"/>
              <a:cs typeface="Arial" panose="020B0604020202020204" pitchFamily="34" charset="0"/>
              <a:sym typeface="Symbol" pitchFamily="18" charset="2"/>
            </a:endParaRPr>
          </a:p>
          <a:p>
            <a:pPr indent="450850" algn="just" eaLnBrk="0" hangingPunct="0"/>
            <a:endParaRPr lang="ru-RU" sz="1400" dirty="0" smtClean="0">
              <a:solidFill>
                <a:prstClr val="black"/>
              </a:solidFill>
              <a:latin typeface="Times New Roman" pitchFamily="18" charset="0"/>
              <a:ea typeface="Times New Roman" pitchFamily="18" charset="0"/>
              <a:cs typeface="Arial" pitchFamily="34" charset="0"/>
              <a:sym typeface="Symbol" pitchFamily="18" charset="2"/>
            </a:endParaRPr>
          </a:p>
        </p:txBody>
      </p:sp>
    </p:spTree>
    <p:extLst>
      <p:ext uri="{BB962C8B-B14F-4D97-AF65-F5344CB8AC3E}">
        <p14:creationId xmlns:p14="http://schemas.microsoft.com/office/powerpoint/2010/main" xmlns="" val="2265616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27163" t="12182" r="22438" b="9381"/>
          <a:stretch/>
        </p:blipFill>
        <p:spPr>
          <a:xfrm>
            <a:off x="899592" y="98630"/>
            <a:ext cx="7776864" cy="6804756"/>
          </a:xfrm>
          <a:prstGeom prst="rect">
            <a:avLst/>
          </a:prstGeom>
        </p:spPr>
      </p:pic>
    </p:spTree>
    <p:extLst>
      <p:ext uri="{BB962C8B-B14F-4D97-AF65-F5344CB8AC3E}">
        <p14:creationId xmlns:p14="http://schemas.microsoft.com/office/powerpoint/2010/main" xmlns="" val="2259403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p:cNvPicPr>
            <a:picLocks noChangeAspect="1" noChangeArrowheads="1"/>
          </p:cNvPicPr>
          <p:nvPr/>
        </p:nvPicPr>
        <p:blipFill>
          <a:blip r:embed="rId2"/>
          <a:srcRect/>
          <a:stretch>
            <a:fillRect/>
          </a:stretch>
        </p:blipFill>
        <p:spPr bwMode="auto">
          <a:xfrm>
            <a:off x="762000" y="282575"/>
            <a:ext cx="7620000" cy="6292850"/>
          </a:xfrm>
          <a:prstGeom prst="rect">
            <a:avLst/>
          </a:prstGeom>
          <a:noFill/>
          <a:ln w="9525">
            <a:noFill/>
            <a:miter lim="800000"/>
            <a:headEnd/>
            <a:tailEnd/>
          </a:ln>
          <a:effectLst/>
        </p:spPr>
      </p:pic>
    </p:spTree>
    <p:extLst>
      <p:ext uri="{BB962C8B-B14F-4D97-AF65-F5344CB8AC3E}">
        <p14:creationId xmlns:p14="http://schemas.microsoft.com/office/powerpoint/2010/main" xmlns="" val="3063421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p:cNvPicPr>
            <a:picLocks noChangeAspect="1" noChangeArrowheads="1"/>
          </p:cNvPicPr>
          <p:nvPr/>
        </p:nvPicPr>
        <p:blipFill>
          <a:blip r:embed="rId2"/>
          <a:srcRect/>
          <a:stretch>
            <a:fillRect/>
          </a:stretch>
        </p:blipFill>
        <p:spPr bwMode="auto">
          <a:xfrm>
            <a:off x="0" y="63500"/>
            <a:ext cx="9429750" cy="6731000"/>
          </a:xfrm>
          <a:prstGeom prst="rect">
            <a:avLst/>
          </a:prstGeom>
          <a:noFill/>
          <a:ln w="9525">
            <a:noFill/>
            <a:miter lim="800000"/>
            <a:headEnd/>
            <a:tailEnd/>
          </a:ln>
          <a:effectLst/>
        </p:spPr>
      </p:pic>
    </p:spTree>
    <p:extLst>
      <p:ext uri="{BB962C8B-B14F-4D97-AF65-F5344CB8AC3E}">
        <p14:creationId xmlns:p14="http://schemas.microsoft.com/office/powerpoint/2010/main" xmlns="" val="639885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a:srcRect/>
          <a:stretch>
            <a:fillRect/>
          </a:stretch>
        </p:blipFill>
        <p:spPr bwMode="auto">
          <a:xfrm>
            <a:off x="0" y="0"/>
            <a:ext cx="9510188" cy="6746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4326</TotalTime>
  <Words>1536</Words>
  <Application>Microsoft Office PowerPoint</Application>
  <PresentationFormat>Экран (4:3)</PresentationFormat>
  <Paragraphs>199</Paragraphs>
  <Slides>43</Slides>
  <Notes>2</Notes>
  <HiddenSlides>1</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43</vt:i4>
      </vt:variant>
    </vt:vector>
  </HeadingPairs>
  <TitlesOfParts>
    <vt:vector size="46" baseType="lpstr">
      <vt:lpstr>Тема Office</vt:lpstr>
      <vt:lpstr>Graph</vt:lpstr>
      <vt:lpstr>Документ</vt:lpstr>
      <vt:lpstr>Слайд 1</vt:lpstr>
      <vt:lpstr>Слайд 2</vt:lpstr>
      <vt:lpstr>Specific goals of E+T experiment</vt:lpstr>
      <vt:lpstr>Accelerator Driven Systems</vt:lpstr>
      <vt:lpstr>Слайд 5</vt:lpstr>
      <vt:lpstr>Слайд 6</vt:lpstr>
      <vt:lpstr>Слайд 7</vt:lpstr>
      <vt:lpstr>Слайд 8</vt:lpstr>
      <vt:lpstr>Слайд 9</vt:lpstr>
      <vt:lpstr>Слайд 10</vt:lpstr>
      <vt:lpstr>The “Quinta” target with the lead reflector</vt:lpstr>
      <vt:lpstr>Power gain as a function of energy  (in units of fission numbers per1 deuteron and per 1 GeV). Runs 2012-2015.</vt:lpstr>
      <vt:lpstr>Слайд 13</vt:lpstr>
      <vt:lpstr>Setup "Quinta" with a set of semiconductor detectors</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TFBS (thin film breakdown structure)  monitor of neutron or proton fluxes</vt:lpstr>
      <vt:lpstr>Слайд 30</vt:lpstr>
      <vt:lpstr>System of monitoring Nuclotron extracted beam for “Quinta” placement</vt:lpstr>
      <vt:lpstr>Слайд 32</vt:lpstr>
      <vt:lpstr>Drops of the proton beam intensity are well reflected by temperature</vt:lpstr>
      <vt:lpstr>Слайд 34</vt:lpstr>
      <vt:lpstr>Слайд 35</vt:lpstr>
      <vt:lpstr>Слайд 36</vt:lpstr>
      <vt:lpstr>Realization of BURT transportation from VBLHEP to DLNP September 2017, JINR, Dubna</vt:lpstr>
      <vt:lpstr>Слайд 38</vt:lpstr>
      <vt:lpstr>Слайд 39</vt:lpstr>
      <vt:lpstr>Слайд 40</vt:lpstr>
      <vt:lpstr>Слайд 41</vt:lpstr>
      <vt:lpstr>Слайд 42</vt:lpstr>
      <vt:lpstr>Слайд 43</vt:lpstr>
    </vt:vector>
  </TitlesOfParts>
  <Company>JINR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Рабочее совещание  11-12 сентября 2014 г.</dc:title>
  <dc:creator>strekale</dc:creator>
  <cp:lastModifiedBy>Anton2017</cp:lastModifiedBy>
  <cp:revision>215</cp:revision>
  <dcterms:created xsi:type="dcterms:W3CDTF">2014-08-27T08:11:04Z</dcterms:created>
  <dcterms:modified xsi:type="dcterms:W3CDTF">2019-06-24T13:48:22Z</dcterms:modified>
</cp:coreProperties>
</file>