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257" r:id="rId3"/>
    <p:sldId id="429" r:id="rId4"/>
    <p:sldId id="430" r:id="rId5"/>
    <p:sldId id="428" r:id="rId6"/>
    <p:sldId id="557" r:id="rId7"/>
    <p:sldId id="434" r:id="rId8"/>
    <p:sldId id="479" r:id="rId9"/>
    <p:sldId id="535" r:id="rId10"/>
    <p:sldId id="437" r:id="rId11"/>
    <p:sldId id="402" r:id="rId12"/>
    <p:sldId id="299" r:id="rId13"/>
    <p:sldId id="301" r:id="rId14"/>
    <p:sldId id="302" r:id="rId15"/>
    <p:sldId id="515" r:id="rId16"/>
    <p:sldId id="484" r:id="rId17"/>
    <p:sldId id="539" r:id="rId18"/>
    <p:sldId id="501" r:id="rId19"/>
    <p:sldId id="507" r:id="rId20"/>
    <p:sldId id="508" r:id="rId21"/>
    <p:sldId id="371" r:id="rId22"/>
    <p:sldId id="524" r:id="rId23"/>
    <p:sldId id="518" r:id="rId24"/>
    <p:sldId id="472" r:id="rId25"/>
    <p:sldId id="470" r:id="rId26"/>
    <p:sldId id="475" r:id="rId27"/>
    <p:sldId id="376" r:id="rId28"/>
    <p:sldId id="446" r:id="rId29"/>
    <p:sldId id="447" r:id="rId30"/>
    <p:sldId id="555" r:id="rId31"/>
    <p:sldId id="449" r:id="rId32"/>
    <p:sldId id="451" r:id="rId33"/>
    <p:sldId id="454" r:id="rId34"/>
    <p:sldId id="460" r:id="rId35"/>
    <p:sldId id="457" r:id="rId36"/>
    <p:sldId id="463" r:id="rId37"/>
    <p:sldId id="464" r:id="rId38"/>
    <p:sldId id="550" r:id="rId39"/>
    <p:sldId id="549" r:id="rId40"/>
    <p:sldId id="547" r:id="rId41"/>
    <p:sldId id="521" r:id="rId42"/>
    <p:sldId id="533" r:id="rId43"/>
    <p:sldId id="554" r:id="rId44"/>
    <p:sldId id="538" r:id="rId45"/>
    <p:sldId id="534" r:id="rId46"/>
    <p:sldId id="531" r:id="rId47"/>
    <p:sldId id="543" r:id="rId48"/>
    <p:sldId id="525" r:id="rId49"/>
    <p:sldId id="526" r:id="rId50"/>
    <p:sldId id="542" r:id="rId51"/>
    <p:sldId id="530" r:id="rId52"/>
    <p:sldId id="528" r:id="rId53"/>
    <p:sldId id="529" r:id="rId54"/>
    <p:sldId id="537" r:id="rId55"/>
    <p:sldId id="544" r:id="rId56"/>
    <p:sldId id="556" r:id="rId57"/>
    <p:sldId id="551" r:id="rId58"/>
    <p:sldId id="552" r:id="rId59"/>
  </p:sldIdLst>
  <p:sldSz cx="9144000" cy="6858000" type="screen4x3"/>
  <p:notesSz cx="6858000" cy="9144000"/>
  <p:defaultTextStyle>
    <a:defPPr>
      <a:defRPr lang="ru-RU"/>
    </a:defPPr>
    <a:lvl1pPr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b="1" kern="1200">
        <a:solidFill>
          <a:schemeClr val="tx1"/>
        </a:solidFill>
        <a:latin typeface="Arial" panose="020B0604020202020204" pitchFamily="34" charset="0"/>
        <a:ea typeface="+mn-ea"/>
        <a:cs typeface="+mn-cs"/>
      </a:defRPr>
    </a:lvl5pPr>
    <a:lvl6pPr marL="2286000" algn="l" defTabSz="914400" rtl="0" eaLnBrk="1" latinLnBrk="0" hangingPunct="1">
      <a:defRPr b="1" kern="1200">
        <a:solidFill>
          <a:schemeClr val="tx1"/>
        </a:solidFill>
        <a:latin typeface="Arial" panose="020B0604020202020204" pitchFamily="34" charset="0"/>
        <a:ea typeface="+mn-ea"/>
        <a:cs typeface="+mn-cs"/>
      </a:defRPr>
    </a:lvl6pPr>
    <a:lvl7pPr marL="2743200" algn="l" defTabSz="914400" rtl="0" eaLnBrk="1" latinLnBrk="0" hangingPunct="1">
      <a:defRPr b="1" kern="1200">
        <a:solidFill>
          <a:schemeClr val="tx1"/>
        </a:solidFill>
        <a:latin typeface="Arial" panose="020B0604020202020204" pitchFamily="34" charset="0"/>
        <a:ea typeface="+mn-ea"/>
        <a:cs typeface="+mn-cs"/>
      </a:defRPr>
    </a:lvl7pPr>
    <a:lvl8pPr marL="3200400" algn="l" defTabSz="914400" rtl="0" eaLnBrk="1" latinLnBrk="0" hangingPunct="1">
      <a:defRPr b="1" kern="1200">
        <a:solidFill>
          <a:schemeClr val="tx1"/>
        </a:solidFill>
        <a:latin typeface="Arial" panose="020B0604020202020204" pitchFamily="34" charset="0"/>
        <a:ea typeface="+mn-ea"/>
        <a:cs typeface="+mn-cs"/>
      </a:defRPr>
    </a:lvl8pPr>
    <a:lvl9pPr marL="3657600" algn="l" defTabSz="914400" rtl="0" eaLnBrk="1" latinLnBrk="0" hangingPunct="1">
      <a:defRPr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1690" autoAdjust="0"/>
  </p:normalViewPr>
  <p:slideViewPr>
    <p:cSldViewPr>
      <p:cViewPr varScale="1">
        <p:scale>
          <a:sx n="54" d="100"/>
          <a:sy n="54" d="100"/>
        </p:scale>
        <p:origin x="144" y="4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 xmlns:a16="http://schemas.microsoft.com/office/drawing/2014/main" id="{11C7E61A-E620-4AFC-8605-122E5E5BD3AB}"/>
              </a:ext>
            </a:extLst>
          </p:cNvPr>
          <p:cNvSpPr>
            <a:spLocks noGrp="1"/>
          </p:cNvSpPr>
          <p:nvPr>
            <p:ph type="hdr" sz="quarter"/>
          </p:nvPr>
        </p:nvSpPr>
        <p:spPr>
          <a:xfrm>
            <a:off x="0" y="0"/>
            <a:ext cx="2971800" cy="457200"/>
          </a:xfrm>
          <a:prstGeom prst="rect">
            <a:avLst/>
          </a:prstGeom>
        </p:spPr>
        <p:txBody>
          <a:bodyPr vert="horz" lIns="91440" tIns="45720" rIns="91440" bIns="45720" rtlCol="0"/>
          <a:lstStyle>
            <a:lvl1pPr algn="l" eaLnBrk="1" hangingPunct="1">
              <a:defRPr sz="1200"/>
            </a:lvl1pPr>
          </a:lstStyle>
          <a:p>
            <a:pPr>
              <a:defRPr/>
            </a:pPr>
            <a:endParaRPr lang="ru-RU"/>
          </a:p>
        </p:txBody>
      </p:sp>
      <p:sp>
        <p:nvSpPr>
          <p:cNvPr id="3" name="Дата 2">
            <a:extLst>
              <a:ext uri="{FF2B5EF4-FFF2-40B4-BE49-F238E27FC236}">
                <a16:creationId xmlns="" xmlns:a16="http://schemas.microsoft.com/office/drawing/2014/main" id="{BF337DBA-B908-4775-845F-E62069C1FD20}"/>
              </a:ext>
            </a:extLst>
          </p:cNvPr>
          <p:cNvSpPr>
            <a:spLocks noGrp="1"/>
          </p:cNvSpPr>
          <p:nvPr>
            <p:ph type="dt" idx="1"/>
          </p:nvPr>
        </p:nvSpPr>
        <p:spPr>
          <a:xfrm>
            <a:off x="3884613" y="0"/>
            <a:ext cx="2971800" cy="457200"/>
          </a:xfrm>
          <a:prstGeom prst="rect">
            <a:avLst/>
          </a:prstGeom>
        </p:spPr>
        <p:txBody>
          <a:bodyPr vert="horz" lIns="91440" tIns="45720" rIns="91440" bIns="45720" rtlCol="0"/>
          <a:lstStyle>
            <a:lvl1pPr algn="r" eaLnBrk="1" hangingPunct="1">
              <a:defRPr sz="1200"/>
            </a:lvl1pPr>
          </a:lstStyle>
          <a:p>
            <a:pPr>
              <a:defRPr/>
            </a:pPr>
            <a:fld id="{EB0AE22A-1E47-47C9-A2D4-6AC720249E1F}" type="datetimeFigureOut">
              <a:rPr lang="ru-RU"/>
              <a:pPr>
                <a:defRPr/>
              </a:pPr>
              <a:t>25.06.2019</a:t>
            </a:fld>
            <a:endParaRPr lang="ru-RU"/>
          </a:p>
        </p:txBody>
      </p:sp>
      <p:sp>
        <p:nvSpPr>
          <p:cNvPr id="4" name="Образ слайда 3">
            <a:extLst>
              <a:ext uri="{FF2B5EF4-FFF2-40B4-BE49-F238E27FC236}">
                <a16:creationId xmlns="" xmlns:a16="http://schemas.microsoft.com/office/drawing/2014/main" id="{9B812E4B-DA72-4FE2-8642-F03D611401F2}"/>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a:extLst>
              <a:ext uri="{FF2B5EF4-FFF2-40B4-BE49-F238E27FC236}">
                <a16:creationId xmlns="" xmlns:a16="http://schemas.microsoft.com/office/drawing/2014/main" id="{ADD08A43-586C-4316-A576-21E6BA8E4046}"/>
              </a:ext>
            </a:extLst>
          </p:cNvPr>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a:t>Образец текста</a:t>
            </a:r>
          </a:p>
          <a:p>
            <a:pPr lvl="1"/>
            <a:r>
              <a:rPr lang="ru-RU" noProof="0"/>
              <a:t>Второй уровень</a:t>
            </a:r>
          </a:p>
          <a:p>
            <a:pPr lvl="2"/>
            <a:r>
              <a:rPr lang="ru-RU" noProof="0"/>
              <a:t>Третий уровень</a:t>
            </a:r>
          </a:p>
          <a:p>
            <a:pPr lvl="3"/>
            <a:r>
              <a:rPr lang="ru-RU" noProof="0"/>
              <a:t>Четвертый уровень</a:t>
            </a:r>
          </a:p>
          <a:p>
            <a:pPr lvl="4"/>
            <a:r>
              <a:rPr lang="ru-RU" noProof="0"/>
              <a:t>Пятый уровень</a:t>
            </a:r>
          </a:p>
        </p:txBody>
      </p:sp>
      <p:sp>
        <p:nvSpPr>
          <p:cNvPr id="6" name="Нижний колонтитул 5">
            <a:extLst>
              <a:ext uri="{FF2B5EF4-FFF2-40B4-BE49-F238E27FC236}">
                <a16:creationId xmlns="" xmlns:a16="http://schemas.microsoft.com/office/drawing/2014/main" id="{B3CB45F8-6D03-4D63-8AC4-96DA58FCD498}"/>
              </a:ext>
            </a:extLst>
          </p:cNvPr>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hangingPunct="1">
              <a:defRPr sz="1200"/>
            </a:lvl1pPr>
          </a:lstStyle>
          <a:p>
            <a:pPr>
              <a:defRPr/>
            </a:pPr>
            <a:endParaRPr lang="ru-RU"/>
          </a:p>
        </p:txBody>
      </p:sp>
      <p:sp>
        <p:nvSpPr>
          <p:cNvPr id="7" name="Номер слайда 6">
            <a:extLst>
              <a:ext uri="{FF2B5EF4-FFF2-40B4-BE49-F238E27FC236}">
                <a16:creationId xmlns="" xmlns:a16="http://schemas.microsoft.com/office/drawing/2014/main" id="{1694C6E2-EFB0-4D37-AD5B-5A74CCD8E814}"/>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DF5901D-0E32-43DE-80AE-37B280ED8F8D}" type="slidenum">
              <a:rPr lang="ru-RU" altLang="ru-RU"/>
              <a:pPr>
                <a:defRPr/>
              </a:pPr>
              <a:t>‹#›</a:t>
            </a:fld>
            <a:endParaRPr lang="ru-RU" altLang="ru-RU"/>
          </a:p>
        </p:txBody>
      </p:sp>
    </p:spTree>
    <p:extLst>
      <p:ext uri="{BB962C8B-B14F-4D97-AF65-F5344CB8AC3E}">
        <p14:creationId xmlns:p14="http://schemas.microsoft.com/office/powerpoint/2010/main" val="41748699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Text Box 1">
            <a:extLst>
              <a:ext uri="{FF2B5EF4-FFF2-40B4-BE49-F238E27FC236}">
                <a16:creationId xmlns="" xmlns:a16="http://schemas.microsoft.com/office/drawing/2014/main" id="{A9730B24-E94A-4241-9ABE-FFDAA4197CA1}"/>
              </a:ext>
            </a:extLst>
          </p:cNvPr>
          <p:cNvSpPr txBox="1">
            <a:spLocks noChangeArrowheads="1"/>
          </p:cNvSpPr>
          <p:nvPr/>
        </p:nvSpPr>
        <p:spPr bwMode="auto">
          <a:xfrm>
            <a:off x="2143125" y="695325"/>
            <a:ext cx="2571750" cy="3429000"/>
          </a:xfrm>
          <a:prstGeom prst="rect">
            <a:avLst/>
          </a:prstGeom>
          <a:solidFill>
            <a:srgbClr val="FFFFFF"/>
          </a:solidFill>
          <a:ln w="9360">
            <a:solidFill>
              <a:srgbClr val="000000"/>
            </a:solidFill>
            <a:miter lim="800000"/>
            <a:headEnd/>
            <a:tailEnd/>
          </a:ln>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eaLnBrk="1" hangingPunct="1">
              <a:spcBef>
                <a:spcPct val="0"/>
              </a:spcBef>
            </a:pPr>
            <a:endParaRPr lang="ru-RU" altLang="ru-RU" sz="1800">
              <a:latin typeface="Arial" panose="020B0604020202020204" pitchFamily="34" charset="0"/>
            </a:endParaRPr>
          </a:p>
        </p:txBody>
      </p:sp>
      <p:sp>
        <p:nvSpPr>
          <p:cNvPr id="15363" name="Rectangle 2">
            <a:extLst>
              <a:ext uri="{FF2B5EF4-FFF2-40B4-BE49-F238E27FC236}">
                <a16:creationId xmlns="" xmlns:a16="http://schemas.microsoft.com/office/drawing/2014/main" id="{44E212FC-DF10-479A-91DB-4281DB6C3A40}"/>
              </a:ext>
            </a:extLst>
          </p:cNvPr>
          <p:cNvSpPr>
            <a:spLocks noGrp="1" noChangeArrowheads="1"/>
          </p:cNvSpPr>
          <p:nvPr>
            <p:ph type="body"/>
          </p:nvPr>
        </p:nvSpPr>
        <p:spPr bwMode="auto">
          <a:xfrm>
            <a:off x="685800" y="4343400"/>
            <a:ext cx="5480050" cy="4108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ru-RU" altLang="ru-RU"/>
          </a:p>
        </p:txBody>
      </p:sp>
    </p:spTree>
    <p:extLst>
      <p:ext uri="{BB962C8B-B14F-4D97-AF65-F5344CB8AC3E}">
        <p14:creationId xmlns:p14="http://schemas.microsoft.com/office/powerpoint/2010/main" val="39504601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 xmlns:a16="http://schemas.microsoft.com/office/drawing/2014/main" id="{6EA45396-3B69-483F-BE3B-7767934794F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2231EED-5B93-4096-866F-63F6846A4D08}" type="slidenum">
              <a:rPr lang="ru-RU" altLang="ru-RU" smtClean="0">
                <a:latin typeface="Arial" panose="020B0604020202020204" pitchFamily="34" charset="0"/>
              </a:rPr>
              <a:pPr>
                <a:spcBef>
                  <a:spcPct val="0"/>
                </a:spcBef>
              </a:pPr>
              <a:t>47</a:t>
            </a:fld>
            <a:endParaRPr lang="ru-RU" altLang="ru-RU">
              <a:latin typeface="Arial" panose="020B0604020202020204" pitchFamily="34" charset="0"/>
            </a:endParaRPr>
          </a:p>
        </p:txBody>
      </p:sp>
      <p:sp>
        <p:nvSpPr>
          <p:cNvPr id="44035" name="Образ слайда 1">
            <a:extLst>
              <a:ext uri="{FF2B5EF4-FFF2-40B4-BE49-F238E27FC236}">
                <a16:creationId xmlns="" xmlns:a16="http://schemas.microsoft.com/office/drawing/2014/main" id="{A6BB0EAC-03AC-4A21-8AF5-961D1F62F0C7}"/>
              </a:ext>
            </a:extLst>
          </p:cNvPr>
          <p:cNvSpPr>
            <a:spLocks noGrp="1" noRot="1" noChangeAspect="1" noTextEdit="1"/>
          </p:cNvSpPr>
          <p:nvPr>
            <p:ph type="sldImg"/>
          </p:nvPr>
        </p:nvSpPr>
        <p:spPr bwMode="auto">
          <a:xfrm>
            <a:off x="-14225588" y="-11796713"/>
            <a:ext cx="16646526" cy="12485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6" name="Заметки 2">
            <a:extLst>
              <a:ext uri="{FF2B5EF4-FFF2-40B4-BE49-F238E27FC236}">
                <a16:creationId xmlns="" xmlns:a16="http://schemas.microsoft.com/office/drawing/2014/main" id="{428B4947-6CA3-4C0E-9971-873124E895C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ru-RU" b="1" u="sng">
                <a:latin typeface="Arial" panose="020B0604020202020204" pitchFamily="34" charset="0"/>
              </a:rPr>
              <a:t>33</a:t>
            </a:r>
            <a:r>
              <a:rPr lang="en-US" altLang="ru-RU">
                <a:latin typeface="Arial" panose="020B0604020202020204" pitchFamily="34" charset="0"/>
              </a:rPr>
              <a:t> Until now, an analysis of two measured asymmetries has been performed. Results for all four spin-polarizabilities obtained from the combined fit of </a:t>
            </a:r>
            <a:r>
              <a:rPr lang="ru-RU" altLang="ru-RU">
                <a:latin typeface="Arial" panose="020B0604020202020204" pitchFamily="34" charset="0"/>
              </a:rPr>
              <a:t>Σ</a:t>
            </a:r>
            <a:r>
              <a:rPr lang="en-US" altLang="ru-RU" baseline="-25000">
                <a:latin typeface="Arial" panose="020B0604020202020204" pitchFamily="34" charset="0"/>
              </a:rPr>
              <a:t>2</a:t>
            </a:r>
            <a:r>
              <a:rPr lang="en-US" altLang="ru-RU" i="1" baseline="-25000">
                <a:latin typeface="Arial" panose="020B0604020202020204" pitchFamily="34" charset="0"/>
              </a:rPr>
              <a:t>x</a:t>
            </a:r>
            <a:r>
              <a:rPr lang="en-US" altLang="ru-RU">
                <a:latin typeface="Arial" panose="020B0604020202020204" pitchFamily="34" charset="0"/>
              </a:rPr>
              <a:t> and </a:t>
            </a:r>
            <a:r>
              <a:rPr lang="ru-RU" altLang="ru-RU">
                <a:latin typeface="Arial" panose="020B0604020202020204" pitchFamily="34" charset="0"/>
              </a:rPr>
              <a:t>Σ</a:t>
            </a:r>
            <a:r>
              <a:rPr lang="en-US" altLang="ru-RU" baseline="-25000">
                <a:latin typeface="Arial" panose="020B0604020202020204" pitchFamily="34" charset="0"/>
              </a:rPr>
              <a:t>3</a:t>
            </a:r>
            <a:r>
              <a:rPr lang="en-US" altLang="ru-RU">
                <a:latin typeface="Arial" panose="020B0604020202020204" pitchFamily="34" charset="0"/>
              </a:rPr>
              <a:t> asymmetries, using the dispersion model calculation, are presented in the last column of the Table (see slide 35), along with previous results for </a:t>
            </a:r>
            <a:r>
              <a:rPr lang="ru-RU" altLang="ru-RU">
                <a:latin typeface="Arial" panose="020B0604020202020204" pitchFamily="34" charset="0"/>
              </a:rPr>
              <a:t>γ</a:t>
            </a:r>
            <a:r>
              <a:rPr lang="en-US" altLang="ru-RU" baseline="-25000">
                <a:latin typeface="Arial" panose="020B0604020202020204" pitchFamily="34" charset="0"/>
              </a:rPr>
              <a:t>0</a:t>
            </a:r>
            <a:r>
              <a:rPr lang="en-US" altLang="ru-RU">
                <a:latin typeface="Arial" panose="020B0604020202020204" pitchFamily="34" charset="0"/>
              </a:rPr>
              <a:t> </a:t>
            </a:r>
            <a:r>
              <a:rPr lang="ru-RU" altLang="ru-RU">
                <a:latin typeface="Arial" panose="020B0604020202020204" pitchFamily="34" charset="0"/>
              </a:rPr>
              <a:t>и γ</a:t>
            </a:r>
            <a:r>
              <a:rPr lang="it-IT" altLang="ru-RU" baseline="-25000">
                <a:latin typeface="Arial" panose="020B0604020202020204" pitchFamily="34" charset="0"/>
                <a:sym typeface="Symbol" panose="05050102010706020507" pitchFamily="18" charset="2"/>
              </a:rPr>
              <a:t></a:t>
            </a:r>
            <a:r>
              <a:rPr lang="en-US" altLang="ru-RU">
                <a:latin typeface="Arial" panose="020B0604020202020204" pitchFamily="34" charset="0"/>
              </a:rPr>
              <a:t>.The table shows generally good agreement between the measured spin-polarizabilities and the predictions of the dispersion theory calculations, the K-matrix theory calculation, and the chiral Lagrangian calculation. The size of the experimental uncertainties, however, is yet too large to discriminate between these various models. </a:t>
            </a:r>
            <a:endParaRPr lang="ru-RU" altLang="ru-RU">
              <a:latin typeface="Arial" panose="020B0604020202020204" pitchFamily="34" charset="0"/>
            </a:endParaRPr>
          </a:p>
          <a:p>
            <a:pPr eaLnBrk="1" hangingPunct="1">
              <a:spcBef>
                <a:spcPct val="0"/>
              </a:spcBef>
            </a:pPr>
            <a:endParaRPr lang="ru-RU" altLang="ru-RU">
              <a:latin typeface="Arial" panose="020B0604020202020204" pitchFamily="34" charset="0"/>
            </a:endParaRPr>
          </a:p>
        </p:txBody>
      </p:sp>
      <p:sp>
        <p:nvSpPr>
          <p:cNvPr id="44037" name="Номер слайда 3">
            <a:extLst>
              <a:ext uri="{FF2B5EF4-FFF2-40B4-BE49-F238E27FC236}">
                <a16:creationId xmlns="" xmlns:a16="http://schemas.microsoft.com/office/drawing/2014/main" id="{45B32971-B7D0-422D-888C-50D2B7DFE888}"/>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3841CDF-6EBB-49EB-9484-F04D17803024}" type="slidenum">
              <a:rPr lang="ru-RU" altLang="ru-RU">
                <a:latin typeface="Arial" panose="020B0604020202020204" pitchFamily="34" charset="0"/>
              </a:rPr>
              <a:pPr algn="r" eaLnBrk="1" hangingPunct="1">
                <a:spcBef>
                  <a:spcPct val="0"/>
                </a:spcBef>
              </a:pPr>
              <a:t>47</a:t>
            </a:fld>
            <a:endParaRPr lang="ru-RU" altLang="ru-RU">
              <a:latin typeface="Arial" panose="020B0604020202020204" pitchFamily="34" charset="0"/>
            </a:endParaRPr>
          </a:p>
        </p:txBody>
      </p:sp>
    </p:spTree>
    <p:extLst>
      <p:ext uri="{BB962C8B-B14F-4D97-AF65-F5344CB8AC3E}">
        <p14:creationId xmlns:p14="http://schemas.microsoft.com/office/powerpoint/2010/main" val="11356731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30" name="Text Box 1">
            <a:extLst>
              <a:ext uri="{FF2B5EF4-FFF2-40B4-BE49-F238E27FC236}">
                <a16:creationId xmlns="" xmlns:a16="http://schemas.microsoft.com/office/drawing/2014/main" id="{1808AAD6-5D29-4AEB-8042-91AE84601787}"/>
              </a:ext>
            </a:extLst>
          </p:cNvPr>
          <p:cNvSpPr txBox="1">
            <a:spLocks noChangeArrowheads="1"/>
          </p:cNvSpPr>
          <p:nvPr/>
        </p:nvSpPr>
        <p:spPr bwMode="auto">
          <a:xfrm>
            <a:off x="1143000" y="677863"/>
            <a:ext cx="4572000" cy="3444875"/>
          </a:xfrm>
          <a:prstGeom prst="rect">
            <a:avLst/>
          </a:prstGeom>
          <a:solidFill>
            <a:srgbClr val="FFFFFF"/>
          </a:solidFill>
          <a:ln w="9360">
            <a:solidFill>
              <a:srgbClr val="000000"/>
            </a:solidFill>
            <a:miter lim="800000"/>
            <a:headEnd/>
            <a:tailEnd/>
          </a:ln>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8131" name="Rectangle 2">
            <a:extLst>
              <a:ext uri="{FF2B5EF4-FFF2-40B4-BE49-F238E27FC236}">
                <a16:creationId xmlns="" xmlns:a16="http://schemas.microsoft.com/office/drawing/2014/main" id="{43613C05-7D75-4E88-8693-8FB9DB2BB4B7}"/>
              </a:ext>
            </a:extLst>
          </p:cNvPr>
          <p:cNvSpPr>
            <a:spLocks noGrp="1" noChangeArrowheads="1"/>
          </p:cNvSpPr>
          <p:nvPr>
            <p:ph type="body"/>
          </p:nvPr>
        </p:nvSpPr>
        <p:spPr bwMode="auto">
          <a:xfrm>
            <a:off x="685800" y="4343400"/>
            <a:ext cx="5480050" cy="4108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ru-RU" altLang="ru-RU"/>
          </a:p>
        </p:txBody>
      </p:sp>
    </p:spTree>
    <p:extLst>
      <p:ext uri="{BB962C8B-B14F-4D97-AF65-F5344CB8AC3E}">
        <p14:creationId xmlns:p14="http://schemas.microsoft.com/office/powerpoint/2010/main" val="3654191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Text Box 1">
            <a:extLst>
              <a:ext uri="{FF2B5EF4-FFF2-40B4-BE49-F238E27FC236}">
                <a16:creationId xmlns="" xmlns:a16="http://schemas.microsoft.com/office/drawing/2014/main" id="{A8847473-6DAA-4FED-890B-C9053C359FFC}"/>
              </a:ext>
            </a:extLst>
          </p:cNvPr>
          <p:cNvSpPr txBox="1">
            <a:spLocks noChangeArrowheads="1"/>
          </p:cNvSpPr>
          <p:nvPr/>
        </p:nvSpPr>
        <p:spPr bwMode="auto">
          <a:xfrm>
            <a:off x="1143000" y="677863"/>
            <a:ext cx="4572000" cy="3444875"/>
          </a:xfrm>
          <a:prstGeom prst="rect">
            <a:avLst/>
          </a:prstGeom>
          <a:solidFill>
            <a:srgbClr val="FFFFFF"/>
          </a:solidFill>
          <a:ln w="9360">
            <a:solidFill>
              <a:srgbClr val="000000"/>
            </a:solidFill>
            <a:miter lim="800000"/>
            <a:headEnd/>
            <a:tailEnd/>
          </a:ln>
        </p:spPr>
        <p:txBody>
          <a:bodyPr wrap="none" anchor="ct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1"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50179" name="Rectangle 2">
            <a:extLst>
              <a:ext uri="{FF2B5EF4-FFF2-40B4-BE49-F238E27FC236}">
                <a16:creationId xmlns="" xmlns:a16="http://schemas.microsoft.com/office/drawing/2014/main" id="{13DEFFC9-55AB-45B3-81FC-0B09249BA0C5}"/>
              </a:ext>
            </a:extLst>
          </p:cNvPr>
          <p:cNvSpPr>
            <a:spLocks noGrp="1" noChangeArrowheads="1"/>
          </p:cNvSpPr>
          <p:nvPr>
            <p:ph type="body"/>
          </p:nvPr>
        </p:nvSpPr>
        <p:spPr bwMode="auto">
          <a:xfrm>
            <a:off x="685800" y="4343400"/>
            <a:ext cx="5480050" cy="4108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pPr eaLnBrk="1" hangingPunct="1">
              <a:spcBef>
                <a:spcPct val="0"/>
              </a:spcBef>
            </a:pPr>
            <a:endParaRPr lang="ru-RU" altLang="ru-RU"/>
          </a:p>
        </p:txBody>
      </p:sp>
    </p:spTree>
    <p:extLst>
      <p:ext uri="{BB962C8B-B14F-4D97-AF65-F5344CB8AC3E}">
        <p14:creationId xmlns:p14="http://schemas.microsoft.com/office/powerpoint/2010/main" val="2182152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 xmlns:a16="http://schemas.microsoft.com/office/drawing/2014/main" id="{AADFF959-0C1E-4A83-87C4-78465D3BD1C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004DBD51-6C42-4594-A370-2511ACC0A9CA}" type="slidenum">
              <a:rPr lang="ru-RU" altLang="ru-RU" smtClean="0">
                <a:latin typeface="Arial" panose="020B0604020202020204" pitchFamily="34" charset="0"/>
              </a:rPr>
              <a:pPr>
                <a:spcBef>
                  <a:spcPct val="0"/>
                </a:spcBef>
              </a:pPr>
              <a:t>12</a:t>
            </a:fld>
            <a:endParaRPr lang="ru-RU" altLang="ru-RU">
              <a:latin typeface="Arial" panose="020B0604020202020204" pitchFamily="34" charset="0"/>
            </a:endParaRPr>
          </a:p>
        </p:txBody>
      </p:sp>
      <p:sp>
        <p:nvSpPr>
          <p:cNvPr id="29699" name="Образ слайда 1">
            <a:extLst>
              <a:ext uri="{FF2B5EF4-FFF2-40B4-BE49-F238E27FC236}">
                <a16:creationId xmlns="" xmlns:a16="http://schemas.microsoft.com/office/drawing/2014/main" id="{E860A873-CC59-4B94-9D5C-496C371352A6}"/>
              </a:ext>
            </a:extLst>
          </p:cNvPr>
          <p:cNvSpPr>
            <a:spLocks noGrp="1" noRot="1" noChangeAspect="1" noTextEdit="1"/>
          </p:cNvSpPr>
          <p:nvPr>
            <p:ph type="sldImg"/>
          </p:nvPr>
        </p:nvSpPr>
        <p:spPr bwMode="auto">
          <a:xfrm>
            <a:off x="-14225588" y="-11796713"/>
            <a:ext cx="16646526" cy="12485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00" name="Заметки 2">
            <a:extLst>
              <a:ext uri="{FF2B5EF4-FFF2-40B4-BE49-F238E27FC236}">
                <a16:creationId xmlns="" xmlns:a16="http://schemas.microsoft.com/office/drawing/2014/main" id="{CAEAF3B7-94AA-4672-96CC-E4280E0B4B8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ru-RU" b="1" u="sng" dirty="0">
                <a:latin typeface="Arial" panose="020B0604020202020204" pitchFamily="34" charset="0"/>
              </a:rPr>
              <a:t>3</a:t>
            </a:r>
            <a:r>
              <a:rPr lang="en-US" altLang="ru-RU" dirty="0">
                <a:latin typeface="Arial" panose="020B0604020202020204" pitchFamily="34" charset="0"/>
              </a:rPr>
              <a:t> Electromagnetic polarizabilities are fundamental properties of composite systems such as molecules, atoms, nuclei, and hadrons. They describe the response of the system to applied electric or magnetic field. Whereas magnetic moments provide information about the ground-state properties of a system, polarizabilities provide information about the excited states of the</a:t>
            </a:r>
            <a:endParaRPr lang="ru-RU" altLang="ru-RU" dirty="0">
              <a:latin typeface="Arial" panose="020B0604020202020204" pitchFamily="34" charset="0"/>
            </a:endParaRPr>
          </a:p>
          <a:p>
            <a:pPr eaLnBrk="1" hangingPunct="1">
              <a:spcBef>
                <a:spcPct val="0"/>
              </a:spcBef>
            </a:pPr>
            <a:r>
              <a:rPr lang="en-US" altLang="ru-RU" dirty="0">
                <a:latin typeface="Arial" panose="020B0604020202020204" pitchFamily="34" charset="0"/>
              </a:rPr>
              <a:t>system.</a:t>
            </a:r>
            <a:endParaRPr lang="ru-RU" altLang="ru-RU" dirty="0">
              <a:latin typeface="Arial" panose="020B0604020202020204" pitchFamily="34" charset="0"/>
            </a:endParaRPr>
          </a:p>
          <a:p>
            <a:pPr eaLnBrk="1" hangingPunct="1">
              <a:spcBef>
                <a:spcPct val="0"/>
              </a:spcBef>
            </a:pPr>
            <a:r>
              <a:rPr lang="en-US" altLang="ru-RU" dirty="0">
                <a:latin typeface="Arial" panose="020B0604020202020204" pitchFamily="34" charset="0"/>
              </a:rPr>
              <a:t> To understand the scale of these quantities, let us indicate, that the polarizability of ideally conducting sphere equals ~1/4 volume. For atomic systems, polarizabilities are of order 1/10 atomic volume. For hadrons, polarizabilities are much smaller than the volume, typically of order 10</a:t>
            </a:r>
            <a:r>
              <a:rPr lang="en-US" altLang="ru-RU" baseline="30000" dirty="0">
                <a:latin typeface="Arial" panose="020B0604020202020204" pitchFamily="34" charset="0"/>
              </a:rPr>
              <a:t>-4</a:t>
            </a:r>
            <a:r>
              <a:rPr lang="en-US" altLang="ru-RU" dirty="0">
                <a:latin typeface="Arial" panose="020B0604020202020204" pitchFamily="34" charset="0"/>
              </a:rPr>
              <a:t> fm</a:t>
            </a:r>
            <a:r>
              <a:rPr lang="en-US" altLang="ru-RU" baseline="30000" dirty="0">
                <a:latin typeface="Arial" panose="020B0604020202020204" pitchFamily="34" charset="0"/>
              </a:rPr>
              <a:t>3</a:t>
            </a:r>
            <a:r>
              <a:rPr lang="en-US" altLang="ru-RU" dirty="0">
                <a:latin typeface="Arial" panose="020B0604020202020204" pitchFamily="34" charset="0"/>
              </a:rPr>
              <a:t>, because of the greater strength of the QCD force as compared to the electromagnetic force. Measurements of polarizabilities provide an essential test for theories of hadron structure and QCD.</a:t>
            </a:r>
            <a:endParaRPr lang="ru-RU" altLang="ru-RU" dirty="0">
              <a:latin typeface="Arial" panose="020B0604020202020204" pitchFamily="34" charset="0"/>
            </a:endParaRPr>
          </a:p>
          <a:p>
            <a:pPr eaLnBrk="1" hangingPunct="1">
              <a:spcBef>
                <a:spcPct val="0"/>
              </a:spcBef>
            </a:pPr>
            <a:endParaRPr lang="ru-RU" altLang="ru-RU" dirty="0">
              <a:latin typeface="Arial" panose="020B0604020202020204" pitchFamily="34" charset="0"/>
            </a:endParaRPr>
          </a:p>
        </p:txBody>
      </p:sp>
      <p:sp>
        <p:nvSpPr>
          <p:cNvPr id="29701" name="Номер слайда 3">
            <a:extLst>
              <a:ext uri="{FF2B5EF4-FFF2-40B4-BE49-F238E27FC236}">
                <a16:creationId xmlns="" xmlns:a16="http://schemas.microsoft.com/office/drawing/2014/main" id="{BED3BFD4-ED9E-4C6E-942E-135FFEC8234C}"/>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C30F7F58-C423-45DA-84E8-E87CCB331EE3}" type="slidenum">
              <a:rPr lang="ru-RU" altLang="ru-RU">
                <a:latin typeface="Arial" panose="020B0604020202020204" pitchFamily="34" charset="0"/>
              </a:rPr>
              <a:pPr algn="r" eaLnBrk="1" hangingPunct="1">
                <a:spcBef>
                  <a:spcPct val="0"/>
                </a:spcBef>
              </a:pPr>
              <a:t>12</a:t>
            </a:fld>
            <a:endParaRPr lang="ru-RU" altLang="ru-RU">
              <a:latin typeface="Arial" panose="020B0604020202020204" pitchFamily="34" charset="0"/>
            </a:endParaRPr>
          </a:p>
        </p:txBody>
      </p:sp>
    </p:spTree>
    <p:extLst>
      <p:ext uri="{BB962C8B-B14F-4D97-AF65-F5344CB8AC3E}">
        <p14:creationId xmlns:p14="http://schemas.microsoft.com/office/powerpoint/2010/main" val="17566941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 xmlns:a16="http://schemas.microsoft.com/office/drawing/2014/main" id="{2D327FF4-A019-4D73-9989-4B5E1DB9B2F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601C6309-B4AC-41E5-B325-B0A20F1A2A0E}" type="slidenum">
              <a:rPr lang="ru-RU" altLang="ru-RU" smtClean="0">
                <a:latin typeface="Arial" panose="020B0604020202020204" pitchFamily="34" charset="0"/>
              </a:rPr>
              <a:pPr>
                <a:spcBef>
                  <a:spcPct val="0"/>
                </a:spcBef>
              </a:pPr>
              <a:t>13</a:t>
            </a:fld>
            <a:endParaRPr lang="ru-RU" altLang="ru-RU">
              <a:latin typeface="Arial" panose="020B0604020202020204" pitchFamily="34" charset="0"/>
            </a:endParaRPr>
          </a:p>
        </p:txBody>
      </p:sp>
      <p:sp>
        <p:nvSpPr>
          <p:cNvPr id="33795" name="Образ слайда 1">
            <a:extLst>
              <a:ext uri="{FF2B5EF4-FFF2-40B4-BE49-F238E27FC236}">
                <a16:creationId xmlns="" xmlns:a16="http://schemas.microsoft.com/office/drawing/2014/main" id="{3FE6471B-E4B3-41C0-95A2-4645E92B562C}"/>
              </a:ext>
            </a:extLst>
          </p:cNvPr>
          <p:cNvSpPr>
            <a:spLocks noGrp="1" noRot="1" noChangeAspect="1" noTextEdit="1"/>
          </p:cNvSpPr>
          <p:nvPr>
            <p:ph type="sldImg"/>
          </p:nvPr>
        </p:nvSpPr>
        <p:spPr bwMode="auto">
          <a:xfrm>
            <a:off x="-14225588" y="-11796713"/>
            <a:ext cx="16646526" cy="12485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6" name="Заметки 2">
            <a:extLst>
              <a:ext uri="{FF2B5EF4-FFF2-40B4-BE49-F238E27FC236}">
                <a16:creationId xmlns="" xmlns:a16="http://schemas.microsoft.com/office/drawing/2014/main" id="{363B2CD1-8192-4BB5-B156-40A1C3FEF9F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ru-RU" b="1" u="sng">
                <a:latin typeface="Arial" panose="020B0604020202020204" pitchFamily="34" charset="0"/>
              </a:rPr>
              <a:t>5</a:t>
            </a:r>
            <a:r>
              <a:rPr lang="en-US" altLang="ru-RU">
                <a:latin typeface="Arial" panose="020B0604020202020204" pitchFamily="34" charset="0"/>
              </a:rPr>
              <a:t> In expansion of the Compton scattering amplitude in incident photon energy zero-order terms contain the mass and the charge of the proton, while first-order terms include the anomalous magnetic moment, and the second-order terms include electric and magnetic scalar polarizabilities </a:t>
            </a:r>
            <a:r>
              <a:rPr lang="ru-RU" altLang="ru-RU">
                <a:latin typeface="Arial" panose="020B0604020202020204" pitchFamily="34" charset="0"/>
              </a:rPr>
              <a:t>α </a:t>
            </a:r>
            <a:r>
              <a:rPr lang="en-US" altLang="ru-RU">
                <a:latin typeface="Arial" panose="020B0604020202020204" pitchFamily="34" charset="0"/>
              </a:rPr>
              <a:t>and </a:t>
            </a:r>
            <a:r>
              <a:rPr lang="ru-RU" altLang="ru-RU">
                <a:latin typeface="Arial" panose="020B0604020202020204" pitchFamily="34" charset="0"/>
              </a:rPr>
              <a:t>β</a:t>
            </a:r>
            <a:r>
              <a:rPr lang="en-US" altLang="ru-RU">
                <a:latin typeface="Arial" panose="020B0604020202020204" pitchFamily="34" charset="0"/>
              </a:rPr>
              <a:t>, which</a:t>
            </a:r>
            <a:endParaRPr lang="ru-RU" altLang="ru-RU">
              <a:latin typeface="Arial" panose="020B0604020202020204" pitchFamily="34" charset="0"/>
            </a:endParaRPr>
          </a:p>
          <a:p>
            <a:pPr eaLnBrk="1" hangingPunct="1">
              <a:spcBef>
                <a:spcPct val="0"/>
              </a:spcBef>
            </a:pPr>
            <a:endParaRPr lang="ru-RU" altLang="ru-RU">
              <a:latin typeface="Arial" panose="020B0604020202020204" pitchFamily="34" charset="0"/>
            </a:endParaRPr>
          </a:p>
        </p:txBody>
      </p:sp>
      <p:sp>
        <p:nvSpPr>
          <p:cNvPr id="33797" name="Номер слайда 3">
            <a:extLst>
              <a:ext uri="{FF2B5EF4-FFF2-40B4-BE49-F238E27FC236}">
                <a16:creationId xmlns="" xmlns:a16="http://schemas.microsoft.com/office/drawing/2014/main" id="{7E429B26-2300-45E4-B6F7-CAEE8C384F0B}"/>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919B8C5F-052B-4CF5-B350-915A0B4F38AD}" type="slidenum">
              <a:rPr lang="ru-RU" altLang="ru-RU">
                <a:latin typeface="Arial" panose="020B0604020202020204" pitchFamily="34" charset="0"/>
              </a:rPr>
              <a:pPr algn="r" eaLnBrk="1" hangingPunct="1">
                <a:spcBef>
                  <a:spcPct val="0"/>
                </a:spcBef>
              </a:pPr>
              <a:t>13</a:t>
            </a:fld>
            <a:endParaRPr lang="ru-RU" altLang="ru-RU">
              <a:latin typeface="Arial" panose="020B0604020202020204" pitchFamily="34" charset="0"/>
            </a:endParaRPr>
          </a:p>
        </p:txBody>
      </p:sp>
    </p:spTree>
    <p:extLst>
      <p:ext uri="{BB962C8B-B14F-4D97-AF65-F5344CB8AC3E}">
        <p14:creationId xmlns:p14="http://schemas.microsoft.com/office/powerpoint/2010/main" val="2676631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 xmlns:a16="http://schemas.microsoft.com/office/drawing/2014/main" id="{C12ED9B4-204A-4C03-A719-FECD4155201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D7F0AF4E-1CED-4C26-8546-79E9B2D5D8D4}" type="slidenum">
              <a:rPr lang="ru-RU" altLang="ru-RU" smtClean="0">
                <a:latin typeface="Arial" panose="020B0604020202020204" pitchFamily="34" charset="0"/>
              </a:rPr>
              <a:pPr>
                <a:spcBef>
                  <a:spcPct val="0"/>
                </a:spcBef>
              </a:pPr>
              <a:t>14</a:t>
            </a:fld>
            <a:endParaRPr lang="ru-RU" altLang="ru-RU">
              <a:latin typeface="Arial" panose="020B0604020202020204" pitchFamily="34" charset="0"/>
            </a:endParaRPr>
          </a:p>
        </p:txBody>
      </p:sp>
      <p:sp>
        <p:nvSpPr>
          <p:cNvPr id="35843" name="Образ слайда 1">
            <a:extLst>
              <a:ext uri="{FF2B5EF4-FFF2-40B4-BE49-F238E27FC236}">
                <a16:creationId xmlns="" xmlns:a16="http://schemas.microsoft.com/office/drawing/2014/main" id="{8BDA75C7-56CE-49DE-BB94-CFC56F037B19}"/>
              </a:ext>
            </a:extLst>
          </p:cNvPr>
          <p:cNvSpPr>
            <a:spLocks noGrp="1" noRot="1" noChangeAspect="1" noTextEdit="1"/>
          </p:cNvSpPr>
          <p:nvPr>
            <p:ph type="sldImg"/>
          </p:nvPr>
        </p:nvSpPr>
        <p:spPr bwMode="auto">
          <a:xfrm>
            <a:off x="-14225588" y="-11796713"/>
            <a:ext cx="16646526" cy="12485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4" name="Заметки 2">
            <a:extLst>
              <a:ext uri="{FF2B5EF4-FFF2-40B4-BE49-F238E27FC236}">
                <a16:creationId xmlns="" xmlns:a16="http://schemas.microsoft.com/office/drawing/2014/main" id="{4753CA64-D4A2-4F3F-9D21-DC2F1E4158D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ru-RU" b="1" u="sng">
                <a:latin typeface="Arial" panose="020B0604020202020204" pitchFamily="34" charset="0"/>
              </a:rPr>
              <a:t>7</a:t>
            </a:r>
            <a:r>
              <a:rPr lang="en-US" altLang="ru-RU">
                <a:latin typeface="Arial" panose="020B0604020202020204" pitchFamily="34" charset="0"/>
              </a:rPr>
              <a:t> Spin structure of the nucleon manifests itself in the third-order terms, which contain four spin (or vector) polarizabilities </a:t>
            </a:r>
            <a:r>
              <a:rPr lang="ru-RU" altLang="ru-RU">
                <a:latin typeface="Arial" panose="020B0604020202020204" pitchFamily="34" charset="0"/>
              </a:rPr>
              <a:t>γ</a:t>
            </a:r>
            <a:r>
              <a:rPr lang="en-US" altLang="ru-RU">
                <a:latin typeface="Arial" panose="020B0604020202020204" pitchFamily="34" charset="0"/>
              </a:rPr>
              <a:t>, describing the response of the nucleon spin to a changing electromagnetic field. The subscripts correspond to combinations of the incident and scattered photon multipolarities. Unlike scalar polarizabilities, the spin polarizabilities have not such intuitive physical interpretation.  Some analogy of spin polarizabilities in the classic physics could be the Faraday effect, i.e. a rotation of the polarization plane of the light, propagating an optically active medium. </a:t>
            </a:r>
            <a:endParaRPr lang="ru-RU" altLang="ru-RU">
              <a:latin typeface="Arial" panose="020B0604020202020204" pitchFamily="34" charset="0"/>
            </a:endParaRPr>
          </a:p>
          <a:p>
            <a:pPr eaLnBrk="1" hangingPunct="1">
              <a:spcBef>
                <a:spcPct val="0"/>
              </a:spcBef>
            </a:pPr>
            <a:r>
              <a:rPr lang="en-US" altLang="ru-RU">
                <a:latin typeface="Arial" panose="020B0604020202020204" pitchFamily="34" charset="0"/>
              </a:rPr>
              <a:t>(Involved one field derivations with respect to time or space.)  </a:t>
            </a:r>
          </a:p>
          <a:p>
            <a:pPr eaLnBrk="1" hangingPunct="1">
              <a:spcBef>
                <a:spcPct val="0"/>
              </a:spcBef>
            </a:pPr>
            <a:endParaRPr lang="ru-RU" altLang="ru-RU">
              <a:latin typeface="Arial" panose="020B0604020202020204" pitchFamily="34" charset="0"/>
            </a:endParaRPr>
          </a:p>
        </p:txBody>
      </p:sp>
      <p:sp>
        <p:nvSpPr>
          <p:cNvPr id="35845" name="Номер слайда 3">
            <a:extLst>
              <a:ext uri="{FF2B5EF4-FFF2-40B4-BE49-F238E27FC236}">
                <a16:creationId xmlns="" xmlns:a16="http://schemas.microsoft.com/office/drawing/2014/main" id="{CACB5D41-C733-4241-A157-DAD64108C096}"/>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7A7F3878-7024-4E87-A6E9-5CBBF79B61F4}" type="slidenum">
              <a:rPr lang="ru-RU" altLang="ru-RU">
                <a:latin typeface="Arial" panose="020B0604020202020204" pitchFamily="34" charset="0"/>
              </a:rPr>
              <a:pPr algn="r" eaLnBrk="1" hangingPunct="1">
                <a:spcBef>
                  <a:spcPct val="0"/>
                </a:spcBef>
              </a:pPr>
              <a:t>14</a:t>
            </a:fld>
            <a:endParaRPr lang="ru-RU" altLang="ru-RU">
              <a:latin typeface="Arial" panose="020B0604020202020204" pitchFamily="34" charset="0"/>
            </a:endParaRPr>
          </a:p>
        </p:txBody>
      </p:sp>
    </p:spTree>
    <p:extLst>
      <p:ext uri="{BB962C8B-B14F-4D97-AF65-F5344CB8AC3E}">
        <p14:creationId xmlns:p14="http://schemas.microsoft.com/office/powerpoint/2010/main" val="148011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CDF5901D-0E32-43DE-80AE-37B280ED8F8D}" type="slidenum">
              <a:rPr lang="ru-RU" altLang="ru-RU" smtClean="0"/>
              <a:pPr>
                <a:defRPr/>
              </a:pPr>
              <a:t>15</a:t>
            </a:fld>
            <a:endParaRPr lang="ru-RU" altLang="ru-RU"/>
          </a:p>
        </p:txBody>
      </p:sp>
    </p:spTree>
    <p:extLst>
      <p:ext uri="{BB962C8B-B14F-4D97-AF65-F5344CB8AC3E}">
        <p14:creationId xmlns:p14="http://schemas.microsoft.com/office/powerpoint/2010/main" val="20243157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 xmlns:a16="http://schemas.microsoft.com/office/drawing/2014/main" id="{8FE061D3-72BC-4E0A-A6DD-1FD7DA697D3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7820975-DDB2-4575-ACA9-F94A39204258}" type="slidenum">
              <a:rPr lang="ru-RU" altLang="ru-RU" smtClean="0">
                <a:latin typeface="Arial" panose="020B0604020202020204" pitchFamily="34" charset="0"/>
              </a:rPr>
              <a:pPr>
                <a:spcBef>
                  <a:spcPct val="0"/>
                </a:spcBef>
              </a:pPr>
              <a:t>16</a:t>
            </a:fld>
            <a:endParaRPr lang="ru-RU" altLang="ru-RU">
              <a:latin typeface="Arial" panose="020B0604020202020204" pitchFamily="34" charset="0"/>
            </a:endParaRPr>
          </a:p>
        </p:txBody>
      </p:sp>
      <p:sp>
        <p:nvSpPr>
          <p:cNvPr id="41987" name="Образ слайда 1">
            <a:extLst>
              <a:ext uri="{FF2B5EF4-FFF2-40B4-BE49-F238E27FC236}">
                <a16:creationId xmlns="" xmlns:a16="http://schemas.microsoft.com/office/drawing/2014/main" id="{991C5001-A270-4492-8F17-8E7E0F0A8751}"/>
              </a:ext>
            </a:extLst>
          </p:cNvPr>
          <p:cNvSpPr>
            <a:spLocks noGrp="1" noRot="1" noChangeAspect="1" noTextEdit="1"/>
          </p:cNvSpPr>
          <p:nvPr>
            <p:ph type="sldImg"/>
          </p:nvPr>
        </p:nvSpPr>
        <p:spPr bwMode="auto">
          <a:xfrm>
            <a:off x="-14225588" y="-11796713"/>
            <a:ext cx="16646526" cy="12485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8" name="Заметки 2">
            <a:extLst>
              <a:ext uri="{FF2B5EF4-FFF2-40B4-BE49-F238E27FC236}">
                <a16:creationId xmlns="" xmlns:a16="http://schemas.microsoft.com/office/drawing/2014/main" id="{5A3C4223-85FA-4B35-A455-C885EE678BC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ru-RU" b="1" u="sng" dirty="0">
                <a:latin typeface="Arial" panose="020B0604020202020204" pitchFamily="34" charset="0"/>
              </a:rPr>
              <a:t>27</a:t>
            </a:r>
            <a:r>
              <a:rPr lang="en-US" altLang="ru-RU" dirty="0">
                <a:latin typeface="Arial" panose="020B0604020202020204" pitchFamily="34" charset="0"/>
              </a:rPr>
              <a:t>  The measured asymmetries </a:t>
            </a:r>
            <a:r>
              <a:rPr lang="el-GR" altLang="ru-RU" dirty="0">
                <a:latin typeface="Arial" panose="020B0604020202020204" pitchFamily="34" charset="0"/>
              </a:rPr>
              <a:t>Σ</a:t>
            </a:r>
            <a:r>
              <a:rPr lang="en-US" altLang="ru-RU" i="1" baseline="-25000" dirty="0">
                <a:latin typeface="Arial" panose="020B0604020202020204" pitchFamily="34" charset="0"/>
              </a:rPr>
              <a:t>2x</a:t>
            </a:r>
            <a:r>
              <a:rPr lang="en-US" altLang="ru-RU" dirty="0">
                <a:latin typeface="Arial" panose="020B0604020202020204" pitchFamily="34" charset="0"/>
              </a:rPr>
              <a:t> are shown in the following slide. In addition to statistical uncertainties, the systematic uncertainties from both beam and target polarizations are incorporated in the error bars shown. The curves are from a dispersion theory calculation for values of </a:t>
            </a:r>
            <a:r>
              <a:rPr lang="ru-RU" altLang="ru-RU" dirty="0">
                <a:latin typeface="Arial" panose="020B0604020202020204" pitchFamily="34" charset="0"/>
              </a:rPr>
              <a:t>γ</a:t>
            </a:r>
            <a:r>
              <a:rPr lang="en-US" altLang="ru-RU" baseline="-25000" dirty="0">
                <a:latin typeface="Arial" panose="020B0604020202020204" pitchFamily="34" charset="0"/>
              </a:rPr>
              <a:t>E1E1</a:t>
            </a:r>
            <a:r>
              <a:rPr lang="en-US" altLang="ru-RU" dirty="0">
                <a:latin typeface="Arial" panose="020B0604020202020204" pitchFamily="34" charset="0"/>
              </a:rPr>
              <a:t> ranging from -6.3 to -2.3∙10</a:t>
            </a:r>
            <a:r>
              <a:rPr lang="en-US" altLang="ru-RU" baseline="30000" dirty="0">
                <a:latin typeface="Arial" panose="020B0604020202020204" pitchFamily="34" charset="0"/>
              </a:rPr>
              <a:t>-4</a:t>
            </a:r>
            <a:r>
              <a:rPr lang="en-US" altLang="ru-RU" dirty="0">
                <a:latin typeface="Arial" panose="020B0604020202020204" pitchFamily="34" charset="0"/>
              </a:rPr>
              <a:t>fm</a:t>
            </a:r>
            <a:r>
              <a:rPr lang="en-US" altLang="ru-RU" baseline="30000" dirty="0">
                <a:latin typeface="Arial" panose="020B0604020202020204" pitchFamily="34" charset="0"/>
              </a:rPr>
              <a:t>4</a:t>
            </a:r>
            <a:r>
              <a:rPr lang="en-US" altLang="ru-RU" dirty="0">
                <a:latin typeface="Arial" panose="020B0604020202020204" pitchFamily="34" charset="0"/>
              </a:rPr>
              <a:t>. Each curve holds </a:t>
            </a:r>
            <a:r>
              <a:rPr lang="ru-RU" altLang="ru-RU" dirty="0">
                <a:latin typeface="Arial" panose="020B0604020202020204" pitchFamily="34" charset="0"/>
              </a:rPr>
              <a:t>α</a:t>
            </a:r>
            <a:r>
              <a:rPr lang="en-US" altLang="ru-RU" dirty="0">
                <a:latin typeface="Arial" panose="020B0604020202020204" pitchFamily="34" charset="0"/>
              </a:rPr>
              <a:t>, </a:t>
            </a:r>
            <a:r>
              <a:rPr lang="ru-RU" altLang="ru-RU" dirty="0">
                <a:latin typeface="Arial" panose="020B0604020202020204" pitchFamily="34" charset="0"/>
              </a:rPr>
              <a:t>β</a:t>
            </a:r>
            <a:r>
              <a:rPr lang="en-US" altLang="ru-RU" dirty="0">
                <a:latin typeface="Arial" panose="020B0604020202020204" pitchFamily="34" charset="0"/>
              </a:rPr>
              <a:t>, </a:t>
            </a:r>
            <a:r>
              <a:rPr lang="ru-RU" altLang="ru-RU" dirty="0">
                <a:latin typeface="Arial" panose="020B0604020202020204" pitchFamily="34" charset="0"/>
              </a:rPr>
              <a:t>γ</a:t>
            </a:r>
            <a:r>
              <a:rPr lang="en-US" altLang="ru-RU" baseline="-25000" dirty="0">
                <a:latin typeface="Arial" panose="020B0604020202020204" pitchFamily="34" charset="0"/>
              </a:rPr>
              <a:t>0</a:t>
            </a:r>
            <a:r>
              <a:rPr lang="en-US" altLang="ru-RU" dirty="0">
                <a:latin typeface="Arial" panose="020B0604020202020204" pitchFamily="34" charset="0"/>
              </a:rPr>
              <a:t> and </a:t>
            </a:r>
            <a:r>
              <a:rPr lang="ru-RU" altLang="ru-RU" dirty="0">
                <a:latin typeface="Arial" panose="020B0604020202020204" pitchFamily="34" charset="0"/>
              </a:rPr>
              <a:t>γ</a:t>
            </a:r>
            <a:r>
              <a:rPr lang="it-IT" altLang="ru-RU" baseline="-25000" dirty="0">
                <a:latin typeface="Arial" panose="020B0604020202020204" pitchFamily="34" charset="0"/>
                <a:sym typeface="Symbol" panose="05050102010706020507" pitchFamily="18" charset="2"/>
              </a:rPr>
              <a:t></a:t>
            </a:r>
            <a:r>
              <a:rPr lang="en-US" altLang="ru-RU" dirty="0">
                <a:latin typeface="Arial" panose="020B0604020202020204" pitchFamily="34" charset="0"/>
              </a:rPr>
              <a:t> fixed at experimental values, and </a:t>
            </a:r>
            <a:r>
              <a:rPr lang="ru-RU" altLang="ru-RU" dirty="0">
                <a:latin typeface="Arial" panose="020B0604020202020204" pitchFamily="34" charset="0"/>
              </a:rPr>
              <a:t>γ</a:t>
            </a:r>
            <a:r>
              <a:rPr lang="en-US" altLang="ru-RU" baseline="-25000" dirty="0">
                <a:latin typeface="Arial" panose="020B0604020202020204" pitchFamily="34" charset="0"/>
              </a:rPr>
              <a:t>M1M1</a:t>
            </a:r>
            <a:r>
              <a:rPr lang="en-US" altLang="ru-RU" dirty="0">
                <a:latin typeface="Arial" panose="020B0604020202020204" pitchFamily="34" charset="0"/>
              </a:rPr>
              <a:t> fixed at 2.9∙10</a:t>
            </a:r>
            <a:r>
              <a:rPr lang="en-US" altLang="ru-RU" baseline="30000" dirty="0">
                <a:latin typeface="Arial" panose="020B0604020202020204" pitchFamily="34" charset="0"/>
              </a:rPr>
              <a:t>-4</a:t>
            </a:r>
            <a:r>
              <a:rPr lang="en-US" altLang="ru-RU" dirty="0">
                <a:latin typeface="Arial" panose="020B0604020202020204" pitchFamily="34" charset="0"/>
              </a:rPr>
              <a:t>fm</a:t>
            </a:r>
            <a:r>
              <a:rPr lang="en-US" altLang="ru-RU" baseline="30000" dirty="0">
                <a:latin typeface="Arial" panose="020B0604020202020204" pitchFamily="34" charset="0"/>
              </a:rPr>
              <a:t>4</a:t>
            </a:r>
            <a:r>
              <a:rPr lang="en-US" altLang="ru-RU" dirty="0">
                <a:latin typeface="Arial" panose="020B0604020202020204" pitchFamily="34" charset="0"/>
              </a:rPr>
              <a:t>. The width of each band represents the propagated errors from </a:t>
            </a:r>
            <a:r>
              <a:rPr lang="ru-RU" altLang="ru-RU" dirty="0">
                <a:latin typeface="Arial" panose="020B0604020202020204" pitchFamily="34" charset="0"/>
              </a:rPr>
              <a:t>α</a:t>
            </a:r>
            <a:r>
              <a:rPr lang="en-US" altLang="ru-RU" dirty="0">
                <a:latin typeface="Arial" panose="020B0604020202020204" pitchFamily="34" charset="0"/>
              </a:rPr>
              <a:t>, </a:t>
            </a:r>
            <a:r>
              <a:rPr lang="ru-RU" altLang="ru-RU" dirty="0">
                <a:latin typeface="Arial" panose="020B0604020202020204" pitchFamily="34" charset="0"/>
              </a:rPr>
              <a:t>β</a:t>
            </a:r>
            <a:r>
              <a:rPr lang="en-US" altLang="ru-RU" dirty="0">
                <a:latin typeface="Arial" panose="020B0604020202020204" pitchFamily="34" charset="0"/>
              </a:rPr>
              <a:t>, </a:t>
            </a:r>
            <a:r>
              <a:rPr lang="ru-RU" altLang="ru-RU" dirty="0">
                <a:latin typeface="Arial" panose="020B0604020202020204" pitchFamily="34" charset="0"/>
              </a:rPr>
              <a:t>γ</a:t>
            </a:r>
            <a:r>
              <a:rPr lang="en-US" altLang="ru-RU" baseline="-25000" dirty="0">
                <a:latin typeface="Arial" panose="020B0604020202020204" pitchFamily="34" charset="0"/>
              </a:rPr>
              <a:t>0</a:t>
            </a:r>
            <a:r>
              <a:rPr lang="en-US" altLang="ru-RU" dirty="0">
                <a:latin typeface="Arial" panose="020B0604020202020204" pitchFamily="34" charset="0"/>
              </a:rPr>
              <a:t> and </a:t>
            </a:r>
            <a:r>
              <a:rPr lang="ru-RU" altLang="ru-RU" dirty="0">
                <a:latin typeface="Arial" panose="020B0604020202020204" pitchFamily="34" charset="0"/>
              </a:rPr>
              <a:t>γ</a:t>
            </a:r>
            <a:r>
              <a:rPr lang="it-IT" altLang="ru-RU" baseline="-25000" dirty="0">
                <a:latin typeface="Arial" panose="020B0604020202020204" pitchFamily="34" charset="0"/>
                <a:sym typeface="Symbol" panose="05050102010706020507" pitchFamily="18" charset="2"/>
              </a:rPr>
              <a:t></a:t>
            </a:r>
            <a:r>
              <a:rPr lang="it-IT" altLang="ru-RU" dirty="0">
                <a:latin typeface="Arial" panose="020B0604020202020204" pitchFamily="34" charset="0"/>
              </a:rPr>
              <a:t> </a:t>
            </a:r>
            <a:r>
              <a:rPr lang="en-US" altLang="ru-RU" dirty="0">
                <a:latin typeface="Arial" panose="020B0604020202020204" pitchFamily="34" charset="0"/>
              </a:rPr>
              <a:t>combined in quadrature. The curves graphically demonstrate the sensitivity of the asymmetries </a:t>
            </a:r>
            <a:r>
              <a:rPr lang="el-GR" altLang="ru-RU" dirty="0">
                <a:latin typeface="Arial" panose="020B0604020202020204" pitchFamily="34" charset="0"/>
              </a:rPr>
              <a:t>Σ</a:t>
            </a:r>
            <a:r>
              <a:rPr lang="en-US" altLang="ru-RU" i="1" baseline="-25000" dirty="0">
                <a:latin typeface="Arial" panose="020B0604020202020204" pitchFamily="34" charset="0"/>
              </a:rPr>
              <a:t>2x</a:t>
            </a:r>
            <a:r>
              <a:rPr lang="en-US" altLang="ru-RU" dirty="0">
                <a:latin typeface="Arial" panose="020B0604020202020204" pitchFamily="34" charset="0"/>
              </a:rPr>
              <a:t> to </a:t>
            </a:r>
            <a:r>
              <a:rPr lang="ru-RU" altLang="ru-RU" dirty="0">
                <a:latin typeface="Arial" panose="020B0604020202020204" pitchFamily="34" charset="0"/>
              </a:rPr>
              <a:t>γ</a:t>
            </a:r>
            <a:r>
              <a:rPr lang="en-US" altLang="ru-RU" baseline="-25000" dirty="0">
                <a:latin typeface="Arial" panose="020B0604020202020204" pitchFamily="34" charset="0"/>
              </a:rPr>
              <a:t>E1E1</a:t>
            </a:r>
            <a:r>
              <a:rPr lang="en-US" altLang="ru-RU" dirty="0">
                <a:latin typeface="Arial" panose="020B0604020202020204" pitchFamily="34" charset="0"/>
              </a:rPr>
              <a:t>. </a:t>
            </a:r>
            <a:endParaRPr lang="ru-RU" altLang="ru-RU" dirty="0">
              <a:latin typeface="Arial" panose="020B0604020202020204" pitchFamily="34" charset="0"/>
            </a:endParaRPr>
          </a:p>
          <a:p>
            <a:pPr eaLnBrk="1" hangingPunct="1">
              <a:spcBef>
                <a:spcPct val="0"/>
              </a:spcBef>
            </a:pPr>
            <a:endParaRPr lang="ru-RU" altLang="ru-RU" dirty="0">
              <a:latin typeface="Arial" panose="020B0604020202020204" pitchFamily="34" charset="0"/>
            </a:endParaRPr>
          </a:p>
        </p:txBody>
      </p:sp>
      <p:sp>
        <p:nvSpPr>
          <p:cNvPr id="41989" name="Номер слайда 3">
            <a:extLst>
              <a:ext uri="{FF2B5EF4-FFF2-40B4-BE49-F238E27FC236}">
                <a16:creationId xmlns="" xmlns:a16="http://schemas.microsoft.com/office/drawing/2014/main" id="{2A125460-0C11-45AB-AE7C-14DAE377E229}"/>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B9CF7E98-A3E1-4F60-94B3-E14BD5C1ADB3}" type="slidenum">
              <a:rPr lang="ru-RU" altLang="ru-RU">
                <a:latin typeface="Arial" panose="020B0604020202020204" pitchFamily="34" charset="0"/>
              </a:rPr>
              <a:pPr algn="r" eaLnBrk="1" hangingPunct="1">
                <a:spcBef>
                  <a:spcPct val="0"/>
                </a:spcBef>
              </a:pPr>
              <a:t>16</a:t>
            </a:fld>
            <a:endParaRPr lang="ru-RU" altLang="ru-RU">
              <a:latin typeface="Arial" panose="020B0604020202020204" pitchFamily="34" charset="0"/>
            </a:endParaRPr>
          </a:p>
        </p:txBody>
      </p:sp>
    </p:spTree>
    <p:extLst>
      <p:ext uri="{BB962C8B-B14F-4D97-AF65-F5344CB8AC3E}">
        <p14:creationId xmlns:p14="http://schemas.microsoft.com/office/powerpoint/2010/main" val="424736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CDF5901D-0E32-43DE-80AE-37B280ED8F8D}" type="slidenum">
              <a:rPr lang="ru-RU" altLang="ru-RU" smtClean="0"/>
              <a:pPr>
                <a:defRPr/>
              </a:pPr>
              <a:t>22</a:t>
            </a:fld>
            <a:endParaRPr lang="ru-RU" altLang="ru-RU"/>
          </a:p>
        </p:txBody>
      </p:sp>
    </p:spTree>
    <p:extLst>
      <p:ext uri="{BB962C8B-B14F-4D97-AF65-F5344CB8AC3E}">
        <p14:creationId xmlns:p14="http://schemas.microsoft.com/office/powerpoint/2010/main" val="445053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pPr>
              <a:defRPr/>
            </a:pPr>
            <a:fld id="{CDF5901D-0E32-43DE-80AE-37B280ED8F8D}" type="slidenum">
              <a:rPr lang="ru-RU" altLang="ru-RU" smtClean="0"/>
              <a:pPr>
                <a:defRPr/>
              </a:pPr>
              <a:t>36</a:t>
            </a:fld>
            <a:endParaRPr lang="ru-RU" altLang="ru-RU"/>
          </a:p>
        </p:txBody>
      </p:sp>
    </p:spTree>
    <p:extLst>
      <p:ext uri="{BB962C8B-B14F-4D97-AF65-F5344CB8AC3E}">
        <p14:creationId xmlns:p14="http://schemas.microsoft.com/office/powerpoint/2010/main" val="2309622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 xmlns:a16="http://schemas.microsoft.com/office/drawing/2014/main" id="{771D261F-4B9F-4363-A250-0A076B665F7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93592DC0-A4FD-45A1-9206-8567FEF294EB}" type="slidenum">
              <a:rPr lang="ru-RU" altLang="ru-RU" smtClean="0">
                <a:latin typeface="Arial" panose="020B0604020202020204" pitchFamily="34" charset="0"/>
              </a:rPr>
              <a:pPr>
                <a:spcBef>
                  <a:spcPct val="0"/>
                </a:spcBef>
              </a:pPr>
              <a:t>45</a:t>
            </a:fld>
            <a:endParaRPr lang="ru-RU" altLang="ru-RU">
              <a:latin typeface="Arial" panose="020B0604020202020204" pitchFamily="34" charset="0"/>
            </a:endParaRPr>
          </a:p>
        </p:txBody>
      </p:sp>
      <p:sp>
        <p:nvSpPr>
          <p:cNvPr id="11267" name="Образ слайда 1">
            <a:extLst>
              <a:ext uri="{FF2B5EF4-FFF2-40B4-BE49-F238E27FC236}">
                <a16:creationId xmlns="" xmlns:a16="http://schemas.microsoft.com/office/drawing/2014/main" id="{3EED95DE-F403-4F8B-9783-14A7983C4F83}"/>
              </a:ext>
            </a:extLst>
          </p:cNvPr>
          <p:cNvSpPr>
            <a:spLocks noGrp="1" noRot="1" noChangeAspect="1" noTextEdit="1"/>
          </p:cNvSpPr>
          <p:nvPr>
            <p:ph type="sldImg"/>
          </p:nvPr>
        </p:nvSpPr>
        <p:spPr bwMode="auto">
          <a:xfrm>
            <a:off x="-14225588" y="-11796713"/>
            <a:ext cx="16646526" cy="124856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8" name="Заметки 2">
            <a:extLst>
              <a:ext uri="{FF2B5EF4-FFF2-40B4-BE49-F238E27FC236}">
                <a16:creationId xmlns="" xmlns:a16="http://schemas.microsoft.com/office/drawing/2014/main" id="{6076A70A-FFAE-4E23-B7B0-885F7B5B35F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ru-RU" b="1" u="sng">
                <a:latin typeface="Arial" panose="020B0604020202020204" pitchFamily="34" charset="0"/>
              </a:rPr>
              <a:t>14</a:t>
            </a:r>
            <a:r>
              <a:rPr lang="en-US" altLang="ru-RU">
                <a:latin typeface="Arial" panose="020B0604020202020204" pitchFamily="34" charset="0"/>
              </a:rPr>
              <a:t> Block diagram of MAMI C accelerator is shown in the slide. It produces continuous beam of electrons with maximum energy over 1.5 GeV and longitudinal polarization about 85%. </a:t>
            </a:r>
            <a:endParaRPr lang="ru-RU" altLang="ru-RU">
              <a:latin typeface="Arial" panose="020B0604020202020204" pitchFamily="34" charset="0"/>
            </a:endParaRPr>
          </a:p>
          <a:p>
            <a:pPr eaLnBrk="1" hangingPunct="1">
              <a:spcBef>
                <a:spcPct val="0"/>
              </a:spcBef>
            </a:pPr>
            <a:endParaRPr lang="ru-RU" altLang="ru-RU">
              <a:latin typeface="Arial" panose="020B0604020202020204" pitchFamily="34" charset="0"/>
            </a:endParaRPr>
          </a:p>
        </p:txBody>
      </p:sp>
      <p:sp>
        <p:nvSpPr>
          <p:cNvPr id="11269" name="Номер слайда 3">
            <a:extLst>
              <a:ext uri="{FF2B5EF4-FFF2-40B4-BE49-F238E27FC236}">
                <a16:creationId xmlns="" xmlns:a16="http://schemas.microsoft.com/office/drawing/2014/main" id="{9DC5D5F3-8FE2-4532-8F64-21C0B18A035A}"/>
              </a:ext>
            </a:extLst>
          </p:cNvPr>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lgn="r" eaLnBrk="1" hangingPunct="1">
              <a:spcBef>
                <a:spcPct val="0"/>
              </a:spcBef>
            </a:pPr>
            <a:fld id="{D01215AC-4BE4-43D8-9D37-664D8EB9652A}" type="slidenum">
              <a:rPr lang="ru-RU" altLang="ru-RU">
                <a:latin typeface="Arial" panose="020B0604020202020204" pitchFamily="34" charset="0"/>
              </a:rPr>
              <a:pPr algn="r" eaLnBrk="1" hangingPunct="1">
                <a:spcBef>
                  <a:spcPct val="0"/>
                </a:spcBef>
              </a:pPr>
              <a:t>45</a:t>
            </a:fld>
            <a:endParaRPr lang="ru-RU" altLang="ru-RU">
              <a:latin typeface="Arial" panose="020B0604020202020204" pitchFamily="34" charset="0"/>
            </a:endParaRPr>
          </a:p>
        </p:txBody>
      </p:sp>
    </p:spTree>
    <p:extLst>
      <p:ext uri="{BB962C8B-B14F-4D97-AF65-F5344CB8AC3E}">
        <p14:creationId xmlns:p14="http://schemas.microsoft.com/office/powerpoint/2010/main" val="7856842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Образец подзаголовка</a:t>
            </a:r>
          </a:p>
        </p:txBody>
      </p:sp>
      <p:sp>
        <p:nvSpPr>
          <p:cNvPr id="4" name="Rectangle 4">
            <a:extLst>
              <a:ext uri="{FF2B5EF4-FFF2-40B4-BE49-F238E27FC236}">
                <a16:creationId xmlns="" xmlns:a16="http://schemas.microsoft.com/office/drawing/2014/main" id="{9488A028-3353-464B-8FE8-F3CFD29F5D5E}"/>
              </a:ext>
            </a:extLst>
          </p:cNvPr>
          <p:cNvSpPr>
            <a:spLocks noGrp="1" noChangeArrowheads="1"/>
          </p:cNvSpPr>
          <p:nvPr>
            <p:ph type="dt" sz="half" idx="10"/>
          </p:nvPr>
        </p:nvSpPr>
        <p:spPr>
          <a:ln/>
        </p:spPr>
        <p:txBody>
          <a:bodyPr/>
          <a:lstStyle>
            <a:lvl1pPr>
              <a:defRPr/>
            </a:lvl1pPr>
          </a:lstStyle>
          <a:p>
            <a:pPr>
              <a:defRPr/>
            </a:pPr>
            <a:endParaRPr lang="ru-RU"/>
          </a:p>
        </p:txBody>
      </p:sp>
      <p:sp>
        <p:nvSpPr>
          <p:cNvPr id="5" name="Rectangle 5">
            <a:extLst>
              <a:ext uri="{FF2B5EF4-FFF2-40B4-BE49-F238E27FC236}">
                <a16:creationId xmlns="" xmlns:a16="http://schemas.microsoft.com/office/drawing/2014/main" id="{208835DB-78EC-42A5-8C30-09EC2A395818}"/>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 xmlns:a16="http://schemas.microsoft.com/office/drawing/2014/main" id="{F082B3DB-8E8B-4D97-92A2-5B9326F444D0}"/>
              </a:ext>
            </a:extLst>
          </p:cNvPr>
          <p:cNvSpPr>
            <a:spLocks noGrp="1" noChangeArrowheads="1"/>
          </p:cNvSpPr>
          <p:nvPr>
            <p:ph type="sldNum" sz="quarter" idx="12"/>
          </p:nvPr>
        </p:nvSpPr>
        <p:spPr>
          <a:ln/>
        </p:spPr>
        <p:txBody>
          <a:bodyPr/>
          <a:lstStyle>
            <a:lvl1pPr>
              <a:defRPr/>
            </a:lvl1pPr>
          </a:lstStyle>
          <a:p>
            <a:pPr>
              <a:defRPr/>
            </a:pPr>
            <a:fld id="{1A707427-2951-4070-8343-CF987DAF8A94}" type="slidenum">
              <a:rPr lang="ru-RU" altLang="ru-RU"/>
              <a:pPr>
                <a:defRPr/>
              </a:pPr>
              <a:t>‹#›</a:t>
            </a:fld>
            <a:endParaRPr lang="ru-RU" altLang="ru-RU"/>
          </a:p>
        </p:txBody>
      </p:sp>
    </p:spTree>
    <p:extLst>
      <p:ext uri="{BB962C8B-B14F-4D97-AF65-F5344CB8AC3E}">
        <p14:creationId xmlns:p14="http://schemas.microsoft.com/office/powerpoint/2010/main" val="36280612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a:extLst>
              <a:ext uri="{FF2B5EF4-FFF2-40B4-BE49-F238E27FC236}">
                <a16:creationId xmlns="" xmlns:a16="http://schemas.microsoft.com/office/drawing/2014/main" id="{239DC0BB-6E6C-4224-9AEC-0B3895D7784B}"/>
              </a:ext>
            </a:extLst>
          </p:cNvPr>
          <p:cNvSpPr>
            <a:spLocks noGrp="1" noChangeArrowheads="1"/>
          </p:cNvSpPr>
          <p:nvPr>
            <p:ph type="dt" sz="half" idx="10"/>
          </p:nvPr>
        </p:nvSpPr>
        <p:spPr>
          <a:ln/>
        </p:spPr>
        <p:txBody>
          <a:bodyPr/>
          <a:lstStyle>
            <a:lvl1pPr>
              <a:defRPr/>
            </a:lvl1pPr>
          </a:lstStyle>
          <a:p>
            <a:pPr>
              <a:defRPr/>
            </a:pPr>
            <a:endParaRPr lang="ru-RU"/>
          </a:p>
        </p:txBody>
      </p:sp>
      <p:sp>
        <p:nvSpPr>
          <p:cNvPr id="5" name="Rectangle 5">
            <a:extLst>
              <a:ext uri="{FF2B5EF4-FFF2-40B4-BE49-F238E27FC236}">
                <a16:creationId xmlns="" xmlns:a16="http://schemas.microsoft.com/office/drawing/2014/main" id="{BDFDC1C9-09DC-4099-9C78-B442422F334E}"/>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 xmlns:a16="http://schemas.microsoft.com/office/drawing/2014/main" id="{75AC2469-5BFE-420A-B605-58DBB1BB9303}"/>
              </a:ext>
            </a:extLst>
          </p:cNvPr>
          <p:cNvSpPr>
            <a:spLocks noGrp="1" noChangeArrowheads="1"/>
          </p:cNvSpPr>
          <p:nvPr>
            <p:ph type="sldNum" sz="quarter" idx="12"/>
          </p:nvPr>
        </p:nvSpPr>
        <p:spPr>
          <a:ln/>
        </p:spPr>
        <p:txBody>
          <a:bodyPr/>
          <a:lstStyle>
            <a:lvl1pPr>
              <a:defRPr/>
            </a:lvl1pPr>
          </a:lstStyle>
          <a:p>
            <a:pPr>
              <a:defRPr/>
            </a:pPr>
            <a:fld id="{B6F11F51-72FA-4371-AD7A-19394F436850}" type="slidenum">
              <a:rPr lang="ru-RU" altLang="ru-RU"/>
              <a:pPr>
                <a:defRPr/>
              </a:pPr>
              <a:t>‹#›</a:t>
            </a:fld>
            <a:endParaRPr lang="ru-RU" altLang="ru-RU"/>
          </a:p>
        </p:txBody>
      </p:sp>
    </p:spTree>
    <p:extLst>
      <p:ext uri="{BB962C8B-B14F-4D97-AF65-F5344CB8AC3E}">
        <p14:creationId xmlns:p14="http://schemas.microsoft.com/office/powerpoint/2010/main" val="13631288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a:extLst>
              <a:ext uri="{FF2B5EF4-FFF2-40B4-BE49-F238E27FC236}">
                <a16:creationId xmlns="" xmlns:a16="http://schemas.microsoft.com/office/drawing/2014/main" id="{FB31CB5A-083C-4467-ABBD-490503BBE251}"/>
              </a:ext>
            </a:extLst>
          </p:cNvPr>
          <p:cNvSpPr>
            <a:spLocks noGrp="1" noChangeArrowheads="1"/>
          </p:cNvSpPr>
          <p:nvPr>
            <p:ph type="dt" sz="half" idx="10"/>
          </p:nvPr>
        </p:nvSpPr>
        <p:spPr>
          <a:ln/>
        </p:spPr>
        <p:txBody>
          <a:bodyPr/>
          <a:lstStyle>
            <a:lvl1pPr>
              <a:defRPr/>
            </a:lvl1pPr>
          </a:lstStyle>
          <a:p>
            <a:pPr>
              <a:defRPr/>
            </a:pPr>
            <a:endParaRPr lang="ru-RU"/>
          </a:p>
        </p:txBody>
      </p:sp>
      <p:sp>
        <p:nvSpPr>
          <p:cNvPr id="5" name="Rectangle 5">
            <a:extLst>
              <a:ext uri="{FF2B5EF4-FFF2-40B4-BE49-F238E27FC236}">
                <a16:creationId xmlns="" xmlns:a16="http://schemas.microsoft.com/office/drawing/2014/main" id="{53D90B36-4A0F-4F7B-A2D1-DAF79EC54999}"/>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 xmlns:a16="http://schemas.microsoft.com/office/drawing/2014/main" id="{E32769B5-1132-475B-B5D5-BD878AD291FD}"/>
              </a:ext>
            </a:extLst>
          </p:cNvPr>
          <p:cNvSpPr>
            <a:spLocks noGrp="1" noChangeArrowheads="1"/>
          </p:cNvSpPr>
          <p:nvPr>
            <p:ph type="sldNum" sz="quarter" idx="12"/>
          </p:nvPr>
        </p:nvSpPr>
        <p:spPr>
          <a:ln/>
        </p:spPr>
        <p:txBody>
          <a:bodyPr/>
          <a:lstStyle>
            <a:lvl1pPr>
              <a:defRPr/>
            </a:lvl1pPr>
          </a:lstStyle>
          <a:p>
            <a:pPr>
              <a:defRPr/>
            </a:pPr>
            <a:fld id="{E66215FB-E8D7-4ED1-A5C4-152ECE251B09}" type="slidenum">
              <a:rPr lang="ru-RU" altLang="ru-RU"/>
              <a:pPr>
                <a:defRPr/>
              </a:pPr>
              <a:t>‹#›</a:t>
            </a:fld>
            <a:endParaRPr lang="ru-RU" altLang="ru-RU"/>
          </a:p>
        </p:txBody>
      </p:sp>
    </p:spTree>
    <p:extLst>
      <p:ext uri="{BB962C8B-B14F-4D97-AF65-F5344CB8AC3E}">
        <p14:creationId xmlns:p14="http://schemas.microsoft.com/office/powerpoint/2010/main" val="33659815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Заголовок и таблиц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p:spPr>
        <p:txBody>
          <a:bodyPr/>
          <a:lstStyle/>
          <a:p>
            <a:r>
              <a:rPr lang="ru-RU"/>
              <a:t>Образец заголовка</a:t>
            </a:r>
          </a:p>
        </p:txBody>
      </p:sp>
      <p:sp>
        <p:nvSpPr>
          <p:cNvPr id="3" name="Таблица 2"/>
          <p:cNvSpPr>
            <a:spLocks noGrp="1"/>
          </p:cNvSpPr>
          <p:nvPr>
            <p:ph type="tbl" idx="1"/>
          </p:nvPr>
        </p:nvSpPr>
        <p:spPr>
          <a:xfrm>
            <a:off x="457200" y="1600200"/>
            <a:ext cx="8229600" cy="4525963"/>
          </a:xfrm>
        </p:spPr>
        <p:txBody>
          <a:bodyPr/>
          <a:lstStyle/>
          <a:p>
            <a:pPr lvl="0"/>
            <a:endParaRPr lang="ru-RU" noProof="0"/>
          </a:p>
        </p:txBody>
      </p:sp>
      <p:sp>
        <p:nvSpPr>
          <p:cNvPr id="4" name="Rectangle 4">
            <a:extLst>
              <a:ext uri="{FF2B5EF4-FFF2-40B4-BE49-F238E27FC236}">
                <a16:creationId xmlns="" xmlns:a16="http://schemas.microsoft.com/office/drawing/2014/main" id="{B4642E02-9B11-4801-91C6-F76E88391367}"/>
              </a:ext>
            </a:extLst>
          </p:cNvPr>
          <p:cNvSpPr>
            <a:spLocks noGrp="1" noChangeArrowheads="1"/>
          </p:cNvSpPr>
          <p:nvPr>
            <p:ph type="dt" sz="half" idx="10"/>
          </p:nvPr>
        </p:nvSpPr>
        <p:spPr>
          <a:ln/>
        </p:spPr>
        <p:txBody>
          <a:bodyPr/>
          <a:lstStyle>
            <a:lvl1pPr>
              <a:defRPr/>
            </a:lvl1pPr>
          </a:lstStyle>
          <a:p>
            <a:pPr>
              <a:defRPr/>
            </a:pPr>
            <a:endParaRPr lang="ru-RU"/>
          </a:p>
        </p:txBody>
      </p:sp>
      <p:sp>
        <p:nvSpPr>
          <p:cNvPr id="5" name="Rectangle 5">
            <a:extLst>
              <a:ext uri="{FF2B5EF4-FFF2-40B4-BE49-F238E27FC236}">
                <a16:creationId xmlns="" xmlns:a16="http://schemas.microsoft.com/office/drawing/2014/main" id="{7D087988-FEC8-43C7-9961-59CA86ECC5A2}"/>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 xmlns:a16="http://schemas.microsoft.com/office/drawing/2014/main" id="{D2FA2AC2-57EF-4880-8231-5B59D9DDAC86}"/>
              </a:ext>
            </a:extLst>
          </p:cNvPr>
          <p:cNvSpPr>
            <a:spLocks noGrp="1" noChangeArrowheads="1"/>
          </p:cNvSpPr>
          <p:nvPr>
            <p:ph type="sldNum" sz="quarter" idx="12"/>
          </p:nvPr>
        </p:nvSpPr>
        <p:spPr>
          <a:ln/>
        </p:spPr>
        <p:txBody>
          <a:bodyPr/>
          <a:lstStyle>
            <a:lvl1pPr>
              <a:defRPr/>
            </a:lvl1pPr>
          </a:lstStyle>
          <a:p>
            <a:pPr>
              <a:defRPr/>
            </a:pPr>
            <a:fld id="{35B097C6-9E74-4A7E-A00E-65AC53200F59}" type="slidenum">
              <a:rPr lang="ru-RU" altLang="ru-RU"/>
              <a:pPr>
                <a:defRPr/>
              </a:pPr>
              <a:t>‹#›</a:t>
            </a:fld>
            <a:endParaRPr lang="ru-RU" altLang="ru-RU"/>
          </a:p>
        </p:txBody>
      </p:sp>
    </p:spTree>
    <p:extLst>
      <p:ext uri="{BB962C8B-B14F-4D97-AF65-F5344CB8AC3E}">
        <p14:creationId xmlns:p14="http://schemas.microsoft.com/office/powerpoint/2010/main" val="8356650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a:extLst>
              <a:ext uri="{FF2B5EF4-FFF2-40B4-BE49-F238E27FC236}">
                <a16:creationId xmlns="" xmlns:a16="http://schemas.microsoft.com/office/drawing/2014/main" id="{D9688B56-0F6A-42B5-9A55-C144C86255A3}"/>
              </a:ext>
            </a:extLst>
          </p:cNvPr>
          <p:cNvSpPr>
            <a:spLocks noGrp="1" noChangeArrowheads="1"/>
          </p:cNvSpPr>
          <p:nvPr>
            <p:ph type="dt" sz="half" idx="10"/>
          </p:nvPr>
        </p:nvSpPr>
        <p:spPr>
          <a:ln/>
        </p:spPr>
        <p:txBody>
          <a:bodyPr/>
          <a:lstStyle>
            <a:lvl1pPr>
              <a:defRPr/>
            </a:lvl1pPr>
          </a:lstStyle>
          <a:p>
            <a:pPr>
              <a:defRPr/>
            </a:pPr>
            <a:endParaRPr lang="ru-RU"/>
          </a:p>
        </p:txBody>
      </p:sp>
      <p:sp>
        <p:nvSpPr>
          <p:cNvPr id="5" name="Rectangle 5">
            <a:extLst>
              <a:ext uri="{FF2B5EF4-FFF2-40B4-BE49-F238E27FC236}">
                <a16:creationId xmlns="" xmlns:a16="http://schemas.microsoft.com/office/drawing/2014/main" id="{C0D93502-2FE9-46A8-95C4-A32E3A762E84}"/>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 xmlns:a16="http://schemas.microsoft.com/office/drawing/2014/main" id="{8BBA3558-ADA0-4681-8D13-9EEC445C6B76}"/>
              </a:ext>
            </a:extLst>
          </p:cNvPr>
          <p:cNvSpPr>
            <a:spLocks noGrp="1" noChangeArrowheads="1"/>
          </p:cNvSpPr>
          <p:nvPr>
            <p:ph type="sldNum" sz="quarter" idx="12"/>
          </p:nvPr>
        </p:nvSpPr>
        <p:spPr>
          <a:ln/>
        </p:spPr>
        <p:txBody>
          <a:bodyPr/>
          <a:lstStyle>
            <a:lvl1pPr>
              <a:defRPr/>
            </a:lvl1pPr>
          </a:lstStyle>
          <a:p>
            <a:pPr>
              <a:defRPr/>
            </a:pPr>
            <a:fld id="{0E402319-335C-4A32-B418-0BBFF1A3C3DC}" type="slidenum">
              <a:rPr lang="ru-RU" altLang="ru-RU"/>
              <a:pPr>
                <a:defRPr/>
              </a:pPr>
              <a:t>‹#›</a:t>
            </a:fld>
            <a:endParaRPr lang="ru-RU" altLang="ru-RU"/>
          </a:p>
        </p:txBody>
      </p:sp>
    </p:spTree>
    <p:extLst>
      <p:ext uri="{BB962C8B-B14F-4D97-AF65-F5344CB8AC3E}">
        <p14:creationId xmlns:p14="http://schemas.microsoft.com/office/powerpoint/2010/main" val="37902318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Образец текста</a:t>
            </a:r>
          </a:p>
        </p:txBody>
      </p:sp>
      <p:sp>
        <p:nvSpPr>
          <p:cNvPr id="4" name="Rectangle 4">
            <a:extLst>
              <a:ext uri="{FF2B5EF4-FFF2-40B4-BE49-F238E27FC236}">
                <a16:creationId xmlns="" xmlns:a16="http://schemas.microsoft.com/office/drawing/2014/main" id="{CEC9C965-0A73-44B6-86CC-E0750073BED8}"/>
              </a:ext>
            </a:extLst>
          </p:cNvPr>
          <p:cNvSpPr>
            <a:spLocks noGrp="1" noChangeArrowheads="1"/>
          </p:cNvSpPr>
          <p:nvPr>
            <p:ph type="dt" sz="half" idx="10"/>
          </p:nvPr>
        </p:nvSpPr>
        <p:spPr>
          <a:ln/>
        </p:spPr>
        <p:txBody>
          <a:bodyPr/>
          <a:lstStyle>
            <a:lvl1pPr>
              <a:defRPr/>
            </a:lvl1pPr>
          </a:lstStyle>
          <a:p>
            <a:pPr>
              <a:defRPr/>
            </a:pPr>
            <a:endParaRPr lang="ru-RU"/>
          </a:p>
        </p:txBody>
      </p:sp>
      <p:sp>
        <p:nvSpPr>
          <p:cNvPr id="5" name="Rectangle 5">
            <a:extLst>
              <a:ext uri="{FF2B5EF4-FFF2-40B4-BE49-F238E27FC236}">
                <a16:creationId xmlns="" xmlns:a16="http://schemas.microsoft.com/office/drawing/2014/main" id="{CCEFACC8-F46D-476C-AB5A-F7729D4EECB7}"/>
              </a:ext>
            </a:extLst>
          </p:cNvPr>
          <p:cNvSpPr>
            <a:spLocks noGrp="1" noChangeArrowheads="1"/>
          </p:cNvSpPr>
          <p:nvPr>
            <p:ph type="ftr" sz="quarter" idx="11"/>
          </p:nvPr>
        </p:nvSpPr>
        <p:spPr>
          <a:ln/>
        </p:spPr>
        <p:txBody>
          <a:bodyPr/>
          <a:lstStyle>
            <a:lvl1pPr>
              <a:defRPr/>
            </a:lvl1pPr>
          </a:lstStyle>
          <a:p>
            <a:pPr>
              <a:defRPr/>
            </a:pPr>
            <a:endParaRPr lang="ru-RU"/>
          </a:p>
        </p:txBody>
      </p:sp>
      <p:sp>
        <p:nvSpPr>
          <p:cNvPr id="6" name="Rectangle 6">
            <a:extLst>
              <a:ext uri="{FF2B5EF4-FFF2-40B4-BE49-F238E27FC236}">
                <a16:creationId xmlns="" xmlns:a16="http://schemas.microsoft.com/office/drawing/2014/main" id="{5E660B32-149B-4E7C-9FA6-C7F7605F92CF}"/>
              </a:ext>
            </a:extLst>
          </p:cNvPr>
          <p:cNvSpPr>
            <a:spLocks noGrp="1" noChangeArrowheads="1"/>
          </p:cNvSpPr>
          <p:nvPr>
            <p:ph type="sldNum" sz="quarter" idx="12"/>
          </p:nvPr>
        </p:nvSpPr>
        <p:spPr>
          <a:ln/>
        </p:spPr>
        <p:txBody>
          <a:bodyPr/>
          <a:lstStyle>
            <a:lvl1pPr>
              <a:defRPr/>
            </a:lvl1pPr>
          </a:lstStyle>
          <a:p>
            <a:pPr>
              <a:defRPr/>
            </a:pPr>
            <a:fld id="{92ED4708-1168-4895-AFEA-46E4EB91EAB8}" type="slidenum">
              <a:rPr lang="ru-RU" altLang="ru-RU"/>
              <a:pPr>
                <a:defRPr/>
              </a:pPr>
              <a:t>‹#›</a:t>
            </a:fld>
            <a:endParaRPr lang="ru-RU" altLang="ru-RU"/>
          </a:p>
        </p:txBody>
      </p:sp>
    </p:spTree>
    <p:extLst>
      <p:ext uri="{BB962C8B-B14F-4D97-AF65-F5344CB8AC3E}">
        <p14:creationId xmlns:p14="http://schemas.microsoft.com/office/powerpoint/2010/main" val="4048545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a:extLst>
              <a:ext uri="{FF2B5EF4-FFF2-40B4-BE49-F238E27FC236}">
                <a16:creationId xmlns="" xmlns:a16="http://schemas.microsoft.com/office/drawing/2014/main" id="{4E8AE912-F28E-45BB-BCB2-8FE4ADD4D8A9}"/>
              </a:ext>
            </a:extLst>
          </p:cNvPr>
          <p:cNvSpPr>
            <a:spLocks noGrp="1" noChangeArrowheads="1"/>
          </p:cNvSpPr>
          <p:nvPr>
            <p:ph type="dt" sz="half" idx="10"/>
          </p:nvPr>
        </p:nvSpPr>
        <p:spPr>
          <a:ln/>
        </p:spPr>
        <p:txBody>
          <a:bodyPr/>
          <a:lstStyle>
            <a:lvl1pPr>
              <a:defRPr/>
            </a:lvl1pPr>
          </a:lstStyle>
          <a:p>
            <a:pPr>
              <a:defRPr/>
            </a:pPr>
            <a:endParaRPr lang="ru-RU"/>
          </a:p>
        </p:txBody>
      </p:sp>
      <p:sp>
        <p:nvSpPr>
          <p:cNvPr id="6" name="Rectangle 5">
            <a:extLst>
              <a:ext uri="{FF2B5EF4-FFF2-40B4-BE49-F238E27FC236}">
                <a16:creationId xmlns="" xmlns:a16="http://schemas.microsoft.com/office/drawing/2014/main" id="{AE2D1CD5-EAF8-40D2-84D7-6E7E7DDE4749}"/>
              </a:ext>
            </a:extLst>
          </p:cNvPr>
          <p:cNvSpPr>
            <a:spLocks noGrp="1" noChangeArrowheads="1"/>
          </p:cNvSpPr>
          <p:nvPr>
            <p:ph type="ftr" sz="quarter" idx="11"/>
          </p:nvPr>
        </p:nvSpPr>
        <p:spPr>
          <a:ln/>
        </p:spPr>
        <p:txBody>
          <a:bodyPr/>
          <a:lstStyle>
            <a:lvl1pPr>
              <a:defRPr/>
            </a:lvl1pPr>
          </a:lstStyle>
          <a:p>
            <a:pPr>
              <a:defRPr/>
            </a:pPr>
            <a:endParaRPr lang="ru-RU"/>
          </a:p>
        </p:txBody>
      </p:sp>
      <p:sp>
        <p:nvSpPr>
          <p:cNvPr id="7" name="Rectangle 6">
            <a:extLst>
              <a:ext uri="{FF2B5EF4-FFF2-40B4-BE49-F238E27FC236}">
                <a16:creationId xmlns="" xmlns:a16="http://schemas.microsoft.com/office/drawing/2014/main" id="{F64F09B3-5FA4-4A63-9F31-30CD22DE97C3}"/>
              </a:ext>
            </a:extLst>
          </p:cNvPr>
          <p:cNvSpPr>
            <a:spLocks noGrp="1" noChangeArrowheads="1"/>
          </p:cNvSpPr>
          <p:nvPr>
            <p:ph type="sldNum" sz="quarter" idx="12"/>
          </p:nvPr>
        </p:nvSpPr>
        <p:spPr>
          <a:ln/>
        </p:spPr>
        <p:txBody>
          <a:bodyPr/>
          <a:lstStyle>
            <a:lvl1pPr>
              <a:defRPr/>
            </a:lvl1pPr>
          </a:lstStyle>
          <a:p>
            <a:pPr>
              <a:defRPr/>
            </a:pPr>
            <a:fld id="{F50BB237-89EF-4E51-9985-C17E613A7A57}" type="slidenum">
              <a:rPr lang="ru-RU" altLang="ru-RU"/>
              <a:pPr>
                <a:defRPr/>
              </a:pPr>
              <a:t>‹#›</a:t>
            </a:fld>
            <a:endParaRPr lang="ru-RU" altLang="ru-RU"/>
          </a:p>
        </p:txBody>
      </p:sp>
    </p:spTree>
    <p:extLst>
      <p:ext uri="{BB962C8B-B14F-4D97-AF65-F5344CB8AC3E}">
        <p14:creationId xmlns:p14="http://schemas.microsoft.com/office/powerpoint/2010/main" val="231232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a:extLst>
              <a:ext uri="{FF2B5EF4-FFF2-40B4-BE49-F238E27FC236}">
                <a16:creationId xmlns="" xmlns:a16="http://schemas.microsoft.com/office/drawing/2014/main" id="{64BAFC39-6C4D-4E98-B87C-C301DC8A9ED2}"/>
              </a:ext>
            </a:extLst>
          </p:cNvPr>
          <p:cNvSpPr>
            <a:spLocks noGrp="1" noChangeArrowheads="1"/>
          </p:cNvSpPr>
          <p:nvPr>
            <p:ph type="dt" sz="half" idx="10"/>
          </p:nvPr>
        </p:nvSpPr>
        <p:spPr>
          <a:ln/>
        </p:spPr>
        <p:txBody>
          <a:bodyPr/>
          <a:lstStyle>
            <a:lvl1pPr>
              <a:defRPr/>
            </a:lvl1pPr>
          </a:lstStyle>
          <a:p>
            <a:pPr>
              <a:defRPr/>
            </a:pPr>
            <a:endParaRPr lang="ru-RU"/>
          </a:p>
        </p:txBody>
      </p:sp>
      <p:sp>
        <p:nvSpPr>
          <p:cNvPr id="8" name="Rectangle 5">
            <a:extLst>
              <a:ext uri="{FF2B5EF4-FFF2-40B4-BE49-F238E27FC236}">
                <a16:creationId xmlns="" xmlns:a16="http://schemas.microsoft.com/office/drawing/2014/main" id="{E60A6798-FC87-4F14-ABCF-4272BD2ED4A5}"/>
              </a:ext>
            </a:extLst>
          </p:cNvPr>
          <p:cNvSpPr>
            <a:spLocks noGrp="1" noChangeArrowheads="1"/>
          </p:cNvSpPr>
          <p:nvPr>
            <p:ph type="ftr" sz="quarter" idx="11"/>
          </p:nvPr>
        </p:nvSpPr>
        <p:spPr>
          <a:ln/>
        </p:spPr>
        <p:txBody>
          <a:bodyPr/>
          <a:lstStyle>
            <a:lvl1pPr>
              <a:defRPr/>
            </a:lvl1pPr>
          </a:lstStyle>
          <a:p>
            <a:pPr>
              <a:defRPr/>
            </a:pPr>
            <a:endParaRPr lang="ru-RU"/>
          </a:p>
        </p:txBody>
      </p:sp>
      <p:sp>
        <p:nvSpPr>
          <p:cNvPr id="9" name="Rectangle 6">
            <a:extLst>
              <a:ext uri="{FF2B5EF4-FFF2-40B4-BE49-F238E27FC236}">
                <a16:creationId xmlns="" xmlns:a16="http://schemas.microsoft.com/office/drawing/2014/main" id="{DC7B74C9-24F7-4AEF-9C1D-8B7D480A0D3F}"/>
              </a:ext>
            </a:extLst>
          </p:cNvPr>
          <p:cNvSpPr>
            <a:spLocks noGrp="1" noChangeArrowheads="1"/>
          </p:cNvSpPr>
          <p:nvPr>
            <p:ph type="sldNum" sz="quarter" idx="12"/>
          </p:nvPr>
        </p:nvSpPr>
        <p:spPr>
          <a:ln/>
        </p:spPr>
        <p:txBody>
          <a:bodyPr/>
          <a:lstStyle>
            <a:lvl1pPr>
              <a:defRPr/>
            </a:lvl1pPr>
          </a:lstStyle>
          <a:p>
            <a:pPr>
              <a:defRPr/>
            </a:pPr>
            <a:fld id="{69F01CC2-619F-4C53-8E1B-DA1E03BFC5A0}" type="slidenum">
              <a:rPr lang="ru-RU" altLang="ru-RU"/>
              <a:pPr>
                <a:defRPr/>
              </a:pPr>
              <a:t>‹#›</a:t>
            </a:fld>
            <a:endParaRPr lang="ru-RU" altLang="ru-RU"/>
          </a:p>
        </p:txBody>
      </p:sp>
    </p:spTree>
    <p:extLst>
      <p:ext uri="{BB962C8B-B14F-4D97-AF65-F5344CB8AC3E}">
        <p14:creationId xmlns:p14="http://schemas.microsoft.com/office/powerpoint/2010/main" val="168910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a:extLst>
              <a:ext uri="{FF2B5EF4-FFF2-40B4-BE49-F238E27FC236}">
                <a16:creationId xmlns="" xmlns:a16="http://schemas.microsoft.com/office/drawing/2014/main" id="{9D722566-FBE3-4634-916A-43A4D4BBCD0B}"/>
              </a:ext>
            </a:extLst>
          </p:cNvPr>
          <p:cNvSpPr>
            <a:spLocks noGrp="1" noChangeArrowheads="1"/>
          </p:cNvSpPr>
          <p:nvPr>
            <p:ph type="dt" sz="half" idx="10"/>
          </p:nvPr>
        </p:nvSpPr>
        <p:spPr>
          <a:ln/>
        </p:spPr>
        <p:txBody>
          <a:bodyPr/>
          <a:lstStyle>
            <a:lvl1pPr>
              <a:defRPr/>
            </a:lvl1pPr>
          </a:lstStyle>
          <a:p>
            <a:pPr>
              <a:defRPr/>
            </a:pPr>
            <a:endParaRPr lang="ru-RU"/>
          </a:p>
        </p:txBody>
      </p:sp>
      <p:sp>
        <p:nvSpPr>
          <p:cNvPr id="4" name="Rectangle 5">
            <a:extLst>
              <a:ext uri="{FF2B5EF4-FFF2-40B4-BE49-F238E27FC236}">
                <a16:creationId xmlns="" xmlns:a16="http://schemas.microsoft.com/office/drawing/2014/main" id="{B16B1095-5BA3-4250-8F95-0B1CEA26BDA8}"/>
              </a:ext>
            </a:extLst>
          </p:cNvPr>
          <p:cNvSpPr>
            <a:spLocks noGrp="1" noChangeArrowheads="1"/>
          </p:cNvSpPr>
          <p:nvPr>
            <p:ph type="ftr" sz="quarter" idx="11"/>
          </p:nvPr>
        </p:nvSpPr>
        <p:spPr>
          <a:ln/>
        </p:spPr>
        <p:txBody>
          <a:bodyPr/>
          <a:lstStyle>
            <a:lvl1pPr>
              <a:defRPr/>
            </a:lvl1pPr>
          </a:lstStyle>
          <a:p>
            <a:pPr>
              <a:defRPr/>
            </a:pPr>
            <a:endParaRPr lang="ru-RU"/>
          </a:p>
        </p:txBody>
      </p:sp>
      <p:sp>
        <p:nvSpPr>
          <p:cNvPr id="5" name="Rectangle 6">
            <a:extLst>
              <a:ext uri="{FF2B5EF4-FFF2-40B4-BE49-F238E27FC236}">
                <a16:creationId xmlns="" xmlns:a16="http://schemas.microsoft.com/office/drawing/2014/main" id="{6850E14D-B703-4820-9925-997FA910E870}"/>
              </a:ext>
            </a:extLst>
          </p:cNvPr>
          <p:cNvSpPr>
            <a:spLocks noGrp="1" noChangeArrowheads="1"/>
          </p:cNvSpPr>
          <p:nvPr>
            <p:ph type="sldNum" sz="quarter" idx="12"/>
          </p:nvPr>
        </p:nvSpPr>
        <p:spPr>
          <a:ln/>
        </p:spPr>
        <p:txBody>
          <a:bodyPr/>
          <a:lstStyle>
            <a:lvl1pPr>
              <a:defRPr/>
            </a:lvl1pPr>
          </a:lstStyle>
          <a:p>
            <a:pPr>
              <a:defRPr/>
            </a:pPr>
            <a:fld id="{5C8A0857-B3D0-43D3-B974-1CCC8E6889BD}" type="slidenum">
              <a:rPr lang="ru-RU" altLang="ru-RU"/>
              <a:pPr>
                <a:defRPr/>
              </a:pPr>
              <a:t>‹#›</a:t>
            </a:fld>
            <a:endParaRPr lang="ru-RU" altLang="ru-RU"/>
          </a:p>
        </p:txBody>
      </p:sp>
    </p:spTree>
    <p:extLst>
      <p:ext uri="{BB962C8B-B14F-4D97-AF65-F5344CB8AC3E}">
        <p14:creationId xmlns:p14="http://schemas.microsoft.com/office/powerpoint/2010/main" val="1860584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a:extLst>
              <a:ext uri="{FF2B5EF4-FFF2-40B4-BE49-F238E27FC236}">
                <a16:creationId xmlns="" xmlns:a16="http://schemas.microsoft.com/office/drawing/2014/main" id="{CE510BE3-7387-4F82-B2E7-814CA700BA7D}"/>
              </a:ext>
            </a:extLst>
          </p:cNvPr>
          <p:cNvSpPr>
            <a:spLocks noGrp="1" noChangeArrowheads="1"/>
          </p:cNvSpPr>
          <p:nvPr>
            <p:ph type="dt" sz="half" idx="10"/>
          </p:nvPr>
        </p:nvSpPr>
        <p:spPr>
          <a:ln/>
        </p:spPr>
        <p:txBody>
          <a:bodyPr/>
          <a:lstStyle>
            <a:lvl1pPr>
              <a:defRPr/>
            </a:lvl1pPr>
          </a:lstStyle>
          <a:p>
            <a:pPr>
              <a:defRPr/>
            </a:pPr>
            <a:endParaRPr lang="ru-RU"/>
          </a:p>
        </p:txBody>
      </p:sp>
      <p:sp>
        <p:nvSpPr>
          <p:cNvPr id="3" name="Rectangle 5">
            <a:extLst>
              <a:ext uri="{FF2B5EF4-FFF2-40B4-BE49-F238E27FC236}">
                <a16:creationId xmlns="" xmlns:a16="http://schemas.microsoft.com/office/drawing/2014/main" id="{949509E9-FD88-4716-87D3-129458CD85C0}"/>
              </a:ext>
            </a:extLst>
          </p:cNvPr>
          <p:cNvSpPr>
            <a:spLocks noGrp="1" noChangeArrowheads="1"/>
          </p:cNvSpPr>
          <p:nvPr>
            <p:ph type="ftr" sz="quarter" idx="11"/>
          </p:nvPr>
        </p:nvSpPr>
        <p:spPr>
          <a:ln/>
        </p:spPr>
        <p:txBody>
          <a:bodyPr/>
          <a:lstStyle>
            <a:lvl1pPr>
              <a:defRPr/>
            </a:lvl1pPr>
          </a:lstStyle>
          <a:p>
            <a:pPr>
              <a:defRPr/>
            </a:pPr>
            <a:endParaRPr lang="ru-RU"/>
          </a:p>
        </p:txBody>
      </p:sp>
      <p:sp>
        <p:nvSpPr>
          <p:cNvPr id="4" name="Rectangle 6">
            <a:extLst>
              <a:ext uri="{FF2B5EF4-FFF2-40B4-BE49-F238E27FC236}">
                <a16:creationId xmlns="" xmlns:a16="http://schemas.microsoft.com/office/drawing/2014/main" id="{030E528B-E86F-4D01-A7EF-F663ED7C9867}"/>
              </a:ext>
            </a:extLst>
          </p:cNvPr>
          <p:cNvSpPr>
            <a:spLocks noGrp="1" noChangeArrowheads="1"/>
          </p:cNvSpPr>
          <p:nvPr>
            <p:ph type="sldNum" sz="quarter" idx="12"/>
          </p:nvPr>
        </p:nvSpPr>
        <p:spPr>
          <a:ln/>
        </p:spPr>
        <p:txBody>
          <a:bodyPr/>
          <a:lstStyle>
            <a:lvl1pPr>
              <a:defRPr/>
            </a:lvl1pPr>
          </a:lstStyle>
          <a:p>
            <a:pPr>
              <a:defRPr/>
            </a:pPr>
            <a:fld id="{4E39B415-4265-4D35-B6C1-0110FC918AEC}" type="slidenum">
              <a:rPr lang="ru-RU" altLang="ru-RU"/>
              <a:pPr>
                <a:defRPr/>
              </a:pPr>
              <a:t>‹#›</a:t>
            </a:fld>
            <a:endParaRPr lang="ru-RU" altLang="ru-RU"/>
          </a:p>
        </p:txBody>
      </p:sp>
    </p:spTree>
    <p:extLst>
      <p:ext uri="{BB962C8B-B14F-4D97-AF65-F5344CB8AC3E}">
        <p14:creationId xmlns:p14="http://schemas.microsoft.com/office/powerpoint/2010/main" val="2433532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a:extLst>
              <a:ext uri="{FF2B5EF4-FFF2-40B4-BE49-F238E27FC236}">
                <a16:creationId xmlns="" xmlns:a16="http://schemas.microsoft.com/office/drawing/2014/main" id="{711ECB3B-432D-4AEA-B444-BC2A7BE452AD}"/>
              </a:ext>
            </a:extLst>
          </p:cNvPr>
          <p:cNvSpPr>
            <a:spLocks noGrp="1" noChangeArrowheads="1"/>
          </p:cNvSpPr>
          <p:nvPr>
            <p:ph type="dt" sz="half" idx="10"/>
          </p:nvPr>
        </p:nvSpPr>
        <p:spPr>
          <a:ln/>
        </p:spPr>
        <p:txBody>
          <a:bodyPr/>
          <a:lstStyle>
            <a:lvl1pPr>
              <a:defRPr/>
            </a:lvl1pPr>
          </a:lstStyle>
          <a:p>
            <a:pPr>
              <a:defRPr/>
            </a:pPr>
            <a:endParaRPr lang="ru-RU"/>
          </a:p>
        </p:txBody>
      </p:sp>
      <p:sp>
        <p:nvSpPr>
          <p:cNvPr id="6" name="Rectangle 5">
            <a:extLst>
              <a:ext uri="{FF2B5EF4-FFF2-40B4-BE49-F238E27FC236}">
                <a16:creationId xmlns="" xmlns:a16="http://schemas.microsoft.com/office/drawing/2014/main" id="{0671A39C-B906-49D8-97C8-08E23DF4CC59}"/>
              </a:ext>
            </a:extLst>
          </p:cNvPr>
          <p:cNvSpPr>
            <a:spLocks noGrp="1" noChangeArrowheads="1"/>
          </p:cNvSpPr>
          <p:nvPr>
            <p:ph type="ftr" sz="quarter" idx="11"/>
          </p:nvPr>
        </p:nvSpPr>
        <p:spPr>
          <a:ln/>
        </p:spPr>
        <p:txBody>
          <a:bodyPr/>
          <a:lstStyle>
            <a:lvl1pPr>
              <a:defRPr/>
            </a:lvl1pPr>
          </a:lstStyle>
          <a:p>
            <a:pPr>
              <a:defRPr/>
            </a:pPr>
            <a:endParaRPr lang="ru-RU"/>
          </a:p>
        </p:txBody>
      </p:sp>
      <p:sp>
        <p:nvSpPr>
          <p:cNvPr id="7" name="Rectangle 6">
            <a:extLst>
              <a:ext uri="{FF2B5EF4-FFF2-40B4-BE49-F238E27FC236}">
                <a16:creationId xmlns="" xmlns:a16="http://schemas.microsoft.com/office/drawing/2014/main" id="{0DB2E92A-AD97-43BB-8939-2DCC22CCEFE1}"/>
              </a:ext>
            </a:extLst>
          </p:cNvPr>
          <p:cNvSpPr>
            <a:spLocks noGrp="1" noChangeArrowheads="1"/>
          </p:cNvSpPr>
          <p:nvPr>
            <p:ph type="sldNum" sz="quarter" idx="12"/>
          </p:nvPr>
        </p:nvSpPr>
        <p:spPr>
          <a:ln/>
        </p:spPr>
        <p:txBody>
          <a:bodyPr/>
          <a:lstStyle>
            <a:lvl1pPr>
              <a:defRPr/>
            </a:lvl1pPr>
          </a:lstStyle>
          <a:p>
            <a:pPr>
              <a:defRPr/>
            </a:pPr>
            <a:fld id="{83FCADB3-80D8-4AED-9660-C3A692F292CB}" type="slidenum">
              <a:rPr lang="ru-RU" altLang="ru-RU"/>
              <a:pPr>
                <a:defRPr/>
              </a:pPr>
              <a:t>‹#›</a:t>
            </a:fld>
            <a:endParaRPr lang="ru-RU" altLang="ru-RU"/>
          </a:p>
        </p:txBody>
      </p:sp>
    </p:spTree>
    <p:extLst>
      <p:ext uri="{BB962C8B-B14F-4D97-AF65-F5344CB8AC3E}">
        <p14:creationId xmlns:p14="http://schemas.microsoft.com/office/powerpoint/2010/main" val="7977921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ru-RU" noProof="0"/>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Rectangle 4">
            <a:extLst>
              <a:ext uri="{FF2B5EF4-FFF2-40B4-BE49-F238E27FC236}">
                <a16:creationId xmlns="" xmlns:a16="http://schemas.microsoft.com/office/drawing/2014/main" id="{C109B9D2-6701-409B-97D8-B516C53C0ADF}"/>
              </a:ext>
            </a:extLst>
          </p:cNvPr>
          <p:cNvSpPr>
            <a:spLocks noGrp="1" noChangeArrowheads="1"/>
          </p:cNvSpPr>
          <p:nvPr>
            <p:ph type="dt" sz="half" idx="10"/>
          </p:nvPr>
        </p:nvSpPr>
        <p:spPr>
          <a:ln/>
        </p:spPr>
        <p:txBody>
          <a:bodyPr/>
          <a:lstStyle>
            <a:lvl1pPr>
              <a:defRPr/>
            </a:lvl1pPr>
          </a:lstStyle>
          <a:p>
            <a:pPr>
              <a:defRPr/>
            </a:pPr>
            <a:endParaRPr lang="ru-RU"/>
          </a:p>
        </p:txBody>
      </p:sp>
      <p:sp>
        <p:nvSpPr>
          <p:cNvPr id="6" name="Rectangle 5">
            <a:extLst>
              <a:ext uri="{FF2B5EF4-FFF2-40B4-BE49-F238E27FC236}">
                <a16:creationId xmlns="" xmlns:a16="http://schemas.microsoft.com/office/drawing/2014/main" id="{A1200DCA-9994-41F7-87B5-D9A5235661F9}"/>
              </a:ext>
            </a:extLst>
          </p:cNvPr>
          <p:cNvSpPr>
            <a:spLocks noGrp="1" noChangeArrowheads="1"/>
          </p:cNvSpPr>
          <p:nvPr>
            <p:ph type="ftr" sz="quarter" idx="11"/>
          </p:nvPr>
        </p:nvSpPr>
        <p:spPr>
          <a:ln/>
        </p:spPr>
        <p:txBody>
          <a:bodyPr/>
          <a:lstStyle>
            <a:lvl1pPr>
              <a:defRPr/>
            </a:lvl1pPr>
          </a:lstStyle>
          <a:p>
            <a:pPr>
              <a:defRPr/>
            </a:pPr>
            <a:endParaRPr lang="ru-RU"/>
          </a:p>
        </p:txBody>
      </p:sp>
      <p:sp>
        <p:nvSpPr>
          <p:cNvPr id="7" name="Rectangle 6">
            <a:extLst>
              <a:ext uri="{FF2B5EF4-FFF2-40B4-BE49-F238E27FC236}">
                <a16:creationId xmlns="" xmlns:a16="http://schemas.microsoft.com/office/drawing/2014/main" id="{93548206-9FCC-4E65-89DF-A392C720D000}"/>
              </a:ext>
            </a:extLst>
          </p:cNvPr>
          <p:cNvSpPr>
            <a:spLocks noGrp="1" noChangeArrowheads="1"/>
          </p:cNvSpPr>
          <p:nvPr>
            <p:ph type="sldNum" sz="quarter" idx="12"/>
          </p:nvPr>
        </p:nvSpPr>
        <p:spPr>
          <a:ln/>
        </p:spPr>
        <p:txBody>
          <a:bodyPr/>
          <a:lstStyle>
            <a:lvl1pPr>
              <a:defRPr/>
            </a:lvl1pPr>
          </a:lstStyle>
          <a:p>
            <a:pPr>
              <a:defRPr/>
            </a:pPr>
            <a:fld id="{7EADBE82-4ED2-4F91-9181-7785AA52DFF6}" type="slidenum">
              <a:rPr lang="ru-RU" altLang="ru-RU"/>
              <a:pPr>
                <a:defRPr/>
              </a:pPr>
              <a:t>‹#›</a:t>
            </a:fld>
            <a:endParaRPr lang="ru-RU" altLang="ru-RU"/>
          </a:p>
        </p:txBody>
      </p:sp>
    </p:spTree>
    <p:extLst>
      <p:ext uri="{BB962C8B-B14F-4D97-AF65-F5344CB8AC3E}">
        <p14:creationId xmlns:p14="http://schemas.microsoft.com/office/powerpoint/2010/main" val="7180402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 xmlns:a16="http://schemas.microsoft.com/office/drawing/2014/main" id="{FFC80B9E-2F9C-48FA-89AB-C3D4A98667EF}"/>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ru-RU" altLang="ru-RU"/>
              <a:t>Образец заголовка</a:t>
            </a:r>
          </a:p>
        </p:txBody>
      </p:sp>
      <p:sp>
        <p:nvSpPr>
          <p:cNvPr id="1027" name="Rectangle 3">
            <a:extLst>
              <a:ext uri="{FF2B5EF4-FFF2-40B4-BE49-F238E27FC236}">
                <a16:creationId xmlns="" xmlns:a16="http://schemas.microsoft.com/office/drawing/2014/main" id="{CB5F2D6B-6D34-4A10-A6D1-77F22BD54C02}"/>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ru-RU" altLang="ru-RU"/>
              <a:t>Образец текста</a:t>
            </a:r>
          </a:p>
          <a:p>
            <a:pPr lvl="1"/>
            <a:r>
              <a:rPr lang="ru-RU" altLang="ru-RU"/>
              <a:t>Второй уровень</a:t>
            </a:r>
          </a:p>
          <a:p>
            <a:pPr lvl="2"/>
            <a:r>
              <a:rPr lang="ru-RU" altLang="ru-RU"/>
              <a:t>Третий уровень</a:t>
            </a:r>
          </a:p>
          <a:p>
            <a:pPr lvl="3"/>
            <a:r>
              <a:rPr lang="ru-RU" altLang="ru-RU"/>
              <a:t>Четвертый уровень</a:t>
            </a:r>
          </a:p>
          <a:p>
            <a:pPr lvl="4"/>
            <a:r>
              <a:rPr lang="ru-RU" altLang="ru-RU"/>
              <a:t>Пятый уровень</a:t>
            </a:r>
          </a:p>
        </p:txBody>
      </p:sp>
      <p:sp>
        <p:nvSpPr>
          <p:cNvPr id="1028" name="Rectangle 4">
            <a:extLst>
              <a:ext uri="{FF2B5EF4-FFF2-40B4-BE49-F238E27FC236}">
                <a16:creationId xmlns="" xmlns:a16="http://schemas.microsoft.com/office/drawing/2014/main" id="{6FAD4D29-87BD-4C9C-9A1D-C88D38F10FF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b="0"/>
            </a:lvl1pPr>
          </a:lstStyle>
          <a:p>
            <a:pPr>
              <a:defRPr/>
            </a:pPr>
            <a:endParaRPr lang="ru-RU"/>
          </a:p>
        </p:txBody>
      </p:sp>
      <p:sp>
        <p:nvSpPr>
          <p:cNvPr id="1029" name="Rectangle 5">
            <a:extLst>
              <a:ext uri="{FF2B5EF4-FFF2-40B4-BE49-F238E27FC236}">
                <a16:creationId xmlns="" xmlns:a16="http://schemas.microsoft.com/office/drawing/2014/main" id="{A9E13E3E-41FA-4D73-9C58-F5A2ED39D9B9}"/>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lvl1pPr>
          </a:lstStyle>
          <a:p>
            <a:pPr>
              <a:defRPr/>
            </a:pPr>
            <a:endParaRPr lang="ru-RU"/>
          </a:p>
        </p:txBody>
      </p:sp>
      <p:sp>
        <p:nvSpPr>
          <p:cNvPr id="1030" name="Rectangle 6">
            <a:extLst>
              <a:ext uri="{FF2B5EF4-FFF2-40B4-BE49-F238E27FC236}">
                <a16:creationId xmlns="" xmlns:a16="http://schemas.microsoft.com/office/drawing/2014/main" id="{6CAF8206-B27E-406D-901B-2D1B4B17EECB}"/>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lvl1pPr>
          </a:lstStyle>
          <a:p>
            <a:pPr>
              <a:defRPr/>
            </a:pPr>
            <a:fld id="{57020EB6-EAFC-4D93-B744-F752F3C1673B}" type="slidenum">
              <a:rPr lang="ru-RU" altLang="ru-RU"/>
              <a:pPr>
                <a:defRPr/>
              </a:pPr>
              <a:t>‹#›</a:t>
            </a:fld>
            <a:endParaRPr lang="ru-RU" alt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4.wm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5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package" Target="../embeddings/_________Microsoft_Word1.doc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a:extLst>
              <a:ext uri="{FF2B5EF4-FFF2-40B4-BE49-F238E27FC236}">
                <a16:creationId xmlns="" xmlns:a16="http://schemas.microsoft.com/office/drawing/2014/main" id="{C29B2566-E0ED-4154-93E6-5982C31253CA}"/>
              </a:ext>
            </a:extLst>
          </p:cNvPr>
          <p:cNvSpPr>
            <a:spLocks noGrp="1" noChangeArrowheads="1"/>
          </p:cNvSpPr>
          <p:nvPr>
            <p:ph type="ctrTitle"/>
          </p:nvPr>
        </p:nvSpPr>
        <p:spPr>
          <a:xfrm>
            <a:off x="611188" y="404813"/>
            <a:ext cx="7848600" cy="5761037"/>
          </a:xfrm>
        </p:spPr>
        <p:txBody>
          <a:bodyPr/>
          <a:lstStyle/>
          <a:p>
            <a:pPr eaLnBrk="1" hangingPunct="1"/>
            <a:r>
              <a:rPr lang="en-US" sz="2800" b="1" dirty="0">
                <a:solidFill>
                  <a:srgbClr val="0000FF"/>
                </a:solidFill>
                <a:latin typeface="Arial" panose="020B0604020202020204" pitchFamily="34" charset="0"/>
              </a:rPr>
              <a:t>Project ”GDH &amp; SPASCHARM &amp; NN”</a:t>
            </a:r>
            <a:r>
              <a:rPr lang="ru-RU" sz="2400" b="1" dirty="0">
                <a:solidFill>
                  <a:srgbClr val="000000"/>
                </a:solidFill>
                <a:latin typeface="Arial" panose="020B0604020202020204" pitchFamily="34" charset="0"/>
              </a:rPr>
              <a:t/>
            </a:r>
            <a:br>
              <a:rPr lang="ru-RU" sz="2400" b="1" dirty="0">
                <a:solidFill>
                  <a:srgbClr val="000000"/>
                </a:solidFill>
                <a:latin typeface="Arial" panose="020B0604020202020204" pitchFamily="34" charset="0"/>
              </a:rPr>
            </a:br>
            <a:r>
              <a:rPr lang="en-US" altLang="ru-RU" sz="2800" b="1" dirty="0" smtClean="0"/>
              <a:t/>
            </a:r>
            <a:br>
              <a:rPr lang="en-US" altLang="ru-RU" sz="2800" b="1" dirty="0" smtClean="0"/>
            </a:br>
            <a:r>
              <a:rPr lang="en-US" altLang="ru-RU" sz="2800" b="1" dirty="0" smtClean="0"/>
              <a:t>A </a:t>
            </a:r>
            <a:r>
              <a:rPr lang="en-US" altLang="ru-RU" sz="2800" b="1" dirty="0"/>
              <a:t>Study of the Nucleon Spin Structure in Strong and Electromagnetic  Interactions</a:t>
            </a:r>
            <a:br>
              <a:rPr lang="en-US" altLang="ru-RU" sz="2800" b="1" dirty="0"/>
            </a:br>
            <a:r>
              <a:rPr lang="ru-RU" altLang="ru-RU" sz="2800" b="1" dirty="0"/>
              <a:t/>
            </a:r>
            <a:br>
              <a:rPr lang="ru-RU" altLang="ru-RU" sz="2800" b="1" dirty="0"/>
            </a:br>
            <a:r>
              <a:rPr lang="en-US" altLang="ru-RU" sz="2000" b="1" dirty="0"/>
              <a:t>Experiments with </a:t>
            </a:r>
            <a:r>
              <a:rPr lang="en-US" altLang="ru-RU" sz="2000" b="1" dirty="0" smtClean="0"/>
              <a:t>Polarized </a:t>
            </a:r>
            <a:r>
              <a:rPr lang="en-US" sz="2000" b="1" dirty="0" smtClean="0">
                <a:solidFill>
                  <a:srgbClr val="000000"/>
                </a:solidFill>
                <a:latin typeface="Arial" panose="020B0604020202020204" pitchFamily="34" charset="0"/>
              </a:rPr>
              <a:t>Beams and </a:t>
            </a:r>
            <a:r>
              <a:rPr lang="en-US" altLang="ru-RU" sz="2000" b="1" dirty="0" smtClean="0"/>
              <a:t> </a:t>
            </a:r>
            <a:r>
              <a:rPr lang="en-US" altLang="ru-RU" sz="2000" b="1" dirty="0"/>
              <a:t>Targets </a:t>
            </a:r>
            <a:r>
              <a:rPr lang="ru-RU" altLang="ru-RU" sz="2000" b="1" dirty="0"/>
              <a:t/>
            </a:r>
            <a:br>
              <a:rPr lang="ru-RU" altLang="ru-RU" sz="2000" b="1" dirty="0"/>
            </a:br>
            <a:r>
              <a:rPr lang="ru-RU" altLang="ru-RU" sz="1800" b="1" dirty="0"/>
              <a:t/>
            </a:r>
            <a:br>
              <a:rPr lang="ru-RU" altLang="ru-RU" sz="1800" b="1" dirty="0"/>
            </a:br>
            <a:r>
              <a:rPr lang="ru-RU" altLang="ru-RU" sz="1800" b="1" dirty="0"/>
              <a:t/>
            </a:r>
            <a:br>
              <a:rPr lang="ru-RU" altLang="ru-RU" sz="1800" b="1" dirty="0"/>
            </a:br>
            <a:r>
              <a:rPr lang="en-US" altLang="ru-RU" sz="1800" b="1" dirty="0"/>
              <a:t>Dubna-</a:t>
            </a:r>
            <a:r>
              <a:rPr lang="en-US" altLang="ru-RU" sz="1800" b="1" dirty="0" err="1"/>
              <a:t>Protvino</a:t>
            </a:r>
            <a:r>
              <a:rPr lang="en-US" altLang="ru-RU" sz="1800" b="1" dirty="0"/>
              <a:t>-Prague-Moscow-Mainz-Glasgow-Los</a:t>
            </a:r>
            <a:r>
              <a:rPr lang="ru-RU" altLang="ru-RU" sz="1800" b="1" dirty="0"/>
              <a:t>-</a:t>
            </a:r>
            <a:r>
              <a:rPr lang="en-US" altLang="ru-RU" sz="1800" b="1" dirty="0"/>
              <a:t>Angeles-Basel-Lund-Zagreb-Pavia-Kharkov-Bochum-Bonn-Amherst-Giessen-Halifax-Jerusalem-Kent-Regina-Sackville-Washington-York</a:t>
            </a:r>
            <a:r>
              <a:rPr lang="ru-RU" altLang="ru-RU" sz="1600" b="1" dirty="0"/>
              <a:t/>
            </a:r>
            <a:br>
              <a:rPr lang="ru-RU" altLang="ru-RU" sz="1600" b="1" dirty="0"/>
            </a:br>
            <a:r>
              <a:rPr lang="ru-RU" altLang="ru-RU" sz="1800" b="1" dirty="0"/>
              <a:t/>
            </a:r>
            <a:br>
              <a:rPr lang="ru-RU" altLang="ru-RU" sz="1800" b="1" dirty="0"/>
            </a:br>
            <a:r>
              <a:rPr lang="ru-RU" altLang="ru-RU" sz="2800" b="1" dirty="0">
                <a:solidFill>
                  <a:srgbClr val="0000FF"/>
                </a:solidFill>
              </a:rPr>
              <a:t>20</a:t>
            </a:r>
            <a:r>
              <a:rPr lang="en-US" altLang="ru-RU" sz="2800" b="1" dirty="0">
                <a:solidFill>
                  <a:srgbClr val="0000FF"/>
                </a:solidFill>
              </a:rPr>
              <a:t>19</a:t>
            </a:r>
            <a:endParaRPr lang="ru-RU" altLang="ru-RU" sz="2800" b="1" dirty="0">
              <a:solidFill>
                <a:srgbClr val="0000FF"/>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Прямоугольник 1">
            <a:extLst>
              <a:ext uri="{FF2B5EF4-FFF2-40B4-BE49-F238E27FC236}">
                <a16:creationId xmlns="" xmlns:a16="http://schemas.microsoft.com/office/drawing/2014/main" id="{764BB150-78CE-449C-99E2-9D08E583034E}"/>
              </a:ext>
            </a:extLst>
          </p:cNvPr>
          <p:cNvSpPr>
            <a:spLocks noChangeArrowheads="1"/>
          </p:cNvSpPr>
          <p:nvPr/>
        </p:nvSpPr>
        <p:spPr bwMode="auto">
          <a:xfrm>
            <a:off x="1475656" y="404664"/>
            <a:ext cx="7058025"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ru-RU" sz="2000" b="0" dirty="0">
                <a:latin typeface="SFRM1200"/>
              </a:rPr>
              <a:t> </a:t>
            </a:r>
            <a:r>
              <a:rPr lang="en-US" altLang="ru-RU" sz="2000" b="0" dirty="0" err="1">
                <a:solidFill>
                  <a:srgbClr val="0000FF"/>
                </a:solidFill>
                <a:latin typeface="SFRM1200"/>
              </a:rPr>
              <a:t>Dubna</a:t>
            </a:r>
            <a:r>
              <a:rPr lang="en-US" altLang="ru-RU" sz="2000" b="0" dirty="0">
                <a:solidFill>
                  <a:srgbClr val="0000FF"/>
                </a:solidFill>
                <a:latin typeface="SFRM1200"/>
              </a:rPr>
              <a:t>-Mainz Frozen Spin Target </a:t>
            </a:r>
            <a:r>
              <a:rPr lang="en-US" altLang="ru-RU" sz="2000" b="0" dirty="0">
                <a:latin typeface="SFRM1200"/>
              </a:rPr>
              <a:t>(available since 05.2010).</a:t>
            </a:r>
          </a:p>
          <a:p>
            <a:pPr eaLnBrk="1" hangingPunct="1">
              <a:spcBef>
                <a:spcPct val="0"/>
              </a:spcBef>
              <a:buFontTx/>
              <a:buNone/>
            </a:pPr>
            <a:r>
              <a:rPr lang="en-US" altLang="ru-RU" sz="2000" b="0" dirty="0">
                <a:latin typeface="SFRM1200"/>
              </a:rPr>
              <a:t>For the double polarization measurements planned with the Crystal Ball detector on polarized protons and deuterons a specially designed, large horizontal </a:t>
            </a:r>
            <a:r>
              <a:rPr lang="en-US" altLang="ru-RU" sz="2000" b="0" baseline="30000" dirty="0">
                <a:latin typeface="CMR8"/>
              </a:rPr>
              <a:t>3</a:t>
            </a:r>
            <a:r>
              <a:rPr lang="en-US" altLang="ru-RU" sz="2000" b="0" dirty="0">
                <a:latin typeface="SFRM1200"/>
              </a:rPr>
              <a:t>He/</a:t>
            </a:r>
            <a:r>
              <a:rPr lang="en-US" altLang="ru-RU" sz="2000" b="0" baseline="30000" dirty="0">
                <a:latin typeface="CMR8"/>
              </a:rPr>
              <a:t>4</a:t>
            </a:r>
            <a:r>
              <a:rPr lang="en-US" altLang="ru-RU" sz="2000" b="0" dirty="0">
                <a:latin typeface="SFRM1200"/>
              </a:rPr>
              <a:t>He dilution refrigerator has been built in cooperation with the Joint Institute for Nuclear Research. Superconducting holding magnet permits </a:t>
            </a:r>
            <a:r>
              <a:rPr lang="en-US" altLang="ru-RU" sz="2000" b="0" dirty="0">
                <a:solidFill>
                  <a:srgbClr val="00B050"/>
                </a:solidFill>
                <a:latin typeface="SFRM1200"/>
              </a:rPr>
              <a:t>longitudinal</a:t>
            </a:r>
            <a:r>
              <a:rPr lang="en-US" altLang="ru-RU" sz="2000" b="0" dirty="0">
                <a:latin typeface="SFRM1200"/>
              </a:rPr>
              <a:t> and </a:t>
            </a:r>
            <a:r>
              <a:rPr lang="en-US" altLang="ru-RU" sz="2000" b="0" dirty="0">
                <a:solidFill>
                  <a:srgbClr val="00B050"/>
                </a:solidFill>
                <a:latin typeface="SFRM1200"/>
              </a:rPr>
              <a:t>transverse polarizations</a:t>
            </a:r>
            <a:r>
              <a:rPr lang="en-US" altLang="ru-RU" sz="2000" b="0" dirty="0">
                <a:latin typeface="SFRM1200"/>
              </a:rPr>
              <a:t>. Butanol and </a:t>
            </a:r>
            <a:r>
              <a:rPr lang="en-US" altLang="ru-RU" sz="2000" b="0" dirty="0" err="1">
                <a:solidFill>
                  <a:srgbClr val="000000"/>
                </a:solidFill>
                <a:latin typeface="SFRM1200"/>
              </a:rPr>
              <a:t>t</a:t>
            </a:r>
            <a:r>
              <a:rPr lang="en-US" sz="2000" b="0" dirty="0" err="1">
                <a:solidFill>
                  <a:srgbClr val="000000"/>
                </a:solidFill>
                <a:latin typeface="SFRM1200"/>
              </a:rPr>
              <a:t>rityl</a:t>
            </a:r>
            <a:r>
              <a:rPr lang="en-US" sz="2000" b="0" dirty="0">
                <a:solidFill>
                  <a:srgbClr val="000000"/>
                </a:solidFill>
                <a:latin typeface="SFRM1200"/>
              </a:rPr>
              <a:t> doped </a:t>
            </a:r>
            <a:r>
              <a:rPr lang="en-US" altLang="ru-RU" sz="2000" b="0" dirty="0">
                <a:latin typeface="SFRM1200"/>
              </a:rPr>
              <a:t> deuterated butanol are used  in experiments.</a:t>
            </a:r>
          </a:p>
          <a:p>
            <a:pPr eaLnBrk="1" hangingPunct="1">
              <a:spcBef>
                <a:spcPct val="0"/>
              </a:spcBef>
              <a:buFontTx/>
              <a:buNone/>
            </a:pPr>
            <a:r>
              <a:rPr lang="en-US" altLang="ru-RU" sz="2000" b="0" dirty="0">
                <a:latin typeface="SFRM1200"/>
              </a:rPr>
              <a:t> </a:t>
            </a:r>
          </a:p>
          <a:p>
            <a:pPr eaLnBrk="1" hangingPunct="1">
              <a:spcBef>
                <a:spcPct val="0"/>
              </a:spcBef>
              <a:buFontTx/>
              <a:buNone/>
            </a:pPr>
            <a:r>
              <a:rPr lang="en-US" altLang="ru-RU" sz="2000" b="0" dirty="0" smtClean="0">
                <a:solidFill>
                  <a:srgbClr val="0000FF"/>
                </a:solidFill>
                <a:latin typeface="SFRM1200"/>
              </a:rPr>
              <a:t>Main </a:t>
            </a:r>
            <a:r>
              <a:rPr lang="en-US" altLang="ru-RU" sz="2000" b="0" dirty="0">
                <a:solidFill>
                  <a:srgbClr val="0000FF"/>
                </a:solidFill>
                <a:latin typeface="SFRM1200"/>
              </a:rPr>
              <a:t>parameters are</a:t>
            </a:r>
            <a:r>
              <a:rPr lang="en-US" altLang="ru-RU" sz="2000" b="0" dirty="0">
                <a:latin typeface="SFRM1200"/>
              </a:rPr>
              <a:t>:</a:t>
            </a:r>
          </a:p>
          <a:p>
            <a:pPr eaLnBrk="1" hangingPunct="1">
              <a:spcBef>
                <a:spcPct val="0"/>
              </a:spcBef>
              <a:buFontTx/>
              <a:buNone/>
            </a:pPr>
            <a:r>
              <a:rPr lang="en-US" altLang="ru-RU" sz="2000" b="0" dirty="0">
                <a:latin typeface="SFRM1200"/>
              </a:rPr>
              <a:t>At a total tagged photon flux of </a:t>
            </a:r>
            <a:r>
              <a:rPr lang="en-US" altLang="ru-RU" sz="2000" b="0" dirty="0">
                <a:latin typeface="CMR12"/>
              </a:rPr>
              <a:t>5 ×</a:t>
            </a:r>
            <a:r>
              <a:rPr lang="en-US" altLang="ru-RU" sz="2000" b="0" dirty="0">
                <a:latin typeface="CMSY10"/>
              </a:rPr>
              <a:t> </a:t>
            </a:r>
            <a:r>
              <a:rPr lang="en-US" altLang="ru-RU" sz="2000" b="0" dirty="0">
                <a:latin typeface="CMR12"/>
              </a:rPr>
              <a:t>10</a:t>
            </a:r>
            <a:r>
              <a:rPr lang="en-US" altLang="ru-RU" sz="2000" b="0" baseline="30000" dirty="0">
                <a:latin typeface="CMR8"/>
              </a:rPr>
              <a:t>7</a:t>
            </a:r>
            <a:r>
              <a:rPr lang="en-US" altLang="ru-RU" sz="2000" b="0" dirty="0">
                <a:latin typeface="CMR8"/>
              </a:rPr>
              <a:t> </a:t>
            </a:r>
            <a:r>
              <a:rPr lang="en-US" altLang="ru-RU" sz="2000" b="0" dirty="0">
                <a:latin typeface="SFRM1200"/>
              </a:rPr>
              <a:t>and a target temperature 30 </a:t>
            </a:r>
            <a:r>
              <a:rPr lang="en-US" altLang="ru-RU" sz="2000" b="0" dirty="0" err="1">
                <a:latin typeface="SFRM1200"/>
              </a:rPr>
              <a:t>mK</a:t>
            </a:r>
            <a:r>
              <a:rPr lang="en-US" altLang="ru-RU" sz="2000" b="0" dirty="0">
                <a:latin typeface="SFRM1200"/>
              </a:rPr>
              <a:t> </a:t>
            </a:r>
            <a:r>
              <a:rPr lang="en-US" altLang="ru-RU" sz="2000" b="0" dirty="0">
                <a:solidFill>
                  <a:srgbClr val="FF0000"/>
                </a:solidFill>
                <a:latin typeface="SFRM1200"/>
              </a:rPr>
              <a:t>relaxation times of about 2000 hours was </a:t>
            </a:r>
            <a:r>
              <a:rPr lang="en-US" altLang="ru-RU" sz="2000" b="0" dirty="0">
                <a:latin typeface="SFRM1200"/>
              </a:rPr>
              <a:t>obtained.</a:t>
            </a:r>
          </a:p>
          <a:p>
            <a:pPr eaLnBrk="1" hangingPunct="1">
              <a:spcBef>
                <a:spcPct val="0"/>
              </a:spcBef>
              <a:buFontTx/>
              <a:buNone/>
            </a:pPr>
            <a:r>
              <a:rPr lang="en-US" altLang="ru-RU" sz="2000" b="0" dirty="0">
                <a:latin typeface="SFRM1200"/>
              </a:rPr>
              <a:t>Target proton density in 2 cm diameter cell: </a:t>
            </a:r>
            <a:r>
              <a:rPr lang="en-US" altLang="ru-RU" sz="2000" b="0" dirty="0">
                <a:latin typeface="CMMI12"/>
              </a:rPr>
              <a:t>N</a:t>
            </a:r>
            <a:r>
              <a:rPr lang="en-US" altLang="ru-RU" sz="2000" b="0" baseline="-25000" dirty="0">
                <a:latin typeface="CMMI8"/>
              </a:rPr>
              <a:t>T</a:t>
            </a:r>
            <a:r>
              <a:rPr lang="en-US" altLang="ru-RU" sz="2000" b="0" dirty="0">
                <a:latin typeface="CMMI8"/>
                <a:cs typeface="Times New Roman" panose="02020603050405020304" pitchFamily="18" charset="0"/>
              </a:rPr>
              <a:t>≈</a:t>
            </a:r>
            <a:r>
              <a:rPr lang="en-US" altLang="ru-RU" sz="2000" b="0" dirty="0">
                <a:latin typeface="CMR12"/>
              </a:rPr>
              <a:t>9</a:t>
            </a:r>
            <a:r>
              <a:rPr lang="en-US" altLang="ru-RU" sz="2000" b="0" dirty="0">
                <a:latin typeface="CMMI12"/>
              </a:rPr>
              <a:t>.</a:t>
            </a:r>
            <a:r>
              <a:rPr lang="en-US" altLang="ru-RU" sz="2000" b="0" dirty="0">
                <a:latin typeface="CMR12"/>
              </a:rPr>
              <a:t>1×10</a:t>
            </a:r>
            <a:r>
              <a:rPr lang="en-US" altLang="ru-RU" sz="2000" b="0" baseline="30000" dirty="0">
                <a:latin typeface="CMR8"/>
              </a:rPr>
              <a:t>22</a:t>
            </a:r>
            <a:r>
              <a:rPr lang="en-US" altLang="ru-RU" sz="2000" b="0" dirty="0">
                <a:latin typeface="CMR8"/>
              </a:rPr>
              <a:t> </a:t>
            </a:r>
            <a:r>
              <a:rPr lang="en-US" altLang="ru-RU" sz="2000" b="0" dirty="0">
                <a:latin typeface="SFRM1200"/>
              </a:rPr>
              <a:t>cm</a:t>
            </a:r>
            <a:r>
              <a:rPr lang="en-US" altLang="ru-RU" sz="2000" b="0" baseline="30000" dirty="0">
                <a:latin typeface="CMSY8"/>
              </a:rPr>
              <a:t>-</a:t>
            </a:r>
            <a:r>
              <a:rPr lang="en-US" altLang="ru-RU" sz="2000" b="0" baseline="30000" dirty="0">
                <a:latin typeface="CMR8"/>
              </a:rPr>
              <a:t>2</a:t>
            </a:r>
            <a:r>
              <a:rPr lang="en-US" altLang="ru-RU" sz="2000" b="0" dirty="0">
                <a:latin typeface="CMR8"/>
              </a:rPr>
              <a:t> </a:t>
            </a:r>
            <a:r>
              <a:rPr lang="en-US" altLang="ru-RU" sz="2000" b="0" dirty="0">
                <a:latin typeface="SFRM1200"/>
              </a:rPr>
              <a:t>(including dilution and filling factors).</a:t>
            </a:r>
          </a:p>
          <a:p>
            <a:pPr eaLnBrk="1" hangingPunct="1">
              <a:spcBef>
                <a:spcPct val="0"/>
              </a:spcBef>
              <a:buFontTx/>
              <a:buNone/>
            </a:pPr>
            <a:r>
              <a:rPr lang="en-US" altLang="ru-RU" sz="2000" b="0" dirty="0">
                <a:latin typeface="SFRM1200"/>
              </a:rPr>
              <a:t>Maximum polarizations at 2.5 T are: </a:t>
            </a:r>
            <a:r>
              <a:rPr lang="en-US" altLang="ru-RU" sz="2000" b="0" dirty="0">
                <a:solidFill>
                  <a:srgbClr val="FF0000"/>
                </a:solidFill>
                <a:latin typeface="SFRM1200"/>
              </a:rPr>
              <a:t>for protons  </a:t>
            </a:r>
            <a:r>
              <a:rPr lang="en-US" altLang="ru-RU" sz="2000" b="0" dirty="0">
                <a:solidFill>
                  <a:srgbClr val="FF0000"/>
                </a:solidFill>
                <a:latin typeface="Times New Roman" panose="02020603050405020304" pitchFamily="18" charset="0"/>
                <a:cs typeface="Times New Roman" panose="02020603050405020304" pitchFamily="18" charset="0"/>
              </a:rPr>
              <a:t>≈</a:t>
            </a:r>
            <a:r>
              <a:rPr lang="en-US" altLang="ru-RU" sz="2000" b="0" dirty="0">
                <a:solidFill>
                  <a:srgbClr val="FF0000"/>
                </a:solidFill>
                <a:latin typeface="SFRM1200"/>
              </a:rPr>
              <a:t>90%, for deuterons  </a:t>
            </a:r>
            <a:r>
              <a:rPr lang="en-US" altLang="ru-RU" sz="2000" b="0" dirty="0">
                <a:solidFill>
                  <a:srgbClr val="FF0000"/>
                </a:solidFill>
                <a:latin typeface="CMSY10"/>
                <a:cs typeface="Times New Roman" panose="02020603050405020304" pitchFamily="18" charset="0"/>
              </a:rPr>
              <a:t>≈</a:t>
            </a:r>
            <a:r>
              <a:rPr lang="en-US" altLang="ru-RU" sz="2000" b="0" dirty="0">
                <a:solidFill>
                  <a:srgbClr val="FF0000"/>
                </a:solidFill>
                <a:latin typeface="SFRM1200"/>
              </a:rPr>
              <a:t>75%.</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 xmlns:a16="http://schemas.microsoft.com/office/drawing/2014/main" id="{69DFD7EE-D981-470A-8870-3E2CBFE436A9}"/>
              </a:ext>
            </a:extLst>
          </p:cNvPr>
          <p:cNvSpPr>
            <a:spLocks noGrp="1" noChangeArrowheads="1"/>
          </p:cNvSpPr>
          <p:nvPr>
            <p:ph type="title"/>
          </p:nvPr>
        </p:nvSpPr>
        <p:spPr>
          <a:xfrm>
            <a:off x="457200" y="274638"/>
            <a:ext cx="8229600" cy="777875"/>
          </a:xfrm>
        </p:spPr>
        <p:txBody>
          <a:bodyPr/>
          <a:lstStyle/>
          <a:p>
            <a:pPr eaLnBrk="1" hangingPunct="1"/>
            <a:r>
              <a:rPr lang="en-US" altLang="ru-RU" sz="3200" dirty="0">
                <a:solidFill>
                  <a:srgbClr val="0000FF"/>
                </a:solidFill>
              </a:rPr>
              <a:t>EXPERIMENTS</a:t>
            </a:r>
            <a:endParaRPr lang="ru-RU" altLang="ru-RU" sz="3200" dirty="0">
              <a:solidFill>
                <a:srgbClr val="0000FF"/>
              </a:solidFill>
            </a:endParaRPr>
          </a:p>
        </p:txBody>
      </p:sp>
      <p:sp>
        <p:nvSpPr>
          <p:cNvPr id="26627" name="Rectangle 3">
            <a:extLst>
              <a:ext uri="{FF2B5EF4-FFF2-40B4-BE49-F238E27FC236}">
                <a16:creationId xmlns="" xmlns:a16="http://schemas.microsoft.com/office/drawing/2014/main" id="{F06EF35B-0A64-4A72-95C2-050942278A40}"/>
              </a:ext>
            </a:extLst>
          </p:cNvPr>
          <p:cNvSpPr>
            <a:spLocks noGrp="1" noChangeArrowheads="1"/>
          </p:cNvSpPr>
          <p:nvPr>
            <p:ph type="body" idx="1"/>
          </p:nvPr>
        </p:nvSpPr>
        <p:spPr>
          <a:xfrm>
            <a:off x="457200" y="1268413"/>
            <a:ext cx="8229600" cy="5256212"/>
          </a:xfrm>
        </p:spPr>
        <p:txBody>
          <a:bodyPr/>
          <a:lstStyle/>
          <a:p>
            <a:pPr marL="609600" indent="-609600" eaLnBrk="1" hangingPunct="1">
              <a:lnSpc>
                <a:spcPct val="80000"/>
              </a:lnSpc>
              <a:buFontTx/>
              <a:buNone/>
            </a:pPr>
            <a:r>
              <a:rPr lang="en-US" altLang="ru-RU" sz="2000" dirty="0">
                <a:solidFill>
                  <a:srgbClr val="0000FF"/>
                </a:solidFill>
              </a:rPr>
              <a:t> </a:t>
            </a:r>
            <a:r>
              <a:rPr lang="en-US" altLang="ru-RU" sz="2000" b="1" dirty="0"/>
              <a:t>1.    Experimental verification of the GDH sum rule</a:t>
            </a:r>
          </a:p>
          <a:p>
            <a:pPr marL="609600" indent="-609600" eaLnBrk="1" hangingPunct="1">
              <a:lnSpc>
                <a:spcPct val="80000"/>
              </a:lnSpc>
              <a:buFontTx/>
              <a:buNone/>
            </a:pPr>
            <a:r>
              <a:rPr lang="ru-RU" altLang="ru-RU" sz="2000" dirty="0"/>
              <a:t>	</a:t>
            </a:r>
            <a:r>
              <a:rPr lang="en-US" altLang="ru-RU" sz="2000" dirty="0"/>
              <a:t>Prediction on the absorption of circularly polarized photons by longitudinally polarized hadrons</a:t>
            </a:r>
          </a:p>
          <a:p>
            <a:pPr marL="609600" indent="-609600" eaLnBrk="1" hangingPunct="1">
              <a:lnSpc>
                <a:spcPct val="80000"/>
              </a:lnSpc>
              <a:buFontTx/>
              <a:buNone/>
            </a:pPr>
            <a:endParaRPr lang="ru-RU" altLang="ru-RU" sz="2000" dirty="0"/>
          </a:p>
          <a:p>
            <a:pPr marL="609600" indent="-609600" eaLnBrk="1" hangingPunct="1">
              <a:lnSpc>
                <a:spcPct val="80000"/>
              </a:lnSpc>
              <a:buFontTx/>
              <a:buNone/>
            </a:pPr>
            <a:r>
              <a:rPr lang="en-US" altLang="ru-RU" sz="2000" dirty="0"/>
              <a:t>         </a:t>
            </a:r>
            <a:endParaRPr lang="ru-RU" altLang="ru-RU" sz="2000" dirty="0"/>
          </a:p>
          <a:p>
            <a:pPr marL="609600" indent="-609600" eaLnBrk="1" hangingPunct="1">
              <a:lnSpc>
                <a:spcPct val="80000"/>
              </a:lnSpc>
              <a:buFontTx/>
              <a:buNone/>
            </a:pPr>
            <a:r>
              <a:rPr lang="en-US" altLang="ru-RU" sz="2000" dirty="0"/>
              <a:t>         </a:t>
            </a:r>
          </a:p>
          <a:p>
            <a:pPr marL="609600" indent="-609600" eaLnBrk="1" hangingPunct="1">
              <a:lnSpc>
                <a:spcPct val="80000"/>
              </a:lnSpc>
              <a:buFontTx/>
              <a:buNone/>
            </a:pPr>
            <a:r>
              <a:rPr lang="en-US" altLang="ru-RU" sz="2000" dirty="0"/>
              <a:t>         </a:t>
            </a:r>
          </a:p>
          <a:p>
            <a:pPr marL="609600" indent="-609600" eaLnBrk="1" hangingPunct="1">
              <a:lnSpc>
                <a:spcPct val="80000"/>
              </a:lnSpc>
              <a:buFontTx/>
              <a:buNone/>
            </a:pPr>
            <a:r>
              <a:rPr lang="en-US" altLang="ru-RU" sz="2000" dirty="0"/>
              <a:t>        where</a:t>
            </a:r>
            <a:r>
              <a:rPr lang="ru-RU" altLang="ru-RU" sz="2000" dirty="0"/>
              <a:t> </a:t>
            </a:r>
            <a:r>
              <a:rPr lang="ru-RU" altLang="ru-RU" sz="2000" b="1" dirty="0"/>
              <a:t>к</a:t>
            </a:r>
            <a:r>
              <a:rPr lang="ru-RU" altLang="ru-RU" sz="2000" dirty="0"/>
              <a:t> </a:t>
            </a:r>
            <a:r>
              <a:rPr lang="en-US" altLang="ru-RU" sz="2000" dirty="0"/>
              <a:t> is anomalous magnetic moment, </a:t>
            </a:r>
            <a:r>
              <a:rPr lang="el-GR" altLang="ru-RU" sz="2000" b="1" i="1" dirty="0">
                <a:cs typeface="Arial" panose="020B0604020202020204" pitchFamily="34" charset="0"/>
              </a:rPr>
              <a:t>ν</a:t>
            </a:r>
            <a:r>
              <a:rPr lang="en-US" altLang="ru-RU" sz="2000" b="1" i="1" baseline="-25000" dirty="0" err="1">
                <a:cs typeface="Arial" panose="020B0604020202020204" pitchFamily="34" charset="0"/>
              </a:rPr>
              <a:t>thr</a:t>
            </a:r>
            <a:r>
              <a:rPr lang="en-US" altLang="ru-RU" sz="2000" b="1" dirty="0">
                <a:cs typeface="Arial" panose="020B0604020202020204" pitchFamily="34" charset="0"/>
              </a:rPr>
              <a:t> </a:t>
            </a:r>
            <a:r>
              <a:rPr lang="en-US" altLang="ru-RU" sz="2000" dirty="0">
                <a:cs typeface="Arial" panose="020B0604020202020204" pitchFamily="34" charset="0"/>
              </a:rPr>
              <a:t>is pion production threshold (for nucleons)  or photodisintegration threshold (nuclei).</a:t>
            </a:r>
            <a:endParaRPr lang="ru-RU" altLang="ru-RU" sz="2000" dirty="0">
              <a:cs typeface="Arial" panose="020B0604020202020204" pitchFamily="34" charset="0"/>
            </a:endParaRPr>
          </a:p>
          <a:p>
            <a:pPr marL="0" indent="0" eaLnBrk="1" hangingPunct="1">
              <a:lnSpc>
                <a:spcPct val="80000"/>
              </a:lnSpc>
              <a:buNone/>
            </a:pPr>
            <a:endParaRPr lang="en-US" altLang="ru-RU" sz="2000" b="1" dirty="0">
              <a:cs typeface="Arial" panose="020B0604020202020204" pitchFamily="34" charset="0"/>
            </a:endParaRPr>
          </a:p>
          <a:p>
            <a:pPr marL="0" indent="0" eaLnBrk="1" hangingPunct="1">
              <a:lnSpc>
                <a:spcPct val="80000"/>
              </a:lnSpc>
              <a:buNone/>
            </a:pPr>
            <a:r>
              <a:rPr lang="en-US" altLang="ru-RU" sz="2000" b="1" dirty="0">
                <a:cs typeface="Arial" panose="020B0604020202020204" pitchFamily="34" charset="0"/>
              </a:rPr>
              <a:t>2.     Helicity dependence of meson photoproduction</a:t>
            </a:r>
            <a:endParaRPr lang="ru-RU" altLang="ru-RU" sz="2000" b="1" dirty="0">
              <a:cs typeface="Arial" panose="020B0604020202020204" pitchFamily="34" charset="0"/>
            </a:endParaRPr>
          </a:p>
          <a:p>
            <a:pPr marL="609600" indent="-609600" eaLnBrk="1" hangingPunct="1">
              <a:lnSpc>
                <a:spcPct val="80000"/>
              </a:lnSpc>
              <a:buFontTx/>
              <a:buNone/>
            </a:pPr>
            <a:r>
              <a:rPr lang="ru-RU" altLang="ru-RU" sz="2000" dirty="0">
                <a:cs typeface="Arial" panose="020B0604020202020204" pitchFamily="34" charset="0"/>
              </a:rPr>
              <a:t>	</a:t>
            </a:r>
            <a:r>
              <a:rPr lang="en-US" altLang="ru-RU" sz="2000" dirty="0" smtClean="0">
                <a:cs typeface="Arial" panose="020B0604020202020204" pitchFamily="34" charset="0"/>
              </a:rPr>
              <a:t> </a:t>
            </a:r>
            <a:r>
              <a:rPr lang="en-US" altLang="ru-RU" sz="2000" dirty="0">
                <a:cs typeface="Arial" panose="020B0604020202020204" pitchFamily="34" charset="0"/>
              </a:rPr>
              <a:t>D</a:t>
            </a:r>
            <a:r>
              <a:rPr lang="en-US" altLang="ru-RU" sz="2000" dirty="0" smtClean="0">
                <a:cs typeface="Arial" panose="020B0604020202020204" pitchFamily="34" charset="0"/>
              </a:rPr>
              <a:t>etailed </a:t>
            </a:r>
            <a:r>
              <a:rPr lang="en-US" altLang="ru-RU" sz="2000" dirty="0">
                <a:cs typeface="Arial" panose="020B0604020202020204" pitchFamily="34" charset="0"/>
              </a:rPr>
              <a:t>information on resonance properties and multipole </a:t>
            </a:r>
            <a:r>
              <a:rPr lang="en-US" altLang="ru-RU" sz="2000" dirty="0" smtClean="0">
                <a:cs typeface="Arial" panose="020B0604020202020204" pitchFamily="34" charset="0"/>
              </a:rPr>
              <a:t>transition amplitudes can be obtained  </a:t>
            </a:r>
            <a:r>
              <a:rPr lang="en-US" altLang="ru-RU" sz="2000" dirty="0">
                <a:cs typeface="Arial" panose="020B0604020202020204" pitchFamily="34" charset="0"/>
              </a:rPr>
              <a:t>by </a:t>
            </a:r>
            <a:r>
              <a:rPr lang="en-US" altLang="ru-RU" sz="2000" dirty="0" smtClean="0">
                <a:cs typeface="Arial" panose="020B0604020202020204" pitchFamily="34" charset="0"/>
              </a:rPr>
              <a:t>investigation of  </a:t>
            </a:r>
            <a:r>
              <a:rPr lang="en-US" altLang="ru-RU" sz="2000" dirty="0">
                <a:cs typeface="Arial" panose="020B0604020202020204" pitchFamily="34" charset="0"/>
              </a:rPr>
              <a:t>the helicity structure of different  </a:t>
            </a:r>
            <a:r>
              <a:rPr lang="en-US" altLang="ru-RU" sz="2000" dirty="0" smtClean="0">
                <a:cs typeface="Arial" panose="020B0604020202020204" pitchFamily="34" charset="0"/>
              </a:rPr>
              <a:t>channels</a:t>
            </a:r>
            <a:r>
              <a:rPr lang="en-US" altLang="ru-RU" sz="2000" dirty="0">
                <a:cs typeface="Arial" panose="020B0604020202020204" pitchFamily="34" charset="0"/>
              </a:rPr>
              <a:t>:</a:t>
            </a:r>
            <a:endParaRPr lang="ru-RU" altLang="ru-RU" sz="2000" dirty="0">
              <a:cs typeface="Arial" panose="020B0604020202020204" pitchFamily="34" charset="0"/>
            </a:endParaRPr>
          </a:p>
          <a:p>
            <a:pPr marL="609600" indent="-609600" eaLnBrk="1" hangingPunct="1">
              <a:lnSpc>
                <a:spcPct val="80000"/>
              </a:lnSpc>
              <a:buFontTx/>
              <a:buNone/>
            </a:pPr>
            <a:r>
              <a:rPr lang="ru-RU" altLang="ru-RU" sz="2000" dirty="0">
                <a:cs typeface="Arial" panose="020B0604020202020204" pitchFamily="34" charset="0"/>
              </a:rPr>
              <a:t>	</a:t>
            </a:r>
            <a:r>
              <a:rPr lang="en-US" altLang="ru-RU" sz="2000" dirty="0">
                <a:solidFill>
                  <a:srgbClr val="0000FF"/>
                </a:solidFill>
                <a:cs typeface="Arial" panose="020B0604020202020204" pitchFamily="34" charset="0"/>
              </a:rPr>
              <a:t> </a:t>
            </a:r>
            <a:r>
              <a:rPr lang="el-GR" altLang="ru-RU" sz="2000" dirty="0">
                <a:solidFill>
                  <a:srgbClr val="0000FF"/>
                </a:solidFill>
                <a:cs typeface="Arial" panose="020B0604020202020204" pitchFamily="34" charset="0"/>
              </a:rPr>
              <a:t>π</a:t>
            </a:r>
            <a:r>
              <a:rPr lang="ru-RU" altLang="ru-RU" sz="2000" baseline="30000" dirty="0">
                <a:solidFill>
                  <a:srgbClr val="0000FF"/>
                </a:solidFill>
                <a:cs typeface="Arial" panose="020B0604020202020204" pitchFamily="34" charset="0"/>
              </a:rPr>
              <a:t>0</a:t>
            </a:r>
            <a:r>
              <a:rPr lang="ru-RU" altLang="ru-RU" sz="2000" dirty="0">
                <a:solidFill>
                  <a:srgbClr val="0000FF"/>
                </a:solidFill>
                <a:cs typeface="Arial" panose="020B0604020202020204" pitchFamily="34" charset="0"/>
              </a:rPr>
              <a:t> </a:t>
            </a:r>
            <a:r>
              <a:rPr lang="en-US" altLang="ru-RU" sz="2000" dirty="0">
                <a:solidFill>
                  <a:srgbClr val="0000FF"/>
                </a:solidFill>
                <a:cs typeface="Arial" panose="020B0604020202020204" pitchFamily="34" charset="0"/>
              </a:rPr>
              <a:t>production</a:t>
            </a:r>
            <a:r>
              <a:rPr lang="en-US" altLang="ru-RU" sz="2000" baseline="30000" dirty="0">
                <a:solidFill>
                  <a:srgbClr val="0000FF"/>
                </a:solidFill>
                <a:cs typeface="Arial" panose="020B0604020202020204" pitchFamily="34" charset="0"/>
              </a:rPr>
              <a:t> </a:t>
            </a:r>
            <a:r>
              <a:rPr lang="ru-RU" altLang="ru-RU" sz="2000" dirty="0">
                <a:cs typeface="Arial" panose="020B0604020202020204" pitchFamily="34" charset="0"/>
              </a:rPr>
              <a:t>, (</a:t>
            </a:r>
            <a:r>
              <a:rPr lang="en-US" altLang="ru-RU" sz="2000" dirty="0">
                <a:cs typeface="Arial" panose="020B0604020202020204" pitchFamily="34" charset="0"/>
              </a:rPr>
              <a:t>D</a:t>
            </a:r>
            <a:r>
              <a:rPr lang="en-US" altLang="ru-RU" sz="2000" baseline="-25000" dirty="0">
                <a:cs typeface="Arial" panose="020B0604020202020204" pitchFamily="34" charset="0"/>
              </a:rPr>
              <a:t>13</a:t>
            </a:r>
            <a:r>
              <a:rPr lang="en-US" altLang="ru-RU" sz="2000" dirty="0">
                <a:cs typeface="Arial" panose="020B0604020202020204" pitchFamily="34" charset="0"/>
              </a:rPr>
              <a:t>(1520), F</a:t>
            </a:r>
            <a:r>
              <a:rPr lang="en-US" altLang="ru-RU" sz="2000" baseline="-25000" dirty="0">
                <a:cs typeface="Arial" panose="020B0604020202020204" pitchFamily="34" charset="0"/>
              </a:rPr>
              <a:t>15</a:t>
            </a:r>
            <a:r>
              <a:rPr lang="en-US" altLang="ru-RU" sz="2000" dirty="0">
                <a:cs typeface="Arial" panose="020B0604020202020204" pitchFamily="34" charset="0"/>
              </a:rPr>
              <a:t>(1680))</a:t>
            </a:r>
          </a:p>
          <a:p>
            <a:pPr marL="609600" indent="-609600" eaLnBrk="1" hangingPunct="1">
              <a:lnSpc>
                <a:spcPct val="80000"/>
              </a:lnSpc>
              <a:buFontTx/>
              <a:buNone/>
            </a:pPr>
            <a:r>
              <a:rPr lang="ru-RU" altLang="ru-RU" sz="2000" dirty="0">
                <a:cs typeface="Arial" panose="020B0604020202020204" pitchFamily="34" charset="0"/>
              </a:rPr>
              <a:t>	 </a:t>
            </a:r>
            <a:r>
              <a:rPr lang="el-GR" altLang="ru-RU" sz="2000" dirty="0">
                <a:solidFill>
                  <a:srgbClr val="0000FF"/>
                </a:solidFill>
                <a:cs typeface="Arial" panose="020B0604020202020204" pitchFamily="34" charset="0"/>
              </a:rPr>
              <a:t>η</a:t>
            </a:r>
            <a:r>
              <a:rPr lang="ru-RU" altLang="ru-RU" sz="2000" dirty="0">
                <a:solidFill>
                  <a:srgbClr val="0000FF"/>
                </a:solidFill>
                <a:cs typeface="Arial" panose="020B0604020202020204" pitchFamily="34" charset="0"/>
              </a:rPr>
              <a:t> </a:t>
            </a:r>
            <a:r>
              <a:rPr lang="en-US" altLang="ru-RU" sz="2000" dirty="0">
                <a:solidFill>
                  <a:srgbClr val="0000FF"/>
                </a:solidFill>
                <a:cs typeface="Arial" panose="020B0604020202020204" pitchFamily="34" charset="0"/>
              </a:rPr>
              <a:t>production</a:t>
            </a:r>
            <a:r>
              <a:rPr lang="ru-RU" altLang="ru-RU" sz="2000" dirty="0">
                <a:cs typeface="Arial" panose="020B0604020202020204" pitchFamily="34" charset="0"/>
              </a:rPr>
              <a:t>, </a:t>
            </a:r>
            <a:r>
              <a:rPr lang="en-US" altLang="ru-RU" sz="2000" dirty="0">
                <a:cs typeface="Arial" panose="020B0604020202020204" pitchFamily="34" charset="0"/>
              </a:rPr>
              <a:t>S</a:t>
            </a:r>
            <a:r>
              <a:rPr lang="en-US" altLang="ru-RU" sz="2000" baseline="-25000" dirty="0">
                <a:cs typeface="Arial" panose="020B0604020202020204" pitchFamily="34" charset="0"/>
              </a:rPr>
              <a:t>11</a:t>
            </a:r>
            <a:r>
              <a:rPr lang="en-US" altLang="ru-RU" sz="2000" dirty="0">
                <a:cs typeface="Arial" panose="020B0604020202020204" pitchFamily="34" charset="0"/>
              </a:rPr>
              <a:t>(1535), D</a:t>
            </a:r>
            <a:r>
              <a:rPr lang="en-US" altLang="ru-RU" sz="2000" baseline="-25000" dirty="0">
                <a:cs typeface="Arial" panose="020B0604020202020204" pitchFamily="34" charset="0"/>
              </a:rPr>
              <a:t>13</a:t>
            </a:r>
            <a:r>
              <a:rPr lang="en-US" altLang="ru-RU" sz="2000" dirty="0">
                <a:cs typeface="Arial" panose="020B0604020202020204" pitchFamily="34" charset="0"/>
              </a:rPr>
              <a:t>(1520)),</a:t>
            </a:r>
          </a:p>
          <a:p>
            <a:pPr eaLnBrk="1" hangingPunct="1">
              <a:spcBef>
                <a:spcPct val="0"/>
              </a:spcBef>
              <a:buFontTx/>
              <a:buNone/>
            </a:pPr>
            <a:r>
              <a:rPr lang="en-US" altLang="ru-RU" sz="2000" dirty="0">
                <a:cs typeface="Arial" panose="020B0604020202020204" pitchFamily="34" charset="0"/>
              </a:rPr>
              <a:t>	   </a:t>
            </a:r>
            <a:r>
              <a:rPr lang="en-US" altLang="ru-RU" sz="2000" dirty="0">
                <a:solidFill>
                  <a:srgbClr val="0000FF"/>
                </a:solidFill>
                <a:cs typeface="Arial" panose="020B0604020202020204" pitchFamily="34" charset="0"/>
              </a:rPr>
              <a:t>double</a:t>
            </a:r>
            <a:r>
              <a:rPr lang="en-US" altLang="ru-RU" sz="2000" dirty="0">
                <a:solidFill>
                  <a:srgbClr val="0000FF"/>
                </a:solidFill>
                <a:latin typeface="Arial" panose="020B0604020202020204" pitchFamily="34" charset="0"/>
              </a:rPr>
              <a:t>-pion </a:t>
            </a:r>
            <a:r>
              <a:rPr lang="en-US" altLang="ru-RU" sz="2000" dirty="0">
                <a:solidFill>
                  <a:srgbClr val="0000FF"/>
                </a:solidFill>
                <a:cs typeface="Arial" panose="020B0604020202020204" pitchFamily="34" charset="0"/>
              </a:rPr>
              <a:t>production</a:t>
            </a:r>
            <a:r>
              <a:rPr lang="ru-RU" altLang="ru-RU" sz="2000" dirty="0">
                <a:cs typeface="Arial" panose="020B0604020202020204" pitchFamily="34" charset="0"/>
              </a:rPr>
              <a:t>, </a:t>
            </a:r>
            <a:r>
              <a:rPr lang="en-US" altLang="ru-RU" sz="2000" dirty="0">
                <a:cs typeface="Arial" panose="020B0604020202020204" pitchFamily="34" charset="0"/>
              </a:rPr>
              <a:t>D</a:t>
            </a:r>
            <a:r>
              <a:rPr lang="en-US" altLang="ru-RU" sz="2000" baseline="-25000" dirty="0">
                <a:cs typeface="Arial" panose="020B0604020202020204" pitchFamily="34" charset="0"/>
              </a:rPr>
              <a:t>13</a:t>
            </a:r>
            <a:r>
              <a:rPr lang="en-US" altLang="ru-RU" sz="2000" dirty="0">
                <a:cs typeface="Arial" panose="020B0604020202020204" pitchFamily="34" charset="0"/>
              </a:rPr>
              <a:t>(1520), P</a:t>
            </a:r>
            <a:r>
              <a:rPr lang="en-US" altLang="ru-RU" sz="2000" baseline="-25000" dirty="0">
                <a:cs typeface="Arial" panose="020B0604020202020204" pitchFamily="34" charset="0"/>
              </a:rPr>
              <a:t>11</a:t>
            </a:r>
            <a:r>
              <a:rPr lang="en-US" altLang="ru-RU" sz="2000" dirty="0">
                <a:cs typeface="Arial" panose="020B0604020202020204" pitchFamily="34" charset="0"/>
              </a:rPr>
              <a:t>(1440), P</a:t>
            </a:r>
            <a:r>
              <a:rPr lang="en-US" altLang="ru-RU" sz="2000" baseline="-25000" dirty="0">
                <a:cs typeface="Arial" panose="020B0604020202020204" pitchFamily="34" charset="0"/>
              </a:rPr>
              <a:t>11</a:t>
            </a:r>
            <a:r>
              <a:rPr lang="en-US" altLang="ru-RU" sz="2000" dirty="0">
                <a:cs typeface="Arial" panose="020B0604020202020204" pitchFamily="34" charset="0"/>
              </a:rPr>
              <a:t>(1710)), …..</a:t>
            </a:r>
            <a:endParaRPr lang="el-GR" altLang="ru-RU" sz="2000" dirty="0">
              <a:cs typeface="Arial" panose="020B0604020202020204" pitchFamily="34" charset="0"/>
            </a:endParaRPr>
          </a:p>
        </p:txBody>
      </p:sp>
      <p:graphicFrame>
        <p:nvGraphicFramePr>
          <p:cNvPr id="26628" name="Object 8">
            <a:extLst>
              <a:ext uri="{FF2B5EF4-FFF2-40B4-BE49-F238E27FC236}">
                <a16:creationId xmlns="" xmlns:a16="http://schemas.microsoft.com/office/drawing/2014/main" id="{BCC5F980-FEF0-48A5-AAAF-8EC914B56592}"/>
              </a:ext>
            </a:extLst>
          </p:cNvPr>
          <p:cNvGraphicFramePr>
            <a:graphicFrameLocks noChangeAspect="1"/>
          </p:cNvGraphicFramePr>
          <p:nvPr>
            <p:extLst>
              <p:ext uri="{D42A27DB-BD31-4B8C-83A1-F6EECF244321}">
                <p14:modId xmlns:p14="http://schemas.microsoft.com/office/powerpoint/2010/main" val="3588405672"/>
              </p:ext>
            </p:extLst>
          </p:nvPr>
        </p:nvGraphicFramePr>
        <p:xfrm>
          <a:off x="1259632" y="2204864"/>
          <a:ext cx="6248400" cy="1000125"/>
        </p:xfrm>
        <a:graphic>
          <a:graphicData uri="http://schemas.openxmlformats.org/presentationml/2006/ole">
            <mc:AlternateContent xmlns:mc="http://schemas.openxmlformats.org/markup-compatibility/2006">
              <mc:Choice xmlns:v="urn:schemas-microsoft-com:vml" Requires="v">
                <p:oleObj spid="_x0000_s26996" name="Формула" r:id="rId3" imgW="491432" imgH="491432" progId="Equation.3">
                  <p:embed/>
                </p:oleObj>
              </mc:Choice>
              <mc:Fallback>
                <p:oleObj name="Формула" r:id="rId3" imgW="491432" imgH="491432" progId="Equation.3">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2204864"/>
                        <a:ext cx="6248400" cy="10001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Нижний колонтитул 4">
            <a:extLst>
              <a:ext uri="{FF2B5EF4-FFF2-40B4-BE49-F238E27FC236}">
                <a16:creationId xmlns="" xmlns:a16="http://schemas.microsoft.com/office/drawing/2014/main" id="{28C99D09-81DE-4F73-8165-3C24F29D4818}"/>
              </a:ext>
            </a:extLst>
          </p:cNvPr>
          <p:cNvSpPr txBox="1">
            <a:spLocks noGrp="1"/>
          </p:cNvSpPr>
          <p:nvPr/>
        </p:nvSpPr>
        <p:spPr bwMode="auto">
          <a:xfrm>
            <a:off x="1403350" y="6245225"/>
            <a:ext cx="62642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ru-RU" altLang="ru-RU" sz="1400"/>
          </a:p>
        </p:txBody>
      </p:sp>
      <p:sp>
        <p:nvSpPr>
          <p:cNvPr id="5" name="Номер слайда 5">
            <a:extLst>
              <a:ext uri="{FF2B5EF4-FFF2-40B4-BE49-F238E27FC236}">
                <a16:creationId xmlns="" xmlns:a16="http://schemas.microsoft.com/office/drawing/2014/main" id="{481DD1DD-DC3F-4AA9-B974-0E79F3765CC8}"/>
              </a:ext>
            </a:extLst>
          </p:cNvPr>
          <p:cNvSpPr txBox="1">
            <a:spLocks noGrp="1"/>
          </p:cNvSpPr>
          <p:nvPr/>
        </p:nvSpPr>
        <p:spPr bwMode="auto">
          <a:xfrm>
            <a:off x="2268538" y="6237288"/>
            <a:ext cx="2133600" cy="476250"/>
          </a:xfrm>
          <a:prstGeom prst="rect">
            <a:avLst/>
          </a:prstGeom>
          <a:noFill/>
        </p:spPr>
        <p:txBody>
          <a:bodyPr/>
          <a:lstStyle/>
          <a:p>
            <a:pPr algn="r" eaLnBrk="1" hangingPunct="1">
              <a:defRPr/>
            </a:pPr>
            <a:endParaRPr lang="ru-RU" altLang="ru-RU" sz="1400" dirty="0">
              <a:latin typeface="+mn-lt"/>
            </a:endParaRPr>
          </a:p>
        </p:txBody>
      </p:sp>
      <p:sp>
        <p:nvSpPr>
          <p:cNvPr id="28676" name="Rectangle 3">
            <a:extLst>
              <a:ext uri="{FF2B5EF4-FFF2-40B4-BE49-F238E27FC236}">
                <a16:creationId xmlns="" xmlns:a16="http://schemas.microsoft.com/office/drawing/2014/main" id="{8FBA7964-4DA5-49CF-8BAA-4588678F81EB}"/>
              </a:ext>
            </a:extLst>
          </p:cNvPr>
          <p:cNvSpPr>
            <a:spLocks noGrp="1" noChangeArrowheads="1"/>
          </p:cNvSpPr>
          <p:nvPr>
            <p:ph type="body" idx="4294967295"/>
          </p:nvPr>
        </p:nvSpPr>
        <p:spPr>
          <a:xfrm>
            <a:off x="172244" y="404664"/>
            <a:ext cx="8459787" cy="5300663"/>
          </a:xfrm>
        </p:spPr>
        <p:txBody>
          <a:bodyPr/>
          <a:lstStyle/>
          <a:p>
            <a:pPr algn="just" eaLnBrk="1" hangingPunct="1">
              <a:lnSpc>
                <a:spcPct val="90000"/>
              </a:lnSpc>
              <a:buFontTx/>
              <a:buNone/>
            </a:pPr>
            <a:r>
              <a:rPr lang="en-US" altLang="ru-RU" sz="1800" b="1" dirty="0"/>
              <a:t>                     </a:t>
            </a:r>
          </a:p>
          <a:p>
            <a:pPr algn="just" eaLnBrk="1" hangingPunct="1">
              <a:buFontTx/>
              <a:buNone/>
            </a:pPr>
            <a:r>
              <a:rPr lang="en-US" altLang="ru-RU" sz="2400" b="1" dirty="0">
                <a:solidFill>
                  <a:srgbClr val="0070C0"/>
                </a:solidFill>
                <a:latin typeface="Comic Sans MS" panose="030F0702030302020204" pitchFamily="66" charset="0"/>
              </a:rPr>
              <a:t>         Electromagnetic polarizabilities</a:t>
            </a:r>
          </a:p>
          <a:p>
            <a:pPr eaLnBrk="1" hangingPunct="1">
              <a:lnSpc>
                <a:spcPct val="200000"/>
              </a:lnSpc>
              <a:buFontTx/>
              <a:buNone/>
            </a:pPr>
            <a:r>
              <a:rPr lang="en-US" altLang="ru-RU" sz="1800" b="1" dirty="0"/>
              <a:t>	Fundamental properties of composite systems. </a:t>
            </a:r>
            <a:endParaRPr lang="ru-RU" altLang="ru-RU" sz="1800" b="1" dirty="0" smtClean="0"/>
          </a:p>
          <a:p>
            <a:pPr eaLnBrk="1" hangingPunct="1">
              <a:lnSpc>
                <a:spcPct val="200000"/>
              </a:lnSpc>
              <a:buFontTx/>
              <a:buNone/>
            </a:pPr>
            <a:r>
              <a:rPr lang="ru-RU" altLang="ru-RU" sz="1800" b="1" dirty="0"/>
              <a:t> </a:t>
            </a:r>
            <a:r>
              <a:rPr lang="ru-RU" altLang="ru-RU" sz="1800" b="1" dirty="0" smtClean="0"/>
              <a:t>   </a:t>
            </a:r>
            <a:r>
              <a:rPr lang="en-US" altLang="ru-RU" sz="1800" b="1" dirty="0" smtClean="0"/>
              <a:t> </a:t>
            </a:r>
            <a:r>
              <a:rPr lang="en-US" altLang="ru-RU" sz="1800" b="1" dirty="0"/>
              <a:t>Response of the system to applied electric or magnetic field.  </a:t>
            </a:r>
            <a:endParaRPr lang="ru-RU" altLang="ru-RU" sz="1800" b="1" dirty="0" smtClean="0"/>
          </a:p>
          <a:p>
            <a:pPr eaLnBrk="1" hangingPunct="1">
              <a:lnSpc>
                <a:spcPct val="200000"/>
              </a:lnSpc>
              <a:buFontTx/>
              <a:buNone/>
            </a:pPr>
            <a:r>
              <a:rPr lang="ru-RU" altLang="ru-RU" sz="1800" b="1" dirty="0"/>
              <a:t> </a:t>
            </a:r>
            <a:r>
              <a:rPr lang="ru-RU" altLang="ru-RU" sz="1800" b="1" dirty="0" smtClean="0"/>
              <a:t>    </a:t>
            </a:r>
            <a:r>
              <a:rPr lang="en-US" altLang="ru-RU" sz="1800" b="1" dirty="0" smtClean="0"/>
              <a:t>Magnetic </a:t>
            </a:r>
            <a:r>
              <a:rPr lang="en-US" altLang="ru-RU" sz="1800" b="1" dirty="0"/>
              <a:t>moments provide information about the ground-state properties of a system, polarizabilities are related to </a:t>
            </a:r>
            <a:r>
              <a:rPr lang="en-US" altLang="ru-RU" sz="1800" b="1" dirty="0" smtClean="0"/>
              <a:t>its </a:t>
            </a:r>
            <a:r>
              <a:rPr lang="en-US" altLang="ru-RU" sz="1800" b="1" dirty="0"/>
              <a:t>excited </a:t>
            </a:r>
            <a:r>
              <a:rPr lang="en-US" altLang="ru-RU" sz="1800" b="1" dirty="0" smtClean="0"/>
              <a:t>states.   </a:t>
            </a:r>
            <a:r>
              <a:rPr lang="en-US" altLang="ru-RU" sz="1800" dirty="0">
                <a:solidFill>
                  <a:srgbClr val="000000"/>
                </a:solidFill>
                <a:latin typeface="Comic Sans MS" panose="030F0702030302020204" pitchFamily="66" charset="0"/>
              </a:rPr>
              <a:t>Nucleon</a:t>
            </a:r>
            <a:r>
              <a:rPr lang="en-US" sz="1800" dirty="0">
                <a:solidFill>
                  <a:srgbClr val="000000"/>
                </a:solidFill>
                <a:latin typeface="Comic Sans MS" panose="030F0702030302020204" pitchFamily="66" charset="0"/>
              </a:rPr>
              <a:t> </a:t>
            </a:r>
            <a:r>
              <a:rPr lang="en-US" sz="1800" dirty="0">
                <a:solidFill>
                  <a:srgbClr val="FF0000"/>
                </a:solidFill>
                <a:latin typeface="Comic Sans MS" panose="030F0702030302020204" pitchFamily="66" charset="0"/>
              </a:rPr>
              <a:t>polarizabilities cause a deviation </a:t>
            </a:r>
            <a:r>
              <a:rPr lang="en-US" sz="1800" dirty="0">
                <a:solidFill>
                  <a:srgbClr val="000000"/>
                </a:solidFill>
                <a:latin typeface="Comic Sans MS" panose="030F0702030302020204" pitchFamily="66" charset="0"/>
              </a:rPr>
              <a:t>of the Compton cross section from </a:t>
            </a:r>
            <a:r>
              <a:rPr lang="en-US" sz="1800" dirty="0" smtClean="0">
                <a:solidFill>
                  <a:srgbClr val="000000"/>
                </a:solidFill>
                <a:latin typeface="Comic Sans MS" panose="030F0702030302020204" pitchFamily="66" charset="0"/>
              </a:rPr>
              <a:t>that predicted for  </a:t>
            </a:r>
            <a:r>
              <a:rPr lang="en-US" sz="1800" dirty="0">
                <a:solidFill>
                  <a:srgbClr val="FF0000"/>
                </a:solidFill>
                <a:latin typeface="Comic Sans MS" panose="030F0702030302020204" pitchFamily="66" charset="0"/>
              </a:rPr>
              <a:t>a point-like  Dirac particle.</a:t>
            </a:r>
            <a:endParaRPr lang="en-US" altLang="ru-RU" sz="1800" b="1" dirty="0">
              <a:solidFill>
                <a:srgbClr val="FF0000"/>
              </a:solidFill>
            </a:endParaRPr>
          </a:p>
          <a:p>
            <a:pPr eaLnBrk="1" hangingPunct="1">
              <a:lnSpc>
                <a:spcPct val="200000"/>
              </a:lnSpc>
              <a:buFontTx/>
              <a:buNone/>
            </a:pPr>
            <a:r>
              <a:rPr lang="en-US" altLang="ru-RU" sz="1800" b="1" dirty="0"/>
              <a:t>	</a:t>
            </a:r>
          </a:p>
          <a:p>
            <a:pPr eaLnBrk="1" hangingPunct="1">
              <a:lnSpc>
                <a:spcPct val="90000"/>
              </a:lnSpc>
              <a:buFontTx/>
              <a:buNone/>
            </a:pPr>
            <a:endParaRPr lang="en-US" altLang="ru-RU" sz="1800" dirty="0"/>
          </a:p>
          <a:p>
            <a:pPr eaLnBrk="1" hangingPunct="1">
              <a:lnSpc>
                <a:spcPct val="90000"/>
              </a:lnSpc>
              <a:buFontTx/>
              <a:buNone/>
            </a:pPr>
            <a:r>
              <a:rPr lang="en-US" altLang="ru-RU" sz="1800" dirty="0"/>
              <a:t> </a:t>
            </a:r>
            <a:endParaRPr lang="ru-RU" altLang="ru-RU" sz="18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Нижний колонтитул 4">
            <a:extLst>
              <a:ext uri="{FF2B5EF4-FFF2-40B4-BE49-F238E27FC236}">
                <a16:creationId xmlns="" xmlns:a16="http://schemas.microsoft.com/office/drawing/2014/main" id="{6AF19E3B-9762-40DB-84F8-D5EC8BCCCB8A}"/>
              </a:ext>
            </a:extLst>
          </p:cNvPr>
          <p:cNvSpPr txBox="1">
            <a:spLocks noGrp="1"/>
          </p:cNvSpPr>
          <p:nvPr/>
        </p:nvSpPr>
        <p:spPr bwMode="auto">
          <a:xfrm>
            <a:off x="2051050" y="6265118"/>
            <a:ext cx="49688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ru-RU" altLang="ru-RU" sz="1400"/>
          </a:p>
        </p:txBody>
      </p:sp>
      <p:sp>
        <p:nvSpPr>
          <p:cNvPr id="32771" name="Rectangle 2">
            <a:extLst>
              <a:ext uri="{FF2B5EF4-FFF2-40B4-BE49-F238E27FC236}">
                <a16:creationId xmlns="" xmlns:a16="http://schemas.microsoft.com/office/drawing/2014/main" id="{3FEB9DA1-1BC9-4738-9221-5FA1174FA65F}"/>
              </a:ext>
            </a:extLst>
          </p:cNvPr>
          <p:cNvSpPr>
            <a:spLocks noGrp="1" noChangeArrowheads="1"/>
          </p:cNvSpPr>
          <p:nvPr>
            <p:ph type="title" idx="4294967295"/>
          </p:nvPr>
        </p:nvSpPr>
        <p:spPr>
          <a:xfrm>
            <a:off x="0" y="0"/>
            <a:ext cx="8496300" cy="981075"/>
          </a:xfrm>
        </p:spPr>
        <p:txBody>
          <a:bodyPr/>
          <a:lstStyle/>
          <a:p>
            <a:pPr eaLnBrk="1" hangingPunct="1"/>
            <a:r>
              <a:rPr lang="en-US" altLang="ru-RU" sz="2400" dirty="0">
                <a:solidFill>
                  <a:srgbClr val="3333FF"/>
                </a:solidFill>
                <a:latin typeface="Comic Sans MS" panose="030F0702030302020204" pitchFamily="66" charset="0"/>
              </a:rPr>
              <a:t>Compton scattering </a:t>
            </a:r>
            <a:r>
              <a:rPr lang="en-US" altLang="ru-RU" sz="2400" dirty="0" smtClean="0">
                <a:solidFill>
                  <a:srgbClr val="3333FF"/>
                </a:solidFill>
                <a:latin typeface="Comic Sans MS" panose="030F0702030302020204" pitchFamily="66" charset="0"/>
              </a:rPr>
              <a:t>Hamiltonian</a:t>
            </a:r>
            <a:br>
              <a:rPr lang="en-US" altLang="ru-RU" sz="2400" dirty="0" smtClean="0">
                <a:solidFill>
                  <a:srgbClr val="3333FF"/>
                </a:solidFill>
                <a:latin typeface="Comic Sans MS" panose="030F0702030302020204" pitchFamily="66" charset="0"/>
              </a:rPr>
            </a:br>
            <a:r>
              <a:rPr lang="en-US" altLang="ru-RU" sz="2400" dirty="0" smtClean="0">
                <a:solidFill>
                  <a:srgbClr val="3333FF"/>
                </a:solidFill>
                <a:latin typeface="Comic Sans MS" panose="030F0702030302020204" pitchFamily="66" charset="0"/>
              </a:rPr>
              <a:t> </a:t>
            </a:r>
            <a:r>
              <a:rPr lang="en-US" altLang="ru-RU" sz="2400" dirty="0">
                <a:solidFill>
                  <a:srgbClr val="3333FF"/>
                </a:solidFill>
                <a:latin typeface="Comic Sans MS" panose="030F0702030302020204" pitchFamily="66" charset="0"/>
              </a:rPr>
              <a:t>(expansion </a:t>
            </a:r>
            <a:r>
              <a:rPr lang="en-US" altLang="ru-RU" sz="2400" dirty="0" smtClean="0">
                <a:solidFill>
                  <a:srgbClr val="3333FF"/>
                </a:solidFill>
                <a:latin typeface="Comic Sans MS" panose="030F0702030302020204" pitchFamily="66" charset="0"/>
              </a:rPr>
              <a:t>in powers of E and H and their derivatives )</a:t>
            </a:r>
            <a:endParaRPr lang="ru-RU" altLang="ru-RU" sz="2400" dirty="0">
              <a:solidFill>
                <a:srgbClr val="3333FF"/>
              </a:solidFill>
              <a:latin typeface="Comic Sans MS" panose="030F0702030302020204" pitchFamily="66" charset="0"/>
            </a:endParaRPr>
          </a:p>
        </p:txBody>
      </p:sp>
      <p:pic>
        <p:nvPicPr>
          <p:cNvPr id="32772" name="Picture 3">
            <a:extLst>
              <a:ext uri="{FF2B5EF4-FFF2-40B4-BE49-F238E27FC236}">
                <a16:creationId xmlns="" xmlns:a16="http://schemas.microsoft.com/office/drawing/2014/main" id="{D703B1A7-E18A-4A4E-B766-3472C5CADC2E}"/>
              </a:ext>
            </a:extLst>
          </p:cNvPr>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1116013" y="1089372"/>
            <a:ext cx="7762875" cy="4787900"/>
          </a:xfrm>
          <a:noFill/>
        </p:spPr>
      </p:pic>
      <p:sp>
        <p:nvSpPr>
          <p:cNvPr id="32773" name="Text Box 5">
            <a:extLst>
              <a:ext uri="{FF2B5EF4-FFF2-40B4-BE49-F238E27FC236}">
                <a16:creationId xmlns="" xmlns:a16="http://schemas.microsoft.com/office/drawing/2014/main" id="{00D54F72-63D5-40C0-B486-6C1719203039}"/>
              </a:ext>
            </a:extLst>
          </p:cNvPr>
          <p:cNvSpPr txBox="1">
            <a:spLocks noChangeArrowheads="1"/>
          </p:cNvSpPr>
          <p:nvPr/>
        </p:nvSpPr>
        <p:spPr bwMode="auto">
          <a:xfrm>
            <a:off x="3759200" y="13652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2400">
              <a:latin typeface="Comic Sans MS" panose="030F0702030302020204" pitchFamily="66" charset="0"/>
            </a:endParaRPr>
          </a:p>
        </p:txBody>
      </p:sp>
      <p:sp>
        <p:nvSpPr>
          <p:cNvPr id="32774" name="Text Box 7">
            <a:extLst>
              <a:ext uri="{FF2B5EF4-FFF2-40B4-BE49-F238E27FC236}">
                <a16:creationId xmlns="" xmlns:a16="http://schemas.microsoft.com/office/drawing/2014/main" id="{66791AA8-AA5A-46BF-94AF-E18237A099C9}"/>
              </a:ext>
            </a:extLst>
          </p:cNvPr>
          <p:cNvSpPr txBox="1">
            <a:spLocks noChangeArrowheads="1"/>
          </p:cNvSpPr>
          <p:nvPr/>
        </p:nvSpPr>
        <p:spPr bwMode="auto">
          <a:xfrm>
            <a:off x="4479925" y="48942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2400">
              <a:latin typeface="Comic Sans MS" panose="030F0702030302020204" pitchFamily="66" charset="0"/>
            </a:endParaRPr>
          </a:p>
        </p:txBody>
      </p:sp>
      <p:sp>
        <p:nvSpPr>
          <p:cNvPr id="32775" name="Text Box 9">
            <a:extLst>
              <a:ext uri="{FF2B5EF4-FFF2-40B4-BE49-F238E27FC236}">
                <a16:creationId xmlns="" xmlns:a16="http://schemas.microsoft.com/office/drawing/2014/main" id="{70781937-DFE3-4258-8908-74C644C076AE}"/>
              </a:ext>
            </a:extLst>
          </p:cNvPr>
          <p:cNvSpPr txBox="1">
            <a:spLocks noChangeArrowheads="1"/>
          </p:cNvSpPr>
          <p:nvPr/>
        </p:nvSpPr>
        <p:spPr bwMode="auto">
          <a:xfrm>
            <a:off x="4551363" y="56864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2400">
              <a:latin typeface="Comic Sans MS" panose="030F0702030302020204" pitchFamily="66" charset="0"/>
            </a:endParaRPr>
          </a:p>
        </p:txBody>
      </p:sp>
      <p:sp>
        <p:nvSpPr>
          <p:cNvPr id="32776" name="Text Box 11">
            <a:extLst>
              <a:ext uri="{FF2B5EF4-FFF2-40B4-BE49-F238E27FC236}">
                <a16:creationId xmlns="" xmlns:a16="http://schemas.microsoft.com/office/drawing/2014/main" id="{B3D12808-F00E-46D1-AD83-7FF27BCB065B}"/>
              </a:ext>
            </a:extLst>
          </p:cNvPr>
          <p:cNvSpPr txBox="1">
            <a:spLocks noChangeArrowheads="1"/>
          </p:cNvSpPr>
          <p:nvPr/>
        </p:nvSpPr>
        <p:spPr bwMode="auto">
          <a:xfrm>
            <a:off x="4264025" y="57578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2400">
              <a:latin typeface="Comic Sans MS" panose="030F0702030302020204" pitchFamily="66" charset="0"/>
            </a:endParaRPr>
          </a:p>
        </p:txBody>
      </p:sp>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Нижний колонтитул 4">
            <a:extLst>
              <a:ext uri="{FF2B5EF4-FFF2-40B4-BE49-F238E27FC236}">
                <a16:creationId xmlns="" xmlns:a16="http://schemas.microsoft.com/office/drawing/2014/main" id="{3CB23393-64D7-4A0A-8D8F-D58E05E28926}"/>
              </a:ext>
            </a:extLst>
          </p:cNvPr>
          <p:cNvSpPr txBox="1">
            <a:spLocks noGrp="1"/>
          </p:cNvSpPr>
          <p:nvPr/>
        </p:nvSpPr>
        <p:spPr bwMode="auto">
          <a:xfrm>
            <a:off x="2195513" y="6245225"/>
            <a:ext cx="47529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ru-RU" altLang="ru-RU" sz="1400"/>
          </a:p>
        </p:txBody>
      </p:sp>
      <p:sp>
        <p:nvSpPr>
          <p:cNvPr id="10" name="Номер слайда 5">
            <a:extLst>
              <a:ext uri="{FF2B5EF4-FFF2-40B4-BE49-F238E27FC236}">
                <a16:creationId xmlns="" xmlns:a16="http://schemas.microsoft.com/office/drawing/2014/main" id="{73115F48-5047-48DA-A88E-200CC9A3EB15}"/>
              </a:ext>
            </a:extLst>
          </p:cNvPr>
          <p:cNvSpPr txBox="1">
            <a:spLocks noGrp="1"/>
          </p:cNvSpPr>
          <p:nvPr/>
        </p:nvSpPr>
        <p:spPr bwMode="auto">
          <a:xfrm>
            <a:off x="6553200" y="6245225"/>
            <a:ext cx="2133600" cy="476250"/>
          </a:xfrm>
          <a:prstGeom prst="rect">
            <a:avLst/>
          </a:prstGeom>
          <a:noFill/>
        </p:spPr>
        <p:txBody>
          <a:bodyPr/>
          <a:lstStyle/>
          <a:p>
            <a:pPr algn="r" eaLnBrk="1" hangingPunct="1">
              <a:defRPr/>
            </a:pPr>
            <a:endParaRPr lang="ru-RU" altLang="ru-RU" sz="1400" dirty="0">
              <a:latin typeface="+mn-lt"/>
            </a:endParaRPr>
          </a:p>
        </p:txBody>
      </p:sp>
      <p:sp>
        <p:nvSpPr>
          <p:cNvPr id="34820" name="Rectangle 2">
            <a:extLst>
              <a:ext uri="{FF2B5EF4-FFF2-40B4-BE49-F238E27FC236}">
                <a16:creationId xmlns="" xmlns:a16="http://schemas.microsoft.com/office/drawing/2014/main" id="{A002D984-1A37-4021-B6A9-230A746E9EC0}"/>
              </a:ext>
            </a:extLst>
          </p:cNvPr>
          <p:cNvSpPr>
            <a:spLocks noGrp="1" noChangeArrowheads="1"/>
          </p:cNvSpPr>
          <p:nvPr>
            <p:ph type="title" idx="4294967295"/>
          </p:nvPr>
        </p:nvSpPr>
        <p:spPr>
          <a:xfrm>
            <a:off x="0" y="0"/>
            <a:ext cx="8569325" cy="981075"/>
          </a:xfrm>
        </p:spPr>
        <p:txBody>
          <a:bodyPr/>
          <a:lstStyle/>
          <a:p>
            <a:pPr eaLnBrk="1" hangingPunct="1"/>
            <a:r>
              <a:rPr lang="en-US" altLang="ru-RU" sz="2400" dirty="0">
                <a:solidFill>
                  <a:srgbClr val="3333FF"/>
                </a:solidFill>
                <a:latin typeface="Comic Sans MS" panose="030F0702030302020204" pitchFamily="66" charset="0"/>
              </a:rPr>
              <a:t>Compton scattering </a:t>
            </a:r>
            <a:r>
              <a:rPr lang="en-US" altLang="ru-RU" sz="2400" dirty="0" smtClean="0">
                <a:solidFill>
                  <a:srgbClr val="3333FF"/>
                </a:solidFill>
                <a:latin typeface="Comic Sans MS" panose="030F0702030302020204" pitchFamily="66" charset="0"/>
              </a:rPr>
              <a:t>Hamiltonian( </a:t>
            </a:r>
            <a:r>
              <a:rPr lang="en-US" sz="2400" dirty="0" smtClean="0">
                <a:solidFill>
                  <a:srgbClr val="3333FF"/>
                </a:solidFill>
                <a:latin typeface="Comic Sans MS" panose="030F0702030302020204" pitchFamily="66" charset="0"/>
              </a:rPr>
              <a:t>expansion </a:t>
            </a:r>
            <a:r>
              <a:rPr lang="en-US" sz="2400" dirty="0">
                <a:solidFill>
                  <a:srgbClr val="3333FF"/>
                </a:solidFill>
                <a:latin typeface="Comic Sans MS" panose="030F0702030302020204" pitchFamily="66" charset="0"/>
              </a:rPr>
              <a:t>in  E and H and their derivatives </a:t>
            </a:r>
            <a:r>
              <a:rPr lang="en-US" sz="2400" dirty="0" smtClean="0">
                <a:solidFill>
                  <a:srgbClr val="3333FF"/>
                </a:solidFill>
                <a:latin typeface="Comic Sans MS" panose="030F0702030302020204" pitchFamily="66" charset="0"/>
              </a:rPr>
              <a:t>)</a:t>
            </a:r>
            <a:r>
              <a:rPr lang="en-US" altLang="ru-RU" sz="2400" dirty="0" smtClean="0">
                <a:solidFill>
                  <a:srgbClr val="3333FF"/>
                </a:solidFill>
                <a:latin typeface="Comic Sans MS" panose="030F0702030302020204" pitchFamily="66" charset="0"/>
              </a:rPr>
              <a:t> </a:t>
            </a:r>
            <a:endParaRPr lang="ru-RU" altLang="ru-RU" sz="2400" dirty="0">
              <a:solidFill>
                <a:srgbClr val="3333FF"/>
              </a:solidFill>
              <a:latin typeface="Comic Sans MS" panose="030F0702030302020204" pitchFamily="66" charset="0"/>
            </a:endParaRPr>
          </a:p>
        </p:txBody>
      </p:sp>
      <p:pic>
        <p:nvPicPr>
          <p:cNvPr id="34821" name="Picture 3">
            <a:extLst>
              <a:ext uri="{FF2B5EF4-FFF2-40B4-BE49-F238E27FC236}">
                <a16:creationId xmlns="" xmlns:a16="http://schemas.microsoft.com/office/drawing/2014/main" id="{31BE6284-E5D8-4987-AAF5-5F03C4768F42}"/>
              </a:ext>
            </a:extLst>
          </p:cNvPr>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b="41351"/>
          <a:stretch>
            <a:fillRect/>
          </a:stretch>
        </p:blipFill>
        <p:spPr>
          <a:xfrm>
            <a:off x="892175" y="1157266"/>
            <a:ext cx="7794625" cy="2809875"/>
          </a:xfrm>
          <a:noFill/>
        </p:spPr>
      </p:pic>
      <p:sp>
        <p:nvSpPr>
          <p:cNvPr id="34822" name="Text Box 4">
            <a:extLst>
              <a:ext uri="{FF2B5EF4-FFF2-40B4-BE49-F238E27FC236}">
                <a16:creationId xmlns="" xmlns:a16="http://schemas.microsoft.com/office/drawing/2014/main" id="{E3B3F2FB-4A78-4533-8508-5A38F2BD68BF}"/>
              </a:ext>
            </a:extLst>
          </p:cNvPr>
          <p:cNvSpPr txBox="1">
            <a:spLocks noChangeArrowheads="1"/>
          </p:cNvSpPr>
          <p:nvPr/>
        </p:nvSpPr>
        <p:spPr bwMode="auto">
          <a:xfrm>
            <a:off x="3759200" y="136525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2400">
              <a:latin typeface="Comic Sans MS" panose="030F0702030302020204" pitchFamily="66" charset="0"/>
            </a:endParaRPr>
          </a:p>
        </p:txBody>
      </p:sp>
      <p:sp>
        <p:nvSpPr>
          <p:cNvPr id="34823" name="Text Box 6">
            <a:extLst>
              <a:ext uri="{FF2B5EF4-FFF2-40B4-BE49-F238E27FC236}">
                <a16:creationId xmlns="" xmlns:a16="http://schemas.microsoft.com/office/drawing/2014/main" id="{2D3F5CE0-A1C9-4151-9EAF-ADBBC6E4CB44}"/>
              </a:ext>
            </a:extLst>
          </p:cNvPr>
          <p:cNvSpPr txBox="1">
            <a:spLocks noChangeArrowheads="1"/>
          </p:cNvSpPr>
          <p:nvPr/>
        </p:nvSpPr>
        <p:spPr bwMode="auto">
          <a:xfrm>
            <a:off x="4479925" y="48942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2400">
              <a:latin typeface="Comic Sans MS" panose="030F0702030302020204" pitchFamily="66" charset="0"/>
            </a:endParaRPr>
          </a:p>
        </p:txBody>
      </p:sp>
      <p:sp>
        <p:nvSpPr>
          <p:cNvPr id="34824" name="Text Box 8">
            <a:extLst>
              <a:ext uri="{FF2B5EF4-FFF2-40B4-BE49-F238E27FC236}">
                <a16:creationId xmlns="" xmlns:a16="http://schemas.microsoft.com/office/drawing/2014/main" id="{A97B9D2B-C6C8-4491-A51B-2B0594C4239D}"/>
              </a:ext>
            </a:extLst>
          </p:cNvPr>
          <p:cNvSpPr txBox="1">
            <a:spLocks noChangeArrowheads="1"/>
          </p:cNvSpPr>
          <p:nvPr/>
        </p:nvSpPr>
        <p:spPr bwMode="auto">
          <a:xfrm>
            <a:off x="4551363" y="5686425"/>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2400">
              <a:latin typeface="Comic Sans MS" panose="030F0702030302020204" pitchFamily="66" charset="0"/>
            </a:endParaRPr>
          </a:p>
        </p:txBody>
      </p:sp>
      <p:sp>
        <p:nvSpPr>
          <p:cNvPr id="34825" name="Text Box 10">
            <a:extLst>
              <a:ext uri="{FF2B5EF4-FFF2-40B4-BE49-F238E27FC236}">
                <a16:creationId xmlns="" xmlns:a16="http://schemas.microsoft.com/office/drawing/2014/main" id="{EBEE8D01-55B3-4007-A2A6-C42814993686}"/>
              </a:ext>
            </a:extLst>
          </p:cNvPr>
          <p:cNvSpPr txBox="1">
            <a:spLocks noChangeArrowheads="1"/>
          </p:cNvSpPr>
          <p:nvPr/>
        </p:nvSpPr>
        <p:spPr bwMode="auto">
          <a:xfrm>
            <a:off x="4264025" y="57578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ru-RU" altLang="ru-RU" sz="2400">
              <a:latin typeface="Comic Sans MS" panose="030F0702030302020204" pitchFamily="66" charset="0"/>
            </a:endParaRPr>
          </a:p>
        </p:txBody>
      </p:sp>
      <p:sp>
        <p:nvSpPr>
          <p:cNvPr id="34826" name="Text Box 12">
            <a:extLst>
              <a:ext uri="{FF2B5EF4-FFF2-40B4-BE49-F238E27FC236}">
                <a16:creationId xmlns="" xmlns:a16="http://schemas.microsoft.com/office/drawing/2014/main" id="{017F8CE3-E12E-48CD-92AE-7494EA00AA81}"/>
              </a:ext>
            </a:extLst>
          </p:cNvPr>
          <p:cNvSpPr txBox="1">
            <a:spLocks noChangeArrowheads="1"/>
          </p:cNvSpPr>
          <p:nvPr/>
        </p:nvSpPr>
        <p:spPr bwMode="auto">
          <a:xfrm>
            <a:off x="683568" y="4007083"/>
            <a:ext cx="67171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ru-RU" sz="1800" dirty="0">
                <a:solidFill>
                  <a:srgbClr val="FF3300"/>
                </a:solidFill>
                <a:latin typeface="Comic Sans MS" panose="030F0702030302020204" pitchFamily="66" charset="0"/>
              </a:rPr>
              <a:t>Subscripts give </a:t>
            </a:r>
            <a:r>
              <a:rPr lang="en-US" altLang="ru-RU" sz="1800" dirty="0" err="1">
                <a:solidFill>
                  <a:srgbClr val="FF3300"/>
                </a:solidFill>
                <a:latin typeface="Comic Sans MS" panose="030F0702030302020204" pitchFamily="66" charset="0"/>
              </a:rPr>
              <a:t>multipolarities</a:t>
            </a:r>
            <a:r>
              <a:rPr lang="en-US" altLang="ru-RU" sz="1800" dirty="0">
                <a:solidFill>
                  <a:srgbClr val="FF3300"/>
                </a:solidFill>
                <a:latin typeface="Comic Sans MS" panose="030F0702030302020204" pitchFamily="66" charset="0"/>
              </a:rPr>
              <a:t> of incident and scattered photons</a:t>
            </a:r>
            <a:endParaRPr lang="ru-RU" altLang="ru-RU" sz="1800" dirty="0">
              <a:solidFill>
                <a:srgbClr val="FF3300"/>
              </a:solidFill>
              <a:latin typeface="Comic Sans MS" panose="030F0702030302020204" pitchFamily="66" charset="0"/>
            </a:endParaRPr>
          </a:p>
        </p:txBody>
      </p:sp>
      <p:sp>
        <p:nvSpPr>
          <p:cNvPr id="34827" name="TextBox 11">
            <a:extLst>
              <a:ext uri="{FF2B5EF4-FFF2-40B4-BE49-F238E27FC236}">
                <a16:creationId xmlns="" xmlns:a16="http://schemas.microsoft.com/office/drawing/2014/main" id="{F0D64BE2-82D0-4A13-9A83-59155C2DAB39}"/>
              </a:ext>
            </a:extLst>
          </p:cNvPr>
          <p:cNvSpPr txBox="1">
            <a:spLocks noChangeArrowheads="1"/>
          </p:cNvSpPr>
          <p:nvPr/>
        </p:nvSpPr>
        <p:spPr bwMode="auto">
          <a:xfrm>
            <a:off x="194879" y="4624462"/>
            <a:ext cx="8712968"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endParaRPr lang="en-US" altLang="ru-RU" sz="2000" dirty="0">
              <a:latin typeface="Comic Sans MS" panose="030F0702030302020204" pitchFamily="66" charset="0"/>
            </a:endParaRPr>
          </a:p>
          <a:p>
            <a:pPr eaLnBrk="1" hangingPunct="1">
              <a:spcBef>
                <a:spcPct val="0"/>
              </a:spcBef>
              <a:buFontTx/>
              <a:buNone/>
            </a:pPr>
            <a:r>
              <a:rPr lang="en-US" altLang="ru-RU" sz="2000" dirty="0">
                <a:latin typeface="Comic Sans MS" panose="030F0702030302020204" pitchFamily="66" charset="0"/>
              </a:rPr>
              <a:t>To date, these four observable have not been individually determined. Only two linear combinations of them have been measured.</a:t>
            </a:r>
          </a:p>
          <a:p>
            <a:pPr eaLnBrk="1" hangingPunct="1">
              <a:spcBef>
                <a:spcPct val="0"/>
              </a:spcBef>
              <a:buFontTx/>
              <a:buNone/>
            </a:pPr>
            <a:endParaRPr lang="ru-RU" altLang="ru-RU" sz="2000" dirty="0">
              <a:latin typeface="Comic Sans MS" panose="030F0702030302020204" pitchFamily="66" charset="0"/>
            </a:endParaRPr>
          </a:p>
        </p:txBody>
      </p:sp>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692696"/>
            <a:ext cx="7434769" cy="6009553"/>
          </a:xfrm>
          <a:prstGeom prst="rect">
            <a:avLst/>
          </a:prstGeom>
        </p:spPr>
      </p:pic>
      <p:sp>
        <p:nvSpPr>
          <p:cNvPr id="3" name="TextBox 2"/>
          <p:cNvSpPr txBox="1"/>
          <p:nvPr/>
        </p:nvSpPr>
        <p:spPr>
          <a:xfrm>
            <a:off x="1619672" y="188640"/>
            <a:ext cx="6344686" cy="369332"/>
          </a:xfrm>
          <a:prstGeom prst="rect">
            <a:avLst/>
          </a:prstGeom>
          <a:noFill/>
        </p:spPr>
        <p:txBody>
          <a:bodyPr wrap="none" rtlCol="0">
            <a:spAutoFit/>
          </a:bodyPr>
          <a:lstStyle/>
          <a:p>
            <a:r>
              <a:rPr lang="en-US" dirty="0"/>
              <a:t>LO, NLO, NNLO in </a:t>
            </a:r>
            <a:r>
              <a:rPr lang="en-US" dirty="0" err="1"/>
              <a:t>ChPT</a:t>
            </a:r>
            <a:r>
              <a:rPr lang="en-US" dirty="0"/>
              <a:t> </a:t>
            </a:r>
            <a:r>
              <a:rPr lang="ru-RU" dirty="0"/>
              <a:t>( </a:t>
            </a:r>
            <a:r>
              <a:rPr lang="en-US" dirty="0"/>
              <a:t>V. </a:t>
            </a:r>
            <a:r>
              <a:rPr lang="en-US" dirty="0" err="1"/>
              <a:t>Lensky</a:t>
            </a:r>
            <a:r>
              <a:rPr lang="en-US" dirty="0"/>
              <a:t> et al EPJ C75 (2015)</a:t>
            </a:r>
            <a:endParaRPr lang="ru-RU" dirty="0"/>
          </a:p>
        </p:txBody>
      </p:sp>
    </p:spTree>
    <p:extLst>
      <p:ext uri="{BB962C8B-B14F-4D97-AF65-F5344CB8AC3E}">
        <p14:creationId xmlns:p14="http://schemas.microsoft.com/office/powerpoint/2010/main" val="356701738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Нижний колонтитул 4">
            <a:extLst>
              <a:ext uri="{FF2B5EF4-FFF2-40B4-BE49-F238E27FC236}">
                <a16:creationId xmlns="" xmlns:a16="http://schemas.microsoft.com/office/drawing/2014/main" id="{7301A97C-A666-4254-B40F-1BE085B7A89A}"/>
              </a:ext>
            </a:extLst>
          </p:cNvPr>
          <p:cNvSpPr txBox="1">
            <a:spLocks noGrp="1"/>
          </p:cNvSpPr>
          <p:nvPr/>
        </p:nvSpPr>
        <p:spPr bwMode="auto">
          <a:xfrm>
            <a:off x="2195513" y="6505575"/>
            <a:ext cx="4897437"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ru-RU" altLang="ru-RU" sz="1400"/>
          </a:p>
        </p:txBody>
      </p:sp>
      <p:sp>
        <p:nvSpPr>
          <p:cNvPr id="40963" name="Номер слайда 5">
            <a:extLst>
              <a:ext uri="{FF2B5EF4-FFF2-40B4-BE49-F238E27FC236}">
                <a16:creationId xmlns="" xmlns:a16="http://schemas.microsoft.com/office/drawing/2014/main" id="{EB603E67-32D1-4190-A3E6-C06225156A48}"/>
              </a:ext>
            </a:extLst>
          </p:cNvPr>
          <p:cNvSpPr txBox="1">
            <a:spLocks noGrp="1" noChangeArrowheads="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fld id="{DC89320B-5E9A-4809-9F7B-CD5DF3AD4E43}" type="slidenum">
              <a:rPr lang="ru-RU" altLang="ru-RU" sz="1400"/>
              <a:pPr algn="r" eaLnBrk="1" hangingPunct="1">
                <a:spcBef>
                  <a:spcPct val="0"/>
                </a:spcBef>
                <a:buFontTx/>
                <a:buNone/>
              </a:pPr>
              <a:t>16</a:t>
            </a:fld>
            <a:endParaRPr lang="ru-RU" altLang="ru-RU" sz="1400"/>
          </a:p>
        </p:txBody>
      </p:sp>
      <p:sp>
        <p:nvSpPr>
          <p:cNvPr id="40964" name="Rectangle 2">
            <a:extLst>
              <a:ext uri="{FF2B5EF4-FFF2-40B4-BE49-F238E27FC236}">
                <a16:creationId xmlns="" xmlns:a16="http://schemas.microsoft.com/office/drawing/2014/main" id="{5FAA19E6-4E42-4030-B2BF-723A60717F26}"/>
              </a:ext>
            </a:extLst>
          </p:cNvPr>
          <p:cNvSpPr>
            <a:spLocks noGrp="1" noChangeArrowheads="1"/>
          </p:cNvSpPr>
          <p:nvPr>
            <p:ph type="title" idx="4294967295"/>
          </p:nvPr>
        </p:nvSpPr>
        <p:spPr>
          <a:xfrm>
            <a:off x="457200" y="0"/>
            <a:ext cx="8229600" cy="549275"/>
          </a:xfrm>
        </p:spPr>
        <p:txBody>
          <a:bodyPr/>
          <a:lstStyle/>
          <a:p>
            <a:pPr eaLnBrk="1" hangingPunct="1"/>
            <a:r>
              <a:rPr lang="el-GR" altLang="ru-RU" sz="2400" dirty="0">
                <a:solidFill>
                  <a:srgbClr val="000099"/>
                </a:solidFill>
                <a:latin typeface="Comic Sans MS" panose="030F0702030302020204" pitchFamily="66" charset="0"/>
                <a:cs typeface="Arial" panose="020B0604020202020204" pitchFamily="34" charset="0"/>
              </a:rPr>
              <a:t>Σ</a:t>
            </a:r>
            <a:r>
              <a:rPr lang="en-US" altLang="ru-RU" sz="2400" baseline="-25000" dirty="0">
                <a:solidFill>
                  <a:srgbClr val="000099"/>
                </a:solidFill>
                <a:latin typeface="Comic Sans MS" panose="030F0702030302020204" pitchFamily="66" charset="0"/>
                <a:cs typeface="Arial" panose="020B0604020202020204" pitchFamily="34" charset="0"/>
              </a:rPr>
              <a:t>2x</a:t>
            </a:r>
            <a:r>
              <a:rPr lang="en-US" altLang="ru-RU" sz="2400" dirty="0">
                <a:latin typeface="Comic Sans MS" panose="030F0702030302020204" pitchFamily="66" charset="0"/>
                <a:cs typeface="Arial" panose="020B0604020202020204" pitchFamily="34" charset="0"/>
              </a:rPr>
              <a:t> </a:t>
            </a:r>
            <a:r>
              <a:rPr lang="en-US" altLang="ru-RU" sz="2400" dirty="0">
                <a:solidFill>
                  <a:srgbClr val="000099"/>
                </a:solidFill>
                <a:latin typeface="Comic Sans MS" panose="030F0702030302020204" pitchFamily="66" charset="0"/>
              </a:rPr>
              <a:t>asymmetry (theory and Mainz experiment (2015))</a:t>
            </a:r>
            <a:endParaRPr lang="ru-RU" altLang="ru-RU" sz="2400" dirty="0">
              <a:solidFill>
                <a:srgbClr val="000099"/>
              </a:solidFill>
              <a:latin typeface="Comic Sans MS" panose="030F0702030302020204" pitchFamily="66" charset="0"/>
            </a:endParaRPr>
          </a:p>
        </p:txBody>
      </p:sp>
      <p:pic>
        <p:nvPicPr>
          <p:cNvPr id="40965" name="Picture 2">
            <a:extLst>
              <a:ext uri="{FF2B5EF4-FFF2-40B4-BE49-F238E27FC236}">
                <a16:creationId xmlns="" xmlns:a16="http://schemas.microsoft.com/office/drawing/2014/main" id="{0EF51A04-9021-4D09-B974-EE508A234B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476250"/>
            <a:ext cx="5991225" cy="3570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extBox 16">
            <a:extLst>
              <a:ext uri="{FF2B5EF4-FFF2-40B4-BE49-F238E27FC236}">
                <a16:creationId xmlns="" xmlns:a16="http://schemas.microsoft.com/office/drawing/2014/main" id="{FFE15F38-2C24-45A8-A36E-996BFD0223A9}"/>
              </a:ext>
            </a:extLst>
          </p:cNvPr>
          <p:cNvSpPr txBox="1">
            <a:spLocks noChangeArrowheads="1"/>
          </p:cNvSpPr>
          <p:nvPr/>
        </p:nvSpPr>
        <p:spPr bwMode="auto">
          <a:xfrm>
            <a:off x="611188" y="4076700"/>
            <a:ext cx="777557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ru-RU" sz="2000" dirty="0"/>
              <a:t>Σ</a:t>
            </a:r>
            <a:r>
              <a:rPr lang="en-US" altLang="ru-RU" sz="2000" baseline="-25000" dirty="0"/>
              <a:t>2x</a:t>
            </a:r>
            <a:r>
              <a:rPr lang="en-US" altLang="ru-RU" sz="2000" dirty="0"/>
              <a:t> for </a:t>
            </a:r>
            <a:r>
              <a:rPr lang="en-US" altLang="ru-RU" sz="2000" dirty="0" err="1"/>
              <a:t>E</a:t>
            </a:r>
            <a:r>
              <a:rPr lang="en-US" altLang="ru-RU" sz="2000" baseline="-25000" dirty="0" err="1"/>
              <a:t>γ</a:t>
            </a:r>
            <a:r>
              <a:rPr lang="en-US" altLang="ru-RU" sz="2000" dirty="0"/>
              <a:t> =273 – 303 MeV. </a:t>
            </a:r>
            <a:r>
              <a:rPr lang="en-US" altLang="ru-RU" sz="2000" dirty="0" smtClean="0"/>
              <a:t> The </a:t>
            </a:r>
            <a:r>
              <a:rPr lang="en-US" altLang="ru-RU" sz="2000" dirty="0"/>
              <a:t>green, blue, brown, red and magenta bands are for </a:t>
            </a:r>
            <a:r>
              <a:rPr lang="en-US" altLang="ru-RU" sz="2400" dirty="0">
                <a:solidFill>
                  <a:srgbClr val="FF0000"/>
                </a:solidFill>
              </a:rPr>
              <a:t>γ</a:t>
            </a:r>
            <a:r>
              <a:rPr lang="en-US" altLang="ru-RU" sz="2400" baseline="-25000" dirty="0">
                <a:solidFill>
                  <a:srgbClr val="FF0000"/>
                </a:solidFill>
              </a:rPr>
              <a:t>E1E1</a:t>
            </a:r>
            <a:r>
              <a:rPr lang="en-US" altLang="ru-RU" sz="2000" dirty="0"/>
              <a:t> equal to  –6.3, –5.3, –4.3, –3.3,  and –2.3, respectively</a:t>
            </a:r>
            <a:r>
              <a:rPr lang="en-US" altLang="ru-RU" sz="2000" dirty="0" smtClean="0"/>
              <a:t>.</a:t>
            </a:r>
          </a:p>
          <a:p>
            <a:pPr eaLnBrk="1" hangingPunct="1">
              <a:spcBef>
                <a:spcPct val="0"/>
              </a:spcBef>
              <a:buFontTx/>
              <a:buNone/>
            </a:pPr>
            <a:r>
              <a:rPr lang="en-US" altLang="ru-RU" sz="2000" dirty="0" smtClean="0"/>
              <a:t> (The </a:t>
            </a:r>
            <a:r>
              <a:rPr lang="en-US" altLang="ru-RU" sz="2000" dirty="0"/>
              <a:t>width of each band represents the propagated errors from α, β, γ</a:t>
            </a:r>
            <a:r>
              <a:rPr lang="en-US" altLang="ru-RU" sz="2000" baseline="-25000" dirty="0"/>
              <a:t>0</a:t>
            </a:r>
            <a:r>
              <a:rPr lang="en-US" altLang="ru-RU" sz="2000" dirty="0"/>
              <a:t>, and γ</a:t>
            </a:r>
            <a:r>
              <a:rPr lang="en-US" altLang="ru-RU" sz="2000" baseline="-25000" dirty="0"/>
              <a:t>π</a:t>
            </a:r>
            <a:r>
              <a:rPr lang="en-US" altLang="ru-RU" sz="2000" dirty="0"/>
              <a:t> combined in </a:t>
            </a:r>
            <a:r>
              <a:rPr lang="en-US" altLang="ru-RU" sz="2000" dirty="0" smtClean="0"/>
              <a:t>quadrature*.)</a:t>
            </a:r>
            <a:endParaRPr lang="ru-RU" altLang="ru-RU" sz="2000" dirty="0"/>
          </a:p>
          <a:p>
            <a:pPr eaLnBrk="1" hangingPunct="1">
              <a:spcBef>
                <a:spcPct val="0"/>
              </a:spcBef>
              <a:buFontTx/>
              <a:buNone/>
            </a:pPr>
            <a:endParaRPr lang="en-US" altLang="ru-RU" sz="800" dirty="0"/>
          </a:p>
          <a:p>
            <a:pPr eaLnBrk="1" hangingPunct="1">
              <a:spcBef>
                <a:spcPct val="0"/>
              </a:spcBef>
              <a:buFontTx/>
              <a:buNone/>
            </a:pPr>
            <a:r>
              <a:rPr lang="en-US" altLang="ru-RU" sz="1600" dirty="0"/>
              <a:t>* D. </a:t>
            </a:r>
            <a:r>
              <a:rPr lang="en-US" altLang="ru-RU" sz="1600" dirty="0" err="1"/>
              <a:t>Drechsel</a:t>
            </a:r>
            <a:r>
              <a:rPr lang="en-US" altLang="ru-RU" sz="1600" dirty="0"/>
              <a:t>, B. </a:t>
            </a:r>
            <a:r>
              <a:rPr lang="en-US" altLang="ru-RU" sz="1600" dirty="0" err="1"/>
              <a:t>Pasquini</a:t>
            </a:r>
            <a:r>
              <a:rPr lang="en-US" altLang="ru-RU" sz="1600" dirty="0"/>
              <a:t>, and M. </a:t>
            </a:r>
            <a:r>
              <a:rPr lang="en-US" altLang="ru-RU" sz="1600" dirty="0" err="1"/>
              <a:t>Vanderhaeghen</a:t>
            </a:r>
            <a:r>
              <a:rPr lang="en-US" altLang="ru-RU" sz="1600" dirty="0"/>
              <a:t>, Phys. Rep. 378, 99 (2003).</a:t>
            </a:r>
            <a:endParaRPr lang="ru-RU" altLang="ru-RU" sz="1600"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35696" y="692696"/>
            <a:ext cx="3912161" cy="369332"/>
          </a:xfrm>
          <a:prstGeom prst="rect">
            <a:avLst/>
          </a:prstGeom>
          <a:noFill/>
        </p:spPr>
        <p:txBody>
          <a:bodyPr wrap="none" rtlCol="0">
            <a:spAutoFit/>
          </a:bodyPr>
          <a:lstStyle/>
          <a:p>
            <a:r>
              <a:rPr lang="en-US" dirty="0"/>
              <a:t>          </a:t>
            </a:r>
            <a:r>
              <a:rPr lang="en-US" dirty="0">
                <a:solidFill>
                  <a:srgbClr val="0000FF"/>
                </a:solidFill>
              </a:rPr>
              <a:t>MAIN RESULTS from MAINZ</a:t>
            </a:r>
            <a:endParaRPr lang="ru-RU" dirty="0">
              <a:solidFill>
                <a:srgbClr val="0000FF"/>
              </a:solidFill>
            </a:endParaRPr>
          </a:p>
        </p:txBody>
      </p:sp>
      <p:sp>
        <p:nvSpPr>
          <p:cNvPr id="3" name="Прямоугольник 2"/>
          <p:cNvSpPr/>
          <p:nvPr/>
        </p:nvSpPr>
        <p:spPr>
          <a:xfrm>
            <a:off x="899592" y="4653136"/>
            <a:ext cx="7488832" cy="923330"/>
          </a:xfrm>
          <a:prstGeom prst="rect">
            <a:avLst/>
          </a:prstGeom>
        </p:spPr>
        <p:txBody>
          <a:bodyPr wrap="square">
            <a:spAutoFit/>
          </a:bodyPr>
          <a:lstStyle/>
          <a:p>
            <a:r>
              <a:rPr lang="en-US" b="0" dirty="0"/>
              <a:t>3.</a:t>
            </a:r>
            <a:r>
              <a:rPr lang="ru-RU" b="0" dirty="0"/>
              <a:t> </a:t>
            </a:r>
            <a:r>
              <a:rPr lang="en-US" b="0" dirty="0"/>
              <a:t> Most </a:t>
            </a:r>
            <a:r>
              <a:rPr lang="en-US" b="0" dirty="0" smtClean="0"/>
              <a:t>precise, </a:t>
            </a:r>
            <a:r>
              <a:rPr lang="en-US" b="0" dirty="0"/>
              <a:t>at </a:t>
            </a:r>
            <a:r>
              <a:rPr lang="en-US" b="0" dirty="0" smtClean="0"/>
              <a:t>present, data </a:t>
            </a:r>
            <a:r>
              <a:rPr lang="en-US" b="0" dirty="0"/>
              <a:t>on the </a:t>
            </a:r>
            <a:r>
              <a:rPr lang="en-US" b="0" dirty="0">
                <a:solidFill>
                  <a:srgbClr val="0000FF"/>
                </a:solidFill>
              </a:rPr>
              <a:t>η→3π</a:t>
            </a:r>
            <a:r>
              <a:rPr lang="en-US" b="0" baseline="30000" dirty="0">
                <a:solidFill>
                  <a:srgbClr val="0000FF"/>
                </a:solidFill>
              </a:rPr>
              <a:t>0</a:t>
            </a:r>
            <a:r>
              <a:rPr lang="en-US" b="0" dirty="0">
                <a:solidFill>
                  <a:srgbClr val="0000FF"/>
                </a:solidFill>
              </a:rPr>
              <a:t> </a:t>
            </a:r>
            <a:r>
              <a:rPr lang="en-US" b="0" dirty="0"/>
              <a:t>decay were obtained from these </a:t>
            </a:r>
            <a:r>
              <a:rPr lang="en-US" b="0" dirty="0" smtClean="0"/>
              <a:t>measurements, providing  </a:t>
            </a:r>
            <a:r>
              <a:rPr lang="en-US" b="0" dirty="0"/>
              <a:t>a sensitive test for the magnitude of isospin breaking in QCD.</a:t>
            </a:r>
            <a:endParaRPr lang="ru-RU" b="0" dirty="0"/>
          </a:p>
        </p:txBody>
      </p:sp>
      <p:sp>
        <p:nvSpPr>
          <p:cNvPr id="5" name="Прямоугольник 4"/>
          <p:cNvSpPr/>
          <p:nvPr/>
        </p:nvSpPr>
        <p:spPr>
          <a:xfrm>
            <a:off x="827584" y="2128223"/>
            <a:ext cx="7848872" cy="1200329"/>
          </a:xfrm>
          <a:prstGeom prst="rect">
            <a:avLst/>
          </a:prstGeom>
        </p:spPr>
        <p:txBody>
          <a:bodyPr wrap="square">
            <a:spAutoFit/>
          </a:bodyPr>
          <a:lstStyle/>
          <a:p>
            <a:r>
              <a:rPr lang="en-US" b="0" dirty="0"/>
              <a:t>1. </a:t>
            </a:r>
            <a:r>
              <a:rPr lang="ru-RU" b="0" dirty="0" err="1"/>
              <a:t>First</a:t>
            </a:r>
            <a:r>
              <a:rPr lang="en-US" b="0" dirty="0"/>
              <a:t> </a:t>
            </a:r>
            <a:r>
              <a:rPr lang="ru-RU" b="0" dirty="0"/>
              <a:t> </a:t>
            </a:r>
            <a:r>
              <a:rPr lang="ru-RU" b="0" dirty="0" err="1"/>
              <a:t>ever</a:t>
            </a:r>
            <a:r>
              <a:rPr lang="en-US" b="0" dirty="0"/>
              <a:t> </a:t>
            </a:r>
            <a:r>
              <a:rPr lang="ru-RU" b="0" dirty="0"/>
              <a:t> </a:t>
            </a:r>
            <a:r>
              <a:rPr lang="ru-RU" b="0" dirty="0" err="1"/>
              <a:t>measurements</a:t>
            </a:r>
            <a:r>
              <a:rPr lang="en-US" b="0" dirty="0"/>
              <a:t> </a:t>
            </a:r>
            <a:r>
              <a:rPr lang="ru-RU" b="0" dirty="0"/>
              <a:t> </a:t>
            </a:r>
            <a:r>
              <a:rPr lang="ru-RU" b="0" dirty="0" err="1"/>
              <a:t>of</a:t>
            </a:r>
            <a:r>
              <a:rPr lang="ru-RU" b="0" dirty="0"/>
              <a:t> </a:t>
            </a:r>
            <a:r>
              <a:rPr lang="ru-RU" b="0" dirty="0" err="1"/>
              <a:t>the</a:t>
            </a:r>
            <a:r>
              <a:rPr lang="ru-RU" b="0" dirty="0"/>
              <a:t> </a:t>
            </a:r>
            <a:r>
              <a:rPr lang="ru-RU" b="0" dirty="0" err="1"/>
              <a:t>beam</a:t>
            </a:r>
            <a:r>
              <a:rPr lang="en-US" b="0" dirty="0"/>
              <a:t> </a:t>
            </a:r>
            <a:r>
              <a:rPr lang="ru-RU" b="0" dirty="0"/>
              <a:t> </a:t>
            </a:r>
            <a:r>
              <a:rPr lang="ru-RU" b="0" dirty="0" err="1">
                <a:solidFill>
                  <a:srgbClr val="0000FF"/>
                </a:solidFill>
              </a:rPr>
              <a:t>asymmetry</a:t>
            </a:r>
            <a:r>
              <a:rPr lang="en-US" b="0" dirty="0">
                <a:solidFill>
                  <a:srgbClr val="0000FF"/>
                </a:solidFill>
              </a:rPr>
              <a:t> </a:t>
            </a:r>
            <a:r>
              <a:rPr lang="ru-RU" b="0" dirty="0">
                <a:solidFill>
                  <a:srgbClr val="0000FF"/>
                </a:solidFill>
              </a:rPr>
              <a:t> Σ3</a:t>
            </a:r>
            <a:r>
              <a:rPr lang="ru-RU" b="0" dirty="0"/>
              <a:t> </a:t>
            </a:r>
            <a:r>
              <a:rPr lang="en-US" b="0" dirty="0"/>
              <a:t> </a:t>
            </a:r>
            <a:r>
              <a:rPr lang="ru-RU" b="0" dirty="0" err="1"/>
              <a:t>for</a:t>
            </a:r>
            <a:r>
              <a:rPr lang="ru-RU" b="0" dirty="0"/>
              <a:t> </a:t>
            </a:r>
            <a:r>
              <a:rPr lang="ru-RU" b="0" dirty="0" err="1"/>
              <a:t>Compton</a:t>
            </a:r>
            <a:r>
              <a:rPr lang="ru-RU" b="0" dirty="0"/>
              <a:t> </a:t>
            </a:r>
            <a:r>
              <a:rPr lang="ru-RU" b="0" dirty="0" err="1"/>
              <a:t>scattering</a:t>
            </a:r>
            <a:r>
              <a:rPr lang="ru-RU" b="0" dirty="0"/>
              <a:t> </a:t>
            </a:r>
            <a:r>
              <a:rPr lang="ru-RU" b="0" dirty="0" err="1"/>
              <a:t>below</a:t>
            </a:r>
            <a:r>
              <a:rPr lang="ru-RU" b="0" dirty="0"/>
              <a:t> </a:t>
            </a:r>
            <a:r>
              <a:rPr lang="ru-RU" b="0" dirty="0" err="1"/>
              <a:t>pion</a:t>
            </a:r>
            <a:r>
              <a:rPr lang="ru-RU" b="0" dirty="0"/>
              <a:t> </a:t>
            </a:r>
            <a:r>
              <a:rPr lang="ru-RU" b="0" dirty="0" err="1"/>
              <a:t>photoproduction</a:t>
            </a:r>
            <a:r>
              <a:rPr lang="ru-RU" b="0" dirty="0"/>
              <a:t> </a:t>
            </a:r>
            <a:r>
              <a:rPr lang="ru-RU" b="0" dirty="0" err="1"/>
              <a:t>threshold</a:t>
            </a:r>
            <a:r>
              <a:rPr lang="ru-RU" b="0" dirty="0"/>
              <a:t> </a:t>
            </a:r>
            <a:r>
              <a:rPr lang="ru-RU" b="0" dirty="0" err="1"/>
              <a:t>have</a:t>
            </a:r>
            <a:r>
              <a:rPr lang="ru-RU" b="0" dirty="0"/>
              <a:t> </a:t>
            </a:r>
            <a:r>
              <a:rPr lang="ru-RU" b="0" dirty="0" err="1"/>
              <a:t>been</a:t>
            </a:r>
            <a:r>
              <a:rPr lang="ru-RU" b="0" dirty="0"/>
              <a:t> </a:t>
            </a:r>
            <a:r>
              <a:rPr lang="ru-RU" b="0" dirty="0" err="1"/>
              <a:t>performed</a:t>
            </a:r>
            <a:r>
              <a:rPr lang="ru-RU" b="0" dirty="0"/>
              <a:t> </a:t>
            </a:r>
            <a:r>
              <a:rPr lang="en-US" b="0" dirty="0"/>
              <a:t>. Determination of </a:t>
            </a:r>
            <a:r>
              <a:rPr lang="en-US" b="0" dirty="0">
                <a:solidFill>
                  <a:srgbClr val="FF0000"/>
                </a:solidFill>
              </a:rPr>
              <a:t>scalar polarizabilities of the proton</a:t>
            </a:r>
            <a:r>
              <a:rPr lang="en-US" b="0" dirty="0"/>
              <a:t>. ( An alternative to </a:t>
            </a:r>
            <a:r>
              <a:rPr lang="en-US" b="0" dirty="0" err="1"/>
              <a:t>unpolarized</a:t>
            </a:r>
            <a:r>
              <a:rPr lang="en-US" b="0" dirty="0"/>
              <a:t> Compton scattering)</a:t>
            </a:r>
            <a:endParaRPr lang="ru-RU" b="0" dirty="0"/>
          </a:p>
        </p:txBody>
      </p:sp>
      <p:sp>
        <p:nvSpPr>
          <p:cNvPr id="6" name="Прямоугольник 5"/>
          <p:cNvSpPr/>
          <p:nvPr/>
        </p:nvSpPr>
        <p:spPr>
          <a:xfrm>
            <a:off x="836527" y="3377347"/>
            <a:ext cx="7920880" cy="1200329"/>
          </a:xfrm>
          <a:prstGeom prst="rect">
            <a:avLst/>
          </a:prstGeom>
        </p:spPr>
        <p:txBody>
          <a:bodyPr wrap="square">
            <a:spAutoFit/>
          </a:bodyPr>
          <a:lstStyle/>
          <a:p>
            <a:r>
              <a:rPr lang="en-US" b="0" dirty="0"/>
              <a:t>2.</a:t>
            </a:r>
            <a:r>
              <a:rPr lang="ru-RU" b="0" dirty="0" err="1"/>
              <a:t>The</a:t>
            </a:r>
            <a:r>
              <a:rPr lang="ru-RU" b="0" dirty="0"/>
              <a:t> </a:t>
            </a:r>
            <a:r>
              <a:rPr lang="en-US" b="0" dirty="0"/>
              <a:t>differential cross sections of the </a:t>
            </a:r>
            <a:r>
              <a:rPr lang="ru-RU" b="0" dirty="0" err="1"/>
              <a:t>reactions</a:t>
            </a:r>
            <a:r>
              <a:rPr lang="ru-RU" b="0" dirty="0"/>
              <a:t> </a:t>
            </a:r>
            <a:r>
              <a:rPr lang="ru-RU" b="0" dirty="0" err="1">
                <a:solidFill>
                  <a:srgbClr val="0000FF"/>
                </a:solidFill>
              </a:rPr>
              <a:t>γp→ηp</a:t>
            </a:r>
            <a:r>
              <a:rPr lang="ru-RU" b="0" dirty="0">
                <a:solidFill>
                  <a:srgbClr val="0000FF"/>
                </a:solidFill>
              </a:rPr>
              <a:t> </a:t>
            </a:r>
            <a:r>
              <a:rPr lang="ru-RU" b="0" dirty="0" err="1"/>
              <a:t>and</a:t>
            </a:r>
            <a:r>
              <a:rPr lang="ru-RU" b="0" dirty="0"/>
              <a:t> </a:t>
            </a:r>
            <a:r>
              <a:rPr lang="ru-RU" b="0" dirty="0" err="1">
                <a:solidFill>
                  <a:srgbClr val="0000FF"/>
                </a:solidFill>
              </a:rPr>
              <a:t>γp</a:t>
            </a:r>
            <a:r>
              <a:rPr lang="ru-RU" b="0" dirty="0">
                <a:solidFill>
                  <a:srgbClr val="0000FF"/>
                </a:solidFill>
              </a:rPr>
              <a:t>→ </a:t>
            </a:r>
            <a:r>
              <a:rPr lang="ru-RU" b="0" dirty="0" err="1">
                <a:solidFill>
                  <a:srgbClr val="0000FF"/>
                </a:solidFill>
              </a:rPr>
              <a:t>ƞʹp</a:t>
            </a:r>
            <a:r>
              <a:rPr lang="ru-RU" b="0" dirty="0">
                <a:solidFill>
                  <a:srgbClr val="0000FF"/>
                </a:solidFill>
              </a:rPr>
              <a:t> </a:t>
            </a:r>
            <a:r>
              <a:rPr lang="ru-RU" b="0" dirty="0" err="1"/>
              <a:t>have</a:t>
            </a:r>
            <a:r>
              <a:rPr lang="ru-RU" b="0" dirty="0"/>
              <a:t> </a:t>
            </a:r>
            <a:r>
              <a:rPr lang="ru-RU" b="0" dirty="0" err="1"/>
              <a:t>been</a:t>
            </a:r>
            <a:r>
              <a:rPr lang="ru-RU" b="0" dirty="0"/>
              <a:t> </a:t>
            </a:r>
            <a:r>
              <a:rPr lang="ru-RU" b="0" dirty="0" err="1"/>
              <a:t>measured</a:t>
            </a:r>
            <a:r>
              <a:rPr lang="ru-RU" b="0" dirty="0"/>
              <a:t> </a:t>
            </a:r>
            <a:r>
              <a:rPr lang="ru-RU" b="0" dirty="0" err="1"/>
              <a:t>from</a:t>
            </a:r>
            <a:r>
              <a:rPr lang="ru-RU" b="0" dirty="0"/>
              <a:t> </a:t>
            </a:r>
            <a:r>
              <a:rPr lang="ru-RU" b="0" dirty="0" err="1"/>
              <a:t>their</a:t>
            </a:r>
            <a:r>
              <a:rPr lang="ru-RU" b="0" dirty="0"/>
              <a:t> </a:t>
            </a:r>
            <a:r>
              <a:rPr lang="ru-RU" b="0" dirty="0" err="1"/>
              <a:t>thresholds</a:t>
            </a:r>
            <a:r>
              <a:rPr lang="ru-RU" b="0" dirty="0"/>
              <a:t> </a:t>
            </a:r>
            <a:r>
              <a:rPr lang="ru-RU" b="0" dirty="0" err="1"/>
              <a:t>up</a:t>
            </a:r>
            <a:r>
              <a:rPr lang="ru-RU" b="0" dirty="0"/>
              <a:t> </a:t>
            </a:r>
            <a:r>
              <a:rPr lang="ru-RU" b="0" dirty="0" err="1"/>
              <a:t>to</a:t>
            </a:r>
            <a:r>
              <a:rPr lang="ru-RU" b="0" dirty="0"/>
              <a:t> </a:t>
            </a:r>
            <a:r>
              <a:rPr lang="ru-RU" b="0" dirty="0" err="1"/>
              <a:t>the</a:t>
            </a:r>
            <a:r>
              <a:rPr lang="ru-RU" b="0" dirty="0"/>
              <a:t> </a:t>
            </a:r>
            <a:r>
              <a:rPr lang="ru-RU" b="0" dirty="0" err="1"/>
              <a:t>center-of-mass</a:t>
            </a:r>
            <a:r>
              <a:rPr lang="ru-RU" b="0" dirty="0"/>
              <a:t> </a:t>
            </a:r>
            <a:r>
              <a:rPr lang="ru-RU" b="0" dirty="0" err="1"/>
              <a:t>energy</a:t>
            </a:r>
            <a:r>
              <a:rPr lang="ru-RU" b="0" dirty="0"/>
              <a:t> W = 1.96 </a:t>
            </a:r>
            <a:r>
              <a:rPr lang="ru-RU" b="0" dirty="0" err="1"/>
              <a:t>GeV</a:t>
            </a:r>
            <a:r>
              <a:rPr lang="en-US" b="0" dirty="0"/>
              <a:t>. The observed cusp-behavior was explained  by </a:t>
            </a:r>
          </a:p>
          <a:p>
            <a:r>
              <a:rPr lang="en-US" b="0" dirty="0"/>
              <a:t>contribution of the </a:t>
            </a:r>
            <a:r>
              <a:rPr lang="en-US" b="0" dirty="0">
                <a:solidFill>
                  <a:srgbClr val="0000FF"/>
                </a:solidFill>
              </a:rPr>
              <a:t>N*(1895)1/2</a:t>
            </a:r>
            <a:r>
              <a:rPr lang="en-US" b="0" dirty="0"/>
              <a:t>− nucleon resonance. (MAID2017</a:t>
            </a:r>
            <a:r>
              <a:rPr lang="en-US" dirty="0"/>
              <a:t>)</a:t>
            </a:r>
          </a:p>
        </p:txBody>
      </p:sp>
    </p:spTree>
    <p:extLst>
      <p:ext uri="{BB962C8B-B14F-4D97-AF65-F5344CB8AC3E}">
        <p14:creationId xmlns:p14="http://schemas.microsoft.com/office/powerpoint/2010/main" val="199012100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1787BB29-CC2B-4452-9A27-045FB20EEF04}"/>
              </a:ext>
            </a:extLst>
          </p:cNvPr>
          <p:cNvSpPr>
            <a:spLocks noGrp="1"/>
          </p:cNvSpPr>
          <p:nvPr>
            <p:ph type="title"/>
          </p:nvPr>
        </p:nvSpPr>
        <p:spPr/>
        <p:txBody>
          <a:bodyPr/>
          <a:lstStyle/>
          <a:p>
            <a:endParaRPr lang="ru-RU"/>
          </a:p>
        </p:txBody>
      </p:sp>
      <p:sp>
        <p:nvSpPr>
          <p:cNvPr id="3" name="Рисунок 2">
            <a:extLst>
              <a:ext uri="{FF2B5EF4-FFF2-40B4-BE49-F238E27FC236}">
                <a16:creationId xmlns="" xmlns:a16="http://schemas.microsoft.com/office/drawing/2014/main" id="{67F3612C-E9E8-46F5-A60C-F26B46FE5224}"/>
              </a:ext>
            </a:extLst>
          </p:cNvPr>
          <p:cNvSpPr>
            <a:spLocks noGrp="1"/>
          </p:cNvSpPr>
          <p:nvPr>
            <p:ph type="pic" idx="1"/>
          </p:nvPr>
        </p:nvSpPr>
        <p:spPr/>
      </p:sp>
      <p:sp>
        <p:nvSpPr>
          <p:cNvPr id="4" name="Текст 3">
            <a:extLst>
              <a:ext uri="{FF2B5EF4-FFF2-40B4-BE49-F238E27FC236}">
                <a16:creationId xmlns="" xmlns:a16="http://schemas.microsoft.com/office/drawing/2014/main" id="{48FFC2B6-13E6-4CE7-AF33-AB599A000833}"/>
              </a:ext>
            </a:extLst>
          </p:cNvPr>
          <p:cNvSpPr>
            <a:spLocks noGrp="1"/>
          </p:cNvSpPr>
          <p:nvPr>
            <p:ph type="body" sz="half" idx="2"/>
          </p:nvPr>
        </p:nvSpPr>
        <p:spPr>
          <a:xfrm>
            <a:off x="951160" y="5266989"/>
            <a:ext cx="7725296" cy="1302022"/>
          </a:xfrm>
        </p:spPr>
        <p:txBody>
          <a:bodyPr/>
          <a:lstStyle/>
          <a:p>
            <a:r>
              <a:rPr lang="en-US" sz="2000" dirty="0"/>
              <a:t> Beam asymmetry </a:t>
            </a:r>
            <a:r>
              <a:rPr lang="el-GR" altLang="ru-RU" sz="2000" dirty="0">
                <a:latin typeface="Times New Roman" panose="02020603050405020304" pitchFamily="18" charset="0"/>
                <a:cs typeface="Times New Roman" panose="02020603050405020304" pitchFamily="18" charset="0"/>
              </a:rPr>
              <a:t>Σ</a:t>
            </a:r>
            <a:r>
              <a:rPr lang="en-US" altLang="ru-RU" sz="2000" baseline="-25000" dirty="0">
                <a:latin typeface="CMR8"/>
              </a:rPr>
              <a:t>3</a:t>
            </a:r>
            <a:r>
              <a:rPr lang="en-US" sz="2000" dirty="0"/>
              <a:t> in the range 119-139 MeV.</a:t>
            </a:r>
          </a:p>
          <a:p>
            <a:r>
              <a:rPr lang="en-US" sz="2000" dirty="0"/>
              <a:t> Points – experiment, the curve – </a:t>
            </a:r>
            <a:r>
              <a:rPr lang="en-US" sz="2000" dirty="0" err="1"/>
              <a:t>ChPT</a:t>
            </a:r>
            <a:r>
              <a:rPr lang="en-US" sz="2000" dirty="0"/>
              <a:t>; </a:t>
            </a:r>
          </a:p>
          <a:p>
            <a:r>
              <a:rPr lang="en-US" sz="2000" dirty="0"/>
              <a:t> V. </a:t>
            </a:r>
            <a:r>
              <a:rPr lang="en-US" sz="2000" dirty="0" err="1"/>
              <a:t>Sokhoyan</a:t>
            </a:r>
            <a:r>
              <a:rPr lang="en-US" sz="2000" dirty="0"/>
              <a:t>, </a:t>
            </a:r>
            <a:r>
              <a:rPr lang="en-US" sz="2000" dirty="0" err="1"/>
              <a:t>N.Borisov</a:t>
            </a:r>
            <a:r>
              <a:rPr lang="en-US" sz="2000" dirty="0"/>
              <a:t>, </a:t>
            </a:r>
            <a:r>
              <a:rPr lang="en-US" sz="2000" dirty="0" err="1"/>
              <a:t>G.Gurevich</a:t>
            </a:r>
            <a:r>
              <a:rPr lang="en-US" sz="2000" dirty="0"/>
              <a:t> et al</a:t>
            </a:r>
            <a:r>
              <a:rPr lang="en-US" sz="2000" kern="1200" dirty="0">
                <a:solidFill>
                  <a:srgbClr val="000000"/>
                </a:solidFill>
                <a:latin typeface="Century" panose="02040604050505020304" pitchFamily="18" charset="0"/>
              </a:rPr>
              <a:t>. Eur. Phys. J. </a:t>
            </a:r>
            <a:r>
              <a:rPr lang="en-US" sz="2000" b="1" kern="1200" dirty="0">
                <a:solidFill>
                  <a:srgbClr val="000000"/>
                </a:solidFill>
                <a:latin typeface="Book Antiqua" panose="02040602050305030304" pitchFamily="18" charset="0"/>
              </a:rPr>
              <a:t>A 53 </a:t>
            </a:r>
            <a:r>
              <a:rPr lang="en-US" sz="2000" kern="1200" dirty="0">
                <a:solidFill>
                  <a:srgbClr val="000000"/>
                </a:solidFill>
                <a:latin typeface="Century" panose="02040604050505020304" pitchFamily="18" charset="0"/>
              </a:rPr>
              <a:t>No. 2 (2017) 14.</a:t>
            </a:r>
          </a:p>
          <a:p>
            <a:r>
              <a:rPr lang="en-US" sz="2000" dirty="0"/>
              <a:t>  </a:t>
            </a:r>
          </a:p>
        </p:txBody>
      </p:sp>
      <p:pic>
        <p:nvPicPr>
          <p:cNvPr id="5" name="Рисунок 4">
            <a:extLst>
              <a:ext uri="{FF2B5EF4-FFF2-40B4-BE49-F238E27FC236}">
                <a16:creationId xmlns="" xmlns:a16="http://schemas.microsoft.com/office/drawing/2014/main" id="{EDA69DA2-9E83-4DDF-AF8F-109EC1226085}"/>
              </a:ext>
            </a:extLst>
          </p:cNvPr>
          <p:cNvPicPr>
            <a:picLocks noChangeAspect="1"/>
          </p:cNvPicPr>
          <p:nvPr/>
        </p:nvPicPr>
        <p:blipFill>
          <a:blip r:embed="rId2"/>
          <a:stretch>
            <a:fillRect/>
          </a:stretch>
        </p:blipFill>
        <p:spPr>
          <a:xfrm>
            <a:off x="951160" y="273145"/>
            <a:ext cx="6840760" cy="5020120"/>
          </a:xfrm>
          <a:prstGeom prst="rect">
            <a:avLst/>
          </a:prstGeom>
        </p:spPr>
      </p:pic>
      <p:sp>
        <p:nvSpPr>
          <p:cNvPr id="6" name="TextBox 5"/>
          <p:cNvSpPr txBox="1"/>
          <p:nvPr/>
        </p:nvSpPr>
        <p:spPr>
          <a:xfrm>
            <a:off x="2555776" y="63371"/>
            <a:ext cx="3386376" cy="369332"/>
          </a:xfrm>
          <a:prstGeom prst="rect">
            <a:avLst/>
          </a:prstGeom>
          <a:noFill/>
        </p:spPr>
        <p:txBody>
          <a:bodyPr wrap="none" rtlCol="0">
            <a:spAutoFit/>
          </a:bodyPr>
          <a:lstStyle/>
          <a:p>
            <a:r>
              <a:rPr lang="en-US" dirty="0"/>
              <a:t>Toward scalar polarizabilities</a:t>
            </a:r>
            <a:endParaRPr lang="ru-RU" dirty="0"/>
          </a:p>
        </p:txBody>
      </p:sp>
    </p:spTree>
    <p:extLst>
      <p:ext uri="{BB962C8B-B14F-4D97-AF65-F5344CB8AC3E}">
        <p14:creationId xmlns:p14="http://schemas.microsoft.com/office/powerpoint/2010/main" val="399996239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Прямоугольник 1">
            <a:extLst>
              <a:ext uri="{FF2B5EF4-FFF2-40B4-BE49-F238E27FC236}">
                <a16:creationId xmlns="" xmlns:a16="http://schemas.microsoft.com/office/drawing/2014/main" id="{72085073-84A1-4084-BA11-FCDCDC788046}"/>
              </a:ext>
            </a:extLst>
          </p:cNvPr>
          <p:cNvSpPr>
            <a:spLocks noChangeArrowheads="1"/>
          </p:cNvSpPr>
          <p:nvPr/>
        </p:nvSpPr>
        <p:spPr bwMode="auto">
          <a:xfrm>
            <a:off x="539750" y="404813"/>
            <a:ext cx="7993063" cy="52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lvl="0" eaLnBrk="1" hangingPunct="1">
              <a:spcBef>
                <a:spcPct val="0"/>
              </a:spcBef>
              <a:buNone/>
              <a:defRPr/>
            </a:pPr>
            <a:r>
              <a:rPr kumimoji="0" lang="en-US" altLang="ru-RU" sz="1800" b="0" i="0" u="none" strike="noStrike" kern="1200" cap="none" spc="0" normalizeH="0" baseline="0" noProof="0" dirty="0">
                <a:ln>
                  <a:noFill/>
                </a:ln>
                <a:solidFill>
                  <a:srgbClr val="000000"/>
                </a:solidFill>
                <a:effectLst/>
                <a:uLnTx/>
                <a:uFillTx/>
                <a:latin typeface="Century" panose="02040604050505020304" pitchFamily="18" charset="0"/>
                <a:ea typeface="+mn-ea"/>
                <a:cs typeface="+mn-cs"/>
              </a:rPr>
              <a:t>PUBLICATIONS </a:t>
            </a:r>
            <a:r>
              <a:rPr kumimoji="0" lang="en-US" altLang="ru-RU" sz="2000" i="0" u="none" strike="noStrike" kern="1200" cap="none" spc="0" normalizeH="0" baseline="0" noProof="0" dirty="0">
                <a:ln>
                  <a:noFill/>
                </a:ln>
                <a:solidFill>
                  <a:srgbClr val="000000"/>
                </a:solidFill>
                <a:effectLst/>
                <a:uLnTx/>
                <a:uFillTx/>
                <a:latin typeface="Century" panose="02040604050505020304" pitchFamily="18" charset="0"/>
              </a:rPr>
              <a:t>with coauthors</a:t>
            </a:r>
            <a:r>
              <a:rPr kumimoji="0" lang="en-US" altLang="ru-RU" sz="2000" i="0" u="none" strike="noStrike" kern="1200" cap="none" spc="0" normalizeH="0" noProof="0" dirty="0">
                <a:ln>
                  <a:noFill/>
                </a:ln>
                <a:solidFill>
                  <a:srgbClr val="000000"/>
                </a:solidFill>
                <a:effectLst/>
                <a:uLnTx/>
                <a:uFillTx/>
                <a:latin typeface="Century" panose="02040604050505020304" pitchFamily="18" charset="0"/>
              </a:rPr>
              <a:t> </a:t>
            </a:r>
            <a:r>
              <a:rPr lang="en-US" altLang="ru-RU" sz="2000" dirty="0">
                <a:solidFill>
                  <a:srgbClr val="000000"/>
                </a:solidFill>
                <a:latin typeface="Century" panose="02040604050505020304" pitchFamily="18" charset="0"/>
              </a:rPr>
              <a:t> from  </a:t>
            </a:r>
            <a:r>
              <a:rPr kumimoji="0" lang="en-US" altLang="ru-RU" sz="2000" i="0" u="none" strike="noStrike" kern="1200" cap="none" spc="0" normalizeH="0" baseline="0" noProof="0" dirty="0" err="1">
                <a:ln>
                  <a:noFill/>
                </a:ln>
                <a:solidFill>
                  <a:srgbClr val="000000"/>
                </a:solidFill>
                <a:effectLst/>
                <a:uLnTx/>
                <a:uFillTx/>
                <a:latin typeface="Century" panose="02040604050505020304" pitchFamily="18" charset="0"/>
              </a:rPr>
              <a:t>Dubna</a:t>
            </a:r>
            <a:r>
              <a:rPr kumimoji="0" lang="en-US" altLang="ru-RU" sz="1800" b="0" i="0" u="none" strike="noStrike" kern="1200" cap="none" spc="0" normalizeH="0" baseline="0" noProof="0" dirty="0">
                <a:ln>
                  <a:noFill/>
                </a:ln>
                <a:solidFill>
                  <a:srgbClr val="000000"/>
                </a:solidFill>
                <a:effectLst/>
                <a:uLnTx/>
                <a:uFillTx/>
                <a:latin typeface="Century" panose="02040604050505020304" pitchFamily="18" charset="0"/>
                <a:ea typeface="+mn-ea"/>
                <a:cs typeface="+mn-cs"/>
              </a:rPr>
              <a:t>: </a:t>
            </a:r>
            <a:r>
              <a:rPr lang="en-US" sz="1800" b="0" dirty="0">
                <a:solidFill>
                  <a:srgbClr val="0000FF"/>
                </a:solidFill>
                <a:latin typeface="Century" panose="02040604050505020304" pitchFamily="18" charset="0"/>
              </a:rPr>
              <a:t>N.S. </a:t>
            </a:r>
            <a:r>
              <a:rPr lang="en-US" sz="1800" b="0" dirty="0" err="1">
                <a:solidFill>
                  <a:srgbClr val="0000FF"/>
                </a:solidFill>
                <a:latin typeface="Century" panose="02040604050505020304" pitchFamily="18" charset="0"/>
              </a:rPr>
              <a:t>Borisov</a:t>
            </a:r>
            <a:r>
              <a:rPr lang="en-US" sz="1800" b="0" dirty="0">
                <a:solidFill>
                  <a:srgbClr val="0000FF"/>
                </a:solidFill>
                <a:latin typeface="Century" panose="02040604050505020304" pitchFamily="18" charset="0"/>
              </a:rPr>
              <a:t>, G.M. </a:t>
            </a:r>
            <a:r>
              <a:rPr lang="en-US" sz="1800" b="0" dirty="0" err="1">
                <a:solidFill>
                  <a:srgbClr val="0000FF"/>
                </a:solidFill>
                <a:latin typeface="Century" panose="02040604050505020304" pitchFamily="18" charset="0"/>
              </a:rPr>
              <a:t>Gurevich</a:t>
            </a:r>
            <a:r>
              <a:rPr lang="en-US" sz="1800" b="0" dirty="0">
                <a:solidFill>
                  <a:srgbClr val="0000FF"/>
                </a:solidFill>
                <a:latin typeface="Century" panose="02040604050505020304" pitchFamily="18" charset="0"/>
              </a:rPr>
              <a:t>, V.L. </a:t>
            </a:r>
            <a:r>
              <a:rPr lang="en-US" sz="1800" b="0" dirty="0" err="1">
                <a:solidFill>
                  <a:srgbClr val="0000FF"/>
                </a:solidFill>
                <a:latin typeface="Century" panose="02040604050505020304" pitchFamily="18" charset="0"/>
              </a:rPr>
              <a:t>Kashevarov</a:t>
            </a:r>
            <a:r>
              <a:rPr lang="en-US" sz="1800" b="0" dirty="0">
                <a:solidFill>
                  <a:srgbClr val="0000FF"/>
                </a:solidFill>
                <a:latin typeface="Century" panose="02040604050505020304" pitchFamily="18" charset="0"/>
              </a:rPr>
              <a:t>, A.B. </a:t>
            </a:r>
            <a:r>
              <a:rPr lang="en-US" sz="1800" b="0" dirty="0" err="1">
                <a:solidFill>
                  <a:srgbClr val="0000FF"/>
                </a:solidFill>
                <a:latin typeface="Century" panose="02040604050505020304" pitchFamily="18" charset="0"/>
              </a:rPr>
              <a:t>Lazarev</a:t>
            </a:r>
            <a:r>
              <a:rPr lang="en-US" sz="1800" b="0" dirty="0">
                <a:solidFill>
                  <a:srgbClr val="0000FF"/>
                </a:solidFill>
                <a:latin typeface="Century" panose="02040604050505020304" pitchFamily="18" charset="0"/>
              </a:rPr>
              <a:t>, A.B. </a:t>
            </a:r>
            <a:r>
              <a:rPr lang="en-US" sz="1800" b="0" dirty="0" err="1">
                <a:solidFill>
                  <a:srgbClr val="0000FF"/>
                </a:solidFill>
                <a:latin typeface="Century" panose="02040604050505020304" pitchFamily="18" charset="0"/>
              </a:rPr>
              <a:t>Neganov</a:t>
            </a:r>
            <a:r>
              <a:rPr lang="en-US" sz="1800" b="0" dirty="0">
                <a:solidFill>
                  <a:srgbClr val="0000FF"/>
                </a:solidFill>
                <a:latin typeface="Century" panose="02040604050505020304" pitchFamily="18" charset="0"/>
              </a:rPr>
              <a:t>, </a:t>
            </a:r>
            <a:r>
              <a:rPr lang="en-US" sz="1800" b="0" dirty="0" err="1">
                <a:solidFill>
                  <a:srgbClr val="0000FF"/>
                </a:solidFill>
                <a:latin typeface="Century" panose="02040604050505020304" pitchFamily="18" charset="0"/>
              </a:rPr>
              <a:t>Yu.A</a:t>
            </a:r>
            <a:r>
              <a:rPr lang="en-US" sz="1800" b="0" dirty="0">
                <a:solidFill>
                  <a:srgbClr val="0000FF"/>
                </a:solidFill>
                <a:latin typeface="Century" panose="02040604050505020304" pitchFamily="18" charset="0"/>
              </a:rPr>
              <a:t>. </a:t>
            </a:r>
            <a:r>
              <a:rPr lang="en-US" sz="1800" b="0" dirty="0" err="1">
                <a:solidFill>
                  <a:srgbClr val="0000FF"/>
                </a:solidFill>
                <a:latin typeface="Century" panose="02040604050505020304" pitchFamily="18" charset="0"/>
              </a:rPr>
              <a:t>Usov</a:t>
            </a:r>
            <a:r>
              <a:rPr lang="en-US" sz="1800" b="0" dirty="0">
                <a:solidFill>
                  <a:srgbClr val="0000FF"/>
                </a:solidFill>
                <a:latin typeface="Century" panose="02040604050505020304" pitchFamily="18" charset="0"/>
              </a:rPr>
              <a:t>.</a:t>
            </a:r>
          </a:p>
          <a:p>
            <a:pPr lvl="0" eaLnBrk="1" hangingPunct="1">
              <a:spcBef>
                <a:spcPct val="0"/>
              </a:spcBef>
              <a:buNone/>
              <a:defRPr/>
            </a:pPr>
            <a:endParaRPr kumimoji="0" lang="en-US" altLang="ru-RU" sz="1800" b="0" i="0" u="none" strike="noStrike" kern="1200" cap="none" spc="0" normalizeH="0" baseline="0" noProof="0" dirty="0">
              <a:ln>
                <a:noFill/>
              </a:ln>
              <a:solidFill>
                <a:srgbClr val="000000"/>
              </a:solidFill>
              <a:effectLst/>
              <a:uLnTx/>
              <a:uFillTx/>
              <a:latin typeface="Century" panose="020406040505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800" b="0" i="0" u="none" strike="noStrike" kern="1200" cap="none" spc="0" normalizeH="0" baseline="0" noProof="0" dirty="0">
                <a:ln>
                  <a:noFill/>
                </a:ln>
                <a:solidFill>
                  <a:srgbClr val="000000"/>
                </a:solidFill>
                <a:effectLst/>
                <a:uLnTx/>
                <a:uFillTx/>
                <a:latin typeface="Century" panose="02040604050505020304" pitchFamily="18" charset="0"/>
                <a:ea typeface="+mn-ea"/>
                <a:cs typeface="+mn-cs"/>
              </a:rPr>
              <a:t>1. V. </a:t>
            </a:r>
            <a:r>
              <a:rPr kumimoji="0" lang="en-US" altLang="ru-RU" sz="1800" b="0" i="0" u="none" strike="noStrike" kern="1200" cap="none" spc="0" normalizeH="0" baseline="0" noProof="0" dirty="0" err="1">
                <a:ln>
                  <a:noFill/>
                </a:ln>
                <a:solidFill>
                  <a:srgbClr val="000000"/>
                </a:solidFill>
                <a:effectLst/>
                <a:uLnTx/>
                <a:uFillTx/>
                <a:latin typeface="Century" panose="02040604050505020304" pitchFamily="18" charset="0"/>
                <a:ea typeface="+mn-ea"/>
                <a:cs typeface="+mn-cs"/>
              </a:rPr>
              <a:t>Sokhoyan</a:t>
            </a:r>
            <a:r>
              <a:rPr kumimoji="0" lang="en-US" altLang="ru-RU" sz="1800" b="0" i="0" u="none" strike="noStrike" kern="1200" cap="none" spc="0" normalizeH="0" baseline="0" noProof="0" dirty="0">
                <a:ln>
                  <a:noFill/>
                </a:ln>
                <a:solidFill>
                  <a:srgbClr val="000000"/>
                </a:solidFill>
                <a:effectLst/>
                <a:uLnTx/>
                <a:uFillTx/>
                <a:latin typeface="Century" panose="02040604050505020304" pitchFamily="18" charset="0"/>
                <a:ea typeface="+mn-ea"/>
                <a:cs typeface="+mn-cs"/>
              </a:rPr>
              <a:t> </a:t>
            </a:r>
            <a:r>
              <a:rPr kumimoji="0" lang="en-US" altLang="ru-RU" sz="1800" b="0" i="0" u="none" strike="noStrike" kern="1200" cap="none" spc="0" normalizeH="0" baseline="0" noProof="0" dirty="0">
                <a:ln>
                  <a:noFill/>
                </a:ln>
                <a:solidFill>
                  <a:srgbClr val="0000FF"/>
                </a:solidFill>
                <a:effectLst/>
                <a:uLnTx/>
                <a:uFillTx/>
                <a:latin typeface="Century" panose="02040604050505020304" pitchFamily="18" charset="0"/>
                <a:ea typeface="+mn-ea"/>
                <a:cs typeface="+mn-cs"/>
              </a:rPr>
              <a:t> </a:t>
            </a:r>
            <a:r>
              <a:rPr kumimoji="0" lang="en-US" altLang="ru-RU" sz="1800" b="0" i="0" u="none" strike="noStrike" kern="1200" cap="none" spc="0" normalizeH="0" baseline="0" noProof="0" dirty="0">
                <a:ln>
                  <a:noFill/>
                </a:ln>
                <a:solidFill>
                  <a:srgbClr val="000000"/>
                </a:solidFill>
                <a:effectLst/>
                <a:uLnTx/>
                <a:uFillTx/>
                <a:latin typeface="Century" panose="02040604050505020304" pitchFamily="18" charset="0"/>
                <a:ea typeface="+mn-ea"/>
                <a:cs typeface="+mn-cs"/>
              </a:rPr>
              <a:t>et al.[A2</a:t>
            </a:r>
            <a:r>
              <a:rPr kumimoji="0" lang="en-US" altLang="ru-RU" sz="1800" b="0" i="0" u="none" strike="noStrike" kern="1200" cap="none" spc="0" normalizeH="0" noProof="0" dirty="0">
                <a:ln>
                  <a:noFill/>
                </a:ln>
                <a:solidFill>
                  <a:srgbClr val="000000"/>
                </a:solidFill>
                <a:effectLst/>
                <a:uLnTx/>
                <a:uFillTx/>
                <a:latin typeface="Century" panose="02040604050505020304" pitchFamily="18" charset="0"/>
                <a:ea typeface="+mn-ea"/>
                <a:cs typeface="+mn-cs"/>
              </a:rPr>
              <a:t> </a:t>
            </a:r>
            <a:r>
              <a:rPr kumimoji="0" lang="en-US" altLang="ru-RU" sz="1800" b="0" i="0" u="none" strike="noStrike" kern="1200" cap="none" spc="0" normalizeH="0" noProof="0" dirty="0" err="1">
                <a:ln>
                  <a:noFill/>
                </a:ln>
                <a:solidFill>
                  <a:srgbClr val="000000"/>
                </a:solidFill>
                <a:effectLst/>
                <a:uLnTx/>
                <a:uFillTx/>
                <a:latin typeface="Century" panose="02040604050505020304" pitchFamily="18" charset="0"/>
                <a:ea typeface="+mn-ea"/>
                <a:cs typeface="+mn-cs"/>
              </a:rPr>
              <a:t>Collabortion</a:t>
            </a:r>
            <a:r>
              <a:rPr kumimoji="0" lang="en-US" altLang="ru-RU" sz="1800" b="0" i="0" u="none" strike="noStrike" kern="1200" cap="none" spc="0" normalizeH="0" noProof="0" dirty="0">
                <a:ln>
                  <a:noFill/>
                </a:ln>
                <a:solidFill>
                  <a:srgbClr val="000000"/>
                </a:solidFill>
                <a:effectLst/>
                <a:uLnTx/>
                <a:uFillTx/>
                <a:latin typeface="Century" panose="02040604050505020304" pitchFamily="18" charset="0"/>
                <a:ea typeface="+mn-ea"/>
                <a:cs typeface="+mn-cs"/>
              </a:rPr>
              <a:t>]</a:t>
            </a:r>
            <a:r>
              <a:rPr kumimoji="0" lang="en-US" altLang="ru-RU" sz="1800" b="0" i="0" u="none" strike="noStrike" kern="1200" cap="none" spc="0" normalizeH="0" baseline="0" noProof="0" dirty="0">
                <a:ln>
                  <a:noFill/>
                </a:ln>
                <a:solidFill>
                  <a:srgbClr val="000000"/>
                </a:solidFill>
                <a:effectLst/>
                <a:uLnTx/>
                <a:uFillTx/>
                <a:latin typeface="Century" panose="02040604050505020304" pitchFamily="18" charset="0"/>
                <a:ea typeface="+mn-ea"/>
                <a:cs typeface="+mn-cs"/>
              </a:rPr>
              <a:t> Determination of the scalar polarizabilities of the proton using beam asymmetry </a:t>
            </a:r>
            <a:r>
              <a:rPr kumimoji="0" lang="en-US" altLang="ru-RU"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Σ</a:t>
            </a:r>
            <a:r>
              <a:rPr kumimoji="0" lang="en-US" altLang="ru-RU" sz="1800" b="0" i="0" u="none" strike="noStrike" kern="1200" cap="none" spc="0" normalizeH="0" baseline="-25000" noProof="0" dirty="0">
                <a:ln>
                  <a:noFill/>
                </a:ln>
                <a:solidFill>
                  <a:srgbClr val="000000"/>
                </a:solidFill>
                <a:effectLst/>
                <a:uLnTx/>
                <a:uFillTx/>
                <a:latin typeface="Tahoma" panose="020B0604030504040204" pitchFamily="34" charset="0"/>
                <a:ea typeface="+mn-ea"/>
                <a:cs typeface="+mn-cs"/>
              </a:rPr>
              <a:t>3</a:t>
            </a:r>
            <a:r>
              <a:rPr kumimoji="0" lang="en-US" altLang="ru-RU"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a:t>
            </a:r>
            <a:r>
              <a:rPr kumimoji="0" lang="en-US" altLang="ru-RU" sz="1800" b="0" i="0" u="none" strike="noStrike" kern="1200" cap="none" spc="0" normalizeH="0" baseline="0" noProof="0" dirty="0">
                <a:ln>
                  <a:noFill/>
                </a:ln>
                <a:solidFill>
                  <a:srgbClr val="000000"/>
                </a:solidFill>
                <a:effectLst/>
                <a:uLnTx/>
                <a:uFillTx/>
                <a:latin typeface="Century" panose="02040604050505020304" pitchFamily="18" charset="0"/>
                <a:ea typeface="+mn-ea"/>
                <a:cs typeface="+mn-cs"/>
              </a:rPr>
              <a:t>in Compton scattering. Eur. Phys. J. </a:t>
            </a:r>
            <a:r>
              <a:rPr kumimoji="0" lang="en-US" altLang="ru-RU" sz="1800" b="1" i="0" u="none" strike="noStrike" kern="1200" cap="none" spc="0" normalizeH="0" baseline="0" noProof="0" dirty="0">
                <a:ln>
                  <a:noFill/>
                </a:ln>
                <a:solidFill>
                  <a:srgbClr val="000000"/>
                </a:solidFill>
                <a:effectLst/>
                <a:uLnTx/>
                <a:uFillTx/>
                <a:latin typeface="Book Antiqua" panose="02040602050305030304" pitchFamily="18" charset="0"/>
                <a:ea typeface="+mn-ea"/>
                <a:cs typeface="+mn-cs"/>
              </a:rPr>
              <a:t>A 53 </a:t>
            </a:r>
            <a:r>
              <a:rPr kumimoji="0" lang="en-US" altLang="ru-RU" sz="1800" b="0" i="0" u="none" strike="noStrike" kern="1200" cap="none" spc="0" normalizeH="0" baseline="0" noProof="0" dirty="0">
                <a:ln>
                  <a:noFill/>
                </a:ln>
                <a:solidFill>
                  <a:srgbClr val="000000"/>
                </a:solidFill>
                <a:effectLst/>
                <a:uLnTx/>
                <a:uFillTx/>
                <a:latin typeface="Century" panose="02040604050505020304" pitchFamily="18" charset="0"/>
                <a:ea typeface="+mn-ea"/>
                <a:cs typeface="+mn-cs"/>
              </a:rPr>
              <a:t>No. 2 (2017) 14.</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lvl="0" algn="just" eaLnBrk="1" hangingPunct="1">
              <a:spcBef>
                <a:spcPct val="0"/>
              </a:spcBef>
              <a:buNone/>
              <a:defRPr/>
            </a:pPr>
            <a:r>
              <a:rPr kumimoji="0" lang="en-US" altLang="ru-RU" sz="1800" b="0" i="0" u="none" strike="noStrike" kern="1200" cap="none" spc="0" normalizeH="0" baseline="0" noProof="0" dirty="0">
                <a:ln>
                  <a:noFill/>
                </a:ln>
                <a:solidFill>
                  <a:srgbClr val="000000"/>
                </a:solidFill>
                <a:effectLst/>
                <a:uLnTx/>
                <a:uFillTx/>
                <a:latin typeface="Century" panose="02040604050505020304" pitchFamily="18" charset="0"/>
                <a:ea typeface="+mn-ea"/>
                <a:cs typeface="+mn-cs"/>
              </a:rPr>
              <a:t>2. </a:t>
            </a:r>
            <a:r>
              <a:rPr kumimoji="0" lang="en-US" altLang="ru-RU" sz="1800" b="0" i="0" u="none" strike="noStrike" kern="1200" cap="none" spc="0" normalizeH="0" baseline="0" noProof="0" dirty="0">
                <a:ln>
                  <a:noFill/>
                </a:ln>
                <a:solidFill>
                  <a:srgbClr val="0000FF"/>
                </a:solidFill>
                <a:effectLst/>
                <a:uLnTx/>
                <a:uFillTx/>
                <a:latin typeface="Century" panose="02040604050505020304" pitchFamily="18" charset="0"/>
                <a:ea typeface="+mn-ea"/>
                <a:cs typeface="+mn-cs"/>
              </a:rPr>
              <a:t>V.L. </a:t>
            </a:r>
            <a:r>
              <a:rPr kumimoji="0" lang="en-US" altLang="ru-RU" sz="1800" b="0" i="0" u="none" strike="noStrike" kern="1200" cap="none" spc="0" normalizeH="0" baseline="0" noProof="0" dirty="0" err="1">
                <a:ln>
                  <a:noFill/>
                </a:ln>
                <a:solidFill>
                  <a:srgbClr val="0000FF"/>
                </a:solidFill>
                <a:effectLst/>
                <a:uLnTx/>
                <a:uFillTx/>
                <a:latin typeface="Century" panose="02040604050505020304" pitchFamily="18" charset="0"/>
                <a:ea typeface="+mn-ea"/>
                <a:cs typeface="+mn-cs"/>
              </a:rPr>
              <a:t>Kashevarov</a:t>
            </a:r>
            <a:r>
              <a:rPr kumimoji="0" lang="en-US" altLang="ru-RU" sz="1800" b="0" i="0" u="none" strike="noStrike" kern="1200" cap="none" spc="0" normalizeH="0" baseline="0" noProof="0" dirty="0">
                <a:ln>
                  <a:noFill/>
                </a:ln>
                <a:solidFill>
                  <a:srgbClr val="0000FF"/>
                </a:solidFill>
                <a:effectLst/>
                <a:uLnTx/>
                <a:uFillTx/>
                <a:latin typeface="Century" panose="02040604050505020304" pitchFamily="18" charset="0"/>
                <a:ea typeface="+mn-ea"/>
                <a:cs typeface="+mn-cs"/>
              </a:rPr>
              <a:t>, </a:t>
            </a:r>
            <a:r>
              <a:rPr kumimoji="0" lang="en-US" altLang="ru-RU" sz="1800" b="0" i="0" u="none" strike="noStrike" kern="1200" cap="none" spc="0" normalizeH="0" baseline="0" noProof="0" dirty="0">
                <a:ln>
                  <a:noFill/>
                </a:ln>
                <a:solidFill>
                  <a:srgbClr val="000000"/>
                </a:solidFill>
                <a:effectLst/>
                <a:uLnTx/>
                <a:uFillTx/>
                <a:latin typeface="Century" panose="02040604050505020304" pitchFamily="18" charset="0"/>
                <a:ea typeface="+mn-ea"/>
                <a:cs typeface="+mn-cs"/>
              </a:rPr>
              <a:t>et al. </a:t>
            </a:r>
            <a:r>
              <a:rPr lang="en-US" sz="1800" b="0" dirty="0">
                <a:solidFill>
                  <a:srgbClr val="000000"/>
                </a:solidFill>
                <a:latin typeface="Century" panose="02040604050505020304" pitchFamily="18" charset="0"/>
              </a:rPr>
              <a:t>.[A2 </a:t>
            </a:r>
            <a:r>
              <a:rPr lang="en-US" sz="1800" b="0" dirty="0" err="1">
                <a:solidFill>
                  <a:srgbClr val="000000"/>
                </a:solidFill>
                <a:latin typeface="Century" panose="02040604050505020304" pitchFamily="18" charset="0"/>
              </a:rPr>
              <a:t>Collabortion</a:t>
            </a:r>
            <a:r>
              <a:rPr lang="en-US" sz="1800" b="0" dirty="0">
                <a:solidFill>
                  <a:srgbClr val="000000"/>
                </a:solidFill>
                <a:latin typeface="Century" panose="02040604050505020304" pitchFamily="18" charset="0"/>
              </a:rPr>
              <a:t>] </a:t>
            </a:r>
            <a:r>
              <a:rPr kumimoji="0" lang="en-US" altLang="ru-RU" sz="1800" b="0" i="0" u="none" strike="noStrike" kern="1200" cap="none" spc="0" normalizeH="0" baseline="0" noProof="0" dirty="0">
                <a:ln>
                  <a:noFill/>
                </a:ln>
                <a:solidFill>
                  <a:srgbClr val="000000"/>
                </a:solidFill>
                <a:effectLst/>
                <a:uLnTx/>
                <a:uFillTx/>
                <a:latin typeface="Century" panose="02040604050505020304" pitchFamily="18" charset="0"/>
                <a:ea typeface="+mn-ea"/>
                <a:cs typeface="+mn-cs"/>
              </a:rPr>
              <a:t>Study of </a:t>
            </a:r>
            <a:r>
              <a:rPr kumimoji="0" lang="el-GR" altLang="ru-RU" sz="1800" b="0" i="1"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η </a:t>
            </a:r>
            <a:r>
              <a:rPr kumimoji="0" lang="en-US" altLang="ru-RU" sz="1800" b="0" i="0" u="none" strike="noStrike" kern="1200" cap="none" spc="0" normalizeH="0" baseline="0" noProof="0" dirty="0">
                <a:ln>
                  <a:noFill/>
                </a:ln>
                <a:solidFill>
                  <a:srgbClr val="000000"/>
                </a:solidFill>
                <a:effectLst/>
                <a:uLnTx/>
                <a:uFillTx/>
                <a:latin typeface="Century" panose="02040604050505020304" pitchFamily="18" charset="0"/>
                <a:ea typeface="+mn-ea"/>
                <a:cs typeface="+mn-cs"/>
              </a:rPr>
              <a:t>and </a:t>
            </a:r>
            <a:r>
              <a:rPr kumimoji="0" lang="el-GR" altLang="ru-RU" sz="1800" b="0" i="1"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η </a:t>
            </a:r>
            <a:r>
              <a:rPr kumimoji="0" lang="en-US" altLang="ru-RU" sz="1800" b="0" i="0" u="none" strike="noStrike" kern="1200" cap="none" spc="0" normalizeH="0" baseline="0" noProof="0" dirty="0" err="1">
                <a:ln>
                  <a:noFill/>
                </a:ln>
                <a:solidFill>
                  <a:srgbClr val="000000"/>
                </a:solidFill>
                <a:effectLst/>
                <a:uLnTx/>
                <a:uFillTx/>
                <a:latin typeface="Century" panose="02040604050505020304" pitchFamily="18" charset="0"/>
                <a:ea typeface="+mn-ea"/>
                <a:cs typeface="+mn-cs"/>
              </a:rPr>
              <a:t>photoproduction</a:t>
            </a:r>
            <a:r>
              <a:rPr kumimoji="0" lang="en-US" altLang="ru-RU" sz="1800" b="0" i="0" u="none" strike="noStrike" kern="1200" cap="none" spc="0" normalizeH="0" baseline="0" noProof="0" dirty="0">
                <a:ln>
                  <a:noFill/>
                </a:ln>
                <a:solidFill>
                  <a:srgbClr val="000000"/>
                </a:solidFill>
                <a:effectLst/>
                <a:uLnTx/>
                <a:uFillTx/>
                <a:latin typeface="Century" panose="02040604050505020304" pitchFamily="18" charset="0"/>
                <a:ea typeface="+mn-ea"/>
                <a:cs typeface="+mn-cs"/>
              </a:rPr>
              <a:t> at MAMI. Phys. Rev. Lett. </a:t>
            </a:r>
            <a:r>
              <a:rPr kumimoji="0" lang="en-US" altLang="ru-RU" sz="1800" b="1" i="0" u="none" strike="noStrike" kern="1200" cap="none" spc="0" normalizeH="0" baseline="0" noProof="0" dirty="0">
                <a:ln>
                  <a:noFill/>
                </a:ln>
                <a:solidFill>
                  <a:srgbClr val="000000"/>
                </a:solidFill>
                <a:effectLst/>
                <a:uLnTx/>
                <a:uFillTx/>
                <a:latin typeface="Book Antiqua" panose="02040602050305030304" pitchFamily="18" charset="0"/>
                <a:ea typeface="+mn-ea"/>
                <a:cs typeface="+mn-cs"/>
              </a:rPr>
              <a:t>118 </a:t>
            </a:r>
            <a:r>
              <a:rPr kumimoji="0" lang="en-US" altLang="ru-RU" sz="1800" b="0" i="0" u="none" strike="noStrike" kern="1200" cap="none" spc="0" normalizeH="0" baseline="0" noProof="0" dirty="0" err="1">
                <a:ln>
                  <a:noFill/>
                </a:ln>
                <a:solidFill>
                  <a:srgbClr val="000000"/>
                </a:solidFill>
                <a:effectLst/>
                <a:uLnTx/>
                <a:uFillTx/>
                <a:latin typeface="Century" panose="02040604050505020304" pitchFamily="18" charset="0"/>
                <a:ea typeface="+mn-ea"/>
                <a:cs typeface="+mn-cs"/>
              </a:rPr>
              <a:t>Iss</a:t>
            </a:r>
            <a:r>
              <a:rPr kumimoji="0" lang="en-US" altLang="ru-RU" sz="1800" b="0" i="0" u="none" strike="noStrike" kern="1200" cap="none" spc="0" normalizeH="0" baseline="0" noProof="0" dirty="0">
                <a:ln>
                  <a:noFill/>
                </a:ln>
                <a:solidFill>
                  <a:srgbClr val="000000"/>
                </a:solidFill>
                <a:effectLst/>
                <a:uLnTx/>
                <a:uFillTx/>
                <a:latin typeface="Century" panose="02040604050505020304" pitchFamily="18" charset="0"/>
                <a:ea typeface="+mn-ea"/>
                <a:cs typeface="+mn-cs"/>
              </a:rPr>
              <a:t>. 21, 212001 (2017).</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lvl="0" algn="just" eaLnBrk="1" hangingPunct="1">
              <a:spcBef>
                <a:spcPct val="0"/>
              </a:spcBef>
              <a:buNone/>
              <a:defRPr/>
            </a:pPr>
            <a:r>
              <a:rPr kumimoji="0" lang="en-US" altLang="ru-RU" sz="1800" b="0" i="0" u="none" strike="noStrike" kern="1200" cap="none" spc="0" normalizeH="0" baseline="0" noProof="0" dirty="0">
                <a:ln>
                  <a:noFill/>
                </a:ln>
                <a:solidFill>
                  <a:srgbClr val="000000"/>
                </a:solidFill>
                <a:effectLst/>
                <a:uLnTx/>
                <a:uFillTx/>
                <a:latin typeface="Century" panose="02040604050505020304" pitchFamily="18" charset="0"/>
                <a:ea typeface="+mn-ea"/>
                <a:cs typeface="+mn-cs"/>
              </a:rPr>
              <a:t>3. S. </a:t>
            </a:r>
            <a:r>
              <a:rPr kumimoji="0" lang="en-US" altLang="ru-RU" sz="1800" b="0" i="0" u="none" strike="noStrike" kern="1200" cap="none" spc="0" normalizeH="0" baseline="0" noProof="0" dirty="0" err="1">
                <a:ln>
                  <a:noFill/>
                </a:ln>
                <a:solidFill>
                  <a:srgbClr val="000000"/>
                </a:solidFill>
                <a:effectLst/>
                <a:uLnTx/>
                <a:uFillTx/>
                <a:latin typeface="Century" panose="02040604050505020304" pitchFamily="18" charset="0"/>
                <a:ea typeface="+mn-ea"/>
                <a:cs typeface="+mn-cs"/>
              </a:rPr>
              <a:t>Prakhov</a:t>
            </a:r>
            <a:r>
              <a:rPr kumimoji="0" lang="en-US" altLang="ru-RU" sz="1800" b="0" i="0" u="none" strike="noStrike" kern="1200" cap="none" spc="0" normalizeH="0" baseline="0" noProof="0" dirty="0">
                <a:ln>
                  <a:noFill/>
                </a:ln>
                <a:solidFill>
                  <a:srgbClr val="000000"/>
                </a:solidFill>
                <a:effectLst/>
                <a:uLnTx/>
                <a:uFillTx/>
                <a:latin typeface="Century" panose="02040604050505020304" pitchFamily="18" charset="0"/>
                <a:ea typeface="+mn-ea"/>
                <a:cs typeface="+mn-cs"/>
              </a:rPr>
              <a:t>, </a:t>
            </a:r>
            <a:r>
              <a:rPr lang="en-US" altLang="ru-RU" sz="1800" b="0" noProof="0" dirty="0">
                <a:solidFill>
                  <a:srgbClr val="000000"/>
                </a:solidFill>
                <a:latin typeface="Century" panose="02040604050505020304" pitchFamily="18" charset="0"/>
              </a:rPr>
              <a:t> et al. </a:t>
            </a:r>
            <a:r>
              <a:rPr lang="en-US" sz="1800" b="0" dirty="0">
                <a:solidFill>
                  <a:srgbClr val="000000"/>
                </a:solidFill>
                <a:latin typeface="Century" panose="02040604050505020304" pitchFamily="18" charset="0"/>
              </a:rPr>
              <a:t>[A2 </a:t>
            </a:r>
            <a:r>
              <a:rPr lang="en-US" sz="1800" b="0" dirty="0" err="1">
                <a:solidFill>
                  <a:srgbClr val="000000"/>
                </a:solidFill>
                <a:latin typeface="Century" panose="02040604050505020304" pitchFamily="18" charset="0"/>
              </a:rPr>
              <a:t>Collabortion</a:t>
            </a:r>
            <a:r>
              <a:rPr lang="en-US" sz="1800" b="0" dirty="0">
                <a:solidFill>
                  <a:srgbClr val="000000"/>
                </a:solidFill>
                <a:latin typeface="Century" panose="02040604050505020304" pitchFamily="18" charset="0"/>
              </a:rPr>
              <a:t>]</a:t>
            </a:r>
            <a:r>
              <a:rPr kumimoji="0" lang="en-US" altLang="ru-RU" sz="1800" b="0" i="0" u="none" strike="noStrike" kern="1200" cap="none" spc="0" normalizeH="0" baseline="0" noProof="0" dirty="0">
                <a:ln>
                  <a:noFill/>
                </a:ln>
                <a:solidFill>
                  <a:srgbClr val="0000FF"/>
                </a:solidFill>
                <a:effectLst/>
                <a:uLnTx/>
                <a:uFillTx/>
                <a:latin typeface="Century" panose="02040604050505020304" pitchFamily="18" charset="0"/>
                <a:ea typeface="+mn-ea"/>
                <a:cs typeface="+mn-cs"/>
              </a:rPr>
              <a:t> </a:t>
            </a:r>
            <a:r>
              <a:rPr kumimoji="0" lang="en-US" altLang="ru-RU" sz="1800" b="0" i="0" u="none" strike="noStrike" kern="1200" cap="none" spc="0" normalizeH="0" baseline="0" noProof="0" dirty="0">
                <a:ln>
                  <a:noFill/>
                </a:ln>
                <a:solidFill>
                  <a:srgbClr val="000000"/>
                </a:solidFill>
                <a:effectLst/>
                <a:uLnTx/>
                <a:uFillTx/>
                <a:latin typeface="Century" panose="02040604050505020304" pitchFamily="18" charset="0"/>
                <a:ea typeface="+mn-ea"/>
                <a:cs typeface="+mn-cs"/>
              </a:rPr>
              <a:t> High-statistics measurement of the </a:t>
            </a:r>
            <a:r>
              <a:rPr kumimoji="0" lang="el-GR" altLang="ru-RU" sz="1800" b="0" i="1"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η </a:t>
            </a:r>
            <a:r>
              <a:rPr kumimoji="0" lang="el-GR" altLang="ru-RU"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3</a:t>
            </a:r>
            <a:r>
              <a:rPr kumimoji="0" lang="el-GR" altLang="ru-RU" sz="1800" b="0" i="1"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π</a:t>
            </a:r>
            <a:r>
              <a:rPr kumimoji="0" lang="el-GR" altLang="ru-RU" sz="1800" b="0" i="0" u="none" strike="noStrike" kern="1200" cap="none" spc="0" normalizeH="0" baseline="30000" noProof="0" dirty="0">
                <a:ln>
                  <a:noFill/>
                </a:ln>
                <a:solidFill>
                  <a:srgbClr val="000000"/>
                </a:solidFill>
                <a:effectLst/>
                <a:uLnTx/>
                <a:uFillTx/>
                <a:latin typeface="Tahoma" panose="020B0604030504040204" pitchFamily="34" charset="0"/>
                <a:ea typeface="+mn-ea"/>
                <a:cs typeface="+mn-cs"/>
              </a:rPr>
              <a:t>0</a:t>
            </a:r>
            <a:r>
              <a:rPr kumimoji="0" lang="el-GR" altLang="ru-RU"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a:t>
            </a:r>
            <a:r>
              <a:rPr kumimoji="0" lang="en-US" altLang="ru-RU" sz="1800" b="0" i="0" u="none" strike="noStrike" kern="1200" cap="none" spc="0" normalizeH="0" baseline="0" noProof="0" dirty="0">
                <a:ln>
                  <a:noFill/>
                </a:ln>
                <a:solidFill>
                  <a:srgbClr val="000000"/>
                </a:solidFill>
                <a:effectLst/>
                <a:uLnTx/>
                <a:uFillTx/>
                <a:latin typeface="Century" panose="02040604050505020304" pitchFamily="18" charset="0"/>
                <a:ea typeface="+mn-ea"/>
                <a:cs typeface="+mn-cs"/>
              </a:rPr>
              <a:t>decay at the Mainz </a:t>
            </a:r>
            <a:r>
              <a:rPr kumimoji="0" lang="en-US" altLang="ru-RU" sz="1800" b="0" i="0" u="none" strike="noStrike" kern="1200" cap="none" spc="0" normalizeH="0" baseline="0" noProof="0" dirty="0" err="1">
                <a:ln>
                  <a:noFill/>
                </a:ln>
                <a:solidFill>
                  <a:srgbClr val="000000"/>
                </a:solidFill>
                <a:effectLst/>
                <a:uLnTx/>
                <a:uFillTx/>
                <a:latin typeface="Century" panose="02040604050505020304" pitchFamily="18" charset="0"/>
                <a:ea typeface="+mn-ea"/>
                <a:cs typeface="+mn-cs"/>
              </a:rPr>
              <a:t>Microtron</a:t>
            </a:r>
            <a:r>
              <a:rPr kumimoji="0" lang="en-US" altLang="ru-RU" sz="1800" b="0" i="0" u="none" strike="noStrike" kern="1200" cap="none" spc="0" normalizeH="0" baseline="0" noProof="0" dirty="0">
                <a:ln>
                  <a:noFill/>
                </a:ln>
                <a:solidFill>
                  <a:srgbClr val="000000"/>
                </a:solidFill>
                <a:effectLst/>
                <a:uLnTx/>
                <a:uFillTx/>
                <a:latin typeface="Century" panose="02040604050505020304" pitchFamily="18" charset="0"/>
                <a:ea typeface="+mn-ea"/>
                <a:cs typeface="+mn-cs"/>
              </a:rPr>
              <a:t>. Phys. Rev. </a:t>
            </a:r>
            <a:r>
              <a:rPr kumimoji="0" lang="en-US" altLang="ru-RU" sz="1800" b="1" i="0" u="none" strike="noStrike" kern="1200" cap="none" spc="0" normalizeH="0" baseline="0" noProof="0" dirty="0">
                <a:ln>
                  <a:noFill/>
                </a:ln>
                <a:solidFill>
                  <a:srgbClr val="000000"/>
                </a:solidFill>
                <a:effectLst/>
                <a:uLnTx/>
                <a:uFillTx/>
                <a:latin typeface="Book Antiqua" panose="02040602050305030304" pitchFamily="18" charset="0"/>
                <a:ea typeface="+mn-ea"/>
                <a:cs typeface="+mn-cs"/>
              </a:rPr>
              <a:t>C 97 </a:t>
            </a:r>
            <a:r>
              <a:rPr kumimoji="0" lang="en-US" altLang="ru-RU" sz="1800" b="0" i="0" u="none" strike="noStrike" kern="1200" cap="none" spc="0" normalizeH="0" baseline="0" noProof="0" dirty="0">
                <a:ln>
                  <a:noFill/>
                </a:ln>
                <a:solidFill>
                  <a:srgbClr val="000000"/>
                </a:solidFill>
                <a:effectLst/>
                <a:uLnTx/>
                <a:uFillTx/>
                <a:latin typeface="Century" panose="02040604050505020304" pitchFamily="18" charset="0"/>
                <a:ea typeface="+mn-ea"/>
                <a:cs typeface="+mn-cs"/>
              </a:rPr>
              <a:t>No. 6, 065203 (2018).</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lvl="0" algn="just" eaLnBrk="1" hangingPunct="1">
              <a:spcBef>
                <a:spcPct val="0"/>
              </a:spcBef>
              <a:buNone/>
              <a:defRPr/>
            </a:pPr>
            <a:r>
              <a:rPr kumimoji="0" lang="en-US" altLang="ru-RU" sz="1800" b="0" i="0" u="none" strike="noStrike" kern="1200" cap="none" spc="0" normalizeH="0" baseline="0" noProof="0" dirty="0">
                <a:ln>
                  <a:noFill/>
                </a:ln>
                <a:solidFill>
                  <a:srgbClr val="000000"/>
                </a:solidFill>
                <a:effectLst/>
                <a:uLnTx/>
                <a:uFillTx/>
                <a:latin typeface="Century" panose="02040604050505020304" pitchFamily="18" charset="0"/>
                <a:ea typeface="+mn-ea"/>
                <a:cs typeface="+mn-cs"/>
              </a:rPr>
              <a:t>4. P. </a:t>
            </a:r>
            <a:r>
              <a:rPr kumimoji="0" lang="en-US" altLang="ru-RU" sz="1800" b="0" i="0" u="none" strike="noStrike" kern="1200" cap="none" spc="0" normalizeH="0" baseline="0" noProof="0" dirty="0" err="1">
                <a:ln>
                  <a:noFill/>
                </a:ln>
                <a:solidFill>
                  <a:srgbClr val="000000"/>
                </a:solidFill>
                <a:effectLst/>
                <a:uLnTx/>
                <a:uFillTx/>
                <a:latin typeface="Century" panose="02040604050505020304" pitchFamily="18" charset="0"/>
                <a:ea typeface="+mn-ea"/>
                <a:cs typeface="+mn-cs"/>
              </a:rPr>
              <a:t>Adlarson</a:t>
            </a:r>
            <a:r>
              <a:rPr kumimoji="0" lang="en-US" altLang="ru-RU" sz="1800" b="0" i="0" u="none" strike="noStrike" kern="1200" cap="none" spc="0" normalizeH="0" baseline="0" noProof="0" dirty="0">
                <a:ln>
                  <a:noFill/>
                </a:ln>
                <a:solidFill>
                  <a:srgbClr val="000000"/>
                </a:solidFill>
                <a:effectLst/>
                <a:uLnTx/>
                <a:uFillTx/>
                <a:latin typeface="Century" panose="02040604050505020304" pitchFamily="18" charset="0"/>
                <a:ea typeface="+mn-ea"/>
                <a:cs typeface="+mn-cs"/>
              </a:rPr>
              <a:t> et al.,</a:t>
            </a:r>
            <a:r>
              <a:rPr lang="en-US" sz="1800" b="0" dirty="0">
                <a:solidFill>
                  <a:srgbClr val="000000"/>
                </a:solidFill>
                <a:latin typeface="Century" panose="02040604050505020304" pitchFamily="18" charset="0"/>
              </a:rPr>
              <a:t> . [A2 </a:t>
            </a:r>
            <a:r>
              <a:rPr lang="en-US" sz="1800" b="0" dirty="0" err="1">
                <a:solidFill>
                  <a:srgbClr val="000000"/>
                </a:solidFill>
                <a:latin typeface="Century" panose="02040604050505020304" pitchFamily="18" charset="0"/>
              </a:rPr>
              <a:t>Collabortion</a:t>
            </a:r>
            <a:r>
              <a:rPr lang="en-US" sz="1800" b="0" dirty="0">
                <a:solidFill>
                  <a:srgbClr val="000000"/>
                </a:solidFill>
                <a:latin typeface="Century" panose="02040604050505020304" pitchFamily="18" charset="0"/>
              </a:rPr>
              <a:t>]</a:t>
            </a:r>
            <a:r>
              <a:rPr lang="en-US" sz="1800" b="0" dirty="0">
                <a:solidFill>
                  <a:srgbClr val="0000FF"/>
                </a:solidFill>
                <a:latin typeface="Century" panose="02040604050505020304" pitchFamily="18" charset="0"/>
              </a:rPr>
              <a:t> </a:t>
            </a:r>
            <a:r>
              <a:rPr kumimoji="0" lang="en-US" altLang="ru-RU" sz="1800" b="0" i="0" u="none" strike="noStrike" kern="1200" cap="none" spc="0" normalizeH="0" baseline="0" noProof="0" dirty="0">
                <a:ln>
                  <a:noFill/>
                </a:ln>
                <a:solidFill>
                  <a:srgbClr val="000000"/>
                </a:solidFill>
                <a:effectLst/>
                <a:uLnTx/>
                <a:uFillTx/>
                <a:latin typeface="Century" panose="02040604050505020304" pitchFamily="18" charset="0"/>
                <a:ea typeface="+mn-ea"/>
                <a:cs typeface="+mn-cs"/>
              </a:rPr>
              <a:t> Measurement of the </a:t>
            </a:r>
            <a:r>
              <a:rPr kumimoji="0" lang="en-US" altLang="ru-RU" sz="1800" b="0" i="1"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ω π</a:t>
            </a:r>
            <a:r>
              <a:rPr kumimoji="0" lang="en-US" altLang="ru-RU" sz="1800" b="0" i="0" u="none" strike="noStrike" kern="1200" cap="none" spc="0" normalizeH="0" baseline="30000" noProof="0" dirty="0">
                <a:ln>
                  <a:noFill/>
                </a:ln>
                <a:solidFill>
                  <a:srgbClr val="000000"/>
                </a:solidFill>
                <a:effectLst/>
                <a:uLnTx/>
                <a:uFillTx/>
                <a:latin typeface="Tahoma" panose="020B0604030504040204" pitchFamily="34" charset="0"/>
                <a:ea typeface="+mn-ea"/>
                <a:cs typeface="+mn-cs"/>
              </a:rPr>
              <a:t>0</a:t>
            </a:r>
            <a:r>
              <a:rPr kumimoji="0" lang="en-US" altLang="ru-RU" sz="1800" b="0" i="1"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e</a:t>
            </a:r>
            <a:r>
              <a:rPr kumimoji="0" lang="en-US" altLang="ru-RU" sz="1800" b="0" i="0" u="none" strike="noStrike" kern="1200" cap="none" spc="0" normalizeH="0" baseline="30000" noProof="0" dirty="0">
                <a:ln>
                  <a:noFill/>
                </a:ln>
                <a:solidFill>
                  <a:srgbClr val="000000"/>
                </a:solidFill>
                <a:effectLst/>
                <a:uLnTx/>
                <a:uFillTx/>
                <a:latin typeface="Tahoma" panose="020B0604030504040204" pitchFamily="34" charset="0"/>
                <a:ea typeface="+mn-ea"/>
                <a:cs typeface="+mn-cs"/>
              </a:rPr>
              <a:t>+</a:t>
            </a:r>
            <a:r>
              <a:rPr kumimoji="0" lang="en-US" altLang="ru-RU" sz="1800" b="0" i="1"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e</a:t>
            </a:r>
            <a:r>
              <a:rPr kumimoji="0" lang="en-US" altLang="ru-RU" sz="1800" b="0" i="1" u="none" strike="noStrike" kern="1200" cap="none" spc="0" normalizeH="0" baseline="30000" noProof="0" dirty="0">
                <a:ln>
                  <a:noFill/>
                </a:ln>
                <a:solidFill>
                  <a:srgbClr val="000000"/>
                </a:solidFill>
                <a:effectLst/>
                <a:uLnTx/>
                <a:uFillTx/>
                <a:latin typeface="Arial" panose="020B0604020202020204" pitchFamily="34" charset="0"/>
                <a:ea typeface="+mn-ea"/>
                <a:cs typeface="+mn-cs"/>
              </a:rPr>
              <a:t>−</a:t>
            </a:r>
            <a:r>
              <a:rPr kumimoji="0" lang="en-US" altLang="ru-RU" sz="1800"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ru-RU" sz="1800" b="0" i="0" u="none" strike="noStrike" kern="1200" cap="none" spc="0" normalizeH="0" baseline="0" noProof="0" dirty="0">
                <a:ln>
                  <a:noFill/>
                </a:ln>
                <a:solidFill>
                  <a:srgbClr val="000000"/>
                </a:solidFill>
                <a:effectLst/>
                <a:uLnTx/>
                <a:uFillTx/>
                <a:latin typeface="Century" panose="02040604050505020304" pitchFamily="18" charset="0"/>
                <a:ea typeface="+mn-ea"/>
                <a:cs typeface="+mn-cs"/>
              </a:rPr>
              <a:t>and </a:t>
            </a:r>
            <a:r>
              <a:rPr kumimoji="0" lang="en-US" altLang="ru-RU" sz="1800" b="0" i="1"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η </a:t>
            </a:r>
            <a:r>
              <a:rPr kumimoji="0" lang="en-US" altLang="ru-RU" sz="1800" b="0" i="1" u="none" strike="noStrike" kern="1200" cap="none" spc="0" normalizeH="0" baseline="0" noProof="0" dirty="0" err="1">
                <a:ln>
                  <a:noFill/>
                </a:ln>
                <a:solidFill>
                  <a:srgbClr val="000000"/>
                </a:solidFill>
                <a:effectLst/>
                <a:uLnTx/>
                <a:uFillTx/>
                <a:latin typeface="Arial Narrow" panose="020B0606020202030204" pitchFamily="34" charset="0"/>
                <a:ea typeface="+mn-ea"/>
                <a:cs typeface="+mn-cs"/>
              </a:rPr>
              <a:t>e</a:t>
            </a:r>
            <a:r>
              <a:rPr kumimoji="0" lang="en-US" altLang="ru-RU" sz="1800" b="0" i="0" u="none" strike="noStrike" kern="1200" cap="none" spc="0" normalizeH="0" baseline="30000" noProof="0" dirty="0" err="1">
                <a:ln>
                  <a:noFill/>
                </a:ln>
                <a:solidFill>
                  <a:srgbClr val="000000"/>
                </a:solidFill>
                <a:effectLst/>
                <a:uLnTx/>
                <a:uFillTx/>
                <a:latin typeface="Tahoma" panose="020B0604030504040204" pitchFamily="34" charset="0"/>
                <a:ea typeface="+mn-ea"/>
                <a:cs typeface="+mn-cs"/>
              </a:rPr>
              <a:t>+</a:t>
            </a:r>
            <a:r>
              <a:rPr kumimoji="0" lang="en-US" altLang="ru-RU" sz="1800" b="0" i="1" u="none" strike="noStrike" kern="1200" cap="none" spc="0" normalizeH="0" baseline="0" noProof="0" dirty="0" err="1">
                <a:ln>
                  <a:noFill/>
                </a:ln>
                <a:solidFill>
                  <a:srgbClr val="000000"/>
                </a:solidFill>
                <a:effectLst/>
                <a:uLnTx/>
                <a:uFillTx/>
                <a:latin typeface="Arial Narrow" panose="020B0606020202030204" pitchFamily="34" charset="0"/>
                <a:ea typeface="+mn-ea"/>
                <a:cs typeface="+mn-cs"/>
              </a:rPr>
              <a:t>e</a:t>
            </a:r>
            <a:r>
              <a:rPr kumimoji="0" lang="en-US" altLang="ru-RU" sz="1800" b="0" i="1" u="none" strike="noStrike" kern="1200" cap="none" spc="0" normalizeH="0" baseline="30000" noProof="0" dirty="0" err="1">
                <a:ln>
                  <a:noFill/>
                </a:ln>
                <a:solidFill>
                  <a:srgbClr val="000000"/>
                </a:solidFill>
                <a:effectLst/>
                <a:uLnTx/>
                <a:uFillTx/>
                <a:latin typeface="Arial" panose="020B0604020202020204" pitchFamily="34" charset="0"/>
                <a:ea typeface="+mn-ea"/>
                <a:cs typeface="+mn-cs"/>
              </a:rPr>
              <a:t>−</a:t>
            </a:r>
            <a:r>
              <a:rPr kumimoji="0" lang="en-US" altLang="ru-RU" sz="1800" b="0" i="1" u="none" strike="noStrike" kern="1200" cap="none" spc="0" normalizeH="0" baseline="0" noProof="0" dirty="0" err="1">
                <a:ln>
                  <a:noFill/>
                </a:ln>
                <a:solidFill>
                  <a:srgbClr val="000000"/>
                </a:solidFill>
                <a:effectLst/>
                <a:uLnTx/>
                <a:uFillTx/>
                <a:latin typeface="Arial Narrow" panose="020B0606020202030204" pitchFamily="34" charset="0"/>
                <a:ea typeface="+mn-ea"/>
                <a:cs typeface="+mn-cs"/>
              </a:rPr>
              <a:t>γ</a:t>
            </a:r>
            <a:r>
              <a:rPr kumimoji="0" lang="en-US" altLang="ru-RU" sz="1800" b="0" i="1"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a:t>
            </a:r>
            <a:r>
              <a:rPr kumimoji="0" lang="en-US" altLang="ru-RU" sz="1800" b="0" i="0" u="none" strike="noStrike" kern="1200" cap="none" spc="0" normalizeH="0" baseline="0" noProof="0" dirty="0" err="1">
                <a:ln>
                  <a:noFill/>
                </a:ln>
                <a:solidFill>
                  <a:srgbClr val="000000"/>
                </a:solidFill>
                <a:effectLst/>
                <a:uLnTx/>
                <a:uFillTx/>
                <a:latin typeface="Century" panose="02040604050505020304" pitchFamily="18" charset="0"/>
                <a:ea typeface="+mn-ea"/>
                <a:cs typeface="+mn-cs"/>
              </a:rPr>
              <a:t>Dalitz</a:t>
            </a:r>
            <a:r>
              <a:rPr kumimoji="0" lang="en-US" altLang="ru-RU" sz="1800" b="0" i="0" u="none" strike="noStrike" kern="1200" cap="none" spc="0" normalizeH="0" baseline="0" noProof="0" dirty="0">
                <a:ln>
                  <a:noFill/>
                </a:ln>
                <a:solidFill>
                  <a:srgbClr val="000000"/>
                </a:solidFill>
                <a:effectLst/>
                <a:uLnTx/>
                <a:uFillTx/>
                <a:latin typeface="Century" panose="02040604050505020304" pitchFamily="18" charset="0"/>
                <a:ea typeface="+mn-ea"/>
                <a:cs typeface="+mn-cs"/>
              </a:rPr>
              <a:t> decays with the A2 setup at MAMI. Phys. Rev. </a:t>
            </a:r>
            <a:r>
              <a:rPr kumimoji="0" lang="en-US" altLang="ru-RU" sz="1800" b="1" i="0" u="none" strike="noStrike" kern="1200" cap="none" spc="0" normalizeH="0" baseline="0" noProof="0" dirty="0">
                <a:ln>
                  <a:noFill/>
                </a:ln>
                <a:solidFill>
                  <a:srgbClr val="000000"/>
                </a:solidFill>
                <a:effectLst/>
                <a:uLnTx/>
                <a:uFillTx/>
                <a:latin typeface="Book Antiqua" panose="02040602050305030304" pitchFamily="18" charset="0"/>
                <a:ea typeface="+mn-ea"/>
                <a:cs typeface="+mn-cs"/>
              </a:rPr>
              <a:t>C 95 </a:t>
            </a:r>
            <a:r>
              <a:rPr kumimoji="0" lang="en-US" altLang="ru-RU" sz="1800" b="0" i="0" u="none" strike="noStrike" kern="1200" cap="none" spc="0" normalizeH="0" baseline="0" noProof="0" dirty="0">
                <a:ln>
                  <a:noFill/>
                </a:ln>
                <a:solidFill>
                  <a:srgbClr val="000000"/>
                </a:solidFill>
                <a:effectLst/>
                <a:uLnTx/>
                <a:uFillTx/>
                <a:latin typeface="Century" panose="02040604050505020304" pitchFamily="18" charset="0"/>
                <a:ea typeface="+mn-ea"/>
                <a:cs typeface="+mn-cs"/>
              </a:rPr>
              <a:t>(2017) 035208.</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lvl="0" algn="just" eaLnBrk="1" hangingPunct="1">
              <a:spcBef>
                <a:spcPct val="0"/>
              </a:spcBef>
              <a:buNone/>
              <a:defRPr/>
            </a:pPr>
            <a:r>
              <a:rPr kumimoji="0" lang="en-US" altLang="ru-RU" sz="1800" b="0" i="0" u="none" strike="noStrike" kern="1200" cap="none" spc="0" normalizeH="0" baseline="0" noProof="0" dirty="0">
                <a:ln>
                  <a:noFill/>
                </a:ln>
                <a:solidFill>
                  <a:srgbClr val="000000"/>
                </a:solidFill>
                <a:effectLst/>
                <a:uLnTx/>
                <a:uFillTx/>
                <a:latin typeface="Century" panose="02040604050505020304" pitchFamily="18" charset="0"/>
                <a:ea typeface="+mn-ea"/>
                <a:cs typeface="+mn-cs"/>
              </a:rPr>
              <a:t>5. P. </a:t>
            </a:r>
            <a:r>
              <a:rPr kumimoji="0" lang="en-US" altLang="ru-RU" sz="1800" b="0" i="0" u="none" strike="noStrike" kern="1200" cap="none" spc="0" normalizeH="0" baseline="0" noProof="0" dirty="0" err="1">
                <a:ln>
                  <a:noFill/>
                </a:ln>
                <a:solidFill>
                  <a:srgbClr val="000000"/>
                </a:solidFill>
                <a:effectLst/>
                <a:uLnTx/>
                <a:uFillTx/>
                <a:latin typeface="Century" panose="02040604050505020304" pitchFamily="18" charset="0"/>
                <a:ea typeface="+mn-ea"/>
                <a:cs typeface="+mn-cs"/>
              </a:rPr>
              <a:t>Adlarson</a:t>
            </a:r>
            <a:r>
              <a:rPr kumimoji="0" lang="en-US" altLang="ru-RU" sz="1800" b="0" i="0" u="none" strike="noStrike" kern="1200" cap="none" spc="0" normalizeH="0" baseline="0" noProof="0" dirty="0">
                <a:ln>
                  <a:noFill/>
                </a:ln>
                <a:solidFill>
                  <a:srgbClr val="000000"/>
                </a:solidFill>
                <a:effectLst/>
                <a:uLnTx/>
                <a:uFillTx/>
                <a:latin typeface="Century" panose="02040604050505020304" pitchFamily="18" charset="0"/>
                <a:ea typeface="+mn-ea"/>
                <a:cs typeface="+mn-cs"/>
              </a:rPr>
              <a:t> et al.,</a:t>
            </a:r>
            <a:r>
              <a:rPr lang="en-US" sz="1800" b="0" dirty="0">
                <a:solidFill>
                  <a:srgbClr val="000000"/>
                </a:solidFill>
                <a:latin typeface="Century" panose="02040604050505020304" pitchFamily="18" charset="0"/>
              </a:rPr>
              <a:t> . [A2 </a:t>
            </a:r>
            <a:r>
              <a:rPr lang="en-US" sz="1800" b="0" dirty="0" err="1">
                <a:solidFill>
                  <a:srgbClr val="000000"/>
                </a:solidFill>
                <a:latin typeface="Century" panose="02040604050505020304" pitchFamily="18" charset="0"/>
              </a:rPr>
              <a:t>Collabortion</a:t>
            </a:r>
            <a:r>
              <a:rPr lang="en-US" sz="1800" b="0" dirty="0">
                <a:solidFill>
                  <a:srgbClr val="000000"/>
                </a:solidFill>
                <a:latin typeface="Century" panose="02040604050505020304" pitchFamily="18" charset="0"/>
              </a:rPr>
              <a:t>]</a:t>
            </a:r>
            <a:r>
              <a:rPr lang="en-US" sz="1800" b="0" dirty="0">
                <a:solidFill>
                  <a:srgbClr val="0000FF"/>
                </a:solidFill>
                <a:latin typeface="Century" panose="02040604050505020304" pitchFamily="18" charset="0"/>
              </a:rPr>
              <a:t> </a:t>
            </a:r>
            <a:r>
              <a:rPr kumimoji="0" lang="en-US" altLang="ru-RU" sz="1800" b="0" i="0" u="none" strike="noStrike" kern="1200" cap="none" spc="0" normalizeH="0" baseline="0" noProof="0" dirty="0">
                <a:ln>
                  <a:noFill/>
                </a:ln>
                <a:solidFill>
                  <a:srgbClr val="000000"/>
                </a:solidFill>
                <a:effectLst/>
                <a:uLnTx/>
                <a:uFillTx/>
                <a:latin typeface="Century" panose="02040604050505020304" pitchFamily="18" charset="0"/>
                <a:ea typeface="+mn-ea"/>
                <a:cs typeface="+mn-cs"/>
              </a:rPr>
              <a:t> Measurement of the </a:t>
            </a:r>
            <a:r>
              <a:rPr kumimoji="0" lang="en-US" altLang="ru-RU" sz="1800" b="0" i="1"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π</a:t>
            </a:r>
            <a:r>
              <a:rPr kumimoji="0" lang="en-US" altLang="ru-RU" sz="1800" b="0" i="0" u="none" strike="noStrike" kern="1200" cap="none" spc="0" normalizeH="0" baseline="30000" noProof="0" dirty="0">
                <a:ln>
                  <a:noFill/>
                </a:ln>
                <a:solidFill>
                  <a:srgbClr val="000000"/>
                </a:solidFill>
                <a:effectLst/>
                <a:uLnTx/>
                <a:uFillTx/>
                <a:latin typeface="Tahoma" panose="020B0604030504040204" pitchFamily="34" charset="0"/>
                <a:ea typeface="+mn-ea"/>
                <a:cs typeface="+mn-cs"/>
              </a:rPr>
              <a:t>0</a:t>
            </a:r>
            <a:r>
              <a:rPr kumimoji="0" lang="en-US" altLang="ru-RU"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a:t>
            </a:r>
            <a:r>
              <a:rPr kumimoji="0" lang="en-US" altLang="ru-RU" sz="1800" b="0" i="1" u="none" strike="noStrike" kern="1200" cap="none" spc="0" normalizeH="0" baseline="0" noProof="0" dirty="0" err="1">
                <a:ln>
                  <a:noFill/>
                </a:ln>
                <a:solidFill>
                  <a:srgbClr val="000000"/>
                </a:solidFill>
                <a:effectLst/>
                <a:uLnTx/>
                <a:uFillTx/>
                <a:latin typeface="Arial Narrow" panose="020B0606020202030204" pitchFamily="34" charset="0"/>
                <a:ea typeface="+mn-ea"/>
                <a:cs typeface="+mn-cs"/>
              </a:rPr>
              <a:t>e</a:t>
            </a:r>
            <a:r>
              <a:rPr kumimoji="0" lang="en-US" altLang="ru-RU" sz="1800" b="0" i="0" u="none" strike="noStrike" kern="1200" cap="none" spc="0" normalizeH="0" baseline="30000" noProof="0" dirty="0" err="1">
                <a:ln>
                  <a:noFill/>
                </a:ln>
                <a:solidFill>
                  <a:srgbClr val="000000"/>
                </a:solidFill>
                <a:effectLst/>
                <a:uLnTx/>
                <a:uFillTx/>
                <a:latin typeface="Tahoma" panose="020B0604030504040204" pitchFamily="34" charset="0"/>
                <a:ea typeface="+mn-ea"/>
                <a:cs typeface="+mn-cs"/>
              </a:rPr>
              <a:t>+</a:t>
            </a:r>
            <a:r>
              <a:rPr kumimoji="0" lang="en-US" altLang="ru-RU" sz="1800" b="0" i="1" u="none" strike="noStrike" kern="1200" cap="none" spc="0" normalizeH="0" baseline="0" noProof="0" dirty="0" err="1">
                <a:ln>
                  <a:noFill/>
                </a:ln>
                <a:solidFill>
                  <a:srgbClr val="000000"/>
                </a:solidFill>
                <a:effectLst/>
                <a:uLnTx/>
                <a:uFillTx/>
                <a:latin typeface="Arial Narrow" panose="020B0606020202030204" pitchFamily="34" charset="0"/>
                <a:ea typeface="+mn-ea"/>
                <a:cs typeface="+mn-cs"/>
              </a:rPr>
              <a:t>e</a:t>
            </a:r>
            <a:r>
              <a:rPr kumimoji="0" lang="en-US" altLang="ru-RU" sz="1800" b="0" i="1" u="none" strike="noStrike" kern="1200" cap="none" spc="0" normalizeH="0" baseline="30000" noProof="0" dirty="0" err="1">
                <a:ln>
                  <a:noFill/>
                </a:ln>
                <a:solidFill>
                  <a:srgbClr val="000000"/>
                </a:solidFill>
                <a:effectLst/>
                <a:uLnTx/>
                <a:uFillTx/>
                <a:latin typeface="Arial" panose="020B0604020202020204" pitchFamily="34" charset="0"/>
                <a:ea typeface="+mn-ea"/>
                <a:cs typeface="+mn-cs"/>
              </a:rPr>
              <a:t>−</a:t>
            </a:r>
            <a:r>
              <a:rPr kumimoji="0" lang="en-US" altLang="ru-RU" sz="1800" b="0" i="1" u="none" strike="noStrike" kern="1200" cap="none" spc="0" normalizeH="0" baseline="0" noProof="0" dirty="0" err="1">
                <a:ln>
                  <a:noFill/>
                </a:ln>
                <a:solidFill>
                  <a:srgbClr val="000000"/>
                </a:solidFill>
                <a:effectLst/>
                <a:uLnTx/>
                <a:uFillTx/>
                <a:latin typeface="Arial Narrow" panose="020B0606020202030204" pitchFamily="34" charset="0"/>
                <a:ea typeface="+mn-ea"/>
                <a:cs typeface="+mn-cs"/>
              </a:rPr>
              <a:t>γ</a:t>
            </a:r>
            <a:r>
              <a:rPr kumimoji="0" lang="en-US" altLang="ru-RU" sz="1800" b="0" i="1"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 </a:t>
            </a:r>
            <a:r>
              <a:rPr kumimoji="0" lang="en-US" altLang="ru-RU" sz="1800" b="0" i="0" u="none" strike="noStrike" kern="1200" cap="none" spc="0" normalizeH="0" baseline="0" noProof="0" dirty="0" err="1">
                <a:ln>
                  <a:noFill/>
                </a:ln>
                <a:solidFill>
                  <a:srgbClr val="000000"/>
                </a:solidFill>
                <a:effectLst/>
                <a:uLnTx/>
                <a:uFillTx/>
                <a:latin typeface="Century" panose="02040604050505020304" pitchFamily="18" charset="0"/>
                <a:ea typeface="+mn-ea"/>
                <a:cs typeface="+mn-cs"/>
              </a:rPr>
              <a:t>Dalitz</a:t>
            </a:r>
            <a:r>
              <a:rPr kumimoji="0" lang="en-US" altLang="ru-RU" sz="1800" b="0" i="0" u="none" strike="noStrike" kern="1200" cap="none" spc="0" normalizeH="0" baseline="0" noProof="0" dirty="0">
                <a:ln>
                  <a:noFill/>
                </a:ln>
                <a:solidFill>
                  <a:srgbClr val="000000"/>
                </a:solidFill>
                <a:effectLst/>
                <a:uLnTx/>
                <a:uFillTx/>
                <a:latin typeface="Century" panose="02040604050505020304" pitchFamily="18" charset="0"/>
                <a:ea typeface="+mn-ea"/>
                <a:cs typeface="+mn-cs"/>
              </a:rPr>
              <a:t> decay at the Mainz </a:t>
            </a:r>
            <a:r>
              <a:rPr kumimoji="0" lang="en-US" altLang="ru-RU" sz="1800" b="0" i="0" u="none" strike="noStrike" kern="1200" cap="none" spc="0" normalizeH="0" baseline="0" noProof="0" dirty="0" err="1">
                <a:ln>
                  <a:noFill/>
                </a:ln>
                <a:solidFill>
                  <a:srgbClr val="000000"/>
                </a:solidFill>
                <a:effectLst/>
                <a:uLnTx/>
                <a:uFillTx/>
                <a:latin typeface="Century" panose="02040604050505020304" pitchFamily="18" charset="0"/>
                <a:ea typeface="+mn-ea"/>
                <a:cs typeface="+mn-cs"/>
              </a:rPr>
              <a:t>Microtron</a:t>
            </a:r>
            <a:r>
              <a:rPr kumimoji="0" lang="en-US" altLang="ru-RU" sz="1800" b="0" i="0" u="none" strike="noStrike" kern="1200" cap="none" spc="0" normalizeH="0" baseline="0" noProof="0" dirty="0">
                <a:ln>
                  <a:noFill/>
                </a:ln>
                <a:solidFill>
                  <a:srgbClr val="000000"/>
                </a:solidFill>
                <a:effectLst/>
                <a:uLnTx/>
                <a:uFillTx/>
                <a:latin typeface="Century" panose="02040604050505020304" pitchFamily="18" charset="0"/>
                <a:ea typeface="+mn-ea"/>
                <a:cs typeface="+mn-cs"/>
              </a:rPr>
              <a:t>. Phys. Rev. </a:t>
            </a:r>
            <a:r>
              <a:rPr kumimoji="0" lang="en-US" altLang="ru-RU" sz="1800" b="1" i="0" u="none" strike="noStrike" kern="1200" cap="none" spc="0" normalizeH="0" baseline="0" noProof="0" dirty="0">
                <a:ln>
                  <a:noFill/>
                </a:ln>
                <a:solidFill>
                  <a:srgbClr val="000000"/>
                </a:solidFill>
                <a:effectLst/>
                <a:uLnTx/>
                <a:uFillTx/>
                <a:latin typeface="Book Antiqua" panose="02040602050305030304" pitchFamily="18" charset="0"/>
                <a:ea typeface="+mn-ea"/>
                <a:cs typeface="+mn-cs"/>
              </a:rPr>
              <a:t>C 95 </a:t>
            </a:r>
            <a:r>
              <a:rPr kumimoji="0" lang="en-US" altLang="ru-RU" sz="1800" b="0" i="0" u="none" strike="noStrike" kern="1200" cap="none" spc="0" normalizeH="0" baseline="0" noProof="0" dirty="0">
                <a:ln>
                  <a:noFill/>
                </a:ln>
                <a:solidFill>
                  <a:srgbClr val="000000"/>
                </a:solidFill>
                <a:effectLst/>
                <a:uLnTx/>
                <a:uFillTx/>
                <a:latin typeface="Century" panose="02040604050505020304" pitchFamily="18" charset="0"/>
                <a:ea typeface="+mn-ea"/>
                <a:cs typeface="+mn-cs"/>
              </a:rPr>
              <a:t>(2017) 025202.</a:t>
            </a:r>
          </a:p>
        </p:txBody>
      </p:sp>
      <p:sp>
        <p:nvSpPr>
          <p:cNvPr id="2" name="TextBox 1"/>
          <p:cNvSpPr txBox="1"/>
          <p:nvPr/>
        </p:nvSpPr>
        <p:spPr>
          <a:xfrm>
            <a:off x="1187624" y="5949280"/>
            <a:ext cx="3600400" cy="369332"/>
          </a:xfrm>
          <a:prstGeom prst="rect">
            <a:avLst/>
          </a:prstGeom>
          <a:noFill/>
        </p:spPr>
        <p:txBody>
          <a:bodyPr wrap="square" rtlCol="0">
            <a:spAutoFit/>
          </a:bodyPr>
          <a:lstStyle/>
          <a:p>
            <a:r>
              <a:rPr lang="en-US" dirty="0">
                <a:solidFill>
                  <a:srgbClr val="000000"/>
                </a:solidFill>
              </a:rPr>
              <a:t>PRL -1, </a:t>
            </a:r>
            <a:r>
              <a:rPr lang="en-US" dirty="0"/>
              <a:t>PRC -6, PLB-3, EPJ-1</a:t>
            </a:r>
            <a:endParaRPr lang="ru-RU" dirty="0"/>
          </a:p>
        </p:txBody>
      </p:sp>
    </p:spTree>
    <p:extLst>
      <p:ext uri="{BB962C8B-B14F-4D97-AF65-F5344CB8AC3E}">
        <p14:creationId xmlns:p14="http://schemas.microsoft.com/office/powerpoint/2010/main" val="21566284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
            <a:extLst>
              <a:ext uri="{FF2B5EF4-FFF2-40B4-BE49-F238E27FC236}">
                <a16:creationId xmlns="" xmlns:a16="http://schemas.microsoft.com/office/drawing/2014/main" id="{2BEB2A63-F451-4243-B334-DE2CD8A36261}"/>
              </a:ext>
            </a:extLst>
          </p:cNvPr>
          <p:cNvSpPr>
            <a:spLocks noGrp="1" noChangeArrowheads="1"/>
          </p:cNvSpPr>
          <p:nvPr>
            <p:ph type="body" idx="1"/>
          </p:nvPr>
        </p:nvSpPr>
        <p:spPr>
          <a:xfrm>
            <a:off x="457200" y="404813"/>
            <a:ext cx="8229600" cy="6048375"/>
          </a:xfrm>
        </p:spPr>
        <p:txBody>
          <a:bodyPr/>
          <a:lstStyle/>
          <a:p>
            <a:pPr eaLnBrk="1" hangingPunct="1">
              <a:lnSpc>
                <a:spcPct val="80000"/>
              </a:lnSpc>
              <a:buFontTx/>
              <a:buNone/>
            </a:pPr>
            <a:endParaRPr lang="en-US" altLang="ru-RU" sz="1200" b="1" dirty="0">
              <a:solidFill>
                <a:srgbClr val="FF0000"/>
              </a:solidFill>
            </a:endParaRPr>
          </a:p>
          <a:p>
            <a:pPr eaLnBrk="1" hangingPunct="1">
              <a:lnSpc>
                <a:spcPct val="80000"/>
              </a:lnSpc>
              <a:buFontTx/>
              <a:buNone/>
            </a:pPr>
            <a:endParaRPr lang="en-US" altLang="ru-RU" sz="1200" b="1" dirty="0">
              <a:solidFill>
                <a:srgbClr val="FF0000"/>
              </a:solidFill>
            </a:endParaRPr>
          </a:p>
          <a:p>
            <a:pPr eaLnBrk="1" hangingPunct="1">
              <a:lnSpc>
                <a:spcPct val="80000"/>
              </a:lnSpc>
              <a:buFontTx/>
              <a:buNone/>
            </a:pPr>
            <a:endParaRPr lang="en-US" altLang="ru-RU" sz="1200" b="1" dirty="0">
              <a:solidFill>
                <a:srgbClr val="FF0000"/>
              </a:solidFill>
            </a:endParaRPr>
          </a:p>
          <a:p>
            <a:pPr eaLnBrk="1" hangingPunct="1">
              <a:lnSpc>
                <a:spcPct val="80000"/>
              </a:lnSpc>
              <a:buFontTx/>
              <a:buNone/>
            </a:pPr>
            <a:r>
              <a:rPr lang="en-US" altLang="ru-RU" sz="2000" b="1" dirty="0">
                <a:solidFill>
                  <a:srgbClr val="FF0000"/>
                </a:solidFill>
              </a:rPr>
              <a:t>Dubna, </a:t>
            </a:r>
            <a:r>
              <a:rPr lang="en-US" altLang="ru-RU" sz="2000" b="1" dirty="0" err="1">
                <a:solidFill>
                  <a:srgbClr val="FF0000"/>
                </a:solidFill>
              </a:rPr>
              <a:t>Dzhelepov</a:t>
            </a:r>
            <a:r>
              <a:rPr lang="en-US" altLang="ru-RU" sz="2000" b="1" dirty="0">
                <a:solidFill>
                  <a:srgbClr val="FF0000"/>
                </a:solidFill>
              </a:rPr>
              <a:t> Laboratory of Nuclear Problems, JINR</a:t>
            </a:r>
            <a:endParaRPr lang="en-US" altLang="ru-RU" sz="2000" dirty="0">
              <a:solidFill>
                <a:srgbClr val="FF0000"/>
              </a:solidFill>
            </a:endParaRPr>
          </a:p>
          <a:p>
            <a:pPr eaLnBrk="1" hangingPunct="1">
              <a:lnSpc>
                <a:spcPct val="80000"/>
              </a:lnSpc>
              <a:buFontTx/>
              <a:buNone/>
            </a:pPr>
            <a:r>
              <a:rPr lang="en-US" altLang="ru-RU" sz="2000" dirty="0">
                <a:solidFill>
                  <a:srgbClr val="0000FF"/>
                </a:solidFill>
              </a:rPr>
              <a:t>     N.A. </a:t>
            </a:r>
            <a:r>
              <a:rPr lang="en-US" altLang="ru-RU" sz="2000" dirty="0" err="1">
                <a:solidFill>
                  <a:srgbClr val="0000FF"/>
                </a:solidFill>
              </a:rPr>
              <a:t>Bazhanov</a:t>
            </a:r>
            <a:r>
              <a:rPr lang="en-US" altLang="ru-RU" sz="2000" dirty="0">
                <a:solidFill>
                  <a:srgbClr val="0000FF"/>
                </a:solidFill>
              </a:rPr>
              <a:t>, N.S. Borisov, A.S. </a:t>
            </a:r>
            <a:r>
              <a:rPr lang="en-US" altLang="ru-RU" sz="2000" dirty="0" err="1">
                <a:solidFill>
                  <a:srgbClr val="0000FF"/>
                </a:solidFill>
              </a:rPr>
              <a:t>Dolzhikov</a:t>
            </a:r>
            <a:r>
              <a:rPr lang="en-US" altLang="ru-RU" sz="2000" dirty="0">
                <a:solidFill>
                  <a:srgbClr val="0000FF"/>
                </a:solidFill>
              </a:rPr>
              <a:t>, A.N. Fedorov,              I.V. </a:t>
            </a:r>
            <a:r>
              <a:rPr lang="en-US" altLang="ru-RU" sz="2000" dirty="0" err="1">
                <a:solidFill>
                  <a:srgbClr val="0000FF"/>
                </a:solidFill>
              </a:rPr>
              <a:t>Gapienko</a:t>
            </a:r>
            <a:r>
              <a:rPr lang="en-US" altLang="ru-RU" sz="2000" dirty="0">
                <a:solidFill>
                  <a:srgbClr val="0000FF"/>
                </a:solidFill>
              </a:rPr>
              <a:t>, I. </a:t>
            </a:r>
            <a:r>
              <a:rPr lang="en-US" altLang="ru-RU" sz="2000" dirty="0" err="1">
                <a:solidFill>
                  <a:srgbClr val="0000FF"/>
                </a:solidFill>
              </a:rPr>
              <a:t>Gorodnov</a:t>
            </a:r>
            <a:r>
              <a:rPr lang="en-US" altLang="ru-RU" sz="2000" dirty="0">
                <a:solidFill>
                  <a:srgbClr val="0000FF"/>
                </a:solidFill>
              </a:rPr>
              <a:t>, G.M. </a:t>
            </a:r>
            <a:r>
              <a:rPr lang="en-US" altLang="ru-RU" sz="2000" dirty="0" err="1">
                <a:solidFill>
                  <a:srgbClr val="0000FF"/>
                </a:solidFill>
              </a:rPr>
              <a:t>Gurevich</a:t>
            </a:r>
            <a:r>
              <a:rPr lang="en-US" altLang="ru-RU" sz="2000" dirty="0">
                <a:solidFill>
                  <a:srgbClr val="0000FF"/>
                </a:solidFill>
              </a:rPr>
              <a:t>,  </a:t>
            </a:r>
          </a:p>
          <a:p>
            <a:pPr eaLnBrk="1" hangingPunct="1">
              <a:lnSpc>
                <a:spcPct val="80000"/>
              </a:lnSpc>
              <a:buFontTx/>
              <a:buNone/>
            </a:pPr>
            <a:r>
              <a:rPr lang="en-US" altLang="ru-RU" sz="2000" dirty="0">
                <a:solidFill>
                  <a:srgbClr val="0000FF"/>
                </a:solidFill>
              </a:rPr>
              <a:t>     V.L. </a:t>
            </a:r>
            <a:r>
              <a:rPr lang="en-US" altLang="ru-RU" sz="2000" dirty="0" err="1">
                <a:solidFill>
                  <a:srgbClr val="0000FF"/>
                </a:solidFill>
              </a:rPr>
              <a:t>Kashevarov</a:t>
            </a:r>
            <a:r>
              <a:rPr lang="en-US" altLang="ru-RU" sz="2000" dirty="0">
                <a:solidFill>
                  <a:srgbClr val="0000FF"/>
                </a:solidFill>
              </a:rPr>
              <a:t>,  A. </a:t>
            </a:r>
            <a:r>
              <a:rPr lang="en-US" altLang="ru-RU" sz="2000" dirty="0" err="1">
                <a:solidFill>
                  <a:srgbClr val="0000FF"/>
                </a:solidFill>
              </a:rPr>
              <a:t>Kovalik</a:t>
            </a:r>
            <a:r>
              <a:rPr lang="en-US" altLang="ru-RU" sz="2000" dirty="0">
                <a:solidFill>
                  <a:srgbClr val="0000FF"/>
                </a:solidFill>
              </a:rPr>
              <a:t>, E.S. </a:t>
            </a:r>
            <a:r>
              <a:rPr lang="en-US" altLang="ru-RU" sz="2000" dirty="0" err="1">
                <a:solidFill>
                  <a:srgbClr val="0000FF"/>
                </a:solidFill>
              </a:rPr>
              <a:t>Kuzmin</a:t>
            </a:r>
            <a:r>
              <a:rPr lang="en-US" altLang="ru-RU" sz="2000" dirty="0">
                <a:solidFill>
                  <a:srgbClr val="0000FF"/>
                </a:solidFill>
              </a:rPr>
              <a:t>, A.B. </a:t>
            </a:r>
            <a:r>
              <a:rPr lang="en-US" altLang="ru-RU" sz="2000" dirty="0" err="1">
                <a:solidFill>
                  <a:srgbClr val="0000FF"/>
                </a:solidFill>
              </a:rPr>
              <a:t>Lazarev</a:t>
            </a:r>
            <a:r>
              <a:rPr lang="en-US" altLang="ru-RU" sz="2000" dirty="0">
                <a:solidFill>
                  <a:srgbClr val="0000FF"/>
                </a:solidFill>
              </a:rPr>
              <a:t>,</a:t>
            </a:r>
          </a:p>
          <a:p>
            <a:pPr eaLnBrk="1" hangingPunct="1">
              <a:lnSpc>
                <a:spcPct val="80000"/>
              </a:lnSpc>
              <a:buFontTx/>
              <a:buNone/>
            </a:pPr>
            <a:r>
              <a:rPr lang="en-US" altLang="ru-RU" sz="2000" dirty="0">
                <a:solidFill>
                  <a:srgbClr val="0000FF"/>
                </a:solidFill>
              </a:rPr>
              <a:t>     A.B. </a:t>
            </a:r>
            <a:r>
              <a:rPr lang="en-US" altLang="ru-RU" sz="2000" dirty="0" err="1">
                <a:solidFill>
                  <a:srgbClr val="0000FF"/>
                </a:solidFill>
              </a:rPr>
              <a:t>Neganov</a:t>
            </a:r>
            <a:r>
              <a:rPr lang="en-US" altLang="ru-RU" sz="2000" dirty="0">
                <a:solidFill>
                  <a:srgbClr val="0000FF"/>
                </a:solidFill>
              </a:rPr>
              <a:t>, Yu.A. Plis,  A.A. </a:t>
            </a:r>
            <a:r>
              <a:rPr lang="en-US" altLang="ru-RU" sz="2000" dirty="0" err="1">
                <a:solidFill>
                  <a:srgbClr val="0000FF"/>
                </a:solidFill>
              </a:rPr>
              <a:t>Priladyshev</a:t>
            </a:r>
            <a:r>
              <a:rPr lang="en-US" altLang="ru-RU" sz="2000" dirty="0">
                <a:solidFill>
                  <a:srgbClr val="0000FF"/>
                </a:solidFill>
              </a:rPr>
              <a:t>,  A.B. </a:t>
            </a:r>
            <a:r>
              <a:rPr lang="en-US" altLang="ru-RU" sz="2000" dirty="0" err="1">
                <a:solidFill>
                  <a:srgbClr val="0000FF"/>
                </a:solidFill>
              </a:rPr>
              <a:t>Sadovski</a:t>
            </a:r>
            <a:r>
              <a:rPr lang="en-US" altLang="ru-RU" sz="2000" dirty="0">
                <a:solidFill>
                  <a:srgbClr val="0000FF"/>
                </a:solidFill>
              </a:rPr>
              <a:t>, </a:t>
            </a:r>
          </a:p>
          <a:p>
            <a:pPr eaLnBrk="1" hangingPunct="1">
              <a:lnSpc>
                <a:spcPct val="80000"/>
              </a:lnSpc>
              <a:buFontTx/>
              <a:buNone/>
            </a:pPr>
            <a:r>
              <a:rPr lang="en-US" altLang="ru-RU" sz="2000" dirty="0">
                <a:solidFill>
                  <a:srgbClr val="0000FF"/>
                </a:solidFill>
              </a:rPr>
              <a:t>     </a:t>
            </a:r>
            <a:r>
              <a:rPr lang="en-US" altLang="ru-RU" sz="2000" dirty="0" err="1">
                <a:solidFill>
                  <a:srgbClr val="0000FF"/>
                </a:solidFill>
              </a:rPr>
              <a:t>Yu.A</a:t>
            </a:r>
            <a:r>
              <a:rPr lang="en-US" altLang="ru-RU" sz="2000" dirty="0">
                <a:solidFill>
                  <a:srgbClr val="0000FF"/>
                </a:solidFill>
              </a:rPr>
              <a:t>. </a:t>
            </a:r>
            <a:r>
              <a:rPr lang="en-US" altLang="ru-RU" sz="2000" dirty="0" err="1">
                <a:solidFill>
                  <a:srgbClr val="0000FF"/>
                </a:solidFill>
              </a:rPr>
              <a:t>Usov</a:t>
            </a:r>
            <a:r>
              <a:rPr lang="en-US" altLang="ru-RU" sz="2000" dirty="0">
                <a:solidFill>
                  <a:srgbClr val="0000FF"/>
                </a:solidFill>
              </a:rPr>
              <a:t>, </a:t>
            </a:r>
            <a:r>
              <a:rPr lang="en-US" altLang="ru-RU" sz="2000" dirty="0" err="1">
                <a:solidFill>
                  <a:srgbClr val="0000FF"/>
                </a:solidFill>
              </a:rPr>
              <a:t>Yu.N</a:t>
            </a:r>
            <a:r>
              <a:rPr lang="en-US" altLang="ru-RU" sz="2000" dirty="0">
                <a:solidFill>
                  <a:srgbClr val="0000FF"/>
                </a:solidFill>
              </a:rPr>
              <a:t>. </a:t>
            </a:r>
            <a:r>
              <a:rPr lang="en-US" altLang="ru-RU" sz="2000" dirty="0" err="1">
                <a:solidFill>
                  <a:srgbClr val="0000FF"/>
                </a:solidFill>
              </a:rPr>
              <a:t>Uzikov</a:t>
            </a:r>
            <a:r>
              <a:rPr lang="en-US" altLang="ru-RU" sz="2000" dirty="0">
                <a:solidFill>
                  <a:srgbClr val="0000FF"/>
                </a:solidFill>
              </a:rPr>
              <a:t>, V.P. </a:t>
            </a:r>
            <a:r>
              <a:rPr lang="en-US" altLang="ru-RU" sz="2000" dirty="0" err="1">
                <a:solidFill>
                  <a:srgbClr val="0000FF"/>
                </a:solidFill>
              </a:rPr>
              <a:t>Volnikh</a:t>
            </a:r>
            <a:endParaRPr lang="ru-RU" altLang="ru-RU" sz="2000" dirty="0">
              <a:solidFill>
                <a:srgbClr val="0000FF"/>
              </a:solidFill>
            </a:endParaRPr>
          </a:p>
          <a:p>
            <a:pPr eaLnBrk="1" hangingPunct="1">
              <a:lnSpc>
                <a:spcPct val="80000"/>
              </a:lnSpc>
              <a:buFontTx/>
              <a:buNone/>
            </a:pPr>
            <a:endParaRPr lang="en-US" altLang="ru-RU" sz="2000" b="1" dirty="0">
              <a:solidFill>
                <a:srgbClr val="FF0000"/>
              </a:solidFill>
            </a:endParaRPr>
          </a:p>
          <a:p>
            <a:pPr eaLnBrk="1" hangingPunct="1">
              <a:lnSpc>
                <a:spcPct val="80000"/>
              </a:lnSpc>
              <a:buFontTx/>
              <a:buNone/>
            </a:pPr>
            <a:r>
              <a:rPr lang="en-US" altLang="ru-RU" sz="2000" b="1" dirty="0" err="1">
                <a:solidFill>
                  <a:srgbClr val="FF0000"/>
                </a:solidFill>
              </a:rPr>
              <a:t>Dubna</a:t>
            </a:r>
            <a:r>
              <a:rPr lang="en-US" altLang="ru-RU" sz="2000" b="1" dirty="0">
                <a:solidFill>
                  <a:srgbClr val="FF0000"/>
                </a:solidFill>
              </a:rPr>
              <a:t>, </a:t>
            </a:r>
            <a:r>
              <a:rPr lang="en-US" altLang="ru-RU" sz="2000" b="1" dirty="0" err="1">
                <a:solidFill>
                  <a:srgbClr val="FF0000"/>
                </a:solidFill>
              </a:rPr>
              <a:t>Bogolyubov</a:t>
            </a:r>
            <a:r>
              <a:rPr lang="en-US" altLang="ru-RU" sz="2000" b="1" dirty="0">
                <a:solidFill>
                  <a:srgbClr val="FF0000"/>
                </a:solidFill>
              </a:rPr>
              <a:t> Laboratory of Theoretical Physics, JINR</a:t>
            </a:r>
            <a:endParaRPr lang="en-US" altLang="ru-RU" sz="2000" dirty="0">
              <a:solidFill>
                <a:srgbClr val="FF0000"/>
              </a:solidFill>
            </a:endParaRPr>
          </a:p>
          <a:p>
            <a:pPr eaLnBrk="1" hangingPunct="1">
              <a:lnSpc>
                <a:spcPct val="80000"/>
              </a:lnSpc>
              <a:buFontTx/>
              <a:buNone/>
            </a:pPr>
            <a:r>
              <a:rPr lang="en-US" altLang="ru-RU" sz="2000" dirty="0">
                <a:solidFill>
                  <a:srgbClr val="0000FF"/>
                </a:solidFill>
              </a:rPr>
              <a:t>     S.B. Gerasimov, S.S. </a:t>
            </a:r>
            <a:r>
              <a:rPr lang="en-US" altLang="ru-RU" sz="2000" dirty="0" err="1">
                <a:solidFill>
                  <a:srgbClr val="0000FF"/>
                </a:solidFill>
              </a:rPr>
              <a:t>Kamalov</a:t>
            </a:r>
            <a:endParaRPr lang="en-US" altLang="ru-RU" sz="2000" b="1" dirty="0">
              <a:solidFill>
                <a:srgbClr val="0000FF"/>
              </a:solidFill>
            </a:endParaRPr>
          </a:p>
          <a:p>
            <a:pPr eaLnBrk="1" hangingPunct="1">
              <a:lnSpc>
                <a:spcPct val="80000"/>
              </a:lnSpc>
              <a:buFontTx/>
              <a:buNone/>
            </a:pPr>
            <a:endParaRPr lang="en-US" altLang="ru-RU" sz="2000" b="1" dirty="0">
              <a:solidFill>
                <a:srgbClr val="FF0000"/>
              </a:solidFill>
            </a:endParaRPr>
          </a:p>
          <a:p>
            <a:pPr eaLnBrk="1" hangingPunct="1">
              <a:lnSpc>
                <a:spcPct val="80000"/>
              </a:lnSpc>
              <a:buFontTx/>
              <a:buNone/>
            </a:pPr>
            <a:r>
              <a:rPr lang="en-US" altLang="ru-RU" sz="2000" b="1" dirty="0" err="1">
                <a:solidFill>
                  <a:srgbClr val="FF0000"/>
                </a:solidFill>
              </a:rPr>
              <a:t>Dubna</a:t>
            </a:r>
            <a:r>
              <a:rPr lang="en-US" altLang="ru-RU" sz="2000" b="1" dirty="0">
                <a:solidFill>
                  <a:srgbClr val="FF0000"/>
                </a:solidFill>
              </a:rPr>
              <a:t>, </a:t>
            </a:r>
            <a:r>
              <a:rPr lang="en-US" altLang="ru-RU" sz="2000" b="1" dirty="0" err="1">
                <a:solidFill>
                  <a:srgbClr val="FF0000"/>
                </a:solidFill>
              </a:rPr>
              <a:t>Flerov</a:t>
            </a:r>
            <a:r>
              <a:rPr lang="en-US" altLang="ru-RU" sz="2000" b="1" dirty="0">
                <a:solidFill>
                  <a:srgbClr val="FF0000"/>
                </a:solidFill>
              </a:rPr>
              <a:t> Laboratory of Nuclear Reactions, JINR</a:t>
            </a:r>
            <a:endParaRPr lang="en-US" altLang="ru-RU" sz="2000" dirty="0">
              <a:solidFill>
                <a:srgbClr val="FF0000"/>
              </a:solidFill>
            </a:endParaRPr>
          </a:p>
          <a:p>
            <a:pPr eaLnBrk="1" hangingPunct="1">
              <a:lnSpc>
                <a:spcPct val="80000"/>
              </a:lnSpc>
              <a:buFontTx/>
              <a:buNone/>
            </a:pPr>
            <a:r>
              <a:rPr lang="en-US" altLang="ru-RU" sz="2000" dirty="0">
                <a:solidFill>
                  <a:srgbClr val="0000FF"/>
                </a:solidFill>
              </a:rPr>
              <a:t>     M.P. Ivanov</a:t>
            </a:r>
            <a:endParaRPr lang="en-US" altLang="ru-RU" sz="2000" b="1" dirty="0">
              <a:solidFill>
                <a:srgbClr val="0000FF"/>
              </a:solidFill>
            </a:endParaRPr>
          </a:p>
          <a:p>
            <a:pPr eaLnBrk="1" hangingPunct="1">
              <a:lnSpc>
                <a:spcPct val="80000"/>
              </a:lnSpc>
              <a:buFontTx/>
              <a:buNone/>
            </a:pPr>
            <a:endParaRPr lang="ru-RU" altLang="ru-RU" sz="2000" b="1" dirty="0"/>
          </a:p>
          <a:p>
            <a:pPr eaLnBrk="1" hangingPunct="1">
              <a:lnSpc>
                <a:spcPct val="80000"/>
              </a:lnSpc>
              <a:buFontTx/>
              <a:buNone/>
            </a:pPr>
            <a:r>
              <a:rPr lang="en-US" altLang="ru-RU" sz="2000" b="1" dirty="0"/>
              <a:t>Leaders of the Project</a:t>
            </a:r>
            <a:r>
              <a:rPr lang="ru-RU" altLang="ru-RU" sz="2000" b="1" dirty="0"/>
              <a:t>                                 </a:t>
            </a:r>
            <a:r>
              <a:rPr lang="en-US" altLang="ru-RU" sz="2000" b="1" dirty="0"/>
              <a:t>A. </a:t>
            </a:r>
            <a:r>
              <a:rPr lang="en-US" altLang="ru-RU" sz="2000" b="1" dirty="0" err="1"/>
              <a:t>Kovalik</a:t>
            </a:r>
            <a:r>
              <a:rPr lang="en-US" altLang="ru-RU" sz="2000" b="1" dirty="0"/>
              <a:t>, Yu.A. </a:t>
            </a:r>
            <a:r>
              <a:rPr lang="en-US" altLang="ru-RU" sz="2000" b="1" dirty="0" err="1"/>
              <a:t>Usov</a:t>
            </a:r>
            <a:r>
              <a:rPr lang="ru-RU" altLang="ru-RU" sz="2000" b="1" dirty="0"/>
              <a:t> </a:t>
            </a:r>
          </a:p>
          <a:p>
            <a:pPr marL="0" indent="0" eaLnBrk="1" hangingPunct="1">
              <a:lnSpc>
                <a:spcPct val="80000"/>
              </a:lnSpc>
              <a:spcBef>
                <a:spcPts val="480"/>
              </a:spcBef>
              <a:spcAft>
                <a:spcPts val="0"/>
              </a:spcAft>
              <a:buNone/>
            </a:pPr>
            <a:r>
              <a:rPr lang="en-US" altLang="ru-RU" sz="2000" b="1" dirty="0"/>
              <a:t>Deputies of the Leaders</a:t>
            </a:r>
            <a:r>
              <a:rPr lang="ru-RU" altLang="ru-RU" sz="2000" b="1" dirty="0"/>
              <a:t>                   </a:t>
            </a:r>
            <a:r>
              <a:rPr lang="en-US" altLang="ru-RU" sz="2000" b="1" dirty="0"/>
              <a:t>      </a:t>
            </a:r>
            <a:r>
              <a:rPr lang="ru-RU" altLang="ru-RU" sz="2000" b="1" dirty="0"/>
              <a:t>    </a:t>
            </a:r>
            <a:r>
              <a:rPr lang="en-US" sz="2000" b="1" dirty="0" err="1">
                <a:solidFill>
                  <a:srgbClr val="000000"/>
                </a:solidFill>
                <a:latin typeface="Arial" panose="020B0604020202020204" pitchFamily="34" charset="0"/>
              </a:rPr>
              <a:t>Yu.A</a:t>
            </a:r>
            <a:r>
              <a:rPr lang="en-US" sz="2000" b="1" dirty="0">
                <a:solidFill>
                  <a:srgbClr val="000000"/>
                </a:solidFill>
                <a:latin typeface="Arial" panose="020B0604020202020204" pitchFamily="34" charset="0"/>
              </a:rPr>
              <a:t>. </a:t>
            </a:r>
            <a:r>
              <a:rPr lang="en-US" sz="2000" b="1" dirty="0" err="1">
                <a:solidFill>
                  <a:srgbClr val="000000"/>
                </a:solidFill>
                <a:latin typeface="Arial" panose="020B0604020202020204" pitchFamily="34" charset="0"/>
              </a:rPr>
              <a:t>Plis</a:t>
            </a:r>
            <a:r>
              <a:rPr lang="en-US" sz="2000" b="1" dirty="0">
                <a:solidFill>
                  <a:srgbClr val="000000"/>
                </a:solidFill>
                <a:latin typeface="Arial" panose="020B0604020202020204" pitchFamily="34" charset="0"/>
              </a:rPr>
              <a:t>,  </a:t>
            </a:r>
            <a:r>
              <a:rPr lang="en-US" sz="2000" b="1" dirty="0" err="1">
                <a:solidFill>
                  <a:srgbClr val="000000"/>
                </a:solidFill>
                <a:latin typeface="Arial" panose="020B0604020202020204" pitchFamily="34" charset="0"/>
              </a:rPr>
              <a:t>Yu.N</a:t>
            </a:r>
            <a:r>
              <a:rPr lang="en-US" sz="2000" b="1" dirty="0">
                <a:solidFill>
                  <a:srgbClr val="000000"/>
                </a:solidFill>
                <a:latin typeface="Arial" panose="020B0604020202020204" pitchFamily="34" charset="0"/>
              </a:rPr>
              <a:t>. </a:t>
            </a:r>
            <a:r>
              <a:rPr lang="en-US" sz="2000" b="1" dirty="0" err="1">
                <a:solidFill>
                  <a:srgbClr val="000000"/>
                </a:solidFill>
                <a:latin typeface="Arial" panose="020B0604020202020204" pitchFamily="34" charset="0"/>
              </a:rPr>
              <a:t>Uzikov</a:t>
            </a:r>
            <a:endParaRPr lang="ru-RU" sz="2000" dirty="0"/>
          </a:p>
          <a:p>
            <a:pPr marL="0" indent="0" eaLnBrk="1" hangingPunct="1">
              <a:lnSpc>
                <a:spcPct val="80000"/>
              </a:lnSpc>
              <a:spcBef>
                <a:spcPts val="480"/>
              </a:spcBef>
              <a:spcAft>
                <a:spcPts val="0"/>
              </a:spcAft>
              <a:buNone/>
            </a:pPr>
            <a:endParaRPr lang="ru-RU" sz="2000" dirty="0"/>
          </a:p>
          <a:p>
            <a:pPr eaLnBrk="1" hangingPunct="1">
              <a:lnSpc>
                <a:spcPct val="80000"/>
              </a:lnSpc>
              <a:buFontTx/>
              <a:buNone/>
            </a:pPr>
            <a:endParaRPr lang="ru-RU" altLang="ru-RU" sz="2000" b="1" dirty="0"/>
          </a:p>
        </p:txBody>
      </p:sp>
      <p:sp>
        <p:nvSpPr>
          <p:cNvPr id="2" name="Прямоугольник 1">
            <a:extLst>
              <a:ext uri="{FF2B5EF4-FFF2-40B4-BE49-F238E27FC236}">
                <a16:creationId xmlns="" xmlns:a16="http://schemas.microsoft.com/office/drawing/2014/main" id="{6D0EE79A-F9BF-4449-A1A0-994B30688733}"/>
              </a:ext>
            </a:extLst>
          </p:cNvPr>
          <p:cNvSpPr/>
          <p:nvPr/>
        </p:nvSpPr>
        <p:spPr>
          <a:xfrm>
            <a:off x="2771800" y="3356992"/>
            <a:ext cx="1656184" cy="28803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Прямоугольник 1">
            <a:extLst>
              <a:ext uri="{FF2B5EF4-FFF2-40B4-BE49-F238E27FC236}">
                <a16:creationId xmlns="" xmlns:a16="http://schemas.microsoft.com/office/drawing/2014/main" id="{38883417-60B2-4AAB-9384-75D99AEE23A3}"/>
              </a:ext>
            </a:extLst>
          </p:cNvPr>
          <p:cNvSpPr>
            <a:spLocks noChangeArrowheads="1"/>
          </p:cNvSpPr>
          <p:nvPr/>
        </p:nvSpPr>
        <p:spPr bwMode="auto">
          <a:xfrm>
            <a:off x="1042988" y="404813"/>
            <a:ext cx="7850187"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ru-RU"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6. L. </a:t>
            </a:r>
            <a:r>
              <a:rPr kumimoji="0" lang="en-US" altLang="ru-RU" sz="1800" b="0" i="0" u="none" strike="noStrike" kern="1200" cap="none" spc="0" normalizeH="0" baseline="0" noProof="0" dirty="0" err="1">
                <a:ln>
                  <a:noFill/>
                </a:ln>
                <a:solidFill>
                  <a:srgbClr val="000000"/>
                </a:solidFill>
                <a:effectLst/>
                <a:uLnTx/>
                <a:uFillTx/>
                <a:latin typeface="Georgia" panose="02040502050405020303" pitchFamily="18" charset="0"/>
                <a:ea typeface="+mn-ea"/>
                <a:cs typeface="+mn-cs"/>
              </a:rPr>
              <a:t>Witthauer</a:t>
            </a:r>
            <a:r>
              <a:rPr kumimoji="0" lang="en-US" altLang="ru-RU"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 et al., Helicity-dependent cross sections and double-polarization observable E in </a:t>
            </a:r>
            <a:r>
              <a:rPr kumimoji="0" lang="en-US" altLang="ru-RU" sz="18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η </a:t>
            </a:r>
            <a:r>
              <a:rPr kumimoji="0" lang="en-US" altLang="ru-RU" sz="1800" b="0" i="0" u="none" strike="noStrike" kern="1200" cap="none" spc="0" normalizeH="0" baseline="0" noProof="0" dirty="0" err="1">
                <a:ln>
                  <a:noFill/>
                </a:ln>
                <a:solidFill>
                  <a:srgbClr val="000000"/>
                </a:solidFill>
                <a:effectLst/>
                <a:uLnTx/>
                <a:uFillTx/>
                <a:latin typeface="Georgia" panose="02040502050405020303" pitchFamily="18" charset="0"/>
                <a:ea typeface="+mn-ea"/>
                <a:cs typeface="+mn-cs"/>
              </a:rPr>
              <a:t>hotoproduction</a:t>
            </a:r>
            <a:r>
              <a:rPr kumimoji="0" lang="en-US" altLang="ru-RU"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 from </a:t>
            </a:r>
            <a:r>
              <a:rPr kumimoji="0" lang="en-US" altLang="ru-RU" sz="1800" b="0" i="0" u="none" strike="noStrike" kern="1200" cap="none" spc="0" normalizeH="0" baseline="0" noProof="0" dirty="0" err="1">
                <a:ln>
                  <a:noFill/>
                </a:ln>
                <a:solidFill>
                  <a:srgbClr val="000000"/>
                </a:solidFill>
                <a:effectLst/>
                <a:uLnTx/>
                <a:uFillTx/>
                <a:latin typeface="Georgia" panose="02040502050405020303" pitchFamily="18" charset="0"/>
                <a:ea typeface="+mn-ea"/>
                <a:cs typeface="+mn-cs"/>
              </a:rPr>
              <a:t>quasifree</a:t>
            </a:r>
            <a:r>
              <a:rPr kumimoji="0" lang="en-US" altLang="ru-RU"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 protons and neutrons. Phys. Rev. </a:t>
            </a:r>
            <a:r>
              <a:rPr kumimoji="0" lang="en-US" altLang="ru-RU" sz="1800" b="1" i="0" u="none" strike="noStrike" kern="1200" cap="none" spc="0" normalizeH="0" baseline="0" noProof="0" dirty="0">
                <a:ln>
                  <a:noFill/>
                </a:ln>
                <a:solidFill>
                  <a:srgbClr val="000000"/>
                </a:solidFill>
                <a:effectLst/>
                <a:uLnTx/>
                <a:uFillTx/>
                <a:latin typeface="Book Antiqua" panose="02040602050305030304" pitchFamily="18" charset="0"/>
                <a:ea typeface="+mn-ea"/>
                <a:cs typeface="+mn-cs"/>
              </a:rPr>
              <a:t>C 95 </a:t>
            </a:r>
            <a:r>
              <a:rPr kumimoji="0" lang="en-US" altLang="ru-RU"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(2017) 055201.</a:t>
            </a:r>
          </a:p>
          <a:p>
            <a:pPr marL="0" marR="0" lvl="0" indent="0" algn="just" defTabSz="914400" rtl="0" eaLnBrk="1" fontAlgn="base" latinLnBrk="0" hangingPunct="1">
              <a:lnSpc>
                <a:spcPct val="100000"/>
              </a:lnSpc>
              <a:spcBef>
                <a:spcPct val="0"/>
              </a:spcBef>
              <a:spcAft>
                <a:spcPct val="0"/>
              </a:spcAft>
              <a:buClrTx/>
              <a:buSzTx/>
              <a:buFontTx/>
              <a:buNone/>
              <a:tabLst/>
              <a:defRPr/>
            </a:pPr>
            <a:endParaRPr kumimoji="0" lang="en-US" altLang="ru-RU"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ru-RU"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7. M. </a:t>
            </a:r>
            <a:r>
              <a:rPr kumimoji="0" lang="en-US" altLang="ru-RU" sz="1800" b="0" i="0" u="none" strike="noStrike" kern="1200" cap="none" spc="0" normalizeH="0" baseline="0" noProof="0" dirty="0" err="1">
                <a:ln>
                  <a:noFill/>
                </a:ln>
                <a:solidFill>
                  <a:srgbClr val="000000"/>
                </a:solidFill>
                <a:effectLst/>
                <a:uLnTx/>
                <a:uFillTx/>
                <a:latin typeface="Georgia" panose="02040502050405020303" pitchFamily="18" charset="0"/>
                <a:ea typeface="+mn-ea"/>
                <a:cs typeface="+mn-cs"/>
              </a:rPr>
              <a:t>Dieterle</a:t>
            </a:r>
            <a:r>
              <a:rPr kumimoji="0" lang="en-US" altLang="ru-RU"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 et al., First measurement of the polarization observable E and helicity- dependent cross sections in single </a:t>
            </a:r>
            <a:r>
              <a:rPr kumimoji="0" lang="en-US" altLang="ru-RU" sz="18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π</a:t>
            </a:r>
            <a:r>
              <a:rPr kumimoji="0" lang="en-US" altLang="ru-RU" sz="18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0</a:t>
            </a:r>
            <a:r>
              <a:rPr kumimoji="0" lang="en-US" altLang="ru-RU"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altLang="ru-RU" sz="1800" b="0" i="0" u="none" strike="noStrike" kern="1200" cap="none" spc="0" normalizeH="0" baseline="0" noProof="0" dirty="0" err="1">
                <a:ln>
                  <a:noFill/>
                </a:ln>
                <a:solidFill>
                  <a:srgbClr val="000000"/>
                </a:solidFill>
                <a:effectLst/>
                <a:uLnTx/>
                <a:uFillTx/>
                <a:latin typeface="Georgia" panose="02040502050405020303" pitchFamily="18" charset="0"/>
                <a:ea typeface="+mn-ea"/>
                <a:cs typeface="+mn-cs"/>
              </a:rPr>
              <a:t>photoproduction</a:t>
            </a:r>
            <a:r>
              <a:rPr kumimoji="0" lang="en-US" altLang="ru-RU"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 from quasi-free nucleons. Phys. Lett. </a:t>
            </a:r>
            <a:r>
              <a:rPr kumimoji="0" lang="en-US" altLang="ru-RU" sz="1800" b="1" i="0" u="none" strike="noStrike" kern="1200" cap="none" spc="0" normalizeH="0" baseline="0" noProof="0" dirty="0">
                <a:ln>
                  <a:noFill/>
                </a:ln>
                <a:solidFill>
                  <a:srgbClr val="000000"/>
                </a:solidFill>
                <a:effectLst/>
                <a:uLnTx/>
                <a:uFillTx/>
                <a:latin typeface="Book Antiqua" panose="02040602050305030304" pitchFamily="18" charset="0"/>
                <a:ea typeface="+mn-ea"/>
                <a:cs typeface="+mn-cs"/>
              </a:rPr>
              <a:t>B 770 </a:t>
            </a:r>
            <a:r>
              <a:rPr kumimoji="0" lang="en-US" altLang="ru-RU"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(2017) 523.</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2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8. P. </a:t>
            </a:r>
            <a:r>
              <a:rPr kumimoji="0" lang="en-US" altLang="ru-RU" sz="1800" b="0" i="0" u="none" strike="noStrike" kern="1200" cap="none" spc="0" normalizeH="0" baseline="0" noProof="0" dirty="0" err="1">
                <a:ln>
                  <a:noFill/>
                </a:ln>
                <a:solidFill>
                  <a:srgbClr val="000000"/>
                </a:solidFill>
                <a:effectLst/>
                <a:uLnTx/>
                <a:uFillTx/>
                <a:latin typeface="Georgia" panose="02040502050405020303" pitchFamily="18" charset="0"/>
                <a:ea typeface="+mn-ea"/>
                <a:cs typeface="+mn-cs"/>
              </a:rPr>
              <a:t>Adlarson</a:t>
            </a:r>
            <a:r>
              <a:rPr kumimoji="0" lang="en-US" altLang="ru-RU"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 et al., Measurement of the decay </a:t>
            </a:r>
            <a:r>
              <a:rPr kumimoji="0" lang="en-US" altLang="ru-RU" sz="1800" b="0" i="1"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η</a:t>
            </a:r>
            <a:r>
              <a:rPr kumimoji="0" lang="en-US" altLang="ru-RU" sz="1800" b="0" i="1" u="none" strike="noStrike" kern="1200" cap="none" spc="0" normalizeH="0" baseline="30000" noProof="0" dirty="0" err="1">
                <a:ln>
                  <a:noFill/>
                </a:ln>
                <a:solidFill>
                  <a:srgbClr val="000000"/>
                </a:solidFill>
                <a:effectLst/>
                <a:uLnTx/>
                <a:uFillTx/>
                <a:latin typeface="Calibri" panose="020F0502020204030204" pitchFamily="34" charset="0"/>
                <a:ea typeface="+mn-ea"/>
                <a:cs typeface="+mn-cs"/>
              </a:rPr>
              <a:t>I</a:t>
            </a:r>
            <a:r>
              <a:rPr kumimoji="0" lang="en-US" altLang="ru-RU" sz="18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π</a:t>
            </a:r>
            <a:r>
              <a:rPr kumimoji="0" lang="en-US" altLang="ru-RU" sz="18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0</a:t>
            </a:r>
            <a:r>
              <a:rPr kumimoji="0" lang="en-US" altLang="ru-RU" sz="18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π</a:t>
            </a:r>
            <a:r>
              <a:rPr kumimoji="0" lang="en-US" altLang="ru-RU" sz="18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0</a:t>
            </a:r>
            <a:r>
              <a:rPr kumimoji="0" lang="en-US" altLang="ru-RU" sz="18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η </a:t>
            </a:r>
            <a:r>
              <a:rPr kumimoji="0" lang="en-US" altLang="ru-RU"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at MAMI. Phys. Rev. </a:t>
            </a:r>
            <a:r>
              <a:rPr kumimoji="0" lang="en-US" altLang="ru-RU" sz="1800" b="1" i="0" u="none" strike="noStrike" kern="1200" cap="none" spc="0" normalizeH="0" baseline="0" noProof="0" dirty="0">
                <a:ln>
                  <a:noFill/>
                </a:ln>
                <a:solidFill>
                  <a:srgbClr val="000000"/>
                </a:solidFill>
                <a:effectLst/>
                <a:uLnTx/>
                <a:uFillTx/>
                <a:latin typeface="Book Antiqua" panose="02040602050305030304" pitchFamily="18" charset="0"/>
                <a:ea typeface="+mn-ea"/>
                <a:cs typeface="+mn-cs"/>
              </a:rPr>
              <a:t>D 98 </a:t>
            </a:r>
            <a:r>
              <a:rPr kumimoji="0" lang="ru-RU" altLang="ru-RU"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(2018) 012001.</a:t>
            </a:r>
            <a:endParaRPr kumimoji="0" lang="en-US" altLang="ru-RU"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ru-RU" altLang="ru-RU"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9. M. </a:t>
            </a:r>
            <a:r>
              <a:rPr kumimoji="0" lang="en-US" altLang="ru-RU" sz="1800" b="0" i="0" u="none" strike="noStrike" kern="1200" cap="none" spc="0" normalizeH="0" baseline="0" noProof="0" dirty="0" err="1">
                <a:ln>
                  <a:noFill/>
                </a:ln>
                <a:solidFill>
                  <a:srgbClr val="000000"/>
                </a:solidFill>
                <a:effectLst/>
                <a:uLnTx/>
                <a:uFillTx/>
                <a:latin typeface="Georgia" panose="02040502050405020303" pitchFamily="18" charset="0"/>
                <a:ea typeface="+mn-ea"/>
                <a:cs typeface="+mn-cs"/>
              </a:rPr>
              <a:t>Dieterle</a:t>
            </a:r>
            <a:r>
              <a:rPr kumimoji="0" lang="en-US" altLang="ru-RU"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 et al., </a:t>
            </a:r>
            <a:r>
              <a:rPr kumimoji="0" lang="en-US" altLang="ru-RU" sz="1800" b="0" i="0" u="none" strike="noStrike" kern="1200" cap="none" spc="0" normalizeH="0" baseline="0" noProof="0" dirty="0" err="1">
                <a:ln>
                  <a:noFill/>
                </a:ln>
                <a:solidFill>
                  <a:srgbClr val="000000"/>
                </a:solidFill>
                <a:effectLst/>
                <a:uLnTx/>
                <a:uFillTx/>
                <a:latin typeface="Georgia" panose="02040502050405020303" pitchFamily="18" charset="0"/>
                <a:ea typeface="+mn-ea"/>
                <a:cs typeface="+mn-cs"/>
              </a:rPr>
              <a:t>Photoproduction</a:t>
            </a:r>
            <a:r>
              <a:rPr kumimoji="0" lang="en-US" altLang="ru-RU"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 of </a:t>
            </a:r>
            <a:r>
              <a:rPr kumimoji="0" lang="en-US" altLang="ru-RU" sz="18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π</a:t>
            </a:r>
            <a:r>
              <a:rPr kumimoji="0" lang="en-US" altLang="ru-RU" sz="18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0</a:t>
            </a:r>
            <a:r>
              <a:rPr kumimoji="0" lang="en-US" altLang="ru-RU"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a:t>
            </a:r>
            <a:r>
              <a:rPr kumimoji="0" lang="en-US" altLang="ru-RU"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Mesons off Protons and Neutrons in the Second and Third Nucleon Resonance Region. Phys. Rev. </a:t>
            </a:r>
            <a:r>
              <a:rPr kumimoji="0" lang="en-US" altLang="ru-RU" sz="1800" b="1" i="0" u="none" strike="noStrike" kern="1200" cap="none" spc="0" normalizeH="0" baseline="0" noProof="0" dirty="0">
                <a:ln>
                  <a:noFill/>
                </a:ln>
                <a:solidFill>
                  <a:srgbClr val="000000"/>
                </a:solidFill>
                <a:effectLst/>
                <a:uLnTx/>
                <a:uFillTx/>
                <a:latin typeface="Book Antiqua" panose="02040602050305030304" pitchFamily="18" charset="0"/>
                <a:ea typeface="+mn-ea"/>
                <a:cs typeface="+mn-cs"/>
              </a:rPr>
              <a:t>C 97 </a:t>
            </a:r>
            <a:r>
              <a:rPr kumimoji="0" lang="en-US" altLang="ru-RU"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(2018) 065205.</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ru-RU"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10. A.  </a:t>
            </a:r>
            <a:r>
              <a:rPr kumimoji="0" lang="en-US" altLang="ru-RU" sz="1800" b="0" i="0" u="none" strike="noStrike" kern="1200" cap="none" spc="0" normalizeH="0" baseline="0" noProof="0" dirty="0" err="1">
                <a:ln>
                  <a:noFill/>
                </a:ln>
                <a:solidFill>
                  <a:srgbClr val="000000"/>
                </a:solidFill>
                <a:effectLst/>
                <a:uLnTx/>
                <a:uFillTx/>
                <a:latin typeface="Georgia" panose="02040502050405020303" pitchFamily="18" charset="0"/>
                <a:ea typeface="+mn-ea"/>
                <a:cs typeface="+mn-cs"/>
              </a:rPr>
              <a:t>Ka¨ser</a:t>
            </a:r>
            <a:r>
              <a:rPr kumimoji="0" lang="en-US" altLang="ru-RU"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  et  al.,  First  measurement  of  helicity-dependent  cross  sections  in  </a:t>
            </a:r>
            <a:r>
              <a:rPr kumimoji="0" lang="en-US" altLang="ru-RU" sz="18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π</a:t>
            </a:r>
            <a:r>
              <a:rPr kumimoji="0" lang="en-US" altLang="ru-RU" sz="1800" b="0" i="0" u="none" strike="noStrike" kern="1200" cap="none" spc="0" normalizeH="0" baseline="30000" noProof="0" dirty="0">
                <a:ln>
                  <a:noFill/>
                </a:ln>
                <a:solidFill>
                  <a:srgbClr val="000000"/>
                </a:solidFill>
                <a:effectLst/>
                <a:uLnTx/>
                <a:uFillTx/>
                <a:latin typeface="Calibri" panose="020F0502020204030204" pitchFamily="34" charset="0"/>
                <a:ea typeface="+mn-ea"/>
                <a:cs typeface="+mn-cs"/>
              </a:rPr>
              <a:t>0</a:t>
            </a:r>
            <a:r>
              <a:rPr kumimoji="0" lang="en-US" altLang="ru-RU" sz="1800" b="0" i="1"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η  </a:t>
            </a:r>
            <a:r>
              <a:rPr kumimoji="0" lang="en-US" altLang="ru-RU"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photo- production from quasi-free nucleons.  Phys. Lett. </a:t>
            </a:r>
            <a:r>
              <a:rPr kumimoji="0" lang="en-US" altLang="ru-RU" sz="1800" b="1" i="0" u="none" strike="noStrike" kern="1200" cap="none" spc="0" normalizeH="0" baseline="0" noProof="0" dirty="0">
                <a:ln>
                  <a:noFill/>
                </a:ln>
                <a:solidFill>
                  <a:srgbClr val="000000"/>
                </a:solidFill>
                <a:effectLst/>
                <a:uLnTx/>
                <a:uFillTx/>
                <a:latin typeface="Book Antiqua" panose="02040602050305030304" pitchFamily="18" charset="0"/>
                <a:ea typeface="+mn-ea"/>
                <a:cs typeface="+mn-cs"/>
              </a:rPr>
              <a:t>B 786 </a:t>
            </a:r>
            <a:r>
              <a:rPr kumimoji="0" lang="en-US" altLang="ru-RU"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(2018) 305.</a:t>
            </a: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ru-RU"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11. M. </a:t>
            </a:r>
            <a:r>
              <a:rPr kumimoji="0" lang="en-US" altLang="ru-RU" sz="1800" b="0" i="0" u="none" strike="noStrike" kern="1200" cap="none" spc="0" normalizeH="0" baseline="0" noProof="0" dirty="0" err="1">
                <a:ln>
                  <a:noFill/>
                </a:ln>
                <a:solidFill>
                  <a:srgbClr val="000000"/>
                </a:solidFill>
                <a:effectLst/>
                <a:uLnTx/>
                <a:uFillTx/>
                <a:latin typeface="Georgia" panose="02040502050405020303" pitchFamily="18" charset="0"/>
                <a:ea typeface="+mn-ea"/>
                <a:cs typeface="+mn-cs"/>
              </a:rPr>
              <a:t>Bashkanov</a:t>
            </a:r>
            <a:r>
              <a:rPr kumimoji="0" lang="en-US" altLang="ru-RU"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 et al., Deuteron photodisintegration by polarized photons in the region of the </a:t>
            </a:r>
            <a:r>
              <a:rPr kumimoji="0" lang="en-US" altLang="ru-RU" sz="1800" b="0" i="1" u="none" strike="noStrike" kern="1200" cap="none" spc="0" normalizeH="0" baseline="0" noProof="0" dirty="0">
                <a:ln>
                  <a:noFill/>
                </a:ln>
                <a:solidFill>
                  <a:srgbClr val="0000FF"/>
                </a:solidFill>
                <a:effectLst/>
                <a:uLnTx/>
                <a:uFillTx/>
                <a:latin typeface="Calibri" panose="020F0502020204030204" pitchFamily="34" charset="0"/>
                <a:ea typeface="+mn-ea"/>
                <a:cs typeface="+mn-cs"/>
              </a:rPr>
              <a:t>d</a:t>
            </a:r>
            <a:r>
              <a:rPr kumimoji="0" lang="en-US" altLang="ru-RU" sz="1800" b="0" i="1" u="none" strike="noStrike" kern="1200" cap="none" spc="0" normalizeH="0" baseline="30000" noProof="0" dirty="0">
                <a:ln>
                  <a:noFill/>
                </a:ln>
                <a:solidFill>
                  <a:srgbClr val="0000FF"/>
                </a:solidFill>
                <a:effectLst/>
                <a:uLnTx/>
                <a:uFillTx/>
                <a:latin typeface="Calibri" panose="020F0502020204030204" pitchFamily="34" charset="0"/>
                <a:ea typeface="+mn-ea"/>
                <a:cs typeface="+mn-cs"/>
              </a:rPr>
              <a:t>∗</a:t>
            </a:r>
            <a:r>
              <a:rPr kumimoji="0" lang="en-US" altLang="ru-RU" sz="1800" b="0" i="0" u="none" strike="noStrike" kern="1200" cap="none" spc="0" normalizeH="0" baseline="0" noProof="0" dirty="0">
                <a:ln>
                  <a:noFill/>
                </a:ln>
                <a:solidFill>
                  <a:srgbClr val="0000FF"/>
                </a:solidFill>
                <a:effectLst/>
                <a:uLnTx/>
                <a:uFillTx/>
                <a:latin typeface="Georgia" panose="02040502050405020303" pitchFamily="18" charset="0"/>
                <a:ea typeface="+mn-ea"/>
                <a:cs typeface="+mn-cs"/>
              </a:rPr>
              <a:t>(2380). </a:t>
            </a:r>
            <a:r>
              <a:rPr kumimoji="0" lang="en-US" altLang="ru-RU"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Phys. Lett. </a:t>
            </a:r>
            <a:r>
              <a:rPr kumimoji="0" lang="en-US" altLang="ru-RU" sz="1800" b="1" i="0" u="none" strike="noStrike" kern="1200" cap="none" spc="0" normalizeH="0" baseline="0" noProof="0" dirty="0">
                <a:ln>
                  <a:noFill/>
                </a:ln>
                <a:solidFill>
                  <a:srgbClr val="000000"/>
                </a:solidFill>
                <a:effectLst/>
                <a:uLnTx/>
                <a:uFillTx/>
                <a:latin typeface="Book Antiqua" panose="02040602050305030304" pitchFamily="18" charset="0"/>
                <a:ea typeface="+mn-ea"/>
                <a:cs typeface="+mn-cs"/>
              </a:rPr>
              <a:t>B 789 </a:t>
            </a:r>
            <a:r>
              <a:rPr kumimoji="0" lang="en-US" altLang="ru-RU" sz="1800" b="0" i="0" u="none" strike="noStrike" kern="1200" cap="none" spc="0" normalizeH="0" baseline="0" noProof="0" dirty="0">
                <a:ln>
                  <a:noFill/>
                </a:ln>
                <a:solidFill>
                  <a:srgbClr val="000000"/>
                </a:solidFill>
                <a:effectLst/>
                <a:uLnTx/>
                <a:uFillTx/>
                <a:latin typeface="Georgia" panose="02040502050405020303" pitchFamily="18" charset="0"/>
                <a:ea typeface="+mn-ea"/>
                <a:cs typeface="+mn-cs"/>
              </a:rPr>
              <a:t>(2019) 7.</a:t>
            </a:r>
          </a:p>
        </p:txBody>
      </p:sp>
    </p:spTree>
    <p:extLst>
      <p:ext uri="{BB962C8B-B14F-4D97-AF65-F5344CB8AC3E}">
        <p14:creationId xmlns:p14="http://schemas.microsoft.com/office/powerpoint/2010/main" val="191370331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 xmlns:a16="http://schemas.microsoft.com/office/drawing/2014/main" id="{79646610-3E9B-426C-A451-D81385767A36}"/>
              </a:ext>
            </a:extLst>
          </p:cNvPr>
          <p:cNvSpPr>
            <a:spLocks noGrp="1" noChangeArrowheads="1"/>
          </p:cNvSpPr>
          <p:nvPr>
            <p:ph type="title"/>
          </p:nvPr>
        </p:nvSpPr>
        <p:spPr/>
        <p:txBody>
          <a:bodyPr/>
          <a:lstStyle/>
          <a:p>
            <a:pPr eaLnBrk="1" hangingPunct="1"/>
            <a:r>
              <a:rPr lang="en-US" altLang="ru-RU" sz="3200" dirty="0">
                <a:solidFill>
                  <a:srgbClr val="0000FF"/>
                </a:solidFill>
              </a:rPr>
              <a:t>II.   SPASCHARM</a:t>
            </a:r>
            <a:endParaRPr lang="ru-RU" altLang="ru-RU" sz="3200" dirty="0">
              <a:solidFill>
                <a:srgbClr val="0000FF"/>
              </a:solidFill>
            </a:endParaRPr>
          </a:p>
        </p:txBody>
      </p:sp>
      <p:sp>
        <p:nvSpPr>
          <p:cNvPr id="57347" name="Rectangle 3">
            <a:extLst>
              <a:ext uri="{FF2B5EF4-FFF2-40B4-BE49-F238E27FC236}">
                <a16:creationId xmlns="" xmlns:a16="http://schemas.microsoft.com/office/drawing/2014/main" id="{0D84E438-5984-416B-B8A3-4B69272A28B3}"/>
              </a:ext>
            </a:extLst>
          </p:cNvPr>
          <p:cNvSpPr>
            <a:spLocks noGrp="1" noChangeArrowheads="1"/>
          </p:cNvSpPr>
          <p:nvPr>
            <p:ph type="body" idx="1"/>
          </p:nvPr>
        </p:nvSpPr>
        <p:spPr>
          <a:xfrm>
            <a:off x="457200" y="1268760"/>
            <a:ext cx="8229600" cy="4857403"/>
          </a:xfrm>
        </p:spPr>
        <p:txBody>
          <a:bodyPr/>
          <a:lstStyle/>
          <a:p>
            <a:pPr eaLnBrk="1" hangingPunct="1">
              <a:lnSpc>
                <a:spcPct val="80000"/>
              </a:lnSpc>
              <a:buFontTx/>
              <a:buNone/>
            </a:pPr>
            <a:r>
              <a:rPr lang="en-US" altLang="ru-RU" sz="2000" b="1" dirty="0"/>
              <a:t>Goals</a:t>
            </a:r>
            <a:r>
              <a:rPr lang="ru-RU" altLang="ru-RU" sz="2000" b="1" dirty="0" smtClean="0"/>
              <a:t>:</a:t>
            </a:r>
            <a:endParaRPr lang="en-US" altLang="ru-RU" sz="2000" b="1" dirty="0" smtClean="0"/>
          </a:p>
          <a:p>
            <a:pPr eaLnBrk="1" hangingPunct="1">
              <a:lnSpc>
                <a:spcPct val="80000"/>
              </a:lnSpc>
              <a:buFontTx/>
              <a:buNone/>
            </a:pPr>
            <a:endParaRPr lang="ru-RU" altLang="ru-RU" sz="2000" b="1" dirty="0"/>
          </a:p>
          <a:p>
            <a:pPr marL="457200" indent="-457200" eaLnBrk="1" hangingPunct="1">
              <a:lnSpc>
                <a:spcPct val="80000"/>
              </a:lnSpc>
              <a:buAutoNum type="arabicPeriod"/>
            </a:pPr>
            <a:r>
              <a:rPr lang="en-US" altLang="ru-RU" sz="2400" dirty="0" smtClean="0"/>
              <a:t>Study </a:t>
            </a:r>
            <a:r>
              <a:rPr lang="en-US" altLang="ru-RU" sz="2400" dirty="0"/>
              <a:t>of the spin dependent dynamics of strong </a:t>
            </a:r>
            <a:r>
              <a:rPr lang="en-US" altLang="ru-RU" sz="2400" dirty="0" smtClean="0"/>
              <a:t> </a:t>
            </a:r>
          </a:p>
          <a:p>
            <a:pPr marL="0" indent="0" eaLnBrk="1" hangingPunct="1">
              <a:lnSpc>
                <a:spcPct val="80000"/>
              </a:lnSpc>
              <a:buNone/>
            </a:pPr>
            <a:r>
              <a:rPr lang="en-US" altLang="ru-RU" sz="2400" dirty="0"/>
              <a:t> </a:t>
            </a:r>
            <a:r>
              <a:rPr lang="en-US" altLang="ru-RU" sz="2400" dirty="0" smtClean="0"/>
              <a:t>     interaction </a:t>
            </a:r>
            <a:r>
              <a:rPr lang="en-US" altLang="ru-RU" sz="2400" dirty="0"/>
              <a:t>and the spin structure of the proton.</a:t>
            </a:r>
          </a:p>
          <a:p>
            <a:pPr marL="739775" lvl="1" indent="-339725" eaLnBrk="1" hangingPunct="1">
              <a:tabLst>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3325" algn="l"/>
                <a:tab pos="6731000" algn="l"/>
                <a:tab pos="7180263" algn="l"/>
                <a:tab pos="7629525" algn="l"/>
                <a:tab pos="8078788" algn="l"/>
                <a:tab pos="8528050" algn="l"/>
                <a:tab pos="8977313" algn="l"/>
                <a:tab pos="8978900" algn="l"/>
                <a:tab pos="9428163" algn="l"/>
                <a:tab pos="9877425" algn="l"/>
                <a:tab pos="10326688" algn="l"/>
                <a:tab pos="10775950" algn="l"/>
                <a:tab pos="10779125" algn="l"/>
              </a:tabLst>
            </a:pPr>
            <a:r>
              <a:rPr lang="ru-RU" altLang="ru-RU" sz="2000" dirty="0"/>
              <a:t>A </a:t>
            </a:r>
            <a:r>
              <a:rPr lang="ru-RU" altLang="ru-RU" sz="2000" dirty="0" err="1"/>
              <a:t>study</a:t>
            </a:r>
            <a:r>
              <a:rPr lang="ru-RU" altLang="ru-RU" sz="2000" dirty="0"/>
              <a:t> </a:t>
            </a:r>
            <a:r>
              <a:rPr lang="ru-RU" altLang="ru-RU" sz="2000" dirty="0" err="1"/>
              <a:t>of</a:t>
            </a:r>
            <a:r>
              <a:rPr lang="ru-RU" altLang="ru-RU" sz="2000" dirty="0"/>
              <a:t> </a:t>
            </a:r>
            <a:r>
              <a:rPr lang="ru-RU" altLang="ru-RU" sz="2000" dirty="0" err="1"/>
              <a:t>the</a:t>
            </a:r>
            <a:r>
              <a:rPr lang="ru-RU" altLang="ru-RU" sz="2000" dirty="0"/>
              <a:t> </a:t>
            </a:r>
            <a:r>
              <a:rPr lang="ru-RU" altLang="ru-RU" sz="2000" dirty="0" err="1"/>
              <a:t>spin</a:t>
            </a:r>
            <a:r>
              <a:rPr lang="ru-RU" altLang="ru-RU" sz="2000" dirty="0"/>
              <a:t> </a:t>
            </a:r>
            <a:r>
              <a:rPr lang="en-US" altLang="ru-RU" sz="2000" dirty="0"/>
              <a:t>effects</a:t>
            </a:r>
            <a:r>
              <a:rPr lang="ru-RU" altLang="ru-RU" sz="2000" dirty="0"/>
              <a:t> </a:t>
            </a:r>
            <a:r>
              <a:rPr lang="en-US" altLang="ru-RU" sz="2000" dirty="0"/>
              <a:t>in</a:t>
            </a:r>
            <a:r>
              <a:rPr lang="ru-RU" altLang="ru-RU" sz="2000" dirty="0"/>
              <a:t> </a:t>
            </a:r>
            <a:r>
              <a:rPr lang="en-US" altLang="ru-RU" sz="2000" dirty="0"/>
              <a:t>dozen of reactions with different polarized beams or/and targets (</a:t>
            </a:r>
            <a:r>
              <a:rPr lang="en-US" altLang="ru-RU" sz="2000" dirty="0" err="1"/>
              <a:t>i</a:t>
            </a:r>
            <a:r>
              <a:rPr lang="ru-RU" altLang="ru-RU" sz="2000" dirty="0" err="1"/>
              <a:t>nclusive</a:t>
            </a:r>
            <a:r>
              <a:rPr lang="en-US" altLang="ru-RU" sz="2000" dirty="0"/>
              <a:t>,</a:t>
            </a:r>
            <a:r>
              <a:rPr lang="ru-RU" altLang="ru-RU" sz="2000" dirty="0"/>
              <a:t> </a:t>
            </a:r>
            <a:r>
              <a:rPr lang="ru-RU" altLang="ru-RU" sz="2000" dirty="0" err="1"/>
              <a:t>exclusive</a:t>
            </a:r>
            <a:r>
              <a:rPr lang="ru-RU" altLang="ru-RU" sz="2000" dirty="0"/>
              <a:t> </a:t>
            </a:r>
            <a:r>
              <a:rPr lang="en-US" altLang="ru-RU" sz="2000" dirty="0"/>
              <a:t>reactions and elastic scattering </a:t>
            </a:r>
            <a:r>
              <a:rPr lang="ru-RU" altLang="ru-RU" sz="2000" dirty="0" err="1"/>
              <a:t>will</a:t>
            </a:r>
            <a:r>
              <a:rPr lang="ru-RU" altLang="ru-RU" sz="2000" dirty="0"/>
              <a:t> </a:t>
            </a:r>
            <a:r>
              <a:rPr lang="ru-RU" altLang="ru-RU" sz="2000" dirty="0" err="1"/>
              <a:t>be</a:t>
            </a:r>
            <a:r>
              <a:rPr lang="ru-RU" altLang="ru-RU" sz="2000" dirty="0"/>
              <a:t> </a:t>
            </a:r>
            <a:r>
              <a:rPr lang="ru-RU" altLang="ru-RU" sz="2000" dirty="0" err="1"/>
              <a:t>studied</a:t>
            </a:r>
            <a:r>
              <a:rPr lang="ru-RU" altLang="ru-RU" sz="2000" dirty="0"/>
              <a:t> </a:t>
            </a:r>
            <a:r>
              <a:rPr lang="ru-RU" altLang="ru-RU" sz="2000" dirty="0" err="1"/>
              <a:t>simultaneously</a:t>
            </a:r>
            <a:r>
              <a:rPr lang="en-US" altLang="ru-RU" sz="2000" dirty="0"/>
              <a:t>)</a:t>
            </a:r>
            <a:r>
              <a:rPr lang="ru-RU" altLang="ru-RU" sz="2000" dirty="0" smtClean="0"/>
              <a:t>.</a:t>
            </a:r>
            <a:endParaRPr lang="en-US" altLang="ru-RU" sz="2000" dirty="0"/>
          </a:p>
          <a:p>
            <a:pPr marL="739775" lvl="1" indent="-339725" eaLnBrk="1" hangingPunct="1">
              <a:tabLst>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3325" algn="l"/>
                <a:tab pos="6731000" algn="l"/>
                <a:tab pos="7180263" algn="l"/>
                <a:tab pos="7629525" algn="l"/>
                <a:tab pos="8078788" algn="l"/>
                <a:tab pos="8528050" algn="l"/>
                <a:tab pos="8977313" algn="l"/>
                <a:tab pos="8978900" algn="l"/>
                <a:tab pos="9428163" algn="l"/>
                <a:tab pos="9877425" algn="l"/>
                <a:tab pos="10326688" algn="l"/>
                <a:tab pos="10775950" algn="l"/>
                <a:tab pos="10779125" algn="l"/>
              </a:tabLst>
            </a:pPr>
            <a:endParaRPr lang="en-US" altLang="ru-RU" sz="2000" dirty="0"/>
          </a:p>
          <a:p>
            <a:pPr>
              <a:buSzPts val="2000"/>
              <a:buFont typeface="Arial" panose="020B0604020202020204" pitchFamily="34" charset="0"/>
              <a:buChar char="•"/>
            </a:pPr>
            <a:endParaRPr lang="en-US" sz="2000" dirty="0">
              <a:solidFill>
                <a:srgbClr val="000000"/>
              </a:solidFill>
              <a:latin typeface="Arial" panose="020B0604020202020204" pitchFamily="34" charset="0"/>
            </a:endParaRPr>
          </a:p>
          <a:p>
            <a:pPr eaLnBrk="1" hangingPunct="1">
              <a:lnSpc>
                <a:spcPct val="80000"/>
              </a:lnSpc>
            </a:pPr>
            <a:endParaRPr lang="en-US" altLang="ru-RU" sz="2000" dirty="0">
              <a:cs typeface="Arial" panose="020B0604020202020204"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11559" y="-281012"/>
            <a:ext cx="8285287" cy="1117723"/>
          </a:xfrm>
        </p:spPr>
        <p:txBody>
          <a:bodyPr/>
          <a:lstStyle/>
          <a:p>
            <a:r>
              <a:rPr lang="en-US" sz="3200" dirty="0" smtClean="0">
                <a:solidFill>
                  <a:srgbClr val="0070C0"/>
                </a:solidFill>
              </a:rPr>
              <a:t>Motivation for study of asymmetries</a:t>
            </a:r>
            <a:endParaRPr lang="ru-RU" sz="3200" dirty="0">
              <a:solidFill>
                <a:srgbClr val="0070C0"/>
              </a:solidFill>
            </a:endParaRPr>
          </a:p>
        </p:txBody>
      </p:sp>
      <p:sp>
        <p:nvSpPr>
          <p:cNvPr id="4" name="Дата 3"/>
          <p:cNvSpPr>
            <a:spLocks noGrp="1"/>
          </p:cNvSpPr>
          <p:nvPr>
            <p:ph type="dt" sz="half" idx="10"/>
          </p:nvPr>
        </p:nvSpPr>
        <p:spPr/>
        <p:txBody>
          <a:bodyPr/>
          <a:lstStyle/>
          <a:p>
            <a:endParaRPr lang="ru-RU" altLang="ru-RU" dirty="0"/>
          </a:p>
        </p:txBody>
      </p:sp>
      <p:sp>
        <p:nvSpPr>
          <p:cNvPr id="5" name="Нижний колонтитул 4"/>
          <p:cNvSpPr>
            <a:spLocks noGrp="1"/>
          </p:cNvSpPr>
          <p:nvPr>
            <p:ph type="ftr" sz="quarter" idx="11"/>
          </p:nvPr>
        </p:nvSpPr>
        <p:spPr>
          <a:xfrm>
            <a:off x="3124200" y="6265118"/>
            <a:ext cx="2895600" cy="476250"/>
          </a:xfrm>
        </p:spPr>
        <p:txBody>
          <a:bodyPr/>
          <a:lstStyle/>
          <a:p>
            <a:r>
              <a:rPr lang="en-US" altLang="ru-RU" dirty="0"/>
              <a:t> </a:t>
            </a:r>
            <a:r>
              <a:rPr lang="ru-RU" altLang="ru-RU" dirty="0">
                <a:solidFill>
                  <a:srgbClr val="FFFFFF"/>
                </a:solidFill>
              </a:rPr>
              <a:t>Семинар ЛЯП</a:t>
            </a:r>
            <a:endParaRPr lang="ru-RU" altLang="ru-RU" dirty="0"/>
          </a:p>
        </p:txBody>
      </p:sp>
      <p:sp>
        <p:nvSpPr>
          <p:cNvPr id="6" name="Номер слайда 5"/>
          <p:cNvSpPr>
            <a:spLocks noGrp="1"/>
          </p:cNvSpPr>
          <p:nvPr>
            <p:ph type="sldNum" sz="quarter" idx="12"/>
          </p:nvPr>
        </p:nvSpPr>
        <p:spPr/>
        <p:txBody>
          <a:bodyPr/>
          <a:lstStyle/>
          <a:p>
            <a:fld id="{36A10669-CE8A-4DA0-B546-D3B064FB49D9}" type="slidenum">
              <a:rPr lang="ru-RU" altLang="ru-RU" smtClean="0"/>
              <a:pPr/>
              <a:t>22</a:t>
            </a:fld>
            <a:endParaRPr lang="ru-RU" altLang="ru-RU"/>
          </a:p>
        </p:txBody>
      </p:sp>
      <p:pic>
        <p:nvPicPr>
          <p:cNvPr id="238594" name="Picture 2"/>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431538" y="1940374"/>
            <a:ext cx="8645327"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581562" y="4725889"/>
            <a:ext cx="5980876" cy="1015663"/>
          </a:xfrm>
          <a:prstGeom prst="rect">
            <a:avLst/>
          </a:prstGeom>
          <a:noFill/>
        </p:spPr>
        <p:txBody>
          <a:bodyPr wrap="square" rtlCol="0">
            <a:spAutoFit/>
          </a:bodyPr>
          <a:lstStyle/>
          <a:p>
            <a:r>
              <a:rPr lang="en-US" sz="2000" dirty="0" smtClean="0"/>
              <a:t>Asymmetry of inclusive  production of </a:t>
            </a:r>
            <a:r>
              <a:rPr lang="en-US" sz="2000" dirty="0" err="1" smtClean="0"/>
              <a:t>pions</a:t>
            </a:r>
            <a:r>
              <a:rPr lang="en-US" sz="2000" dirty="0" smtClean="0"/>
              <a:t> is non- zero and practically does not depend on</a:t>
            </a:r>
            <a:r>
              <a:rPr lang="en-US" sz="2000" dirty="0"/>
              <a:t> </a:t>
            </a:r>
            <a:r>
              <a:rPr lang="en-US" sz="2000" dirty="0" smtClean="0"/>
              <a:t>energy</a:t>
            </a:r>
            <a:endParaRPr lang="ru-RU" sz="2000" b="1" dirty="0"/>
          </a:p>
        </p:txBody>
      </p:sp>
      <p:sp>
        <p:nvSpPr>
          <p:cNvPr id="8" name="TextBox 7"/>
          <p:cNvSpPr txBox="1"/>
          <p:nvPr/>
        </p:nvSpPr>
        <p:spPr>
          <a:xfrm>
            <a:off x="2821176" y="4155891"/>
            <a:ext cx="5485156" cy="369332"/>
          </a:xfrm>
          <a:prstGeom prst="rect">
            <a:avLst/>
          </a:prstGeom>
          <a:noFill/>
        </p:spPr>
        <p:txBody>
          <a:bodyPr wrap="none" rtlCol="0">
            <a:spAutoFit/>
          </a:bodyPr>
          <a:lstStyle/>
          <a:p>
            <a:r>
              <a:rPr lang="da-DK" i="1" dirty="0">
                <a:solidFill>
                  <a:srgbClr val="00B050"/>
                </a:solidFill>
              </a:rPr>
              <a:t>C. A. Aidala, et al., Rev. Mod. Phys. 85 (2013) 655</a:t>
            </a:r>
            <a:endParaRPr lang="ru-RU" i="1" dirty="0">
              <a:solidFill>
                <a:srgbClr val="00B050"/>
              </a:solidFill>
            </a:endParaRPr>
          </a:p>
        </p:txBody>
      </p:sp>
      <p:sp>
        <p:nvSpPr>
          <p:cNvPr id="9" name="TextBox 8"/>
          <p:cNvSpPr txBox="1"/>
          <p:nvPr/>
        </p:nvSpPr>
        <p:spPr>
          <a:xfrm>
            <a:off x="971600" y="1371749"/>
            <a:ext cx="659155" cy="369332"/>
          </a:xfrm>
          <a:prstGeom prst="rect">
            <a:avLst/>
          </a:prstGeom>
          <a:noFill/>
        </p:spPr>
        <p:txBody>
          <a:bodyPr wrap="none" rtlCol="0">
            <a:spAutoFit/>
          </a:bodyPr>
          <a:lstStyle/>
          <a:p>
            <a:r>
              <a:rPr lang="en-US" dirty="0" smtClean="0"/>
              <a:t>ZGS</a:t>
            </a:r>
            <a:endParaRPr lang="ru-RU" dirty="0"/>
          </a:p>
        </p:txBody>
      </p:sp>
      <p:sp>
        <p:nvSpPr>
          <p:cNvPr id="12" name="TextBox 11"/>
          <p:cNvSpPr txBox="1"/>
          <p:nvPr/>
        </p:nvSpPr>
        <p:spPr>
          <a:xfrm>
            <a:off x="3347864" y="1403213"/>
            <a:ext cx="684803" cy="369332"/>
          </a:xfrm>
          <a:prstGeom prst="rect">
            <a:avLst/>
          </a:prstGeom>
          <a:noFill/>
        </p:spPr>
        <p:txBody>
          <a:bodyPr wrap="none" rtlCol="0">
            <a:spAutoFit/>
          </a:bodyPr>
          <a:lstStyle/>
          <a:p>
            <a:r>
              <a:rPr lang="en-US" dirty="0" smtClean="0"/>
              <a:t>AGS</a:t>
            </a:r>
            <a:endParaRPr lang="ru-RU" dirty="0"/>
          </a:p>
        </p:txBody>
      </p:sp>
      <p:sp>
        <p:nvSpPr>
          <p:cNvPr id="13" name="TextBox 12"/>
          <p:cNvSpPr txBox="1"/>
          <p:nvPr/>
        </p:nvSpPr>
        <p:spPr>
          <a:xfrm>
            <a:off x="5563754" y="1403213"/>
            <a:ext cx="800219" cy="369332"/>
          </a:xfrm>
          <a:prstGeom prst="rect">
            <a:avLst/>
          </a:prstGeom>
          <a:noFill/>
        </p:spPr>
        <p:txBody>
          <a:bodyPr wrap="none" rtlCol="0">
            <a:spAutoFit/>
          </a:bodyPr>
          <a:lstStyle/>
          <a:p>
            <a:r>
              <a:rPr lang="en-US" dirty="0" smtClean="0"/>
              <a:t>FNAL</a:t>
            </a:r>
            <a:endParaRPr lang="ru-RU" dirty="0"/>
          </a:p>
        </p:txBody>
      </p:sp>
      <p:sp>
        <p:nvSpPr>
          <p:cNvPr id="14" name="TextBox 13"/>
          <p:cNvSpPr txBox="1"/>
          <p:nvPr/>
        </p:nvSpPr>
        <p:spPr>
          <a:xfrm>
            <a:off x="7620000" y="1442675"/>
            <a:ext cx="748923" cy="369332"/>
          </a:xfrm>
          <a:prstGeom prst="rect">
            <a:avLst/>
          </a:prstGeom>
          <a:noFill/>
        </p:spPr>
        <p:txBody>
          <a:bodyPr wrap="none" rtlCol="0">
            <a:spAutoFit/>
          </a:bodyPr>
          <a:lstStyle/>
          <a:p>
            <a:r>
              <a:rPr lang="en-US" dirty="0" smtClean="0"/>
              <a:t>RHIC</a:t>
            </a:r>
            <a:endParaRPr lang="ru-RU" dirty="0"/>
          </a:p>
        </p:txBody>
      </p:sp>
    </p:spTree>
    <p:extLst>
      <p:ext uri="{BB962C8B-B14F-4D97-AF65-F5344CB8AC3E}">
        <p14:creationId xmlns:p14="http://schemas.microsoft.com/office/powerpoint/2010/main" val="14537250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3648" y="1634101"/>
            <a:ext cx="6840760" cy="3530715"/>
          </a:xfrm>
          <a:prstGeom prst="rect">
            <a:avLst/>
          </a:prstGeom>
        </p:spPr>
      </p:pic>
      <p:sp>
        <p:nvSpPr>
          <p:cNvPr id="4" name="TextBox 3"/>
          <p:cNvSpPr txBox="1"/>
          <p:nvPr/>
        </p:nvSpPr>
        <p:spPr>
          <a:xfrm>
            <a:off x="611560" y="764704"/>
            <a:ext cx="7632848" cy="646331"/>
          </a:xfrm>
          <a:prstGeom prst="rect">
            <a:avLst/>
          </a:prstGeom>
          <a:noFill/>
        </p:spPr>
        <p:txBody>
          <a:bodyPr wrap="square" rtlCol="0">
            <a:spAutoFit/>
          </a:bodyPr>
          <a:lstStyle/>
          <a:p>
            <a:r>
              <a:rPr lang="en-US" dirty="0">
                <a:solidFill>
                  <a:srgbClr val="0000FF"/>
                </a:solidFill>
              </a:rPr>
              <a:t>       Gluon contribution to the proton spin first was proposed by </a:t>
            </a:r>
          </a:p>
          <a:p>
            <a:r>
              <a:rPr lang="en-US" dirty="0">
                <a:solidFill>
                  <a:srgbClr val="0000FF"/>
                </a:solidFill>
              </a:rPr>
              <a:t>M.E. </a:t>
            </a:r>
            <a:r>
              <a:rPr lang="en-US" dirty="0" err="1">
                <a:solidFill>
                  <a:srgbClr val="0000FF"/>
                </a:solidFill>
              </a:rPr>
              <a:t>Beddo</a:t>
            </a:r>
            <a:r>
              <a:rPr lang="en-US" dirty="0">
                <a:solidFill>
                  <a:srgbClr val="0000FF"/>
                </a:solidFill>
              </a:rPr>
              <a:t> et al, </a:t>
            </a:r>
            <a:r>
              <a:rPr lang="en-US" dirty="0" err="1">
                <a:solidFill>
                  <a:srgbClr val="0000FF"/>
                </a:solidFill>
              </a:rPr>
              <a:t>Fermilab</a:t>
            </a:r>
            <a:r>
              <a:rPr lang="en-US" dirty="0">
                <a:solidFill>
                  <a:srgbClr val="0000FF"/>
                </a:solidFill>
              </a:rPr>
              <a:t> Proposal  N 838,  1991</a:t>
            </a:r>
            <a:endParaRPr lang="ru-RU" dirty="0">
              <a:solidFill>
                <a:srgbClr val="0000FF"/>
              </a:solidFill>
            </a:endParaRPr>
          </a:p>
        </p:txBody>
      </p:sp>
      <p:sp>
        <p:nvSpPr>
          <p:cNvPr id="2" name="Прямоугольник 1"/>
          <p:cNvSpPr/>
          <p:nvPr/>
        </p:nvSpPr>
        <p:spPr>
          <a:xfrm>
            <a:off x="431540" y="5231523"/>
            <a:ext cx="8352928" cy="1051570"/>
          </a:xfrm>
          <a:prstGeom prst="rect">
            <a:avLst/>
          </a:prstGeom>
        </p:spPr>
        <p:txBody>
          <a:bodyPr wrap="square">
            <a:spAutoFit/>
          </a:bodyPr>
          <a:lstStyle/>
          <a:p>
            <a:pPr marL="457200">
              <a:spcBef>
                <a:spcPts val="480"/>
              </a:spcBef>
              <a:spcAft>
                <a:spcPts val="0"/>
              </a:spcAft>
              <a:buSzPts val="2000"/>
            </a:pPr>
            <a:r>
              <a:rPr lang="en-US" dirty="0">
                <a:solidFill>
                  <a:srgbClr val="000000"/>
                </a:solidFill>
              </a:rPr>
              <a:t>Double-spin asymmetry A</a:t>
            </a:r>
            <a:r>
              <a:rPr lang="en-US" baseline="-25000" dirty="0">
                <a:solidFill>
                  <a:srgbClr val="000000"/>
                </a:solidFill>
              </a:rPr>
              <a:t>LL</a:t>
            </a:r>
            <a:r>
              <a:rPr lang="en-US" dirty="0">
                <a:solidFill>
                  <a:srgbClr val="000000"/>
                </a:solidFill>
              </a:rPr>
              <a:t> measurements in </a:t>
            </a:r>
            <a:r>
              <a:rPr lang="en-US" dirty="0" smtClean="0">
                <a:solidFill>
                  <a:srgbClr val="000000"/>
                </a:solidFill>
              </a:rPr>
              <a:t>the process</a:t>
            </a:r>
            <a:r>
              <a:rPr lang="en-US" dirty="0">
                <a:solidFill>
                  <a:srgbClr val="000000"/>
                </a:solidFill>
              </a:rPr>
              <a:t>: </a:t>
            </a:r>
            <a:endParaRPr lang="ru-RU" dirty="0"/>
          </a:p>
          <a:p>
            <a:pPr marL="457200">
              <a:spcBef>
                <a:spcPts val="480"/>
              </a:spcBef>
              <a:spcAft>
                <a:spcPts val="0"/>
              </a:spcAft>
            </a:pPr>
            <a:r>
              <a:rPr lang="en-US" dirty="0">
                <a:solidFill>
                  <a:srgbClr val="000000"/>
                </a:solidFill>
              </a:rPr>
              <a:t>p</a:t>
            </a:r>
            <a:r>
              <a:rPr lang="en-US" baseline="-25000" dirty="0">
                <a:solidFill>
                  <a:srgbClr val="000000"/>
                </a:solidFill>
              </a:rPr>
              <a:t>→</a:t>
            </a:r>
            <a:r>
              <a:rPr lang="en-US" dirty="0">
                <a:solidFill>
                  <a:srgbClr val="000000"/>
                </a:solidFill>
              </a:rPr>
              <a:t> + p</a:t>
            </a:r>
            <a:r>
              <a:rPr lang="en-US" baseline="-25000" dirty="0">
                <a:solidFill>
                  <a:srgbClr val="000000"/>
                </a:solidFill>
              </a:rPr>
              <a:t>→</a:t>
            </a:r>
            <a:r>
              <a:rPr lang="en-US" dirty="0">
                <a:solidFill>
                  <a:srgbClr val="000000"/>
                </a:solidFill>
              </a:rPr>
              <a:t> → </a:t>
            </a:r>
            <a:r>
              <a:rPr lang="el-GR" dirty="0">
                <a:solidFill>
                  <a:srgbClr val="000000"/>
                </a:solidFill>
              </a:rPr>
              <a:t>χ</a:t>
            </a:r>
            <a:r>
              <a:rPr lang="en-US" baseline="-25000" dirty="0">
                <a:solidFill>
                  <a:srgbClr val="000000"/>
                </a:solidFill>
              </a:rPr>
              <a:t>c2</a:t>
            </a:r>
            <a:r>
              <a:rPr lang="en-US" dirty="0">
                <a:solidFill>
                  <a:srgbClr val="000000"/>
                </a:solidFill>
              </a:rPr>
              <a:t> (J/</a:t>
            </a:r>
            <a:r>
              <a:rPr lang="el-GR" dirty="0">
                <a:solidFill>
                  <a:srgbClr val="000000"/>
                </a:solidFill>
              </a:rPr>
              <a:t>Ψ) + </a:t>
            </a:r>
            <a:r>
              <a:rPr lang="en-US" dirty="0">
                <a:solidFill>
                  <a:srgbClr val="000000"/>
                </a:solidFill>
              </a:rPr>
              <a:t>X, (</a:t>
            </a:r>
            <a:r>
              <a:rPr lang="el-GR" dirty="0">
                <a:solidFill>
                  <a:srgbClr val="000000"/>
                </a:solidFill>
              </a:rPr>
              <a:t>χ</a:t>
            </a:r>
            <a:r>
              <a:rPr lang="en-US" baseline="-25000" dirty="0">
                <a:solidFill>
                  <a:srgbClr val="000000"/>
                </a:solidFill>
              </a:rPr>
              <a:t>c2</a:t>
            </a:r>
            <a:r>
              <a:rPr lang="en-US" dirty="0">
                <a:solidFill>
                  <a:srgbClr val="000000"/>
                </a:solidFill>
              </a:rPr>
              <a:t> → J/</a:t>
            </a:r>
            <a:r>
              <a:rPr lang="el-GR" dirty="0">
                <a:solidFill>
                  <a:srgbClr val="000000"/>
                </a:solidFill>
              </a:rPr>
              <a:t>Ψ + γ)</a:t>
            </a:r>
            <a:r>
              <a:rPr lang="en-US" dirty="0">
                <a:solidFill>
                  <a:srgbClr val="000000"/>
                </a:solidFill>
              </a:rPr>
              <a:t> to study </a:t>
            </a:r>
            <a:r>
              <a:rPr lang="el-GR" dirty="0">
                <a:solidFill>
                  <a:srgbClr val="000000"/>
                </a:solidFill>
              </a:rPr>
              <a:t>Δ</a:t>
            </a:r>
            <a:r>
              <a:rPr lang="en-US" dirty="0">
                <a:solidFill>
                  <a:srgbClr val="000000"/>
                </a:solidFill>
              </a:rPr>
              <a:t>G/G(x).</a:t>
            </a:r>
            <a:endParaRPr lang="ru-RU" dirty="0"/>
          </a:p>
          <a:p>
            <a:pPr marL="457200">
              <a:spcBef>
                <a:spcPts val="480"/>
              </a:spcBef>
              <a:spcAft>
                <a:spcPts val="0"/>
              </a:spcAft>
            </a:pPr>
            <a:r>
              <a:rPr lang="en-US" dirty="0">
                <a:solidFill>
                  <a:srgbClr val="000000"/>
                </a:solidFill>
              </a:rPr>
              <a:t>Simultaneously A</a:t>
            </a:r>
            <a:r>
              <a:rPr lang="en-US" baseline="-25000" dirty="0">
                <a:solidFill>
                  <a:srgbClr val="000000"/>
                </a:solidFill>
              </a:rPr>
              <a:t>NN</a:t>
            </a:r>
            <a:r>
              <a:rPr lang="en-US" dirty="0">
                <a:solidFill>
                  <a:srgbClr val="000000"/>
                </a:solidFill>
              </a:rPr>
              <a:t> and A</a:t>
            </a:r>
            <a:r>
              <a:rPr lang="en-US" baseline="-25000" dirty="0">
                <a:solidFill>
                  <a:srgbClr val="000000"/>
                </a:solidFill>
              </a:rPr>
              <a:t>N</a:t>
            </a:r>
            <a:r>
              <a:rPr lang="en-US" dirty="0">
                <a:solidFill>
                  <a:srgbClr val="000000"/>
                </a:solidFill>
              </a:rPr>
              <a:t> in J/</a:t>
            </a:r>
            <a:r>
              <a:rPr lang="el-GR" dirty="0">
                <a:solidFill>
                  <a:srgbClr val="000000"/>
                </a:solidFill>
              </a:rPr>
              <a:t>ψ</a:t>
            </a:r>
            <a:r>
              <a:rPr lang="en-US" dirty="0">
                <a:solidFill>
                  <a:srgbClr val="000000"/>
                </a:solidFill>
              </a:rPr>
              <a:t>, </a:t>
            </a:r>
            <a:r>
              <a:rPr lang="el-GR" dirty="0">
                <a:solidFill>
                  <a:srgbClr val="FF0000"/>
                </a:solidFill>
              </a:rPr>
              <a:t>χ</a:t>
            </a:r>
            <a:r>
              <a:rPr lang="en-US" baseline="-25000" dirty="0">
                <a:solidFill>
                  <a:srgbClr val="FF0000"/>
                </a:solidFill>
              </a:rPr>
              <a:t>c1</a:t>
            </a:r>
            <a:r>
              <a:rPr lang="en-US" dirty="0">
                <a:solidFill>
                  <a:srgbClr val="FF0000"/>
                </a:solidFill>
              </a:rPr>
              <a:t>/</a:t>
            </a:r>
            <a:r>
              <a:rPr lang="el-GR" dirty="0">
                <a:solidFill>
                  <a:srgbClr val="FF0000"/>
                </a:solidFill>
              </a:rPr>
              <a:t>χ</a:t>
            </a:r>
            <a:r>
              <a:rPr lang="en-US" baseline="-25000" dirty="0">
                <a:solidFill>
                  <a:srgbClr val="FF0000"/>
                </a:solidFill>
              </a:rPr>
              <a:t>c2</a:t>
            </a:r>
            <a:r>
              <a:rPr lang="en-US" dirty="0">
                <a:solidFill>
                  <a:srgbClr val="FF0000"/>
                </a:solidFill>
              </a:rPr>
              <a:t> </a:t>
            </a:r>
            <a:r>
              <a:rPr lang="en-US" dirty="0">
                <a:solidFill>
                  <a:srgbClr val="000000"/>
                </a:solidFill>
              </a:rPr>
              <a:t>– production will be studied. </a:t>
            </a:r>
            <a:endParaRPr lang="ru-RU" dirty="0">
              <a:effectLst/>
            </a:endParaRPr>
          </a:p>
        </p:txBody>
      </p:sp>
      <p:sp>
        <p:nvSpPr>
          <p:cNvPr id="5" name="Прямоугольник 4"/>
          <p:cNvSpPr/>
          <p:nvPr/>
        </p:nvSpPr>
        <p:spPr>
          <a:xfrm>
            <a:off x="71500" y="-231620"/>
            <a:ext cx="8712968" cy="889474"/>
          </a:xfrm>
          <a:prstGeom prst="rect">
            <a:avLst/>
          </a:prstGeom>
        </p:spPr>
        <p:txBody>
          <a:bodyPr wrap="square">
            <a:spAutoFit/>
          </a:bodyPr>
          <a:lstStyle/>
          <a:p>
            <a:pPr marL="740664" indent="-338328" eaLnBrk="1" hangingPunct="1">
              <a:spcBef>
                <a:spcPts val="480"/>
              </a:spcBef>
              <a:spcAft>
                <a:spcPts val="0"/>
              </a:spcAft>
              <a:tabLst>
                <a:tab pos="441325" algn="l"/>
                <a:tab pos="890651" algn="l"/>
                <a:tab pos="1339850" algn="l"/>
                <a:tab pos="1789176" algn="l"/>
                <a:tab pos="2238375" algn="l"/>
                <a:tab pos="2687701" algn="l"/>
                <a:tab pos="3136900" algn="l"/>
                <a:tab pos="3586226" algn="l"/>
                <a:tab pos="4035425" algn="l"/>
                <a:tab pos="4484751" algn="l"/>
                <a:tab pos="4933950" algn="l"/>
                <a:tab pos="5383276" algn="l"/>
                <a:tab pos="5832475" algn="l"/>
                <a:tab pos="6283325" algn="l"/>
                <a:tab pos="6731000" algn="l"/>
                <a:tab pos="7180326" algn="l"/>
                <a:tab pos="7629525" algn="l"/>
                <a:tab pos="8078851" algn="l"/>
                <a:tab pos="8528050" algn="l"/>
                <a:tab pos="8977376" algn="l"/>
                <a:tab pos="8978900" algn="l"/>
                <a:tab pos="9428226" algn="l"/>
                <a:tab pos="9877425" algn="l"/>
                <a:tab pos="10326751" algn="l"/>
                <a:tab pos="10775950" algn="l"/>
                <a:tab pos="10779125" algn="l"/>
              </a:tabLst>
            </a:pPr>
            <a:endParaRPr lang="ru-RU" dirty="0"/>
          </a:p>
          <a:p>
            <a:pPr marL="347472" indent="-347472" eaLnBrk="1" hangingPunct="1">
              <a:lnSpc>
                <a:spcPct val="80000"/>
              </a:lnSpc>
              <a:spcBef>
                <a:spcPts val="576"/>
              </a:spcBef>
              <a:spcAft>
                <a:spcPts val="0"/>
              </a:spcAft>
            </a:pPr>
            <a:r>
              <a:rPr lang="en-US" dirty="0" smtClean="0">
                <a:solidFill>
                  <a:srgbClr val="000000"/>
                </a:solidFill>
              </a:rPr>
              <a:t>2.  Determination </a:t>
            </a:r>
            <a:r>
              <a:rPr lang="en-US" dirty="0">
                <a:solidFill>
                  <a:srgbClr val="000000"/>
                </a:solidFill>
              </a:rPr>
              <a:t>of the gluon contribution </a:t>
            </a:r>
            <a:r>
              <a:rPr lang="el-GR" dirty="0">
                <a:solidFill>
                  <a:srgbClr val="000000"/>
                </a:solidFill>
                <a:cs typeface="Arial" panose="020B0604020202020204" pitchFamily="34" charset="0"/>
              </a:rPr>
              <a:t>Δ</a:t>
            </a:r>
            <a:r>
              <a:rPr lang="en-US" dirty="0">
                <a:solidFill>
                  <a:srgbClr val="000000"/>
                </a:solidFill>
                <a:cs typeface="Arial" panose="020B0604020202020204" pitchFamily="34" charset="0"/>
              </a:rPr>
              <a:t>G/G(x)</a:t>
            </a:r>
            <a:r>
              <a:rPr lang="en-US" dirty="0">
                <a:solidFill>
                  <a:srgbClr val="000000"/>
                </a:solidFill>
              </a:rPr>
              <a:t> </a:t>
            </a:r>
            <a:r>
              <a:rPr lang="en-US" dirty="0" smtClean="0">
                <a:solidFill>
                  <a:srgbClr val="000000"/>
                </a:solidFill>
              </a:rPr>
              <a:t>to </a:t>
            </a:r>
            <a:r>
              <a:rPr lang="en-US" dirty="0">
                <a:solidFill>
                  <a:srgbClr val="000000"/>
                </a:solidFill>
              </a:rPr>
              <a:t>the proton spin at large values of the </a:t>
            </a:r>
            <a:r>
              <a:rPr lang="en-US" dirty="0" err="1">
                <a:solidFill>
                  <a:srgbClr val="000000"/>
                </a:solidFill>
              </a:rPr>
              <a:t>Bjorken</a:t>
            </a:r>
            <a:r>
              <a:rPr lang="en-US" dirty="0">
                <a:solidFill>
                  <a:srgbClr val="000000"/>
                </a:solidFill>
              </a:rPr>
              <a:t> </a:t>
            </a:r>
            <a:r>
              <a:rPr lang="en-US" dirty="0" smtClean="0">
                <a:solidFill>
                  <a:srgbClr val="000000"/>
                </a:solidFill>
              </a:rPr>
              <a:t>variable  </a:t>
            </a:r>
            <a:r>
              <a:rPr lang="en-US" dirty="0">
                <a:solidFill>
                  <a:srgbClr val="000000"/>
                </a:solidFill>
              </a:rPr>
              <a:t>x. </a:t>
            </a:r>
            <a:r>
              <a:rPr lang="ru-RU" dirty="0">
                <a:solidFill>
                  <a:srgbClr val="000000"/>
                </a:solidFill>
              </a:rPr>
              <a:t> </a:t>
            </a:r>
            <a:endParaRPr lang="ru-RU" dirty="0">
              <a:effectLst/>
            </a:endParaRPr>
          </a:p>
        </p:txBody>
      </p:sp>
      <p:sp>
        <p:nvSpPr>
          <p:cNvPr id="6" name="Прямоугольник 5"/>
          <p:cNvSpPr/>
          <p:nvPr/>
        </p:nvSpPr>
        <p:spPr>
          <a:xfrm>
            <a:off x="233518" y="6349800"/>
            <a:ext cx="8388932" cy="369332"/>
          </a:xfrm>
          <a:prstGeom prst="rect">
            <a:avLst/>
          </a:prstGeom>
        </p:spPr>
        <p:txBody>
          <a:bodyPr wrap="square">
            <a:spAutoFit/>
          </a:bodyPr>
          <a:lstStyle/>
          <a:p>
            <a:pPr marL="457200">
              <a:spcBef>
                <a:spcPts val="480"/>
              </a:spcBef>
              <a:spcAft>
                <a:spcPts val="0"/>
              </a:spcAft>
            </a:pPr>
            <a:r>
              <a:rPr lang="en-US" b="0" dirty="0">
                <a:solidFill>
                  <a:srgbClr val="000000"/>
                </a:solidFill>
              </a:rPr>
              <a:t>-  A</a:t>
            </a:r>
            <a:r>
              <a:rPr lang="en-US" b="0" baseline="-25000" dirty="0">
                <a:solidFill>
                  <a:srgbClr val="000000"/>
                </a:solidFill>
              </a:rPr>
              <a:t>NN</a:t>
            </a:r>
            <a:r>
              <a:rPr lang="en-US" b="0" dirty="0">
                <a:solidFill>
                  <a:srgbClr val="000000"/>
                </a:solidFill>
              </a:rPr>
              <a:t> measurements for </a:t>
            </a:r>
            <a:r>
              <a:rPr lang="en-US" b="0" dirty="0" err="1">
                <a:solidFill>
                  <a:srgbClr val="000000"/>
                </a:solidFill>
              </a:rPr>
              <a:t>Drell</a:t>
            </a:r>
            <a:r>
              <a:rPr lang="en-US" b="0" dirty="0">
                <a:solidFill>
                  <a:srgbClr val="000000"/>
                </a:solidFill>
              </a:rPr>
              <a:t>-Yan pairs to study </a:t>
            </a:r>
            <a:r>
              <a:rPr lang="en-US" b="0" dirty="0" err="1">
                <a:solidFill>
                  <a:srgbClr val="000000"/>
                </a:solidFill>
              </a:rPr>
              <a:t>transversity</a:t>
            </a:r>
            <a:r>
              <a:rPr lang="en-US" b="0" dirty="0">
                <a:solidFill>
                  <a:srgbClr val="000000"/>
                </a:solidFill>
              </a:rPr>
              <a:t> h(x).</a:t>
            </a:r>
            <a:endParaRPr lang="ru-RU" b="0" dirty="0">
              <a:effectLst/>
            </a:endParaRPr>
          </a:p>
        </p:txBody>
      </p:sp>
    </p:spTree>
    <p:extLst>
      <p:ext uri="{BB962C8B-B14F-4D97-AF65-F5344CB8AC3E}">
        <p14:creationId xmlns:p14="http://schemas.microsoft.com/office/powerpoint/2010/main" val="135485508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Прямоугольник 1">
            <a:extLst>
              <a:ext uri="{FF2B5EF4-FFF2-40B4-BE49-F238E27FC236}">
                <a16:creationId xmlns="" xmlns:a16="http://schemas.microsoft.com/office/drawing/2014/main" id="{435B0894-7CE0-4790-B194-C33360D64931}"/>
              </a:ext>
            </a:extLst>
          </p:cNvPr>
          <p:cNvSpPr>
            <a:spLocks noChangeArrowheads="1"/>
          </p:cNvSpPr>
          <p:nvPr/>
        </p:nvSpPr>
        <p:spPr bwMode="auto">
          <a:xfrm>
            <a:off x="395536" y="476672"/>
            <a:ext cx="7992888"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r>
              <a:rPr lang="en-US" sz="2400" b="0" dirty="0">
                <a:solidFill>
                  <a:srgbClr val="000000"/>
                </a:solidFill>
                <a:latin typeface="SFRM1200"/>
              </a:rPr>
              <a:t>The gluon contribution </a:t>
            </a:r>
            <a:r>
              <a:rPr lang="el-GR" sz="2400" b="0" dirty="0">
                <a:solidFill>
                  <a:srgbClr val="000000"/>
                </a:solidFill>
                <a:latin typeface="Times New Roman" panose="02020603050405020304" pitchFamily="18" charset="0"/>
              </a:rPr>
              <a:t>Δ</a:t>
            </a:r>
            <a:r>
              <a:rPr lang="en-US" sz="2400" b="0" dirty="0">
                <a:solidFill>
                  <a:srgbClr val="000000"/>
                </a:solidFill>
                <a:latin typeface="CMMI12"/>
              </a:rPr>
              <a:t>G</a:t>
            </a:r>
            <a:r>
              <a:rPr lang="en-US" sz="2400" b="0" dirty="0">
                <a:solidFill>
                  <a:srgbClr val="000000"/>
                </a:solidFill>
                <a:latin typeface="SFRM1200"/>
              </a:rPr>
              <a:t> </a:t>
            </a:r>
            <a:r>
              <a:rPr lang="ru-RU" sz="2400" b="0" dirty="0">
                <a:solidFill>
                  <a:srgbClr val="000000"/>
                </a:solidFill>
                <a:latin typeface="SFRM1200"/>
              </a:rPr>
              <a:t> </a:t>
            </a:r>
            <a:r>
              <a:rPr lang="en-US" sz="2400" b="0" dirty="0">
                <a:solidFill>
                  <a:srgbClr val="000000"/>
                </a:solidFill>
                <a:latin typeface="SFRM1200"/>
              </a:rPr>
              <a:t>to the proton spin from the </a:t>
            </a:r>
            <a:r>
              <a:rPr lang="ru-RU" sz="2400" b="0" dirty="0">
                <a:solidFill>
                  <a:srgbClr val="000000"/>
                </a:solidFill>
                <a:latin typeface="SFRM1200"/>
              </a:rPr>
              <a:t> </a:t>
            </a:r>
            <a:r>
              <a:rPr lang="en-US" altLang="ru-RU" sz="2400" b="0" dirty="0">
                <a:latin typeface="SFRM1200"/>
              </a:rPr>
              <a:t>RHIC data analysis ( E.R. Nocera et al. Nucl. </a:t>
            </a:r>
            <a:r>
              <a:rPr lang="en-US" altLang="ru-RU" sz="2400" b="0" dirty="0" err="1">
                <a:latin typeface="SFRM1200"/>
              </a:rPr>
              <a:t>Phys.B</a:t>
            </a:r>
            <a:r>
              <a:rPr lang="en-US" altLang="ru-RU" sz="2400" b="0" dirty="0">
                <a:latin typeface="SFRM1200"/>
              </a:rPr>
              <a:t>  887 (2014)) </a:t>
            </a:r>
          </a:p>
          <a:p>
            <a:endParaRPr lang="en-US" altLang="ru-RU" sz="2400" b="0" dirty="0">
              <a:latin typeface="SFRM1200"/>
            </a:endParaRPr>
          </a:p>
          <a:p>
            <a:r>
              <a:rPr lang="en-US" altLang="ru-RU" sz="2400" b="0" dirty="0">
                <a:latin typeface="SFRM1200"/>
              </a:rPr>
              <a:t> </a:t>
            </a:r>
            <a:r>
              <a:rPr lang="el-GR" altLang="ru-RU" sz="2400" b="0" dirty="0">
                <a:solidFill>
                  <a:srgbClr val="0000FF"/>
                </a:solidFill>
                <a:latin typeface="Times New Roman" panose="02020603050405020304" pitchFamily="18" charset="0"/>
                <a:cs typeface="Times New Roman" panose="02020603050405020304" pitchFamily="18" charset="0"/>
              </a:rPr>
              <a:t>Δ</a:t>
            </a:r>
            <a:r>
              <a:rPr lang="en-US" altLang="ru-RU" sz="2400" b="0" dirty="0">
                <a:solidFill>
                  <a:srgbClr val="0000FF"/>
                </a:solidFill>
                <a:latin typeface="CMMI12"/>
              </a:rPr>
              <a:t>G </a:t>
            </a:r>
            <a:r>
              <a:rPr lang="en-US" altLang="ru-RU" sz="2400" b="0" dirty="0">
                <a:solidFill>
                  <a:srgbClr val="0000FF"/>
                </a:solidFill>
                <a:latin typeface="CMR12"/>
              </a:rPr>
              <a:t>= 0</a:t>
            </a:r>
            <a:r>
              <a:rPr lang="en-US" altLang="ru-RU" sz="2400" b="0" dirty="0">
                <a:solidFill>
                  <a:srgbClr val="0000FF"/>
                </a:solidFill>
                <a:latin typeface="CMMI12"/>
              </a:rPr>
              <a:t>.</a:t>
            </a:r>
            <a:r>
              <a:rPr lang="en-US" altLang="ru-RU" sz="2400" b="0" dirty="0">
                <a:solidFill>
                  <a:srgbClr val="0000FF"/>
                </a:solidFill>
                <a:latin typeface="CMR12"/>
              </a:rPr>
              <a:t>20</a:t>
            </a:r>
            <a:r>
              <a:rPr lang="en-US" altLang="ru-RU" sz="2400" b="0" baseline="30000" dirty="0">
                <a:solidFill>
                  <a:srgbClr val="0000FF"/>
                </a:solidFill>
                <a:latin typeface="CMR8"/>
              </a:rPr>
              <a:t>+</a:t>
            </a:r>
            <a:r>
              <a:rPr lang="en-US" altLang="ru-RU" sz="2400" b="0" dirty="0">
                <a:solidFill>
                  <a:srgbClr val="0000FF"/>
                </a:solidFill>
                <a:latin typeface="CMR12"/>
              </a:rPr>
              <a:t>0</a:t>
            </a:r>
            <a:r>
              <a:rPr lang="en-US" altLang="ru-RU" sz="2400" b="0" dirty="0">
                <a:solidFill>
                  <a:srgbClr val="0000FF"/>
                </a:solidFill>
                <a:latin typeface="CMMI12"/>
              </a:rPr>
              <a:t>.</a:t>
            </a:r>
            <a:r>
              <a:rPr lang="en-US" altLang="ru-RU" sz="2400" b="0" dirty="0">
                <a:solidFill>
                  <a:srgbClr val="0000FF"/>
                </a:solidFill>
                <a:latin typeface="CMR12"/>
              </a:rPr>
              <a:t>06</a:t>
            </a:r>
            <a:r>
              <a:rPr lang="en-US" altLang="ru-RU" sz="2400" b="0" baseline="-25000" dirty="0">
                <a:solidFill>
                  <a:srgbClr val="0000FF"/>
                </a:solidFill>
                <a:latin typeface="CMSY8"/>
              </a:rPr>
              <a:t>-</a:t>
            </a:r>
            <a:r>
              <a:rPr lang="en-US" altLang="ru-RU" sz="2400" b="0" dirty="0">
                <a:solidFill>
                  <a:srgbClr val="0000FF"/>
                </a:solidFill>
                <a:latin typeface="CMR12"/>
              </a:rPr>
              <a:t>0</a:t>
            </a:r>
            <a:r>
              <a:rPr lang="en-US" altLang="ru-RU" sz="2400" b="0" dirty="0">
                <a:solidFill>
                  <a:srgbClr val="0000FF"/>
                </a:solidFill>
                <a:latin typeface="CMMI12"/>
              </a:rPr>
              <a:t>:</a:t>
            </a:r>
            <a:r>
              <a:rPr lang="en-US" altLang="ru-RU" sz="2400" b="0" dirty="0">
                <a:solidFill>
                  <a:srgbClr val="0000FF"/>
                </a:solidFill>
                <a:latin typeface="CMR12"/>
              </a:rPr>
              <a:t>07 </a:t>
            </a:r>
            <a:r>
              <a:rPr lang="en-US" altLang="ru-RU" sz="2400" b="0" dirty="0">
                <a:latin typeface="SFRM1200"/>
              </a:rPr>
              <a:t>for DSSV14</a:t>
            </a:r>
          </a:p>
          <a:p>
            <a:r>
              <a:rPr lang="en-US" altLang="ru-RU" sz="2400" b="0" dirty="0">
                <a:latin typeface="SFRM1200"/>
              </a:rPr>
              <a:t> </a:t>
            </a:r>
            <a:r>
              <a:rPr lang="el-GR" altLang="ru-RU" sz="2400" b="0" dirty="0">
                <a:solidFill>
                  <a:srgbClr val="0000FF"/>
                </a:solidFill>
                <a:latin typeface="Times New Roman" panose="02020603050405020304" pitchFamily="18" charset="0"/>
                <a:cs typeface="Times New Roman" panose="02020603050405020304" pitchFamily="18" charset="0"/>
              </a:rPr>
              <a:t>Δ</a:t>
            </a:r>
            <a:r>
              <a:rPr lang="en-US" altLang="ru-RU" sz="2400" b="0" dirty="0">
                <a:solidFill>
                  <a:srgbClr val="0000FF"/>
                </a:solidFill>
                <a:latin typeface="CMMI12"/>
              </a:rPr>
              <a:t>G </a:t>
            </a:r>
            <a:r>
              <a:rPr lang="en-US" altLang="ru-RU" sz="2400" b="0" dirty="0">
                <a:solidFill>
                  <a:srgbClr val="0000FF"/>
                </a:solidFill>
                <a:latin typeface="CMR12"/>
              </a:rPr>
              <a:t>= 0</a:t>
            </a:r>
            <a:r>
              <a:rPr lang="en-US" altLang="ru-RU" sz="2400" b="0" dirty="0">
                <a:solidFill>
                  <a:srgbClr val="0000FF"/>
                </a:solidFill>
                <a:latin typeface="CMMI12"/>
              </a:rPr>
              <a:t>.</a:t>
            </a:r>
            <a:r>
              <a:rPr lang="en-US" altLang="ru-RU" sz="2400" b="0" dirty="0">
                <a:solidFill>
                  <a:srgbClr val="0000FF"/>
                </a:solidFill>
                <a:latin typeface="CMR12"/>
              </a:rPr>
              <a:t>23±0</a:t>
            </a:r>
            <a:r>
              <a:rPr lang="en-US" altLang="ru-RU" sz="2400" b="0" dirty="0">
                <a:solidFill>
                  <a:srgbClr val="0000FF"/>
                </a:solidFill>
                <a:latin typeface="CMMI12"/>
              </a:rPr>
              <a:t>.</a:t>
            </a:r>
            <a:r>
              <a:rPr lang="en-US" altLang="ru-RU" sz="2400" b="0" dirty="0">
                <a:solidFill>
                  <a:srgbClr val="0000FF"/>
                </a:solidFill>
                <a:latin typeface="CMR12"/>
              </a:rPr>
              <a:t>06 </a:t>
            </a:r>
            <a:r>
              <a:rPr lang="en-US" altLang="ru-RU" sz="2400" b="0" dirty="0">
                <a:latin typeface="SFRM1200"/>
              </a:rPr>
              <a:t>for NNPDFpol1.1 </a:t>
            </a:r>
          </a:p>
          <a:p>
            <a:r>
              <a:rPr lang="en-US" altLang="ru-RU" sz="2400" b="0" dirty="0">
                <a:latin typeface="SFRM1200"/>
              </a:rPr>
              <a:t>  integrated over  </a:t>
            </a:r>
            <a:r>
              <a:rPr lang="en-US" altLang="ru-RU" sz="2400" b="0" dirty="0">
                <a:latin typeface="CMMI12"/>
              </a:rPr>
              <a:t>x= </a:t>
            </a:r>
            <a:r>
              <a:rPr lang="en-US" altLang="ru-RU" sz="2400" b="0" dirty="0">
                <a:latin typeface="CMR12"/>
              </a:rPr>
              <a:t>0</a:t>
            </a:r>
            <a:r>
              <a:rPr lang="en-US" altLang="ru-RU" sz="2400" b="0" dirty="0">
                <a:latin typeface="CMMI12"/>
              </a:rPr>
              <a:t>.</a:t>
            </a:r>
            <a:r>
              <a:rPr lang="en-US" altLang="ru-RU" sz="2400" b="0" dirty="0">
                <a:latin typeface="CMR12"/>
              </a:rPr>
              <a:t>05-1 </a:t>
            </a:r>
            <a:r>
              <a:rPr lang="en-US" altLang="ru-RU" sz="2400" b="0" dirty="0">
                <a:latin typeface="SFRM1200"/>
              </a:rPr>
              <a:t>at </a:t>
            </a:r>
            <a:r>
              <a:rPr lang="en-US" altLang="ru-RU" sz="2400" b="0" dirty="0">
                <a:latin typeface="CMMI12"/>
              </a:rPr>
              <a:t>Q</a:t>
            </a:r>
            <a:r>
              <a:rPr lang="en-US" altLang="ru-RU" sz="2400" b="0" baseline="30000" dirty="0">
                <a:latin typeface="CMR8"/>
              </a:rPr>
              <a:t>2</a:t>
            </a:r>
            <a:r>
              <a:rPr lang="en-US" altLang="ru-RU" sz="2400" b="0" dirty="0">
                <a:latin typeface="CMR8"/>
              </a:rPr>
              <a:t> </a:t>
            </a:r>
            <a:r>
              <a:rPr lang="en-US" altLang="ru-RU" sz="2400" b="0" dirty="0">
                <a:latin typeface="CMR12"/>
              </a:rPr>
              <a:t>= 10 </a:t>
            </a:r>
            <a:r>
              <a:rPr lang="en-US" altLang="ru-RU" sz="2400" b="0" dirty="0">
                <a:latin typeface="SFRM1200"/>
              </a:rPr>
              <a:t>GeV</a:t>
            </a:r>
            <a:r>
              <a:rPr lang="en-US" altLang="ru-RU" sz="2400" b="0" baseline="30000" dirty="0">
                <a:latin typeface="CMR8"/>
              </a:rPr>
              <a:t>2</a:t>
            </a:r>
            <a:r>
              <a:rPr lang="en-US" altLang="ru-RU" sz="2400" b="0" dirty="0">
                <a:latin typeface="CMR8"/>
              </a:rPr>
              <a:t>. </a:t>
            </a:r>
          </a:p>
          <a:p>
            <a:endParaRPr lang="en-US" altLang="ru-RU" sz="2400" b="0" dirty="0">
              <a:latin typeface="SFRM1200"/>
            </a:endParaRPr>
          </a:p>
          <a:p>
            <a:r>
              <a:rPr lang="en-US" altLang="ru-RU" sz="2400" b="0" dirty="0">
                <a:latin typeface="SFRM1200"/>
              </a:rPr>
              <a:t>  Results are </a:t>
            </a:r>
            <a:r>
              <a:rPr lang="en-US" altLang="ru-RU" sz="2400" b="0" dirty="0">
                <a:solidFill>
                  <a:srgbClr val="FF0000"/>
                </a:solidFill>
                <a:latin typeface="SFRM1200"/>
              </a:rPr>
              <a:t>model dependent</a:t>
            </a:r>
            <a:r>
              <a:rPr lang="en-US" altLang="ru-RU" sz="2400" b="0" dirty="0">
                <a:latin typeface="SFRM1200"/>
              </a:rPr>
              <a:t>.</a:t>
            </a:r>
          </a:p>
          <a:p>
            <a:r>
              <a:rPr lang="en-US" altLang="ru-RU" sz="2400" b="0" dirty="0">
                <a:latin typeface="SFRM1200"/>
              </a:rPr>
              <a:t>  SPASCHARM measurements will give a </a:t>
            </a:r>
            <a:r>
              <a:rPr lang="en-US" altLang="ru-RU" sz="2400" b="0" dirty="0" smtClean="0">
                <a:latin typeface="SFRM1200"/>
              </a:rPr>
              <a:t>unique</a:t>
            </a:r>
          </a:p>
          <a:p>
            <a:r>
              <a:rPr lang="en-US" altLang="ru-RU" sz="2400" b="0" dirty="0" smtClean="0">
                <a:latin typeface="SFRM1200"/>
              </a:rPr>
              <a:t>  possibility </a:t>
            </a:r>
            <a:r>
              <a:rPr lang="en-US" altLang="ru-RU" sz="2400" b="0" dirty="0">
                <a:latin typeface="SFRM1200"/>
              </a:rPr>
              <a:t>to measure </a:t>
            </a:r>
            <a:r>
              <a:rPr lang="el-GR" altLang="ru-RU" sz="2400" b="0" dirty="0">
                <a:latin typeface="Times New Roman" panose="02020603050405020304" pitchFamily="18" charset="0"/>
                <a:cs typeface="Times New Roman" panose="02020603050405020304" pitchFamily="18" charset="0"/>
              </a:rPr>
              <a:t>Δ</a:t>
            </a:r>
            <a:r>
              <a:rPr lang="en-US" altLang="ru-RU" sz="2400" b="0" dirty="0">
                <a:latin typeface="CMMI12"/>
              </a:rPr>
              <a:t>G </a:t>
            </a:r>
            <a:r>
              <a:rPr lang="en-US" altLang="ru-RU" sz="2400" b="0" dirty="0">
                <a:solidFill>
                  <a:srgbClr val="FF0000"/>
                </a:solidFill>
                <a:latin typeface="SFRM1200"/>
              </a:rPr>
              <a:t>directly</a:t>
            </a:r>
            <a:r>
              <a:rPr lang="en-US" altLang="ru-RU" sz="2400" b="0" dirty="0">
                <a:latin typeface="SFRM1200"/>
              </a:rPr>
              <a:t>.</a:t>
            </a:r>
            <a:endParaRPr lang="ru-RU" altLang="ru-RU" sz="24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Прямоугольник 1">
            <a:extLst>
              <a:ext uri="{FF2B5EF4-FFF2-40B4-BE49-F238E27FC236}">
                <a16:creationId xmlns="" xmlns:a16="http://schemas.microsoft.com/office/drawing/2014/main" id="{070AD06C-8806-4834-BB26-6D30E97CFED6}"/>
              </a:ext>
            </a:extLst>
          </p:cNvPr>
          <p:cNvSpPr>
            <a:spLocks noChangeArrowheads="1"/>
          </p:cNvSpPr>
          <p:nvPr/>
        </p:nvSpPr>
        <p:spPr bwMode="auto">
          <a:xfrm>
            <a:off x="1116013" y="742052"/>
            <a:ext cx="7416800"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r>
              <a:rPr lang="en-US" altLang="ru-RU" sz="2400" i="1" dirty="0">
                <a:latin typeface="SFRM1200"/>
              </a:rPr>
              <a:t>             For future perspective:</a:t>
            </a:r>
          </a:p>
          <a:p>
            <a:endParaRPr lang="en-US" altLang="ru-RU" sz="2400" b="0" dirty="0">
              <a:latin typeface="SFRM1200"/>
            </a:endParaRPr>
          </a:p>
          <a:p>
            <a:r>
              <a:rPr lang="en-US" altLang="ru-RU" sz="2400" b="0" dirty="0">
                <a:latin typeface="SFRM1200"/>
              </a:rPr>
              <a:t>Search for CP violation </a:t>
            </a:r>
            <a:r>
              <a:rPr lang="en-US" altLang="ru-RU" sz="2400" b="0" dirty="0">
                <a:solidFill>
                  <a:srgbClr val="0000FF"/>
                </a:solidFill>
                <a:latin typeface="SFRM1200"/>
              </a:rPr>
              <a:t>in the CP neutral </a:t>
            </a:r>
            <a:r>
              <a:rPr lang="en-US" altLang="ru-RU" sz="2400" b="0" dirty="0" smtClean="0">
                <a:solidFill>
                  <a:srgbClr val="0000FF"/>
                </a:solidFill>
                <a:latin typeface="SFRM1200"/>
              </a:rPr>
              <a:t> </a:t>
            </a:r>
            <a:r>
              <a:rPr lang="en-US" altLang="ru-RU" sz="2400" b="0" dirty="0" err="1" smtClean="0">
                <a:solidFill>
                  <a:srgbClr val="0000FF"/>
                </a:solidFill>
                <a:latin typeface="SFRM1200"/>
              </a:rPr>
              <a:t>antip</a:t>
            </a:r>
            <a:r>
              <a:rPr lang="en-US" altLang="ru-RU" sz="2400" b="0" dirty="0" smtClean="0">
                <a:solidFill>
                  <a:srgbClr val="0000FF"/>
                </a:solidFill>
                <a:latin typeface="SFRM1200"/>
              </a:rPr>
              <a:t> p</a:t>
            </a:r>
            <a:r>
              <a:rPr lang="en-US" altLang="ru-RU" sz="2400" b="0" dirty="0">
                <a:solidFill>
                  <a:srgbClr val="0000FF"/>
                </a:solidFill>
                <a:latin typeface="SFRM1200"/>
              </a:rPr>
              <a:t>-</a:t>
            </a:r>
            <a:r>
              <a:rPr lang="en-US" altLang="ru-RU" sz="2400" b="0" dirty="0" smtClean="0">
                <a:solidFill>
                  <a:srgbClr val="0000FF"/>
                </a:solidFill>
                <a:latin typeface="SFRM1200"/>
              </a:rPr>
              <a:t>p </a:t>
            </a:r>
            <a:r>
              <a:rPr lang="en-US" altLang="ru-RU" sz="2400" b="0" dirty="0">
                <a:latin typeface="SFRM1200"/>
              </a:rPr>
              <a:t>system </a:t>
            </a:r>
            <a:r>
              <a:rPr lang="en-US" altLang="ru-RU" sz="2400" b="0" dirty="0">
                <a:solidFill>
                  <a:srgbClr val="FF0000"/>
                </a:solidFill>
                <a:latin typeface="SFRM1200"/>
              </a:rPr>
              <a:t>with  polarized  both protons and </a:t>
            </a:r>
            <a:r>
              <a:rPr lang="en-US" altLang="ru-RU" sz="2400" b="0" dirty="0" smtClean="0">
                <a:solidFill>
                  <a:srgbClr val="FF0000"/>
                </a:solidFill>
                <a:latin typeface="SFRM1200"/>
              </a:rPr>
              <a:t>antiprotons. </a:t>
            </a:r>
            <a:r>
              <a:rPr lang="en-US" altLang="ru-RU" sz="2400" b="0" dirty="0">
                <a:latin typeface="SFRM1200"/>
              </a:rPr>
              <a:t>A</a:t>
            </a:r>
            <a:r>
              <a:rPr lang="en-US" altLang="ru-RU" sz="2400" b="0" dirty="0" smtClean="0">
                <a:latin typeface="SFRM1200"/>
              </a:rPr>
              <a:t> </a:t>
            </a:r>
            <a:r>
              <a:rPr lang="en-US" altLang="ru-RU" sz="2400" b="0" dirty="0">
                <a:latin typeface="SFRM1200"/>
              </a:rPr>
              <a:t>new perspective  for studying  </a:t>
            </a:r>
            <a:r>
              <a:rPr lang="en-US" altLang="ru-RU" sz="2400" b="0" dirty="0" smtClean="0">
                <a:latin typeface="SFRM1200"/>
              </a:rPr>
              <a:t>CP -violation, </a:t>
            </a:r>
            <a:r>
              <a:rPr lang="en-US" altLang="ru-RU" sz="2400" b="0" dirty="0">
                <a:latin typeface="SFRM1200"/>
              </a:rPr>
              <a:t>inaccessible for </a:t>
            </a:r>
            <a:r>
              <a:rPr lang="en-US" altLang="ru-RU" sz="2400" b="0" dirty="0" err="1" smtClean="0">
                <a:latin typeface="SFRM1200"/>
              </a:rPr>
              <a:t>unpolarized</a:t>
            </a:r>
            <a:r>
              <a:rPr lang="en-US" altLang="ru-RU" sz="2400" b="0" dirty="0" smtClean="0">
                <a:latin typeface="SFRM1200"/>
              </a:rPr>
              <a:t> </a:t>
            </a:r>
            <a:r>
              <a:rPr lang="en-US" altLang="ru-RU" sz="2400" b="0" dirty="0">
                <a:latin typeface="SFRM1200"/>
              </a:rPr>
              <a:t>particles</a:t>
            </a:r>
            <a:r>
              <a:rPr lang="en-US" altLang="ru-RU" sz="2400" b="0" dirty="0" smtClean="0">
                <a:latin typeface="SFRM1200"/>
              </a:rPr>
              <a:t>.  </a:t>
            </a:r>
            <a:endParaRPr lang="en-US" altLang="ru-RU" sz="2400" b="0" dirty="0">
              <a:latin typeface="SFRM1200"/>
            </a:endParaRPr>
          </a:p>
          <a:p>
            <a:endParaRPr lang="en-US" altLang="ru-RU" sz="2400" b="0" dirty="0">
              <a:latin typeface="SFRM1200"/>
            </a:endParaRPr>
          </a:p>
          <a:p>
            <a:r>
              <a:rPr lang="en-US" altLang="ru-RU" sz="2400" b="0" dirty="0">
                <a:latin typeface="SFRM1200"/>
              </a:rPr>
              <a:t>Recent data from the </a:t>
            </a:r>
            <a:r>
              <a:rPr lang="en-US" altLang="ru-RU" sz="2400" b="0" dirty="0" err="1">
                <a:latin typeface="SFRM1200"/>
              </a:rPr>
              <a:t>LHCb</a:t>
            </a:r>
            <a:r>
              <a:rPr lang="en-US" altLang="ru-RU" sz="2400" b="0" dirty="0">
                <a:latin typeface="SFRM1200"/>
              </a:rPr>
              <a:t> give for the  CP violation in charm particles decay: </a:t>
            </a:r>
          </a:p>
          <a:p>
            <a:r>
              <a:rPr lang="el-GR" altLang="ru-RU" sz="2400" b="0" dirty="0">
                <a:latin typeface="Times New Roman" panose="02020603050405020304" pitchFamily="18" charset="0"/>
                <a:cs typeface="Times New Roman" panose="02020603050405020304" pitchFamily="18" charset="0"/>
              </a:rPr>
              <a:t>Δ</a:t>
            </a:r>
            <a:r>
              <a:rPr lang="en-US" altLang="ru-RU" sz="2400" b="0" dirty="0">
                <a:latin typeface="CMMI12"/>
              </a:rPr>
              <a:t>A</a:t>
            </a:r>
            <a:r>
              <a:rPr lang="en-US" altLang="ru-RU" sz="2400" b="0" baseline="-25000" dirty="0">
                <a:latin typeface="CMMI8"/>
              </a:rPr>
              <a:t>CP</a:t>
            </a:r>
            <a:r>
              <a:rPr lang="en-US" altLang="ru-RU" sz="2400" b="0" dirty="0">
                <a:latin typeface="CMMI8"/>
              </a:rPr>
              <a:t> </a:t>
            </a:r>
            <a:r>
              <a:rPr lang="en-US" altLang="ru-RU" sz="2400" b="0" dirty="0">
                <a:latin typeface="CMR12"/>
              </a:rPr>
              <a:t>= (</a:t>
            </a:r>
            <a:r>
              <a:rPr lang="en-US" altLang="ru-RU" sz="2400" b="0" dirty="0">
                <a:latin typeface="CMSY10"/>
              </a:rPr>
              <a:t>-</a:t>
            </a:r>
            <a:r>
              <a:rPr lang="en-US" altLang="ru-RU" sz="2400" b="0" dirty="0">
                <a:latin typeface="CMR12"/>
              </a:rPr>
              <a:t>0</a:t>
            </a:r>
            <a:r>
              <a:rPr lang="en-US" altLang="ru-RU" sz="2400" b="0" dirty="0">
                <a:latin typeface="CMMI12"/>
              </a:rPr>
              <a:t>.</a:t>
            </a:r>
            <a:r>
              <a:rPr lang="en-US" altLang="ru-RU" sz="2400" b="0" dirty="0">
                <a:latin typeface="CMR12"/>
              </a:rPr>
              <a:t>154±0.029</a:t>
            </a:r>
            <a:r>
              <a:rPr lang="en-US" altLang="ru-RU" sz="2400" b="0" dirty="0" smtClean="0">
                <a:latin typeface="CMR12"/>
              </a:rPr>
              <a:t>)</a:t>
            </a:r>
            <a:r>
              <a:rPr lang="en-US" altLang="ru-RU" sz="2400" b="0" dirty="0" smtClean="0">
                <a:latin typeface="SFRM1200"/>
              </a:rPr>
              <a:t>%   ( 10</a:t>
            </a:r>
            <a:r>
              <a:rPr lang="en-US" altLang="ru-RU" sz="2400" b="0" baseline="30000" dirty="0" smtClean="0">
                <a:latin typeface="SFRM1200"/>
              </a:rPr>
              <a:t>-3   </a:t>
            </a:r>
            <a:r>
              <a:rPr lang="en-US" sz="2400" b="0" dirty="0">
                <a:solidFill>
                  <a:srgbClr val="000000"/>
                </a:solidFill>
                <a:latin typeface="SFRM1200"/>
              </a:rPr>
              <a:t>)</a:t>
            </a:r>
            <a:endParaRPr lang="ru-RU" altLang="ru-RU" sz="2400" baseline="300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0C08BA80-63CD-4DDC-8E35-467FF22DCF49}"/>
              </a:ext>
            </a:extLst>
          </p:cNvPr>
          <p:cNvSpPr/>
          <p:nvPr/>
        </p:nvSpPr>
        <p:spPr>
          <a:xfrm>
            <a:off x="827088" y="404813"/>
            <a:ext cx="7848600" cy="5386090"/>
          </a:xfrm>
          <a:prstGeom prst="rect">
            <a:avLst/>
          </a:prstGeom>
        </p:spPr>
        <p:txBody>
          <a:bodyPr>
            <a:spAutoFit/>
          </a:bodyPr>
          <a:lstStyle/>
          <a:p>
            <a:pPr>
              <a:defRPr/>
            </a:pPr>
            <a:r>
              <a:rPr lang="en-US" sz="2000" b="0" dirty="0" err="1">
                <a:solidFill>
                  <a:srgbClr val="FF0000"/>
                </a:solidFill>
                <a:latin typeface="SFBX1440"/>
              </a:rPr>
              <a:t>Dubna</a:t>
            </a:r>
            <a:r>
              <a:rPr lang="en-US" sz="2000" b="0" dirty="0">
                <a:solidFill>
                  <a:srgbClr val="FF0000"/>
                </a:solidFill>
                <a:latin typeface="SFBX1440"/>
              </a:rPr>
              <a:t> polarized frozen-spin target at </a:t>
            </a:r>
            <a:r>
              <a:rPr lang="en-US" sz="2000" b="0" dirty="0" err="1">
                <a:solidFill>
                  <a:srgbClr val="FF0000"/>
                </a:solidFill>
                <a:latin typeface="SFBX1440"/>
              </a:rPr>
              <a:t>Protvino</a:t>
            </a:r>
            <a:endParaRPr lang="en-US" sz="2000" b="0" dirty="0">
              <a:solidFill>
                <a:srgbClr val="FF0000"/>
              </a:solidFill>
              <a:latin typeface="SFBX1440"/>
            </a:endParaRPr>
          </a:p>
          <a:p>
            <a:pPr>
              <a:defRPr/>
            </a:pPr>
            <a:r>
              <a:rPr lang="en-US" b="0" dirty="0">
                <a:latin typeface="SFRM1200"/>
              </a:rPr>
              <a:t>The authors of the project suggest to use the modernized frozen-spin target based at the one, developed earlier at LNP JINR.</a:t>
            </a:r>
          </a:p>
          <a:p>
            <a:pPr>
              <a:defRPr/>
            </a:pPr>
            <a:r>
              <a:rPr lang="en-US" b="0" dirty="0">
                <a:latin typeface="SFRM1200"/>
              </a:rPr>
              <a:t>In the DNP mode, the magnet poles are in the position when the magnetic circuit is closed, the magnetic field is as high as 2.5 T and the homogeneity is no worse than 10</a:t>
            </a:r>
            <a:r>
              <a:rPr lang="en-US" b="0" baseline="30000" dirty="0">
                <a:latin typeface="SFRM1200"/>
              </a:rPr>
              <a:t>-4</a:t>
            </a:r>
            <a:r>
              <a:rPr lang="en-US" sz="1050" b="0" baseline="30000" dirty="0">
                <a:latin typeface="CMSY8"/>
              </a:rPr>
              <a:t>       </a:t>
            </a:r>
            <a:r>
              <a:rPr lang="en-US" b="0" dirty="0">
                <a:latin typeface="SFRM1200"/>
              </a:rPr>
              <a:t>within the target volume. When the poles are open, the magnetic field is 0.4 T in a gap of 20 cm and the homogeneity is 10</a:t>
            </a:r>
            <a:r>
              <a:rPr lang="en-US" b="0" baseline="30000" dirty="0">
                <a:latin typeface="SFRM1200"/>
              </a:rPr>
              <a:t>-2</a:t>
            </a:r>
            <a:r>
              <a:rPr lang="en-US" b="0" dirty="0">
                <a:latin typeface="SFRM1200"/>
              </a:rPr>
              <a:t>. Target material is 1,2-propanediol C</a:t>
            </a:r>
            <a:r>
              <a:rPr lang="en-US" sz="1050" b="0" dirty="0">
                <a:latin typeface="CMR8"/>
              </a:rPr>
              <a:t>3</a:t>
            </a:r>
            <a:r>
              <a:rPr lang="en-US" b="0" dirty="0">
                <a:latin typeface="SFRM1200"/>
              </a:rPr>
              <a:t>H</a:t>
            </a:r>
            <a:r>
              <a:rPr lang="en-US" sz="1050" b="0" dirty="0">
                <a:latin typeface="CMR8"/>
              </a:rPr>
              <a:t>8</a:t>
            </a:r>
            <a:r>
              <a:rPr lang="en-US" b="0" dirty="0">
                <a:latin typeface="SFRM1200"/>
              </a:rPr>
              <a:t>O</a:t>
            </a:r>
            <a:r>
              <a:rPr lang="en-US" sz="1050" b="0" dirty="0">
                <a:latin typeface="CMR8"/>
              </a:rPr>
              <a:t>2 </a:t>
            </a:r>
            <a:r>
              <a:rPr lang="en-US" b="0" dirty="0">
                <a:latin typeface="SFRM1200"/>
              </a:rPr>
              <a:t>(volume 20 cm</a:t>
            </a:r>
            <a:r>
              <a:rPr lang="en-US" sz="1050" b="0" dirty="0">
                <a:latin typeface="CMR8"/>
              </a:rPr>
              <a:t>3</a:t>
            </a:r>
            <a:r>
              <a:rPr lang="en-US" b="0" dirty="0">
                <a:latin typeface="SFRM1200"/>
              </a:rPr>
              <a:t>) with a paramagnetic Cr(V) impurity. </a:t>
            </a:r>
            <a:r>
              <a:rPr lang="en-US" b="0" dirty="0">
                <a:solidFill>
                  <a:srgbClr val="0000FF"/>
                </a:solidFill>
                <a:latin typeface="SFRM1200"/>
              </a:rPr>
              <a:t>The maximum obtained proton polarization was 93% and 98%</a:t>
            </a:r>
            <a:r>
              <a:rPr lang="en-US" b="0" dirty="0">
                <a:latin typeface="SFRM1200"/>
              </a:rPr>
              <a:t> for positive and negative values, respectively. In the DNP mode, T = 200 mK. </a:t>
            </a:r>
          </a:p>
          <a:p>
            <a:pPr>
              <a:defRPr/>
            </a:pPr>
            <a:r>
              <a:rPr lang="en-US" b="0" dirty="0">
                <a:latin typeface="SFRM1200"/>
              </a:rPr>
              <a:t>A transistor with quartz oscillator with output power of </a:t>
            </a:r>
            <a:r>
              <a:rPr lang="en-US" b="0" dirty="0">
                <a:latin typeface="CMSY10"/>
              </a:rPr>
              <a:t> </a:t>
            </a:r>
            <a:r>
              <a:rPr lang="en-US" b="0" dirty="0">
                <a:latin typeface="CMR12"/>
              </a:rPr>
              <a:t>400 </a:t>
            </a:r>
            <a:r>
              <a:rPr lang="en-US" b="0" dirty="0">
                <a:latin typeface="SFRM1200"/>
              </a:rPr>
              <a:t>mW at a frequency of </a:t>
            </a:r>
            <a:r>
              <a:rPr lang="en-US" b="0" dirty="0">
                <a:latin typeface="CMSY10"/>
              </a:rPr>
              <a:t> </a:t>
            </a:r>
            <a:r>
              <a:rPr lang="en-US" b="0" dirty="0">
                <a:latin typeface="CMR12"/>
              </a:rPr>
              <a:t>67 </a:t>
            </a:r>
            <a:r>
              <a:rPr lang="en-US" b="0" dirty="0">
                <a:latin typeface="SFRM1200"/>
              </a:rPr>
              <a:t>GHz is used for the dynamic build-up of polarization. In the frozen spin mode the target is maintained at a temperature of 20 mK in the holding  magnetic field of 0.45 T. Under these conditions, the spin relaxation </a:t>
            </a:r>
            <a:r>
              <a:rPr lang="en-US" b="0" dirty="0">
                <a:solidFill>
                  <a:srgbClr val="FF0000"/>
                </a:solidFill>
                <a:latin typeface="SFRM1200"/>
              </a:rPr>
              <a:t>time was 1200 h for positive polarization and 800 h</a:t>
            </a:r>
            <a:r>
              <a:rPr lang="en-US" b="0" dirty="0">
                <a:latin typeface="SFRM1200"/>
              </a:rPr>
              <a:t> for negative polarization.</a:t>
            </a:r>
          </a:p>
          <a:p>
            <a:pPr>
              <a:defRPr/>
            </a:pPr>
            <a:r>
              <a:rPr lang="en-US" b="0" dirty="0">
                <a:latin typeface="SFRM1200"/>
              </a:rPr>
              <a:t>The target polarization measurement is carried out using a multipurpose Q-meter with phase shift detector at operating frequency of about 102 </a:t>
            </a:r>
            <a:r>
              <a:rPr lang="en-US" b="0" dirty="0" err="1">
                <a:latin typeface="SFRM1200"/>
              </a:rPr>
              <a:t>MHz.</a:t>
            </a:r>
            <a:endParaRPr lang="ru-RU"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 xmlns:a16="http://schemas.microsoft.com/office/drawing/2014/main" id="{4B59B4D6-DE1B-4090-8EA0-97B4B341F76A}"/>
              </a:ext>
            </a:extLst>
          </p:cNvPr>
          <p:cNvSpPr>
            <a:spLocks noGrp="1" noChangeArrowheads="1"/>
          </p:cNvSpPr>
          <p:nvPr>
            <p:ph type="title"/>
          </p:nvPr>
        </p:nvSpPr>
        <p:spPr>
          <a:xfrm>
            <a:off x="457200" y="274638"/>
            <a:ext cx="8229600" cy="561975"/>
          </a:xfrm>
        </p:spPr>
        <p:txBody>
          <a:bodyPr/>
          <a:lstStyle/>
          <a:p>
            <a:pPr eaLnBrk="1" hangingPunct="1"/>
            <a:r>
              <a:rPr lang="en-US" altLang="ru-RU" sz="2800">
                <a:solidFill>
                  <a:srgbClr val="0000FF"/>
                </a:solidFill>
              </a:rPr>
              <a:t>The polarized target magnet</a:t>
            </a:r>
            <a:endParaRPr lang="ru-RU" altLang="ru-RU" sz="2800">
              <a:solidFill>
                <a:srgbClr val="0000FF"/>
              </a:solidFill>
            </a:endParaRPr>
          </a:p>
        </p:txBody>
      </p:sp>
      <p:sp>
        <p:nvSpPr>
          <p:cNvPr id="69635" name="Rectangle 3">
            <a:extLst>
              <a:ext uri="{FF2B5EF4-FFF2-40B4-BE49-F238E27FC236}">
                <a16:creationId xmlns="" xmlns:a16="http://schemas.microsoft.com/office/drawing/2014/main" id="{CDCA7A9A-19BD-4FC1-955B-E7B62FD11859}"/>
              </a:ext>
            </a:extLst>
          </p:cNvPr>
          <p:cNvSpPr>
            <a:spLocks noGrp="1" noChangeArrowheads="1"/>
          </p:cNvSpPr>
          <p:nvPr>
            <p:ph type="body" idx="1"/>
          </p:nvPr>
        </p:nvSpPr>
        <p:spPr/>
        <p:txBody>
          <a:bodyPr/>
          <a:lstStyle/>
          <a:p>
            <a:pPr eaLnBrk="1" hangingPunct="1"/>
            <a:endParaRPr lang="ru-RU" altLang="ru-RU"/>
          </a:p>
        </p:txBody>
      </p:sp>
      <p:pic>
        <p:nvPicPr>
          <p:cNvPr id="69636" name="Picture 4" descr="НГ 2008 030">
            <a:extLst>
              <a:ext uri="{FF2B5EF4-FFF2-40B4-BE49-F238E27FC236}">
                <a16:creationId xmlns="" xmlns:a16="http://schemas.microsoft.com/office/drawing/2014/main" id="{5EB15C7C-0052-4F41-8896-C0A66D88F6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983456"/>
            <a:ext cx="4321175"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Прямоугольник 1">
            <a:extLst>
              <a:ext uri="{FF2B5EF4-FFF2-40B4-BE49-F238E27FC236}">
                <a16:creationId xmlns="" xmlns:a16="http://schemas.microsoft.com/office/drawing/2014/main" id="{0F427902-FD0C-4B46-8B19-BE94335FA630}"/>
              </a:ext>
            </a:extLst>
          </p:cNvPr>
          <p:cNvSpPr>
            <a:spLocks noChangeArrowheads="1"/>
          </p:cNvSpPr>
          <p:nvPr/>
        </p:nvSpPr>
        <p:spPr bwMode="auto">
          <a:xfrm>
            <a:off x="1258888" y="1012825"/>
            <a:ext cx="7129462" cy="510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lgn="just"/>
            <a:r>
              <a:rPr lang="en-US" altLang="ru-RU" sz="2000" dirty="0">
                <a:solidFill>
                  <a:srgbClr val="0000FF"/>
                </a:solidFill>
                <a:latin typeface="Book Antiqua" panose="02040602050305030304" pitchFamily="18" charset="0"/>
              </a:rPr>
              <a:t>Main results from SPASCHARM</a:t>
            </a:r>
          </a:p>
          <a:p>
            <a:pPr algn="just"/>
            <a:r>
              <a:rPr lang="en-US" altLang="ru-RU" b="0" dirty="0">
                <a:solidFill>
                  <a:srgbClr val="FF0000"/>
                </a:solidFill>
                <a:latin typeface="SFRM1200"/>
              </a:rPr>
              <a:t>First data </a:t>
            </a:r>
            <a:r>
              <a:rPr lang="en-US" altLang="ru-RU" b="0" dirty="0">
                <a:latin typeface="SFRM1200"/>
              </a:rPr>
              <a:t>on  single-spin asymmetries in the SPASCHARM experiment </a:t>
            </a:r>
            <a:r>
              <a:rPr lang="en-US" altLang="ru-RU" b="0" dirty="0">
                <a:solidFill>
                  <a:srgbClr val="FF0000"/>
                </a:solidFill>
                <a:latin typeface="SFRM1200"/>
              </a:rPr>
              <a:t>were </a:t>
            </a:r>
            <a:r>
              <a:rPr lang="en-US" altLang="ru-RU" b="0" dirty="0" smtClean="0">
                <a:solidFill>
                  <a:srgbClr val="FF0000"/>
                </a:solidFill>
                <a:latin typeface="SFRM1200"/>
              </a:rPr>
              <a:t>taken  in </a:t>
            </a:r>
            <a:r>
              <a:rPr lang="en-US" altLang="ru-RU" b="0" dirty="0">
                <a:solidFill>
                  <a:srgbClr val="FF0000"/>
                </a:solidFill>
                <a:latin typeface="SFRM1200"/>
              </a:rPr>
              <a:t>2018 (analysis just started)</a:t>
            </a:r>
            <a:r>
              <a:rPr lang="en-US" altLang="ru-RU" b="0" dirty="0">
                <a:latin typeface="SFRM1200"/>
              </a:rPr>
              <a:t>.</a:t>
            </a:r>
          </a:p>
          <a:p>
            <a:pPr algn="just"/>
            <a:endParaRPr lang="en-US" altLang="ru-RU" b="0" dirty="0">
              <a:latin typeface="SFRM1200"/>
            </a:endParaRPr>
          </a:p>
          <a:p>
            <a:pPr algn="just"/>
            <a:r>
              <a:rPr lang="en-US" altLang="ru-RU" dirty="0">
                <a:latin typeface="SFRM1200"/>
              </a:rPr>
              <a:t>Publications:</a:t>
            </a:r>
          </a:p>
          <a:p>
            <a:pPr algn="just"/>
            <a:r>
              <a:rPr lang="en-US" b="0" dirty="0">
                <a:latin typeface="SFRM1200"/>
              </a:rPr>
              <a:t>1. </a:t>
            </a:r>
            <a:r>
              <a:rPr lang="en-US" b="0" dirty="0">
                <a:solidFill>
                  <a:srgbClr val="FF0000"/>
                </a:solidFill>
                <a:latin typeface="SFRM1200"/>
              </a:rPr>
              <a:t>Study of single-spin asymmetries with polarized target at the SPASCHARM experiment at U-70 accelerator</a:t>
            </a:r>
            <a:r>
              <a:rPr lang="en-US" b="0" dirty="0">
                <a:latin typeface="SFRM1200"/>
              </a:rPr>
              <a:t> V.V. Abramov (Serpukhov, IHEP), … </a:t>
            </a:r>
            <a:r>
              <a:rPr lang="en-US" b="0" dirty="0">
                <a:solidFill>
                  <a:srgbClr val="FF0000"/>
                </a:solidFill>
                <a:latin typeface="SFRM1200"/>
              </a:rPr>
              <a:t>N.S. Borisov,  A.B. </a:t>
            </a:r>
            <a:r>
              <a:rPr lang="en-US" b="0" dirty="0" err="1">
                <a:solidFill>
                  <a:srgbClr val="FF0000"/>
                </a:solidFill>
                <a:latin typeface="SFRM1200"/>
              </a:rPr>
              <a:t>Lazarev</a:t>
            </a:r>
            <a:r>
              <a:rPr lang="en-US" b="0" dirty="0">
                <a:solidFill>
                  <a:srgbClr val="FF0000"/>
                </a:solidFill>
                <a:latin typeface="SFRM1200"/>
              </a:rPr>
              <a:t>, A.B. </a:t>
            </a:r>
            <a:r>
              <a:rPr lang="en-US" b="0" dirty="0" err="1">
                <a:solidFill>
                  <a:srgbClr val="FF0000"/>
                </a:solidFill>
                <a:latin typeface="SFRM1200"/>
              </a:rPr>
              <a:t>Neganov</a:t>
            </a:r>
            <a:r>
              <a:rPr lang="en-US" b="0" dirty="0">
                <a:solidFill>
                  <a:srgbClr val="FF0000"/>
                </a:solidFill>
                <a:latin typeface="SFRM1200"/>
              </a:rPr>
              <a:t>, O.N. </a:t>
            </a:r>
            <a:r>
              <a:rPr lang="en-US" b="0" dirty="0" err="1">
                <a:solidFill>
                  <a:srgbClr val="FF0000"/>
                </a:solidFill>
                <a:latin typeface="SFRM1200"/>
              </a:rPr>
              <a:t>Shchevelev</a:t>
            </a:r>
            <a:r>
              <a:rPr lang="en-US" b="0" dirty="0">
                <a:solidFill>
                  <a:srgbClr val="FF0000"/>
                </a:solidFill>
                <a:latin typeface="SFRM1200"/>
              </a:rPr>
              <a:t>, Y.A. </a:t>
            </a:r>
            <a:r>
              <a:rPr lang="en-US" b="0" dirty="0" err="1">
                <a:solidFill>
                  <a:srgbClr val="FF0000"/>
                </a:solidFill>
                <a:latin typeface="SFRM1200"/>
              </a:rPr>
              <a:t>Usov</a:t>
            </a:r>
            <a:r>
              <a:rPr lang="en-US" b="0" dirty="0">
                <a:latin typeface="SFRM1200"/>
              </a:rPr>
              <a:t>  … et al.. 2017. 5 pp. Published in </a:t>
            </a:r>
            <a:r>
              <a:rPr lang="pt-BR" b="0" dirty="0">
                <a:latin typeface="SFRM1200"/>
              </a:rPr>
              <a:t>J.Phys.Conf.Ser. 798 (2017) no.1, 012096.</a:t>
            </a:r>
          </a:p>
          <a:p>
            <a:pPr algn="just"/>
            <a:r>
              <a:rPr lang="en-US" altLang="ru-RU" b="0" dirty="0">
                <a:latin typeface="SFRM1200"/>
              </a:rPr>
              <a:t>2. The polarized proton and antiproton beam project at U-70 accelerator V.V. Abramov (Serpukhov, IHEP &amp; </a:t>
            </a:r>
            <a:r>
              <a:rPr lang="en-US" altLang="ru-RU" b="0" dirty="0" err="1">
                <a:latin typeface="SFRM1200"/>
              </a:rPr>
              <a:t>Kurchatov</a:t>
            </a:r>
            <a:r>
              <a:rPr lang="en-US" altLang="ru-RU" b="0" dirty="0">
                <a:latin typeface="SFRM1200"/>
              </a:rPr>
              <a:t> Inst., Moscow) et al.. 2018. 7 pp. Published in Nucl. Instrum. Meth. </a:t>
            </a:r>
            <a:r>
              <a:rPr lang="en-US" altLang="ru-RU" dirty="0">
                <a:latin typeface="SFRM1200"/>
              </a:rPr>
              <a:t>A 901 </a:t>
            </a:r>
            <a:r>
              <a:rPr lang="en-US" altLang="ru-RU" b="0" dirty="0">
                <a:latin typeface="SFRM1200"/>
              </a:rPr>
              <a:t>(2018) 62.</a:t>
            </a:r>
          </a:p>
          <a:p>
            <a:pPr algn="just"/>
            <a:r>
              <a:rPr lang="en-US" altLang="ru-RU" b="0" dirty="0">
                <a:latin typeface="SFRM1200"/>
              </a:rPr>
              <a:t>3. Measurements of the Beam and Target Analyzing Powers and Spin Correlation Parameter ANN in Elastic pp Scattering at 45 Gev/c. V.V. Abramov (Serpukhov, IHEP) et al.. 2018, Published in </a:t>
            </a:r>
            <a:r>
              <a:rPr lang="en-US" altLang="ru-RU" b="0" dirty="0" err="1">
                <a:latin typeface="SFRM1200"/>
              </a:rPr>
              <a:t>KnE</a:t>
            </a:r>
            <a:r>
              <a:rPr lang="en-US" altLang="ru-RU" b="0" dirty="0">
                <a:latin typeface="SFRM1200"/>
              </a:rPr>
              <a:t> </a:t>
            </a:r>
            <a:r>
              <a:rPr lang="en-US" altLang="ru-RU" b="0" dirty="0" err="1">
                <a:latin typeface="SFRM1200"/>
              </a:rPr>
              <a:t>Energ</a:t>
            </a:r>
            <a:r>
              <a:rPr lang="en-US" altLang="ru-RU" b="0" dirty="0">
                <a:latin typeface="SFRM1200"/>
              </a:rPr>
              <a:t>. Phys. 3 (2018) 326.</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54C8B6E4-8B41-450B-8E90-62BF5E9D4EBA}"/>
              </a:ext>
            </a:extLst>
          </p:cNvPr>
          <p:cNvSpPr/>
          <p:nvPr/>
        </p:nvSpPr>
        <p:spPr>
          <a:xfrm>
            <a:off x="900113" y="549275"/>
            <a:ext cx="7704137" cy="3970318"/>
          </a:xfrm>
          <a:prstGeom prst="rect">
            <a:avLst/>
          </a:prstGeom>
        </p:spPr>
        <p:txBody>
          <a:bodyPr>
            <a:spAutoFit/>
          </a:bodyPr>
          <a:lstStyle/>
          <a:p>
            <a:pPr>
              <a:defRPr/>
            </a:pPr>
            <a:r>
              <a:rPr lang="en-US" b="0" dirty="0">
                <a:latin typeface="SFRM1200"/>
              </a:rPr>
              <a:t>4. Comparative study of the inclusive asymmetries induced by polarized protons and antiprotons at 16 GeV/c at the U–70 accelerator V.A. Okorokov (Moscow Phys. Eng. Inst.) et al.. Oct 16, 2017. 7 pp. Published in J. Phys. Conf. Ser. </a:t>
            </a:r>
            <a:r>
              <a:rPr lang="en-US" b="0" dirty="0">
                <a:latin typeface="SFBX1200"/>
              </a:rPr>
              <a:t>938 </a:t>
            </a:r>
            <a:r>
              <a:rPr lang="en-US" b="0" dirty="0">
                <a:latin typeface="SFRM1200"/>
              </a:rPr>
              <a:t>(2017) no.1, 012014.</a:t>
            </a:r>
          </a:p>
          <a:p>
            <a:pPr>
              <a:defRPr/>
            </a:pPr>
            <a:r>
              <a:rPr lang="en-US" b="0" dirty="0">
                <a:latin typeface="SFRM1200"/>
              </a:rPr>
              <a:t>5. Polarized proton and antiproton beams for the SPASCHARM experiment at U-70 accelerator. I.I. Azhgirey et al, Published in J. Phys. Conf. Ser. </a:t>
            </a:r>
            <a:r>
              <a:rPr lang="en-US" b="0" dirty="0">
                <a:latin typeface="SFBX1200"/>
              </a:rPr>
              <a:t>798 </a:t>
            </a:r>
            <a:r>
              <a:rPr lang="en-US" b="0" dirty="0">
                <a:latin typeface="SFRM1200"/>
              </a:rPr>
              <a:t>(2017) no.1, 012177.</a:t>
            </a:r>
          </a:p>
          <a:p>
            <a:pPr>
              <a:defRPr/>
            </a:pPr>
            <a:r>
              <a:rPr lang="en-US" b="0" dirty="0">
                <a:latin typeface="SFRM1200"/>
              </a:rPr>
              <a:t>6. Beam polarimetry at the SPASCHARM experiment at IHEP U-70 accelerator A.A. Bogdanov (Moscow Phys. Eng. Inst. &amp; Kurchatov Inst., Moscow) et al.. 2017. 5 pp. Published in J. Phys. Conf. Ser. </a:t>
            </a:r>
            <a:r>
              <a:rPr lang="en-US" b="0" dirty="0">
                <a:latin typeface="SFBX1200"/>
              </a:rPr>
              <a:t>798 </a:t>
            </a:r>
            <a:r>
              <a:rPr lang="en-US" b="0" dirty="0">
                <a:latin typeface="SFRM1200"/>
              </a:rPr>
              <a:t>(2017) no.1, 012179.</a:t>
            </a:r>
          </a:p>
          <a:p>
            <a:pPr>
              <a:defRPr/>
            </a:pPr>
            <a:r>
              <a:rPr lang="en-US" b="0" dirty="0">
                <a:latin typeface="SFRM1200"/>
              </a:rPr>
              <a:t>7. Simultaneous measurements of spin observables </a:t>
            </a:r>
            <a:r>
              <a:rPr lang="en-US" b="0" dirty="0">
                <a:latin typeface="CMMI12"/>
              </a:rPr>
              <a:t>A</a:t>
            </a:r>
            <a:r>
              <a:rPr lang="en-US" sz="1050" b="0" dirty="0">
                <a:latin typeface="CMMI8"/>
              </a:rPr>
              <a:t>N </a:t>
            </a:r>
            <a:r>
              <a:rPr lang="en-US" b="0" dirty="0">
                <a:latin typeface="SFRM1200"/>
              </a:rPr>
              <a:t>and </a:t>
            </a:r>
            <a:r>
              <a:rPr lang="en-US" b="0" dirty="0">
                <a:latin typeface="CMMI12"/>
              </a:rPr>
              <a:t>A</a:t>
            </a:r>
            <a:r>
              <a:rPr lang="en-US" sz="1050" b="0" dirty="0">
                <a:latin typeface="CMMI8"/>
              </a:rPr>
              <a:t>NN </a:t>
            </a:r>
            <a:r>
              <a:rPr lang="en-US" b="0" dirty="0">
                <a:latin typeface="SFRM1200"/>
              </a:rPr>
              <a:t>in elastic pp scattering (extension of the SPASCHARM program at U-70). V.V. Abramov (Serpukhov, IHEP) et al.. 2017, Published in J. Phys. Conf. Ser. </a:t>
            </a:r>
            <a:r>
              <a:rPr lang="en-US" b="0" dirty="0">
                <a:latin typeface="SFBX1200"/>
              </a:rPr>
              <a:t>938 </a:t>
            </a:r>
            <a:r>
              <a:rPr lang="en-US" b="0" dirty="0">
                <a:latin typeface="SFRM1200"/>
              </a:rPr>
              <a:t>(2017) no.1, 012006.</a:t>
            </a:r>
            <a:endParaRPr lang="ru-RU"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Прямоугольник 1">
            <a:extLst>
              <a:ext uri="{FF2B5EF4-FFF2-40B4-BE49-F238E27FC236}">
                <a16:creationId xmlns="" xmlns:a16="http://schemas.microsoft.com/office/drawing/2014/main" id="{F891CC00-4079-4095-9041-29A14454A7FE}"/>
              </a:ext>
            </a:extLst>
          </p:cNvPr>
          <p:cNvSpPr>
            <a:spLocks noChangeArrowheads="1"/>
          </p:cNvSpPr>
          <p:nvPr/>
        </p:nvSpPr>
        <p:spPr bwMode="auto">
          <a:xfrm>
            <a:off x="1187624" y="620688"/>
            <a:ext cx="6911975"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ru-RU" sz="2400" dirty="0">
                <a:solidFill>
                  <a:srgbClr val="0000FF"/>
                </a:solidFill>
                <a:latin typeface="SFRM1200"/>
              </a:rPr>
              <a:t> 1. GDH and meson </a:t>
            </a:r>
            <a:r>
              <a:rPr lang="en-US" altLang="ru-RU" sz="2400" dirty="0" err="1">
                <a:solidFill>
                  <a:srgbClr val="0000FF"/>
                </a:solidFill>
                <a:latin typeface="SFRM1200"/>
              </a:rPr>
              <a:t>photoproduction</a:t>
            </a:r>
            <a:endParaRPr lang="en-US" altLang="ru-RU" sz="2400" dirty="0">
              <a:latin typeface="SFRM1200"/>
            </a:endParaRPr>
          </a:p>
          <a:p>
            <a:pPr eaLnBrk="1" hangingPunct="1">
              <a:spcBef>
                <a:spcPct val="0"/>
              </a:spcBef>
              <a:buFontTx/>
              <a:buNone/>
            </a:pPr>
            <a:endParaRPr lang="en-US" altLang="ru-RU" sz="2400" b="0" dirty="0">
              <a:latin typeface="SFRM1200"/>
            </a:endParaRPr>
          </a:p>
          <a:p>
            <a:pPr eaLnBrk="1" hangingPunct="1">
              <a:spcBef>
                <a:spcPct val="0"/>
              </a:spcBef>
              <a:buFontTx/>
              <a:buNone/>
            </a:pPr>
            <a:r>
              <a:rPr lang="en-US" altLang="ru-RU" sz="2400" b="0" dirty="0">
                <a:latin typeface="SFRM1200"/>
              </a:rPr>
              <a:t> Experiments   with a real photon beam: </a:t>
            </a:r>
            <a:r>
              <a:rPr lang="en-US" altLang="ru-RU" sz="2400" b="0" dirty="0">
                <a:solidFill>
                  <a:srgbClr val="FF0000"/>
                </a:solidFill>
                <a:latin typeface="SFRM1200"/>
              </a:rPr>
              <a:t>meson photoproduction </a:t>
            </a:r>
            <a:r>
              <a:rPr lang="en-US" altLang="ru-RU" sz="2400" b="0" dirty="0">
                <a:latin typeface="SFRM1200"/>
              </a:rPr>
              <a:t>on nucleons and nuclei and </a:t>
            </a:r>
            <a:r>
              <a:rPr lang="en-US" altLang="ru-RU" sz="2400" b="0" dirty="0">
                <a:solidFill>
                  <a:srgbClr val="FF0000"/>
                </a:solidFill>
                <a:latin typeface="SFRM1200"/>
              </a:rPr>
              <a:t>Compton scattering on nucleons</a:t>
            </a:r>
            <a:r>
              <a:rPr lang="en-US" altLang="ru-RU" sz="2400" b="0" dirty="0">
                <a:latin typeface="SFRM1200"/>
              </a:rPr>
              <a:t>. </a:t>
            </a:r>
          </a:p>
          <a:p>
            <a:pPr eaLnBrk="1" hangingPunct="1">
              <a:spcBef>
                <a:spcPct val="0"/>
              </a:spcBef>
              <a:buFontTx/>
              <a:buNone/>
            </a:pPr>
            <a:endParaRPr lang="en-US" altLang="ru-RU" sz="2400" b="0" dirty="0">
              <a:latin typeface="SFRM1200"/>
            </a:endParaRPr>
          </a:p>
          <a:p>
            <a:pPr eaLnBrk="1" hangingPunct="1">
              <a:spcBef>
                <a:spcPct val="0"/>
              </a:spcBef>
              <a:buFontTx/>
              <a:buNone/>
            </a:pPr>
            <a:r>
              <a:rPr lang="en-US" altLang="ru-RU" sz="2400" b="0" dirty="0">
                <a:latin typeface="SFRM1200"/>
              </a:rPr>
              <a:t>The main goals: experimental verification of the Gerasimov-</a:t>
            </a:r>
            <a:r>
              <a:rPr lang="en-US" altLang="ru-RU" sz="2400" b="0" dirty="0" err="1">
                <a:latin typeface="SFRM1200"/>
              </a:rPr>
              <a:t>Drell</a:t>
            </a:r>
            <a:r>
              <a:rPr lang="en-US" altLang="ru-RU" sz="2400" b="0" dirty="0">
                <a:latin typeface="SFRM1200"/>
              </a:rPr>
              <a:t>-Hearn (</a:t>
            </a:r>
            <a:r>
              <a:rPr lang="en-US" altLang="ru-RU" sz="2400" b="0" dirty="0">
                <a:solidFill>
                  <a:srgbClr val="0000FF"/>
                </a:solidFill>
                <a:latin typeface="SFRM1200"/>
              </a:rPr>
              <a:t>GDH</a:t>
            </a:r>
            <a:r>
              <a:rPr lang="en-US" altLang="ru-RU" sz="2400" b="0" dirty="0">
                <a:latin typeface="SFRM1200"/>
              </a:rPr>
              <a:t>) sum rule, investigation the helicity structure of different reaction channels,  electro-magnetic </a:t>
            </a:r>
            <a:r>
              <a:rPr lang="en-US" altLang="ru-RU" sz="2400" b="0" dirty="0">
                <a:solidFill>
                  <a:srgbClr val="0000FF"/>
                </a:solidFill>
                <a:latin typeface="SFRM1200"/>
              </a:rPr>
              <a:t>polarizabilities</a:t>
            </a:r>
            <a:r>
              <a:rPr lang="en-US" altLang="ru-RU" sz="2400" b="0" dirty="0">
                <a:latin typeface="SFRM1200"/>
              </a:rPr>
              <a:t> of hadrons, study </a:t>
            </a:r>
            <a:r>
              <a:rPr lang="en-US" altLang="ru-RU" sz="2400" b="0" dirty="0" smtClean="0">
                <a:latin typeface="SFRM1200"/>
              </a:rPr>
              <a:t> of the  baryon spectra, </a:t>
            </a:r>
            <a:r>
              <a:rPr lang="en-US" altLang="ru-RU" sz="2400" b="0" dirty="0">
                <a:latin typeface="SFRM1200"/>
              </a:rPr>
              <a:t>search for </a:t>
            </a:r>
            <a:r>
              <a:rPr lang="en-US" altLang="ru-RU" sz="2400" b="0" dirty="0">
                <a:solidFill>
                  <a:srgbClr val="0000FF"/>
                </a:solidFill>
                <a:latin typeface="SFRM1200"/>
              </a:rPr>
              <a:t>missing baryon resonances</a:t>
            </a:r>
            <a:r>
              <a:rPr lang="en-US" altLang="ru-RU" sz="2400" b="0" dirty="0">
                <a:latin typeface="SFRM1200"/>
              </a:rPr>
              <a:t>, exotic states (dibaryons, narrow nucleon resonances), </a:t>
            </a:r>
            <a:r>
              <a:rPr lang="en-US" altLang="ru-RU" sz="2400" b="0" dirty="0">
                <a:solidFill>
                  <a:srgbClr val="0000FF"/>
                </a:solidFill>
                <a:latin typeface="SFRM1200"/>
              </a:rPr>
              <a:t>parity doublets.</a:t>
            </a:r>
            <a:endParaRPr lang="ru-RU" altLang="ru-RU" sz="2400" dirty="0">
              <a:solidFill>
                <a:srgbClr val="0000FF"/>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Прямоугольник 1">
            <a:extLst>
              <a:ext uri="{FF2B5EF4-FFF2-40B4-BE49-F238E27FC236}">
                <a16:creationId xmlns="" xmlns:a16="http://schemas.microsoft.com/office/drawing/2014/main" id="{8C1C6457-F8B3-434D-8452-137BDB02C7FE}"/>
              </a:ext>
            </a:extLst>
          </p:cNvPr>
          <p:cNvSpPr>
            <a:spLocks noChangeArrowheads="1"/>
          </p:cNvSpPr>
          <p:nvPr/>
        </p:nvSpPr>
        <p:spPr bwMode="auto">
          <a:xfrm>
            <a:off x="272075" y="332656"/>
            <a:ext cx="8497118"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r>
              <a:rPr lang="en-US" altLang="ru-RU" sz="2800" b="0" dirty="0">
                <a:solidFill>
                  <a:srgbClr val="0000FF"/>
                </a:solidFill>
                <a:latin typeface="SFBX1728"/>
              </a:rPr>
              <a:t>            III.    NN- and NNN-interactions</a:t>
            </a:r>
          </a:p>
          <a:p>
            <a:r>
              <a:rPr lang="en-US" altLang="ru-RU" sz="2000" b="0" dirty="0">
                <a:latin typeface="SFRM1200"/>
              </a:rPr>
              <a:t>Modern </a:t>
            </a:r>
            <a:r>
              <a:rPr lang="ru-RU" altLang="ru-RU" sz="2000" b="0" dirty="0">
                <a:latin typeface="SFRM1200"/>
              </a:rPr>
              <a:t> </a:t>
            </a:r>
            <a:r>
              <a:rPr lang="en-US" altLang="ru-RU" sz="2000" b="0" dirty="0">
                <a:latin typeface="SFRM1200"/>
              </a:rPr>
              <a:t>nuclear forces  connected to QCD are developing within the </a:t>
            </a:r>
            <a:r>
              <a:rPr lang="en-US" altLang="ru-RU" sz="2000" b="0" dirty="0" err="1">
                <a:latin typeface="SFRM1200"/>
              </a:rPr>
              <a:t>ChPT</a:t>
            </a:r>
            <a:r>
              <a:rPr lang="en-US" altLang="ru-RU" sz="2000" b="0" dirty="0">
                <a:latin typeface="SFRM1200"/>
              </a:rPr>
              <a:t>. The NN- and 3NFs- are produced on the same footing using spontaneously broken chiral symmetry. Fundamental low energy constants </a:t>
            </a:r>
            <a:r>
              <a:rPr lang="ru-RU" altLang="ru-RU" sz="2000" b="0" dirty="0">
                <a:latin typeface="SFRM1200"/>
              </a:rPr>
              <a:t>(</a:t>
            </a:r>
            <a:r>
              <a:rPr lang="en-US" altLang="ru-RU" sz="2000" b="0" dirty="0">
                <a:latin typeface="SFRM1200"/>
              </a:rPr>
              <a:t>LEC) have to be extracted from experimental data on the few–nucleon (hadron) systems.</a:t>
            </a:r>
            <a:r>
              <a:rPr lang="ru-RU" altLang="ru-RU" sz="2000" b="0" dirty="0">
                <a:latin typeface="SFRM1200"/>
              </a:rPr>
              <a:t>  </a:t>
            </a:r>
            <a:r>
              <a:rPr lang="en-US" altLang="ru-RU" sz="2000" b="0" dirty="0">
                <a:latin typeface="SFRM1200"/>
              </a:rPr>
              <a:t>       </a:t>
            </a:r>
            <a:r>
              <a:rPr lang="en-US" altLang="ru-RU" sz="2000" dirty="0">
                <a:solidFill>
                  <a:srgbClr val="0000FF"/>
                </a:solidFill>
                <a:latin typeface="SFRM1200"/>
              </a:rPr>
              <a:t>3NFs</a:t>
            </a:r>
          </a:p>
        </p:txBody>
      </p:sp>
      <p:pic>
        <p:nvPicPr>
          <p:cNvPr id="2" name="Рисунок 1"/>
          <p:cNvPicPr>
            <a:picLocks noChangeAspect="1"/>
          </p:cNvPicPr>
          <p:nvPr/>
        </p:nvPicPr>
        <p:blipFill>
          <a:blip r:embed="rId2"/>
          <a:stretch>
            <a:fillRect/>
          </a:stretch>
        </p:blipFill>
        <p:spPr>
          <a:xfrm>
            <a:off x="827584" y="2564904"/>
            <a:ext cx="7071360" cy="2308860"/>
          </a:xfrm>
          <a:prstGeom prst="rect">
            <a:avLst/>
          </a:prstGeom>
        </p:spPr>
      </p:pic>
      <p:sp>
        <p:nvSpPr>
          <p:cNvPr id="3" name="Прямоугольник 2"/>
          <p:cNvSpPr/>
          <p:nvPr/>
        </p:nvSpPr>
        <p:spPr>
          <a:xfrm>
            <a:off x="-36512" y="5043909"/>
            <a:ext cx="9114292" cy="1661993"/>
          </a:xfrm>
          <a:prstGeom prst="rect">
            <a:avLst/>
          </a:prstGeom>
        </p:spPr>
        <p:txBody>
          <a:bodyPr wrap="square">
            <a:spAutoFit/>
          </a:bodyPr>
          <a:lstStyle/>
          <a:p>
            <a:r>
              <a:rPr lang="en-US" dirty="0">
                <a:solidFill>
                  <a:srgbClr val="000000"/>
                </a:solidFill>
              </a:rPr>
              <a:t>Three-nucleon forces (</a:t>
            </a:r>
            <a:r>
              <a:rPr lang="en-US" dirty="0" err="1">
                <a:solidFill>
                  <a:srgbClr val="000000"/>
                </a:solidFill>
              </a:rPr>
              <a:t>a,b,c</a:t>
            </a:r>
            <a:r>
              <a:rPr lang="en-US" dirty="0">
                <a:solidFill>
                  <a:srgbClr val="000000"/>
                </a:solidFill>
              </a:rPr>
              <a:t>) and contact MEC (d) appearing in </a:t>
            </a:r>
            <a:r>
              <a:rPr lang="en-US" dirty="0" err="1">
                <a:solidFill>
                  <a:srgbClr val="000000"/>
                </a:solidFill>
              </a:rPr>
              <a:t>ChPT</a:t>
            </a:r>
            <a:r>
              <a:rPr lang="en-US" dirty="0">
                <a:solidFill>
                  <a:srgbClr val="000000"/>
                </a:solidFill>
              </a:rPr>
              <a:t> at NNLO.</a:t>
            </a:r>
          </a:p>
          <a:p>
            <a:r>
              <a:rPr lang="en-US" dirty="0" smtClean="0">
                <a:solidFill>
                  <a:srgbClr val="000000"/>
                </a:solidFill>
              </a:rPr>
              <a:t> </a:t>
            </a:r>
            <a:r>
              <a:rPr lang="en-US" dirty="0">
                <a:solidFill>
                  <a:srgbClr val="000000"/>
                </a:solidFill>
              </a:rPr>
              <a:t>[</a:t>
            </a:r>
            <a:r>
              <a:rPr lang="en-US" dirty="0" err="1">
                <a:solidFill>
                  <a:srgbClr val="000000"/>
                </a:solidFill>
              </a:rPr>
              <a:t>C.Hanhart</a:t>
            </a:r>
            <a:r>
              <a:rPr lang="en-US" dirty="0">
                <a:solidFill>
                  <a:srgbClr val="000000"/>
                </a:solidFill>
              </a:rPr>
              <a:t>, U. van </a:t>
            </a:r>
            <a:r>
              <a:rPr lang="en-US" dirty="0" err="1">
                <a:solidFill>
                  <a:srgbClr val="000000"/>
                </a:solidFill>
              </a:rPr>
              <a:t>Kolck</a:t>
            </a:r>
            <a:r>
              <a:rPr lang="en-US" dirty="0">
                <a:solidFill>
                  <a:srgbClr val="000000"/>
                </a:solidFill>
              </a:rPr>
              <a:t>, G.A. Miller, PRL 85 (2000) 2905].</a:t>
            </a:r>
          </a:p>
          <a:p>
            <a:endParaRPr lang="en-US" dirty="0">
              <a:solidFill>
                <a:srgbClr val="000000"/>
              </a:solidFill>
            </a:endParaRPr>
          </a:p>
          <a:p>
            <a:r>
              <a:rPr lang="en-US" dirty="0" smtClean="0">
                <a:solidFill>
                  <a:srgbClr val="0000FF"/>
                </a:solidFill>
              </a:rPr>
              <a:t> 3H </a:t>
            </a:r>
            <a:r>
              <a:rPr lang="en-US" dirty="0">
                <a:solidFill>
                  <a:srgbClr val="0000FF"/>
                </a:solidFill>
              </a:rPr>
              <a:t>binding energy, </a:t>
            </a:r>
            <a:r>
              <a:rPr lang="en-US" dirty="0" err="1">
                <a:solidFill>
                  <a:srgbClr val="0000FF"/>
                </a:solidFill>
              </a:rPr>
              <a:t>Nd-Nd</a:t>
            </a:r>
            <a:r>
              <a:rPr lang="en-US" dirty="0">
                <a:solidFill>
                  <a:srgbClr val="0000FF"/>
                </a:solidFill>
              </a:rPr>
              <a:t>, NN -&gt;</a:t>
            </a:r>
            <a:r>
              <a:rPr lang="el-GR" dirty="0">
                <a:solidFill>
                  <a:srgbClr val="0000FF"/>
                </a:solidFill>
              </a:rPr>
              <a:t>π</a:t>
            </a:r>
            <a:r>
              <a:rPr lang="en-US" dirty="0">
                <a:solidFill>
                  <a:srgbClr val="0000FF"/>
                </a:solidFill>
              </a:rPr>
              <a:t>NN (ANKE@COSY), </a:t>
            </a:r>
            <a:r>
              <a:rPr lang="el-GR" dirty="0">
                <a:solidFill>
                  <a:srgbClr val="0000FF"/>
                </a:solidFill>
              </a:rPr>
              <a:t>π</a:t>
            </a:r>
            <a:r>
              <a:rPr lang="en-US" dirty="0">
                <a:solidFill>
                  <a:srgbClr val="0000FF"/>
                </a:solidFill>
              </a:rPr>
              <a:t>NN-&gt; </a:t>
            </a:r>
            <a:r>
              <a:rPr lang="el-GR" dirty="0">
                <a:solidFill>
                  <a:srgbClr val="0000FF"/>
                </a:solidFill>
              </a:rPr>
              <a:t>γ</a:t>
            </a:r>
            <a:r>
              <a:rPr lang="en-US" dirty="0">
                <a:solidFill>
                  <a:srgbClr val="0000FF"/>
                </a:solidFill>
              </a:rPr>
              <a:t>NN</a:t>
            </a:r>
            <a:r>
              <a:rPr lang="en-US" dirty="0" smtClean="0">
                <a:solidFill>
                  <a:srgbClr val="0000FF"/>
                </a:solidFill>
              </a:rPr>
              <a:t>,</a:t>
            </a:r>
          </a:p>
          <a:p>
            <a:r>
              <a:rPr lang="en-US" dirty="0" smtClean="0">
                <a:solidFill>
                  <a:srgbClr val="0000FF"/>
                </a:solidFill>
              </a:rPr>
              <a:t> </a:t>
            </a:r>
            <a:r>
              <a:rPr lang="en-US" dirty="0">
                <a:solidFill>
                  <a:srgbClr val="0000FF"/>
                </a:solidFill>
              </a:rPr>
              <a:t>NN-&gt;de</a:t>
            </a:r>
            <a:r>
              <a:rPr lang="el-GR" dirty="0">
                <a:solidFill>
                  <a:srgbClr val="0000FF"/>
                </a:solidFill>
              </a:rPr>
              <a:t>ν</a:t>
            </a:r>
            <a:r>
              <a:rPr lang="en-US" baseline="-25000" dirty="0">
                <a:solidFill>
                  <a:srgbClr val="0000FF"/>
                </a:solidFill>
              </a:rPr>
              <a:t>e</a:t>
            </a:r>
            <a:r>
              <a:rPr lang="en-US" dirty="0">
                <a:solidFill>
                  <a:srgbClr val="0000FF"/>
                </a:solidFill>
              </a:rPr>
              <a:t> , µd-&gt;</a:t>
            </a:r>
            <a:r>
              <a:rPr lang="en-US" dirty="0" err="1">
                <a:solidFill>
                  <a:srgbClr val="0000FF"/>
                </a:solidFill>
              </a:rPr>
              <a:t>nn</a:t>
            </a:r>
            <a:r>
              <a:rPr lang="el-GR" dirty="0">
                <a:solidFill>
                  <a:srgbClr val="0000FF"/>
                </a:solidFill>
              </a:rPr>
              <a:t>ν</a:t>
            </a:r>
            <a:r>
              <a:rPr lang="el-GR" baseline="-25000" dirty="0">
                <a:solidFill>
                  <a:srgbClr val="0000FF"/>
                </a:solidFill>
              </a:rPr>
              <a:t>µ</a:t>
            </a:r>
            <a:r>
              <a:rPr lang="en-US" baseline="-25000" dirty="0">
                <a:solidFill>
                  <a:srgbClr val="0000FF"/>
                </a:solidFill>
              </a:rPr>
              <a:t> </a:t>
            </a:r>
          </a:p>
          <a:p>
            <a:r>
              <a:rPr lang="en-US" baseline="-25000" dirty="0">
                <a:solidFill>
                  <a:srgbClr val="000000"/>
                </a:solidFill>
              </a:rPr>
              <a:t>            </a:t>
            </a:r>
            <a:endParaRPr lang="ru-RU" baseline="-25000" dirty="0">
              <a:solidFill>
                <a:srgbClr val="000000"/>
              </a:solidFill>
            </a:endParaRPr>
          </a:p>
        </p:txBody>
      </p:sp>
    </p:spTree>
    <p:extLst>
      <p:ext uri="{BB962C8B-B14F-4D97-AF65-F5344CB8AC3E}">
        <p14:creationId xmlns:p14="http://schemas.microsoft.com/office/powerpoint/2010/main" val="3264240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Прямоугольник 1">
            <a:extLst>
              <a:ext uri="{FF2B5EF4-FFF2-40B4-BE49-F238E27FC236}">
                <a16:creationId xmlns="" xmlns:a16="http://schemas.microsoft.com/office/drawing/2014/main" id="{75EB61EA-8A7D-400F-AA96-D6F8BD45F6A5}"/>
              </a:ext>
            </a:extLst>
          </p:cNvPr>
          <p:cNvSpPr>
            <a:spLocks noChangeArrowheads="1"/>
          </p:cNvSpPr>
          <p:nvPr/>
        </p:nvSpPr>
        <p:spPr bwMode="auto">
          <a:xfrm>
            <a:off x="971600" y="1124744"/>
            <a:ext cx="7561213"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r>
              <a:rPr lang="en-US" sz="2400" dirty="0">
                <a:solidFill>
                  <a:srgbClr val="FF0000"/>
                </a:solidFill>
                <a:latin typeface="Times New Roman" panose="02020603050405020304" pitchFamily="18" charset="0"/>
              </a:rPr>
              <a:t>∆</a:t>
            </a:r>
            <a:r>
              <a:rPr lang="en-US" sz="2400" dirty="0" err="1">
                <a:solidFill>
                  <a:srgbClr val="FF0000"/>
                </a:solidFill>
                <a:latin typeface="Times New Roman" panose="02020603050405020304" pitchFamily="18" charset="0"/>
              </a:rPr>
              <a:t>ϭ</a:t>
            </a:r>
            <a:r>
              <a:rPr lang="en-US" sz="2400" baseline="-25000" dirty="0" err="1">
                <a:solidFill>
                  <a:srgbClr val="FF0000"/>
                </a:solidFill>
                <a:latin typeface="CMMI8"/>
              </a:rPr>
              <a:t>L</a:t>
            </a:r>
            <a:r>
              <a:rPr lang="en-US" sz="2400" dirty="0">
                <a:solidFill>
                  <a:srgbClr val="FF0000"/>
                </a:solidFill>
                <a:latin typeface="SFRM1200"/>
              </a:rPr>
              <a:t>(</a:t>
            </a:r>
            <a:r>
              <a:rPr lang="en-US" sz="2400" dirty="0" err="1">
                <a:solidFill>
                  <a:srgbClr val="FF0000"/>
                </a:solidFill>
                <a:latin typeface="SFRM1200"/>
              </a:rPr>
              <a:t>nd</a:t>
            </a:r>
            <a:r>
              <a:rPr lang="en-US" sz="2400" dirty="0">
                <a:solidFill>
                  <a:srgbClr val="FF0000"/>
                </a:solidFill>
                <a:latin typeface="SFRM1200"/>
              </a:rPr>
              <a:t>) =</a:t>
            </a:r>
            <a:r>
              <a:rPr lang="en-US" sz="2400" dirty="0" err="1">
                <a:solidFill>
                  <a:srgbClr val="FF0000"/>
                </a:solidFill>
                <a:latin typeface="Times New Roman" panose="02020603050405020304" pitchFamily="18" charset="0"/>
              </a:rPr>
              <a:t>ϭ</a:t>
            </a:r>
            <a:r>
              <a:rPr lang="en-US" sz="2400" baseline="-25000" dirty="0" err="1">
                <a:solidFill>
                  <a:srgbClr val="FF0000"/>
                </a:solidFill>
                <a:latin typeface="CMMI8"/>
              </a:rPr>
              <a:t>p</a:t>
            </a:r>
            <a:r>
              <a:rPr lang="en-US" sz="2400" dirty="0">
                <a:solidFill>
                  <a:srgbClr val="FF0000"/>
                </a:solidFill>
                <a:latin typeface="SFRM1200"/>
              </a:rPr>
              <a:t> - </a:t>
            </a:r>
            <a:r>
              <a:rPr lang="en-US" sz="2400" dirty="0" err="1">
                <a:solidFill>
                  <a:srgbClr val="FF0000"/>
                </a:solidFill>
                <a:latin typeface="Times New Roman" panose="02020603050405020304" pitchFamily="18" charset="0"/>
              </a:rPr>
              <a:t>ϭ</a:t>
            </a:r>
            <a:r>
              <a:rPr lang="en-US" sz="2400" baseline="-25000" dirty="0" err="1">
                <a:solidFill>
                  <a:srgbClr val="FF0000"/>
                </a:solidFill>
                <a:latin typeface="CMMI8"/>
              </a:rPr>
              <a:t>a</a:t>
            </a:r>
            <a:r>
              <a:rPr lang="en-US" sz="2400" dirty="0">
                <a:solidFill>
                  <a:srgbClr val="FF0000"/>
                </a:solidFill>
                <a:latin typeface="SFRM1200"/>
              </a:rPr>
              <a:t> </a:t>
            </a:r>
            <a:r>
              <a:rPr lang="en-US" sz="2400" b="0" dirty="0">
                <a:solidFill>
                  <a:srgbClr val="000000"/>
                </a:solidFill>
                <a:latin typeface="SFRM1200"/>
              </a:rPr>
              <a:t>is the difference in the </a:t>
            </a:r>
            <a:r>
              <a:rPr lang="en-US" sz="2400" b="0" dirty="0" err="1">
                <a:solidFill>
                  <a:srgbClr val="000000"/>
                </a:solidFill>
                <a:latin typeface="SFRM1200"/>
              </a:rPr>
              <a:t>nd</a:t>
            </a:r>
            <a:r>
              <a:rPr lang="en-US" sz="2400" b="0" dirty="0">
                <a:solidFill>
                  <a:srgbClr val="000000"/>
                </a:solidFill>
                <a:latin typeface="SFRM1200"/>
              </a:rPr>
              <a:t> total cross section for </a:t>
            </a:r>
            <a:r>
              <a:rPr lang="en-US" sz="2400" b="0" dirty="0" smtClean="0">
                <a:solidFill>
                  <a:srgbClr val="000000"/>
                </a:solidFill>
                <a:latin typeface="SFRM1200"/>
              </a:rPr>
              <a:t>longitudinally polarized beam </a:t>
            </a:r>
            <a:r>
              <a:rPr lang="en-US" sz="2400" b="0" dirty="0">
                <a:solidFill>
                  <a:srgbClr val="000000"/>
                </a:solidFill>
                <a:latin typeface="SFRM1200"/>
              </a:rPr>
              <a:t>and </a:t>
            </a:r>
            <a:r>
              <a:rPr lang="en-US" sz="2400" b="0" dirty="0" smtClean="0">
                <a:solidFill>
                  <a:srgbClr val="000000"/>
                </a:solidFill>
                <a:latin typeface="SFRM1200"/>
              </a:rPr>
              <a:t>target, </a:t>
            </a:r>
            <a:r>
              <a:rPr lang="en-US" sz="2400" b="0" dirty="0">
                <a:solidFill>
                  <a:srgbClr val="000000"/>
                </a:solidFill>
                <a:latin typeface="SFRM1200"/>
              </a:rPr>
              <a:t>parallel and </a:t>
            </a:r>
            <a:r>
              <a:rPr lang="en-US" sz="2400" b="0" dirty="0" smtClean="0">
                <a:solidFill>
                  <a:srgbClr val="000000"/>
                </a:solidFill>
                <a:latin typeface="SFRM1200"/>
              </a:rPr>
              <a:t>anti-parallel</a:t>
            </a:r>
            <a:r>
              <a:rPr lang="ru-RU" sz="2400" b="0" dirty="0" smtClean="0">
                <a:solidFill>
                  <a:srgbClr val="000000"/>
                </a:solidFill>
                <a:latin typeface="SFRM1200"/>
              </a:rPr>
              <a:t>.</a:t>
            </a:r>
            <a:r>
              <a:rPr lang="en-US" sz="2400" b="0" dirty="0" smtClean="0">
                <a:solidFill>
                  <a:srgbClr val="000000"/>
                </a:solidFill>
                <a:latin typeface="SFRM1200"/>
              </a:rPr>
              <a:t> </a:t>
            </a:r>
            <a:r>
              <a:rPr lang="en-US" altLang="ru-RU" sz="2400" b="0" dirty="0" smtClean="0">
                <a:latin typeface="SFRM1200"/>
              </a:rPr>
              <a:t> Similar observable for </a:t>
            </a:r>
            <a:r>
              <a:rPr lang="en-US" altLang="ru-RU" sz="2400" b="0" dirty="0">
                <a:latin typeface="SFRM1200"/>
              </a:rPr>
              <a:t>the </a:t>
            </a:r>
            <a:r>
              <a:rPr lang="ru-RU" altLang="ru-RU" sz="2400" b="0" dirty="0">
                <a:latin typeface="SFRM1200"/>
              </a:rPr>
              <a:t> </a:t>
            </a:r>
            <a:r>
              <a:rPr lang="en-US" altLang="ru-RU" sz="2400" b="0" dirty="0">
                <a:latin typeface="SFRM1200"/>
              </a:rPr>
              <a:t>transversal </a:t>
            </a:r>
            <a:r>
              <a:rPr lang="en-US" altLang="ru-RU" sz="2400" b="0" dirty="0" smtClean="0">
                <a:latin typeface="SFRM1200"/>
              </a:rPr>
              <a:t>polarizations, </a:t>
            </a:r>
            <a:r>
              <a:rPr lang="en-US" sz="2400" dirty="0">
                <a:solidFill>
                  <a:srgbClr val="FF0000"/>
                </a:solidFill>
                <a:latin typeface="Times New Roman" panose="02020603050405020304" pitchFamily="18" charset="0"/>
              </a:rPr>
              <a:t>∆</a:t>
            </a:r>
            <a:r>
              <a:rPr lang="en-US" sz="2400" dirty="0" err="1">
                <a:solidFill>
                  <a:srgbClr val="FF0000"/>
                </a:solidFill>
                <a:latin typeface="Times New Roman" panose="02020603050405020304" pitchFamily="18" charset="0"/>
              </a:rPr>
              <a:t>ϭ</a:t>
            </a:r>
            <a:r>
              <a:rPr lang="en-US" sz="2400" baseline="-25000" dirty="0" err="1">
                <a:solidFill>
                  <a:srgbClr val="FF0000"/>
                </a:solidFill>
                <a:latin typeface="CMMI8"/>
              </a:rPr>
              <a:t>T</a:t>
            </a:r>
            <a:r>
              <a:rPr lang="en-US" sz="2400" dirty="0">
                <a:solidFill>
                  <a:srgbClr val="FF0000"/>
                </a:solidFill>
                <a:latin typeface="SFRM1200"/>
              </a:rPr>
              <a:t>(</a:t>
            </a:r>
            <a:r>
              <a:rPr lang="en-US" sz="2400" dirty="0" err="1">
                <a:solidFill>
                  <a:srgbClr val="FF0000"/>
                </a:solidFill>
                <a:latin typeface="SFRM1200"/>
              </a:rPr>
              <a:t>nd</a:t>
            </a:r>
            <a:r>
              <a:rPr lang="en-US" sz="2400" dirty="0">
                <a:solidFill>
                  <a:srgbClr val="FF0000"/>
                </a:solidFill>
                <a:latin typeface="SFRM1200"/>
              </a:rPr>
              <a:t>). </a:t>
            </a:r>
            <a:endParaRPr lang="en-US" altLang="ru-RU" sz="2400" dirty="0">
              <a:solidFill>
                <a:srgbClr val="FF0000"/>
              </a:solidFill>
              <a:latin typeface="SFRM1200"/>
            </a:endParaRPr>
          </a:p>
          <a:p>
            <a:r>
              <a:rPr lang="en-US" altLang="ru-RU" sz="2400" b="0" dirty="0" smtClean="0">
                <a:latin typeface="SFRM1200"/>
              </a:rPr>
              <a:t>Contribution of the </a:t>
            </a:r>
            <a:r>
              <a:rPr lang="en-US" altLang="ru-RU" sz="2400" b="0" dirty="0">
                <a:latin typeface="SFRM1200"/>
              </a:rPr>
              <a:t>3NFs </a:t>
            </a:r>
            <a:r>
              <a:rPr lang="en-US" altLang="ru-RU" sz="2400" b="0" dirty="0" smtClean="0">
                <a:latin typeface="SFRM1200"/>
              </a:rPr>
              <a:t>to </a:t>
            </a:r>
            <a:r>
              <a:rPr lang="en-US" altLang="ru-RU" sz="2400" b="0" dirty="0" smtClean="0">
                <a:latin typeface="SFRM1200"/>
              </a:rPr>
              <a:t> </a:t>
            </a:r>
            <a:r>
              <a:rPr lang="en-US" altLang="ru-RU" sz="2400" b="0" dirty="0">
                <a:latin typeface="Times New Roman" panose="02020603050405020304" pitchFamily="18" charset="0"/>
                <a:cs typeface="Times New Roman" panose="02020603050405020304" pitchFamily="18" charset="0"/>
              </a:rPr>
              <a:t>∆</a:t>
            </a:r>
            <a:r>
              <a:rPr lang="en-US" altLang="ru-RU" sz="2400" b="0" dirty="0" err="1">
                <a:latin typeface="Times New Roman" panose="02020603050405020304" pitchFamily="18" charset="0"/>
                <a:cs typeface="Times New Roman" panose="02020603050405020304" pitchFamily="18" charset="0"/>
              </a:rPr>
              <a:t>ϭ</a:t>
            </a:r>
            <a:r>
              <a:rPr lang="en-US" altLang="ru-RU" sz="2400" b="0" baseline="-25000" dirty="0" err="1">
                <a:latin typeface="CMMI8"/>
              </a:rPr>
              <a:t>L</a:t>
            </a:r>
            <a:r>
              <a:rPr lang="en-US" altLang="ru-RU" sz="2400" b="0" dirty="0">
                <a:latin typeface="SFRM1200"/>
              </a:rPr>
              <a:t> </a:t>
            </a:r>
            <a:r>
              <a:rPr lang="en-US" altLang="ru-RU" sz="2400" b="0" dirty="0" smtClean="0">
                <a:latin typeface="SFRM1200"/>
              </a:rPr>
              <a:t>is of</a:t>
            </a:r>
            <a:r>
              <a:rPr lang="en-US" altLang="ru-RU" sz="2400" b="0" dirty="0" smtClean="0">
                <a:latin typeface="SFRM1200"/>
              </a:rPr>
              <a:t> </a:t>
            </a:r>
            <a:r>
              <a:rPr lang="en-US" altLang="ru-RU" sz="2400" b="0" dirty="0">
                <a:latin typeface="SFRM1200"/>
              </a:rPr>
              <a:t>5-10% as compared to pure NN </a:t>
            </a:r>
            <a:r>
              <a:rPr lang="en-US" altLang="ru-RU" sz="2400" b="0" dirty="0">
                <a:latin typeface="SFRM1200"/>
              </a:rPr>
              <a:t>p</a:t>
            </a:r>
            <a:r>
              <a:rPr lang="en-US" altLang="ru-RU" sz="2400" b="0" dirty="0" smtClean="0">
                <a:latin typeface="SFRM1200"/>
              </a:rPr>
              <a:t>otential </a:t>
            </a:r>
            <a:r>
              <a:rPr lang="ru-RU" altLang="ru-RU" sz="2400" b="0" dirty="0">
                <a:latin typeface="SFRM1200"/>
              </a:rPr>
              <a:t>(</a:t>
            </a:r>
            <a:r>
              <a:rPr lang="en-US" altLang="ru-RU" sz="2400" b="0" dirty="0">
                <a:latin typeface="SFRM1200"/>
              </a:rPr>
              <a:t>H. </a:t>
            </a:r>
            <a:r>
              <a:rPr lang="en-US" altLang="ru-RU" sz="2400" b="0" dirty="0" err="1">
                <a:latin typeface="SFRM1200"/>
              </a:rPr>
              <a:t>Witala</a:t>
            </a:r>
            <a:r>
              <a:rPr lang="en-US" altLang="ru-RU" sz="2400" b="0" dirty="0">
                <a:latin typeface="SFRM1200"/>
              </a:rPr>
              <a:t> et al. 1999)</a:t>
            </a:r>
          </a:p>
          <a:p>
            <a:r>
              <a:rPr lang="en-US" altLang="ru-RU" sz="2400" b="0" dirty="0">
                <a:latin typeface="SFRM1200"/>
              </a:rPr>
              <a:t> </a:t>
            </a:r>
          </a:p>
          <a:p>
            <a:r>
              <a:rPr lang="en-US" altLang="ru-RU" sz="2400" b="0" dirty="0">
                <a:latin typeface="SFRM1200"/>
              </a:rPr>
              <a:t>The  </a:t>
            </a:r>
            <a:r>
              <a:rPr lang="en-US" altLang="ru-RU" sz="2400" b="0" dirty="0">
                <a:latin typeface="Times New Roman" panose="02020603050405020304" pitchFamily="18" charset="0"/>
                <a:cs typeface="Times New Roman" panose="02020603050405020304" pitchFamily="18" charset="0"/>
              </a:rPr>
              <a:t>∆</a:t>
            </a:r>
            <a:r>
              <a:rPr lang="en-US" altLang="ru-RU" sz="2400" b="0" dirty="0" err="1">
                <a:latin typeface="Times New Roman" panose="02020603050405020304" pitchFamily="18" charset="0"/>
                <a:cs typeface="Times New Roman" panose="02020603050405020304" pitchFamily="18" charset="0"/>
              </a:rPr>
              <a:t>ϭ</a:t>
            </a:r>
            <a:r>
              <a:rPr lang="en-US" altLang="ru-RU" sz="2400" b="0" baseline="-25000" dirty="0" err="1">
                <a:latin typeface="CMMI8"/>
              </a:rPr>
              <a:t>L</a:t>
            </a:r>
            <a:r>
              <a:rPr lang="en-US" altLang="ru-RU" sz="2400" b="0" dirty="0">
                <a:latin typeface="SFRM1200"/>
              </a:rPr>
              <a:t> (</a:t>
            </a:r>
            <a:r>
              <a:rPr lang="en-US" altLang="ru-RU" sz="2400" b="0" dirty="0" err="1">
                <a:latin typeface="SFRM1200"/>
              </a:rPr>
              <a:t>nd</a:t>
            </a:r>
            <a:r>
              <a:rPr lang="en-US" altLang="ru-RU" sz="2400" b="0" dirty="0">
                <a:latin typeface="SFRM1200"/>
              </a:rPr>
              <a:t>) was measured firstly at TUNL for incident neutron energies of 5.0, 6.9 and 12.3 MeV </a:t>
            </a:r>
            <a:r>
              <a:rPr lang="ru-RU" altLang="ru-RU" sz="2400" b="0" dirty="0">
                <a:latin typeface="SFRM1200"/>
              </a:rPr>
              <a:t>(</a:t>
            </a:r>
            <a:r>
              <a:rPr lang="en-US" altLang="ru-RU" sz="2400" b="0" dirty="0">
                <a:solidFill>
                  <a:srgbClr val="00B050"/>
                </a:solidFill>
                <a:latin typeface="SFRM1200"/>
              </a:rPr>
              <a:t>R.D. Foster et al. PRC 73 (2006</a:t>
            </a:r>
            <a:r>
              <a:rPr lang="en-US" altLang="ru-RU" sz="2400" b="0" dirty="0">
                <a:solidFill>
                  <a:srgbClr val="0000FF"/>
                </a:solidFill>
                <a:latin typeface="SFRM1200"/>
              </a:rPr>
              <a:t>) </a:t>
            </a:r>
          </a:p>
          <a:p>
            <a:endParaRPr lang="en-US" altLang="ru-RU" sz="2400" b="0" dirty="0">
              <a:solidFill>
                <a:srgbClr val="0000FF"/>
              </a:solidFill>
              <a:latin typeface="SFRM1200"/>
            </a:endParaRPr>
          </a:p>
          <a:p>
            <a:r>
              <a:rPr lang="en-US" sz="2400" b="0" dirty="0">
                <a:solidFill>
                  <a:srgbClr val="000000"/>
                </a:solidFill>
                <a:latin typeface="SFRM1200"/>
              </a:rPr>
              <a:t>However, “</a:t>
            </a:r>
            <a:r>
              <a:rPr lang="en-US" sz="2400" b="0" dirty="0">
                <a:solidFill>
                  <a:srgbClr val="0000FF"/>
                </a:solidFill>
                <a:latin typeface="SFRM1200"/>
              </a:rPr>
              <a:t>the</a:t>
            </a:r>
            <a:r>
              <a:rPr lang="en-US" sz="2400" b="0" dirty="0">
                <a:solidFill>
                  <a:srgbClr val="000000"/>
                </a:solidFill>
                <a:latin typeface="SFRM1200"/>
              </a:rPr>
              <a:t> </a:t>
            </a:r>
            <a:r>
              <a:rPr lang="en-US" sz="2400" b="0" dirty="0">
                <a:solidFill>
                  <a:srgbClr val="0000FF"/>
                </a:solidFill>
                <a:latin typeface="SFRM1200"/>
              </a:rPr>
              <a:t>obtained data are not of sufficient precision to distinguish the presence or absence of  3NFs contributions to the cross-sections </a:t>
            </a:r>
            <a:r>
              <a:rPr lang="en-US" sz="2400" b="0" dirty="0">
                <a:solidFill>
                  <a:srgbClr val="000000"/>
                </a:solidFill>
                <a:latin typeface="SFRM1200"/>
              </a:rPr>
              <a:t>".</a:t>
            </a:r>
            <a:r>
              <a:rPr lang="en-US" sz="2400" b="0" dirty="0">
                <a:solidFill>
                  <a:srgbClr val="000000"/>
                </a:solidFill>
                <a:latin typeface="Times New Roman" panose="02020603050405020304" pitchFamily="18" charset="0"/>
              </a:rPr>
              <a:t> </a:t>
            </a:r>
            <a:endParaRPr lang="en-US" altLang="ru-RU" sz="2400" b="0" dirty="0">
              <a:solidFill>
                <a:srgbClr val="0000FF"/>
              </a:solidFill>
              <a:latin typeface="SFRM1200"/>
            </a:endParaRPr>
          </a:p>
        </p:txBody>
      </p:sp>
      <p:sp>
        <p:nvSpPr>
          <p:cNvPr id="3" name="TextBox 2"/>
          <p:cNvSpPr txBox="1"/>
          <p:nvPr/>
        </p:nvSpPr>
        <p:spPr>
          <a:xfrm>
            <a:off x="755576" y="620688"/>
            <a:ext cx="8055169" cy="461665"/>
          </a:xfrm>
          <a:prstGeom prst="rect">
            <a:avLst/>
          </a:prstGeom>
          <a:noFill/>
        </p:spPr>
        <p:txBody>
          <a:bodyPr wrap="square" rtlCol="0">
            <a:spAutoFit/>
          </a:bodyPr>
          <a:lstStyle/>
          <a:p>
            <a:r>
              <a:rPr lang="en-US" sz="2400" dirty="0"/>
              <a:t>   </a:t>
            </a:r>
            <a:r>
              <a:rPr lang="en-US" sz="2400" dirty="0" smtClean="0"/>
              <a:t>∆</a:t>
            </a:r>
            <a:r>
              <a:rPr lang="en-US" sz="2400" dirty="0" err="1"/>
              <a:t>ϭ</a:t>
            </a:r>
            <a:r>
              <a:rPr lang="en-US" sz="2400" baseline="-25000" dirty="0" err="1"/>
              <a:t>L</a:t>
            </a:r>
            <a:r>
              <a:rPr lang="en-US" sz="2400" dirty="0"/>
              <a:t>(</a:t>
            </a:r>
            <a:r>
              <a:rPr lang="en-US" sz="2400" dirty="0" err="1"/>
              <a:t>nd</a:t>
            </a:r>
            <a:r>
              <a:rPr lang="en-US" sz="2400" dirty="0" smtClean="0"/>
              <a:t>), </a:t>
            </a:r>
            <a:r>
              <a:rPr lang="en-US" sz="2400" b="0" dirty="0">
                <a:solidFill>
                  <a:srgbClr val="000000"/>
                </a:solidFill>
                <a:latin typeface="Times New Roman" panose="02020603050405020304" pitchFamily="18" charset="0"/>
                <a:cs typeface="Times New Roman" panose="02020603050405020304" pitchFamily="18" charset="0"/>
              </a:rPr>
              <a:t>∆</a:t>
            </a:r>
            <a:r>
              <a:rPr lang="en-US" sz="2400" dirty="0" err="1" smtClean="0">
                <a:solidFill>
                  <a:srgbClr val="000000"/>
                </a:solidFill>
                <a:latin typeface="Times New Roman" panose="02020603050405020304" pitchFamily="18" charset="0"/>
                <a:cs typeface="Times New Roman" panose="02020603050405020304" pitchFamily="18" charset="0"/>
              </a:rPr>
              <a:t>ϭ</a:t>
            </a:r>
            <a:r>
              <a:rPr lang="en-US" sz="2400" baseline="-25000" dirty="0" err="1" smtClean="0">
                <a:solidFill>
                  <a:srgbClr val="000000"/>
                </a:solidFill>
                <a:latin typeface="CMMI8"/>
                <a:cs typeface="Times New Roman" panose="02020603050405020304" pitchFamily="18" charset="0"/>
              </a:rPr>
              <a:t>T</a:t>
            </a:r>
            <a:r>
              <a:rPr lang="en-US" sz="2400" b="0" baseline="-25000" dirty="0" smtClean="0">
                <a:solidFill>
                  <a:srgbClr val="000000"/>
                </a:solidFill>
                <a:latin typeface="CMMI8"/>
                <a:cs typeface="Times New Roman" panose="02020603050405020304" pitchFamily="18" charset="0"/>
              </a:rPr>
              <a:t> </a:t>
            </a:r>
            <a:r>
              <a:rPr lang="en-US" sz="2400" dirty="0" smtClean="0">
                <a:solidFill>
                  <a:srgbClr val="000000"/>
                </a:solidFill>
              </a:rPr>
              <a:t>(</a:t>
            </a:r>
            <a:r>
              <a:rPr lang="en-US" sz="2400" dirty="0" err="1" smtClean="0">
                <a:solidFill>
                  <a:srgbClr val="000000"/>
                </a:solidFill>
              </a:rPr>
              <a:t>nd</a:t>
            </a:r>
            <a:r>
              <a:rPr lang="en-US" sz="2400" dirty="0" smtClean="0">
                <a:solidFill>
                  <a:srgbClr val="000000"/>
                </a:solidFill>
              </a:rPr>
              <a:t>) </a:t>
            </a:r>
            <a:r>
              <a:rPr lang="en-US" sz="2400" dirty="0" smtClean="0"/>
              <a:t>as  </a:t>
            </a:r>
            <a:r>
              <a:rPr lang="en-US" sz="2400" dirty="0"/>
              <a:t>a source of the  3NFs LECs</a:t>
            </a:r>
            <a:endParaRPr lang="ru-RU" sz="2400" dirty="0"/>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Прямоугольник 1">
            <a:extLst>
              <a:ext uri="{FF2B5EF4-FFF2-40B4-BE49-F238E27FC236}">
                <a16:creationId xmlns="" xmlns:a16="http://schemas.microsoft.com/office/drawing/2014/main" id="{FB023B2C-3D12-4F40-A8A5-30115F9C92DC}"/>
              </a:ext>
            </a:extLst>
          </p:cNvPr>
          <p:cNvSpPr>
            <a:spLocks noChangeArrowheads="1"/>
          </p:cNvSpPr>
          <p:nvPr/>
        </p:nvSpPr>
        <p:spPr bwMode="auto">
          <a:xfrm>
            <a:off x="895903" y="1480656"/>
            <a:ext cx="7632848"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pPr>
              <a:spcBef>
                <a:spcPts val="0"/>
              </a:spcBef>
              <a:spcAft>
                <a:spcPts val="0"/>
              </a:spcAft>
            </a:pPr>
            <a:r>
              <a:rPr lang="en-US" sz="2400" b="0" dirty="0" smtClean="0">
                <a:solidFill>
                  <a:srgbClr val="000000"/>
                </a:solidFill>
              </a:rPr>
              <a:t> </a:t>
            </a:r>
            <a:r>
              <a:rPr lang="en-US" sz="2400" b="0" dirty="0">
                <a:solidFill>
                  <a:srgbClr val="000000"/>
                </a:solidFill>
                <a:latin typeface="Times New Roman" panose="02020603050405020304" pitchFamily="18" charset="0"/>
                <a:cs typeface="Times New Roman" panose="02020603050405020304" pitchFamily="18" charset="0"/>
              </a:rPr>
              <a:t>∆</a:t>
            </a:r>
            <a:r>
              <a:rPr lang="en-US" sz="2400" dirty="0" err="1">
                <a:solidFill>
                  <a:srgbClr val="000000"/>
                </a:solidFill>
                <a:latin typeface="Times New Roman" panose="02020603050405020304" pitchFamily="18" charset="0"/>
                <a:cs typeface="Times New Roman" panose="02020603050405020304" pitchFamily="18" charset="0"/>
              </a:rPr>
              <a:t>ϭ</a:t>
            </a:r>
            <a:r>
              <a:rPr lang="en-US" sz="2400" baseline="-25000" dirty="0" err="1">
                <a:solidFill>
                  <a:srgbClr val="000000"/>
                </a:solidFill>
                <a:latin typeface="CMMI8"/>
                <a:cs typeface="Times New Roman" panose="02020603050405020304" pitchFamily="18" charset="0"/>
              </a:rPr>
              <a:t>T</a:t>
            </a:r>
            <a:r>
              <a:rPr lang="en-US" sz="2400" b="0" baseline="-25000" dirty="0">
                <a:solidFill>
                  <a:srgbClr val="000000"/>
                </a:solidFill>
                <a:latin typeface="CMMI8"/>
                <a:cs typeface="Times New Roman" panose="02020603050405020304" pitchFamily="18" charset="0"/>
              </a:rPr>
              <a:t> </a:t>
            </a:r>
            <a:r>
              <a:rPr lang="en-US" sz="2400" dirty="0">
                <a:solidFill>
                  <a:srgbClr val="000000"/>
                </a:solidFill>
              </a:rPr>
              <a:t>(</a:t>
            </a:r>
            <a:r>
              <a:rPr lang="en-US" sz="2400" dirty="0" err="1">
                <a:solidFill>
                  <a:srgbClr val="000000"/>
                </a:solidFill>
              </a:rPr>
              <a:t>nd</a:t>
            </a:r>
            <a:r>
              <a:rPr lang="en-US" sz="2400" dirty="0">
                <a:solidFill>
                  <a:srgbClr val="000000"/>
                </a:solidFill>
              </a:rPr>
              <a:t>) </a:t>
            </a:r>
            <a:r>
              <a:rPr lang="en-US" sz="2400" b="0" dirty="0" smtClean="0">
                <a:solidFill>
                  <a:srgbClr val="000000"/>
                </a:solidFill>
              </a:rPr>
              <a:t> </a:t>
            </a:r>
            <a:r>
              <a:rPr lang="en-US" sz="2400" b="0" dirty="0">
                <a:solidFill>
                  <a:srgbClr val="000000"/>
                </a:solidFill>
              </a:rPr>
              <a:t>will be </a:t>
            </a:r>
            <a:r>
              <a:rPr lang="en-US" sz="2400" b="0" dirty="0" smtClean="0">
                <a:solidFill>
                  <a:srgbClr val="000000"/>
                </a:solidFill>
              </a:rPr>
              <a:t>measured </a:t>
            </a:r>
            <a:r>
              <a:rPr lang="en-US" altLang="ru-RU" sz="2400" b="0" dirty="0" smtClean="0">
                <a:latin typeface="SFRM1200"/>
              </a:rPr>
              <a:t>at </a:t>
            </a:r>
            <a:r>
              <a:rPr lang="en-US" altLang="ru-RU" sz="2400" b="0" dirty="0">
                <a:latin typeface="SFRM1200"/>
              </a:rPr>
              <a:t>the Charles University Nuclear Center (Prague) using the </a:t>
            </a:r>
            <a:r>
              <a:rPr lang="en-US" altLang="ru-RU" sz="2400" b="0" dirty="0">
                <a:solidFill>
                  <a:srgbClr val="0000FF"/>
                </a:solidFill>
                <a:latin typeface="SFRM1200"/>
              </a:rPr>
              <a:t>transmission method</a:t>
            </a:r>
            <a:r>
              <a:rPr lang="en-US" altLang="ru-RU" sz="2400" b="0" dirty="0">
                <a:latin typeface="SFRM1200"/>
              </a:rPr>
              <a:t> with </a:t>
            </a:r>
            <a:r>
              <a:rPr lang="en-US" altLang="ru-RU" sz="2400" b="0" dirty="0" smtClean="0">
                <a:latin typeface="SFRM1200"/>
              </a:rPr>
              <a:t>the  polarized </a:t>
            </a:r>
            <a:r>
              <a:rPr lang="en-US" altLang="ru-RU" sz="2400" b="0" dirty="0">
                <a:latin typeface="SFRM1200"/>
              </a:rPr>
              <a:t>neutron </a:t>
            </a:r>
            <a:r>
              <a:rPr lang="en-US" altLang="ru-RU" sz="2400" b="0" dirty="0" smtClean="0">
                <a:latin typeface="SFRM1200"/>
              </a:rPr>
              <a:t>beam.</a:t>
            </a:r>
          </a:p>
          <a:p>
            <a:endParaRPr lang="en-US" altLang="ru-RU" sz="2400" b="0" dirty="0">
              <a:latin typeface="SFRM1200"/>
            </a:endParaRPr>
          </a:p>
          <a:p>
            <a:r>
              <a:rPr lang="en-US" altLang="ru-RU" sz="2400" b="0" dirty="0">
                <a:latin typeface="SFRM1200"/>
              </a:rPr>
              <a:t> </a:t>
            </a:r>
            <a:r>
              <a:rPr lang="en-US" altLang="ru-RU" sz="2400" b="0" dirty="0" smtClean="0">
                <a:latin typeface="SFRM1200"/>
              </a:rPr>
              <a:t>Similar  </a:t>
            </a:r>
            <a:r>
              <a:rPr lang="en-US" altLang="ru-RU" sz="2400" b="0" dirty="0">
                <a:solidFill>
                  <a:srgbClr val="000000"/>
                </a:solidFill>
                <a:latin typeface="SFRM1200"/>
              </a:rPr>
              <a:t>m</a:t>
            </a:r>
            <a:r>
              <a:rPr lang="en-US" sz="2400" b="0" dirty="0" smtClean="0">
                <a:solidFill>
                  <a:srgbClr val="000000"/>
                </a:solidFill>
                <a:latin typeface="SFRM1200"/>
              </a:rPr>
              <a:t>easurements </a:t>
            </a:r>
            <a:r>
              <a:rPr lang="en-US" sz="2400" b="0" dirty="0">
                <a:solidFill>
                  <a:srgbClr val="000000"/>
                </a:solidFill>
                <a:latin typeface="SFRM1200"/>
              </a:rPr>
              <a:t>of </a:t>
            </a:r>
            <a:r>
              <a:rPr lang="en-US" sz="2400" b="0" dirty="0">
                <a:solidFill>
                  <a:srgbClr val="000000"/>
                </a:solidFill>
                <a:latin typeface="Times New Roman" panose="02020603050405020304" pitchFamily="18" charset="0"/>
              </a:rPr>
              <a:t>∆</a:t>
            </a:r>
            <a:r>
              <a:rPr lang="en-US" sz="2400" b="0" dirty="0" err="1">
                <a:solidFill>
                  <a:srgbClr val="000000"/>
                </a:solidFill>
                <a:latin typeface="Times New Roman" panose="02020603050405020304" pitchFamily="18" charset="0"/>
              </a:rPr>
              <a:t>ϭ</a:t>
            </a:r>
            <a:r>
              <a:rPr lang="en-US" sz="2400" b="0" baseline="-25000" dirty="0" err="1">
                <a:solidFill>
                  <a:srgbClr val="000000"/>
                </a:solidFill>
                <a:latin typeface="CMMI8"/>
              </a:rPr>
              <a:t>L</a:t>
            </a:r>
            <a:r>
              <a:rPr lang="en-US" sz="2400" b="0" dirty="0">
                <a:solidFill>
                  <a:srgbClr val="000000"/>
                </a:solidFill>
                <a:latin typeface="SFRM1200"/>
              </a:rPr>
              <a:t>(np) and </a:t>
            </a:r>
            <a:r>
              <a:rPr lang="en-US" sz="2400" b="0" dirty="0">
                <a:solidFill>
                  <a:srgbClr val="000000"/>
                </a:solidFill>
                <a:latin typeface="Times New Roman" panose="02020603050405020304" pitchFamily="18" charset="0"/>
              </a:rPr>
              <a:t>∆</a:t>
            </a:r>
            <a:r>
              <a:rPr lang="en-US" sz="2400" b="0" dirty="0" err="1">
                <a:solidFill>
                  <a:srgbClr val="000000"/>
                </a:solidFill>
                <a:latin typeface="Times New Roman" panose="02020603050405020304" pitchFamily="18" charset="0"/>
              </a:rPr>
              <a:t>ϭ</a:t>
            </a:r>
            <a:r>
              <a:rPr lang="en-US" sz="2400" b="0" baseline="-25000" dirty="0" err="1">
                <a:solidFill>
                  <a:srgbClr val="000000"/>
                </a:solidFill>
                <a:latin typeface="CMMI8"/>
              </a:rPr>
              <a:t>T</a:t>
            </a:r>
            <a:r>
              <a:rPr lang="en-US" sz="2400" b="0" dirty="0">
                <a:solidFill>
                  <a:srgbClr val="000000"/>
                </a:solidFill>
                <a:latin typeface="CMMI8"/>
              </a:rPr>
              <a:t> </a:t>
            </a:r>
            <a:r>
              <a:rPr lang="en-US" sz="2400" b="0" dirty="0">
                <a:solidFill>
                  <a:srgbClr val="000000"/>
                </a:solidFill>
                <a:latin typeface="SFRM1200"/>
              </a:rPr>
              <a:t>(np) were </a:t>
            </a:r>
            <a:r>
              <a:rPr lang="en-US" sz="2400" b="0" dirty="0" smtClean="0">
                <a:solidFill>
                  <a:srgbClr val="000000"/>
                </a:solidFill>
                <a:latin typeface="SFRM1200"/>
              </a:rPr>
              <a:t>done yet with </a:t>
            </a:r>
            <a:r>
              <a:rPr lang="en-US" sz="2400" b="0" dirty="0" err="1" smtClean="0">
                <a:solidFill>
                  <a:srgbClr val="000000"/>
                </a:solidFill>
                <a:latin typeface="SFRM1200"/>
              </a:rPr>
              <a:t>P</a:t>
            </a:r>
            <a:r>
              <a:rPr lang="en-US" sz="2400" b="0" baseline="-25000" dirty="0" err="1" smtClean="0">
                <a:solidFill>
                  <a:srgbClr val="000000"/>
                </a:solidFill>
                <a:latin typeface="SFRM1200"/>
              </a:rPr>
              <a:t>z</a:t>
            </a:r>
            <a:r>
              <a:rPr lang="en-US" sz="2400" b="0" dirty="0">
                <a:solidFill>
                  <a:srgbClr val="000000"/>
                </a:solidFill>
                <a:latin typeface="SFRM1200"/>
              </a:rPr>
              <a:t>=(-13.5 ± 1.4</a:t>
            </a:r>
            <a:r>
              <a:rPr lang="en-US" sz="2400" b="0" dirty="0" smtClean="0">
                <a:solidFill>
                  <a:srgbClr val="000000"/>
                </a:solidFill>
                <a:latin typeface="SFRM1200"/>
              </a:rPr>
              <a:t>)%.</a:t>
            </a:r>
            <a:endParaRPr lang="en-US" sz="2400" b="0" dirty="0">
              <a:solidFill>
                <a:srgbClr val="000000"/>
              </a:solidFill>
              <a:latin typeface="SFRM1200"/>
            </a:endParaRPr>
          </a:p>
          <a:p>
            <a:endParaRPr lang="en-US" sz="2400" b="0" dirty="0">
              <a:solidFill>
                <a:srgbClr val="000000"/>
              </a:solidFill>
              <a:latin typeface="SFRM1200"/>
            </a:endParaRPr>
          </a:p>
          <a:p>
            <a:r>
              <a:rPr lang="en-US" sz="2400" b="0" dirty="0">
                <a:solidFill>
                  <a:srgbClr val="000000"/>
                </a:solidFill>
                <a:latin typeface="SFRM1200"/>
              </a:rPr>
              <a:t> A </a:t>
            </a:r>
            <a:r>
              <a:rPr lang="en-US" sz="2400" b="0" dirty="0" smtClean="0">
                <a:solidFill>
                  <a:srgbClr val="000000"/>
                </a:solidFill>
                <a:latin typeface="SFRM1200"/>
              </a:rPr>
              <a:t> necessary  </a:t>
            </a:r>
            <a:r>
              <a:rPr lang="en-US" sz="2400" b="0" dirty="0">
                <a:solidFill>
                  <a:srgbClr val="000000"/>
                </a:solidFill>
                <a:latin typeface="SFRM1200"/>
              </a:rPr>
              <a:t>modernization is in progress to increase </a:t>
            </a:r>
          </a:p>
          <a:p>
            <a:r>
              <a:rPr lang="en-US" sz="2400" b="0" dirty="0" smtClean="0">
                <a:solidFill>
                  <a:srgbClr val="000000"/>
                </a:solidFill>
                <a:latin typeface="Calibri Light" panose="020F0302020204030204" pitchFamily="34" charset="0"/>
                <a:cs typeface="Calibri Light" panose="020F0302020204030204" pitchFamily="34" charset="0"/>
              </a:rPr>
              <a:t>● </a:t>
            </a:r>
            <a:r>
              <a:rPr lang="en-US" sz="2400" b="0" dirty="0" smtClean="0">
                <a:solidFill>
                  <a:srgbClr val="000000"/>
                </a:solidFill>
                <a:latin typeface="SFRM1200"/>
              </a:rPr>
              <a:t>the </a:t>
            </a:r>
            <a:r>
              <a:rPr lang="en-US" sz="2400" b="0" dirty="0">
                <a:solidFill>
                  <a:srgbClr val="FF0000"/>
                </a:solidFill>
                <a:latin typeface="SFRM1200"/>
              </a:rPr>
              <a:t>deuteron target polarization  </a:t>
            </a:r>
            <a:r>
              <a:rPr lang="en-US" sz="2400" b="0" dirty="0">
                <a:solidFill>
                  <a:srgbClr val="000000"/>
                </a:solidFill>
                <a:latin typeface="SFRM1200"/>
              </a:rPr>
              <a:t>and </a:t>
            </a:r>
            <a:endParaRPr lang="en-US" sz="2400" b="0" dirty="0" smtClean="0">
              <a:solidFill>
                <a:srgbClr val="000000"/>
              </a:solidFill>
              <a:latin typeface="SFRM1200"/>
            </a:endParaRPr>
          </a:p>
          <a:p>
            <a:r>
              <a:rPr lang="en-US" sz="2400" b="0" dirty="0" smtClean="0">
                <a:solidFill>
                  <a:srgbClr val="000000"/>
                </a:solidFill>
                <a:latin typeface="Calibri Light" panose="020F0302020204030204" pitchFamily="34" charset="0"/>
                <a:cs typeface="Calibri Light" panose="020F0302020204030204" pitchFamily="34" charset="0"/>
              </a:rPr>
              <a:t>● </a:t>
            </a:r>
            <a:r>
              <a:rPr lang="en-US" sz="2400" b="0" dirty="0" smtClean="0">
                <a:solidFill>
                  <a:srgbClr val="000000"/>
                </a:solidFill>
                <a:latin typeface="SFRM1200"/>
              </a:rPr>
              <a:t>the </a:t>
            </a:r>
            <a:r>
              <a:rPr lang="en-US" sz="2400" b="0" dirty="0">
                <a:solidFill>
                  <a:srgbClr val="000000"/>
                </a:solidFill>
                <a:latin typeface="SFRM1200"/>
              </a:rPr>
              <a:t>intensity and </a:t>
            </a:r>
            <a:r>
              <a:rPr lang="en-US" sz="2400" b="0" dirty="0">
                <a:solidFill>
                  <a:srgbClr val="FF0000"/>
                </a:solidFill>
                <a:latin typeface="SFRM1200"/>
              </a:rPr>
              <a:t>polarization of the neutron beam</a:t>
            </a:r>
            <a:r>
              <a:rPr lang="en-US" sz="2400" b="0" dirty="0">
                <a:solidFill>
                  <a:srgbClr val="000000"/>
                </a:solidFill>
                <a:latin typeface="SFRM1200"/>
              </a:rPr>
              <a:t>.</a:t>
            </a:r>
          </a:p>
          <a:p>
            <a:endParaRPr lang="ru-RU" sz="2400" dirty="0">
              <a:solidFill>
                <a:srgbClr val="000000"/>
              </a:solidFill>
            </a:endParaRPr>
          </a:p>
          <a:p>
            <a:endParaRPr lang="en-US" sz="2400" b="0" dirty="0">
              <a:solidFill>
                <a:srgbClr val="000000"/>
              </a:solidFill>
              <a:latin typeface="SFRM1200"/>
            </a:endParaRPr>
          </a:p>
          <a:p>
            <a:endParaRPr lang="ru-RU" altLang="ru-RU" sz="24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Прямоугольник 1">
            <a:extLst>
              <a:ext uri="{FF2B5EF4-FFF2-40B4-BE49-F238E27FC236}">
                <a16:creationId xmlns="" xmlns:a16="http://schemas.microsoft.com/office/drawing/2014/main" id="{1983BF13-32D3-46EC-875E-09DF545A3AA1}"/>
              </a:ext>
            </a:extLst>
          </p:cNvPr>
          <p:cNvSpPr>
            <a:spLocks noChangeArrowheads="1"/>
          </p:cNvSpPr>
          <p:nvPr/>
        </p:nvSpPr>
        <p:spPr bwMode="auto">
          <a:xfrm>
            <a:off x="467544" y="188640"/>
            <a:ext cx="8028384" cy="8217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r>
              <a:rPr lang="en-US" altLang="ru-RU" sz="2400" b="0" dirty="0">
                <a:latin typeface="SFRM1200"/>
              </a:rPr>
              <a:t>T</a:t>
            </a:r>
            <a:r>
              <a:rPr lang="en-US" altLang="ru-RU" sz="2400" b="0" dirty="0" smtClean="0">
                <a:latin typeface="SFRM1200"/>
              </a:rPr>
              <a:t>he </a:t>
            </a:r>
            <a:r>
              <a:rPr lang="en-US" altLang="ru-RU" sz="2400" b="0" dirty="0">
                <a:latin typeface="SFRM1200"/>
              </a:rPr>
              <a:t>reaction T(d, n)</a:t>
            </a:r>
            <a:r>
              <a:rPr lang="en-US" altLang="ru-RU" sz="2400" b="0" baseline="30000" dirty="0">
                <a:latin typeface="CMR8"/>
              </a:rPr>
              <a:t>4</a:t>
            </a:r>
            <a:r>
              <a:rPr lang="en-US" altLang="ru-RU" sz="2400" b="0" dirty="0">
                <a:latin typeface="SFRM1200"/>
              </a:rPr>
              <a:t>He </a:t>
            </a:r>
            <a:r>
              <a:rPr lang="en-US" altLang="ru-RU" sz="2400" b="0" dirty="0">
                <a:solidFill>
                  <a:srgbClr val="0000FF"/>
                </a:solidFill>
                <a:latin typeface="SFRM1200"/>
              </a:rPr>
              <a:t>with polarized deuterons </a:t>
            </a:r>
            <a:r>
              <a:rPr lang="en-US" altLang="ru-RU" sz="2400" b="0" dirty="0">
                <a:latin typeface="SFRM1200"/>
              </a:rPr>
              <a:t>of </a:t>
            </a:r>
            <a:endParaRPr lang="en-US" altLang="ru-RU" sz="2400" b="0" dirty="0" smtClean="0">
              <a:latin typeface="SFRM1200"/>
            </a:endParaRPr>
          </a:p>
          <a:p>
            <a:r>
              <a:rPr lang="en-US" altLang="ru-RU" sz="2400" b="0" dirty="0" smtClean="0">
                <a:latin typeface="SFRM1200"/>
              </a:rPr>
              <a:t>100-150 </a:t>
            </a:r>
            <a:r>
              <a:rPr lang="en-US" altLang="ru-RU" sz="2400" b="0" dirty="0" err="1" smtClean="0">
                <a:latin typeface="SFRM1200"/>
              </a:rPr>
              <a:t>keV</a:t>
            </a:r>
            <a:r>
              <a:rPr lang="en-US" altLang="ru-RU" sz="2400" b="0" dirty="0" smtClean="0">
                <a:latin typeface="SFRM1200"/>
              </a:rPr>
              <a:t> </a:t>
            </a:r>
            <a:r>
              <a:rPr lang="en-US" altLang="ru-RU" sz="2400" b="0" dirty="0">
                <a:solidFill>
                  <a:srgbClr val="000000"/>
                </a:solidFill>
                <a:latin typeface="SFRM1200"/>
              </a:rPr>
              <a:t> </a:t>
            </a:r>
            <a:r>
              <a:rPr lang="en-US" altLang="ru-RU" sz="2400" b="0" dirty="0" smtClean="0">
                <a:solidFill>
                  <a:srgbClr val="000000"/>
                </a:solidFill>
                <a:latin typeface="SFRM1200"/>
              </a:rPr>
              <a:t>is used to produce </a:t>
            </a:r>
            <a:r>
              <a:rPr lang="en-US" sz="2400" b="0" dirty="0" smtClean="0">
                <a:solidFill>
                  <a:srgbClr val="000000"/>
                </a:solidFill>
                <a:latin typeface="SFRM1200"/>
              </a:rPr>
              <a:t> </a:t>
            </a:r>
            <a:r>
              <a:rPr lang="en-US" sz="2400" b="0" dirty="0">
                <a:solidFill>
                  <a:srgbClr val="000000"/>
                </a:solidFill>
                <a:latin typeface="SFRM1200"/>
              </a:rPr>
              <a:t>the </a:t>
            </a:r>
            <a:r>
              <a:rPr lang="en-US" sz="2400" b="0" dirty="0" smtClean="0">
                <a:solidFill>
                  <a:srgbClr val="000000"/>
                </a:solidFill>
                <a:latin typeface="SFRM1200"/>
              </a:rPr>
              <a:t>polarized neutron </a:t>
            </a:r>
            <a:r>
              <a:rPr lang="en-US" sz="2400" b="0" dirty="0">
                <a:solidFill>
                  <a:srgbClr val="000000"/>
                </a:solidFill>
                <a:latin typeface="SFRM1200"/>
              </a:rPr>
              <a:t>beam </a:t>
            </a:r>
            <a:r>
              <a:rPr lang="en-US" sz="2400" b="0" dirty="0" smtClean="0">
                <a:solidFill>
                  <a:srgbClr val="000000"/>
                </a:solidFill>
                <a:latin typeface="SFRM1200"/>
              </a:rPr>
              <a:t> </a:t>
            </a:r>
            <a:r>
              <a:rPr lang="en-US" altLang="ru-RU" sz="2400" b="0" dirty="0" smtClean="0">
                <a:latin typeface="SFRM1200"/>
              </a:rPr>
              <a:t> </a:t>
            </a:r>
            <a:r>
              <a:rPr lang="en-US" altLang="ru-RU" sz="2400" b="0" dirty="0">
                <a:latin typeface="SFRM1200"/>
              </a:rPr>
              <a:t>(Kaminsky’s method, PRL, 23 (1969) 819).</a:t>
            </a:r>
          </a:p>
          <a:p>
            <a:endParaRPr lang="en-US" altLang="ru-RU" sz="2400" b="0" dirty="0">
              <a:latin typeface="SFRM1200"/>
            </a:endParaRPr>
          </a:p>
          <a:p>
            <a:r>
              <a:rPr lang="en-US" altLang="ru-RU" sz="2400" b="0" u="sng" dirty="0" smtClean="0">
                <a:latin typeface="SFRM1200"/>
              </a:rPr>
              <a:t>To produce the  polarized </a:t>
            </a:r>
            <a:r>
              <a:rPr lang="en-US" altLang="ru-RU" sz="2400" b="0" u="sng" dirty="0">
                <a:latin typeface="SFRM1200"/>
              </a:rPr>
              <a:t>deuteron </a:t>
            </a:r>
            <a:r>
              <a:rPr lang="en-US" altLang="ru-RU" sz="2400" b="0" u="sng" dirty="0" smtClean="0">
                <a:latin typeface="SFRM1200"/>
              </a:rPr>
              <a:t>beam</a:t>
            </a:r>
            <a:r>
              <a:rPr lang="en-US" altLang="ru-RU" sz="2400" b="0" dirty="0">
                <a:latin typeface="SFRM1200"/>
              </a:rPr>
              <a:t>:</a:t>
            </a:r>
            <a:endParaRPr lang="en-US" altLang="ru-RU" sz="2400" b="0" dirty="0" smtClean="0">
              <a:latin typeface="SFRM1200"/>
            </a:endParaRPr>
          </a:p>
          <a:p>
            <a:r>
              <a:rPr lang="en-US" altLang="ru-RU" sz="2400" b="0" dirty="0" smtClean="0">
                <a:latin typeface="SFRM1200"/>
              </a:rPr>
              <a:t>  </a:t>
            </a:r>
          </a:p>
          <a:p>
            <a:r>
              <a:rPr lang="en-US" altLang="ru-RU" sz="2400" b="0" dirty="0">
                <a:latin typeface="SFRM1200"/>
              </a:rPr>
              <a:t> </a:t>
            </a:r>
            <a:r>
              <a:rPr lang="en-US" altLang="ru-RU" sz="2400" b="0" dirty="0" smtClean="0">
                <a:latin typeface="SFRM1200"/>
              </a:rPr>
              <a:t>The </a:t>
            </a:r>
            <a:r>
              <a:rPr lang="en-US" altLang="ru-RU" sz="2400" b="0" dirty="0">
                <a:solidFill>
                  <a:srgbClr val="FF0000"/>
                </a:solidFill>
                <a:latin typeface="SFRM1200"/>
              </a:rPr>
              <a:t>f</a:t>
            </a:r>
            <a:r>
              <a:rPr lang="en-US" altLang="ru-RU" sz="2400" b="0" dirty="0" smtClean="0">
                <a:solidFill>
                  <a:srgbClr val="FF0000"/>
                </a:solidFill>
                <a:latin typeface="SFRM1200"/>
              </a:rPr>
              <a:t>irst step,</a:t>
            </a:r>
            <a:r>
              <a:rPr lang="en-US" altLang="ru-RU" sz="2400" b="0" dirty="0" smtClean="0">
                <a:latin typeface="SFRM1200"/>
              </a:rPr>
              <a:t>   </a:t>
            </a:r>
            <a:r>
              <a:rPr lang="en-US" altLang="ru-RU" sz="2400" b="0" dirty="0">
                <a:latin typeface="SFRM1200"/>
              </a:rPr>
              <a:t>channeling of the </a:t>
            </a:r>
            <a:r>
              <a:rPr lang="en-US" altLang="ru-RU" sz="2400" b="0" dirty="0" err="1">
                <a:latin typeface="SFRM1200"/>
              </a:rPr>
              <a:t>unpolarized</a:t>
            </a:r>
            <a:r>
              <a:rPr lang="en-US" altLang="ru-RU" sz="2400" b="0" dirty="0">
                <a:latin typeface="SFRM1200"/>
              </a:rPr>
              <a:t> deuteron (200 </a:t>
            </a:r>
            <a:r>
              <a:rPr lang="en-US" altLang="ru-RU" sz="2400" b="0" dirty="0" err="1">
                <a:latin typeface="SFRM1200"/>
              </a:rPr>
              <a:t>keV</a:t>
            </a:r>
            <a:r>
              <a:rPr lang="en-US" altLang="ru-RU" sz="2400" b="0" dirty="0">
                <a:latin typeface="SFRM1200"/>
              </a:rPr>
              <a:t>) beam through magnetized Ni film which contains polarized electrons</a:t>
            </a:r>
            <a:r>
              <a:rPr lang="en-US" altLang="ru-RU" sz="2400" b="0" dirty="0" smtClean="0">
                <a:latin typeface="SFRM1200"/>
              </a:rPr>
              <a:t>. The</a:t>
            </a:r>
            <a:r>
              <a:rPr lang="en-US" sz="2400" b="0" dirty="0" smtClean="0">
                <a:solidFill>
                  <a:srgbClr val="000000"/>
                </a:solidFill>
                <a:latin typeface="SFRM1200"/>
              </a:rPr>
              <a:t> </a:t>
            </a:r>
            <a:r>
              <a:rPr lang="en-US" sz="2400" b="0" dirty="0">
                <a:solidFill>
                  <a:srgbClr val="000000"/>
                </a:solidFill>
                <a:latin typeface="SFRM1200"/>
              </a:rPr>
              <a:t>Sona method </a:t>
            </a:r>
            <a:r>
              <a:rPr lang="ru-RU" sz="2400" b="0" dirty="0">
                <a:solidFill>
                  <a:srgbClr val="000000"/>
                </a:solidFill>
                <a:latin typeface="SFRM1200"/>
              </a:rPr>
              <a:t>(</a:t>
            </a:r>
            <a:r>
              <a:rPr lang="en-US" sz="2400" b="0" dirty="0">
                <a:solidFill>
                  <a:srgbClr val="000000"/>
                </a:solidFill>
                <a:latin typeface="SFRM1200"/>
              </a:rPr>
              <a:t>P.G. </a:t>
            </a:r>
            <a:r>
              <a:rPr lang="en-US" sz="2400" b="0" dirty="0" err="1">
                <a:solidFill>
                  <a:srgbClr val="000000"/>
                </a:solidFill>
                <a:latin typeface="SFRM1200"/>
              </a:rPr>
              <a:t>Sona</a:t>
            </a:r>
            <a:r>
              <a:rPr lang="en-US" sz="2400" b="0" dirty="0" smtClean="0">
                <a:solidFill>
                  <a:srgbClr val="000000"/>
                </a:solidFill>
                <a:latin typeface="SFRM1200"/>
              </a:rPr>
              <a:t>, </a:t>
            </a:r>
            <a:r>
              <a:rPr lang="en-US" sz="2400" b="0" dirty="0" err="1" smtClean="0">
                <a:solidFill>
                  <a:srgbClr val="000000"/>
                </a:solidFill>
                <a:latin typeface="SFRM1200"/>
              </a:rPr>
              <a:t>Energ</a:t>
            </a:r>
            <a:r>
              <a:rPr lang="en-US" sz="2400" b="0" dirty="0">
                <a:solidFill>
                  <a:srgbClr val="000000"/>
                </a:solidFill>
                <a:latin typeface="SFRM1200"/>
              </a:rPr>
              <a:t>. </a:t>
            </a:r>
            <a:r>
              <a:rPr lang="en-US" sz="2400" b="0" dirty="0" err="1">
                <a:solidFill>
                  <a:srgbClr val="000000"/>
                </a:solidFill>
                <a:latin typeface="SFRM1200"/>
              </a:rPr>
              <a:t>Nucl</a:t>
            </a:r>
            <a:r>
              <a:rPr lang="en-US" sz="2400" b="0" dirty="0">
                <a:solidFill>
                  <a:srgbClr val="000000"/>
                </a:solidFill>
                <a:latin typeface="SFRM1200"/>
              </a:rPr>
              <a:t>.</a:t>
            </a:r>
            <a:r>
              <a:rPr lang="ru-RU" sz="2400" b="0" dirty="0">
                <a:solidFill>
                  <a:srgbClr val="000000"/>
                </a:solidFill>
                <a:latin typeface="SFRM1200"/>
              </a:rPr>
              <a:t> 14 (1967)</a:t>
            </a:r>
            <a:r>
              <a:rPr lang="en-US" sz="2400" b="0" dirty="0">
                <a:solidFill>
                  <a:srgbClr val="000000"/>
                </a:solidFill>
                <a:latin typeface="SFRM1200"/>
              </a:rPr>
              <a:t> 295</a:t>
            </a:r>
            <a:r>
              <a:rPr lang="en-US" sz="2400" b="0" dirty="0" smtClean="0">
                <a:solidFill>
                  <a:srgbClr val="000000"/>
                </a:solidFill>
                <a:latin typeface="SFRM1200"/>
              </a:rPr>
              <a:t>) provides a </a:t>
            </a:r>
            <a:r>
              <a:rPr lang="en-US" sz="2400" b="0" dirty="0" smtClean="0">
                <a:solidFill>
                  <a:srgbClr val="0000FF"/>
                </a:solidFill>
                <a:latin typeface="SFRM1200"/>
              </a:rPr>
              <a:t>maximal </a:t>
            </a:r>
            <a:r>
              <a:rPr lang="en-US" sz="2400" b="0" dirty="0">
                <a:solidFill>
                  <a:srgbClr val="0000FF"/>
                </a:solidFill>
                <a:latin typeface="SFRM1200"/>
              </a:rPr>
              <a:t>transfer of the electron polarization to deuterons</a:t>
            </a:r>
            <a:r>
              <a:rPr lang="en-US" sz="2400" b="0" dirty="0">
                <a:solidFill>
                  <a:srgbClr val="000000"/>
                </a:solidFill>
                <a:latin typeface="SFRM1200"/>
              </a:rPr>
              <a:t> in the atomic beam. </a:t>
            </a:r>
          </a:p>
          <a:p>
            <a:endParaRPr lang="en-US" sz="2400" b="0" dirty="0">
              <a:solidFill>
                <a:srgbClr val="000000"/>
              </a:solidFill>
              <a:latin typeface="SFRM1200"/>
            </a:endParaRPr>
          </a:p>
          <a:p>
            <a:r>
              <a:rPr lang="en-US" sz="2400" b="0" dirty="0">
                <a:solidFill>
                  <a:srgbClr val="FF0000"/>
                </a:solidFill>
                <a:latin typeface="SFRM1200"/>
              </a:rPr>
              <a:t>T</a:t>
            </a:r>
            <a:r>
              <a:rPr lang="en-US" sz="2400" b="0" dirty="0" smtClean="0">
                <a:solidFill>
                  <a:srgbClr val="FF0000"/>
                </a:solidFill>
                <a:latin typeface="SFRM1200"/>
              </a:rPr>
              <a:t>he </a:t>
            </a:r>
            <a:r>
              <a:rPr lang="en-US" sz="2400" b="0" dirty="0">
                <a:solidFill>
                  <a:srgbClr val="FF0000"/>
                </a:solidFill>
                <a:latin typeface="SFRM1200"/>
              </a:rPr>
              <a:t>second step,</a:t>
            </a:r>
            <a:r>
              <a:rPr lang="en-US" sz="2400" b="0" dirty="0">
                <a:solidFill>
                  <a:srgbClr val="000000"/>
                </a:solidFill>
                <a:latin typeface="SFRM1200"/>
              </a:rPr>
              <a:t>  usage of the </a:t>
            </a:r>
            <a:r>
              <a:rPr lang="en-US" sz="2400" b="0" dirty="0">
                <a:solidFill>
                  <a:srgbClr val="0000FF"/>
                </a:solidFill>
                <a:latin typeface="CMMI12"/>
              </a:rPr>
              <a:t>d+</a:t>
            </a:r>
            <a:r>
              <a:rPr lang="en-US" sz="2400" b="0" baseline="30000" dirty="0">
                <a:solidFill>
                  <a:srgbClr val="0000FF"/>
                </a:solidFill>
                <a:latin typeface="CMMI12"/>
              </a:rPr>
              <a:t>3</a:t>
            </a:r>
            <a:r>
              <a:rPr lang="en-US" sz="2400" b="0" dirty="0">
                <a:solidFill>
                  <a:srgbClr val="0000FF"/>
                </a:solidFill>
                <a:latin typeface="CMMI12"/>
              </a:rPr>
              <a:t>H</a:t>
            </a:r>
            <a:r>
              <a:rPr lang="en-US" sz="2400" b="0" dirty="0">
                <a:solidFill>
                  <a:srgbClr val="0000FF"/>
                </a:solidFill>
                <a:latin typeface="SFRM1200"/>
              </a:rPr>
              <a:t>-&gt;</a:t>
            </a:r>
            <a:r>
              <a:rPr lang="en-US" sz="2400" b="0" baseline="30000" dirty="0">
                <a:solidFill>
                  <a:srgbClr val="0000FF"/>
                </a:solidFill>
                <a:latin typeface="SFRM1200"/>
              </a:rPr>
              <a:t>4</a:t>
            </a:r>
            <a:r>
              <a:rPr lang="en-US" sz="2400" b="0" dirty="0">
                <a:solidFill>
                  <a:srgbClr val="0000FF"/>
                </a:solidFill>
                <a:latin typeface="SFRM1200"/>
              </a:rPr>
              <a:t>He+n </a:t>
            </a:r>
            <a:r>
              <a:rPr lang="en-US" sz="2400" b="0" dirty="0" smtClean="0">
                <a:solidFill>
                  <a:srgbClr val="000000"/>
                </a:solidFill>
                <a:latin typeface="SFRM1200"/>
              </a:rPr>
              <a:t>reaction.  </a:t>
            </a:r>
            <a:r>
              <a:rPr lang="en-US" sz="2400" b="0" dirty="0">
                <a:solidFill>
                  <a:srgbClr val="000000"/>
                </a:solidFill>
                <a:latin typeface="SFRM1200"/>
              </a:rPr>
              <a:t>T</a:t>
            </a:r>
            <a:r>
              <a:rPr lang="en-US" sz="2400" b="0" dirty="0" smtClean="0">
                <a:solidFill>
                  <a:srgbClr val="000000"/>
                </a:solidFill>
                <a:latin typeface="SFRM1200"/>
              </a:rPr>
              <a:t>he14-MeV </a:t>
            </a:r>
            <a:r>
              <a:rPr lang="en-US" sz="2400" b="0" dirty="0">
                <a:solidFill>
                  <a:srgbClr val="000000"/>
                </a:solidFill>
                <a:latin typeface="SFRM1200"/>
              </a:rPr>
              <a:t>neutrons are produced  </a:t>
            </a:r>
            <a:r>
              <a:rPr lang="en-US" sz="2400" b="0" dirty="0" smtClean="0">
                <a:solidFill>
                  <a:srgbClr val="000000"/>
                </a:solidFill>
                <a:latin typeface="SFRM1200"/>
              </a:rPr>
              <a:t>(</a:t>
            </a:r>
            <a:r>
              <a:rPr lang="en-US" sz="2400" b="0" dirty="0" smtClean="0">
                <a:solidFill>
                  <a:srgbClr val="0000FF"/>
                </a:solidFill>
                <a:latin typeface="SFRM1200"/>
              </a:rPr>
              <a:t>at </a:t>
            </a:r>
            <a:r>
              <a:rPr lang="en-US" sz="2400" b="0" dirty="0">
                <a:solidFill>
                  <a:srgbClr val="0000FF"/>
                </a:solidFill>
                <a:latin typeface="SFRM1200"/>
              </a:rPr>
              <a:t>the  angle of </a:t>
            </a:r>
            <a:r>
              <a:rPr lang="en-US" sz="2400" b="0" dirty="0">
                <a:solidFill>
                  <a:srgbClr val="0000FF"/>
                </a:solidFill>
                <a:latin typeface="CMR12"/>
              </a:rPr>
              <a:t>90</a:t>
            </a:r>
            <a:r>
              <a:rPr lang="en-US" sz="2400" b="0" dirty="0">
                <a:solidFill>
                  <a:srgbClr val="0000FF"/>
                </a:solidFill>
                <a:latin typeface="Times New Roman" panose="02020603050405020304" pitchFamily="18" charset="0"/>
                <a:cs typeface="Times New Roman" panose="02020603050405020304" pitchFamily="18" charset="0"/>
              </a:rPr>
              <a:t>̊</a:t>
            </a:r>
            <a:r>
              <a:rPr lang="en-US" sz="2400" b="0" dirty="0">
                <a:solidFill>
                  <a:srgbClr val="0000FF"/>
                </a:solidFill>
                <a:latin typeface="CMR12"/>
              </a:rPr>
              <a:t> relatively deuteron spin direction</a:t>
            </a:r>
            <a:r>
              <a:rPr lang="en-US" sz="2400" b="0" dirty="0">
                <a:solidFill>
                  <a:srgbClr val="0000FF"/>
                </a:solidFill>
                <a:latin typeface="SFRM1200"/>
              </a:rPr>
              <a:t> </a:t>
            </a:r>
            <a:r>
              <a:rPr lang="en-US" sz="2400" b="0" dirty="0" smtClean="0">
                <a:solidFill>
                  <a:srgbClr val="0000FF"/>
                </a:solidFill>
                <a:latin typeface="SFRM1200"/>
              </a:rPr>
              <a:t>) </a:t>
            </a:r>
            <a:r>
              <a:rPr lang="en-US" sz="2400" b="0" dirty="0" smtClean="0">
                <a:solidFill>
                  <a:srgbClr val="000000"/>
                </a:solidFill>
                <a:latin typeface="SFRM1200"/>
              </a:rPr>
              <a:t>with </a:t>
            </a:r>
            <a:r>
              <a:rPr lang="en-US" sz="2400" b="0" dirty="0">
                <a:solidFill>
                  <a:srgbClr val="000000"/>
                </a:solidFill>
                <a:latin typeface="SFRM1200"/>
              </a:rPr>
              <a:t>almost the same vector polarization as the initial deuterons.  </a:t>
            </a:r>
            <a:endParaRPr lang="ru-RU" sz="2400" dirty="0">
              <a:solidFill>
                <a:srgbClr val="000000"/>
              </a:solidFill>
            </a:endParaRPr>
          </a:p>
          <a:p>
            <a:r>
              <a:rPr lang="en-US" sz="2400" b="0" dirty="0">
                <a:solidFill>
                  <a:srgbClr val="000000"/>
                </a:solidFill>
                <a:latin typeface="SFRM1200"/>
              </a:rPr>
              <a:t> </a:t>
            </a:r>
          </a:p>
          <a:p>
            <a:endParaRPr lang="en-US" sz="2400" b="0" dirty="0">
              <a:solidFill>
                <a:srgbClr val="000000"/>
              </a:solidFill>
              <a:latin typeface="SFRM1200"/>
            </a:endParaRPr>
          </a:p>
          <a:p>
            <a:endParaRPr lang="en-US" sz="2400" b="0" dirty="0">
              <a:solidFill>
                <a:srgbClr val="000000"/>
              </a:solidFill>
              <a:latin typeface="SFRM1200"/>
            </a:endParaRPr>
          </a:p>
          <a:p>
            <a:endParaRPr lang="en-US" sz="2400" b="0" dirty="0">
              <a:solidFill>
                <a:srgbClr val="000000"/>
              </a:solidFill>
              <a:latin typeface="SFRM1200"/>
            </a:endParaRPr>
          </a:p>
          <a:p>
            <a:endParaRPr lang="ru-RU" altLang="ru-RU" sz="2400"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136D1066-14B5-4FF9-BE67-19B87AAFF2A2}"/>
              </a:ext>
            </a:extLst>
          </p:cNvPr>
          <p:cNvSpPr/>
          <p:nvPr/>
        </p:nvSpPr>
        <p:spPr>
          <a:xfrm>
            <a:off x="107504" y="836712"/>
            <a:ext cx="9036496" cy="5424562"/>
          </a:xfrm>
          <a:prstGeom prst="rect">
            <a:avLst/>
          </a:prstGeom>
        </p:spPr>
        <p:txBody>
          <a:bodyPr wrap="square">
            <a:spAutoFit/>
          </a:bodyPr>
          <a:lstStyle/>
          <a:p>
            <a:pPr>
              <a:defRPr/>
            </a:pPr>
            <a:r>
              <a:rPr lang="en-US" sz="2400" b="0" dirty="0">
                <a:solidFill>
                  <a:srgbClr val="0000FF"/>
                </a:solidFill>
                <a:latin typeface="SFRM1200"/>
              </a:rPr>
              <a:t>The deuteron vector polarization is measured preliminary </a:t>
            </a:r>
            <a:r>
              <a:rPr lang="en-US" sz="2400" b="0" dirty="0">
                <a:latin typeface="SFRM1200"/>
              </a:rPr>
              <a:t>using the reaction D(</a:t>
            </a:r>
            <a:r>
              <a:rPr lang="en-US" sz="2400" b="0" dirty="0">
                <a:latin typeface="CMMI12"/>
              </a:rPr>
              <a:t>d, p</a:t>
            </a:r>
            <a:r>
              <a:rPr lang="en-US" sz="2400" b="0" dirty="0">
                <a:latin typeface="SFRM1200"/>
              </a:rPr>
              <a:t>)T . </a:t>
            </a:r>
          </a:p>
          <a:p>
            <a:pPr>
              <a:defRPr/>
            </a:pPr>
            <a:endParaRPr lang="en-US" sz="2400" b="0" dirty="0">
              <a:latin typeface="SFRM1200"/>
            </a:endParaRPr>
          </a:p>
          <a:p>
            <a:pPr>
              <a:defRPr/>
            </a:pPr>
            <a:r>
              <a:rPr lang="en-US" sz="2400" b="0" dirty="0">
                <a:latin typeface="SFRM1200"/>
              </a:rPr>
              <a:t> </a:t>
            </a:r>
            <a:r>
              <a:rPr lang="en-US" sz="2400" b="0" dirty="0" smtClean="0">
                <a:latin typeface="SFRM1200"/>
              </a:rPr>
              <a:t>Knowledge of </a:t>
            </a:r>
            <a:r>
              <a:rPr lang="en-US" sz="2400" b="0" dirty="0">
                <a:solidFill>
                  <a:srgbClr val="0000FF"/>
                </a:solidFill>
                <a:latin typeface="SFRM1200"/>
              </a:rPr>
              <a:t>t</a:t>
            </a:r>
            <a:r>
              <a:rPr lang="en-US" sz="2400" b="0" dirty="0" smtClean="0">
                <a:solidFill>
                  <a:srgbClr val="0000FF"/>
                </a:solidFill>
                <a:latin typeface="SFRM1200"/>
              </a:rPr>
              <a:t>he </a:t>
            </a:r>
            <a:r>
              <a:rPr lang="en-US" sz="2400" b="0" dirty="0">
                <a:solidFill>
                  <a:srgbClr val="0000FF"/>
                </a:solidFill>
                <a:latin typeface="SFRM1200"/>
              </a:rPr>
              <a:t>tensor polarization </a:t>
            </a:r>
            <a:r>
              <a:rPr lang="en-US" sz="2400" b="0" dirty="0" smtClean="0">
                <a:solidFill>
                  <a:srgbClr val="000000"/>
                </a:solidFill>
                <a:latin typeface="SFRM1200"/>
              </a:rPr>
              <a:t> </a:t>
            </a:r>
            <a:r>
              <a:rPr lang="en-US" sz="2400" b="0" dirty="0" err="1">
                <a:solidFill>
                  <a:srgbClr val="000000"/>
                </a:solidFill>
                <a:latin typeface="CMMI12"/>
              </a:rPr>
              <a:t>P</a:t>
            </a:r>
            <a:r>
              <a:rPr lang="en-US" sz="2400" b="0" baseline="-25000" dirty="0" err="1">
                <a:solidFill>
                  <a:srgbClr val="000000"/>
                </a:solidFill>
                <a:latin typeface="CMMI8"/>
              </a:rPr>
              <a:t>zz</a:t>
            </a:r>
            <a:r>
              <a:rPr lang="en-US" sz="2400" b="0" baseline="-25000" dirty="0">
                <a:solidFill>
                  <a:srgbClr val="000000"/>
                </a:solidFill>
                <a:latin typeface="CMMI8"/>
              </a:rPr>
              <a:t> </a:t>
            </a:r>
            <a:r>
              <a:rPr lang="en-US" sz="2400" b="0" dirty="0">
                <a:latin typeface="SFRM1200"/>
              </a:rPr>
              <a:t>  </a:t>
            </a:r>
            <a:r>
              <a:rPr lang="en-US" sz="2400" b="0" dirty="0" smtClean="0">
                <a:latin typeface="SFRM1200"/>
              </a:rPr>
              <a:t>allows us </a:t>
            </a:r>
            <a:r>
              <a:rPr lang="en-US" sz="2400" b="0" dirty="0">
                <a:latin typeface="SFRM1200"/>
              </a:rPr>
              <a:t>to  calculate </a:t>
            </a:r>
            <a:r>
              <a:rPr lang="en-US" sz="2400" b="0" dirty="0" smtClean="0">
                <a:latin typeface="SFRM1200"/>
              </a:rPr>
              <a:t> </a:t>
            </a:r>
            <a:r>
              <a:rPr lang="en-US" sz="2400" b="0" dirty="0" err="1" smtClean="0">
                <a:latin typeface="SFRM1200"/>
              </a:rPr>
              <a:t>P</a:t>
            </a:r>
            <a:r>
              <a:rPr lang="en-US" sz="2400" b="0" baseline="-25000" dirty="0" err="1" smtClean="0">
                <a:latin typeface="SFRM1200"/>
              </a:rPr>
              <a:t>e</a:t>
            </a:r>
            <a:r>
              <a:rPr lang="en-US" sz="2400" b="0" dirty="0" smtClean="0">
                <a:latin typeface="SFRM1200"/>
              </a:rPr>
              <a:t> =-3P</a:t>
            </a:r>
            <a:r>
              <a:rPr lang="en-US" sz="2400" b="0" baseline="-25000" dirty="0" smtClean="0">
                <a:latin typeface="SFRM1200"/>
              </a:rPr>
              <a:t>zz</a:t>
            </a:r>
            <a:r>
              <a:rPr lang="en-US" sz="2400" b="0" dirty="0" smtClean="0">
                <a:latin typeface="SFRM1200"/>
              </a:rPr>
              <a:t> and then to find the </a:t>
            </a:r>
            <a:r>
              <a:rPr lang="en-US" sz="2400" b="0" dirty="0">
                <a:latin typeface="SFRM1200"/>
              </a:rPr>
              <a:t>neutron </a:t>
            </a:r>
            <a:r>
              <a:rPr lang="en-US" sz="2400" b="0" dirty="0" smtClean="0">
                <a:latin typeface="SFRM1200"/>
              </a:rPr>
              <a:t>polarization</a:t>
            </a:r>
          </a:p>
          <a:p>
            <a:pPr>
              <a:defRPr/>
            </a:pPr>
            <a:r>
              <a:rPr lang="en-US" sz="2400" b="0" dirty="0" smtClean="0">
                <a:latin typeface="SFRM1200"/>
              </a:rPr>
              <a:t> </a:t>
            </a:r>
            <a:r>
              <a:rPr lang="en-US" sz="2400" b="0" dirty="0" err="1" smtClean="0">
                <a:latin typeface="SFRM1200"/>
              </a:rPr>
              <a:t>P</a:t>
            </a:r>
            <a:r>
              <a:rPr lang="en-US" sz="2400" b="0" baseline="-25000" dirty="0" err="1" smtClean="0">
                <a:latin typeface="SFRM1200"/>
              </a:rPr>
              <a:t>n</a:t>
            </a:r>
            <a:r>
              <a:rPr lang="en-US" sz="2400" b="0" dirty="0" smtClean="0">
                <a:latin typeface="SFRM1200"/>
              </a:rPr>
              <a:t> </a:t>
            </a:r>
            <a:r>
              <a:rPr lang="en-US" sz="2400" b="0" dirty="0" smtClean="0">
                <a:solidFill>
                  <a:srgbClr val="0000FF"/>
                </a:solidFill>
                <a:cs typeface="Arial" panose="020B0604020202020204" pitchFamily="34" charset="0"/>
              </a:rPr>
              <a:t>≈ </a:t>
            </a:r>
            <a:r>
              <a:rPr lang="en-US" sz="2400" b="0" dirty="0" err="1" smtClean="0">
                <a:solidFill>
                  <a:srgbClr val="0000FF"/>
                </a:solidFill>
                <a:latin typeface="SFRM1200"/>
                <a:cs typeface="Arial" panose="020B0604020202020204" pitchFamily="34" charset="0"/>
              </a:rPr>
              <a:t>P</a:t>
            </a:r>
            <a:r>
              <a:rPr lang="en-US" sz="2400" b="0" baseline="-25000" dirty="0" err="1" smtClean="0">
                <a:solidFill>
                  <a:srgbClr val="0000FF"/>
                </a:solidFill>
                <a:latin typeface="SFRM1200"/>
                <a:cs typeface="Arial" panose="020B0604020202020204" pitchFamily="34" charset="0"/>
              </a:rPr>
              <a:t>d</a:t>
            </a:r>
            <a:r>
              <a:rPr lang="en-US" sz="2400" b="0" dirty="0" smtClean="0">
                <a:solidFill>
                  <a:srgbClr val="0000FF"/>
                </a:solidFill>
                <a:latin typeface="SFRM1200"/>
                <a:cs typeface="Arial" panose="020B0604020202020204" pitchFamily="34" charset="0"/>
              </a:rPr>
              <a:t> =2/3P</a:t>
            </a:r>
            <a:r>
              <a:rPr lang="en-US" sz="2400" b="0" baseline="-25000" dirty="0" smtClean="0">
                <a:solidFill>
                  <a:srgbClr val="0000FF"/>
                </a:solidFill>
                <a:latin typeface="SFRM1200"/>
                <a:cs typeface="Arial" panose="020B0604020202020204" pitchFamily="34" charset="0"/>
              </a:rPr>
              <a:t>e</a:t>
            </a:r>
            <a:r>
              <a:rPr lang="en-US" sz="2400" b="0" dirty="0" smtClean="0">
                <a:solidFill>
                  <a:srgbClr val="0000FF"/>
                </a:solidFill>
                <a:latin typeface="SFRM1200"/>
                <a:cs typeface="Arial" panose="020B0604020202020204" pitchFamily="34" charset="0"/>
              </a:rPr>
              <a:t> </a:t>
            </a:r>
            <a:r>
              <a:rPr lang="en-US" sz="2400" b="0" dirty="0" smtClean="0">
                <a:latin typeface="SFRM1200"/>
              </a:rPr>
              <a:t>in the </a:t>
            </a:r>
            <a:r>
              <a:rPr lang="en-US" sz="2400" b="0" dirty="0" smtClean="0">
                <a:solidFill>
                  <a:srgbClr val="000000"/>
                </a:solidFill>
                <a:latin typeface="SFRM1200"/>
              </a:rPr>
              <a:t>T</a:t>
            </a:r>
            <a:r>
              <a:rPr lang="en-US" sz="2400" b="0" dirty="0" smtClean="0">
                <a:solidFill>
                  <a:srgbClr val="000000"/>
                </a:solidFill>
                <a:latin typeface="CMR12"/>
              </a:rPr>
              <a:t>(</a:t>
            </a:r>
            <a:r>
              <a:rPr lang="en-US" sz="2400" b="0" dirty="0" smtClean="0">
                <a:solidFill>
                  <a:srgbClr val="000000"/>
                </a:solidFill>
                <a:latin typeface="CMMI12"/>
              </a:rPr>
              <a:t>d</a:t>
            </a:r>
            <a:r>
              <a:rPr lang="en-US" sz="2400" b="0" dirty="0">
                <a:solidFill>
                  <a:srgbClr val="000000"/>
                </a:solidFill>
                <a:latin typeface="CMMI12"/>
              </a:rPr>
              <a:t>, n</a:t>
            </a:r>
            <a:r>
              <a:rPr lang="en-US" sz="2400" b="0" dirty="0">
                <a:solidFill>
                  <a:srgbClr val="000000"/>
                </a:solidFill>
                <a:latin typeface="CMR12"/>
              </a:rPr>
              <a:t>)</a:t>
            </a:r>
            <a:r>
              <a:rPr lang="en-US" sz="2400" b="0" baseline="30000" dirty="0">
                <a:solidFill>
                  <a:srgbClr val="000000"/>
                </a:solidFill>
                <a:latin typeface="CMR8"/>
              </a:rPr>
              <a:t>4</a:t>
            </a:r>
            <a:r>
              <a:rPr lang="en-US" sz="2400" b="0" dirty="0">
                <a:solidFill>
                  <a:srgbClr val="000000"/>
                </a:solidFill>
                <a:latin typeface="SFRM1200"/>
              </a:rPr>
              <a:t>He</a:t>
            </a:r>
            <a:r>
              <a:rPr lang="en-US" sz="2400" b="0" dirty="0" smtClean="0">
                <a:latin typeface="SFRM1200"/>
              </a:rPr>
              <a:t>.</a:t>
            </a:r>
          </a:p>
          <a:p>
            <a:pPr>
              <a:defRPr/>
            </a:pPr>
            <a:r>
              <a:rPr lang="en-US" sz="2400" b="0" dirty="0" smtClean="0">
                <a:latin typeface="SFRM1200"/>
              </a:rPr>
              <a:t> </a:t>
            </a:r>
            <a:endParaRPr lang="en-US" sz="2400" b="0" dirty="0">
              <a:latin typeface="SFRM1200"/>
            </a:endParaRPr>
          </a:p>
          <a:p>
            <a:pPr>
              <a:defRPr/>
            </a:pPr>
            <a:r>
              <a:rPr lang="en-US" sz="2400" b="0" dirty="0">
                <a:solidFill>
                  <a:srgbClr val="000000"/>
                </a:solidFill>
                <a:latin typeface="SFRM1200"/>
              </a:rPr>
              <a:t>The </a:t>
            </a:r>
            <a:r>
              <a:rPr lang="en-US" sz="2400" b="0" dirty="0" err="1">
                <a:solidFill>
                  <a:srgbClr val="000000"/>
                </a:solidFill>
                <a:latin typeface="CMMI12"/>
              </a:rPr>
              <a:t>P</a:t>
            </a:r>
            <a:r>
              <a:rPr lang="en-US" sz="2400" b="0" baseline="-25000" dirty="0" err="1">
                <a:solidFill>
                  <a:srgbClr val="000000"/>
                </a:solidFill>
                <a:latin typeface="CMMI8"/>
              </a:rPr>
              <a:t>zz</a:t>
            </a:r>
            <a:r>
              <a:rPr lang="en-US" sz="2400" b="0" dirty="0">
                <a:solidFill>
                  <a:srgbClr val="000000"/>
                </a:solidFill>
                <a:latin typeface="CMMI8"/>
              </a:rPr>
              <a:t> </a:t>
            </a:r>
            <a:r>
              <a:rPr lang="en-US" sz="2400" b="0" dirty="0">
                <a:latin typeface="SFRM1200"/>
              </a:rPr>
              <a:t>is </a:t>
            </a:r>
            <a:r>
              <a:rPr lang="en-US" sz="2400" b="0" dirty="0" smtClean="0">
                <a:latin typeface="SFRM1200"/>
              </a:rPr>
              <a:t> found  by measurement  of the reaction </a:t>
            </a:r>
            <a:r>
              <a:rPr lang="en-US" sz="2400" b="0" dirty="0">
                <a:latin typeface="SFRM1200"/>
              </a:rPr>
              <a:t>T</a:t>
            </a:r>
            <a:r>
              <a:rPr lang="en-US" sz="2400" b="0" dirty="0">
                <a:latin typeface="CMR12"/>
              </a:rPr>
              <a:t>(</a:t>
            </a:r>
            <a:r>
              <a:rPr lang="en-US" sz="2400" b="0" dirty="0">
                <a:latin typeface="CMMI12"/>
              </a:rPr>
              <a:t>d, </a:t>
            </a:r>
            <a:r>
              <a:rPr lang="en-US" sz="2400" b="0" dirty="0" smtClean="0">
                <a:latin typeface="CMMI12"/>
              </a:rPr>
              <a:t>n</a:t>
            </a:r>
            <a:r>
              <a:rPr lang="en-US" sz="2400" b="0" dirty="0" smtClean="0">
                <a:latin typeface="CMR12"/>
              </a:rPr>
              <a:t>)</a:t>
            </a:r>
            <a:r>
              <a:rPr lang="en-US" sz="2400" b="0" baseline="30000" dirty="0" smtClean="0">
                <a:latin typeface="CMR8"/>
              </a:rPr>
              <a:t>4</a:t>
            </a:r>
            <a:r>
              <a:rPr lang="en-US" sz="2400" b="0" dirty="0" smtClean="0">
                <a:latin typeface="SFRM1200"/>
              </a:rPr>
              <a:t>He</a:t>
            </a:r>
            <a:r>
              <a:rPr lang="en-US" sz="2400" b="0" dirty="0">
                <a:latin typeface="SFRM1200"/>
              </a:rPr>
              <a:t> </a:t>
            </a:r>
            <a:r>
              <a:rPr lang="en-US" sz="2400" b="0" dirty="0" smtClean="0">
                <a:latin typeface="SFRM1200"/>
              </a:rPr>
              <a:t>cross section</a:t>
            </a:r>
            <a:r>
              <a:rPr lang="en-US" b="0" dirty="0" smtClean="0">
                <a:solidFill>
                  <a:srgbClr val="000000"/>
                </a:solidFill>
                <a:latin typeface="SFRM1200"/>
              </a:rPr>
              <a:t>: </a:t>
            </a:r>
            <a:endParaRPr lang="en-US" b="0" dirty="0">
              <a:latin typeface="CMR12"/>
            </a:endParaRPr>
          </a:p>
          <a:p>
            <a:pPr>
              <a:defRPr/>
            </a:pPr>
            <a:endParaRPr lang="ru-RU" sz="1050" b="0" dirty="0">
              <a:latin typeface="CMR8"/>
            </a:endParaRPr>
          </a:p>
          <a:p>
            <a:pPr>
              <a:defRPr/>
            </a:pPr>
            <a:r>
              <a:rPr lang="ru-RU" sz="2400" b="0" dirty="0">
                <a:latin typeface="Times New Roman" panose="02020603050405020304" pitchFamily="18" charset="0"/>
                <a:cs typeface="Times New Roman" panose="02020603050405020304" pitchFamily="18" charset="0"/>
              </a:rPr>
              <a:t>Ϭ</a:t>
            </a:r>
            <a:r>
              <a:rPr lang="en-US" sz="2400" b="0" dirty="0">
                <a:latin typeface="Times New Roman" panose="02020603050405020304" pitchFamily="18" charset="0"/>
                <a:cs typeface="Times New Roman" panose="02020603050405020304" pitchFamily="18" charset="0"/>
              </a:rPr>
              <a:t>(</a:t>
            </a:r>
            <a:r>
              <a:rPr lang="el-GR" sz="2400" b="0" dirty="0">
                <a:latin typeface="Times New Roman" panose="02020603050405020304" pitchFamily="18" charset="0"/>
                <a:cs typeface="Times New Roman" panose="02020603050405020304" pitchFamily="18" charset="0"/>
              </a:rPr>
              <a:t>θ</a:t>
            </a:r>
            <a:r>
              <a:rPr lang="en-US" sz="2400" b="0" dirty="0">
                <a:latin typeface="Times New Roman" panose="02020603050405020304" pitchFamily="18" charset="0"/>
                <a:cs typeface="Times New Roman" panose="02020603050405020304" pitchFamily="18" charset="0"/>
              </a:rPr>
              <a:t>)=</a:t>
            </a:r>
            <a:r>
              <a:rPr lang="ru-RU" sz="2400" b="0" dirty="0">
                <a:latin typeface="Times New Roman" panose="02020603050405020304" pitchFamily="18" charset="0"/>
                <a:cs typeface="Times New Roman" panose="02020603050405020304" pitchFamily="18" charset="0"/>
              </a:rPr>
              <a:t> Ϭ</a:t>
            </a:r>
            <a:r>
              <a:rPr lang="en-US" sz="2400" b="0" baseline="-25000" dirty="0">
                <a:latin typeface="Times New Roman" panose="02020603050405020304" pitchFamily="18" charset="0"/>
                <a:cs typeface="Times New Roman" panose="02020603050405020304" pitchFamily="18" charset="0"/>
              </a:rPr>
              <a:t>0</a:t>
            </a:r>
            <a:r>
              <a:rPr lang="en-US" sz="2400" b="0" dirty="0">
                <a:latin typeface="Times New Roman" panose="02020603050405020304" pitchFamily="18" charset="0"/>
                <a:cs typeface="Times New Roman" panose="02020603050405020304" pitchFamily="18" charset="0"/>
              </a:rPr>
              <a:t>[1-0.25(3cos</a:t>
            </a:r>
            <a:r>
              <a:rPr lang="en-US" sz="2400" b="0" baseline="30000" dirty="0">
                <a:latin typeface="Times New Roman" panose="02020603050405020304" pitchFamily="18" charset="0"/>
                <a:cs typeface="Times New Roman" panose="02020603050405020304" pitchFamily="18" charset="0"/>
              </a:rPr>
              <a:t>2</a:t>
            </a:r>
            <a:r>
              <a:rPr lang="el-GR" sz="2400" b="0" dirty="0">
                <a:latin typeface="Times New Roman" panose="02020603050405020304" pitchFamily="18" charset="0"/>
                <a:cs typeface="Times New Roman" panose="02020603050405020304" pitchFamily="18" charset="0"/>
              </a:rPr>
              <a:t>θ</a:t>
            </a:r>
            <a:r>
              <a:rPr lang="en-US" sz="2400" b="0" dirty="0">
                <a:latin typeface="Times New Roman" panose="02020603050405020304" pitchFamily="18" charset="0"/>
                <a:cs typeface="Times New Roman" panose="02020603050405020304" pitchFamily="18" charset="0"/>
              </a:rPr>
              <a:t>-1)</a:t>
            </a:r>
            <a:r>
              <a:rPr lang="en-US" sz="2400" b="0" dirty="0" err="1">
                <a:latin typeface="Times New Roman" panose="02020603050405020304" pitchFamily="18" charset="0"/>
                <a:cs typeface="Times New Roman" panose="02020603050405020304" pitchFamily="18" charset="0"/>
              </a:rPr>
              <a:t>P</a:t>
            </a:r>
            <a:r>
              <a:rPr lang="en-US" sz="2400" b="0" baseline="-25000" dirty="0" err="1">
                <a:latin typeface="Times New Roman" panose="02020603050405020304" pitchFamily="18" charset="0"/>
                <a:cs typeface="Times New Roman" panose="02020603050405020304" pitchFamily="18" charset="0"/>
              </a:rPr>
              <a:t>zz</a:t>
            </a:r>
            <a:r>
              <a:rPr lang="en-US" sz="2400" b="0" dirty="0" smtClean="0">
                <a:latin typeface="Times New Roman" panose="02020603050405020304" pitchFamily="18" charset="0"/>
                <a:cs typeface="Times New Roman" panose="02020603050405020304" pitchFamily="18" charset="0"/>
              </a:rPr>
              <a:t>],</a:t>
            </a:r>
            <a:endParaRPr lang="en-US" sz="2400" b="0" dirty="0">
              <a:latin typeface="Times New Roman" panose="02020603050405020304" pitchFamily="18" charset="0"/>
              <a:cs typeface="Times New Roman" panose="02020603050405020304" pitchFamily="18" charset="0"/>
            </a:endParaRPr>
          </a:p>
          <a:p>
            <a:pPr>
              <a:defRPr/>
            </a:pPr>
            <a:r>
              <a:rPr lang="en-US" sz="2400" b="0" dirty="0" smtClean="0">
                <a:solidFill>
                  <a:srgbClr val="000000"/>
                </a:solidFill>
                <a:latin typeface="Times New Roman" panose="02020603050405020304" pitchFamily="18" charset="0"/>
              </a:rPr>
              <a:t>here </a:t>
            </a:r>
            <a:r>
              <a:rPr lang="el-GR" sz="2400" b="0" dirty="0">
                <a:solidFill>
                  <a:srgbClr val="000000"/>
                </a:solidFill>
                <a:latin typeface="Times New Roman" panose="02020603050405020304" pitchFamily="18" charset="0"/>
              </a:rPr>
              <a:t>θ</a:t>
            </a:r>
            <a:r>
              <a:rPr lang="en-US" sz="2400" b="0" dirty="0">
                <a:solidFill>
                  <a:srgbClr val="000000"/>
                </a:solidFill>
                <a:latin typeface="SFRM1200"/>
              </a:rPr>
              <a:t> is the </a:t>
            </a:r>
            <a:r>
              <a:rPr lang="en-US" sz="2400" b="0" dirty="0" err="1">
                <a:solidFill>
                  <a:srgbClr val="000000"/>
                </a:solidFill>
                <a:latin typeface="SFRM1200"/>
              </a:rPr>
              <a:t>c.m.s</a:t>
            </a:r>
            <a:r>
              <a:rPr lang="en-US" sz="2400" b="0" dirty="0">
                <a:solidFill>
                  <a:srgbClr val="000000"/>
                </a:solidFill>
                <a:latin typeface="SFRM1200"/>
              </a:rPr>
              <a:t>. angle between </a:t>
            </a:r>
            <a:r>
              <a:rPr lang="en-US" sz="2400" b="0" dirty="0" smtClean="0">
                <a:solidFill>
                  <a:srgbClr val="000000"/>
                </a:solidFill>
                <a:latin typeface="SFRM1200"/>
              </a:rPr>
              <a:t>the d- </a:t>
            </a:r>
            <a:r>
              <a:rPr lang="en-US" sz="2400" b="0" dirty="0">
                <a:solidFill>
                  <a:srgbClr val="000000"/>
                </a:solidFill>
                <a:latin typeface="SFRM1200"/>
              </a:rPr>
              <a:t>spin and </a:t>
            </a:r>
            <a:r>
              <a:rPr lang="el-GR" sz="2400" b="0" dirty="0">
                <a:solidFill>
                  <a:srgbClr val="000000"/>
                </a:solidFill>
                <a:latin typeface="SFRM1200"/>
              </a:rPr>
              <a:t>α</a:t>
            </a:r>
            <a:r>
              <a:rPr lang="en-US" sz="2400" b="0" dirty="0">
                <a:solidFill>
                  <a:srgbClr val="000000"/>
                </a:solidFill>
                <a:latin typeface="CMMI12"/>
              </a:rPr>
              <a:t>-</a:t>
            </a:r>
            <a:r>
              <a:rPr lang="en-US" sz="2400" b="0" dirty="0">
                <a:solidFill>
                  <a:srgbClr val="000000"/>
                </a:solidFill>
                <a:latin typeface="SFRM1200"/>
              </a:rPr>
              <a:t>particle direction</a:t>
            </a:r>
            <a:r>
              <a:rPr lang="en-US" sz="2400" b="0" dirty="0" smtClean="0">
                <a:solidFill>
                  <a:srgbClr val="000000"/>
                </a:solidFill>
                <a:latin typeface="SFRM1200"/>
              </a:rPr>
              <a:t>.</a:t>
            </a:r>
            <a:endParaRPr lang="en-US" sz="2400" b="0" dirty="0">
              <a:latin typeface="Times New Roman" panose="02020603050405020304" pitchFamily="18" charset="0"/>
              <a:cs typeface="Times New Roman" panose="02020603050405020304" pitchFamily="18" charset="0"/>
            </a:endParaRPr>
          </a:p>
          <a:p>
            <a:pPr>
              <a:defRPr/>
            </a:pPr>
            <a:r>
              <a:rPr lang="en-US" sz="2400" b="0" dirty="0">
                <a:solidFill>
                  <a:srgbClr val="000000"/>
                </a:solidFill>
                <a:latin typeface="SFRM1200"/>
              </a:rPr>
              <a:t>The result </a:t>
            </a:r>
            <a:r>
              <a:rPr lang="en-US" sz="2400" b="0" dirty="0" smtClean="0">
                <a:solidFill>
                  <a:srgbClr val="000000"/>
                </a:solidFill>
                <a:latin typeface="SFRM1200"/>
              </a:rPr>
              <a:t>is </a:t>
            </a:r>
            <a:r>
              <a:rPr lang="en-US" sz="2400" b="0" dirty="0">
                <a:solidFill>
                  <a:srgbClr val="FF0000"/>
                </a:solidFill>
                <a:latin typeface="CMMI12"/>
              </a:rPr>
              <a:t>P</a:t>
            </a:r>
            <a:r>
              <a:rPr lang="en-US" sz="2400" b="0" baseline="-25000" dirty="0">
                <a:solidFill>
                  <a:srgbClr val="FF0000"/>
                </a:solidFill>
                <a:latin typeface="CMMI8"/>
              </a:rPr>
              <a:t>zz</a:t>
            </a:r>
            <a:r>
              <a:rPr lang="en-US" sz="2400" b="0" dirty="0">
                <a:solidFill>
                  <a:srgbClr val="FF0000"/>
                </a:solidFill>
                <a:latin typeface="CMMI8"/>
              </a:rPr>
              <a:t> </a:t>
            </a:r>
            <a:r>
              <a:rPr lang="en-US" sz="2400" b="0" dirty="0">
                <a:solidFill>
                  <a:srgbClr val="FF0000"/>
                </a:solidFill>
                <a:latin typeface="CMR12"/>
              </a:rPr>
              <a:t>=-0.12±0.04 </a:t>
            </a:r>
            <a:r>
              <a:rPr lang="en-US" sz="2400" b="0" dirty="0" smtClean="0">
                <a:solidFill>
                  <a:srgbClr val="000000"/>
                </a:solidFill>
                <a:latin typeface="SFRM1200"/>
              </a:rPr>
              <a:t>at T</a:t>
            </a:r>
            <a:r>
              <a:rPr lang="en-US" sz="2400" b="0" baseline="-25000" dirty="0" smtClean="0">
                <a:solidFill>
                  <a:srgbClr val="000000"/>
                </a:solidFill>
                <a:latin typeface="SFRM1200"/>
              </a:rPr>
              <a:t>d</a:t>
            </a:r>
            <a:r>
              <a:rPr lang="en-US" sz="2400" b="0" dirty="0" smtClean="0">
                <a:solidFill>
                  <a:srgbClr val="000000"/>
                </a:solidFill>
                <a:latin typeface="SFRM1200"/>
              </a:rPr>
              <a:t>= </a:t>
            </a:r>
            <a:r>
              <a:rPr lang="en-US" sz="2400" b="0" dirty="0">
                <a:solidFill>
                  <a:srgbClr val="000000"/>
                </a:solidFill>
                <a:latin typeface="SFRM1200"/>
              </a:rPr>
              <a:t>200 </a:t>
            </a:r>
            <a:r>
              <a:rPr lang="en-US" sz="2400" b="0" dirty="0" err="1" smtClean="0">
                <a:solidFill>
                  <a:srgbClr val="000000"/>
                </a:solidFill>
                <a:latin typeface="SFRM1200"/>
              </a:rPr>
              <a:t>keV</a:t>
            </a:r>
            <a:r>
              <a:rPr lang="en-US" sz="2400" b="0" dirty="0" smtClean="0">
                <a:solidFill>
                  <a:srgbClr val="000000"/>
                </a:solidFill>
                <a:latin typeface="SFRM1200"/>
              </a:rPr>
              <a:t>, therefore</a:t>
            </a:r>
            <a:r>
              <a:rPr lang="en-US" sz="2400" b="0" dirty="0">
                <a:solidFill>
                  <a:srgbClr val="000000"/>
                </a:solidFill>
                <a:latin typeface="SFRM1200"/>
              </a:rPr>
              <a:t>, </a:t>
            </a:r>
            <a:r>
              <a:rPr lang="en-US" sz="2400" b="0" dirty="0">
                <a:solidFill>
                  <a:srgbClr val="0000FF"/>
                </a:solidFill>
                <a:latin typeface="SFRM1200"/>
              </a:rPr>
              <a:t>p</a:t>
            </a:r>
            <a:r>
              <a:rPr lang="en-US" sz="2400" b="0" baseline="30000" dirty="0">
                <a:solidFill>
                  <a:srgbClr val="0000FF"/>
                </a:solidFill>
                <a:latin typeface="SFRM1200"/>
              </a:rPr>
              <a:t>n</a:t>
            </a:r>
            <a:r>
              <a:rPr lang="en-US" sz="2400" b="0" baseline="-25000" dirty="0">
                <a:solidFill>
                  <a:srgbClr val="0000FF"/>
                </a:solidFill>
                <a:latin typeface="SFRM1200"/>
              </a:rPr>
              <a:t>z</a:t>
            </a:r>
            <a:r>
              <a:rPr lang="en-US" sz="2400" b="0" dirty="0">
                <a:solidFill>
                  <a:srgbClr val="0000FF"/>
                </a:solidFill>
                <a:cs typeface="Arial" panose="020B0604020202020204" pitchFamily="34" charset="0"/>
              </a:rPr>
              <a:t>≈</a:t>
            </a:r>
            <a:r>
              <a:rPr lang="en-US" sz="2400" b="0" dirty="0" smtClean="0">
                <a:solidFill>
                  <a:srgbClr val="0000FF"/>
                </a:solidFill>
                <a:cs typeface="Arial" panose="020B0604020202020204" pitchFamily="34" charset="0"/>
              </a:rPr>
              <a:t>0.25</a:t>
            </a:r>
            <a:r>
              <a:rPr lang="en-US" sz="2400" b="0" dirty="0">
                <a:solidFill>
                  <a:srgbClr val="000000"/>
                </a:solidFill>
                <a:cs typeface="Arial" panose="020B0604020202020204" pitchFamily="34" charset="0"/>
              </a:rPr>
              <a:t>.</a:t>
            </a:r>
            <a:endParaRPr lang="en-US" sz="2400" b="0" dirty="0">
              <a:latin typeface="Times New Roman" panose="02020603050405020304" pitchFamily="18" charset="0"/>
              <a:cs typeface="Times New Roman" panose="02020603050405020304" pitchFamily="18" charset="0"/>
            </a:endParaRPr>
          </a:p>
          <a:p>
            <a:pPr>
              <a:defRPr/>
            </a:pPr>
            <a:r>
              <a:rPr lang="en-US" sz="2400" b="0" dirty="0">
                <a:latin typeface="Times New Roman" panose="02020603050405020304" pitchFamily="18" charset="0"/>
                <a:cs typeface="Times New Roman" panose="02020603050405020304" pitchFamily="18" charset="0"/>
              </a:rPr>
              <a:t> </a:t>
            </a:r>
            <a:r>
              <a:rPr lang="en-US" sz="2400" b="0" baseline="30000" dirty="0">
                <a:latin typeface="Times New Roman" panose="02020603050405020304" pitchFamily="18" charset="0"/>
                <a:cs typeface="Times New Roman" panose="02020603050405020304" pitchFamily="18" charset="0"/>
              </a:rPr>
              <a:t> </a:t>
            </a:r>
            <a:endParaRPr lang="ru-RU" sz="2400" b="0" baseline="30000" dirty="0">
              <a:latin typeface="CMEX1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Прямоугольник 1">
            <a:extLst>
              <a:ext uri="{FF2B5EF4-FFF2-40B4-BE49-F238E27FC236}">
                <a16:creationId xmlns="" xmlns:a16="http://schemas.microsoft.com/office/drawing/2014/main" id="{F0314EE9-2E50-4DF6-8363-3B560E541EA4}"/>
              </a:ext>
            </a:extLst>
          </p:cNvPr>
          <p:cNvSpPr>
            <a:spLocks noChangeArrowheads="1"/>
          </p:cNvSpPr>
          <p:nvPr/>
        </p:nvSpPr>
        <p:spPr bwMode="auto">
          <a:xfrm>
            <a:off x="2771775" y="5013325"/>
            <a:ext cx="41504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r>
              <a:rPr lang="en-US" altLang="ru-RU" sz="2400" b="0" dirty="0">
                <a:latin typeface="SFRM1200"/>
              </a:rPr>
              <a:t> Experimental setup from DLNP</a:t>
            </a:r>
            <a:r>
              <a:rPr lang="en-US" altLang="ru-RU" b="0" dirty="0">
                <a:latin typeface="SFRM1200"/>
              </a:rPr>
              <a:t>.</a:t>
            </a:r>
            <a:endParaRPr lang="ru-RU" altLang="ru-RU" dirty="0"/>
          </a:p>
        </p:txBody>
      </p:sp>
      <p:pic>
        <p:nvPicPr>
          <p:cNvPr id="2" name="Рисунок 1">
            <a:extLst>
              <a:ext uri="{FF2B5EF4-FFF2-40B4-BE49-F238E27FC236}">
                <a16:creationId xmlns="" xmlns:a16="http://schemas.microsoft.com/office/drawing/2014/main" id="{789CB630-5DEA-42E2-A875-E7CD7894AD31}"/>
              </a:ext>
            </a:extLst>
          </p:cNvPr>
          <p:cNvPicPr>
            <a:picLocks noChangeAspect="1"/>
          </p:cNvPicPr>
          <p:nvPr/>
        </p:nvPicPr>
        <p:blipFill>
          <a:blip r:embed="rId2"/>
          <a:stretch>
            <a:fillRect/>
          </a:stretch>
        </p:blipFill>
        <p:spPr>
          <a:xfrm>
            <a:off x="1208064" y="188640"/>
            <a:ext cx="6727872" cy="4536505"/>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Прямоугольник 1">
            <a:extLst>
              <a:ext uri="{FF2B5EF4-FFF2-40B4-BE49-F238E27FC236}">
                <a16:creationId xmlns="" xmlns:a16="http://schemas.microsoft.com/office/drawing/2014/main" id="{2254D734-9148-421D-A12E-FD6928071450}"/>
              </a:ext>
            </a:extLst>
          </p:cNvPr>
          <p:cNvSpPr>
            <a:spLocks noChangeArrowheads="1"/>
          </p:cNvSpPr>
          <p:nvPr/>
        </p:nvSpPr>
        <p:spPr bwMode="auto">
          <a:xfrm>
            <a:off x="1042988" y="692150"/>
            <a:ext cx="7345362"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b="1">
                <a:solidFill>
                  <a:schemeClr val="tx1"/>
                </a:solidFill>
                <a:latin typeface="Arial" panose="020B0604020202020204" pitchFamily="34" charset="0"/>
              </a:defRPr>
            </a:lvl1pPr>
            <a:lvl2pPr marL="742950" indent="-285750">
              <a:defRPr b="1">
                <a:solidFill>
                  <a:schemeClr val="tx1"/>
                </a:solidFill>
                <a:latin typeface="Arial" panose="020B0604020202020204" pitchFamily="34" charset="0"/>
              </a:defRPr>
            </a:lvl2pPr>
            <a:lvl3pPr marL="1143000" indent="-228600">
              <a:defRPr b="1">
                <a:solidFill>
                  <a:schemeClr val="tx1"/>
                </a:solidFill>
                <a:latin typeface="Arial" panose="020B0604020202020204" pitchFamily="34" charset="0"/>
              </a:defRPr>
            </a:lvl3pPr>
            <a:lvl4pPr marL="1600200" indent="-228600">
              <a:defRPr b="1">
                <a:solidFill>
                  <a:schemeClr val="tx1"/>
                </a:solidFill>
                <a:latin typeface="Arial" panose="020B0604020202020204" pitchFamily="34" charset="0"/>
              </a:defRPr>
            </a:lvl4pPr>
            <a:lvl5pPr marL="2057400" indent="-228600">
              <a:defRPr b="1">
                <a:solidFill>
                  <a:schemeClr val="tx1"/>
                </a:solidFill>
                <a:latin typeface="Arial" panose="020B0604020202020204" pitchFamily="34" charset="0"/>
              </a:defRPr>
            </a:lvl5pPr>
            <a:lvl6pPr marL="2514600" indent="-228600" eaLnBrk="0" fontAlgn="base" hangingPunct="0">
              <a:spcBef>
                <a:spcPct val="0"/>
              </a:spcBef>
              <a:spcAft>
                <a:spcPct val="0"/>
              </a:spcAft>
              <a:defRPr b="1">
                <a:solidFill>
                  <a:schemeClr val="tx1"/>
                </a:solidFill>
                <a:latin typeface="Arial" panose="020B0604020202020204" pitchFamily="34" charset="0"/>
              </a:defRPr>
            </a:lvl6pPr>
            <a:lvl7pPr marL="2971800" indent="-228600" eaLnBrk="0" fontAlgn="base" hangingPunct="0">
              <a:spcBef>
                <a:spcPct val="0"/>
              </a:spcBef>
              <a:spcAft>
                <a:spcPct val="0"/>
              </a:spcAft>
              <a:defRPr b="1">
                <a:solidFill>
                  <a:schemeClr val="tx1"/>
                </a:solidFill>
                <a:latin typeface="Arial" panose="020B0604020202020204" pitchFamily="34" charset="0"/>
              </a:defRPr>
            </a:lvl7pPr>
            <a:lvl8pPr marL="3429000" indent="-228600" eaLnBrk="0" fontAlgn="base" hangingPunct="0">
              <a:spcBef>
                <a:spcPct val="0"/>
              </a:spcBef>
              <a:spcAft>
                <a:spcPct val="0"/>
              </a:spcAft>
              <a:defRPr b="1">
                <a:solidFill>
                  <a:schemeClr val="tx1"/>
                </a:solidFill>
                <a:latin typeface="Arial" panose="020B0604020202020204" pitchFamily="34" charset="0"/>
              </a:defRPr>
            </a:lvl8pPr>
            <a:lvl9pPr marL="3886200" indent="-228600" eaLnBrk="0" fontAlgn="base" hangingPunct="0">
              <a:spcBef>
                <a:spcPct val="0"/>
              </a:spcBef>
              <a:spcAft>
                <a:spcPct val="0"/>
              </a:spcAft>
              <a:defRPr b="1">
                <a:solidFill>
                  <a:schemeClr val="tx1"/>
                </a:solidFill>
                <a:latin typeface="Arial" panose="020B0604020202020204" pitchFamily="34" charset="0"/>
              </a:defRPr>
            </a:lvl9pPr>
          </a:lstStyle>
          <a:p>
            <a:r>
              <a:rPr lang="en-US" altLang="ru-RU" sz="2400" b="0" dirty="0">
                <a:latin typeface="SFRM1200"/>
              </a:rPr>
              <a:t>            </a:t>
            </a:r>
            <a:r>
              <a:rPr lang="ru-RU" altLang="ru-RU" sz="2400" b="0" dirty="0">
                <a:latin typeface="SFRM1200"/>
              </a:rPr>
              <a:t>      </a:t>
            </a:r>
            <a:r>
              <a:rPr lang="en-US" altLang="ru-RU" sz="2400" b="0" dirty="0">
                <a:latin typeface="SFRM1200"/>
              </a:rPr>
              <a:t> </a:t>
            </a:r>
            <a:r>
              <a:rPr lang="en-US" altLang="ru-RU" sz="2400" dirty="0">
                <a:solidFill>
                  <a:srgbClr val="0000FF"/>
                </a:solidFill>
                <a:latin typeface="SFRM1200"/>
              </a:rPr>
              <a:t>Error </a:t>
            </a:r>
            <a:r>
              <a:rPr lang="en-US" altLang="ru-RU" sz="2400" dirty="0" smtClean="0">
                <a:solidFill>
                  <a:srgbClr val="0000FF"/>
                </a:solidFill>
                <a:latin typeface="SFRM1200"/>
              </a:rPr>
              <a:t>estimation </a:t>
            </a:r>
            <a:endParaRPr lang="en-US" altLang="ru-RU" sz="2400" dirty="0">
              <a:solidFill>
                <a:srgbClr val="0000FF"/>
              </a:solidFill>
              <a:latin typeface="SFRM1200"/>
            </a:endParaRPr>
          </a:p>
          <a:p>
            <a:endParaRPr lang="en-US" altLang="ru-RU" sz="2400" b="0" dirty="0">
              <a:latin typeface="SFRM1200"/>
            </a:endParaRPr>
          </a:p>
          <a:p>
            <a:r>
              <a:rPr lang="en-US" altLang="ru-RU" sz="2400" b="0" dirty="0">
                <a:latin typeface="SFRM1200"/>
              </a:rPr>
              <a:t>If the neutron detector efficiency is </a:t>
            </a:r>
            <a:r>
              <a:rPr lang="en-US" altLang="ru-RU" sz="2400" b="0" dirty="0">
                <a:latin typeface="CMR12"/>
              </a:rPr>
              <a:t>10</a:t>
            </a:r>
            <a:r>
              <a:rPr lang="en-US" altLang="ru-RU" sz="2400" b="0" baseline="30000" dirty="0">
                <a:latin typeface="CMSY8"/>
              </a:rPr>
              <a:t>-2</a:t>
            </a:r>
            <a:r>
              <a:rPr lang="en-US" altLang="ru-RU" sz="2400" b="0" dirty="0">
                <a:latin typeface="SFRM1200"/>
              </a:rPr>
              <a:t> and solid angle of the polarized target  </a:t>
            </a:r>
            <a:r>
              <a:rPr lang="en-US" altLang="ru-RU" sz="2400" b="0" dirty="0">
                <a:latin typeface="CMR12"/>
              </a:rPr>
              <a:t>3×10</a:t>
            </a:r>
            <a:r>
              <a:rPr lang="en-US" altLang="ru-RU" sz="2400" b="0" baseline="30000" dirty="0">
                <a:latin typeface="CMSY8"/>
              </a:rPr>
              <a:t>-4</a:t>
            </a:r>
            <a:r>
              <a:rPr lang="en-US" altLang="ru-RU" sz="2400" b="0" dirty="0">
                <a:latin typeface="SFRM1200"/>
              </a:rPr>
              <a:t>, then in </a:t>
            </a:r>
            <a:r>
              <a:rPr lang="en-US" altLang="ru-RU" sz="2400" b="0" dirty="0" smtClean="0">
                <a:latin typeface="SFRM1200"/>
              </a:rPr>
              <a:t>order</a:t>
            </a:r>
          </a:p>
          <a:p>
            <a:r>
              <a:rPr lang="en-US" altLang="ru-RU" sz="2400" b="0" dirty="0" smtClean="0">
                <a:latin typeface="SFRM1200"/>
              </a:rPr>
              <a:t> </a:t>
            </a:r>
            <a:r>
              <a:rPr lang="en-US" altLang="ru-RU" sz="2400" b="0" u="sng" dirty="0">
                <a:latin typeface="SFRM1200"/>
              </a:rPr>
              <a:t>to get </a:t>
            </a:r>
            <a:r>
              <a:rPr lang="en-US" altLang="ru-RU" sz="2400" b="0" u="sng" dirty="0">
                <a:latin typeface="CMMI8"/>
              </a:rPr>
              <a:t>stat</a:t>
            </a:r>
            <a:r>
              <a:rPr lang="en-US" altLang="ru-RU" sz="2400" b="0" u="sng" dirty="0">
                <a:latin typeface="CMR12"/>
              </a:rPr>
              <a:t>istical error  of</a:t>
            </a:r>
            <a:r>
              <a:rPr lang="en-US" altLang="ru-RU" sz="2400" b="0" u="sng" dirty="0">
                <a:solidFill>
                  <a:srgbClr val="FF0000"/>
                </a:solidFill>
                <a:latin typeface="CMR12"/>
              </a:rPr>
              <a:t> 7 </a:t>
            </a:r>
            <a:r>
              <a:rPr lang="en-US" altLang="ru-RU" sz="2400" b="0" u="sng" dirty="0" err="1" smtClean="0">
                <a:solidFill>
                  <a:srgbClr val="FF0000"/>
                </a:solidFill>
                <a:latin typeface="SFRM1200"/>
              </a:rPr>
              <a:t>mb</a:t>
            </a:r>
            <a:r>
              <a:rPr lang="en-US" altLang="ru-RU" sz="2400" b="0" u="sng" dirty="0" smtClean="0">
                <a:solidFill>
                  <a:srgbClr val="FF0000"/>
                </a:solidFill>
                <a:latin typeface="SFRM1200"/>
              </a:rPr>
              <a:t>  for </a:t>
            </a:r>
            <a:r>
              <a:rPr lang="en-US" sz="2400" b="0" u="sng" dirty="0" smtClean="0">
                <a:solidFill>
                  <a:srgbClr val="000000"/>
                </a:solidFill>
                <a:latin typeface="Times New Roman" panose="02020603050405020304" pitchFamily="18" charset="0"/>
                <a:cs typeface="Times New Roman" panose="02020603050405020304" pitchFamily="18" charset="0"/>
              </a:rPr>
              <a:t>∆</a:t>
            </a:r>
            <a:r>
              <a:rPr lang="en-US" sz="2400" b="0" u="sng" dirty="0" err="1">
                <a:solidFill>
                  <a:srgbClr val="000000"/>
                </a:solidFill>
                <a:latin typeface="Times New Roman" panose="02020603050405020304" pitchFamily="18" charset="0"/>
                <a:cs typeface="Times New Roman" panose="02020603050405020304" pitchFamily="18" charset="0"/>
              </a:rPr>
              <a:t>ϭ</a:t>
            </a:r>
            <a:r>
              <a:rPr lang="en-US" sz="2400" b="0" u="sng" baseline="-25000" dirty="0" err="1">
                <a:solidFill>
                  <a:srgbClr val="000000"/>
                </a:solidFill>
                <a:latin typeface="CMMI8"/>
                <a:cs typeface="Times New Roman" panose="02020603050405020304" pitchFamily="18" charset="0"/>
              </a:rPr>
              <a:t>T</a:t>
            </a:r>
            <a:r>
              <a:rPr lang="en-US" sz="2400" b="0" u="sng" baseline="-25000" dirty="0">
                <a:solidFill>
                  <a:srgbClr val="000000"/>
                </a:solidFill>
                <a:latin typeface="CMMI8"/>
                <a:cs typeface="Times New Roman" panose="02020603050405020304" pitchFamily="18" charset="0"/>
              </a:rPr>
              <a:t> </a:t>
            </a:r>
            <a:r>
              <a:rPr lang="en-US" altLang="ru-RU" sz="2400" b="0" dirty="0" smtClean="0">
                <a:latin typeface="SFRM1200"/>
              </a:rPr>
              <a:t>, </a:t>
            </a:r>
            <a:r>
              <a:rPr lang="en-US" altLang="ru-RU" sz="2400" b="0" dirty="0">
                <a:latin typeface="SFRM1200"/>
              </a:rPr>
              <a:t>it is necessary </a:t>
            </a:r>
            <a:r>
              <a:rPr lang="en-US" altLang="ru-RU" sz="2400" b="0" dirty="0">
                <a:latin typeface="CMR12"/>
              </a:rPr>
              <a:t> 180 </a:t>
            </a:r>
            <a:r>
              <a:rPr lang="en-US" altLang="ru-RU" sz="2400" b="0" dirty="0">
                <a:latin typeface="SFRM1200"/>
              </a:rPr>
              <a:t>hours of data taking</a:t>
            </a:r>
            <a:r>
              <a:rPr lang="en-US" altLang="ru-RU" sz="2400" b="0" dirty="0" smtClean="0">
                <a:latin typeface="SFRM1200"/>
              </a:rPr>
              <a:t>.</a:t>
            </a:r>
          </a:p>
          <a:p>
            <a:endParaRPr lang="en-US" altLang="ru-RU" sz="2400" b="0" dirty="0">
              <a:latin typeface="SFRM1200"/>
            </a:endParaRPr>
          </a:p>
          <a:p>
            <a:r>
              <a:rPr lang="en-US" altLang="ru-RU" sz="2400" b="0" dirty="0">
                <a:latin typeface="SFRM1200"/>
              </a:rPr>
              <a:t>At a neutron energy of 14 MeV </a:t>
            </a:r>
            <a:r>
              <a:rPr lang="en-US" altLang="ru-RU" sz="2400" b="0" dirty="0">
                <a:latin typeface="Times New Roman" panose="02020603050405020304" pitchFamily="18" charset="0"/>
                <a:cs typeface="Times New Roman" panose="02020603050405020304" pitchFamily="18" charset="0"/>
              </a:rPr>
              <a:t>∆</a:t>
            </a:r>
            <a:r>
              <a:rPr lang="en-US" altLang="ru-RU" sz="2400" b="0" dirty="0" err="1">
                <a:latin typeface="Times New Roman" panose="02020603050405020304" pitchFamily="18" charset="0"/>
                <a:cs typeface="Times New Roman" panose="02020603050405020304" pitchFamily="18" charset="0"/>
              </a:rPr>
              <a:t>ϭ</a:t>
            </a:r>
            <a:r>
              <a:rPr lang="en-US" altLang="ru-RU" sz="2400" b="0" baseline="-25000" dirty="0" err="1">
                <a:latin typeface="CMMI8"/>
                <a:cs typeface="Times New Roman" panose="02020603050405020304" pitchFamily="18" charset="0"/>
              </a:rPr>
              <a:t>T</a:t>
            </a:r>
            <a:r>
              <a:rPr lang="en-US" altLang="ru-RU" sz="2400" b="0" baseline="-25000" dirty="0">
                <a:latin typeface="CMMI8"/>
                <a:cs typeface="Times New Roman" panose="02020603050405020304" pitchFamily="18" charset="0"/>
              </a:rPr>
              <a:t> </a:t>
            </a:r>
            <a:r>
              <a:rPr lang="en-US" altLang="ru-RU" sz="2400" b="0" dirty="0">
                <a:latin typeface="CMSY10"/>
              </a:rPr>
              <a:t>≈ </a:t>
            </a:r>
            <a:r>
              <a:rPr lang="en-US" altLang="ru-RU" sz="2400" b="0" dirty="0">
                <a:latin typeface="CMR12"/>
              </a:rPr>
              <a:t>300 </a:t>
            </a:r>
            <a:r>
              <a:rPr lang="en-US" altLang="ru-RU" sz="2400" b="0" dirty="0" err="1" smtClean="0">
                <a:latin typeface="SFRM1200"/>
              </a:rPr>
              <a:t>mb</a:t>
            </a:r>
            <a:r>
              <a:rPr lang="en-US" altLang="ru-RU" sz="2400" b="0" dirty="0">
                <a:latin typeface="SFRM1200"/>
              </a:rPr>
              <a:t>.</a:t>
            </a:r>
            <a:r>
              <a:rPr lang="en-US" altLang="ru-RU" sz="2400" b="0" dirty="0" smtClean="0">
                <a:latin typeface="SFRM1200"/>
              </a:rPr>
              <a:t> </a:t>
            </a:r>
          </a:p>
          <a:p>
            <a:r>
              <a:rPr lang="en-US" altLang="ru-RU" sz="2400" b="0" dirty="0" smtClean="0">
                <a:latin typeface="SFRM1200"/>
              </a:rPr>
              <a:t>An effect of </a:t>
            </a:r>
            <a:r>
              <a:rPr lang="en-US" altLang="ru-RU" sz="2400" b="0" dirty="0" smtClean="0">
                <a:solidFill>
                  <a:srgbClr val="FF0000"/>
                </a:solidFill>
                <a:latin typeface="SFRM1200"/>
              </a:rPr>
              <a:t>3NFs</a:t>
            </a:r>
            <a:r>
              <a:rPr lang="en-US" altLang="ru-RU" sz="2400" b="0" dirty="0" smtClean="0">
                <a:latin typeface="SFRM1200"/>
              </a:rPr>
              <a:t> decreases the </a:t>
            </a:r>
            <a:r>
              <a:rPr lang="en-US" sz="2400" b="0" dirty="0" smtClean="0">
                <a:solidFill>
                  <a:srgbClr val="000000"/>
                </a:solidFill>
                <a:latin typeface="Times New Roman" panose="02020603050405020304" pitchFamily="18" charset="0"/>
                <a:cs typeface="Times New Roman" panose="02020603050405020304" pitchFamily="18" charset="0"/>
              </a:rPr>
              <a:t>∆</a:t>
            </a:r>
            <a:r>
              <a:rPr lang="en-US" sz="2400" b="0" dirty="0" err="1">
                <a:solidFill>
                  <a:srgbClr val="000000"/>
                </a:solidFill>
                <a:latin typeface="Times New Roman" panose="02020603050405020304" pitchFamily="18" charset="0"/>
                <a:cs typeface="Times New Roman" panose="02020603050405020304" pitchFamily="18" charset="0"/>
              </a:rPr>
              <a:t>ϭ</a:t>
            </a:r>
            <a:r>
              <a:rPr lang="en-US" sz="2400" b="0" baseline="-25000" dirty="0" err="1">
                <a:solidFill>
                  <a:srgbClr val="000000"/>
                </a:solidFill>
                <a:latin typeface="CMMI8"/>
                <a:cs typeface="Times New Roman" panose="02020603050405020304" pitchFamily="18" charset="0"/>
              </a:rPr>
              <a:t>T</a:t>
            </a:r>
            <a:r>
              <a:rPr lang="en-US" sz="2400" b="0" baseline="-25000" dirty="0">
                <a:solidFill>
                  <a:srgbClr val="000000"/>
                </a:solidFill>
                <a:latin typeface="CMMI8"/>
                <a:cs typeface="Times New Roman" panose="02020603050405020304" pitchFamily="18" charset="0"/>
              </a:rPr>
              <a:t> </a:t>
            </a:r>
            <a:r>
              <a:rPr lang="en-US" altLang="ru-RU" sz="2400" b="0" dirty="0" smtClean="0">
                <a:latin typeface="SFRM1200"/>
              </a:rPr>
              <a:t> </a:t>
            </a:r>
            <a:r>
              <a:rPr lang="en-US" altLang="ru-RU" sz="2400" b="0" dirty="0" smtClean="0">
                <a:solidFill>
                  <a:srgbClr val="FF0000"/>
                </a:solidFill>
                <a:latin typeface="SFRM1200"/>
              </a:rPr>
              <a:t>by </a:t>
            </a:r>
            <a:r>
              <a:rPr lang="en-US" altLang="ru-RU" sz="2400" b="0" dirty="0">
                <a:solidFill>
                  <a:srgbClr val="FF0000"/>
                </a:solidFill>
                <a:latin typeface="SFRM1200"/>
              </a:rPr>
              <a:t>20 </a:t>
            </a:r>
            <a:r>
              <a:rPr lang="en-US" altLang="ru-RU" sz="2400" b="0" dirty="0" err="1" smtClean="0">
                <a:solidFill>
                  <a:srgbClr val="FF0000"/>
                </a:solidFill>
                <a:latin typeface="SFRM1200"/>
              </a:rPr>
              <a:t>mb</a:t>
            </a:r>
            <a:r>
              <a:rPr lang="en-US" altLang="ru-RU" sz="2400" b="0" dirty="0" smtClean="0">
                <a:latin typeface="SFRM1200"/>
              </a:rPr>
              <a:t> . </a:t>
            </a:r>
          </a:p>
          <a:p>
            <a:r>
              <a:rPr lang="en-US" altLang="ru-RU" sz="2400" b="0" dirty="0" smtClean="0">
                <a:latin typeface="SFRM1200"/>
              </a:rPr>
              <a:t>Thus, </a:t>
            </a:r>
            <a:r>
              <a:rPr lang="en-US" altLang="ru-RU" sz="2400" b="0" dirty="0" smtClean="0">
                <a:latin typeface="SFRM1200"/>
              </a:rPr>
              <a:t> the 3NFs effect can be detected.</a:t>
            </a:r>
            <a:endParaRPr lang="ru-RU" altLang="ru-RU" sz="24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861C3CB2-AC80-483E-AA06-9B0021946FF1}"/>
              </a:ext>
            </a:extLst>
          </p:cNvPr>
          <p:cNvSpPr/>
          <p:nvPr/>
        </p:nvSpPr>
        <p:spPr>
          <a:xfrm>
            <a:off x="1259632" y="766440"/>
            <a:ext cx="7704385" cy="4462760"/>
          </a:xfrm>
          <a:prstGeom prst="rect">
            <a:avLst/>
          </a:prstGeom>
        </p:spPr>
        <p:txBody>
          <a:bodyPr wrap="square">
            <a:spAutoFit/>
          </a:bodyPr>
          <a:lstStyle/>
          <a:p>
            <a:pPr>
              <a:defRPr/>
            </a:pPr>
            <a:r>
              <a:rPr lang="en-US" sz="2400" dirty="0">
                <a:solidFill>
                  <a:srgbClr val="0000FF"/>
                </a:solidFill>
                <a:latin typeface="SFBX1440"/>
              </a:rPr>
              <a:t>                Main results</a:t>
            </a:r>
            <a:r>
              <a:rPr lang="ru-RU" sz="2400" dirty="0">
                <a:solidFill>
                  <a:srgbClr val="0000FF"/>
                </a:solidFill>
                <a:latin typeface="SFBX1440"/>
              </a:rPr>
              <a:t> </a:t>
            </a:r>
            <a:r>
              <a:rPr lang="en-US" sz="2400" dirty="0">
                <a:solidFill>
                  <a:srgbClr val="0000FF"/>
                </a:solidFill>
                <a:latin typeface="SFBX1440"/>
              </a:rPr>
              <a:t> of the  NN </a:t>
            </a:r>
            <a:r>
              <a:rPr lang="en-US" sz="2400" dirty="0" smtClean="0">
                <a:solidFill>
                  <a:srgbClr val="0000FF"/>
                </a:solidFill>
                <a:latin typeface="SFBX1440"/>
              </a:rPr>
              <a:t>part</a:t>
            </a:r>
            <a:endParaRPr lang="en-US" sz="2400" b="0" dirty="0">
              <a:latin typeface="SFRM1200"/>
            </a:endParaRPr>
          </a:p>
          <a:p>
            <a:pPr marL="457200" indent="-457200">
              <a:buAutoNum type="arabicPeriod"/>
              <a:defRPr/>
            </a:pPr>
            <a:r>
              <a:rPr lang="en-US" sz="2000" b="0" dirty="0">
                <a:latin typeface="SFRM1200"/>
              </a:rPr>
              <a:t>An experimental setup has been developed </a:t>
            </a:r>
            <a:endParaRPr lang="en-US" sz="2000" b="0" dirty="0" smtClean="0">
              <a:latin typeface="SFRM1200"/>
            </a:endParaRPr>
          </a:p>
          <a:p>
            <a:pPr>
              <a:defRPr/>
            </a:pPr>
            <a:r>
              <a:rPr lang="en-US" sz="2000" b="0" dirty="0">
                <a:latin typeface="SFRM1200"/>
              </a:rPr>
              <a:t> </a:t>
            </a:r>
            <a:r>
              <a:rPr lang="en-US" sz="2000" b="0" dirty="0" smtClean="0">
                <a:latin typeface="SFRM1200"/>
              </a:rPr>
              <a:t>    </a:t>
            </a:r>
            <a:r>
              <a:rPr lang="en-US" sz="2000" b="0" dirty="0">
                <a:latin typeface="SFRM1200"/>
              </a:rPr>
              <a:t>to  produce the beam </a:t>
            </a:r>
            <a:r>
              <a:rPr lang="en-US" sz="2000" b="0" dirty="0" smtClean="0">
                <a:latin typeface="SFRM1200"/>
              </a:rPr>
              <a:t>of polarized  deuterons at 100- 400 </a:t>
            </a:r>
            <a:r>
              <a:rPr lang="en-US" sz="2000" b="0" dirty="0" err="1" smtClean="0">
                <a:latin typeface="SFRM1200"/>
              </a:rPr>
              <a:t>keV</a:t>
            </a:r>
            <a:endParaRPr lang="en-US" sz="2000" b="0" dirty="0" smtClean="0">
              <a:latin typeface="SFRM1200"/>
            </a:endParaRPr>
          </a:p>
          <a:p>
            <a:pPr>
              <a:defRPr/>
            </a:pPr>
            <a:r>
              <a:rPr lang="en-US" sz="2000" b="0" dirty="0">
                <a:latin typeface="SFRM1200"/>
              </a:rPr>
              <a:t> </a:t>
            </a:r>
            <a:r>
              <a:rPr lang="en-US" sz="2000" b="0" dirty="0" smtClean="0">
                <a:latin typeface="SFRM1200"/>
              </a:rPr>
              <a:t>        and </a:t>
            </a:r>
          </a:p>
          <a:p>
            <a:pPr>
              <a:defRPr/>
            </a:pPr>
            <a:r>
              <a:rPr lang="en-US" sz="2000" b="0" dirty="0">
                <a:latin typeface="SFRM1200"/>
              </a:rPr>
              <a:t> </a:t>
            </a:r>
            <a:r>
              <a:rPr lang="en-US" sz="2000" b="0" dirty="0" smtClean="0">
                <a:latin typeface="SFRM1200"/>
              </a:rPr>
              <a:t>    </a:t>
            </a:r>
            <a:r>
              <a:rPr lang="en-US" sz="2000" b="0" dirty="0">
                <a:latin typeface="SFRM1200"/>
              </a:rPr>
              <a:t>to measure tensor and vector polarizations of the deuterons.</a:t>
            </a:r>
          </a:p>
          <a:p>
            <a:pPr>
              <a:defRPr/>
            </a:pPr>
            <a:r>
              <a:rPr lang="en-US" sz="2000" b="0" dirty="0">
                <a:latin typeface="SFRM1200"/>
              </a:rPr>
              <a:t>2. The deuteron tensor polarization was measured via</a:t>
            </a:r>
          </a:p>
          <a:p>
            <a:pPr>
              <a:defRPr/>
            </a:pPr>
            <a:r>
              <a:rPr lang="en-US" sz="2000" b="0" dirty="0">
                <a:latin typeface="SFRM1200"/>
              </a:rPr>
              <a:t>     the reaction T</a:t>
            </a:r>
            <a:r>
              <a:rPr lang="en-US" sz="2000" b="0" dirty="0">
                <a:latin typeface="CMR12"/>
              </a:rPr>
              <a:t>(</a:t>
            </a:r>
            <a:r>
              <a:rPr lang="en-US" sz="2000" b="0" dirty="0">
                <a:latin typeface="CMMI12"/>
              </a:rPr>
              <a:t>d, n</a:t>
            </a:r>
            <a:r>
              <a:rPr lang="en-US" sz="2000" b="0" dirty="0">
                <a:latin typeface="CMR12"/>
              </a:rPr>
              <a:t>)</a:t>
            </a:r>
            <a:r>
              <a:rPr lang="en-US" sz="2000" b="0" baseline="30000" dirty="0">
                <a:latin typeface="CMR8"/>
              </a:rPr>
              <a:t>4</a:t>
            </a:r>
            <a:r>
              <a:rPr lang="en-US" sz="2000" b="0" dirty="0">
                <a:latin typeface="SFRM1200"/>
              </a:rPr>
              <a:t>He. </a:t>
            </a:r>
            <a:endParaRPr lang="en-US" sz="2000" b="0" dirty="0" smtClean="0">
              <a:latin typeface="SFRM1200"/>
            </a:endParaRPr>
          </a:p>
          <a:p>
            <a:pPr>
              <a:defRPr/>
            </a:pPr>
            <a:endParaRPr lang="en-US" sz="2000" b="0" dirty="0">
              <a:latin typeface="SFRM1200"/>
            </a:endParaRPr>
          </a:p>
          <a:p>
            <a:pPr>
              <a:defRPr/>
            </a:pPr>
            <a:r>
              <a:rPr lang="en-US" sz="2000" b="0" dirty="0" smtClean="0">
                <a:latin typeface="SFRM1200"/>
              </a:rPr>
              <a:t>       Publications</a:t>
            </a:r>
            <a:r>
              <a:rPr lang="en-US" sz="2000" b="0" dirty="0">
                <a:latin typeface="SFRM1200"/>
              </a:rPr>
              <a:t>:</a:t>
            </a:r>
          </a:p>
          <a:p>
            <a:pPr marL="457200" indent="-457200">
              <a:buFontTx/>
              <a:buAutoNum type="arabicPeriod"/>
              <a:defRPr/>
            </a:pPr>
            <a:r>
              <a:rPr lang="en-US" sz="2000" b="0" dirty="0">
                <a:latin typeface="SFRM1200"/>
              </a:rPr>
              <a:t>Yu.A. Plis et al., Research and Development of the Polarized Deuteron Sources for the Van de Graaff Accelerator. PEPAN </a:t>
            </a:r>
            <a:r>
              <a:rPr lang="en-US" sz="2000" b="0" dirty="0">
                <a:latin typeface="SFBX1200"/>
              </a:rPr>
              <a:t>16 </a:t>
            </a:r>
            <a:r>
              <a:rPr lang="en-US" sz="2000" b="0" dirty="0">
                <a:latin typeface="SFRM1200"/>
              </a:rPr>
              <a:t>(2019) 256-263; </a:t>
            </a:r>
          </a:p>
          <a:p>
            <a:pPr marL="457200" indent="-457200">
              <a:buFontTx/>
              <a:buAutoNum type="arabicPeriod"/>
              <a:defRPr/>
            </a:pPr>
            <a:r>
              <a:rPr lang="en-US" sz="2000" b="0" dirty="0">
                <a:latin typeface="SFRM1200"/>
              </a:rPr>
              <a:t>Preprint JINR E13-2018-69. Dubna, 2018;</a:t>
            </a:r>
          </a:p>
          <a:p>
            <a:pPr marL="457200" indent="-457200">
              <a:buFontTx/>
              <a:buAutoNum type="arabicPeriod"/>
              <a:defRPr/>
            </a:pPr>
            <a:r>
              <a:rPr lang="en-US" sz="2000" b="0" dirty="0">
                <a:latin typeface="SFRM1200"/>
              </a:rPr>
              <a:t>Report SPIN2018, to be published</a:t>
            </a:r>
          </a:p>
        </p:txBody>
      </p:sp>
      <p:sp>
        <p:nvSpPr>
          <p:cNvPr id="3" name="TextBox 2"/>
          <p:cNvSpPr txBox="1"/>
          <p:nvPr/>
        </p:nvSpPr>
        <p:spPr>
          <a:xfrm>
            <a:off x="1043608" y="5517232"/>
            <a:ext cx="7350474" cy="1015663"/>
          </a:xfrm>
          <a:prstGeom prst="rect">
            <a:avLst/>
          </a:prstGeom>
          <a:noFill/>
        </p:spPr>
        <p:txBody>
          <a:bodyPr wrap="none" rtlCol="0">
            <a:spAutoFit/>
          </a:bodyPr>
          <a:lstStyle/>
          <a:p>
            <a:r>
              <a:rPr lang="en-US" sz="2000" dirty="0">
                <a:solidFill>
                  <a:srgbClr val="FF0000"/>
                </a:solidFill>
              </a:rPr>
              <a:t>This work was supported in part  by European Regional </a:t>
            </a:r>
          </a:p>
          <a:p>
            <a:r>
              <a:rPr lang="en-US" sz="2000" dirty="0">
                <a:solidFill>
                  <a:srgbClr val="FF0000"/>
                </a:solidFill>
              </a:rPr>
              <a:t>Development  Fond, Project “Van de Graff Accelerator…” , </a:t>
            </a:r>
          </a:p>
          <a:p>
            <a:r>
              <a:rPr lang="en-US" sz="2000" dirty="0">
                <a:solidFill>
                  <a:srgbClr val="FF0000"/>
                </a:solidFill>
              </a:rPr>
              <a:t>N0 CZ.02.1.01 (2017-2019</a:t>
            </a:r>
            <a:r>
              <a:rPr lang="en-US" dirty="0">
                <a:solidFill>
                  <a:srgbClr val="FF0000"/>
                </a:solidFill>
              </a:rPr>
              <a:t>)</a:t>
            </a:r>
            <a:endParaRPr lang="ru-RU" dirty="0">
              <a:solidFill>
                <a:srgbClr val="FF000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786757" y="1052736"/>
            <a:ext cx="7529659" cy="3170099"/>
          </a:xfrm>
          <a:prstGeom prst="rect">
            <a:avLst/>
          </a:prstGeom>
        </p:spPr>
        <p:txBody>
          <a:bodyPr wrap="square">
            <a:spAutoFit/>
          </a:bodyPr>
          <a:lstStyle/>
          <a:p>
            <a:r>
              <a:rPr lang="en-US" sz="2000" b="0" dirty="0">
                <a:solidFill>
                  <a:srgbClr val="0000FF"/>
                </a:solidFill>
                <a:latin typeface="Book Antiqua" panose="02040602050305030304" pitchFamily="18" charset="0"/>
              </a:rPr>
              <a:t>SPASCHARM </a:t>
            </a:r>
            <a:endParaRPr lang="en-US" sz="2000" b="0" dirty="0" smtClean="0">
              <a:solidFill>
                <a:srgbClr val="0000FF"/>
              </a:solidFill>
              <a:latin typeface="Book Antiqua" panose="02040602050305030304" pitchFamily="18" charset="0"/>
            </a:endParaRPr>
          </a:p>
          <a:p>
            <a:r>
              <a:rPr lang="en-US" sz="2000" b="0" dirty="0" smtClean="0">
                <a:solidFill>
                  <a:srgbClr val="000000"/>
                </a:solidFill>
                <a:latin typeface="SFRM1200"/>
              </a:rPr>
              <a:t>Experiments  </a:t>
            </a:r>
            <a:r>
              <a:rPr lang="en-US" sz="2000" b="0" dirty="0">
                <a:solidFill>
                  <a:srgbClr val="000000"/>
                </a:solidFill>
                <a:latin typeface="SFRM1200"/>
              </a:rPr>
              <a:t>will be carried out using </a:t>
            </a:r>
            <a:r>
              <a:rPr lang="en-US" sz="2000" b="0" dirty="0" smtClean="0">
                <a:solidFill>
                  <a:srgbClr val="000000"/>
                </a:solidFill>
                <a:latin typeface="SFRM1200"/>
              </a:rPr>
              <a:t> </a:t>
            </a:r>
            <a:r>
              <a:rPr lang="en-US" sz="2000" b="0" dirty="0">
                <a:solidFill>
                  <a:srgbClr val="000000"/>
                </a:solidFill>
                <a:latin typeface="SFRM1200"/>
              </a:rPr>
              <a:t>negative </a:t>
            </a:r>
            <a:r>
              <a:rPr lang="en-US" sz="2000" b="0" dirty="0" smtClean="0">
                <a:solidFill>
                  <a:srgbClr val="000000"/>
                </a:solidFill>
                <a:latin typeface="SFRM1200"/>
              </a:rPr>
              <a:t>particles beams </a:t>
            </a:r>
            <a:r>
              <a:rPr lang="en-US" sz="2000" b="0" dirty="0">
                <a:solidFill>
                  <a:srgbClr val="000000"/>
                </a:solidFill>
                <a:latin typeface="SFRM1200"/>
              </a:rPr>
              <a:t>and the Dubna polarized frozen target.</a:t>
            </a:r>
            <a:endParaRPr lang="en-US" sz="2000" b="0" dirty="0">
              <a:solidFill>
                <a:srgbClr val="0000FF"/>
              </a:solidFill>
              <a:latin typeface="Book Antiqua" panose="02040602050305030304" pitchFamily="18" charset="0"/>
            </a:endParaRPr>
          </a:p>
          <a:p>
            <a:r>
              <a:rPr lang="ru-RU" sz="2000" b="0" dirty="0">
                <a:solidFill>
                  <a:srgbClr val="0000FF"/>
                </a:solidFill>
                <a:latin typeface="Book Antiqua" panose="02040602050305030304" pitchFamily="18" charset="0"/>
              </a:rPr>
              <a:t>0</a:t>
            </a:r>
            <a:r>
              <a:rPr lang="en-US" sz="2000" b="0" dirty="0">
                <a:solidFill>
                  <a:srgbClr val="0000FF"/>
                </a:solidFill>
                <a:latin typeface="Book Antiqua" panose="02040602050305030304" pitchFamily="18" charset="0"/>
              </a:rPr>
              <a:t>. </a:t>
            </a:r>
            <a:r>
              <a:rPr lang="en-US" sz="2000" b="0" dirty="0">
                <a:solidFill>
                  <a:srgbClr val="000000"/>
                </a:solidFill>
                <a:latin typeface="SFRM1200"/>
              </a:rPr>
              <a:t>Single spin asymmetries will be measured in inclusive production of charged </a:t>
            </a:r>
            <a:r>
              <a:rPr lang="en-US" sz="2000" b="0" dirty="0" err="1" smtClean="0">
                <a:solidFill>
                  <a:srgbClr val="000000"/>
                </a:solidFill>
                <a:latin typeface="SFRM1200"/>
              </a:rPr>
              <a:t>pions</a:t>
            </a:r>
            <a:r>
              <a:rPr lang="en-US" sz="2000" b="0" dirty="0" smtClean="0">
                <a:solidFill>
                  <a:srgbClr val="000000"/>
                </a:solidFill>
                <a:latin typeface="SFRM1200"/>
              </a:rPr>
              <a:t> and </a:t>
            </a:r>
            <a:r>
              <a:rPr lang="el-GR" sz="2000" b="0" dirty="0" smtClean="0">
                <a:solidFill>
                  <a:srgbClr val="000000"/>
                </a:solidFill>
              </a:rPr>
              <a:t>ρ</a:t>
            </a:r>
            <a:r>
              <a:rPr lang="el-GR" sz="2000" b="0" dirty="0" smtClean="0">
                <a:solidFill>
                  <a:srgbClr val="000000"/>
                </a:solidFill>
                <a:latin typeface="SFRM1200"/>
              </a:rPr>
              <a:t> </a:t>
            </a:r>
            <a:r>
              <a:rPr lang="el-GR" sz="2000" b="0" dirty="0">
                <a:solidFill>
                  <a:srgbClr val="000000"/>
                </a:solidFill>
                <a:latin typeface="CMR12"/>
              </a:rPr>
              <a:t>(770)</a:t>
            </a:r>
            <a:r>
              <a:rPr lang="el-GR" sz="2000" b="0" dirty="0">
                <a:solidFill>
                  <a:srgbClr val="000000"/>
                </a:solidFill>
                <a:latin typeface="SFRM1200"/>
              </a:rPr>
              <a:t>, </a:t>
            </a:r>
            <a:r>
              <a:rPr lang="el-GR" sz="2000" b="0" dirty="0">
                <a:solidFill>
                  <a:srgbClr val="000000"/>
                </a:solidFill>
                <a:latin typeface="CMMI12"/>
              </a:rPr>
              <a:t>ω</a:t>
            </a:r>
            <a:r>
              <a:rPr lang="el-GR" sz="2000" b="0" dirty="0">
                <a:solidFill>
                  <a:srgbClr val="000000"/>
                </a:solidFill>
                <a:latin typeface="CMR12"/>
              </a:rPr>
              <a:t>(782)</a:t>
            </a:r>
            <a:r>
              <a:rPr lang="el-GR" sz="2000" b="0" dirty="0">
                <a:solidFill>
                  <a:srgbClr val="000000"/>
                </a:solidFill>
                <a:latin typeface="SFRM1200"/>
              </a:rPr>
              <a:t>, </a:t>
            </a:r>
            <a:r>
              <a:rPr lang="el-GR" sz="2000" b="0" dirty="0">
                <a:solidFill>
                  <a:srgbClr val="000000"/>
                </a:solidFill>
                <a:latin typeface="CMSY10"/>
              </a:rPr>
              <a:t>η’</a:t>
            </a:r>
            <a:r>
              <a:rPr lang="el-GR" sz="2000" b="0" dirty="0">
                <a:solidFill>
                  <a:srgbClr val="000000"/>
                </a:solidFill>
                <a:latin typeface="CMR12"/>
              </a:rPr>
              <a:t>(958</a:t>
            </a:r>
            <a:r>
              <a:rPr lang="el-GR" sz="2000" b="0" dirty="0" smtClean="0">
                <a:solidFill>
                  <a:srgbClr val="000000"/>
                </a:solidFill>
                <a:latin typeface="CMR12"/>
              </a:rPr>
              <a:t>)</a:t>
            </a:r>
            <a:r>
              <a:rPr lang="el-GR" sz="2000" b="0" dirty="0" smtClean="0">
                <a:solidFill>
                  <a:srgbClr val="000000"/>
                </a:solidFill>
                <a:latin typeface="SFRM1200"/>
              </a:rPr>
              <a:t>,</a:t>
            </a:r>
            <a:r>
              <a:rPr lang="en-US" sz="2000" b="0" dirty="0" smtClean="0">
                <a:solidFill>
                  <a:srgbClr val="000000"/>
                </a:solidFill>
                <a:latin typeface="SFRM1200"/>
              </a:rPr>
              <a:t> </a:t>
            </a:r>
            <a:r>
              <a:rPr lang="en-US" sz="2000" b="0" dirty="0">
                <a:solidFill>
                  <a:srgbClr val="000000"/>
                </a:solidFill>
                <a:latin typeface="CMMI12"/>
              </a:rPr>
              <a:t>f</a:t>
            </a:r>
            <a:r>
              <a:rPr lang="en-US" sz="2000" b="0" dirty="0">
                <a:solidFill>
                  <a:srgbClr val="000000"/>
                </a:solidFill>
                <a:latin typeface="CMR8"/>
              </a:rPr>
              <a:t>0</a:t>
            </a:r>
            <a:r>
              <a:rPr lang="en-US" sz="2000" b="0" dirty="0">
                <a:solidFill>
                  <a:srgbClr val="000000"/>
                </a:solidFill>
                <a:latin typeface="CMR12"/>
              </a:rPr>
              <a:t>(980)</a:t>
            </a:r>
            <a:r>
              <a:rPr lang="en-US" sz="2000" b="0" dirty="0">
                <a:solidFill>
                  <a:srgbClr val="000000"/>
                </a:solidFill>
                <a:latin typeface="SFRM1200"/>
              </a:rPr>
              <a:t>, </a:t>
            </a:r>
            <a:r>
              <a:rPr lang="en-US" sz="2000" b="0" dirty="0">
                <a:solidFill>
                  <a:srgbClr val="000000"/>
                </a:solidFill>
                <a:latin typeface="CMMI12"/>
              </a:rPr>
              <a:t>a</a:t>
            </a:r>
            <a:r>
              <a:rPr lang="en-US" sz="2000" b="0" dirty="0">
                <a:solidFill>
                  <a:srgbClr val="000000"/>
                </a:solidFill>
                <a:latin typeface="CMR8"/>
              </a:rPr>
              <a:t>0</a:t>
            </a:r>
            <a:r>
              <a:rPr lang="en-US" sz="2000" b="0" dirty="0">
                <a:solidFill>
                  <a:srgbClr val="000000"/>
                </a:solidFill>
                <a:latin typeface="CMR12"/>
              </a:rPr>
              <a:t>(980)</a:t>
            </a:r>
            <a:r>
              <a:rPr lang="en-US" sz="2000" b="0" dirty="0">
                <a:solidFill>
                  <a:srgbClr val="000000"/>
                </a:solidFill>
                <a:latin typeface="SFRM1200"/>
              </a:rPr>
              <a:t>, </a:t>
            </a:r>
            <a:r>
              <a:rPr lang="en-US" sz="2000" b="0" dirty="0">
                <a:solidFill>
                  <a:srgbClr val="000000"/>
                </a:solidFill>
                <a:latin typeface="CMMI12"/>
              </a:rPr>
              <a:t>f</a:t>
            </a:r>
            <a:r>
              <a:rPr lang="en-US" sz="2000" b="0" dirty="0">
                <a:solidFill>
                  <a:srgbClr val="000000"/>
                </a:solidFill>
                <a:latin typeface="CMR8"/>
              </a:rPr>
              <a:t>2</a:t>
            </a:r>
            <a:r>
              <a:rPr lang="en-US" sz="2000" b="0" dirty="0">
                <a:solidFill>
                  <a:srgbClr val="000000"/>
                </a:solidFill>
                <a:latin typeface="CMR12"/>
              </a:rPr>
              <a:t>(1270)</a:t>
            </a:r>
            <a:r>
              <a:rPr lang="en-US" sz="2000" b="0" dirty="0">
                <a:solidFill>
                  <a:srgbClr val="000000"/>
                </a:solidFill>
                <a:latin typeface="SFRM1200"/>
              </a:rPr>
              <a:t>… </a:t>
            </a:r>
            <a:endParaRPr lang="ru-RU" sz="2000" b="0" dirty="0">
              <a:solidFill>
                <a:srgbClr val="000000"/>
              </a:solidFill>
              <a:latin typeface="SFRM1200"/>
            </a:endParaRPr>
          </a:p>
          <a:p>
            <a:r>
              <a:rPr lang="ru-RU" sz="2000" b="0" dirty="0">
                <a:solidFill>
                  <a:srgbClr val="0000FF"/>
                </a:solidFill>
                <a:latin typeface="SFRM1200"/>
              </a:rPr>
              <a:t>1</a:t>
            </a:r>
            <a:r>
              <a:rPr lang="ru-RU" sz="2000" b="0" dirty="0" smtClean="0">
                <a:solidFill>
                  <a:srgbClr val="0000FF"/>
                </a:solidFill>
                <a:latin typeface="SFRM1200"/>
              </a:rPr>
              <a:t>.</a:t>
            </a:r>
            <a:r>
              <a:rPr lang="en-US" sz="2000" b="0" dirty="0" smtClean="0">
                <a:solidFill>
                  <a:srgbClr val="0000FF"/>
                </a:solidFill>
                <a:latin typeface="SFRM1200"/>
              </a:rPr>
              <a:t> </a:t>
            </a:r>
            <a:r>
              <a:rPr lang="en-US" sz="2000" b="0" dirty="0" smtClean="0">
                <a:solidFill>
                  <a:srgbClr val="000000"/>
                </a:solidFill>
                <a:latin typeface="SFRM1200"/>
              </a:rPr>
              <a:t> A possibility </a:t>
            </a:r>
            <a:r>
              <a:rPr lang="en-US" sz="2000" b="0" dirty="0">
                <a:solidFill>
                  <a:srgbClr val="000000"/>
                </a:solidFill>
                <a:latin typeface="SFRM1200"/>
              </a:rPr>
              <a:t>to measure  </a:t>
            </a:r>
            <a:r>
              <a:rPr lang="en-US" sz="2000" b="0" dirty="0" smtClean="0">
                <a:solidFill>
                  <a:srgbClr val="000000"/>
                </a:solidFill>
                <a:latin typeface="SFRM1200"/>
              </a:rPr>
              <a:t>polarization </a:t>
            </a:r>
            <a:r>
              <a:rPr lang="en-US" sz="2000" b="0" dirty="0">
                <a:solidFill>
                  <a:srgbClr val="000000"/>
                </a:solidFill>
                <a:latin typeface="SFRM1200"/>
              </a:rPr>
              <a:t>of </a:t>
            </a:r>
            <a:r>
              <a:rPr lang="en-US" sz="2000" b="0" dirty="0">
                <a:solidFill>
                  <a:srgbClr val="000000"/>
                </a:solidFill>
                <a:latin typeface="CMR12"/>
              </a:rPr>
              <a:t> </a:t>
            </a:r>
            <a:r>
              <a:rPr lang="en-US" sz="2000" b="0" dirty="0" smtClean="0">
                <a:solidFill>
                  <a:srgbClr val="000000"/>
                </a:solidFill>
                <a:latin typeface="SFRM1200"/>
              </a:rPr>
              <a:t>hyperons </a:t>
            </a:r>
            <a:r>
              <a:rPr lang="en-US" sz="2000" b="0" dirty="0">
                <a:solidFill>
                  <a:srgbClr val="000000"/>
                </a:solidFill>
                <a:latin typeface="SFRM1200"/>
              </a:rPr>
              <a:t>and the alignment of vector mesons will be </a:t>
            </a:r>
            <a:r>
              <a:rPr lang="en-US" sz="2000" b="0" dirty="0" smtClean="0">
                <a:solidFill>
                  <a:srgbClr val="000000"/>
                </a:solidFill>
                <a:latin typeface="SFRM1200"/>
              </a:rPr>
              <a:t>investigated. </a:t>
            </a:r>
            <a:endParaRPr lang="ru-RU" sz="2000" b="0" dirty="0">
              <a:solidFill>
                <a:srgbClr val="000000"/>
              </a:solidFill>
              <a:latin typeface="SFRM1200"/>
            </a:endParaRPr>
          </a:p>
          <a:p>
            <a:r>
              <a:rPr lang="ru-RU" sz="2000" b="0" dirty="0">
                <a:solidFill>
                  <a:srgbClr val="0000FF"/>
                </a:solidFill>
                <a:latin typeface="SFRM1200"/>
              </a:rPr>
              <a:t>2. </a:t>
            </a:r>
            <a:r>
              <a:rPr lang="en-US" sz="2000" b="0" dirty="0">
                <a:solidFill>
                  <a:srgbClr val="0000FF"/>
                </a:solidFill>
                <a:latin typeface="SFRM1200"/>
              </a:rPr>
              <a:t> </a:t>
            </a:r>
            <a:r>
              <a:rPr lang="en-US" sz="2000" b="0" dirty="0">
                <a:solidFill>
                  <a:srgbClr val="000000"/>
                </a:solidFill>
                <a:latin typeface="SFRM1200"/>
              </a:rPr>
              <a:t>Multichannel Cherenkov counters will be added to measure spin effects with K-mesons. </a:t>
            </a:r>
            <a:endParaRPr lang="ru-RU" sz="2000" dirty="0"/>
          </a:p>
        </p:txBody>
      </p:sp>
      <p:sp>
        <p:nvSpPr>
          <p:cNvPr id="4" name="Прямоугольник 3"/>
          <p:cNvSpPr/>
          <p:nvPr/>
        </p:nvSpPr>
        <p:spPr>
          <a:xfrm>
            <a:off x="2801803" y="116632"/>
            <a:ext cx="4650517" cy="400110"/>
          </a:xfrm>
          <a:prstGeom prst="rect">
            <a:avLst/>
          </a:prstGeom>
        </p:spPr>
        <p:txBody>
          <a:bodyPr wrap="square">
            <a:spAutoFit/>
          </a:bodyPr>
          <a:lstStyle/>
          <a:p>
            <a:r>
              <a:rPr lang="en-US" sz="2000" dirty="0">
                <a:solidFill>
                  <a:srgbClr val="FF0000"/>
                </a:solidFill>
                <a:latin typeface="SFBX1440"/>
              </a:rPr>
              <a:t> Working plan: 2020- 2021- 2022</a:t>
            </a:r>
            <a:endParaRPr lang="ru-RU" sz="2000" dirty="0"/>
          </a:p>
        </p:txBody>
      </p:sp>
    </p:spTree>
    <p:extLst>
      <p:ext uri="{BB962C8B-B14F-4D97-AF65-F5344CB8AC3E}">
        <p14:creationId xmlns:p14="http://schemas.microsoft.com/office/powerpoint/2010/main" val="33922908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EA4C09BA-0BB1-4173-A7AD-D7BBFFF93822}"/>
              </a:ext>
            </a:extLst>
          </p:cNvPr>
          <p:cNvSpPr/>
          <p:nvPr/>
        </p:nvSpPr>
        <p:spPr>
          <a:xfrm>
            <a:off x="323528" y="332656"/>
            <a:ext cx="8208912" cy="6863417"/>
          </a:xfrm>
          <a:prstGeom prst="rect">
            <a:avLst/>
          </a:prstGeom>
        </p:spPr>
        <p:txBody>
          <a:bodyPr wrap="square">
            <a:spAutoFit/>
          </a:bodyPr>
          <a:lstStyle/>
          <a:p>
            <a:r>
              <a:rPr lang="en-US" sz="2000" dirty="0">
                <a:solidFill>
                  <a:srgbClr val="FF0000"/>
                </a:solidFill>
                <a:latin typeface="SFBX1440"/>
              </a:rPr>
              <a:t>                       Working plan: 2020- 2021- </a:t>
            </a:r>
            <a:r>
              <a:rPr lang="en-US" sz="2000" dirty="0" smtClean="0">
                <a:solidFill>
                  <a:srgbClr val="FF0000"/>
                </a:solidFill>
                <a:latin typeface="SFBX1440"/>
              </a:rPr>
              <a:t>2022</a:t>
            </a:r>
            <a:r>
              <a:rPr lang="en-US" altLang="ru-RU" sz="2000" dirty="0" smtClean="0">
                <a:latin typeface="Book Antiqua" panose="02040602050305030304" pitchFamily="18" charset="0"/>
              </a:rPr>
              <a:t> </a:t>
            </a:r>
            <a:endParaRPr lang="en-US" altLang="ru-RU" sz="2000" dirty="0">
              <a:latin typeface="Book Antiqua" panose="02040602050305030304" pitchFamily="18" charset="0"/>
            </a:endParaRPr>
          </a:p>
          <a:p>
            <a:r>
              <a:rPr lang="en-US" sz="2000" b="0" dirty="0">
                <a:solidFill>
                  <a:srgbClr val="0000FF"/>
                </a:solidFill>
                <a:latin typeface="Book Antiqua" panose="02040602050305030304" pitchFamily="18" charset="0"/>
              </a:rPr>
              <a:t>GDH</a:t>
            </a:r>
          </a:p>
          <a:p>
            <a:r>
              <a:rPr lang="en-US" sz="2000" b="0" dirty="0">
                <a:solidFill>
                  <a:srgbClr val="0000FF"/>
                </a:solidFill>
                <a:latin typeface="Book Antiqua" panose="02040602050305030304" pitchFamily="18" charset="0"/>
              </a:rPr>
              <a:t> 0</a:t>
            </a:r>
            <a:r>
              <a:rPr lang="en-US" sz="2000" b="0" dirty="0" smtClean="0">
                <a:solidFill>
                  <a:srgbClr val="0000FF"/>
                </a:solidFill>
                <a:latin typeface="Book Antiqua" panose="02040602050305030304" pitchFamily="18" charset="0"/>
              </a:rPr>
              <a:t>.</a:t>
            </a:r>
            <a:r>
              <a:rPr lang="en-US" altLang="ru-RU" sz="2000" b="0" dirty="0" smtClean="0">
                <a:latin typeface="Book Antiqua" panose="02040602050305030304" pitchFamily="18" charset="0"/>
              </a:rPr>
              <a:t> </a:t>
            </a:r>
            <a:r>
              <a:rPr lang="en-US" altLang="ru-RU" sz="2000" b="0" dirty="0">
                <a:solidFill>
                  <a:srgbClr val="FF0000"/>
                </a:solidFill>
                <a:latin typeface="Book Antiqua" panose="02040602050305030304" pitchFamily="18" charset="0"/>
              </a:rPr>
              <a:t>N</a:t>
            </a:r>
            <a:r>
              <a:rPr lang="en-US" altLang="ru-RU" sz="2000" b="0" dirty="0" smtClean="0">
                <a:solidFill>
                  <a:srgbClr val="FF0000"/>
                </a:solidFill>
                <a:latin typeface="Book Antiqua" panose="02040602050305030304" pitchFamily="18" charset="0"/>
              </a:rPr>
              <a:t>ew </a:t>
            </a:r>
            <a:r>
              <a:rPr lang="en-US" altLang="ru-RU" sz="2000" b="0" dirty="0">
                <a:solidFill>
                  <a:srgbClr val="FF0000"/>
                </a:solidFill>
                <a:latin typeface="Book Antiqua" panose="02040602050305030304" pitchFamily="18" charset="0"/>
              </a:rPr>
              <a:t>frozen spin target </a:t>
            </a:r>
            <a:r>
              <a:rPr lang="en-US" altLang="ru-RU" sz="2000" b="0" dirty="0" smtClean="0">
                <a:latin typeface="Book Antiqua" panose="02040602050305030304" pitchFamily="18" charset="0"/>
              </a:rPr>
              <a:t> will be commissioned for </a:t>
            </a:r>
            <a:r>
              <a:rPr lang="en-US" altLang="ru-RU" sz="2000" b="0" dirty="0">
                <a:latin typeface="Book Antiqua" panose="02040602050305030304" pitchFamily="18" charset="0"/>
              </a:rPr>
              <a:t>experiments with Crystal Ball/ELSA facility at </a:t>
            </a:r>
            <a:r>
              <a:rPr lang="en-US" altLang="ru-RU" sz="2000" b="0" dirty="0">
                <a:solidFill>
                  <a:srgbClr val="FF0000"/>
                </a:solidFill>
                <a:latin typeface="Book Antiqua" panose="02040602050305030304" pitchFamily="18" charset="0"/>
              </a:rPr>
              <a:t>the Bonn University</a:t>
            </a:r>
            <a:r>
              <a:rPr lang="en-US" altLang="ru-RU" sz="2000" b="0" dirty="0">
                <a:latin typeface="Book Antiqua" panose="02040602050305030304" pitchFamily="18" charset="0"/>
              </a:rPr>
              <a:t>.</a:t>
            </a:r>
          </a:p>
          <a:p>
            <a:r>
              <a:rPr lang="en-US" sz="2000" b="0" dirty="0">
                <a:solidFill>
                  <a:srgbClr val="0000FF"/>
                </a:solidFill>
                <a:latin typeface="Book Antiqua" panose="02040602050305030304" pitchFamily="18" charset="0"/>
              </a:rPr>
              <a:t>1. </a:t>
            </a:r>
            <a:r>
              <a:rPr lang="en-US" sz="2000" b="0" dirty="0">
                <a:solidFill>
                  <a:srgbClr val="000000"/>
                </a:solidFill>
                <a:latin typeface="Book Antiqua" panose="02040602050305030304" pitchFamily="18" charset="0"/>
              </a:rPr>
              <a:t>Precision large-acceptance measurements of the beam-spin asymmetry for </a:t>
            </a:r>
            <a:r>
              <a:rPr lang="en-US" sz="2000" b="0" dirty="0">
                <a:solidFill>
                  <a:srgbClr val="FF0000"/>
                </a:solidFill>
                <a:latin typeface="Book Antiqua" panose="02040602050305030304" pitchFamily="18" charset="0"/>
              </a:rPr>
              <a:t>deuteron photodisintegration </a:t>
            </a:r>
            <a:r>
              <a:rPr lang="en-US" sz="2000" b="0" dirty="0">
                <a:solidFill>
                  <a:srgbClr val="000000"/>
                </a:solidFill>
                <a:latin typeface="Book Antiqua" panose="02040602050305030304" pitchFamily="18" charset="0"/>
              </a:rPr>
              <a:t>in the region of the  </a:t>
            </a:r>
            <a:r>
              <a:rPr lang="en-US" sz="2000" b="0" dirty="0" err="1" smtClean="0">
                <a:solidFill>
                  <a:srgbClr val="000000"/>
                </a:solidFill>
                <a:latin typeface="Book Antiqua" panose="02040602050305030304" pitchFamily="18" charset="0"/>
              </a:rPr>
              <a:t>dibaryon</a:t>
            </a:r>
            <a:r>
              <a:rPr lang="en-US" sz="2000" b="0" dirty="0" smtClean="0">
                <a:solidFill>
                  <a:srgbClr val="000000"/>
                </a:solidFill>
                <a:latin typeface="Book Antiqua" panose="02040602050305030304" pitchFamily="18" charset="0"/>
              </a:rPr>
              <a:t> resonance  </a:t>
            </a:r>
            <a:r>
              <a:rPr lang="en-US" sz="2000" dirty="0">
                <a:solidFill>
                  <a:srgbClr val="000000"/>
                </a:solidFill>
                <a:latin typeface="Book Antiqua" panose="02040602050305030304" pitchFamily="18" charset="0"/>
              </a:rPr>
              <a:t>d</a:t>
            </a:r>
            <a:r>
              <a:rPr lang="en-US" sz="2000" i="1" baseline="30000" dirty="0">
                <a:solidFill>
                  <a:srgbClr val="000000"/>
                </a:solidFill>
                <a:latin typeface="Book Antiqua" panose="02040602050305030304" pitchFamily="18" charset="0"/>
              </a:rPr>
              <a:t>∗</a:t>
            </a:r>
            <a:r>
              <a:rPr lang="en-US" sz="2000" dirty="0">
                <a:solidFill>
                  <a:srgbClr val="000000"/>
                </a:solidFill>
                <a:latin typeface="Trebuchet MS" panose="020B0603020202020204" pitchFamily="34" charset="0"/>
              </a:rPr>
              <a:t>(2380</a:t>
            </a:r>
            <a:r>
              <a:rPr lang="en-US" sz="2000" b="0" dirty="0">
                <a:solidFill>
                  <a:srgbClr val="000000"/>
                </a:solidFill>
                <a:latin typeface="Trebuchet MS" panose="020B0603020202020204" pitchFamily="34" charset="0"/>
              </a:rPr>
              <a:t>)</a:t>
            </a:r>
            <a:r>
              <a:rPr lang="en-US" sz="2000" b="0" dirty="0">
                <a:solidFill>
                  <a:srgbClr val="000000"/>
                </a:solidFill>
                <a:latin typeface="Book Antiqua" panose="02040602050305030304" pitchFamily="18" charset="0"/>
              </a:rPr>
              <a:t>.</a:t>
            </a:r>
          </a:p>
          <a:p>
            <a:r>
              <a:rPr lang="en-US" sz="2000" b="0" dirty="0">
                <a:solidFill>
                  <a:srgbClr val="0000FF"/>
                </a:solidFill>
                <a:latin typeface="Book Antiqua" panose="02040602050305030304" pitchFamily="18" charset="0"/>
              </a:rPr>
              <a:t>2. </a:t>
            </a:r>
            <a:r>
              <a:rPr lang="en-US" sz="2000" b="0" dirty="0">
                <a:solidFill>
                  <a:srgbClr val="000000"/>
                </a:solidFill>
                <a:latin typeface="Book Antiqua" panose="02040602050305030304" pitchFamily="18" charset="0"/>
              </a:rPr>
              <a:t>Study of the  spectra </a:t>
            </a:r>
            <a:r>
              <a:rPr lang="en-US" sz="2000" b="0" dirty="0" smtClean="0">
                <a:solidFill>
                  <a:srgbClr val="000000"/>
                </a:solidFill>
                <a:latin typeface="Book Antiqua" panose="02040602050305030304" pitchFamily="18" charset="0"/>
              </a:rPr>
              <a:t>of </a:t>
            </a:r>
            <a:r>
              <a:rPr lang="en-US" sz="2000" b="0" dirty="0">
                <a:solidFill>
                  <a:srgbClr val="000000"/>
                </a:solidFill>
                <a:latin typeface="Book Antiqua" panose="02040602050305030304" pitchFamily="18" charset="0"/>
              </a:rPr>
              <a:t>the baryon resonances </a:t>
            </a:r>
            <a:r>
              <a:rPr lang="en-US" sz="2000" b="0" dirty="0" smtClean="0">
                <a:solidFill>
                  <a:srgbClr val="000000"/>
                </a:solidFill>
                <a:latin typeface="Book Antiqua" panose="02040602050305030304" pitchFamily="18" charset="0"/>
              </a:rPr>
              <a:t>by measurements </a:t>
            </a:r>
            <a:r>
              <a:rPr lang="en-US" sz="2000" b="0" dirty="0">
                <a:solidFill>
                  <a:srgbClr val="000000"/>
                </a:solidFill>
                <a:latin typeface="Book Antiqua" panose="02040602050305030304" pitchFamily="18" charset="0"/>
              </a:rPr>
              <a:t>of </a:t>
            </a:r>
            <a:r>
              <a:rPr lang="en-US" sz="2000" b="0" dirty="0" smtClean="0">
                <a:solidFill>
                  <a:srgbClr val="000000"/>
                </a:solidFill>
                <a:latin typeface="Book Antiqua" panose="02040602050305030304" pitchFamily="18" charset="0"/>
              </a:rPr>
              <a:t> spin </a:t>
            </a:r>
            <a:r>
              <a:rPr lang="en-US" sz="2000" b="0" dirty="0">
                <a:solidFill>
                  <a:srgbClr val="000000"/>
                </a:solidFill>
                <a:latin typeface="Book Antiqua" panose="02040602050305030304" pitchFamily="18" charset="0"/>
              </a:rPr>
              <a:t>observables in meson </a:t>
            </a:r>
            <a:r>
              <a:rPr lang="en-US" sz="2000" b="0" dirty="0" err="1">
                <a:solidFill>
                  <a:srgbClr val="000000"/>
                </a:solidFill>
                <a:latin typeface="Book Antiqua" panose="02040602050305030304" pitchFamily="18" charset="0"/>
              </a:rPr>
              <a:t>photoproduction</a:t>
            </a:r>
            <a:endParaRPr lang="en-US" sz="2000" b="0" dirty="0">
              <a:solidFill>
                <a:srgbClr val="000000"/>
              </a:solidFill>
              <a:latin typeface="Book Antiqua" panose="02040602050305030304" pitchFamily="18" charset="0"/>
            </a:endParaRPr>
          </a:p>
          <a:p>
            <a:endParaRPr lang="en-US" altLang="ru-RU" sz="2000" b="0" dirty="0">
              <a:latin typeface="Book Antiqua" panose="02040602050305030304" pitchFamily="18" charset="0"/>
            </a:endParaRPr>
          </a:p>
          <a:p>
            <a:r>
              <a:rPr lang="en-US" sz="2000" b="0" dirty="0">
                <a:solidFill>
                  <a:srgbClr val="0000FF"/>
                </a:solidFill>
                <a:latin typeface="Book Antiqua" panose="02040602050305030304" pitchFamily="18" charset="0"/>
              </a:rPr>
              <a:t>NN</a:t>
            </a:r>
          </a:p>
          <a:p>
            <a:r>
              <a:rPr lang="en-US" sz="2000" b="0" dirty="0">
                <a:solidFill>
                  <a:srgbClr val="0000FF"/>
                </a:solidFill>
                <a:latin typeface="Book Antiqua" panose="02040602050305030304" pitchFamily="18" charset="0"/>
              </a:rPr>
              <a:t> 0.</a:t>
            </a:r>
            <a:r>
              <a:rPr lang="en-US" sz="2000" b="0" dirty="0">
                <a:solidFill>
                  <a:srgbClr val="000000"/>
                </a:solidFill>
                <a:latin typeface="SFRM1200"/>
              </a:rPr>
              <a:t>Experiments </a:t>
            </a:r>
            <a:r>
              <a:rPr lang="en-US" sz="2000" b="0" dirty="0" smtClean="0">
                <a:solidFill>
                  <a:srgbClr val="000000"/>
                </a:solidFill>
                <a:latin typeface="SFRM1200"/>
              </a:rPr>
              <a:t>with </a:t>
            </a:r>
            <a:r>
              <a:rPr lang="en-US" sz="2000" b="0" dirty="0">
                <a:solidFill>
                  <a:srgbClr val="FF0000"/>
                </a:solidFill>
                <a:latin typeface="SFRM1200"/>
              </a:rPr>
              <a:t>channeling</a:t>
            </a:r>
            <a:r>
              <a:rPr lang="en-US" sz="2000" b="0" dirty="0">
                <a:solidFill>
                  <a:srgbClr val="000000"/>
                </a:solidFill>
                <a:latin typeface="SFRM1200"/>
              </a:rPr>
              <a:t> of the  deuterons at the stand of the polarized deuteron source.</a:t>
            </a:r>
          </a:p>
          <a:p>
            <a:r>
              <a:rPr lang="en-US" sz="2000" b="0" dirty="0">
                <a:solidFill>
                  <a:srgbClr val="0000FF"/>
                </a:solidFill>
                <a:latin typeface="Book Antiqua" panose="02040602050305030304" pitchFamily="18" charset="0"/>
              </a:rPr>
              <a:t> </a:t>
            </a:r>
            <a:r>
              <a:rPr lang="en-US" sz="2000" b="0" dirty="0">
                <a:solidFill>
                  <a:srgbClr val="0000FF"/>
                </a:solidFill>
                <a:latin typeface="CMSY10"/>
              </a:rPr>
              <a:t>1.</a:t>
            </a:r>
            <a:r>
              <a:rPr lang="en-US" sz="2000" b="0" dirty="0">
                <a:solidFill>
                  <a:srgbClr val="000000"/>
                </a:solidFill>
                <a:latin typeface="CMSY10"/>
              </a:rPr>
              <a:t> </a:t>
            </a:r>
            <a:r>
              <a:rPr lang="en-US" sz="2000" b="0" dirty="0">
                <a:solidFill>
                  <a:srgbClr val="000000"/>
                </a:solidFill>
                <a:latin typeface="SFRM1200"/>
              </a:rPr>
              <a:t>Build up of the </a:t>
            </a:r>
            <a:r>
              <a:rPr lang="en-US" sz="2000" b="0" u="sng" dirty="0">
                <a:solidFill>
                  <a:srgbClr val="000000"/>
                </a:solidFill>
                <a:latin typeface="SFRM1200"/>
              </a:rPr>
              <a:t>polarized neutron source </a:t>
            </a:r>
            <a:r>
              <a:rPr lang="en-US" sz="2000" b="0" dirty="0">
                <a:solidFill>
                  <a:srgbClr val="000000"/>
                </a:solidFill>
                <a:latin typeface="SFRM1200"/>
              </a:rPr>
              <a:t>on the base of </a:t>
            </a:r>
            <a:r>
              <a:rPr lang="en-US" sz="2000" b="0" dirty="0" smtClean="0">
                <a:solidFill>
                  <a:srgbClr val="000000"/>
                </a:solidFill>
                <a:latin typeface="SFRM1200"/>
              </a:rPr>
              <a:t>(un)polarized </a:t>
            </a:r>
            <a:r>
              <a:rPr lang="en-US" sz="2000" b="0" dirty="0">
                <a:solidFill>
                  <a:srgbClr val="000000"/>
                </a:solidFill>
                <a:latin typeface="SFRM1200"/>
              </a:rPr>
              <a:t>deuteron source and to join it with the frozen  polarized deuteron target.  </a:t>
            </a:r>
            <a:r>
              <a:rPr lang="en-US" sz="2000" b="0" dirty="0" smtClean="0">
                <a:solidFill>
                  <a:srgbClr val="000000"/>
                </a:solidFill>
                <a:latin typeface="SFRM1200"/>
              </a:rPr>
              <a:t>Precise </a:t>
            </a:r>
            <a:r>
              <a:rPr lang="en-US" sz="2000" b="0" u="sng" dirty="0">
                <a:solidFill>
                  <a:srgbClr val="000000"/>
                </a:solidFill>
                <a:latin typeface="SFRM1200"/>
              </a:rPr>
              <a:t>measurement the vector and tensor polarizations of the deuterons</a:t>
            </a:r>
            <a:r>
              <a:rPr lang="en-US" sz="2000" b="0" dirty="0">
                <a:solidFill>
                  <a:srgbClr val="000000"/>
                </a:solidFill>
                <a:latin typeface="SFRM1200"/>
              </a:rPr>
              <a:t>. Preparation of special devices for usage of  new target material based on </a:t>
            </a:r>
            <a:r>
              <a:rPr lang="en-US" sz="2000" b="0" dirty="0" err="1">
                <a:solidFill>
                  <a:srgbClr val="000000"/>
                </a:solidFill>
                <a:latin typeface="SFRM1200"/>
              </a:rPr>
              <a:t>Trityl</a:t>
            </a:r>
            <a:r>
              <a:rPr lang="en-US" sz="2000" b="0" dirty="0">
                <a:solidFill>
                  <a:srgbClr val="000000"/>
                </a:solidFill>
                <a:latin typeface="SFRM1200"/>
              </a:rPr>
              <a:t>-doped butanol.</a:t>
            </a:r>
          </a:p>
          <a:p>
            <a:r>
              <a:rPr lang="en-US" sz="2000" b="0" dirty="0">
                <a:solidFill>
                  <a:srgbClr val="0000FF"/>
                </a:solidFill>
                <a:latin typeface="CMSY10"/>
              </a:rPr>
              <a:t>2.</a:t>
            </a:r>
            <a:r>
              <a:rPr lang="en-US" sz="2000" b="0" dirty="0">
                <a:solidFill>
                  <a:srgbClr val="000000"/>
                </a:solidFill>
                <a:latin typeface="CMSY10"/>
              </a:rPr>
              <a:t> </a:t>
            </a:r>
            <a:r>
              <a:rPr lang="en-US" sz="2000" b="0" dirty="0">
                <a:solidFill>
                  <a:srgbClr val="000000"/>
                </a:solidFill>
                <a:latin typeface="SFRM1200"/>
              </a:rPr>
              <a:t>To prepare </a:t>
            </a:r>
            <a:r>
              <a:rPr lang="en-US" sz="2000" b="0" dirty="0" smtClean="0">
                <a:solidFill>
                  <a:srgbClr val="000000"/>
                </a:solidFill>
                <a:latin typeface="SFRM1200"/>
              </a:rPr>
              <a:t>measurements </a:t>
            </a:r>
            <a:r>
              <a:rPr lang="en-US" sz="2000" b="0" dirty="0">
                <a:solidFill>
                  <a:srgbClr val="000000"/>
                </a:solidFill>
                <a:latin typeface="SFRM1200"/>
              </a:rPr>
              <a:t>of the </a:t>
            </a:r>
            <a:r>
              <a:rPr lang="en-US" sz="2000" b="0" dirty="0">
                <a:solidFill>
                  <a:srgbClr val="FF0000"/>
                </a:solidFill>
                <a:latin typeface="SFRM1200"/>
              </a:rPr>
              <a:t>neutron polarization </a:t>
            </a:r>
            <a:r>
              <a:rPr lang="en-US" sz="2000" b="0" dirty="0" smtClean="0">
                <a:solidFill>
                  <a:srgbClr val="000000"/>
                </a:solidFill>
                <a:latin typeface="SFRM1200"/>
              </a:rPr>
              <a:t>via  n </a:t>
            </a:r>
            <a:r>
              <a:rPr lang="en-US" sz="2000" b="0" baseline="30000" dirty="0">
                <a:solidFill>
                  <a:srgbClr val="000000"/>
                </a:solidFill>
                <a:latin typeface="SFRM1200"/>
              </a:rPr>
              <a:t>4</a:t>
            </a:r>
            <a:r>
              <a:rPr lang="en-US" sz="2000" b="0" dirty="0">
                <a:solidFill>
                  <a:srgbClr val="000000"/>
                </a:solidFill>
                <a:latin typeface="SFRM1200"/>
              </a:rPr>
              <a:t>He </a:t>
            </a:r>
            <a:endParaRPr lang="en-US" sz="2000" b="0" dirty="0" smtClean="0">
              <a:solidFill>
                <a:srgbClr val="000000"/>
              </a:solidFill>
              <a:latin typeface="SFRM1200"/>
            </a:endParaRPr>
          </a:p>
          <a:p>
            <a:r>
              <a:rPr lang="en-US" sz="2000" b="0" dirty="0">
                <a:solidFill>
                  <a:srgbClr val="000000"/>
                </a:solidFill>
                <a:latin typeface="SFRM1200"/>
              </a:rPr>
              <a:t> </a:t>
            </a:r>
            <a:r>
              <a:rPr lang="en-US" sz="2000" b="0" dirty="0" smtClean="0">
                <a:solidFill>
                  <a:srgbClr val="000000"/>
                </a:solidFill>
                <a:latin typeface="SFRM1200"/>
              </a:rPr>
              <a:t>    scattering</a:t>
            </a:r>
            <a:r>
              <a:rPr lang="ru-RU" sz="2000" b="0" dirty="0" smtClean="0">
                <a:solidFill>
                  <a:srgbClr val="000000"/>
                </a:solidFill>
                <a:latin typeface="SFRM1200"/>
              </a:rPr>
              <a:t>.</a:t>
            </a:r>
            <a:r>
              <a:rPr lang="en-US" sz="2000" b="0" dirty="0" smtClean="0">
                <a:solidFill>
                  <a:srgbClr val="000000"/>
                </a:solidFill>
                <a:latin typeface="SFRM1200"/>
              </a:rPr>
              <a:t> </a:t>
            </a:r>
            <a:endParaRPr lang="en-US" sz="2000" b="0" dirty="0">
              <a:latin typeface="SFRM1200"/>
            </a:endParaRPr>
          </a:p>
          <a:p>
            <a:endParaRPr lang="en-US" sz="2000" dirty="0">
              <a:solidFill>
                <a:srgbClr val="00B050"/>
              </a:solidFill>
              <a:latin typeface="SFRM1200"/>
            </a:endParaRPr>
          </a:p>
          <a:p>
            <a:endParaRPr lang="en-US" altLang="ru-RU" sz="2000" b="0" dirty="0">
              <a:solidFill>
                <a:srgbClr val="0000FF"/>
              </a:solidFill>
              <a:latin typeface="Book Antiqua" panose="02040602050305030304" pitchFamily="18" charset="0"/>
            </a:endParaRPr>
          </a:p>
        </p:txBody>
      </p:sp>
    </p:spTree>
    <p:extLst>
      <p:ext uri="{BB962C8B-B14F-4D97-AF65-F5344CB8AC3E}">
        <p14:creationId xmlns:p14="http://schemas.microsoft.com/office/powerpoint/2010/main" val="8020672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Прямоугольник 1">
            <a:extLst>
              <a:ext uri="{FF2B5EF4-FFF2-40B4-BE49-F238E27FC236}">
                <a16:creationId xmlns="" xmlns:a16="http://schemas.microsoft.com/office/drawing/2014/main" id="{98A5C252-6CF8-42FD-B679-132C3BF26EA2}"/>
              </a:ext>
            </a:extLst>
          </p:cNvPr>
          <p:cNvSpPr>
            <a:spLocks noChangeArrowheads="1"/>
          </p:cNvSpPr>
          <p:nvPr/>
        </p:nvSpPr>
        <p:spPr bwMode="auto">
          <a:xfrm>
            <a:off x="467545" y="612775"/>
            <a:ext cx="7776344"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ru-RU" sz="2400" dirty="0">
                <a:solidFill>
                  <a:srgbClr val="0000FF"/>
                </a:solidFill>
              </a:rPr>
              <a:t>2. </a:t>
            </a:r>
            <a:r>
              <a:rPr lang="en-US" altLang="ru-RU" sz="2400" dirty="0" smtClean="0">
                <a:solidFill>
                  <a:srgbClr val="0000FF"/>
                </a:solidFill>
              </a:rPr>
              <a:t>SPASCHARM </a:t>
            </a:r>
            <a:r>
              <a:rPr lang="ru-RU" altLang="ru-RU" sz="2400" dirty="0" smtClean="0">
                <a:solidFill>
                  <a:srgbClr val="0000FF"/>
                </a:solidFill>
              </a:rPr>
              <a:t>(</a:t>
            </a:r>
            <a:r>
              <a:rPr lang="en-US" altLang="ru-RU" sz="2400" dirty="0" smtClean="0">
                <a:solidFill>
                  <a:srgbClr val="0000FF"/>
                </a:solidFill>
              </a:rPr>
              <a:t>Spin asymmetry in </a:t>
            </a:r>
            <a:r>
              <a:rPr lang="en-US" altLang="ru-RU" sz="2400" dirty="0" err="1" smtClean="0">
                <a:solidFill>
                  <a:srgbClr val="0000FF"/>
                </a:solidFill>
              </a:rPr>
              <a:t>CHARMonia</a:t>
            </a:r>
            <a:r>
              <a:rPr lang="en-US" altLang="ru-RU" sz="2400" dirty="0" smtClean="0">
                <a:solidFill>
                  <a:srgbClr val="0000FF"/>
                </a:solidFill>
              </a:rPr>
              <a:t>)</a:t>
            </a:r>
          </a:p>
          <a:p>
            <a:pPr eaLnBrk="1" hangingPunct="1">
              <a:spcBef>
                <a:spcPct val="0"/>
              </a:spcBef>
              <a:buFontTx/>
              <a:buNone/>
            </a:pPr>
            <a:endParaRPr lang="en-US" altLang="ru-RU" sz="2400" dirty="0"/>
          </a:p>
          <a:p>
            <a:pPr eaLnBrk="1" hangingPunct="1">
              <a:spcBef>
                <a:spcPct val="0"/>
              </a:spcBef>
              <a:buFontTx/>
              <a:buNone/>
            </a:pPr>
            <a:r>
              <a:rPr lang="en-US" altLang="ru-RU" sz="2400" b="0" dirty="0"/>
              <a:t>Experimental </a:t>
            </a:r>
            <a:r>
              <a:rPr lang="en-US" altLang="ru-RU" sz="2400" b="0" dirty="0" smtClean="0"/>
              <a:t>study, </a:t>
            </a:r>
            <a:r>
              <a:rPr lang="en-US" sz="2400" b="0" dirty="0" smtClean="0">
                <a:solidFill>
                  <a:srgbClr val="000000"/>
                </a:solidFill>
              </a:rPr>
              <a:t>at </a:t>
            </a:r>
            <a:r>
              <a:rPr lang="en-US" sz="2400" b="0" dirty="0">
                <a:solidFill>
                  <a:srgbClr val="000000"/>
                </a:solidFill>
              </a:rPr>
              <a:t>the  first </a:t>
            </a:r>
            <a:r>
              <a:rPr lang="en-US" sz="2400" b="0" dirty="0" smtClean="0">
                <a:solidFill>
                  <a:srgbClr val="000000"/>
                </a:solidFill>
              </a:rPr>
              <a:t>step, </a:t>
            </a:r>
            <a:r>
              <a:rPr lang="en-US" altLang="ru-RU" sz="2400" b="0" dirty="0" smtClean="0"/>
              <a:t> </a:t>
            </a:r>
            <a:r>
              <a:rPr lang="en-US" altLang="ru-RU" sz="2400" b="0" dirty="0"/>
              <a:t>of </a:t>
            </a:r>
            <a:r>
              <a:rPr lang="en-US" altLang="ru-RU" sz="2400" b="0" dirty="0">
                <a:solidFill>
                  <a:srgbClr val="FF0000"/>
                </a:solidFill>
              </a:rPr>
              <a:t>single-spin asymmetries </a:t>
            </a:r>
            <a:r>
              <a:rPr lang="en-US" altLang="ru-RU" sz="2400" b="0" dirty="0"/>
              <a:t>in </a:t>
            </a:r>
            <a:r>
              <a:rPr lang="en-US" altLang="ru-RU" sz="2400" b="0" dirty="0" smtClean="0"/>
              <a:t> </a:t>
            </a:r>
            <a:r>
              <a:rPr lang="en-US" altLang="ru-RU" sz="2400" b="0" dirty="0"/>
              <a:t>production of various light particles with the use </a:t>
            </a:r>
            <a:r>
              <a:rPr lang="en-US" altLang="ru-RU" sz="2400" b="0" dirty="0" smtClean="0"/>
              <a:t> of negative </a:t>
            </a:r>
            <a:r>
              <a:rPr lang="en-US" altLang="ru-RU" sz="2400" b="0" dirty="0"/>
              <a:t>particles </a:t>
            </a:r>
            <a:r>
              <a:rPr lang="en-US" altLang="ru-RU" sz="2400" b="0" dirty="0" smtClean="0"/>
              <a:t>(</a:t>
            </a:r>
            <a:r>
              <a:rPr lang="el-GR" altLang="ru-RU" sz="2400" b="0" dirty="0" smtClean="0">
                <a:cs typeface="Arial" panose="020B0604020202020204" pitchFamily="34" charset="0"/>
              </a:rPr>
              <a:t>π</a:t>
            </a:r>
            <a:r>
              <a:rPr lang="en-US" altLang="ru-RU" sz="2400" b="0" baseline="30000" dirty="0" smtClean="0">
                <a:cs typeface="Arial" panose="020B0604020202020204" pitchFamily="34" charset="0"/>
              </a:rPr>
              <a:t>-</a:t>
            </a:r>
            <a:r>
              <a:rPr lang="en-US" altLang="ru-RU" sz="2400" b="0" dirty="0" smtClean="0">
                <a:cs typeface="Arial" panose="020B0604020202020204" pitchFamily="34" charset="0"/>
              </a:rPr>
              <a:t>,K</a:t>
            </a:r>
            <a:r>
              <a:rPr lang="en-US" altLang="ru-RU" sz="2400" b="0" baseline="30000" dirty="0" smtClean="0">
                <a:cs typeface="Arial" panose="020B0604020202020204" pitchFamily="34" charset="0"/>
              </a:rPr>
              <a:t>-</a:t>
            </a:r>
            <a:r>
              <a:rPr lang="en-US" altLang="ru-RU" sz="2400" b="0" dirty="0" smtClean="0">
                <a:cs typeface="Arial" panose="020B0604020202020204" pitchFamily="34" charset="0"/>
              </a:rPr>
              <a:t>, p</a:t>
            </a:r>
            <a:r>
              <a:rPr lang="en-US" altLang="ru-RU" sz="2400" b="0" baseline="30000" dirty="0" smtClean="0">
                <a:cs typeface="Arial" panose="020B0604020202020204" pitchFamily="34" charset="0"/>
              </a:rPr>
              <a:t>-</a:t>
            </a:r>
            <a:r>
              <a:rPr lang="en-US" altLang="ru-RU" sz="2400" b="0" dirty="0"/>
              <a:t>) </a:t>
            </a:r>
            <a:r>
              <a:rPr lang="en-US" altLang="ru-RU" sz="2400" b="0" dirty="0" smtClean="0"/>
              <a:t>beams </a:t>
            </a:r>
            <a:r>
              <a:rPr lang="en-US" altLang="ru-RU" sz="2400" b="0" dirty="0" smtClean="0">
                <a:solidFill>
                  <a:srgbClr val="000000"/>
                </a:solidFill>
              </a:rPr>
              <a:t>of</a:t>
            </a:r>
            <a:r>
              <a:rPr lang="en-US" sz="2400" b="0" dirty="0" smtClean="0">
                <a:solidFill>
                  <a:srgbClr val="000000"/>
                </a:solidFill>
              </a:rPr>
              <a:t> </a:t>
            </a:r>
            <a:r>
              <a:rPr lang="en-US" sz="2400" b="0" dirty="0">
                <a:solidFill>
                  <a:srgbClr val="000000"/>
                </a:solidFill>
              </a:rPr>
              <a:t>28 GeV,</a:t>
            </a:r>
            <a:r>
              <a:rPr lang="en-US" altLang="ru-RU" sz="2400" b="0" dirty="0"/>
              <a:t> </a:t>
            </a:r>
            <a:r>
              <a:rPr lang="en-US" altLang="ru-RU" sz="2400" b="0" dirty="0" smtClean="0"/>
              <a:t>and later on  </a:t>
            </a:r>
            <a:r>
              <a:rPr lang="en-US" altLang="ru-RU" sz="2400" b="0" dirty="0"/>
              <a:t>study </a:t>
            </a:r>
            <a:r>
              <a:rPr lang="en-US" altLang="ru-RU" sz="2400" b="0" dirty="0" smtClean="0"/>
              <a:t>of </a:t>
            </a:r>
            <a:r>
              <a:rPr lang="en-US" altLang="ru-RU" sz="2400" b="0" dirty="0">
                <a:solidFill>
                  <a:srgbClr val="FF0000"/>
                </a:solidFill>
              </a:rPr>
              <a:t>single-spin and double-spin asymmetries </a:t>
            </a:r>
            <a:r>
              <a:rPr lang="en-US" altLang="ru-RU" sz="2400" b="0" dirty="0" smtClean="0"/>
              <a:t>in several  </a:t>
            </a:r>
            <a:r>
              <a:rPr lang="en-US" altLang="ru-RU" sz="2400" b="0" dirty="0"/>
              <a:t>reactions </a:t>
            </a:r>
            <a:r>
              <a:rPr lang="en-US" altLang="ru-RU" sz="2400" b="0" dirty="0" smtClean="0"/>
              <a:t>with </a:t>
            </a:r>
            <a:r>
              <a:rPr lang="en-US" altLang="ru-RU" sz="2400" b="0" dirty="0"/>
              <a:t>polarized proton (10-45 GeV) and </a:t>
            </a:r>
            <a:r>
              <a:rPr lang="en-US" altLang="ru-RU" sz="2400" b="0" dirty="0">
                <a:solidFill>
                  <a:srgbClr val="FF0000"/>
                </a:solidFill>
              </a:rPr>
              <a:t>antiproton</a:t>
            </a:r>
            <a:r>
              <a:rPr lang="en-US" altLang="ru-RU" sz="2400" b="0" dirty="0"/>
              <a:t> (~16 GeV) beam</a:t>
            </a:r>
            <a:r>
              <a:rPr lang="en-US" altLang="ru-RU" sz="2400" b="0" dirty="0">
                <a:solidFill>
                  <a:srgbClr val="000000"/>
                </a:solidFill>
              </a:rPr>
              <a:t>s</a:t>
            </a:r>
            <a:r>
              <a:rPr lang="en-US" sz="2400" b="0" dirty="0">
                <a:solidFill>
                  <a:srgbClr val="000000"/>
                </a:solidFill>
              </a:rPr>
              <a:t>. </a:t>
            </a:r>
            <a:endParaRPr lang="en-US" altLang="ru-RU" sz="2400" b="0" dirty="0"/>
          </a:p>
          <a:p>
            <a:pPr eaLnBrk="1" hangingPunct="1">
              <a:spcBef>
                <a:spcPct val="0"/>
              </a:spcBef>
              <a:buFontTx/>
              <a:buNone/>
            </a:pPr>
            <a:endParaRPr lang="en-US" altLang="ru-RU" sz="2400" b="0" dirty="0"/>
          </a:p>
          <a:p>
            <a:pPr eaLnBrk="1" hangingPunct="1">
              <a:spcBef>
                <a:spcPct val="0"/>
              </a:spcBef>
              <a:buFontTx/>
              <a:buNone/>
            </a:pPr>
            <a:r>
              <a:rPr lang="en-US" altLang="ru-RU" sz="2400" b="0" dirty="0"/>
              <a:t>The ultimate goal of the project is to study </a:t>
            </a:r>
            <a:r>
              <a:rPr lang="en-US" altLang="ru-RU" sz="2400" b="0" dirty="0">
                <a:solidFill>
                  <a:srgbClr val="FF0000"/>
                </a:solidFill>
              </a:rPr>
              <a:t>gluon contribution </a:t>
            </a:r>
            <a:r>
              <a:rPr lang="en-US" sz="2400" b="0" dirty="0">
                <a:solidFill>
                  <a:srgbClr val="FF0000"/>
                </a:solidFill>
              </a:rPr>
              <a:t>∆g(x) </a:t>
            </a:r>
            <a:r>
              <a:rPr lang="en-US" altLang="ru-RU" sz="2400" b="0" dirty="0">
                <a:solidFill>
                  <a:srgbClr val="FF0000"/>
                </a:solidFill>
              </a:rPr>
              <a:t>to the proton spin </a:t>
            </a:r>
            <a:r>
              <a:rPr lang="en-US" altLang="ru-RU" sz="2400" b="0" dirty="0"/>
              <a:t>at large values of the Bjorken variable x through a study of double- spin effects in charmonium production. </a:t>
            </a:r>
            <a:r>
              <a:rPr lang="ru-RU" altLang="ru-RU" sz="2400" b="0" dirty="0"/>
              <a:t>(</a:t>
            </a:r>
            <a:r>
              <a:rPr lang="en-US" altLang="ru-RU" sz="2400" b="0" dirty="0"/>
              <a:t>“</a:t>
            </a:r>
            <a:r>
              <a:rPr lang="en-US" altLang="ru-RU" sz="2400" b="0" dirty="0">
                <a:solidFill>
                  <a:srgbClr val="FF0000"/>
                </a:solidFill>
              </a:rPr>
              <a:t>Spin crisis” is not yet solved.)</a:t>
            </a:r>
          </a:p>
          <a:p>
            <a:pPr eaLnBrk="1" hangingPunct="1">
              <a:spcBef>
                <a:spcPct val="0"/>
              </a:spcBef>
              <a:buFontTx/>
              <a:buNone/>
            </a:pPr>
            <a:endParaRPr lang="ru-RU" altLang="ru-RU" sz="24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273" y="764704"/>
            <a:ext cx="7857102" cy="4824536"/>
          </a:xfrm>
          <a:prstGeom prst="rect">
            <a:avLst/>
          </a:prstGeom>
        </p:spPr>
      </p:pic>
      <p:sp>
        <p:nvSpPr>
          <p:cNvPr id="4" name="TextBox 3">
            <a:extLst>
              <a:ext uri="{FF2B5EF4-FFF2-40B4-BE49-F238E27FC236}">
                <a16:creationId xmlns="" xmlns:a16="http://schemas.microsoft.com/office/drawing/2014/main" id="{AADC719A-CD2A-4BC5-B26E-5959EC377248}"/>
              </a:ext>
            </a:extLst>
          </p:cNvPr>
          <p:cNvSpPr txBox="1"/>
          <p:nvPr/>
        </p:nvSpPr>
        <p:spPr>
          <a:xfrm>
            <a:off x="755576" y="404664"/>
            <a:ext cx="5519524" cy="369332"/>
          </a:xfrm>
          <a:prstGeom prst="rect">
            <a:avLst/>
          </a:prstGeom>
          <a:noFill/>
        </p:spPr>
        <p:txBody>
          <a:bodyPr wrap="none" rtlCol="0">
            <a:spAutoFit/>
          </a:bodyPr>
          <a:lstStyle/>
          <a:p>
            <a:r>
              <a:rPr lang="en-US" dirty="0"/>
              <a:t>                                                    MAP OF ACTIVITY</a:t>
            </a:r>
            <a:endParaRPr lang="ru-RU" dirty="0"/>
          </a:p>
        </p:txBody>
      </p:sp>
    </p:spTree>
    <p:extLst>
      <p:ext uri="{BB962C8B-B14F-4D97-AF65-F5344CB8AC3E}">
        <p14:creationId xmlns:p14="http://schemas.microsoft.com/office/powerpoint/2010/main" val="423541321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77" name="Group 229"/>
          <p:cNvGraphicFramePr>
            <a:graphicFrameLocks noGrp="1"/>
          </p:cNvGraphicFramePr>
          <p:nvPr/>
        </p:nvGraphicFramePr>
        <p:xfrm>
          <a:off x="684213" y="1341438"/>
          <a:ext cx="8132762" cy="3967163"/>
        </p:xfrm>
        <a:graphic>
          <a:graphicData uri="http://schemas.openxmlformats.org/drawingml/2006/table">
            <a:tbl>
              <a:tblPr/>
              <a:tblGrid>
                <a:gridCol w="371475">
                  <a:extLst>
                    <a:ext uri="{9D8B030D-6E8A-4147-A177-3AD203B41FA5}">
                      <a16:colId xmlns="" xmlns:a16="http://schemas.microsoft.com/office/drawing/2014/main" val="20000"/>
                    </a:ext>
                  </a:extLst>
                </a:gridCol>
                <a:gridCol w="4308475">
                  <a:extLst>
                    <a:ext uri="{9D8B030D-6E8A-4147-A177-3AD203B41FA5}">
                      <a16:colId xmlns="" xmlns:a16="http://schemas.microsoft.com/office/drawing/2014/main" val="20001"/>
                    </a:ext>
                  </a:extLst>
                </a:gridCol>
                <a:gridCol w="1223962">
                  <a:extLst>
                    <a:ext uri="{9D8B030D-6E8A-4147-A177-3AD203B41FA5}">
                      <a16:colId xmlns="" xmlns:a16="http://schemas.microsoft.com/office/drawing/2014/main" val="20002"/>
                    </a:ext>
                  </a:extLst>
                </a:gridCol>
                <a:gridCol w="742950">
                  <a:extLst>
                    <a:ext uri="{9D8B030D-6E8A-4147-A177-3AD203B41FA5}">
                      <a16:colId xmlns="" xmlns:a16="http://schemas.microsoft.com/office/drawing/2014/main" val="20003"/>
                    </a:ext>
                  </a:extLst>
                </a:gridCol>
                <a:gridCol w="742950">
                  <a:extLst>
                    <a:ext uri="{9D8B030D-6E8A-4147-A177-3AD203B41FA5}">
                      <a16:colId xmlns="" xmlns:a16="http://schemas.microsoft.com/office/drawing/2014/main" val="20004"/>
                    </a:ext>
                  </a:extLst>
                </a:gridCol>
                <a:gridCol w="742950">
                  <a:extLst>
                    <a:ext uri="{9D8B030D-6E8A-4147-A177-3AD203B41FA5}">
                      <a16:colId xmlns="" xmlns:a16="http://schemas.microsoft.com/office/drawing/2014/main" val="20005"/>
                    </a:ext>
                  </a:extLst>
                </a:gridCol>
              </a:tblGrid>
              <a:tr h="2317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400" b="0" i="0" u="none" strike="noStrike" cap="none" normalizeH="0" baseline="0">
                          <a:ln>
                            <a:noFill/>
                          </a:ln>
                          <a:solidFill>
                            <a:schemeClr val="tx1"/>
                          </a:solidFill>
                          <a:effectLst/>
                          <a:latin typeface="Arial" panose="020B0604020202020204" pitchFamily="34" charset="0"/>
                        </a:rPr>
                        <a:t>Title of expense item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400" b="0" i="0" u="none" strike="noStrike" cap="none" normalizeH="0" baseline="0">
                          <a:ln>
                            <a:noFill/>
                          </a:ln>
                          <a:solidFill>
                            <a:schemeClr val="tx1"/>
                          </a:solidFill>
                          <a:effectLst/>
                          <a:latin typeface="Arial" panose="020B0604020202020204" pitchFamily="34" charset="0"/>
                        </a:rPr>
                        <a:t>Total cost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2020</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2021</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2022</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2317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1</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400" b="0" i="0" u="none" strike="noStrike" cap="none" normalizeH="0" baseline="0">
                          <a:ln>
                            <a:noFill/>
                          </a:ln>
                          <a:solidFill>
                            <a:schemeClr val="tx1"/>
                          </a:solidFill>
                          <a:effectLst/>
                          <a:latin typeface="Arial" panose="020B0604020202020204" pitchFamily="34" charset="0"/>
                        </a:rPr>
                        <a:t>R &amp; D agreement expenses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12.0</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8.0</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2.0</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2.0</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233363">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2</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400" b="0" i="0" u="none" strike="noStrike" cap="none" normalizeH="0" baseline="0">
                          <a:ln>
                            <a:noFill/>
                          </a:ln>
                          <a:solidFill>
                            <a:schemeClr val="tx1"/>
                          </a:solidFill>
                          <a:effectLst/>
                          <a:latin typeface="Arial" panose="020B0604020202020204" pitchFamily="34" charset="0"/>
                        </a:rPr>
                        <a:t>Job cost at the LNP’s experimental </a:t>
                      </a:r>
                      <a:r>
                        <a:rPr kumimoji="0" lang="en-US" altLang="ru-RU" sz="1400" b="0" i="0" u="none" strike="noStrike" cap="none" normalizeH="0" baseline="0">
                          <a:ln>
                            <a:noFill/>
                          </a:ln>
                          <a:solidFill>
                            <a:schemeClr val="tx1"/>
                          </a:solidFill>
                          <a:effectLst/>
                          <a:latin typeface="Arial" panose="020B0604020202020204" pitchFamily="34" charset="0"/>
                        </a:rPr>
                        <a:t>shop</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3.0</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1.0</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1.0</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1.0</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1809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3</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400" b="0" i="0" u="none" strike="noStrike" cap="none" normalizeH="0" baseline="0">
                          <a:ln>
                            <a:noFill/>
                          </a:ln>
                          <a:solidFill>
                            <a:schemeClr val="tx1"/>
                          </a:solidFill>
                          <a:effectLst/>
                          <a:latin typeface="Arial" panose="020B0604020202020204" pitchFamily="34" charset="0"/>
                        </a:rPr>
                        <a:t>Materials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66.0</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22.0</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22.0</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22.0</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2317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4</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400" b="0" i="0" u="none" strike="noStrike" cap="none" normalizeH="0" baseline="0">
                          <a:ln>
                            <a:noFill/>
                          </a:ln>
                          <a:solidFill>
                            <a:schemeClr val="tx1"/>
                          </a:solidFill>
                          <a:effectLst/>
                          <a:latin typeface="Arial" panose="020B0604020202020204" pitchFamily="34" charset="0"/>
                        </a:rPr>
                        <a:t>Transport expenses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4.5</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1.5</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1.5</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1.5</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2317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5</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400" b="0" i="0" u="none" strike="noStrike" cap="none" normalizeH="0" baseline="0">
                          <a:ln>
                            <a:noFill/>
                          </a:ln>
                          <a:solidFill>
                            <a:schemeClr val="tx1"/>
                          </a:solidFill>
                          <a:effectLst/>
                          <a:latin typeface="Arial" panose="020B0604020202020204" pitchFamily="34" charset="0"/>
                        </a:rPr>
                        <a:t>Unforeseen expenses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6.0</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2.0</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2.0</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2.0</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5"/>
                  </a:ext>
                </a:extLst>
              </a:tr>
              <a:tr h="231775">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6</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400" b="0" i="0" u="none" strike="noStrike" cap="none" normalizeH="0" baseline="0">
                          <a:ln>
                            <a:noFill/>
                          </a:ln>
                          <a:solidFill>
                            <a:schemeClr val="tx1"/>
                          </a:solidFill>
                          <a:effectLst/>
                          <a:latin typeface="Arial" panose="020B0604020202020204" pitchFamily="34" charset="0"/>
                        </a:rPr>
                        <a:t>Electronic instruments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45.0</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15.0</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15.0</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15.0</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6"/>
                  </a:ext>
                </a:extLst>
              </a:tr>
              <a:tr h="231775">
                <a:tc rowSpan="5">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7</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400" b="0" i="0" u="none" strike="noStrike" cap="none" normalizeH="0" baseline="0">
                          <a:ln>
                            <a:noFill/>
                          </a:ln>
                          <a:solidFill>
                            <a:schemeClr val="tx1"/>
                          </a:solidFill>
                          <a:effectLst/>
                          <a:latin typeface="Arial" panose="020B0604020202020204" pitchFamily="34" charset="0"/>
                        </a:rPr>
                        <a:t>Travel expenses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24.0</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8.0</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8.0</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8.0</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7"/>
                  </a:ext>
                </a:extLst>
              </a:tr>
              <a:tr h="231775">
                <a:tc vMerge="1">
                  <a:txBody>
                    <a:bodyPr/>
                    <a:lstStyle/>
                    <a:p>
                      <a:endParaRPr lang="ru-RU"/>
                    </a:p>
                  </a:txBody>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400" b="0" i="0" u="none" strike="noStrike" cap="none" normalizeH="0" baseline="0">
                          <a:ln>
                            <a:noFill/>
                          </a:ln>
                          <a:solidFill>
                            <a:schemeClr val="tx1"/>
                          </a:solidFill>
                          <a:effectLst/>
                          <a:latin typeface="Arial" panose="020B0604020202020204" pitchFamily="34" charset="0"/>
                        </a:rPr>
                        <a:t>inclusive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124.5</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41.5</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41.5</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41.5</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8"/>
                  </a:ext>
                </a:extLst>
              </a:tr>
              <a:tr h="309563">
                <a:tc vMerge="1">
                  <a:txBody>
                    <a:bodyPr/>
                    <a:lstStyle/>
                    <a:p>
                      <a:endParaRPr lang="ru-RU"/>
                    </a:p>
                  </a:txBody>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400" b="0" i="0" u="none" strike="noStrike" cap="none" normalizeH="0" baseline="0">
                          <a:ln>
                            <a:noFill/>
                          </a:ln>
                          <a:solidFill>
                            <a:schemeClr val="tx1"/>
                          </a:solidFill>
                          <a:effectLst/>
                          <a:latin typeface="Arial" panose="020B0604020202020204" pitchFamily="34" charset="0"/>
                        </a:rPr>
                        <a:t>a) to nonruble zone countries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108.0</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36.0</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36.0</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36.0</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9"/>
                  </a:ext>
                </a:extLst>
              </a:tr>
              <a:tr h="231775">
                <a:tc vMerge="1">
                  <a:txBody>
                    <a:bodyPr/>
                    <a:lstStyle/>
                    <a:p>
                      <a:endParaRPr lang="ru-RU"/>
                    </a:p>
                  </a:txBody>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400" b="0" i="0" u="none" strike="noStrike" cap="none" normalizeH="0" baseline="0">
                          <a:ln>
                            <a:noFill/>
                          </a:ln>
                          <a:solidFill>
                            <a:schemeClr val="tx1"/>
                          </a:solidFill>
                          <a:effectLst/>
                          <a:latin typeface="Arial" panose="020B0604020202020204" pitchFamily="34" charset="0"/>
                        </a:rPr>
                        <a:t>b) to ruble zone countries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12.0</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4.0</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4.0</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4.0</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0"/>
                  </a:ext>
                </a:extLst>
              </a:tr>
              <a:tr h="231775">
                <a:tc vMerge="1">
                  <a:txBody>
                    <a:bodyPr/>
                    <a:lstStyle/>
                    <a:p>
                      <a:endParaRPr lang="ru-RU"/>
                    </a:p>
                  </a:txBody>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ru-RU" altLang="ru-RU" sz="1400" b="0" i="0" u="none" strike="noStrike" cap="none" normalizeH="0" baseline="0">
                          <a:ln>
                            <a:noFill/>
                          </a:ln>
                          <a:solidFill>
                            <a:schemeClr val="tx1"/>
                          </a:solidFill>
                          <a:effectLst/>
                          <a:latin typeface="Arial" panose="020B0604020202020204" pitchFamily="34" charset="0"/>
                        </a:rPr>
                        <a:t>c) visits to JINR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4.5</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1.5</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1.5</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1.5</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1"/>
                  </a:ext>
                </a:extLst>
              </a:tr>
              <a:tr h="180975">
                <a:tc gridSpan="2">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ru-RU"/>
                    </a:p>
                  </a:txBody>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285.0</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99.0</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93.0</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lvl1pPr>
                        <a:spcBef>
                          <a:spcPct val="20000"/>
                        </a:spcBef>
                        <a:defRPr sz="2800">
                          <a:solidFill>
                            <a:schemeClr val="tx1"/>
                          </a:solidFill>
                          <a:latin typeface="Arial" panose="020B0604020202020204" pitchFamily="34" charset="0"/>
                        </a:defRPr>
                      </a:lvl1pPr>
                      <a:lvl2pPr>
                        <a:spcBef>
                          <a:spcPct val="20000"/>
                        </a:spcBef>
                        <a:defRPr sz="2400">
                          <a:solidFill>
                            <a:schemeClr val="tx1"/>
                          </a:solidFill>
                          <a:latin typeface="Arial" panose="020B0604020202020204" pitchFamily="34" charset="0"/>
                        </a:defRPr>
                      </a:lvl2pPr>
                      <a:lvl3pPr>
                        <a:spcBef>
                          <a:spcPct val="20000"/>
                        </a:spcBef>
                        <a:defRPr sz="2000">
                          <a:solidFill>
                            <a:schemeClr val="tx1"/>
                          </a:solidFill>
                          <a:latin typeface="Arial" panose="020B0604020202020204" pitchFamily="34" charset="0"/>
                        </a:defRPr>
                      </a:lvl3pPr>
                      <a:lvl4pPr>
                        <a:spcBef>
                          <a:spcPct val="20000"/>
                        </a:spcBef>
                        <a:defRPr>
                          <a:solidFill>
                            <a:schemeClr val="tx1"/>
                          </a:solidFill>
                          <a:latin typeface="Arial" panose="020B0604020202020204" pitchFamily="34" charset="0"/>
                        </a:defRPr>
                      </a:lvl4pPr>
                      <a:lvl5pPr>
                        <a:spcBef>
                          <a:spcPct val="20000"/>
                        </a:spcBef>
                        <a:defRPr>
                          <a:solidFill>
                            <a:schemeClr val="tx1"/>
                          </a:solidFill>
                          <a:latin typeface="Arial" panose="020B0604020202020204" pitchFamily="34" charset="0"/>
                        </a:defRPr>
                      </a:lvl5pPr>
                      <a:lvl6pPr fontAlgn="base">
                        <a:spcBef>
                          <a:spcPct val="20000"/>
                        </a:spcBef>
                        <a:spcAft>
                          <a:spcPct val="0"/>
                        </a:spcAft>
                        <a:defRPr>
                          <a:solidFill>
                            <a:schemeClr val="tx1"/>
                          </a:solidFill>
                          <a:latin typeface="Arial" panose="020B0604020202020204" pitchFamily="34" charset="0"/>
                        </a:defRPr>
                      </a:lvl6pPr>
                      <a:lvl7pPr fontAlgn="base">
                        <a:spcBef>
                          <a:spcPct val="20000"/>
                        </a:spcBef>
                        <a:spcAft>
                          <a:spcPct val="0"/>
                        </a:spcAft>
                        <a:defRPr>
                          <a:solidFill>
                            <a:schemeClr val="tx1"/>
                          </a:solidFill>
                          <a:latin typeface="Arial" panose="020B0604020202020204" pitchFamily="34" charset="0"/>
                        </a:defRPr>
                      </a:lvl7pPr>
                      <a:lvl8pPr fontAlgn="base">
                        <a:spcBef>
                          <a:spcPct val="20000"/>
                        </a:spcBef>
                        <a:spcAft>
                          <a:spcPct val="0"/>
                        </a:spcAft>
                        <a:defRPr>
                          <a:solidFill>
                            <a:schemeClr val="tx1"/>
                          </a:solidFill>
                          <a:latin typeface="Arial" panose="020B0604020202020204" pitchFamily="34" charset="0"/>
                        </a:defRPr>
                      </a:lvl8pPr>
                      <a:lvl9pPr fontAlgn="base">
                        <a:spcBef>
                          <a:spcPct val="2000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400" b="0" i="0" u="none" strike="noStrike" cap="none" normalizeH="0" baseline="0">
                          <a:ln>
                            <a:noFill/>
                          </a:ln>
                          <a:solidFill>
                            <a:schemeClr val="tx1"/>
                          </a:solidFill>
                          <a:effectLst/>
                          <a:latin typeface="Arial" panose="020B0604020202020204" pitchFamily="34" charset="0"/>
                        </a:rPr>
                        <a:t>93.0</a:t>
                      </a:r>
                      <a:endParaRPr kumimoji="0" lang="ru-RU" altLang="ru-RU" sz="14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12"/>
                  </a:ext>
                </a:extLst>
              </a:tr>
            </a:tbl>
          </a:graphicData>
        </a:graphic>
      </p:graphicFrame>
      <p:sp>
        <p:nvSpPr>
          <p:cNvPr id="2274" name="Text Box 226"/>
          <p:cNvSpPr txBox="1">
            <a:spLocks noChangeArrowheads="1"/>
          </p:cNvSpPr>
          <p:nvPr/>
        </p:nvSpPr>
        <p:spPr bwMode="auto">
          <a:xfrm>
            <a:off x="611188" y="260350"/>
            <a:ext cx="8156575" cy="88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ru-RU" sz="2400" b="1"/>
              <a:t>Form </a:t>
            </a:r>
            <a:r>
              <a:rPr lang="ru-RU" altLang="ru-RU" sz="2400" b="1"/>
              <a:t>№29</a:t>
            </a:r>
          </a:p>
          <a:p>
            <a:endParaRPr lang="ru-RU" altLang="ru-RU" sz="1400"/>
          </a:p>
          <a:p>
            <a:r>
              <a:rPr lang="ru-RU" altLang="ru-RU" sz="1400"/>
              <a:t>Estimate of the expenses for the Project "SPASCHARM-GDH-NN" (k$) </a:t>
            </a:r>
          </a:p>
        </p:txBody>
      </p:sp>
    </p:spTree>
    <p:extLst>
      <p:ext uri="{BB962C8B-B14F-4D97-AF65-F5344CB8AC3E}">
        <p14:creationId xmlns:p14="http://schemas.microsoft.com/office/powerpoint/2010/main" val="36565004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1680" y="2204864"/>
            <a:ext cx="6336704" cy="1368152"/>
          </a:xfrm>
          <a:prstGeom prst="rect">
            <a:avLst/>
          </a:prstGeom>
          <a:noFill/>
        </p:spPr>
        <p:txBody>
          <a:bodyPr wrap="square" rtlCol="0">
            <a:spAutoFit/>
          </a:bodyPr>
          <a:lstStyle/>
          <a:p>
            <a:r>
              <a:rPr lang="en-US" sz="4000" dirty="0">
                <a:solidFill>
                  <a:srgbClr val="0000FF"/>
                </a:solidFill>
              </a:rPr>
              <a:t>        THANK YOU </a:t>
            </a:r>
          </a:p>
          <a:p>
            <a:r>
              <a:rPr lang="en-US" sz="4000" dirty="0">
                <a:solidFill>
                  <a:srgbClr val="0000FF"/>
                </a:solidFill>
              </a:rPr>
              <a:t>FOR YOUR ATTENTION!</a:t>
            </a:r>
            <a:endParaRPr lang="ru-RU" sz="4000" dirty="0">
              <a:solidFill>
                <a:srgbClr val="0000FF"/>
              </a:solidFill>
            </a:endParaRPr>
          </a:p>
        </p:txBody>
      </p:sp>
    </p:spTree>
    <p:extLst>
      <p:ext uri="{BB962C8B-B14F-4D97-AF65-F5344CB8AC3E}">
        <p14:creationId xmlns:p14="http://schemas.microsoft.com/office/powerpoint/2010/main" val="17966061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50" y="197693"/>
            <a:ext cx="8877300" cy="6543675"/>
          </a:xfrm>
          <a:prstGeom prst="rect">
            <a:avLst/>
          </a:prstGeom>
        </p:spPr>
      </p:pic>
    </p:spTree>
    <p:extLst>
      <p:ext uri="{BB962C8B-B14F-4D97-AF65-F5344CB8AC3E}">
        <p14:creationId xmlns:p14="http://schemas.microsoft.com/office/powerpoint/2010/main" val="11575816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Заголовок 1">
            <a:extLst>
              <a:ext uri="{FF2B5EF4-FFF2-40B4-BE49-F238E27FC236}">
                <a16:creationId xmlns="" xmlns:a16="http://schemas.microsoft.com/office/drawing/2014/main" id="{8C4AFAE1-F1F9-40A1-8090-F814C327702A}"/>
              </a:ext>
            </a:extLst>
          </p:cNvPr>
          <p:cNvSpPr>
            <a:spLocks noGrp="1" noChangeArrowheads="1"/>
          </p:cNvSpPr>
          <p:nvPr>
            <p:ph type="title"/>
          </p:nvPr>
        </p:nvSpPr>
        <p:spPr/>
        <p:txBody>
          <a:bodyPr/>
          <a:lstStyle/>
          <a:p>
            <a:r>
              <a:rPr lang="en-US" altLang="ru-RU" sz="2400" dirty="0">
                <a:solidFill>
                  <a:srgbClr val="FF0000"/>
                </a:solidFill>
              </a:rPr>
              <a:t>GDH. Results (Mainz, Bonn)</a:t>
            </a:r>
            <a:endParaRPr lang="ru-RU" altLang="ru-RU" sz="2400" dirty="0">
              <a:solidFill>
                <a:srgbClr val="FF0000"/>
              </a:solidFill>
            </a:endParaRPr>
          </a:p>
        </p:txBody>
      </p:sp>
      <p:sp>
        <p:nvSpPr>
          <p:cNvPr id="27651" name="Содержимое 2">
            <a:extLst>
              <a:ext uri="{FF2B5EF4-FFF2-40B4-BE49-F238E27FC236}">
                <a16:creationId xmlns="" xmlns:a16="http://schemas.microsoft.com/office/drawing/2014/main" id="{FEB4BCB6-4C03-46DA-B239-34208DF694B8}"/>
              </a:ext>
            </a:extLst>
          </p:cNvPr>
          <p:cNvSpPr>
            <a:spLocks noGrp="1" noChangeArrowheads="1"/>
          </p:cNvSpPr>
          <p:nvPr>
            <p:ph idx="1"/>
          </p:nvPr>
        </p:nvSpPr>
        <p:spPr>
          <a:xfrm>
            <a:off x="683568" y="1340768"/>
            <a:ext cx="8280920" cy="4819674"/>
          </a:xfrm>
        </p:spPr>
        <p:txBody>
          <a:bodyPr/>
          <a:lstStyle/>
          <a:p>
            <a:pPr>
              <a:buFontTx/>
              <a:buNone/>
            </a:pPr>
            <a:r>
              <a:rPr lang="en-US" altLang="ru-RU" dirty="0"/>
              <a:t>   </a:t>
            </a:r>
            <a:r>
              <a:rPr lang="en-US" altLang="ru-RU" dirty="0">
                <a:solidFill>
                  <a:srgbClr val="C00000"/>
                </a:solidFill>
              </a:rPr>
              <a:t>Protons</a:t>
            </a:r>
            <a:r>
              <a:rPr lang="en-US" altLang="ru-RU" dirty="0"/>
              <a:t>: Theory </a:t>
            </a:r>
            <a:r>
              <a:rPr lang="en-US" altLang="ru-RU" dirty="0" err="1"/>
              <a:t>GDH</a:t>
            </a:r>
            <a:r>
              <a:rPr lang="en-US" altLang="ru-RU" baseline="-25000" dirty="0" err="1"/>
              <a:t>Int</a:t>
            </a:r>
            <a:r>
              <a:rPr lang="en-US" altLang="ru-RU" dirty="0"/>
              <a:t>=</a:t>
            </a:r>
            <a:r>
              <a:rPr lang="en-US" altLang="ru-RU" dirty="0">
                <a:solidFill>
                  <a:srgbClr val="0000FF"/>
                </a:solidFill>
              </a:rPr>
              <a:t>204</a:t>
            </a:r>
            <a:r>
              <a:rPr lang="en-US" altLang="ru-RU" dirty="0"/>
              <a:t> </a:t>
            </a:r>
            <a:r>
              <a:rPr lang="el-GR" altLang="ru-RU" dirty="0"/>
              <a:t>μ</a:t>
            </a:r>
            <a:r>
              <a:rPr lang="en-US" altLang="ru-RU" dirty="0"/>
              <a:t>b</a:t>
            </a:r>
          </a:p>
          <a:p>
            <a:pPr>
              <a:buFontTx/>
              <a:buNone/>
            </a:pPr>
            <a:r>
              <a:rPr lang="en-US" altLang="ru-RU" dirty="0"/>
              <a:t>   Exp. (255 ± 5 ± 12) </a:t>
            </a:r>
            <a:r>
              <a:rPr lang="el-GR" altLang="ru-RU" dirty="0"/>
              <a:t>μ</a:t>
            </a:r>
            <a:r>
              <a:rPr lang="en-US" altLang="ru-RU" dirty="0"/>
              <a:t>b (0.2 – 1.8) GeV</a:t>
            </a:r>
          </a:p>
          <a:p>
            <a:pPr>
              <a:buFontTx/>
              <a:buNone/>
            </a:pPr>
            <a:endParaRPr lang="en-US" altLang="ru-RU" dirty="0"/>
          </a:p>
          <a:p>
            <a:pPr>
              <a:buFontTx/>
              <a:buNone/>
            </a:pPr>
            <a:r>
              <a:rPr lang="en-US" altLang="ru-RU" dirty="0"/>
              <a:t>   </a:t>
            </a:r>
          </a:p>
          <a:p>
            <a:pPr>
              <a:buFontTx/>
              <a:buNone/>
            </a:pPr>
            <a:r>
              <a:rPr lang="en-US" altLang="ru-RU" dirty="0"/>
              <a:t>   </a:t>
            </a:r>
            <a:r>
              <a:rPr lang="en-US" altLang="ru-RU" dirty="0">
                <a:solidFill>
                  <a:srgbClr val="C00000"/>
                </a:solidFill>
              </a:rPr>
              <a:t>Neutrons</a:t>
            </a:r>
            <a:r>
              <a:rPr lang="en-US" altLang="ru-RU" dirty="0"/>
              <a:t>: Theory </a:t>
            </a:r>
            <a:r>
              <a:rPr lang="en-US" altLang="ru-RU" dirty="0" err="1"/>
              <a:t>GDH</a:t>
            </a:r>
            <a:r>
              <a:rPr lang="en-US" altLang="ru-RU" baseline="-25000" dirty="0" err="1"/>
              <a:t>Int</a:t>
            </a:r>
            <a:r>
              <a:rPr lang="en-US" altLang="ru-RU" dirty="0"/>
              <a:t>=</a:t>
            </a:r>
            <a:r>
              <a:rPr lang="en-US" altLang="ru-RU" dirty="0">
                <a:solidFill>
                  <a:srgbClr val="0000FF"/>
                </a:solidFill>
              </a:rPr>
              <a:t>233</a:t>
            </a:r>
            <a:r>
              <a:rPr lang="en-US" altLang="ru-RU" dirty="0"/>
              <a:t> </a:t>
            </a:r>
            <a:r>
              <a:rPr lang="el-GR" altLang="ru-RU" dirty="0"/>
              <a:t>μ</a:t>
            </a:r>
            <a:r>
              <a:rPr lang="en-US" altLang="ru-RU" dirty="0"/>
              <a:t>b</a:t>
            </a:r>
          </a:p>
          <a:p>
            <a:pPr>
              <a:buFontTx/>
              <a:buNone/>
            </a:pPr>
            <a:r>
              <a:rPr lang="en-US" altLang="ru-RU" dirty="0"/>
              <a:t>   Exp. 197 </a:t>
            </a:r>
            <a:r>
              <a:rPr lang="el-GR" altLang="ru-RU" dirty="0"/>
              <a:t>μ</a:t>
            </a:r>
            <a:r>
              <a:rPr lang="en-US" altLang="ru-RU" dirty="0"/>
              <a:t>b (0.2 – 1.8) GeV</a:t>
            </a:r>
            <a:endParaRPr lang="ru-RU" altLang="ru-RU" dirty="0"/>
          </a:p>
        </p:txBody>
      </p:sp>
    </p:spTree>
    <p:extLst>
      <p:ext uri="{BB962C8B-B14F-4D97-AF65-F5344CB8AC3E}">
        <p14:creationId xmlns:p14="http://schemas.microsoft.com/office/powerpoint/2010/main" val="14463238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Нижний колонтитул 4">
            <a:extLst>
              <a:ext uri="{FF2B5EF4-FFF2-40B4-BE49-F238E27FC236}">
                <a16:creationId xmlns="" xmlns:a16="http://schemas.microsoft.com/office/drawing/2014/main" id="{41B0A8E7-EED8-4F1C-B9B0-B876767092FF}"/>
              </a:ext>
            </a:extLst>
          </p:cNvPr>
          <p:cNvSpPr txBox="1">
            <a:spLocks noGrp="1"/>
          </p:cNvSpPr>
          <p:nvPr/>
        </p:nvSpPr>
        <p:spPr bwMode="auto">
          <a:xfrm>
            <a:off x="1908175" y="6245225"/>
            <a:ext cx="511175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ru-RU" altLang="ru-RU" sz="1400"/>
          </a:p>
        </p:txBody>
      </p:sp>
      <p:sp>
        <p:nvSpPr>
          <p:cNvPr id="5" name="Номер слайда 5">
            <a:extLst>
              <a:ext uri="{FF2B5EF4-FFF2-40B4-BE49-F238E27FC236}">
                <a16:creationId xmlns="" xmlns:a16="http://schemas.microsoft.com/office/drawing/2014/main" id="{106810F2-9E6C-48CE-8249-2D7149291385}"/>
              </a:ext>
            </a:extLst>
          </p:cNvPr>
          <p:cNvSpPr txBox="1">
            <a:spLocks noGrp="1"/>
          </p:cNvSpPr>
          <p:nvPr/>
        </p:nvSpPr>
        <p:spPr bwMode="auto">
          <a:xfrm>
            <a:off x="6553200" y="6245225"/>
            <a:ext cx="2133600" cy="476250"/>
          </a:xfrm>
          <a:prstGeom prst="rect">
            <a:avLst/>
          </a:prstGeom>
          <a:noFill/>
        </p:spPr>
        <p:txBody>
          <a:bodyPr/>
          <a:lstStyle/>
          <a:p>
            <a:pPr algn="r" eaLnBrk="1" hangingPunct="1">
              <a:defRPr/>
            </a:pPr>
            <a:endParaRPr lang="ru-RU" altLang="ru-RU" sz="1400" dirty="0">
              <a:latin typeface="+mn-lt"/>
            </a:endParaRPr>
          </a:p>
        </p:txBody>
      </p:sp>
      <p:sp>
        <p:nvSpPr>
          <p:cNvPr id="10244" name="Rectangle 2">
            <a:extLst>
              <a:ext uri="{FF2B5EF4-FFF2-40B4-BE49-F238E27FC236}">
                <a16:creationId xmlns="" xmlns:a16="http://schemas.microsoft.com/office/drawing/2014/main" id="{D40C2780-8572-4B7D-808A-14E02DCF0F47}"/>
              </a:ext>
            </a:extLst>
          </p:cNvPr>
          <p:cNvSpPr>
            <a:spLocks noGrp="1" noChangeArrowheads="1"/>
          </p:cNvSpPr>
          <p:nvPr>
            <p:ph type="title" idx="4294967295"/>
          </p:nvPr>
        </p:nvSpPr>
        <p:spPr>
          <a:xfrm>
            <a:off x="457200" y="0"/>
            <a:ext cx="8229600" cy="620713"/>
          </a:xfrm>
        </p:spPr>
        <p:txBody>
          <a:bodyPr/>
          <a:lstStyle/>
          <a:p>
            <a:pPr eaLnBrk="1" hangingPunct="1"/>
            <a:r>
              <a:rPr lang="en-US" altLang="ru-RU" sz="2400">
                <a:solidFill>
                  <a:srgbClr val="3333FF"/>
                </a:solidFill>
                <a:latin typeface="Comic Sans MS" panose="030F0702030302020204" pitchFamily="66" charset="0"/>
              </a:rPr>
              <a:t>MAMI electron accelerator</a:t>
            </a:r>
            <a:endParaRPr lang="ru-RU" altLang="ru-RU" sz="2400">
              <a:solidFill>
                <a:srgbClr val="3333FF"/>
              </a:solidFill>
              <a:latin typeface="Comic Sans MS" panose="030F0702030302020204" pitchFamily="66" charset="0"/>
            </a:endParaRPr>
          </a:p>
        </p:txBody>
      </p:sp>
      <p:pic>
        <p:nvPicPr>
          <p:cNvPr id="10245" name="Picture 4">
            <a:extLst>
              <a:ext uri="{FF2B5EF4-FFF2-40B4-BE49-F238E27FC236}">
                <a16:creationId xmlns="" xmlns:a16="http://schemas.microsoft.com/office/drawing/2014/main" id="{F603998D-062F-4D43-9C28-34E9A3A79E4A}"/>
              </a:ext>
            </a:extLst>
          </p:cNvPr>
          <p:cNvPicPr>
            <a:picLocks noGrp="1" noChangeAspect="1" noChangeArrowheads="1"/>
          </p:cNvPicPr>
          <p:nvPr>
            <p:ph type="body" idx="4294967295"/>
          </p:nvPr>
        </p:nvPicPr>
        <p:blipFill>
          <a:blip r:embed="rId3">
            <a:extLst>
              <a:ext uri="{28A0092B-C50C-407E-A947-70E740481C1C}">
                <a14:useLocalDpi xmlns:a14="http://schemas.microsoft.com/office/drawing/2010/main" val="0"/>
              </a:ext>
            </a:extLst>
          </a:blip>
          <a:srcRect/>
          <a:stretch>
            <a:fillRect/>
          </a:stretch>
        </p:blipFill>
        <p:spPr>
          <a:xfrm>
            <a:off x="182563" y="620713"/>
            <a:ext cx="8853487" cy="5653087"/>
          </a:xfrm>
          <a:noFill/>
        </p:spPr>
      </p:pic>
    </p:spTree>
    <p:extLst>
      <p:ext uri="{BB962C8B-B14F-4D97-AF65-F5344CB8AC3E}">
        <p14:creationId xmlns:p14="http://schemas.microsoft.com/office/powerpoint/2010/main" val="1819688474"/>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Прямоугольник 1">
            <a:extLst>
              <a:ext uri="{FF2B5EF4-FFF2-40B4-BE49-F238E27FC236}">
                <a16:creationId xmlns="" xmlns:a16="http://schemas.microsoft.com/office/drawing/2014/main" id="{695188DC-3D0A-487A-B835-75C059F984AA}"/>
              </a:ext>
            </a:extLst>
          </p:cNvPr>
          <p:cNvSpPr>
            <a:spLocks noChangeArrowheads="1"/>
          </p:cNvSpPr>
          <p:nvPr/>
        </p:nvSpPr>
        <p:spPr bwMode="auto">
          <a:xfrm>
            <a:off x="827088" y="336550"/>
            <a:ext cx="7273925" cy="710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ru-RU" sz="2400" b="0" dirty="0">
                <a:latin typeface="SFRM1200"/>
              </a:rPr>
              <a:t>Experiments are conducted with the photon beam of the electron accelerator MAMI-C, Mainz, Germany. Main experimental apparatus:</a:t>
            </a:r>
          </a:p>
          <a:p>
            <a:pPr marL="457200" indent="-457200" eaLnBrk="1" hangingPunct="1">
              <a:spcBef>
                <a:spcPct val="0"/>
              </a:spcBef>
              <a:buFontTx/>
              <a:buAutoNum type="arabicParenR"/>
            </a:pPr>
            <a:r>
              <a:rPr lang="en-US" altLang="ru-RU" sz="2400" b="0" dirty="0">
                <a:latin typeface="SFRM1200"/>
              </a:rPr>
              <a:t>Tagged photon beam (</a:t>
            </a:r>
            <a:r>
              <a:rPr lang="en-US" altLang="ru-RU" sz="2400" b="0" dirty="0" err="1">
                <a:latin typeface="SFRM1200"/>
              </a:rPr>
              <a:t>unpolarized</a:t>
            </a:r>
            <a:r>
              <a:rPr lang="en-US" altLang="ru-RU" sz="2400" b="0" dirty="0">
                <a:latin typeface="SFRM1200"/>
              </a:rPr>
              <a:t>, circular and  </a:t>
            </a:r>
          </a:p>
          <a:p>
            <a:pPr eaLnBrk="1" hangingPunct="1">
              <a:spcBef>
                <a:spcPct val="0"/>
              </a:spcBef>
              <a:buNone/>
            </a:pPr>
            <a:r>
              <a:rPr lang="en-US" altLang="ru-RU" sz="2400" b="0" dirty="0">
                <a:latin typeface="SFRM1200"/>
              </a:rPr>
              <a:t>       linear polarization).</a:t>
            </a:r>
          </a:p>
          <a:p>
            <a:pPr eaLnBrk="1" hangingPunct="1">
              <a:spcBef>
                <a:spcPct val="0"/>
              </a:spcBef>
              <a:buFontTx/>
              <a:buNone/>
            </a:pPr>
            <a:r>
              <a:rPr lang="en-US" altLang="ru-RU" sz="2400" b="0" dirty="0">
                <a:latin typeface="SFRM1200"/>
              </a:rPr>
              <a:t>2) Detector system:</a:t>
            </a:r>
          </a:p>
          <a:p>
            <a:pPr marL="342900" indent="-342900" eaLnBrk="1" hangingPunct="1">
              <a:spcBef>
                <a:spcPct val="0"/>
              </a:spcBef>
              <a:buFontTx/>
              <a:buChar char="-"/>
            </a:pPr>
            <a:r>
              <a:rPr lang="en-US" altLang="ru-RU" sz="2400" b="0" dirty="0">
                <a:latin typeface="SFRM1200"/>
              </a:rPr>
              <a:t>4</a:t>
            </a:r>
            <a:r>
              <a:rPr lang="el-GR" altLang="ru-RU" sz="2400" b="0" dirty="0">
                <a:latin typeface="SFRM1200"/>
              </a:rPr>
              <a:t>π</a:t>
            </a:r>
            <a:r>
              <a:rPr lang="en-US" altLang="ru-RU" sz="2400" b="0" dirty="0">
                <a:latin typeface="SFRM1200"/>
              </a:rPr>
              <a:t>-</a:t>
            </a:r>
            <a:r>
              <a:rPr lang="en-US" altLang="ru-RU" sz="2400" b="0" dirty="0">
                <a:latin typeface="CMMI12"/>
              </a:rPr>
              <a:t> </a:t>
            </a:r>
            <a:r>
              <a:rPr lang="en-US" altLang="ru-RU" sz="2400" b="0" dirty="0">
                <a:latin typeface="SFRM1200"/>
              </a:rPr>
              <a:t>photon spectrometer CB/TAPS (100% solid angle covering for particles decaying into two or more secondary photons, 97% of 4</a:t>
            </a:r>
            <a:r>
              <a:rPr lang="en-US" altLang="ru-RU" sz="2400" b="0" dirty="0">
                <a:latin typeface="CMMI12"/>
              </a:rPr>
              <a:t> </a:t>
            </a:r>
            <a:r>
              <a:rPr lang="en-US" altLang="ru-RU" sz="2400" b="0" dirty="0">
                <a:latin typeface="SFRM1200"/>
              </a:rPr>
              <a:t>for single photons, detection of neutrons and charged particles is also possible at restricted energy regions.</a:t>
            </a:r>
          </a:p>
          <a:p>
            <a:pPr marL="342900" indent="-342900" eaLnBrk="1" hangingPunct="1">
              <a:spcBef>
                <a:spcPct val="0"/>
              </a:spcBef>
              <a:buFontTx/>
              <a:buChar char="-"/>
            </a:pPr>
            <a:endParaRPr lang="en-US" altLang="ru-RU" sz="2400" b="0" dirty="0">
              <a:latin typeface="SFRM1200"/>
            </a:endParaRPr>
          </a:p>
          <a:p>
            <a:pPr eaLnBrk="1" hangingPunct="1">
              <a:spcBef>
                <a:spcPct val="0"/>
              </a:spcBef>
              <a:buFontTx/>
              <a:buNone/>
            </a:pPr>
            <a:r>
              <a:rPr lang="en-US" altLang="ru-RU" sz="2400" b="0" dirty="0">
                <a:latin typeface="SFRM1200"/>
              </a:rPr>
              <a:t>- Crystal Ball (CB) overlaps polar angle range (20 - 160)</a:t>
            </a:r>
            <a:r>
              <a:rPr lang="en-US" altLang="ru-RU" sz="2400" b="0" dirty="0">
                <a:latin typeface="CMSY8"/>
              </a:rPr>
              <a:t> </a:t>
            </a:r>
            <a:r>
              <a:rPr lang="en-US" altLang="ru-RU" sz="2400" b="0" dirty="0">
                <a:latin typeface="SFRM1200"/>
              </a:rPr>
              <a:t>and TAPS: (1 - 20). CB consists of 672 </a:t>
            </a:r>
            <a:r>
              <a:rPr lang="en-US" altLang="ru-RU" sz="2400" b="0" dirty="0" err="1">
                <a:latin typeface="SFRM1200"/>
              </a:rPr>
              <a:t>NaI</a:t>
            </a:r>
            <a:r>
              <a:rPr lang="en-US" altLang="ru-RU" sz="2400" b="0" dirty="0">
                <a:latin typeface="SFRM1200"/>
              </a:rPr>
              <a:t>(Tl) crystals with 15.7 radiation lengths.</a:t>
            </a:r>
          </a:p>
          <a:p>
            <a:pPr eaLnBrk="1" hangingPunct="1">
              <a:spcBef>
                <a:spcPct val="0"/>
              </a:spcBef>
              <a:buFontTx/>
              <a:buNone/>
            </a:pPr>
            <a:r>
              <a:rPr lang="en-US" altLang="ru-RU" sz="2400" b="0" dirty="0">
                <a:latin typeface="SFRM1200"/>
              </a:rPr>
              <a:t>- TAPS consists of 366 BaF</a:t>
            </a:r>
            <a:r>
              <a:rPr lang="en-US" altLang="ru-RU" sz="2400" b="0" dirty="0">
                <a:latin typeface="CMR8"/>
              </a:rPr>
              <a:t>2 </a:t>
            </a:r>
            <a:r>
              <a:rPr lang="en-US" altLang="ru-RU" sz="2400" b="0" dirty="0">
                <a:latin typeface="SFRM1200"/>
              </a:rPr>
              <a:t>crystals with 12 radiation lengths and is supplemented by 5-mm plastic scintillator in front of each module (VETO).</a:t>
            </a:r>
          </a:p>
        </p:txBody>
      </p:sp>
    </p:spTree>
    <p:extLst>
      <p:ext uri="{BB962C8B-B14F-4D97-AF65-F5344CB8AC3E}">
        <p14:creationId xmlns:p14="http://schemas.microsoft.com/office/powerpoint/2010/main" val="17106625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Нижний колонтитул 4">
            <a:extLst>
              <a:ext uri="{FF2B5EF4-FFF2-40B4-BE49-F238E27FC236}">
                <a16:creationId xmlns="" xmlns:a16="http://schemas.microsoft.com/office/drawing/2014/main" id="{62760A2C-6A45-4673-A50E-360261041987}"/>
              </a:ext>
            </a:extLst>
          </p:cNvPr>
          <p:cNvSpPr txBox="1">
            <a:spLocks noGrp="1"/>
          </p:cNvSpPr>
          <p:nvPr/>
        </p:nvSpPr>
        <p:spPr bwMode="auto">
          <a:xfrm>
            <a:off x="2268538" y="6505575"/>
            <a:ext cx="467995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ru-RU" altLang="ru-RU" sz="1400"/>
          </a:p>
        </p:txBody>
      </p:sp>
      <p:sp>
        <p:nvSpPr>
          <p:cNvPr id="43011" name="Номер слайда 5">
            <a:extLst>
              <a:ext uri="{FF2B5EF4-FFF2-40B4-BE49-F238E27FC236}">
                <a16:creationId xmlns="" xmlns:a16="http://schemas.microsoft.com/office/drawing/2014/main" id="{BE0149FF-65B0-4136-919A-CE1850FCE572}"/>
              </a:ext>
            </a:extLst>
          </p:cNvPr>
          <p:cNvSpPr txBox="1">
            <a:spLocks noGrp="1"/>
          </p:cNvSpPr>
          <p:nvPr/>
        </p:nvSpPr>
        <p:spPr bwMode="auto">
          <a:xfrm>
            <a:off x="6553200" y="6245225"/>
            <a:ext cx="2133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endParaRPr lang="en-US" altLang="ru-RU" sz="1400">
              <a:latin typeface="Times New Roman" panose="02020603050405020304" pitchFamily="18" charset="0"/>
            </a:endParaRPr>
          </a:p>
        </p:txBody>
      </p:sp>
      <p:sp>
        <p:nvSpPr>
          <p:cNvPr id="43012" name="Rectangle 2">
            <a:extLst>
              <a:ext uri="{FF2B5EF4-FFF2-40B4-BE49-F238E27FC236}">
                <a16:creationId xmlns="" xmlns:a16="http://schemas.microsoft.com/office/drawing/2014/main" id="{52A30820-5F74-494B-8BB0-836386D603EF}"/>
              </a:ext>
            </a:extLst>
          </p:cNvPr>
          <p:cNvSpPr>
            <a:spLocks noGrp="1" noChangeArrowheads="1"/>
          </p:cNvSpPr>
          <p:nvPr>
            <p:ph type="title" idx="4294967295"/>
          </p:nvPr>
        </p:nvSpPr>
        <p:spPr>
          <a:xfrm>
            <a:off x="457200" y="0"/>
            <a:ext cx="8229600" cy="476250"/>
          </a:xfrm>
        </p:spPr>
        <p:txBody>
          <a:bodyPr/>
          <a:lstStyle/>
          <a:p>
            <a:pPr eaLnBrk="1" hangingPunct="1"/>
            <a:r>
              <a:rPr lang="en-US" altLang="ru-RU" sz="2400">
                <a:solidFill>
                  <a:srgbClr val="0000CC"/>
                </a:solidFill>
                <a:latin typeface="Comic Sans MS" panose="030F0702030302020204" pitchFamily="66" charset="0"/>
              </a:rPr>
              <a:t>Spin polarizabilities – Theory and Experiment</a:t>
            </a:r>
            <a:endParaRPr lang="el-GR" altLang="ru-RU" sz="2400">
              <a:solidFill>
                <a:srgbClr val="0000CC"/>
              </a:solidFill>
              <a:latin typeface="Times New Roman" panose="02020603050405020304" pitchFamily="18" charset="0"/>
            </a:endParaRPr>
          </a:p>
        </p:txBody>
      </p:sp>
      <p:graphicFrame>
        <p:nvGraphicFramePr>
          <p:cNvPr id="74839" name="Group 87">
            <a:extLst>
              <a:ext uri="{FF2B5EF4-FFF2-40B4-BE49-F238E27FC236}">
                <a16:creationId xmlns="" xmlns:a16="http://schemas.microsoft.com/office/drawing/2014/main" id="{4FA1CEE2-2CFE-433D-B33E-B7B1738A49A3}"/>
              </a:ext>
            </a:extLst>
          </p:cNvPr>
          <p:cNvGraphicFramePr>
            <a:graphicFrameLocks noGrp="1"/>
          </p:cNvGraphicFramePr>
          <p:nvPr>
            <p:ph idx="4294967295"/>
          </p:nvPr>
        </p:nvGraphicFramePr>
        <p:xfrm>
          <a:off x="0" y="476250"/>
          <a:ext cx="9001125" cy="5975350"/>
        </p:xfrm>
        <a:graphic>
          <a:graphicData uri="http://schemas.openxmlformats.org/drawingml/2006/table">
            <a:tbl>
              <a:tblPr/>
              <a:tblGrid>
                <a:gridCol w="792163">
                  <a:extLst>
                    <a:ext uri="{9D8B030D-6E8A-4147-A177-3AD203B41FA5}">
                      <a16:colId xmlns="" xmlns:a16="http://schemas.microsoft.com/office/drawing/2014/main" val="20000"/>
                    </a:ext>
                  </a:extLst>
                </a:gridCol>
                <a:gridCol w="720725">
                  <a:extLst>
                    <a:ext uri="{9D8B030D-6E8A-4147-A177-3AD203B41FA5}">
                      <a16:colId xmlns="" xmlns:a16="http://schemas.microsoft.com/office/drawing/2014/main" val="20001"/>
                    </a:ext>
                  </a:extLst>
                </a:gridCol>
                <a:gridCol w="719137">
                  <a:extLst>
                    <a:ext uri="{9D8B030D-6E8A-4147-A177-3AD203B41FA5}">
                      <a16:colId xmlns="" xmlns:a16="http://schemas.microsoft.com/office/drawing/2014/main" val="20002"/>
                    </a:ext>
                  </a:extLst>
                </a:gridCol>
                <a:gridCol w="863600">
                  <a:extLst>
                    <a:ext uri="{9D8B030D-6E8A-4147-A177-3AD203B41FA5}">
                      <a16:colId xmlns="" xmlns:a16="http://schemas.microsoft.com/office/drawing/2014/main" val="20003"/>
                    </a:ext>
                  </a:extLst>
                </a:gridCol>
                <a:gridCol w="577850">
                  <a:extLst>
                    <a:ext uri="{9D8B030D-6E8A-4147-A177-3AD203B41FA5}">
                      <a16:colId xmlns="" xmlns:a16="http://schemas.microsoft.com/office/drawing/2014/main" val="20004"/>
                    </a:ext>
                  </a:extLst>
                </a:gridCol>
                <a:gridCol w="719138">
                  <a:extLst>
                    <a:ext uri="{9D8B030D-6E8A-4147-A177-3AD203B41FA5}">
                      <a16:colId xmlns="" xmlns:a16="http://schemas.microsoft.com/office/drawing/2014/main" val="20005"/>
                    </a:ext>
                  </a:extLst>
                </a:gridCol>
                <a:gridCol w="720725">
                  <a:extLst>
                    <a:ext uri="{9D8B030D-6E8A-4147-A177-3AD203B41FA5}">
                      <a16:colId xmlns="" xmlns:a16="http://schemas.microsoft.com/office/drawing/2014/main" val="20006"/>
                    </a:ext>
                  </a:extLst>
                </a:gridCol>
                <a:gridCol w="720725">
                  <a:extLst>
                    <a:ext uri="{9D8B030D-6E8A-4147-A177-3AD203B41FA5}">
                      <a16:colId xmlns="" xmlns:a16="http://schemas.microsoft.com/office/drawing/2014/main" val="20007"/>
                    </a:ext>
                  </a:extLst>
                </a:gridCol>
                <a:gridCol w="719137">
                  <a:extLst>
                    <a:ext uri="{9D8B030D-6E8A-4147-A177-3AD203B41FA5}">
                      <a16:colId xmlns="" xmlns:a16="http://schemas.microsoft.com/office/drawing/2014/main" val="20008"/>
                    </a:ext>
                  </a:extLst>
                </a:gridCol>
                <a:gridCol w="1223963">
                  <a:extLst>
                    <a:ext uri="{9D8B030D-6E8A-4147-A177-3AD203B41FA5}">
                      <a16:colId xmlns="" xmlns:a16="http://schemas.microsoft.com/office/drawing/2014/main" val="20009"/>
                    </a:ext>
                  </a:extLst>
                </a:gridCol>
                <a:gridCol w="1223962">
                  <a:extLst>
                    <a:ext uri="{9D8B030D-6E8A-4147-A177-3AD203B41FA5}">
                      <a16:colId xmlns="" xmlns:a16="http://schemas.microsoft.com/office/drawing/2014/main" val="20010"/>
                    </a:ext>
                  </a:extLst>
                </a:gridCol>
              </a:tblGrid>
              <a:tr h="82293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ru-RU" sz="2400" b="1" i="0" u="none" strike="noStrike" cap="none" normalizeH="0" baseline="0" dirty="0">
                          <a:ln>
                            <a:noFill/>
                          </a:ln>
                          <a:solidFill>
                            <a:schemeClr val="tx1"/>
                          </a:solidFill>
                          <a:effectLst/>
                          <a:latin typeface="Times New Roman" pitchFamily="18" charset="0"/>
                        </a:rPr>
                        <a:t>γ</a:t>
                      </a:r>
                    </a:p>
                  </a:txBody>
                  <a:tcPr marL="91443" marR="91443" marT="45708" marB="4570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600" b="1" i="0" u="none" strike="noStrike" cap="none" normalizeH="0" baseline="0">
                          <a:ln>
                            <a:noFill/>
                          </a:ln>
                          <a:solidFill>
                            <a:schemeClr val="tx1"/>
                          </a:solidFill>
                          <a:effectLst/>
                          <a:latin typeface="Times New Roman" pitchFamily="18" charset="0"/>
                        </a:rPr>
                        <a:t>ChPT1</a:t>
                      </a:r>
                      <a:endParaRPr kumimoji="0" lang="ru-RU" altLang="ru-RU" sz="1600" b="1" i="0" u="none" strike="noStrike" cap="none" normalizeH="0" baseline="0">
                        <a:ln>
                          <a:noFill/>
                        </a:ln>
                        <a:solidFill>
                          <a:schemeClr val="tx1"/>
                        </a:solidFill>
                        <a:effectLst/>
                        <a:latin typeface="Times New Roman" pitchFamily="18" charset="0"/>
                      </a:endParaRPr>
                    </a:p>
                  </a:txBody>
                  <a:tcPr marL="91443" marR="91443"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600" b="1" i="0" u="none" strike="noStrike" cap="none" normalizeH="0" baseline="0">
                          <a:ln>
                            <a:noFill/>
                          </a:ln>
                          <a:solidFill>
                            <a:schemeClr val="tx1"/>
                          </a:solidFill>
                          <a:effectLst/>
                          <a:latin typeface="Times New Roman" pitchFamily="18" charset="0"/>
                        </a:rPr>
                        <a:t>ChPT2</a:t>
                      </a:r>
                      <a:endParaRPr kumimoji="0" lang="ru-RU" altLang="ru-RU" sz="1600" b="1" i="0" u="none" strike="noStrike" cap="none" normalizeH="0" baseline="0">
                        <a:ln>
                          <a:noFill/>
                        </a:ln>
                        <a:solidFill>
                          <a:schemeClr val="tx1"/>
                        </a:solidFill>
                        <a:effectLst/>
                        <a:latin typeface="Times New Roman" pitchFamily="18" charset="0"/>
                      </a:endParaRPr>
                    </a:p>
                  </a:txBody>
                  <a:tcPr marL="91443" marR="91443"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600" b="1" i="0" u="none" strike="noStrike" cap="none" normalizeH="0" baseline="0">
                          <a:ln>
                            <a:noFill/>
                          </a:ln>
                          <a:solidFill>
                            <a:schemeClr val="tx1"/>
                          </a:solidFill>
                          <a:effectLst/>
                          <a:latin typeface="Times New Roman" pitchFamily="18" charset="0"/>
                        </a:rPr>
                        <a:t>K-matrix</a:t>
                      </a:r>
                      <a:endParaRPr kumimoji="0" lang="ru-RU" altLang="ru-RU" sz="1600" b="1" i="0" u="none" strike="noStrike" cap="none" normalizeH="0" baseline="0">
                        <a:ln>
                          <a:noFill/>
                        </a:ln>
                        <a:solidFill>
                          <a:schemeClr val="tx1"/>
                        </a:solidFill>
                        <a:effectLst/>
                        <a:latin typeface="Times New Roman" pitchFamily="18" charset="0"/>
                      </a:endParaRPr>
                    </a:p>
                  </a:txBody>
                  <a:tcPr marL="91443" marR="91443"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600" b="1" i="0" u="none" strike="noStrike" cap="none" normalizeH="0" baseline="0">
                          <a:ln>
                            <a:noFill/>
                          </a:ln>
                          <a:solidFill>
                            <a:schemeClr val="tx1"/>
                          </a:solidFill>
                          <a:effectLst/>
                          <a:latin typeface="Times New Roman" pitchFamily="18" charset="0"/>
                        </a:rPr>
                        <a:t>L</a:t>
                      </a:r>
                      <a:r>
                        <a:rPr kumimoji="0" lang="el-GR" altLang="ru-RU" sz="1600" b="1" i="0" u="none" strike="noStrike" cap="none" normalizeH="0" baseline="0">
                          <a:ln>
                            <a:noFill/>
                          </a:ln>
                          <a:solidFill>
                            <a:schemeClr val="tx1"/>
                          </a:solidFill>
                          <a:effectLst/>
                          <a:latin typeface="Times New Roman" pitchFamily="18" charset="0"/>
                        </a:rPr>
                        <a:t>χ</a:t>
                      </a:r>
                    </a:p>
                  </a:txBody>
                  <a:tcPr marL="91443" marR="91443"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altLang="ru-RU" sz="1600" b="1" i="0" u="none" strike="noStrike" cap="none" normalizeH="0" baseline="0">
                          <a:ln>
                            <a:noFill/>
                          </a:ln>
                          <a:solidFill>
                            <a:schemeClr val="tx1"/>
                          </a:solidFill>
                          <a:effectLst/>
                          <a:latin typeface="Times New Roman" pitchFamily="18" charset="0"/>
                        </a:rPr>
                        <a:t>χ</a:t>
                      </a:r>
                      <a:r>
                        <a:rPr kumimoji="0" lang="en-US" altLang="ru-RU" sz="1600" b="1" i="0" u="none" strike="noStrike" cap="none" normalizeH="0" baseline="0">
                          <a:ln>
                            <a:noFill/>
                          </a:ln>
                          <a:solidFill>
                            <a:schemeClr val="tx1"/>
                          </a:solidFill>
                          <a:effectLst/>
                          <a:latin typeface="Times New Roman" pitchFamily="18" charset="0"/>
                        </a:rPr>
                        <a:t>EFT</a:t>
                      </a:r>
                      <a:endParaRPr kumimoji="0" lang="ru-RU" altLang="ru-RU" sz="1600" b="1" i="0" u="none" strike="noStrike" cap="none" normalizeH="0" baseline="0">
                        <a:ln>
                          <a:noFill/>
                        </a:ln>
                        <a:solidFill>
                          <a:schemeClr val="tx1"/>
                        </a:solidFill>
                        <a:effectLst/>
                        <a:latin typeface="Times New Roman" pitchFamily="18" charset="0"/>
                      </a:endParaRPr>
                    </a:p>
                  </a:txBody>
                  <a:tcPr marL="91443" marR="91443"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600" b="1" i="0" u="none" strike="noStrike" cap="none" normalizeH="0" baseline="0">
                          <a:ln>
                            <a:noFill/>
                          </a:ln>
                          <a:solidFill>
                            <a:schemeClr val="tx1"/>
                          </a:solidFill>
                          <a:effectLst/>
                          <a:latin typeface="Times New Roman" pitchFamily="18" charset="0"/>
                        </a:rPr>
                        <a:t>DR1</a:t>
                      </a:r>
                      <a:endParaRPr kumimoji="0" lang="ru-RU" altLang="ru-RU" sz="1600" b="1" i="0" u="none" strike="noStrike" cap="none" normalizeH="0" baseline="0">
                        <a:ln>
                          <a:noFill/>
                        </a:ln>
                        <a:solidFill>
                          <a:schemeClr val="tx1"/>
                        </a:solidFill>
                        <a:effectLst/>
                        <a:latin typeface="Times New Roman" pitchFamily="18" charset="0"/>
                      </a:endParaRPr>
                    </a:p>
                  </a:txBody>
                  <a:tcPr marL="91443" marR="91443"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600" b="1" i="0" u="none" strike="noStrike" cap="none" normalizeH="0" baseline="0">
                          <a:ln>
                            <a:noFill/>
                          </a:ln>
                          <a:solidFill>
                            <a:schemeClr val="tx1"/>
                          </a:solidFill>
                          <a:effectLst/>
                          <a:latin typeface="Times New Roman" pitchFamily="18" charset="0"/>
                        </a:rPr>
                        <a:t>DR2</a:t>
                      </a:r>
                      <a:endParaRPr kumimoji="0" lang="ru-RU" altLang="ru-RU" sz="1600" b="1" i="0" u="none" strike="noStrike" cap="none" normalizeH="0" baseline="0">
                        <a:ln>
                          <a:noFill/>
                        </a:ln>
                        <a:solidFill>
                          <a:schemeClr val="tx1"/>
                        </a:solidFill>
                        <a:effectLst/>
                        <a:latin typeface="Times New Roman" pitchFamily="18" charset="0"/>
                      </a:endParaRPr>
                    </a:p>
                  </a:txBody>
                  <a:tcPr marL="91443" marR="91443"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600" b="1" i="0" u="none" strike="noStrike" cap="none" normalizeH="0" baseline="0">
                          <a:ln>
                            <a:noFill/>
                          </a:ln>
                          <a:solidFill>
                            <a:schemeClr val="tx1"/>
                          </a:solidFill>
                          <a:effectLst/>
                          <a:latin typeface="Times New Roman" pitchFamily="18" charset="0"/>
                        </a:rPr>
                        <a:t>DR3</a:t>
                      </a:r>
                      <a:endParaRPr kumimoji="0" lang="ru-RU" altLang="ru-RU" sz="1600" b="1" i="0" u="none" strike="noStrike" cap="none" normalizeH="0" baseline="0">
                        <a:ln>
                          <a:noFill/>
                        </a:ln>
                        <a:solidFill>
                          <a:schemeClr val="tx1"/>
                        </a:solidFill>
                        <a:effectLst/>
                        <a:latin typeface="Times New Roman" pitchFamily="18" charset="0"/>
                      </a:endParaRPr>
                    </a:p>
                  </a:txBody>
                  <a:tcPr marL="91443" marR="91443"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600" b="1" i="0" u="none" strike="noStrike" cap="none" normalizeH="0" baseline="0">
                          <a:ln>
                            <a:noFill/>
                          </a:ln>
                          <a:solidFill>
                            <a:schemeClr val="tx1"/>
                          </a:solidFill>
                          <a:effectLst/>
                          <a:latin typeface="Times New Roman" pitchFamily="18" charset="0"/>
                        </a:rPr>
                        <a:t>Experiment</a:t>
                      </a:r>
                      <a:br>
                        <a:rPr kumimoji="0" lang="en-US" altLang="ru-RU" sz="1600" b="1" i="0" u="none" strike="noStrike" cap="none" normalizeH="0" baseline="0">
                          <a:ln>
                            <a:noFill/>
                          </a:ln>
                          <a:solidFill>
                            <a:schemeClr val="tx1"/>
                          </a:solidFill>
                          <a:effectLst/>
                          <a:latin typeface="Times New Roman" pitchFamily="18" charset="0"/>
                        </a:rPr>
                      </a:br>
                      <a:r>
                        <a:rPr kumimoji="0" lang="en-US" altLang="ru-RU" sz="1600" b="1" i="0" u="none" strike="noStrike" cap="none" normalizeH="0" baseline="0">
                          <a:ln>
                            <a:noFill/>
                          </a:ln>
                          <a:solidFill>
                            <a:schemeClr val="tx1"/>
                          </a:solidFill>
                          <a:effectLst/>
                          <a:latin typeface="Times New Roman" pitchFamily="18" charset="0"/>
                        </a:rPr>
                        <a:t>with LEGS  </a:t>
                      </a:r>
                      <a:r>
                        <a:rPr kumimoji="0" lang="el-GR" altLang="ru-RU" sz="1600" b="1" i="0" u="none" strike="noStrike" cap="none" normalizeH="0" baseline="0">
                          <a:ln>
                            <a:noFill/>
                          </a:ln>
                          <a:solidFill>
                            <a:schemeClr val="tx1"/>
                          </a:solidFill>
                          <a:effectLst/>
                          <a:latin typeface="Times New Roman" pitchFamily="18" charset="0"/>
                        </a:rPr>
                        <a:t>Σ</a:t>
                      </a:r>
                      <a:r>
                        <a:rPr kumimoji="0" lang="en-US" altLang="ru-RU" sz="1600" b="1" i="0" u="none" strike="noStrike" cap="none" normalizeH="0" baseline="-25000">
                          <a:ln>
                            <a:noFill/>
                          </a:ln>
                          <a:solidFill>
                            <a:schemeClr val="tx1"/>
                          </a:solidFill>
                          <a:effectLst/>
                          <a:latin typeface="Times New Roman" pitchFamily="18" charset="0"/>
                        </a:rPr>
                        <a:t>3</a:t>
                      </a:r>
                      <a:r>
                        <a:rPr kumimoji="0" lang="en-US" altLang="ru-RU" sz="1600" b="1" i="0" u="none" strike="noStrike" cap="none" normalizeH="0" baseline="0">
                          <a:ln>
                            <a:noFill/>
                          </a:ln>
                          <a:solidFill>
                            <a:schemeClr val="tx1"/>
                          </a:solidFill>
                          <a:effectLst/>
                          <a:latin typeface="Times New Roman" pitchFamily="18" charset="0"/>
                        </a:rPr>
                        <a:t> data*</a:t>
                      </a:r>
                      <a:endParaRPr kumimoji="0" lang="ru-RU" altLang="ru-RU" sz="1600" b="1" i="0" u="none" strike="noStrike" cap="none" normalizeH="0" baseline="0">
                        <a:ln>
                          <a:noFill/>
                        </a:ln>
                        <a:solidFill>
                          <a:schemeClr val="tx1"/>
                        </a:solidFill>
                        <a:effectLst/>
                        <a:latin typeface="Times New Roman" pitchFamily="18" charset="0"/>
                      </a:endParaRPr>
                    </a:p>
                  </a:txBody>
                  <a:tcPr marL="91443" marR="91443"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600" b="1" i="0" u="none" strike="noStrike" cap="none" normalizeH="0" baseline="0" dirty="0">
                          <a:ln>
                            <a:noFill/>
                          </a:ln>
                          <a:solidFill>
                            <a:schemeClr val="tx1"/>
                          </a:solidFill>
                          <a:effectLst/>
                          <a:latin typeface="Times New Roman" pitchFamily="18" charset="0"/>
                        </a:rPr>
                        <a:t>Experiment</a:t>
                      </a:r>
                      <a:br>
                        <a:rPr kumimoji="0" lang="en-US" altLang="ru-RU" sz="1600" b="1" i="0" u="none" strike="noStrike" cap="none" normalizeH="0" baseline="0" dirty="0">
                          <a:ln>
                            <a:noFill/>
                          </a:ln>
                          <a:solidFill>
                            <a:schemeClr val="tx1"/>
                          </a:solidFill>
                          <a:effectLst/>
                          <a:latin typeface="Times New Roman" pitchFamily="18" charset="0"/>
                        </a:rPr>
                      </a:br>
                      <a:r>
                        <a:rPr kumimoji="0" lang="en-US" altLang="ru-RU" sz="1600" b="1" i="0" u="none" strike="noStrike" cap="none" normalizeH="0" baseline="0" dirty="0">
                          <a:ln>
                            <a:noFill/>
                          </a:ln>
                          <a:solidFill>
                            <a:srgbClr val="FF0000"/>
                          </a:solidFill>
                          <a:effectLst/>
                          <a:latin typeface="Times New Roman" pitchFamily="18" charset="0"/>
                        </a:rPr>
                        <a:t>with Mainz</a:t>
                      </a:r>
                      <a:br>
                        <a:rPr kumimoji="0" lang="en-US" altLang="ru-RU" sz="1600" b="1" i="0" u="none" strike="noStrike" cap="none" normalizeH="0" baseline="0" dirty="0">
                          <a:ln>
                            <a:noFill/>
                          </a:ln>
                          <a:solidFill>
                            <a:srgbClr val="FF0000"/>
                          </a:solidFill>
                          <a:effectLst/>
                          <a:latin typeface="Times New Roman" pitchFamily="18" charset="0"/>
                        </a:rPr>
                      </a:br>
                      <a:r>
                        <a:rPr kumimoji="0" lang="en-US" altLang="ru-RU" sz="1600" b="1" i="0" u="none" strike="noStrike" cap="none" normalizeH="0" baseline="0" dirty="0">
                          <a:ln>
                            <a:noFill/>
                          </a:ln>
                          <a:solidFill>
                            <a:schemeClr val="tx1"/>
                          </a:solidFill>
                          <a:effectLst/>
                          <a:latin typeface="Times New Roman" pitchFamily="18" charset="0"/>
                        </a:rPr>
                        <a:t> </a:t>
                      </a:r>
                      <a:r>
                        <a:rPr kumimoji="0" lang="el-GR" altLang="ru-RU" sz="1600" b="1" i="0" u="none" strike="noStrike" cap="none" normalizeH="0" baseline="0" dirty="0">
                          <a:ln>
                            <a:noFill/>
                          </a:ln>
                          <a:solidFill>
                            <a:schemeClr val="tx1"/>
                          </a:solidFill>
                          <a:effectLst/>
                          <a:latin typeface="Times New Roman" pitchFamily="18" charset="0"/>
                        </a:rPr>
                        <a:t>Σ</a:t>
                      </a:r>
                      <a:r>
                        <a:rPr kumimoji="0" lang="en-US" altLang="ru-RU" sz="1600" b="1" i="0" u="none" strike="noStrike" cap="none" normalizeH="0" baseline="-25000" dirty="0">
                          <a:ln>
                            <a:noFill/>
                          </a:ln>
                          <a:solidFill>
                            <a:schemeClr val="tx1"/>
                          </a:solidFill>
                          <a:effectLst/>
                          <a:latin typeface="Times New Roman" pitchFamily="18" charset="0"/>
                        </a:rPr>
                        <a:t>3</a:t>
                      </a:r>
                      <a:r>
                        <a:rPr kumimoji="0" lang="en-US" altLang="ru-RU" sz="1600" b="1" i="0" u="none" strike="noStrike" cap="none" normalizeH="0" baseline="0" dirty="0">
                          <a:ln>
                            <a:noFill/>
                          </a:ln>
                          <a:solidFill>
                            <a:schemeClr val="tx1"/>
                          </a:solidFill>
                          <a:effectLst/>
                          <a:latin typeface="Times New Roman" pitchFamily="18" charset="0"/>
                        </a:rPr>
                        <a:t> data**</a:t>
                      </a:r>
                      <a:endParaRPr kumimoji="0" lang="ru-RU" altLang="ru-RU" sz="1600" b="1" i="0" u="none" strike="noStrike" cap="none" normalizeH="0" baseline="0" dirty="0">
                        <a:ln>
                          <a:noFill/>
                        </a:ln>
                        <a:solidFill>
                          <a:schemeClr val="tx1"/>
                        </a:solidFill>
                        <a:effectLst/>
                        <a:latin typeface="Times New Roman" pitchFamily="18" charset="0"/>
                      </a:endParaRPr>
                    </a:p>
                  </a:txBody>
                  <a:tcPr marL="91443" marR="91443" marT="45708" marB="4570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0"/>
                  </a:ext>
                </a:extLst>
              </a:tr>
              <a:tr h="36825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600" b="1" i="0" u="none" strike="noStrike" cap="none" normalizeH="0" baseline="0">
                          <a:ln>
                            <a:noFill/>
                          </a:ln>
                          <a:solidFill>
                            <a:schemeClr val="tx1"/>
                          </a:solidFill>
                          <a:effectLst/>
                          <a:latin typeface="Times New Roman" pitchFamily="18" charset="0"/>
                        </a:rPr>
                        <a:t>E1E1</a:t>
                      </a:r>
                      <a:endParaRPr kumimoji="0" lang="ru-RU" altLang="ru-RU" sz="1600" b="1" i="0" u="none" strike="noStrike" cap="none" normalizeH="0" baseline="0">
                        <a:ln>
                          <a:noFill/>
                        </a:ln>
                        <a:solidFill>
                          <a:schemeClr val="tx1"/>
                        </a:solidFill>
                        <a:effectLst/>
                        <a:latin typeface="Times New Roman" pitchFamily="18" charset="0"/>
                      </a:endParaRPr>
                    </a:p>
                  </a:txBody>
                  <a:tcPr marL="91443" marR="91443" marT="45708" marB="4570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600" b="1" i="0" u="none" strike="noStrike" cap="none" normalizeH="0" baseline="0">
                          <a:ln>
                            <a:noFill/>
                          </a:ln>
                          <a:solidFill>
                            <a:schemeClr val="tx1"/>
                          </a:solidFill>
                          <a:effectLst/>
                          <a:latin typeface="Times New Roman" pitchFamily="18" charset="0"/>
                        </a:rPr>
                        <a:t>-5.4</a:t>
                      </a:r>
                      <a:endParaRPr kumimoji="0" lang="ru-RU" altLang="ru-RU" sz="1600" b="1" i="0" u="none" strike="noStrike" cap="none" normalizeH="0" baseline="0">
                        <a:ln>
                          <a:noFill/>
                        </a:ln>
                        <a:solidFill>
                          <a:schemeClr val="tx1"/>
                        </a:solidFill>
                        <a:effectLst/>
                        <a:latin typeface="Times New Roman" pitchFamily="18" charset="0"/>
                      </a:endParaRPr>
                    </a:p>
                  </a:txBody>
                  <a:tcPr marL="91443" marR="91443"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600" b="1" i="0" u="none" strike="noStrike" cap="none" normalizeH="0" baseline="0">
                          <a:ln>
                            <a:noFill/>
                          </a:ln>
                          <a:solidFill>
                            <a:schemeClr val="tx1"/>
                          </a:solidFill>
                          <a:effectLst/>
                          <a:latin typeface="Times New Roman" pitchFamily="18" charset="0"/>
                        </a:rPr>
                        <a:t>-1.3</a:t>
                      </a:r>
                      <a:endParaRPr kumimoji="0" lang="ru-RU" altLang="ru-RU" sz="1600" b="1" i="0" u="none" strike="noStrike" cap="none" normalizeH="0" baseline="0">
                        <a:ln>
                          <a:noFill/>
                        </a:ln>
                        <a:solidFill>
                          <a:schemeClr val="tx1"/>
                        </a:solidFill>
                        <a:effectLst/>
                        <a:latin typeface="Times New Roman" pitchFamily="18" charset="0"/>
                      </a:endParaRPr>
                    </a:p>
                  </a:txBody>
                  <a:tcPr marL="91443" marR="91443"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600" b="1" i="0" u="none" strike="noStrike" cap="none" normalizeH="0" baseline="0">
                          <a:ln>
                            <a:noFill/>
                          </a:ln>
                          <a:solidFill>
                            <a:schemeClr val="tx1"/>
                          </a:solidFill>
                          <a:effectLst/>
                          <a:latin typeface="Times New Roman" pitchFamily="18" charset="0"/>
                        </a:rPr>
                        <a:t>-4.8</a:t>
                      </a:r>
                      <a:endParaRPr kumimoji="0" lang="ru-RU" altLang="ru-RU" sz="1600" b="1" i="0" u="none" strike="noStrike" cap="none" normalizeH="0" baseline="0">
                        <a:ln>
                          <a:noFill/>
                        </a:ln>
                        <a:solidFill>
                          <a:schemeClr val="tx1"/>
                        </a:solidFill>
                        <a:effectLst/>
                        <a:latin typeface="Times New Roman" pitchFamily="18" charset="0"/>
                      </a:endParaRPr>
                    </a:p>
                  </a:txBody>
                  <a:tcPr marL="91443" marR="91443"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600" b="1" i="0" u="none" strike="noStrike" cap="none" normalizeH="0" baseline="0">
                          <a:ln>
                            <a:noFill/>
                          </a:ln>
                          <a:solidFill>
                            <a:schemeClr val="tx1"/>
                          </a:solidFill>
                          <a:effectLst/>
                          <a:latin typeface="Times New Roman" pitchFamily="18" charset="0"/>
                        </a:rPr>
                        <a:t>-3.7</a:t>
                      </a:r>
                      <a:endParaRPr kumimoji="0" lang="ru-RU" altLang="ru-RU" sz="1600" b="1" i="0" u="none" strike="noStrike" cap="none" normalizeH="0" baseline="0">
                        <a:ln>
                          <a:noFill/>
                        </a:ln>
                        <a:solidFill>
                          <a:schemeClr val="tx1"/>
                        </a:solidFill>
                        <a:effectLst/>
                        <a:latin typeface="Times New Roman" pitchFamily="18" charset="0"/>
                      </a:endParaRPr>
                    </a:p>
                  </a:txBody>
                  <a:tcPr marL="91443" marR="91443"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600" b="1" i="0" u="none" strike="noStrike" cap="none" normalizeH="0" baseline="0">
                          <a:ln>
                            <a:noFill/>
                          </a:ln>
                          <a:solidFill>
                            <a:schemeClr val="tx1"/>
                          </a:solidFill>
                          <a:effectLst/>
                          <a:latin typeface="Times New Roman" pitchFamily="18" charset="0"/>
                        </a:rPr>
                        <a:t>-1.1</a:t>
                      </a:r>
                    </a:p>
                  </a:txBody>
                  <a:tcPr marL="91443" marR="91443"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600" b="1" i="0" u="none" strike="noStrike" cap="none" normalizeH="0" baseline="0">
                          <a:ln>
                            <a:noFill/>
                          </a:ln>
                          <a:solidFill>
                            <a:schemeClr val="tx1"/>
                          </a:solidFill>
                          <a:effectLst/>
                          <a:latin typeface="Times New Roman" pitchFamily="18" charset="0"/>
                        </a:rPr>
                        <a:t>-3.4</a:t>
                      </a:r>
                      <a:endParaRPr kumimoji="0" lang="ru-RU" altLang="ru-RU" sz="1600" b="1" i="0" u="none" strike="noStrike" cap="none" normalizeH="0" baseline="0">
                        <a:ln>
                          <a:noFill/>
                        </a:ln>
                        <a:solidFill>
                          <a:schemeClr val="tx1"/>
                        </a:solidFill>
                        <a:effectLst/>
                        <a:latin typeface="Times New Roman" pitchFamily="18" charset="0"/>
                      </a:endParaRPr>
                    </a:p>
                  </a:txBody>
                  <a:tcPr marL="91443" marR="91443"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600" b="1" i="0" u="none" strike="noStrike" cap="none" normalizeH="0" baseline="0">
                          <a:ln>
                            <a:noFill/>
                          </a:ln>
                          <a:solidFill>
                            <a:schemeClr val="tx1"/>
                          </a:solidFill>
                          <a:effectLst/>
                          <a:latin typeface="Times New Roman" pitchFamily="18" charset="0"/>
                        </a:rPr>
                        <a:t>-4.3</a:t>
                      </a:r>
                      <a:endParaRPr kumimoji="0" lang="ru-RU" altLang="ru-RU" sz="1600" b="1" i="0" u="none" strike="noStrike" cap="none" normalizeH="0" baseline="0">
                        <a:ln>
                          <a:noFill/>
                        </a:ln>
                        <a:solidFill>
                          <a:schemeClr val="tx1"/>
                        </a:solidFill>
                        <a:effectLst/>
                        <a:latin typeface="Times New Roman" pitchFamily="18" charset="0"/>
                      </a:endParaRPr>
                    </a:p>
                  </a:txBody>
                  <a:tcPr marL="91443" marR="91443"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600" b="1" i="0" u="none" strike="noStrike" cap="none" normalizeH="0" baseline="0">
                          <a:ln>
                            <a:noFill/>
                          </a:ln>
                          <a:solidFill>
                            <a:schemeClr val="tx1"/>
                          </a:solidFill>
                          <a:effectLst/>
                          <a:latin typeface="Times New Roman" pitchFamily="18" charset="0"/>
                        </a:rPr>
                        <a:t>-3.8</a:t>
                      </a:r>
                      <a:endParaRPr kumimoji="0" lang="ru-RU" altLang="ru-RU" sz="1600" b="1" i="0" u="none" strike="noStrike" cap="none" normalizeH="0" baseline="0">
                        <a:ln>
                          <a:noFill/>
                        </a:ln>
                        <a:solidFill>
                          <a:schemeClr val="tx1"/>
                        </a:solidFill>
                        <a:effectLst/>
                        <a:latin typeface="Times New Roman" pitchFamily="18" charset="0"/>
                      </a:endParaRPr>
                    </a:p>
                  </a:txBody>
                  <a:tcPr marL="91443" marR="91443"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600" b="1" i="0" u="none" strike="noStrike" cap="none" normalizeH="0" baseline="0">
                          <a:ln>
                            <a:noFill/>
                          </a:ln>
                          <a:solidFill>
                            <a:schemeClr val="tx1"/>
                          </a:solidFill>
                          <a:effectLst/>
                          <a:latin typeface="Times New Roman" pitchFamily="18" charset="0"/>
                        </a:rPr>
                        <a:t>-3.5 </a:t>
                      </a:r>
                      <a:r>
                        <a:rPr kumimoji="0" lang="en-US" altLang="ru-RU" sz="1600" b="1" i="0" u="none" strike="noStrike" cap="none" normalizeH="0" baseline="0">
                          <a:ln>
                            <a:noFill/>
                          </a:ln>
                          <a:solidFill>
                            <a:schemeClr val="tx1"/>
                          </a:solidFill>
                          <a:effectLst/>
                          <a:latin typeface="Times New Roman" pitchFamily="18" charset="0"/>
                          <a:cs typeface="Times New Roman" pitchFamily="18" charset="0"/>
                        </a:rPr>
                        <a:t>± 1.2</a:t>
                      </a:r>
                    </a:p>
                  </a:txBody>
                  <a:tcPr marL="91443" marR="91443"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600" b="1" i="0" u="none" strike="noStrike" cap="none" normalizeH="0" baseline="0">
                          <a:ln>
                            <a:noFill/>
                          </a:ln>
                          <a:solidFill>
                            <a:schemeClr val="tx1"/>
                          </a:solidFill>
                          <a:effectLst/>
                          <a:latin typeface="Times New Roman" pitchFamily="18" charset="0"/>
                        </a:rPr>
                        <a:t>−5.0 ± 1.5</a:t>
                      </a:r>
                      <a:endParaRPr kumimoji="0" lang="en-US" altLang="ru-RU" sz="1600" b="1" i="0" u="none" strike="noStrike" cap="none" normalizeH="0" baseline="0">
                        <a:ln>
                          <a:noFill/>
                        </a:ln>
                        <a:solidFill>
                          <a:schemeClr val="tx1"/>
                        </a:solidFill>
                        <a:effectLst/>
                        <a:latin typeface="Times New Roman" pitchFamily="18" charset="0"/>
                        <a:cs typeface="Times New Roman" pitchFamily="18" charset="0"/>
                      </a:endParaRPr>
                    </a:p>
                  </a:txBody>
                  <a:tcPr marL="91443" marR="91443" marT="45708" marB="4570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1"/>
                  </a:ext>
                </a:extLst>
              </a:tr>
              <a:tr h="474606">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600" b="1" i="0" u="none" strike="noStrike" cap="none" normalizeH="0" baseline="0">
                          <a:ln>
                            <a:noFill/>
                          </a:ln>
                          <a:solidFill>
                            <a:schemeClr val="tx1"/>
                          </a:solidFill>
                          <a:effectLst/>
                          <a:latin typeface="Times New Roman" pitchFamily="18" charset="0"/>
                        </a:rPr>
                        <a:t>M1M1</a:t>
                      </a:r>
                      <a:endParaRPr kumimoji="0" lang="ru-RU" altLang="ru-RU" sz="1600" b="1" i="0" u="none" strike="noStrike" cap="none" normalizeH="0" baseline="0">
                        <a:ln>
                          <a:noFill/>
                        </a:ln>
                        <a:solidFill>
                          <a:schemeClr val="tx1"/>
                        </a:solidFill>
                        <a:effectLst/>
                        <a:latin typeface="Times New Roman" pitchFamily="18" charset="0"/>
                      </a:endParaRPr>
                    </a:p>
                  </a:txBody>
                  <a:tcPr marL="91443" marR="91443" marT="45708" marB="4570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600" b="1" i="0" u="none" strike="noStrike" cap="none" normalizeH="0" baseline="0">
                          <a:ln>
                            <a:noFill/>
                          </a:ln>
                          <a:solidFill>
                            <a:schemeClr val="tx1"/>
                          </a:solidFill>
                          <a:effectLst/>
                          <a:latin typeface="Times New Roman" pitchFamily="18" charset="0"/>
                        </a:rPr>
                        <a:t>1.4</a:t>
                      </a:r>
                      <a:endParaRPr kumimoji="0" lang="ru-RU" altLang="ru-RU" sz="1600" b="1" i="0" u="none" strike="noStrike" cap="none" normalizeH="0" baseline="0">
                        <a:ln>
                          <a:noFill/>
                        </a:ln>
                        <a:solidFill>
                          <a:schemeClr val="tx1"/>
                        </a:solidFill>
                        <a:effectLst/>
                        <a:latin typeface="Times New Roman" pitchFamily="18" charset="0"/>
                      </a:endParaRPr>
                    </a:p>
                  </a:txBody>
                  <a:tcPr marL="91443" marR="91443"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600" b="1" i="0" u="none" strike="noStrike" cap="none" normalizeH="0" baseline="0">
                          <a:ln>
                            <a:noFill/>
                          </a:ln>
                          <a:solidFill>
                            <a:schemeClr val="tx1"/>
                          </a:solidFill>
                          <a:effectLst/>
                          <a:latin typeface="Times New Roman" pitchFamily="18" charset="0"/>
                        </a:rPr>
                        <a:t>3.3</a:t>
                      </a:r>
                      <a:endParaRPr kumimoji="0" lang="ru-RU" altLang="ru-RU" sz="1600" b="1" i="0" u="none" strike="noStrike" cap="none" normalizeH="0" baseline="0">
                        <a:ln>
                          <a:noFill/>
                        </a:ln>
                        <a:solidFill>
                          <a:schemeClr val="tx1"/>
                        </a:solidFill>
                        <a:effectLst/>
                        <a:latin typeface="Times New Roman" pitchFamily="18" charset="0"/>
                      </a:endParaRPr>
                    </a:p>
                  </a:txBody>
                  <a:tcPr marL="91443" marR="91443"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600" b="1" i="0" u="none" strike="noStrike" cap="none" normalizeH="0" baseline="0">
                          <a:ln>
                            <a:noFill/>
                          </a:ln>
                          <a:solidFill>
                            <a:schemeClr val="tx1"/>
                          </a:solidFill>
                          <a:effectLst/>
                          <a:latin typeface="Times New Roman" pitchFamily="18" charset="0"/>
                        </a:rPr>
                        <a:t>3.5</a:t>
                      </a:r>
                      <a:endParaRPr kumimoji="0" lang="ru-RU" altLang="ru-RU" sz="1600" b="1" i="0" u="none" strike="noStrike" cap="none" normalizeH="0" baseline="0">
                        <a:ln>
                          <a:noFill/>
                        </a:ln>
                        <a:solidFill>
                          <a:schemeClr val="tx1"/>
                        </a:solidFill>
                        <a:effectLst/>
                        <a:latin typeface="Times New Roman" pitchFamily="18" charset="0"/>
                      </a:endParaRPr>
                    </a:p>
                  </a:txBody>
                  <a:tcPr marL="91443" marR="91443"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600" b="1" i="0" u="none" strike="noStrike" cap="none" normalizeH="0" baseline="0">
                          <a:ln>
                            <a:noFill/>
                          </a:ln>
                          <a:solidFill>
                            <a:schemeClr val="tx1"/>
                          </a:solidFill>
                          <a:effectLst/>
                          <a:latin typeface="Times New Roman" pitchFamily="18" charset="0"/>
                        </a:rPr>
                        <a:t>2.5</a:t>
                      </a:r>
                      <a:endParaRPr kumimoji="0" lang="ru-RU" altLang="ru-RU" sz="1600" b="1" i="0" u="none" strike="noStrike" cap="none" normalizeH="0" baseline="0">
                        <a:ln>
                          <a:noFill/>
                        </a:ln>
                        <a:solidFill>
                          <a:schemeClr val="tx1"/>
                        </a:solidFill>
                        <a:effectLst/>
                        <a:latin typeface="Times New Roman" pitchFamily="18" charset="0"/>
                      </a:endParaRPr>
                    </a:p>
                  </a:txBody>
                  <a:tcPr marL="91443" marR="91443"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600" b="1" i="0" u="none" strike="noStrike" cap="none" normalizeH="0" baseline="0">
                          <a:ln>
                            <a:noFill/>
                          </a:ln>
                          <a:solidFill>
                            <a:schemeClr val="tx1"/>
                          </a:solidFill>
                          <a:effectLst/>
                          <a:latin typeface="Times New Roman" pitchFamily="18" charset="0"/>
                        </a:rPr>
                        <a:t>2.2</a:t>
                      </a:r>
                      <a:endParaRPr kumimoji="0" lang="ru-RU" altLang="ru-RU" sz="1600" b="1" i="0" u="none" strike="noStrike" cap="none" normalizeH="0" baseline="0">
                        <a:ln>
                          <a:noFill/>
                        </a:ln>
                        <a:solidFill>
                          <a:schemeClr val="tx1"/>
                        </a:solidFill>
                        <a:effectLst/>
                        <a:latin typeface="Times New Roman" pitchFamily="18" charset="0"/>
                      </a:endParaRPr>
                    </a:p>
                  </a:txBody>
                  <a:tcPr marL="91443" marR="91443"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600" b="1" i="0" u="none" strike="noStrike" cap="none" normalizeH="0" baseline="0">
                          <a:ln>
                            <a:noFill/>
                          </a:ln>
                          <a:solidFill>
                            <a:schemeClr val="tx1"/>
                          </a:solidFill>
                          <a:effectLst/>
                          <a:latin typeface="Times New Roman" pitchFamily="18" charset="0"/>
                        </a:rPr>
                        <a:t>2.7</a:t>
                      </a:r>
                      <a:endParaRPr kumimoji="0" lang="ru-RU" altLang="ru-RU" sz="1600" b="1" i="0" u="none" strike="noStrike" cap="none" normalizeH="0" baseline="0">
                        <a:ln>
                          <a:noFill/>
                        </a:ln>
                        <a:solidFill>
                          <a:schemeClr val="tx1"/>
                        </a:solidFill>
                        <a:effectLst/>
                        <a:latin typeface="Times New Roman" pitchFamily="18" charset="0"/>
                      </a:endParaRPr>
                    </a:p>
                  </a:txBody>
                  <a:tcPr marL="91443" marR="91443"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600" b="1" i="0" u="none" strike="noStrike" cap="none" normalizeH="0" baseline="0">
                          <a:ln>
                            <a:noFill/>
                          </a:ln>
                          <a:solidFill>
                            <a:schemeClr val="tx1"/>
                          </a:solidFill>
                          <a:effectLst/>
                          <a:latin typeface="Times New Roman" pitchFamily="18" charset="0"/>
                        </a:rPr>
                        <a:t>2.9</a:t>
                      </a:r>
                      <a:endParaRPr kumimoji="0" lang="ru-RU" altLang="ru-RU" sz="1600" b="1" i="0" u="none" strike="noStrike" cap="none" normalizeH="0" baseline="0">
                        <a:ln>
                          <a:noFill/>
                        </a:ln>
                        <a:solidFill>
                          <a:schemeClr val="tx1"/>
                        </a:solidFill>
                        <a:effectLst/>
                        <a:latin typeface="Times New Roman" pitchFamily="18" charset="0"/>
                      </a:endParaRPr>
                    </a:p>
                  </a:txBody>
                  <a:tcPr marL="91443" marR="91443"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600" b="1" i="0" u="none" strike="noStrike" cap="none" normalizeH="0" baseline="0">
                          <a:ln>
                            <a:noFill/>
                          </a:ln>
                          <a:solidFill>
                            <a:schemeClr val="tx1"/>
                          </a:solidFill>
                          <a:effectLst/>
                          <a:latin typeface="Times New Roman" pitchFamily="18" charset="0"/>
                        </a:rPr>
                        <a:t>2.9</a:t>
                      </a:r>
                      <a:endParaRPr kumimoji="0" lang="ru-RU" altLang="ru-RU" sz="1600" b="1" i="0" u="none" strike="noStrike" cap="none" normalizeH="0" baseline="0">
                        <a:ln>
                          <a:noFill/>
                        </a:ln>
                        <a:solidFill>
                          <a:schemeClr val="tx1"/>
                        </a:solidFill>
                        <a:effectLst/>
                        <a:latin typeface="Times New Roman" pitchFamily="18" charset="0"/>
                      </a:endParaRPr>
                    </a:p>
                  </a:txBody>
                  <a:tcPr marL="91443" marR="91443"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600" b="1" i="0" u="none" strike="noStrike" cap="none" normalizeH="0" baseline="0">
                          <a:ln>
                            <a:noFill/>
                          </a:ln>
                          <a:solidFill>
                            <a:schemeClr val="tx1"/>
                          </a:solidFill>
                          <a:effectLst/>
                          <a:latin typeface="Times New Roman" pitchFamily="18" charset="0"/>
                        </a:rPr>
                        <a:t>3.16 </a:t>
                      </a:r>
                      <a:r>
                        <a:rPr kumimoji="0" lang="en-US" altLang="ru-RU" sz="1600" b="1" i="0" u="none" strike="noStrike" cap="none" normalizeH="0" baseline="0">
                          <a:ln>
                            <a:noFill/>
                          </a:ln>
                          <a:solidFill>
                            <a:schemeClr val="tx1"/>
                          </a:solidFill>
                          <a:effectLst/>
                          <a:latin typeface="Times New Roman" pitchFamily="18" charset="0"/>
                          <a:cs typeface="Times New Roman" pitchFamily="18" charset="0"/>
                        </a:rPr>
                        <a:t>± 0.85</a:t>
                      </a:r>
                      <a:endParaRPr kumimoji="0" lang="ru-RU" altLang="ru-RU" sz="1600" b="1" i="0" u="none" strike="noStrike" cap="none" normalizeH="0" baseline="0">
                        <a:ln>
                          <a:noFill/>
                        </a:ln>
                        <a:solidFill>
                          <a:schemeClr val="tx1"/>
                        </a:solidFill>
                        <a:effectLst/>
                        <a:latin typeface="Times New Roman" pitchFamily="18" charset="0"/>
                        <a:cs typeface="Times New Roman" pitchFamily="18" charset="0"/>
                      </a:endParaRPr>
                    </a:p>
                  </a:txBody>
                  <a:tcPr marL="91443" marR="91443"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600" b="1" i="0" u="none" strike="noStrike" cap="none" normalizeH="0" baseline="0">
                          <a:ln>
                            <a:noFill/>
                          </a:ln>
                          <a:solidFill>
                            <a:schemeClr val="tx1"/>
                          </a:solidFill>
                          <a:effectLst/>
                          <a:latin typeface="Times New Roman" pitchFamily="18" charset="0"/>
                          <a:cs typeface="Times New Roman" pitchFamily="18" charset="0"/>
                        </a:rPr>
                        <a:t>3.13 ± 0.88</a:t>
                      </a:r>
                    </a:p>
                  </a:txBody>
                  <a:tcPr marL="91443" marR="91443" marT="45708" marB="4570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2"/>
                  </a:ext>
                </a:extLst>
              </a:tr>
              <a:tr h="4206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600" b="1" i="0" u="none" strike="noStrike" cap="none" normalizeH="0" baseline="0">
                          <a:ln>
                            <a:noFill/>
                          </a:ln>
                          <a:solidFill>
                            <a:schemeClr val="tx1"/>
                          </a:solidFill>
                          <a:effectLst/>
                          <a:latin typeface="Times New Roman" pitchFamily="18" charset="0"/>
                        </a:rPr>
                        <a:t>E1M2</a:t>
                      </a:r>
                      <a:endParaRPr kumimoji="0" lang="ru-RU" altLang="ru-RU" sz="1600" b="1" i="0" u="none" strike="noStrike" cap="none" normalizeH="0" baseline="0">
                        <a:ln>
                          <a:noFill/>
                        </a:ln>
                        <a:solidFill>
                          <a:schemeClr val="tx1"/>
                        </a:solidFill>
                        <a:effectLst/>
                        <a:latin typeface="Times New Roman" pitchFamily="18" charset="0"/>
                      </a:endParaRPr>
                    </a:p>
                  </a:txBody>
                  <a:tcPr marL="91443" marR="91443" marT="45708" marB="4570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600" b="1" i="0" u="none" strike="noStrike" cap="none" normalizeH="0" baseline="0">
                          <a:ln>
                            <a:noFill/>
                          </a:ln>
                          <a:solidFill>
                            <a:schemeClr val="tx1"/>
                          </a:solidFill>
                          <a:effectLst/>
                          <a:latin typeface="Times New Roman" pitchFamily="18" charset="0"/>
                        </a:rPr>
                        <a:t>1.0</a:t>
                      </a:r>
                      <a:endParaRPr kumimoji="0" lang="ru-RU" altLang="ru-RU" sz="1600" b="1" i="0" u="none" strike="noStrike" cap="none" normalizeH="0" baseline="0">
                        <a:ln>
                          <a:noFill/>
                        </a:ln>
                        <a:solidFill>
                          <a:schemeClr val="tx1"/>
                        </a:solidFill>
                        <a:effectLst/>
                        <a:latin typeface="Times New Roman" pitchFamily="18" charset="0"/>
                      </a:endParaRPr>
                    </a:p>
                  </a:txBody>
                  <a:tcPr marL="91443" marR="91443"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600" b="1" i="0" u="none" strike="noStrike" cap="none" normalizeH="0" baseline="0">
                          <a:ln>
                            <a:noFill/>
                          </a:ln>
                          <a:solidFill>
                            <a:schemeClr val="tx1"/>
                          </a:solidFill>
                          <a:effectLst/>
                          <a:latin typeface="Times New Roman" pitchFamily="18" charset="0"/>
                        </a:rPr>
                        <a:t>0.2</a:t>
                      </a:r>
                      <a:endParaRPr kumimoji="0" lang="ru-RU" altLang="ru-RU" sz="1600" b="1" i="0" u="none" strike="noStrike" cap="none" normalizeH="0" baseline="0">
                        <a:ln>
                          <a:noFill/>
                        </a:ln>
                        <a:solidFill>
                          <a:schemeClr val="tx1"/>
                        </a:solidFill>
                        <a:effectLst/>
                        <a:latin typeface="Times New Roman" pitchFamily="18" charset="0"/>
                      </a:endParaRPr>
                    </a:p>
                  </a:txBody>
                  <a:tcPr marL="91443" marR="91443"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600" b="1" i="0" u="none" strike="noStrike" cap="none" normalizeH="0" baseline="0">
                          <a:ln>
                            <a:noFill/>
                          </a:ln>
                          <a:solidFill>
                            <a:schemeClr val="tx1"/>
                          </a:solidFill>
                          <a:effectLst/>
                          <a:latin typeface="Times New Roman" pitchFamily="18" charset="0"/>
                        </a:rPr>
                        <a:t>1.8</a:t>
                      </a:r>
                      <a:endParaRPr kumimoji="0" lang="ru-RU" altLang="ru-RU" sz="1600" b="1" i="0" u="none" strike="noStrike" cap="none" normalizeH="0" baseline="0">
                        <a:ln>
                          <a:noFill/>
                        </a:ln>
                        <a:solidFill>
                          <a:schemeClr val="tx1"/>
                        </a:solidFill>
                        <a:effectLst/>
                        <a:latin typeface="Times New Roman" pitchFamily="18" charset="0"/>
                      </a:endParaRPr>
                    </a:p>
                  </a:txBody>
                  <a:tcPr marL="91443" marR="91443"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600" b="1" i="0" u="none" strike="noStrike" cap="none" normalizeH="0" baseline="0">
                          <a:ln>
                            <a:noFill/>
                          </a:ln>
                          <a:solidFill>
                            <a:schemeClr val="tx1"/>
                          </a:solidFill>
                          <a:effectLst/>
                          <a:latin typeface="Times New Roman" pitchFamily="18" charset="0"/>
                        </a:rPr>
                        <a:t>1.2</a:t>
                      </a:r>
                      <a:endParaRPr kumimoji="0" lang="ru-RU" altLang="ru-RU" sz="1600" b="1" i="0" u="none" strike="noStrike" cap="none" normalizeH="0" baseline="0">
                        <a:ln>
                          <a:noFill/>
                        </a:ln>
                        <a:solidFill>
                          <a:schemeClr val="tx1"/>
                        </a:solidFill>
                        <a:effectLst/>
                        <a:latin typeface="Times New Roman" pitchFamily="18" charset="0"/>
                      </a:endParaRPr>
                    </a:p>
                  </a:txBody>
                  <a:tcPr marL="91443" marR="91443"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600" b="1" i="0" u="none" strike="noStrike" cap="none" normalizeH="0" baseline="0">
                          <a:ln>
                            <a:noFill/>
                          </a:ln>
                          <a:solidFill>
                            <a:schemeClr val="tx1"/>
                          </a:solidFill>
                          <a:effectLst/>
                          <a:latin typeface="Times New Roman" pitchFamily="18" charset="0"/>
                        </a:rPr>
                        <a:t>-0.4</a:t>
                      </a:r>
                      <a:endParaRPr kumimoji="0" lang="ru-RU" altLang="ru-RU" sz="1600" b="1" i="0" u="none" strike="noStrike" cap="none" normalizeH="0" baseline="0">
                        <a:ln>
                          <a:noFill/>
                        </a:ln>
                        <a:solidFill>
                          <a:schemeClr val="tx1"/>
                        </a:solidFill>
                        <a:effectLst/>
                        <a:latin typeface="Times New Roman" pitchFamily="18" charset="0"/>
                      </a:endParaRPr>
                    </a:p>
                  </a:txBody>
                  <a:tcPr marL="91443" marR="91443"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600" b="1" i="0" u="none" strike="noStrike" cap="none" normalizeH="0" baseline="0">
                          <a:ln>
                            <a:noFill/>
                          </a:ln>
                          <a:solidFill>
                            <a:schemeClr val="tx1"/>
                          </a:solidFill>
                          <a:effectLst/>
                          <a:latin typeface="Times New Roman" pitchFamily="18" charset="0"/>
                        </a:rPr>
                        <a:t>0.3</a:t>
                      </a:r>
                      <a:endParaRPr kumimoji="0" lang="ru-RU" altLang="ru-RU" sz="1600" b="1" i="0" u="none" strike="noStrike" cap="none" normalizeH="0" baseline="0">
                        <a:ln>
                          <a:noFill/>
                        </a:ln>
                        <a:solidFill>
                          <a:schemeClr val="tx1"/>
                        </a:solidFill>
                        <a:effectLst/>
                        <a:latin typeface="Times New Roman" pitchFamily="18" charset="0"/>
                      </a:endParaRPr>
                    </a:p>
                  </a:txBody>
                  <a:tcPr marL="91443" marR="91443"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600" b="1" i="0" u="none" strike="noStrike" cap="none" normalizeH="0" baseline="0">
                          <a:ln>
                            <a:noFill/>
                          </a:ln>
                          <a:solidFill>
                            <a:schemeClr val="tx1"/>
                          </a:solidFill>
                          <a:effectLst/>
                          <a:latin typeface="Times New Roman" pitchFamily="18" charset="0"/>
                        </a:rPr>
                        <a:t>-0.02</a:t>
                      </a:r>
                      <a:endParaRPr kumimoji="0" lang="ru-RU" altLang="ru-RU" sz="1600" b="1" i="0" u="none" strike="noStrike" cap="none" normalizeH="0" baseline="0">
                        <a:ln>
                          <a:noFill/>
                        </a:ln>
                        <a:solidFill>
                          <a:schemeClr val="tx1"/>
                        </a:solidFill>
                        <a:effectLst/>
                        <a:latin typeface="Times New Roman" pitchFamily="18" charset="0"/>
                      </a:endParaRPr>
                    </a:p>
                  </a:txBody>
                  <a:tcPr marL="91443" marR="91443"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600" b="1" i="0" u="none" strike="noStrike" cap="none" normalizeH="0" baseline="0">
                          <a:ln>
                            <a:noFill/>
                          </a:ln>
                          <a:solidFill>
                            <a:schemeClr val="tx1"/>
                          </a:solidFill>
                          <a:effectLst/>
                          <a:latin typeface="Times New Roman" pitchFamily="18" charset="0"/>
                        </a:rPr>
                        <a:t>0.5</a:t>
                      </a:r>
                      <a:endParaRPr kumimoji="0" lang="ru-RU" altLang="ru-RU" sz="1600" b="1" i="0" u="none" strike="noStrike" cap="none" normalizeH="0" baseline="0">
                        <a:ln>
                          <a:noFill/>
                        </a:ln>
                        <a:solidFill>
                          <a:schemeClr val="tx1"/>
                        </a:solidFill>
                        <a:effectLst/>
                        <a:latin typeface="Times New Roman" pitchFamily="18" charset="0"/>
                      </a:endParaRPr>
                    </a:p>
                  </a:txBody>
                  <a:tcPr marL="91443" marR="91443"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600" b="1" i="0" u="none" strike="noStrike" cap="none" normalizeH="0" baseline="0">
                          <a:ln>
                            <a:noFill/>
                          </a:ln>
                          <a:solidFill>
                            <a:schemeClr val="tx1"/>
                          </a:solidFill>
                          <a:effectLst/>
                          <a:latin typeface="Times New Roman" pitchFamily="18" charset="0"/>
                          <a:cs typeface="Times New Roman" pitchFamily="18" charset="0"/>
                        </a:rPr>
                        <a:t>-0.7 ± 1.2</a:t>
                      </a:r>
                      <a:endParaRPr kumimoji="0" lang="ru-RU" altLang="ru-RU" sz="1600" b="1" i="0" u="none" strike="noStrike" cap="none" normalizeH="0" baseline="0">
                        <a:ln>
                          <a:noFill/>
                        </a:ln>
                        <a:solidFill>
                          <a:schemeClr val="tx1"/>
                        </a:solidFill>
                        <a:effectLst/>
                        <a:latin typeface="Times New Roman" pitchFamily="18" charset="0"/>
                        <a:cs typeface="Times New Roman" pitchFamily="18" charset="0"/>
                      </a:endParaRPr>
                    </a:p>
                  </a:txBody>
                  <a:tcPr marL="91443" marR="91443"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sz="1600" b="1" i="0" u="none" strike="noStrike" cap="none" normalizeH="0" baseline="0">
                          <a:ln>
                            <a:noFill/>
                          </a:ln>
                          <a:solidFill>
                            <a:schemeClr val="tx1"/>
                          </a:solidFill>
                          <a:effectLst/>
                          <a:latin typeface="Times New Roman" pitchFamily="18" charset="0"/>
                        </a:rPr>
                        <a:t>1.7 ± 1.7</a:t>
                      </a:r>
                      <a:endParaRPr kumimoji="0" lang="ru-RU" altLang="ru-RU" sz="1600" b="1" i="0" u="none" strike="noStrike" cap="none" normalizeH="0" baseline="0">
                        <a:ln>
                          <a:noFill/>
                        </a:ln>
                        <a:solidFill>
                          <a:schemeClr val="tx1"/>
                        </a:solidFill>
                        <a:effectLst/>
                        <a:latin typeface="Times New Roman" pitchFamily="18" charset="0"/>
                        <a:cs typeface="Times New Roman" pitchFamily="18" charset="0"/>
                      </a:endParaRPr>
                    </a:p>
                  </a:txBody>
                  <a:tcPr marL="91443" marR="91443" marT="45708" marB="4570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3"/>
                  </a:ext>
                </a:extLst>
              </a:tr>
              <a:tr h="4174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600" b="1" i="0" u="none" strike="noStrike" cap="none" normalizeH="0" baseline="0">
                          <a:ln>
                            <a:noFill/>
                          </a:ln>
                          <a:solidFill>
                            <a:schemeClr val="tx1"/>
                          </a:solidFill>
                          <a:effectLst/>
                          <a:latin typeface="Times New Roman" pitchFamily="18" charset="0"/>
                        </a:rPr>
                        <a:t>M1E2</a:t>
                      </a:r>
                      <a:endParaRPr kumimoji="0" lang="ru-RU" altLang="ru-RU" sz="1600" b="1" i="0" u="none" strike="noStrike" cap="none" normalizeH="0" baseline="0">
                        <a:ln>
                          <a:noFill/>
                        </a:ln>
                        <a:solidFill>
                          <a:schemeClr val="tx1"/>
                        </a:solidFill>
                        <a:effectLst/>
                        <a:latin typeface="Times New Roman" pitchFamily="18" charset="0"/>
                      </a:endParaRPr>
                    </a:p>
                  </a:txBody>
                  <a:tcPr marL="91443" marR="91443" marT="45708" marB="45708"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600" b="1" i="0" u="none" strike="noStrike" cap="none" normalizeH="0" baseline="0">
                          <a:ln>
                            <a:noFill/>
                          </a:ln>
                          <a:solidFill>
                            <a:schemeClr val="tx1"/>
                          </a:solidFill>
                          <a:effectLst/>
                          <a:latin typeface="Times New Roman" pitchFamily="18" charset="0"/>
                        </a:rPr>
                        <a:t>1.0</a:t>
                      </a:r>
                      <a:endParaRPr kumimoji="0" lang="ru-RU" altLang="ru-RU" sz="1600" b="1" i="0" u="none" strike="noStrike" cap="none" normalizeH="0" baseline="0">
                        <a:ln>
                          <a:noFill/>
                        </a:ln>
                        <a:solidFill>
                          <a:schemeClr val="tx1"/>
                        </a:solidFill>
                        <a:effectLst/>
                        <a:latin typeface="Times New Roman" pitchFamily="18" charset="0"/>
                      </a:endParaRPr>
                    </a:p>
                  </a:txBody>
                  <a:tcPr marL="91443" marR="91443"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600" b="1" i="0" u="none" strike="noStrike" cap="none" normalizeH="0" baseline="0">
                          <a:ln>
                            <a:noFill/>
                          </a:ln>
                          <a:solidFill>
                            <a:schemeClr val="tx1"/>
                          </a:solidFill>
                          <a:effectLst/>
                          <a:latin typeface="Times New Roman" pitchFamily="18" charset="0"/>
                        </a:rPr>
                        <a:t>1.8</a:t>
                      </a:r>
                      <a:endParaRPr kumimoji="0" lang="ru-RU" altLang="ru-RU" sz="1600" b="1" i="0" u="none" strike="noStrike" cap="none" normalizeH="0" baseline="0">
                        <a:ln>
                          <a:noFill/>
                        </a:ln>
                        <a:solidFill>
                          <a:schemeClr val="tx1"/>
                        </a:solidFill>
                        <a:effectLst/>
                        <a:latin typeface="Times New Roman" pitchFamily="18" charset="0"/>
                      </a:endParaRPr>
                    </a:p>
                  </a:txBody>
                  <a:tcPr marL="91443" marR="91443"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600" b="1" i="0" u="none" strike="noStrike" cap="none" normalizeH="0" baseline="0">
                          <a:ln>
                            <a:noFill/>
                          </a:ln>
                          <a:solidFill>
                            <a:schemeClr val="tx1"/>
                          </a:solidFill>
                          <a:effectLst/>
                          <a:latin typeface="Times New Roman" pitchFamily="18" charset="0"/>
                        </a:rPr>
                        <a:t>1.1</a:t>
                      </a:r>
                      <a:endParaRPr kumimoji="0" lang="ru-RU" altLang="ru-RU" sz="1600" b="1" i="0" u="none" strike="noStrike" cap="none" normalizeH="0" baseline="0">
                        <a:ln>
                          <a:noFill/>
                        </a:ln>
                        <a:solidFill>
                          <a:schemeClr val="tx1"/>
                        </a:solidFill>
                        <a:effectLst/>
                        <a:latin typeface="Times New Roman" pitchFamily="18" charset="0"/>
                      </a:endParaRPr>
                    </a:p>
                  </a:txBody>
                  <a:tcPr marL="91443" marR="91443"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600" b="1" i="0" u="none" strike="noStrike" cap="none" normalizeH="0" baseline="0">
                          <a:ln>
                            <a:noFill/>
                          </a:ln>
                          <a:solidFill>
                            <a:schemeClr val="tx1"/>
                          </a:solidFill>
                          <a:effectLst/>
                          <a:latin typeface="Times New Roman" pitchFamily="18" charset="0"/>
                        </a:rPr>
                        <a:t>1.2</a:t>
                      </a:r>
                      <a:endParaRPr kumimoji="0" lang="ru-RU" altLang="ru-RU" sz="1600" b="1" i="0" u="none" strike="noStrike" cap="none" normalizeH="0" baseline="0">
                        <a:ln>
                          <a:noFill/>
                        </a:ln>
                        <a:solidFill>
                          <a:schemeClr val="tx1"/>
                        </a:solidFill>
                        <a:effectLst/>
                        <a:latin typeface="Times New Roman" pitchFamily="18" charset="0"/>
                      </a:endParaRPr>
                    </a:p>
                  </a:txBody>
                  <a:tcPr marL="91443" marR="91443"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600" b="1" i="0" u="none" strike="noStrike" cap="none" normalizeH="0" baseline="0">
                          <a:ln>
                            <a:noFill/>
                          </a:ln>
                          <a:solidFill>
                            <a:schemeClr val="tx1"/>
                          </a:solidFill>
                          <a:effectLst/>
                          <a:latin typeface="Times New Roman" pitchFamily="18" charset="0"/>
                        </a:rPr>
                        <a:t>1.9</a:t>
                      </a:r>
                      <a:endParaRPr kumimoji="0" lang="ru-RU" altLang="ru-RU" sz="1600" b="1" i="0" u="none" strike="noStrike" cap="none" normalizeH="0" baseline="0">
                        <a:ln>
                          <a:noFill/>
                        </a:ln>
                        <a:solidFill>
                          <a:schemeClr val="tx1"/>
                        </a:solidFill>
                        <a:effectLst/>
                        <a:latin typeface="Times New Roman" pitchFamily="18" charset="0"/>
                      </a:endParaRPr>
                    </a:p>
                  </a:txBody>
                  <a:tcPr marL="91443" marR="91443"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600" b="1" i="0" u="none" strike="noStrike" cap="none" normalizeH="0" baseline="0">
                          <a:ln>
                            <a:noFill/>
                          </a:ln>
                          <a:solidFill>
                            <a:schemeClr val="tx1"/>
                          </a:solidFill>
                          <a:effectLst/>
                          <a:latin typeface="Times New Roman" pitchFamily="18" charset="0"/>
                        </a:rPr>
                        <a:t>1.9</a:t>
                      </a:r>
                      <a:endParaRPr kumimoji="0" lang="ru-RU" altLang="ru-RU" sz="1600" b="1" i="0" u="none" strike="noStrike" cap="none" normalizeH="0" baseline="0">
                        <a:ln>
                          <a:noFill/>
                        </a:ln>
                        <a:solidFill>
                          <a:schemeClr val="tx1"/>
                        </a:solidFill>
                        <a:effectLst/>
                        <a:latin typeface="Times New Roman" pitchFamily="18" charset="0"/>
                      </a:endParaRPr>
                    </a:p>
                  </a:txBody>
                  <a:tcPr marL="91443" marR="91443"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600" b="1" i="0" u="none" strike="noStrike" cap="none" normalizeH="0" baseline="0">
                          <a:ln>
                            <a:noFill/>
                          </a:ln>
                          <a:solidFill>
                            <a:schemeClr val="tx1"/>
                          </a:solidFill>
                          <a:effectLst/>
                          <a:latin typeface="Times New Roman" pitchFamily="18" charset="0"/>
                        </a:rPr>
                        <a:t>2.2</a:t>
                      </a:r>
                      <a:endParaRPr kumimoji="0" lang="ru-RU" altLang="ru-RU" sz="1600" b="1" i="0" u="none" strike="noStrike" cap="none" normalizeH="0" baseline="0">
                        <a:ln>
                          <a:noFill/>
                        </a:ln>
                        <a:solidFill>
                          <a:schemeClr val="tx1"/>
                        </a:solidFill>
                        <a:effectLst/>
                        <a:latin typeface="Times New Roman" pitchFamily="18" charset="0"/>
                      </a:endParaRPr>
                    </a:p>
                  </a:txBody>
                  <a:tcPr marL="91443" marR="91443"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600" b="1" i="0" u="none" strike="noStrike" cap="none" normalizeH="0" baseline="0">
                          <a:ln>
                            <a:noFill/>
                          </a:ln>
                          <a:solidFill>
                            <a:schemeClr val="tx1"/>
                          </a:solidFill>
                          <a:effectLst/>
                          <a:latin typeface="Times New Roman" pitchFamily="18" charset="0"/>
                        </a:rPr>
                        <a:t>1.6</a:t>
                      </a:r>
                      <a:endParaRPr kumimoji="0" lang="ru-RU" altLang="ru-RU" sz="1600" b="1" i="0" u="none" strike="noStrike" cap="none" normalizeH="0" baseline="0">
                        <a:ln>
                          <a:noFill/>
                        </a:ln>
                        <a:solidFill>
                          <a:schemeClr val="tx1"/>
                        </a:solidFill>
                        <a:effectLst/>
                        <a:latin typeface="Times New Roman" pitchFamily="18" charset="0"/>
                      </a:endParaRPr>
                    </a:p>
                  </a:txBody>
                  <a:tcPr marL="91443" marR="91443"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altLang="ru-RU" sz="1600" b="1" i="0" u="none" strike="noStrike" cap="none" normalizeH="0" baseline="0">
                          <a:ln>
                            <a:noFill/>
                          </a:ln>
                          <a:solidFill>
                            <a:schemeClr val="tx1"/>
                          </a:solidFill>
                          <a:effectLst/>
                          <a:latin typeface="Times New Roman" pitchFamily="18" charset="0"/>
                          <a:cs typeface="Times New Roman" pitchFamily="18" charset="0"/>
                        </a:rPr>
                        <a:t>1.99 ± 0.29</a:t>
                      </a:r>
                      <a:endParaRPr kumimoji="0" lang="ru-RU" altLang="ru-RU" sz="1600" b="1" i="0" u="none" strike="noStrike" cap="none" normalizeH="0" baseline="0">
                        <a:ln>
                          <a:noFill/>
                        </a:ln>
                        <a:solidFill>
                          <a:schemeClr val="tx1"/>
                        </a:solidFill>
                        <a:effectLst/>
                        <a:latin typeface="Times New Roman" pitchFamily="18" charset="0"/>
                        <a:cs typeface="Times New Roman" pitchFamily="18" charset="0"/>
                      </a:endParaRPr>
                    </a:p>
                  </a:txBody>
                  <a:tcPr marL="91443" marR="91443" marT="45708" marB="45708"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ru-RU" altLang="ru-RU" sz="1600" b="0" i="0" u="none" strike="noStrike" cap="none" normalizeH="0" baseline="0">
                          <a:ln>
                            <a:noFill/>
                          </a:ln>
                          <a:solidFill>
                            <a:schemeClr val="tx1"/>
                          </a:solidFill>
                          <a:effectLst/>
                          <a:latin typeface="Times New Roman" pitchFamily="18" charset="0"/>
                          <a:cs typeface="Times New Roman" pitchFamily="18" charset="0"/>
                        </a:rPr>
                        <a:t> </a:t>
                      </a:r>
                      <a:r>
                        <a:rPr kumimoji="0" lang="ru-RU" altLang="ru-RU" sz="1600" b="1" i="0" u="none" strike="noStrike" cap="none" normalizeH="0" baseline="0">
                          <a:ln>
                            <a:noFill/>
                          </a:ln>
                          <a:solidFill>
                            <a:schemeClr val="tx1"/>
                          </a:solidFill>
                          <a:effectLst/>
                          <a:latin typeface="Times New Roman" pitchFamily="18" charset="0"/>
                          <a:cs typeface="Times New Roman" pitchFamily="18" charset="0"/>
                        </a:rPr>
                        <a:t>1.26 ± 0.43</a:t>
                      </a:r>
                    </a:p>
                  </a:txBody>
                  <a:tcPr marL="91443" marR="91443" marT="45708" marB="45708"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 xmlns:a16="http://schemas.microsoft.com/office/drawing/2014/main" val="10004"/>
                  </a:ext>
                </a:extLst>
              </a:tr>
              <a:tr h="3471451">
                <a:tc gridSpan="11">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ru-RU" sz="800" b="0" i="1" u="none" strike="noStrike" cap="none" normalizeH="0" baseline="0" dirty="0">
                        <a:ln>
                          <a:noFill/>
                        </a:ln>
                        <a:solidFill>
                          <a:srgbClr val="000099"/>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800" b="0" i="1" u="none" strike="noStrike" cap="none" normalizeH="0" baseline="0" dirty="0">
                          <a:ln>
                            <a:noFill/>
                          </a:ln>
                          <a:solidFill>
                            <a:srgbClr val="000099"/>
                          </a:solidFill>
                          <a:effectLst/>
                          <a:latin typeface="Arial" charset="0"/>
                        </a:rPr>
                        <a:t>Experimental results for the multipole basis spin-polarizabilities are from the combined analysis of Σ</a:t>
                      </a:r>
                      <a:r>
                        <a:rPr kumimoji="0" lang="en-US" altLang="ru-RU" sz="1800" b="0" i="1" u="none" strike="noStrike" cap="none" normalizeH="0" baseline="-25000" dirty="0">
                          <a:ln>
                            <a:noFill/>
                          </a:ln>
                          <a:solidFill>
                            <a:srgbClr val="000099"/>
                          </a:solidFill>
                          <a:effectLst/>
                          <a:latin typeface="Arial" charset="0"/>
                        </a:rPr>
                        <a:t>2x</a:t>
                      </a:r>
                      <a:r>
                        <a:rPr kumimoji="0" lang="en-US" altLang="ru-RU" sz="1800" b="0" i="1" u="none" strike="noStrike" cap="none" normalizeH="0" baseline="0" dirty="0">
                          <a:ln>
                            <a:noFill/>
                          </a:ln>
                          <a:solidFill>
                            <a:srgbClr val="000099"/>
                          </a:solidFill>
                          <a:effectLst/>
                          <a:latin typeface="Arial" charset="0"/>
                        </a:rPr>
                        <a:t> (Mainz data) and Σ</a:t>
                      </a:r>
                      <a:r>
                        <a:rPr kumimoji="0" lang="en-US" altLang="ru-RU" sz="1800" b="0" i="1" u="none" strike="noStrike" cap="none" normalizeH="0" baseline="-25000" dirty="0">
                          <a:ln>
                            <a:noFill/>
                          </a:ln>
                          <a:solidFill>
                            <a:srgbClr val="000099"/>
                          </a:solidFill>
                          <a:effectLst/>
                          <a:latin typeface="Arial" charset="0"/>
                        </a:rPr>
                        <a:t>3 </a:t>
                      </a:r>
                      <a:r>
                        <a:rPr kumimoji="0" lang="en-US" altLang="ru-RU" sz="1800" b="0" i="1" u="none" strike="noStrike" cap="none" normalizeH="0" baseline="0" dirty="0">
                          <a:ln>
                            <a:noFill/>
                          </a:ln>
                          <a:solidFill>
                            <a:srgbClr val="000099"/>
                          </a:solidFill>
                          <a:effectLst/>
                          <a:latin typeface="Arial" charset="0"/>
                        </a:rPr>
                        <a:t>(LEGS* or </a:t>
                      </a:r>
                      <a:r>
                        <a:rPr kumimoji="0" lang="en-US" altLang="ru-RU" sz="1800" b="0" i="1" u="none" strike="noStrike" cap="none" normalizeH="0" baseline="0" dirty="0">
                          <a:ln>
                            <a:noFill/>
                          </a:ln>
                          <a:solidFill>
                            <a:srgbClr val="FF0000"/>
                          </a:solidFill>
                          <a:effectLst/>
                          <a:latin typeface="Arial" charset="0"/>
                        </a:rPr>
                        <a:t>Mainz data</a:t>
                      </a:r>
                      <a:r>
                        <a:rPr kumimoji="0" lang="en-US" altLang="ru-RU" sz="1800" b="0" i="1" u="none" strike="noStrike" cap="none" normalizeH="0" baseline="0" dirty="0">
                          <a:ln>
                            <a:noFill/>
                          </a:ln>
                          <a:solidFill>
                            <a:srgbClr val="000099"/>
                          </a:solidFill>
                          <a:effectLst/>
                          <a:latin typeface="Arial" charset="0"/>
                        </a:rPr>
                        <a:t>**) asymmetries using a dispersion model calculation***.</a:t>
                      </a:r>
                      <a:br>
                        <a:rPr kumimoji="0" lang="en-US" altLang="ru-RU" sz="1800" b="0" i="1" u="none" strike="noStrike" cap="none" normalizeH="0" baseline="0" dirty="0">
                          <a:ln>
                            <a:noFill/>
                          </a:ln>
                          <a:solidFill>
                            <a:srgbClr val="000099"/>
                          </a:solidFill>
                          <a:effectLst/>
                          <a:latin typeface="Arial" charset="0"/>
                        </a:rPr>
                      </a:br>
                      <a:r>
                        <a:rPr kumimoji="0" lang="en-US" sz="1800" b="0" i="1" u="none" strike="noStrike" cap="none" normalizeH="0" baseline="0" dirty="0">
                          <a:ln>
                            <a:noFill/>
                          </a:ln>
                          <a:solidFill>
                            <a:srgbClr val="FF0000"/>
                          </a:solidFill>
                          <a:effectLst/>
                          <a:latin typeface="Arial" charset="0"/>
                        </a:rPr>
                        <a:t>The size of the experimental uncertainties is too large to discriminate between these various  predictions. </a:t>
                      </a:r>
                      <a:r>
                        <a:rPr kumimoji="0" lang="en-US" altLang="ru-RU" sz="1800" b="0" i="1" u="none" strike="noStrike" cap="none" normalizeH="0" baseline="0" dirty="0">
                          <a:ln>
                            <a:noFill/>
                          </a:ln>
                          <a:solidFill>
                            <a:srgbClr val="000099"/>
                          </a:solidFill>
                          <a:effectLst/>
                          <a:latin typeface="Arial" charset="0"/>
                          <a:cs typeface="Times New Roman" pitchFamily="18" charset="0"/>
                        </a:rPr>
                        <a:t>One of the largest uncertainties in the analysis is due to the error on </a:t>
                      </a:r>
                      <a:r>
                        <a:rPr kumimoji="0" lang="el-GR" altLang="ru-RU" sz="1800" b="0" i="1" u="none" strike="noStrike" cap="none" normalizeH="0" baseline="0" dirty="0">
                          <a:ln>
                            <a:noFill/>
                          </a:ln>
                          <a:solidFill>
                            <a:srgbClr val="000099"/>
                          </a:solidFill>
                          <a:effectLst/>
                          <a:latin typeface="Arial" charset="0"/>
                          <a:cs typeface="Times New Roman" pitchFamily="18" charset="0"/>
                        </a:rPr>
                        <a:t>γ</a:t>
                      </a:r>
                      <a:r>
                        <a:rPr kumimoji="0" lang="el-GR" altLang="ru-RU" sz="1800" b="0" i="1" u="none" strike="noStrike" cap="none" normalizeH="0" baseline="-25000" dirty="0">
                          <a:ln>
                            <a:noFill/>
                          </a:ln>
                          <a:solidFill>
                            <a:srgbClr val="000099"/>
                          </a:solidFill>
                          <a:effectLst/>
                          <a:latin typeface="Arial" charset="0"/>
                          <a:cs typeface="Times New Roman" pitchFamily="18" charset="0"/>
                        </a:rPr>
                        <a:t>π</a:t>
                      </a:r>
                      <a:r>
                        <a:rPr kumimoji="0" lang="en-US" altLang="ru-RU" sz="1800" b="0" i="1" u="none" strike="noStrike" cap="none" normalizeH="0" baseline="0" dirty="0">
                          <a:ln>
                            <a:noFill/>
                          </a:ln>
                          <a:solidFill>
                            <a:srgbClr val="000099"/>
                          </a:solidFill>
                          <a:effectLst/>
                          <a:latin typeface="Arial" charset="0"/>
                          <a:cs typeface="Times New Roman" pitchFamily="18" charset="0"/>
                        </a:rPr>
                        <a:t>, </a:t>
                      </a:r>
                      <a:r>
                        <a:rPr kumimoji="0" lang="el-GR" altLang="ru-RU" sz="1800" b="0" i="1" u="none" strike="noStrike" cap="none" normalizeH="0" baseline="0" dirty="0">
                          <a:ln>
                            <a:noFill/>
                          </a:ln>
                          <a:solidFill>
                            <a:srgbClr val="000099"/>
                          </a:solidFill>
                          <a:effectLst/>
                          <a:latin typeface="Arial" charset="0"/>
                          <a:cs typeface="Times New Roman" pitchFamily="18" charset="0"/>
                        </a:rPr>
                        <a:t>±</a:t>
                      </a:r>
                      <a:r>
                        <a:rPr kumimoji="0" lang="en-US" altLang="ru-RU" sz="1800" b="0" i="1" u="none" strike="noStrike" cap="none" normalizeH="0" baseline="0" dirty="0">
                          <a:ln>
                            <a:noFill/>
                          </a:ln>
                          <a:solidFill>
                            <a:srgbClr val="000099"/>
                          </a:solidFill>
                          <a:effectLst/>
                          <a:latin typeface="Arial" charset="0"/>
                          <a:cs typeface="Times New Roman" pitchFamily="18" charset="0"/>
                        </a:rPr>
                        <a:t>1.8. The data on the asymmetry </a:t>
                      </a:r>
                      <a:r>
                        <a:rPr kumimoji="0" lang="el-GR" altLang="ru-RU" sz="1800" b="0" i="1" u="none" strike="noStrike" cap="none" normalizeH="0" baseline="0" dirty="0">
                          <a:ln>
                            <a:noFill/>
                          </a:ln>
                          <a:solidFill>
                            <a:srgbClr val="000099"/>
                          </a:solidFill>
                          <a:effectLst/>
                          <a:latin typeface="Arial" charset="0"/>
                          <a:cs typeface="Times New Roman" pitchFamily="18" charset="0"/>
                        </a:rPr>
                        <a:t>Σ</a:t>
                      </a:r>
                      <a:r>
                        <a:rPr kumimoji="0" lang="en-US" altLang="ru-RU" sz="1800" b="0" i="1" u="none" strike="noStrike" cap="none" normalizeH="0" baseline="-25000" dirty="0">
                          <a:ln>
                            <a:noFill/>
                          </a:ln>
                          <a:solidFill>
                            <a:srgbClr val="000099"/>
                          </a:solidFill>
                          <a:effectLst/>
                          <a:latin typeface="Arial" charset="0"/>
                          <a:cs typeface="Times New Roman" pitchFamily="18" charset="0"/>
                        </a:rPr>
                        <a:t>2z</a:t>
                      </a:r>
                      <a:r>
                        <a:rPr kumimoji="0" lang="en-US" altLang="ru-RU" sz="1800" b="0" i="1" u="none" strike="noStrike" cap="none" normalizeH="0" baseline="0" dirty="0">
                          <a:ln>
                            <a:noFill/>
                          </a:ln>
                          <a:solidFill>
                            <a:srgbClr val="000099"/>
                          </a:solidFill>
                          <a:effectLst/>
                          <a:latin typeface="Arial" charset="0"/>
                          <a:cs typeface="Times New Roman" pitchFamily="18" charset="0"/>
                        </a:rPr>
                        <a:t>, should reduce the uncertainty by a factor of approximately four, which should reduce the uncertainty on M1M1 by a factor of approximately two.</a:t>
                      </a:r>
                      <a:r>
                        <a:rPr lang="en-US" b="0" i="0" u="none" strike="noStrike" kern="1200" baseline="0" dirty="0">
                          <a:solidFill>
                            <a:srgbClr val="000000"/>
                          </a:solidFill>
                          <a:latin typeface="Arial" panose="020B0604020202020204" pitchFamily="34" charset="0"/>
                        </a:rPr>
                        <a:t> Polarizabilities (in units 10</a:t>
                      </a:r>
                      <a:r>
                        <a:rPr lang="en-US" b="0" i="0" u="none" strike="noStrike" kern="1200" baseline="30000" dirty="0">
                          <a:solidFill>
                            <a:srgbClr val="000000"/>
                          </a:solidFill>
                          <a:latin typeface="Arial" panose="020B0604020202020204" pitchFamily="34" charset="0"/>
                        </a:rPr>
                        <a:t>-4</a:t>
                      </a:r>
                      <a:r>
                        <a:rPr lang="en-US" b="0" i="0" u="none" strike="noStrike" kern="1200" baseline="0" dirty="0">
                          <a:solidFill>
                            <a:srgbClr val="000000"/>
                          </a:solidFill>
                          <a:latin typeface="Arial" panose="020B0604020202020204" pitchFamily="34" charset="0"/>
                        </a:rPr>
                        <a:t> fm</a:t>
                      </a:r>
                      <a:r>
                        <a:rPr lang="en-US" b="0" i="0" u="none" strike="noStrike" kern="1200" baseline="30000" dirty="0">
                          <a:solidFill>
                            <a:srgbClr val="000000"/>
                          </a:solidFill>
                          <a:latin typeface="Arial" panose="020B0604020202020204" pitchFamily="34" charset="0"/>
                        </a:rPr>
                        <a:t>4</a:t>
                      </a:r>
                      <a:r>
                        <a:rPr lang="en-US" b="0" i="0" u="none" strike="noStrike" kern="1200" baseline="0" dirty="0">
                          <a:solidFill>
                            <a:srgbClr val="000000"/>
                          </a:solidFill>
                          <a:latin typeface="Arial" panose="020B0604020202020204" pitchFamily="34" charset="0"/>
                        </a:rPr>
                        <a:t>): </a:t>
                      </a:r>
                      <a:endParaRPr kumimoji="0" lang="en-US" altLang="ru-RU" sz="1800" b="0" i="1" u="none" strike="noStrike" cap="none" normalizeH="0" baseline="0" dirty="0">
                        <a:ln>
                          <a:noFill/>
                        </a:ln>
                        <a:solidFill>
                          <a:srgbClr val="000099"/>
                        </a:solidFill>
                        <a:effectLst/>
                        <a:latin typeface="Arial" charset="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ru-RU" sz="1200" b="0" i="0" u="none" strike="noStrike" cap="none" normalizeH="0" baseline="0" dirty="0">
                        <a:ln>
                          <a:noFill/>
                        </a:ln>
                        <a:solidFill>
                          <a:schemeClr val="tx1"/>
                        </a:solidFill>
                        <a:effectLst/>
                        <a:latin typeface="Arial"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600" b="0" i="0" u="none" strike="noStrike" cap="none" normalizeH="0" baseline="0" dirty="0">
                          <a:ln>
                            <a:noFill/>
                          </a:ln>
                          <a:solidFill>
                            <a:schemeClr val="tx1"/>
                          </a:solidFill>
                          <a:effectLst/>
                          <a:latin typeface="Arial" charset="0"/>
                        </a:rPr>
                        <a:t>* G. </a:t>
                      </a:r>
                      <a:r>
                        <a:rPr kumimoji="0" lang="en-US" altLang="ru-RU" sz="1600" b="0" i="0" u="none" strike="noStrike" cap="none" normalizeH="0" baseline="0" dirty="0" err="1">
                          <a:ln>
                            <a:noFill/>
                          </a:ln>
                          <a:solidFill>
                            <a:schemeClr val="tx1"/>
                          </a:solidFill>
                          <a:effectLst/>
                          <a:latin typeface="Arial" charset="0"/>
                        </a:rPr>
                        <a:t>Blanpied</a:t>
                      </a:r>
                      <a:r>
                        <a:rPr kumimoji="0" lang="en-US" altLang="ru-RU" sz="1600" b="0" i="0" u="none" strike="noStrike" cap="none" normalizeH="0" baseline="0" dirty="0">
                          <a:ln>
                            <a:noFill/>
                          </a:ln>
                          <a:solidFill>
                            <a:schemeClr val="tx1"/>
                          </a:solidFill>
                          <a:effectLst/>
                          <a:latin typeface="Arial" charset="0"/>
                        </a:rPr>
                        <a:t> et al. (The LEGS Collaboration), Phys. </a:t>
                      </a:r>
                      <a:r>
                        <a:rPr kumimoji="0" lang="en-US" altLang="ru-RU" sz="1600" b="0" i="0" u="none" strike="noStrike" cap="none" normalizeH="0" baseline="0" dirty="0" err="1">
                          <a:ln>
                            <a:noFill/>
                          </a:ln>
                          <a:solidFill>
                            <a:schemeClr val="tx1"/>
                          </a:solidFill>
                          <a:effectLst/>
                          <a:latin typeface="Arial" charset="0"/>
                        </a:rPr>
                        <a:t>Rev.C</a:t>
                      </a:r>
                      <a:r>
                        <a:rPr kumimoji="0" lang="en-US" altLang="ru-RU" sz="1600" b="0" i="0" u="none" strike="noStrike" cap="none" normalizeH="0" baseline="0" dirty="0">
                          <a:ln>
                            <a:noFill/>
                          </a:ln>
                          <a:solidFill>
                            <a:schemeClr val="tx1"/>
                          </a:solidFill>
                          <a:effectLst/>
                          <a:latin typeface="Arial" charset="0"/>
                        </a:rPr>
                        <a:t> 64, 025203 (2001).</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ru-RU" sz="1600" b="0" i="0" u="none" strike="noStrike" cap="none" normalizeH="0" baseline="0" dirty="0">
                          <a:ln>
                            <a:noFill/>
                          </a:ln>
                          <a:solidFill>
                            <a:schemeClr val="tx1"/>
                          </a:solidFill>
                          <a:effectLst/>
                          <a:latin typeface="Arial" charset="0"/>
                        </a:rPr>
                        <a:t>** Preliminary.</a:t>
                      </a:r>
                      <a:br>
                        <a:rPr kumimoji="0" lang="en-US" altLang="ru-RU" sz="1600" b="0" i="0" u="none" strike="noStrike" cap="none" normalizeH="0" baseline="0" dirty="0">
                          <a:ln>
                            <a:noFill/>
                          </a:ln>
                          <a:solidFill>
                            <a:schemeClr val="tx1"/>
                          </a:solidFill>
                          <a:effectLst/>
                          <a:latin typeface="Arial" charset="0"/>
                        </a:rPr>
                      </a:br>
                      <a:r>
                        <a:rPr kumimoji="0" lang="en-US" altLang="ru-RU" sz="1600" b="0" i="0" u="none" strike="noStrike" cap="none" normalizeH="0" baseline="0" dirty="0">
                          <a:ln>
                            <a:noFill/>
                          </a:ln>
                          <a:solidFill>
                            <a:schemeClr val="tx1"/>
                          </a:solidFill>
                          <a:effectLst/>
                          <a:latin typeface="Arial" charset="0"/>
                        </a:rPr>
                        <a:t>*** </a:t>
                      </a:r>
                      <a:r>
                        <a:rPr kumimoji="0" lang="en-US" sz="1600" b="0" i="0" u="none" strike="noStrike" cap="none" normalizeH="0" baseline="0" dirty="0">
                          <a:ln>
                            <a:noFill/>
                          </a:ln>
                          <a:solidFill>
                            <a:schemeClr val="tx1"/>
                          </a:solidFill>
                          <a:effectLst/>
                          <a:latin typeface="Arial" charset="0"/>
                        </a:rPr>
                        <a:t>D. </a:t>
                      </a:r>
                      <a:r>
                        <a:rPr kumimoji="0" lang="en-US" sz="1600" b="0" i="0" u="none" strike="noStrike" cap="none" normalizeH="0" baseline="0" dirty="0" err="1">
                          <a:ln>
                            <a:noFill/>
                          </a:ln>
                          <a:solidFill>
                            <a:schemeClr val="tx1"/>
                          </a:solidFill>
                          <a:effectLst/>
                          <a:latin typeface="Arial" charset="0"/>
                        </a:rPr>
                        <a:t>Drechsel</a:t>
                      </a:r>
                      <a:r>
                        <a:rPr kumimoji="0" lang="en-US" sz="1600" b="0" i="0" u="none" strike="noStrike" cap="none" normalizeH="0" baseline="0" dirty="0">
                          <a:ln>
                            <a:noFill/>
                          </a:ln>
                          <a:solidFill>
                            <a:schemeClr val="tx1"/>
                          </a:solidFill>
                          <a:effectLst/>
                          <a:latin typeface="Arial" charset="0"/>
                        </a:rPr>
                        <a:t>, B. </a:t>
                      </a:r>
                      <a:r>
                        <a:rPr kumimoji="0" lang="en-US" sz="1600" b="0" i="0" u="none" strike="noStrike" cap="none" normalizeH="0" baseline="0" dirty="0" err="1">
                          <a:ln>
                            <a:noFill/>
                          </a:ln>
                          <a:solidFill>
                            <a:schemeClr val="tx1"/>
                          </a:solidFill>
                          <a:effectLst/>
                          <a:latin typeface="Arial" charset="0"/>
                        </a:rPr>
                        <a:t>Pasquini</a:t>
                      </a:r>
                      <a:r>
                        <a:rPr kumimoji="0" lang="en-US" sz="1600" b="0" i="0" u="none" strike="noStrike" cap="none" normalizeH="0" baseline="0" dirty="0">
                          <a:ln>
                            <a:noFill/>
                          </a:ln>
                          <a:solidFill>
                            <a:schemeClr val="tx1"/>
                          </a:solidFill>
                          <a:effectLst/>
                          <a:latin typeface="Arial" charset="0"/>
                        </a:rPr>
                        <a:t>, and M. </a:t>
                      </a:r>
                      <a:r>
                        <a:rPr kumimoji="0" lang="en-US" sz="1600" b="0" i="0" u="none" strike="noStrike" cap="none" normalizeH="0" baseline="0" dirty="0" err="1">
                          <a:ln>
                            <a:noFill/>
                          </a:ln>
                          <a:solidFill>
                            <a:schemeClr val="tx1"/>
                          </a:solidFill>
                          <a:effectLst/>
                          <a:latin typeface="Arial" charset="0"/>
                        </a:rPr>
                        <a:t>Vanderhaeghen</a:t>
                      </a:r>
                      <a:r>
                        <a:rPr kumimoji="0" lang="en-US" sz="1600" b="0" i="0" u="none" strike="noStrike" cap="none" normalizeH="0" baseline="0" dirty="0">
                          <a:ln>
                            <a:noFill/>
                          </a:ln>
                          <a:solidFill>
                            <a:schemeClr val="tx1"/>
                          </a:solidFill>
                          <a:effectLst/>
                          <a:latin typeface="Arial" charset="0"/>
                        </a:rPr>
                        <a:t>, Phys. Rep. 378, 99 (2003).</a:t>
                      </a:r>
                      <a:endParaRPr kumimoji="0" lang="ru-RU" sz="1600" b="0" i="0" u="none" strike="noStrike" cap="none" normalizeH="0" baseline="0" dirty="0">
                        <a:ln>
                          <a:noFill/>
                        </a:ln>
                        <a:solidFill>
                          <a:schemeClr val="tx1"/>
                        </a:solidFill>
                        <a:effectLst/>
                        <a:latin typeface="Arial" charset="0"/>
                      </a:endParaRPr>
                    </a:p>
                  </a:txBody>
                  <a:tcPr marL="91443" marR="91443" marT="45708" marB="45708" anchor="ctr" horzOverflow="overflow">
                    <a:lnL>
                      <a:noFill/>
                    </a:lnL>
                    <a:lnR>
                      <a:noFill/>
                    </a:lnR>
                    <a:lnT w="12700" cap="flat" cmpd="sng" algn="ctr">
                      <a:solidFill>
                        <a:schemeClr val="tx1"/>
                      </a:solidFill>
                      <a:prstDash val="solid"/>
                      <a:round/>
                      <a:headEnd type="none" w="med" len="med"/>
                      <a:tailEnd type="none" w="med" len="med"/>
                    </a:lnT>
                    <a:lnB>
                      <a:noFill/>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extLst>
                  <a:ext uri="{0D108BD9-81ED-4DB2-BD59-A6C34878D82A}">
                    <a16:rowId xmlns="" xmlns:a16="http://schemas.microsoft.com/office/drawing/2014/main" val="10005"/>
                  </a:ext>
                </a:extLst>
              </a:tr>
            </a:tbl>
          </a:graphicData>
        </a:graphic>
      </p:graphicFrame>
    </p:spTree>
    <p:extLst>
      <p:ext uri="{BB962C8B-B14F-4D97-AF65-F5344CB8AC3E}">
        <p14:creationId xmlns:p14="http://schemas.microsoft.com/office/powerpoint/2010/main" val="239273721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252B61EA-0EBC-40B3-8564-ADE08797AF78}"/>
              </a:ext>
            </a:extLst>
          </p:cNvPr>
          <p:cNvSpPr>
            <a:spLocks noGrp="1"/>
          </p:cNvSpPr>
          <p:nvPr>
            <p:ph type="title"/>
          </p:nvPr>
        </p:nvSpPr>
        <p:spPr/>
        <p:txBody>
          <a:bodyPr/>
          <a:lstStyle/>
          <a:p>
            <a:endParaRPr lang="ru-RU"/>
          </a:p>
        </p:txBody>
      </p:sp>
      <p:sp>
        <p:nvSpPr>
          <p:cNvPr id="3" name="Рисунок 2">
            <a:extLst>
              <a:ext uri="{FF2B5EF4-FFF2-40B4-BE49-F238E27FC236}">
                <a16:creationId xmlns="" xmlns:a16="http://schemas.microsoft.com/office/drawing/2014/main" id="{5EC2490A-CE11-4340-AD40-C5445504A735}"/>
              </a:ext>
            </a:extLst>
          </p:cNvPr>
          <p:cNvSpPr>
            <a:spLocks noGrp="1"/>
          </p:cNvSpPr>
          <p:nvPr>
            <p:ph type="pic" idx="1"/>
          </p:nvPr>
        </p:nvSpPr>
        <p:spPr/>
      </p:sp>
      <p:sp>
        <p:nvSpPr>
          <p:cNvPr id="4" name="Текст 3">
            <a:extLst>
              <a:ext uri="{FF2B5EF4-FFF2-40B4-BE49-F238E27FC236}">
                <a16:creationId xmlns="" xmlns:a16="http://schemas.microsoft.com/office/drawing/2014/main" id="{76F6D079-ED45-4367-8865-27B4025795CD}"/>
              </a:ext>
            </a:extLst>
          </p:cNvPr>
          <p:cNvSpPr>
            <a:spLocks noGrp="1"/>
          </p:cNvSpPr>
          <p:nvPr>
            <p:ph type="body" sz="half" idx="2"/>
          </p:nvPr>
        </p:nvSpPr>
        <p:spPr/>
        <p:txBody>
          <a:bodyPr/>
          <a:lstStyle/>
          <a:p>
            <a:r>
              <a:rPr lang="en-US" sz="2400" dirty="0"/>
              <a:t>    Fig. 2. </a:t>
            </a:r>
            <a:r>
              <a:rPr lang="el-GR" altLang="ru-RU" sz="2400" i="1" dirty="0"/>
              <a:t>γ</a:t>
            </a:r>
            <a:r>
              <a:rPr lang="en-US" altLang="ru-RU" sz="2400" i="1" dirty="0" err="1"/>
              <a:t>p→ηp</a:t>
            </a:r>
            <a:r>
              <a:rPr lang="en-US" sz="2400" dirty="0"/>
              <a:t> total cross section.</a:t>
            </a:r>
            <a:endParaRPr lang="ru-RU" sz="2400" dirty="0"/>
          </a:p>
        </p:txBody>
      </p:sp>
      <p:pic>
        <p:nvPicPr>
          <p:cNvPr id="5" name="Рисунок 4">
            <a:extLst>
              <a:ext uri="{FF2B5EF4-FFF2-40B4-BE49-F238E27FC236}">
                <a16:creationId xmlns="" xmlns:a16="http://schemas.microsoft.com/office/drawing/2014/main" id="{1A349DB4-4DDA-4E76-944F-A8C319BB8825}"/>
              </a:ext>
            </a:extLst>
          </p:cNvPr>
          <p:cNvPicPr>
            <a:picLocks noChangeAspect="1"/>
          </p:cNvPicPr>
          <p:nvPr/>
        </p:nvPicPr>
        <p:blipFill>
          <a:blip r:embed="rId2"/>
          <a:stretch>
            <a:fillRect/>
          </a:stretch>
        </p:blipFill>
        <p:spPr>
          <a:xfrm>
            <a:off x="1043608" y="483492"/>
            <a:ext cx="6408712" cy="4890666"/>
          </a:xfrm>
          <a:prstGeom prst="rect">
            <a:avLst/>
          </a:prstGeom>
        </p:spPr>
      </p:pic>
    </p:spTree>
    <p:extLst>
      <p:ext uri="{BB962C8B-B14F-4D97-AF65-F5344CB8AC3E}">
        <p14:creationId xmlns:p14="http://schemas.microsoft.com/office/powerpoint/2010/main" val="36050635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DB8DEF70-2EF7-4A5C-A40A-EB37A8485A43}"/>
              </a:ext>
            </a:extLst>
          </p:cNvPr>
          <p:cNvSpPr>
            <a:spLocks noGrp="1"/>
          </p:cNvSpPr>
          <p:nvPr>
            <p:ph type="title"/>
          </p:nvPr>
        </p:nvSpPr>
        <p:spPr/>
        <p:txBody>
          <a:bodyPr/>
          <a:lstStyle/>
          <a:p>
            <a:endParaRPr lang="ru-RU"/>
          </a:p>
        </p:txBody>
      </p:sp>
      <p:sp>
        <p:nvSpPr>
          <p:cNvPr id="3" name="Рисунок 2">
            <a:extLst>
              <a:ext uri="{FF2B5EF4-FFF2-40B4-BE49-F238E27FC236}">
                <a16:creationId xmlns="" xmlns:a16="http://schemas.microsoft.com/office/drawing/2014/main" id="{08B1A6A7-8D3D-4CE0-9F28-9E983432F38D}"/>
              </a:ext>
            </a:extLst>
          </p:cNvPr>
          <p:cNvSpPr>
            <a:spLocks noGrp="1"/>
          </p:cNvSpPr>
          <p:nvPr>
            <p:ph type="pic" idx="1"/>
          </p:nvPr>
        </p:nvSpPr>
        <p:spPr/>
      </p:sp>
      <p:sp>
        <p:nvSpPr>
          <p:cNvPr id="4" name="Текст 3">
            <a:extLst>
              <a:ext uri="{FF2B5EF4-FFF2-40B4-BE49-F238E27FC236}">
                <a16:creationId xmlns="" xmlns:a16="http://schemas.microsoft.com/office/drawing/2014/main" id="{4C15CB1F-5493-4EE5-9917-F86AA6116AD7}"/>
              </a:ext>
            </a:extLst>
          </p:cNvPr>
          <p:cNvSpPr>
            <a:spLocks noGrp="1"/>
          </p:cNvSpPr>
          <p:nvPr>
            <p:ph type="body" sz="half" idx="2"/>
          </p:nvPr>
        </p:nvSpPr>
        <p:spPr/>
        <p:txBody>
          <a:bodyPr/>
          <a:lstStyle/>
          <a:p>
            <a:r>
              <a:rPr lang="en-US" sz="2400" dirty="0"/>
              <a:t>Fig. 3. </a:t>
            </a:r>
            <a:r>
              <a:rPr lang="en-US" altLang="ru-RU" sz="2400" i="1" dirty="0"/>
              <a:t>γp→</a:t>
            </a:r>
            <a:r>
              <a:rPr lang="en-US" altLang="ru-RU" sz="2400" dirty="0">
                <a:latin typeface="CMSY8"/>
              </a:rPr>
              <a:t> ƞʹ</a:t>
            </a:r>
            <a:r>
              <a:rPr lang="en-US" altLang="ru-RU" sz="2400" i="1" dirty="0"/>
              <a:t>p </a:t>
            </a:r>
            <a:r>
              <a:rPr lang="en-US" altLang="ru-RU" sz="2400" dirty="0"/>
              <a:t>total cross section.</a:t>
            </a:r>
            <a:endParaRPr lang="ru-RU" sz="2400" dirty="0"/>
          </a:p>
        </p:txBody>
      </p:sp>
      <p:pic>
        <p:nvPicPr>
          <p:cNvPr id="5" name="Рисунок 4">
            <a:extLst>
              <a:ext uri="{FF2B5EF4-FFF2-40B4-BE49-F238E27FC236}">
                <a16:creationId xmlns="" xmlns:a16="http://schemas.microsoft.com/office/drawing/2014/main" id="{5B141B47-6EA2-44E1-BC02-8BB66F374B00}"/>
              </a:ext>
            </a:extLst>
          </p:cNvPr>
          <p:cNvPicPr>
            <a:picLocks noChangeAspect="1"/>
          </p:cNvPicPr>
          <p:nvPr/>
        </p:nvPicPr>
        <p:blipFill>
          <a:blip r:embed="rId2"/>
          <a:stretch>
            <a:fillRect/>
          </a:stretch>
        </p:blipFill>
        <p:spPr>
          <a:xfrm>
            <a:off x="1259632" y="707369"/>
            <a:ext cx="5886598" cy="4681537"/>
          </a:xfrm>
          <a:prstGeom prst="rect">
            <a:avLst/>
          </a:prstGeom>
        </p:spPr>
      </p:pic>
    </p:spTree>
    <p:extLst>
      <p:ext uri="{BB962C8B-B14F-4D97-AF65-F5344CB8AC3E}">
        <p14:creationId xmlns:p14="http://schemas.microsoft.com/office/powerpoint/2010/main" val="3580045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Прямоугольник 1">
            <a:extLst>
              <a:ext uri="{FF2B5EF4-FFF2-40B4-BE49-F238E27FC236}">
                <a16:creationId xmlns="" xmlns:a16="http://schemas.microsoft.com/office/drawing/2014/main" id="{8C4B45C7-4DBE-4925-A71F-3BF677B82F76}"/>
              </a:ext>
            </a:extLst>
          </p:cNvPr>
          <p:cNvSpPr>
            <a:spLocks noChangeArrowheads="1"/>
          </p:cNvSpPr>
          <p:nvPr/>
        </p:nvSpPr>
        <p:spPr bwMode="auto">
          <a:xfrm>
            <a:off x="1187450" y="1858963"/>
            <a:ext cx="74168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ru-RU" sz="2400" dirty="0">
                <a:solidFill>
                  <a:srgbClr val="0000FF"/>
                </a:solidFill>
                <a:latin typeface="SFRM1200"/>
              </a:rPr>
              <a:t>3. </a:t>
            </a:r>
            <a:r>
              <a:rPr lang="en-US" altLang="ru-RU" sz="2400" dirty="0" smtClean="0">
                <a:solidFill>
                  <a:srgbClr val="0000FF"/>
                </a:solidFill>
                <a:latin typeface="SFRM1200"/>
              </a:rPr>
              <a:t>NN</a:t>
            </a:r>
          </a:p>
          <a:p>
            <a:pPr eaLnBrk="1" hangingPunct="1">
              <a:spcBef>
                <a:spcPct val="0"/>
              </a:spcBef>
              <a:buFontTx/>
              <a:buNone/>
            </a:pPr>
            <a:endParaRPr lang="en-US" altLang="ru-RU" sz="2400" dirty="0">
              <a:latin typeface="SFRM1200"/>
            </a:endParaRPr>
          </a:p>
          <a:p>
            <a:pPr eaLnBrk="1" hangingPunct="1">
              <a:spcBef>
                <a:spcPct val="0"/>
              </a:spcBef>
              <a:buFontTx/>
              <a:buNone/>
            </a:pPr>
            <a:r>
              <a:rPr lang="en-US" altLang="ru-RU" sz="2400" b="0" dirty="0">
                <a:latin typeface="SFRM1200"/>
              </a:rPr>
              <a:t> Measurement </a:t>
            </a:r>
            <a:r>
              <a:rPr lang="en-US" altLang="ru-RU" sz="2400" b="0" dirty="0">
                <a:solidFill>
                  <a:srgbClr val="0000FF"/>
                </a:solidFill>
                <a:latin typeface="SFRM1200"/>
              </a:rPr>
              <a:t>of </a:t>
            </a:r>
            <a:r>
              <a:rPr lang="el-GR" altLang="ru-RU" sz="2400" b="0" dirty="0">
                <a:solidFill>
                  <a:srgbClr val="0000FF"/>
                </a:solidFill>
                <a:latin typeface="SFRM1200"/>
              </a:rPr>
              <a:t>Δσ</a:t>
            </a:r>
            <a:r>
              <a:rPr lang="en-US" altLang="ru-RU" sz="2400" b="0" baseline="-25000" dirty="0">
                <a:solidFill>
                  <a:srgbClr val="0000FF"/>
                </a:solidFill>
                <a:latin typeface="CMMI8"/>
              </a:rPr>
              <a:t>T</a:t>
            </a:r>
            <a:r>
              <a:rPr lang="en-US" altLang="ru-RU" sz="2400" b="0" dirty="0">
                <a:solidFill>
                  <a:srgbClr val="0000FF"/>
                </a:solidFill>
                <a:latin typeface="CMMI8"/>
              </a:rPr>
              <a:t> </a:t>
            </a:r>
            <a:r>
              <a:rPr lang="en-US" altLang="ru-RU" sz="2400" b="0" dirty="0">
                <a:solidFill>
                  <a:srgbClr val="0000FF"/>
                </a:solidFill>
                <a:latin typeface="SFRM1200"/>
              </a:rPr>
              <a:t>and </a:t>
            </a:r>
            <a:r>
              <a:rPr lang="el-GR" altLang="ru-RU" sz="2400" b="0" dirty="0">
                <a:solidFill>
                  <a:srgbClr val="0000FF"/>
                </a:solidFill>
                <a:latin typeface="SFRM1200"/>
              </a:rPr>
              <a:t>Δσ</a:t>
            </a:r>
            <a:r>
              <a:rPr lang="en-US" altLang="ru-RU" sz="2400" b="0" baseline="-25000" dirty="0">
                <a:solidFill>
                  <a:srgbClr val="0000FF"/>
                </a:solidFill>
                <a:latin typeface="CMMI8"/>
              </a:rPr>
              <a:t>L</a:t>
            </a:r>
            <a:r>
              <a:rPr lang="en-US" altLang="ru-RU" sz="2400" b="0" dirty="0">
                <a:solidFill>
                  <a:srgbClr val="0000FF"/>
                </a:solidFill>
                <a:latin typeface="CMMI8"/>
              </a:rPr>
              <a:t> </a:t>
            </a:r>
            <a:r>
              <a:rPr lang="en-US" altLang="ru-RU" sz="2400" b="0" dirty="0">
                <a:solidFill>
                  <a:srgbClr val="0000FF"/>
                </a:solidFill>
                <a:latin typeface="SFRM1200"/>
              </a:rPr>
              <a:t>in the nd transmission </a:t>
            </a:r>
            <a:r>
              <a:rPr lang="en-US" altLang="ru-RU" sz="2400" b="0" dirty="0">
                <a:latin typeface="SFRM1200"/>
              </a:rPr>
              <a:t>experiment at neutron energies </a:t>
            </a:r>
            <a:r>
              <a:rPr lang="en-US" altLang="ru-RU" sz="2400" b="0" dirty="0">
                <a:latin typeface="CMMI12"/>
              </a:rPr>
              <a:t>&lt; </a:t>
            </a:r>
            <a:r>
              <a:rPr lang="en-US" altLang="ru-RU" sz="2400" b="0" dirty="0">
                <a:latin typeface="CMR12"/>
              </a:rPr>
              <a:t>16 </a:t>
            </a:r>
            <a:r>
              <a:rPr lang="en-US" altLang="ru-RU" sz="2400" b="0" dirty="0">
                <a:latin typeface="SFRM1200"/>
              </a:rPr>
              <a:t>MeV. </a:t>
            </a:r>
            <a:r>
              <a:rPr lang="en-US" altLang="ru-RU" sz="2400" b="0" dirty="0" smtClean="0">
                <a:latin typeface="SFRM1200"/>
              </a:rPr>
              <a:t>Theory </a:t>
            </a:r>
            <a:r>
              <a:rPr lang="en-US" altLang="ru-RU" sz="2400" b="0" dirty="0">
                <a:latin typeface="SFRM1200"/>
              </a:rPr>
              <a:t>predicts </a:t>
            </a:r>
            <a:r>
              <a:rPr lang="en-US" altLang="ru-RU" sz="2400" b="0" dirty="0" smtClean="0">
                <a:latin typeface="SFRM1200"/>
              </a:rPr>
              <a:t>a </a:t>
            </a:r>
            <a:r>
              <a:rPr lang="en-US" altLang="ru-RU" sz="2400" b="0" dirty="0">
                <a:latin typeface="SFRM1200"/>
              </a:rPr>
              <a:t>sizable  effect of the </a:t>
            </a:r>
            <a:r>
              <a:rPr lang="en-US" altLang="ru-RU" sz="2400" b="0" dirty="0">
                <a:solidFill>
                  <a:srgbClr val="0000FF"/>
                </a:solidFill>
                <a:latin typeface="SFRM1200"/>
              </a:rPr>
              <a:t>3NF.</a:t>
            </a:r>
            <a:r>
              <a:rPr lang="en-US" altLang="ru-RU" sz="2400" b="0" dirty="0">
                <a:latin typeface="SFRM1200"/>
              </a:rPr>
              <a:t> </a:t>
            </a:r>
            <a:r>
              <a:rPr lang="en-US" altLang="ru-RU" sz="2400" b="0" dirty="0" smtClean="0">
                <a:solidFill>
                  <a:srgbClr val="000000"/>
                </a:solidFill>
                <a:latin typeface="SFRM1200"/>
              </a:rPr>
              <a:t>Very </a:t>
            </a:r>
            <a:r>
              <a:rPr lang="en-US" sz="2400" b="0" dirty="0" smtClean="0">
                <a:solidFill>
                  <a:srgbClr val="000000"/>
                </a:solidFill>
                <a:latin typeface="SFRM1200"/>
              </a:rPr>
              <a:t> </a:t>
            </a:r>
            <a:r>
              <a:rPr lang="en-US" sz="2400" b="0" dirty="0">
                <a:solidFill>
                  <a:srgbClr val="000000"/>
                </a:solidFill>
                <a:latin typeface="SFRM1200"/>
              </a:rPr>
              <a:t>limited experimental data </a:t>
            </a:r>
            <a:r>
              <a:rPr lang="en-US" sz="2400" b="0" dirty="0" smtClean="0">
                <a:solidFill>
                  <a:srgbClr val="000000"/>
                </a:solidFill>
                <a:latin typeface="SFRM1200"/>
              </a:rPr>
              <a:t>exists </a:t>
            </a:r>
            <a:r>
              <a:rPr lang="en-US" sz="2400" b="0" dirty="0">
                <a:solidFill>
                  <a:srgbClr val="000000"/>
                </a:solidFill>
                <a:latin typeface="SFRM1200"/>
              </a:rPr>
              <a:t>so far. </a:t>
            </a:r>
            <a:endParaRPr lang="en-US" altLang="ru-RU" sz="2400" b="0" dirty="0">
              <a:latin typeface="SFRM1200"/>
            </a:endParaRPr>
          </a:p>
          <a:p>
            <a:pPr eaLnBrk="1" hangingPunct="1">
              <a:spcBef>
                <a:spcPct val="0"/>
              </a:spcBef>
              <a:buFontTx/>
              <a:buNone/>
            </a:pPr>
            <a:endParaRPr lang="en-US" altLang="ru-RU" sz="2400" b="0" dirty="0">
              <a:latin typeface="SFRM120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571DB8AA-1016-46CE-BEBB-EF0EFD60044F}"/>
              </a:ext>
            </a:extLst>
          </p:cNvPr>
          <p:cNvSpPr>
            <a:spLocks noGrp="1"/>
          </p:cNvSpPr>
          <p:nvPr>
            <p:ph type="title"/>
          </p:nvPr>
        </p:nvSpPr>
        <p:spPr/>
        <p:txBody>
          <a:bodyPr/>
          <a:lstStyle/>
          <a:p>
            <a:endParaRPr lang="ru-RU"/>
          </a:p>
        </p:txBody>
      </p:sp>
      <p:sp>
        <p:nvSpPr>
          <p:cNvPr id="3" name="Рисунок 2">
            <a:extLst>
              <a:ext uri="{FF2B5EF4-FFF2-40B4-BE49-F238E27FC236}">
                <a16:creationId xmlns="" xmlns:a16="http://schemas.microsoft.com/office/drawing/2014/main" id="{9AE10B55-CD45-4AF5-AC16-322C4C72F995}"/>
              </a:ext>
            </a:extLst>
          </p:cNvPr>
          <p:cNvSpPr>
            <a:spLocks noGrp="1"/>
          </p:cNvSpPr>
          <p:nvPr>
            <p:ph type="pic" idx="1"/>
          </p:nvPr>
        </p:nvSpPr>
        <p:spPr/>
      </p:sp>
      <p:sp>
        <p:nvSpPr>
          <p:cNvPr id="4" name="Текст 3">
            <a:extLst>
              <a:ext uri="{FF2B5EF4-FFF2-40B4-BE49-F238E27FC236}">
                <a16:creationId xmlns="" xmlns:a16="http://schemas.microsoft.com/office/drawing/2014/main" id="{71FC5EC8-EA50-4F86-9177-B73D2EF8B082}"/>
              </a:ext>
            </a:extLst>
          </p:cNvPr>
          <p:cNvSpPr>
            <a:spLocks noGrp="1"/>
          </p:cNvSpPr>
          <p:nvPr>
            <p:ph type="body" sz="half" idx="2"/>
          </p:nvPr>
        </p:nvSpPr>
        <p:spPr/>
        <p:txBody>
          <a:bodyPr/>
          <a:lstStyle/>
          <a:p>
            <a:r>
              <a:rPr lang="en-US" sz="2400" dirty="0"/>
              <a:t>     </a:t>
            </a:r>
            <a:endParaRPr lang="ru-RU" sz="2400" dirty="0"/>
          </a:p>
        </p:txBody>
      </p:sp>
      <p:pic>
        <p:nvPicPr>
          <p:cNvPr id="5" name="Рисунок 4">
            <a:extLst>
              <a:ext uri="{FF2B5EF4-FFF2-40B4-BE49-F238E27FC236}">
                <a16:creationId xmlns="" xmlns:a16="http://schemas.microsoft.com/office/drawing/2014/main" id="{AA7F5F99-84F1-4119-A076-D1AD92CB2BAD}"/>
              </a:ext>
            </a:extLst>
          </p:cNvPr>
          <p:cNvPicPr>
            <a:picLocks noChangeAspect="1"/>
          </p:cNvPicPr>
          <p:nvPr/>
        </p:nvPicPr>
        <p:blipFill>
          <a:blip r:embed="rId2"/>
          <a:stretch>
            <a:fillRect/>
          </a:stretch>
        </p:blipFill>
        <p:spPr>
          <a:xfrm>
            <a:off x="1086000" y="476673"/>
            <a:ext cx="6192688" cy="4968552"/>
          </a:xfrm>
          <a:prstGeom prst="rect">
            <a:avLst/>
          </a:prstGeom>
        </p:spPr>
      </p:pic>
      <p:sp>
        <p:nvSpPr>
          <p:cNvPr id="6" name="TextBox 5"/>
          <p:cNvSpPr txBox="1"/>
          <p:nvPr/>
        </p:nvSpPr>
        <p:spPr>
          <a:xfrm>
            <a:off x="446906" y="5506117"/>
            <a:ext cx="6301277" cy="984885"/>
          </a:xfrm>
          <a:prstGeom prst="rect">
            <a:avLst/>
          </a:prstGeom>
          <a:noFill/>
        </p:spPr>
        <p:txBody>
          <a:bodyPr wrap="none" rtlCol="0">
            <a:spAutoFit/>
          </a:bodyPr>
          <a:lstStyle/>
          <a:p>
            <a:pPr algn="just"/>
            <a:r>
              <a:rPr lang="en-US" sz="2000" b="0" dirty="0">
                <a:solidFill>
                  <a:srgbClr val="000000"/>
                </a:solidFill>
                <a:latin typeface="Century" panose="02040604050505020304" pitchFamily="18" charset="0"/>
              </a:rPr>
              <a:t>    S. </a:t>
            </a:r>
            <a:r>
              <a:rPr lang="en-US" sz="2000" b="0" dirty="0" err="1">
                <a:solidFill>
                  <a:srgbClr val="000000"/>
                </a:solidFill>
                <a:latin typeface="Century" panose="02040604050505020304" pitchFamily="18" charset="0"/>
              </a:rPr>
              <a:t>Prakhov</a:t>
            </a:r>
            <a:r>
              <a:rPr lang="en-US" sz="2000" b="0" dirty="0">
                <a:solidFill>
                  <a:srgbClr val="000000"/>
                </a:solidFill>
                <a:latin typeface="Century" panose="02040604050505020304" pitchFamily="18" charset="0"/>
              </a:rPr>
              <a:t>,…. </a:t>
            </a:r>
            <a:r>
              <a:rPr lang="en-US" sz="2000" b="0" dirty="0">
                <a:solidFill>
                  <a:srgbClr val="0000FF"/>
                </a:solidFill>
                <a:latin typeface="Century" panose="02040604050505020304" pitchFamily="18" charset="0"/>
              </a:rPr>
              <a:t>N.S. </a:t>
            </a:r>
            <a:r>
              <a:rPr lang="en-US" sz="2000" b="0" dirty="0" err="1">
                <a:solidFill>
                  <a:srgbClr val="0000FF"/>
                </a:solidFill>
                <a:latin typeface="Century" panose="02040604050505020304" pitchFamily="18" charset="0"/>
              </a:rPr>
              <a:t>Borisov</a:t>
            </a:r>
            <a:r>
              <a:rPr lang="en-US" sz="2000" b="0" dirty="0">
                <a:solidFill>
                  <a:srgbClr val="0000FF"/>
                </a:solidFill>
                <a:latin typeface="Century" panose="02040604050505020304" pitchFamily="18" charset="0"/>
              </a:rPr>
              <a:t>, G.M. </a:t>
            </a:r>
            <a:r>
              <a:rPr lang="en-US" sz="2000" b="0" dirty="0" err="1">
                <a:solidFill>
                  <a:srgbClr val="0000FF"/>
                </a:solidFill>
                <a:latin typeface="Century" panose="02040604050505020304" pitchFamily="18" charset="0"/>
              </a:rPr>
              <a:t>Gurevich</a:t>
            </a:r>
            <a:r>
              <a:rPr lang="en-US" sz="2000" b="0" dirty="0">
                <a:solidFill>
                  <a:srgbClr val="0000FF"/>
                </a:solidFill>
                <a:latin typeface="Century" panose="02040604050505020304" pitchFamily="18" charset="0"/>
              </a:rPr>
              <a:t>, et. Al</a:t>
            </a:r>
          </a:p>
          <a:p>
            <a:pPr algn="just"/>
            <a:r>
              <a:rPr lang="en-US" sz="2000" b="0" dirty="0">
                <a:solidFill>
                  <a:srgbClr val="0000FF"/>
                </a:solidFill>
                <a:latin typeface="Century" panose="02040604050505020304" pitchFamily="18" charset="0"/>
              </a:rPr>
              <a:t>    </a:t>
            </a:r>
            <a:r>
              <a:rPr lang="en-US" sz="2000" b="0" dirty="0">
                <a:solidFill>
                  <a:srgbClr val="000000"/>
                </a:solidFill>
                <a:latin typeface="Century" panose="02040604050505020304" pitchFamily="18" charset="0"/>
              </a:rPr>
              <a:t> Phys. Rev. </a:t>
            </a:r>
            <a:r>
              <a:rPr lang="en-US" sz="2000" dirty="0">
                <a:solidFill>
                  <a:srgbClr val="000000"/>
                </a:solidFill>
                <a:latin typeface="Book Antiqua" panose="02040602050305030304" pitchFamily="18" charset="0"/>
              </a:rPr>
              <a:t>C 97 </a:t>
            </a:r>
            <a:r>
              <a:rPr lang="en-US" sz="2000" b="0" dirty="0">
                <a:solidFill>
                  <a:srgbClr val="000000"/>
                </a:solidFill>
                <a:latin typeface="Century" panose="02040604050505020304" pitchFamily="18" charset="0"/>
              </a:rPr>
              <a:t>No. 6, 065203 (2018).</a:t>
            </a:r>
          </a:p>
          <a:p>
            <a:endParaRPr lang="ru-RU" dirty="0"/>
          </a:p>
        </p:txBody>
      </p:sp>
    </p:spTree>
    <p:extLst>
      <p:ext uri="{BB962C8B-B14F-4D97-AF65-F5344CB8AC3E}">
        <p14:creationId xmlns:p14="http://schemas.microsoft.com/office/powerpoint/2010/main" val="17851806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AutoShape 2">
            <a:extLst>
              <a:ext uri="{FF2B5EF4-FFF2-40B4-BE49-F238E27FC236}">
                <a16:creationId xmlns="" xmlns:a16="http://schemas.microsoft.com/office/drawing/2014/main" id="{9007C134-FFC3-4DC5-8A01-ECA0AF8E063D}"/>
              </a:ext>
            </a:extLst>
          </p:cNvPr>
          <p:cNvSpPr>
            <a:spLocks noChangeArrowheads="1"/>
          </p:cNvSpPr>
          <p:nvPr/>
        </p:nvSpPr>
        <p:spPr bwMode="auto">
          <a:xfrm rot="-5400000">
            <a:off x="1990725" y="998538"/>
            <a:ext cx="2655888" cy="658812"/>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chemeClr val="hlink">
              <a:alpha val="50195"/>
            </a:schemeClr>
          </a:solidFill>
          <a:ln w="12700">
            <a:solidFill>
              <a:schemeClr val="tx1"/>
            </a:solidFill>
            <a:miter lim="800000"/>
            <a:headEnd type="none" w="sm" len="sm"/>
            <a:tailEnd type="none" w="sm" len="sm"/>
          </a:ln>
        </p:spPr>
        <p:txBody>
          <a:bodyPr wrap="none" anchor="ctr"/>
          <a:lstStyle/>
          <a:p>
            <a:endParaRPr lang="ru-RU"/>
          </a:p>
        </p:txBody>
      </p:sp>
      <p:grpSp>
        <p:nvGrpSpPr>
          <p:cNvPr id="16387" name="Group 3">
            <a:extLst>
              <a:ext uri="{FF2B5EF4-FFF2-40B4-BE49-F238E27FC236}">
                <a16:creationId xmlns="" xmlns:a16="http://schemas.microsoft.com/office/drawing/2014/main" id="{2F5D0E0C-D3CA-425D-BA3B-94DAE4AF2179}"/>
              </a:ext>
            </a:extLst>
          </p:cNvPr>
          <p:cNvGrpSpPr>
            <a:grpSpLocks/>
          </p:cNvGrpSpPr>
          <p:nvPr/>
        </p:nvGrpSpPr>
        <p:grpSpPr bwMode="auto">
          <a:xfrm>
            <a:off x="762000" y="0"/>
            <a:ext cx="2074863" cy="1143000"/>
            <a:chOff x="133" y="384"/>
            <a:chExt cx="1307" cy="720"/>
          </a:xfrm>
        </p:grpSpPr>
        <p:sp>
          <p:nvSpPr>
            <p:cNvPr id="16412" name="Rectangle 4">
              <a:extLst>
                <a:ext uri="{FF2B5EF4-FFF2-40B4-BE49-F238E27FC236}">
                  <a16:creationId xmlns="" xmlns:a16="http://schemas.microsoft.com/office/drawing/2014/main" id="{224E92DB-6519-4152-A6DA-5FC0123DAACB}"/>
                </a:ext>
              </a:extLst>
            </p:cNvPr>
            <p:cNvSpPr>
              <a:spLocks noChangeArrowheads="1"/>
            </p:cNvSpPr>
            <p:nvPr/>
          </p:nvSpPr>
          <p:spPr bwMode="auto">
            <a:xfrm>
              <a:off x="133" y="384"/>
              <a:ext cx="1307" cy="720"/>
            </a:xfrm>
            <a:prstGeom prst="rect">
              <a:avLst/>
            </a:prstGeom>
            <a:noFill/>
            <a:ln w="57150">
              <a:solidFill>
                <a:schemeClr val="accent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2400" b="0">
                <a:latin typeface="Times New Roman" panose="02020603050405020304" pitchFamily="18" charset="0"/>
                <a:cs typeface="Arial" panose="020B0604020202020204" pitchFamily="34" charset="0"/>
              </a:endParaRPr>
            </a:p>
          </p:txBody>
        </p:sp>
        <p:sp>
          <p:nvSpPr>
            <p:cNvPr id="16413" name="Text Box 5">
              <a:extLst>
                <a:ext uri="{FF2B5EF4-FFF2-40B4-BE49-F238E27FC236}">
                  <a16:creationId xmlns="" xmlns:a16="http://schemas.microsoft.com/office/drawing/2014/main" id="{6C596502-C80A-43E2-8A83-6D3127D158C3}"/>
                </a:ext>
              </a:extLst>
            </p:cNvPr>
            <p:cNvSpPr txBox="1">
              <a:spLocks noChangeArrowheads="1"/>
            </p:cNvSpPr>
            <p:nvPr/>
          </p:nvSpPr>
          <p:spPr bwMode="auto">
            <a:xfrm>
              <a:off x="162" y="410"/>
              <a:ext cx="1159" cy="620"/>
            </a:xfrm>
            <a:prstGeom prst="rect">
              <a:avLst/>
            </a:prstGeom>
            <a:noFill/>
            <a:ln w="12700">
              <a:solidFill>
                <a:schemeClr val="accent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56263" tIns="28132" rIns="56263" bIns="28132">
              <a:spAutoFit/>
            </a:bodyPr>
            <a:lstStyle>
              <a:lvl1pPr defTabSz="468313">
                <a:spcBef>
                  <a:spcPct val="20000"/>
                </a:spcBef>
                <a:buChar char="•"/>
                <a:defRPr sz="3200">
                  <a:solidFill>
                    <a:schemeClr val="tx1"/>
                  </a:solidFill>
                  <a:latin typeface="Arial" panose="020B0604020202020204" pitchFamily="34" charset="0"/>
                </a:defRPr>
              </a:lvl1pPr>
              <a:lvl2pPr marL="742950" indent="-285750" defTabSz="468313">
                <a:spcBef>
                  <a:spcPct val="20000"/>
                </a:spcBef>
                <a:buChar char="–"/>
                <a:defRPr sz="2800">
                  <a:solidFill>
                    <a:schemeClr val="tx1"/>
                  </a:solidFill>
                  <a:latin typeface="Arial" panose="020B0604020202020204" pitchFamily="34" charset="0"/>
                </a:defRPr>
              </a:lvl2pPr>
              <a:lvl3pPr marL="1143000" indent="-228600" defTabSz="468313">
                <a:spcBef>
                  <a:spcPct val="20000"/>
                </a:spcBef>
                <a:buChar char="•"/>
                <a:defRPr sz="2400">
                  <a:solidFill>
                    <a:schemeClr val="tx1"/>
                  </a:solidFill>
                  <a:latin typeface="Arial" panose="020B0604020202020204" pitchFamily="34" charset="0"/>
                </a:defRPr>
              </a:lvl3pPr>
              <a:lvl4pPr marL="1600200" indent="-228600" defTabSz="468313">
                <a:spcBef>
                  <a:spcPct val="20000"/>
                </a:spcBef>
                <a:buChar char="–"/>
                <a:defRPr sz="2000">
                  <a:solidFill>
                    <a:schemeClr val="tx1"/>
                  </a:solidFill>
                  <a:latin typeface="Arial" panose="020B0604020202020204" pitchFamily="34" charset="0"/>
                </a:defRPr>
              </a:lvl4pPr>
              <a:lvl5pPr marL="2057400" indent="-228600" defTabSz="468313">
                <a:spcBef>
                  <a:spcPct val="20000"/>
                </a:spcBef>
                <a:buChar char="»"/>
                <a:defRPr sz="2000">
                  <a:solidFill>
                    <a:schemeClr val="tx1"/>
                  </a:solidFill>
                  <a:latin typeface="Arial" panose="020B0604020202020204" pitchFamily="34" charset="0"/>
                </a:defRPr>
              </a:lvl5pPr>
              <a:lvl6pPr marL="2514600" indent="-228600" defTabSz="4683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683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683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683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ru-RU" sz="2000">
                  <a:latin typeface="Times New Roman" panose="02020603050405020304" pitchFamily="18" charset="0"/>
                  <a:cs typeface="Arial" panose="020B0604020202020204" pitchFamily="34" charset="0"/>
                </a:rPr>
                <a:t>He</a:t>
              </a:r>
              <a:r>
                <a:rPr lang="en-GB" altLang="ru-RU" sz="2000" baseline="30000">
                  <a:latin typeface="Times New Roman" panose="02020603050405020304" pitchFamily="18" charset="0"/>
                  <a:cs typeface="Arial" panose="020B0604020202020204" pitchFamily="34" charset="0"/>
                </a:rPr>
                <a:t>3</a:t>
              </a:r>
              <a:r>
                <a:rPr lang="en-GB" altLang="ru-RU" sz="2000">
                  <a:latin typeface="Times New Roman" panose="02020603050405020304" pitchFamily="18" charset="0"/>
                  <a:cs typeface="Arial" panose="020B0604020202020204" pitchFamily="34" charset="0"/>
                </a:rPr>
                <a:t>/He</a:t>
              </a:r>
              <a:r>
                <a:rPr lang="en-GB" altLang="ru-RU" sz="2000" baseline="30000">
                  <a:latin typeface="Times New Roman" panose="02020603050405020304" pitchFamily="18" charset="0"/>
                  <a:cs typeface="Arial" panose="020B0604020202020204" pitchFamily="34" charset="0"/>
                </a:rPr>
                <a:t>4</a:t>
              </a:r>
              <a:r>
                <a:rPr lang="en-GB" altLang="ru-RU" sz="2000">
                  <a:latin typeface="Times New Roman" panose="02020603050405020304" pitchFamily="18" charset="0"/>
                  <a:cs typeface="Arial" panose="020B0604020202020204" pitchFamily="34" charset="0"/>
                </a:rPr>
                <a:t> Roots</a:t>
              </a:r>
            </a:p>
            <a:p>
              <a:pPr algn="ctr">
                <a:spcBef>
                  <a:spcPct val="0"/>
                </a:spcBef>
                <a:buFontTx/>
                <a:buNone/>
              </a:pPr>
              <a:r>
                <a:rPr lang="en-GB" altLang="ru-RU" sz="2000">
                  <a:latin typeface="Times New Roman" panose="02020603050405020304" pitchFamily="18" charset="0"/>
                  <a:cs typeface="Arial" panose="020B0604020202020204" pitchFamily="34" charset="0"/>
                </a:rPr>
                <a:t>4000m</a:t>
              </a:r>
              <a:r>
                <a:rPr lang="en-GB" altLang="ru-RU" sz="2000" baseline="30000">
                  <a:latin typeface="Times New Roman" panose="02020603050405020304" pitchFamily="18" charset="0"/>
                  <a:cs typeface="Arial" panose="020B0604020202020204" pitchFamily="34" charset="0"/>
                </a:rPr>
                <a:t>3</a:t>
              </a:r>
              <a:r>
                <a:rPr lang="en-GB" altLang="ru-RU" sz="2000">
                  <a:latin typeface="Times New Roman" panose="02020603050405020304" pitchFamily="18" charset="0"/>
                  <a:cs typeface="Arial" panose="020B0604020202020204" pitchFamily="34" charset="0"/>
                </a:rPr>
                <a:t>/h</a:t>
              </a:r>
            </a:p>
            <a:p>
              <a:pPr algn="ctr">
                <a:spcBef>
                  <a:spcPct val="0"/>
                </a:spcBef>
                <a:buFontTx/>
                <a:buNone/>
              </a:pPr>
              <a:r>
                <a:rPr lang="en-GB" altLang="ru-RU" sz="2000">
                  <a:latin typeface="Times New Roman" panose="02020603050405020304" pitchFamily="18" charset="0"/>
                  <a:cs typeface="Arial" panose="020B0604020202020204" pitchFamily="34" charset="0"/>
                </a:rPr>
                <a:t>Vacuum system</a:t>
              </a:r>
            </a:p>
          </p:txBody>
        </p:sp>
      </p:grpSp>
      <p:grpSp>
        <p:nvGrpSpPr>
          <p:cNvPr id="16388" name="Group 6">
            <a:extLst>
              <a:ext uri="{FF2B5EF4-FFF2-40B4-BE49-F238E27FC236}">
                <a16:creationId xmlns="" xmlns:a16="http://schemas.microsoft.com/office/drawing/2014/main" id="{B5FA564D-C501-4A17-9682-57AA7FA29AD1}"/>
              </a:ext>
            </a:extLst>
          </p:cNvPr>
          <p:cNvGrpSpPr>
            <a:grpSpLocks/>
          </p:cNvGrpSpPr>
          <p:nvPr/>
        </p:nvGrpSpPr>
        <p:grpSpPr bwMode="auto">
          <a:xfrm>
            <a:off x="152400" y="3048000"/>
            <a:ext cx="1600200" cy="1882775"/>
            <a:chOff x="0" y="1406"/>
            <a:chExt cx="1008" cy="1186"/>
          </a:xfrm>
        </p:grpSpPr>
        <p:sp>
          <p:nvSpPr>
            <p:cNvPr id="16410" name="Rectangle 7">
              <a:extLst>
                <a:ext uri="{FF2B5EF4-FFF2-40B4-BE49-F238E27FC236}">
                  <a16:creationId xmlns="" xmlns:a16="http://schemas.microsoft.com/office/drawing/2014/main" id="{F44F67DA-F4BC-4E50-AD68-6BB220959271}"/>
                </a:ext>
              </a:extLst>
            </p:cNvPr>
            <p:cNvSpPr>
              <a:spLocks noChangeArrowheads="1"/>
            </p:cNvSpPr>
            <p:nvPr/>
          </p:nvSpPr>
          <p:spPr bwMode="auto">
            <a:xfrm>
              <a:off x="0" y="1406"/>
              <a:ext cx="1008" cy="1186"/>
            </a:xfrm>
            <a:prstGeom prst="rect">
              <a:avLst/>
            </a:prstGeom>
            <a:noFill/>
            <a:ln w="57150">
              <a:solidFill>
                <a:schemeClr val="accent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2400" b="0">
                <a:latin typeface="Times New Roman" panose="02020603050405020304" pitchFamily="18" charset="0"/>
                <a:cs typeface="Arial" panose="020B0604020202020204" pitchFamily="34" charset="0"/>
              </a:endParaRPr>
            </a:p>
          </p:txBody>
        </p:sp>
        <p:sp>
          <p:nvSpPr>
            <p:cNvPr id="16411" name="Text Box 8">
              <a:extLst>
                <a:ext uri="{FF2B5EF4-FFF2-40B4-BE49-F238E27FC236}">
                  <a16:creationId xmlns="" xmlns:a16="http://schemas.microsoft.com/office/drawing/2014/main" id="{00208B61-7A78-4CDD-846E-CD03A1801D45}"/>
                </a:ext>
              </a:extLst>
            </p:cNvPr>
            <p:cNvSpPr txBox="1">
              <a:spLocks noChangeArrowheads="1"/>
            </p:cNvSpPr>
            <p:nvPr/>
          </p:nvSpPr>
          <p:spPr bwMode="auto">
            <a:xfrm>
              <a:off x="57" y="1499"/>
              <a:ext cx="850" cy="1063"/>
            </a:xfrm>
            <a:prstGeom prst="rect">
              <a:avLst/>
            </a:prstGeom>
            <a:noFill/>
            <a:ln w="12700">
              <a:solidFill>
                <a:schemeClr val="accent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56263" tIns="28132" rIns="56263" bIns="28132">
              <a:spAutoFit/>
            </a:bodyPr>
            <a:lstStyle>
              <a:lvl1pPr defTabSz="468313">
                <a:spcBef>
                  <a:spcPct val="20000"/>
                </a:spcBef>
                <a:buChar char="•"/>
                <a:defRPr sz="3200">
                  <a:solidFill>
                    <a:schemeClr val="tx1"/>
                  </a:solidFill>
                  <a:latin typeface="Arial" panose="020B0604020202020204" pitchFamily="34" charset="0"/>
                </a:defRPr>
              </a:lvl1pPr>
              <a:lvl2pPr marL="742950" indent="-285750" defTabSz="468313">
                <a:spcBef>
                  <a:spcPct val="20000"/>
                </a:spcBef>
                <a:buChar char="–"/>
                <a:defRPr sz="2800">
                  <a:solidFill>
                    <a:schemeClr val="tx1"/>
                  </a:solidFill>
                  <a:latin typeface="Arial" panose="020B0604020202020204" pitchFamily="34" charset="0"/>
                </a:defRPr>
              </a:lvl2pPr>
              <a:lvl3pPr marL="1143000" indent="-228600" defTabSz="468313">
                <a:spcBef>
                  <a:spcPct val="20000"/>
                </a:spcBef>
                <a:buChar char="•"/>
                <a:defRPr sz="2400">
                  <a:solidFill>
                    <a:schemeClr val="tx1"/>
                  </a:solidFill>
                  <a:latin typeface="Arial" panose="020B0604020202020204" pitchFamily="34" charset="0"/>
                </a:defRPr>
              </a:lvl3pPr>
              <a:lvl4pPr marL="1600200" indent="-228600" defTabSz="468313">
                <a:spcBef>
                  <a:spcPct val="20000"/>
                </a:spcBef>
                <a:buChar char="–"/>
                <a:defRPr sz="2000">
                  <a:solidFill>
                    <a:schemeClr val="tx1"/>
                  </a:solidFill>
                  <a:latin typeface="Arial" panose="020B0604020202020204" pitchFamily="34" charset="0"/>
                </a:defRPr>
              </a:lvl4pPr>
              <a:lvl5pPr marL="2057400" indent="-228600" defTabSz="468313">
                <a:spcBef>
                  <a:spcPct val="20000"/>
                </a:spcBef>
                <a:buChar char="»"/>
                <a:defRPr sz="2000">
                  <a:solidFill>
                    <a:schemeClr val="tx1"/>
                  </a:solidFill>
                  <a:latin typeface="Arial" panose="020B0604020202020204" pitchFamily="34" charset="0"/>
                </a:defRPr>
              </a:lvl5pPr>
              <a:lvl6pPr marL="2514600" indent="-228600" defTabSz="4683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683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683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683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ru-RU" sz="2000">
                  <a:latin typeface="Times New Roman" panose="02020603050405020304" pitchFamily="18" charset="0"/>
                  <a:cs typeface="Arial" panose="020B0604020202020204" pitchFamily="34" charset="0"/>
                </a:rPr>
                <a:t>Mikrowaves</a:t>
              </a:r>
            </a:p>
            <a:p>
              <a:pPr algn="ctr">
                <a:spcBef>
                  <a:spcPct val="0"/>
                </a:spcBef>
                <a:buFontTx/>
                <a:buNone/>
              </a:pPr>
              <a:r>
                <a:rPr lang="en-GB" altLang="ru-RU" sz="2000">
                  <a:latin typeface="Times New Roman" panose="02020603050405020304" pitchFamily="18" charset="0"/>
                  <a:cs typeface="Arial" panose="020B0604020202020204" pitchFamily="34" charset="0"/>
                </a:rPr>
                <a:t>70GHz</a:t>
              </a:r>
            </a:p>
            <a:p>
              <a:pPr algn="ctr">
                <a:spcBef>
                  <a:spcPct val="0"/>
                </a:spcBef>
                <a:buFontTx/>
                <a:buNone/>
              </a:pPr>
              <a:r>
                <a:rPr lang="en-GB" altLang="ru-RU" sz="2200">
                  <a:solidFill>
                    <a:srgbClr val="FF3300"/>
                  </a:solidFill>
                  <a:latin typeface="Times New Roman" panose="02020603050405020304" pitchFamily="18" charset="0"/>
                  <a:cs typeface="Arial" panose="020B0604020202020204" pitchFamily="34" charset="0"/>
                </a:rPr>
                <a:t>D</a:t>
              </a:r>
              <a:r>
                <a:rPr lang="en-GB" altLang="ru-RU" sz="2000" b="0">
                  <a:latin typeface="Times New Roman" panose="02020603050405020304" pitchFamily="18" charset="0"/>
                  <a:cs typeface="Arial" panose="020B0604020202020204" pitchFamily="34" charset="0"/>
                </a:rPr>
                <a:t>ynamic</a:t>
              </a:r>
              <a:r>
                <a:rPr lang="en-GB" altLang="ru-RU" sz="2000">
                  <a:latin typeface="Times New Roman" panose="02020603050405020304" pitchFamily="18" charset="0"/>
                  <a:cs typeface="Arial" panose="020B0604020202020204" pitchFamily="34" charset="0"/>
                </a:rPr>
                <a:t> </a:t>
              </a:r>
            </a:p>
            <a:p>
              <a:pPr algn="ctr">
                <a:spcBef>
                  <a:spcPct val="0"/>
                </a:spcBef>
                <a:buFontTx/>
                <a:buNone/>
              </a:pPr>
              <a:r>
                <a:rPr lang="en-GB" altLang="ru-RU" sz="2200">
                  <a:solidFill>
                    <a:srgbClr val="FF3300"/>
                  </a:solidFill>
                  <a:latin typeface="Times New Roman" panose="02020603050405020304" pitchFamily="18" charset="0"/>
                  <a:cs typeface="Arial" panose="020B0604020202020204" pitchFamily="34" charset="0"/>
                </a:rPr>
                <a:t>N</a:t>
              </a:r>
              <a:r>
                <a:rPr lang="en-GB" altLang="ru-RU" sz="2000" b="0">
                  <a:latin typeface="Times New Roman" panose="02020603050405020304" pitchFamily="18" charset="0"/>
                  <a:cs typeface="Arial" panose="020B0604020202020204" pitchFamily="34" charset="0"/>
                </a:rPr>
                <a:t>uclear</a:t>
              </a:r>
              <a:endParaRPr lang="en-GB" altLang="ru-RU" sz="2000">
                <a:latin typeface="Times New Roman" panose="02020603050405020304" pitchFamily="18" charset="0"/>
                <a:cs typeface="Arial" panose="020B0604020202020204" pitchFamily="34" charset="0"/>
              </a:endParaRPr>
            </a:p>
            <a:p>
              <a:pPr algn="ctr">
                <a:spcBef>
                  <a:spcPct val="0"/>
                </a:spcBef>
                <a:buFontTx/>
                <a:buNone/>
              </a:pPr>
              <a:r>
                <a:rPr lang="en-GB" altLang="ru-RU" sz="2200">
                  <a:solidFill>
                    <a:srgbClr val="FF3300"/>
                  </a:solidFill>
                  <a:latin typeface="Times New Roman" panose="02020603050405020304" pitchFamily="18" charset="0"/>
                  <a:cs typeface="Arial" panose="020B0604020202020204" pitchFamily="34" charset="0"/>
                </a:rPr>
                <a:t>P</a:t>
              </a:r>
              <a:r>
                <a:rPr lang="en-GB" altLang="ru-RU" sz="2000" b="0">
                  <a:latin typeface="Times New Roman" panose="02020603050405020304" pitchFamily="18" charset="0"/>
                  <a:cs typeface="Arial" panose="020B0604020202020204" pitchFamily="34" charset="0"/>
                </a:rPr>
                <a:t>olarization</a:t>
              </a:r>
              <a:endParaRPr lang="en-GB" altLang="ru-RU" sz="2000">
                <a:latin typeface="Times New Roman" panose="02020603050405020304" pitchFamily="18" charset="0"/>
                <a:cs typeface="Arial" panose="020B0604020202020204" pitchFamily="34" charset="0"/>
              </a:endParaRPr>
            </a:p>
          </p:txBody>
        </p:sp>
      </p:grpSp>
      <p:sp>
        <p:nvSpPr>
          <p:cNvPr id="16389" name="AutoShape 9">
            <a:extLst>
              <a:ext uri="{FF2B5EF4-FFF2-40B4-BE49-F238E27FC236}">
                <a16:creationId xmlns="" xmlns:a16="http://schemas.microsoft.com/office/drawing/2014/main" id="{D557CC3E-B148-431A-B85F-1C7C0AEC5F23}"/>
              </a:ext>
            </a:extLst>
          </p:cNvPr>
          <p:cNvSpPr>
            <a:spLocks noChangeArrowheads="1"/>
          </p:cNvSpPr>
          <p:nvPr/>
        </p:nvSpPr>
        <p:spPr bwMode="auto">
          <a:xfrm>
            <a:off x="2133600" y="3581400"/>
            <a:ext cx="1368425" cy="325438"/>
          </a:xfrm>
          <a:prstGeom prst="leftArrow">
            <a:avLst>
              <a:gd name="adj1" fmla="val 50000"/>
              <a:gd name="adj2" fmla="val 105122"/>
            </a:avLst>
          </a:prstGeom>
          <a:solidFill>
            <a:schemeClr val="hlink">
              <a:alpha val="50195"/>
            </a:schemeClr>
          </a:solidFill>
          <a:ln w="12700">
            <a:solidFill>
              <a:schemeClr val="tx1"/>
            </a:solidFill>
            <a:miter lim="800000"/>
            <a:headEnd type="none" w="sm" len="sm"/>
            <a:tailEnd type="none" w="sm" len="sm"/>
          </a:ln>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2400" b="0">
              <a:latin typeface="Times New Roman" panose="02020603050405020304" pitchFamily="18" charset="0"/>
              <a:cs typeface="Arial" panose="020B0604020202020204" pitchFamily="34" charset="0"/>
            </a:endParaRPr>
          </a:p>
        </p:txBody>
      </p:sp>
      <p:sp>
        <p:nvSpPr>
          <p:cNvPr id="16390" name="AutoShape 10">
            <a:extLst>
              <a:ext uri="{FF2B5EF4-FFF2-40B4-BE49-F238E27FC236}">
                <a16:creationId xmlns="" xmlns:a16="http://schemas.microsoft.com/office/drawing/2014/main" id="{69C28F3B-4805-416F-955F-E3864405FEF2}"/>
              </a:ext>
            </a:extLst>
          </p:cNvPr>
          <p:cNvSpPr>
            <a:spLocks noChangeArrowheads="1"/>
          </p:cNvSpPr>
          <p:nvPr/>
        </p:nvSpPr>
        <p:spPr bwMode="auto">
          <a:xfrm flipH="1" flipV="1">
            <a:off x="2057400" y="4038600"/>
            <a:ext cx="1600200" cy="838200"/>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17694720 60000 65536"/>
              <a:gd name="T13" fmla="*/ 11796480 60000 65536"/>
              <a:gd name="T14" fmla="*/ 11796480 60000 65536"/>
              <a:gd name="T15" fmla="*/ 5898240 60000 65536"/>
              <a:gd name="T16" fmla="*/ 0 60000 65536"/>
              <a:gd name="T17" fmla="*/ 0 60000 65536"/>
              <a:gd name="T18" fmla="*/ 0 w 21600"/>
              <a:gd name="T19" fmla="*/ 17739 h 21600"/>
              <a:gd name="T20" fmla="*/ 15103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3753" y="0"/>
                </a:moveTo>
                <a:lnTo>
                  <a:pt x="5906" y="3930"/>
                </a:lnTo>
                <a:lnTo>
                  <a:pt x="12403" y="3930"/>
                </a:lnTo>
                <a:lnTo>
                  <a:pt x="12403" y="17739"/>
                </a:lnTo>
                <a:lnTo>
                  <a:pt x="0" y="17739"/>
                </a:lnTo>
                <a:lnTo>
                  <a:pt x="0" y="21600"/>
                </a:lnTo>
                <a:lnTo>
                  <a:pt x="15103" y="21600"/>
                </a:lnTo>
                <a:lnTo>
                  <a:pt x="15103" y="3930"/>
                </a:lnTo>
                <a:lnTo>
                  <a:pt x="21600" y="3930"/>
                </a:lnTo>
                <a:lnTo>
                  <a:pt x="13753" y="0"/>
                </a:lnTo>
                <a:close/>
              </a:path>
            </a:pathLst>
          </a:custGeom>
          <a:solidFill>
            <a:schemeClr val="hlink">
              <a:alpha val="50195"/>
            </a:schemeClr>
          </a:solidFill>
          <a:ln w="12700">
            <a:solidFill>
              <a:schemeClr val="tx1"/>
            </a:solidFill>
            <a:miter lim="800000"/>
            <a:headEnd type="none" w="sm" len="sm"/>
            <a:tailEnd type="none" w="sm" len="sm"/>
          </a:ln>
        </p:spPr>
        <p:txBody>
          <a:bodyPr wrap="none" anchor="ctr"/>
          <a:lstStyle/>
          <a:p>
            <a:endParaRPr lang="ru-RU"/>
          </a:p>
        </p:txBody>
      </p:sp>
      <p:grpSp>
        <p:nvGrpSpPr>
          <p:cNvPr id="16391" name="Group 11">
            <a:extLst>
              <a:ext uri="{FF2B5EF4-FFF2-40B4-BE49-F238E27FC236}">
                <a16:creationId xmlns="" xmlns:a16="http://schemas.microsoft.com/office/drawing/2014/main" id="{6E8BE044-37CB-4F82-B0FE-600505C2AAB1}"/>
              </a:ext>
            </a:extLst>
          </p:cNvPr>
          <p:cNvGrpSpPr>
            <a:grpSpLocks/>
          </p:cNvGrpSpPr>
          <p:nvPr/>
        </p:nvGrpSpPr>
        <p:grpSpPr bwMode="auto">
          <a:xfrm>
            <a:off x="0" y="5183188"/>
            <a:ext cx="2735263" cy="1674812"/>
            <a:chOff x="430" y="2987"/>
            <a:chExt cx="1723" cy="1055"/>
          </a:xfrm>
        </p:grpSpPr>
        <p:sp>
          <p:nvSpPr>
            <p:cNvPr id="16408" name="Rectangle 12">
              <a:extLst>
                <a:ext uri="{FF2B5EF4-FFF2-40B4-BE49-F238E27FC236}">
                  <a16:creationId xmlns="" xmlns:a16="http://schemas.microsoft.com/office/drawing/2014/main" id="{1EAD12D0-3509-4196-B7BE-EB91CC540DBB}"/>
                </a:ext>
              </a:extLst>
            </p:cNvPr>
            <p:cNvSpPr>
              <a:spLocks noChangeArrowheads="1"/>
            </p:cNvSpPr>
            <p:nvPr/>
          </p:nvSpPr>
          <p:spPr bwMode="auto">
            <a:xfrm>
              <a:off x="430" y="2987"/>
              <a:ext cx="1723" cy="1055"/>
            </a:xfrm>
            <a:prstGeom prst="rect">
              <a:avLst/>
            </a:prstGeom>
            <a:noFill/>
            <a:ln w="57150">
              <a:solidFill>
                <a:srgbClr val="00B05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56263" tIns="28132" rIns="56263" bIns="28132" anchor="ctr"/>
            <a:lstStyle>
              <a:lvl1pPr defTabSz="468313">
                <a:spcBef>
                  <a:spcPct val="20000"/>
                </a:spcBef>
                <a:buChar char="•"/>
                <a:defRPr sz="3200">
                  <a:solidFill>
                    <a:schemeClr val="tx1"/>
                  </a:solidFill>
                  <a:latin typeface="Arial" panose="020B0604020202020204" pitchFamily="34" charset="0"/>
                </a:defRPr>
              </a:lvl1pPr>
              <a:lvl2pPr marL="742950" indent="-285750" defTabSz="468313">
                <a:spcBef>
                  <a:spcPct val="20000"/>
                </a:spcBef>
                <a:buChar char="–"/>
                <a:defRPr sz="2800">
                  <a:solidFill>
                    <a:schemeClr val="tx1"/>
                  </a:solidFill>
                  <a:latin typeface="Arial" panose="020B0604020202020204" pitchFamily="34" charset="0"/>
                </a:defRPr>
              </a:lvl2pPr>
              <a:lvl3pPr marL="1143000" indent="-228600" defTabSz="468313">
                <a:spcBef>
                  <a:spcPct val="20000"/>
                </a:spcBef>
                <a:buChar char="•"/>
                <a:defRPr sz="2400">
                  <a:solidFill>
                    <a:schemeClr val="tx1"/>
                  </a:solidFill>
                  <a:latin typeface="Arial" panose="020B0604020202020204" pitchFamily="34" charset="0"/>
                </a:defRPr>
              </a:lvl3pPr>
              <a:lvl4pPr marL="1600200" indent="-228600" defTabSz="468313">
                <a:spcBef>
                  <a:spcPct val="20000"/>
                </a:spcBef>
                <a:buChar char="–"/>
                <a:defRPr sz="2000">
                  <a:solidFill>
                    <a:schemeClr val="tx1"/>
                  </a:solidFill>
                  <a:latin typeface="Arial" panose="020B0604020202020204" pitchFamily="34" charset="0"/>
                </a:defRPr>
              </a:lvl4pPr>
              <a:lvl5pPr marL="2057400" indent="-228600" defTabSz="468313">
                <a:spcBef>
                  <a:spcPct val="20000"/>
                </a:spcBef>
                <a:buChar char="»"/>
                <a:defRPr sz="2000">
                  <a:solidFill>
                    <a:schemeClr val="tx1"/>
                  </a:solidFill>
                  <a:latin typeface="Arial" panose="020B0604020202020204" pitchFamily="34" charset="0"/>
                </a:defRPr>
              </a:lvl5pPr>
              <a:lvl6pPr marL="2514600" indent="-228600" defTabSz="4683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683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683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683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GB" altLang="ru-RU" sz="2200">
                <a:latin typeface="Times New Roman" panose="02020603050405020304" pitchFamily="18" charset="0"/>
                <a:cs typeface="Arial" panose="020B0604020202020204" pitchFamily="34" charset="0"/>
              </a:endParaRPr>
            </a:p>
          </p:txBody>
        </p:sp>
        <p:sp>
          <p:nvSpPr>
            <p:cNvPr id="16409" name="Text Box 13">
              <a:extLst>
                <a:ext uri="{FF2B5EF4-FFF2-40B4-BE49-F238E27FC236}">
                  <a16:creationId xmlns="" xmlns:a16="http://schemas.microsoft.com/office/drawing/2014/main" id="{BE6204B2-635B-4E5F-8E46-E44E2EDB1300}"/>
                </a:ext>
              </a:extLst>
            </p:cNvPr>
            <p:cNvSpPr txBox="1">
              <a:spLocks noChangeArrowheads="1"/>
            </p:cNvSpPr>
            <p:nvPr/>
          </p:nvSpPr>
          <p:spPr bwMode="auto">
            <a:xfrm>
              <a:off x="459" y="3105"/>
              <a:ext cx="1635" cy="812"/>
            </a:xfrm>
            <a:prstGeom prst="rect">
              <a:avLst/>
            </a:prstGeom>
            <a:noFill/>
            <a:ln w="12700">
              <a:solidFill>
                <a:srgbClr val="00B05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56263" tIns="28132" rIns="56263" bIns="28132">
              <a:spAutoFit/>
            </a:bodyPr>
            <a:lstStyle>
              <a:lvl1pPr defTabSz="468313">
                <a:spcBef>
                  <a:spcPct val="20000"/>
                </a:spcBef>
                <a:buChar char="•"/>
                <a:defRPr sz="3200">
                  <a:solidFill>
                    <a:schemeClr val="tx1"/>
                  </a:solidFill>
                  <a:latin typeface="Arial" panose="020B0604020202020204" pitchFamily="34" charset="0"/>
                </a:defRPr>
              </a:lvl1pPr>
              <a:lvl2pPr marL="742950" indent="-285750" defTabSz="468313">
                <a:spcBef>
                  <a:spcPct val="20000"/>
                </a:spcBef>
                <a:buChar char="–"/>
                <a:defRPr sz="2800">
                  <a:solidFill>
                    <a:schemeClr val="tx1"/>
                  </a:solidFill>
                  <a:latin typeface="Arial" panose="020B0604020202020204" pitchFamily="34" charset="0"/>
                </a:defRPr>
              </a:lvl2pPr>
              <a:lvl3pPr marL="1143000" indent="-228600" defTabSz="468313">
                <a:spcBef>
                  <a:spcPct val="20000"/>
                </a:spcBef>
                <a:buChar char="•"/>
                <a:defRPr sz="2400">
                  <a:solidFill>
                    <a:schemeClr val="tx1"/>
                  </a:solidFill>
                  <a:latin typeface="Arial" panose="020B0604020202020204" pitchFamily="34" charset="0"/>
                </a:defRPr>
              </a:lvl3pPr>
              <a:lvl4pPr marL="1600200" indent="-228600" defTabSz="468313">
                <a:spcBef>
                  <a:spcPct val="20000"/>
                </a:spcBef>
                <a:buChar char="–"/>
                <a:defRPr sz="2000">
                  <a:solidFill>
                    <a:schemeClr val="tx1"/>
                  </a:solidFill>
                  <a:latin typeface="Arial" panose="020B0604020202020204" pitchFamily="34" charset="0"/>
                </a:defRPr>
              </a:lvl4pPr>
              <a:lvl5pPr marL="2057400" indent="-228600" defTabSz="468313">
                <a:spcBef>
                  <a:spcPct val="20000"/>
                </a:spcBef>
                <a:buChar char="»"/>
                <a:defRPr sz="2000">
                  <a:solidFill>
                    <a:schemeClr val="tx1"/>
                  </a:solidFill>
                  <a:latin typeface="Arial" panose="020B0604020202020204" pitchFamily="34" charset="0"/>
                </a:defRPr>
              </a:lvl5pPr>
              <a:lvl6pPr marL="2514600" indent="-228600" defTabSz="4683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683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683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683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GB" altLang="ru-RU" sz="2000">
                  <a:latin typeface="Times New Roman" panose="02020603050405020304" pitchFamily="18" charset="0"/>
                  <a:cs typeface="Arial" panose="020B0604020202020204" pitchFamily="34" charset="0"/>
                </a:rPr>
                <a:t>NMR-Apparatus</a:t>
              </a:r>
            </a:p>
            <a:p>
              <a:pPr algn="ctr">
                <a:spcBef>
                  <a:spcPct val="50000"/>
                </a:spcBef>
                <a:buFontTx/>
                <a:buNone/>
              </a:pPr>
              <a:r>
                <a:rPr lang="en-GB" altLang="ru-RU" sz="2000">
                  <a:latin typeface="Times New Roman" panose="02020603050405020304" pitchFamily="18" charset="0"/>
                  <a:cs typeface="Arial" panose="020B0604020202020204" pitchFamily="34" charset="0"/>
                </a:rPr>
                <a:t>106MHz</a:t>
              </a:r>
            </a:p>
            <a:p>
              <a:pPr algn="ctr">
                <a:spcBef>
                  <a:spcPct val="50000"/>
                </a:spcBef>
                <a:buFontTx/>
                <a:buNone/>
              </a:pPr>
              <a:r>
                <a:rPr lang="en-GB" altLang="ru-RU" sz="2000">
                  <a:latin typeface="Times New Roman" panose="02020603050405020304" pitchFamily="18" charset="0"/>
                  <a:cs typeface="Arial" panose="020B0604020202020204" pitchFamily="34" charset="0"/>
                </a:rPr>
                <a:t>Polarisation meas.</a:t>
              </a:r>
            </a:p>
          </p:txBody>
        </p:sp>
      </p:grpSp>
      <p:sp>
        <p:nvSpPr>
          <p:cNvPr id="16392" name="Text Box 14">
            <a:extLst>
              <a:ext uri="{FF2B5EF4-FFF2-40B4-BE49-F238E27FC236}">
                <a16:creationId xmlns="" xmlns:a16="http://schemas.microsoft.com/office/drawing/2014/main" id="{0225048B-9FC7-4486-98A9-6808C11D4FE2}"/>
              </a:ext>
            </a:extLst>
          </p:cNvPr>
          <p:cNvSpPr txBox="1">
            <a:spLocks noChangeArrowheads="1"/>
          </p:cNvSpPr>
          <p:nvPr/>
        </p:nvSpPr>
        <p:spPr bwMode="auto">
          <a:xfrm>
            <a:off x="5561013" y="0"/>
            <a:ext cx="3582987" cy="979488"/>
          </a:xfrm>
          <a:prstGeom prst="rect">
            <a:avLst/>
          </a:prstGeom>
          <a:noFill/>
          <a:ln w="50800">
            <a:solidFill>
              <a:srgbClr val="FF0000"/>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56263" tIns="28132" rIns="56263" bIns="28132">
            <a:spAutoFit/>
          </a:bodyPr>
          <a:lstStyle>
            <a:lvl1pPr defTabSz="468313">
              <a:spcBef>
                <a:spcPct val="20000"/>
              </a:spcBef>
              <a:buChar char="•"/>
              <a:defRPr sz="3200">
                <a:solidFill>
                  <a:schemeClr val="tx1"/>
                </a:solidFill>
                <a:latin typeface="Arial" panose="020B0604020202020204" pitchFamily="34" charset="0"/>
              </a:defRPr>
            </a:lvl1pPr>
            <a:lvl2pPr marL="742950" indent="-285750" defTabSz="468313">
              <a:spcBef>
                <a:spcPct val="20000"/>
              </a:spcBef>
              <a:buChar char="–"/>
              <a:defRPr sz="2800">
                <a:solidFill>
                  <a:schemeClr val="tx1"/>
                </a:solidFill>
                <a:latin typeface="Arial" panose="020B0604020202020204" pitchFamily="34" charset="0"/>
              </a:defRPr>
            </a:lvl2pPr>
            <a:lvl3pPr marL="1143000" indent="-228600" defTabSz="468313">
              <a:spcBef>
                <a:spcPct val="20000"/>
              </a:spcBef>
              <a:buChar char="•"/>
              <a:defRPr sz="2400">
                <a:solidFill>
                  <a:schemeClr val="tx1"/>
                </a:solidFill>
                <a:latin typeface="Arial" panose="020B0604020202020204" pitchFamily="34" charset="0"/>
              </a:defRPr>
            </a:lvl3pPr>
            <a:lvl4pPr marL="1600200" indent="-228600" defTabSz="468313">
              <a:spcBef>
                <a:spcPct val="20000"/>
              </a:spcBef>
              <a:buChar char="–"/>
              <a:defRPr sz="2000">
                <a:solidFill>
                  <a:schemeClr val="tx1"/>
                </a:solidFill>
                <a:latin typeface="Arial" panose="020B0604020202020204" pitchFamily="34" charset="0"/>
              </a:defRPr>
            </a:lvl4pPr>
            <a:lvl5pPr marL="2057400" indent="-228600" defTabSz="468313">
              <a:spcBef>
                <a:spcPct val="20000"/>
              </a:spcBef>
              <a:buChar char="»"/>
              <a:defRPr sz="2000">
                <a:solidFill>
                  <a:schemeClr val="tx1"/>
                </a:solidFill>
                <a:latin typeface="Arial" panose="020B0604020202020204" pitchFamily="34" charset="0"/>
              </a:defRPr>
            </a:lvl5pPr>
            <a:lvl6pPr marL="2514600" indent="-228600" defTabSz="4683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683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683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683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ru-RU" sz="2000">
                <a:latin typeface="Times New Roman" panose="02020603050405020304" pitchFamily="18" charset="0"/>
                <a:cs typeface="Arial" panose="020B0604020202020204" pitchFamily="34" charset="0"/>
              </a:rPr>
              <a:t>Components of the polarized target</a:t>
            </a:r>
          </a:p>
          <a:p>
            <a:pPr algn="ctr">
              <a:spcBef>
                <a:spcPct val="0"/>
              </a:spcBef>
              <a:buFontTx/>
              <a:buNone/>
            </a:pPr>
            <a:r>
              <a:rPr lang="en-GB" altLang="ru-RU" sz="2000">
                <a:latin typeface="Times New Roman" panose="02020603050405020304" pitchFamily="18" charset="0"/>
                <a:cs typeface="Arial" panose="020B0604020202020204" pitchFamily="34" charset="0"/>
              </a:rPr>
              <a:t>for the Crystal Ball detector</a:t>
            </a:r>
            <a:endParaRPr lang="en-GB" altLang="ru-RU" sz="2000" b="0">
              <a:latin typeface="Times New Roman" panose="02020603050405020304" pitchFamily="18" charset="0"/>
              <a:cs typeface="Arial" panose="020B0604020202020204" pitchFamily="34" charset="0"/>
            </a:endParaRPr>
          </a:p>
        </p:txBody>
      </p:sp>
      <p:grpSp>
        <p:nvGrpSpPr>
          <p:cNvPr id="16393" name="Group 15">
            <a:extLst>
              <a:ext uri="{FF2B5EF4-FFF2-40B4-BE49-F238E27FC236}">
                <a16:creationId xmlns="" xmlns:a16="http://schemas.microsoft.com/office/drawing/2014/main" id="{3A9BBE12-4E55-4E7B-B26D-01A4EAEBF158}"/>
              </a:ext>
            </a:extLst>
          </p:cNvPr>
          <p:cNvGrpSpPr>
            <a:grpSpLocks/>
          </p:cNvGrpSpPr>
          <p:nvPr/>
        </p:nvGrpSpPr>
        <p:grpSpPr bwMode="auto">
          <a:xfrm>
            <a:off x="3124200" y="5183188"/>
            <a:ext cx="2735263" cy="1674812"/>
            <a:chOff x="1488" y="4416"/>
            <a:chExt cx="1723" cy="1055"/>
          </a:xfrm>
        </p:grpSpPr>
        <p:sp>
          <p:nvSpPr>
            <p:cNvPr id="16406" name="Rectangle 16">
              <a:extLst>
                <a:ext uri="{FF2B5EF4-FFF2-40B4-BE49-F238E27FC236}">
                  <a16:creationId xmlns="" xmlns:a16="http://schemas.microsoft.com/office/drawing/2014/main" id="{9680BF33-4A10-4AB1-A8E1-45C9B266B61C}"/>
                </a:ext>
              </a:extLst>
            </p:cNvPr>
            <p:cNvSpPr>
              <a:spLocks noChangeArrowheads="1"/>
            </p:cNvSpPr>
            <p:nvPr/>
          </p:nvSpPr>
          <p:spPr bwMode="auto">
            <a:xfrm>
              <a:off x="1488" y="4416"/>
              <a:ext cx="1694" cy="1002"/>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56654" tIns="28327" rIns="56654" bIns="28327">
              <a:spAutoFit/>
            </a:bodyPr>
            <a:lstStyle>
              <a:lvl1pPr defTabSz="468313">
                <a:spcBef>
                  <a:spcPct val="20000"/>
                </a:spcBef>
                <a:buChar char="•"/>
                <a:defRPr sz="3200">
                  <a:solidFill>
                    <a:schemeClr val="tx1"/>
                  </a:solidFill>
                  <a:latin typeface="Arial" panose="020B0604020202020204" pitchFamily="34" charset="0"/>
                </a:defRPr>
              </a:lvl1pPr>
              <a:lvl2pPr marL="742950" indent="-285750" defTabSz="468313">
                <a:spcBef>
                  <a:spcPct val="20000"/>
                </a:spcBef>
                <a:buChar char="–"/>
                <a:defRPr sz="2800">
                  <a:solidFill>
                    <a:schemeClr val="tx1"/>
                  </a:solidFill>
                  <a:latin typeface="Arial" panose="020B0604020202020204" pitchFamily="34" charset="0"/>
                </a:defRPr>
              </a:lvl2pPr>
              <a:lvl3pPr marL="1143000" indent="-228600" defTabSz="468313">
                <a:spcBef>
                  <a:spcPct val="20000"/>
                </a:spcBef>
                <a:buChar char="•"/>
                <a:defRPr sz="2400">
                  <a:solidFill>
                    <a:schemeClr val="tx1"/>
                  </a:solidFill>
                  <a:latin typeface="Arial" panose="020B0604020202020204" pitchFamily="34" charset="0"/>
                </a:defRPr>
              </a:lvl3pPr>
              <a:lvl4pPr marL="1600200" indent="-228600" defTabSz="468313">
                <a:spcBef>
                  <a:spcPct val="20000"/>
                </a:spcBef>
                <a:buChar char="–"/>
                <a:defRPr sz="2000">
                  <a:solidFill>
                    <a:schemeClr val="tx1"/>
                  </a:solidFill>
                  <a:latin typeface="Arial" panose="020B0604020202020204" pitchFamily="34" charset="0"/>
                </a:defRPr>
              </a:lvl4pPr>
              <a:lvl5pPr marL="2057400" indent="-228600" defTabSz="468313">
                <a:spcBef>
                  <a:spcPct val="20000"/>
                </a:spcBef>
                <a:buChar char="»"/>
                <a:defRPr sz="2000">
                  <a:solidFill>
                    <a:schemeClr val="tx1"/>
                  </a:solidFill>
                  <a:latin typeface="Arial" panose="020B0604020202020204" pitchFamily="34" charset="0"/>
                </a:defRPr>
              </a:lvl5pPr>
              <a:lvl6pPr marL="2514600" indent="-228600" defTabSz="4683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683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683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683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ru-RU" sz="2000">
                  <a:latin typeface="Times New Roman" panose="02020603050405020304" pitchFamily="18" charset="0"/>
                  <a:cs typeface="Arial" panose="020B0604020202020204" pitchFamily="34" charset="0"/>
                </a:rPr>
                <a:t>Horizontal He</a:t>
              </a:r>
              <a:r>
                <a:rPr lang="en-GB" altLang="ru-RU" sz="2000" baseline="30000">
                  <a:latin typeface="Times New Roman" panose="02020603050405020304" pitchFamily="18" charset="0"/>
                  <a:cs typeface="Arial" panose="020B0604020202020204" pitchFamily="34" charset="0"/>
                </a:rPr>
                <a:t>3</a:t>
              </a:r>
              <a:r>
                <a:rPr lang="en-GB" altLang="ru-RU" sz="2000">
                  <a:latin typeface="Times New Roman" panose="02020603050405020304" pitchFamily="18" charset="0"/>
                  <a:cs typeface="Arial" panose="020B0604020202020204" pitchFamily="34" charset="0"/>
                </a:rPr>
                <a:t>/He</a:t>
              </a:r>
              <a:r>
                <a:rPr lang="en-GB" altLang="ru-RU" sz="2000" baseline="30000">
                  <a:latin typeface="Times New Roman" panose="02020603050405020304" pitchFamily="18" charset="0"/>
                  <a:cs typeface="Arial" panose="020B0604020202020204" pitchFamily="34" charset="0"/>
                </a:rPr>
                <a:t>4</a:t>
              </a:r>
              <a:r>
                <a:rPr lang="en-GB" altLang="ru-RU" sz="2000">
                  <a:latin typeface="Times New Roman" panose="02020603050405020304" pitchFamily="18" charset="0"/>
                  <a:cs typeface="Arial" panose="020B0604020202020204" pitchFamily="34" charset="0"/>
                </a:rPr>
                <a:t> Dilutionrefrigerator</a:t>
              </a:r>
            </a:p>
            <a:p>
              <a:pPr algn="ctr">
                <a:spcBef>
                  <a:spcPct val="0"/>
                </a:spcBef>
                <a:buFontTx/>
                <a:buNone/>
              </a:pPr>
              <a:r>
                <a:rPr lang="en-GB" altLang="ru-RU" sz="2000">
                  <a:latin typeface="Times New Roman" panose="02020603050405020304" pitchFamily="18" charset="0"/>
                  <a:cs typeface="Arial" panose="020B0604020202020204" pitchFamily="34" charset="0"/>
                </a:rPr>
                <a:t>(25mKelvin)</a:t>
              </a:r>
            </a:p>
            <a:p>
              <a:pPr algn="ctr">
                <a:spcBef>
                  <a:spcPct val="0"/>
                </a:spcBef>
                <a:buFontTx/>
                <a:buNone/>
              </a:pPr>
              <a:r>
                <a:rPr lang="en-GB" altLang="ru-RU" sz="2000">
                  <a:latin typeface="Times New Roman" panose="02020603050405020304" pitchFamily="18" charset="0"/>
                  <a:cs typeface="Arial" panose="020B0604020202020204" pitchFamily="34" charset="0"/>
                </a:rPr>
                <a:t>with internal</a:t>
              </a:r>
            </a:p>
            <a:p>
              <a:pPr algn="ctr">
                <a:spcBef>
                  <a:spcPct val="0"/>
                </a:spcBef>
                <a:buFontTx/>
                <a:buNone/>
              </a:pPr>
              <a:r>
                <a:rPr lang="en-GB" altLang="ru-RU" sz="2000">
                  <a:latin typeface="Times New Roman" panose="02020603050405020304" pitchFamily="18" charset="0"/>
                  <a:cs typeface="Arial" panose="020B0604020202020204" pitchFamily="34" charset="0"/>
                </a:rPr>
                <a:t>Holding coil</a:t>
              </a:r>
            </a:p>
          </p:txBody>
        </p:sp>
        <p:sp>
          <p:nvSpPr>
            <p:cNvPr id="16407" name="Rectangle 17">
              <a:extLst>
                <a:ext uri="{FF2B5EF4-FFF2-40B4-BE49-F238E27FC236}">
                  <a16:creationId xmlns="" xmlns:a16="http://schemas.microsoft.com/office/drawing/2014/main" id="{224AAA2C-EDE6-421F-92A9-2C83E87ADFC6}"/>
                </a:ext>
              </a:extLst>
            </p:cNvPr>
            <p:cNvSpPr>
              <a:spLocks noChangeArrowheads="1"/>
            </p:cNvSpPr>
            <p:nvPr/>
          </p:nvSpPr>
          <p:spPr bwMode="auto">
            <a:xfrm>
              <a:off x="1488" y="4416"/>
              <a:ext cx="1723" cy="1055"/>
            </a:xfrm>
            <a:prstGeom prst="rect">
              <a:avLst/>
            </a:prstGeom>
            <a:noFill/>
            <a:ln w="57150">
              <a:solidFill>
                <a:schemeClr val="accent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56263" tIns="28132" rIns="56263" bIns="28132" anchor="ctr"/>
            <a:lstStyle>
              <a:lvl1pPr defTabSz="468313">
                <a:spcBef>
                  <a:spcPct val="20000"/>
                </a:spcBef>
                <a:buChar char="•"/>
                <a:defRPr sz="3200">
                  <a:solidFill>
                    <a:schemeClr val="tx1"/>
                  </a:solidFill>
                  <a:latin typeface="Arial" panose="020B0604020202020204" pitchFamily="34" charset="0"/>
                </a:defRPr>
              </a:lvl1pPr>
              <a:lvl2pPr marL="742950" indent="-285750" defTabSz="468313">
                <a:spcBef>
                  <a:spcPct val="20000"/>
                </a:spcBef>
                <a:buChar char="–"/>
                <a:defRPr sz="2800">
                  <a:solidFill>
                    <a:schemeClr val="tx1"/>
                  </a:solidFill>
                  <a:latin typeface="Arial" panose="020B0604020202020204" pitchFamily="34" charset="0"/>
                </a:defRPr>
              </a:lvl2pPr>
              <a:lvl3pPr marL="1143000" indent="-228600" defTabSz="468313">
                <a:spcBef>
                  <a:spcPct val="20000"/>
                </a:spcBef>
                <a:buChar char="•"/>
                <a:defRPr sz="2400">
                  <a:solidFill>
                    <a:schemeClr val="tx1"/>
                  </a:solidFill>
                  <a:latin typeface="Arial" panose="020B0604020202020204" pitchFamily="34" charset="0"/>
                </a:defRPr>
              </a:lvl3pPr>
              <a:lvl4pPr marL="1600200" indent="-228600" defTabSz="468313">
                <a:spcBef>
                  <a:spcPct val="20000"/>
                </a:spcBef>
                <a:buChar char="–"/>
                <a:defRPr sz="2000">
                  <a:solidFill>
                    <a:schemeClr val="tx1"/>
                  </a:solidFill>
                  <a:latin typeface="Arial" panose="020B0604020202020204" pitchFamily="34" charset="0"/>
                </a:defRPr>
              </a:lvl4pPr>
              <a:lvl5pPr marL="2057400" indent="-228600" defTabSz="468313">
                <a:spcBef>
                  <a:spcPct val="20000"/>
                </a:spcBef>
                <a:buChar char="»"/>
                <a:defRPr sz="2000">
                  <a:solidFill>
                    <a:schemeClr val="tx1"/>
                  </a:solidFill>
                  <a:latin typeface="Arial" panose="020B0604020202020204" pitchFamily="34" charset="0"/>
                </a:defRPr>
              </a:lvl5pPr>
              <a:lvl6pPr marL="2514600" indent="-228600" defTabSz="4683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683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683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683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GB" altLang="ru-RU" sz="2200">
                <a:latin typeface="Times New Roman" panose="02020603050405020304" pitchFamily="18" charset="0"/>
                <a:cs typeface="Arial" panose="020B0604020202020204" pitchFamily="34" charset="0"/>
              </a:endParaRPr>
            </a:p>
          </p:txBody>
        </p:sp>
      </p:grpSp>
      <p:grpSp>
        <p:nvGrpSpPr>
          <p:cNvPr id="16394" name="Group 18">
            <a:extLst>
              <a:ext uri="{FF2B5EF4-FFF2-40B4-BE49-F238E27FC236}">
                <a16:creationId xmlns="" xmlns:a16="http://schemas.microsoft.com/office/drawing/2014/main" id="{EB67212C-5935-46C3-A457-11C36871A997}"/>
              </a:ext>
            </a:extLst>
          </p:cNvPr>
          <p:cNvGrpSpPr>
            <a:grpSpLocks/>
          </p:cNvGrpSpPr>
          <p:nvPr/>
        </p:nvGrpSpPr>
        <p:grpSpPr bwMode="auto">
          <a:xfrm>
            <a:off x="6219825" y="5514975"/>
            <a:ext cx="2490788" cy="1343025"/>
            <a:chOff x="4144" y="2544"/>
            <a:chExt cx="1568" cy="720"/>
          </a:xfrm>
        </p:grpSpPr>
        <p:sp>
          <p:nvSpPr>
            <p:cNvPr id="16404" name="Rectangle 19">
              <a:extLst>
                <a:ext uri="{FF2B5EF4-FFF2-40B4-BE49-F238E27FC236}">
                  <a16:creationId xmlns="" xmlns:a16="http://schemas.microsoft.com/office/drawing/2014/main" id="{09DD6227-C5BF-4B93-97AC-E6CAB034FB0B}"/>
                </a:ext>
              </a:extLst>
            </p:cNvPr>
            <p:cNvSpPr>
              <a:spLocks noChangeArrowheads="1"/>
            </p:cNvSpPr>
            <p:nvPr/>
          </p:nvSpPr>
          <p:spPr bwMode="auto">
            <a:xfrm>
              <a:off x="4144" y="2559"/>
              <a:ext cx="1545" cy="526"/>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lIns="56654" tIns="28327" rIns="56654" bIns="28327">
              <a:spAutoFit/>
            </a:bodyPr>
            <a:lstStyle>
              <a:lvl1pPr defTabSz="468313">
                <a:spcBef>
                  <a:spcPct val="20000"/>
                </a:spcBef>
                <a:buChar char="•"/>
                <a:defRPr sz="3200">
                  <a:solidFill>
                    <a:schemeClr val="tx1"/>
                  </a:solidFill>
                  <a:latin typeface="Arial" panose="020B0604020202020204" pitchFamily="34" charset="0"/>
                </a:defRPr>
              </a:lvl1pPr>
              <a:lvl2pPr marL="742950" indent="-285750" defTabSz="468313">
                <a:spcBef>
                  <a:spcPct val="20000"/>
                </a:spcBef>
                <a:buChar char="–"/>
                <a:defRPr sz="2800">
                  <a:solidFill>
                    <a:schemeClr val="tx1"/>
                  </a:solidFill>
                  <a:latin typeface="Arial" panose="020B0604020202020204" pitchFamily="34" charset="0"/>
                </a:defRPr>
              </a:lvl2pPr>
              <a:lvl3pPr marL="1143000" indent="-228600" defTabSz="468313">
                <a:spcBef>
                  <a:spcPct val="20000"/>
                </a:spcBef>
                <a:buChar char="•"/>
                <a:defRPr sz="2400">
                  <a:solidFill>
                    <a:schemeClr val="tx1"/>
                  </a:solidFill>
                  <a:latin typeface="Arial" panose="020B0604020202020204" pitchFamily="34" charset="0"/>
                </a:defRPr>
              </a:lvl3pPr>
              <a:lvl4pPr marL="1600200" indent="-228600" defTabSz="468313">
                <a:spcBef>
                  <a:spcPct val="20000"/>
                </a:spcBef>
                <a:buChar char="–"/>
                <a:defRPr sz="2000">
                  <a:solidFill>
                    <a:schemeClr val="tx1"/>
                  </a:solidFill>
                  <a:latin typeface="Arial" panose="020B0604020202020204" pitchFamily="34" charset="0"/>
                </a:defRPr>
              </a:lvl4pPr>
              <a:lvl5pPr marL="2057400" indent="-228600" defTabSz="468313">
                <a:spcBef>
                  <a:spcPct val="20000"/>
                </a:spcBef>
                <a:buChar char="»"/>
                <a:defRPr sz="2000">
                  <a:solidFill>
                    <a:schemeClr val="tx1"/>
                  </a:solidFill>
                  <a:latin typeface="Arial" panose="020B0604020202020204" pitchFamily="34" charset="0"/>
                </a:defRPr>
              </a:lvl5pPr>
              <a:lvl6pPr marL="2514600" indent="-228600" defTabSz="4683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683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683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683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ru-RU" sz="2000">
                  <a:latin typeface="Times New Roman" panose="02020603050405020304" pitchFamily="18" charset="0"/>
                  <a:cs typeface="Arial" panose="020B0604020202020204" pitchFamily="34" charset="0"/>
                </a:rPr>
                <a:t>Superconducting</a:t>
              </a:r>
            </a:p>
            <a:p>
              <a:pPr algn="ctr">
                <a:spcBef>
                  <a:spcPct val="0"/>
                </a:spcBef>
                <a:buFontTx/>
                <a:buNone/>
              </a:pPr>
              <a:r>
                <a:rPr lang="en-GB" altLang="ru-RU" sz="2000">
                  <a:latin typeface="Times New Roman" panose="02020603050405020304" pitchFamily="18" charset="0"/>
                  <a:cs typeface="Arial" panose="020B0604020202020204" pitchFamily="34" charset="0"/>
                </a:rPr>
                <a:t>Polarization magnet</a:t>
              </a:r>
            </a:p>
            <a:p>
              <a:pPr algn="ctr">
                <a:spcBef>
                  <a:spcPct val="0"/>
                </a:spcBef>
                <a:buFontTx/>
                <a:buNone/>
              </a:pPr>
              <a:r>
                <a:rPr lang="en-GB" altLang="ru-RU" sz="2000">
                  <a:latin typeface="Times New Roman" panose="02020603050405020304" pitchFamily="18" charset="0"/>
                  <a:cs typeface="Arial" panose="020B0604020202020204" pitchFamily="34" charset="0"/>
                </a:rPr>
                <a:t>5Tesla</a:t>
              </a:r>
              <a:endParaRPr lang="en-GB" altLang="ru-RU" sz="1200" b="0">
                <a:latin typeface="Times New Roman" panose="02020603050405020304" pitchFamily="18" charset="0"/>
                <a:cs typeface="Arial" panose="020B0604020202020204" pitchFamily="34" charset="0"/>
              </a:endParaRPr>
            </a:p>
          </p:txBody>
        </p:sp>
        <p:sp>
          <p:nvSpPr>
            <p:cNvPr id="16405" name="Rectangle 20">
              <a:extLst>
                <a:ext uri="{FF2B5EF4-FFF2-40B4-BE49-F238E27FC236}">
                  <a16:creationId xmlns="" xmlns:a16="http://schemas.microsoft.com/office/drawing/2014/main" id="{22F59A92-9A19-4CF6-8B3A-0B918C32B0FB}"/>
                </a:ext>
              </a:extLst>
            </p:cNvPr>
            <p:cNvSpPr>
              <a:spLocks noChangeArrowheads="1"/>
            </p:cNvSpPr>
            <p:nvPr/>
          </p:nvSpPr>
          <p:spPr bwMode="auto">
            <a:xfrm>
              <a:off x="4176" y="2544"/>
              <a:ext cx="1536" cy="720"/>
            </a:xfrm>
            <a:prstGeom prst="rect">
              <a:avLst/>
            </a:prstGeom>
            <a:noFill/>
            <a:ln w="57150">
              <a:solidFill>
                <a:schemeClr val="accent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lIns="56263" tIns="28132" rIns="56263" bIns="28132" anchor="ctr"/>
            <a:lstStyle>
              <a:lvl1pPr defTabSz="468313">
                <a:spcBef>
                  <a:spcPct val="20000"/>
                </a:spcBef>
                <a:buChar char="•"/>
                <a:defRPr sz="3200">
                  <a:solidFill>
                    <a:schemeClr val="tx1"/>
                  </a:solidFill>
                  <a:latin typeface="Arial" panose="020B0604020202020204" pitchFamily="34" charset="0"/>
                </a:defRPr>
              </a:lvl1pPr>
              <a:lvl2pPr marL="742950" indent="-285750" defTabSz="468313">
                <a:spcBef>
                  <a:spcPct val="20000"/>
                </a:spcBef>
                <a:buChar char="–"/>
                <a:defRPr sz="2800">
                  <a:solidFill>
                    <a:schemeClr val="tx1"/>
                  </a:solidFill>
                  <a:latin typeface="Arial" panose="020B0604020202020204" pitchFamily="34" charset="0"/>
                </a:defRPr>
              </a:lvl2pPr>
              <a:lvl3pPr marL="1143000" indent="-228600" defTabSz="468313">
                <a:spcBef>
                  <a:spcPct val="20000"/>
                </a:spcBef>
                <a:buChar char="•"/>
                <a:defRPr sz="2400">
                  <a:solidFill>
                    <a:schemeClr val="tx1"/>
                  </a:solidFill>
                  <a:latin typeface="Arial" panose="020B0604020202020204" pitchFamily="34" charset="0"/>
                </a:defRPr>
              </a:lvl3pPr>
              <a:lvl4pPr marL="1600200" indent="-228600" defTabSz="468313">
                <a:spcBef>
                  <a:spcPct val="20000"/>
                </a:spcBef>
                <a:buChar char="–"/>
                <a:defRPr sz="2000">
                  <a:solidFill>
                    <a:schemeClr val="tx1"/>
                  </a:solidFill>
                  <a:latin typeface="Arial" panose="020B0604020202020204" pitchFamily="34" charset="0"/>
                </a:defRPr>
              </a:lvl4pPr>
              <a:lvl5pPr marL="2057400" indent="-228600" defTabSz="468313">
                <a:spcBef>
                  <a:spcPct val="20000"/>
                </a:spcBef>
                <a:buChar char="»"/>
                <a:defRPr sz="2000">
                  <a:solidFill>
                    <a:schemeClr val="tx1"/>
                  </a:solidFill>
                  <a:latin typeface="Arial" panose="020B0604020202020204" pitchFamily="34" charset="0"/>
                </a:defRPr>
              </a:lvl5pPr>
              <a:lvl6pPr marL="2514600" indent="-228600" defTabSz="4683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683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683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683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GB" altLang="ru-RU" sz="2200">
                <a:latin typeface="Times New Roman" panose="02020603050405020304" pitchFamily="18" charset="0"/>
                <a:cs typeface="Arial" panose="020B0604020202020204" pitchFamily="34" charset="0"/>
              </a:endParaRPr>
            </a:p>
          </p:txBody>
        </p:sp>
      </p:grpSp>
      <p:pic>
        <p:nvPicPr>
          <p:cNvPr id="16395" name="Picture 23" descr="roots">
            <a:extLst>
              <a:ext uri="{FF2B5EF4-FFF2-40B4-BE49-F238E27FC236}">
                <a16:creationId xmlns="" xmlns:a16="http://schemas.microsoft.com/office/drawing/2014/main" id="{0477FE29-4D4F-4A34-A257-2C0F3266A2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19200"/>
            <a:ext cx="159861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396" name="Group 24">
            <a:extLst>
              <a:ext uri="{FF2B5EF4-FFF2-40B4-BE49-F238E27FC236}">
                <a16:creationId xmlns="" xmlns:a16="http://schemas.microsoft.com/office/drawing/2014/main" id="{3D78FA32-5C06-4F08-96CB-747D62C0A61D}"/>
              </a:ext>
            </a:extLst>
          </p:cNvPr>
          <p:cNvGrpSpPr>
            <a:grpSpLocks/>
          </p:cNvGrpSpPr>
          <p:nvPr/>
        </p:nvGrpSpPr>
        <p:grpSpPr bwMode="auto">
          <a:xfrm>
            <a:off x="3781425" y="1928813"/>
            <a:ext cx="1897063" cy="1319212"/>
            <a:chOff x="-462" y="-415"/>
            <a:chExt cx="1030" cy="1206"/>
          </a:xfrm>
        </p:grpSpPr>
        <p:sp>
          <p:nvSpPr>
            <p:cNvPr id="16402" name="Rectangle 25">
              <a:extLst>
                <a:ext uri="{FF2B5EF4-FFF2-40B4-BE49-F238E27FC236}">
                  <a16:creationId xmlns="" xmlns:a16="http://schemas.microsoft.com/office/drawing/2014/main" id="{BAB893E4-476C-4AA3-A9C0-B29F46A96D93}"/>
                </a:ext>
              </a:extLst>
            </p:cNvPr>
            <p:cNvSpPr>
              <a:spLocks noChangeArrowheads="1"/>
            </p:cNvSpPr>
            <p:nvPr/>
          </p:nvSpPr>
          <p:spPr bwMode="auto">
            <a:xfrm>
              <a:off x="-462" y="-415"/>
              <a:ext cx="1008" cy="1186"/>
            </a:xfrm>
            <a:prstGeom prst="rect">
              <a:avLst/>
            </a:prstGeom>
            <a:noFill/>
            <a:ln w="57150">
              <a:solidFill>
                <a:schemeClr val="accent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endParaRPr lang="en-US" altLang="ru-RU" sz="2400" b="0">
                <a:latin typeface="Times New Roman" panose="02020603050405020304" pitchFamily="18" charset="0"/>
                <a:cs typeface="Arial" panose="020B0604020202020204" pitchFamily="34" charset="0"/>
              </a:endParaRPr>
            </a:p>
          </p:txBody>
        </p:sp>
        <p:sp>
          <p:nvSpPr>
            <p:cNvPr id="16403" name="Text Box 26">
              <a:extLst>
                <a:ext uri="{FF2B5EF4-FFF2-40B4-BE49-F238E27FC236}">
                  <a16:creationId xmlns="" xmlns:a16="http://schemas.microsoft.com/office/drawing/2014/main" id="{D892E8C1-43DA-4158-8C47-797B1064FFF7}"/>
                </a:ext>
              </a:extLst>
            </p:cNvPr>
            <p:cNvSpPr txBox="1">
              <a:spLocks noChangeArrowheads="1"/>
            </p:cNvSpPr>
            <p:nvPr/>
          </p:nvSpPr>
          <p:spPr bwMode="auto">
            <a:xfrm>
              <a:off x="-462" y="-415"/>
              <a:ext cx="1030" cy="1206"/>
            </a:xfrm>
            <a:prstGeom prst="rect">
              <a:avLst/>
            </a:prstGeom>
            <a:noFill/>
            <a:ln w="12700">
              <a:solidFill>
                <a:schemeClr val="accent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lIns="56263" tIns="28132" rIns="56263" bIns="28132">
              <a:spAutoFit/>
            </a:bodyPr>
            <a:lstStyle>
              <a:lvl1pPr defTabSz="468313">
                <a:spcBef>
                  <a:spcPct val="20000"/>
                </a:spcBef>
                <a:buChar char="•"/>
                <a:defRPr sz="3200">
                  <a:solidFill>
                    <a:schemeClr val="tx1"/>
                  </a:solidFill>
                  <a:latin typeface="Arial" panose="020B0604020202020204" pitchFamily="34" charset="0"/>
                </a:defRPr>
              </a:lvl1pPr>
              <a:lvl2pPr marL="742950" indent="-285750" defTabSz="468313">
                <a:spcBef>
                  <a:spcPct val="20000"/>
                </a:spcBef>
                <a:buChar char="–"/>
                <a:defRPr sz="2800">
                  <a:solidFill>
                    <a:schemeClr val="tx1"/>
                  </a:solidFill>
                  <a:latin typeface="Arial" panose="020B0604020202020204" pitchFamily="34" charset="0"/>
                </a:defRPr>
              </a:lvl2pPr>
              <a:lvl3pPr marL="1143000" indent="-228600" defTabSz="468313">
                <a:spcBef>
                  <a:spcPct val="20000"/>
                </a:spcBef>
                <a:buChar char="•"/>
                <a:defRPr sz="2400">
                  <a:solidFill>
                    <a:schemeClr val="tx1"/>
                  </a:solidFill>
                  <a:latin typeface="Arial" panose="020B0604020202020204" pitchFamily="34" charset="0"/>
                </a:defRPr>
              </a:lvl3pPr>
              <a:lvl4pPr marL="1600200" indent="-228600" defTabSz="468313">
                <a:spcBef>
                  <a:spcPct val="20000"/>
                </a:spcBef>
                <a:buChar char="–"/>
                <a:defRPr sz="2000">
                  <a:solidFill>
                    <a:schemeClr val="tx1"/>
                  </a:solidFill>
                  <a:latin typeface="Arial" panose="020B0604020202020204" pitchFamily="34" charset="0"/>
                </a:defRPr>
              </a:lvl4pPr>
              <a:lvl5pPr marL="2057400" indent="-228600" defTabSz="468313">
                <a:spcBef>
                  <a:spcPct val="20000"/>
                </a:spcBef>
                <a:buChar char="»"/>
                <a:defRPr sz="2000">
                  <a:solidFill>
                    <a:schemeClr val="tx1"/>
                  </a:solidFill>
                  <a:latin typeface="Arial" panose="020B0604020202020204" pitchFamily="34" charset="0"/>
                </a:defRPr>
              </a:lvl5pPr>
              <a:lvl6pPr marL="2514600" indent="-228600" defTabSz="46831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6831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6831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68313"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GB" altLang="ru-RU" sz="2000">
                  <a:latin typeface="Times New Roman" panose="02020603050405020304" pitchFamily="18" charset="0"/>
                  <a:cs typeface="Arial" panose="020B0604020202020204" pitchFamily="34" charset="0"/>
                </a:rPr>
                <a:t>Targetmaterial</a:t>
              </a:r>
            </a:p>
            <a:p>
              <a:pPr algn="ctr">
                <a:spcBef>
                  <a:spcPct val="0"/>
                </a:spcBef>
                <a:buFontTx/>
                <a:buNone/>
              </a:pPr>
              <a:r>
                <a:rPr lang="en-GB" altLang="ru-RU" sz="2000">
                  <a:latin typeface="Times New Roman" panose="02020603050405020304" pitchFamily="18" charset="0"/>
                  <a:cs typeface="Arial" panose="020B0604020202020204" pitchFamily="34" charset="0"/>
                </a:rPr>
                <a:t>[Meyer, Bochum]</a:t>
              </a:r>
            </a:p>
            <a:p>
              <a:pPr algn="ctr">
                <a:spcBef>
                  <a:spcPct val="0"/>
                </a:spcBef>
                <a:buFontTx/>
                <a:buNone/>
              </a:pPr>
              <a:r>
                <a:rPr lang="en-GB" altLang="ru-RU" sz="2200">
                  <a:latin typeface="Times New Roman" panose="02020603050405020304" pitchFamily="18" charset="0"/>
                  <a:cs typeface="Arial" panose="020B0604020202020204" pitchFamily="34" charset="0"/>
                </a:rPr>
                <a:t>H-Butanol</a:t>
              </a:r>
            </a:p>
            <a:p>
              <a:pPr algn="ctr">
                <a:spcBef>
                  <a:spcPct val="0"/>
                </a:spcBef>
                <a:buFontTx/>
                <a:buNone/>
              </a:pPr>
              <a:r>
                <a:rPr lang="en-GB" altLang="ru-RU" sz="2000">
                  <a:latin typeface="Times New Roman" panose="02020603050405020304" pitchFamily="18" charset="0"/>
                  <a:cs typeface="Arial" panose="020B0604020202020204" pitchFamily="34" charset="0"/>
                </a:rPr>
                <a:t>D-Butanol</a:t>
              </a:r>
            </a:p>
          </p:txBody>
        </p:sp>
      </p:grpSp>
      <p:sp>
        <p:nvSpPr>
          <p:cNvPr id="16397" name="Rectangle 27">
            <a:extLst>
              <a:ext uri="{FF2B5EF4-FFF2-40B4-BE49-F238E27FC236}">
                <a16:creationId xmlns="" xmlns:a16="http://schemas.microsoft.com/office/drawing/2014/main" id="{FE9A3010-C8AA-4108-8BDD-FD5BF379F76A}"/>
              </a:ext>
            </a:extLst>
          </p:cNvPr>
          <p:cNvSpPr>
            <a:spLocks noChangeArrowheads="1"/>
          </p:cNvSpPr>
          <p:nvPr/>
        </p:nvSpPr>
        <p:spPr bwMode="auto">
          <a:xfrm>
            <a:off x="5561013" y="1071563"/>
            <a:ext cx="3341687" cy="5842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de-DE" altLang="ru-RU" sz="1600">
                <a:latin typeface="Times New Roman" panose="02020603050405020304" pitchFamily="18" charset="0"/>
                <a:cs typeface="Arial" panose="020B0604020202020204" pitchFamily="34" charset="0"/>
              </a:rPr>
              <a:t>Similar to Bonn Target </a:t>
            </a:r>
          </a:p>
          <a:p>
            <a:pPr eaLnBrk="1" hangingPunct="1">
              <a:spcBef>
                <a:spcPct val="0"/>
              </a:spcBef>
              <a:buFontTx/>
              <a:buNone/>
            </a:pPr>
            <a:r>
              <a:rPr lang="de-DE" altLang="ru-RU" sz="1600">
                <a:latin typeface="Times New Roman" panose="02020603050405020304" pitchFamily="18" charset="0"/>
                <a:cs typeface="Arial" panose="020B0604020202020204" pitchFamily="34" charset="0"/>
              </a:rPr>
              <a:t>[</a:t>
            </a:r>
            <a:r>
              <a:rPr lang="de-DE" altLang="ru-RU" sz="1600" b="0">
                <a:latin typeface="Times New Roman" panose="02020603050405020304" pitchFamily="18" charset="0"/>
                <a:cs typeface="Arial" panose="020B0604020202020204" pitchFamily="34" charset="0"/>
              </a:rPr>
              <a:t>C.Bradtke et al., NIM</a:t>
            </a:r>
            <a:r>
              <a:rPr lang="de-DE" altLang="ru-RU" sz="1600">
                <a:latin typeface="Times New Roman" panose="02020603050405020304" pitchFamily="18" charset="0"/>
                <a:cs typeface="Arial" panose="020B0604020202020204" pitchFamily="34" charset="0"/>
              </a:rPr>
              <a:t> A436</a:t>
            </a:r>
            <a:r>
              <a:rPr lang="de-DE" altLang="ru-RU" sz="1600" b="0">
                <a:latin typeface="Times New Roman" panose="02020603050405020304" pitchFamily="18" charset="0"/>
                <a:cs typeface="Arial" panose="020B0604020202020204" pitchFamily="34" charset="0"/>
              </a:rPr>
              <a:t>, 430 (1999)]</a:t>
            </a:r>
            <a:endParaRPr lang="en-GB" altLang="ru-RU" sz="1600" b="0">
              <a:latin typeface="Times New Roman" panose="02020603050405020304" pitchFamily="18" charset="0"/>
              <a:cs typeface="Arial" panose="020B0604020202020204" pitchFamily="34" charset="0"/>
            </a:endParaRPr>
          </a:p>
        </p:txBody>
      </p:sp>
      <p:pic>
        <p:nvPicPr>
          <p:cNvPr id="16398" name="Picture 2" descr="PICT5868">
            <a:extLst>
              <a:ext uri="{FF2B5EF4-FFF2-40B4-BE49-F238E27FC236}">
                <a16:creationId xmlns="" xmlns:a16="http://schemas.microsoft.com/office/drawing/2014/main" id="{260C3775-372A-4B15-92BD-5F6413A9D6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6513" y="285750"/>
            <a:ext cx="1146175"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9" name="Picture 5" descr="PICT4852">
            <a:extLst>
              <a:ext uri="{FF2B5EF4-FFF2-40B4-BE49-F238E27FC236}">
                <a16:creationId xmlns="" xmlns:a16="http://schemas.microsoft.com/office/drawing/2014/main" id="{FBB28123-631E-4BE8-85F2-6ECC952F6E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6500" y="1928813"/>
            <a:ext cx="257333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00" name="Picture 10" descr="RIMG3191">
            <a:extLst>
              <a:ext uri="{FF2B5EF4-FFF2-40B4-BE49-F238E27FC236}">
                <a16:creationId xmlns="" xmlns:a16="http://schemas.microsoft.com/office/drawing/2014/main" id="{0E628C67-DC75-4AC0-B134-C344C0143C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513" y="1214438"/>
            <a:ext cx="2333625" cy="1749425"/>
          </a:xfrm>
          <a:prstGeom prst="rect">
            <a:avLst/>
          </a:prstGeom>
          <a:noFill/>
          <a:ln w="38100">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16401" name="Picture 2050" descr="cryostat_Plot3d">
            <a:extLst>
              <a:ext uri="{FF2B5EF4-FFF2-40B4-BE49-F238E27FC236}">
                <a16:creationId xmlns="" xmlns:a16="http://schemas.microsoft.com/office/drawing/2014/main" id="{EB92F0DD-7118-44BD-A254-7BD5D2981D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4750" y="3286125"/>
            <a:ext cx="2376488" cy="185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507485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1">
            <a:extLst>
              <a:ext uri="{FF2B5EF4-FFF2-40B4-BE49-F238E27FC236}">
                <a16:creationId xmlns="" xmlns:a16="http://schemas.microsoft.com/office/drawing/2014/main" id="{BF81FAD1-73E4-4323-9277-F4AA59712C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42875"/>
            <a:ext cx="9525000" cy="714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extLst>
      <p:ext uri="{BB962C8B-B14F-4D97-AF65-F5344CB8AC3E}">
        <p14:creationId xmlns:p14="http://schemas.microsoft.com/office/powerpoint/2010/main" val="390823446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1">
            <a:extLst>
              <a:ext uri="{FF2B5EF4-FFF2-40B4-BE49-F238E27FC236}">
                <a16:creationId xmlns="" xmlns:a16="http://schemas.microsoft.com/office/drawing/2014/main" id="{97B8FC26-756F-41FF-BC48-F6567D70E7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963" y="1700213"/>
            <a:ext cx="8432800" cy="482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49155" name="Rectangle 2">
            <a:extLst>
              <a:ext uri="{FF2B5EF4-FFF2-40B4-BE49-F238E27FC236}">
                <a16:creationId xmlns="" xmlns:a16="http://schemas.microsoft.com/office/drawing/2014/main" id="{A6EF61D5-E36B-471F-A6BB-88AC28ECF03D}"/>
              </a:ext>
            </a:extLst>
          </p:cNvPr>
          <p:cNvSpPr>
            <a:spLocks noGrp="1" noChangeArrowheads="1"/>
          </p:cNvSpPr>
          <p:nvPr>
            <p:ph type="title"/>
          </p:nvPr>
        </p:nvSpPr>
        <p:spPr>
          <a:xfrm>
            <a:off x="457200" y="98425"/>
            <a:ext cx="8229600" cy="1495425"/>
          </a:xfrm>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de-DE" altLang="ru-RU" sz="3200" b="1">
                <a:solidFill>
                  <a:srgbClr val="3366FF"/>
                </a:solidFill>
                <a:latin typeface="Comic Sans MS" panose="030F0702030302020204" pitchFamily="66" charset="0"/>
              </a:rPr>
              <a:t>Internal longitudinal Holding coil</a:t>
            </a:r>
            <a:br>
              <a:rPr lang="de-DE" altLang="ru-RU" sz="3200" b="1">
                <a:solidFill>
                  <a:srgbClr val="3366FF"/>
                </a:solidFill>
                <a:latin typeface="Comic Sans MS" panose="030F0702030302020204" pitchFamily="66" charset="0"/>
              </a:rPr>
            </a:br>
            <a:r>
              <a:rPr lang="de-DE" altLang="ru-RU" sz="2000" b="1">
                <a:latin typeface="Comic Sans MS" panose="030F0702030302020204" pitchFamily="66" charset="0"/>
              </a:rPr>
              <a:t>(</a:t>
            </a:r>
            <a:r>
              <a:rPr lang="en-US" altLang="ru-RU" sz="2000" b="1">
                <a:latin typeface="Times New Roman" panose="02020603050405020304" pitchFamily="18" charset="0"/>
              </a:rPr>
              <a:t>solenoid coil manufactured of 0.227-μm multifilamental NbTi cable and consisting of four layers, each having 600 turns wound around a 0.3-mm thick copper holder, T </a:t>
            </a:r>
            <a:r>
              <a:rPr lang="en-US" altLang="ru-RU" sz="2000" b="1">
                <a:latin typeface="Times New Roman" panose="02020603050405020304" pitchFamily="18" charset="0"/>
                <a:cs typeface="Times New Roman" panose="02020603050405020304" pitchFamily="18" charset="0"/>
              </a:rPr>
              <a:t>≈ 1.5 K</a:t>
            </a:r>
            <a:r>
              <a:rPr lang="en-US" altLang="ru-RU" sz="2000" b="1">
                <a:latin typeface="Times New Roman" panose="02020603050405020304" pitchFamily="18" charset="0"/>
              </a:rPr>
              <a:t>)</a:t>
            </a:r>
          </a:p>
        </p:txBody>
      </p:sp>
    </p:spTree>
    <p:extLst>
      <p:ext uri="{BB962C8B-B14F-4D97-AF65-F5344CB8AC3E}">
        <p14:creationId xmlns:p14="http://schemas.microsoft.com/office/powerpoint/2010/main" val="56774845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7">
            <a:extLst>
              <a:ext uri="{FF2B5EF4-FFF2-40B4-BE49-F238E27FC236}">
                <a16:creationId xmlns="" xmlns:a16="http://schemas.microsoft.com/office/drawing/2014/main" id="{F8A8AED3-B563-48B8-8AB8-8B7BC1C05CE2}"/>
              </a:ext>
            </a:extLst>
          </p:cNvPr>
          <p:cNvSpPr>
            <a:spLocks noChangeArrowheads="1"/>
          </p:cNvSpPr>
          <p:nvPr/>
        </p:nvSpPr>
        <p:spPr bwMode="auto">
          <a:xfrm>
            <a:off x="2568575" y="0"/>
            <a:ext cx="3778250" cy="582613"/>
          </a:xfrm>
          <a:prstGeom prst="rect">
            <a:avLst/>
          </a:prstGeom>
          <a:noFill/>
          <a:ln w="57150" cmpd="thickThin">
            <a:solidFill>
              <a:srgbClr val="00279F"/>
            </a:solidFill>
            <a:miter lim="800000"/>
            <a:headEnd/>
            <a:tailEnd/>
          </a:ln>
        </p:spPr>
        <p:txBody>
          <a:bodyPr wrap="none" lIns="90488" tIns="44450" rIns="90488" bIns="4445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de-DE" sz="3200" b="1" i="0" u="none" strike="noStrike" kern="1200" cap="none" spc="0" normalizeH="0" baseline="0" noProof="0" dirty="0" err="1">
                <a:ln>
                  <a:noFill/>
                </a:ln>
                <a:solidFill>
                  <a:srgbClr val="2D2D8A"/>
                </a:solidFill>
                <a:effectLst/>
                <a:uLnTx/>
                <a:uFillTx/>
                <a:latin typeface="Times New Roman" pitchFamily="18" charset="0"/>
                <a:ea typeface="+mn-ea"/>
                <a:cs typeface="+mn-cs"/>
              </a:rPr>
              <a:t>Cryostat</a:t>
            </a:r>
            <a:r>
              <a:rPr kumimoji="0" lang="de-DE" sz="3200" b="1" i="0" u="none" strike="noStrike" kern="1200" cap="none" spc="0" normalizeH="0" baseline="0" noProof="0" dirty="0">
                <a:ln>
                  <a:noFill/>
                </a:ln>
                <a:solidFill>
                  <a:srgbClr val="2D2D8A"/>
                </a:solidFill>
                <a:effectLst/>
                <a:uLnTx/>
                <a:uFillTx/>
                <a:latin typeface="Times New Roman" pitchFamily="18" charset="0"/>
                <a:ea typeface="+mn-ea"/>
                <a:cs typeface="+mn-cs"/>
              </a:rPr>
              <a:t> Performance</a:t>
            </a:r>
          </a:p>
        </p:txBody>
      </p:sp>
      <p:sp>
        <p:nvSpPr>
          <p:cNvPr id="52227" name="Text Box 7">
            <a:extLst>
              <a:ext uri="{FF2B5EF4-FFF2-40B4-BE49-F238E27FC236}">
                <a16:creationId xmlns="" xmlns:a16="http://schemas.microsoft.com/office/drawing/2014/main" id="{D9C9BE5E-3670-496D-94FB-FA2ADDAFB918}"/>
              </a:ext>
            </a:extLst>
          </p:cNvPr>
          <p:cNvSpPr txBox="1">
            <a:spLocks noChangeArrowheads="1"/>
          </p:cNvSpPr>
          <p:nvPr/>
        </p:nvSpPr>
        <p:spPr bwMode="auto">
          <a:xfrm>
            <a:off x="360363" y="3925888"/>
            <a:ext cx="4354512" cy="10160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ru-RU"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Temperature stability: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ru-RU" sz="2000" b="0" i="0" u="none" strike="noStrike" kern="1200" cap="none" spc="0" normalizeH="0" baseline="0" noProof="0">
                <a:ln>
                  <a:noFill/>
                </a:ln>
                <a:solidFill>
                  <a:srgbClr val="000000"/>
                </a:solidFill>
                <a:effectLst/>
                <a:uLnTx/>
                <a:uFillTx/>
                <a:latin typeface="Symbol" panose="05050102010706020507" pitchFamily="18" charset="2"/>
                <a:ea typeface="+mn-ea"/>
                <a:cs typeface="Arial" panose="020B0604020202020204" pitchFamily="34" charset="0"/>
              </a:rPr>
              <a:t>D</a:t>
            </a:r>
            <a:r>
              <a:rPr kumimoji="0" lang="en-GB" altLang="ru-RU"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T ~ +- 0.2mKelvin (one day) </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ru-RU"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(typical one week measurement period).</a:t>
            </a:r>
          </a:p>
        </p:txBody>
      </p:sp>
      <p:sp>
        <p:nvSpPr>
          <p:cNvPr id="52228" name="Rechteck 6">
            <a:extLst>
              <a:ext uri="{FF2B5EF4-FFF2-40B4-BE49-F238E27FC236}">
                <a16:creationId xmlns="" xmlns:a16="http://schemas.microsoft.com/office/drawing/2014/main" id="{AB8E2CC9-DFDE-440D-8FE3-E48E7664B9E1}"/>
              </a:ext>
            </a:extLst>
          </p:cNvPr>
          <p:cNvSpPr>
            <a:spLocks noChangeArrowheads="1"/>
          </p:cNvSpPr>
          <p:nvPr/>
        </p:nvSpPr>
        <p:spPr bwMode="auto">
          <a:xfrm>
            <a:off x="180975" y="549275"/>
            <a:ext cx="1039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ru-RU"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T=24mK</a:t>
            </a:r>
            <a:endParaRPr kumimoji="0" lang="en-US" altLang="ru-R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52229" name="Rechteck 7">
            <a:extLst>
              <a:ext uri="{FF2B5EF4-FFF2-40B4-BE49-F238E27FC236}">
                <a16:creationId xmlns="" xmlns:a16="http://schemas.microsoft.com/office/drawing/2014/main" id="{11A9BB3C-DF01-4F91-A7AB-E1C911D827B0}"/>
              </a:ext>
            </a:extLst>
          </p:cNvPr>
          <p:cNvSpPr>
            <a:spLocks noChangeArrowheads="1"/>
          </p:cNvSpPr>
          <p:nvPr/>
        </p:nvSpPr>
        <p:spPr bwMode="auto">
          <a:xfrm>
            <a:off x="180975" y="1516063"/>
            <a:ext cx="1039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ru-RU"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T=27mK</a:t>
            </a:r>
            <a:endParaRPr kumimoji="0" lang="en-US" altLang="ru-R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sp>
        <p:nvSpPr>
          <p:cNvPr id="52230" name="Rechteck 8">
            <a:extLst>
              <a:ext uri="{FF2B5EF4-FFF2-40B4-BE49-F238E27FC236}">
                <a16:creationId xmlns="" xmlns:a16="http://schemas.microsoft.com/office/drawing/2014/main" id="{8769C820-60B8-4811-AB70-61D2214B3ABB}"/>
              </a:ext>
            </a:extLst>
          </p:cNvPr>
          <p:cNvSpPr>
            <a:spLocks noChangeArrowheads="1"/>
          </p:cNvSpPr>
          <p:nvPr/>
        </p:nvSpPr>
        <p:spPr bwMode="auto">
          <a:xfrm>
            <a:off x="180975" y="2492375"/>
            <a:ext cx="10398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ru-RU"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T=29mK</a:t>
            </a:r>
            <a:endParaRPr kumimoji="0" lang="en-US" altLang="ru-R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pic>
        <p:nvPicPr>
          <p:cNvPr id="52231" name="Picture 3">
            <a:extLst>
              <a:ext uri="{FF2B5EF4-FFF2-40B4-BE49-F238E27FC236}">
                <a16:creationId xmlns="" xmlns:a16="http://schemas.microsoft.com/office/drawing/2014/main" id="{F5081B19-7953-49B8-80B3-448C8EE982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94275" y="3514725"/>
            <a:ext cx="4149725" cy="334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4">
            <a:extLst>
              <a:ext uri="{FF2B5EF4-FFF2-40B4-BE49-F238E27FC236}">
                <a16:creationId xmlns="" xmlns:a16="http://schemas.microsoft.com/office/drawing/2014/main" id="{0EF99DD4-1DA4-4E4F-8F94-28F5874A04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4763" y="692150"/>
            <a:ext cx="7869237" cy="222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3" name="Rechteck 11">
            <a:extLst>
              <a:ext uri="{FF2B5EF4-FFF2-40B4-BE49-F238E27FC236}">
                <a16:creationId xmlns="" xmlns:a16="http://schemas.microsoft.com/office/drawing/2014/main" id="{CDAE4FB6-FA05-464B-8F6A-FA4163BDB7A9}"/>
              </a:ext>
            </a:extLst>
          </p:cNvPr>
          <p:cNvSpPr>
            <a:spLocks noChangeArrowheads="1"/>
          </p:cNvSpPr>
          <p:nvPr/>
        </p:nvSpPr>
        <p:spPr bwMode="auto">
          <a:xfrm>
            <a:off x="4897438" y="2924175"/>
            <a:ext cx="868362"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GB" altLang="ru-RU" sz="2000" b="0" i="0" u="none" strike="noStrike" kern="1200" cap="none" spc="0" normalizeH="0" baseline="0" noProof="0">
                <a:ln>
                  <a:noFill/>
                </a:ln>
                <a:solidFill>
                  <a:srgbClr val="000000"/>
                </a:solidFill>
                <a:effectLst/>
                <a:uLnTx/>
                <a:uFillTx/>
                <a:latin typeface="Symbol" panose="05050102010706020507" pitchFamily="18" charset="2"/>
                <a:ea typeface="+mn-ea"/>
                <a:cs typeface="Arial" panose="020B0604020202020204" pitchFamily="34" charset="0"/>
              </a:rPr>
              <a:t>D</a:t>
            </a:r>
            <a:r>
              <a:rPr kumimoji="0" lang="en-GB" altLang="ru-RU" sz="20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rPr>
              <a:t>t=40h</a:t>
            </a:r>
            <a:endParaRPr kumimoji="0" lang="en-US" altLang="ru-RU" sz="2400" b="0" i="0" u="none" strike="noStrike" kern="1200" cap="none" spc="0" normalizeH="0" baseline="0" noProof="0">
              <a:ln>
                <a:noFill/>
              </a:ln>
              <a:solidFill>
                <a:srgbClr val="000000"/>
              </a:solidFill>
              <a:effectLst/>
              <a:uLnTx/>
              <a:uFillTx/>
              <a:latin typeface="Times New Roman" panose="02020603050405020304" pitchFamily="18" charset="0"/>
              <a:ea typeface="+mn-ea"/>
              <a:cs typeface="Arial" panose="020B0604020202020204" pitchFamily="34" charset="0"/>
            </a:endParaRPr>
          </a:p>
        </p:txBody>
      </p:sp>
      <p:cxnSp>
        <p:nvCxnSpPr>
          <p:cNvPr id="14" name="Gerade Verbindung mit Pfeil 13">
            <a:extLst>
              <a:ext uri="{FF2B5EF4-FFF2-40B4-BE49-F238E27FC236}">
                <a16:creationId xmlns="" xmlns:a16="http://schemas.microsoft.com/office/drawing/2014/main" id="{792B81DA-36B3-489F-9057-556ADFC10C93}"/>
              </a:ext>
            </a:extLst>
          </p:cNvPr>
          <p:cNvCxnSpPr>
            <a:stCxn id="52233" idx="1"/>
          </p:cNvCxnSpPr>
          <p:nvPr/>
        </p:nvCxnSpPr>
        <p:spPr>
          <a:xfrm rot="10800000" flipV="1">
            <a:off x="1911350" y="3125788"/>
            <a:ext cx="3394075" cy="15875"/>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5" name="Gerade Verbindung mit Pfeil 14">
            <a:extLst>
              <a:ext uri="{FF2B5EF4-FFF2-40B4-BE49-F238E27FC236}">
                <a16:creationId xmlns="" xmlns:a16="http://schemas.microsoft.com/office/drawing/2014/main" id="{8BCC4AEE-1AE4-4F02-AA81-2479D9D53C2A}"/>
              </a:ext>
            </a:extLst>
          </p:cNvPr>
          <p:cNvCxnSpPr/>
          <p:nvPr/>
        </p:nvCxnSpPr>
        <p:spPr>
          <a:xfrm>
            <a:off x="6357938" y="3141663"/>
            <a:ext cx="3187700" cy="1587"/>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Gerade Verbindung mit Pfeil 12">
            <a:extLst>
              <a:ext uri="{FF2B5EF4-FFF2-40B4-BE49-F238E27FC236}">
                <a16:creationId xmlns="" xmlns:a16="http://schemas.microsoft.com/office/drawing/2014/main" id="{8300D4B5-4C27-4B7D-95A6-B6D06F54594C}"/>
              </a:ext>
            </a:extLst>
          </p:cNvPr>
          <p:cNvCxnSpPr>
            <a:endCxn id="52228" idx="3"/>
          </p:cNvCxnSpPr>
          <p:nvPr/>
        </p:nvCxnSpPr>
        <p:spPr>
          <a:xfrm rot="5400000" flipH="1" flipV="1">
            <a:off x="111125" y="1930400"/>
            <a:ext cx="2392363" cy="30163"/>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96483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 xmlns:a16="http://schemas.microsoft.com/office/drawing/2014/main" id="{E987083B-9368-49C1-B9CA-5098E11F0E0D}"/>
              </a:ext>
            </a:extLst>
          </p:cNvPr>
          <p:cNvSpPr>
            <a:spLocks noGrp="1" noChangeArrowheads="1"/>
          </p:cNvSpPr>
          <p:nvPr>
            <p:ph type="title"/>
          </p:nvPr>
        </p:nvSpPr>
        <p:spPr/>
        <p:txBody>
          <a:bodyPr/>
          <a:lstStyle/>
          <a:p>
            <a:pPr eaLnBrk="1" hangingPunct="1"/>
            <a:r>
              <a:rPr lang="en-US" altLang="ru-RU" sz="2800">
                <a:solidFill>
                  <a:srgbClr val="0000FF"/>
                </a:solidFill>
              </a:rPr>
              <a:t>SPASCHARM spectrometric magnet</a:t>
            </a:r>
            <a:endParaRPr lang="ru-RU" altLang="ru-RU" sz="2800">
              <a:solidFill>
                <a:srgbClr val="0000FF"/>
              </a:solidFill>
            </a:endParaRPr>
          </a:p>
        </p:txBody>
      </p:sp>
      <p:pic>
        <p:nvPicPr>
          <p:cNvPr id="70659" name="Picture 2" descr="F:\СПАСЧАРМ\Сеанс Ноябрь 2012\Доклад для НТС 1 февраля\IMG_0933.JPG">
            <a:extLst>
              <a:ext uri="{FF2B5EF4-FFF2-40B4-BE49-F238E27FC236}">
                <a16:creationId xmlns="" xmlns:a16="http://schemas.microsoft.com/office/drawing/2014/main" id="{9EA1D4E7-CBE0-4121-ACF3-3A8537F786D1}"/>
              </a:ext>
            </a:extLst>
          </p:cNvP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539750" y="1454150"/>
            <a:ext cx="7920038" cy="4908550"/>
          </a:xfrm>
          <a:noFill/>
        </p:spPr>
      </p:pic>
    </p:spTree>
    <p:extLst>
      <p:ext uri="{BB962C8B-B14F-4D97-AF65-F5344CB8AC3E}">
        <p14:creationId xmlns:p14="http://schemas.microsoft.com/office/powerpoint/2010/main" val="14486322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605" y="1028785"/>
            <a:ext cx="9144000" cy="4800430"/>
          </a:xfrm>
          <a:prstGeom prst="rect">
            <a:avLst/>
          </a:prstGeom>
        </p:spPr>
      </p:pic>
      <p:sp>
        <p:nvSpPr>
          <p:cNvPr id="3" name="TextBox 2"/>
          <p:cNvSpPr txBox="1"/>
          <p:nvPr/>
        </p:nvSpPr>
        <p:spPr>
          <a:xfrm>
            <a:off x="1979712" y="692696"/>
            <a:ext cx="3672800" cy="369332"/>
          </a:xfrm>
          <a:prstGeom prst="rect">
            <a:avLst/>
          </a:prstGeom>
          <a:noFill/>
        </p:spPr>
        <p:txBody>
          <a:bodyPr wrap="none" rtlCol="0">
            <a:spAutoFit/>
          </a:bodyPr>
          <a:lstStyle/>
          <a:p>
            <a:r>
              <a:rPr lang="en-US" dirty="0"/>
              <a:t>                          Contact term </a:t>
            </a:r>
            <a:r>
              <a:rPr lang="ru-RU" dirty="0"/>
              <a:t>С</a:t>
            </a:r>
            <a:r>
              <a:rPr lang="en-US" baseline="-25000" dirty="0"/>
              <a:t>D</a:t>
            </a:r>
            <a:endParaRPr lang="ru-RU" baseline="-25000" dirty="0"/>
          </a:p>
        </p:txBody>
      </p:sp>
      <p:sp>
        <p:nvSpPr>
          <p:cNvPr id="4" name="TextBox 3"/>
          <p:cNvSpPr txBox="1"/>
          <p:nvPr/>
        </p:nvSpPr>
        <p:spPr>
          <a:xfrm>
            <a:off x="395536" y="6021288"/>
            <a:ext cx="8682531" cy="369332"/>
          </a:xfrm>
          <a:prstGeom prst="rect">
            <a:avLst/>
          </a:prstGeom>
          <a:noFill/>
        </p:spPr>
        <p:txBody>
          <a:bodyPr wrap="square" rtlCol="0">
            <a:spAutoFit/>
          </a:bodyPr>
          <a:lstStyle/>
          <a:p>
            <a:r>
              <a:rPr lang="en-US"/>
              <a:t>The pp-&gt;{pn}_s π</a:t>
            </a:r>
            <a:r>
              <a:rPr lang="en-US" baseline="30000"/>
              <a:t>-  </a:t>
            </a:r>
            <a:r>
              <a:rPr lang="en-US"/>
              <a:t>reaction was used at ANKE@COSY to get </a:t>
            </a:r>
            <a:r>
              <a:rPr lang="ru-RU"/>
              <a:t> </a:t>
            </a:r>
            <a:r>
              <a:rPr lang="en-US"/>
              <a:t>the </a:t>
            </a:r>
            <a:r>
              <a:rPr lang="en-US">
                <a:solidFill>
                  <a:srgbClr val="0000FF"/>
                </a:solidFill>
              </a:rPr>
              <a:t>c</a:t>
            </a:r>
            <a:r>
              <a:rPr lang="en-US" baseline="-25000">
                <a:solidFill>
                  <a:srgbClr val="0000FF"/>
                </a:solidFill>
              </a:rPr>
              <a:t>D</a:t>
            </a:r>
            <a:r>
              <a:rPr lang="en-US"/>
              <a:t> term</a:t>
            </a:r>
            <a:endParaRPr lang="ru-RU" dirty="0"/>
          </a:p>
        </p:txBody>
      </p:sp>
    </p:spTree>
    <p:extLst>
      <p:ext uri="{BB962C8B-B14F-4D97-AF65-F5344CB8AC3E}">
        <p14:creationId xmlns:p14="http://schemas.microsoft.com/office/powerpoint/2010/main" val="41409917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EA4C09BA-0BB1-4173-A7AD-D7BBFFF93822}"/>
              </a:ext>
            </a:extLst>
          </p:cNvPr>
          <p:cNvSpPr/>
          <p:nvPr/>
        </p:nvSpPr>
        <p:spPr>
          <a:xfrm>
            <a:off x="539552" y="0"/>
            <a:ext cx="8208912" cy="6955750"/>
          </a:xfrm>
          <a:prstGeom prst="rect">
            <a:avLst/>
          </a:prstGeom>
        </p:spPr>
        <p:txBody>
          <a:bodyPr wrap="square">
            <a:spAutoFit/>
          </a:bodyPr>
          <a:lstStyle/>
          <a:p>
            <a:r>
              <a:rPr lang="en-US" sz="2000" b="0" dirty="0">
                <a:solidFill>
                  <a:srgbClr val="FF0000"/>
                </a:solidFill>
                <a:latin typeface="SFBX1440"/>
              </a:rPr>
              <a:t>                                                         </a:t>
            </a:r>
            <a:r>
              <a:rPr lang="en-US" sz="2400" b="0" dirty="0">
                <a:solidFill>
                  <a:srgbClr val="FF0000"/>
                </a:solidFill>
                <a:latin typeface="SFBX1440"/>
              </a:rPr>
              <a:t>Working plan</a:t>
            </a:r>
          </a:p>
          <a:p>
            <a:r>
              <a:rPr lang="ru-RU" dirty="0">
                <a:solidFill>
                  <a:srgbClr val="00B050"/>
                </a:solidFill>
                <a:latin typeface="SFRM1200"/>
              </a:rPr>
              <a:t>2020:</a:t>
            </a:r>
            <a:endParaRPr lang="en-US" dirty="0">
              <a:solidFill>
                <a:srgbClr val="00B050"/>
              </a:solidFill>
              <a:latin typeface="SFRM1200"/>
            </a:endParaRPr>
          </a:p>
          <a:p>
            <a:r>
              <a:rPr lang="en-US" altLang="ru-RU" b="0" dirty="0">
                <a:solidFill>
                  <a:srgbClr val="0000FF"/>
                </a:solidFill>
                <a:latin typeface="Book Antiqua" panose="02040602050305030304" pitchFamily="18" charset="0"/>
              </a:rPr>
              <a:t>GDH</a:t>
            </a:r>
            <a:r>
              <a:rPr lang="en-US" altLang="ru-RU" b="0" dirty="0">
                <a:latin typeface="Book Antiqua" panose="02040602050305030304" pitchFamily="18" charset="0"/>
              </a:rPr>
              <a:t> Commissioning of the new frozen spin target for experiments with Crystal Barrel/ELSA facility at the Bonn University.</a:t>
            </a:r>
          </a:p>
          <a:p>
            <a:r>
              <a:rPr lang="en-US" altLang="ru-RU" b="0" dirty="0">
                <a:solidFill>
                  <a:srgbClr val="0000FF"/>
                </a:solidFill>
                <a:latin typeface="Book Antiqua" panose="02040602050305030304" pitchFamily="18" charset="0"/>
              </a:rPr>
              <a:t>SPASCHARM</a:t>
            </a:r>
            <a:r>
              <a:rPr lang="en-US" altLang="ru-RU" b="0" dirty="0">
                <a:latin typeface="Book Antiqua" panose="02040602050305030304" pitchFamily="18" charset="0"/>
              </a:rPr>
              <a:t> </a:t>
            </a:r>
            <a:r>
              <a:rPr lang="en-US" b="0" dirty="0">
                <a:latin typeface="SFRM1200"/>
              </a:rPr>
              <a:t>Data taking run will be carried out using a negative particle beam and the Dubna polarized frozen target. The magnet of the polarized target will be optimized (it is necessary to achieve field uniformity at the level of 0.012%). The technical design of the polarized beam-line will be finished while the construction will started (subject to appropriate funding).</a:t>
            </a:r>
          </a:p>
          <a:p>
            <a:r>
              <a:rPr lang="en-US" sz="2000" b="0" dirty="0">
                <a:solidFill>
                  <a:srgbClr val="0000FF"/>
                </a:solidFill>
                <a:latin typeface="Book Antiqua" panose="02040602050305030304" pitchFamily="18" charset="0"/>
              </a:rPr>
              <a:t>NN </a:t>
            </a:r>
            <a:r>
              <a:rPr lang="en-US" sz="2000" b="0" dirty="0">
                <a:latin typeface="SFRM1200"/>
              </a:rPr>
              <a:t>Experiments on channeling of the  deuterons at the stand of the polarized deuteron source.</a:t>
            </a:r>
          </a:p>
          <a:p>
            <a:r>
              <a:rPr lang="ru-RU" dirty="0">
                <a:solidFill>
                  <a:srgbClr val="00B050"/>
                </a:solidFill>
                <a:latin typeface="SFRM1200"/>
              </a:rPr>
              <a:t>2021</a:t>
            </a:r>
            <a:endParaRPr lang="en-US" dirty="0">
              <a:solidFill>
                <a:srgbClr val="00B050"/>
              </a:solidFill>
              <a:latin typeface="SFRM1200"/>
            </a:endParaRPr>
          </a:p>
          <a:p>
            <a:r>
              <a:rPr lang="en-US" altLang="ru-RU" sz="2000" b="0" dirty="0">
                <a:solidFill>
                  <a:srgbClr val="0000FF"/>
                </a:solidFill>
                <a:latin typeface="Book Antiqua" panose="02040602050305030304" pitchFamily="18" charset="0"/>
              </a:rPr>
              <a:t>GDH</a:t>
            </a:r>
            <a:r>
              <a:rPr lang="en-US" altLang="ru-RU" sz="2000" b="0" dirty="0">
                <a:latin typeface="Book Antiqua" panose="02040602050305030304" pitchFamily="18" charset="0"/>
              </a:rPr>
              <a:t> Precision large-acceptance measurements of the beam-spin asymmetry for deuteron photodisintegration in the region of the exotic six-quark state </a:t>
            </a:r>
            <a:r>
              <a:rPr lang="en-US" altLang="ru-RU" sz="2000" dirty="0">
                <a:latin typeface="Book Antiqua" panose="02040602050305030304" pitchFamily="18" charset="0"/>
              </a:rPr>
              <a:t>d</a:t>
            </a:r>
            <a:r>
              <a:rPr lang="en-US" altLang="ru-RU" sz="2000" i="1" baseline="30000" dirty="0">
                <a:latin typeface="Book Antiqua" panose="02040602050305030304" pitchFamily="18" charset="0"/>
              </a:rPr>
              <a:t>∗</a:t>
            </a:r>
            <a:r>
              <a:rPr lang="en-US" altLang="ru-RU" sz="2000" dirty="0">
                <a:latin typeface="Trebuchet MS" panose="020B0603020202020204" pitchFamily="34" charset="0"/>
              </a:rPr>
              <a:t>(2380</a:t>
            </a:r>
            <a:r>
              <a:rPr lang="en-US" altLang="ru-RU" sz="2000" b="0" dirty="0">
                <a:latin typeface="Trebuchet MS" panose="020B0603020202020204" pitchFamily="34" charset="0"/>
              </a:rPr>
              <a:t>)</a:t>
            </a:r>
            <a:r>
              <a:rPr lang="en-US" altLang="ru-RU" sz="2000" b="0" dirty="0">
                <a:latin typeface="Book Antiqua" panose="02040602050305030304" pitchFamily="18" charset="0"/>
              </a:rPr>
              <a:t>.</a:t>
            </a:r>
          </a:p>
          <a:p>
            <a:r>
              <a:rPr lang="en-US" altLang="ru-RU" sz="2000" b="0" dirty="0">
                <a:solidFill>
                  <a:srgbClr val="0000FF"/>
                </a:solidFill>
                <a:latin typeface="Book Antiqua" panose="02040602050305030304" pitchFamily="18" charset="0"/>
              </a:rPr>
              <a:t>SPASCHARM </a:t>
            </a:r>
            <a:r>
              <a:rPr lang="en-US" sz="2000" b="0" dirty="0">
                <a:latin typeface="SFRM1200"/>
              </a:rPr>
              <a:t>Data taking run will be carried out using a negative particle beam and a Dubna polarized frozen target. Single spin asymmetries will be measured in inclusive production of charged pions. Conceptual design of the SPASCHARM experiment will be prepared and published (in Russian) as well as the proposal to study systematically spin effects in elastic reactions.</a:t>
            </a:r>
          </a:p>
          <a:p>
            <a:endParaRPr lang="en-US" altLang="ru-RU" sz="2000" b="0" dirty="0">
              <a:solidFill>
                <a:srgbClr val="0000FF"/>
              </a:solidFill>
              <a:latin typeface="Book Antiqua" panose="02040602050305030304" pitchFamily="18" charset="0"/>
            </a:endParaRPr>
          </a:p>
          <a:p>
            <a:endParaRPr lang="en-US" altLang="ru-RU" sz="2000" b="0" dirty="0">
              <a:solidFill>
                <a:srgbClr val="0000FF"/>
              </a:solidFill>
              <a:latin typeface="Book Antiqua" panose="02040602050305030304" pitchFamily="18" charset="0"/>
            </a:endParaRPr>
          </a:p>
        </p:txBody>
      </p:sp>
    </p:spTree>
    <p:extLst>
      <p:ext uri="{BB962C8B-B14F-4D97-AF65-F5344CB8AC3E}">
        <p14:creationId xmlns:p14="http://schemas.microsoft.com/office/powerpoint/2010/main" val="262160349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8740097E-3E36-4A6E-BB74-DB48D2C145DE}"/>
              </a:ext>
            </a:extLst>
          </p:cNvPr>
          <p:cNvSpPr/>
          <p:nvPr/>
        </p:nvSpPr>
        <p:spPr>
          <a:xfrm>
            <a:off x="611560" y="836712"/>
            <a:ext cx="7704856" cy="5447645"/>
          </a:xfrm>
          <a:prstGeom prst="rect">
            <a:avLst/>
          </a:prstGeom>
        </p:spPr>
        <p:txBody>
          <a:bodyPr wrap="square">
            <a:spAutoFit/>
          </a:bodyPr>
          <a:lstStyle/>
          <a:p>
            <a:r>
              <a:rPr lang="en-US" altLang="ru-RU" sz="2400" b="0" dirty="0">
                <a:solidFill>
                  <a:srgbClr val="0000FF"/>
                </a:solidFill>
                <a:latin typeface="Book Antiqua" panose="02040602050305030304" pitchFamily="18" charset="0"/>
              </a:rPr>
              <a:t> </a:t>
            </a:r>
            <a:r>
              <a:rPr lang="en-US" b="0" dirty="0">
                <a:solidFill>
                  <a:srgbClr val="0000FF"/>
                </a:solidFill>
                <a:latin typeface="CMSY10"/>
              </a:rPr>
              <a:t>NN</a:t>
            </a:r>
            <a:r>
              <a:rPr lang="en-US" b="0" dirty="0">
                <a:latin typeface="CMSY10"/>
              </a:rPr>
              <a:t> </a:t>
            </a:r>
            <a:r>
              <a:rPr lang="en-US" b="0" dirty="0">
                <a:latin typeface="SFRM1200"/>
              </a:rPr>
              <a:t>Build up of the polarized neutron source on the base of polarized deuteron source and to join it with the frozen  polarized deuteron target.  The exact measurement the vector and tensor polarizations of the deuterons.</a:t>
            </a:r>
          </a:p>
          <a:p>
            <a:r>
              <a:rPr lang="en-US" b="0" dirty="0">
                <a:latin typeface="SFRM1200"/>
              </a:rPr>
              <a:t>Preparation of special devices for usage of  new target </a:t>
            </a:r>
            <a:r>
              <a:rPr lang="en-US" b="0" dirty="0">
                <a:solidFill>
                  <a:srgbClr val="000000"/>
                </a:solidFill>
                <a:latin typeface="SFRM1200"/>
              </a:rPr>
              <a:t>material based on </a:t>
            </a:r>
            <a:r>
              <a:rPr lang="en-US" b="0" dirty="0" err="1">
                <a:solidFill>
                  <a:srgbClr val="000000"/>
                </a:solidFill>
                <a:latin typeface="SFRM1200"/>
              </a:rPr>
              <a:t>Trityl</a:t>
            </a:r>
            <a:r>
              <a:rPr lang="en-US" b="0" dirty="0">
                <a:solidFill>
                  <a:srgbClr val="000000"/>
                </a:solidFill>
                <a:latin typeface="SFRM1200"/>
              </a:rPr>
              <a:t>-doped butanol</a:t>
            </a:r>
            <a:r>
              <a:rPr lang="en-US" b="0" dirty="0">
                <a:latin typeface="SFRM1200"/>
              </a:rPr>
              <a:t>.</a:t>
            </a:r>
          </a:p>
          <a:p>
            <a:r>
              <a:rPr lang="ru-RU" b="0" dirty="0">
                <a:solidFill>
                  <a:srgbClr val="00B050"/>
                </a:solidFill>
                <a:latin typeface="SFRM1200"/>
              </a:rPr>
              <a:t>2022</a:t>
            </a:r>
            <a:endParaRPr lang="en-US" b="0" dirty="0">
              <a:solidFill>
                <a:srgbClr val="00B050"/>
              </a:solidFill>
              <a:latin typeface="SFRM1200"/>
            </a:endParaRPr>
          </a:p>
          <a:p>
            <a:r>
              <a:rPr lang="en-US" b="0" dirty="0">
                <a:solidFill>
                  <a:srgbClr val="0000FF"/>
                </a:solidFill>
                <a:latin typeface="SFRM1200"/>
              </a:rPr>
              <a:t>GDH</a:t>
            </a:r>
            <a:r>
              <a:rPr lang="en-US" b="0" dirty="0">
                <a:latin typeface="SFRM1200"/>
              </a:rPr>
              <a:t> </a:t>
            </a:r>
            <a:r>
              <a:rPr lang="en-US" altLang="ru-RU" b="0" dirty="0">
                <a:latin typeface="Book Antiqua" panose="02040602050305030304" pitchFamily="18" charset="0"/>
              </a:rPr>
              <a:t>Study of the spectrum and properties of the baryon resonances through the measurements of the polarization observables in meson photoproduction.</a:t>
            </a:r>
          </a:p>
          <a:p>
            <a:r>
              <a:rPr lang="en-US" b="0" dirty="0">
                <a:solidFill>
                  <a:srgbClr val="0000FF"/>
                </a:solidFill>
                <a:latin typeface="SFRM1200"/>
              </a:rPr>
              <a:t>SPASCHARM</a:t>
            </a:r>
            <a:r>
              <a:rPr lang="en-US" b="0" dirty="0">
                <a:latin typeface="SFRM1200"/>
              </a:rPr>
              <a:t> Single-spin asymmetry in inclusive production will be measured for such “lying on the surface” resonances like </a:t>
            </a:r>
            <a:r>
              <a:rPr lang="el-GR" b="0" dirty="0">
                <a:cs typeface="Arial" panose="020B0604020202020204" pitchFamily="34" charset="0"/>
              </a:rPr>
              <a:t>ρ</a:t>
            </a:r>
            <a:r>
              <a:rPr lang="en-US" b="0" dirty="0">
                <a:latin typeface="SFRM1200"/>
              </a:rPr>
              <a:t> </a:t>
            </a:r>
            <a:r>
              <a:rPr lang="en-US" b="0" dirty="0">
                <a:latin typeface="CMR12"/>
              </a:rPr>
              <a:t>(770)</a:t>
            </a:r>
            <a:r>
              <a:rPr lang="en-US" b="0" dirty="0">
                <a:latin typeface="SFRM1200"/>
              </a:rPr>
              <a:t>, </a:t>
            </a:r>
            <a:r>
              <a:rPr lang="en-US" b="0" dirty="0">
                <a:latin typeface="CMMI12"/>
                <a:cs typeface="Arial" panose="020B0604020202020204" pitchFamily="34" charset="0"/>
              </a:rPr>
              <a:t>ω</a:t>
            </a:r>
            <a:r>
              <a:rPr lang="en-US" b="0" dirty="0">
                <a:latin typeface="CMR12"/>
              </a:rPr>
              <a:t>(782)</a:t>
            </a:r>
            <a:r>
              <a:rPr lang="en-US" b="0" dirty="0">
                <a:latin typeface="SFRM1200"/>
              </a:rPr>
              <a:t>, </a:t>
            </a:r>
            <a:r>
              <a:rPr lang="en-US" b="0" dirty="0">
                <a:latin typeface="CMSY10"/>
                <a:cs typeface="Arial" panose="020B0604020202020204" pitchFamily="34" charset="0"/>
              </a:rPr>
              <a:t>η’</a:t>
            </a:r>
            <a:r>
              <a:rPr lang="en-US" b="0" dirty="0">
                <a:latin typeface="CMR12"/>
              </a:rPr>
              <a:t>(958)</a:t>
            </a:r>
            <a:r>
              <a:rPr lang="en-US" b="0" dirty="0">
                <a:latin typeface="SFRM1200"/>
              </a:rPr>
              <a:t>, </a:t>
            </a:r>
            <a:r>
              <a:rPr lang="en-US" b="0" dirty="0">
                <a:latin typeface="CMMI12"/>
              </a:rPr>
              <a:t>f</a:t>
            </a:r>
            <a:r>
              <a:rPr lang="en-US" sz="1050" b="0" dirty="0">
                <a:latin typeface="CMR8"/>
              </a:rPr>
              <a:t>0</a:t>
            </a:r>
            <a:r>
              <a:rPr lang="en-US" b="0" dirty="0">
                <a:latin typeface="CMR12"/>
              </a:rPr>
              <a:t>(980)</a:t>
            </a:r>
            <a:r>
              <a:rPr lang="en-US" b="0" dirty="0">
                <a:latin typeface="SFRM1200"/>
              </a:rPr>
              <a:t>, </a:t>
            </a:r>
            <a:r>
              <a:rPr lang="en-US" b="0" dirty="0">
                <a:latin typeface="CMMI12"/>
              </a:rPr>
              <a:t>a</a:t>
            </a:r>
            <a:r>
              <a:rPr lang="en-US" sz="1050" b="0" dirty="0">
                <a:latin typeface="CMR8"/>
              </a:rPr>
              <a:t>0</a:t>
            </a:r>
            <a:r>
              <a:rPr lang="en-US" b="0" dirty="0">
                <a:latin typeface="CMR12"/>
              </a:rPr>
              <a:t>(980)</a:t>
            </a:r>
            <a:r>
              <a:rPr lang="en-US" b="0" dirty="0">
                <a:latin typeface="SFRM1200"/>
              </a:rPr>
              <a:t>, </a:t>
            </a:r>
            <a:r>
              <a:rPr lang="en-US" b="0" dirty="0">
                <a:latin typeface="CMMI12"/>
              </a:rPr>
              <a:t>f</a:t>
            </a:r>
            <a:r>
              <a:rPr lang="en-US" sz="1050" b="0" dirty="0">
                <a:latin typeface="CMR8"/>
              </a:rPr>
              <a:t>2</a:t>
            </a:r>
            <a:r>
              <a:rPr lang="en-US" b="0" dirty="0">
                <a:latin typeface="CMR12"/>
              </a:rPr>
              <a:t>(1270)</a:t>
            </a:r>
            <a:r>
              <a:rPr lang="en-US" b="0" dirty="0">
                <a:latin typeface="SFRM1200"/>
              </a:rPr>
              <a:t>. The possibility to measure the polarization of </a:t>
            </a:r>
            <a:r>
              <a:rPr lang="en-US" b="0" dirty="0">
                <a:latin typeface="CMR12"/>
              </a:rPr>
              <a:t> </a:t>
            </a:r>
            <a:r>
              <a:rPr lang="en-US" b="0" dirty="0">
                <a:latin typeface="SFRM1200"/>
              </a:rPr>
              <a:t>hyperon and the alignment of vector mesons will be investigated also. The concept of the polarized beam tagging system will be developed and prototypes of the detectors of the tagging system will be developed and tested.</a:t>
            </a:r>
            <a:endParaRPr lang="ru-RU" b="0" dirty="0">
              <a:latin typeface="SFRM1200"/>
            </a:endParaRPr>
          </a:p>
          <a:p>
            <a:r>
              <a:rPr lang="en-US" b="0" dirty="0">
                <a:solidFill>
                  <a:srgbClr val="0000FF"/>
                </a:solidFill>
                <a:latin typeface="CMSY10"/>
              </a:rPr>
              <a:t>NN</a:t>
            </a:r>
            <a:r>
              <a:rPr lang="en-US" b="0" dirty="0">
                <a:latin typeface="CMSY10"/>
              </a:rPr>
              <a:t> </a:t>
            </a:r>
            <a:r>
              <a:rPr lang="en-US" b="0" dirty="0">
                <a:latin typeface="SFRM1200"/>
              </a:rPr>
              <a:t>To prepare apparatus for measurements of the neutron polarization   via scattering on the </a:t>
            </a:r>
            <a:r>
              <a:rPr lang="en-US" b="0" baseline="30000" dirty="0">
                <a:latin typeface="SFRM1200"/>
              </a:rPr>
              <a:t>4</a:t>
            </a:r>
            <a:r>
              <a:rPr lang="en-US" b="0" dirty="0">
                <a:latin typeface="SFRM1200"/>
              </a:rPr>
              <a:t>He target.</a:t>
            </a:r>
            <a:endParaRPr lang="ru-RU" dirty="0"/>
          </a:p>
        </p:txBody>
      </p:sp>
    </p:spTree>
    <p:extLst>
      <p:ext uri="{BB962C8B-B14F-4D97-AF65-F5344CB8AC3E}">
        <p14:creationId xmlns:p14="http://schemas.microsoft.com/office/powerpoint/2010/main" val="3364937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Объект 1"/>
          <p:cNvGraphicFramePr>
            <a:graphicFrameLocks noChangeAspect="1"/>
          </p:cNvGraphicFramePr>
          <p:nvPr>
            <p:extLst>
              <p:ext uri="{D42A27DB-BD31-4B8C-83A1-F6EECF244321}">
                <p14:modId xmlns:p14="http://schemas.microsoft.com/office/powerpoint/2010/main" val="347617353"/>
              </p:ext>
            </p:extLst>
          </p:nvPr>
        </p:nvGraphicFramePr>
        <p:xfrm>
          <a:off x="539552" y="1206044"/>
          <a:ext cx="7488832" cy="5892679"/>
        </p:xfrm>
        <a:graphic>
          <a:graphicData uri="http://schemas.openxmlformats.org/presentationml/2006/ole">
            <mc:AlternateContent xmlns:mc="http://schemas.openxmlformats.org/markup-compatibility/2006">
              <mc:Choice xmlns:v="urn:schemas-microsoft-com:vml" Requires="v">
                <p:oleObj spid="_x0000_s27692" name="Документ" r:id="rId3" imgW="4543138" imgH="3575794" progId="Word.Document.12">
                  <p:embed/>
                </p:oleObj>
              </mc:Choice>
              <mc:Fallback>
                <p:oleObj name="Документ" r:id="rId3" imgW="4543138" imgH="3575794" progId="Word.Document.12">
                  <p:embed/>
                  <p:pic>
                    <p:nvPicPr>
                      <p:cNvPr id="0" name=""/>
                      <p:cNvPicPr/>
                      <p:nvPr/>
                    </p:nvPicPr>
                    <p:blipFill>
                      <a:blip r:embed="rId4"/>
                      <a:stretch>
                        <a:fillRect/>
                      </a:stretch>
                    </p:blipFill>
                    <p:spPr>
                      <a:xfrm>
                        <a:off x="539552" y="1206044"/>
                        <a:ext cx="7488832" cy="5892679"/>
                      </a:xfrm>
                      <a:prstGeom prst="rect">
                        <a:avLst/>
                      </a:prstGeom>
                    </p:spPr>
                  </p:pic>
                </p:oleObj>
              </mc:Fallback>
            </mc:AlternateContent>
          </a:graphicData>
        </a:graphic>
      </p:graphicFrame>
      <p:sp>
        <p:nvSpPr>
          <p:cNvPr id="4" name="TextBox 3"/>
          <p:cNvSpPr txBox="1"/>
          <p:nvPr/>
        </p:nvSpPr>
        <p:spPr>
          <a:xfrm>
            <a:off x="611560" y="476672"/>
            <a:ext cx="4519186" cy="369332"/>
          </a:xfrm>
          <a:prstGeom prst="rect">
            <a:avLst/>
          </a:prstGeom>
          <a:noFill/>
        </p:spPr>
        <p:txBody>
          <a:bodyPr wrap="none" rtlCol="0">
            <a:spAutoFit/>
          </a:bodyPr>
          <a:lstStyle/>
          <a:p>
            <a:r>
              <a:rPr lang="en-US" dirty="0" smtClean="0"/>
              <a:t>From talk of Ch. Keith (</a:t>
            </a:r>
            <a:r>
              <a:rPr lang="en-US" dirty="0" err="1" smtClean="0"/>
              <a:t>Jlab</a:t>
            </a:r>
            <a:r>
              <a:rPr lang="en-US" dirty="0" smtClean="0"/>
              <a:t>, </a:t>
            </a:r>
            <a:r>
              <a:rPr lang="en-US" dirty="0" smtClean="0"/>
              <a:t>SPIN-2016</a:t>
            </a:r>
            <a:r>
              <a:rPr lang="en-US" dirty="0" smtClean="0"/>
              <a:t>)</a:t>
            </a:r>
            <a:endParaRPr lang="ru-RU" dirty="0"/>
          </a:p>
        </p:txBody>
      </p:sp>
    </p:spTree>
    <p:extLst>
      <p:ext uri="{BB962C8B-B14F-4D97-AF65-F5344CB8AC3E}">
        <p14:creationId xmlns:p14="http://schemas.microsoft.com/office/powerpoint/2010/main" val="18041633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Прямоугольник 1">
            <a:extLst>
              <a:ext uri="{FF2B5EF4-FFF2-40B4-BE49-F238E27FC236}">
                <a16:creationId xmlns="" xmlns:a16="http://schemas.microsoft.com/office/drawing/2014/main" id="{DCF629DC-D059-482A-817C-8D826102AE15}"/>
              </a:ext>
            </a:extLst>
          </p:cNvPr>
          <p:cNvSpPr>
            <a:spLocks noChangeArrowheads="1"/>
          </p:cNvSpPr>
          <p:nvPr/>
        </p:nvSpPr>
        <p:spPr bwMode="auto">
          <a:xfrm>
            <a:off x="684213" y="612775"/>
            <a:ext cx="80645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ru-RU" sz="2400" b="0" dirty="0">
                <a:solidFill>
                  <a:srgbClr val="0000FF"/>
                </a:solidFill>
                <a:latin typeface="SFRM1200"/>
              </a:rPr>
              <a:t>    I</a:t>
            </a:r>
            <a:r>
              <a:rPr lang="en-US" altLang="ru-RU" sz="2400" dirty="0">
                <a:solidFill>
                  <a:srgbClr val="0000FF"/>
                </a:solidFill>
                <a:latin typeface="SFRM1200"/>
              </a:rPr>
              <a:t>.  GDH  and  mesons photo-production</a:t>
            </a:r>
          </a:p>
          <a:p>
            <a:pPr eaLnBrk="1" hangingPunct="1">
              <a:spcBef>
                <a:spcPct val="0"/>
              </a:spcBef>
              <a:buFontTx/>
              <a:buNone/>
            </a:pPr>
            <a:endParaRPr lang="en-US" altLang="ru-RU" sz="2400" b="0" dirty="0">
              <a:solidFill>
                <a:srgbClr val="0000FF"/>
              </a:solidFill>
              <a:latin typeface="SFRM1200"/>
            </a:endParaRPr>
          </a:p>
          <a:p>
            <a:pPr eaLnBrk="1" hangingPunct="1">
              <a:spcBef>
                <a:spcPct val="0"/>
              </a:spcBef>
              <a:buFontTx/>
              <a:buNone/>
            </a:pPr>
            <a:r>
              <a:rPr lang="en-US" altLang="ru-RU" sz="2400" b="0" dirty="0">
                <a:latin typeface="SFRM1200"/>
              </a:rPr>
              <a:t>  </a:t>
            </a:r>
            <a:r>
              <a:rPr lang="en-US" altLang="ru-RU" sz="2400" b="0" dirty="0" smtClean="0">
                <a:latin typeface="SFRM1200"/>
              </a:rPr>
              <a:t>     </a:t>
            </a:r>
            <a:r>
              <a:rPr lang="en-US" altLang="ru-RU" sz="2400" b="0" dirty="0">
                <a:latin typeface="SFRM1200"/>
              </a:rPr>
              <a:t>Experiments are performed at MAMI-C (Mainz) with </a:t>
            </a:r>
          </a:p>
          <a:p>
            <a:pPr eaLnBrk="1" hangingPunct="1">
              <a:spcBef>
                <a:spcPct val="0"/>
              </a:spcBef>
              <a:buFontTx/>
              <a:buNone/>
            </a:pPr>
            <a:r>
              <a:rPr lang="en-US" altLang="ru-RU" sz="2400" b="0" dirty="0">
                <a:latin typeface="SFRM1200"/>
              </a:rPr>
              <a:t>   </a:t>
            </a:r>
            <a:r>
              <a:rPr lang="en-US" altLang="ru-RU" sz="2400" b="0" dirty="0" smtClean="0">
                <a:latin typeface="SFRM1200"/>
              </a:rPr>
              <a:t>    </a:t>
            </a:r>
            <a:r>
              <a:rPr lang="en-US" altLang="ru-RU" sz="2400" dirty="0" smtClean="0">
                <a:solidFill>
                  <a:srgbClr val="FF0000"/>
                </a:solidFill>
                <a:latin typeface="SFRM1200"/>
              </a:rPr>
              <a:t>tagged </a:t>
            </a:r>
            <a:r>
              <a:rPr lang="en-US" altLang="ru-RU" sz="2400" dirty="0">
                <a:solidFill>
                  <a:srgbClr val="FF0000"/>
                </a:solidFill>
                <a:latin typeface="SFRM1200"/>
              </a:rPr>
              <a:t>photons  </a:t>
            </a:r>
            <a:r>
              <a:rPr lang="en-US" altLang="ru-RU" sz="2400" b="0" dirty="0">
                <a:latin typeface="SFRM1200"/>
              </a:rPr>
              <a:t>at energy  up to 1600 MeV</a:t>
            </a:r>
          </a:p>
          <a:p>
            <a:pPr eaLnBrk="1" hangingPunct="1">
              <a:spcBef>
                <a:spcPct val="0"/>
              </a:spcBef>
              <a:buFontTx/>
              <a:buNone/>
            </a:pPr>
            <a:r>
              <a:rPr lang="en-US" altLang="ru-RU" sz="2400" b="0" dirty="0">
                <a:latin typeface="SFRM1200"/>
              </a:rPr>
              <a:t>   </a:t>
            </a:r>
            <a:r>
              <a:rPr lang="en-US" altLang="ru-RU" sz="2400" b="0" dirty="0" smtClean="0">
                <a:latin typeface="SFRM1200"/>
              </a:rPr>
              <a:t>    both </a:t>
            </a:r>
            <a:r>
              <a:rPr lang="en-US" sz="2400" dirty="0">
                <a:solidFill>
                  <a:srgbClr val="FF0000"/>
                </a:solidFill>
                <a:latin typeface="SFRM1200"/>
              </a:rPr>
              <a:t>circularly and linearly polarized. </a:t>
            </a:r>
            <a:endParaRPr lang="ru-RU" altLang="ru-RU" sz="24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a:extLst>
              <a:ext uri="{FF2B5EF4-FFF2-40B4-BE49-F238E27FC236}">
                <a16:creationId xmlns="" xmlns:a16="http://schemas.microsoft.com/office/drawing/2014/main" id="{0F419C43-2CA3-4C74-9AF5-35BD1C858878}"/>
              </a:ext>
            </a:extLst>
          </p:cNvPr>
          <p:cNvSpPr>
            <a:spLocks noGrp="1" noChangeArrowheads="1"/>
          </p:cNvSpPr>
          <p:nvPr>
            <p:ph type="title"/>
          </p:nvPr>
        </p:nvSpPr>
        <p:spPr>
          <a:xfrm>
            <a:off x="0" y="0"/>
            <a:ext cx="9144000" cy="1412875"/>
          </a:xfrm>
        </p:spPr>
        <p:txBody>
          <a:bodyPr/>
          <a:lstStyle/>
          <a:p>
            <a:pPr eaLnBrk="1" hangingPunct="1">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altLang="ru-RU" sz="2400" b="1">
                <a:solidFill>
                  <a:srgbClr val="3366FF"/>
                </a:solidFill>
                <a:latin typeface="Comic Sans MS" panose="030F0702030302020204" pitchFamily="66" charset="0"/>
              </a:rPr>
              <a:t>A2 DETECTOR SETUP</a:t>
            </a:r>
            <a:r>
              <a:rPr lang="en-US" altLang="ru-RU" sz="1800" b="1">
                <a:solidFill>
                  <a:srgbClr val="3366FF"/>
                </a:solidFill>
                <a:latin typeface="Comic Sans MS" panose="030F0702030302020204" pitchFamily="66" charset="0"/>
              </a:rPr>
              <a:t/>
            </a:r>
            <a:br>
              <a:rPr lang="en-US" altLang="ru-RU" sz="1800" b="1">
                <a:solidFill>
                  <a:srgbClr val="3366FF"/>
                </a:solidFill>
                <a:latin typeface="Comic Sans MS" panose="030F0702030302020204" pitchFamily="66" charset="0"/>
              </a:rPr>
            </a:br>
            <a:r>
              <a:rPr lang="ru-RU" altLang="ru-RU" sz="2000">
                <a:solidFill>
                  <a:srgbClr val="990000"/>
                </a:solidFill>
              </a:rPr>
              <a:t>Because of its high-granularity and large acceptance the CB/TAPS</a:t>
            </a:r>
            <a:r>
              <a:rPr lang="en-US" altLang="ru-RU" sz="2000">
                <a:solidFill>
                  <a:srgbClr val="990000"/>
                </a:solidFill>
              </a:rPr>
              <a:t> </a:t>
            </a:r>
            <a:r>
              <a:rPr lang="ru-RU" altLang="ru-RU" sz="2000">
                <a:solidFill>
                  <a:srgbClr val="990000"/>
                </a:solidFill>
              </a:rPr>
              <a:t>setup is a suitable detector system for measurements of reactions with multi-photon </a:t>
            </a:r>
            <a:r>
              <a:rPr lang="en-US" altLang="ru-RU" sz="2000">
                <a:solidFill>
                  <a:srgbClr val="990000"/>
                </a:solidFill>
              </a:rPr>
              <a:t>fi</a:t>
            </a:r>
            <a:r>
              <a:rPr lang="ru-RU" altLang="ru-RU" sz="2000">
                <a:solidFill>
                  <a:srgbClr val="990000"/>
                </a:solidFill>
              </a:rPr>
              <a:t>nal states</a:t>
            </a:r>
            <a:r>
              <a:rPr lang="en-US" altLang="ru-RU" sz="1800"/>
              <a:t> </a:t>
            </a:r>
            <a:r>
              <a:rPr lang="en-US" altLang="ru-RU" sz="2000">
                <a:solidFill>
                  <a:srgbClr val="990000"/>
                </a:solidFill>
              </a:rPr>
              <a:t>like in π</a:t>
            </a:r>
            <a:r>
              <a:rPr lang="en-US" altLang="ru-RU" sz="2000" baseline="30000">
                <a:solidFill>
                  <a:srgbClr val="990000"/>
                </a:solidFill>
              </a:rPr>
              <a:t>0 </a:t>
            </a:r>
            <a:r>
              <a:rPr lang="en-US" altLang="ru-RU" sz="2000">
                <a:solidFill>
                  <a:srgbClr val="990000"/>
                </a:solidFill>
              </a:rPr>
              <a:t>→ 2γ, η → 2γ or η → 3π</a:t>
            </a:r>
            <a:r>
              <a:rPr lang="en-US" altLang="ru-RU" sz="2000" baseline="30000">
                <a:solidFill>
                  <a:srgbClr val="990000"/>
                </a:solidFill>
              </a:rPr>
              <a:t>0</a:t>
            </a:r>
            <a:r>
              <a:rPr lang="en-US" altLang="ru-RU" sz="2000">
                <a:solidFill>
                  <a:srgbClr val="990000"/>
                </a:solidFill>
              </a:rPr>
              <a:t> → 6γ</a:t>
            </a:r>
            <a:r>
              <a:rPr lang="en-US" altLang="ru-RU" sz="1800"/>
              <a:t> </a:t>
            </a:r>
          </a:p>
        </p:txBody>
      </p:sp>
      <p:pic>
        <p:nvPicPr>
          <p:cNvPr id="14339" name="Picture 2">
            <a:extLst>
              <a:ext uri="{FF2B5EF4-FFF2-40B4-BE49-F238E27FC236}">
                <a16:creationId xmlns="" xmlns:a16="http://schemas.microsoft.com/office/drawing/2014/main" id="{97EDC8D3-137F-40D6-8584-BE99E23E46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5150" y="1700213"/>
            <a:ext cx="5553075" cy="5040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 xmlns:a16="http://schemas.microsoft.com/office/drawing/2014/main" id="{8A1A6F11-01EE-4A1F-8ACC-A64D6E2549D7}"/>
              </a:ext>
            </a:extLst>
          </p:cNvPr>
          <p:cNvSpPr>
            <a:spLocks noGrp="1" noChangeArrowheads="1"/>
          </p:cNvSpPr>
          <p:nvPr>
            <p:ph type="title"/>
          </p:nvPr>
        </p:nvSpPr>
        <p:spPr/>
        <p:txBody>
          <a:bodyPr/>
          <a:lstStyle/>
          <a:p>
            <a:pPr eaLnBrk="1" hangingPunct="1"/>
            <a:r>
              <a:rPr lang="en-US" altLang="ru-RU" sz="2800">
                <a:solidFill>
                  <a:srgbClr val="0000FF"/>
                </a:solidFill>
              </a:rPr>
              <a:t>Mainz polarized target</a:t>
            </a:r>
            <a:endParaRPr lang="ru-RU" altLang="ru-RU" sz="2800">
              <a:solidFill>
                <a:srgbClr val="0000FF"/>
              </a:solidFill>
            </a:endParaRPr>
          </a:p>
        </p:txBody>
      </p:sp>
      <p:sp>
        <p:nvSpPr>
          <p:cNvPr id="45059" name="Rectangle 3">
            <a:extLst>
              <a:ext uri="{FF2B5EF4-FFF2-40B4-BE49-F238E27FC236}">
                <a16:creationId xmlns="" xmlns:a16="http://schemas.microsoft.com/office/drawing/2014/main" id="{42F43CC0-6708-4E0B-8630-C1363C0B589E}"/>
              </a:ext>
            </a:extLst>
          </p:cNvPr>
          <p:cNvSpPr>
            <a:spLocks noGrp="1" noChangeArrowheads="1"/>
          </p:cNvSpPr>
          <p:nvPr>
            <p:ph type="body" idx="1"/>
          </p:nvPr>
        </p:nvSpPr>
        <p:spPr/>
        <p:txBody>
          <a:bodyPr/>
          <a:lstStyle/>
          <a:p>
            <a:pPr eaLnBrk="1" hangingPunct="1"/>
            <a:endParaRPr lang="ru-RU" altLang="ru-RU"/>
          </a:p>
        </p:txBody>
      </p:sp>
      <p:pic>
        <p:nvPicPr>
          <p:cNvPr id="45060" name="Picture 4">
            <a:extLst>
              <a:ext uri="{FF2B5EF4-FFF2-40B4-BE49-F238E27FC236}">
                <a16:creationId xmlns="" xmlns:a16="http://schemas.microsoft.com/office/drawing/2014/main" id="{EF7E335D-545F-48A3-82C5-144CFCA406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266825"/>
            <a:ext cx="7086600" cy="5316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9043961"/>
      </p:ext>
    </p:extLst>
  </p:cSld>
  <p:clrMapOvr>
    <a:masterClrMapping/>
  </p:clrMapOvr>
  <p:timing>
    <p:tnLst>
      <p:par>
        <p:cTn id="1" dur="indefinite" restart="never" nodeType="tmRoot"/>
      </p:par>
    </p:tnLst>
  </p:timing>
</p:sld>
</file>

<file path=ppt/theme/theme1.xml><?xml version="1.0" encoding="utf-8"?>
<a:theme xmlns:a="http://schemas.openxmlformats.org/drawingml/2006/main" name="Оформление по умолчанию">
  <a:themeElements>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Оформление по умолчанию">
      <a:majorFont>
        <a:latin typeface="Arial"/>
        <a:ea typeface=""/>
        <a:cs typeface=""/>
      </a:majorFont>
      <a:minorFont>
        <a:latin typeface="Arial"/>
        <a:ea typeface=""/>
        <a:cs typeface=""/>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Оформление по умолчанию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Оформление по умолчанию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Оформление по умолчанию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Оформление по умолчанию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Оформление по умолчанию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Оформление по умолчанию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Оформление по умолчанию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Оформление по умолчанию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Оформление по умолчанию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Оформление по умолчанию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Оформление по умолчанию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Оформление по умолчанию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4078</TotalTime>
  <Words>4975</Words>
  <Application>Microsoft Office PowerPoint</Application>
  <PresentationFormat>Экран (4:3)</PresentationFormat>
  <Paragraphs>490</Paragraphs>
  <Slides>58</Slides>
  <Notes>12</Notes>
  <HiddenSlides>0</HiddenSlides>
  <MMClips>0</MMClips>
  <ScaleCrop>false</ScaleCrop>
  <HeadingPairs>
    <vt:vector size="8" baseType="variant">
      <vt:variant>
        <vt:lpstr>Использованные шрифты</vt:lpstr>
      </vt:variant>
      <vt:variant>
        <vt:i4>23</vt:i4>
      </vt:variant>
      <vt:variant>
        <vt:lpstr>Тема</vt:lpstr>
      </vt:variant>
      <vt:variant>
        <vt:i4>1</vt:i4>
      </vt:variant>
      <vt:variant>
        <vt:lpstr>Внедренные серверы OLE</vt:lpstr>
      </vt:variant>
      <vt:variant>
        <vt:i4>2</vt:i4>
      </vt:variant>
      <vt:variant>
        <vt:lpstr>Заголовки слайдов</vt:lpstr>
      </vt:variant>
      <vt:variant>
        <vt:i4>58</vt:i4>
      </vt:variant>
    </vt:vector>
  </HeadingPairs>
  <TitlesOfParts>
    <vt:vector size="84" baseType="lpstr">
      <vt:lpstr>Arial</vt:lpstr>
      <vt:lpstr>Arial Narrow</vt:lpstr>
      <vt:lpstr>Book Antiqua</vt:lpstr>
      <vt:lpstr>Calibri</vt:lpstr>
      <vt:lpstr>Calibri Light</vt:lpstr>
      <vt:lpstr>Century</vt:lpstr>
      <vt:lpstr>CMEX10</vt:lpstr>
      <vt:lpstr>CMMI12</vt:lpstr>
      <vt:lpstr>CMMI8</vt:lpstr>
      <vt:lpstr>CMR12</vt:lpstr>
      <vt:lpstr>CMR8</vt:lpstr>
      <vt:lpstr>CMSY10</vt:lpstr>
      <vt:lpstr>CMSY8</vt:lpstr>
      <vt:lpstr>Comic Sans MS</vt:lpstr>
      <vt:lpstr>Georgia</vt:lpstr>
      <vt:lpstr>SFBX1200</vt:lpstr>
      <vt:lpstr>SFBX1440</vt:lpstr>
      <vt:lpstr>SFBX1728</vt:lpstr>
      <vt:lpstr>SFRM1200</vt:lpstr>
      <vt:lpstr>Symbol</vt:lpstr>
      <vt:lpstr>Tahoma</vt:lpstr>
      <vt:lpstr>Times New Roman</vt:lpstr>
      <vt:lpstr>Trebuchet MS</vt:lpstr>
      <vt:lpstr>Оформление по умолчанию</vt:lpstr>
      <vt:lpstr>Формула</vt:lpstr>
      <vt:lpstr>Документ</vt:lpstr>
      <vt:lpstr>Project ”GDH &amp; SPASCHARM &amp; NN”  A Study of the Nucleon Spin Structure in Strong and Electromagnetic  Interactions  Experiments with Polarized Beams and  Targets    Dubna-Protvino-Prague-Moscow-Mainz-Glasgow-Los-Angeles-Basel-Lund-Zagreb-Pavia-Kharkov-Bochum-Bonn-Amherst-Giessen-Halifax-Jerusalem-Kent-Regina-Sackville-Washington-York  2019</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A2 DETECTOR SETUP Because of its high-granularity and large acceptance the CB/TAPS setup is a suitable detector system for measurements of reactions with multi-photon final states like in π0 → 2γ, η → 2γ or η → 3π0 → 6γ </vt:lpstr>
      <vt:lpstr>Mainz polarized target</vt:lpstr>
      <vt:lpstr>Презентация PowerPoint</vt:lpstr>
      <vt:lpstr>EXPERIMENTS</vt:lpstr>
      <vt:lpstr>Презентация PowerPoint</vt:lpstr>
      <vt:lpstr>Compton scattering Hamiltonian  (expansion in powers of E and H and their derivatives )</vt:lpstr>
      <vt:lpstr>Compton scattering Hamiltonian( expansion in  E and H and their derivatives ) </vt:lpstr>
      <vt:lpstr>Презентация PowerPoint</vt:lpstr>
      <vt:lpstr>Σ2x asymmetry (theory and Mainz experiment (2015))</vt:lpstr>
      <vt:lpstr>Презентация PowerPoint</vt:lpstr>
      <vt:lpstr>Презентация PowerPoint</vt:lpstr>
      <vt:lpstr>Презентация PowerPoint</vt:lpstr>
      <vt:lpstr>Презентация PowerPoint</vt:lpstr>
      <vt:lpstr>II.   SPASCHARM</vt:lpstr>
      <vt:lpstr>Motivation for study of asymmetries</vt:lpstr>
      <vt:lpstr>Презентация PowerPoint</vt:lpstr>
      <vt:lpstr>Презентация PowerPoint</vt:lpstr>
      <vt:lpstr>Презентация PowerPoint</vt:lpstr>
      <vt:lpstr>Презентация PowerPoint</vt:lpstr>
      <vt:lpstr>The polarized target magnet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GDH. Results (Mainz, Bonn)</vt:lpstr>
      <vt:lpstr>MAMI electron accelerator</vt:lpstr>
      <vt:lpstr>Презентация PowerPoint</vt:lpstr>
      <vt:lpstr>Spin polarizabilities – Theory and Experiment</vt:lpstr>
      <vt:lpstr>Презентация PowerPoint</vt:lpstr>
      <vt:lpstr>Презентация PowerPoint</vt:lpstr>
      <vt:lpstr>Презентация PowerPoint</vt:lpstr>
      <vt:lpstr>Презентация PowerPoint</vt:lpstr>
      <vt:lpstr>Презентация PowerPoint</vt:lpstr>
      <vt:lpstr>Internal longitudinal Holding coil (solenoid coil manufactured of 0.227-μm multifilamental NbTi cable and consisting of four layers, each having 600 turns wound around a 0.3-mm thick copper holder, T ≈ 1.5 K)</vt:lpstr>
      <vt:lpstr>Презентация PowerPoint</vt:lpstr>
      <vt:lpstr>SPASCHARM spectrometric magnet</vt:lpstr>
      <vt:lpstr>Презентация PowerPoint</vt:lpstr>
      <vt:lpstr>Презентация PowerPoint</vt:lpstr>
      <vt:lpstr>Презентация PowerPoint</vt:lpstr>
    </vt:vector>
  </TitlesOfParts>
  <Company>JINR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Исследование спиновой структуры нуклонов в сильных и электромагнитных взаимодействиях  Эксперименты с поляризованными мишенями и пучками  Проект ”GDH &amp; SPASCHARM”  Дубна–Протвино–Прага–Москва–Майнц–Глазго–Лос-Анджелес–Базель–Эдинбург–Загреб–Павия–Лунд–Харьков–Бохум  2013</dc:title>
  <dc:creator>Administrator</dc:creator>
  <cp:lastModifiedBy>Yuriy Uzikov</cp:lastModifiedBy>
  <cp:revision>542</cp:revision>
  <dcterms:created xsi:type="dcterms:W3CDTF">2013-05-23T07:20:29Z</dcterms:created>
  <dcterms:modified xsi:type="dcterms:W3CDTF">2019-06-25T06:28:16Z</dcterms:modified>
</cp:coreProperties>
</file>